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76"/>
  </p:notesMasterIdLst>
  <p:sldIdLst>
    <p:sldId id="4299" r:id="rId5"/>
    <p:sldId id="4270" r:id="rId6"/>
    <p:sldId id="4817" r:id="rId7"/>
    <p:sldId id="4315" r:id="rId8"/>
    <p:sldId id="3341" r:id="rId9"/>
    <p:sldId id="4744" r:id="rId10"/>
    <p:sldId id="4362" r:id="rId11"/>
    <p:sldId id="4745" r:id="rId12"/>
    <p:sldId id="4746" r:id="rId13"/>
    <p:sldId id="4861" r:id="rId14"/>
    <p:sldId id="4863" r:id="rId15"/>
    <p:sldId id="4304" r:id="rId16"/>
    <p:sldId id="4322" r:id="rId17"/>
    <p:sldId id="4824" r:id="rId18"/>
    <p:sldId id="4828" r:id="rId19"/>
    <p:sldId id="4827" r:id="rId20"/>
    <p:sldId id="4356" r:id="rId21"/>
    <p:sldId id="4310" r:id="rId22"/>
    <p:sldId id="4835" r:id="rId23"/>
    <p:sldId id="4838" r:id="rId24"/>
    <p:sldId id="4869" r:id="rId25"/>
    <p:sldId id="4829" r:id="rId26"/>
    <p:sldId id="4831" r:id="rId27"/>
    <p:sldId id="4830" r:id="rId28"/>
    <p:sldId id="4832" r:id="rId29"/>
    <p:sldId id="4833" r:id="rId30"/>
    <p:sldId id="4834" r:id="rId31"/>
    <p:sldId id="4826" r:id="rId32"/>
    <p:sldId id="4345" r:id="rId33"/>
    <p:sldId id="4823" r:id="rId34"/>
    <p:sldId id="4273" r:id="rId35"/>
    <p:sldId id="4818" r:id="rId36"/>
    <p:sldId id="4819" r:id="rId37"/>
    <p:sldId id="4820" r:id="rId38"/>
    <p:sldId id="4821" r:id="rId39"/>
    <p:sldId id="4822" r:id="rId40"/>
    <p:sldId id="4839" r:id="rId41"/>
    <p:sldId id="4312" r:id="rId42"/>
    <p:sldId id="4840" r:id="rId43"/>
    <p:sldId id="4841" r:id="rId44"/>
    <p:sldId id="4332" r:id="rId45"/>
    <p:sldId id="4842" r:id="rId46"/>
    <p:sldId id="4853" r:id="rId47"/>
    <p:sldId id="4844" r:id="rId48"/>
    <p:sldId id="4333" r:id="rId49"/>
    <p:sldId id="4854" r:id="rId50"/>
    <p:sldId id="4334" r:id="rId51"/>
    <p:sldId id="4845" r:id="rId52"/>
    <p:sldId id="4855" r:id="rId53"/>
    <p:sldId id="4340" r:id="rId54"/>
    <p:sldId id="4870" r:id="rId55"/>
    <p:sldId id="4857" r:id="rId56"/>
    <p:sldId id="4847" r:id="rId57"/>
    <p:sldId id="4850" r:id="rId58"/>
    <p:sldId id="4856" r:id="rId59"/>
    <p:sldId id="4342" r:id="rId60"/>
    <p:sldId id="4848" r:id="rId61"/>
    <p:sldId id="4858" r:id="rId62"/>
    <p:sldId id="4851" r:id="rId63"/>
    <p:sldId id="4849" r:id="rId64"/>
    <p:sldId id="4859" r:id="rId65"/>
    <p:sldId id="4852" r:id="rId66"/>
    <p:sldId id="4330" r:id="rId67"/>
    <p:sldId id="4867" r:id="rId68"/>
    <p:sldId id="4862" r:id="rId69"/>
    <p:sldId id="4864" r:id="rId70"/>
    <p:sldId id="4866" r:id="rId71"/>
    <p:sldId id="4291" r:id="rId72"/>
    <p:sldId id="4868" r:id="rId73"/>
    <p:sldId id="326" r:id="rId74"/>
    <p:sldId id="4263" r:id="rId75"/>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228C625-46BB-89F1-8F4D-72F20629431B}" name="Guðrún Þóra Gunnarsdóttir - HA" initials="GH" userId="S::gudrunthora@unak.is::080319e9-cba8-43d0-a339-cc9a7fd4f6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B3B2"/>
    <a:srgbClr val="9DC5C4"/>
    <a:srgbClr val="9ED4D3"/>
    <a:srgbClr val="85D2C7"/>
    <a:srgbClr val="D8EEED"/>
    <a:srgbClr val="79527B"/>
    <a:srgbClr val="C3A7C5"/>
    <a:srgbClr val="916395"/>
    <a:srgbClr val="F2795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6EA9AC-20C9-4C59-8877-511187F042E6}" v="6" dt="2023-08-29T08:58:08.27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60" autoAdjust="0"/>
    <p:restoredTop sz="78417" autoAdjust="0"/>
  </p:normalViewPr>
  <p:slideViewPr>
    <p:cSldViewPr snapToGrid="0" snapToObjects="1">
      <p:cViewPr varScale="1">
        <p:scale>
          <a:sx n="53" d="100"/>
          <a:sy n="53" d="100"/>
        </p:scale>
        <p:origin x="1296" y="24"/>
      </p:cViewPr>
      <p:guideLst/>
    </p:cSldViewPr>
  </p:slideViewPr>
  <p:notesTextViewPr>
    <p:cViewPr>
      <p:scale>
        <a:sx n="1" d="1"/>
        <a:sy n="1" d="1"/>
      </p:scale>
      <p:origin x="0" y="0"/>
    </p:cViewPr>
  </p:notesTextViewPr>
  <p:sorterViewPr>
    <p:cViewPr>
      <p:scale>
        <a:sx n="100" d="100"/>
        <a:sy n="100" d="100"/>
      </p:scale>
      <p:origin x="0" y="-160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Íris Hrund Halldórsdóttir - HI" userId="0834478e-9d1d-489a-b867-717661bcfdc5" providerId="ADAL" clId="{466EA9AC-20C9-4C59-8877-511187F042E6}"/>
    <pc:docChg chg="modSld">
      <pc:chgData name="Íris Hrund Halldórsdóttir - HI" userId="0834478e-9d1d-489a-b867-717661bcfdc5" providerId="ADAL" clId="{466EA9AC-20C9-4C59-8877-511187F042E6}" dt="2023-08-28T10:12:00.376" v="22" actId="20577"/>
      <pc:docMkLst>
        <pc:docMk/>
      </pc:docMkLst>
      <pc:sldChg chg="delCm">
        <pc:chgData name="Íris Hrund Halldórsdóttir - HI" userId="0834478e-9d1d-489a-b867-717661bcfdc5" providerId="ADAL" clId="{466EA9AC-20C9-4C59-8877-511187F042E6}" dt="2023-08-28T10:08:15.939" v="14"/>
        <pc:sldMkLst>
          <pc:docMk/>
          <pc:sldMk cId="1256371842" sldId="4330"/>
        </pc:sldMkLst>
        <pc:extLst>
          <p:ext xmlns:p="http://schemas.openxmlformats.org/presentationml/2006/main" uri="{D6D511B9-2390-475A-947B-AFAB55BFBCF1}">
            <pc226:cmChg xmlns:pc226="http://schemas.microsoft.com/office/powerpoint/2022/06/main/command" chg="del">
              <pc226:chgData name="Íris Hrund Halldórsdóttir - HI" userId="0834478e-9d1d-489a-b867-717661bcfdc5" providerId="ADAL" clId="{466EA9AC-20C9-4C59-8877-511187F042E6}" dt="2023-08-28T10:08:15.939" v="14"/>
              <pc2:cmMkLst xmlns:pc2="http://schemas.microsoft.com/office/powerpoint/2019/9/main/command">
                <pc:docMk/>
                <pc:sldMk cId="1256371842" sldId="4330"/>
                <pc2:cmMk id="{D16F5C79-4298-490E-860E-0CFB573F5B92}"/>
              </pc2:cmMkLst>
            </pc226:cmChg>
          </p:ext>
        </pc:extLst>
      </pc:sldChg>
      <pc:sldChg chg="modSp mod delCm">
        <pc:chgData name="Íris Hrund Halldórsdóttir - HI" userId="0834478e-9d1d-489a-b867-717661bcfdc5" providerId="ADAL" clId="{466EA9AC-20C9-4C59-8877-511187F042E6}" dt="2023-08-24T10:59:44.228" v="6" actId="20577"/>
        <pc:sldMkLst>
          <pc:docMk/>
          <pc:sldMk cId="855960175" sldId="4342"/>
        </pc:sldMkLst>
        <pc:spChg chg="mod">
          <ac:chgData name="Íris Hrund Halldórsdóttir - HI" userId="0834478e-9d1d-489a-b867-717661bcfdc5" providerId="ADAL" clId="{466EA9AC-20C9-4C59-8877-511187F042E6}" dt="2023-08-24T10:59:44.228" v="6" actId="20577"/>
          <ac:spMkLst>
            <pc:docMk/>
            <pc:sldMk cId="855960175" sldId="4342"/>
            <ac:spMk id="10" creationId="{5C6AC088-F2AA-64A3-8314-2138893061CE}"/>
          </ac:spMkLst>
        </pc:spChg>
        <pc:extLst>
          <p:ext xmlns:p="http://schemas.openxmlformats.org/presentationml/2006/main" uri="{D6D511B9-2390-475A-947B-AFAB55BFBCF1}">
            <pc226:cmChg xmlns:pc226="http://schemas.microsoft.com/office/powerpoint/2022/06/main/command" chg="del">
              <pc226:chgData name="Íris Hrund Halldórsdóttir - HI" userId="0834478e-9d1d-489a-b867-717661bcfdc5" providerId="ADAL" clId="{466EA9AC-20C9-4C59-8877-511187F042E6}" dt="2023-08-24T10:59:30.079" v="1"/>
              <pc2:cmMkLst xmlns:pc2="http://schemas.microsoft.com/office/powerpoint/2019/9/main/command">
                <pc:docMk/>
                <pc:sldMk cId="855960175" sldId="4342"/>
                <pc2:cmMk id="{FD35E0E8-85D1-4714-AFEF-AAEB377E62D3}"/>
              </pc2:cmMkLst>
            </pc226:cmChg>
          </p:ext>
        </pc:extLst>
      </pc:sldChg>
      <pc:sldChg chg="modNotesTx">
        <pc:chgData name="Íris Hrund Halldórsdóttir - HI" userId="0834478e-9d1d-489a-b867-717661bcfdc5" providerId="ADAL" clId="{466EA9AC-20C9-4C59-8877-511187F042E6}" dt="2023-08-24T10:58:12.563" v="0" actId="6549"/>
        <pc:sldMkLst>
          <pc:docMk/>
          <pc:sldMk cId="3277402319" sldId="4820"/>
        </pc:sldMkLst>
      </pc:sldChg>
      <pc:sldChg chg="modSp mod">
        <pc:chgData name="Íris Hrund Halldórsdóttir - HI" userId="0834478e-9d1d-489a-b867-717661bcfdc5" providerId="ADAL" clId="{466EA9AC-20C9-4C59-8877-511187F042E6}" dt="2023-08-28T10:12:00.376" v="22" actId="20577"/>
        <pc:sldMkLst>
          <pc:docMk/>
          <pc:sldMk cId="3351978249" sldId="4832"/>
        </pc:sldMkLst>
        <pc:spChg chg="mod">
          <ac:chgData name="Íris Hrund Halldórsdóttir - HI" userId="0834478e-9d1d-489a-b867-717661bcfdc5" providerId="ADAL" clId="{466EA9AC-20C9-4C59-8877-511187F042E6}" dt="2023-08-28T10:12:00.376" v="22" actId="20577"/>
          <ac:spMkLst>
            <pc:docMk/>
            <pc:sldMk cId="3351978249" sldId="4832"/>
            <ac:spMk id="9" creationId="{6208C384-408D-4755-491C-E07DD9BB7342}"/>
          </ac:spMkLst>
        </pc:spChg>
      </pc:sldChg>
      <pc:sldChg chg="modSp mod">
        <pc:chgData name="Íris Hrund Halldórsdóttir - HI" userId="0834478e-9d1d-489a-b867-717661bcfdc5" providerId="ADAL" clId="{466EA9AC-20C9-4C59-8877-511187F042E6}" dt="2023-08-28T10:09:04.114" v="17" actId="20577"/>
        <pc:sldMkLst>
          <pc:docMk/>
          <pc:sldMk cId="3830146972" sldId="4835"/>
        </pc:sldMkLst>
        <pc:spChg chg="mod">
          <ac:chgData name="Íris Hrund Halldórsdóttir - HI" userId="0834478e-9d1d-489a-b867-717661bcfdc5" providerId="ADAL" clId="{466EA9AC-20C9-4C59-8877-511187F042E6}" dt="2023-08-28T10:09:04.114" v="17" actId="20577"/>
          <ac:spMkLst>
            <pc:docMk/>
            <pc:sldMk cId="3830146972" sldId="4835"/>
            <ac:spMk id="2" creationId="{0EE1BF28-D2B1-744F-89B7-D52F0BBA9E40}"/>
          </ac:spMkLst>
        </pc:spChg>
      </pc:sldChg>
      <pc:sldChg chg="delCm">
        <pc:chgData name="Íris Hrund Halldórsdóttir - HI" userId="0834478e-9d1d-489a-b867-717661bcfdc5" providerId="ADAL" clId="{466EA9AC-20C9-4C59-8877-511187F042E6}" dt="2023-08-24T10:59:36.220" v="2"/>
        <pc:sldMkLst>
          <pc:docMk/>
          <pc:sldMk cId="1948300692" sldId="4848"/>
        </pc:sldMkLst>
        <pc:extLst>
          <p:ext xmlns:p="http://schemas.openxmlformats.org/presentationml/2006/main" uri="{D6D511B9-2390-475A-947B-AFAB55BFBCF1}">
            <pc226:cmChg xmlns:pc226="http://schemas.microsoft.com/office/powerpoint/2022/06/main/command" chg="del">
              <pc226:chgData name="Íris Hrund Halldórsdóttir - HI" userId="0834478e-9d1d-489a-b867-717661bcfdc5" providerId="ADAL" clId="{466EA9AC-20C9-4C59-8877-511187F042E6}" dt="2023-08-24T10:59:36.220" v="2"/>
              <pc2:cmMkLst xmlns:pc2="http://schemas.microsoft.com/office/powerpoint/2019/9/main/command">
                <pc:docMk/>
                <pc:sldMk cId="1948300692" sldId="4848"/>
                <pc2:cmMk id="{9B685843-95D7-408C-A172-105CFB63E570}"/>
              </pc2:cmMkLst>
            </pc226:cmChg>
          </p:ext>
        </pc:extLst>
      </pc:sldChg>
      <pc:sldChg chg="modSp mod">
        <pc:chgData name="Íris Hrund Halldórsdóttir - HI" userId="0834478e-9d1d-489a-b867-717661bcfdc5" providerId="ADAL" clId="{466EA9AC-20C9-4C59-8877-511187F042E6}" dt="2023-08-24T10:59:54.271" v="10" actId="20577"/>
        <pc:sldMkLst>
          <pc:docMk/>
          <pc:sldMk cId="3915337393" sldId="4851"/>
        </pc:sldMkLst>
        <pc:spChg chg="mod">
          <ac:chgData name="Íris Hrund Halldórsdóttir - HI" userId="0834478e-9d1d-489a-b867-717661bcfdc5" providerId="ADAL" clId="{466EA9AC-20C9-4C59-8877-511187F042E6}" dt="2023-08-24T10:59:54.271" v="10" actId="20577"/>
          <ac:spMkLst>
            <pc:docMk/>
            <pc:sldMk cId="3915337393" sldId="4851"/>
            <ac:spMk id="10" creationId="{5C6AC088-F2AA-64A3-8314-2138893061CE}"/>
          </ac:spMkLst>
        </pc:spChg>
      </pc:sldChg>
      <pc:sldChg chg="delCm">
        <pc:chgData name="Íris Hrund Halldórsdóttir - HI" userId="0834478e-9d1d-489a-b867-717661bcfdc5" providerId="ADAL" clId="{466EA9AC-20C9-4C59-8877-511187F042E6}" dt="2023-08-28T10:08:20.861" v="15"/>
        <pc:sldMkLst>
          <pc:docMk/>
          <pc:sldMk cId="3653252785" sldId="4852"/>
        </pc:sldMkLst>
        <pc:extLst>
          <p:ext xmlns:p="http://schemas.openxmlformats.org/presentationml/2006/main" uri="{D6D511B9-2390-475A-947B-AFAB55BFBCF1}">
            <pc226:cmChg xmlns:pc226="http://schemas.microsoft.com/office/powerpoint/2022/06/main/command" chg="del">
              <pc226:chgData name="Íris Hrund Halldórsdóttir - HI" userId="0834478e-9d1d-489a-b867-717661bcfdc5" providerId="ADAL" clId="{466EA9AC-20C9-4C59-8877-511187F042E6}" dt="2023-08-28T10:08:20.861" v="15"/>
              <pc2:cmMkLst xmlns:pc2="http://schemas.microsoft.com/office/powerpoint/2019/9/main/command">
                <pc:docMk/>
                <pc:sldMk cId="3653252785" sldId="4852"/>
                <pc2:cmMk id="{9C392487-D7F1-4463-97BE-3A93C4254BE8}"/>
              </pc2:cmMkLst>
            </pc226:cmChg>
          </p:ext>
        </pc:extLst>
      </pc:sldChg>
      <pc:sldChg chg="delCm">
        <pc:chgData name="Íris Hrund Halldórsdóttir - HI" userId="0834478e-9d1d-489a-b867-717661bcfdc5" providerId="ADAL" clId="{466EA9AC-20C9-4C59-8877-511187F042E6}" dt="2023-08-24T11:00:01.992" v="11"/>
        <pc:sldMkLst>
          <pc:docMk/>
          <pc:sldMk cId="1008752149" sldId="4859"/>
        </pc:sldMkLst>
        <pc:extLst>
          <p:ext xmlns:p="http://schemas.openxmlformats.org/presentationml/2006/main" uri="{D6D511B9-2390-475A-947B-AFAB55BFBCF1}">
            <pc226:cmChg xmlns:pc226="http://schemas.microsoft.com/office/powerpoint/2022/06/main/command" chg="del">
              <pc226:chgData name="Íris Hrund Halldórsdóttir - HI" userId="0834478e-9d1d-489a-b867-717661bcfdc5" providerId="ADAL" clId="{466EA9AC-20C9-4C59-8877-511187F042E6}" dt="2023-08-24T11:00:01.992" v="11"/>
              <pc2:cmMkLst xmlns:pc2="http://schemas.microsoft.com/office/powerpoint/2019/9/main/command">
                <pc:docMk/>
                <pc:sldMk cId="1008752149" sldId="4859"/>
                <pc2:cmMk id="{AFCC715D-29E5-490A-8EF4-7DB727AB8261}"/>
              </pc2:cmMkLst>
            </pc226:cmChg>
          </p:ext>
        </pc:extLst>
      </pc:sldChg>
      <pc:sldChg chg="delCm">
        <pc:chgData name="Íris Hrund Halldórsdóttir - HI" userId="0834478e-9d1d-489a-b867-717661bcfdc5" providerId="ADAL" clId="{466EA9AC-20C9-4C59-8877-511187F042E6}" dt="2023-08-28T10:06:09.937" v="12"/>
        <pc:sldMkLst>
          <pc:docMk/>
          <pc:sldMk cId="2777157254" sldId="4864"/>
        </pc:sldMkLst>
        <pc:extLst>
          <p:ext xmlns:p="http://schemas.openxmlformats.org/presentationml/2006/main" uri="{D6D511B9-2390-475A-947B-AFAB55BFBCF1}">
            <pc226:cmChg xmlns:pc226="http://schemas.microsoft.com/office/powerpoint/2022/06/main/command" chg="del">
              <pc226:chgData name="Íris Hrund Halldórsdóttir - HI" userId="0834478e-9d1d-489a-b867-717661bcfdc5" providerId="ADAL" clId="{466EA9AC-20C9-4C59-8877-511187F042E6}" dt="2023-08-28T10:06:09.937" v="12"/>
              <pc2:cmMkLst xmlns:pc2="http://schemas.microsoft.com/office/powerpoint/2019/9/main/command">
                <pc:docMk/>
                <pc:sldMk cId="2777157254" sldId="4864"/>
                <pc2:cmMk id="{DD19E59B-640F-471C-8C0D-91DDC45826E2}"/>
              </pc2:cmMkLst>
            </pc226:cmChg>
          </p:ext>
        </pc:extLst>
      </pc:sldChg>
      <pc:sldChg chg="modNotesTx">
        <pc:chgData name="Íris Hrund Halldórsdóttir - HI" userId="0834478e-9d1d-489a-b867-717661bcfdc5" providerId="ADAL" clId="{466EA9AC-20C9-4C59-8877-511187F042E6}" dt="2023-08-28T10:10:47.700" v="18" actId="6549"/>
        <pc:sldMkLst>
          <pc:docMk/>
          <pc:sldMk cId="1595939560" sldId="4866"/>
        </pc:sldMkLst>
      </pc:sldChg>
      <pc:sldChg chg="delCm">
        <pc:chgData name="Íris Hrund Halldórsdóttir - HI" userId="0834478e-9d1d-489a-b867-717661bcfdc5" providerId="ADAL" clId="{466EA9AC-20C9-4C59-8877-511187F042E6}" dt="2023-08-28T10:08:11.676" v="13"/>
        <pc:sldMkLst>
          <pc:docMk/>
          <pc:sldMk cId="802791137" sldId="4867"/>
        </pc:sldMkLst>
        <pc:extLst>
          <p:ext xmlns:p="http://schemas.openxmlformats.org/presentationml/2006/main" uri="{D6D511B9-2390-475A-947B-AFAB55BFBCF1}">
            <pc226:cmChg xmlns:pc226="http://schemas.microsoft.com/office/powerpoint/2022/06/main/command" chg="del">
              <pc226:chgData name="Íris Hrund Halldórsdóttir - HI" userId="0834478e-9d1d-489a-b867-717661bcfdc5" providerId="ADAL" clId="{466EA9AC-20C9-4C59-8877-511187F042E6}" dt="2023-08-28T10:08:11.676" v="13"/>
              <pc2:cmMkLst xmlns:pc2="http://schemas.microsoft.com/office/powerpoint/2019/9/main/command">
                <pc:docMk/>
                <pc:sldMk cId="802791137" sldId="4867"/>
                <pc2:cmMk id="{66A4A45E-C984-4DCF-A7DB-BEB75FF36A1B}"/>
              </pc2:cmMkLst>
            </pc226:cmChg>
          </p:ext>
        </pc:extLst>
      </pc:sldChg>
    </pc:docChg>
  </pc:docChgLst>
  <pc:docChgLst>
    <pc:chgData name="Íris Hrund Halldórsdóttir" userId="0834478e-9d1d-489a-b867-717661bcfdc5" providerId="ADAL" clId="{466EA9AC-20C9-4C59-8877-511187F042E6}"/>
    <pc:docChg chg="undo custSel modSld modMainMaster">
      <pc:chgData name="Íris Hrund Halldórsdóttir" userId="0834478e-9d1d-489a-b867-717661bcfdc5" providerId="ADAL" clId="{466EA9AC-20C9-4C59-8877-511187F042E6}" dt="2023-08-29T08:58:08.272" v="21" actId="14100"/>
      <pc:docMkLst>
        <pc:docMk/>
      </pc:docMkLst>
      <pc:sldChg chg="addSp delSp modSp mod modNotesTx">
        <pc:chgData name="Íris Hrund Halldórsdóttir" userId="0834478e-9d1d-489a-b867-717661bcfdc5" providerId="ADAL" clId="{466EA9AC-20C9-4C59-8877-511187F042E6}" dt="2023-08-28T11:25:45.286" v="13" actId="478"/>
        <pc:sldMkLst>
          <pc:docMk/>
          <pc:sldMk cId="802791137" sldId="4867"/>
        </pc:sldMkLst>
        <pc:spChg chg="add mod">
          <ac:chgData name="Íris Hrund Halldórsdóttir" userId="0834478e-9d1d-489a-b867-717661bcfdc5" providerId="ADAL" clId="{466EA9AC-20C9-4C59-8877-511187F042E6}" dt="2023-08-28T10:34:46.490" v="0" actId="478"/>
          <ac:spMkLst>
            <pc:docMk/>
            <pc:sldMk cId="802791137" sldId="4867"/>
            <ac:spMk id="3" creationId="{0C8E872C-DDFF-A268-DCA0-72A75542F191}"/>
          </ac:spMkLst>
        </pc:spChg>
        <pc:picChg chg="del">
          <ac:chgData name="Íris Hrund Halldórsdóttir" userId="0834478e-9d1d-489a-b867-717661bcfdc5" providerId="ADAL" clId="{466EA9AC-20C9-4C59-8877-511187F042E6}" dt="2023-08-28T10:34:46.490" v="0" actId="478"/>
          <ac:picMkLst>
            <pc:docMk/>
            <pc:sldMk cId="802791137" sldId="4867"/>
            <ac:picMk id="7" creationId="{8E055264-5FE3-BF7D-9030-332FCFEB6C1E}"/>
          </ac:picMkLst>
        </pc:picChg>
        <pc:picChg chg="add del mod">
          <ac:chgData name="Íris Hrund Halldórsdóttir" userId="0834478e-9d1d-489a-b867-717661bcfdc5" providerId="ADAL" clId="{466EA9AC-20C9-4C59-8877-511187F042E6}" dt="2023-08-28T10:35:09.342" v="4" actId="478"/>
          <ac:picMkLst>
            <pc:docMk/>
            <pc:sldMk cId="802791137" sldId="4867"/>
            <ac:picMk id="8" creationId="{2FBE50DB-A278-EBD1-2856-B73C23E9BA7E}"/>
          </ac:picMkLst>
        </pc:picChg>
        <pc:picChg chg="add del mod">
          <ac:chgData name="Íris Hrund Halldórsdóttir" userId="0834478e-9d1d-489a-b867-717661bcfdc5" providerId="ADAL" clId="{466EA9AC-20C9-4C59-8877-511187F042E6}" dt="2023-08-28T11:25:45.286" v="13" actId="478"/>
          <ac:picMkLst>
            <pc:docMk/>
            <pc:sldMk cId="802791137" sldId="4867"/>
            <ac:picMk id="10" creationId="{64358DBB-FB04-8A84-4352-9D97839092D2}"/>
          </ac:picMkLst>
        </pc:picChg>
      </pc:sldChg>
      <pc:sldMasterChg chg="modSldLayout">
        <pc:chgData name="Íris Hrund Halldórsdóttir" userId="0834478e-9d1d-489a-b867-717661bcfdc5" providerId="ADAL" clId="{466EA9AC-20C9-4C59-8877-511187F042E6}" dt="2023-08-29T08:58:08.272" v="21" actId="14100"/>
        <pc:sldMasterMkLst>
          <pc:docMk/>
          <pc:sldMasterMk cId="580465908" sldId="2147483828"/>
        </pc:sldMasterMkLst>
        <pc:sldLayoutChg chg="addSp delSp modSp mod">
          <pc:chgData name="Íris Hrund Halldórsdóttir" userId="0834478e-9d1d-489a-b867-717661bcfdc5" providerId="ADAL" clId="{466EA9AC-20C9-4C59-8877-511187F042E6}" dt="2023-08-29T08:58:08.272" v="21" actId="14100"/>
          <pc:sldLayoutMkLst>
            <pc:docMk/>
            <pc:sldMasterMk cId="580465908" sldId="2147483828"/>
            <pc:sldLayoutMk cId="2437932383" sldId="2147483882"/>
          </pc:sldLayoutMkLst>
          <pc:spChg chg="del">
            <ac:chgData name="Íris Hrund Halldórsdóttir" userId="0834478e-9d1d-489a-b867-717661bcfdc5" providerId="ADAL" clId="{466EA9AC-20C9-4C59-8877-511187F042E6}" dt="2023-08-29T08:57:34.431" v="14" actId="478"/>
            <ac:spMkLst>
              <pc:docMk/>
              <pc:sldMasterMk cId="580465908" sldId="2147483828"/>
              <pc:sldLayoutMk cId="2437932383" sldId="2147483882"/>
              <ac:spMk id="26" creationId="{2EF4846B-42E7-5548-94E9-53B497BB9DE9}"/>
            </ac:spMkLst>
          </pc:spChg>
          <pc:grpChg chg="del">
            <ac:chgData name="Íris Hrund Halldórsdóttir" userId="0834478e-9d1d-489a-b867-717661bcfdc5" providerId="ADAL" clId="{466EA9AC-20C9-4C59-8877-511187F042E6}" dt="2023-08-29T08:57:52.051" v="15" actId="478"/>
            <ac:grpSpMkLst>
              <pc:docMk/>
              <pc:sldMasterMk cId="580465908" sldId="2147483828"/>
              <pc:sldLayoutMk cId="2437932383" sldId="2147483882"/>
              <ac:grpSpMk id="23" creationId="{015CF2B6-71B6-C144-97B3-85B654F2E8E5}"/>
            </ac:grpSpMkLst>
          </pc:grpChg>
          <pc:picChg chg="add mod">
            <ac:chgData name="Íris Hrund Halldórsdóttir" userId="0834478e-9d1d-489a-b867-717661bcfdc5" providerId="ADAL" clId="{466EA9AC-20C9-4C59-8877-511187F042E6}" dt="2023-08-29T08:58:08.272" v="21" actId="14100"/>
            <ac:picMkLst>
              <pc:docMk/>
              <pc:sldMasterMk cId="580465908" sldId="2147483828"/>
              <pc:sldLayoutMk cId="2437932383" sldId="2147483882"/>
              <ac:picMk id="1026" creationId="{F39B0A69-2AB9-62FE-2182-14A9EDA389B5}"/>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Turnover in Milion EUR</c:v>
                </c:pt>
              </c:strCache>
            </c:strRef>
          </c:tx>
          <c:spPr>
            <a:solidFill>
              <a:srgbClr val="79527B"/>
            </a:solidFill>
            <a:ln>
              <a:noFill/>
            </a:ln>
            <a:effectLst/>
          </c:spPr>
          <c:invertIfNegative val="0"/>
          <c:cat>
            <c:strRef>
              <c:f>Tabelle1!$A$2:$A$8</c:f>
              <c:strCache>
                <c:ptCount val="6"/>
                <c:pt idx="0">
                  <c:v>5+ Years</c:v>
                </c:pt>
                <c:pt idx="1">
                  <c:v>4 Years</c:v>
                </c:pt>
                <c:pt idx="2">
                  <c:v>3 Years</c:v>
                </c:pt>
                <c:pt idx="3">
                  <c:v>2 Years</c:v>
                </c:pt>
                <c:pt idx="4">
                  <c:v>1 Year</c:v>
                </c:pt>
                <c:pt idx="5">
                  <c:v>0</c:v>
                </c:pt>
              </c:strCache>
            </c:strRef>
          </c:cat>
          <c:val>
            <c:numRef>
              <c:f>Tabelle1!$B$2:$B$8</c:f>
              <c:numCache>
                <c:formatCode>General</c:formatCode>
                <c:ptCount val="7"/>
                <c:pt idx="0">
                  <c:v>28</c:v>
                </c:pt>
                <c:pt idx="1">
                  <c:v>43</c:v>
                </c:pt>
                <c:pt idx="2">
                  <c:v>63</c:v>
                </c:pt>
                <c:pt idx="3">
                  <c:v>91</c:v>
                </c:pt>
                <c:pt idx="4">
                  <c:v>100</c:v>
                </c:pt>
              </c:numCache>
            </c:numRef>
          </c:val>
          <c:extLst>
            <c:ext xmlns:c16="http://schemas.microsoft.com/office/drawing/2014/chart" uri="{C3380CC4-5D6E-409C-BE32-E72D297353CC}">
              <c16:uniqueId val="{00000000-1B8B-49BA-B6AC-299F11451F5A}"/>
            </c:ext>
          </c:extLst>
        </c:ser>
        <c:dLbls>
          <c:showLegendKey val="0"/>
          <c:showVal val="0"/>
          <c:showCatName val="0"/>
          <c:showSerName val="0"/>
          <c:showPercent val="0"/>
          <c:showBubbleSize val="0"/>
        </c:dLbls>
        <c:gapWidth val="219"/>
        <c:overlap val="-27"/>
        <c:axId val="1877354480"/>
        <c:axId val="1877359072"/>
      </c:barChart>
      <c:catAx>
        <c:axId val="1877354480"/>
        <c:scaling>
          <c:orientation val="minMax"/>
        </c:scaling>
        <c:delete val="0"/>
        <c:axPos val="b"/>
        <c:numFmt formatCode="General" sourceLinked="1"/>
        <c:majorTickMark val="none"/>
        <c:minorTickMark val="none"/>
        <c:tickLblPos val="nextTo"/>
        <c:spPr>
          <a:noFill/>
          <a:ln w="9525" cap="flat" cmpd="sng" algn="ctr">
            <a:solidFill>
              <a:schemeClr val="bg2">
                <a:lumMod val="85000"/>
              </a:schemeClr>
            </a:solidFill>
            <a:round/>
          </a:ln>
          <a:effectLst/>
        </c:spPr>
        <c:txPr>
          <a:bodyPr rot="-60000000" spcFirstLastPara="1" vertOverflow="ellipsis" vert="horz" wrap="square" anchor="ctr" anchorCtr="1"/>
          <a:lstStyle/>
          <a:p>
            <a:pPr>
              <a:defRPr sz="1197" b="0" i="0" u="none" strike="noStrike" kern="1200" baseline="0">
                <a:solidFill>
                  <a:srgbClr val="595A59"/>
                </a:solidFill>
                <a:latin typeface="+mn-lt"/>
                <a:ea typeface="+mn-ea"/>
                <a:cs typeface="+mn-cs"/>
              </a:defRPr>
            </a:pPr>
            <a:endParaRPr lang="en-US"/>
          </a:p>
        </c:txPr>
        <c:crossAx val="1877359072"/>
        <c:crosses val="autoZero"/>
        <c:auto val="1"/>
        <c:lblAlgn val="ctr"/>
        <c:lblOffset val="100"/>
        <c:noMultiLvlLbl val="0"/>
      </c:catAx>
      <c:valAx>
        <c:axId val="1877359072"/>
        <c:scaling>
          <c:orientation val="minMax"/>
          <c:max val="100"/>
        </c:scaling>
        <c:delete val="0"/>
        <c:axPos val="l"/>
        <c:majorGridlines>
          <c:spPr>
            <a:ln w="9525" cap="flat" cmpd="sng" algn="ctr">
              <a:solidFill>
                <a:schemeClr val="tx2">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595A59"/>
                </a:solidFill>
                <a:latin typeface="+mn-lt"/>
                <a:ea typeface="+mn-ea"/>
                <a:cs typeface="+mn-cs"/>
              </a:defRPr>
            </a:pPr>
            <a:endParaRPr lang="en-US"/>
          </a:p>
        </c:txPr>
        <c:crossAx val="1877354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401912115271226E-3"/>
          <c:y val="8.3294390667218721E-2"/>
          <c:w val="0.99625980878847287"/>
          <c:h val="0.83431171025289952"/>
        </c:manualLayout>
      </c:layout>
      <c:bubbleChart>
        <c:varyColors val="0"/>
        <c:ser>
          <c:idx val="0"/>
          <c:order val="0"/>
          <c:spPr>
            <a:solidFill>
              <a:schemeClr val="accent2"/>
            </a:solidFill>
            <a:ln>
              <a:noFill/>
            </a:ln>
            <a:effectLst/>
          </c:spPr>
          <c:invertIfNegative val="0"/>
          <c:xVal>
            <c:numRef>
              <c:f>Tabelle1!$A$1:$A$7</c:f>
              <c:numCache>
                <c:formatCode>General</c:formatCode>
                <c:ptCount val="7"/>
                <c:pt idx="1">
                  <c:v>10</c:v>
                </c:pt>
                <c:pt idx="2">
                  <c:v>40</c:v>
                </c:pt>
                <c:pt idx="3">
                  <c:v>30</c:v>
                </c:pt>
                <c:pt idx="4">
                  <c:v>55</c:v>
                </c:pt>
                <c:pt idx="5">
                  <c:v>50</c:v>
                </c:pt>
                <c:pt idx="6">
                  <c:v>70</c:v>
                </c:pt>
              </c:numCache>
            </c:numRef>
          </c:xVal>
          <c:yVal>
            <c:numRef>
              <c:f>Tabelle1!$B$1:$B$7</c:f>
              <c:numCache>
                <c:formatCode>General</c:formatCode>
                <c:ptCount val="7"/>
                <c:pt idx="0">
                  <c:v>0</c:v>
                </c:pt>
                <c:pt idx="1">
                  <c:v>15</c:v>
                </c:pt>
                <c:pt idx="2">
                  <c:v>45</c:v>
                </c:pt>
                <c:pt idx="3">
                  <c:v>20</c:v>
                </c:pt>
              </c:numCache>
            </c:numRef>
          </c:yVal>
          <c:bubbleSize>
            <c:numRef>
              <c:f>Tabelle1!$C$1:$C$7</c:f>
              <c:numCache>
                <c:formatCode>General</c:formatCode>
                <c:ptCount val="7"/>
                <c:pt idx="0">
                  <c:v>0</c:v>
                </c:pt>
                <c:pt idx="1">
                  <c:v>0.5</c:v>
                </c:pt>
                <c:pt idx="2">
                  <c:v>4</c:v>
                </c:pt>
                <c:pt idx="3">
                  <c:v>1</c:v>
                </c:pt>
              </c:numCache>
            </c:numRef>
          </c:bubbleSize>
          <c:bubble3D val="0"/>
          <c:extLst>
            <c:ext xmlns:c16="http://schemas.microsoft.com/office/drawing/2014/chart" uri="{C3380CC4-5D6E-409C-BE32-E72D297353CC}">
              <c16:uniqueId val="{00000000-628E-40D3-A1A4-F49D05331E50}"/>
            </c:ext>
          </c:extLst>
        </c:ser>
        <c:ser>
          <c:idx val="1"/>
          <c:order val="1"/>
          <c:spPr>
            <a:solidFill>
              <a:srgbClr val="81D1C5"/>
            </a:solidFill>
            <a:ln>
              <a:noFill/>
            </a:ln>
            <a:effectLst/>
          </c:spPr>
          <c:invertIfNegative val="0"/>
          <c:xVal>
            <c:numRef>
              <c:f>Tabelle1!$A$1:$A$7</c:f>
              <c:numCache>
                <c:formatCode>General</c:formatCode>
                <c:ptCount val="7"/>
                <c:pt idx="1">
                  <c:v>10</c:v>
                </c:pt>
                <c:pt idx="2">
                  <c:v>40</c:v>
                </c:pt>
                <c:pt idx="3">
                  <c:v>30</c:v>
                </c:pt>
                <c:pt idx="4">
                  <c:v>55</c:v>
                </c:pt>
                <c:pt idx="5">
                  <c:v>50</c:v>
                </c:pt>
                <c:pt idx="6">
                  <c:v>70</c:v>
                </c:pt>
              </c:numCache>
            </c:numRef>
          </c:xVal>
          <c:yVal>
            <c:numRef>
              <c:f>Tabelle1!$D$1:$D$7</c:f>
              <c:numCache>
                <c:formatCode>General</c:formatCode>
                <c:ptCount val="7"/>
                <c:pt idx="0">
                  <c:v>0</c:v>
                </c:pt>
                <c:pt idx="4">
                  <c:v>65</c:v>
                </c:pt>
                <c:pt idx="5">
                  <c:v>30</c:v>
                </c:pt>
                <c:pt idx="6">
                  <c:v>80</c:v>
                </c:pt>
              </c:numCache>
            </c:numRef>
          </c:yVal>
          <c:bubbleSize>
            <c:numRef>
              <c:f>Tabelle1!$E$1:$E$7</c:f>
              <c:numCache>
                <c:formatCode>General</c:formatCode>
                <c:ptCount val="7"/>
                <c:pt idx="0">
                  <c:v>0</c:v>
                </c:pt>
                <c:pt idx="4">
                  <c:v>1.5</c:v>
                </c:pt>
                <c:pt idx="5">
                  <c:v>2.5</c:v>
                </c:pt>
                <c:pt idx="6">
                  <c:v>5</c:v>
                </c:pt>
              </c:numCache>
            </c:numRef>
          </c:bubbleSize>
          <c:bubble3D val="0"/>
          <c:extLst>
            <c:ext xmlns:c16="http://schemas.microsoft.com/office/drawing/2014/chart" uri="{C3380CC4-5D6E-409C-BE32-E72D297353CC}">
              <c16:uniqueId val="{00000001-628E-40D3-A1A4-F49D05331E50}"/>
            </c:ext>
          </c:extLst>
        </c:ser>
        <c:dLbls>
          <c:showLegendKey val="0"/>
          <c:showVal val="0"/>
          <c:showCatName val="0"/>
          <c:showSerName val="0"/>
          <c:showPercent val="0"/>
          <c:showBubbleSize val="0"/>
        </c:dLbls>
        <c:bubbleScale val="100"/>
        <c:showNegBubbles val="0"/>
        <c:axId val="726090408"/>
        <c:axId val="726090800"/>
      </c:bubbleChart>
      <c:valAx>
        <c:axId val="726090408"/>
        <c:scaling>
          <c:orientation val="minMax"/>
          <c:max val="100"/>
          <c:min val="0"/>
        </c:scaling>
        <c:delete val="1"/>
        <c:axPos val="b"/>
        <c:numFmt formatCode="General" sourceLinked="1"/>
        <c:majorTickMark val="none"/>
        <c:minorTickMark val="none"/>
        <c:tickLblPos val="none"/>
        <c:crossAx val="726090800"/>
        <c:crosses val="autoZero"/>
        <c:crossBetween val="midCat"/>
        <c:majorUnit val="20"/>
      </c:valAx>
      <c:valAx>
        <c:axId val="726090800"/>
        <c:scaling>
          <c:orientation val="minMax"/>
          <c:max val="100"/>
          <c:min val="0"/>
        </c:scaling>
        <c:delete val="1"/>
        <c:axPos val="l"/>
        <c:numFmt formatCode="General" sourceLinked="1"/>
        <c:majorTickMark val="out"/>
        <c:minorTickMark val="none"/>
        <c:tickLblPos val="none"/>
        <c:crossAx val="726090408"/>
        <c:crosses val="autoZero"/>
        <c:crossBetween val="midCat"/>
        <c:majorUnit val="20"/>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b="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401912115271226E-3"/>
          <c:y val="8.3294390667218721E-2"/>
          <c:w val="0.99625980878847287"/>
          <c:h val="0.83431171025289952"/>
        </c:manualLayout>
      </c:layout>
      <c:bubbleChart>
        <c:varyColors val="0"/>
        <c:ser>
          <c:idx val="0"/>
          <c:order val="0"/>
          <c:spPr>
            <a:solidFill>
              <a:schemeClr val="accent2"/>
            </a:solidFill>
            <a:ln>
              <a:noFill/>
            </a:ln>
            <a:effectLst/>
          </c:spPr>
          <c:invertIfNegative val="0"/>
          <c:xVal>
            <c:numRef>
              <c:f>Tabelle1!$A$1:$A$7</c:f>
              <c:numCache>
                <c:formatCode>General</c:formatCode>
                <c:ptCount val="7"/>
                <c:pt idx="1">
                  <c:v>10</c:v>
                </c:pt>
                <c:pt idx="2">
                  <c:v>40</c:v>
                </c:pt>
                <c:pt idx="3">
                  <c:v>30</c:v>
                </c:pt>
                <c:pt idx="4">
                  <c:v>55</c:v>
                </c:pt>
                <c:pt idx="5">
                  <c:v>50</c:v>
                </c:pt>
                <c:pt idx="6">
                  <c:v>70</c:v>
                </c:pt>
              </c:numCache>
            </c:numRef>
          </c:xVal>
          <c:yVal>
            <c:numRef>
              <c:f>Tabelle1!$B$1:$B$7</c:f>
              <c:numCache>
                <c:formatCode>General</c:formatCode>
                <c:ptCount val="7"/>
                <c:pt idx="0">
                  <c:v>0</c:v>
                </c:pt>
                <c:pt idx="1">
                  <c:v>15</c:v>
                </c:pt>
                <c:pt idx="2">
                  <c:v>45</c:v>
                </c:pt>
                <c:pt idx="3">
                  <c:v>20</c:v>
                </c:pt>
              </c:numCache>
            </c:numRef>
          </c:yVal>
          <c:bubbleSize>
            <c:numRef>
              <c:f>Tabelle1!$C$1:$C$7</c:f>
              <c:numCache>
                <c:formatCode>General</c:formatCode>
                <c:ptCount val="7"/>
                <c:pt idx="0">
                  <c:v>0</c:v>
                </c:pt>
                <c:pt idx="1">
                  <c:v>0.5</c:v>
                </c:pt>
                <c:pt idx="2">
                  <c:v>4</c:v>
                </c:pt>
                <c:pt idx="3">
                  <c:v>1</c:v>
                </c:pt>
              </c:numCache>
            </c:numRef>
          </c:bubbleSize>
          <c:bubble3D val="0"/>
          <c:extLst>
            <c:ext xmlns:c16="http://schemas.microsoft.com/office/drawing/2014/chart" uri="{C3380CC4-5D6E-409C-BE32-E72D297353CC}">
              <c16:uniqueId val="{00000000-E8F7-457D-86EC-1277157EB478}"/>
            </c:ext>
          </c:extLst>
        </c:ser>
        <c:ser>
          <c:idx val="1"/>
          <c:order val="1"/>
          <c:spPr>
            <a:solidFill>
              <a:srgbClr val="81D1C5"/>
            </a:solidFill>
            <a:ln>
              <a:noFill/>
            </a:ln>
            <a:effectLst/>
          </c:spPr>
          <c:invertIfNegative val="0"/>
          <c:xVal>
            <c:numRef>
              <c:f>Tabelle1!$A$1:$A$7</c:f>
              <c:numCache>
                <c:formatCode>General</c:formatCode>
                <c:ptCount val="7"/>
                <c:pt idx="1">
                  <c:v>10</c:v>
                </c:pt>
                <c:pt idx="2">
                  <c:v>40</c:v>
                </c:pt>
                <c:pt idx="3">
                  <c:v>30</c:v>
                </c:pt>
                <c:pt idx="4">
                  <c:v>55</c:v>
                </c:pt>
                <c:pt idx="5">
                  <c:v>50</c:v>
                </c:pt>
                <c:pt idx="6">
                  <c:v>70</c:v>
                </c:pt>
              </c:numCache>
            </c:numRef>
          </c:xVal>
          <c:yVal>
            <c:numRef>
              <c:f>Tabelle1!$D$1:$D$7</c:f>
              <c:numCache>
                <c:formatCode>General</c:formatCode>
                <c:ptCount val="7"/>
                <c:pt idx="0">
                  <c:v>0</c:v>
                </c:pt>
                <c:pt idx="4">
                  <c:v>65</c:v>
                </c:pt>
                <c:pt idx="5">
                  <c:v>30</c:v>
                </c:pt>
                <c:pt idx="6">
                  <c:v>80</c:v>
                </c:pt>
              </c:numCache>
            </c:numRef>
          </c:yVal>
          <c:bubbleSize>
            <c:numRef>
              <c:f>Tabelle1!$E$1:$E$7</c:f>
              <c:numCache>
                <c:formatCode>General</c:formatCode>
                <c:ptCount val="7"/>
                <c:pt idx="0">
                  <c:v>0</c:v>
                </c:pt>
                <c:pt idx="4">
                  <c:v>1.5</c:v>
                </c:pt>
                <c:pt idx="5">
                  <c:v>2.5</c:v>
                </c:pt>
                <c:pt idx="6">
                  <c:v>5</c:v>
                </c:pt>
              </c:numCache>
            </c:numRef>
          </c:bubbleSize>
          <c:bubble3D val="0"/>
          <c:extLst>
            <c:ext xmlns:c16="http://schemas.microsoft.com/office/drawing/2014/chart" uri="{C3380CC4-5D6E-409C-BE32-E72D297353CC}">
              <c16:uniqueId val="{00000001-E8F7-457D-86EC-1277157EB478}"/>
            </c:ext>
          </c:extLst>
        </c:ser>
        <c:dLbls>
          <c:showLegendKey val="0"/>
          <c:showVal val="0"/>
          <c:showCatName val="0"/>
          <c:showSerName val="0"/>
          <c:showPercent val="0"/>
          <c:showBubbleSize val="0"/>
        </c:dLbls>
        <c:bubbleScale val="100"/>
        <c:showNegBubbles val="0"/>
        <c:axId val="726090408"/>
        <c:axId val="726090800"/>
      </c:bubbleChart>
      <c:valAx>
        <c:axId val="726090408"/>
        <c:scaling>
          <c:orientation val="minMax"/>
          <c:max val="100"/>
          <c:min val="0"/>
        </c:scaling>
        <c:delete val="1"/>
        <c:axPos val="b"/>
        <c:numFmt formatCode="General" sourceLinked="1"/>
        <c:majorTickMark val="none"/>
        <c:minorTickMark val="none"/>
        <c:tickLblPos val="none"/>
        <c:crossAx val="726090800"/>
        <c:crosses val="autoZero"/>
        <c:crossBetween val="midCat"/>
        <c:majorUnit val="20"/>
      </c:valAx>
      <c:valAx>
        <c:axId val="726090800"/>
        <c:scaling>
          <c:orientation val="minMax"/>
          <c:max val="100"/>
          <c:min val="0"/>
        </c:scaling>
        <c:delete val="1"/>
        <c:axPos val="l"/>
        <c:numFmt formatCode="General" sourceLinked="1"/>
        <c:majorTickMark val="out"/>
        <c:minorTickMark val="none"/>
        <c:tickLblPos val="none"/>
        <c:crossAx val="726090408"/>
        <c:crosses val="autoZero"/>
        <c:crossBetween val="midCat"/>
        <c:majorUnit val="20"/>
      </c:valAx>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800" b="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6" Type="http://schemas.openxmlformats.org/officeDocument/2006/relationships/image" Target="../media/image58.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_rels/data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_rels/data3.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_rels/data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63.svg"/><Relationship Id="rId4" Type="http://schemas.openxmlformats.org/officeDocument/2006/relationships/image" Target="../media/image89.svg"/><Relationship Id="rId9" Type="http://schemas.openxmlformats.org/officeDocument/2006/relationships/image" Target="../media/image62.png"/></Relationships>
</file>

<file path=ppt/diagrams/_rels/data5.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diagrams/_rels/data6.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s>
</file>

<file path=ppt/diagrams/_rels/data7.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image" Target="../media/image117.svg"/><Relationship Id="rId9" Type="http://schemas.openxmlformats.org/officeDocument/2006/relationships/image" Target="../media/image122.png"/></Relationships>
</file>

<file path=ppt/diagrams/_rels/data8.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60.png"/><Relationship Id="rId7" Type="http://schemas.openxmlformats.org/officeDocument/2006/relationships/image" Target="../media/image128.png"/><Relationship Id="rId2" Type="http://schemas.openxmlformats.org/officeDocument/2006/relationships/image" Target="../media/image125.svg"/><Relationship Id="rId1" Type="http://schemas.openxmlformats.org/officeDocument/2006/relationships/image" Target="../media/image81.png"/><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6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svg"/><Relationship Id="rId2" Type="http://schemas.openxmlformats.org/officeDocument/2006/relationships/image" Target="../media/image44.svg"/><Relationship Id="rId16" Type="http://schemas.openxmlformats.org/officeDocument/2006/relationships/image" Target="../media/image58.svg"/><Relationship Id="rId1" Type="http://schemas.openxmlformats.org/officeDocument/2006/relationships/image" Target="../media/image43.png"/><Relationship Id="rId6" Type="http://schemas.openxmlformats.org/officeDocument/2006/relationships/image" Target="../media/image48.sv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 Id="rId14" Type="http://schemas.openxmlformats.org/officeDocument/2006/relationships/image" Target="../media/image56.svg"/></Relationships>
</file>

<file path=ppt/diagrams/_rels/drawing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sv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svg"/><Relationship Id="rId4" Type="http://schemas.openxmlformats.org/officeDocument/2006/relationships/image" Target="../media/image63.svg"/><Relationship Id="rId9" Type="http://schemas.openxmlformats.org/officeDocument/2006/relationships/image" Target="../media/image68.png"/></Relationships>
</file>

<file path=ppt/diagrams/_rels/drawing3.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sv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78.sv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svg"/><Relationship Id="rId4" Type="http://schemas.openxmlformats.org/officeDocument/2006/relationships/image" Target="../media/image76.svg"/><Relationship Id="rId9" Type="http://schemas.openxmlformats.org/officeDocument/2006/relationships/image" Target="../media/image81.png"/></Relationships>
</file>

<file path=ppt/diagrams/_rels/drawing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63.svg"/><Relationship Id="rId4" Type="http://schemas.openxmlformats.org/officeDocument/2006/relationships/image" Target="../media/image89.svg"/><Relationship Id="rId9" Type="http://schemas.openxmlformats.org/officeDocument/2006/relationships/image" Target="../media/image62.png"/></Relationships>
</file>

<file path=ppt/diagrams/_rels/drawing5.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10" Type="http://schemas.openxmlformats.org/officeDocument/2006/relationships/image" Target="../media/image113.svg"/><Relationship Id="rId4" Type="http://schemas.openxmlformats.org/officeDocument/2006/relationships/image" Target="../media/image107.svg"/><Relationship Id="rId9" Type="http://schemas.openxmlformats.org/officeDocument/2006/relationships/image" Target="../media/image112.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image" Target="../media/image117.svg"/><Relationship Id="rId9" Type="http://schemas.openxmlformats.org/officeDocument/2006/relationships/image" Target="../media/image122.png"/></Relationships>
</file>

<file path=ppt/diagrams/_rels/drawing8.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60.png"/><Relationship Id="rId7" Type="http://schemas.openxmlformats.org/officeDocument/2006/relationships/image" Target="../media/image128.png"/><Relationship Id="rId2" Type="http://schemas.openxmlformats.org/officeDocument/2006/relationships/image" Target="../media/image125.svg"/><Relationship Id="rId1" Type="http://schemas.openxmlformats.org/officeDocument/2006/relationships/image" Target="../media/image81.png"/><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6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9EF692-E69C-4A8D-A264-541F1D79E178}" type="doc">
      <dgm:prSet loTypeId="urn:microsoft.com/office/officeart/2018/2/layout/IconCircleList" loCatId="icon" qsTypeId="urn:microsoft.com/office/officeart/2005/8/quickstyle/simple4" qsCatId="simple" csTypeId="urn:microsoft.com/office/officeart/2005/8/colors/accent1_2" csCatId="accent1" phldr="1"/>
      <dgm:spPr/>
      <dgm:t>
        <a:bodyPr/>
        <a:lstStyle/>
        <a:p>
          <a:endParaRPr lang="en-US"/>
        </a:p>
      </dgm:t>
    </dgm:pt>
    <dgm:pt modelId="{52A7BA86-4873-477C-8884-779B90AAA646}">
      <dgm:prSet custT="1"/>
      <dgm:spPr/>
      <dgm:t>
        <a:bodyPr/>
        <a:lstStyle/>
        <a:p>
          <a:pPr>
            <a:lnSpc>
              <a:spcPct val="100000"/>
            </a:lnSpc>
          </a:pPr>
          <a:r>
            <a:rPr lang="is-IS" sz="1400" b="0" i="0" kern="1200" noProof="0" dirty="0">
              <a:solidFill>
                <a:schemeClr val="bg1"/>
              </a:solidFill>
            </a:rPr>
            <a:t>Gakktu úr skugga um að </a:t>
          </a:r>
          <a:r>
            <a:rPr lang="is-IS" sz="1400" b="0" i="0" kern="1200" noProof="0" dirty="0">
              <a:solidFill>
                <a:srgbClr val="FFFFFF"/>
              </a:solidFill>
              <a:latin typeface="Calibri" panose="020F0502020204030204"/>
              <a:ea typeface="+mn-ea"/>
              <a:cs typeface="+mn-cs"/>
            </a:rPr>
            <a:t>skipurit</a:t>
          </a:r>
          <a:r>
            <a:rPr lang="is-IS" sz="1400" b="0" i="0" kern="1200" noProof="0" dirty="0">
              <a:solidFill>
                <a:srgbClr val="FF0000"/>
              </a:solidFill>
            </a:rPr>
            <a:t> </a:t>
          </a:r>
          <a:r>
            <a:rPr lang="is-IS" sz="1400" b="0" i="0" kern="1200" noProof="0" dirty="0">
              <a:solidFill>
                <a:schemeClr val="bg1"/>
              </a:solidFill>
            </a:rPr>
            <a:t>fyrirtækisins sé vel skilgreint</a:t>
          </a:r>
          <a:endParaRPr lang="is-IS" sz="1400" kern="1200" noProof="0" dirty="0">
            <a:solidFill>
              <a:schemeClr val="bg1"/>
            </a:solidFill>
          </a:endParaRPr>
        </a:p>
      </dgm:t>
    </dgm:pt>
    <dgm:pt modelId="{2BDBA7C6-5EB1-4377-805E-6109B5364925}" type="parTrans" cxnId="{FF5DFBB2-894F-41AF-B389-94D735809D8E}">
      <dgm:prSet/>
      <dgm:spPr/>
      <dgm:t>
        <a:bodyPr/>
        <a:lstStyle/>
        <a:p>
          <a:endParaRPr lang="en-US"/>
        </a:p>
      </dgm:t>
    </dgm:pt>
    <dgm:pt modelId="{3FBE6317-C162-4AA1-AA65-2C5D0FE0C45A}" type="sibTrans" cxnId="{FF5DFBB2-894F-41AF-B389-94D735809D8E}">
      <dgm:prSet/>
      <dgm:spPr/>
      <dgm:t>
        <a:bodyPr/>
        <a:lstStyle/>
        <a:p>
          <a:pPr>
            <a:lnSpc>
              <a:spcPct val="100000"/>
            </a:lnSpc>
          </a:pPr>
          <a:endParaRPr lang="en-US"/>
        </a:p>
      </dgm:t>
    </dgm:pt>
    <dgm:pt modelId="{1DF614AB-1EC7-4B4B-A1EA-60C9B0639C84}">
      <dgm:prSet custT="1"/>
      <dgm:spPr/>
      <dgm:t>
        <a:bodyPr/>
        <a:lstStyle/>
        <a:p>
          <a:pPr marL="0" lvl="0" indent="0" algn="l" defTabSz="622300">
            <a:lnSpc>
              <a:spcPct val="100000"/>
            </a:lnSpc>
            <a:spcBef>
              <a:spcPct val="0"/>
            </a:spcBef>
            <a:spcAft>
              <a:spcPct val="35000"/>
            </a:spcAft>
            <a:buNone/>
          </a:pPr>
          <a:r>
            <a:rPr lang="is-IS" sz="1400" b="0" i="0" kern="1200" noProof="0" dirty="0">
              <a:solidFill>
                <a:srgbClr val="FFFFFF"/>
              </a:solidFill>
              <a:latin typeface="Calibri" panose="020F0502020204030204"/>
              <a:ea typeface="+mn-ea"/>
              <a:cs typeface="+mn-cs"/>
            </a:rPr>
            <a:t>Vera með á hreinu ábyrgðir og ábyrgðaskyldu </a:t>
          </a:r>
        </a:p>
      </dgm:t>
    </dgm:pt>
    <dgm:pt modelId="{5112C98A-6C66-4B45-9B79-144D660F0906}" type="parTrans" cxnId="{FA4C22D3-E769-4E0F-8582-19CFF5834E21}">
      <dgm:prSet/>
      <dgm:spPr/>
      <dgm:t>
        <a:bodyPr/>
        <a:lstStyle/>
        <a:p>
          <a:endParaRPr lang="en-US"/>
        </a:p>
      </dgm:t>
    </dgm:pt>
    <dgm:pt modelId="{9D6B951F-9C6B-4D1C-BEAF-80798F5DCEF8}" type="sibTrans" cxnId="{FA4C22D3-E769-4E0F-8582-19CFF5834E21}">
      <dgm:prSet/>
      <dgm:spPr/>
      <dgm:t>
        <a:bodyPr/>
        <a:lstStyle/>
        <a:p>
          <a:pPr>
            <a:lnSpc>
              <a:spcPct val="100000"/>
            </a:lnSpc>
          </a:pPr>
          <a:endParaRPr lang="en-US"/>
        </a:p>
      </dgm:t>
    </dgm:pt>
    <dgm:pt modelId="{27E2A66E-6AC6-46C0-B449-2498DC41756A}">
      <dgm:prSet custT="1"/>
      <dgm:spPr/>
      <dgm:t>
        <a:bodyPr/>
        <a:lstStyle/>
        <a:p>
          <a:pPr>
            <a:lnSpc>
              <a:spcPct val="100000"/>
            </a:lnSpc>
          </a:pPr>
          <a:r>
            <a:rPr lang="is-IS" sz="1400" b="0" i="0" noProof="0" dirty="0">
              <a:solidFill>
                <a:schemeClr val="bg1"/>
              </a:solidFill>
            </a:rPr>
            <a:t>Tryggja jafnvægi í aldursdreifingu hjá lykil stjórnendum og starfsmönnum </a:t>
          </a:r>
          <a:endParaRPr lang="is-IS" sz="1400" noProof="0" dirty="0">
            <a:solidFill>
              <a:schemeClr val="bg1"/>
            </a:solidFill>
          </a:endParaRPr>
        </a:p>
      </dgm:t>
    </dgm:pt>
    <dgm:pt modelId="{76C7608A-FFA2-4B66-8754-93A8C1F09F2B}" type="parTrans" cxnId="{6BCD355B-8A9F-460C-93F3-4BD3EB0B0241}">
      <dgm:prSet/>
      <dgm:spPr/>
      <dgm:t>
        <a:bodyPr/>
        <a:lstStyle/>
        <a:p>
          <a:endParaRPr lang="en-US"/>
        </a:p>
      </dgm:t>
    </dgm:pt>
    <dgm:pt modelId="{79053C06-E7BF-4BE9-8BA9-154745C12B94}" type="sibTrans" cxnId="{6BCD355B-8A9F-460C-93F3-4BD3EB0B0241}">
      <dgm:prSet/>
      <dgm:spPr/>
      <dgm:t>
        <a:bodyPr/>
        <a:lstStyle/>
        <a:p>
          <a:pPr>
            <a:lnSpc>
              <a:spcPct val="100000"/>
            </a:lnSpc>
          </a:pPr>
          <a:endParaRPr lang="en-US"/>
        </a:p>
      </dgm:t>
    </dgm:pt>
    <dgm:pt modelId="{A2418EA2-BAE7-4CBC-BE6F-C4FD0E93051B}">
      <dgm:prSet custT="1"/>
      <dgm:spPr/>
      <dgm:t>
        <a:bodyPr/>
        <a:lstStyle/>
        <a:p>
          <a:pPr>
            <a:lnSpc>
              <a:spcPct val="100000"/>
            </a:lnSpc>
          </a:pPr>
          <a:r>
            <a:rPr lang="is-IS" sz="1400" b="0" i="0" noProof="0" dirty="0">
              <a:solidFill>
                <a:schemeClr val="bg1"/>
              </a:solidFill>
            </a:rPr>
            <a:t>Skilgreindu markmið og notaðu árangursvísa til að ná markmiðunum</a:t>
          </a:r>
          <a:endParaRPr lang="is-IS" sz="1400" noProof="0" dirty="0">
            <a:solidFill>
              <a:schemeClr val="bg1"/>
            </a:solidFill>
          </a:endParaRPr>
        </a:p>
      </dgm:t>
    </dgm:pt>
    <dgm:pt modelId="{6BB1A80A-9D02-466F-93E2-C1BBF3F63DB9}" type="parTrans" cxnId="{31F19DA7-1075-4177-ADA6-F35034755EF9}">
      <dgm:prSet/>
      <dgm:spPr/>
      <dgm:t>
        <a:bodyPr/>
        <a:lstStyle/>
        <a:p>
          <a:endParaRPr lang="en-US"/>
        </a:p>
      </dgm:t>
    </dgm:pt>
    <dgm:pt modelId="{A3DDAE05-330F-41D8-9292-11A70DA0DDA0}" type="sibTrans" cxnId="{31F19DA7-1075-4177-ADA6-F35034755EF9}">
      <dgm:prSet/>
      <dgm:spPr/>
      <dgm:t>
        <a:bodyPr/>
        <a:lstStyle/>
        <a:p>
          <a:pPr>
            <a:lnSpc>
              <a:spcPct val="100000"/>
            </a:lnSpc>
          </a:pPr>
          <a:endParaRPr lang="en-US"/>
        </a:p>
      </dgm:t>
    </dgm:pt>
    <dgm:pt modelId="{9C7306B0-9128-422A-805D-EC1826797D13}">
      <dgm:prSet custT="1"/>
      <dgm:spPr/>
      <dgm:t>
        <a:bodyPr/>
        <a:lstStyle/>
        <a:p>
          <a:pPr>
            <a:lnSpc>
              <a:spcPct val="100000"/>
            </a:lnSpc>
          </a:pPr>
          <a:r>
            <a:rPr lang="is-IS" sz="1400" b="0" i="0" noProof="0" dirty="0">
              <a:solidFill>
                <a:schemeClr val="bg1"/>
              </a:solidFill>
            </a:rPr>
            <a:t>Aflaðu þekkingar um  styrkleika, veikleika og hættur í rekstri fyrirtækisins</a:t>
          </a:r>
          <a:endParaRPr lang="is-IS" sz="1400" noProof="0" dirty="0">
            <a:solidFill>
              <a:schemeClr val="bg1"/>
            </a:solidFill>
          </a:endParaRPr>
        </a:p>
      </dgm:t>
    </dgm:pt>
    <dgm:pt modelId="{A16AE764-37AE-4883-BCE2-18EBA590B813}" type="parTrans" cxnId="{AD2D1B41-7F51-41DD-B7AA-753927AE0700}">
      <dgm:prSet/>
      <dgm:spPr/>
      <dgm:t>
        <a:bodyPr/>
        <a:lstStyle/>
        <a:p>
          <a:endParaRPr lang="en-US"/>
        </a:p>
      </dgm:t>
    </dgm:pt>
    <dgm:pt modelId="{46ECFBFF-A845-4400-B7EF-4B8E6C7F96A2}" type="sibTrans" cxnId="{AD2D1B41-7F51-41DD-B7AA-753927AE0700}">
      <dgm:prSet/>
      <dgm:spPr/>
      <dgm:t>
        <a:bodyPr/>
        <a:lstStyle/>
        <a:p>
          <a:pPr>
            <a:lnSpc>
              <a:spcPct val="100000"/>
            </a:lnSpc>
          </a:pPr>
          <a:endParaRPr lang="en-US"/>
        </a:p>
      </dgm:t>
    </dgm:pt>
    <dgm:pt modelId="{13BD1A8C-A787-4DD6-AF32-F69C01FD3201}">
      <dgm:prSet custT="1"/>
      <dgm:spPr/>
      <dgm:t>
        <a:bodyPr/>
        <a:lstStyle/>
        <a:p>
          <a:pPr>
            <a:lnSpc>
              <a:spcPct val="100000"/>
            </a:lnSpc>
          </a:pPr>
          <a:r>
            <a:rPr lang="is-IS" sz="1400" b="0" i="0" noProof="0" dirty="0">
              <a:solidFill>
                <a:schemeClr val="bg1"/>
              </a:solidFill>
            </a:rPr>
            <a:t>Innleiddu kerfi til þess að greina áhættu</a:t>
          </a:r>
          <a:endParaRPr lang="is-IS" sz="1400" noProof="0" dirty="0">
            <a:solidFill>
              <a:schemeClr val="bg1"/>
            </a:solidFill>
          </a:endParaRPr>
        </a:p>
      </dgm:t>
    </dgm:pt>
    <dgm:pt modelId="{C037142A-58BF-4C8F-8E95-05E4EBB3DC86}" type="parTrans" cxnId="{06A682AD-3364-4980-B652-C791CDDD803E}">
      <dgm:prSet/>
      <dgm:spPr/>
      <dgm:t>
        <a:bodyPr/>
        <a:lstStyle/>
        <a:p>
          <a:endParaRPr lang="en-US"/>
        </a:p>
      </dgm:t>
    </dgm:pt>
    <dgm:pt modelId="{58E50349-8B13-48C6-921D-992D2F458455}" type="sibTrans" cxnId="{06A682AD-3364-4980-B652-C791CDDD803E}">
      <dgm:prSet/>
      <dgm:spPr/>
      <dgm:t>
        <a:bodyPr/>
        <a:lstStyle/>
        <a:p>
          <a:pPr>
            <a:lnSpc>
              <a:spcPct val="100000"/>
            </a:lnSpc>
          </a:pPr>
          <a:endParaRPr lang="en-US"/>
        </a:p>
      </dgm:t>
    </dgm:pt>
    <dgm:pt modelId="{8F8A494D-C98D-4128-BB96-D6749481075D}">
      <dgm:prSet custT="1"/>
      <dgm:spPr/>
      <dgm:t>
        <a:bodyPr/>
        <a:lstStyle/>
        <a:p>
          <a:pPr>
            <a:lnSpc>
              <a:spcPct val="100000"/>
            </a:lnSpc>
          </a:pPr>
          <a:r>
            <a:rPr lang="is-IS" sz="1400" b="0" i="0" noProof="0" dirty="0">
              <a:solidFill>
                <a:schemeClr val="bg1"/>
              </a:solidFill>
            </a:rPr>
            <a:t>Tryggðu starfsemi þína gagnvart hugsanlegri viðskiptaáhættu</a:t>
          </a:r>
          <a:endParaRPr lang="is-IS" sz="1400" noProof="0" dirty="0">
            <a:solidFill>
              <a:schemeClr val="bg1"/>
            </a:solidFill>
          </a:endParaRPr>
        </a:p>
      </dgm:t>
    </dgm:pt>
    <dgm:pt modelId="{1FF2688B-D970-4471-A1EE-3E1BD9D2CB61}" type="parTrans" cxnId="{17F807E8-091D-4C38-8D3A-9E60A560EFB1}">
      <dgm:prSet/>
      <dgm:spPr/>
      <dgm:t>
        <a:bodyPr/>
        <a:lstStyle/>
        <a:p>
          <a:endParaRPr lang="en-US"/>
        </a:p>
      </dgm:t>
    </dgm:pt>
    <dgm:pt modelId="{9AACCD6E-080F-46EE-9469-B31608B73CA1}" type="sibTrans" cxnId="{17F807E8-091D-4C38-8D3A-9E60A560EFB1}">
      <dgm:prSet/>
      <dgm:spPr/>
      <dgm:t>
        <a:bodyPr/>
        <a:lstStyle/>
        <a:p>
          <a:pPr>
            <a:lnSpc>
              <a:spcPct val="100000"/>
            </a:lnSpc>
          </a:pPr>
          <a:endParaRPr lang="en-US"/>
        </a:p>
      </dgm:t>
    </dgm:pt>
    <dgm:pt modelId="{6B347761-E4A4-4039-912C-9BE994EA78FF}">
      <dgm:prSet custT="1"/>
      <dgm:spPr/>
      <dgm:t>
        <a:bodyPr/>
        <a:lstStyle/>
        <a:p>
          <a:pPr>
            <a:lnSpc>
              <a:spcPct val="100000"/>
            </a:lnSpc>
          </a:pPr>
          <a:r>
            <a:rPr lang="is-IS" sz="1400" b="0" i="0" noProof="0" dirty="0">
              <a:solidFill>
                <a:schemeClr val="bg1"/>
              </a:solidFill>
            </a:rPr>
            <a:t>Undirbúðu viðbragðsáætlun fyrir atburði innan fyrirtækisins</a:t>
          </a:r>
          <a:endParaRPr lang="is-IS" sz="1400" noProof="0" dirty="0">
            <a:solidFill>
              <a:schemeClr val="bg1"/>
            </a:solidFill>
          </a:endParaRPr>
        </a:p>
      </dgm:t>
    </dgm:pt>
    <dgm:pt modelId="{1D644569-3A8F-45DA-B6F3-10A19B7A38DF}" type="parTrans" cxnId="{B4C9F572-68C3-40C4-B32A-51301141B314}">
      <dgm:prSet/>
      <dgm:spPr/>
      <dgm:t>
        <a:bodyPr/>
        <a:lstStyle/>
        <a:p>
          <a:endParaRPr lang="en-US"/>
        </a:p>
      </dgm:t>
    </dgm:pt>
    <dgm:pt modelId="{2599D971-2C63-4CBF-B931-5D17D15FDB7A}" type="sibTrans" cxnId="{B4C9F572-68C3-40C4-B32A-51301141B314}">
      <dgm:prSet/>
      <dgm:spPr/>
      <dgm:t>
        <a:bodyPr/>
        <a:lstStyle/>
        <a:p>
          <a:endParaRPr lang="en-US"/>
        </a:p>
      </dgm:t>
    </dgm:pt>
    <dgm:pt modelId="{A1D85CFE-5710-46C9-8C83-6665DA602AEA}" type="pres">
      <dgm:prSet presAssocID="{299EF692-E69C-4A8D-A264-541F1D79E178}" presName="root" presStyleCnt="0">
        <dgm:presLayoutVars>
          <dgm:dir/>
          <dgm:resizeHandles val="exact"/>
        </dgm:presLayoutVars>
      </dgm:prSet>
      <dgm:spPr/>
    </dgm:pt>
    <dgm:pt modelId="{FDA5C0C0-E85D-44AE-8EF0-E86101E80411}" type="pres">
      <dgm:prSet presAssocID="{299EF692-E69C-4A8D-A264-541F1D79E178}" presName="container" presStyleCnt="0">
        <dgm:presLayoutVars>
          <dgm:dir/>
          <dgm:resizeHandles val="exact"/>
        </dgm:presLayoutVars>
      </dgm:prSet>
      <dgm:spPr/>
    </dgm:pt>
    <dgm:pt modelId="{91276CBB-7D30-4070-B938-934EF310816F}" type="pres">
      <dgm:prSet presAssocID="{52A7BA86-4873-477C-8884-779B90AAA646}" presName="compNode" presStyleCnt="0"/>
      <dgm:spPr/>
    </dgm:pt>
    <dgm:pt modelId="{91E49F7E-45F8-4AAA-A3AC-4BBEABAB4CEF}" type="pres">
      <dgm:prSet presAssocID="{52A7BA86-4873-477C-8884-779B90AAA646}" presName="iconBgRect" presStyleLbl="bgShp" presStyleIdx="0" presStyleCnt="8"/>
      <dgm:spPr>
        <a:solidFill>
          <a:srgbClr val="916395"/>
        </a:solidFill>
      </dgm:spPr>
    </dgm:pt>
    <dgm:pt modelId="{18D78485-B38C-4DD7-844A-0FD8B9887D65}" type="pres">
      <dgm:prSet presAssocID="{52A7BA86-4873-477C-8884-779B90AAA646}" presName="iconRect" presStyleLbl="node1" presStyleIdx="0" presStyleCnt="8"/>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ierarchie"/>
        </a:ext>
      </dgm:extLst>
    </dgm:pt>
    <dgm:pt modelId="{AA258728-FA42-49F9-8417-9136CF0C40C6}" type="pres">
      <dgm:prSet presAssocID="{52A7BA86-4873-477C-8884-779B90AAA646}" presName="spaceRect" presStyleCnt="0"/>
      <dgm:spPr/>
    </dgm:pt>
    <dgm:pt modelId="{F60B294A-E74C-4E4E-A3B8-F33FEAC7218B}" type="pres">
      <dgm:prSet presAssocID="{52A7BA86-4873-477C-8884-779B90AAA646}" presName="textRect" presStyleLbl="revTx" presStyleIdx="0" presStyleCnt="8" custScaleX="133861" custLinFactNeighborX="12277" custLinFactNeighborY="-328">
        <dgm:presLayoutVars>
          <dgm:chMax val="1"/>
          <dgm:chPref val="1"/>
        </dgm:presLayoutVars>
      </dgm:prSet>
      <dgm:spPr/>
    </dgm:pt>
    <dgm:pt modelId="{6B3B5B90-F4A0-4090-A432-FBBABEA63901}" type="pres">
      <dgm:prSet presAssocID="{3FBE6317-C162-4AA1-AA65-2C5D0FE0C45A}" presName="sibTrans" presStyleLbl="sibTrans2D1" presStyleIdx="0" presStyleCnt="0"/>
      <dgm:spPr/>
    </dgm:pt>
    <dgm:pt modelId="{BADBA8E7-5AFC-4F04-98D9-7B44C249D46A}" type="pres">
      <dgm:prSet presAssocID="{1DF614AB-1EC7-4B4B-A1EA-60C9B0639C84}" presName="compNode" presStyleCnt="0"/>
      <dgm:spPr/>
    </dgm:pt>
    <dgm:pt modelId="{095C6F75-38EC-4822-BAE9-B15DADA586A3}" type="pres">
      <dgm:prSet presAssocID="{1DF614AB-1EC7-4B4B-A1EA-60C9B0639C84}" presName="iconBgRect" presStyleLbl="bgShp" presStyleIdx="1" presStyleCnt="8"/>
      <dgm:spPr>
        <a:solidFill>
          <a:srgbClr val="916395"/>
        </a:solidFill>
      </dgm:spPr>
    </dgm:pt>
    <dgm:pt modelId="{14F56EC6-FF3E-4318-AE18-68CD2B9E0DF0}" type="pres">
      <dgm:prSet presAssocID="{1DF614AB-1EC7-4B4B-A1EA-60C9B0639C84}" presName="iconRect" presStyleLbl="node1" presStyleIdx="1" presStyleCnt="8"/>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üfliste"/>
        </a:ext>
      </dgm:extLst>
    </dgm:pt>
    <dgm:pt modelId="{1B981F2C-8593-49B2-B4C5-97A69843E301}" type="pres">
      <dgm:prSet presAssocID="{1DF614AB-1EC7-4B4B-A1EA-60C9B0639C84}" presName="spaceRect" presStyleCnt="0"/>
      <dgm:spPr/>
    </dgm:pt>
    <dgm:pt modelId="{12481765-758F-427F-8384-57962F51CFB9}" type="pres">
      <dgm:prSet presAssocID="{1DF614AB-1EC7-4B4B-A1EA-60C9B0639C84}" presName="textRect" presStyleLbl="revTx" presStyleIdx="1" presStyleCnt="8" custScaleX="120736" custLinFactNeighborX="5737" custLinFactNeighborY="-328">
        <dgm:presLayoutVars>
          <dgm:chMax val="1"/>
          <dgm:chPref val="1"/>
        </dgm:presLayoutVars>
      </dgm:prSet>
      <dgm:spPr/>
    </dgm:pt>
    <dgm:pt modelId="{415A949F-6C95-4CF7-9D0A-2C48519DC9AC}" type="pres">
      <dgm:prSet presAssocID="{9D6B951F-9C6B-4D1C-BEAF-80798F5DCEF8}" presName="sibTrans" presStyleLbl="sibTrans2D1" presStyleIdx="0" presStyleCnt="0"/>
      <dgm:spPr/>
    </dgm:pt>
    <dgm:pt modelId="{25046599-2E3B-494A-B08C-ED97C69A9492}" type="pres">
      <dgm:prSet presAssocID="{27E2A66E-6AC6-46C0-B449-2498DC41756A}" presName="compNode" presStyleCnt="0"/>
      <dgm:spPr/>
    </dgm:pt>
    <dgm:pt modelId="{BF001E6C-BA61-4AD1-8B52-E6241D4DD149}" type="pres">
      <dgm:prSet presAssocID="{27E2A66E-6AC6-46C0-B449-2498DC41756A}" presName="iconBgRect" presStyleLbl="bgShp" presStyleIdx="2" presStyleCnt="8"/>
      <dgm:spPr>
        <a:solidFill>
          <a:srgbClr val="916395"/>
        </a:solidFill>
      </dgm:spPr>
    </dgm:pt>
    <dgm:pt modelId="{7C8B9DC0-9012-425C-9444-B40CB7A6B6D5}" type="pres">
      <dgm:prSet presAssocID="{27E2A66E-6AC6-46C0-B449-2498DC41756A}" presName="iconRect" presStyleLbl="node1" presStyleIdx="2" presStyleCnt="8"/>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Success"/>
        </a:ext>
      </dgm:extLst>
    </dgm:pt>
    <dgm:pt modelId="{990534DA-1593-4E93-BCDE-8392A04C6EFE}" type="pres">
      <dgm:prSet presAssocID="{27E2A66E-6AC6-46C0-B449-2498DC41756A}" presName="spaceRect" presStyleCnt="0"/>
      <dgm:spPr/>
    </dgm:pt>
    <dgm:pt modelId="{4B357B67-D24C-4458-88CC-D1D73ED14951}" type="pres">
      <dgm:prSet presAssocID="{27E2A66E-6AC6-46C0-B449-2498DC41756A}" presName="textRect" presStyleLbl="revTx" presStyleIdx="2" presStyleCnt="8" custScaleX="128550" custScaleY="94604" custLinFactNeighborX="12277" custLinFactNeighborY="329">
        <dgm:presLayoutVars>
          <dgm:chMax val="1"/>
          <dgm:chPref val="1"/>
        </dgm:presLayoutVars>
      </dgm:prSet>
      <dgm:spPr/>
    </dgm:pt>
    <dgm:pt modelId="{21E87B03-0D9D-43D0-ADFE-35AA573B8301}" type="pres">
      <dgm:prSet presAssocID="{79053C06-E7BF-4BE9-8BA9-154745C12B94}" presName="sibTrans" presStyleLbl="sibTrans2D1" presStyleIdx="0" presStyleCnt="0"/>
      <dgm:spPr/>
    </dgm:pt>
    <dgm:pt modelId="{88BA946C-68A9-41E2-A2B9-21980D59AA0F}" type="pres">
      <dgm:prSet presAssocID="{A2418EA2-BAE7-4CBC-BE6F-C4FD0E93051B}" presName="compNode" presStyleCnt="0"/>
      <dgm:spPr/>
    </dgm:pt>
    <dgm:pt modelId="{E0E75D73-3D7E-4FDE-AFA3-D8BF6DA3C8DB}" type="pres">
      <dgm:prSet presAssocID="{A2418EA2-BAE7-4CBC-BE6F-C4FD0E93051B}" presName="iconBgRect" presStyleLbl="bgShp" presStyleIdx="3" presStyleCnt="8"/>
      <dgm:spPr>
        <a:solidFill>
          <a:srgbClr val="916395"/>
        </a:solidFill>
      </dgm:spPr>
    </dgm:pt>
    <dgm:pt modelId="{3163AE50-CE59-4A31-9DF7-67366B9A96E5}" type="pres">
      <dgm:prSet presAssocID="{A2418EA2-BAE7-4CBC-BE6F-C4FD0E93051B}" presName="iconRect" presStyleLbl="node1" presStyleIdx="3" presStyleCnt="8"/>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Volltreffer"/>
        </a:ext>
      </dgm:extLst>
    </dgm:pt>
    <dgm:pt modelId="{BDE79B34-E323-40AF-8C07-F9801895C988}" type="pres">
      <dgm:prSet presAssocID="{A2418EA2-BAE7-4CBC-BE6F-C4FD0E93051B}" presName="spaceRect" presStyleCnt="0"/>
      <dgm:spPr/>
    </dgm:pt>
    <dgm:pt modelId="{0FCF3A01-CCA1-4592-92AE-939AF046EE66}" type="pres">
      <dgm:prSet presAssocID="{A2418EA2-BAE7-4CBC-BE6F-C4FD0E93051B}" presName="textRect" presStyleLbl="revTx" presStyleIdx="3" presStyleCnt="8" custScaleX="132082" custLinFactNeighborX="12732" custLinFactNeighborY="2709">
        <dgm:presLayoutVars>
          <dgm:chMax val="1"/>
          <dgm:chPref val="1"/>
        </dgm:presLayoutVars>
      </dgm:prSet>
      <dgm:spPr/>
    </dgm:pt>
    <dgm:pt modelId="{3E8A0BD5-5EF2-43BF-AF0A-6609298C2454}" type="pres">
      <dgm:prSet presAssocID="{A3DDAE05-330F-41D8-9292-11A70DA0DDA0}" presName="sibTrans" presStyleLbl="sibTrans2D1" presStyleIdx="0" presStyleCnt="0"/>
      <dgm:spPr/>
    </dgm:pt>
    <dgm:pt modelId="{52BA15BD-EE9C-4A42-907B-7F180EB8D79E}" type="pres">
      <dgm:prSet presAssocID="{9C7306B0-9128-422A-805D-EC1826797D13}" presName="compNode" presStyleCnt="0"/>
      <dgm:spPr/>
    </dgm:pt>
    <dgm:pt modelId="{91A96406-E895-4D04-9872-1F0EA710B31D}" type="pres">
      <dgm:prSet presAssocID="{9C7306B0-9128-422A-805D-EC1826797D13}" presName="iconBgRect" presStyleLbl="bgShp" presStyleIdx="4" presStyleCnt="8"/>
      <dgm:spPr>
        <a:solidFill>
          <a:srgbClr val="916395"/>
        </a:solidFill>
      </dgm:spPr>
    </dgm:pt>
    <dgm:pt modelId="{21E619BB-BBDB-47ED-9491-8FCE807101A2}" type="pres">
      <dgm:prSet presAssocID="{9C7306B0-9128-422A-805D-EC1826797D13}" presName="iconRect" presStyleLbl="node1" presStyleIdx="4" presStyleCnt="8"/>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Kurzhantel"/>
        </a:ext>
      </dgm:extLst>
    </dgm:pt>
    <dgm:pt modelId="{F5B3E19E-6D61-4662-A6FE-803C0D79E093}" type="pres">
      <dgm:prSet presAssocID="{9C7306B0-9128-422A-805D-EC1826797D13}" presName="spaceRect" presStyleCnt="0"/>
      <dgm:spPr/>
    </dgm:pt>
    <dgm:pt modelId="{8745DCFB-49E5-47AB-8701-9AC966052D63}" type="pres">
      <dgm:prSet presAssocID="{9C7306B0-9128-422A-805D-EC1826797D13}" presName="textRect" presStyleLbl="revTx" presStyleIdx="4" presStyleCnt="8" custScaleX="133301" custLinFactNeighborX="12277" custLinFactNeighborY="329">
        <dgm:presLayoutVars>
          <dgm:chMax val="1"/>
          <dgm:chPref val="1"/>
        </dgm:presLayoutVars>
      </dgm:prSet>
      <dgm:spPr/>
    </dgm:pt>
    <dgm:pt modelId="{BE7023E1-7FB0-442C-91D7-6CAD8284113B}" type="pres">
      <dgm:prSet presAssocID="{46ECFBFF-A845-4400-B7EF-4B8E6C7F96A2}" presName="sibTrans" presStyleLbl="sibTrans2D1" presStyleIdx="0" presStyleCnt="0"/>
      <dgm:spPr/>
    </dgm:pt>
    <dgm:pt modelId="{9B077303-DA20-481B-A32A-F4EB2633174B}" type="pres">
      <dgm:prSet presAssocID="{13BD1A8C-A787-4DD6-AF32-F69C01FD3201}" presName="compNode" presStyleCnt="0"/>
      <dgm:spPr/>
    </dgm:pt>
    <dgm:pt modelId="{A89B6F53-9EDE-431D-B3E9-ACF571ECF622}" type="pres">
      <dgm:prSet presAssocID="{13BD1A8C-A787-4DD6-AF32-F69C01FD3201}" presName="iconBgRect" presStyleLbl="bgShp" presStyleIdx="5" presStyleCnt="8"/>
      <dgm:spPr>
        <a:solidFill>
          <a:srgbClr val="916395"/>
        </a:solidFill>
      </dgm:spPr>
    </dgm:pt>
    <dgm:pt modelId="{33EB9E4A-4686-4119-8A49-2A440B8DD6D5}" type="pres">
      <dgm:prSet presAssocID="{13BD1A8C-A787-4DD6-AF32-F69C01FD3201}" presName="iconRect" presStyleLbl="node1" presStyleIdx="5" presStyleCnt="8"/>
      <dgm:spPr>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äkchen"/>
        </a:ext>
      </dgm:extLst>
    </dgm:pt>
    <dgm:pt modelId="{0576BC39-DF60-43F7-93D4-33E7C720B570}" type="pres">
      <dgm:prSet presAssocID="{13BD1A8C-A787-4DD6-AF32-F69C01FD3201}" presName="spaceRect" presStyleCnt="0"/>
      <dgm:spPr/>
    </dgm:pt>
    <dgm:pt modelId="{22A14483-D3A2-41E3-9696-C38A5A41446C}" type="pres">
      <dgm:prSet presAssocID="{13BD1A8C-A787-4DD6-AF32-F69C01FD3201}" presName="textRect" presStyleLbl="revTx" presStyleIdx="5" presStyleCnt="8" custLinFactNeighborX="-1350">
        <dgm:presLayoutVars>
          <dgm:chMax val="1"/>
          <dgm:chPref val="1"/>
        </dgm:presLayoutVars>
      </dgm:prSet>
      <dgm:spPr/>
    </dgm:pt>
    <dgm:pt modelId="{C5F313F7-5A13-4032-A16F-27BDD54A13FA}" type="pres">
      <dgm:prSet presAssocID="{58E50349-8B13-48C6-921D-992D2F458455}" presName="sibTrans" presStyleLbl="sibTrans2D1" presStyleIdx="0" presStyleCnt="0"/>
      <dgm:spPr/>
    </dgm:pt>
    <dgm:pt modelId="{16ACDD13-B97F-4277-A5C0-FA6AC4DFB6CF}" type="pres">
      <dgm:prSet presAssocID="{8F8A494D-C98D-4128-BB96-D6749481075D}" presName="compNode" presStyleCnt="0"/>
      <dgm:spPr/>
    </dgm:pt>
    <dgm:pt modelId="{B7E23604-B3BC-45A4-92AB-C490A234BF45}" type="pres">
      <dgm:prSet presAssocID="{8F8A494D-C98D-4128-BB96-D6749481075D}" presName="iconBgRect" presStyleLbl="bgShp" presStyleIdx="6" presStyleCnt="8"/>
      <dgm:spPr>
        <a:solidFill>
          <a:srgbClr val="916395"/>
        </a:solidFill>
      </dgm:spPr>
    </dgm:pt>
    <dgm:pt modelId="{ED77C134-62B1-410C-846B-9746945B845D}" type="pres">
      <dgm:prSet presAssocID="{8F8A494D-C98D-4128-BB96-D6749481075D}" presName="iconRect" presStyleLbl="node1" presStyleIdx="6" presStyleCnt="8"/>
      <dgm:spPr>
        <a:blipFill>
          <a:blip xmlns:r="http://schemas.openxmlformats.org/officeDocument/2006/relationships"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Warnung"/>
        </a:ext>
      </dgm:extLst>
    </dgm:pt>
    <dgm:pt modelId="{92A25743-724F-4C7E-9550-B1C814E9180C}" type="pres">
      <dgm:prSet presAssocID="{8F8A494D-C98D-4128-BB96-D6749481075D}" presName="spaceRect" presStyleCnt="0"/>
      <dgm:spPr/>
    </dgm:pt>
    <dgm:pt modelId="{C88B7BED-A6D1-409D-B537-D05A975BDFF4}" type="pres">
      <dgm:prSet presAssocID="{8F8A494D-C98D-4128-BB96-D6749481075D}" presName="textRect" presStyleLbl="revTx" presStyleIdx="6" presStyleCnt="8" custScaleX="133301" custLinFactNeighborX="12277" custLinFactNeighborY="329">
        <dgm:presLayoutVars>
          <dgm:chMax val="1"/>
          <dgm:chPref val="1"/>
        </dgm:presLayoutVars>
      </dgm:prSet>
      <dgm:spPr/>
    </dgm:pt>
    <dgm:pt modelId="{E2168627-C8CB-401F-A667-0E3FC399472B}" type="pres">
      <dgm:prSet presAssocID="{9AACCD6E-080F-46EE-9469-B31608B73CA1}" presName="sibTrans" presStyleLbl="sibTrans2D1" presStyleIdx="0" presStyleCnt="0"/>
      <dgm:spPr/>
    </dgm:pt>
    <dgm:pt modelId="{941A7794-EC6C-4914-B922-356A94FB97DF}" type="pres">
      <dgm:prSet presAssocID="{6B347761-E4A4-4039-912C-9BE994EA78FF}" presName="compNode" presStyleCnt="0"/>
      <dgm:spPr/>
    </dgm:pt>
    <dgm:pt modelId="{4F173CB0-03C0-4584-B659-6BD0C3AE0E98}" type="pres">
      <dgm:prSet presAssocID="{6B347761-E4A4-4039-912C-9BE994EA78FF}" presName="iconBgRect" presStyleLbl="bgShp" presStyleIdx="7" presStyleCnt="8"/>
      <dgm:spPr>
        <a:solidFill>
          <a:srgbClr val="916395"/>
        </a:solidFill>
      </dgm:spPr>
    </dgm:pt>
    <dgm:pt modelId="{BBF25154-EEBF-45CD-B33A-0C955CA622CF}" type="pres">
      <dgm:prSet presAssocID="{6B347761-E4A4-4039-912C-9BE994EA78FF}" presName="iconRect" presStyleLbl="node1" presStyleIdx="7" presStyleCnt="8"/>
      <dgm:spPr>
        <a:blipFill>
          <a:blip xmlns:r="http://schemas.openxmlformats.org/officeDocument/2006/relationships"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Krankenwagen"/>
        </a:ext>
      </dgm:extLst>
    </dgm:pt>
    <dgm:pt modelId="{F7084AE5-8B83-4EC6-9407-A52BD3324BF1}" type="pres">
      <dgm:prSet presAssocID="{6B347761-E4A4-4039-912C-9BE994EA78FF}" presName="spaceRect" presStyleCnt="0"/>
      <dgm:spPr/>
    </dgm:pt>
    <dgm:pt modelId="{FE219EC9-41C6-4F0F-B9B9-967C3A2F222A}" type="pres">
      <dgm:prSet presAssocID="{6B347761-E4A4-4039-912C-9BE994EA78FF}" presName="textRect" presStyleLbl="revTx" presStyleIdx="7" presStyleCnt="8" custScaleX="134050" custScaleY="149750" custLinFactNeighborX="17407" custLinFactNeighborY="329">
        <dgm:presLayoutVars>
          <dgm:chMax val="1"/>
          <dgm:chPref val="1"/>
        </dgm:presLayoutVars>
      </dgm:prSet>
      <dgm:spPr/>
    </dgm:pt>
  </dgm:ptLst>
  <dgm:cxnLst>
    <dgm:cxn modelId="{A6AC3700-108A-44B0-B6D0-BE8F7A84598C}" type="presOf" srcId="{8F8A494D-C98D-4128-BB96-D6749481075D}" destId="{C88B7BED-A6D1-409D-B537-D05A975BDFF4}" srcOrd="0" destOrd="0" presId="urn:microsoft.com/office/officeart/2018/2/layout/IconCircleList"/>
    <dgm:cxn modelId="{6A546307-29D2-46D0-90A0-77372E509C11}" type="presOf" srcId="{58E50349-8B13-48C6-921D-992D2F458455}" destId="{C5F313F7-5A13-4032-A16F-27BDD54A13FA}" srcOrd="0" destOrd="0" presId="urn:microsoft.com/office/officeart/2018/2/layout/IconCircleList"/>
    <dgm:cxn modelId="{7F62200F-E724-4521-80D3-15C346B75AFF}" type="presOf" srcId="{6B347761-E4A4-4039-912C-9BE994EA78FF}" destId="{FE219EC9-41C6-4F0F-B9B9-967C3A2F222A}" srcOrd="0" destOrd="0" presId="urn:microsoft.com/office/officeart/2018/2/layout/IconCircleList"/>
    <dgm:cxn modelId="{3557D318-4545-41D4-8F87-847571B7946C}" type="presOf" srcId="{1DF614AB-1EC7-4B4B-A1EA-60C9B0639C84}" destId="{12481765-758F-427F-8384-57962F51CFB9}" srcOrd="0" destOrd="0" presId="urn:microsoft.com/office/officeart/2018/2/layout/IconCircleList"/>
    <dgm:cxn modelId="{A416E32F-A6A1-4827-B1AC-4A1360187DF9}" type="presOf" srcId="{9C7306B0-9128-422A-805D-EC1826797D13}" destId="{8745DCFB-49E5-47AB-8701-9AC966052D63}" srcOrd="0" destOrd="0" presId="urn:microsoft.com/office/officeart/2018/2/layout/IconCircleList"/>
    <dgm:cxn modelId="{D448E740-CDF2-4E9C-B86B-AB5CCB54222D}" type="presOf" srcId="{A3DDAE05-330F-41D8-9292-11A70DA0DDA0}" destId="{3E8A0BD5-5EF2-43BF-AF0A-6609298C2454}" srcOrd="0" destOrd="0" presId="urn:microsoft.com/office/officeart/2018/2/layout/IconCircleList"/>
    <dgm:cxn modelId="{6BCD355B-8A9F-460C-93F3-4BD3EB0B0241}" srcId="{299EF692-E69C-4A8D-A264-541F1D79E178}" destId="{27E2A66E-6AC6-46C0-B449-2498DC41756A}" srcOrd="2" destOrd="0" parTransId="{76C7608A-FFA2-4B66-8754-93A8C1F09F2B}" sibTransId="{79053C06-E7BF-4BE9-8BA9-154745C12B94}"/>
    <dgm:cxn modelId="{AD2D1B41-7F51-41DD-B7AA-753927AE0700}" srcId="{299EF692-E69C-4A8D-A264-541F1D79E178}" destId="{9C7306B0-9128-422A-805D-EC1826797D13}" srcOrd="4" destOrd="0" parTransId="{A16AE764-37AE-4883-BCE2-18EBA590B813}" sibTransId="{46ECFBFF-A845-4400-B7EF-4B8E6C7F96A2}"/>
    <dgm:cxn modelId="{C69B996A-346B-46D5-8DE0-778F5E8CD928}" type="presOf" srcId="{9D6B951F-9C6B-4D1C-BEAF-80798F5DCEF8}" destId="{415A949F-6C95-4CF7-9D0A-2C48519DC9AC}" srcOrd="0" destOrd="0" presId="urn:microsoft.com/office/officeart/2018/2/layout/IconCircleList"/>
    <dgm:cxn modelId="{2E185E6F-E1A2-49B2-BD22-051150707695}" type="presOf" srcId="{A2418EA2-BAE7-4CBC-BE6F-C4FD0E93051B}" destId="{0FCF3A01-CCA1-4592-92AE-939AF046EE66}" srcOrd="0" destOrd="0" presId="urn:microsoft.com/office/officeart/2018/2/layout/IconCircleList"/>
    <dgm:cxn modelId="{B9ED5750-64D8-4D80-864D-4250A51FDE98}" type="presOf" srcId="{9AACCD6E-080F-46EE-9469-B31608B73CA1}" destId="{E2168627-C8CB-401F-A667-0E3FC399472B}" srcOrd="0" destOrd="0" presId="urn:microsoft.com/office/officeart/2018/2/layout/IconCircleList"/>
    <dgm:cxn modelId="{B4C9F572-68C3-40C4-B32A-51301141B314}" srcId="{299EF692-E69C-4A8D-A264-541F1D79E178}" destId="{6B347761-E4A4-4039-912C-9BE994EA78FF}" srcOrd="7" destOrd="0" parTransId="{1D644569-3A8F-45DA-B6F3-10A19B7A38DF}" sibTransId="{2599D971-2C63-4CBF-B931-5D17D15FDB7A}"/>
    <dgm:cxn modelId="{0A6A9756-37E9-4B00-9D70-6D4BC8F3B38B}" type="presOf" srcId="{299EF692-E69C-4A8D-A264-541F1D79E178}" destId="{A1D85CFE-5710-46C9-8C83-6665DA602AEA}" srcOrd="0" destOrd="0" presId="urn:microsoft.com/office/officeart/2018/2/layout/IconCircleList"/>
    <dgm:cxn modelId="{205AFB91-030D-4F0D-9782-135AE878D221}" type="presOf" srcId="{79053C06-E7BF-4BE9-8BA9-154745C12B94}" destId="{21E87B03-0D9D-43D0-ADFE-35AA573B8301}" srcOrd="0" destOrd="0" presId="urn:microsoft.com/office/officeart/2018/2/layout/IconCircleList"/>
    <dgm:cxn modelId="{F084A093-747A-4654-89F8-8A8F0C1A5558}" type="presOf" srcId="{46ECFBFF-A845-4400-B7EF-4B8E6C7F96A2}" destId="{BE7023E1-7FB0-442C-91D7-6CAD8284113B}" srcOrd="0" destOrd="0" presId="urn:microsoft.com/office/officeart/2018/2/layout/IconCircleList"/>
    <dgm:cxn modelId="{31F19DA7-1075-4177-ADA6-F35034755EF9}" srcId="{299EF692-E69C-4A8D-A264-541F1D79E178}" destId="{A2418EA2-BAE7-4CBC-BE6F-C4FD0E93051B}" srcOrd="3" destOrd="0" parTransId="{6BB1A80A-9D02-466F-93E2-C1BBF3F63DB9}" sibTransId="{A3DDAE05-330F-41D8-9292-11A70DA0DDA0}"/>
    <dgm:cxn modelId="{06A682AD-3364-4980-B652-C791CDDD803E}" srcId="{299EF692-E69C-4A8D-A264-541F1D79E178}" destId="{13BD1A8C-A787-4DD6-AF32-F69C01FD3201}" srcOrd="5" destOrd="0" parTransId="{C037142A-58BF-4C8F-8E95-05E4EBB3DC86}" sibTransId="{58E50349-8B13-48C6-921D-992D2F458455}"/>
    <dgm:cxn modelId="{1D3724B2-8AE2-4090-9684-77E1CD210C5D}" type="presOf" srcId="{13BD1A8C-A787-4DD6-AF32-F69C01FD3201}" destId="{22A14483-D3A2-41E3-9696-C38A5A41446C}" srcOrd="0" destOrd="0" presId="urn:microsoft.com/office/officeart/2018/2/layout/IconCircleList"/>
    <dgm:cxn modelId="{FF5DFBB2-894F-41AF-B389-94D735809D8E}" srcId="{299EF692-E69C-4A8D-A264-541F1D79E178}" destId="{52A7BA86-4873-477C-8884-779B90AAA646}" srcOrd="0" destOrd="0" parTransId="{2BDBA7C6-5EB1-4377-805E-6109B5364925}" sibTransId="{3FBE6317-C162-4AA1-AA65-2C5D0FE0C45A}"/>
    <dgm:cxn modelId="{2C6FD5B3-E091-4952-9D82-FD3062CCD02E}" type="presOf" srcId="{52A7BA86-4873-477C-8884-779B90AAA646}" destId="{F60B294A-E74C-4E4E-A3B8-F33FEAC7218B}" srcOrd="0" destOrd="0" presId="urn:microsoft.com/office/officeart/2018/2/layout/IconCircleList"/>
    <dgm:cxn modelId="{C9CDF8C1-F0C6-429B-AD8B-9899BEE4C32E}" type="presOf" srcId="{27E2A66E-6AC6-46C0-B449-2498DC41756A}" destId="{4B357B67-D24C-4458-88CC-D1D73ED14951}" srcOrd="0" destOrd="0" presId="urn:microsoft.com/office/officeart/2018/2/layout/IconCircleList"/>
    <dgm:cxn modelId="{FA4C22D3-E769-4E0F-8582-19CFF5834E21}" srcId="{299EF692-E69C-4A8D-A264-541F1D79E178}" destId="{1DF614AB-1EC7-4B4B-A1EA-60C9B0639C84}" srcOrd="1" destOrd="0" parTransId="{5112C98A-6C66-4B45-9B79-144D660F0906}" sibTransId="{9D6B951F-9C6B-4D1C-BEAF-80798F5DCEF8}"/>
    <dgm:cxn modelId="{13F3D1D7-093B-4758-BBB1-47B8F2ADF97C}" type="presOf" srcId="{3FBE6317-C162-4AA1-AA65-2C5D0FE0C45A}" destId="{6B3B5B90-F4A0-4090-A432-FBBABEA63901}" srcOrd="0" destOrd="0" presId="urn:microsoft.com/office/officeart/2018/2/layout/IconCircleList"/>
    <dgm:cxn modelId="{17F807E8-091D-4C38-8D3A-9E60A560EFB1}" srcId="{299EF692-E69C-4A8D-A264-541F1D79E178}" destId="{8F8A494D-C98D-4128-BB96-D6749481075D}" srcOrd="6" destOrd="0" parTransId="{1FF2688B-D970-4471-A1EE-3E1BD9D2CB61}" sibTransId="{9AACCD6E-080F-46EE-9469-B31608B73CA1}"/>
    <dgm:cxn modelId="{4E602C5F-F1CD-470C-96C7-5D090D093B0B}" type="presParOf" srcId="{A1D85CFE-5710-46C9-8C83-6665DA602AEA}" destId="{FDA5C0C0-E85D-44AE-8EF0-E86101E80411}" srcOrd="0" destOrd="0" presId="urn:microsoft.com/office/officeart/2018/2/layout/IconCircleList"/>
    <dgm:cxn modelId="{99C12D3D-537A-4735-A937-826F2CF47E09}" type="presParOf" srcId="{FDA5C0C0-E85D-44AE-8EF0-E86101E80411}" destId="{91276CBB-7D30-4070-B938-934EF310816F}" srcOrd="0" destOrd="0" presId="urn:microsoft.com/office/officeart/2018/2/layout/IconCircleList"/>
    <dgm:cxn modelId="{D52C6729-0407-4D08-B0ED-3CD00C9A36A4}" type="presParOf" srcId="{91276CBB-7D30-4070-B938-934EF310816F}" destId="{91E49F7E-45F8-4AAA-A3AC-4BBEABAB4CEF}" srcOrd="0" destOrd="0" presId="urn:microsoft.com/office/officeart/2018/2/layout/IconCircleList"/>
    <dgm:cxn modelId="{2CFAFF46-3833-41E2-9F64-60AC51D024CC}" type="presParOf" srcId="{91276CBB-7D30-4070-B938-934EF310816F}" destId="{18D78485-B38C-4DD7-844A-0FD8B9887D65}" srcOrd="1" destOrd="0" presId="urn:microsoft.com/office/officeart/2018/2/layout/IconCircleList"/>
    <dgm:cxn modelId="{A378E919-E1A9-4A91-881F-094CDC6C46BF}" type="presParOf" srcId="{91276CBB-7D30-4070-B938-934EF310816F}" destId="{AA258728-FA42-49F9-8417-9136CF0C40C6}" srcOrd="2" destOrd="0" presId="urn:microsoft.com/office/officeart/2018/2/layout/IconCircleList"/>
    <dgm:cxn modelId="{E5C821AA-14C7-4D75-81BE-2D52E2FEA2BE}" type="presParOf" srcId="{91276CBB-7D30-4070-B938-934EF310816F}" destId="{F60B294A-E74C-4E4E-A3B8-F33FEAC7218B}" srcOrd="3" destOrd="0" presId="urn:microsoft.com/office/officeart/2018/2/layout/IconCircleList"/>
    <dgm:cxn modelId="{7C7DB52D-F53F-4B20-B5AB-D0D272E45DC2}" type="presParOf" srcId="{FDA5C0C0-E85D-44AE-8EF0-E86101E80411}" destId="{6B3B5B90-F4A0-4090-A432-FBBABEA63901}" srcOrd="1" destOrd="0" presId="urn:microsoft.com/office/officeart/2018/2/layout/IconCircleList"/>
    <dgm:cxn modelId="{7E832324-954E-4440-AD1D-D0124070BE74}" type="presParOf" srcId="{FDA5C0C0-E85D-44AE-8EF0-E86101E80411}" destId="{BADBA8E7-5AFC-4F04-98D9-7B44C249D46A}" srcOrd="2" destOrd="0" presId="urn:microsoft.com/office/officeart/2018/2/layout/IconCircleList"/>
    <dgm:cxn modelId="{5685AFD0-EB46-4F38-B2E4-04C4C0D16E98}" type="presParOf" srcId="{BADBA8E7-5AFC-4F04-98D9-7B44C249D46A}" destId="{095C6F75-38EC-4822-BAE9-B15DADA586A3}" srcOrd="0" destOrd="0" presId="urn:microsoft.com/office/officeart/2018/2/layout/IconCircleList"/>
    <dgm:cxn modelId="{83C6CFFC-182F-4AED-8B6C-919C8CA10D71}" type="presParOf" srcId="{BADBA8E7-5AFC-4F04-98D9-7B44C249D46A}" destId="{14F56EC6-FF3E-4318-AE18-68CD2B9E0DF0}" srcOrd="1" destOrd="0" presId="urn:microsoft.com/office/officeart/2018/2/layout/IconCircleList"/>
    <dgm:cxn modelId="{57489316-3522-4FBE-B759-D77485C208DA}" type="presParOf" srcId="{BADBA8E7-5AFC-4F04-98D9-7B44C249D46A}" destId="{1B981F2C-8593-49B2-B4C5-97A69843E301}" srcOrd="2" destOrd="0" presId="urn:microsoft.com/office/officeart/2018/2/layout/IconCircleList"/>
    <dgm:cxn modelId="{F7901980-E1DA-477D-A8AC-7FC002BA3F89}" type="presParOf" srcId="{BADBA8E7-5AFC-4F04-98D9-7B44C249D46A}" destId="{12481765-758F-427F-8384-57962F51CFB9}" srcOrd="3" destOrd="0" presId="urn:microsoft.com/office/officeart/2018/2/layout/IconCircleList"/>
    <dgm:cxn modelId="{40A96E4F-2B35-435D-9C5E-9B150BA2EB2B}" type="presParOf" srcId="{FDA5C0C0-E85D-44AE-8EF0-E86101E80411}" destId="{415A949F-6C95-4CF7-9D0A-2C48519DC9AC}" srcOrd="3" destOrd="0" presId="urn:microsoft.com/office/officeart/2018/2/layout/IconCircleList"/>
    <dgm:cxn modelId="{3D596770-4688-49EF-A0EA-71A9186EB44E}" type="presParOf" srcId="{FDA5C0C0-E85D-44AE-8EF0-E86101E80411}" destId="{25046599-2E3B-494A-B08C-ED97C69A9492}" srcOrd="4" destOrd="0" presId="urn:microsoft.com/office/officeart/2018/2/layout/IconCircleList"/>
    <dgm:cxn modelId="{C402B99A-BDED-41D3-BFFB-58072B5EE11A}" type="presParOf" srcId="{25046599-2E3B-494A-B08C-ED97C69A9492}" destId="{BF001E6C-BA61-4AD1-8B52-E6241D4DD149}" srcOrd="0" destOrd="0" presId="urn:microsoft.com/office/officeart/2018/2/layout/IconCircleList"/>
    <dgm:cxn modelId="{1FD9B15B-73A6-4069-A8B5-EC4D6BA40B70}" type="presParOf" srcId="{25046599-2E3B-494A-B08C-ED97C69A9492}" destId="{7C8B9DC0-9012-425C-9444-B40CB7A6B6D5}" srcOrd="1" destOrd="0" presId="urn:microsoft.com/office/officeart/2018/2/layout/IconCircleList"/>
    <dgm:cxn modelId="{1C3E417A-7C9C-4A8C-BA5D-C6ED3D47D263}" type="presParOf" srcId="{25046599-2E3B-494A-B08C-ED97C69A9492}" destId="{990534DA-1593-4E93-BCDE-8392A04C6EFE}" srcOrd="2" destOrd="0" presId="urn:microsoft.com/office/officeart/2018/2/layout/IconCircleList"/>
    <dgm:cxn modelId="{6CC7928A-2136-451B-A550-58A34091C7D1}" type="presParOf" srcId="{25046599-2E3B-494A-B08C-ED97C69A9492}" destId="{4B357B67-D24C-4458-88CC-D1D73ED14951}" srcOrd="3" destOrd="0" presId="urn:microsoft.com/office/officeart/2018/2/layout/IconCircleList"/>
    <dgm:cxn modelId="{C631E70C-1F96-4FBC-A52E-4AA03FA7E68E}" type="presParOf" srcId="{FDA5C0C0-E85D-44AE-8EF0-E86101E80411}" destId="{21E87B03-0D9D-43D0-ADFE-35AA573B8301}" srcOrd="5" destOrd="0" presId="urn:microsoft.com/office/officeart/2018/2/layout/IconCircleList"/>
    <dgm:cxn modelId="{A271A2D6-9354-413B-A666-32982125E5D1}" type="presParOf" srcId="{FDA5C0C0-E85D-44AE-8EF0-E86101E80411}" destId="{88BA946C-68A9-41E2-A2B9-21980D59AA0F}" srcOrd="6" destOrd="0" presId="urn:microsoft.com/office/officeart/2018/2/layout/IconCircleList"/>
    <dgm:cxn modelId="{A91204CA-FF21-4DDB-A7D8-F8FF70C24B90}" type="presParOf" srcId="{88BA946C-68A9-41E2-A2B9-21980D59AA0F}" destId="{E0E75D73-3D7E-4FDE-AFA3-D8BF6DA3C8DB}" srcOrd="0" destOrd="0" presId="urn:microsoft.com/office/officeart/2018/2/layout/IconCircleList"/>
    <dgm:cxn modelId="{D29E7388-8380-4D20-95E1-1446E018B23D}" type="presParOf" srcId="{88BA946C-68A9-41E2-A2B9-21980D59AA0F}" destId="{3163AE50-CE59-4A31-9DF7-67366B9A96E5}" srcOrd="1" destOrd="0" presId="urn:microsoft.com/office/officeart/2018/2/layout/IconCircleList"/>
    <dgm:cxn modelId="{F3E6604C-42C2-4DF0-94E2-5CB1E5E2C84C}" type="presParOf" srcId="{88BA946C-68A9-41E2-A2B9-21980D59AA0F}" destId="{BDE79B34-E323-40AF-8C07-F9801895C988}" srcOrd="2" destOrd="0" presId="urn:microsoft.com/office/officeart/2018/2/layout/IconCircleList"/>
    <dgm:cxn modelId="{E84888C4-96EC-465E-B441-2E0E2DF73258}" type="presParOf" srcId="{88BA946C-68A9-41E2-A2B9-21980D59AA0F}" destId="{0FCF3A01-CCA1-4592-92AE-939AF046EE66}" srcOrd="3" destOrd="0" presId="urn:microsoft.com/office/officeart/2018/2/layout/IconCircleList"/>
    <dgm:cxn modelId="{98B4C6D6-9BCC-4F25-A5F3-90665D24618C}" type="presParOf" srcId="{FDA5C0C0-E85D-44AE-8EF0-E86101E80411}" destId="{3E8A0BD5-5EF2-43BF-AF0A-6609298C2454}" srcOrd="7" destOrd="0" presId="urn:microsoft.com/office/officeart/2018/2/layout/IconCircleList"/>
    <dgm:cxn modelId="{B2ACB7A3-D889-4D6B-8B8F-1EA126E6DE69}" type="presParOf" srcId="{FDA5C0C0-E85D-44AE-8EF0-E86101E80411}" destId="{52BA15BD-EE9C-4A42-907B-7F180EB8D79E}" srcOrd="8" destOrd="0" presId="urn:microsoft.com/office/officeart/2018/2/layout/IconCircleList"/>
    <dgm:cxn modelId="{F200976F-657C-42C9-9945-BCF1FDA457CB}" type="presParOf" srcId="{52BA15BD-EE9C-4A42-907B-7F180EB8D79E}" destId="{91A96406-E895-4D04-9872-1F0EA710B31D}" srcOrd="0" destOrd="0" presId="urn:microsoft.com/office/officeart/2018/2/layout/IconCircleList"/>
    <dgm:cxn modelId="{F9F181DA-C80B-475D-BA0B-58FE97F68A9A}" type="presParOf" srcId="{52BA15BD-EE9C-4A42-907B-7F180EB8D79E}" destId="{21E619BB-BBDB-47ED-9491-8FCE807101A2}" srcOrd="1" destOrd="0" presId="urn:microsoft.com/office/officeart/2018/2/layout/IconCircleList"/>
    <dgm:cxn modelId="{ACFE4602-DED7-48D8-AF4C-6741E804D39B}" type="presParOf" srcId="{52BA15BD-EE9C-4A42-907B-7F180EB8D79E}" destId="{F5B3E19E-6D61-4662-A6FE-803C0D79E093}" srcOrd="2" destOrd="0" presId="urn:microsoft.com/office/officeart/2018/2/layout/IconCircleList"/>
    <dgm:cxn modelId="{484E7C34-DD38-40CF-83D7-B78ED3C52456}" type="presParOf" srcId="{52BA15BD-EE9C-4A42-907B-7F180EB8D79E}" destId="{8745DCFB-49E5-47AB-8701-9AC966052D63}" srcOrd="3" destOrd="0" presId="urn:microsoft.com/office/officeart/2018/2/layout/IconCircleList"/>
    <dgm:cxn modelId="{70C7A38F-1411-405E-BED8-1581129D3042}" type="presParOf" srcId="{FDA5C0C0-E85D-44AE-8EF0-E86101E80411}" destId="{BE7023E1-7FB0-442C-91D7-6CAD8284113B}" srcOrd="9" destOrd="0" presId="urn:microsoft.com/office/officeart/2018/2/layout/IconCircleList"/>
    <dgm:cxn modelId="{F5C14253-B0AD-4A56-9D91-CC024BE9E126}" type="presParOf" srcId="{FDA5C0C0-E85D-44AE-8EF0-E86101E80411}" destId="{9B077303-DA20-481B-A32A-F4EB2633174B}" srcOrd="10" destOrd="0" presId="urn:microsoft.com/office/officeart/2018/2/layout/IconCircleList"/>
    <dgm:cxn modelId="{B58F9155-A7E1-4685-8452-A7ADCC474E2F}" type="presParOf" srcId="{9B077303-DA20-481B-A32A-F4EB2633174B}" destId="{A89B6F53-9EDE-431D-B3E9-ACF571ECF622}" srcOrd="0" destOrd="0" presId="urn:microsoft.com/office/officeart/2018/2/layout/IconCircleList"/>
    <dgm:cxn modelId="{D70F07FF-7947-4537-9C30-F63C83BEAC2F}" type="presParOf" srcId="{9B077303-DA20-481B-A32A-F4EB2633174B}" destId="{33EB9E4A-4686-4119-8A49-2A440B8DD6D5}" srcOrd="1" destOrd="0" presId="urn:microsoft.com/office/officeart/2018/2/layout/IconCircleList"/>
    <dgm:cxn modelId="{42DBC40F-CD1E-43A5-9936-8FDCF43C1803}" type="presParOf" srcId="{9B077303-DA20-481B-A32A-F4EB2633174B}" destId="{0576BC39-DF60-43F7-93D4-33E7C720B570}" srcOrd="2" destOrd="0" presId="urn:microsoft.com/office/officeart/2018/2/layout/IconCircleList"/>
    <dgm:cxn modelId="{564739D0-4044-4BB6-8BE9-826C181ED6AB}" type="presParOf" srcId="{9B077303-DA20-481B-A32A-F4EB2633174B}" destId="{22A14483-D3A2-41E3-9696-C38A5A41446C}" srcOrd="3" destOrd="0" presId="urn:microsoft.com/office/officeart/2018/2/layout/IconCircleList"/>
    <dgm:cxn modelId="{FD5BE7BB-1980-4559-9EED-259AC8E6B159}" type="presParOf" srcId="{FDA5C0C0-E85D-44AE-8EF0-E86101E80411}" destId="{C5F313F7-5A13-4032-A16F-27BDD54A13FA}" srcOrd="11" destOrd="0" presId="urn:microsoft.com/office/officeart/2018/2/layout/IconCircleList"/>
    <dgm:cxn modelId="{87D7DEC9-7C36-4E12-A81A-985073FF3324}" type="presParOf" srcId="{FDA5C0C0-E85D-44AE-8EF0-E86101E80411}" destId="{16ACDD13-B97F-4277-A5C0-FA6AC4DFB6CF}" srcOrd="12" destOrd="0" presId="urn:microsoft.com/office/officeart/2018/2/layout/IconCircleList"/>
    <dgm:cxn modelId="{10220AA5-1FD1-4883-828A-D2C6C2AFBB1E}" type="presParOf" srcId="{16ACDD13-B97F-4277-A5C0-FA6AC4DFB6CF}" destId="{B7E23604-B3BC-45A4-92AB-C490A234BF45}" srcOrd="0" destOrd="0" presId="urn:microsoft.com/office/officeart/2018/2/layout/IconCircleList"/>
    <dgm:cxn modelId="{41128000-B84D-4838-BA6B-E470C64B0DDC}" type="presParOf" srcId="{16ACDD13-B97F-4277-A5C0-FA6AC4DFB6CF}" destId="{ED77C134-62B1-410C-846B-9746945B845D}" srcOrd="1" destOrd="0" presId="urn:microsoft.com/office/officeart/2018/2/layout/IconCircleList"/>
    <dgm:cxn modelId="{C8C1D098-AAE1-44F4-BB04-D0465A9367E8}" type="presParOf" srcId="{16ACDD13-B97F-4277-A5C0-FA6AC4DFB6CF}" destId="{92A25743-724F-4C7E-9550-B1C814E9180C}" srcOrd="2" destOrd="0" presId="urn:microsoft.com/office/officeart/2018/2/layout/IconCircleList"/>
    <dgm:cxn modelId="{C3F8A99A-5E9B-4DCD-9EDB-07914E280AF3}" type="presParOf" srcId="{16ACDD13-B97F-4277-A5C0-FA6AC4DFB6CF}" destId="{C88B7BED-A6D1-409D-B537-D05A975BDFF4}" srcOrd="3" destOrd="0" presId="urn:microsoft.com/office/officeart/2018/2/layout/IconCircleList"/>
    <dgm:cxn modelId="{9F4D9E43-A823-483F-8CE0-52A73F1CFED7}" type="presParOf" srcId="{FDA5C0C0-E85D-44AE-8EF0-E86101E80411}" destId="{E2168627-C8CB-401F-A667-0E3FC399472B}" srcOrd="13" destOrd="0" presId="urn:microsoft.com/office/officeart/2018/2/layout/IconCircleList"/>
    <dgm:cxn modelId="{DFE4127C-194E-4CB1-B5FB-859FEC26A60E}" type="presParOf" srcId="{FDA5C0C0-E85D-44AE-8EF0-E86101E80411}" destId="{941A7794-EC6C-4914-B922-356A94FB97DF}" srcOrd="14" destOrd="0" presId="urn:microsoft.com/office/officeart/2018/2/layout/IconCircleList"/>
    <dgm:cxn modelId="{8067F476-8E27-4CD4-85C0-1CFC21E5774F}" type="presParOf" srcId="{941A7794-EC6C-4914-B922-356A94FB97DF}" destId="{4F173CB0-03C0-4584-B659-6BD0C3AE0E98}" srcOrd="0" destOrd="0" presId="urn:microsoft.com/office/officeart/2018/2/layout/IconCircleList"/>
    <dgm:cxn modelId="{EA4FD8FE-D270-45B4-8E2E-8CD4852B5CC0}" type="presParOf" srcId="{941A7794-EC6C-4914-B922-356A94FB97DF}" destId="{BBF25154-EEBF-45CD-B33A-0C955CA622CF}" srcOrd="1" destOrd="0" presId="urn:microsoft.com/office/officeart/2018/2/layout/IconCircleList"/>
    <dgm:cxn modelId="{64EC0196-0B8A-432F-9593-3678DDAB688F}" type="presParOf" srcId="{941A7794-EC6C-4914-B922-356A94FB97DF}" destId="{F7084AE5-8B83-4EC6-9407-A52BD3324BF1}" srcOrd="2" destOrd="0" presId="urn:microsoft.com/office/officeart/2018/2/layout/IconCircleList"/>
    <dgm:cxn modelId="{0C66439D-6F00-43A4-88D7-5040E5A82A21}" type="presParOf" srcId="{941A7794-EC6C-4914-B922-356A94FB97DF}" destId="{FE219EC9-41C6-4F0F-B9B9-967C3A2F222A}"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9EF692-E69C-4A8D-A264-541F1D79E178}" type="doc">
      <dgm:prSet loTypeId="urn:microsoft.com/office/officeart/2018/2/layout/IconCircleList" loCatId="icon" qsTypeId="urn:microsoft.com/office/officeart/2005/8/quickstyle/simple4" qsCatId="simple" csTypeId="urn:microsoft.com/office/officeart/2005/8/colors/accent1_2" csCatId="accent1" phldr="1"/>
      <dgm:spPr/>
      <dgm:t>
        <a:bodyPr/>
        <a:lstStyle/>
        <a:p>
          <a:endParaRPr lang="en-US"/>
        </a:p>
      </dgm:t>
    </dgm:pt>
    <dgm:pt modelId="{52A7BA86-4873-477C-8884-779B90AAA646}">
      <dgm:prSet custT="1"/>
      <dgm:spPr/>
      <dgm:t>
        <a:bodyPr/>
        <a:lstStyle/>
        <a:p>
          <a:pPr>
            <a:lnSpc>
              <a:spcPct val="100000"/>
            </a:lnSpc>
          </a:pPr>
          <a:r>
            <a:rPr lang="is-IS" sz="1400" b="0" i="0" noProof="0" dirty="0">
              <a:solidFill>
                <a:schemeClr val="bg1"/>
              </a:solidFill>
            </a:rPr>
            <a:t>Komdu á opinni samskiptamenningu þar sem sjónarhorn starfsmanna er metið</a:t>
          </a:r>
          <a:endParaRPr lang="is-IS" sz="1400" noProof="0" dirty="0">
            <a:solidFill>
              <a:schemeClr val="bg1"/>
            </a:solidFill>
          </a:endParaRPr>
        </a:p>
      </dgm:t>
    </dgm:pt>
    <dgm:pt modelId="{2BDBA7C6-5EB1-4377-805E-6109B5364925}" type="parTrans" cxnId="{FF5DFBB2-894F-41AF-B389-94D735809D8E}">
      <dgm:prSet/>
      <dgm:spPr/>
      <dgm:t>
        <a:bodyPr/>
        <a:lstStyle/>
        <a:p>
          <a:endParaRPr lang="en-US"/>
        </a:p>
      </dgm:t>
    </dgm:pt>
    <dgm:pt modelId="{3FBE6317-C162-4AA1-AA65-2C5D0FE0C45A}" type="sibTrans" cxnId="{FF5DFBB2-894F-41AF-B389-94D735809D8E}">
      <dgm:prSet/>
      <dgm:spPr/>
      <dgm:t>
        <a:bodyPr/>
        <a:lstStyle/>
        <a:p>
          <a:pPr>
            <a:lnSpc>
              <a:spcPct val="100000"/>
            </a:lnSpc>
          </a:pPr>
          <a:endParaRPr lang="en-US"/>
        </a:p>
      </dgm:t>
    </dgm:pt>
    <dgm:pt modelId="{1DF614AB-1EC7-4B4B-A1EA-60C9B0639C84}">
      <dgm:prSet custT="1"/>
      <dgm:spPr/>
      <dgm:t>
        <a:bodyPr/>
        <a:lstStyle/>
        <a:p>
          <a:pPr>
            <a:lnSpc>
              <a:spcPct val="100000"/>
            </a:lnSpc>
          </a:pPr>
          <a:r>
            <a:rPr lang="is-IS" sz="1400" b="0" i="0" kern="1200" dirty="0">
              <a:solidFill>
                <a:schemeClr val="bg1"/>
              </a:solidFill>
              <a:latin typeface="Calibri" panose="020F0502020204030204"/>
              <a:ea typeface="+mn-ea"/>
              <a:cs typeface="+mn-cs"/>
            </a:rPr>
            <a:t>Skipulegðu reglulega fundi á meðal stjórnenda og starfsmanna til að skiptast á hugmyndum og fjalla um nýjustu strauma og stefnur</a:t>
          </a:r>
          <a:endParaRPr lang="de-DE" sz="1400" b="0" i="0" kern="1200" dirty="0">
            <a:solidFill>
              <a:schemeClr val="bg1"/>
            </a:solidFill>
            <a:latin typeface="Calibri" panose="020F0502020204030204"/>
            <a:ea typeface="+mn-ea"/>
            <a:cs typeface="+mn-cs"/>
          </a:endParaRPr>
        </a:p>
        <a:p>
          <a:pPr marL="0" lvl="0" indent="0" algn="l" defTabSz="622300">
            <a:lnSpc>
              <a:spcPct val="100000"/>
            </a:lnSpc>
            <a:spcBef>
              <a:spcPct val="0"/>
            </a:spcBef>
            <a:spcAft>
              <a:spcPct val="35000"/>
            </a:spcAft>
            <a:buNone/>
          </a:pPr>
          <a:endParaRPr lang="en-US" sz="1400" b="0" i="0" kern="1200" dirty="0">
            <a:solidFill>
              <a:schemeClr val="bg1"/>
            </a:solidFill>
            <a:latin typeface="Calibri" panose="020F0502020204030204"/>
            <a:ea typeface="+mn-ea"/>
            <a:cs typeface="+mn-cs"/>
          </a:endParaRPr>
        </a:p>
      </dgm:t>
    </dgm:pt>
    <dgm:pt modelId="{5112C98A-6C66-4B45-9B79-144D660F0906}" type="parTrans" cxnId="{FA4C22D3-E769-4E0F-8582-19CFF5834E21}">
      <dgm:prSet/>
      <dgm:spPr/>
      <dgm:t>
        <a:bodyPr/>
        <a:lstStyle/>
        <a:p>
          <a:endParaRPr lang="en-US"/>
        </a:p>
      </dgm:t>
    </dgm:pt>
    <dgm:pt modelId="{9D6B951F-9C6B-4D1C-BEAF-80798F5DCEF8}" type="sibTrans" cxnId="{FA4C22D3-E769-4E0F-8582-19CFF5834E21}">
      <dgm:prSet/>
      <dgm:spPr/>
      <dgm:t>
        <a:bodyPr/>
        <a:lstStyle/>
        <a:p>
          <a:pPr>
            <a:lnSpc>
              <a:spcPct val="100000"/>
            </a:lnSpc>
          </a:pPr>
          <a:endParaRPr lang="en-US"/>
        </a:p>
      </dgm:t>
    </dgm:pt>
    <dgm:pt modelId="{27E2A66E-6AC6-46C0-B449-2498DC41756A}">
      <dgm:prSet custT="1"/>
      <dgm:spPr/>
      <dgm:t>
        <a:bodyPr/>
        <a:lstStyle/>
        <a:p>
          <a:pPr>
            <a:lnSpc>
              <a:spcPct val="100000"/>
            </a:lnSpc>
          </a:pPr>
          <a:r>
            <a:rPr lang="de-DE" sz="1400" b="0" i="0" dirty="0">
              <a:solidFill>
                <a:schemeClr val="bg1"/>
              </a:solidFill>
            </a:rPr>
            <a:t>Stjórnendaþjálfun getur stuðlað að áhugasömu og sterku leiðtogateymi</a:t>
          </a:r>
        </a:p>
      </dgm:t>
    </dgm:pt>
    <dgm:pt modelId="{76C7608A-FFA2-4B66-8754-93A8C1F09F2B}" type="parTrans" cxnId="{6BCD355B-8A9F-460C-93F3-4BD3EB0B0241}">
      <dgm:prSet/>
      <dgm:spPr/>
      <dgm:t>
        <a:bodyPr/>
        <a:lstStyle/>
        <a:p>
          <a:endParaRPr lang="en-US"/>
        </a:p>
      </dgm:t>
    </dgm:pt>
    <dgm:pt modelId="{79053C06-E7BF-4BE9-8BA9-154745C12B94}" type="sibTrans" cxnId="{6BCD355B-8A9F-460C-93F3-4BD3EB0B0241}">
      <dgm:prSet/>
      <dgm:spPr/>
      <dgm:t>
        <a:bodyPr/>
        <a:lstStyle/>
        <a:p>
          <a:pPr>
            <a:lnSpc>
              <a:spcPct val="100000"/>
            </a:lnSpc>
          </a:pPr>
          <a:endParaRPr lang="en-US"/>
        </a:p>
      </dgm:t>
    </dgm:pt>
    <dgm:pt modelId="{A2418EA2-BAE7-4CBC-BE6F-C4FD0E93051B}">
      <dgm:prSet custT="1"/>
      <dgm:spPr/>
      <dgm:t>
        <a:bodyPr/>
        <a:lstStyle/>
        <a:p>
          <a:pPr>
            <a:lnSpc>
              <a:spcPct val="100000"/>
            </a:lnSpc>
          </a:pPr>
          <a:r>
            <a:rPr lang="is-IS" sz="1400" b="0" i="0" dirty="0">
              <a:solidFill>
                <a:schemeClr val="bg1"/>
              </a:solidFill>
            </a:rPr>
            <a:t>Búðu til öruggt starfsumhverfi og þjálfaðu aðra til að sjá til þess að það haldist</a:t>
          </a:r>
          <a:endParaRPr lang="de-DE" sz="1400" b="0" i="0" dirty="0">
            <a:solidFill>
              <a:schemeClr val="bg1"/>
            </a:solidFill>
          </a:endParaRPr>
        </a:p>
        <a:p>
          <a:pPr>
            <a:lnSpc>
              <a:spcPct val="100000"/>
            </a:lnSpc>
          </a:pPr>
          <a:endParaRPr lang="en-US" sz="1400" dirty="0">
            <a:solidFill>
              <a:schemeClr val="bg1"/>
            </a:solidFill>
          </a:endParaRPr>
        </a:p>
      </dgm:t>
    </dgm:pt>
    <dgm:pt modelId="{6BB1A80A-9D02-466F-93E2-C1BBF3F63DB9}" type="parTrans" cxnId="{31F19DA7-1075-4177-ADA6-F35034755EF9}">
      <dgm:prSet/>
      <dgm:spPr/>
      <dgm:t>
        <a:bodyPr/>
        <a:lstStyle/>
        <a:p>
          <a:endParaRPr lang="en-US"/>
        </a:p>
      </dgm:t>
    </dgm:pt>
    <dgm:pt modelId="{A3DDAE05-330F-41D8-9292-11A70DA0DDA0}" type="sibTrans" cxnId="{31F19DA7-1075-4177-ADA6-F35034755EF9}">
      <dgm:prSet/>
      <dgm:spPr/>
      <dgm:t>
        <a:bodyPr/>
        <a:lstStyle/>
        <a:p>
          <a:pPr>
            <a:lnSpc>
              <a:spcPct val="100000"/>
            </a:lnSpc>
          </a:pPr>
          <a:endParaRPr lang="en-US"/>
        </a:p>
      </dgm:t>
    </dgm:pt>
    <dgm:pt modelId="{9C7306B0-9128-422A-805D-EC1826797D13}">
      <dgm:prSet custT="1"/>
      <dgm:spPr/>
      <dgm:t>
        <a:bodyPr/>
        <a:lstStyle/>
        <a:p>
          <a:pPr>
            <a:lnSpc>
              <a:spcPct val="100000"/>
            </a:lnSpc>
          </a:pPr>
          <a:r>
            <a:rPr lang="is-IS" sz="1400" noProof="0" dirty="0">
              <a:solidFill>
                <a:schemeClr val="bg1"/>
              </a:solidFill>
            </a:rPr>
            <a:t>Skipuleggðu og ræddu ábyrgð við starfsmenn þína</a:t>
          </a:r>
        </a:p>
      </dgm:t>
    </dgm:pt>
    <dgm:pt modelId="{A16AE764-37AE-4883-BCE2-18EBA590B813}" type="parTrans" cxnId="{AD2D1B41-7F51-41DD-B7AA-753927AE0700}">
      <dgm:prSet/>
      <dgm:spPr/>
      <dgm:t>
        <a:bodyPr/>
        <a:lstStyle/>
        <a:p>
          <a:endParaRPr lang="en-US"/>
        </a:p>
      </dgm:t>
    </dgm:pt>
    <dgm:pt modelId="{46ECFBFF-A845-4400-B7EF-4B8E6C7F96A2}" type="sibTrans" cxnId="{AD2D1B41-7F51-41DD-B7AA-753927AE0700}">
      <dgm:prSet/>
      <dgm:spPr/>
      <dgm:t>
        <a:bodyPr/>
        <a:lstStyle/>
        <a:p>
          <a:pPr>
            <a:lnSpc>
              <a:spcPct val="100000"/>
            </a:lnSpc>
          </a:pPr>
          <a:endParaRPr lang="en-US"/>
        </a:p>
      </dgm:t>
    </dgm:pt>
    <dgm:pt modelId="{13BD1A8C-A787-4DD6-AF32-F69C01FD3201}">
      <dgm:prSet custT="1"/>
      <dgm:spPr/>
      <dgm:t>
        <a:bodyPr/>
        <a:lstStyle/>
        <a:p>
          <a:pPr>
            <a:lnSpc>
              <a:spcPct val="100000"/>
            </a:lnSpc>
          </a:pPr>
          <a:r>
            <a:rPr lang="is-IS" sz="1400" b="0" i="0" dirty="0">
              <a:solidFill>
                <a:schemeClr val="bg1"/>
              </a:solidFill>
            </a:rPr>
            <a:t>Dragðu úr ósjálfstæði einstakra starfsmanna</a:t>
          </a:r>
          <a:endParaRPr lang="de-DE" sz="1400" b="0" i="0" dirty="0">
            <a:solidFill>
              <a:schemeClr val="bg1"/>
            </a:solidFill>
          </a:endParaRPr>
        </a:p>
        <a:p>
          <a:pPr>
            <a:lnSpc>
              <a:spcPct val="100000"/>
            </a:lnSpc>
          </a:pPr>
          <a:endParaRPr lang="en-US" sz="1400" dirty="0">
            <a:solidFill>
              <a:schemeClr val="bg1"/>
            </a:solidFill>
          </a:endParaRPr>
        </a:p>
      </dgm:t>
    </dgm:pt>
    <dgm:pt modelId="{C037142A-58BF-4C8F-8E95-05E4EBB3DC86}" type="parTrans" cxnId="{06A682AD-3364-4980-B652-C791CDDD803E}">
      <dgm:prSet/>
      <dgm:spPr/>
      <dgm:t>
        <a:bodyPr/>
        <a:lstStyle/>
        <a:p>
          <a:endParaRPr lang="en-US"/>
        </a:p>
      </dgm:t>
    </dgm:pt>
    <dgm:pt modelId="{58E50349-8B13-48C6-921D-992D2F458455}" type="sibTrans" cxnId="{06A682AD-3364-4980-B652-C791CDDD803E}">
      <dgm:prSet/>
      <dgm:spPr/>
      <dgm:t>
        <a:bodyPr/>
        <a:lstStyle/>
        <a:p>
          <a:pPr>
            <a:lnSpc>
              <a:spcPct val="100000"/>
            </a:lnSpc>
          </a:pPr>
          <a:endParaRPr lang="en-US"/>
        </a:p>
      </dgm:t>
    </dgm:pt>
    <dgm:pt modelId="{A1D85CFE-5710-46C9-8C83-6665DA602AEA}" type="pres">
      <dgm:prSet presAssocID="{299EF692-E69C-4A8D-A264-541F1D79E178}" presName="root" presStyleCnt="0">
        <dgm:presLayoutVars>
          <dgm:dir/>
          <dgm:resizeHandles val="exact"/>
        </dgm:presLayoutVars>
      </dgm:prSet>
      <dgm:spPr/>
    </dgm:pt>
    <dgm:pt modelId="{FDA5C0C0-E85D-44AE-8EF0-E86101E80411}" type="pres">
      <dgm:prSet presAssocID="{299EF692-E69C-4A8D-A264-541F1D79E178}" presName="container" presStyleCnt="0">
        <dgm:presLayoutVars>
          <dgm:dir/>
          <dgm:resizeHandles val="exact"/>
        </dgm:presLayoutVars>
      </dgm:prSet>
      <dgm:spPr/>
    </dgm:pt>
    <dgm:pt modelId="{91276CBB-7D30-4070-B938-934EF310816F}" type="pres">
      <dgm:prSet presAssocID="{52A7BA86-4873-477C-8884-779B90AAA646}" presName="compNode" presStyleCnt="0"/>
      <dgm:spPr/>
    </dgm:pt>
    <dgm:pt modelId="{91E49F7E-45F8-4AAA-A3AC-4BBEABAB4CEF}" type="pres">
      <dgm:prSet presAssocID="{52A7BA86-4873-477C-8884-779B90AAA646}" presName="iconBgRect" presStyleLbl="bgShp" presStyleIdx="0" presStyleCnt="6"/>
      <dgm:spPr>
        <a:solidFill>
          <a:srgbClr val="916395"/>
        </a:solidFill>
      </dgm:spPr>
    </dgm:pt>
    <dgm:pt modelId="{18D78485-B38C-4DD7-844A-0FD8B9887D65}" type="pres">
      <dgm:prSet presAssocID="{52A7BA86-4873-477C-8884-779B90AAA646}" presName="iconRect" presStyleLbl="node1" presStyleIdx="0" presStyleCnt="6"/>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AA258728-FA42-49F9-8417-9136CF0C40C6}" type="pres">
      <dgm:prSet presAssocID="{52A7BA86-4873-477C-8884-779B90AAA646}" presName="spaceRect" presStyleCnt="0"/>
      <dgm:spPr/>
    </dgm:pt>
    <dgm:pt modelId="{F60B294A-E74C-4E4E-A3B8-F33FEAC7218B}" type="pres">
      <dgm:prSet presAssocID="{52A7BA86-4873-477C-8884-779B90AAA646}" presName="textRect" presStyleLbl="revTx" presStyleIdx="0" presStyleCnt="6" custScaleX="133861" custLinFactNeighborX="12277" custLinFactNeighborY="-328">
        <dgm:presLayoutVars>
          <dgm:chMax val="1"/>
          <dgm:chPref val="1"/>
        </dgm:presLayoutVars>
      </dgm:prSet>
      <dgm:spPr/>
    </dgm:pt>
    <dgm:pt modelId="{6B3B5B90-F4A0-4090-A432-FBBABEA63901}" type="pres">
      <dgm:prSet presAssocID="{3FBE6317-C162-4AA1-AA65-2C5D0FE0C45A}" presName="sibTrans" presStyleLbl="sibTrans2D1" presStyleIdx="0" presStyleCnt="0"/>
      <dgm:spPr/>
    </dgm:pt>
    <dgm:pt modelId="{BADBA8E7-5AFC-4F04-98D9-7B44C249D46A}" type="pres">
      <dgm:prSet presAssocID="{1DF614AB-1EC7-4B4B-A1EA-60C9B0639C84}" presName="compNode" presStyleCnt="0"/>
      <dgm:spPr/>
    </dgm:pt>
    <dgm:pt modelId="{095C6F75-38EC-4822-BAE9-B15DADA586A3}" type="pres">
      <dgm:prSet presAssocID="{1DF614AB-1EC7-4B4B-A1EA-60C9B0639C84}" presName="iconBgRect" presStyleLbl="bgShp" presStyleIdx="1" presStyleCnt="6"/>
      <dgm:spPr>
        <a:solidFill>
          <a:srgbClr val="916395"/>
        </a:solidFill>
      </dgm:spPr>
    </dgm:pt>
    <dgm:pt modelId="{14F56EC6-FF3E-4318-AE18-68CD2B9E0DF0}" type="pres">
      <dgm:prSet presAssocID="{1DF614AB-1EC7-4B4B-A1EA-60C9B0639C84}" presName="iconRect" presStyleLbl="node1" presStyleIdx="1" presStyleCnt="6"/>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eting"/>
        </a:ext>
      </dgm:extLst>
    </dgm:pt>
    <dgm:pt modelId="{1B981F2C-8593-49B2-B4C5-97A69843E301}" type="pres">
      <dgm:prSet presAssocID="{1DF614AB-1EC7-4B4B-A1EA-60C9B0639C84}" presName="spaceRect" presStyleCnt="0"/>
      <dgm:spPr/>
    </dgm:pt>
    <dgm:pt modelId="{12481765-758F-427F-8384-57962F51CFB9}" type="pres">
      <dgm:prSet presAssocID="{1DF614AB-1EC7-4B4B-A1EA-60C9B0639C84}" presName="textRect" presStyleLbl="revTx" presStyleIdx="1" presStyleCnt="6" custScaleX="120736" custLinFactNeighborX="7864" custLinFactNeighborY="41459">
        <dgm:presLayoutVars>
          <dgm:chMax val="1"/>
          <dgm:chPref val="1"/>
        </dgm:presLayoutVars>
      </dgm:prSet>
      <dgm:spPr/>
    </dgm:pt>
    <dgm:pt modelId="{415A949F-6C95-4CF7-9D0A-2C48519DC9AC}" type="pres">
      <dgm:prSet presAssocID="{9D6B951F-9C6B-4D1C-BEAF-80798F5DCEF8}" presName="sibTrans" presStyleLbl="sibTrans2D1" presStyleIdx="0" presStyleCnt="0"/>
      <dgm:spPr/>
    </dgm:pt>
    <dgm:pt modelId="{25046599-2E3B-494A-B08C-ED97C69A9492}" type="pres">
      <dgm:prSet presAssocID="{27E2A66E-6AC6-46C0-B449-2498DC41756A}" presName="compNode" presStyleCnt="0"/>
      <dgm:spPr/>
    </dgm:pt>
    <dgm:pt modelId="{BF001E6C-BA61-4AD1-8B52-E6241D4DD149}" type="pres">
      <dgm:prSet presAssocID="{27E2A66E-6AC6-46C0-B449-2498DC41756A}" presName="iconBgRect" presStyleLbl="bgShp" presStyleIdx="2" presStyleCnt="6"/>
      <dgm:spPr>
        <a:solidFill>
          <a:srgbClr val="916395"/>
        </a:solidFill>
      </dgm:spPr>
    </dgm:pt>
    <dgm:pt modelId="{7C8B9DC0-9012-425C-9444-B40CB7A6B6D5}" type="pres">
      <dgm:prSet presAssocID="{27E2A66E-6AC6-46C0-B449-2498DC41756A}" presName="iconRect" presStyleLbl="node1" presStyleIdx="2" presStyleCnt="6"/>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990534DA-1593-4E93-BCDE-8392A04C6EFE}" type="pres">
      <dgm:prSet presAssocID="{27E2A66E-6AC6-46C0-B449-2498DC41756A}" presName="spaceRect" presStyleCnt="0"/>
      <dgm:spPr/>
    </dgm:pt>
    <dgm:pt modelId="{4B357B67-D24C-4458-88CC-D1D73ED14951}" type="pres">
      <dgm:prSet presAssocID="{27E2A66E-6AC6-46C0-B449-2498DC41756A}" presName="textRect" presStyleLbl="revTx" presStyleIdx="2" presStyleCnt="6" custScaleX="133301" custLinFactNeighborX="12277" custLinFactNeighborY="18710">
        <dgm:presLayoutVars>
          <dgm:chMax val="1"/>
          <dgm:chPref val="1"/>
        </dgm:presLayoutVars>
      </dgm:prSet>
      <dgm:spPr/>
    </dgm:pt>
    <dgm:pt modelId="{21E87B03-0D9D-43D0-ADFE-35AA573B8301}" type="pres">
      <dgm:prSet presAssocID="{79053C06-E7BF-4BE9-8BA9-154745C12B94}" presName="sibTrans" presStyleLbl="sibTrans2D1" presStyleIdx="0" presStyleCnt="0"/>
      <dgm:spPr/>
    </dgm:pt>
    <dgm:pt modelId="{88BA946C-68A9-41E2-A2B9-21980D59AA0F}" type="pres">
      <dgm:prSet presAssocID="{A2418EA2-BAE7-4CBC-BE6F-C4FD0E93051B}" presName="compNode" presStyleCnt="0"/>
      <dgm:spPr/>
    </dgm:pt>
    <dgm:pt modelId="{E0E75D73-3D7E-4FDE-AFA3-D8BF6DA3C8DB}" type="pres">
      <dgm:prSet presAssocID="{A2418EA2-BAE7-4CBC-BE6F-C4FD0E93051B}" presName="iconBgRect" presStyleLbl="bgShp" presStyleIdx="3" presStyleCnt="6"/>
      <dgm:spPr>
        <a:solidFill>
          <a:srgbClr val="916395"/>
        </a:solidFill>
      </dgm:spPr>
    </dgm:pt>
    <dgm:pt modelId="{3163AE50-CE59-4A31-9DF7-67366B9A96E5}" type="pres">
      <dgm:prSet presAssocID="{A2418EA2-BAE7-4CBC-BE6F-C4FD0E93051B}" presName="iconRect" presStyleLbl="node1" presStyleIdx="3" presStyleCnt="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rke Herz mit einfarbiger Füllung"/>
        </a:ext>
      </dgm:extLst>
    </dgm:pt>
    <dgm:pt modelId="{BDE79B34-E323-40AF-8C07-F9801895C988}" type="pres">
      <dgm:prSet presAssocID="{A2418EA2-BAE7-4CBC-BE6F-C4FD0E93051B}" presName="spaceRect" presStyleCnt="0"/>
      <dgm:spPr/>
    </dgm:pt>
    <dgm:pt modelId="{0FCF3A01-CCA1-4592-92AE-939AF046EE66}" type="pres">
      <dgm:prSet presAssocID="{A2418EA2-BAE7-4CBC-BE6F-C4FD0E93051B}" presName="textRect" presStyleLbl="revTx" presStyleIdx="3" presStyleCnt="6" custLinFactNeighborX="-2127" custLinFactNeighborY="50144">
        <dgm:presLayoutVars>
          <dgm:chMax val="1"/>
          <dgm:chPref val="1"/>
        </dgm:presLayoutVars>
      </dgm:prSet>
      <dgm:spPr/>
    </dgm:pt>
    <dgm:pt modelId="{3E8A0BD5-5EF2-43BF-AF0A-6609298C2454}" type="pres">
      <dgm:prSet presAssocID="{A3DDAE05-330F-41D8-9292-11A70DA0DDA0}" presName="sibTrans" presStyleLbl="sibTrans2D1" presStyleIdx="0" presStyleCnt="0"/>
      <dgm:spPr/>
    </dgm:pt>
    <dgm:pt modelId="{52BA15BD-EE9C-4A42-907B-7F180EB8D79E}" type="pres">
      <dgm:prSet presAssocID="{9C7306B0-9128-422A-805D-EC1826797D13}" presName="compNode" presStyleCnt="0"/>
      <dgm:spPr/>
    </dgm:pt>
    <dgm:pt modelId="{91A96406-E895-4D04-9872-1F0EA710B31D}" type="pres">
      <dgm:prSet presAssocID="{9C7306B0-9128-422A-805D-EC1826797D13}" presName="iconBgRect" presStyleLbl="bgShp" presStyleIdx="4" presStyleCnt="6"/>
      <dgm:spPr>
        <a:solidFill>
          <a:srgbClr val="916395"/>
        </a:solidFill>
      </dgm:spPr>
    </dgm:pt>
    <dgm:pt modelId="{21E619BB-BBDB-47ED-9491-8FCE807101A2}" type="pres">
      <dgm:prSet presAssocID="{9C7306B0-9128-422A-805D-EC1826797D13}" presName="iconRect" presStyleLbl="node1" presStyleIdx="4" presStyleCnt="6"/>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Questions"/>
        </a:ext>
      </dgm:extLst>
    </dgm:pt>
    <dgm:pt modelId="{F5B3E19E-6D61-4662-A6FE-803C0D79E093}" type="pres">
      <dgm:prSet presAssocID="{9C7306B0-9128-422A-805D-EC1826797D13}" presName="spaceRect" presStyleCnt="0"/>
      <dgm:spPr/>
    </dgm:pt>
    <dgm:pt modelId="{8745DCFB-49E5-47AB-8701-9AC966052D63}" type="pres">
      <dgm:prSet presAssocID="{9C7306B0-9128-422A-805D-EC1826797D13}" presName="textRect" presStyleLbl="revTx" presStyleIdx="4" presStyleCnt="6" custScaleX="133301" custLinFactNeighborX="11749" custLinFactNeighborY="-862">
        <dgm:presLayoutVars>
          <dgm:chMax val="1"/>
          <dgm:chPref val="1"/>
        </dgm:presLayoutVars>
      </dgm:prSet>
      <dgm:spPr/>
    </dgm:pt>
    <dgm:pt modelId="{BE7023E1-7FB0-442C-91D7-6CAD8284113B}" type="pres">
      <dgm:prSet presAssocID="{46ECFBFF-A845-4400-B7EF-4B8E6C7F96A2}" presName="sibTrans" presStyleLbl="sibTrans2D1" presStyleIdx="0" presStyleCnt="0"/>
      <dgm:spPr/>
    </dgm:pt>
    <dgm:pt modelId="{9B077303-DA20-481B-A32A-F4EB2633174B}" type="pres">
      <dgm:prSet presAssocID="{13BD1A8C-A787-4DD6-AF32-F69C01FD3201}" presName="compNode" presStyleCnt="0"/>
      <dgm:spPr/>
    </dgm:pt>
    <dgm:pt modelId="{A89B6F53-9EDE-431D-B3E9-ACF571ECF622}" type="pres">
      <dgm:prSet presAssocID="{13BD1A8C-A787-4DD6-AF32-F69C01FD3201}" presName="iconBgRect" presStyleLbl="bgShp" presStyleIdx="5" presStyleCnt="6"/>
      <dgm:spPr>
        <a:solidFill>
          <a:srgbClr val="916395"/>
        </a:solidFill>
      </dgm:spPr>
    </dgm:pt>
    <dgm:pt modelId="{33EB9E4A-4686-4119-8A49-2A440B8DD6D5}" type="pres">
      <dgm:prSet presAssocID="{13BD1A8C-A787-4DD6-AF32-F69C01FD3201}" presName="iconRect" presStyleLbl="node1" presStyleIdx="5" presStyleCnt="6"/>
      <dgm:spPr>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Business Growth"/>
        </a:ext>
      </dgm:extLst>
    </dgm:pt>
    <dgm:pt modelId="{0576BC39-DF60-43F7-93D4-33E7C720B570}" type="pres">
      <dgm:prSet presAssocID="{13BD1A8C-A787-4DD6-AF32-F69C01FD3201}" presName="spaceRect" presStyleCnt="0"/>
      <dgm:spPr/>
    </dgm:pt>
    <dgm:pt modelId="{22A14483-D3A2-41E3-9696-C38A5A41446C}" type="pres">
      <dgm:prSet presAssocID="{13BD1A8C-A787-4DD6-AF32-F69C01FD3201}" presName="textRect" presStyleLbl="revTx" presStyleIdx="5" presStyleCnt="6" custLinFactNeighborX="-2292" custLinFactNeighborY="13127">
        <dgm:presLayoutVars>
          <dgm:chMax val="1"/>
          <dgm:chPref val="1"/>
        </dgm:presLayoutVars>
      </dgm:prSet>
      <dgm:spPr/>
    </dgm:pt>
  </dgm:ptLst>
  <dgm:cxnLst>
    <dgm:cxn modelId="{3557D318-4545-41D4-8F87-847571B7946C}" type="presOf" srcId="{1DF614AB-1EC7-4B4B-A1EA-60C9B0639C84}" destId="{12481765-758F-427F-8384-57962F51CFB9}" srcOrd="0" destOrd="0" presId="urn:microsoft.com/office/officeart/2018/2/layout/IconCircleList"/>
    <dgm:cxn modelId="{A416E32F-A6A1-4827-B1AC-4A1360187DF9}" type="presOf" srcId="{9C7306B0-9128-422A-805D-EC1826797D13}" destId="{8745DCFB-49E5-47AB-8701-9AC966052D63}" srcOrd="0" destOrd="0" presId="urn:microsoft.com/office/officeart/2018/2/layout/IconCircleList"/>
    <dgm:cxn modelId="{D448E740-CDF2-4E9C-B86B-AB5CCB54222D}" type="presOf" srcId="{A3DDAE05-330F-41D8-9292-11A70DA0DDA0}" destId="{3E8A0BD5-5EF2-43BF-AF0A-6609298C2454}" srcOrd="0" destOrd="0" presId="urn:microsoft.com/office/officeart/2018/2/layout/IconCircleList"/>
    <dgm:cxn modelId="{6BCD355B-8A9F-460C-93F3-4BD3EB0B0241}" srcId="{299EF692-E69C-4A8D-A264-541F1D79E178}" destId="{27E2A66E-6AC6-46C0-B449-2498DC41756A}" srcOrd="2" destOrd="0" parTransId="{76C7608A-FFA2-4B66-8754-93A8C1F09F2B}" sibTransId="{79053C06-E7BF-4BE9-8BA9-154745C12B94}"/>
    <dgm:cxn modelId="{AD2D1B41-7F51-41DD-B7AA-753927AE0700}" srcId="{299EF692-E69C-4A8D-A264-541F1D79E178}" destId="{9C7306B0-9128-422A-805D-EC1826797D13}" srcOrd="4" destOrd="0" parTransId="{A16AE764-37AE-4883-BCE2-18EBA590B813}" sibTransId="{46ECFBFF-A845-4400-B7EF-4B8E6C7F96A2}"/>
    <dgm:cxn modelId="{C69B996A-346B-46D5-8DE0-778F5E8CD928}" type="presOf" srcId="{9D6B951F-9C6B-4D1C-BEAF-80798F5DCEF8}" destId="{415A949F-6C95-4CF7-9D0A-2C48519DC9AC}" srcOrd="0" destOrd="0" presId="urn:microsoft.com/office/officeart/2018/2/layout/IconCircleList"/>
    <dgm:cxn modelId="{2E185E6F-E1A2-49B2-BD22-051150707695}" type="presOf" srcId="{A2418EA2-BAE7-4CBC-BE6F-C4FD0E93051B}" destId="{0FCF3A01-CCA1-4592-92AE-939AF046EE66}" srcOrd="0" destOrd="0" presId="urn:microsoft.com/office/officeart/2018/2/layout/IconCircleList"/>
    <dgm:cxn modelId="{0A6A9756-37E9-4B00-9D70-6D4BC8F3B38B}" type="presOf" srcId="{299EF692-E69C-4A8D-A264-541F1D79E178}" destId="{A1D85CFE-5710-46C9-8C83-6665DA602AEA}" srcOrd="0" destOrd="0" presId="urn:microsoft.com/office/officeart/2018/2/layout/IconCircleList"/>
    <dgm:cxn modelId="{205AFB91-030D-4F0D-9782-135AE878D221}" type="presOf" srcId="{79053C06-E7BF-4BE9-8BA9-154745C12B94}" destId="{21E87B03-0D9D-43D0-ADFE-35AA573B8301}" srcOrd="0" destOrd="0" presId="urn:microsoft.com/office/officeart/2018/2/layout/IconCircleList"/>
    <dgm:cxn modelId="{F084A093-747A-4654-89F8-8A8F0C1A5558}" type="presOf" srcId="{46ECFBFF-A845-4400-B7EF-4B8E6C7F96A2}" destId="{BE7023E1-7FB0-442C-91D7-6CAD8284113B}" srcOrd="0" destOrd="0" presId="urn:microsoft.com/office/officeart/2018/2/layout/IconCircleList"/>
    <dgm:cxn modelId="{31F19DA7-1075-4177-ADA6-F35034755EF9}" srcId="{299EF692-E69C-4A8D-A264-541F1D79E178}" destId="{A2418EA2-BAE7-4CBC-BE6F-C4FD0E93051B}" srcOrd="3" destOrd="0" parTransId="{6BB1A80A-9D02-466F-93E2-C1BBF3F63DB9}" sibTransId="{A3DDAE05-330F-41D8-9292-11A70DA0DDA0}"/>
    <dgm:cxn modelId="{06A682AD-3364-4980-B652-C791CDDD803E}" srcId="{299EF692-E69C-4A8D-A264-541F1D79E178}" destId="{13BD1A8C-A787-4DD6-AF32-F69C01FD3201}" srcOrd="5" destOrd="0" parTransId="{C037142A-58BF-4C8F-8E95-05E4EBB3DC86}" sibTransId="{58E50349-8B13-48C6-921D-992D2F458455}"/>
    <dgm:cxn modelId="{1D3724B2-8AE2-4090-9684-77E1CD210C5D}" type="presOf" srcId="{13BD1A8C-A787-4DD6-AF32-F69C01FD3201}" destId="{22A14483-D3A2-41E3-9696-C38A5A41446C}" srcOrd="0" destOrd="0" presId="urn:microsoft.com/office/officeart/2018/2/layout/IconCircleList"/>
    <dgm:cxn modelId="{FF5DFBB2-894F-41AF-B389-94D735809D8E}" srcId="{299EF692-E69C-4A8D-A264-541F1D79E178}" destId="{52A7BA86-4873-477C-8884-779B90AAA646}" srcOrd="0" destOrd="0" parTransId="{2BDBA7C6-5EB1-4377-805E-6109B5364925}" sibTransId="{3FBE6317-C162-4AA1-AA65-2C5D0FE0C45A}"/>
    <dgm:cxn modelId="{2C6FD5B3-E091-4952-9D82-FD3062CCD02E}" type="presOf" srcId="{52A7BA86-4873-477C-8884-779B90AAA646}" destId="{F60B294A-E74C-4E4E-A3B8-F33FEAC7218B}" srcOrd="0" destOrd="0" presId="urn:microsoft.com/office/officeart/2018/2/layout/IconCircleList"/>
    <dgm:cxn modelId="{C9CDF8C1-F0C6-429B-AD8B-9899BEE4C32E}" type="presOf" srcId="{27E2A66E-6AC6-46C0-B449-2498DC41756A}" destId="{4B357B67-D24C-4458-88CC-D1D73ED14951}" srcOrd="0" destOrd="0" presId="urn:microsoft.com/office/officeart/2018/2/layout/IconCircleList"/>
    <dgm:cxn modelId="{FA4C22D3-E769-4E0F-8582-19CFF5834E21}" srcId="{299EF692-E69C-4A8D-A264-541F1D79E178}" destId="{1DF614AB-1EC7-4B4B-A1EA-60C9B0639C84}" srcOrd="1" destOrd="0" parTransId="{5112C98A-6C66-4B45-9B79-144D660F0906}" sibTransId="{9D6B951F-9C6B-4D1C-BEAF-80798F5DCEF8}"/>
    <dgm:cxn modelId="{13F3D1D7-093B-4758-BBB1-47B8F2ADF97C}" type="presOf" srcId="{3FBE6317-C162-4AA1-AA65-2C5D0FE0C45A}" destId="{6B3B5B90-F4A0-4090-A432-FBBABEA63901}" srcOrd="0" destOrd="0" presId="urn:microsoft.com/office/officeart/2018/2/layout/IconCircleList"/>
    <dgm:cxn modelId="{4E602C5F-F1CD-470C-96C7-5D090D093B0B}" type="presParOf" srcId="{A1D85CFE-5710-46C9-8C83-6665DA602AEA}" destId="{FDA5C0C0-E85D-44AE-8EF0-E86101E80411}" srcOrd="0" destOrd="0" presId="urn:microsoft.com/office/officeart/2018/2/layout/IconCircleList"/>
    <dgm:cxn modelId="{99C12D3D-537A-4735-A937-826F2CF47E09}" type="presParOf" srcId="{FDA5C0C0-E85D-44AE-8EF0-E86101E80411}" destId="{91276CBB-7D30-4070-B938-934EF310816F}" srcOrd="0" destOrd="0" presId="urn:microsoft.com/office/officeart/2018/2/layout/IconCircleList"/>
    <dgm:cxn modelId="{D52C6729-0407-4D08-B0ED-3CD00C9A36A4}" type="presParOf" srcId="{91276CBB-7D30-4070-B938-934EF310816F}" destId="{91E49F7E-45F8-4AAA-A3AC-4BBEABAB4CEF}" srcOrd="0" destOrd="0" presId="urn:microsoft.com/office/officeart/2018/2/layout/IconCircleList"/>
    <dgm:cxn modelId="{2CFAFF46-3833-41E2-9F64-60AC51D024CC}" type="presParOf" srcId="{91276CBB-7D30-4070-B938-934EF310816F}" destId="{18D78485-B38C-4DD7-844A-0FD8B9887D65}" srcOrd="1" destOrd="0" presId="urn:microsoft.com/office/officeart/2018/2/layout/IconCircleList"/>
    <dgm:cxn modelId="{A378E919-E1A9-4A91-881F-094CDC6C46BF}" type="presParOf" srcId="{91276CBB-7D30-4070-B938-934EF310816F}" destId="{AA258728-FA42-49F9-8417-9136CF0C40C6}" srcOrd="2" destOrd="0" presId="urn:microsoft.com/office/officeart/2018/2/layout/IconCircleList"/>
    <dgm:cxn modelId="{E5C821AA-14C7-4D75-81BE-2D52E2FEA2BE}" type="presParOf" srcId="{91276CBB-7D30-4070-B938-934EF310816F}" destId="{F60B294A-E74C-4E4E-A3B8-F33FEAC7218B}" srcOrd="3" destOrd="0" presId="urn:microsoft.com/office/officeart/2018/2/layout/IconCircleList"/>
    <dgm:cxn modelId="{7C7DB52D-F53F-4B20-B5AB-D0D272E45DC2}" type="presParOf" srcId="{FDA5C0C0-E85D-44AE-8EF0-E86101E80411}" destId="{6B3B5B90-F4A0-4090-A432-FBBABEA63901}" srcOrd="1" destOrd="0" presId="urn:microsoft.com/office/officeart/2018/2/layout/IconCircleList"/>
    <dgm:cxn modelId="{7E832324-954E-4440-AD1D-D0124070BE74}" type="presParOf" srcId="{FDA5C0C0-E85D-44AE-8EF0-E86101E80411}" destId="{BADBA8E7-5AFC-4F04-98D9-7B44C249D46A}" srcOrd="2" destOrd="0" presId="urn:microsoft.com/office/officeart/2018/2/layout/IconCircleList"/>
    <dgm:cxn modelId="{5685AFD0-EB46-4F38-B2E4-04C4C0D16E98}" type="presParOf" srcId="{BADBA8E7-5AFC-4F04-98D9-7B44C249D46A}" destId="{095C6F75-38EC-4822-BAE9-B15DADA586A3}" srcOrd="0" destOrd="0" presId="urn:microsoft.com/office/officeart/2018/2/layout/IconCircleList"/>
    <dgm:cxn modelId="{83C6CFFC-182F-4AED-8B6C-919C8CA10D71}" type="presParOf" srcId="{BADBA8E7-5AFC-4F04-98D9-7B44C249D46A}" destId="{14F56EC6-FF3E-4318-AE18-68CD2B9E0DF0}" srcOrd="1" destOrd="0" presId="urn:microsoft.com/office/officeart/2018/2/layout/IconCircleList"/>
    <dgm:cxn modelId="{57489316-3522-4FBE-B759-D77485C208DA}" type="presParOf" srcId="{BADBA8E7-5AFC-4F04-98D9-7B44C249D46A}" destId="{1B981F2C-8593-49B2-B4C5-97A69843E301}" srcOrd="2" destOrd="0" presId="urn:microsoft.com/office/officeart/2018/2/layout/IconCircleList"/>
    <dgm:cxn modelId="{F7901980-E1DA-477D-A8AC-7FC002BA3F89}" type="presParOf" srcId="{BADBA8E7-5AFC-4F04-98D9-7B44C249D46A}" destId="{12481765-758F-427F-8384-57962F51CFB9}" srcOrd="3" destOrd="0" presId="urn:microsoft.com/office/officeart/2018/2/layout/IconCircleList"/>
    <dgm:cxn modelId="{40A96E4F-2B35-435D-9C5E-9B150BA2EB2B}" type="presParOf" srcId="{FDA5C0C0-E85D-44AE-8EF0-E86101E80411}" destId="{415A949F-6C95-4CF7-9D0A-2C48519DC9AC}" srcOrd="3" destOrd="0" presId="urn:microsoft.com/office/officeart/2018/2/layout/IconCircleList"/>
    <dgm:cxn modelId="{3D596770-4688-49EF-A0EA-71A9186EB44E}" type="presParOf" srcId="{FDA5C0C0-E85D-44AE-8EF0-E86101E80411}" destId="{25046599-2E3B-494A-B08C-ED97C69A9492}" srcOrd="4" destOrd="0" presId="urn:microsoft.com/office/officeart/2018/2/layout/IconCircleList"/>
    <dgm:cxn modelId="{C402B99A-BDED-41D3-BFFB-58072B5EE11A}" type="presParOf" srcId="{25046599-2E3B-494A-B08C-ED97C69A9492}" destId="{BF001E6C-BA61-4AD1-8B52-E6241D4DD149}" srcOrd="0" destOrd="0" presId="urn:microsoft.com/office/officeart/2018/2/layout/IconCircleList"/>
    <dgm:cxn modelId="{1FD9B15B-73A6-4069-A8B5-EC4D6BA40B70}" type="presParOf" srcId="{25046599-2E3B-494A-B08C-ED97C69A9492}" destId="{7C8B9DC0-9012-425C-9444-B40CB7A6B6D5}" srcOrd="1" destOrd="0" presId="urn:microsoft.com/office/officeart/2018/2/layout/IconCircleList"/>
    <dgm:cxn modelId="{1C3E417A-7C9C-4A8C-BA5D-C6ED3D47D263}" type="presParOf" srcId="{25046599-2E3B-494A-B08C-ED97C69A9492}" destId="{990534DA-1593-4E93-BCDE-8392A04C6EFE}" srcOrd="2" destOrd="0" presId="urn:microsoft.com/office/officeart/2018/2/layout/IconCircleList"/>
    <dgm:cxn modelId="{6CC7928A-2136-451B-A550-58A34091C7D1}" type="presParOf" srcId="{25046599-2E3B-494A-B08C-ED97C69A9492}" destId="{4B357B67-D24C-4458-88CC-D1D73ED14951}" srcOrd="3" destOrd="0" presId="urn:microsoft.com/office/officeart/2018/2/layout/IconCircleList"/>
    <dgm:cxn modelId="{C631E70C-1F96-4FBC-A52E-4AA03FA7E68E}" type="presParOf" srcId="{FDA5C0C0-E85D-44AE-8EF0-E86101E80411}" destId="{21E87B03-0D9D-43D0-ADFE-35AA573B8301}" srcOrd="5" destOrd="0" presId="urn:microsoft.com/office/officeart/2018/2/layout/IconCircleList"/>
    <dgm:cxn modelId="{A271A2D6-9354-413B-A666-32982125E5D1}" type="presParOf" srcId="{FDA5C0C0-E85D-44AE-8EF0-E86101E80411}" destId="{88BA946C-68A9-41E2-A2B9-21980D59AA0F}" srcOrd="6" destOrd="0" presId="urn:microsoft.com/office/officeart/2018/2/layout/IconCircleList"/>
    <dgm:cxn modelId="{A91204CA-FF21-4DDB-A7D8-F8FF70C24B90}" type="presParOf" srcId="{88BA946C-68A9-41E2-A2B9-21980D59AA0F}" destId="{E0E75D73-3D7E-4FDE-AFA3-D8BF6DA3C8DB}" srcOrd="0" destOrd="0" presId="urn:microsoft.com/office/officeart/2018/2/layout/IconCircleList"/>
    <dgm:cxn modelId="{D29E7388-8380-4D20-95E1-1446E018B23D}" type="presParOf" srcId="{88BA946C-68A9-41E2-A2B9-21980D59AA0F}" destId="{3163AE50-CE59-4A31-9DF7-67366B9A96E5}" srcOrd="1" destOrd="0" presId="urn:microsoft.com/office/officeart/2018/2/layout/IconCircleList"/>
    <dgm:cxn modelId="{F3E6604C-42C2-4DF0-94E2-5CB1E5E2C84C}" type="presParOf" srcId="{88BA946C-68A9-41E2-A2B9-21980D59AA0F}" destId="{BDE79B34-E323-40AF-8C07-F9801895C988}" srcOrd="2" destOrd="0" presId="urn:microsoft.com/office/officeart/2018/2/layout/IconCircleList"/>
    <dgm:cxn modelId="{E84888C4-96EC-465E-B441-2E0E2DF73258}" type="presParOf" srcId="{88BA946C-68A9-41E2-A2B9-21980D59AA0F}" destId="{0FCF3A01-CCA1-4592-92AE-939AF046EE66}" srcOrd="3" destOrd="0" presId="urn:microsoft.com/office/officeart/2018/2/layout/IconCircleList"/>
    <dgm:cxn modelId="{98B4C6D6-9BCC-4F25-A5F3-90665D24618C}" type="presParOf" srcId="{FDA5C0C0-E85D-44AE-8EF0-E86101E80411}" destId="{3E8A0BD5-5EF2-43BF-AF0A-6609298C2454}" srcOrd="7" destOrd="0" presId="urn:microsoft.com/office/officeart/2018/2/layout/IconCircleList"/>
    <dgm:cxn modelId="{B2ACB7A3-D889-4D6B-8B8F-1EA126E6DE69}" type="presParOf" srcId="{FDA5C0C0-E85D-44AE-8EF0-E86101E80411}" destId="{52BA15BD-EE9C-4A42-907B-7F180EB8D79E}" srcOrd="8" destOrd="0" presId="urn:microsoft.com/office/officeart/2018/2/layout/IconCircleList"/>
    <dgm:cxn modelId="{F200976F-657C-42C9-9945-BCF1FDA457CB}" type="presParOf" srcId="{52BA15BD-EE9C-4A42-907B-7F180EB8D79E}" destId="{91A96406-E895-4D04-9872-1F0EA710B31D}" srcOrd="0" destOrd="0" presId="urn:microsoft.com/office/officeart/2018/2/layout/IconCircleList"/>
    <dgm:cxn modelId="{F9F181DA-C80B-475D-BA0B-58FE97F68A9A}" type="presParOf" srcId="{52BA15BD-EE9C-4A42-907B-7F180EB8D79E}" destId="{21E619BB-BBDB-47ED-9491-8FCE807101A2}" srcOrd="1" destOrd="0" presId="urn:microsoft.com/office/officeart/2018/2/layout/IconCircleList"/>
    <dgm:cxn modelId="{ACFE4602-DED7-48D8-AF4C-6741E804D39B}" type="presParOf" srcId="{52BA15BD-EE9C-4A42-907B-7F180EB8D79E}" destId="{F5B3E19E-6D61-4662-A6FE-803C0D79E093}" srcOrd="2" destOrd="0" presId="urn:microsoft.com/office/officeart/2018/2/layout/IconCircleList"/>
    <dgm:cxn modelId="{484E7C34-DD38-40CF-83D7-B78ED3C52456}" type="presParOf" srcId="{52BA15BD-EE9C-4A42-907B-7F180EB8D79E}" destId="{8745DCFB-49E5-47AB-8701-9AC966052D63}" srcOrd="3" destOrd="0" presId="urn:microsoft.com/office/officeart/2018/2/layout/IconCircleList"/>
    <dgm:cxn modelId="{70C7A38F-1411-405E-BED8-1581129D3042}" type="presParOf" srcId="{FDA5C0C0-E85D-44AE-8EF0-E86101E80411}" destId="{BE7023E1-7FB0-442C-91D7-6CAD8284113B}" srcOrd="9" destOrd="0" presId="urn:microsoft.com/office/officeart/2018/2/layout/IconCircleList"/>
    <dgm:cxn modelId="{F5C14253-B0AD-4A56-9D91-CC024BE9E126}" type="presParOf" srcId="{FDA5C0C0-E85D-44AE-8EF0-E86101E80411}" destId="{9B077303-DA20-481B-A32A-F4EB2633174B}" srcOrd="10" destOrd="0" presId="urn:microsoft.com/office/officeart/2018/2/layout/IconCircleList"/>
    <dgm:cxn modelId="{B58F9155-A7E1-4685-8452-A7ADCC474E2F}" type="presParOf" srcId="{9B077303-DA20-481B-A32A-F4EB2633174B}" destId="{A89B6F53-9EDE-431D-B3E9-ACF571ECF622}" srcOrd="0" destOrd="0" presId="urn:microsoft.com/office/officeart/2018/2/layout/IconCircleList"/>
    <dgm:cxn modelId="{D70F07FF-7947-4537-9C30-F63C83BEAC2F}" type="presParOf" srcId="{9B077303-DA20-481B-A32A-F4EB2633174B}" destId="{33EB9E4A-4686-4119-8A49-2A440B8DD6D5}" srcOrd="1" destOrd="0" presId="urn:microsoft.com/office/officeart/2018/2/layout/IconCircleList"/>
    <dgm:cxn modelId="{42DBC40F-CD1E-43A5-9936-8FDCF43C1803}" type="presParOf" srcId="{9B077303-DA20-481B-A32A-F4EB2633174B}" destId="{0576BC39-DF60-43F7-93D4-33E7C720B570}" srcOrd="2" destOrd="0" presId="urn:microsoft.com/office/officeart/2018/2/layout/IconCircleList"/>
    <dgm:cxn modelId="{564739D0-4044-4BB6-8BE9-826C181ED6AB}" type="presParOf" srcId="{9B077303-DA20-481B-A32A-F4EB2633174B}" destId="{22A14483-D3A2-41E3-9696-C38A5A41446C}"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99EF692-E69C-4A8D-A264-541F1D79E178}" type="doc">
      <dgm:prSet loTypeId="urn:microsoft.com/office/officeart/2018/2/layout/IconCircleList" loCatId="icon" qsTypeId="urn:microsoft.com/office/officeart/2005/8/quickstyle/simple4" qsCatId="simple" csTypeId="urn:microsoft.com/office/officeart/2005/8/colors/accent1_2" csCatId="accent1" phldr="1"/>
      <dgm:spPr/>
      <dgm:t>
        <a:bodyPr/>
        <a:lstStyle/>
        <a:p>
          <a:endParaRPr lang="en-US"/>
        </a:p>
      </dgm:t>
    </dgm:pt>
    <dgm:pt modelId="{52A7BA86-4873-477C-8884-779B90AAA646}">
      <dgm:prSet custT="1"/>
      <dgm:spPr/>
      <dgm:t>
        <a:bodyPr/>
        <a:lstStyle/>
        <a:p>
          <a:pPr>
            <a:lnSpc>
              <a:spcPct val="100000"/>
            </a:lnSpc>
          </a:pPr>
          <a:r>
            <a:rPr lang="is-IS" sz="1400" b="0" i="0" dirty="0">
              <a:solidFill>
                <a:schemeClr val="bg1"/>
              </a:solidFill>
            </a:rPr>
            <a:t>Athugaðu hvort þú farir að innlendum sem og alþjóðlegum stöðlum í þeirri grein sem þú starfar.</a:t>
          </a:r>
          <a:endParaRPr lang="de-DE" sz="1400" b="0" i="0" strike="sngStrike" dirty="0">
            <a:solidFill>
              <a:schemeClr val="bg1"/>
            </a:solidFill>
          </a:endParaRPr>
        </a:p>
        <a:p>
          <a:pPr>
            <a:lnSpc>
              <a:spcPct val="100000"/>
            </a:lnSpc>
          </a:pPr>
          <a:endParaRPr lang="en-US" sz="1400" dirty="0">
            <a:solidFill>
              <a:schemeClr val="bg1"/>
            </a:solidFill>
          </a:endParaRPr>
        </a:p>
      </dgm:t>
    </dgm:pt>
    <dgm:pt modelId="{2BDBA7C6-5EB1-4377-805E-6109B5364925}" type="parTrans" cxnId="{FF5DFBB2-894F-41AF-B389-94D735809D8E}">
      <dgm:prSet/>
      <dgm:spPr/>
      <dgm:t>
        <a:bodyPr/>
        <a:lstStyle/>
        <a:p>
          <a:endParaRPr lang="en-US"/>
        </a:p>
      </dgm:t>
    </dgm:pt>
    <dgm:pt modelId="{3FBE6317-C162-4AA1-AA65-2C5D0FE0C45A}" type="sibTrans" cxnId="{FF5DFBB2-894F-41AF-B389-94D735809D8E}">
      <dgm:prSet/>
      <dgm:spPr/>
      <dgm:t>
        <a:bodyPr/>
        <a:lstStyle/>
        <a:p>
          <a:pPr>
            <a:lnSpc>
              <a:spcPct val="100000"/>
            </a:lnSpc>
          </a:pPr>
          <a:endParaRPr lang="en-US"/>
        </a:p>
      </dgm:t>
    </dgm:pt>
    <dgm:pt modelId="{1DF614AB-1EC7-4B4B-A1EA-60C9B0639C84}">
      <dgm:prSet custT="1"/>
      <dgm:spPr/>
      <dgm:t>
        <a:bodyPr/>
        <a:lstStyle/>
        <a:p>
          <a:pPr>
            <a:lnSpc>
              <a:spcPct val="100000"/>
            </a:lnSpc>
          </a:pPr>
          <a:r>
            <a:rPr lang="is-IS" sz="1400" b="0" i="0" kern="1200" dirty="0">
              <a:solidFill>
                <a:schemeClr val="bg1"/>
              </a:solidFill>
              <a:latin typeface="Calibri" panose="020F0502020204030204"/>
              <a:ea typeface="+mn-ea"/>
              <a:cs typeface="+mn-cs"/>
            </a:rPr>
            <a:t>Láttu fjárhagsáætlun fyrir nýsköpun fylgja viðskiptaáætlun þinni</a:t>
          </a:r>
          <a:endParaRPr lang="de-DE" sz="1400" b="0" i="0" kern="1200" dirty="0">
            <a:solidFill>
              <a:schemeClr val="bg1"/>
            </a:solidFill>
            <a:latin typeface="Calibri" panose="020F0502020204030204"/>
            <a:ea typeface="+mn-ea"/>
            <a:cs typeface="+mn-cs"/>
          </a:endParaRPr>
        </a:p>
        <a:p>
          <a:pPr marL="0" lvl="0" indent="0" algn="l" defTabSz="622300">
            <a:lnSpc>
              <a:spcPct val="100000"/>
            </a:lnSpc>
            <a:spcBef>
              <a:spcPct val="0"/>
            </a:spcBef>
            <a:spcAft>
              <a:spcPct val="35000"/>
            </a:spcAft>
            <a:buNone/>
          </a:pPr>
          <a:endParaRPr lang="en-US" sz="1400" b="0" i="0" kern="1200" dirty="0">
            <a:solidFill>
              <a:schemeClr val="bg1"/>
            </a:solidFill>
            <a:latin typeface="Calibri" panose="020F0502020204030204"/>
            <a:ea typeface="+mn-ea"/>
            <a:cs typeface="+mn-cs"/>
          </a:endParaRPr>
        </a:p>
      </dgm:t>
    </dgm:pt>
    <dgm:pt modelId="{5112C98A-6C66-4B45-9B79-144D660F0906}" type="parTrans" cxnId="{FA4C22D3-E769-4E0F-8582-19CFF5834E21}">
      <dgm:prSet/>
      <dgm:spPr/>
      <dgm:t>
        <a:bodyPr/>
        <a:lstStyle/>
        <a:p>
          <a:endParaRPr lang="en-US"/>
        </a:p>
      </dgm:t>
    </dgm:pt>
    <dgm:pt modelId="{9D6B951F-9C6B-4D1C-BEAF-80798F5DCEF8}" type="sibTrans" cxnId="{FA4C22D3-E769-4E0F-8582-19CFF5834E21}">
      <dgm:prSet/>
      <dgm:spPr/>
      <dgm:t>
        <a:bodyPr/>
        <a:lstStyle/>
        <a:p>
          <a:pPr>
            <a:lnSpc>
              <a:spcPct val="100000"/>
            </a:lnSpc>
          </a:pPr>
          <a:endParaRPr lang="en-US"/>
        </a:p>
      </dgm:t>
    </dgm:pt>
    <dgm:pt modelId="{27E2A66E-6AC6-46C0-B449-2498DC41756A}">
      <dgm:prSet custT="1"/>
      <dgm:spPr/>
      <dgm:t>
        <a:bodyPr/>
        <a:lstStyle/>
        <a:p>
          <a:pPr>
            <a:lnSpc>
              <a:spcPct val="100000"/>
            </a:lnSpc>
          </a:pPr>
          <a:r>
            <a:rPr lang="is-IS" sz="1400" b="0" i="0" noProof="0" dirty="0" err="1">
              <a:solidFill>
                <a:schemeClr val="bg1"/>
              </a:solidFill>
            </a:rPr>
            <a:t>Fylgstu</a:t>
          </a:r>
          <a:r>
            <a:rPr lang="is-IS" sz="1400" b="0" i="0" noProof="0" dirty="0">
              <a:solidFill>
                <a:schemeClr val="bg1"/>
              </a:solidFill>
            </a:rPr>
            <a:t> með þróun og möguleikum til hagræðingar, t.a.m. </a:t>
          </a:r>
          <a:r>
            <a:rPr lang="is-IS" sz="1400" b="0" i="0" noProof="0" dirty="0">
              <a:solidFill>
                <a:schemeClr val="bg1"/>
              </a:solidFill>
              <a:latin typeface="Calibri Light" panose="020F0302020204030204"/>
            </a:rPr>
            <a:t>með</a:t>
          </a:r>
          <a:r>
            <a:rPr lang="is-IS" sz="1400" b="0" i="0" noProof="0" dirty="0">
              <a:solidFill>
                <a:schemeClr val="bg1"/>
              </a:solidFill>
            </a:rPr>
            <a:t> rannsóknum á internetinu, heimsóknum á söluráðstefnur og viðburði í greininni</a:t>
          </a:r>
        </a:p>
        <a:p>
          <a:pPr>
            <a:lnSpc>
              <a:spcPct val="100000"/>
            </a:lnSpc>
          </a:pPr>
          <a:endParaRPr lang="is-IS" sz="1400" noProof="0" dirty="0">
            <a:solidFill>
              <a:schemeClr val="bg1"/>
            </a:solidFill>
          </a:endParaRPr>
        </a:p>
      </dgm:t>
    </dgm:pt>
    <dgm:pt modelId="{76C7608A-FFA2-4B66-8754-93A8C1F09F2B}" type="parTrans" cxnId="{6BCD355B-8A9F-460C-93F3-4BD3EB0B0241}">
      <dgm:prSet/>
      <dgm:spPr/>
      <dgm:t>
        <a:bodyPr/>
        <a:lstStyle/>
        <a:p>
          <a:endParaRPr lang="en-US"/>
        </a:p>
      </dgm:t>
    </dgm:pt>
    <dgm:pt modelId="{79053C06-E7BF-4BE9-8BA9-154745C12B94}" type="sibTrans" cxnId="{6BCD355B-8A9F-460C-93F3-4BD3EB0B0241}">
      <dgm:prSet/>
      <dgm:spPr/>
      <dgm:t>
        <a:bodyPr/>
        <a:lstStyle/>
        <a:p>
          <a:pPr>
            <a:lnSpc>
              <a:spcPct val="100000"/>
            </a:lnSpc>
          </a:pPr>
          <a:endParaRPr lang="en-US"/>
        </a:p>
      </dgm:t>
    </dgm:pt>
    <dgm:pt modelId="{A2418EA2-BAE7-4CBC-BE6F-C4FD0E93051B}">
      <dgm:prSet custT="1"/>
      <dgm:spPr/>
      <dgm:t>
        <a:bodyPr/>
        <a:lstStyle/>
        <a:p>
          <a:pPr>
            <a:lnSpc>
              <a:spcPct val="100000"/>
            </a:lnSpc>
          </a:pPr>
          <a:r>
            <a:rPr lang="is-IS" sz="1400" b="0" i="0" dirty="0" err="1">
              <a:solidFill>
                <a:schemeClr val="bg1"/>
              </a:solidFill>
            </a:rPr>
            <a:t>Fylgstu</a:t>
          </a:r>
          <a:r>
            <a:rPr lang="is-IS" sz="1400" b="0" i="0" dirty="0">
              <a:solidFill>
                <a:schemeClr val="bg1"/>
              </a:solidFill>
            </a:rPr>
            <a:t> með keppinautunum</a:t>
          </a:r>
          <a:endParaRPr lang="de-DE" sz="1400" b="0" i="0" dirty="0">
            <a:solidFill>
              <a:schemeClr val="bg1"/>
            </a:solidFill>
          </a:endParaRPr>
        </a:p>
        <a:p>
          <a:pPr>
            <a:lnSpc>
              <a:spcPct val="100000"/>
            </a:lnSpc>
          </a:pPr>
          <a:endParaRPr lang="en-US" sz="1400" dirty="0">
            <a:solidFill>
              <a:schemeClr val="bg1"/>
            </a:solidFill>
          </a:endParaRPr>
        </a:p>
      </dgm:t>
    </dgm:pt>
    <dgm:pt modelId="{6BB1A80A-9D02-466F-93E2-C1BBF3F63DB9}" type="parTrans" cxnId="{31F19DA7-1075-4177-ADA6-F35034755EF9}">
      <dgm:prSet/>
      <dgm:spPr/>
      <dgm:t>
        <a:bodyPr/>
        <a:lstStyle/>
        <a:p>
          <a:endParaRPr lang="en-US"/>
        </a:p>
      </dgm:t>
    </dgm:pt>
    <dgm:pt modelId="{A3DDAE05-330F-41D8-9292-11A70DA0DDA0}" type="sibTrans" cxnId="{31F19DA7-1075-4177-ADA6-F35034755EF9}">
      <dgm:prSet/>
      <dgm:spPr/>
      <dgm:t>
        <a:bodyPr/>
        <a:lstStyle/>
        <a:p>
          <a:pPr>
            <a:lnSpc>
              <a:spcPct val="100000"/>
            </a:lnSpc>
          </a:pPr>
          <a:endParaRPr lang="en-US"/>
        </a:p>
      </dgm:t>
    </dgm:pt>
    <dgm:pt modelId="{9C7306B0-9128-422A-805D-EC1826797D13}">
      <dgm:prSet custT="1"/>
      <dgm:spPr/>
      <dgm:t>
        <a:bodyPr/>
        <a:lstStyle/>
        <a:p>
          <a:pPr>
            <a:lnSpc>
              <a:spcPct val="100000"/>
            </a:lnSpc>
          </a:pPr>
          <a:r>
            <a:rPr lang="is-IS" sz="1400" b="0" i="0" kern="1200" dirty="0">
              <a:solidFill>
                <a:schemeClr val="bg1"/>
              </a:solidFill>
            </a:rPr>
            <a:t>Endurskoðaðu reglulega </a:t>
          </a:r>
          <a:r>
            <a:rPr lang="is-IS" sz="1400" b="0" i="0" kern="1200" dirty="0">
              <a:solidFill>
                <a:srgbClr val="FFFFFF"/>
              </a:solidFill>
              <a:latin typeface="Calibri" panose="020F0502020204030204"/>
              <a:ea typeface="+mn-ea"/>
              <a:cs typeface="+mn-cs"/>
            </a:rPr>
            <a:t>þjónustuframboð</a:t>
          </a:r>
          <a:r>
            <a:rPr lang="is-IS" sz="1400" b="0" i="0" kern="1200" dirty="0">
              <a:solidFill>
                <a:schemeClr val="bg1"/>
              </a:solidFill>
            </a:rPr>
            <a:t> þitt</a:t>
          </a:r>
          <a:endParaRPr lang="de-DE" sz="1400" b="0" i="0" kern="1200" dirty="0">
            <a:solidFill>
              <a:schemeClr val="bg1"/>
            </a:solidFill>
          </a:endParaRPr>
        </a:p>
        <a:p>
          <a:pPr>
            <a:lnSpc>
              <a:spcPct val="100000"/>
            </a:lnSpc>
          </a:pPr>
          <a:endParaRPr lang="en-US" sz="1400" kern="1200" dirty="0">
            <a:solidFill>
              <a:schemeClr val="bg1"/>
            </a:solidFill>
          </a:endParaRPr>
        </a:p>
      </dgm:t>
    </dgm:pt>
    <dgm:pt modelId="{A16AE764-37AE-4883-BCE2-18EBA590B813}" type="parTrans" cxnId="{AD2D1B41-7F51-41DD-B7AA-753927AE0700}">
      <dgm:prSet/>
      <dgm:spPr/>
      <dgm:t>
        <a:bodyPr/>
        <a:lstStyle/>
        <a:p>
          <a:endParaRPr lang="en-US"/>
        </a:p>
      </dgm:t>
    </dgm:pt>
    <dgm:pt modelId="{46ECFBFF-A845-4400-B7EF-4B8E6C7F96A2}" type="sibTrans" cxnId="{AD2D1B41-7F51-41DD-B7AA-753927AE0700}">
      <dgm:prSet/>
      <dgm:spPr/>
      <dgm:t>
        <a:bodyPr/>
        <a:lstStyle/>
        <a:p>
          <a:pPr>
            <a:lnSpc>
              <a:spcPct val="100000"/>
            </a:lnSpc>
          </a:pPr>
          <a:endParaRPr lang="en-US"/>
        </a:p>
      </dgm:t>
    </dgm:pt>
    <dgm:pt modelId="{13BD1A8C-A787-4DD6-AF32-F69C01FD3201}">
      <dgm:prSet custT="1"/>
      <dgm:spPr/>
      <dgm:t>
        <a:bodyPr/>
        <a:lstStyle/>
        <a:p>
          <a:pPr>
            <a:lnSpc>
              <a:spcPct val="100000"/>
            </a:lnSpc>
          </a:pPr>
          <a:r>
            <a:rPr lang="is-IS" sz="1400" b="0" i="0" kern="1200" dirty="0">
              <a:solidFill>
                <a:schemeClr val="bg1"/>
              </a:solidFill>
            </a:rPr>
            <a:t>Vertu opin fyrir nýsköpun – t.a.m. </a:t>
          </a:r>
          <a:r>
            <a:rPr lang="is-IS" sz="1400" b="0" i="0" kern="1200" dirty="0">
              <a:solidFill>
                <a:schemeClr val="bg1"/>
              </a:solidFill>
              <a:latin typeface="Calibri Light" panose="020F0302020204030204"/>
            </a:rPr>
            <a:t>væri</a:t>
          </a:r>
          <a:r>
            <a:rPr lang="is-IS" sz="1400" b="0" i="0" kern="1200" dirty="0">
              <a:solidFill>
                <a:schemeClr val="bg1"/>
              </a:solidFill>
            </a:rPr>
            <a:t> hægt að breyta reglulega </a:t>
          </a:r>
          <a:r>
            <a:rPr lang="is-IS" sz="1400" b="0" i="0" kern="1200" dirty="0">
              <a:solidFill>
                <a:srgbClr val="FFFFFF"/>
              </a:solidFill>
              <a:latin typeface="Calibri" panose="020F0502020204030204"/>
              <a:ea typeface="+mn-ea"/>
              <a:cs typeface="+mn-cs"/>
            </a:rPr>
            <a:t>ferðatilboðum</a:t>
          </a:r>
          <a:r>
            <a:rPr lang="is-IS" sz="1400" b="0" i="0" kern="1200" dirty="0">
              <a:solidFill>
                <a:schemeClr val="bg1"/>
              </a:solidFill>
            </a:rPr>
            <a:t>, </a:t>
          </a:r>
          <a:r>
            <a:rPr lang="is-IS" sz="1400" b="0" i="0" kern="1200" dirty="0">
              <a:solidFill>
                <a:schemeClr val="bg1"/>
              </a:solidFill>
              <a:latin typeface="Calibri Light" panose="020F0302020204030204"/>
            </a:rPr>
            <a:t>setja</a:t>
          </a:r>
          <a:r>
            <a:rPr lang="is-IS" sz="1400" b="0" i="0" kern="1200" dirty="0">
              <a:solidFill>
                <a:schemeClr val="bg1"/>
              </a:solidFill>
            </a:rPr>
            <a:t> upp </a:t>
          </a:r>
          <a:r>
            <a:rPr lang="is-IS" sz="1400" b="0" i="0" kern="1200" dirty="0">
              <a:solidFill>
                <a:srgbClr val="FFFFFF"/>
              </a:solidFill>
              <a:latin typeface="Calibri" panose="020F0502020204030204"/>
              <a:ea typeface="+mn-ea"/>
              <a:cs typeface="+mn-cs"/>
            </a:rPr>
            <a:t>reikninga</a:t>
          </a:r>
          <a:r>
            <a:rPr lang="is-IS" sz="1400" b="0" i="0" kern="1200" dirty="0">
              <a:solidFill>
                <a:schemeClr val="bg1"/>
              </a:solidFill>
            </a:rPr>
            <a:t> á samfélagsmiðlum eða eiga samskipti við viðskiptavini í gegnum skilaboða þjónustu</a:t>
          </a:r>
          <a:endParaRPr lang="de-DE" sz="1400" b="0" i="0" kern="1200" dirty="0">
            <a:solidFill>
              <a:schemeClr val="bg1"/>
            </a:solidFill>
          </a:endParaRPr>
        </a:p>
        <a:p>
          <a:pPr>
            <a:lnSpc>
              <a:spcPct val="100000"/>
            </a:lnSpc>
          </a:pPr>
          <a:endParaRPr lang="en-US" sz="1400" kern="1200" dirty="0">
            <a:solidFill>
              <a:schemeClr val="bg1"/>
            </a:solidFill>
          </a:endParaRPr>
        </a:p>
      </dgm:t>
    </dgm:pt>
    <dgm:pt modelId="{C037142A-58BF-4C8F-8E95-05E4EBB3DC86}" type="parTrans" cxnId="{06A682AD-3364-4980-B652-C791CDDD803E}">
      <dgm:prSet/>
      <dgm:spPr/>
      <dgm:t>
        <a:bodyPr/>
        <a:lstStyle/>
        <a:p>
          <a:endParaRPr lang="en-US"/>
        </a:p>
      </dgm:t>
    </dgm:pt>
    <dgm:pt modelId="{58E50349-8B13-48C6-921D-992D2F458455}" type="sibTrans" cxnId="{06A682AD-3364-4980-B652-C791CDDD803E}">
      <dgm:prSet/>
      <dgm:spPr/>
      <dgm:t>
        <a:bodyPr/>
        <a:lstStyle/>
        <a:p>
          <a:pPr>
            <a:lnSpc>
              <a:spcPct val="100000"/>
            </a:lnSpc>
          </a:pPr>
          <a:endParaRPr lang="en-US"/>
        </a:p>
      </dgm:t>
    </dgm:pt>
    <dgm:pt modelId="{A1D85CFE-5710-46C9-8C83-6665DA602AEA}" type="pres">
      <dgm:prSet presAssocID="{299EF692-E69C-4A8D-A264-541F1D79E178}" presName="root" presStyleCnt="0">
        <dgm:presLayoutVars>
          <dgm:dir/>
          <dgm:resizeHandles val="exact"/>
        </dgm:presLayoutVars>
      </dgm:prSet>
      <dgm:spPr/>
    </dgm:pt>
    <dgm:pt modelId="{FDA5C0C0-E85D-44AE-8EF0-E86101E80411}" type="pres">
      <dgm:prSet presAssocID="{299EF692-E69C-4A8D-A264-541F1D79E178}" presName="container" presStyleCnt="0">
        <dgm:presLayoutVars>
          <dgm:dir/>
          <dgm:resizeHandles val="exact"/>
        </dgm:presLayoutVars>
      </dgm:prSet>
      <dgm:spPr/>
    </dgm:pt>
    <dgm:pt modelId="{91276CBB-7D30-4070-B938-934EF310816F}" type="pres">
      <dgm:prSet presAssocID="{52A7BA86-4873-477C-8884-779B90AAA646}" presName="compNode" presStyleCnt="0"/>
      <dgm:spPr/>
    </dgm:pt>
    <dgm:pt modelId="{91E49F7E-45F8-4AAA-A3AC-4BBEABAB4CEF}" type="pres">
      <dgm:prSet presAssocID="{52A7BA86-4873-477C-8884-779B90AAA646}" presName="iconBgRect" presStyleLbl="bgShp" presStyleIdx="0" presStyleCnt="6"/>
      <dgm:spPr>
        <a:solidFill>
          <a:srgbClr val="916395"/>
        </a:solidFill>
      </dgm:spPr>
    </dgm:pt>
    <dgm:pt modelId="{18D78485-B38C-4DD7-844A-0FD8B9887D65}" type="pres">
      <dgm:prSet presAssocID="{52A7BA86-4873-477C-8884-779B90AAA646}" presName="iconRect" presStyleLbl="node1" presStyleIdx="0" presStyleCnt="6"/>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odybuilder mit einfarbiger Füllung"/>
        </a:ext>
      </dgm:extLst>
    </dgm:pt>
    <dgm:pt modelId="{AA258728-FA42-49F9-8417-9136CF0C40C6}" type="pres">
      <dgm:prSet presAssocID="{52A7BA86-4873-477C-8884-779B90AAA646}" presName="spaceRect" presStyleCnt="0"/>
      <dgm:spPr/>
    </dgm:pt>
    <dgm:pt modelId="{F60B294A-E74C-4E4E-A3B8-F33FEAC7218B}" type="pres">
      <dgm:prSet presAssocID="{52A7BA86-4873-477C-8884-779B90AAA646}" presName="textRect" presStyleLbl="revTx" presStyleIdx="0" presStyleCnt="6" custScaleX="133861" custLinFactNeighborX="9696" custLinFactNeighborY="34656">
        <dgm:presLayoutVars>
          <dgm:chMax val="1"/>
          <dgm:chPref val="1"/>
        </dgm:presLayoutVars>
      </dgm:prSet>
      <dgm:spPr/>
    </dgm:pt>
    <dgm:pt modelId="{6B3B5B90-F4A0-4090-A432-FBBABEA63901}" type="pres">
      <dgm:prSet presAssocID="{3FBE6317-C162-4AA1-AA65-2C5D0FE0C45A}" presName="sibTrans" presStyleLbl="sibTrans2D1" presStyleIdx="0" presStyleCnt="0"/>
      <dgm:spPr/>
    </dgm:pt>
    <dgm:pt modelId="{BADBA8E7-5AFC-4F04-98D9-7B44C249D46A}" type="pres">
      <dgm:prSet presAssocID="{1DF614AB-1EC7-4B4B-A1EA-60C9B0639C84}" presName="compNode" presStyleCnt="0"/>
      <dgm:spPr/>
    </dgm:pt>
    <dgm:pt modelId="{095C6F75-38EC-4822-BAE9-B15DADA586A3}" type="pres">
      <dgm:prSet presAssocID="{1DF614AB-1EC7-4B4B-A1EA-60C9B0639C84}" presName="iconBgRect" presStyleLbl="bgShp" presStyleIdx="1" presStyleCnt="6"/>
      <dgm:spPr>
        <a:solidFill>
          <a:srgbClr val="916395"/>
        </a:solidFill>
      </dgm:spPr>
    </dgm:pt>
    <dgm:pt modelId="{14F56EC6-FF3E-4318-AE18-68CD2B9E0DF0}" type="pres">
      <dgm:prSet presAssocID="{1DF614AB-1EC7-4B4B-A1EA-60C9B0639C84}" presName="iconRect" presStyleLbl="node1" presStyleIdx="1" presStyleCnt="6"/>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1B981F2C-8593-49B2-B4C5-97A69843E301}" type="pres">
      <dgm:prSet presAssocID="{1DF614AB-1EC7-4B4B-A1EA-60C9B0639C84}" presName="spaceRect" presStyleCnt="0"/>
      <dgm:spPr/>
    </dgm:pt>
    <dgm:pt modelId="{12481765-758F-427F-8384-57962F51CFB9}" type="pres">
      <dgm:prSet presAssocID="{1DF614AB-1EC7-4B4B-A1EA-60C9B0639C84}" presName="textRect" presStyleLbl="revTx" presStyleIdx="1" presStyleCnt="6" custScaleX="120736" custLinFactNeighborX="5805" custLinFactNeighborY="6475">
        <dgm:presLayoutVars>
          <dgm:chMax val="1"/>
          <dgm:chPref val="1"/>
        </dgm:presLayoutVars>
      </dgm:prSet>
      <dgm:spPr/>
    </dgm:pt>
    <dgm:pt modelId="{415A949F-6C95-4CF7-9D0A-2C48519DC9AC}" type="pres">
      <dgm:prSet presAssocID="{9D6B951F-9C6B-4D1C-BEAF-80798F5DCEF8}" presName="sibTrans" presStyleLbl="sibTrans2D1" presStyleIdx="0" presStyleCnt="0"/>
      <dgm:spPr/>
    </dgm:pt>
    <dgm:pt modelId="{25046599-2E3B-494A-B08C-ED97C69A9492}" type="pres">
      <dgm:prSet presAssocID="{27E2A66E-6AC6-46C0-B449-2498DC41756A}" presName="compNode" presStyleCnt="0"/>
      <dgm:spPr/>
    </dgm:pt>
    <dgm:pt modelId="{BF001E6C-BA61-4AD1-8B52-E6241D4DD149}" type="pres">
      <dgm:prSet presAssocID="{27E2A66E-6AC6-46C0-B449-2498DC41756A}" presName="iconBgRect" presStyleLbl="bgShp" presStyleIdx="2" presStyleCnt="6"/>
      <dgm:spPr>
        <a:solidFill>
          <a:srgbClr val="916395"/>
        </a:solidFill>
      </dgm:spPr>
    </dgm:pt>
    <dgm:pt modelId="{7C8B9DC0-9012-425C-9444-B40CB7A6B6D5}" type="pres">
      <dgm:prSet presAssocID="{27E2A66E-6AC6-46C0-B449-2498DC41756A}" presName="iconRect" presStyleLbl="node1" presStyleIdx="2" presStyleCnt="6"/>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nections"/>
        </a:ext>
      </dgm:extLst>
    </dgm:pt>
    <dgm:pt modelId="{990534DA-1593-4E93-BCDE-8392A04C6EFE}" type="pres">
      <dgm:prSet presAssocID="{27E2A66E-6AC6-46C0-B449-2498DC41756A}" presName="spaceRect" presStyleCnt="0"/>
      <dgm:spPr/>
    </dgm:pt>
    <dgm:pt modelId="{4B357B67-D24C-4458-88CC-D1D73ED14951}" type="pres">
      <dgm:prSet presAssocID="{27E2A66E-6AC6-46C0-B449-2498DC41756A}" presName="textRect" presStyleLbl="revTx" presStyleIdx="2" presStyleCnt="6" custScaleX="133301" custLinFactNeighborX="10341" custLinFactNeighborY="40005">
        <dgm:presLayoutVars>
          <dgm:chMax val="1"/>
          <dgm:chPref val="1"/>
        </dgm:presLayoutVars>
      </dgm:prSet>
      <dgm:spPr/>
    </dgm:pt>
    <dgm:pt modelId="{21E87B03-0D9D-43D0-ADFE-35AA573B8301}" type="pres">
      <dgm:prSet presAssocID="{79053C06-E7BF-4BE9-8BA9-154745C12B94}" presName="sibTrans" presStyleLbl="sibTrans2D1" presStyleIdx="0" presStyleCnt="0"/>
      <dgm:spPr/>
    </dgm:pt>
    <dgm:pt modelId="{88BA946C-68A9-41E2-A2B9-21980D59AA0F}" type="pres">
      <dgm:prSet presAssocID="{A2418EA2-BAE7-4CBC-BE6F-C4FD0E93051B}" presName="compNode" presStyleCnt="0"/>
      <dgm:spPr/>
    </dgm:pt>
    <dgm:pt modelId="{E0E75D73-3D7E-4FDE-AFA3-D8BF6DA3C8DB}" type="pres">
      <dgm:prSet presAssocID="{A2418EA2-BAE7-4CBC-BE6F-C4FD0E93051B}" presName="iconBgRect" presStyleLbl="bgShp" presStyleIdx="3" presStyleCnt="6"/>
      <dgm:spPr>
        <a:solidFill>
          <a:srgbClr val="916395"/>
        </a:solidFill>
      </dgm:spPr>
    </dgm:pt>
    <dgm:pt modelId="{3163AE50-CE59-4A31-9DF7-67366B9A96E5}" type="pres">
      <dgm:prSet presAssocID="{A2418EA2-BAE7-4CBC-BE6F-C4FD0E93051B}" presName="iconRect" presStyleLbl="node1" presStyleIdx="3" presStyleCnt="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ye"/>
        </a:ext>
      </dgm:extLst>
    </dgm:pt>
    <dgm:pt modelId="{BDE79B34-E323-40AF-8C07-F9801895C988}" type="pres">
      <dgm:prSet presAssocID="{A2418EA2-BAE7-4CBC-BE6F-C4FD0E93051B}" presName="spaceRect" presStyleCnt="0"/>
      <dgm:spPr/>
    </dgm:pt>
    <dgm:pt modelId="{0FCF3A01-CCA1-4592-92AE-939AF046EE66}" type="pres">
      <dgm:prSet presAssocID="{A2418EA2-BAE7-4CBC-BE6F-C4FD0E93051B}" presName="textRect" presStyleLbl="revTx" presStyleIdx="3" presStyleCnt="6" custLinFactNeighborX="-4063" custLinFactNeighborY="14703">
        <dgm:presLayoutVars>
          <dgm:chMax val="1"/>
          <dgm:chPref val="1"/>
        </dgm:presLayoutVars>
      </dgm:prSet>
      <dgm:spPr/>
    </dgm:pt>
    <dgm:pt modelId="{3E8A0BD5-5EF2-43BF-AF0A-6609298C2454}" type="pres">
      <dgm:prSet presAssocID="{A3DDAE05-330F-41D8-9292-11A70DA0DDA0}" presName="sibTrans" presStyleLbl="sibTrans2D1" presStyleIdx="0" presStyleCnt="0"/>
      <dgm:spPr/>
    </dgm:pt>
    <dgm:pt modelId="{52BA15BD-EE9C-4A42-907B-7F180EB8D79E}" type="pres">
      <dgm:prSet presAssocID="{9C7306B0-9128-422A-805D-EC1826797D13}" presName="compNode" presStyleCnt="0"/>
      <dgm:spPr/>
    </dgm:pt>
    <dgm:pt modelId="{91A96406-E895-4D04-9872-1F0EA710B31D}" type="pres">
      <dgm:prSet presAssocID="{9C7306B0-9128-422A-805D-EC1826797D13}" presName="iconBgRect" presStyleLbl="bgShp" presStyleIdx="4" presStyleCnt="6"/>
      <dgm:spPr>
        <a:solidFill>
          <a:srgbClr val="916395"/>
        </a:solidFill>
      </dgm:spPr>
    </dgm:pt>
    <dgm:pt modelId="{21E619BB-BBDB-47ED-9491-8FCE807101A2}" type="pres">
      <dgm:prSet presAssocID="{9C7306B0-9128-422A-805D-EC1826797D13}" presName="iconRect" presStyleLbl="node1" presStyleIdx="4" presStyleCnt="6"/>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agnifying glass"/>
        </a:ext>
      </dgm:extLst>
    </dgm:pt>
    <dgm:pt modelId="{F5B3E19E-6D61-4662-A6FE-803C0D79E093}" type="pres">
      <dgm:prSet presAssocID="{9C7306B0-9128-422A-805D-EC1826797D13}" presName="spaceRect" presStyleCnt="0"/>
      <dgm:spPr/>
    </dgm:pt>
    <dgm:pt modelId="{8745DCFB-49E5-47AB-8701-9AC966052D63}" type="pres">
      <dgm:prSet presAssocID="{9C7306B0-9128-422A-805D-EC1826797D13}" presName="textRect" presStyleLbl="revTx" presStyleIdx="4" presStyleCnt="6" custScaleX="133301" custLinFactNeighborX="12277" custLinFactNeighborY="17039">
        <dgm:presLayoutVars>
          <dgm:chMax val="1"/>
          <dgm:chPref val="1"/>
        </dgm:presLayoutVars>
      </dgm:prSet>
      <dgm:spPr/>
    </dgm:pt>
    <dgm:pt modelId="{BE7023E1-7FB0-442C-91D7-6CAD8284113B}" type="pres">
      <dgm:prSet presAssocID="{46ECFBFF-A845-4400-B7EF-4B8E6C7F96A2}" presName="sibTrans" presStyleLbl="sibTrans2D1" presStyleIdx="0" presStyleCnt="0"/>
      <dgm:spPr/>
    </dgm:pt>
    <dgm:pt modelId="{9B077303-DA20-481B-A32A-F4EB2633174B}" type="pres">
      <dgm:prSet presAssocID="{13BD1A8C-A787-4DD6-AF32-F69C01FD3201}" presName="compNode" presStyleCnt="0"/>
      <dgm:spPr/>
    </dgm:pt>
    <dgm:pt modelId="{A89B6F53-9EDE-431D-B3E9-ACF571ECF622}" type="pres">
      <dgm:prSet presAssocID="{13BD1A8C-A787-4DD6-AF32-F69C01FD3201}" presName="iconBgRect" presStyleLbl="bgShp" presStyleIdx="5" presStyleCnt="6"/>
      <dgm:spPr>
        <a:solidFill>
          <a:srgbClr val="916395"/>
        </a:solidFill>
      </dgm:spPr>
    </dgm:pt>
    <dgm:pt modelId="{33EB9E4A-4686-4119-8A49-2A440B8DD6D5}" type="pres">
      <dgm:prSet presAssocID="{13BD1A8C-A787-4DD6-AF32-F69C01FD3201}" presName="iconRect" presStyleLbl="node1" presStyleIdx="5" presStyleCnt="6"/>
      <dgm:spPr>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Light Bulb and Gear"/>
        </a:ext>
      </dgm:extLst>
    </dgm:pt>
    <dgm:pt modelId="{0576BC39-DF60-43F7-93D4-33E7C720B570}" type="pres">
      <dgm:prSet presAssocID="{13BD1A8C-A787-4DD6-AF32-F69C01FD3201}" presName="spaceRect" presStyleCnt="0"/>
      <dgm:spPr/>
    </dgm:pt>
    <dgm:pt modelId="{22A14483-D3A2-41E3-9696-C38A5A41446C}" type="pres">
      <dgm:prSet presAssocID="{13BD1A8C-A787-4DD6-AF32-F69C01FD3201}" presName="textRect" presStyleLbl="revTx" presStyleIdx="5" presStyleCnt="6" custLinFactNeighborX="-1350" custLinFactNeighborY="36772">
        <dgm:presLayoutVars>
          <dgm:chMax val="1"/>
          <dgm:chPref val="1"/>
        </dgm:presLayoutVars>
      </dgm:prSet>
      <dgm:spPr/>
    </dgm:pt>
  </dgm:ptLst>
  <dgm:cxnLst>
    <dgm:cxn modelId="{3557D318-4545-41D4-8F87-847571B7946C}" type="presOf" srcId="{1DF614AB-1EC7-4B4B-A1EA-60C9B0639C84}" destId="{12481765-758F-427F-8384-57962F51CFB9}" srcOrd="0" destOrd="0" presId="urn:microsoft.com/office/officeart/2018/2/layout/IconCircleList"/>
    <dgm:cxn modelId="{A416E32F-A6A1-4827-B1AC-4A1360187DF9}" type="presOf" srcId="{9C7306B0-9128-422A-805D-EC1826797D13}" destId="{8745DCFB-49E5-47AB-8701-9AC966052D63}" srcOrd="0" destOrd="0" presId="urn:microsoft.com/office/officeart/2018/2/layout/IconCircleList"/>
    <dgm:cxn modelId="{D448E740-CDF2-4E9C-B86B-AB5CCB54222D}" type="presOf" srcId="{A3DDAE05-330F-41D8-9292-11A70DA0DDA0}" destId="{3E8A0BD5-5EF2-43BF-AF0A-6609298C2454}" srcOrd="0" destOrd="0" presId="urn:microsoft.com/office/officeart/2018/2/layout/IconCircleList"/>
    <dgm:cxn modelId="{6BCD355B-8A9F-460C-93F3-4BD3EB0B0241}" srcId="{299EF692-E69C-4A8D-A264-541F1D79E178}" destId="{27E2A66E-6AC6-46C0-B449-2498DC41756A}" srcOrd="2" destOrd="0" parTransId="{76C7608A-FFA2-4B66-8754-93A8C1F09F2B}" sibTransId="{79053C06-E7BF-4BE9-8BA9-154745C12B94}"/>
    <dgm:cxn modelId="{AD2D1B41-7F51-41DD-B7AA-753927AE0700}" srcId="{299EF692-E69C-4A8D-A264-541F1D79E178}" destId="{9C7306B0-9128-422A-805D-EC1826797D13}" srcOrd="4" destOrd="0" parTransId="{A16AE764-37AE-4883-BCE2-18EBA590B813}" sibTransId="{46ECFBFF-A845-4400-B7EF-4B8E6C7F96A2}"/>
    <dgm:cxn modelId="{C69B996A-346B-46D5-8DE0-778F5E8CD928}" type="presOf" srcId="{9D6B951F-9C6B-4D1C-BEAF-80798F5DCEF8}" destId="{415A949F-6C95-4CF7-9D0A-2C48519DC9AC}" srcOrd="0" destOrd="0" presId="urn:microsoft.com/office/officeart/2018/2/layout/IconCircleList"/>
    <dgm:cxn modelId="{2E185E6F-E1A2-49B2-BD22-051150707695}" type="presOf" srcId="{A2418EA2-BAE7-4CBC-BE6F-C4FD0E93051B}" destId="{0FCF3A01-CCA1-4592-92AE-939AF046EE66}" srcOrd="0" destOrd="0" presId="urn:microsoft.com/office/officeart/2018/2/layout/IconCircleList"/>
    <dgm:cxn modelId="{0A6A9756-37E9-4B00-9D70-6D4BC8F3B38B}" type="presOf" srcId="{299EF692-E69C-4A8D-A264-541F1D79E178}" destId="{A1D85CFE-5710-46C9-8C83-6665DA602AEA}" srcOrd="0" destOrd="0" presId="urn:microsoft.com/office/officeart/2018/2/layout/IconCircleList"/>
    <dgm:cxn modelId="{205AFB91-030D-4F0D-9782-135AE878D221}" type="presOf" srcId="{79053C06-E7BF-4BE9-8BA9-154745C12B94}" destId="{21E87B03-0D9D-43D0-ADFE-35AA573B8301}" srcOrd="0" destOrd="0" presId="urn:microsoft.com/office/officeart/2018/2/layout/IconCircleList"/>
    <dgm:cxn modelId="{F084A093-747A-4654-89F8-8A8F0C1A5558}" type="presOf" srcId="{46ECFBFF-A845-4400-B7EF-4B8E6C7F96A2}" destId="{BE7023E1-7FB0-442C-91D7-6CAD8284113B}" srcOrd="0" destOrd="0" presId="urn:microsoft.com/office/officeart/2018/2/layout/IconCircleList"/>
    <dgm:cxn modelId="{31F19DA7-1075-4177-ADA6-F35034755EF9}" srcId="{299EF692-E69C-4A8D-A264-541F1D79E178}" destId="{A2418EA2-BAE7-4CBC-BE6F-C4FD0E93051B}" srcOrd="3" destOrd="0" parTransId="{6BB1A80A-9D02-466F-93E2-C1BBF3F63DB9}" sibTransId="{A3DDAE05-330F-41D8-9292-11A70DA0DDA0}"/>
    <dgm:cxn modelId="{06A682AD-3364-4980-B652-C791CDDD803E}" srcId="{299EF692-E69C-4A8D-A264-541F1D79E178}" destId="{13BD1A8C-A787-4DD6-AF32-F69C01FD3201}" srcOrd="5" destOrd="0" parTransId="{C037142A-58BF-4C8F-8E95-05E4EBB3DC86}" sibTransId="{58E50349-8B13-48C6-921D-992D2F458455}"/>
    <dgm:cxn modelId="{1D3724B2-8AE2-4090-9684-77E1CD210C5D}" type="presOf" srcId="{13BD1A8C-A787-4DD6-AF32-F69C01FD3201}" destId="{22A14483-D3A2-41E3-9696-C38A5A41446C}" srcOrd="0" destOrd="0" presId="urn:microsoft.com/office/officeart/2018/2/layout/IconCircleList"/>
    <dgm:cxn modelId="{FF5DFBB2-894F-41AF-B389-94D735809D8E}" srcId="{299EF692-E69C-4A8D-A264-541F1D79E178}" destId="{52A7BA86-4873-477C-8884-779B90AAA646}" srcOrd="0" destOrd="0" parTransId="{2BDBA7C6-5EB1-4377-805E-6109B5364925}" sibTransId="{3FBE6317-C162-4AA1-AA65-2C5D0FE0C45A}"/>
    <dgm:cxn modelId="{2C6FD5B3-E091-4952-9D82-FD3062CCD02E}" type="presOf" srcId="{52A7BA86-4873-477C-8884-779B90AAA646}" destId="{F60B294A-E74C-4E4E-A3B8-F33FEAC7218B}" srcOrd="0" destOrd="0" presId="urn:microsoft.com/office/officeart/2018/2/layout/IconCircleList"/>
    <dgm:cxn modelId="{C9CDF8C1-F0C6-429B-AD8B-9899BEE4C32E}" type="presOf" srcId="{27E2A66E-6AC6-46C0-B449-2498DC41756A}" destId="{4B357B67-D24C-4458-88CC-D1D73ED14951}" srcOrd="0" destOrd="0" presId="urn:microsoft.com/office/officeart/2018/2/layout/IconCircleList"/>
    <dgm:cxn modelId="{FA4C22D3-E769-4E0F-8582-19CFF5834E21}" srcId="{299EF692-E69C-4A8D-A264-541F1D79E178}" destId="{1DF614AB-1EC7-4B4B-A1EA-60C9B0639C84}" srcOrd="1" destOrd="0" parTransId="{5112C98A-6C66-4B45-9B79-144D660F0906}" sibTransId="{9D6B951F-9C6B-4D1C-BEAF-80798F5DCEF8}"/>
    <dgm:cxn modelId="{13F3D1D7-093B-4758-BBB1-47B8F2ADF97C}" type="presOf" srcId="{3FBE6317-C162-4AA1-AA65-2C5D0FE0C45A}" destId="{6B3B5B90-F4A0-4090-A432-FBBABEA63901}" srcOrd="0" destOrd="0" presId="urn:microsoft.com/office/officeart/2018/2/layout/IconCircleList"/>
    <dgm:cxn modelId="{4E602C5F-F1CD-470C-96C7-5D090D093B0B}" type="presParOf" srcId="{A1D85CFE-5710-46C9-8C83-6665DA602AEA}" destId="{FDA5C0C0-E85D-44AE-8EF0-E86101E80411}" srcOrd="0" destOrd="0" presId="urn:microsoft.com/office/officeart/2018/2/layout/IconCircleList"/>
    <dgm:cxn modelId="{99C12D3D-537A-4735-A937-826F2CF47E09}" type="presParOf" srcId="{FDA5C0C0-E85D-44AE-8EF0-E86101E80411}" destId="{91276CBB-7D30-4070-B938-934EF310816F}" srcOrd="0" destOrd="0" presId="urn:microsoft.com/office/officeart/2018/2/layout/IconCircleList"/>
    <dgm:cxn modelId="{D52C6729-0407-4D08-B0ED-3CD00C9A36A4}" type="presParOf" srcId="{91276CBB-7D30-4070-B938-934EF310816F}" destId="{91E49F7E-45F8-4AAA-A3AC-4BBEABAB4CEF}" srcOrd="0" destOrd="0" presId="urn:microsoft.com/office/officeart/2018/2/layout/IconCircleList"/>
    <dgm:cxn modelId="{2CFAFF46-3833-41E2-9F64-60AC51D024CC}" type="presParOf" srcId="{91276CBB-7D30-4070-B938-934EF310816F}" destId="{18D78485-B38C-4DD7-844A-0FD8B9887D65}" srcOrd="1" destOrd="0" presId="urn:microsoft.com/office/officeart/2018/2/layout/IconCircleList"/>
    <dgm:cxn modelId="{A378E919-E1A9-4A91-881F-094CDC6C46BF}" type="presParOf" srcId="{91276CBB-7D30-4070-B938-934EF310816F}" destId="{AA258728-FA42-49F9-8417-9136CF0C40C6}" srcOrd="2" destOrd="0" presId="urn:microsoft.com/office/officeart/2018/2/layout/IconCircleList"/>
    <dgm:cxn modelId="{E5C821AA-14C7-4D75-81BE-2D52E2FEA2BE}" type="presParOf" srcId="{91276CBB-7D30-4070-B938-934EF310816F}" destId="{F60B294A-E74C-4E4E-A3B8-F33FEAC7218B}" srcOrd="3" destOrd="0" presId="urn:microsoft.com/office/officeart/2018/2/layout/IconCircleList"/>
    <dgm:cxn modelId="{7C7DB52D-F53F-4B20-B5AB-D0D272E45DC2}" type="presParOf" srcId="{FDA5C0C0-E85D-44AE-8EF0-E86101E80411}" destId="{6B3B5B90-F4A0-4090-A432-FBBABEA63901}" srcOrd="1" destOrd="0" presId="urn:microsoft.com/office/officeart/2018/2/layout/IconCircleList"/>
    <dgm:cxn modelId="{7E832324-954E-4440-AD1D-D0124070BE74}" type="presParOf" srcId="{FDA5C0C0-E85D-44AE-8EF0-E86101E80411}" destId="{BADBA8E7-5AFC-4F04-98D9-7B44C249D46A}" srcOrd="2" destOrd="0" presId="urn:microsoft.com/office/officeart/2018/2/layout/IconCircleList"/>
    <dgm:cxn modelId="{5685AFD0-EB46-4F38-B2E4-04C4C0D16E98}" type="presParOf" srcId="{BADBA8E7-5AFC-4F04-98D9-7B44C249D46A}" destId="{095C6F75-38EC-4822-BAE9-B15DADA586A3}" srcOrd="0" destOrd="0" presId="urn:microsoft.com/office/officeart/2018/2/layout/IconCircleList"/>
    <dgm:cxn modelId="{83C6CFFC-182F-4AED-8B6C-919C8CA10D71}" type="presParOf" srcId="{BADBA8E7-5AFC-4F04-98D9-7B44C249D46A}" destId="{14F56EC6-FF3E-4318-AE18-68CD2B9E0DF0}" srcOrd="1" destOrd="0" presId="urn:microsoft.com/office/officeart/2018/2/layout/IconCircleList"/>
    <dgm:cxn modelId="{57489316-3522-4FBE-B759-D77485C208DA}" type="presParOf" srcId="{BADBA8E7-5AFC-4F04-98D9-7B44C249D46A}" destId="{1B981F2C-8593-49B2-B4C5-97A69843E301}" srcOrd="2" destOrd="0" presId="urn:microsoft.com/office/officeart/2018/2/layout/IconCircleList"/>
    <dgm:cxn modelId="{F7901980-E1DA-477D-A8AC-7FC002BA3F89}" type="presParOf" srcId="{BADBA8E7-5AFC-4F04-98D9-7B44C249D46A}" destId="{12481765-758F-427F-8384-57962F51CFB9}" srcOrd="3" destOrd="0" presId="urn:microsoft.com/office/officeart/2018/2/layout/IconCircleList"/>
    <dgm:cxn modelId="{40A96E4F-2B35-435D-9C5E-9B150BA2EB2B}" type="presParOf" srcId="{FDA5C0C0-E85D-44AE-8EF0-E86101E80411}" destId="{415A949F-6C95-4CF7-9D0A-2C48519DC9AC}" srcOrd="3" destOrd="0" presId="urn:microsoft.com/office/officeart/2018/2/layout/IconCircleList"/>
    <dgm:cxn modelId="{3D596770-4688-49EF-A0EA-71A9186EB44E}" type="presParOf" srcId="{FDA5C0C0-E85D-44AE-8EF0-E86101E80411}" destId="{25046599-2E3B-494A-B08C-ED97C69A9492}" srcOrd="4" destOrd="0" presId="urn:microsoft.com/office/officeart/2018/2/layout/IconCircleList"/>
    <dgm:cxn modelId="{C402B99A-BDED-41D3-BFFB-58072B5EE11A}" type="presParOf" srcId="{25046599-2E3B-494A-B08C-ED97C69A9492}" destId="{BF001E6C-BA61-4AD1-8B52-E6241D4DD149}" srcOrd="0" destOrd="0" presId="urn:microsoft.com/office/officeart/2018/2/layout/IconCircleList"/>
    <dgm:cxn modelId="{1FD9B15B-73A6-4069-A8B5-EC4D6BA40B70}" type="presParOf" srcId="{25046599-2E3B-494A-B08C-ED97C69A9492}" destId="{7C8B9DC0-9012-425C-9444-B40CB7A6B6D5}" srcOrd="1" destOrd="0" presId="urn:microsoft.com/office/officeart/2018/2/layout/IconCircleList"/>
    <dgm:cxn modelId="{1C3E417A-7C9C-4A8C-BA5D-C6ED3D47D263}" type="presParOf" srcId="{25046599-2E3B-494A-B08C-ED97C69A9492}" destId="{990534DA-1593-4E93-BCDE-8392A04C6EFE}" srcOrd="2" destOrd="0" presId="urn:microsoft.com/office/officeart/2018/2/layout/IconCircleList"/>
    <dgm:cxn modelId="{6CC7928A-2136-451B-A550-58A34091C7D1}" type="presParOf" srcId="{25046599-2E3B-494A-B08C-ED97C69A9492}" destId="{4B357B67-D24C-4458-88CC-D1D73ED14951}" srcOrd="3" destOrd="0" presId="urn:microsoft.com/office/officeart/2018/2/layout/IconCircleList"/>
    <dgm:cxn modelId="{C631E70C-1F96-4FBC-A52E-4AA03FA7E68E}" type="presParOf" srcId="{FDA5C0C0-E85D-44AE-8EF0-E86101E80411}" destId="{21E87B03-0D9D-43D0-ADFE-35AA573B8301}" srcOrd="5" destOrd="0" presId="urn:microsoft.com/office/officeart/2018/2/layout/IconCircleList"/>
    <dgm:cxn modelId="{A271A2D6-9354-413B-A666-32982125E5D1}" type="presParOf" srcId="{FDA5C0C0-E85D-44AE-8EF0-E86101E80411}" destId="{88BA946C-68A9-41E2-A2B9-21980D59AA0F}" srcOrd="6" destOrd="0" presId="urn:microsoft.com/office/officeart/2018/2/layout/IconCircleList"/>
    <dgm:cxn modelId="{A91204CA-FF21-4DDB-A7D8-F8FF70C24B90}" type="presParOf" srcId="{88BA946C-68A9-41E2-A2B9-21980D59AA0F}" destId="{E0E75D73-3D7E-4FDE-AFA3-D8BF6DA3C8DB}" srcOrd="0" destOrd="0" presId="urn:microsoft.com/office/officeart/2018/2/layout/IconCircleList"/>
    <dgm:cxn modelId="{D29E7388-8380-4D20-95E1-1446E018B23D}" type="presParOf" srcId="{88BA946C-68A9-41E2-A2B9-21980D59AA0F}" destId="{3163AE50-CE59-4A31-9DF7-67366B9A96E5}" srcOrd="1" destOrd="0" presId="urn:microsoft.com/office/officeart/2018/2/layout/IconCircleList"/>
    <dgm:cxn modelId="{F3E6604C-42C2-4DF0-94E2-5CB1E5E2C84C}" type="presParOf" srcId="{88BA946C-68A9-41E2-A2B9-21980D59AA0F}" destId="{BDE79B34-E323-40AF-8C07-F9801895C988}" srcOrd="2" destOrd="0" presId="urn:microsoft.com/office/officeart/2018/2/layout/IconCircleList"/>
    <dgm:cxn modelId="{E84888C4-96EC-465E-B441-2E0E2DF73258}" type="presParOf" srcId="{88BA946C-68A9-41E2-A2B9-21980D59AA0F}" destId="{0FCF3A01-CCA1-4592-92AE-939AF046EE66}" srcOrd="3" destOrd="0" presId="urn:microsoft.com/office/officeart/2018/2/layout/IconCircleList"/>
    <dgm:cxn modelId="{98B4C6D6-9BCC-4F25-A5F3-90665D24618C}" type="presParOf" srcId="{FDA5C0C0-E85D-44AE-8EF0-E86101E80411}" destId="{3E8A0BD5-5EF2-43BF-AF0A-6609298C2454}" srcOrd="7" destOrd="0" presId="urn:microsoft.com/office/officeart/2018/2/layout/IconCircleList"/>
    <dgm:cxn modelId="{B2ACB7A3-D889-4D6B-8B8F-1EA126E6DE69}" type="presParOf" srcId="{FDA5C0C0-E85D-44AE-8EF0-E86101E80411}" destId="{52BA15BD-EE9C-4A42-907B-7F180EB8D79E}" srcOrd="8" destOrd="0" presId="urn:microsoft.com/office/officeart/2018/2/layout/IconCircleList"/>
    <dgm:cxn modelId="{F200976F-657C-42C9-9945-BCF1FDA457CB}" type="presParOf" srcId="{52BA15BD-EE9C-4A42-907B-7F180EB8D79E}" destId="{91A96406-E895-4D04-9872-1F0EA710B31D}" srcOrd="0" destOrd="0" presId="urn:microsoft.com/office/officeart/2018/2/layout/IconCircleList"/>
    <dgm:cxn modelId="{F9F181DA-C80B-475D-BA0B-58FE97F68A9A}" type="presParOf" srcId="{52BA15BD-EE9C-4A42-907B-7F180EB8D79E}" destId="{21E619BB-BBDB-47ED-9491-8FCE807101A2}" srcOrd="1" destOrd="0" presId="urn:microsoft.com/office/officeart/2018/2/layout/IconCircleList"/>
    <dgm:cxn modelId="{ACFE4602-DED7-48D8-AF4C-6741E804D39B}" type="presParOf" srcId="{52BA15BD-EE9C-4A42-907B-7F180EB8D79E}" destId="{F5B3E19E-6D61-4662-A6FE-803C0D79E093}" srcOrd="2" destOrd="0" presId="urn:microsoft.com/office/officeart/2018/2/layout/IconCircleList"/>
    <dgm:cxn modelId="{484E7C34-DD38-40CF-83D7-B78ED3C52456}" type="presParOf" srcId="{52BA15BD-EE9C-4A42-907B-7F180EB8D79E}" destId="{8745DCFB-49E5-47AB-8701-9AC966052D63}" srcOrd="3" destOrd="0" presId="urn:microsoft.com/office/officeart/2018/2/layout/IconCircleList"/>
    <dgm:cxn modelId="{70C7A38F-1411-405E-BED8-1581129D3042}" type="presParOf" srcId="{FDA5C0C0-E85D-44AE-8EF0-E86101E80411}" destId="{BE7023E1-7FB0-442C-91D7-6CAD8284113B}" srcOrd="9" destOrd="0" presId="urn:microsoft.com/office/officeart/2018/2/layout/IconCircleList"/>
    <dgm:cxn modelId="{F5C14253-B0AD-4A56-9D91-CC024BE9E126}" type="presParOf" srcId="{FDA5C0C0-E85D-44AE-8EF0-E86101E80411}" destId="{9B077303-DA20-481B-A32A-F4EB2633174B}" srcOrd="10" destOrd="0" presId="urn:microsoft.com/office/officeart/2018/2/layout/IconCircleList"/>
    <dgm:cxn modelId="{B58F9155-A7E1-4685-8452-A7ADCC474E2F}" type="presParOf" srcId="{9B077303-DA20-481B-A32A-F4EB2633174B}" destId="{A89B6F53-9EDE-431D-B3E9-ACF571ECF622}" srcOrd="0" destOrd="0" presId="urn:microsoft.com/office/officeart/2018/2/layout/IconCircleList"/>
    <dgm:cxn modelId="{D70F07FF-7947-4537-9C30-F63C83BEAC2F}" type="presParOf" srcId="{9B077303-DA20-481B-A32A-F4EB2633174B}" destId="{33EB9E4A-4686-4119-8A49-2A440B8DD6D5}" srcOrd="1" destOrd="0" presId="urn:microsoft.com/office/officeart/2018/2/layout/IconCircleList"/>
    <dgm:cxn modelId="{42DBC40F-CD1E-43A5-9936-8FDCF43C1803}" type="presParOf" srcId="{9B077303-DA20-481B-A32A-F4EB2633174B}" destId="{0576BC39-DF60-43F7-93D4-33E7C720B570}" srcOrd="2" destOrd="0" presId="urn:microsoft.com/office/officeart/2018/2/layout/IconCircleList"/>
    <dgm:cxn modelId="{564739D0-4044-4BB6-8BE9-826C181ED6AB}" type="presParOf" srcId="{9B077303-DA20-481B-A32A-F4EB2633174B}" destId="{22A14483-D3A2-41E3-9696-C38A5A41446C}"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299EF692-E69C-4A8D-A264-541F1D79E178}" type="doc">
      <dgm:prSet loTypeId="urn:microsoft.com/office/officeart/2018/2/layout/IconCircleList" loCatId="icon" qsTypeId="urn:microsoft.com/office/officeart/2005/8/quickstyle/simple4" qsCatId="simple" csTypeId="urn:microsoft.com/office/officeart/2005/8/colors/accent1_2" csCatId="accent1" phldr="1"/>
      <dgm:spPr/>
      <dgm:t>
        <a:bodyPr/>
        <a:lstStyle/>
        <a:p>
          <a:endParaRPr lang="en-US"/>
        </a:p>
      </dgm:t>
    </dgm:pt>
    <dgm:pt modelId="{52A7BA86-4873-477C-8884-779B90AAA646}">
      <dgm:prSet custT="1"/>
      <dgm:spPr/>
      <dgm:t>
        <a:bodyPr/>
        <a:lstStyle/>
        <a:p>
          <a:pPr>
            <a:lnSpc>
              <a:spcPct val="100000"/>
            </a:lnSpc>
          </a:pPr>
          <a:r>
            <a:rPr lang="is-IS" sz="1400" b="0" i="0" dirty="0">
              <a:solidFill>
                <a:schemeClr val="bg1"/>
              </a:solidFill>
            </a:rPr>
            <a:t>Að finna réttan birgi getur tekið tíma - gefðu þér þennan tíma til að bera saman tilboð þeirra, verð, gæði og hugsanlega áhættu</a:t>
          </a:r>
          <a:endParaRPr lang="en-US" sz="1400" dirty="0">
            <a:solidFill>
              <a:schemeClr val="bg1"/>
            </a:solidFill>
          </a:endParaRPr>
        </a:p>
      </dgm:t>
    </dgm:pt>
    <dgm:pt modelId="{2BDBA7C6-5EB1-4377-805E-6109B5364925}" type="parTrans" cxnId="{FF5DFBB2-894F-41AF-B389-94D735809D8E}">
      <dgm:prSet/>
      <dgm:spPr/>
      <dgm:t>
        <a:bodyPr/>
        <a:lstStyle/>
        <a:p>
          <a:endParaRPr lang="en-US"/>
        </a:p>
      </dgm:t>
    </dgm:pt>
    <dgm:pt modelId="{3FBE6317-C162-4AA1-AA65-2C5D0FE0C45A}" type="sibTrans" cxnId="{FF5DFBB2-894F-41AF-B389-94D735809D8E}">
      <dgm:prSet/>
      <dgm:spPr/>
      <dgm:t>
        <a:bodyPr/>
        <a:lstStyle/>
        <a:p>
          <a:pPr>
            <a:lnSpc>
              <a:spcPct val="100000"/>
            </a:lnSpc>
          </a:pPr>
          <a:endParaRPr lang="en-US"/>
        </a:p>
      </dgm:t>
    </dgm:pt>
    <dgm:pt modelId="{1DF614AB-1EC7-4B4B-A1EA-60C9B0639C84}">
      <dgm:prSet custT="1"/>
      <dgm:spPr/>
      <dgm:t>
        <a:bodyPr/>
        <a:lstStyle/>
        <a:p>
          <a:pPr>
            <a:lnSpc>
              <a:spcPct val="100000"/>
            </a:lnSpc>
          </a:pPr>
          <a:r>
            <a:rPr lang="is-IS" sz="1400" b="0" i="0" kern="1200" dirty="0">
              <a:solidFill>
                <a:schemeClr val="bg1"/>
              </a:solidFill>
              <a:latin typeface="Calibri" panose="020F0502020204030204"/>
              <a:ea typeface="+mn-ea"/>
              <a:cs typeface="+mn-cs"/>
            </a:rPr>
            <a:t>Að skjalfesta innkaupaferla (t.a.m. gátlista fyrir val á birgjum </a:t>
          </a:r>
          <a:r>
            <a:rPr lang="is-IS" sz="1400" b="0" i="0" kern="1200" dirty="0" err="1">
              <a:solidFill>
                <a:schemeClr val="bg1"/>
              </a:solidFill>
              <a:latin typeface="Calibri" panose="020F0502020204030204"/>
              <a:ea typeface="+mn-ea"/>
              <a:cs typeface="+mn-cs"/>
            </a:rPr>
            <a:t>osfrv</a:t>
          </a:r>
          <a:r>
            <a:rPr lang="is-IS" sz="1400" b="0" i="0" kern="1200" dirty="0">
              <a:solidFill>
                <a:schemeClr val="bg1"/>
              </a:solidFill>
              <a:latin typeface="Calibri" panose="020F0502020204030204"/>
              <a:ea typeface="+mn-ea"/>
              <a:cs typeface="+mn-cs"/>
            </a:rPr>
            <a:t>.) </a:t>
          </a:r>
          <a:endParaRPr lang="en-US" sz="1400" b="0" i="0" kern="1200" dirty="0">
            <a:solidFill>
              <a:schemeClr val="bg1"/>
            </a:solidFill>
            <a:latin typeface="Calibri" panose="020F0502020204030204"/>
            <a:ea typeface="+mn-ea"/>
            <a:cs typeface="+mn-cs"/>
          </a:endParaRPr>
        </a:p>
      </dgm:t>
    </dgm:pt>
    <dgm:pt modelId="{5112C98A-6C66-4B45-9B79-144D660F0906}" type="parTrans" cxnId="{FA4C22D3-E769-4E0F-8582-19CFF5834E21}">
      <dgm:prSet/>
      <dgm:spPr/>
      <dgm:t>
        <a:bodyPr/>
        <a:lstStyle/>
        <a:p>
          <a:endParaRPr lang="en-US"/>
        </a:p>
      </dgm:t>
    </dgm:pt>
    <dgm:pt modelId="{9D6B951F-9C6B-4D1C-BEAF-80798F5DCEF8}" type="sibTrans" cxnId="{FA4C22D3-E769-4E0F-8582-19CFF5834E21}">
      <dgm:prSet/>
      <dgm:spPr/>
      <dgm:t>
        <a:bodyPr/>
        <a:lstStyle/>
        <a:p>
          <a:pPr>
            <a:lnSpc>
              <a:spcPct val="100000"/>
            </a:lnSpc>
          </a:pPr>
          <a:endParaRPr lang="en-US"/>
        </a:p>
      </dgm:t>
    </dgm:pt>
    <dgm:pt modelId="{27E2A66E-6AC6-46C0-B449-2498DC41756A}">
      <dgm:prSet custT="1"/>
      <dgm:spPr/>
      <dgm:t>
        <a:bodyPr/>
        <a:lstStyle/>
        <a:p>
          <a:pPr rtl="0">
            <a:lnSpc>
              <a:spcPct val="100000"/>
            </a:lnSpc>
          </a:pPr>
          <a:r>
            <a:rPr lang="is-IS" sz="1400" b="0" i="0" dirty="0">
              <a:solidFill>
                <a:schemeClr val="bg1"/>
              </a:solidFill>
            </a:rPr>
            <a:t>Ekki treysta á einn birgi til að vinna með – vertu með fjölbreytta flóru birgja; mikilvægt að hafa alltaf einhverja valkosti</a:t>
          </a:r>
          <a:endParaRPr lang="en-US" sz="1400" dirty="0">
            <a:solidFill>
              <a:schemeClr val="bg1"/>
            </a:solidFill>
          </a:endParaRPr>
        </a:p>
      </dgm:t>
    </dgm:pt>
    <dgm:pt modelId="{76C7608A-FFA2-4B66-8754-93A8C1F09F2B}" type="parTrans" cxnId="{6BCD355B-8A9F-460C-93F3-4BD3EB0B0241}">
      <dgm:prSet/>
      <dgm:spPr/>
      <dgm:t>
        <a:bodyPr/>
        <a:lstStyle/>
        <a:p>
          <a:endParaRPr lang="en-US"/>
        </a:p>
      </dgm:t>
    </dgm:pt>
    <dgm:pt modelId="{79053C06-E7BF-4BE9-8BA9-154745C12B94}" type="sibTrans" cxnId="{6BCD355B-8A9F-460C-93F3-4BD3EB0B0241}">
      <dgm:prSet/>
      <dgm:spPr/>
      <dgm:t>
        <a:bodyPr/>
        <a:lstStyle/>
        <a:p>
          <a:pPr>
            <a:lnSpc>
              <a:spcPct val="100000"/>
            </a:lnSpc>
          </a:pPr>
          <a:endParaRPr lang="en-US"/>
        </a:p>
      </dgm:t>
    </dgm:pt>
    <dgm:pt modelId="{A2418EA2-BAE7-4CBC-BE6F-C4FD0E93051B}">
      <dgm:prSet custT="1"/>
      <dgm:spPr/>
      <dgm:t>
        <a:bodyPr/>
        <a:lstStyle/>
        <a:p>
          <a:pPr>
            <a:lnSpc>
              <a:spcPct val="100000"/>
            </a:lnSpc>
          </a:pPr>
          <a:r>
            <a:rPr lang="is-IS" sz="1400" b="0" i="0" dirty="0">
              <a:solidFill>
                <a:schemeClr val="bg1"/>
              </a:solidFill>
            </a:rPr>
            <a:t>Samningar eru gagnkvæmir - Haltu þig við skilmála samningsins og greiddu reikningana þína á réttum tíma</a:t>
          </a:r>
          <a:endParaRPr lang="en-US" sz="1400" dirty="0">
            <a:solidFill>
              <a:schemeClr val="bg1"/>
            </a:solidFill>
          </a:endParaRPr>
        </a:p>
      </dgm:t>
    </dgm:pt>
    <dgm:pt modelId="{6BB1A80A-9D02-466F-93E2-C1BBF3F63DB9}" type="parTrans" cxnId="{31F19DA7-1075-4177-ADA6-F35034755EF9}">
      <dgm:prSet/>
      <dgm:spPr/>
      <dgm:t>
        <a:bodyPr/>
        <a:lstStyle/>
        <a:p>
          <a:endParaRPr lang="en-US"/>
        </a:p>
      </dgm:t>
    </dgm:pt>
    <dgm:pt modelId="{A3DDAE05-330F-41D8-9292-11A70DA0DDA0}" type="sibTrans" cxnId="{31F19DA7-1075-4177-ADA6-F35034755EF9}">
      <dgm:prSet/>
      <dgm:spPr/>
      <dgm:t>
        <a:bodyPr/>
        <a:lstStyle/>
        <a:p>
          <a:pPr>
            <a:lnSpc>
              <a:spcPct val="100000"/>
            </a:lnSpc>
          </a:pPr>
          <a:endParaRPr lang="en-US"/>
        </a:p>
      </dgm:t>
    </dgm:pt>
    <dgm:pt modelId="{9C7306B0-9128-422A-805D-EC1826797D13}">
      <dgm:prSet custT="1"/>
      <dgm:spPr/>
      <dgm:t>
        <a:bodyPr/>
        <a:lstStyle/>
        <a:p>
          <a:pPr>
            <a:lnSpc>
              <a:spcPct val="100000"/>
            </a:lnSpc>
          </a:pPr>
          <a:r>
            <a:rPr lang="is-IS" sz="1400" b="0" i="0" dirty="0">
              <a:solidFill>
                <a:schemeClr val="bg1"/>
              </a:solidFill>
            </a:rPr>
            <a:t>Haltu reglulegu sambandi við þína birgja og </a:t>
          </a:r>
          <a:r>
            <a:rPr lang="is-IS" sz="1400" b="0" i="0" dirty="0" err="1">
              <a:solidFill>
                <a:schemeClr val="bg1"/>
              </a:solidFill>
            </a:rPr>
            <a:t>fylgstu</a:t>
          </a:r>
          <a:r>
            <a:rPr lang="is-IS" sz="1400" b="0" i="0" dirty="0">
              <a:solidFill>
                <a:schemeClr val="bg1"/>
              </a:solidFill>
            </a:rPr>
            <a:t> með þróun mála hjá þeim. </a:t>
          </a:r>
          <a:endParaRPr lang="en-US" sz="1400" dirty="0">
            <a:solidFill>
              <a:schemeClr val="bg1"/>
            </a:solidFill>
          </a:endParaRPr>
        </a:p>
      </dgm:t>
    </dgm:pt>
    <dgm:pt modelId="{A16AE764-37AE-4883-BCE2-18EBA590B813}" type="parTrans" cxnId="{AD2D1B41-7F51-41DD-B7AA-753927AE0700}">
      <dgm:prSet/>
      <dgm:spPr/>
      <dgm:t>
        <a:bodyPr/>
        <a:lstStyle/>
        <a:p>
          <a:endParaRPr lang="en-US"/>
        </a:p>
      </dgm:t>
    </dgm:pt>
    <dgm:pt modelId="{46ECFBFF-A845-4400-B7EF-4B8E6C7F96A2}" type="sibTrans" cxnId="{AD2D1B41-7F51-41DD-B7AA-753927AE0700}">
      <dgm:prSet/>
      <dgm:spPr/>
      <dgm:t>
        <a:bodyPr/>
        <a:lstStyle/>
        <a:p>
          <a:pPr>
            <a:lnSpc>
              <a:spcPct val="100000"/>
            </a:lnSpc>
          </a:pPr>
          <a:endParaRPr lang="en-US"/>
        </a:p>
      </dgm:t>
    </dgm:pt>
    <dgm:pt modelId="{A1D85CFE-5710-46C9-8C83-6665DA602AEA}" type="pres">
      <dgm:prSet presAssocID="{299EF692-E69C-4A8D-A264-541F1D79E178}" presName="root" presStyleCnt="0">
        <dgm:presLayoutVars>
          <dgm:dir/>
          <dgm:resizeHandles val="exact"/>
        </dgm:presLayoutVars>
      </dgm:prSet>
      <dgm:spPr/>
    </dgm:pt>
    <dgm:pt modelId="{FDA5C0C0-E85D-44AE-8EF0-E86101E80411}" type="pres">
      <dgm:prSet presAssocID="{299EF692-E69C-4A8D-A264-541F1D79E178}" presName="container" presStyleCnt="0">
        <dgm:presLayoutVars>
          <dgm:dir/>
          <dgm:resizeHandles val="exact"/>
        </dgm:presLayoutVars>
      </dgm:prSet>
      <dgm:spPr/>
    </dgm:pt>
    <dgm:pt modelId="{91276CBB-7D30-4070-B938-934EF310816F}" type="pres">
      <dgm:prSet presAssocID="{52A7BA86-4873-477C-8884-779B90AAA646}" presName="compNode" presStyleCnt="0"/>
      <dgm:spPr/>
    </dgm:pt>
    <dgm:pt modelId="{91E49F7E-45F8-4AAA-A3AC-4BBEABAB4CEF}" type="pres">
      <dgm:prSet presAssocID="{52A7BA86-4873-477C-8884-779B90AAA646}" presName="iconBgRect" presStyleLbl="bgShp" presStyleIdx="0" presStyleCnt="5"/>
      <dgm:spPr>
        <a:solidFill>
          <a:srgbClr val="916395"/>
        </a:solidFill>
      </dgm:spPr>
    </dgm:pt>
    <dgm:pt modelId="{18D78485-B38C-4DD7-844A-0FD8B9887D65}" type="pres">
      <dgm:prSet presAssocID="{52A7BA86-4873-477C-8884-779B90AAA646}"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mpass"/>
        </a:ext>
      </dgm:extLst>
    </dgm:pt>
    <dgm:pt modelId="{AA258728-FA42-49F9-8417-9136CF0C40C6}" type="pres">
      <dgm:prSet presAssocID="{52A7BA86-4873-477C-8884-779B90AAA646}" presName="spaceRect" presStyleCnt="0"/>
      <dgm:spPr/>
    </dgm:pt>
    <dgm:pt modelId="{F60B294A-E74C-4E4E-A3B8-F33FEAC7218B}" type="pres">
      <dgm:prSet presAssocID="{52A7BA86-4873-477C-8884-779B90AAA646}" presName="textRect" presStyleLbl="revTx" presStyleIdx="0" presStyleCnt="5" custScaleX="133861" custLinFactNeighborX="9696" custLinFactNeighborY="5478">
        <dgm:presLayoutVars>
          <dgm:chMax val="1"/>
          <dgm:chPref val="1"/>
        </dgm:presLayoutVars>
      </dgm:prSet>
      <dgm:spPr/>
    </dgm:pt>
    <dgm:pt modelId="{6B3B5B90-F4A0-4090-A432-FBBABEA63901}" type="pres">
      <dgm:prSet presAssocID="{3FBE6317-C162-4AA1-AA65-2C5D0FE0C45A}" presName="sibTrans" presStyleLbl="sibTrans2D1" presStyleIdx="0" presStyleCnt="0"/>
      <dgm:spPr/>
    </dgm:pt>
    <dgm:pt modelId="{BADBA8E7-5AFC-4F04-98D9-7B44C249D46A}" type="pres">
      <dgm:prSet presAssocID="{1DF614AB-1EC7-4B4B-A1EA-60C9B0639C84}" presName="compNode" presStyleCnt="0"/>
      <dgm:spPr/>
    </dgm:pt>
    <dgm:pt modelId="{095C6F75-38EC-4822-BAE9-B15DADA586A3}" type="pres">
      <dgm:prSet presAssocID="{1DF614AB-1EC7-4B4B-A1EA-60C9B0639C84}" presName="iconBgRect" presStyleLbl="bgShp" presStyleIdx="1" presStyleCnt="5"/>
      <dgm:spPr>
        <a:solidFill>
          <a:srgbClr val="916395"/>
        </a:solidFill>
      </dgm:spPr>
    </dgm:pt>
    <dgm:pt modelId="{14F56EC6-FF3E-4318-AE18-68CD2B9E0DF0}" type="pres">
      <dgm:prSet presAssocID="{1DF614AB-1EC7-4B4B-A1EA-60C9B0639C84}"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ntract"/>
        </a:ext>
      </dgm:extLst>
    </dgm:pt>
    <dgm:pt modelId="{1B981F2C-8593-49B2-B4C5-97A69843E301}" type="pres">
      <dgm:prSet presAssocID="{1DF614AB-1EC7-4B4B-A1EA-60C9B0639C84}" presName="spaceRect" presStyleCnt="0"/>
      <dgm:spPr/>
    </dgm:pt>
    <dgm:pt modelId="{12481765-758F-427F-8384-57962F51CFB9}" type="pres">
      <dgm:prSet presAssocID="{1DF614AB-1EC7-4B4B-A1EA-60C9B0639C84}" presName="textRect" presStyleLbl="revTx" presStyleIdx="1" presStyleCnt="5" custScaleX="120736" custLinFactNeighborX="7779" custLinFactNeighborY="2555">
        <dgm:presLayoutVars>
          <dgm:chMax val="1"/>
          <dgm:chPref val="1"/>
        </dgm:presLayoutVars>
      </dgm:prSet>
      <dgm:spPr/>
    </dgm:pt>
    <dgm:pt modelId="{415A949F-6C95-4CF7-9D0A-2C48519DC9AC}" type="pres">
      <dgm:prSet presAssocID="{9D6B951F-9C6B-4D1C-BEAF-80798F5DCEF8}" presName="sibTrans" presStyleLbl="sibTrans2D1" presStyleIdx="0" presStyleCnt="0"/>
      <dgm:spPr/>
    </dgm:pt>
    <dgm:pt modelId="{25046599-2E3B-494A-B08C-ED97C69A9492}" type="pres">
      <dgm:prSet presAssocID="{27E2A66E-6AC6-46C0-B449-2498DC41756A}" presName="compNode" presStyleCnt="0"/>
      <dgm:spPr/>
    </dgm:pt>
    <dgm:pt modelId="{BF001E6C-BA61-4AD1-8B52-E6241D4DD149}" type="pres">
      <dgm:prSet presAssocID="{27E2A66E-6AC6-46C0-B449-2498DC41756A}" presName="iconBgRect" presStyleLbl="bgShp" presStyleIdx="2" presStyleCnt="5"/>
      <dgm:spPr>
        <a:solidFill>
          <a:srgbClr val="916395"/>
        </a:solidFill>
      </dgm:spPr>
    </dgm:pt>
    <dgm:pt modelId="{7C8B9DC0-9012-425C-9444-B40CB7A6B6D5}" type="pres">
      <dgm:prSet presAssocID="{27E2A66E-6AC6-46C0-B449-2498DC41756A}"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twork Diagram"/>
        </a:ext>
      </dgm:extLst>
    </dgm:pt>
    <dgm:pt modelId="{990534DA-1593-4E93-BCDE-8392A04C6EFE}" type="pres">
      <dgm:prSet presAssocID="{27E2A66E-6AC6-46C0-B449-2498DC41756A}" presName="spaceRect" presStyleCnt="0"/>
      <dgm:spPr/>
    </dgm:pt>
    <dgm:pt modelId="{4B357B67-D24C-4458-88CC-D1D73ED14951}" type="pres">
      <dgm:prSet presAssocID="{27E2A66E-6AC6-46C0-B449-2498DC41756A}" presName="textRect" presStyleLbl="revTx" presStyleIdx="2" presStyleCnt="5" custScaleX="133301" custLinFactNeighborX="10341" custLinFactNeighborY="8619">
        <dgm:presLayoutVars>
          <dgm:chMax val="1"/>
          <dgm:chPref val="1"/>
        </dgm:presLayoutVars>
      </dgm:prSet>
      <dgm:spPr/>
    </dgm:pt>
    <dgm:pt modelId="{21E87B03-0D9D-43D0-ADFE-35AA573B8301}" type="pres">
      <dgm:prSet presAssocID="{79053C06-E7BF-4BE9-8BA9-154745C12B94}" presName="sibTrans" presStyleLbl="sibTrans2D1" presStyleIdx="0" presStyleCnt="0"/>
      <dgm:spPr/>
    </dgm:pt>
    <dgm:pt modelId="{88BA946C-68A9-41E2-A2B9-21980D59AA0F}" type="pres">
      <dgm:prSet presAssocID="{A2418EA2-BAE7-4CBC-BE6F-C4FD0E93051B}" presName="compNode" presStyleCnt="0"/>
      <dgm:spPr/>
    </dgm:pt>
    <dgm:pt modelId="{E0E75D73-3D7E-4FDE-AFA3-D8BF6DA3C8DB}" type="pres">
      <dgm:prSet presAssocID="{A2418EA2-BAE7-4CBC-BE6F-C4FD0E93051B}" presName="iconBgRect" presStyleLbl="bgShp" presStyleIdx="3" presStyleCnt="5"/>
      <dgm:spPr>
        <a:solidFill>
          <a:srgbClr val="916395"/>
        </a:solidFill>
      </dgm:spPr>
    </dgm:pt>
    <dgm:pt modelId="{3163AE50-CE59-4A31-9DF7-67366B9A96E5}" type="pres">
      <dgm:prSet presAssocID="{A2418EA2-BAE7-4CBC-BE6F-C4FD0E93051B}"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andshake"/>
        </a:ext>
      </dgm:extLst>
    </dgm:pt>
    <dgm:pt modelId="{BDE79B34-E323-40AF-8C07-F9801895C988}" type="pres">
      <dgm:prSet presAssocID="{A2418EA2-BAE7-4CBC-BE6F-C4FD0E93051B}" presName="spaceRect" presStyleCnt="0"/>
      <dgm:spPr/>
    </dgm:pt>
    <dgm:pt modelId="{0FCF3A01-CCA1-4592-92AE-939AF046EE66}" type="pres">
      <dgm:prSet presAssocID="{A2418EA2-BAE7-4CBC-BE6F-C4FD0E93051B}" presName="textRect" presStyleLbl="revTx" presStyleIdx="3" presStyleCnt="5" custScaleX="129191" custScaleY="141759" custLinFactNeighborX="9316" custLinFactNeighborY="8619">
        <dgm:presLayoutVars>
          <dgm:chMax val="1"/>
          <dgm:chPref val="1"/>
        </dgm:presLayoutVars>
      </dgm:prSet>
      <dgm:spPr/>
    </dgm:pt>
    <dgm:pt modelId="{3E8A0BD5-5EF2-43BF-AF0A-6609298C2454}" type="pres">
      <dgm:prSet presAssocID="{A3DDAE05-330F-41D8-9292-11A70DA0DDA0}" presName="sibTrans" presStyleLbl="sibTrans2D1" presStyleIdx="0" presStyleCnt="0"/>
      <dgm:spPr/>
    </dgm:pt>
    <dgm:pt modelId="{52BA15BD-EE9C-4A42-907B-7F180EB8D79E}" type="pres">
      <dgm:prSet presAssocID="{9C7306B0-9128-422A-805D-EC1826797D13}" presName="compNode" presStyleCnt="0"/>
      <dgm:spPr/>
    </dgm:pt>
    <dgm:pt modelId="{91A96406-E895-4D04-9872-1F0EA710B31D}" type="pres">
      <dgm:prSet presAssocID="{9C7306B0-9128-422A-805D-EC1826797D13}" presName="iconBgRect" presStyleLbl="bgShp" presStyleIdx="4" presStyleCnt="5" custLinFactNeighborX="-6375"/>
      <dgm:spPr>
        <a:solidFill>
          <a:srgbClr val="916395"/>
        </a:solidFill>
      </dgm:spPr>
    </dgm:pt>
    <dgm:pt modelId="{21E619BB-BBDB-47ED-9491-8FCE807101A2}" type="pres">
      <dgm:prSet presAssocID="{9C7306B0-9128-422A-805D-EC1826797D13}" presName="iconRect" presStyleLbl="node1" presStyleIdx="4" presStyleCnt="5" custLinFactNeighborX="-13118"/>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eeting"/>
        </a:ext>
      </dgm:extLst>
    </dgm:pt>
    <dgm:pt modelId="{F5B3E19E-6D61-4662-A6FE-803C0D79E093}" type="pres">
      <dgm:prSet presAssocID="{9C7306B0-9128-422A-805D-EC1826797D13}" presName="spaceRect" presStyleCnt="0"/>
      <dgm:spPr/>
    </dgm:pt>
    <dgm:pt modelId="{8745DCFB-49E5-47AB-8701-9AC966052D63}" type="pres">
      <dgm:prSet presAssocID="{9C7306B0-9128-422A-805D-EC1826797D13}" presName="textRect" presStyleLbl="revTx" presStyleIdx="4" presStyleCnt="5" custScaleX="191419" custLinFactNeighborX="40022" custLinFactNeighborY="24983">
        <dgm:presLayoutVars>
          <dgm:chMax val="1"/>
          <dgm:chPref val="1"/>
        </dgm:presLayoutVars>
      </dgm:prSet>
      <dgm:spPr/>
    </dgm:pt>
  </dgm:ptLst>
  <dgm:cxnLst>
    <dgm:cxn modelId="{3557D318-4545-41D4-8F87-847571B7946C}" type="presOf" srcId="{1DF614AB-1EC7-4B4B-A1EA-60C9B0639C84}" destId="{12481765-758F-427F-8384-57962F51CFB9}" srcOrd="0" destOrd="0" presId="urn:microsoft.com/office/officeart/2018/2/layout/IconCircleList"/>
    <dgm:cxn modelId="{A416E32F-A6A1-4827-B1AC-4A1360187DF9}" type="presOf" srcId="{9C7306B0-9128-422A-805D-EC1826797D13}" destId="{8745DCFB-49E5-47AB-8701-9AC966052D63}" srcOrd="0" destOrd="0" presId="urn:microsoft.com/office/officeart/2018/2/layout/IconCircleList"/>
    <dgm:cxn modelId="{D448E740-CDF2-4E9C-B86B-AB5CCB54222D}" type="presOf" srcId="{A3DDAE05-330F-41D8-9292-11A70DA0DDA0}" destId="{3E8A0BD5-5EF2-43BF-AF0A-6609298C2454}" srcOrd="0" destOrd="0" presId="urn:microsoft.com/office/officeart/2018/2/layout/IconCircleList"/>
    <dgm:cxn modelId="{6BCD355B-8A9F-460C-93F3-4BD3EB0B0241}" srcId="{299EF692-E69C-4A8D-A264-541F1D79E178}" destId="{27E2A66E-6AC6-46C0-B449-2498DC41756A}" srcOrd="2" destOrd="0" parTransId="{76C7608A-FFA2-4B66-8754-93A8C1F09F2B}" sibTransId="{79053C06-E7BF-4BE9-8BA9-154745C12B94}"/>
    <dgm:cxn modelId="{AD2D1B41-7F51-41DD-B7AA-753927AE0700}" srcId="{299EF692-E69C-4A8D-A264-541F1D79E178}" destId="{9C7306B0-9128-422A-805D-EC1826797D13}" srcOrd="4" destOrd="0" parTransId="{A16AE764-37AE-4883-BCE2-18EBA590B813}" sibTransId="{46ECFBFF-A845-4400-B7EF-4B8E6C7F96A2}"/>
    <dgm:cxn modelId="{C69B996A-346B-46D5-8DE0-778F5E8CD928}" type="presOf" srcId="{9D6B951F-9C6B-4D1C-BEAF-80798F5DCEF8}" destId="{415A949F-6C95-4CF7-9D0A-2C48519DC9AC}" srcOrd="0" destOrd="0" presId="urn:microsoft.com/office/officeart/2018/2/layout/IconCircleList"/>
    <dgm:cxn modelId="{2E185E6F-E1A2-49B2-BD22-051150707695}" type="presOf" srcId="{A2418EA2-BAE7-4CBC-BE6F-C4FD0E93051B}" destId="{0FCF3A01-CCA1-4592-92AE-939AF046EE66}" srcOrd="0" destOrd="0" presId="urn:microsoft.com/office/officeart/2018/2/layout/IconCircleList"/>
    <dgm:cxn modelId="{0A6A9756-37E9-4B00-9D70-6D4BC8F3B38B}" type="presOf" srcId="{299EF692-E69C-4A8D-A264-541F1D79E178}" destId="{A1D85CFE-5710-46C9-8C83-6665DA602AEA}" srcOrd="0" destOrd="0" presId="urn:microsoft.com/office/officeart/2018/2/layout/IconCircleList"/>
    <dgm:cxn modelId="{205AFB91-030D-4F0D-9782-135AE878D221}" type="presOf" srcId="{79053C06-E7BF-4BE9-8BA9-154745C12B94}" destId="{21E87B03-0D9D-43D0-ADFE-35AA573B8301}" srcOrd="0" destOrd="0" presId="urn:microsoft.com/office/officeart/2018/2/layout/IconCircleList"/>
    <dgm:cxn modelId="{31F19DA7-1075-4177-ADA6-F35034755EF9}" srcId="{299EF692-E69C-4A8D-A264-541F1D79E178}" destId="{A2418EA2-BAE7-4CBC-BE6F-C4FD0E93051B}" srcOrd="3" destOrd="0" parTransId="{6BB1A80A-9D02-466F-93E2-C1BBF3F63DB9}" sibTransId="{A3DDAE05-330F-41D8-9292-11A70DA0DDA0}"/>
    <dgm:cxn modelId="{FF5DFBB2-894F-41AF-B389-94D735809D8E}" srcId="{299EF692-E69C-4A8D-A264-541F1D79E178}" destId="{52A7BA86-4873-477C-8884-779B90AAA646}" srcOrd="0" destOrd="0" parTransId="{2BDBA7C6-5EB1-4377-805E-6109B5364925}" sibTransId="{3FBE6317-C162-4AA1-AA65-2C5D0FE0C45A}"/>
    <dgm:cxn modelId="{2C6FD5B3-E091-4952-9D82-FD3062CCD02E}" type="presOf" srcId="{52A7BA86-4873-477C-8884-779B90AAA646}" destId="{F60B294A-E74C-4E4E-A3B8-F33FEAC7218B}" srcOrd="0" destOrd="0" presId="urn:microsoft.com/office/officeart/2018/2/layout/IconCircleList"/>
    <dgm:cxn modelId="{C9CDF8C1-F0C6-429B-AD8B-9899BEE4C32E}" type="presOf" srcId="{27E2A66E-6AC6-46C0-B449-2498DC41756A}" destId="{4B357B67-D24C-4458-88CC-D1D73ED14951}" srcOrd="0" destOrd="0" presId="urn:microsoft.com/office/officeart/2018/2/layout/IconCircleList"/>
    <dgm:cxn modelId="{FA4C22D3-E769-4E0F-8582-19CFF5834E21}" srcId="{299EF692-E69C-4A8D-A264-541F1D79E178}" destId="{1DF614AB-1EC7-4B4B-A1EA-60C9B0639C84}" srcOrd="1" destOrd="0" parTransId="{5112C98A-6C66-4B45-9B79-144D660F0906}" sibTransId="{9D6B951F-9C6B-4D1C-BEAF-80798F5DCEF8}"/>
    <dgm:cxn modelId="{13F3D1D7-093B-4758-BBB1-47B8F2ADF97C}" type="presOf" srcId="{3FBE6317-C162-4AA1-AA65-2C5D0FE0C45A}" destId="{6B3B5B90-F4A0-4090-A432-FBBABEA63901}" srcOrd="0" destOrd="0" presId="urn:microsoft.com/office/officeart/2018/2/layout/IconCircleList"/>
    <dgm:cxn modelId="{4E602C5F-F1CD-470C-96C7-5D090D093B0B}" type="presParOf" srcId="{A1D85CFE-5710-46C9-8C83-6665DA602AEA}" destId="{FDA5C0C0-E85D-44AE-8EF0-E86101E80411}" srcOrd="0" destOrd="0" presId="urn:microsoft.com/office/officeart/2018/2/layout/IconCircleList"/>
    <dgm:cxn modelId="{99C12D3D-537A-4735-A937-826F2CF47E09}" type="presParOf" srcId="{FDA5C0C0-E85D-44AE-8EF0-E86101E80411}" destId="{91276CBB-7D30-4070-B938-934EF310816F}" srcOrd="0" destOrd="0" presId="urn:microsoft.com/office/officeart/2018/2/layout/IconCircleList"/>
    <dgm:cxn modelId="{D52C6729-0407-4D08-B0ED-3CD00C9A36A4}" type="presParOf" srcId="{91276CBB-7D30-4070-B938-934EF310816F}" destId="{91E49F7E-45F8-4AAA-A3AC-4BBEABAB4CEF}" srcOrd="0" destOrd="0" presId="urn:microsoft.com/office/officeart/2018/2/layout/IconCircleList"/>
    <dgm:cxn modelId="{2CFAFF46-3833-41E2-9F64-60AC51D024CC}" type="presParOf" srcId="{91276CBB-7D30-4070-B938-934EF310816F}" destId="{18D78485-B38C-4DD7-844A-0FD8B9887D65}" srcOrd="1" destOrd="0" presId="urn:microsoft.com/office/officeart/2018/2/layout/IconCircleList"/>
    <dgm:cxn modelId="{A378E919-E1A9-4A91-881F-094CDC6C46BF}" type="presParOf" srcId="{91276CBB-7D30-4070-B938-934EF310816F}" destId="{AA258728-FA42-49F9-8417-9136CF0C40C6}" srcOrd="2" destOrd="0" presId="urn:microsoft.com/office/officeart/2018/2/layout/IconCircleList"/>
    <dgm:cxn modelId="{E5C821AA-14C7-4D75-81BE-2D52E2FEA2BE}" type="presParOf" srcId="{91276CBB-7D30-4070-B938-934EF310816F}" destId="{F60B294A-E74C-4E4E-A3B8-F33FEAC7218B}" srcOrd="3" destOrd="0" presId="urn:microsoft.com/office/officeart/2018/2/layout/IconCircleList"/>
    <dgm:cxn modelId="{7C7DB52D-F53F-4B20-B5AB-D0D272E45DC2}" type="presParOf" srcId="{FDA5C0C0-E85D-44AE-8EF0-E86101E80411}" destId="{6B3B5B90-F4A0-4090-A432-FBBABEA63901}" srcOrd="1" destOrd="0" presId="urn:microsoft.com/office/officeart/2018/2/layout/IconCircleList"/>
    <dgm:cxn modelId="{7E832324-954E-4440-AD1D-D0124070BE74}" type="presParOf" srcId="{FDA5C0C0-E85D-44AE-8EF0-E86101E80411}" destId="{BADBA8E7-5AFC-4F04-98D9-7B44C249D46A}" srcOrd="2" destOrd="0" presId="urn:microsoft.com/office/officeart/2018/2/layout/IconCircleList"/>
    <dgm:cxn modelId="{5685AFD0-EB46-4F38-B2E4-04C4C0D16E98}" type="presParOf" srcId="{BADBA8E7-5AFC-4F04-98D9-7B44C249D46A}" destId="{095C6F75-38EC-4822-BAE9-B15DADA586A3}" srcOrd="0" destOrd="0" presId="urn:microsoft.com/office/officeart/2018/2/layout/IconCircleList"/>
    <dgm:cxn modelId="{83C6CFFC-182F-4AED-8B6C-919C8CA10D71}" type="presParOf" srcId="{BADBA8E7-5AFC-4F04-98D9-7B44C249D46A}" destId="{14F56EC6-FF3E-4318-AE18-68CD2B9E0DF0}" srcOrd="1" destOrd="0" presId="urn:microsoft.com/office/officeart/2018/2/layout/IconCircleList"/>
    <dgm:cxn modelId="{57489316-3522-4FBE-B759-D77485C208DA}" type="presParOf" srcId="{BADBA8E7-5AFC-4F04-98D9-7B44C249D46A}" destId="{1B981F2C-8593-49B2-B4C5-97A69843E301}" srcOrd="2" destOrd="0" presId="urn:microsoft.com/office/officeart/2018/2/layout/IconCircleList"/>
    <dgm:cxn modelId="{F7901980-E1DA-477D-A8AC-7FC002BA3F89}" type="presParOf" srcId="{BADBA8E7-5AFC-4F04-98D9-7B44C249D46A}" destId="{12481765-758F-427F-8384-57962F51CFB9}" srcOrd="3" destOrd="0" presId="urn:microsoft.com/office/officeart/2018/2/layout/IconCircleList"/>
    <dgm:cxn modelId="{40A96E4F-2B35-435D-9C5E-9B150BA2EB2B}" type="presParOf" srcId="{FDA5C0C0-E85D-44AE-8EF0-E86101E80411}" destId="{415A949F-6C95-4CF7-9D0A-2C48519DC9AC}" srcOrd="3" destOrd="0" presId="urn:microsoft.com/office/officeart/2018/2/layout/IconCircleList"/>
    <dgm:cxn modelId="{3D596770-4688-49EF-A0EA-71A9186EB44E}" type="presParOf" srcId="{FDA5C0C0-E85D-44AE-8EF0-E86101E80411}" destId="{25046599-2E3B-494A-B08C-ED97C69A9492}" srcOrd="4" destOrd="0" presId="urn:microsoft.com/office/officeart/2018/2/layout/IconCircleList"/>
    <dgm:cxn modelId="{C402B99A-BDED-41D3-BFFB-58072B5EE11A}" type="presParOf" srcId="{25046599-2E3B-494A-B08C-ED97C69A9492}" destId="{BF001E6C-BA61-4AD1-8B52-E6241D4DD149}" srcOrd="0" destOrd="0" presId="urn:microsoft.com/office/officeart/2018/2/layout/IconCircleList"/>
    <dgm:cxn modelId="{1FD9B15B-73A6-4069-A8B5-EC4D6BA40B70}" type="presParOf" srcId="{25046599-2E3B-494A-B08C-ED97C69A9492}" destId="{7C8B9DC0-9012-425C-9444-B40CB7A6B6D5}" srcOrd="1" destOrd="0" presId="urn:microsoft.com/office/officeart/2018/2/layout/IconCircleList"/>
    <dgm:cxn modelId="{1C3E417A-7C9C-4A8C-BA5D-C6ED3D47D263}" type="presParOf" srcId="{25046599-2E3B-494A-B08C-ED97C69A9492}" destId="{990534DA-1593-4E93-BCDE-8392A04C6EFE}" srcOrd="2" destOrd="0" presId="urn:microsoft.com/office/officeart/2018/2/layout/IconCircleList"/>
    <dgm:cxn modelId="{6CC7928A-2136-451B-A550-58A34091C7D1}" type="presParOf" srcId="{25046599-2E3B-494A-B08C-ED97C69A9492}" destId="{4B357B67-D24C-4458-88CC-D1D73ED14951}" srcOrd="3" destOrd="0" presId="urn:microsoft.com/office/officeart/2018/2/layout/IconCircleList"/>
    <dgm:cxn modelId="{C631E70C-1F96-4FBC-A52E-4AA03FA7E68E}" type="presParOf" srcId="{FDA5C0C0-E85D-44AE-8EF0-E86101E80411}" destId="{21E87B03-0D9D-43D0-ADFE-35AA573B8301}" srcOrd="5" destOrd="0" presId="urn:microsoft.com/office/officeart/2018/2/layout/IconCircleList"/>
    <dgm:cxn modelId="{A271A2D6-9354-413B-A666-32982125E5D1}" type="presParOf" srcId="{FDA5C0C0-E85D-44AE-8EF0-E86101E80411}" destId="{88BA946C-68A9-41E2-A2B9-21980D59AA0F}" srcOrd="6" destOrd="0" presId="urn:microsoft.com/office/officeart/2018/2/layout/IconCircleList"/>
    <dgm:cxn modelId="{A91204CA-FF21-4DDB-A7D8-F8FF70C24B90}" type="presParOf" srcId="{88BA946C-68A9-41E2-A2B9-21980D59AA0F}" destId="{E0E75D73-3D7E-4FDE-AFA3-D8BF6DA3C8DB}" srcOrd="0" destOrd="0" presId="urn:microsoft.com/office/officeart/2018/2/layout/IconCircleList"/>
    <dgm:cxn modelId="{D29E7388-8380-4D20-95E1-1446E018B23D}" type="presParOf" srcId="{88BA946C-68A9-41E2-A2B9-21980D59AA0F}" destId="{3163AE50-CE59-4A31-9DF7-67366B9A96E5}" srcOrd="1" destOrd="0" presId="urn:microsoft.com/office/officeart/2018/2/layout/IconCircleList"/>
    <dgm:cxn modelId="{F3E6604C-42C2-4DF0-94E2-5CB1E5E2C84C}" type="presParOf" srcId="{88BA946C-68A9-41E2-A2B9-21980D59AA0F}" destId="{BDE79B34-E323-40AF-8C07-F9801895C988}" srcOrd="2" destOrd="0" presId="urn:microsoft.com/office/officeart/2018/2/layout/IconCircleList"/>
    <dgm:cxn modelId="{E84888C4-96EC-465E-B441-2E0E2DF73258}" type="presParOf" srcId="{88BA946C-68A9-41E2-A2B9-21980D59AA0F}" destId="{0FCF3A01-CCA1-4592-92AE-939AF046EE66}" srcOrd="3" destOrd="0" presId="urn:microsoft.com/office/officeart/2018/2/layout/IconCircleList"/>
    <dgm:cxn modelId="{98B4C6D6-9BCC-4F25-A5F3-90665D24618C}" type="presParOf" srcId="{FDA5C0C0-E85D-44AE-8EF0-E86101E80411}" destId="{3E8A0BD5-5EF2-43BF-AF0A-6609298C2454}" srcOrd="7" destOrd="0" presId="urn:microsoft.com/office/officeart/2018/2/layout/IconCircleList"/>
    <dgm:cxn modelId="{B2ACB7A3-D889-4D6B-8B8F-1EA126E6DE69}" type="presParOf" srcId="{FDA5C0C0-E85D-44AE-8EF0-E86101E80411}" destId="{52BA15BD-EE9C-4A42-907B-7F180EB8D79E}" srcOrd="8" destOrd="0" presId="urn:microsoft.com/office/officeart/2018/2/layout/IconCircleList"/>
    <dgm:cxn modelId="{F200976F-657C-42C9-9945-BCF1FDA457CB}" type="presParOf" srcId="{52BA15BD-EE9C-4A42-907B-7F180EB8D79E}" destId="{91A96406-E895-4D04-9872-1F0EA710B31D}" srcOrd="0" destOrd="0" presId="urn:microsoft.com/office/officeart/2018/2/layout/IconCircleList"/>
    <dgm:cxn modelId="{F9F181DA-C80B-475D-BA0B-58FE97F68A9A}" type="presParOf" srcId="{52BA15BD-EE9C-4A42-907B-7F180EB8D79E}" destId="{21E619BB-BBDB-47ED-9491-8FCE807101A2}" srcOrd="1" destOrd="0" presId="urn:microsoft.com/office/officeart/2018/2/layout/IconCircleList"/>
    <dgm:cxn modelId="{ACFE4602-DED7-48D8-AF4C-6741E804D39B}" type="presParOf" srcId="{52BA15BD-EE9C-4A42-907B-7F180EB8D79E}" destId="{F5B3E19E-6D61-4662-A6FE-803C0D79E093}" srcOrd="2" destOrd="0" presId="urn:microsoft.com/office/officeart/2018/2/layout/IconCircleList"/>
    <dgm:cxn modelId="{484E7C34-DD38-40CF-83D7-B78ED3C52456}" type="presParOf" srcId="{52BA15BD-EE9C-4A42-907B-7F180EB8D79E}" destId="{8745DCFB-49E5-47AB-8701-9AC966052D63}"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299EF692-E69C-4A8D-A264-541F1D79E178}" type="doc">
      <dgm:prSet loTypeId="urn:microsoft.com/office/officeart/2018/2/layout/IconCircleList" loCatId="icon" qsTypeId="urn:microsoft.com/office/officeart/2005/8/quickstyle/simple4" qsCatId="simple" csTypeId="urn:microsoft.com/office/officeart/2005/8/colors/accent1_2" csCatId="accent1" phldr="1"/>
      <dgm:spPr/>
      <dgm:t>
        <a:bodyPr/>
        <a:lstStyle/>
        <a:p>
          <a:endParaRPr lang="en-US"/>
        </a:p>
      </dgm:t>
    </dgm:pt>
    <dgm:pt modelId="{52A7BA86-4873-477C-8884-779B90AAA646}">
      <dgm:prSet custT="1"/>
      <dgm:spPr/>
      <dgm:t>
        <a:bodyPr/>
        <a:lstStyle/>
        <a:p>
          <a:pPr>
            <a:lnSpc>
              <a:spcPct val="100000"/>
            </a:lnSpc>
          </a:pPr>
          <a:r>
            <a:rPr lang="is-IS" sz="1400" b="0" i="0" noProof="0" dirty="0" err="1">
              <a:solidFill>
                <a:schemeClr val="bg1"/>
              </a:solidFill>
            </a:rPr>
            <a:t>Fylgstu</a:t>
          </a:r>
          <a:r>
            <a:rPr lang="is-IS" sz="1400" b="0" i="0" noProof="0" dirty="0">
              <a:solidFill>
                <a:schemeClr val="bg1"/>
              </a:solidFill>
            </a:rPr>
            <a:t> með getu þinni – þetta á jafnt við um nýtingu á rúmum, eða bókanir á veitingahúsum og í ferðir, sem og geymslu vara</a:t>
          </a:r>
          <a:endParaRPr lang="is-IS" sz="1400" noProof="0" dirty="0">
            <a:solidFill>
              <a:schemeClr val="bg1"/>
            </a:solidFill>
          </a:endParaRPr>
        </a:p>
      </dgm:t>
    </dgm:pt>
    <dgm:pt modelId="{2BDBA7C6-5EB1-4377-805E-6109B5364925}" type="parTrans" cxnId="{FF5DFBB2-894F-41AF-B389-94D735809D8E}">
      <dgm:prSet/>
      <dgm:spPr/>
      <dgm:t>
        <a:bodyPr/>
        <a:lstStyle/>
        <a:p>
          <a:endParaRPr lang="en-US"/>
        </a:p>
      </dgm:t>
    </dgm:pt>
    <dgm:pt modelId="{3FBE6317-C162-4AA1-AA65-2C5D0FE0C45A}" type="sibTrans" cxnId="{FF5DFBB2-894F-41AF-B389-94D735809D8E}">
      <dgm:prSet/>
      <dgm:spPr/>
      <dgm:t>
        <a:bodyPr/>
        <a:lstStyle/>
        <a:p>
          <a:pPr>
            <a:lnSpc>
              <a:spcPct val="100000"/>
            </a:lnSpc>
          </a:pPr>
          <a:endParaRPr lang="en-US"/>
        </a:p>
      </dgm:t>
    </dgm:pt>
    <dgm:pt modelId="{1DF614AB-1EC7-4B4B-A1EA-60C9B0639C84}">
      <dgm:prSet custT="1"/>
      <dgm:spPr/>
      <dgm:t>
        <a:bodyPr/>
        <a:lstStyle/>
        <a:p>
          <a:pPr rtl="0">
            <a:lnSpc>
              <a:spcPct val="100000"/>
            </a:lnSpc>
          </a:pPr>
          <a:r>
            <a:rPr lang="is-IS" sz="1400" b="0" i="0" kern="1200" noProof="0" dirty="0">
              <a:solidFill>
                <a:schemeClr val="bg1"/>
              </a:solidFill>
              <a:latin typeface="Calibri" panose="020F0502020204030204"/>
              <a:ea typeface="+mn-ea"/>
              <a:cs typeface="+mn-cs"/>
            </a:rPr>
            <a:t>Eftirspurnaráætlun getur hjálpað til við að meta þá geymsluþörf sem þarf í framtíðinni og getur komið í veg fyrir óþarfa birgðasöfnun</a:t>
          </a:r>
        </a:p>
      </dgm:t>
    </dgm:pt>
    <dgm:pt modelId="{5112C98A-6C66-4B45-9B79-144D660F0906}" type="parTrans" cxnId="{FA4C22D3-E769-4E0F-8582-19CFF5834E21}">
      <dgm:prSet/>
      <dgm:spPr/>
      <dgm:t>
        <a:bodyPr/>
        <a:lstStyle/>
        <a:p>
          <a:endParaRPr lang="en-US"/>
        </a:p>
      </dgm:t>
    </dgm:pt>
    <dgm:pt modelId="{9D6B951F-9C6B-4D1C-BEAF-80798F5DCEF8}" type="sibTrans" cxnId="{FA4C22D3-E769-4E0F-8582-19CFF5834E21}">
      <dgm:prSet/>
      <dgm:spPr/>
      <dgm:t>
        <a:bodyPr/>
        <a:lstStyle/>
        <a:p>
          <a:pPr>
            <a:lnSpc>
              <a:spcPct val="100000"/>
            </a:lnSpc>
          </a:pPr>
          <a:endParaRPr lang="en-US"/>
        </a:p>
      </dgm:t>
    </dgm:pt>
    <dgm:pt modelId="{27E2A66E-6AC6-46C0-B449-2498DC41756A}">
      <dgm:prSet custT="1"/>
      <dgm:spPr/>
      <dgm:t>
        <a:bodyPr/>
        <a:lstStyle/>
        <a:p>
          <a:pPr>
            <a:lnSpc>
              <a:spcPct val="100000"/>
            </a:lnSpc>
          </a:pPr>
          <a:r>
            <a:rPr lang="is-IS" sz="1400" b="0" i="0" noProof="0" dirty="0">
              <a:solidFill>
                <a:schemeClr val="bg1"/>
              </a:solidFill>
            </a:rPr>
            <a:t>Framkvæmdu  reglubundið birgða- og gæðaeftirlit</a:t>
          </a:r>
          <a:endParaRPr lang="is-IS" sz="1400" noProof="0" dirty="0">
            <a:solidFill>
              <a:schemeClr val="bg1"/>
            </a:solidFill>
          </a:endParaRPr>
        </a:p>
      </dgm:t>
    </dgm:pt>
    <dgm:pt modelId="{76C7608A-FFA2-4B66-8754-93A8C1F09F2B}" type="parTrans" cxnId="{6BCD355B-8A9F-460C-93F3-4BD3EB0B0241}">
      <dgm:prSet/>
      <dgm:spPr/>
      <dgm:t>
        <a:bodyPr/>
        <a:lstStyle/>
        <a:p>
          <a:endParaRPr lang="en-US"/>
        </a:p>
      </dgm:t>
    </dgm:pt>
    <dgm:pt modelId="{79053C06-E7BF-4BE9-8BA9-154745C12B94}" type="sibTrans" cxnId="{6BCD355B-8A9F-460C-93F3-4BD3EB0B0241}">
      <dgm:prSet/>
      <dgm:spPr/>
      <dgm:t>
        <a:bodyPr/>
        <a:lstStyle/>
        <a:p>
          <a:pPr>
            <a:lnSpc>
              <a:spcPct val="100000"/>
            </a:lnSpc>
          </a:pPr>
          <a:endParaRPr lang="en-US"/>
        </a:p>
      </dgm:t>
    </dgm:pt>
    <dgm:pt modelId="{A2418EA2-BAE7-4CBC-BE6F-C4FD0E93051B}">
      <dgm:prSet custT="1"/>
      <dgm:spPr/>
      <dgm:t>
        <a:bodyPr/>
        <a:lstStyle/>
        <a:p>
          <a:pPr>
            <a:lnSpc>
              <a:spcPct val="100000"/>
            </a:lnSpc>
          </a:pPr>
          <a:r>
            <a:rPr lang="is-IS" sz="1400" b="0" i="0" noProof="0" dirty="0">
              <a:solidFill>
                <a:schemeClr val="bg1"/>
              </a:solidFill>
            </a:rPr>
            <a:t>Öryggi kemur fyrst. Þrátt fyrir að hægt sé að bæta nýtingu.  Heilsa og öryggi hafa alltaf forgang – öryggis vitund hjálpar til að gera ráðstafanir sem hægt er að grípa til</a:t>
          </a:r>
        </a:p>
        <a:p>
          <a:pPr>
            <a:lnSpc>
              <a:spcPct val="100000"/>
            </a:lnSpc>
          </a:pPr>
          <a:endParaRPr lang="is-IS" sz="1400" noProof="0" dirty="0">
            <a:solidFill>
              <a:schemeClr val="bg1"/>
            </a:solidFill>
            <a:highlight>
              <a:srgbClr val="00FF00"/>
            </a:highlight>
          </a:endParaRPr>
        </a:p>
      </dgm:t>
    </dgm:pt>
    <dgm:pt modelId="{6BB1A80A-9D02-466F-93E2-C1BBF3F63DB9}" type="parTrans" cxnId="{31F19DA7-1075-4177-ADA6-F35034755EF9}">
      <dgm:prSet/>
      <dgm:spPr/>
      <dgm:t>
        <a:bodyPr/>
        <a:lstStyle/>
        <a:p>
          <a:endParaRPr lang="en-US"/>
        </a:p>
      </dgm:t>
    </dgm:pt>
    <dgm:pt modelId="{A3DDAE05-330F-41D8-9292-11A70DA0DDA0}" type="sibTrans" cxnId="{31F19DA7-1075-4177-ADA6-F35034755EF9}">
      <dgm:prSet/>
      <dgm:spPr/>
      <dgm:t>
        <a:bodyPr/>
        <a:lstStyle/>
        <a:p>
          <a:pPr>
            <a:lnSpc>
              <a:spcPct val="100000"/>
            </a:lnSpc>
          </a:pPr>
          <a:endParaRPr lang="en-US"/>
        </a:p>
      </dgm:t>
    </dgm:pt>
    <dgm:pt modelId="{A1D85CFE-5710-46C9-8C83-6665DA602AEA}" type="pres">
      <dgm:prSet presAssocID="{299EF692-E69C-4A8D-A264-541F1D79E178}" presName="root" presStyleCnt="0">
        <dgm:presLayoutVars>
          <dgm:dir/>
          <dgm:resizeHandles val="exact"/>
        </dgm:presLayoutVars>
      </dgm:prSet>
      <dgm:spPr/>
    </dgm:pt>
    <dgm:pt modelId="{FDA5C0C0-E85D-44AE-8EF0-E86101E80411}" type="pres">
      <dgm:prSet presAssocID="{299EF692-E69C-4A8D-A264-541F1D79E178}" presName="container" presStyleCnt="0">
        <dgm:presLayoutVars>
          <dgm:dir/>
          <dgm:resizeHandles val="exact"/>
        </dgm:presLayoutVars>
      </dgm:prSet>
      <dgm:spPr/>
    </dgm:pt>
    <dgm:pt modelId="{91276CBB-7D30-4070-B938-934EF310816F}" type="pres">
      <dgm:prSet presAssocID="{52A7BA86-4873-477C-8884-779B90AAA646}" presName="compNode" presStyleCnt="0"/>
      <dgm:spPr/>
    </dgm:pt>
    <dgm:pt modelId="{91E49F7E-45F8-4AAA-A3AC-4BBEABAB4CEF}" type="pres">
      <dgm:prSet presAssocID="{52A7BA86-4873-477C-8884-779B90AAA646}" presName="iconBgRect" presStyleLbl="bgShp" presStyleIdx="0" presStyleCnt="4"/>
      <dgm:spPr>
        <a:solidFill>
          <a:srgbClr val="916395"/>
        </a:solidFill>
      </dgm:spPr>
    </dgm:pt>
    <dgm:pt modelId="{18D78485-B38C-4DD7-844A-0FD8B9887D65}" type="pres">
      <dgm:prSet presAssocID="{52A7BA86-4873-477C-8884-779B90AAA646}" presName="iconRect"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leep"/>
        </a:ext>
      </dgm:extLst>
    </dgm:pt>
    <dgm:pt modelId="{AA258728-FA42-49F9-8417-9136CF0C40C6}" type="pres">
      <dgm:prSet presAssocID="{52A7BA86-4873-477C-8884-779B90AAA646}" presName="spaceRect" presStyleCnt="0"/>
      <dgm:spPr/>
    </dgm:pt>
    <dgm:pt modelId="{F60B294A-E74C-4E4E-A3B8-F33FEAC7218B}" type="pres">
      <dgm:prSet presAssocID="{52A7BA86-4873-477C-8884-779B90AAA646}" presName="textRect" presStyleLbl="revTx" presStyleIdx="0" presStyleCnt="4" custScaleX="120237" custLinFactNeighborX="5944" custLinFactNeighborY="34656">
        <dgm:presLayoutVars>
          <dgm:chMax val="1"/>
          <dgm:chPref val="1"/>
        </dgm:presLayoutVars>
      </dgm:prSet>
      <dgm:spPr/>
    </dgm:pt>
    <dgm:pt modelId="{6B3B5B90-F4A0-4090-A432-FBBABEA63901}" type="pres">
      <dgm:prSet presAssocID="{3FBE6317-C162-4AA1-AA65-2C5D0FE0C45A}" presName="sibTrans" presStyleLbl="sibTrans2D1" presStyleIdx="0" presStyleCnt="0"/>
      <dgm:spPr/>
    </dgm:pt>
    <dgm:pt modelId="{BADBA8E7-5AFC-4F04-98D9-7B44C249D46A}" type="pres">
      <dgm:prSet presAssocID="{1DF614AB-1EC7-4B4B-A1EA-60C9B0639C84}" presName="compNode" presStyleCnt="0"/>
      <dgm:spPr/>
    </dgm:pt>
    <dgm:pt modelId="{095C6F75-38EC-4822-BAE9-B15DADA586A3}" type="pres">
      <dgm:prSet presAssocID="{1DF614AB-1EC7-4B4B-A1EA-60C9B0639C84}" presName="iconBgRect" presStyleLbl="bgShp" presStyleIdx="1" presStyleCnt="4" custLinFactNeighborY="49307"/>
      <dgm:spPr>
        <a:solidFill>
          <a:srgbClr val="916395"/>
        </a:solidFill>
      </dgm:spPr>
    </dgm:pt>
    <dgm:pt modelId="{14F56EC6-FF3E-4318-AE18-68CD2B9E0DF0}" type="pres">
      <dgm:prSet presAssocID="{1DF614AB-1EC7-4B4B-A1EA-60C9B0639C84}" presName="iconRect" presStyleLbl="node1" presStyleIdx="1" presStyleCnt="4" custLinFactNeighborY="85016"/>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uge"/>
        </a:ext>
      </dgm:extLst>
    </dgm:pt>
    <dgm:pt modelId="{1B981F2C-8593-49B2-B4C5-97A69843E301}" type="pres">
      <dgm:prSet presAssocID="{1DF614AB-1EC7-4B4B-A1EA-60C9B0639C84}" presName="spaceRect" presStyleCnt="0"/>
      <dgm:spPr/>
    </dgm:pt>
    <dgm:pt modelId="{12481765-758F-427F-8384-57962F51CFB9}" type="pres">
      <dgm:prSet presAssocID="{1DF614AB-1EC7-4B4B-A1EA-60C9B0639C84}" presName="textRect" presStyleLbl="revTx" presStyleIdx="1" presStyleCnt="4" custScaleX="120736" custLinFactNeighborX="5805" custLinFactNeighborY="90766">
        <dgm:presLayoutVars>
          <dgm:chMax val="1"/>
          <dgm:chPref val="1"/>
        </dgm:presLayoutVars>
      </dgm:prSet>
      <dgm:spPr/>
    </dgm:pt>
    <dgm:pt modelId="{415A949F-6C95-4CF7-9D0A-2C48519DC9AC}" type="pres">
      <dgm:prSet presAssocID="{9D6B951F-9C6B-4D1C-BEAF-80798F5DCEF8}" presName="sibTrans" presStyleLbl="sibTrans2D1" presStyleIdx="0" presStyleCnt="0"/>
      <dgm:spPr/>
    </dgm:pt>
    <dgm:pt modelId="{25046599-2E3B-494A-B08C-ED97C69A9492}" type="pres">
      <dgm:prSet presAssocID="{27E2A66E-6AC6-46C0-B449-2498DC41756A}" presName="compNode" presStyleCnt="0"/>
      <dgm:spPr/>
    </dgm:pt>
    <dgm:pt modelId="{BF001E6C-BA61-4AD1-8B52-E6241D4DD149}" type="pres">
      <dgm:prSet presAssocID="{27E2A66E-6AC6-46C0-B449-2498DC41756A}" presName="iconBgRect" presStyleLbl="bgShp" presStyleIdx="2" presStyleCnt="4" custLinFactX="196962" custLinFactY="-74648" custLinFactNeighborX="200000" custLinFactNeighborY="-100000"/>
      <dgm:spPr>
        <a:solidFill>
          <a:srgbClr val="916395"/>
        </a:solidFill>
      </dgm:spPr>
    </dgm:pt>
    <dgm:pt modelId="{7C8B9DC0-9012-425C-9444-B40CB7A6B6D5}" type="pres">
      <dgm:prSet presAssocID="{27E2A66E-6AC6-46C0-B449-2498DC41756A}" presName="iconRect" presStyleLbl="node1" presStyleIdx="2" presStyleCnt="4" custLinFactX="300000" custLinFactY="-101114" custLinFactNeighborX="384418" custLinFactNeighborY="-200000"/>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x trolley"/>
        </a:ext>
      </dgm:extLst>
    </dgm:pt>
    <dgm:pt modelId="{990534DA-1593-4E93-BCDE-8392A04C6EFE}" type="pres">
      <dgm:prSet presAssocID="{27E2A66E-6AC6-46C0-B449-2498DC41756A}" presName="spaceRect" presStyleCnt="0"/>
      <dgm:spPr/>
    </dgm:pt>
    <dgm:pt modelId="{4B357B67-D24C-4458-88CC-D1D73ED14951}" type="pres">
      <dgm:prSet presAssocID="{27E2A66E-6AC6-46C0-B449-2498DC41756A}" presName="textRect" presStyleLbl="revTx" presStyleIdx="2" presStyleCnt="4" custScaleX="113993" custScaleY="135240" custLinFactX="70286" custLinFactY="-65908" custLinFactNeighborX="100000" custLinFactNeighborY="-100000">
        <dgm:presLayoutVars>
          <dgm:chMax val="1"/>
          <dgm:chPref val="1"/>
        </dgm:presLayoutVars>
      </dgm:prSet>
      <dgm:spPr/>
    </dgm:pt>
    <dgm:pt modelId="{21E87B03-0D9D-43D0-ADFE-35AA573B8301}" type="pres">
      <dgm:prSet presAssocID="{79053C06-E7BF-4BE9-8BA9-154745C12B94}" presName="sibTrans" presStyleLbl="sibTrans2D1" presStyleIdx="0" presStyleCnt="0"/>
      <dgm:spPr/>
    </dgm:pt>
    <dgm:pt modelId="{88BA946C-68A9-41E2-A2B9-21980D59AA0F}" type="pres">
      <dgm:prSet presAssocID="{A2418EA2-BAE7-4CBC-BE6F-C4FD0E93051B}" presName="compNode" presStyleCnt="0"/>
      <dgm:spPr/>
    </dgm:pt>
    <dgm:pt modelId="{E0E75D73-3D7E-4FDE-AFA3-D8BF6DA3C8DB}" type="pres">
      <dgm:prSet presAssocID="{A2418EA2-BAE7-4CBC-BE6F-C4FD0E93051B}" presName="iconBgRect" presStyleLbl="bgShp" presStyleIdx="3" presStyleCnt="4" custLinFactY="-200000" custLinFactNeighborX="-16664" custLinFactNeighborY="-211677"/>
      <dgm:spPr>
        <a:solidFill>
          <a:srgbClr val="916395"/>
        </a:solidFill>
      </dgm:spPr>
    </dgm:pt>
    <dgm:pt modelId="{3163AE50-CE59-4A31-9DF7-67366B9A96E5}" type="pres">
      <dgm:prSet presAssocID="{A2418EA2-BAE7-4CBC-BE6F-C4FD0E93051B}" presName="iconRect" presStyleLbl="node1" presStyleIdx="3" presStyleCnt="4" custLinFactY="-309788" custLinFactNeighborX="-28732" custLinFactNeighborY="-400000"/>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inger"/>
        </a:ext>
      </dgm:extLst>
    </dgm:pt>
    <dgm:pt modelId="{BDE79B34-E323-40AF-8C07-F9801895C988}" type="pres">
      <dgm:prSet presAssocID="{A2418EA2-BAE7-4CBC-BE6F-C4FD0E93051B}" presName="spaceRect" presStyleCnt="0"/>
      <dgm:spPr/>
    </dgm:pt>
    <dgm:pt modelId="{0FCF3A01-CCA1-4592-92AE-939AF046EE66}" type="pres">
      <dgm:prSet presAssocID="{A2418EA2-BAE7-4CBC-BE6F-C4FD0E93051B}" presName="textRect" presStyleLbl="revTx" presStyleIdx="3" presStyleCnt="4" custLinFactY="-196482" custLinFactNeighborX="-14033" custLinFactNeighborY="-200000">
        <dgm:presLayoutVars>
          <dgm:chMax val="1"/>
          <dgm:chPref val="1"/>
        </dgm:presLayoutVars>
      </dgm:prSet>
      <dgm:spPr/>
    </dgm:pt>
  </dgm:ptLst>
  <dgm:cxnLst>
    <dgm:cxn modelId="{3557D318-4545-41D4-8F87-847571B7946C}" type="presOf" srcId="{1DF614AB-1EC7-4B4B-A1EA-60C9B0639C84}" destId="{12481765-758F-427F-8384-57962F51CFB9}" srcOrd="0" destOrd="0" presId="urn:microsoft.com/office/officeart/2018/2/layout/IconCircleList"/>
    <dgm:cxn modelId="{6BCD355B-8A9F-460C-93F3-4BD3EB0B0241}" srcId="{299EF692-E69C-4A8D-A264-541F1D79E178}" destId="{27E2A66E-6AC6-46C0-B449-2498DC41756A}" srcOrd="2" destOrd="0" parTransId="{76C7608A-FFA2-4B66-8754-93A8C1F09F2B}" sibTransId="{79053C06-E7BF-4BE9-8BA9-154745C12B94}"/>
    <dgm:cxn modelId="{C69B996A-346B-46D5-8DE0-778F5E8CD928}" type="presOf" srcId="{9D6B951F-9C6B-4D1C-BEAF-80798F5DCEF8}" destId="{415A949F-6C95-4CF7-9D0A-2C48519DC9AC}" srcOrd="0" destOrd="0" presId="urn:microsoft.com/office/officeart/2018/2/layout/IconCircleList"/>
    <dgm:cxn modelId="{2E185E6F-E1A2-49B2-BD22-051150707695}" type="presOf" srcId="{A2418EA2-BAE7-4CBC-BE6F-C4FD0E93051B}" destId="{0FCF3A01-CCA1-4592-92AE-939AF046EE66}" srcOrd="0" destOrd="0" presId="urn:microsoft.com/office/officeart/2018/2/layout/IconCircleList"/>
    <dgm:cxn modelId="{0A6A9756-37E9-4B00-9D70-6D4BC8F3B38B}" type="presOf" srcId="{299EF692-E69C-4A8D-A264-541F1D79E178}" destId="{A1D85CFE-5710-46C9-8C83-6665DA602AEA}" srcOrd="0" destOrd="0" presId="urn:microsoft.com/office/officeart/2018/2/layout/IconCircleList"/>
    <dgm:cxn modelId="{205AFB91-030D-4F0D-9782-135AE878D221}" type="presOf" srcId="{79053C06-E7BF-4BE9-8BA9-154745C12B94}" destId="{21E87B03-0D9D-43D0-ADFE-35AA573B8301}" srcOrd="0" destOrd="0" presId="urn:microsoft.com/office/officeart/2018/2/layout/IconCircleList"/>
    <dgm:cxn modelId="{31F19DA7-1075-4177-ADA6-F35034755EF9}" srcId="{299EF692-E69C-4A8D-A264-541F1D79E178}" destId="{A2418EA2-BAE7-4CBC-BE6F-C4FD0E93051B}" srcOrd="3" destOrd="0" parTransId="{6BB1A80A-9D02-466F-93E2-C1BBF3F63DB9}" sibTransId="{A3DDAE05-330F-41D8-9292-11A70DA0DDA0}"/>
    <dgm:cxn modelId="{FF5DFBB2-894F-41AF-B389-94D735809D8E}" srcId="{299EF692-E69C-4A8D-A264-541F1D79E178}" destId="{52A7BA86-4873-477C-8884-779B90AAA646}" srcOrd="0" destOrd="0" parTransId="{2BDBA7C6-5EB1-4377-805E-6109B5364925}" sibTransId="{3FBE6317-C162-4AA1-AA65-2C5D0FE0C45A}"/>
    <dgm:cxn modelId="{2C6FD5B3-E091-4952-9D82-FD3062CCD02E}" type="presOf" srcId="{52A7BA86-4873-477C-8884-779B90AAA646}" destId="{F60B294A-E74C-4E4E-A3B8-F33FEAC7218B}" srcOrd="0" destOrd="0" presId="urn:microsoft.com/office/officeart/2018/2/layout/IconCircleList"/>
    <dgm:cxn modelId="{C9CDF8C1-F0C6-429B-AD8B-9899BEE4C32E}" type="presOf" srcId="{27E2A66E-6AC6-46C0-B449-2498DC41756A}" destId="{4B357B67-D24C-4458-88CC-D1D73ED14951}" srcOrd="0" destOrd="0" presId="urn:microsoft.com/office/officeart/2018/2/layout/IconCircleList"/>
    <dgm:cxn modelId="{FA4C22D3-E769-4E0F-8582-19CFF5834E21}" srcId="{299EF692-E69C-4A8D-A264-541F1D79E178}" destId="{1DF614AB-1EC7-4B4B-A1EA-60C9B0639C84}" srcOrd="1" destOrd="0" parTransId="{5112C98A-6C66-4B45-9B79-144D660F0906}" sibTransId="{9D6B951F-9C6B-4D1C-BEAF-80798F5DCEF8}"/>
    <dgm:cxn modelId="{13F3D1D7-093B-4758-BBB1-47B8F2ADF97C}" type="presOf" srcId="{3FBE6317-C162-4AA1-AA65-2C5D0FE0C45A}" destId="{6B3B5B90-F4A0-4090-A432-FBBABEA63901}" srcOrd="0" destOrd="0" presId="urn:microsoft.com/office/officeart/2018/2/layout/IconCircleList"/>
    <dgm:cxn modelId="{4E602C5F-F1CD-470C-96C7-5D090D093B0B}" type="presParOf" srcId="{A1D85CFE-5710-46C9-8C83-6665DA602AEA}" destId="{FDA5C0C0-E85D-44AE-8EF0-E86101E80411}" srcOrd="0" destOrd="0" presId="urn:microsoft.com/office/officeart/2018/2/layout/IconCircleList"/>
    <dgm:cxn modelId="{99C12D3D-537A-4735-A937-826F2CF47E09}" type="presParOf" srcId="{FDA5C0C0-E85D-44AE-8EF0-E86101E80411}" destId="{91276CBB-7D30-4070-B938-934EF310816F}" srcOrd="0" destOrd="0" presId="urn:microsoft.com/office/officeart/2018/2/layout/IconCircleList"/>
    <dgm:cxn modelId="{D52C6729-0407-4D08-B0ED-3CD00C9A36A4}" type="presParOf" srcId="{91276CBB-7D30-4070-B938-934EF310816F}" destId="{91E49F7E-45F8-4AAA-A3AC-4BBEABAB4CEF}" srcOrd="0" destOrd="0" presId="urn:microsoft.com/office/officeart/2018/2/layout/IconCircleList"/>
    <dgm:cxn modelId="{2CFAFF46-3833-41E2-9F64-60AC51D024CC}" type="presParOf" srcId="{91276CBB-7D30-4070-B938-934EF310816F}" destId="{18D78485-B38C-4DD7-844A-0FD8B9887D65}" srcOrd="1" destOrd="0" presId="urn:microsoft.com/office/officeart/2018/2/layout/IconCircleList"/>
    <dgm:cxn modelId="{A378E919-E1A9-4A91-881F-094CDC6C46BF}" type="presParOf" srcId="{91276CBB-7D30-4070-B938-934EF310816F}" destId="{AA258728-FA42-49F9-8417-9136CF0C40C6}" srcOrd="2" destOrd="0" presId="urn:microsoft.com/office/officeart/2018/2/layout/IconCircleList"/>
    <dgm:cxn modelId="{E5C821AA-14C7-4D75-81BE-2D52E2FEA2BE}" type="presParOf" srcId="{91276CBB-7D30-4070-B938-934EF310816F}" destId="{F60B294A-E74C-4E4E-A3B8-F33FEAC7218B}" srcOrd="3" destOrd="0" presId="urn:microsoft.com/office/officeart/2018/2/layout/IconCircleList"/>
    <dgm:cxn modelId="{7C7DB52D-F53F-4B20-B5AB-D0D272E45DC2}" type="presParOf" srcId="{FDA5C0C0-E85D-44AE-8EF0-E86101E80411}" destId="{6B3B5B90-F4A0-4090-A432-FBBABEA63901}" srcOrd="1" destOrd="0" presId="urn:microsoft.com/office/officeart/2018/2/layout/IconCircleList"/>
    <dgm:cxn modelId="{7E832324-954E-4440-AD1D-D0124070BE74}" type="presParOf" srcId="{FDA5C0C0-E85D-44AE-8EF0-E86101E80411}" destId="{BADBA8E7-5AFC-4F04-98D9-7B44C249D46A}" srcOrd="2" destOrd="0" presId="urn:microsoft.com/office/officeart/2018/2/layout/IconCircleList"/>
    <dgm:cxn modelId="{5685AFD0-EB46-4F38-B2E4-04C4C0D16E98}" type="presParOf" srcId="{BADBA8E7-5AFC-4F04-98D9-7B44C249D46A}" destId="{095C6F75-38EC-4822-BAE9-B15DADA586A3}" srcOrd="0" destOrd="0" presId="urn:microsoft.com/office/officeart/2018/2/layout/IconCircleList"/>
    <dgm:cxn modelId="{83C6CFFC-182F-4AED-8B6C-919C8CA10D71}" type="presParOf" srcId="{BADBA8E7-5AFC-4F04-98D9-7B44C249D46A}" destId="{14F56EC6-FF3E-4318-AE18-68CD2B9E0DF0}" srcOrd="1" destOrd="0" presId="urn:microsoft.com/office/officeart/2018/2/layout/IconCircleList"/>
    <dgm:cxn modelId="{57489316-3522-4FBE-B759-D77485C208DA}" type="presParOf" srcId="{BADBA8E7-5AFC-4F04-98D9-7B44C249D46A}" destId="{1B981F2C-8593-49B2-B4C5-97A69843E301}" srcOrd="2" destOrd="0" presId="urn:microsoft.com/office/officeart/2018/2/layout/IconCircleList"/>
    <dgm:cxn modelId="{F7901980-E1DA-477D-A8AC-7FC002BA3F89}" type="presParOf" srcId="{BADBA8E7-5AFC-4F04-98D9-7B44C249D46A}" destId="{12481765-758F-427F-8384-57962F51CFB9}" srcOrd="3" destOrd="0" presId="urn:microsoft.com/office/officeart/2018/2/layout/IconCircleList"/>
    <dgm:cxn modelId="{40A96E4F-2B35-435D-9C5E-9B150BA2EB2B}" type="presParOf" srcId="{FDA5C0C0-E85D-44AE-8EF0-E86101E80411}" destId="{415A949F-6C95-4CF7-9D0A-2C48519DC9AC}" srcOrd="3" destOrd="0" presId="urn:microsoft.com/office/officeart/2018/2/layout/IconCircleList"/>
    <dgm:cxn modelId="{3D596770-4688-49EF-A0EA-71A9186EB44E}" type="presParOf" srcId="{FDA5C0C0-E85D-44AE-8EF0-E86101E80411}" destId="{25046599-2E3B-494A-B08C-ED97C69A9492}" srcOrd="4" destOrd="0" presId="urn:microsoft.com/office/officeart/2018/2/layout/IconCircleList"/>
    <dgm:cxn modelId="{C402B99A-BDED-41D3-BFFB-58072B5EE11A}" type="presParOf" srcId="{25046599-2E3B-494A-B08C-ED97C69A9492}" destId="{BF001E6C-BA61-4AD1-8B52-E6241D4DD149}" srcOrd="0" destOrd="0" presId="urn:microsoft.com/office/officeart/2018/2/layout/IconCircleList"/>
    <dgm:cxn modelId="{1FD9B15B-73A6-4069-A8B5-EC4D6BA40B70}" type="presParOf" srcId="{25046599-2E3B-494A-B08C-ED97C69A9492}" destId="{7C8B9DC0-9012-425C-9444-B40CB7A6B6D5}" srcOrd="1" destOrd="0" presId="urn:microsoft.com/office/officeart/2018/2/layout/IconCircleList"/>
    <dgm:cxn modelId="{1C3E417A-7C9C-4A8C-BA5D-C6ED3D47D263}" type="presParOf" srcId="{25046599-2E3B-494A-B08C-ED97C69A9492}" destId="{990534DA-1593-4E93-BCDE-8392A04C6EFE}" srcOrd="2" destOrd="0" presId="urn:microsoft.com/office/officeart/2018/2/layout/IconCircleList"/>
    <dgm:cxn modelId="{6CC7928A-2136-451B-A550-58A34091C7D1}" type="presParOf" srcId="{25046599-2E3B-494A-B08C-ED97C69A9492}" destId="{4B357B67-D24C-4458-88CC-D1D73ED14951}" srcOrd="3" destOrd="0" presId="urn:microsoft.com/office/officeart/2018/2/layout/IconCircleList"/>
    <dgm:cxn modelId="{C631E70C-1F96-4FBC-A52E-4AA03FA7E68E}" type="presParOf" srcId="{FDA5C0C0-E85D-44AE-8EF0-E86101E80411}" destId="{21E87B03-0D9D-43D0-ADFE-35AA573B8301}" srcOrd="5" destOrd="0" presId="urn:microsoft.com/office/officeart/2018/2/layout/IconCircleList"/>
    <dgm:cxn modelId="{A271A2D6-9354-413B-A666-32982125E5D1}" type="presParOf" srcId="{FDA5C0C0-E85D-44AE-8EF0-E86101E80411}" destId="{88BA946C-68A9-41E2-A2B9-21980D59AA0F}" srcOrd="6" destOrd="0" presId="urn:microsoft.com/office/officeart/2018/2/layout/IconCircleList"/>
    <dgm:cxn modelId="{A91204CA-FF21-4DDB-A7D8-F8FF70C24B90}" type="presParOf" srcId="{88BA946C-68A9-41E2-A2B9-21980D59AA0F}" destId="{E0E75D73-3D7E-4FDE-AFA3-D8BF6DA3C8DB}" srcOrd="0" destOrd="0" presId="urn:microsoft.com/office/officeart/2018/2/layout/IconCircleList"/>
    <dgm:cxn modelId="{D29E7388-8380-4D20-95E1-1446E018B23D}" type="presParOf" srcId="{88BA946C-68A9-41E2-A2B9-21980D59AA0F}" destId="{3163AE50-CE59-4A31-9DF7-67366B9A96E5}" srcOrd="1" destOrd="0" presId="urn:microsoft.com/office/officeart/2018/2/layout/IconCircleList"/>
    <dgm:cxn modelId="{F3E6604C-42C2-4DF0-94E2-5CB1E5E2C84C}" type="presParOf" srcId="{88BA946C-68A9-41E2-A2B9-21980D59AA0F}" destId="{BDE79B34-E323-40AF-8C07-F9801895C988}" srcOrd="2" destOrd="0" presId="urn:microsoft.com/office/officeart/2018/2/layout/IconCircleList"/>
    <dgm:cxn modelId="{E84888C4-96EC-465E-B441-2E0E2DF73258}" type="presParOf" srcId="{88BA946C-68A9-41E2-A2B9-21980D59AA0F}" destId="{0FCF3A01-CCA1-4592-92AE-939AF046EE66}"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99EF692-E69C-4A8D-A264-541F1D79E178}" type="doc">
      <dgm:prSet loTypeId="urn:microsoft.com/office/officeart/2018/2/layout/IconCircleList" loCatId="icon" qsTypeId="urn:microsoft.com/office/officeart/2005/8/quickstyle/simple4" qsCatId="simple" csTypeId="urn:microsoft.com/office/officeart/2005/8/colors/accent1_2" csCatId="accent1" phldr="1"/>
      <dgm:spPr/>
      <dgm:t>
        <a:bodyPr/>
        <a:lstStyle/>
        <a:p>
          <a:endParaRPr lang="en-US"/>
        </a:p>
      </dgm:t>
    </dgm:pt>
    <dgm:pt modelId="{52A7BA86-4873-477C-8884-779B90AAA646}">
      <dgm:prSet custT="1"/>
      <dgm:spPr/>
      <dgm:t>
        <a:bodyPr/>
        <a:lstStyle/>
        <a:p>
          <a:pPr>
            <a:lnSpc>
              <a:spcPct val="100000"/>
            </a:lnSpc>
          </a:pPr>
          <a:r>
            <a:rPr lang="is-IS" sz="1400" b="0" i="0" dirty="0">
              <a:solidFill>
                <a:schemeClr val="bg1"/>
              </a:solidFill>
            </a:rPr>
            <a:t>Hafðu alla samninga skriflega og hafðu þá alla á sama stað</a:t>
          </a:r>
          <a:endParaRPr lang="de-DE" sz="1400" b="0" i="0" dirty="0">
            <a:solidFill>
              <a:schemeClr val="bg1"/>
            </a:solidFill>
          </a:endParaRPr>
        </a:p>
        <a:p>
          <a:pPr>
            <a:lnSpc>
              <a:spcPct val="100000"/>
            </a:lnSpc>
          </a:pPr>
          <a:endParaRPr lang="en-US" sz="1400" dirty="0">
            <a:solidFill>
              <a:schemeClr val="bg1"/>
            </a:solidFill>
          </a:endParaRPr>
        </a:p>
      </dgm:t>
    </dgm:pt>
    <dgm:pt modelId="{2BDBA7C6-5EB1-4377-805E-6109B5364925}" type="parTrans" cxnId="{FF5DFBB2-894F-41AF-B389-94D735809D8E}">
      <dgm:prSet/>
      <dgm:spPr/>
      <dgm:t>
        <a:bodyPr/>
        <a:lstStyle/>
        <a:p>
          <a:endParaRPr lang="en-US"/>
        </a:p>
      </dgm:t>
    </dgm:pt>
    <dgm:pt modelId="{3FBE6317-C162-4AA1-AA65-2C5D0FE0C45A}" type="sibTrans" cxnId="{FF5DFBB2-894F-41AF-B389-94D735809D8E}">
      <dgm:prSet/>
      <dgm:spPr/>
      <dgm:t>
        <a:bodyPr/>
        <a:lstStyle/>
        <a:p>
          <a:pPr>
            <a:lnSpc>
              <a:spcPct val="100000"/>
            </a:lnSpc>
          </a:pPr>
          <a:endParaRPr lang="en-US"/>
        </a:p>
      </dgm:t>
    </dgm:pt>
    <dgm:pt modelId="{1DF614AB-1EC7-4B4B-A1EA-60C9B0639C84}">
      <dgm:prSet custT="1"/>
      <dgm:spPr/>
      <dgm:t>
        <a:bodyPr/>
        <a:lstStyle/>
        <a:p>
          <a:pPr rtl="0">
            <a:lnSpc>
              <a:spcPct val="100000"/>
            </a:lnSpc>
          </a:pPr>
          <a:r>
            <a:rPr lang="is-IS" sz="1400" b="0" i="0" kern="1200" dirty="0">
              <a:solidFill>
                <a:schemeClr val="bg1"/>
              </a:solidFill>
              <a:latin typeface="Calibri" panose="020F0502020204030204"/>
              <a:ea typeface="+mn-ea"/>
              <a:cs typeface="+mn-cs"/>
            </a:rPr>
            <a:t>Íhugaðu innleiðingu hugbúnaðar til að þess halda utan um ferla, t.a.m. vegna </a:t>
          </a:r>
          <a:r>
            <a:rPr lang="is-IS" sz="1400" b="0" i="0" kern="1200" dirty="0" err="1">
              <a:solidFill>
                <a:schemeClr val="bg1"/>
              </a:solidFill>
              <a:latin typeface="Calibri" panose="020F0502020204030204"/>
              <a:ea typeface="+mn-ea"/>
              <a:cs typeface="+mn-cs"/>
            </a:rPr>
            <a:t>mönnunar</a:t>
          </a:r>
          <a:r>
            <a:rPr lang="is-IS" sz="1400" b="0" i="0" kern="1200" dirty="0">
              <a:solidFill>
                <a:schemeClr val="bg1"/>
              </a:solidFill>
              <a:latin typeface="Calibri" panose="020F0502020204030204"/>
              <a:ea typeface="+mn-ea"/>
              <a:cs typeface="+mn-cs"/>
            </a:rPr>
            <a:t>, bókanir, til þess að gera hlutina  skilvirkari. Kerfin geta tilkynnt um brot á ferlum á frumstigi</a:t>
          </a:r>
          <a:endParaRPr lang="de-DE" sz="1400" b="0" i="0" kern="1200" dirty="0">
            <a:solidFill>
              <a:schemeClr val="bg1"/>
            </a:solidFill>
            <a:latin typeface="Calibri" panose="020F0502020204030204"/>
            <a:ea typeface="+mn-ea"/>
            <a:cs typeface="+mn-cs"/>
          </a:endParaRPr>
        </a:p>
        <a:p>
          <a:pPr marL="0" lvl="0" indent="0" algn="l" defTabSz="622300">
            <a:lnSpc>
              <a:spcPct val="100000"/>
            </a:lnSpc>
            <a:spcBef>
              <a:spcPct val="0"/>
            </a:spcBef>
            <a:spcAft>
              <a:spcPct val="35000"/>
            </a:spcAft>
            <a:buNone/>
          </a:pPr>
          <a:endParaRPr lang="en-US" sz="1400" b="0" i="0" kern="1200" dirty="0">
            <a:solidFill>
              <a:schemeClr val="bg1"/>
            </a:solidFill>
            <a:latin typeface="Calibri" panose="020F0502020204030204"/>
            <a:ea typeface="+mn-ea"/>
            <a:cs typeface="+mn-cs"/>
          </a:endParaRPr>
        </a:p>
      </dgm:t>
    </dgm:pt>
    <dgm:pt modelId="{5112C98A-6C66-4B45-9B79-144D660F0906}" type="parTrans" cxnId="{FA4C22D3-E769-4E0F-8582-19CFF5834E21}">
      <dgm:prSet/>
      <dgm:spPr/>
      <dgm:t>
        <a:bodyPr/>
        <a:lstStyle/>
        <a:p>
          <a:endParaRPr lang="en-US"/>
        </a:p>
      </dgm:t>
    </dgm:pt>
    <dgm:pt modelId="{9D6B951F-9C6B-4D1C-BEAF-80798F5DCEF8}" type="sibTrans" cxnId="{FA4C22D3-E769-4E0F-8582-19CFF5834E21}">
      <dgm:prSet/>
      <dgm:spPr/>
      <dgm:t>
        <a:bodyPr/>
        <a:lstStyle/>
        <a:p>
          <a:pPr>
            <a:lnSpc>
              <a:spcPct val="100000"/>
            </a:lnSpc>
          </a:pPr>
          <a:endParaRPr lang="en-US"/>
        </a:p>
      </dgm:t>
    </dgm:pt>
    <dgm:pt modelId="{27E2A66E-6AC6-46C0-B449-2498DC41756A}">
      <dgm:prSet custT="1"/>
      <dgm:spPr/>
      <dgm:t>
        <a:bodyPr/>
        <a:lstStyle/>
        <a:p>
          <a:pPr>
            <a:lnSpc>
              <a:spcPct val="100000"/>
            </a:lnSpc>
          </a:pPr>
          <a:r>
            <a:rPr lang="is-IS" sz="1400" b="0" i="0" dirty="0">
              <a:solidFill>
                <a:schemeClr val="bg1"/>
              </a:solidFill>
            </a:rPr>
            <a:t>Notkun á mælingum getur hjálpað til þess að fá mynd á núverandi stöðu fyrirtækisins (svo sem með árangursvísum, eða ánægjukönnunum viðskiptavina)</a:t>
          </a:r>
          <a:endParaRPr lang="en-US" sz="1400" dirty="0">
            <a:solidFill>
              <a:schemeClr val="bg1"/>
            </a:solidFill>
          </a:endParaRPr>
        </a:p>
      </dgm:t>
    </dgm:pt>
    <dgm:pt modelId="{76C7608A-FFA2-4B66-8754-93A8C1F09F2B}" type="parTrans" cxnId="{6BCD355B-8A9F-460C-93F3-4BD3EB0B0241}">
      <dgm:prSet/>
      <dgm:spPr/>
      <dgm:t>
        <a:bodyPr/>
        <a:lstStyle/>
        <a:p>
          <a:endParaRPr lang="en-US"/>
        </a:p>
      </dgm:t>
    </dgm:pt>
    <dgm:pt modelId="{79053C06-E7BF-4BE9-8BA9-154745C12B94}" type="sibTrans" cxnId="{6BCD355B-8A9F-460C-93F3-4BD3EB0B0241}">
      <dgm:prSet/>
      <dgm:spPr/>
      <dgm:t>
        <a:bodyPr/>
        <a:lstStyle/>
        <a:p>
          <a:pPr>
            <a:lnSpc>
              <a:spcPct val="100000"/>
            </a:lnSpc>
          </a:pPr>
          <a:endParaRPr lang="en-US"/>
        </a:p>
      </dgm:t>
    </dgm:pt>
    <dgm:pt modelId="{A2418EA2-BAE7-4CBC-BE6F-C4FD0E93051B}">
      <dgm:prSet custT="1"/>
      <dgm:spPr/>
      <dgm:t>
        <a:bodyPr/>
        <a:lstStyle/>
        <a:p>
          <a:pPr>
            <a:lnSpc>
              <a:spcPct val="100000"/>
            </a:lnSpc>
          </a:pPr>
          <a:r>
            <a:rPr lang="is-IS" sz="1400" b="0" i="0" dirty="0">
              <a:solidFill>
                <a:schemeClr val="bg1"/>
              </a:solidFill>
            </a:rPr>
            <a:t>Regluleg þjálfun starfsfólks tryggir að þau standi við verkefni sín</a:t>
          </a:r>
          <a:endParaRPr lang="de-DE" sz="1400" b="0" i="0" dirty="0">
            <a:solidFill>
              <a:schemeClr val="bg1"/>
            </a:solidFill>
          </a:endParaRPr>
        </a:p>
        <a:p>
          <a:pPr>
            <a:lnSpc>
              <a:spcPct val="100000"/>
            </a:lnSpc>
          </a:pPr>
          <a:endParaRPr lang="en-US" sz="1400" dirty="0">
            <a:solidFill>
              <a:schemeClr val="bg1"/>
            </a:solidFill>
          </a:endParaRPr>
        </a:p>
      </dgm:t>
    </dgm:pt>
    <dgm:pt modelId="{6BB1A80A-9D02-466F-93E2-C1BBF3F63DB9}" type="parTrans" cxnId="{31F19DA7-1075-4177-ADA6-F35034755EF9}">
      <dgm:prSet/>
      <dgm:spPr/>
      <dgm:t>
        <a:bodyPr/>
        <a:lstStyle/>
        <a:p>
          <a:endParaRPr lang="en-US"/>
        </a:p>
      </dgm:t>
    </dgm:pt>
    <dgm:pt modelId="{A3DDAE05-330F-41D8-9292-11A70DA0DDA0}" type="sibTrans" cxnId="{31F19DA7-1075-4177-ADA6-F35034755EF9}">
      <dgm:prSet/>
      <dgm:spPr/>
      <dgm:t>
        <a:bodyPr/>
        <a:lstStyle/>
        <a:p>
          <a:pPr>
            <a:lnSpc>
              <a:spcPct val="100000"/>
            </a:lnSpc>
          </a:pPr>
          <a:endParaRPr lang="en-US"/>
        </a:p>
      </dgm:t>
    </dgm:pt>
    <dgm:pt modelId="{9C7306B0-9128-422A-805D-EC1826797D13}">
      <dgm:prSet custT="1"/>
      <dgm:spPr/>
      <dgm:t>
        <a:bodyPr/>
        <a:lstStyle/>
        <a:p>
          <a:pPr rtl="0">
            <a:lnSpc>
              <a:spcPct val="100000"/>
            </a:lnSpc>
          </a:pPr>
          <a:r>
            <a:rPr lang="is-IS" sz="1400" b="0" i="0" dirty="0">
              <a:solidFill>
                <a:schemeClr val="bg1"/>
              </a:solidFill>
              <a:latin typeface="Calibri Light" panose="020F0302020204030204"/>
            </a:rPr>
            <a:t>Ábyrgðir </a:t>
          </a:r>
          <a:r>
            <a:rPr lang="is-IS" sz="1400" b="0" i="0" dirty="0">
              <a:solidFill>
                <a:schemeClr val="bg1"/>
              </a:solidFill>
            </a:rPr>
            <a:t> – miðla þarf ábyrgðinni út á við svo vitað er hvern á að hafa samband við um ólík málefni</a:t>
          </a:r>
          <a:endParaRPr lang="de-DE" sz="1400" b="0" i="0" dirty="0">
            <a:solidFill>
              <a:schemeClr val="bg1"/>
            </a:solidFill>
          </a:endParaRPr>
        </a:p>
        <a:p>
          <a:pPr>
            <a:lnSpc>
              <a:spcPct val="100000"/>
            </a:lnSpc>
          </a:pPr>
          <a:endParaRPr lang="en-US" sz="1400" dirty="0">
            <a:solidFill>
              <a:schemeClr val="bg1"/>
            </a:solidFill>
            <a:highlight>
              <a:srgbClr val="00FF00"/>
            </a:highlight>
          </a:endParaRPr>
        </a:p>
      </dgm:t>
    </dgm:pt>
    <dgm:pt modelId="{A16AE764-37AE-4883-BCE2-18EBA590B813}" type="parTrans" cxnId="{AD2D1B41-7F51-41DD-B7AA-753927AE0700}">
      <dgm:prSet/>
      <dgm:spPr/>
      <dgm:t>
        <a:bodyPr/>
        <a:lstStyle/>
        <a:p>
          <a:endParaRPr lang="en-US"/>
        </a:p>
      </dgm:t>
    </dgm:pt>
    <dgm:pt modelId="{46ECFBFF-A845-4400-B7EF-4B8E6C7F96A2}" type="sibTrans" cxnId="{AD2D1B41-7F51-41DD-B7AA-753927AE0700}">
      <dgm:prSet/>
      <dgm:spPr/>
      <dgm:t>
        <a:bodyPr/>
        <a:lstStyle/>
        <a:p>
          <a:pPr>
            <a:lnSpc>
              <a:spcPct val="100000"/>
            </a:lnSpc>
          </a:pPr>
          <a:endParaRPr lang="en-US"/>
        </a:p>
      </dgm:t>
    </dgm:pt>
    <dgm:pt modelId="{A1D85CFE-5710-46C9-8C83-6665DA602AEA}" type="pres">
      <dgm:prSet presAssocID="{299EF692-E69C-4A8D-A264-541F1D79E178}" presName="root" presStyleCnt="0">
        <dgm:presLayoutVars>
          <dgm:dir/>
          <dgm:resizeHandles val="exact"/>
        </dgm:presLayoutVars>
      </dgm:prSet>
      <dgm:spPr/>
    </dgm:pt>
    <dgm:pt modelId="{FDA5C0C0-E85D-44AE-8EF0-E86101E80411}" type="pres">
      <dgm:prSet presAssocID="{299EF692-E69C-4A8D-A264-541F1D79E178}" presName="container" presStyleCnt="0">
        <dgm:presLayoutVars>
          <dgm:dir/>
          <dgm:resizeHandles val="exact"/>
        </dgm:presLayoutVars>
      </dgm:prSet>
      <dgm:spPr/>
    </dgm:pt>
    <dgm:pt modelId="{91276CBB-7D30-4070-B938-934EF310816F}" type="pres">
      <dgm:prSet presAssocID="{52A7BA86-4873-477C-8884-779B90AAA646}" presName="compNode" presStyleCnt="0"/>
      <dgm:spPr/>
    </dgm:pt>
    <dgm:pt modelId="{91E49F7E-45F8-4AAA-A3AC-4BBEABAB4CEF}" type="pres">
      <dgm:prSet presAssocID="{52A7BA86-4873-477C-8884-779B90AAA646}" presName="iconBgRect" presStyleLbl="bgShp" presStyleIdx="0" presStyleCnt="5"/>
      <dgm:spPr>
        <a:solidFill>
          <a:srgbClr val="916395"/>
        </a:solidFill>
      </dgm:spPr>
    </dgm:pt>
    <dgm:pt modelId="{18D78485-B38C-4DD7-844A-0FD8B9887D65}" type="pres">
      <dgm:prSet presAssocID="{52A7BA86-4873-477C-8884-779B90AAA646}"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ument"/>
        </a:ext>
      </dgm:extLst>
    </dgm:pt>
    <dgm:pt modelId="{AA258728-FA42-49F9-8417-9136CF0C40C6}" type="pres">
      <dgm:prSet presAssocID="{52A7BA86-4873-477C-8884-779B90AAA646}" presName="spaceRect" presStyleCnt="0"/>
      <dgm:spPr/>
    </dgm:pt>
    <dgm:pt modelId="{F60B294A-E74C-4E4E-A3B8-F33FEAC7218B}" type="pres">
      <dgm:prSet presAssocID="{52A7BA86-4873-477C-8884-779B90AAA646}" presName="textRect" presStyleLbl="revTx" presStyleIdx="0" presStyleCnt="5" custScaleX="133861" custLinFactNeighborX="9696" custLinFactNeighborY="34656">
        <dgm:presLayoutVars>
          <dgm:chMax val="1"/>
          <dgm:chPref val="1"/>
        </dgm:presLayoutVars>
      </dgm:prSet>
      <dgm:spPr/>
    </dgm:pt>
    <dgm:pt modelId="{6B3B5B90-F4A0-4090-A432-FBBABEA63901}" type="pres">
      <dgm:prSet presAssocID="{3FBE6317-C162-4AA1-AA65-2C5D0FE0C45A}" presName="sibTrans" presStyleLbl="sibTrans2D1" presStyleIdx="0" presStyleCnt="0"/>
      <dgm:spPr/>
    </dgm:pt>
    <dgm:pt modelId="{BADBA8E7-5AFC-4F04-98D9-7B44C249D46A}" type="pres">
      <dgm:prSet presAssocID="{1DF614AB-1EC7-4B4B-A1EA-60C9B0639C84}" presName="compNode" presStyleCnt="0"/>
      <dgm:spPr/>
    </dgm:pt>
    <dgm:pt modelId="{095C6F75-38EC-4822-BAE9-B15DADA586A3}" type="pres">
      <dgm:prSet presAssocID="{1DF614AB-1EC7-4B4B-A1EA-60C9B0639C84}" presName="iconBgRect" presStyleLbl="bgShp" presStyleIdx="1" presStyleCnt="5"/>
      <dgm:spPr>
        <a:solidFill>
          <a:srgbClr val="916395"/>
        </a:solidFill>
      </dgm:spPr>
    </dgm:pt>
    <dgm:pt modelId="{14F56EC6-FF3E-4318-AE18-68CD2B9E0DF0}" type="pres">
      <dgm:prSet presAssocID="{1DF614AB-1EC7-4B4B-A1EA-60C9B0639C84}"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ears"/>
        </a:ext>
      </dgm:extLst>
    </dgm:pt>
    <dgm:pt modelId="{1B981F2C-8593-49B2-B4C5-97A69843E301}" type="pres">
      <dgm:prSet presAssocID="{1DF614AB-1EC7-4B4B-A1EA-60C9B0639C84}" presName="spaceRect" presStyleCnt="0"/>
      <dgm:spPr/>
    </dgm:pt>
    <dgm:pt modelId="{12481765-758F-427F-8384-57962F51CFB9}" type="pres">
      <dgm:prSet presAssocID="{1DF614AB-1EC7-4B4B-A1EA-60C9B0639C84}" presName="textRect" presStyleLbl="revTx" presStyleIdx="1" presStyleCnt="5" custScaleX="120736" custLinFactNeighborX="5805" custLinFactNeighborY="41459">
        <dgm:presLayoutVars>
          <dgm:chMax val="1"/>
          <dgm:chPref val="1"/>
        </dgm:presLayoutVars>
      </dgm:prSet>
      <dgm:spPr/>
    </dgm:pt>
    <dgm:pt modelId="{415A949F-6C95-4CF7-9D0A-2C48519DC9AC}" type="pres">
      <dgm:prSet presAssocID="{9D6B951F-9C6B-4D1C-BEAF-80798F5DCEF8}" presName="sibTrans" presStyleLbl="sibTrans2D1" presStyleIdx="0" presStyleCnt="0"/>
      <dgm:spPr/>
    </dgm:pt>
    <dgm:pt modelId="{25046599-2E3B-494A-B08C-ED97C69A9492}" type="pres">
      <dgm:prSet presAssocID="{27E2A66E-6AC6-46C0-B449-2498DC41756A}" presName="compNode" presStyleCnt="0"/>
      <dgm:spPr/>
    </dgm:pt>
    <dgm:pt modelId="{BF001E6C-BA61-4AD1-8B52-E6241D4DD149}" type="pres">
      <dgm:prSet presAssocID="{27E2A66E-6AC6-46C0-B449-2498DC41756A}" presName="iconBgRect" presStyleLbl="bgShp" presStyleIdx="2" presStyleCnt="5"/>
      <dgm:spPr>
        <a:solidFill>
          <a:srgbClr val="916395"/>
        </a:solidFill>
      </dgm:spPr>
    </dgm:pt>
    <dgm:pt modelId="{7C8B9DC0-9012-425C-9444-B40CB7A6B6D5}" type="pres">
      <dgm:prSet presAssocID="{27E2A66E-6AC6-46C0-B449-2498DC41756A}"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r Graph with Upward Trend"/>
        </a:ext>
      </dgm:extLst>
    </dgm:pt>
    <dgm:pt modelId="{990534DA-1593-4E93-BCDE-8392A04C6EFE}" type="pres">
      <dgm:prSet presAssocID="{27E2A66E-6AC6-46C0-B449-2498DC41756A}" presName="spaceRect" presStyleCnt="0"/>
      <dgm:spPr/>
    </dgm:pt>
    <dgm:pt modelId="{4B357B67-D24C-4458-88CC-D1D73ED14951}" type="pres">
      <dgm:prSet presAssocID="{27E2A66E-6AC6-46C0-B449-2498DC41756A}" presName="textRect" presStyleLbl="revTx" presStyleIdx="2" presStyleCnt="5" custScaleX="133301" custLinFactNeighborX="10341" custLinFactNeighborY="40005">
        <dgm:presLayoutVars>
          <dgm:chMax val="1"/>
          <dgm:chPref val="1"/>
        </dgm:presLayoutVars>
      </dgm:prSet>
      <dgm:spPr/>
    </dgm:pt>
    <dgm:pt modelId="{21E87B03-0D9D-43D0-ADFE-35AA573B8301}" type="pres">
      <dgm:prSet presAssocID="{79053C06-E7BF-4BE9-8BA9-154745C12B94}" presName="sibTrans" presStyleLbl="sibTrans2D1" presStyleIdx="0" presStyleCnt="0"/>
      <dgm:spPr/>
    </dgm:pt>
    <dgm:pt modelId="{88BA946C-68A9-41E2-A2B9-21980D59AA0F}" type="pres">
      <dgm:prSet presAssocID="{A2418EA2-BAE7-4CBC-BE6F-C4FD0E93051B}" presName="compNode" presStyleCnt="0"/>
      <dgm:spPr/>
    </dgm:pt>
    <dgm:pt modelId="{E0E75D73-3D7E-4FDE-AFA3-D8BF6DA3C8DB}" type="pres">
      <dgm:prSet presAssocID="{A2418EA2-BAE7-4CBC-BE6F-C4FD0E93051B}" presName="iconBgRect" presStyleLbl="bgShp" presStyleIdx="3" presStyleCnt="5"/>
      <dgm:spPr>
        <a:solidFill>
          <a:srgbClr val="916395"/>
        </a:solidFill>
      </dgm:spPr>
    </dgm:pt>
    <dgm:pt modelId="{3163AE50-CE59-4A31-9DF7-67366B9A96E5}" type="pres">
      <dgm:prSet presAssocID="{A2418EA2-BAE7-4CBC-BE6F-C4FD0E93051B}"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lassroom"/>
        </a:ext>
      </dgm:extLst>
    </dgm:pt>
    <dgm:pt modelId="{BDE79B34-E323-40AF-8C07-F9801895C988}" type="pres">
      <dgm:prSet presAssocID="{A2418EA2-BAE7-4CBC-BE6F-C4FD0E93051B}" presName="spaceRect" presStyleCnt="0"/>
      <dgm:spPr/>
    </dgm:pt>
    <dgm:pt modelId="{0FCF3A01-CCA1-4592-92AE-939AF046EE66}" type="pres">
      <dgm:prSet presAssocID="{A2418EA2-BAE7-4CBC-BE6F-C4FD0E93051B}" presName="textRect" presStyleLbl="revTx" presStyleIdx="3" presStyleCnt="5" custLinFactNeighborX="-5999" custLinFactNeighborY="39040">
        <dgm:presLayoutVars>
          <dgm:chMax val="1"/>
          <dgm:chPref val="1"/>
        </dgm:presLayoutVars>
      </dgm:prSet>
      <dgm:spPr/>
    </dgm:pt>
    <dgm:pt modelId="{3E8A0BD5-5EF2-43BF-AF0A-6609298C2454}" type="pres">
      <dgm:prSet presAssocID="{A3DDAE05-330F-41D8-9292-11A70DA0DDA0}" presName="sibTrans" presStyleLbl="sibTrans2D1" presStyleIdx="0" presStyleCnt="0"/>
      <dgm:spPr/>
    </dgm:pt>
    <dgm:pt modelId="{52BA15BD-EE9C-4A42-907B-7F180EB8D79E}" type="pres">
      <dgm:prSet presAssocID="{9C7306B0-9128-422A-805D-EC1826797D13}" presName="compNode" presStyleCnt="0"/>
      <dgm:spPr/>
    </dgm:pt>
    <dgm:pt modelId="{91A96406-E895-4D04-9872-1F0EA710B31D}" type="pres">
      <dgm:prSet presAssocID="{9C7306B0-9128-422A-805D-EC1826797D13}" presName="iconBgRect" presStyleLbl="bgShp" presStyleIdx="4" presStyleCnt="5" custLinFactNeighborX="-6375"/>
      <dgm:spPr>
        <a:solidFill>
          <a:srgbClr val="916395"/>
        </a:solidFill>
      </dgm:spPr>
    </dgm:pt>
    <dgm:pt modelId="{21E619BB-BBDB-47ED-9491-8FCE807101A2}" type="pres">
      <dgm:prSet presAssocID="{9C7306B0-9128-422A-805D-EC1826797D13}" presName="iconRect" presStyleLbl="node1" presStyleIdx="4" presStyleCnt="5" custLinFactNeighborX="-13118"/>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roup of People"/>
        </a:ext>
      </dgm:extLst>
    </dgm:pt>
    <dgm:pt modelId="{F5B3E19E-6D61-4662-A6FE-803C0D79E093}" type="pres">
      <dgm:prSet presAssocID="{9C7306B0-9128-422A-805D-EC1826797D13}" presName="spaceRect" presStyleCnt="0"/>
      <dgm:spPr/>
    </dgm:pt>
    <dgm:pt modelId="{8745DCFB-49E5-47AB-8701-9AC966052D63}" type="pres">
      <dgm:prSet presAssocID="{9C7306B0-9128-422A-805D-EC1826797D13}" presName="textRect" presStyleLbl="revTx" presStyleIdx="4" presStyleCnt="5" custScaleX="191419" custLinFactNeighborX="40022" custLinFactNeighborY="43235">
        <dgm:presLayoutVars>
          <dgm:chMax val="1"/>
          <dgm:chPref val="1"/>
        </dgm:presLayoutVars>
      </dgm:prSet>
      <dgm:spPr/>
    </dgm:pt>
  </dgm:ptLst>
  <dgm:cxnLst>
    <dgm:cxn modelId="{3557D318-4545-41D4-8F87-847571B7946C}" type="presOf" srcId="{1DF614AB-1EC7-4B4B-A1EA-60C9B0639C84}" destId="{12481765-758F-427F-8384-57962F51CFB9}" srcOrd="0" destOrd="0" presId="urn:microsoft.com/office/officeart/2018/2/layout/IconCircleList"/>
    <dgm:cxn modelId="{A416E32F-A6A1-4827-B1AC-4A1360187DF9}" type="presOf" srcId="{9C7306B0-9128-422A-805D-EC1826797D13}" destId="{8745DCFB-49E5-47AB-8701-9AC966052D63}" srcOrd="0" destOrd="0" presId="urn:microsoft.com/office/officeart/2018/2/layout/IconCircleList"/>
    <dgm:cxn modelId="{D448E740-CDF2-4E9C-B86B-AB5CCB54222D}" type="presOf" srcId="{A3DDAE05-330F-41D8-9292-11A70DA0DDA0}" destId="{3E8A0BD5-5EF2-43BF-AF0A-6609298C2454}" srcOrd="0" destOrd="0" presId="urn:microsoft.com/office/officeart/2018/2/layout/IconCircleList"/>
    <dgm:cxn modelId="{6BCD355B-8A9F-460C-93F3-4BD3EB0B0241}" srcId="{299EF692-E69C-4A8D-A264-541F1D79E178}" destId="{27E2A66E-6AC6-46C0-B449-2498DC41756A}" srcOrd="2" destOrd="0" parTransId="{76C7608A-FFA2-4B66-8754-93A8C1F09F2B}" sibTransId="{79053C06-E7BF-4BE9-8BA9-154745C12B94}"/>
    <dgm:cxn modelId="{AD2D1B41-7F51-41DD-B7AA-753927AE0700}" srcId="{299EF692-E69C-4A8D-A264-541F1D79E178}" destId="{9C7306B0-9128-422A-805D-EC1826797D13}" srcOrd="4" destOrd="0" parTransId="{A16AE764-37AE-4883-BCE2-18EBA590B813}" sibTransId="{46ECFBFF-A845-4400-B7EF-4B8E6C7F96A2}"/>
    <dgm:cxn modelId="{C69B996A-346B-46D5-8DE0-778F5E8CD928}" type="presOf" srcId="{9D6B951F-9C6B-4D1C-BEAF-80798F5DCEF8}" destId="{415A949F-6C95-4CF7-9D0A-2C48519DC9AC}" srcOrd="0" destOrd="0" presId="urn:microsoft.com/office/officeart/2018/2/layout/IconCircleList"/>
    <dgm:cxn modelId="{2E185E6F-E1A2-49B2-BD22-051150707695}" type="presOf" srcId="{A2418EA2-BAE7-4CBC-BE6F-C4FD0E93051B}" destId="{0FCF3A01-CCA1-4592-92AE-939AF046EE66}" srcOrd="0" destOrd="0" presId="urn:microsoft.com/office/officeart/2018/2/layout/IconCircleList"/>
    <dgm:cxn modelId="{0A6A9756-37E9-4B00-9D70-6D4BC8F3B38B}" type="presOf" srcId="{299EF692-E69C-4A8D-A264-541F1D79E178}" destId="{A1D85CFE-5710-46C9-8C83-6665DA602AEA}" srcOrd="0" destOrd="0" presId="urn:microsoft.com/office/officeart/2018/2/layout/IconCircleList"/>
    <dgm:cxn modelId="{205AFB91-030D-4F0D-9782-135AE878D221}" type="presOf" srcId="{79053C06-E7BF-4BE9-8BA9-154745C12B94}" destId="{21E87B03-0D9D-43D0-ADFE-35AA573B8301}" srcOrd="0" destOrd="0" presId="urn:microsoft.com/office/officeart/2018/2/layout/IconCircleList"/>
    <dgm:cxn modelId="{31F19DA7-1075-4177-ADA6-F35034755EF9}" srcId="{299EF692-E69C-4A8D-A264-541F1D79E178}" destId="{A2418EA2-BAE7-4CBC-BE6F-C4FD0E93051B}" srcOrd="3" destOrd="0" parTransId="{6BB1A80A-9D02-466F-93E2-C1BBF3F63DB9}" sibTransId="{A3DDAE05-330F-41D8-9292-11A70DA0DDA0}"/>
    <dgm:cxn modelId="{FF5DFBB2-894F-41AF-B389-94D735809D8E}" srcId="{299EF692-E69C-4A8D-A264-541F1D79E178}" destId="{52A7BA86-4873-477C-8884-779B90AAA646}" srcOrd="0" destOrd="0" parTransId="{2BDBA7C6-5EB1-4377-805E-6109B5364925}" sibTransId="{3FBE6317-C162-4AA1-AA65-2C5D0FE0C45A}"/>
    <dgm:cxn modelId="{2C6FD5B3-E091-4952-9D82-FD3062CCD02E}" type="presOf" srcId="{52A7BA86-4873-477C-8884-779B90AAA646}" destId="{F60B294A-E74C-4E4E-A3B8-F33FEAC7218B}" srcOrd="0" destOrd="0" presId="urn:microsoft.com/office/officeart/2018/2/layout/IconCircleList"/>
    <dgm:cxn modelId="{C9CDF8C1-F0C6-429B-AD8B-9899BEE4C32E}" type="presOf" srcId="{27E2A66E-6AC6-46C0-B449-2498DC41756A}" destId="{4B357B67-D24C-4458-88CC-D1D73ED14951}" srcOrd="0" destOrd="0" presId="urn:microsoft.com/office/officeart/2018/2/layout/IconCircleList"/>
    <dgm:cxn modelId="{FA4C22D3-E769-4E0F-8582-19CFF5834E21}" srcId="{299EF692-E69C-4A8D-A264-541F1D79E178}" destId="{1DF614AB-1EC7-4B4B-A1EA-60C9B0639C84}" srcOrd="1" destOrd="0" parTransId="{5112C98A-6C66-4B45-9B79-144D660F0906}" sibTransId="{9D6B951F-9C6B-4D1C-BEAF-80798F5DCEF8}"/>
    <dgm:cxn modelId="{13F3D1D7-093B-4758-BBB1-47B8F2ADF97C}" type="presOf" srcId="{3FBE6317-C162-4AA1-AA65-2C5D0FE0C45A}" destId="{6B3B5B90-F4A0-4090-A432-FBBABEA63901}" srcOrd="0" destOrd="0" presId="urn:microsoft.com/office/officeart/2018/2/layout/IconCircleList"/>
    <dgm:cxn modelId="{4E602C5F-F1CD-470C-96C7-5D090D093B0B}" type="presParOf" srcId="{A1D85CFE-5710-46C9-8C83-6665DA602AEA}" destId="{FDA5C0C0-E85D-44AE-8EF0-E86101E80411}" srcOrd="0" destOrd="0" presId="urn:microsoft.com/office/officeart/2018/2/layout/IconCircleList"/>
    <dgm:cxn modelId="{99C12D3D-537A-4735-A937-826F2CF47E09}" type="presParOf" srcId="{FDA5C0C0-E85D-44AE-8EF0-E86101E80411}" destId="{91276CBB-7D30-4070-B938-934EF310816F}" srcOrd="0" destOrd="0" presId="urn:microsoft.com/office/officeart/2018/2/layout/IconCircleList"/>
    <dgm:cxn modelId="{D52C6729-0407-4D08-B0ED-3CD00C9A36A4}" type="presParOf" srcId="{91276CBB-7D30-4070-B938-934EF310816F}" destId="{91E49F7E-45F8-4AAA-A3AC-4BBEABAB4CEF}" srcOrd="0" destOrd="0" presId="urn:microsoft.com/office/officeart/2018/2/layout/IconCircleList"/>
    <dgm:cxn modelId="{2CFAFF46-3833-41E2-9F64-60AC51D024CC}" type="presParOf" srcId="{91276CBB-7D30-4070-B938-934EF310816F}" destId="{18D78485-B38C-4DD7-844A-0FD8B9887D65}" srcOrd="1" destOrd="0" presId="urn:microsoft.com/office/officeart/2018/2/layout/IconCircleList"/>
    <dgm:cxn modelId="{A378E919-E1A9-4A91-881F-094CDC6C46BF}" type="presParOf" srcId="{91276CBB-7D30-4070-B938-934EF310816F}" destId="{AA258728-FA42-49F9-8417-9136CF0C40C6}" srcOrd="2" destOrd="0" presId="urn:microsoft.com/office/officeart/2018/2/layout/IconCircleList"/>
    <dgm:cxn modelId="{E5C821AA-14C7-4D75-81BE-2D52E2FEA2BE}" type="presParOf" srcId="{91276CBB-7D30-4070-B938-934EF310816F}" destId="{F60B294A-E74C-4E4E-A3B8-F33FEAC7218B}" srcOrd="3" destOrd="0" presId="urn:microsoft.com/office/officeart/2018/2/layout/IconCircleList"/>
    <dgm:cxn modelId="{7C7DB52D-F53F-4B20-B5AB-D0D272E45DC2}" type="presParOf" srcId="{FDA5C0C0-E85D-44AE-8EF0-E86101E80411}" destId="{6B3B5B90-F4A0-4090-A432-FBBABEA63901}" srcOrd="1" destOrd="0" presId="urn:microsoft.com/office/officeart/2018/2/layout/IconCircleList"/>
    <dgm:cxn modelId="{7E832324-954E-4440-AD1D-D0124070BE74}" type="presParOf" srcId="{FDA5C0C0-E85D-44AE-8EF0-E86101E80411}" destId="{BADBA8E7-5AFC-4F04-98D9-7B44C249D46A}" srcOrd="2" destOrd="0" presId="urn:microsoft.com/office/officeart/2018/2/layout/IconCircleList"/>
    <dgm:cxn modelId="{5685AFD0-EB46-4F38-B2E4-04C4C0D16E98}" type="presParOf" srcId="{BADBA8E7-5AFC-4F04-98D9-7B44C249D46A}" destId="{095C6F75-38EC-4822-BAE9-B15DADA586A3}" srcOrd="0" destOrd="0" presId="urn:microsoft.com/office/officeart/2018/2/layout/IconCircleList"/>
    <dgm:cxn modelId="{83C6CFFC-182F-4AED-8B6C-919C8CA10D71}" type="presParOf" srcId="{BADBA8E7-5AFC-4F04-98D9-7B44C249D46A}" destId="{14F56EC6-FF3E-4318-AE18-68CD2B9E0DF0}" srcOrd="1" destOrd="0" presId="urn:microsoft.com/office/officeart/2018/2/layout/IconCircleList"/>
    <dgm:cxn modelId="{57489316-3522-4FBE-B759-D77485C208DA}" type="presParOf" srcId="{BADBA8E7-5AFC-4F04-98D9-7B44C249D46A}" destId="{1B981F2C-8593-49B2-B4C5-97A69843E301}" srcOrd="2" destOrd="0" presId="urn:microsoft.com/office/officeart/2018/2/layout/IconCircleList"/>
    <dgm:cxn modelId="{F7901980-E1DA-477D-A8AC-7FC002BA3F89}" type="presParOf" srcId="{BADBA8E7-5AFC-4F04-98D9-7B44C249D46A}" destId="{12481765-758F-427F-8384-57962F51CFB9}" srcOrd="3" destOrd="0" presId="urn:microsoft.com/office/officeart/2018/2/layout/IconCircleList"/>
    <dgm:cxn modelId="{40A96E4F-2B35-435D-9C5E-9B150BA2EB2B}" type="presParOf" srcId="{FDA5C0C0-E85D-44AE-8EF0-E86101E80411}" destId="{415A949F-6C95-4CF7-9D0A-2C48519DC9AC}" srcOrd="3" destOrd="0" presId="urn:microsoft.com/office/officeart/2018/2/layout/IconCircleList"/>
    <dgm:cxn modelId="{3D596770-4688-49EF-A0EA-71A9186EB44E}" type="presParOf" srcId="{FDA5C0C0-E85D-44AE-8EF0-E86101E80411}" destId="{25046599-2E3B-494A-B08C-ED97C69A9492}" srcOrd="4" destOrd="0" presId="urn:microsoft.com/office/officeart/2018/2/layout/IconCircleList"/>
    <dgm:cxn modelId="{C402B99A-BDED-41D3-BFFB-58072B5EE11A}" type="presParOf" srcId="{25046599-2E3B-494A-B08C-ED97C69A9492}" destId="{BF001E6C-BA61-4AD1-8B52-E6241D4DD149}" srcOrd="0" destOrd="0" presId="urn:microsoft.com/office/officeart/2018/2/layout/IconCircleList"/>
    <dgm:cxn modelId="{1FD9B15B-73A6-4069-A8B5-EC4D6BA40B70}" type="presParOf" srcId="{25046599-2E3B-494A-B08C-ED97C69A9492}" destId="{7C8B9DC0-9012-425C-9444-B40CB7A6B6D5}" srcOrd="1" destOrd="0" presId="urn:microsoft.com/office/officeart/2018/2/layout/IconCircleList"/>
    <dgm:cxn modelId="{1C3E417A-7C9C-4A8C-BA5D-C6ED3D47D263}" type="presParOf" srcId="{25046599-2E3B-494A-B08C-ED97C69A9492}" destId="{990534DA-1593-4E93-BCDE-8392A04C6EFE}" srcOrd="2" destOrd="0" presId="urn:microsoft.com/office/officeart/2018/2/layout/IconCircleList"/>
    <dgm:cxn modelId="{6CC7928A-2136-451B-A550-58A34091C7D1}" type="presParOf" srcId="{25046599-2E3B-494A-B08C-ED97C69A9492}" destId="{4B357B67-D24C-4458-88CC-D1D73ED14951}" srcOrd="3" destOrd="0" presId="urn:microsoft.com/office/officeart/2018/2/layout/IconCircleList"/>
    <dgm:cxn modelId="{C631E70C-1F96-4FBC-A52E-4AA03FA7E68E}" type="presParOf" srcId="{FDA5C0C0-E85D-44AE-8EF0-E86101E80411}" destId="{21E87B03-0D9D-43D0-ADFE-35AA573B8301}" srcOrd="5" destOrd="0" presId="urn:microsoft.com/office/officeart/2018/2/layout/IconCircleList"/>
    <dgm:cxn modelId="{A271A2D6-9354-413B-A666-32982125E5D1}" type="presParOf" srcId="{FDA5C0C0-E85D-44AE-8EF0-E86101E80411}" destId="{88BA946C-68A9-41E2-A2B9-21980D59AA0F}" srcOrd="6" destOrd="0" presId="urn:microsoft.com/office/officeart/2018/2/layout/IconCircleList"/>
    <dgm:cxn modelId="{A91204CA-FF21-4DDB-A7D8-F8FF70C24B90}" type="presParOf" srcId="{88BA946C-68A9-41E2-A2B9-21980D59AA0F}" destId="{E0E75D73-3D7E-4FDE-AFA3-D8BF6DA3C8DB}" srcOrd="0" destOrd="0" presId="urn:microsoft.com/office/officeart/2018/2/layout/IconCircleList"/>
    <dgm:cxn modelId="{D29E7388-8380-4D20-95E1-1446E018B23D}" type="presParOf" srcId="{88BA946C-68A9-41E2-A2B9-21980D59AA0F}" destId="{3163AE50-CE59-4A31-9DF7-67366B9A96E5}" srcOrd="1" destOrd="0" presId="urn:microsoft.com/office/officeart/2018/2/layout/IconCircleList"/>
    <dgm:cxn modelId="{F3E6604C-42C2-4DF0-94E2-5CB1E5E2C84C}" type="presParOf" srcId="{88BA946C-68A9-41E2-A2B9-21980D59AA0F}" destId="{BDE79B34-E323-40AF-8C07-F9801895C988}" srcOrd="2" destOrd="0" presId="urn:microsoft.com/office/officeart/2018/2/layout/IconCircleList"/>
    <dgm:cxn modelId="{E84888C4-96EC-465E-B441-2E0E2DF73258}" type="presParOf" srcId="{88BA946C-68A9-41E2-A2B9-21980D59AA0F}" destId="{0FCF3A01-CCA1-4592-92AE-939AF046EE66}" srcOrd="3" destOrd="0" presId="urn:microsoft.com/office/officeart/2018/2/layout/IconCircleList"/>
    <dgm:cxn modelId="{98B4C6D6-9BCC-4F25-A5F3-90665D24618C}" type="presParOf" srcId="{FDA5C0C0-E85D-44AE-8EF0-E86101E80411}" destId="{3E8A0BD5-5EF2-43BF-AF0A-6609298C2454}" srcOrd="7" destOrd="0" presId="urn:microsoft.com/office/officeart/2018/2/layout/IconCircleList"/>
    <dgm:cxn modelId="{B2ACB7A3-D889-4D6B-8B8F-1EA126E6DE69}" type="presParOf" srcId="{FDA5C0C0-E85D-44AE-8EF0-E86101E80411}" destId="{52BA15BD-EE9C-4A42-907B-7F180EB8D79E}" srcOrd="8" destOrd="0" presId="urn:microsoft.com/office/officeart/2018/2/layout/IconCircleList"/>
    <dgm:cxn modelId="{F200976F-657C-42C9-9945-BCF1FDA457CB}" type="presParOf" srcId="{52BA15BD-EE9C-4A42-907B-7F180EB8D79E}" destId="{91A96406-E895-4D04-9872-1F0EA710B31D}" srcOrd="0" destOrd="0" presId="urn:microsoft.com/office/officeart/2018/2/layout/IconCircleList"/>
    <dgm:cxn modelId="{F9F181DA-C80B-475D-BA0B-58FE97F68A9A}" type="presParOf" srcId="{52BA15BD-EE9C-4A42-907B-7F180EB8D79E}" destId="{21E619BB-BBDB-47ED-9491-8FCE807101A2}" srcOrd="1" destOrd="0" presId="urn:microsoft.com/office/officeart/2018/2/layout/IconCircleList"/>
    <dgm:cxn modelId="{ACFE4602-DED7-48D8-AF4C-6741E804D39B}" type="presParOf" srcId="{52BA15BD-EE9C-4A42-907B-7F180EB8D79E}" destId="{F5B3E19E-6D61-4662-A6FE-803C0D79E093}" srcOrd="2" destOrd="0" presId="urn:microsoft.com/office/officeart/2018/2/layout/IconCircleList"/>
    <dgm:cxn modelId="{484E7C34-DD38-40CF-83D7-B78ED3C52456}" type="presParOf" srcId="{52BA15BD-EE9C-4A42-907B-7F180EB8D79E}" destId="{8745DCFB-49E5-47AB-8701-9AC966052D63}"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299EF692-E69C-4A8D-A264-541F1D79E178}" type="doc">
      <dgm:prSet loTypeId="urn:microsoft.com/office/officeart/2018/2/layout/IconCircleList" loCatId="icon" qsTypeId="urn:microsoft.com/office/officeart/2005/8/quickstyle/simple4" qsCatId="simple" csTypeId="urn:microsoft.com/office/officeart/2005/8/colors/accent1_2" csCatId="accent1" phldr="1"/>
      <dgm:spPr/>
      <dgm:t>
        <a:bodyPr/>
        <a:lstStyle/>
        <a:p>
          <a:endParaRPr lang="en-US"/>
        </a:p>
      </dgm:t>
    </dgm:pt>
    <dgm:pt modelId="{52A7BA86-4873-477C-8884-779B90AAA646}">
      <dgm:prSet custT="1"/>
      <dgm:spPr/>
      <dgm:t>
        <a:bodyPr/>
        <a:lstStyle/>
        <a:p>
          <a:pPr>
            <a:lnSpc>
              <a:spcPct val="100000"/>
            </a:lnSpc>
          </a:pPr>
          <a:r>
            <a:rPr lang="is-IS" sz="1400" b="0" i="0" dirty="0">
              <a:solidFill>
                <a:schemeClr val="bg1"/>
              </a:solidFill>
            </a:rPr>
            <a:t>Þekktu </a:t>
          </a:r>
          <a:r>
            <a:rPr lang="is-IS" sz="1400" b="0" i="0" noProof="0" dirty="0">
              <a:solidFill>
                <a:schemeClr val="bg1"/>
              </a:solidFill>
            </a:rPr>
            <a:t>markaðinn</a:t>
          </a:r>
          <a:r>
            <a:rPr lang="is-IS" sz="1400" b="0" i="0" dirty="0">
              <a:solidFill>
                <a:schemeClr val="bg1"/>
              </a:solidFill>
            </a:rPr>
            <a:t> þinn, stærð hans og þarfir viðskiptavinanna. </a:t>
          </a:r>
          <a:endParaRPr lang="is-IS" sz="1400" dirty="0">
            <a:solidFill>
              <a:schemeClr val="bg1"/>
            </a:solidFill>
          </a:endParaRPr>
        </a:p>
      </dgm:t>
    </dgm:pt>
    <dgm:pt modelId="{2BDBA7C6-5EB1-4377-805E-6109B5364925}" type="parTrans" cxnId="{FF5DFBB2-894F-41AF-B389-94D735809D8E}">
      <dgm:prSet/>
      <dgm:spPr/>
      <dgm:t>
        <a:bodyPr/>
        <a:lstStyle/>
        <a:p>
          <a:endParaRPr lang="en-US"/>
        </a:p>
      </dgm:t>
    </dgm:pt>
    <dgm:pt modelId="{3FBE6317-C162-4AA1-AA65-2C5D0FE0C45A}" type="sibTrans" cxnId="{FF5DFBB2-894F-41AF-B389-94D735809D8E}">
      <dgm:prSet/>
      <dgm:spPr/>
      <dgm:t>
        <a:bodyPr/>
        <a:lstStyle/>
        <a:p>
          <a:pPr>
            <a:lnSpc>
              <a:spcPct val="100000"/>
            </a:lnSpc>
          </a:pPr>
          <a:endParaRPr lang="en-US"/>
        </a:p>
      </dgm:t>
    </dgm:pt>
    <dgm:pt modelId="{1DF614AB-1EC7-4B4B-A1EA-60C9B0639C84}">
      <dgm:prSet custT="1"/>
      <dgm:spPr/>
      <dgm:t>
        <a:bodyPr/>
        <a:lstStyle/>
        <a:p>
          <a:pPr>
            <a:lnSpc>
              <a:spcPct val="100000"/>
            </a:lnSpc>
          </a:pPr>
          <a:r>
            <a:rPr lang="is-IS" sz="1400" b="0" i="0" kern="1200" noProof="0" dirty="0" err="1">
              <a:solidFill>
                <a:schemeClr val="bg1"/>
              </a:solidFill>
              <a:latin typeface="Calibri" panose="020F0502020204030204"/>
              <a:ea typeface="+mn-ea"/>
              <a:cs typeface="+mn-cs"/>
            </a:rPr>
            <a:t>Fylgstu</a:t>
          </a:r>
          <a:r>
            <a:rPr lang="is-IS" sz="1400" b="0" i="0" kern="1200" noProof="0" dirty="0">
              <a:solidFill>
                <a:schemeClr val="bg1"/>
              </a:solidFill>
              <a:latin typeface="Calibri" panose="020F0502020204030204"/>
              <a:ea typeface="+mn-ea"/>
              <a:cs typeface="+mn-cs"/>
            </a:rPr>
            <a:t> reglulega með árangursvísum, eins og fjölgun í hópi viðskiptavina, fjölda pantana, veltu á hvern starfsmann og fyrirspurnir viðskiptavina – leitaðu aðstoðar fagaðila til að greina tölurnar ef þörf krefur</a:t>
          </a:r>
        </a:p>
      </dgm:t>
    </dgm:pt>
    <dgm:pt modelId="{5112C98A-6C66-4B45-9B79-144D660F0906}" type="parTrans" cxnId="{FA4C22D3-E769-4E0F-8582-19CFF5834E21}">
      <dgm:prSet/>
      <dgm:spPr/>
      <dgm:t>
        <a:bodyPr/>
        <a:lstStyle/>
        <a:p>
          <a:endParaRPr lang="en-US"/>
        </a:p>
      </dgm:t>
    </dgm:pt>
    <dgm:pt modelId="{9D6B951F-9C6B-4D1C-BEAF-80798F5DCEF8}" type="sibTrans" cxnId="{FA4C22D3-E769-4E0F-8582-19CFF5834E21}">
      <dgm:prSet/>
      <dgm:spPr/>
      <dgm:t>
        <a:bodyPr/>
        <a:lstStyle/>
        <a:p>
          <a:pPr>
            <a:lnSpc>
              <a:spcPct val="100000"/>
            </a:lnSpc>
          </a:pPr>
          <a:endParaRPr lang="en-US"/>
        </a:p>
      </dgm:t>
    </dgm:pt>
    <dgm:pt modelId="{27E2A66E-6AC6-46C0-B449-2498DC41756A}">
      <dgm:prSet custT="1"/>
      <dgm:spPr/>
      <dgm:t>
        <a:bodyPr/>
        <a:lstStyle/>
        <a:p>
          <a:pPr>
            <a:lnSpc>
              <a:spcPct val="100000"/>
            </a:lnSpc>
          </a:pPr>
          <a:r>
            <a:rPr lang="is-IS" sz="1400" b="0" i="0" noProof="0" dirty="0">
              <a:solidFill>
                <a:schemeClr val="bg1"/>
              </a:solidFill>
            </a:rPr>
            <a:t>Safnaðu gögnum um árangur í markaðs- og sölumálum með reglulegu millibili, og farðu yfir þetta með þínu teymi</a:t>
          </a:r>
          <a:endParaRPr lang="is-IS" sz="1400" noProof="0" dirty="0">
            <a:solidFill>
              <a:schemeClr val="bg1"/>
            </a:solidFill>
          </a:endParaRPr>
        </a:p>
      </dgm:t>
    </dgm:pt>
    <dgm:pt modelId="{76C7608A-FFA2-4B66-8754-93A8C1F09F2B}" type="parTrans" cxnId="{6BCD355B-8A9F-460C-93F3-4BD3EB0B0241}">
      <dgm:prSet/>
      <dgm:spPr/>
      <dgm:t>
        <a:bodyPr/>
        <a:lstStyle/>
        <a:p>
          <a:endParaRPr lang="en-US"/>
        </a:p>
      </dgm:t>
    </dgm:pt>
    <dgm:pt modelId="{79053C06-E7BF-4BE9-8BA9-154745C12B94}" type="sibTrans" cxnId="{6BCD355B-8A9F-460C-93F3-4BD3EB0B0241}">
      <dgm:prSet/>
      <dgm:spPr/>
      <dgm:t>
        <a:bodyPr/>
        <a:lstStyle/>
        <a:p>
          <a:pPr>
            <a:lnSpc>
              <a:spcPct val="100000"/>
            </a:lnSpc>
          </a:pPr>
          <a:endParaRPr lang="en-US"/>
        </a:p>
      </dgm:t>
    </dgm:pt>
    <dgm:pt modelId="{A2418EA2-BAE7-4CBC-BE6F-C4FD0E93051B}">
      <dgm:prSet custT="1"/>
      <dgm:spPr/>
      <dgm:t>
        <a:bodyPr/>
        <a:lstStyle/>
        <a:p>
          <a:pPr>
            <a:lnSpc>
              <a:spcPct val="100000"/>
            </a:lnSpc>
          </a:pPr>
          <a:r>
            <a:rPr lang="is-IS" sz="1400" b="0" i="0" noProof="0" dirty="0">
              <a:solidFill>
                <a:schemeClr val="bg1"/>
              </a:solidFill>
            </a:rPr>
            <a:t>Gerðu reglulega ánægjukannanir á meðal viðskiptavina og biddu um endurgjöf.</a:t>
          </a:r>
          <a:endParaRPr lang="is-IS" sz="1400" noProof="0" dirty="0">
            <a:solidFill>
              <a:schemeClr val="bg1"/>
            </a:solidFill>
          </a:endParaRPr>
        </a:p>
      </dgm:t>
    </dgm:pt>
    <dgm:pt modelId="{6BB1A80A-9D02-466F-93E2-C1BBF3F63DB9}" type="parTrans" cxnId="{31F19DA7-1075-4177-ADA6-F35034755EF9}">
      <dgm:prSet/>
      <dgm:spPr/>
      <dgm:t>
        <a:bodyPr/>
        <a:lstStyle/>
        <a:p>
          <a:endParaRPr lang="en-US"/>
        </a:p>
      </dgm:t>
    </dgm:pt>
    <dgm:pt modelId="{A3DDAE05-330F-41D8-9292-11A70DA0DDA0}" type="sibTrans" cxnId="{31F19DA7-1075-4177-ADA6-F35034755EF9}">
      <dgm:prSet/>
      <dgm:spPr/>
      <dgm:t>
        <a:bodyPr/>
        <a:lstStyle/>
        <a:p>
          <a:pPr>
            <a:lnSpc>
              <a:spcPct val="100000"/>
            </a:lnSpc>
          </a:pPr>
          <a:endParaRPr lang="en-US"/>
        </a:p>
      </dgm:t>
    </dgm:pt>
    <dgm:pt modelId="{9C7306B0-9128-422A-805D-EC1826797D13}">
      <dgm:prSet custT="1"/>
      <dgm:spPr/>
      <dgm:t>
        <a:bodyPr/>
        <a:lstStyle/>
        <a:p>
          <a:pPr>
            <a:lnSpc>
              <a:spcPct val="100000"/>
            </a:lnSpc>
          </a:pPr>
          <a:r>
            <a:rPr lang="is-IS" sz="1400" b="0" i="0" noProof="0" dirty="0">
              <a:solidFill>
                <a:schemeClr val="bg1"/>
              </a:solidFill>
            </a:rPr>
            <a:t>Greindu  reglulega samkeppnisaðilana og umhverfi fyrirtækisins, til að geta brugðist hratt við breytingum</a:t>
          </a:r>
          <a:endParaRPr lang="is-IS" sz="1400" noProof="0" dirty="0">
            <a:solidFill>
              <a:schemeClr val="bg1"/>
            </a:solidFill>
          </a:endParaRPr>
        </a:p>
      </dgm:t>
    </dgm:pt>
    <dgm:pt modelId="{A16AE764-37AE-4883-BCE2-18EBA590B813}" type="parTrans" cxnId="{AD2D1B41-7F51-41DD-B7AA-753927AE0700}">
      <dgm:prSet/>
      <dgm:spPr/>
      <dgm:t>
        <a:bodyPr/>
        <a:lstStyle/>
        <a:p>
          <a:endParaRPr lang="en-US"/>
        </a:p>
      </dgm:t>
    </dgm:pt>
    <dgm:pt modelId="{46ECFBFF-A845-4400-B7EF-4B8E6C7F96A2}" type="sibTrans" cxnId="{AD2D1B41-7F51-41DD-B7AA-753927AE0700}">
      <dgm:prSet/>
      <dgm:spPr/>
      <dgm:t>
        <a:bodyPr/>
        <a:lstStyle/>
        <a:p>
          <a:pPr>
            <a:lnSpc>
              <a:spcPct val="100000"/>
            </a:lnSpc>
          </a:pPr>
          <a:endParaRPr lang="en-US"/>
        </a:p>
      </dgm:t>
    </dgm:pt>
    <dgm:pt modelId="{A1D85CFE-5710-46C9-8C83-6665DA602AEA}" type="pres">
      <dgm:prSet presAssocID="{299EF692-E69C-4A8D-A264-541F1D79E178}" presName="root" presStyleCnt="0">
        <dgm:presLayoutVars>
          <dgm:dir/>
          <dgm:resizeHandles val="exact"/>
        </dgm:presLayoutVars>
      </dgm:prSet>
      <dgm:spPr/>
    </dgm:pt>
    <dgm:pt modelId="{FDA5C0C0-E85D-44AE-8EF0-E86101E80411}" type="pres">
      <dgm:prSet presAssocID="{299EF692-E69C-4A8D-A264-541F1D79E178}" presName="container" presStyleCnt="0">
        <dgm:presLayoutVars>
          <dgm:dir/>
          <dgm:resizeHandles val="exact"/>
        </dgm:presLayoutVars>
      </dgm:prSet>
      <dgm:spPr/>
    </dgm:pt>
    <dgm:pt modelId="{91276CBB-7D30-4070-B938-934EF310816F}" type="pres">
      <dgm:prSet presAssocID="{52A7BA86-4873-477C-8884-779B90AAA646}" presName="compNode" presStyleCnt="0"/>
      <dgm:spPr/>
    </dgm:pt>
    <dgm:pt modelId="{91E49F7E-45F8-4AAA-A3AC-4BBEABAB4CEF}" type="pres">
      <dgm:prSet presAssocID="{52A7BA86-4873-477C-8884-779B90AAA646}" presName="iconBgRect" presStyleLbl="bgShp" presStyleIdx="0" presStyleCnt="5"/>
      <dgm:spPr>
        <a:solidFill>
          <a:srgbClr val="916395"/>
        </a:solidFill>
      </dgm:spPr>
    </dgm:pt>
    <dgm:pt modelId="{18D78485-B38C-4DD7-844A-0FD8B9887D65}" type="pres">
      <dgm:prSet presAssocID="{52A7BA86-4873-477C-8884-779B90AAA646}"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arget Audience"/>
        </a:ext>
      </dgm:extLst>
    </dgm:pt>
    <dgm:pt modelId="{AA258728-FA42-49F9-8417-9136CF0C40C6}" type="pres">
      <dgm:prSet presAssocID="{52A7BA86-4873-477C-8884-779B90AAA646}" presName="spaceRect" presStyleCnt="0"/>
      <dgm:spPr/>
    </dgm:pt>
    <dgm:pt modelId="{F60B294A-E74C-4E4E-A3B8-F33FEAC7218B}" type="pres">
      <dgm:prSet presAssocID="{52A7BA86-4873-477C-8884-779B90AAA646}" presName="textRect" presStyleLbl="revTx" presStyleIdx="0" presStyleCnt="5" custScaleX="133861" custLinFactNeighborX="10340" custLinFactNeighborY="-4891">
        <dgm:presLayoutVars>
          <dgm:chMax val="1"/>
          <dgm:chPref val="1"/>
        </dgm:presLayoutVars>
      </dgm:prSet>
      <dgm:spPr/>
    </dgm:pt>
    <dgm:pt modelId="{6B3B5B90-F4A0-4090-A432-FBBABEA63901}" type="pres">
      <dgm:prSet presAssocID="{3FBE6317-C162-4AA1-AA65-2C5D0FE0C45A}" presName="sibTrans" presStyleLbl="sibTrans2D1" presStyleIdx="0" presStyleCnt="0"/>
      <dgm:spPr/>
    </dgm:pt>
    <dgm:pt modelId="{BADBA8E7-5AFC-4F04-98D9-7B44C249D46A}" type="pres">
      <dgm:prSet presAssocID="{1DF614AB-1EC7-4B4B-A1EA-60C9B0639C84}" presName="compNode" presStyleCnt="0"/>
      <dgm:spPr/>
    </dgm:pt>
    <dgm:pt modelId="{095C6F75-38EC-4822-BAE9-B15DADA586A3}" type="pres">
      <dgm:prSet presAssocID="{1DF614AB-1EC7-4B4B-A1EA-60C9B0639C84}" presName="iconBgRect" presStyleLbl="bgShp" presStyleIdx="1" presStyleCnt="5" custLinFactNeighborX="2" custLinFactNeighborY="-3644"/>
      <dgm:spPr>
        <a:solidFill>
          <a:srgbClr val="916395"/>
        </a:solidFill>
      </dgm:spPr>
    </dgm:pt>
    <dgm:pt modelId="{14F56EC6-FF3E-4318-AE18-68CD2B9E0DF0}" type="pres">
      <dgm:prSet presAssocID="{1DF614AB-1EC7-4B4B-A1EA-60C9B0639C84}" presName="iconRect" presStyleLbl="node1" presStyleIdx="1" presStyleCnt="5" custLinFactNeighborX="4" custLinFactNeighborY="-18368"/>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r chart"/>
        </a:ext>
      </dgm:extLst>
    </dgm:pt>
    <dgm:pt modelId="{1B981F2C-8593-49B2-B4C5-97A69843E301}" type="pres">
      <dgm:prSet presAssocID="{1DF614AB-1EC7-4B4B-A1EA-60C9B0639C84}" presName="spaceRect" presStyleCnt="0"/>
      <dgm:spPr/>
    </dgm:pt>
    <dgm:pt modelId="{12481765-758F-427F-8384-57962F51CFB9}" type="pres">
      <dgm:prSet presAssocID="{1DF614AB-1EC7-4B4B-A1EA-60C9B0639C84}" presName="textRect" presStyleLbl="revTx" presStyleIdx="1" presStyleCnt="5" custScaleX="120736" custLinFactNeighborX="5805" custLinFactNeighborY="30812">
        <dgm:presLayoutVars>
          <dgm:chMax val="1"/>
          <dgm:chPref val="1"/>
        </dgm:presLayoutVars>
      </dgm:prSet>
      <dgm:spPr/>
    </dgm:pt>
    <dgm:pt modelId="{415A949F-6C95-4CF7-9D0A-2C48519DC9AC}" type="pres">
      <dgm:prSet presAssocID="{9D6B951F-9C6B-4D1C-BEAF-80798F5DCEF8}" presName="sibTrans" presStyleLbl="sibTrans2D1" presStyleIdx="0" presStyleCnt="0"/>
      <dgm:spPr/>
    </dgm:pt>
    <dgm:pt modelId="{25046599-2E3B-494A-B08C-ED97C69A9492}" type="pres">
      <dgm:prSet presAssocID="{27E2A66E-6AC6-46C0-B449-2498DC41756A}" presName="compNode" presStyleCnt="0"/>
      <dgm:spPr/>
    </dgm:pt>
    <dgm:pt modelId="{BF001E6C-BA61-4AD1-8B52-E6241D4DD149}" type="pres">
      <dgm:prSet presAssocID="{27E2A66E-6AC6-46C0-B449-2498DC41756A}" presName="iconBgRect" presStyleLbl="bgShp" presStyleIdx="2" presStyleCnt="5" custLinFactNeighborY="49327"/>
      <dgm:spPr>
        <a:solidFill>
          <a:srgbClr val="916395"/>
        </a:solidFill>
      </dgm:spPr>
    </dgm:pt>
    <dgm:pt modelId="{7C8B9DC0-9012-425C-9444-B40CB7A6B6D5}" type="pres">
      <dgm:prSet presAssocID="{27E2A66E-6AC6-46C0-B449-2498DC41756A}" presName="iconRect" presStyleLbl="node1" presStyleIdx="2" presStyleCnt="5" custLinFactNeighborY="85037"/>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gaphone"/>
        </a:ext>
      </dgm:extLst>
    </dgm:pt>
    <dgm:pt modelId="{990534DA-1593-4E93-BCDE-8392A04C6EFE}" type="pres">
      <dgm:prSet presAssocID="{27E2A66E-6AC6-46C0-B449-2498DC41756A}" presName="spaceRect" presStyleCnt="0"/>
      <dgm:spPr/>
    </dgm:pt>
    <dgm:pt modelId="{4B357B67-D24C-4458-88CC-D1D73ED14951}" type="pres">
      <dgm:prSet presAssocID="{27E2A66E-6AC6-46C0-B449-2498DC41756A}" presName="textRect" presStyleLbl="revTx" presStyleIdx="2" presStyleCnt="5" custScaleX="133301" custLinFactNeighborX="10341" custLinFactNeighborY="48820">
        <dgm:presLayoutVars>
          <dgm:chMax val="1"/>
          <dgm:chPref val="1"/>
        </dgm:presLayoutVars>
      </dgm:prSet>
      <dgm:spPr/>
    </dgm:pt>
    <dgm:pt modelId="{21E87B03-0D9D-43D0-ADFE-35AA573B8301}" type="pres">
      <dgm:prSet presAssocID="{79053C06-E7BF-4BE9-8BA9-154745C12B94}" presName="sibTrans" presStyleLbl="sibTrans2D1" presStyleIdx="0" presStyleCnt="0"/>
      <dgm:spPr/>
    </dgm:pt>
    <dgm:pt modelId="{88BA946C-68A9-41E2-A2B9-21980D59AA0F}" type="pres">
      <dgm:prSet presAssocID="{A2418EA2-BAE7-4CBC-BE6F-C4FD0E93051B}" presName="compNode" presStyleCnt="0"/>
      <dgm:spPr/>
    </dgm:pt>
    <dgm:pt modelId="{E0E75D73-3D7E-4FDE-AFA3-D8BF6DA3C8DB}" type="pres">
      <dgm:prSet presAssocID="{A2418EA2-BAE7-4CBC-BE6F-C4FD0E93051B}" presName="iconBgRect" presStyleLbl="bgShp" presStyleIdx="3" presStyleCnt="5" custLinFactNeighborX="-1520" custLinFactNeighborY="47807"/>
      <dgm:spPr>
        <a:solidFill>
          <a:srgbClr val="916395"/>
        </a:solidFill>
      </dgm:spPr>
    </dgm:pt>
    <dgm:pt modelId="{3163AE50-CE59-4A31-9DF7-67366B9A96E5}" type="pres">
      <dgm:prSet presAssocID="{A2418EA2-BAE7-4CBC-BE6F-C4FD0E93051B}" presName="iconRect" presStyleLbl="node1" presStyleIdx="3" presStyleCnt="5" custLinFactNeighborX="-2621" custLinFactNeighborY="82403"/>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Ambition mit einfarbiger Füllung"/>
        </a:ext>
      </dgm:extLst>
    </dgm:pt>
    <dgm:pt modelId="{BDE79B34-E323-40AF-8C07-F9801895C988}" type="pres">
      <dgm:prSet presAssocID="{A2418EA2-BAE7-4CBC-BE6F-C4FD0E93051B}" presName="spaceRect" presStyleCnt="0"/>
      <dgm:spPr/>
    </dgm:pt>
    <dgm:pt modelId="{0FCF3A01-CCA1-4592-92AE-939AF046EE66}" type="pres">
      <dgm:prSet presAssocID="{A2418EA2-BAE7-4CBC-BE6F-C4FD0E93051B}" presName="textRect" presStyleLbl="revTx" presStyleIdx="3" presStyleCnt="5" custScaleX="116446" custLinFactNeighborX="2385" custLinFactNeighborY="60990">
        <dgm:presLayoutVars>
          <dgm:chMax val="1"/>
          <dgm:chPref val="1"/>
        </dgm:presLayoutVars>
      </dgm:prSet>
      <dgm:spPr/>
    </dgm:pt>
    <dgm:pt modelId="{3E8A0BD5-5EF2-43BF-AF0A-6609298C2454}" type="pres">
      <dgm:prSet presAssocID="{A3DDAE05-330F-41D8-9292-11A70DA0DDA0}" presName="sibTrans" presStyleLbl="sibTrans2D1" presStyleIdx="0" presStyleCnt="0"/>
      <dgm:spPr/>
    </dgm:pt>
    <dgm:pt modelId="{52BA15BD-EE9C-4A42-907B-7F180EB8D79E}" type="pres">
      <dgm:prSet presAssocID="{9C7306B0-9128-422A-805D-EC1826797D13}" presName="compNode" presStyleCnt="0"/>
      <dgm:spPr/>
    </dgm:pt>
    <dgm:pt modelId="{91A96406-E895-4D04-9872-1F0EA710B31D}" type="pres">
      <dgm:prSet presAssocID="{9C7306B0-9128-422A-805D-EC1826797D13}" presName="iconBgRect" presStyleLbl="bgShp" presStyleIdx="4" presStyleCnt="5" custLinFactNeighborX="-6375" custLinFactNeighborY="73466"/>
      <dgm:spPr>
        <a:solidFill>
          <a:srgbClr val="916395"/>
        </a:solidFill>
      </dgm:spPr>
    </dgm:pt>
    <dgm:pt modelId="{21E619BB-BBDB-47ED-9491-8FCE807101A2}" type="pres">
      <dgm:prSet presAssocID="{9C7306B0-9128-422A-805D-EC1826797D13}" presName="iconRect" presStyleLbl="node1" presStyleIdx="4" presStyleCnt="5" custLinFactNeighborX="-6662" custLinFactNeighborY="76375"/>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erson mit Idee mit einfarbiger Füllung"/>
        </a:ext>
      </dgm:extLst>
    </dgm:pt>
    <dgm:pt modelId="{F5B3E19E-6D61-4662-A6FE-803C0D79E093}" type="pres">
      <dgm:prSet presAssocID="{9C7306B0-9128-422A-805D-EC1826797D13}" presName="spaceRect" presStyleCnt="0"/>
      <dgm:spPr/>
    </dgm:pt>
    <dgm:pt modelId="{8745DCFB-49E5-47AB-8701-9AC966052D63}" type="pres">
      <dgm:prSet presAssocID="{9C7306B0-9128-422A-805D-EC1826797D13}" presName="textRect" presStyleLbl="revTx" presStyleIdx="4" presStyleCnt="5" custScaleX="267916" custLinFactNeighborX="72228" custLinFactNeighborY="44357">
        <dgm:presLayoutVars>
          <dgm:chMax val="1"/>
          <dgm:chPref val="1"/>
        </dgm:presLayoutVars>
      </dgm:prSet>
      <dgm:spPr/>
    </dgm:pt>
  </dgm:ptLst>
  <dgm:cxnLst>
    <dgm:cxn modelId="{3557D318-4545-41D4-8F87-847571B7946C}" type="presOf" srcId="{1DF614AB-1EC7-4B4B-A1EA-60C9B0639C84}" destId="{12481765-758F-427F-8384-57962F51CFB9}" srcOrd="0" destOrd="0" presId="urn:microsoft.com/office/officeart/2018/2/layout/IconCircleList"/>
    <dgm:cxn modelId="{A416E32F-A6A1-4827-B1AC-4A1360187DF9}" type="presOf" srcId="{9C7306B0-9128-422A-805D-EC1826797D13}" destId="{8745DCFB-49E5-47AB-8701-9AC966052D63}" srcOrd="0" destOrd="0" presId="urn:microsoft.com/office/officeart/2018/2/layout/IconCircleList"/>
    <dgm:cxn modelId="{D448E740-CDF2-4E9C-B86B-AB5CCB54222D}" type="presOf" srcId="{A3DDAE05-330F-41D8-9292-11A70DA0DDA0}" destId="{3E8A0BD5-5EF2-43BF-AF0A-6609298C2454}" srcOrd="0" destOrd="0" presId="urn:microsoft.com/office/officeart/2018/2/layout/IconCircleList"/>
    <dgm:cxn modelId="{6BCD355B-8A9F-460C-93F3-4BD3EB0B0241}" srcId="{299EF692-E69C-4A8D-A264-541F1D79E178}" destId="{27E2A66E-6AC6-46C0-B449-2498DC41756A}" srcOrd="2" destOrd="0" parTransId="{76C7608A-FFA2-4B66-8754-93A8C1F09F2B}" sibTransId="{79053C06-E7BF-4BE9-8BA9-154745C12B94}"/>
    <dgm:cxn modelId="{AD2D1B41-7F51-41DD-B7AA-753927AE0700}" srcId="{299EF692-E69C-4A8D-A264-541F1D79E178}" destId="{9C7306B0-9128-422A-805D-EC1826797D13}" srcOrd="4" destOrd="0" parTransId="{A16AE764-37AE-4883-BCE2-18EBA590B813}" sibTransId="{46ECFBFF-A845-4400-B7EF-4B8E6C7F96A2}"/>
    <dgm:cxn modelId="{C69B996A-346B-46D5-8DE0-778F5E8CD928}" type="presOf" srcId="{9D6B951F-9C6B-4D1C-BEAF-80798F5DCEF8}" destId="{415A949F-6C95-4CF7-9D0A-2C48519DC9AC}" srcOrd="0" destOrd="0" presId="urn:microsoft.com/office/officeart/2018/2/layout/IconCircleList"/>
    <dgm:cxn modelId="{2E185E6F-E1A2-49B2-BD22-051150707695}" type="presOf" srcId="{A2418EA2-BAE7-4CBC-BE6F-C4FD0E93051B}" destId="{0FCF3A01-CCA1-4592-92AE-939AF046EE66}" srcOrd="0" destOrd="0" presId="urn:microsoft.com/office/officeart/2018/2/layout/IconCircleList"/>
    <dgm:cxn modelId="{0A6A9756-37E9-4B00-9D70-6D4BC8F3B38B}" type="presOf" srcId="{299EF692-E69C-4A8D-A264-541F1D79E178}" destId="{A1D85CFE-5710-46C9-8C83-6665DA602AEA}" srcOrd="0" destOrd="0" presId="urn:microsoft.com/office/officeart/2018/2/layout/IconCircleList"/>
    <dgm:cxn modelId="{205AFB91-030D-4F0D-9782-135AE878D221}" type="presOf" srcId="{79053C06-E7BF-4BE9-8BA9-154745C12B94}" destId="{21E87B03-0D9D-43D0-ADFE-35AA573B8301}" srcOrd="0" destOrd="0" presId="urn:microsoft.com/office/officeart/2018/2/layout/IconCircleList"/>
    <dgm:cxn modelId="{31F19DA7-1075-4177-ADA6-F35034755EF9}" srcId="{299EF692-E69C-4A8D-A264-541F1D79E178}" destId="{A2418EA2-BAE7-4CBC-BE6F-C4FD0E93051B}" srcOrd="3" destOrd="0" parTransId="{6BB1A80A-9D02-466F-93E2-C1BBF3F63DB9}" sibTransId="{A3DDAE05-330F-41D8-9292-11A70DA0DDA0}"/>
    <dgm:cxn modelId="{FF5DFBB2-894F-41AF-B389-94D735809D8E}" srcId="{299EF692-E69C-4A8D-A264-541F1D79E178}" destId="{52A7BA86-4873-477C-8884-779B90AAA646}" srcOrd="0" destOrd="0" parTransId="{2BDBA7C6-5EB1-4377-805E-6109B5364925}" sibTransId="{3FBE6317-C162-4AA1-AA65-2C5D0FE0C45A}"/>
    <dgm:cxn modelId="{2C6FD5B3-E091-4952-9D82-FD3062CCD02E}" type="presOf" srcId="{52A7BA86-4873-477C-8884-779B90AAA646}" destId="{F60B294A-E74C-4E4E-A3B8-F33FEAC7218B}" srcOrd="0" destOrd="0" presId="urn:microsoft.com/office/officeart/2018/2/layout/IconCircleList"/>
    <dgm:cxn modelId="{C9CDF8C1-F0C6-429B-AD8B-9899BEE4C32E}" type="presOf" srcId="{27E2A66E-6AC6-46C0-B449-2498DC41756A}" destId="{4B357B67-D24C-4458-88CC-D1D73ED14951}" srcOrd="0" destOrd="0" presId="urn:microsoft.com/office/officeart/2018/2/layout/IconCircleList"/>
    <dgm:cxn modelId="{FA4C22D3-E769-4E0F-8582-19CFF5834E21}" srcId="{299EF692-E69C-4A8D-A264-541F1D79E178}" destId="{1DF614AB-1EC7-4B4B-A1EA-60C9B0639C84}" srcOrd="1" destOrd="0" parTransId="{5112C98A-6C66-4B45-9B79-144D660F0906}" sibTransId="{9D6B951F-9C6B-4D1C-BEAF-80798F5DCEF8}"/>
    <dgm:cxn modelId="{13F3D1D7-093B-4758-BBB1-47B8F2ADF97C}" type="presOf" srcId="{3FBE6317-C162-4AA1-AA65-2C5D0FE0C45A}" destId="{6B3B5B90-F4A0-4090-A432-FBBABEA63901}" srcOrd="0" destOrd="0" presId="urn:microsoft.com/office/officeart/2018/2/layout/IconCircleList"/>
    <dgm:cxn modelId="{4E602C5F-F1CD-470C-96C7-5D090D093B0B}" type="presParOf" srcId="{A1D85CFE-5710-46C9-8C83-6665DA602AEA}" destId="{FDA5C0C0-E85D-44AE-8EF0-E86101E80411}" srcOrd="0" destOrd="0" presId="urn:microsoft.com/office/officeart/2018/2/layout/IconCircleList"/>
    <dgm:cxn modelId="{99C12D3D-537A-4735-A937-826F2CF47E09}" type="presParOf" srcId="{FDA5C0C0-E85D-44AE-8EF0-E86101E80411}" destId="{91276CBB-7D30-4070-B938-934EF310816F}" srcOrd="0" destOrd="0" presId="urn:microsoft.com/office/officeart/2018/2/layout/IconCircleList"/>
    <dgm:cxn modelId="{D52C6729-0407-4D08-B0ED-3CD00C9A36A4}" type="presParOf" srcId="{91276CBB-7D30-4070-B938-934EF310816F}" destId="{91E49F7E-45F8-4AAA-A3AC-4BBEABAB4CEF}" srcOrd="0" destOrd="0" presId="urn:microsoft.com/office/officeart/2018/2/layout/IconCircleList"/>
    <dgm:cxn modelId="{2CFAFF46-3833-41E2-9F64-60AC51D024CC}" type="presParOf" srcId="{91276CBB-7D30-4070-B938-934EF310816F}" destId="{18D78485-B38C-4DD7-844A-0FD8B9887D65}" srcOrd="1" destOrd="0" presId="urn:microsoft.com/office/officeart/2018/2/layout/IconCircleList"/>
    <dgm:cxn modelId="{A378E919-E1A9-4A91-881F-094CDC6C46BF}" type="presParOf" srcId="{91276CBB-7D30-4070-B938-934EF310816F}" destId="{AA258728-FA42-49F9-8417-9136CF0C40C6}" srcOrd="2" destOrd="0" presId="urn:microsoft.com/office/officeart/2018/2/layout/IconCircleList"/>
    <dgm:cxn modelId="{E5C821AA-14C7-4D75-81BE-2D52E2FEA2BE}" type="presParOf" srcId="{91276CBB-7D30-4070-B938-934EF310816F}" destId="{F60B294A-E74C-4E4E-A3B8-F33FEAC7218B}" srcOrd="3" destOrd="0" presId="urn:microsoft.com/office/officeart/2018/2/layout/IconCircleList"/>
    <dgm:cxn modelId="{7C7DB52D-F53F-4B20-B5AB-D0D272E45DC2}" type="presParOf" srcId="{FDA5C0C0-E85D-44AE-8EF0-E86101E80411}" destId="{6B3B5B90-F4A0-4090-A432-FBBABEA63901}" srcOrd="1" destOrd="0" presId="urn:microsoft.com/office/officeart/2018/2/layout/IconCircleList"/>
    <dgm:cxn modelId="{7E832324-954E-4440-AD1D-D0124070BE74}" type="presParOf" srcId="{FDA5C0C0-E85D-44AE-8EF0-E86101E80411}" destId="{BADBA8E7-5AFC-4F04-98D9-7B44C249D46A}" srcOrd="2" destOrd="0" presId="urn:microsoft.com/office/officeart/2018/2/layout/IconCircleList"/>
    <dgm:cxn modelId="{5685AFD0-EB46-4F38-B2E4-04C4C0D16E98}" type="presParOf" srcId="{BADBA8E7-5AFC-4F04-98D9-7B44C249D46A}" destId="{095C6F75-38EC-4822-BAE9-B15DADA586A3}" srcOrd="0" destOrd="0" presId="urn:microsoft.com/office/officeart/2018/2/layout/IconCircleList"/>
    <dgm:cxn modelId="{83C6CFFC-182F-4AED-8B6C-919C8CA10D71}" type="presParOf" srcId="{BADBA8E7-5AFC-4F04-98D9-7B44C249D46A}" destId="{14F56EC6-FF3E-4318-AE18-68CD2B9E0DF0}" srcOrd="1" destOrd="0" presId="urn:microsoft.com/office/officeart/2018/2/layout/IconCircleList"/>
    <dgm:cxn modelId="{57489316-3522-4FBE-B759-D77485C208DA}" type="presParOf" srcId="{BADBA8E7-5AFC-4F04-98D9-7B44C249D46A}" destId="{1B981F2C-8593-49B2-B4C5-97A69843E301}" srcOrd="2" destOrd="0" presId="urn:microsoft.com/office/officeart/2018/2/layout/IconCircleList"/>
    <dgm:cxn modelId="{F7901980-E1DA-477D-A8AC-7FC002BA3F89}" type="presParOf" srcId="{BADBA8E7-5AFC-4F04-98D9-7B44C249D46A}" destId="{12481765-758F-427F-8384-57962F51CFB9}" srcOrd="3" destOrd="0" presId="urn:microsoft.com/office/officeart/2018/2/layout/IconCircleList"/>
    <dgm:cxn modelId="{40A96E4F-2B35-435D-9C5E-9B150BA2EB2B}" type="presParOf" srcId="{FDA5C0C0-E85D-44AE-8EF0-E86101E80411}" destId="{415A949F-6C95-4CF7-9D0A-2C48519DC9AC}" srcOrd="3" destOrd="0" presId="urn:microsoft.com/office/officeart/2018/2/layout/IconCircleList"/>
    <dgm:cxn modelId="{3D596770-4688-49EF-A0EA-71A9186EB44E}" type="presParOf" srcId="{FDA5C0C0-E85D-44AE-8EF0-E86101E80411}" destId="{25046599-2E3B-494A-B08C-ED97C69A9492}" srcOrd="4" destOrd="0" presId="urn:microsoft.com/office/officeart/2018/2/layout/IconCircleList"/>
    <dgm:cxn modelId="{C402B99A-BDED-41D3-BFFB-58072B5EE11A}" type="presParOf" srcId="{25046599-2E3B-494A-B08C-ED97C69A9492}" destId="{BF001E6C-BA61-4AD1-8B52-E6241D4DD149}" srcOrd="0" destOrd="0" presId="urn:microsoft.com/office/officeart/2018/2/layout/IconCircleList"/>
    <dgm:cxn modelId="{1FD9B15B-73A6-4069-A8B5-EC4D6BA40B70}" type="presParOf" srcId="{25046599-2E3B-494A-B08C-ED97C69A9492}" destId="{7C8B9DC0-9012-425C-9444-B40CB7A6B6D5}" srcOrd="1" destOrd="0" presId="urn:microsoft.com/office/officeart/2018/2/layout/IconCircleList"/>
    <dgm:cxn modelId="{1C3E417A-7C9C-4A8C-BA5D-C6ED3D47D263}" type="presParOf" srcId="{25046599-2E3B-494A-B08C-ED97C69A9492}" destId="{990534DA-1593-4E93-BCDE-8392A04C6EFE}" srcOrd="2" destOrd="0" presId="urn:microsoft.com/office/officeart/2018/2/layout/IconCircleList"/>
    <dgm:cxn modelId="{6CC7928A-2136-451B-A550-58A34091C7D1}" type="presParOf" srcId="{25046599-2E3B-494A-B08C-ED97C69A9492}" destId="{4B357B67-D24C-4458-88CC-D1D73ED14951}" srcOrd="3" destOrd="0" presId="urn:microsoft.com/office/officeart/2018/2/layout/IconCircleList"/>
    <dgm:cxn modelId="{C631E70C-1F96-4FBC-A52E-4AA03FA7E68E}" type="presParOf" srcId="{FDA5C0C0-E85D-44AE-8EF0-E86101E80411}" destId="{21E87B03-0D9D-43D0-ADFE-35AA573B8301}" srcOrd="5" destOrd="0" presId="urn:microsoft.com/office/officeart/2018/2/layout/IconCircleList"/>
    <dgm:cxn modelId="{A271A2D6-9354-413B-A666-32982125E5D1}" type="presParOf" srcId="{FDA5C0C0-E85D-44AE-8EF0-E86101E80411}" destId="{88BA946C-68A9-41E2-A2B9-21980D59AA0F}" srcOrd="6" destOrd="0" presId="urn:microsoft.com/office/officeart/2018/2/layout/IconCircleList"/>
    <dgm:cxn modelId="{A91204CA-FF21-4DDB-A7D8-F8FF70C24B90}" type="presParOf" srcId="{88BA946C-68A9-41E2-A2B9-21980D59AA0F}" destId="{E0E75D73-3D7E-4FDE-AFA3-D8BF6DA3C8DB}" srcOrd="0" destOrd="0" presId="urn:microsoft.com/office/officeart/2018/2/layout/IconCircleList"/>
    <dgm:cxn modelId="{D29E7388-8380-4D20-95E1-1446E018B23D}" type="presParOf" srcId="{88BA946C-68A9-41E2-A2B9-21980D59AA0F}" destId="{3163AE50-CE59-4A31-9DF7-67366B9A96E5}" srcOrd="1" destOrd="0" presId="urn:microsoft.com/office/officeart/2018/2/layout/IconCircleList"/>
    <dgm:cxn modelId="{F3E6604C-42C2-4DF0-94E2-5CB1E5E2C84C}" type="presParOf" srcId="{88BA946C-68A9-41E2-A2B9-21980D59AA0F}" destId="{BDE79B34-E323-40AF-8C07-F9801895C988}" srcOrd="2" destOrd="0" presId="urn:microsoft.com/office/officeart/2018/2/layout/IconCircleList"/>
    <dgm:cxn modelId="{E84888C4-96EC-465E-B441-2E0E2DF73258}" type="presParOf" srcId="{88BA946C-68A9-41E2-A2B9-21980D59AA0F}" destId="{0FCF3A01-CCA1-4592-92AE-939AF046EE66}" srcOrd="3" destOrd="0" presId="urn:microsoft.com/office/officeart/2018/2/layout/IconCircleList"/>
    <dgm:cxn modelId="{98B4C6D6-9BCC-4F25-A5F3-90665D24618C}" type="presParOf" srcId="{FDA5C0C0-E85D-44AE-8EF0-E86101E80411}" destId="{3E8A0BD5-5EF2-43BF-AF0A-6609298C2454}" srcOrd="7" destOrd="0" presId="urn:microsoft.com/office/officeart/2018/2/layout/IconCircleList"/>
    <dgm:cxn modelId="{B2ACB7A3-D889-4D6B-8B8F-1EA126E6DE69}" type="presParOf" srcId="{FDA5C0C0-E85D-44AE-8EF0-E86101E80411}" destId="{52BA15BD-EE9C-4A42-907B-7F180EB8D79E}" srcOrd="8" destOrd="0" presId="urn:microsoft.com/office/officeart/2018/2/layout/IconCircleList"/>
    <dgm:cxn modelId="{F200976F-657C-42C9-9945-BCF1FDA457CB}" type="presParOf" srcId="{52BA15BD-EE9C-4A42-907B-7F180EB8D79E}" destId="{91A96406-E895-4D04-9872-1F0EA710B31D}" srcOrd="0" destOrd="0" presId="urn:microsoft.com/office/officeart/2018/2/layout/IconCircleList"/>
    <dgm:cxn modelId="{F9F181DA-C80B-475D-BA0B-58FE97F68A9A}" type="presParOf" srcId="{52BA15BD-EE9C-4A42-907B-7F180EB8D79E}" destId="{21E619BB-BBDB-47ED-9491-8FCE807101A2}" srcOrd="1" destOrd="0" presId="urn:microsoft.com/office/officeart/2018/2/layout/IconCircleList"/>
    <dgm:cxn modelId="{ACFE4602-DED7-48D8-AF4C-6741E804D39B}" type="presParOf" srcId="{52BA15BD-EE9C-4A42-907B-7F180EB8D79E}" destId="{F5B3E19E-6D61-4662-A6FE-803C0D79E093}" srcOrd="2" destOrd="0" presId="urn:microsoft.com/office/officeart/2018/2/layout/IconCircleList"/>
    <dgm:cxn modelId="{484E7C34-DD38-40CF-83D7-B78ED3C52456}" type="presParOf" srcId="{52BA15BD-EE9C-4A42-907B-7F180EB8D79E}" destId="{8745DCFB-49E5-47AB-8701-9AC966052D63}"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299EF692-E69C-4A8D-A264-541F1D79E178}" type="doc">
      <dgm:prSet loTypeId="urn:microsoft.com/office/officeart/2018/2/layout/IconCircleList" loCatId="icon" qsTypeId="urn:microsoft.com/office/officeart/2005/8/quickstyle/simple4" qsCatId="simple" csTypeId="urn:microsoft.com/office/officeart/2005/8/colors/accent1_2" csCatId="accent1" phldr="1"/>
      <dgm:spPr/>
      <dgm:t>
        <a:bodyPr/>
        <a:lstStyle/>
        <a:p>
          <a:endParaRPr lang="en-US"/>
        </a:p>
      </dgm:t>
    </dgm:pt>
    <dgm:pt modelId="{52A7BA86-4873-477C-8884-779B90AAA646}">
      <dgm:prSet custT="1"/>
      <dgm:spPr/>
      <dgm:t>
        <a:bodyPr/>
        <a:lstStyle/>
        <a:p>
          <a:pPr>
            <a:lnSpc>
              <a:spcPct val="100000"/>
            </a:lnSpc>
          </a:pPr>
          <a:r>
            <a:rPr lang="is-IS" sz="1400" b="0" i="0" dirty="0">
              <a:solidFill>
                <a:schemeClr val="bg1"/>
              </a:solidFill>
            </a:rPr>
            <a:t>Farðu yfir og greindu breytingar á hegðun viðskiptavina þinna með reglulegu millibili.</a:t>
          </a:r>
          <a:endParaRPr lang="en-US" sz="1400" dirty="0">
            <a:solidFill>
              <a:schemeClr val="bg1"/>
            </a:solidFill>
          </a:endParaRPr>
        </a:p>
      </dgm:t>
    </dgm:pt>
    <dgm:pt modelId="{2BDBA7C6-5EB1-4377-805E-6109B5364925}" type="parTrans" cxnId="{FF5DFBB2-894F-41AF-B389-94D735809D8E}">
      <dgm:prSet/>
      <dgm:spPr/>
      <dgm:t>
        <a:bodyPr/>
        <a:lstStyle/>
        <a:p>
          <a:endParaRPr lang="en-US"/>
        </a:p>
      </dgm:t>
    </dgm:pt>
    <dgm:pt modelId="{3FBE6317-C162-4AA1-AA65-2C5D0FE0C45A}" type="sibTrans" cxnId="{FF5DFBB2-894F-41AF-B389-94D735809D8E}">
      <dgm:prSet/>
      <dgm:spPr/>
      <dgm:t>
        <a:bodyPr/>
        <a:lstStyle/>
        <a:p>
          <a:pPr>
            <a:lnSpc>
              <a:spcPct val="100000"/>
            </a:lnSpc>
          </a:pPr>
          <a:endParaRPr lang="en-US"/>
        </a:p>
      </dgm:t>
    </dgm:pt>
    <dgm:pt modelId="{1DF614AB-1EC7-4B4B-A1EA-60C9B0639C84}">
      <dgm:prSet custT="1"/>
      <dgm:spPr/>
      <dgm:t>
        <a:bodyPr/>
        <a:lstStyle/>
        <a:p>
          <a:pPr>
            <a:lnSpc>
              <a:spcPct val="100000"/>
            </a:lnSpc>
          </a:pPr>
          <a:r>
            <a:rPr lang="is-IS" sz="1400" b="0" i="0" kern="1200" dirty="0">
              <a:solidFill>
                <a:schemeClr val="bg1"/>
              </a:solidFill>
              <a:latin typeface="Calibri" panose="020F0502020204030204"/>
              <a:ea typeface="+mn-ea"/>
              <a:cs typeface="+mn-cs"/>
            </a:rPr>
            <a:t>Búðu til samskiptaáætlun í teymisvinnu. </a:t>
          </a:r>
        </a:p>
        <a:p>
          <a:pPr>
            <a:lnSpc>
              <a:spcPct val="100000"/>
            </a:lnSpc>
          </a:pPr>
          <a:r>
            <a:rPr lang="is-IS" sz="1400" b="0" i="0" kern="1200" dirty="0">
              <a:solidFill>
                <a:schemeClr val="bg1"/>
              </a:solidFill>
              <a:latin typeface="Calibri" panose="020F0502020204030204"/>
              <a:ea typeface="+mn-ea"/>
              <a:cs typeface="+mn-cs"/>
            </a:rPr>
            <a:t>Frekari upplýsingar um samskiptaáætlanir má finna í  námskeiðshluta nr. 5.</a:t>
          </a:r>
          <a:endParaRPr lang="en-US" sz="1400" b="0" i="0" kern="1200" dirty="0">
            <a:solidFill>
              <a:schemeClr val="bg1"/>
            </a:solidFill>
            <a:latin typeface="Calibri" panose="020F0502020204030204"/>
            <a:ea typeface="+mn-ea"/>
            <a:cs typeface="+mn-cs"/>
          </a:endParaRPr>
        </a:p>
      </dgm:t>
    </dgm:pt>
    <dgm:pt modelId="{5112C98A-6C66-4B45-9B79-144D660F0906}" type="parTrans" cxnId="{FA4C22D3-E769-4E0F-8582-19CFF5834E21}">
      <dgm:prSet/>
      <dgm:spPr/>
      <dgm:t>
        <a:bodyPr/>
        <a:lstStyle/>
        <a:p>
          <a:endParaRPr lang="en-US"/>
        </a:p>
      </dgm:t>
    </dgm:pt>
    <dgm:pt modelId="{9D6B951F-9C6B-4D1C-BEAF-80798F5DCEF8}" type="sibTrans" cxnId="{FA4C22D3-E769-4E0F-8582-19CFF5834E21}">
      <dgm:prSet/>
      <dgm:spPr/>
      <dgm:t>
        <a:bodyPr/>
        <a:lstStyle/>
        <a:p>
          <a:pPr>
            <a:lnSpc>
              <a:spcPct val="100000"/>
            </a:lnSpc>
          </a:pPr>
          <a:endParaRPr lang="en-US"/>
        </a:p>
      </dgm:t>
    </dgm:pt>
    <dgm:pt modelId="{27E2A66E-6AC6-46C0-B449-2498DC41756A}">
      <dgm:prSet custT="1"/>
      <dgm:spPr/>
      <dgm:t>
        <a:bodyPr/>
        <a:lstStyle/>
        <a:p>
          <a:pPr>
            <a:lnSpc>
              <a:spcPct val="100000"/>
            </a:lnSpc>
          </a:pPr>
          <a:r>
            <a:rPr lang="is-IS" sz="1400" b="0" i="0" strike="noStrike" noProof="0" dirty="0">
              <a:solidFill>
                <a:schemeClr val="bg1"/>
              </a:solidFill>
            </a:rPr>
            <a:t>Notaðu mismunandi samskiptaleiðir til að ná á betri og markvissari hátt til viðskiptavina þinna.  </a:t>
          </a:r>
          <a:endParaRPr lang="is-IS" sz="1400" strike="noStrike" noProof="0" dirty="0">
            <a:solidFill>
              <a:schemeClr val="bg1"/>
            </a:solidFill>
          </a:endParaRPr>
        </a:p>
      </dgm:t>
    </dgm:pt>
    <dgm:pt modelId="{76C7608A-FFA2-4B66-8754-93A8C1F09F2B}" type="parTrans" cxnId="{6BCD355B-8A9F-460C-93F3-4BD3EB0B0241}">
      <dgm:prSet/>
      <dgm:spPr/>
      <dgm:t>
        <a:bodyPr/>
        <a:lstStyle/>
        <a:p>
          <a:endParaRPr lang="en-US"/>
        </a:p>
      </dgm:t>
    </dgm:pt>
    <dgm:pt modelId="{79053C06-E7BF-4BE9-8BA9-154745C12B94}" type="sibTrans" cxnId="{6BCD355B-8A9F-460C-93F3-4BD3EB0B0241}">
      <dgm:prSet/>
      <dgm:spPr/>
      <dgm:t>
        <a:bodyPr/>
        <a:lstStyle/>
        <a:p>
          <a:pPr>
            <a:lnSpc>
              <a:spcPct val="100000"/>
            </a:lnSpc>
          </a:pPr>
          <a:endParaRPr lang="en-US"/>
        </a:p>
      </dgm:t>
    </dgm:pt>
    <dgm:pt modelId="{9C7306B0-9128-422A-805D-EC1826797D13}">
      <dgm:prSet custT="1"/>
      <dgm:spPr/>
      <dgm:t>
        <a:bodyPr/>
        <a:lstStyle/>
        <a:p>
          <a:pPr>
            <a:lnSpc>
              <a:spcPct val="100000"/>
            </a:lnSpc>
          </a:pPr>
          <a:r>
            <a:rPr lang="is-IS" sz="1400" kern="1200" noProof="0" dirty="0">
              <a:solidFill>
                <a:schemeClr val="bg1"/>
              </a:solidFill>
            </a:rPr>
            <a:t>Haltu samskiptaleiðum eins og vefsíðum, Google auglýsingum og fl. uppfærðum </a:t>
          </a:r>
          <a:r>
            <a:rPr lang="is-IS" sz="1400" kern="1200" noProof="0" dirty="0">
              <a:solidFill>
                <a:srgbClr val="FFFFFF"/>
              </a:solidFill>
              <a:latin typeface="Calibri" panose="020F0502020204030204"/>
              <a:ea typeface="+mn-ea"/>
              <a:cs typeface="+mn-cs"/>
            </a:rPr>
            <a:t>og upplýstu um breytingar.</a:t>
          </a:r>
        </a:p>
      </dgm:t>
    </dgm:pt>
    <dgm:pt modelId="{A16AE764-37AE-4883-BCE2-18EBA590B813}" type="parTrans" cxnId="{AD2D1B41-7F51-41DD-B7AA-753927AE0700}">
      <dgm:prSet/>
      <dgm:spPr/>
      <dgm:t>
        <a:bodyPr/>
        <a:lstStyle/>
        <a:p>
          <a:endParaRPr lang="en-US"/>
        </a:p>
      </dgm:t>
    </dgm:pt>
    <dgm:pt modelId="{46ECFBFF-A845-4400-B7EF-4B8E6C7F96A2}" type="sibTrans" cxnId="{AD2D1B41-7F51-41DD-B7AA-753927AE0700}">
      <dgm:prSet/>
      <dgm:spPr/>
      <dgm:t>
        <a:bodyPr/>
        <a:lstStyle/>
        <a:p>
          <a:pPr>
            <a:lnSpc>
              <a:spcPct val="100000"/>
            </a:lnSpc>
          </a:pPr>
          <a:endParaRPr lang="en-US"/>
        </a:p>
      </dgm:t>
    </dgm:pt>
    <dgm:pt modelId="{A1D85CFE-5710-46C9-8C83-6665DA602AEA}" type="pres">
      <dgm:prSet presAssocID="{299EF692-E69C-4A8D-A264-541F1D79E178}" presName="root" presStyleCnt="0">
        <dgm:presLayoutVars>
          <dgm:dir/>
          <dgm:resizeHandles val="exact"/>
        </dgm:presLayoutVars>
      </dgm:prSet>
      <dgm:spPr/>
    </dgm:pt>
    <dgm:pt modelId="{FDA5C0C0-E85D-44AE-8EF0-E86101E80411}" type="pres">
      <dgm:prSet presAssocID="{299EF692-E69C-4A8D-A264-541F1D79E178}" presName="container" presStyleCnt="0">
        <dgm:presLayoutVars>
          <dgm:dir/>
          <dgm:resizeHandles val="exact"/>
        </dgm:presLayoutVars>
      </dgm:prSet>
      <dgm:spPr/>
    </dgm:pt>
    <dgm:pt modelId="{91276CBB-7D30-4070-B938-934EF310816F}" type="pres">
      <dgm:prSet presAssocID="{52A7BA86-4873-477C-8884-779B90AAA646}" presName="compNode" presStyleCnt="0"/>
      <dgm:spPr/>
    </dgm:pt>
    <dgm:pt modelId="{91E49F7E-45F8-4AAA-A3AC-4BBEABAB4CEF}" type="pres">
      <dgm:prSet presAssocID="{52A7BA86-4873-477C-8884-779B90AAA646}" presName="iconBgRect" presStyleLbl="bgShp" presStyleIdx="0" presStyleCnt="4"/>
      <dgm:spPr>
        <a:solidFill>
          <a:srgbClr val="916395"/>
        </a:solidFill>
      </dgm:spPr>
    </dgm:pt>
    <dgm:pt modelId="{18D78485-B38C-4DD7-844A-0FD8B9887D65}" type="pres">
      <dgm:prSet presAssocID="{52A7BA86-4873-477C-8884-779B90AAA646}" presName="iconRect" presStyleLbl="node1" presStyleIdx="0" presStyleCnt="4"/>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Lupe mit einfarbiger Füllung"/>
        </a:ext>
      </dgm:extLst>
    </dgm:pt>
    <dgm:pt modelId="{AA258728-FA42-49F9-8417-9136CF0C40C6}" type="pres">
      <dgm:prSet presAssocID="{52A7BA86-4873-477C-8884-779B90AAA646}" presName="spaceRect" presStyleCnt="0"/>
      <dgm:spPr/>
    </dgm:pt>
    <dgm:pt modelId="{F60B294A-E74C-4E4E-A3B8-F33FEAC7218B}" type="pres">
      <dgm:prSet presAssocID="{52A7BA86-4873-477C-8884-779B90AAA646}" presName="textRect" presStyleLbl="revTx" presStyleIdx="0" presStyleCnt="4" custScaleX="133861" custLinFactNeighborX="10340" custLinFactNeighborY="-4891">
        <dgm:presLayoutVars>
          <dgm:chMax val="1"/>
          <dgm:chPref val="1"/>
        </dgm:presLayoutVars>
      </dgm:prSet>
      <dgm:spPr/>
    </dgm:pt>
    <dgm:pt modelId="{6B3B5B90-F4A0-4090-A432-FBBABEA63901}" type="pres">
      <dgm:prSet presAssocID="{3FBE6317-C162-4AA1-AA65-2C5D0FE0C45A}" presName="sibTrans" presStyleLbl="sibTrans2D1" presStyleIdx="0" presStyleCnt="0"/>
      <dgm:spPr/>
    </dgm:pt>
    <dgm:pt modelId="{BADBA8E7-5AFC-4F04-98D9-7B44C249D46A}" type="pres">
      <dgm:prSet presAssocID="{1DF614AB-1EC7-4B4B-A1EA-60C9B0639C84}" presName="compNode" presStyleCnt="0"/>
      <dgm:spPr/>
    </dgm:pt>
    <dgm:pt modelId="{095C6F75-38EC-4822-BAE9-B15DADA586A3}" type="pres">
      <dgm:prSet presAssocID="{1DF614AB-1EC7-4B4B-A1EA-60C9B0639C84}" presName="iconBgRect" presStyleLbl="bgShp" presStyleIdx="1" presStyleCnt="4" custLinFactNeighborX="2" custLinFactNeighborY="-3644"/>
      <dgm:spPr>
        <a:solidFill>
          <a:srgbClr val="916395"/>
        </a:solidFill>
      </dgm:spPr>
    </dgm:pt>
    <dgm:pt modelId="{14F56EC6-FF3E-4318-AE18-68CD2B9E0DF0}" type="pres">
      <dgm:prSet presAssocID="{1DF614AB-1EC7-4B4B-A1EA-60C9B0639C84}" presName="iconRect" presStyleLbl="node1" presStyleIdx="1" presStyleCnt="4" custLinFactNeighborX="4" custLinFactNeighborY="-18368"/>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1B981F2C-8593-49B2-B4C5-97A69843E301}" type="pres">
      <dgm:prSet presAssocID="{1DF614AB-1EC7-4B4B-A1EA-60C9B0639C84}" presName="spaceRect" presStyleCnt="0"/>
      <dgm:spPr/>
    </dgm:pt>
    <dgm:pt modelId="{12481765-758F-427F-8384-57962F51CFB9}" type="pres">
      <dgm:prSet presAssocID="{1DF614AB-1EC7-4B4B-A1EA-60C9B0639C84}" presName="textRect" presStyleLbl="revTx" presStyleIdx="1" presStyleCnt="4" custScaleX="120736" custLinFactNeighborX="5976" custLinFactNeighborY="-7586">
        <dgm:presLayoutVars>
          <dgm:chMax val="1"/>
          <dgm:chPref val="1"/>
        </dgm:presLayoutVars>
      </dgm:prSet>
      <dgm:spPr/>
    </dgm:pt>
    <dgm:pt modelId="{415A949F-6C95-4CF7-9D0A-2C48519DC9AC}" type="pres">
      <dgm:prSet presAssocID="{9D6B951F-9C6B-4D1C-BEAF-80798F5DCEF8}" presName="sibTrans" presStyleLbl="sibTrans2D1" presStyleIdx="0" presStyleCnt="0"/>
      <dgm:spPr/>
    </dgm:pt>
    <dgm:pt modelId="{25046599-2E3B-494A-B08C-ED97C69A9492}" type="pres">
      <dgm:prSet presAssocID="{27E2A66E-6AC6-46C0-B449-2498DC41756A}" presName="compNode" presStyleCnt="0"/>
      <dgm:spPr/>
    </dgm:pt>
    <dgm:pt modelId="{BF001E6C-BA61-4AD1-8B52-E6241D4DD149}" type="pres">
      <dgm:prSet presAssocID="{27E2A66E-6AC6-46C0-B449-2498DC41756A}" presName="iconBgRect" presStyleLbl="bgShp" presStyleIdx="2" presStyleCnt="4" custLinFactNeighborY="12168"/>
      <dgm:spPr>
        <a:solidFill>
          <a:srgbClr val="916395"/>
        </a:solidFill>
      </dgm:spPr>
    </dgm:pt>
    <dgm:pt modelId="{7C8B9DC0-9012-425C-9444-B40CB7A6B6D5}" type="pres">
      <dgm:prSet presAssocID="{27E2A66E-6AC6-46C0-B449-2498DC41756A}" presName="iconRect" presStyleLbl="node1" presStyleIdx="2" presStyleCnt="4" custLinFactNeighborY="20976"/>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arketing"/>
        </a:ext>
      </dgm:extLst>
    </dgm:pt>
    <dgm:pt modelId="{990534DA-1593-4E93-BCDE-8392A04C6EFE}" type="pres">
      <dgm:prSet presAssocID="{27E2A66E-6AC6-46C0-B449-2498DC41756A}" presName="spaceRect" presStyleCnt="0"/>
      <dgm:spPr/>
    </dgm:pt>
    <dgm:pt modelId="{4B357B67-D24C-4458-88CC-D1D73ED14951}" type="pres">
      <dgm:prSet presAssocID="{27E2A66E-6AC6-46C0-B449-2498DC41756A}" presName="textRect" presStyleLbl="revTx" presStyleIdx="2" presStyleCnt="4" custScaleX="133301" custLinFactNeighborX="10341" custLinFactNeighborY="11661">
        <dgm:presLayoutVars>
          <dgm:chMax val="1"/>
          <dgm:chPref val="1"/>
        </dgm:presLayoutVars>
      </dgm:prSet>
      <dgm:spPr/>
    </dgm:pt>
    <dgm:pt modelId="{21E87B03-0D9D-43D0-ADFE-35AA573B8301}" type="pres">
      <dgm:prSet presAssocID="{79053C06-E7BF-4BE9-8BA9-154745C12B94}" presName="sibTrans" presStyleLbl="sibTrans2D1" presStyleIdx="0" presStyleCnt="0"/>
      <dgm:spPr/>
    </dgm:pt>
    <dgm:pt modelId="{52BA15BD-EE9C-4A42-907B-7F180EB8D79E}" type="pres">
      <dgm:prSet presAssocID="{9C7306B0-9128-422A-805D-EC1826797D13}" presName="compNode" presStyleCnt="0"/>
      <dgm:spPr/>
    </dgm:pt>
    <dgm:pt modelId="{91A96406-E895-4D04-9872-1F0EA710B31D}" type="pres">
      <dgm:prSet presAssocID="{9C7306B0-9128-422A-805D-EC1826797D13}" presName="iconBgRect" presStyleLbl="bgShp" presStyleIdx="3" presStyleCnt="4" custLinFactNeighborX="-6375"/>
      <dgm:spPr>
        <a:solidFill>
          <a:srgbClr val="916395"/>
        </a:solidFill>
      </dgm:spPr>
    </dgm:pt>
    <dgm:pt modelId="{21E619BB-BBDB-47ED-9491-8FCE807101A2}" type="pres">
      <dgm:prSet presAssocID="{9C7306B0-9128-422A-805D-EC1826797D13}" presName="iconRect" presStyleLbl="node1" presStyleIdx="3" presStyleCnt="4" custLinFactNeighborX="-13118"/>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onitor"/>
        </a:ext>
      </dgm:extLst>
    </dgm:pt>
    <dgm:pt modelId="{F5B3E19E-6D61-4662-A6FE-803C0D79E093}" type="pres">
      <dgm:prSet presAssocID="{9C7306B0-9128-422A-805D-EC1826797D13}" presName="spaceRect" presStyleCnt="0"/>
      <dgm:spPr/>
    </dgm:pt>
    <dgm:pt modelId="{8745DCFB-49E5-47AB-8701-9AC966052D63}" type="pres">
      <dgm:prSet presAssocID="{9C7306B0-9128-422A-805D-EC1826797D13}" presName="textRect" presStyleLbl="revTx" presStyleIdx="3" presStyleCnt="4" custScaleX="121980" custLinFactNeighborX="3886" custLinFactNeighborY="5209">
        <dgm:presLayoutVars>
          <dgm:chMax val="1"/>
          <dgm:chPref val="1"/>
        </dgm:presLayoutVars>
      </dgm:prSet>
      <dgm:spPr/>
    </dgm:pt>
  </dgm:ptLst>
  <dgm:cxnLst>
    <dgm:cxn modelId="{3557D318-4545-41D4-8F87-847571B7946C}" type="presOf" srcId="{1DF614AB-1EC7-4B4B-A1EA-60C9B0639C84}" destId="{12481765-758F-427F-8384-57962F51CFB9}" srcOrd="0" destOrd="0" presId="urn:microsoft.com/office/officeart/2018/2/layout/IconCircleList"/>
    <dgm:cxn modelId="{A416E32F-A6A1-4827-B1AC-4A1360187DF9}" type="presOf" srcId="{9C7306B0-9128-422A-805D-EC1826797D13}" destId="{8745DCFB-49E5-47AB-8701-9AC966052D63}" srcOrd="0" destOrd="0" presId="urn:microsoft.com/office/officeart/2018/2/layout/IconCircleList"/>
    <dgm:cxn modelId="{6BCD355B-8A9F-460C-93F3-4BD3EB0B0241}" srcId="{299EF692-E69C-4A8D-A264-541F1D79E178}" destId="{27E2A66E-6AC6-46C0-B449-2498DC41756A}" srcOrd="2" destOrd="0" parTransId="{76C7608A-FFA2-4B66-8754-93A8C1F09F2B}" sibTransId="{79053C06-E7BF-4BE9-8BA9-154745C12B94}"/>
    <dgm:cxn modelId="{AD2D1B41-7F51-41DD-B7AA-753927AE0700}" srcId="{299EF692-E69C-4A8D-A264-541F1D79E178}" destId="{9C7306B0-9128-422A-805D-EC1826797D13}" srcOrd="3" destOrd="0" parTransId="{A16AE764-37AE-4883-BCE2-18EBA590B813}" sibTransId="{46ECFBFF-A845-4400-B7EF-4B8E6C7F96A2}"/>
    <dgm:cxn modelId="{C69B996A-346B-46D5-8DE0-778F5E8CD928}" type="presOf" srcId="{9D6B951F-9C6B-4D1C-BEAF-80798F5DCEF8}" destId="{415A949F-6C95-4CF7-9D0A-2C48519DC9AC}" srcOrd="0" destOrd="0" presId="urn:microsoft.com/office/officeart/2018/2/layout/IconCircleList"/>
    <dgm:cxn modelId="{0A6A9756-37E9-4B00-9D70-6D4BC8F3B38B}" type="presOf" srcId="{299EF692-E69C-4A8D-A264-541F1D79E178}" destId="{A1D85CFE-5710-46C9-8C83-6665DA602AEA}" srcOrd="0" destOrd="0" presId="urn:microsoft.com/office/officeart/2018/2/layout/IconCircleList"/>
    <dgm:cxn modelId="{205AFB91-030D-4F0D-9782-135AE878D221}" type="presOf" srcId="{79053C06-E7BF-4BE9-8BA9-154745C12B94}" destId="{21E87B03-0D9D-43D0-ADFE-35AA573B8301}" srcOrd="0" destOrd="0" presId="urn:microsoft.com/office/officeart/2018/2/layout/IconCircleList"/>
    <dgm:cxn modelId="{FF5DFBB2-894F-41AF-B389-94D735809D8E}" srcId="{299EF692-E69C-4A8D-A264-541F1D79E178}" destId="{52A7BA86-4873-477C-8884-779B90AAA646}" srcOrd="0" destOrd="0" parTransId="{2BDBA7C6-5EB1-4377-805E-6109B5364925}" sibTransId="{3FBE6317-C162-4AA1-AA65-2C5D0FE0C45A}"/>
    <dgm:cxn modelId="{2C6FD5B3-E091-4952-9D82-FD3062CCD02E}" type="presOf" srcId="{52A7BA86-4873-477C-8884-779B90AAA646}" destId="{F60B294A-E74C-4E4E-A3B8-F33FEAC7218B}" srcOrd="0" destOrd="0" presId="urn:microsoft.com/office/officeart/2018/2/layout/IconCircleList"/>
    <dgm:cxn modelId="{C9CDF8C1-F0C6-429B-AD8B-9899BEE4C32E}" type="presOf" srcId="{27E2A66E-6AC6-46C0-B449-2498DC41756A}" destId="{4B357B67-D24C-4458-88CC-D1D73ED14951}" srcOrd="0" destOrd="0" presId="urn:microsoft.com/office/officeart/2018/2/layout/IconCircleList"/>
    <dgm:cxn modelId="{FA4C22D3-E769-4E0F-8582-19CFF5834E21}" srcId="{299EF692-E69C-4A8D-A264-541F1D79E178}" destId="{1DF614AB-1EC7-4B4B-A1EA-60C9B0639C84}" srcOrd="1" destOrd="0" parTransId="{5112C98A-6C66-4B45-9B79-144D660F0906}" sibTransId="{9D6B951F-9C6B-4D1C-BEAF-80798F5DCEF8}"/>
    <dgm:cxn modelId="{13F3D1D7-093B-4758-BBB1-47B8F2ADF97C}" type="presOf" srcId="{3FBE6317-C162-4AA1-AA65-2C5D0FE0C45A}" destId="{6B3B5B90-F4A0-4090-A432-FBBABEA63901}" srcOrd="0" destOrd="0" presId="urn:microsoft.com/office/officeart/2018/2/layout/IconCircleList"/>
    <dgm:cxn modelId="{4E602C5F-F1CD-470C-96C7-5D090D093B0B}" type="presParOf" srcId="{A1D85CFE-5710-46C9-8C83-6665DA602AEA}" destId="{FDA5C0C0-E85D-44AE-8EF0-E86101E80411}" srcOrd="0" destOrd="0" presId="urn:microsoft.com/office/officeart/2018/2/layout/IconCircleList"/>
    <dgm:cxn modelId="{99C12D3D-537A-4735-A937-826F2CF47E09}" type="presParOf" srcId="{FDA5C0C0-E85D-44AE-8EF0-E86101E80411}" destId="{91276CBB-7D30-4070-B938-934EF310816F}" srcOrd="0" destOrd="0" presId="urn:microsoft.com/office/officeart/2018/2/layout/IconCircleList"/>
    <dgm:cxn modelId="{D52C6729-0407-4D08-B0ED-3CD00C9A36A4}" type="presParOf" srcId="{91276CBB-7D30-4070-B938-934EF310816F}" destId="{91E49F7E-45F8-4AAA-A3AC-4BBEABAB4CEF}" srcOrd="0" destOrd="0" presId="urn:microsoft.com/office/officeart/2018/2/layout/IconCircleList"/>
    <dgm:cxn modelId="{2CFAFF46-3833-41E2-9F64-60AC51D024CC}" type="presParOf" srcId="{91276CBB-7D30-4070-B938-934EF310816F}" destId="{18D78485-B38C-4DD7-844A-0FD8B9887D65}" srcOrd="1" destOrd="0" presId="urn:microsoft.com/office/officeart/2018/2/layout/IconCircleList"/>
    <dgm:cxn modelId="{A378E919-E1A9-4A91-881F-094CDC6C46BF}" type="presParOf" srcId="{91276CBB-7D30-4070-B938-934EF310816F}" destId="{AA258728-FA42-49F9-8417-9136CF0C40C6}" srcOrd="2" destOrd="0" presId="urn:microsoft.com/office/officeart/2018/2/layout/IconCircleList"/>
    <dgm:cxn modelId="{E5C821AA-14C7-4D75-81BE-2D52E2FEA2BE}" type="presParOf" srcId="{91276CBB-7D30-4070-B938-934EF310816F}" destId="{F60B294A-E74C-4E4E-A3B8-F33FEAC7218B}" srcOrd="3" destOrd="0" presId="urn:microsoft.com/office/officeart/2018/2/layout/IconCircleList"/>
    <dgm:cxn modelId="{7C7DB52D-F53F-4B20-B5AB-D0D272E45DC2}" type="presParOf" srcId="{FDA5C0C0-E85D-44AE-8EF0-E86101E80411}" destId="{6B3B5B90-F4A0-4090-A432-FBBABEA63901}" srcOrd="1" destOrd="0" presId="urn:microsoft.com/office/officeart/2018/2/layout/IconCircleList"/>
    <dgm:cxn modelId="{7E832324-954E-4440-AD1D-D0124070BE74}" type="presParOf" srcId="{FDA5C0C0-E85D-44AE-8EF0-E86101E80411}" destId="{BADBA8E7-5AFC-4F04-98D9-7B44C249D46A}" srcOrd="2" destOrd="0" presId="urn:microsoft.com/office/officeart/2018/2/layout/IconCircleList"/>
    <dgm:cxn modelId="{5685AFD0-EB46-4F38-B2E4-04C4C0D16E98}" type="presParOf" srcId="{BADBA8E7-5AFC-4F04-98D9-7B44C249D46A}" destId="{095C6F75-38EC-4822-BAE9-B15DADA586A3}" srcOrd="0" destOrd="0" presId="urn:microsoft.com/office/officeart/2018/2/layout/IconCircleList"/>
    <dgm:cxn modelId="{83C6CFFC-182F-4AED-8B6C-919C8CA10D71}" type="presParOf" srcId="{BADBA8E7-5AFC-4F04-98D9-7B44C249D46A}" destId="{14F56EC6-FF3E-4318-AE18-68CD2B9E0DF0}" srcOrd="1" destOrd="0" presId="urn:microsoft.com/office/officeart/2018/2/layout/IconCircleList"/>
    <dgm:cxn modelId="{57489316-3522-4FBE-B759-D77485C208DA}" type="presParOf" srcId="{BADBA8E7-5AFC-4F04-98D9-7B44C249D46A}" destId="{1B981F2C-8593-49B2-B4C5-97A69843E301}" srcOrd="2" destOrd="0" presId="urn:microsoft.com/office/officeart/2018/2/layout/IconCircleList"/>
    <dgm:cxn modelId="{F7901980-E1DA-477D-A8AC-7FC002BA3F89}" type="presParOf" srcId="{BADBA8E7-5AFC-4F04-98D9-7B44C249D46A}" destId="{12481765-758F-427F-8384-57962F51CFB9}" srcOrd="3" destOrd="0" presId="urn:microsoft.com/office/officeart/2018/2/layout/IconCircleList"/>
    <dgm:cxn modelId="{40A96E4F-2B35-435D-9C5E-9B150BA2EB2B}" type="presParOf" srcId="{FDA5C0C0-E85D-44AE-8EF0-E86101E80411}" destId="{415A949F-6C95-4CF7-9D0A-2C48519DC9AC}" srcOrd="3" destOrd="0" presId="urn:microsoft.com/office/officeart/2018/2/layout/IconCircleList"/>
    <dgm:cxn modelId="{3D596770-4688-49EF-A0EA-71A9186EB44E}" type="presParOf" srcId="{FDA5C0C0-E85D-44AE-8EF0-E86101E80411}" destId="{25046599-2E3B-494A-B08C-ED97C69A9492}" srcOrd="4" destOrd="0" presId="urn:microsoft.com/office/officeart/2018/2/layout/IconCircleList"/>
    <dgm:cxn modelId="{C402B99A-BDED-41D3-BFFB-58072B5EE11A}" type="presParOf" srcId="{25046599-2E3B-494A-B08C-ED97C69A9492}" destId="{BF001E6C-BA61-4AD1-8B52-E6241D4DD149}" srcOrd="0" destOrd="0" presId="urn:microsoft.com/office/officeart/2018/2/layout/IconCircleList"/>
    <dgm:cxn modelId="{1FD9B15B-73A6-4069-A8B5-EC4D6BA40B70}" type="presParOf" srcId="{25046599-2E3B-494A-B08C-ED97C69A9492}" destId="{7C8B9DC0-9012-425C-9444-B40CB7A6B6D5}" srcOrd="1" destOrd="0" presId="urn:microsoft.com/office/officeart/2018/2/layout/IconCircleList"/>
    <dgm:cxn modelId="{1C3E417A-7C9C-4A8C-BA5D-C6ED3D47D263}" type="presParOf" srcId="{25046599-2E3B-494A-B08C-ED97C69A9492}" destId="{990534DA-1593-4E93-BCDE-8392A04C6EFE}" srcOrd="2" destOrd="0" presId="urn:microsoft.com/office/officeart/2018/2/layout/IconCircleList"/>
    <dgm:cxn modelId="{6CC7928A-2136-451B-A550-58A34091C7D1}" type="presParOf" srcId="{25046599-2E3B-494A-B08C-ED97C69A9492}" destId="{4B357B67-D24C-4458-88CC-D1D73ED14951}" srcOrd="3" destOrd="0" presId="urn:microsoft.com/office/officeart/2018/2/layout/IconCircleList"/>
    <dgm:cxn modelId="{C631E70C-1F96-4FBC-A52E-4AA03FA7E68E}" type="presParOf" srcId="{FDA5C0C0-E85D-44AE-8EF0-E86101E80411}" destId="{21E87B03-0D9D-43D0-ADFE-35AA573B8301}" srcOrd="5" destOrd="0" presId="urn:microsoft.com/office/officeart/2018/2/layout/IconCircleList"/>
    <dgm:cxn modelId="{B2ACB7A3-D889-4D6B-8B8F-1EA126E6DE69}" type="presParOf" srcId="{FDA5C0C0-E85D-44AE-8EF0-E86101E80411}" destId="{52BA15BD-EE9C-4A42-907B-7F180EB8D79E}" srcOrd="6" destOrd="0" presId="urn:microsoft.com/office/officeart/2018/2/layout/IconCircleList"/>
    <dgm:cxn modelId="{F200976F-657C-42C9-9945-BCF1FDA457CB}" type="presParOf" srcId="{52BA15BD-EE9C-4A42-907B-7F180EB8D79E}" destId="{91A96406-E895-4D04-9872-1F0EA710B31D}" srcOrd="0" destOrd="0" presId="urn:microsoft.com/office/officeart/2018/2/layout/IconCircleList"/>
    <dgm:cxn modelId="{F9F181DA-C80B-475D-BA0B-58FE97F68A9A}" type="presParOf" srcId="{52BA15BD-EE9C-4A42-907B-7F180EB8D79E}" destId="{21E619BB-BBDB-47ED-9491-8FCE807101A2}" srcOrd="1" destOrd="0" presId="urn:microsoft.com/office/officeart/2018/2/layout/IconCircleList"/>
    <dgm:cxn modelId="{ACFE4602-DED7-48D8-AF4C-6741E804D39B}" type="presParOf" srcId="{52BA15BD-EE9C-4A42-907B-7F180EB8D79E}" destId="{F5B3E19E-6D61-4662-A6FE-803C0D79E093}" srcOrd="2" destOrd="0" presId="urn:microsoft.com/office/officeart/2018/2/layout/IconCircleList"/>
    <dgm:cxn modelId="{484E7C34-DD38-40CF-83D7-B78ED3C52456}" type="presParOf" srcId="{52BA15BD-EE9C-4A42-907B-7F180EB8D79E}" destId="{8745DCFB-49E5-47AB-8701-9AC966052D63}"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49F7E-45F8-4AAA-A3AC-4BBEABAB4CEF}">
      <dsp:nvSpPr>
        <dsp:cNvPr id="0" name=""/>
        <dsp:cNvSpPr/>
      </dsp:nvSpPr>
      <dsp:spPr>
        <a:xfrm>
          <a:off x="419669" y="501"/>
          <a:ext cx="541603" cy="541603"/>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8D78485-B38C-4DD7-844A-0FD8B9887D65}">
      <dsp:nvSpPr>
        <dsp:cNvPr id="0" name=""/>
        <dsp:cNvSpPr/>
      </dsp:nvSpPr>
      <dsp:spPr>
        <a:xfrm>
          <a:off x="533406" y="114238"/>
          <a:ext cx="314129" cy="314129"/>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60B294A-E74C-4E4E-A3B8-F33FEAC7218B}">
      <dsp:nvSpPr>
        <dsp:cNvPr id="0" name=""/>
        <dsp:cNvSpPr/>
      </dsp:nvSpPr>
      <dsp:spPr>
        <a:xfrm>
          <a:off x="1017922" y="0"/>
          <a:ext cx="1708917" cy="541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a:solidFill>
                <a:schemeClr val="bg1"/>
              </a:solidFill>
            </a:rPr>
            <a:t>Gakktu úr skugga um að </a:t>
          </a:r>
          <a:r>
            <a:rPr lang="is-IS" sz="1400" b="0" i="0" kern="1200" noProof="0" dirty="0">
              <a:solidFill>
                <a:srgbClr val="FFFFFF"/>
              </a:solidFill>
              <a:latin typeface="Calibri" panose="020F0502020204030204"/>
              <a:ea typeface="+mn-ea"/>
              <a:cs typeface="+mn-cs"/>
            </a:rPr>
            <a:t>skipurit</a:t>
          </a:r>
          <a:r>
            <a:rPr lang="is-IS" sz="1400" b="0" i="0" kern="1200" noProof="0" dirty="0">
              <a:solidFill>
                <a:srgbClr val="FF0000"/>
              </a:solidFill>
            </a:rPr>
            <a:t> </a:t>
          </a:r>
          <a:r>
            <a:rPr lang="is-IS" sz="1400" b="0" i="0" kern="1200" noProof="0" dirty="0">
              <a:solidFill>
                <a:schemeClr val="bg1"/>
              </a:solidFill>
            </a:rPr>
            <a:t>fyrirtækisins sé vel skilgreint</a:t>
          </a:r>
          <a:endParaRPr lang="is-IS" sz="1400" kern="1200" noProof="0" dirty="0">
            <a:solidFill>
              <a:schemeClr val="bg1"/>
            </a:solidFill>
          </a:endParaRPr>
        </a:p>
      </dsp:txBody>
      <dsp:txXfrm>
        <a:off x="1017922" y="0"/>
        <a:ext cx="1708917" cy="541603"/>
      </dsp:txXfrm>
    </dsp:sp>
    <dsp:sp modelId="{095C6F75-38EC-4822-BAE9-B15DADA586A3}">
      <dsp:nvSpPr>
        <dsp:cNvPr id="0" name=""/>
        <dsp:cNvSpPr/>
      </dsp:nvSpPr>
      <dsp:spPr>
        <a:xfrm>
          <a:off x="2792551" y="501"/>
          <a:ext cx="541603" cy="541603"/>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4F56EC6-FF3E-4318-AE18-68CD2B9E0DF0}">
      <dsp:nvSpPr>
        <dsp:cNvPr id="0" name=""/>
        <dsp:cNvSpPr/>
      </dsp:nvSpPr>
      <dsp:spPr>
        <a:xfrm>
          <a:off x="2906288" y="114238"/>
          <a:ext cx="314129" cy="314129"/>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2481765-758F-427F-8384-57962F51CFB9}">
      <dsp:nvSpPr>
        <dsp:cNvPr id="0" name=""/>
        <dsp:cNvSpPr/>
      </dsp:nvSpPr>
      <dsp:spPr>
        <a:xfrm>
          <a:off x="3391091" y="0"/>
          <a:ext cx="1541359" cy="541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a:solidFill>
                <a:srgbClr val="FFFFFF"/>
              </a:solidFill>
              <a:latin typeface="Calibri" panose="020F0502020204030204"/>
              <a:ea typeface="+mn-ea"/>
              <a:cs typeface="+mn-cs"/>
            </a:rPr>
            <a:t>Vera með á hreinu ábyrgðir og ábyrgðaskyldu </a:t>
          </a:r>
        </a:p>
      </dsp:txBody>
      <dsp:txXfrm>
        <a:off x="3391091" y="0"/>
        <a:ext cx="1541359" cy="541603"/>
      </dsp:txXfrm>
    </dsp:sp>
    <dsp:sp modelId="{BF001E6C-BA61-4AD1-8B52-E6241D4DD149}">
      <dsp:nvSpPr>
        <dsp:cNvPr id="0" name=""/>
        <dsp:cNvSpPr/>
      </dsp:nvSpPr>
      <dsp:spPr>
        <a:xfrm>
          <a:off x="419669" y="1224941"/>
          <a:ext cx="541603" cy="541603"/>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7C8B9DC0-9012-425C-9444-B40CB7A6B6D5}">
      <dsp:nvSpPr>
        <dsp:cNvPr id="0" name=""/>
        <dsp:cNvSpPr/>
      </dsp:nvSpPr>
      <dsp:spPr>
        <a:xfrm>
          <a:off x="533406" y="1338677"/>
          <a:ext cx="314129" cy="314129"/>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B357B67-D24C-4458-88CC-D1D73ED14951}">
      <dsp:nvSpPr>
        <dsp:cNvPr id="0" name=""/>
        <dsp:cNvSpPr/>
      </dsp:nvSpPr>
      <dsp:spPr>
        <a:xfrm>
          <a:off x="1051823" y="1241335"/>
          <a:ext cx="1641115" cy="512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a:solidFill>
                <a:schemeClr val="bg1"/>
              </a:solidFill>
            </a:rPr>
            <a:t>Tryggja jafnvægi í aldursdreifingu hjá lykil stjórnendum og starfsmönnum </a:t>
          </a:r>
          <a:endParaRPr lang="is-IS" sz="1400" kern="1200" noProof="0" dirty="0">
            <a:solidFill>
              <a:schemeClr val="bg1"/>
            </a:solidFill>
          </a:endParaRPr>
        </a:p>
      </dsp:txBody>
      <dsp:txXfrm>
        <a:off x="1051823" y="1241335"/>
        <a:ext cx="1641115" cy="512378"/>
      </dsp:txXfrm>
    </dsp:sp>
    <dsp:sp modelId="{E0E75D73-3D7E-4FDE-AFA3-D8BF6DA3C8DB}">
      <dsp:nvSpPr>
        <dsp:cNvPr id="0" name=""/>
        <dsp:cNvSpPr/>
      </dsp:nvSpPr>
      <dsp:spPr>
        <a:xfrm>
          <a:off x="2758650" y="1224941"/>
          <a:ext cx="541603" cy="541603"/>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3163AE50-CE59-4A31-9DF7-67366B9A96E5}">
      <dsp:nvSpPr>
        <dsp:cNvPr id="0" name=""/>
        <dsp:cNvSpPr/>
      </dsp:nvSpPr>
      <dsp:spPr>
        <a:xfrm>
          <a:off x="2872387" y="1338677"/>
          <a:ext cx="314129" cy="314129"/>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FCF3A01-CCA1-4592-92AE-939AF046EE66}">
      <dsp:nvSpPr>
        <dsp:cNvPr id="0" name=""/>
        <dsp:cNvSpPr/>
      </dsp:nvSpPr>
      <dsp:spPr>
        <a:xfrm>
          <a:off x="3374067" y="1239613"/>
          <a:ext cx="1686206" cy="541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a:solidFill>
                <a:schemeClr val="bg1"/>
              </a:solidFill>
            </a:rPr>
            <a:t>Skilgreindu markmið og notaðu árangursvísa til að ná markmiðunum</a:t>
          </a:r>
          <a:endParaRPr lang="is-IS" sz="1400" kern="1200" noProof="0" dirty="0">
            <a:solidFill>
              <a:schemeClr val="bg1"/>
            </a:solidFill>
          </a:endParaRPr>
        </a:p>
      </dsp:txBody>
      <dsp:txXfrm>
        <a:off x="3374067" y="1239613"/>
        <a:ext cx="1686206" cy="541603"/>
      </dsp:txXfrm>
    </dsp:sp>
    <dsp:sp modelId="{91A96406-E895-4D04-9872-1F0EA710B31D}">
      <dsp:nvSpPr>
        <dsp:cNvPr id="0" name=""/>
        <dsp:cNvSpPr/>
      </dsp:nvSpPr>
      <dsp:spPr>
        <a:xfrm>
          <a:off x="419669" y="2449381"/>
          <a:ext cx="541603" cy="541603"/>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21E619BB-BBDB-47ED-9491-8FCE807101A2}">
      <dsp:nvSpPr>
        <dsp:cNvPr id="0" name=""/>
        <dsp:cNvSpPr/>
      </dsp:nvSpPr>
      <dsp:spPr>
        <a:xfrm>
          <a:off x="533406" y="2563117"/>
          <a:ext cx="314129" cy="314129"/>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745DCFB-49E5-47AB-8701-9AC966052D63}">
      <dsp:nvSpPr>
        <dsp:cNvPr id="0" name=""/>
        <dsp:cNvSpPr/>
      </dsp:nvSpPr>
      <dsp:spPr>
        <a:xfrm>
          <a:off x="1021497" y="2451162"/>
          <a:ext cx="1701768" cy="541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a:solidFill>
                <a:schemeClr val="bg1"/>
              </a:solidFill>
            </a:rPr>
            <a:t>Aflaðu þekkingar um  styrkleika, veikleika og hættur í rekstri fyrirtækisins</a:t>
          </a:r>
          <a:endParaRPr lang="is-IS" sz="1400" kern="1200" noProof="0" dirty="0">
            <a:solidFill>
              <a:schemeClr val="bg1"/>
            </a:solidFill>
          </a:endParaRPr>
        </a:p>
      </dsp:txBody>
      <dsp:txXfrm>
        <a:off x="1021497" y="2451162"/>
        <a:ext cx="1701768" cy="541603"/>
      </dsp:txXfrm>
    </dsp:sp>
    <dsp:sp modelId="{A89B6F53-9EDE-431D-B3E9-ACF571ECF622}">
      <dsp:nvSpPr>
        <dsp:cNvPr id="0" name=""/>
        <dsp:cNvSpPr/>
      </dsp:nvSpPr>
      <dsp:spPr>
        <a:xfrm>
          <a:off x="2788977" y="2449381"/>
          <a:ext cx="541603" cy="541603"/>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33EB9E4A-4686-4119-8A49-2A440B8DD6D5}">
      <dsp:nvSpPr>
        <dsp:cNvPr id="0" name=""/>
        <dsp:cNvSpPr/>
      </dsp:nvSpPr>
      <dsp:spPr>
        <a:xfrm>
          <a:off x="2902713" y="2563117"/>
          <a:ext cx="314129" cy="314129"/>
        </a:xfrm>
        <a:prstGeom prst="rect">
          <a:avLst/>
        </a:prstGeom>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2A14483-D3A2-41E3-9696-C38A5A41446C}">
      <dsp:nvSpPr>
        <dsp:cNvPr id="0" name=""/>
        <dsp:cNvSpPr/>
      </dsp:nvSpPr>
      <dsp:spPr>
        <a:xfrm>
          <a:off x="3429403" y="2449381"/>
          <a:ext cx="1276635" cy="541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a:solidFill>
                <a:schemeClr val="bg1"/>
              </a:solidFill>
            </a:rPr>
            <a:t>Innleiddu kerfi til þess að greina áhættu</a:t>
          </a:r>
          <a:endParaRPr lang="is-IS" sz="1400" kern="1200" noProof="0" dirty="0">
            <a:solidFill>
              <a:schemeClr val="bg1"/>
            </a:solidFill>
          </a:endParaRPr>
        </a:p>
      </dsp:txBody>
      <dsp:txXfrm>
        <a:off x="3429403" y="2449381"/>
        <a:ext cx="1276635" cy="541603"/>
      </dsp:txXfrm>
    </dsp:sp>
    <dsp:sp modelId="{B7E23604-B3BC-45A4-92AB-C490A234BF45}">
      <dsp:nvSpPr>
        <dsp:cNvPr id="0" name=""/>
        <dsp:cNvSpPr/>
      </dsp:nvSpPr>
      <dsp:spPr>
        <a:xfrm>
          <a:off x="419669" y="3808544"/>
          <a:ext cx="541603" cy="541603"/>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ED77C134-62B1-410C-846B-9746945B845D}">
      <dsp:nvSpPr>
        <dsp:cNvPr id="0" name=""/>
        <dsp:cNvSpPr/>
      </dsp:nvSpPr>
      <dsp:spPr>
        <a:xfrm>
          <a:off x="533406" y="3922281"/>
          <a:ext cx="314129" cy="314129"/>
        </a:xfrm>
        <a:prstGeom prst="rect">
          <a:avLst/>
        </a:prstGeom>
        <a:blipFill>
          <a:blip xmlns:r="http://schemas.openxmlformats.org/officeDocument/2006/relationships"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C88B7BED-A6D1-409D-B537-D05A975BDFF4}">
      <dsp:nvSpPr>
        <dsp:cNvPr id="0" name=""/>
        <dsp:cNvSpPr/>
      </dsp:nvSpPr>
      <dsp:spPr>
        <a:xfrm>
          <a:off x="1021497" y="3810326"/>
          <a:ext cx="1701768" cy="541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a:solidFill>
                <a:schemeClr val="bg1"/>
              </a:solidFill>
            </a:rPr>
            <a:t>Tryggðu starfsemi þína gagnvart hugsanlegri viðskiptaáhættu</a:t>
          </a:r>
          <a:endParaRPr lang="is-IS" sz="1400" kern="1200" noProof="0" dirty="0">
            <a:solidFill>
              <a:schemeClr val="bg1"/>
            </a:solidFill>
          </a:endParaRPr>
        </a:p>
      </dsp:txBody>
      <dsp:txXfrm>
        <a:off x="1021497" y="3810326"/>
        <a:ext cx="1701768" cy="541603"/>
      </dsp:txXfrm>
    </dsp:sp>
    <dsp:sp modelId="{4F173CB0-03C0-4584-B659-6BD0C3AE0E98}">
      <dsp:nvSpPr>
        <dsp:cNvPr id="0" name=""/>
        <dsp:cNvSpPr/>
      </dsp:nvSpPr>
      <dsp:spPr>
        <a:xfrm>
          <a:off x="2788977" y="3808544"/>
          <a:ext cx="541603" cy="541603"/>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BBF25154-EEBF-45CD-B33A-0C955CA622CF}">
      <dsp:nvSpPr>
        <dsp:cNvPr id="0" name=""/>
        <dsp:cNvSpPr/>
      </dsp:nvSpPr>
      <dsp:spPr>
        <a:xfrm>
          <a:off x="2902713" y="3922281"/>
          <a:ext cx="314129" cy="314129"/>
        </a:xfrm>
        <a:prstGeom prst="rect">
          <a:avLst/>
        </a:prstGeom>
        <a:blipFill>
          <a:blip xmlns:r="http://schemas.openxmlformats.org/officeDocument/2006/relationships"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E219EC9-41C6-4F0F-B9B9-967C3A2F222A}">
      <dsp:nvSpPr>
        <dsp:cNvPr id="0" name=""/>
        <dsp:cNvSpPr/>
      </dsp:nvSpPr>
      <dsp:spPr>
        <a:xfrm>
          <a:off x="3451514" y="3674322"/>
          <a:ext cx="1711330" cy="811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a:solidFill>
                <a:schemeClr val="bg1"/>
              </a:solidFill>
            </a:rPr>
            <a:t>Undirbúðu viðbragðsáætlun fyrir atburði innan fyrirtækisins</a:t>
          </a:r>
          <a:endParaRPr lang="is-IS" sz="1400" kern="1200" noProof="0" dirty="0">
            <a:solidFill>
              <a:schemeClr val="bg1"/>
            </a:solidFill>
          </a:endParaRPr>
        </a:p>
      </dsp:txBody>
      <dsp:txXfrm>
        <a:off x="3451514" y="3674322"/>
        <a:ext cx="1711330" cy="811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49F7E-45F8-4AAA-A3AC-4BBEABAB4CEF}">
      <dsp:nvSpPr>
        <dsp:cNvPr id="0" name=""/>
        <dsp:cNvSpPr/>
      </dsp:nvSpPr>
      <dsp:spPr>
        <a:xfrm>
          <a:off x="121700" y="504964"/>
          <a:ext cx="706510" cy="706510"/>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8D78485-B38C-4DD7-844A-0FD8B9887D65}">
      <dsp:nvSpPr>
        <dsp:cNvPr id="0" name=""/>
        <dsp:cNvSpPr/>
      </dsp:nvSpPr>
      <dsp:spPr>
        <a:xfrm>
          <a:off x="270068" y="653332"/>
          <a:ext cx="409776" cy="40977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60B294A-E74C-4E4E-A3B8-F33FEAC7218B}">
      <dsp:nvSpPr>
        <dsp:cNvPr id="0" name=""/>
        <dsp:cNvSpPr/>
      </dsp:nvSpPr>
      <dsp:spPr>
        <a:xfrm>
          <a:off x="902109" y="502647"/>
          <a:ext cx="2229249" cy="70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a:solidFill>
                <a:schemeClr val="bg1"/>
              </a:solidFill>
            </a:rPr>
            <a:t>Komdu á opinni samskiptamenningu þar sem sjónarhorn starfsmanna er metið</a:t>
          </a:r>
          <a:endParaRPr lang="is-IS" sz="1400" kern="1200" noProof="0" dirty="0">
            <a:solidFill>
              <a:schemeClr val="bg1"/>
            </a:solidFill>
          </a:endParaRPr>
        </a:p>
      </dsp:txBody>
      <dsp:txXfrm>
        <a:off x="902109" y="502647"/>
        <a:ext cx="2229249" cy="706510"/>
      </dsp:txXfrm>
    </dsp:sp>
    <dsp:sp modelId="{095C6F75-38EC-4822-BAE9-B15DADA586A3}">
      <dsp:nvSpPr>
        <dsp:cNvPr id="0" name=""/>
        <dsp:cNvSpPr/>
      </dsp:nvSpPr>
      <dsp:spPr>
        <a:xfrm>
          <a:off x="3217079" y="504964"/>
          <a:ext cx="706510" cy="706510"/>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4F56EC6-FF3E-4318-AE18-68CD2B9E0DF0}">
      <dsp:nvSpPr>
        <dsp:cNvPr id="0" name=""/>
        <dsp:cNvSpPr/>
      </dsp:nvSpPr>
      <dsp:spPr>
        <a:xfrm>
          <a:off x="3365446" y="653332"/>
          <a:ext cx="409776" cy="40977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2481765-758F-427F-8384-57962F51CFB9}">
      <dsp:nvSpPr>
        <dsp:cNvPr id="0" name=""/>
        <dsp:cNvSpPr/>
      </dsp:nvSpPr>
      <dsp:spPr>
        <a:xfrm>
          <a:off x="4024022" y="797877"/>
          <a:ext cx="2010673" cy="70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a:lnSpc>
              <a:spcPct val="100000"/>
            </a:lnSpc>
            <a:spcBef>
              <a:spcPct val="0"/>
            </a:spcBef>
            <a:buNone/>
          </a:pPr>
          <a:r>
            <a:rPr lang="is-IS" sz="1400" b="0" i="0" kern="1200" dirty="0">
              <a:solidFill>
                <a:schemeClr val="bg1"/>
              </a:solidFill>
              <a:latin typeface="Calibri" panose="020F0502020204030204"/>
              <a:ea typeface="+mn-ea"/>
              <a:cs typeface="+mn-cs"/>
            </a:rPr>
            <a:t>Skipulegðu reglulega fundi á meðal stjórnenda og starfsmanna til að skiptast á hugmyndum og fjalla um nýjustu strauma og stefnur</a:t>
          </a:r>
          <a:endParaRPr lang="de-DE" sz="1400" b="0" i="0" kern="1200" dirty="0">
            <a:solidFill>
              <a:schemeClr val="bg1"/>
            </a:solidFill>
            <a:latin typeface="Calibri" panose="020F0502020204030204"/>
            <a:ea typeface="+mn-ea"/>
            <a:cs typeface="+mn-cs"/>
          </a:endParaRPr>
        </a:p>
        <a:p>
          <a:pPr marL="0" lvl="0" indent="0" algn="l" defTabSz="622300">
            <a:lnSpc>
              <a:spcPct val="100000"/>
            </a:lnSpc>
            <a:spcBef>
              <a:spcPct val="0"/>
            </a:spcBef>
            <a:spcAft>
              <a:spcPct val="35000"/>
            </a:spcAft>
            <a:buNone/>
          </a:pPr>
          <a:endParaRPr lang="en-US" sz="1400" b="0" i="0" kern="1200" dirty="0">
            <a:solidFill>
              <a:schemeClr val="bg1"/>
            </a:solidFill>
            <a:latin typeface="Calibri" panose="020F0502020204030204"/>
            <a:ea typeface="+mn-ea"/>
            <a:cs typeface="+mn-cs"/>
          </a:endParaRPr>
        </a:p>
      </dsp:txBody>
      <dsp:txXfrm>
        <a:off x="4024022" y="797877"/>
        <a:ext cx="2010673" cy="706510"/>
      </dsp:txXfrm>
    </dsp:sp>
    <dsp:sp modelId="{BF001E6C-BA61-4AD1-8B52-E6241D4DD149}">
      <dsp:nvSpPr>
        <dsp:cNvPr id="0" name=""/>
        <dsp:cNvSpPr/>
      </dsp:nvSpPr>
      <dsp:spPr>
        <a:xfrm>
          <a:off x="121700" y="2017549"/>
          <a:ext cx="706510" cy="706510"/>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7C8B9DC0-9012-425C-9444-B40CB7A6B6D5}">
      <dsp:nvSpPr>
        <dsp:cNvPr id="0" name=""/>
        <dsp:cNvSpPr/>
      </dsp:nvSpPr>
      <dsp:spPr>
        <a:xfrm>
          <a:off x="270068" y="2165916"/>
          <a:ext cx="409776" cy="409776"/>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B357B67-D24C-4458-88CC-D1D73ED14951}">
      <dsp:nvSpPr>
        <dsp:cNvPr id="0" name=""/>
        <dsp:cNvSpPr/>
      </dsp:nvSpPr>
      <dsp:spPr>
        <a:xfrm>
          <a:off x="906772" y="2149737"/>
          <a:ext cx="2219923" cy="70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de-DE" sz="1400" b="0" i="0" kern="1200" dirty="0">
              <a:solidFill>
                <a:schemeClr val="bg1"/>
              </a:solidFill>
            </a:rPr>
            <a:t>Stjórnendaþjálfun getur stuðlað að áhugasömu og sterku leiðtogateymi</a:t>
          </a:r>
        </a:p>
      </dsp:txBody>
      <dsp:txXfrm>
        <a:off x="906772" y="2149737"/>
        <a:ext cx="2219923" cy="706510"/>
      </dsp:txXfrm>
    </dsp:sp>
    <dsp:sp modelId="{E0E75D73-3D7E-4FDE-AFA3-D8BF6DA3C8DB}">
      <dsp:nvSpPr>
        <dsp:cNvPr id="0" name=""/>
        <dsp:cNvSpPr/>
      </dsp:nvSpPr>
      <dsp:spPr>
        <a:xfrm>
          <a:off x="3212416" y="2017549"/>
          <a:ext cx="706510" cy="706510"/>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3163AE50-CE59-4A31-9DF7-67366B9A96E5}">
      <dsp:nvSpPr>
        <dsp:cNvPr id="0" name=""/>
        <dsp:cNvSpPr/>
      </dsp:nvSpPr>
      <dsp:spPr>
        <a:xfrm>
          <a:off x="3360783" y="2165916"/>
          <a:ext cx="409776" cy="409776"/>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FCF3A01-CCA1-4592-92AE-939AF046EE66}">
      <dsp:nvSpPr>
        <dsp:cNvPr id="0" name=""/>
        <dsp:cNvSpPr/>
      </dsp:nvSpPr>
      <dsp:spPr>
        <a:xfrm>
          <a:off x="4034900" y="2371821"/>
          <a:ext cx="1665346" cy="70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a:solidFill>
                <a:schemeClr val="bg1"/>
              </a:solidFill>
            </a:rPr>
            <a:t>Búðu til öruggt starfsumhverfi og þjálfaðu aðra til að sjá til þess að það haldist</a:t>
          </a:r>
          <a:endParaRPr lang="de-DE" sz="1400" b="0" i="0" kern="1200" dirty="0">
            <a:solidFill>
              <a:schemeClr val="bg1"/>
            </a:solidFill>
          </a:endParaRPr>
        </a:p>
        <a:p>
          <a:pPr marL="0" lvl="0" indent="0" algn="l" defTabSz="622300">
            <a:lnSpc>
              <a:spcPct val="100000"/>
            </a:lnSpc>
            <a:spcBef>
              <a:spcPct val="0"/>
            </a:spcBef>
            <a:spcAft>
              <a:spcPct val="35000"/>
            </a:spcAft>
            <a:buNone/>
          </a:pPr>
          <a:endParaRPr lang="en-US" sz="1400" kern="1200" dirty="0">
            <a:solidFill>
              <a:schemeClr val="bg1"/>
            </a:solidFill>
          </a:endParaRPr>
        </a:p>
      </dsp:txBody>
      <dsp:txXfrm>
        <a:off x="4034900" y="2371821"/>
        <a:ext cx="1665346" cy="706510"/>
      </dsp:txXfrm>
    </dsp:sp>
    <dsp:sp modelId="{91A96406-E895-4D04-9872-1F0EA710B31D}">
      <dsp:nvSpPr>
        <dsp:cNvPr id="0" name=""/>
        <dsp:cNvSpPr/>
      </dsp:nvSpPr>
      <dsp:spPr>
        <a:xfrm>
          <a:off x="121700" y="3530133"/>
          <a:ext cx="706510" cy="706510"/>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21E619BB-BBDB-47ED-9491-8FCE807101A2}">
      <dsp:nvSpPr>
        <dsp:cNvPr id="0" name=""/>
        <dsp:cNvSpPr/>
      </dsp:nvSpPr>
      <dsp:spPr>
        <a:xfrm>
          <a:off x="270068" y="3678500"/>
          <a:ext cx="409776" cy="409776"/>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745DCFB-49E5-47AB-8701-9AC966052D63}">
      <dsp:nvSpPr>
        <dsp:cNvPr id="0" name=""/>
        <dsp:cNvSpPr/>
      </dsp:nvSpPr>
      <dsp:spPr>
        <a:xfrm>
          <a:off x="897979" y="3524043"/>
          <a:ext cx="2219923" cy="70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kern="1200" noProof="0" dirty="0">
              <a:solidFill>
                <a:schemeClr val="bg1"/>
              </a:solidFill>
            </a:rPr>
            <a:t>Skipuleggðu og ræddu ábyrgð við starfsmenn þína</a:t>
          </a:r>
        </a:p>
      </dsp:txBody>
      <dsp:txXfrm>
        <a:off x="897979" y="3524043"/>
        <a:ext cx="2219923" cy="706510"/>
      </dsp:txXfrm>
    </dsp:sp>
    <dsp:sp modelId="{A89B6F53-9EDE-431D-B3E9-ACF571ECF622}">
      <dsp:nvSpPr>
        <dsp:cNvPr id="0" name=""/>
        <dsp:cNvSpPr/>
      </dsp:nvSpPr>
      <dsp:spPr>
        <a:xfrm>
          <a:off x="3212416" y="3530133"/>
          <a:ext cx="706510" cy="706510"/>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33EB9E4A-4686-4119-8A49-2A440B8DD6D5}">
      <dsp:nvSpPr>
        <dsp:cNvPr id="0" name=""/>
        <dsp:cNvSpPr/>
      </dsp:nvSpPr>
      <dsp:spPr>
        <a:xfrm>
          <a:off x="3360783" y="3678500"/>
          <a:ext cx="409776" cy="409776"/>
        </a:xfrm>
        <a:prstGeom prst="rect">
          <a:avLst/>
        </a:prstGeom>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2A14483-D3A2-41E3-9696-C38A5A41446C}">
      <dsp:nvSpPr>
        <dsp:cNvPr id="0" name=""/>
        <dsp:cNvSpPr/>
      </dsp:nvSpPr>
      <dsp:spPr>
        <a:xfrm>
          <a:off x="4032152" y="3622877"/>
          <a:ext cx="1665346" cy="70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a:solidFill>
                <a:schemeClr val="bg1"/>
              </a:solidFill>
            </a:rPr>
            <a:t>Dragðu úr ósjálfstæði einstakra starfsmanna</a:t>
          </a:r>
          <a:endParaRPr lang="de-DE" sz="1400" b="0" i="0" kern="1200" dirty="0">
            <a:solidFill>
              <a:schemeClr val="bg1"/>
            </a:solidFill>
          </a:endParaRPr>
        </a:p>
        <a:p>
          <a:pPr marL="0" lvl="0" indent="0" algn="l" defTabSz="622300">
            <a:lnSpc>
              <a:spcPct val="100000"/>
            </a:lnSpc>
            <a:spcBef>
              <a:spcPct val="0"/>
            </a:spcBef>
            <a:spcAft>
              <a:spcPct val="35000"/>
            </a:spcAft>
            <a:buNone/>
          </a:pPr>
          <a:endParaRPr lang="en-US" sz="1400" kern="1200" dirty="0">
            <a:solidFill>
              <a:schemeClr val="bg1"/>
            </a:solidFill>
          </a:endParaRPr>
        </a:p>
      </dsp:txBody>
      <dsp:txXfrm>
        <a:off x="4032152" y="3622877"/>
        <a:ext cx="1665346" cy="7065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49F7E-45F8-4AAA-A3AC-4BBEABAB4CEF}">
      <dsp:nvSpPr>
        <dsp:cNvPr id="0" name=""/>
        <dsp:cNvSpPr/>
      </dsp:nvSpPr>
      <dsp:spPr>
        <a:xfrm>
          <a:off x="97434" y="422841"/>
          <a:ext cx="704887" cy="704887"/>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8D78485-B38C-4DD7-844A-0FD8B9887D65}">
      <dsp:nvSpPr>
        <dsp:cNvPr id="0" name=""/>
        <dsp:cNvSpPr/>
      </dsp:nvSpPr>
      <dsp:spPr>
        <a:xfrm>
          <a:off x="245461" y="570868"/>
          <a:ext cx="408834" cy="408834"/>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60B294A-E74C-4E4E-A3B8-F33FEAC7218B}">
      <dsp:nvSpPr>
        <dsp:cNvPr id="0" name=""/>
        <dsp:cNvSpPr/>
      </dsp:nvSpPr>
      <dsp:spPr>
        <a:xfrm>
          <a:off x="833166" y="667127"/>
          <a:ext cx="2224128" cy="704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a:solidFill>
                <a:schemeClr val="bg1"/>
              </a:solidFill>
            </a:rPr>
            <a:t>Athugaðu hvort þú farir að innlendum sem og alþjóðlegum stöðlum í þeirri grein sem þú starfar.</a:t>
          </a:r>
          <a:endParaRPr lang="de-DE" sz="1400" b="0" i="0" strike="sngStrike" kern="1200" dirty="0">
            <a:solidFill>
              <a:schemeClr val="bg1"/>
            </a:solidFill>
          </a:endParaRPr>
        </a:p>
        <a:p>
          <a:pPr marL="0" lvl="0" indent="0" algn="l" defTabSz="622300">
            <a:lnSpc>
              <a:spcPct val="100000"/>
            </a:lnSpc>
            <a:spcBef>
              <a:spcPct val="0"/>
            </a:spcBef>
            <a:spcAft>
              <a:spcPct val="35000"/>
            </a:spcAft>
            <a:buNone/>
          </a:pPr>
          <a:endParaRPr lang="en-US" sz="1400" kern="1200" dirty="0">
            <a:solidFill>
              <a:schemeClr val="bg1"/>
            </a:solidFill>
          </a:endParaRPr>
        </a:p>
      </dsp:txBody>
      <dsp:txXfrm>
        <a:off x="833166" y="667127"/>
        <a:ext cx="2224128" cy="704887"/>
      </dsp:txXfrm>
    </dsp:sp>
    <dsp:sp modelId="{095C6F75-38EC-4822-BAE9-B15DADA586A3}">
      <dsp:nvSpPr>
        <dsp:cNvPr id="0" name=""/>
        <dsp:cNvSpPr/>
      </dsp:nvSpPr>
      <dsp:spPr>
        <a:xfrm>
          <a:off x="3185701" y="422841"/>
          <a:ext cx="704887" cy="704887"/>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4F56EC6-FF3E-4318-AE18-68CD2B9E0DF0}">
      <dsp:nvSpPr>
        <dsp:cNvPr id="0" name=""/>
        <dsp:cNvSpPr/>
      </dsp:nvSpPr>
      <dsp:spPr>
        <a:xfrm>
          <a:off x="3333727" y="570868"/>
          <a:ext cx="408834" cy="408834"/>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2481765-758F-427F-8384-57962F51CFB9}">
      <dsp:nvSpPr>
        <dsp:cNvPr id="0" name=""/>
        <dsp:cNvSpPr/>
      </dsp:nvSpPr>
      <dsp:spPr>
        <a:xfrm>
          <a:off x="3965820" y="468483"/>
          <a:ext cx="2006053" cy="704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a:lnSpc>
              <a:spcPct val="100000"/>
            </a:lnSpc>
            <a:spcBef>
              <a:spcPct val="0"/>
            </a:spcBef>
            <a:buNone/>
          </a:pPr>
          <a:r>
            <a:rPr lang="is-IS" sz="1400" b="0" i="0" kern="1200" dirty="0">
              <a:solidFill>
                <a:schemeClr val="bg1"/>
              </a:solidFill>
              <a:latin typeface="Calibri" panose="020F0502020204030204"/>
              <a:ea typeface="+mn-ea"/>
              <a:cs typeface="+mn-cs"/>
            </a:rPr>
            <a:t>Láttu fjárhagsáætlun fyrir nýsköpun fylgja viðskiptaáætlun þinni</a:t>
          </a:r>
          <a:endParaRPr lang="de-DE" sz="1400" b="0" i="0" kern="1200" dirty="0">
            <a:solidFill>
              <a:schemeClr val="bg1"/>
            </a:solidFill>
            <a:latin typeface="Calibri" panose="020F0502020204030204"/>
            <a:ea typeface="+mn-ea"/>
            <a:cs typeface="+mn-cs"/>
          </a:endParaRPr>
        </a:p>
        <a:p>
          <a:pPr marL="0" lvl="0" indent="0" algn="l" defTabSz="622300">
            <a:lnSpc>
              <a:spcPct val="100000"/>
            </a:lnSpc>
            <a:spcBef>
              <a:spcPct val="0"/>
            </a:spcBef>
            <a:spcAft>
              <a:spcPct val="35000"/>
            </a:spcAft>
            <a:buNone/>
          </a:pPr>
          <a:endParaRPr lang="en-US" sz="1400" b="0" i="0" kern="1200" dirty="0">
            <a:solidFill>
              <a:schemeClr val="bg1"/>
            </a:solidFill>
            <a:latin typeface="Calibri" panose="020F0502020204030204"/>
            <a:ea typeface="+mn-ea"/>
            <a:cs typeface="+mn-cs"/>
          </a:endParaRPr>
        </a:p>
      </dsp:txBody>
      <dsp:txXfrm>
        <a:off x="3965820" y="468483"/>
        <a:ext cx="2006053" cy="704887"/>
      </dsp:txXfrm>
    </dsp:sp>
    <dsp:sp modelId="{BF001E6C-BA61-4AD1-8B52-E6241D4DD149}">
      <dsp:nvSpPr>
        <dsp:cNvPr id="0" name=""/>
        <dsp:cNvSpPr/>
      </dsp:nvSpPr>
      <dsp:spPr>
        <a:xfrm>
          <a:off x="97434" y="1890242"/>
          <a:ext cx="704887" cy="704887"/>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7C8B9DC0-9012-425C-9444-B40CB7A6B6D5}">
      <dsp:nvSpPr>
        <dsp:cNvPr id="0" name=""/>
        <dsp:cNvSpPr/>
      </dsp:nvSpPr>
      <dsp:spPr>
        <a:xfrm>
          <a:off x="245461" y="2038269"/>
          <a:ext cx="408834" cy="408834"/>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B357B67-D24C-4458-88CC-D1D73ED14951}">
      <dsp:nvSpPr>
        <dsp:cNvPr id="0" name=""/>
        <dsp:cNvSpPr/>
      </dsp:nvSpPr>
      <dsp:spPr>
        <a:xfrm>
          <a:off x="848535" y="2172232"/>
          <a:ext cx="2214823" cy="704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err="1">
              <a:solidFill>
                <a:schemeClr val="bg1"/>
              </a:solidFill>
            </a:rPr>
            <a:t>Fylgstu</a:t>
          </a:r>
          <a:r>
            <a:rPr lang="is-IS" sz="1400" b="0" i="0" kern="1200" noProof="0" dirty="0">
              <a:solidFill>
                <a:schemeClr val="bg1"/>
              </a:solidFill>
            </a:rPr>
            <a:t> með þróun og möguleikum til hagræðingar, t.a.m. </a:t>
          </a:r>
          <a:r>
            <a:rPr lang="is-IS" sz="1400" b="0" i="0" kern="1200" noProof="0" dirty="0">
              <a:solidFill>
                <a:schemeClr val="bg1"/>
              </a:solidFill>
              <a:latin typeface="Calibri Light" panose="020F0302020204030204"/>
            </a:rPr>
            <a:t>með</a:t>
          </a:r>
          <a:r>
            <a:rPr lang="is-IS" sz="1400" b="0" i="0" kern="1200" noProof="0" dirty="0">
              <a:solidFill>
                <a:schemeClr val="bg1"/>
              </a:solidFill>
            </a:rPr>
            <a:t> rannsóknum á internetinu, heimsóknum á söluráðstefnur og viðburði í greininni</a:t>
          </a:r>
        </a:p>
        <a:p>
          <a:pPr marL="0" lvl="0" indent="0" algn="l" defTabSz="622300">
            <a:lnSpc>
              <a:spcPct val="100000"/>
            </a:lnSpc>
            <a:spcBef>
              <a:spcPct val="0"/>
            </a:spcBef>
            <a:spcAft>
              <a:spcPct val="35000"/>
            </a:spcAft>
            <a:buNone/>
          </a:pPr>
          <a:endParaRPr lang="is-IS" sz="1400" kern="1200" noProof="0" dirty="0">
            <a:solidFill>
              <a:schemeClr val="bg1"/>
            </a:solidFill>
          </a:endParaRPr>
        </a:p>
      </dsp:txBody>
      <dsp:txXfrm>
        <a:off x="848535" y="2172232"/>
        <a:ext cx="2214823" cy="704887"/>
      </dsp:txXfrm>
    </dsp:sp>
    <dsp:sp modelId="{E0E75D73-3D7E-4FDE-AFA3-D8BF6DA3C8DB}">
      <dsp:nvSpPr>
        <dsp:cNvPr id="0" name=""/>
        <dsp:cNvSpPr/>
      </dsp:nvSpPr>
      <dsp:spPr>
        <a:xfrm>
          <a:off x="3181049" y="1890242"/>
          <a:ext cx="704887" cy="704887"/>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3163AE50-CE59-4A31-9DF7-67366B9A96E5}">
      <dsp:nvSpPr>
        <dsp:cNvPr id="0" name=""/>
        <dsp:cNvSpPr/>
      </dsp:nvSpPr>
      <dsp:spPr>
        <a:xfrm>
          <a:off x="3329075" y="2038269"/>
          <a:ext cx="408834" cy="408834"/>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FCF3A01-CCA1-4592-92AE-939AF046EE66}">
      <dsp:nvSpPr>
        <dsp:cNvPr id="0" name=""/>
        <dsp:cNvSpPr/>
      </dsp:nvSpPr>
      <dsp:spPr>
        <a:xfrm>
          <a:off x="3969476" y="1993882"/>
          <a:ext cx="1661520" cy="704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err="1">
              <a:solidFill>
                <a:schemeClr val="bg1"/>
              </a:solidFill>
            </a:rPr>
            <a:t>Fylgstu</a:t>
          </a:r>
          <a:r>
            <a:rPr lang="is-IS" sz="1400" b="0" i="0" kern="1200" dirty="0">
              <a:solidFill>
                <a:schemeClr val="bg1"/>
              </a:solidFill>
            </a:rPr>
            <a:t> með keppinautunum</a:t>
          </a:r>
          <a:endParaRPr lang="de-DE" sz="1400" b="0" i="0" kern="1200" dirty="0">
            <a:solidFill>
              <a:schemeClr val="bg1"/>
            </a:solidFill>
          </a:endParaRPr>
        </a:p>
        <a:p>
          <a:pPr marL="0" lvl="0" indent="0" algn="l" defTabSz="622300">
            <a:lnSpc>
              <a:spcPct val="100000"/>
            </a:lnSpc>
            <a:spcBef>
              <a:spcPct val="0"/>
            </a:spcBef>
            <a:spcAft>
              <a:spcPct val="35000"/>
            </a:spcAft>
            <a:buNone/>
          </a:pPr>
          <a:endParaRPr lang="en-US" sz="1400" kern="1200" dirty="0">
            <a:solidFill>
              <a:schemeClr val="bg1"/>
            </a:solidFill>
          </a:endParaRPr>
        </a:p>
      </dsp:txBody>
      <dsp:txXfrm>
        <a:off x="3969476" y="1993882"/>
        <a:ext cx="1661520" cy="704887"/>
      </dsp:txXfrm>
    </dsp:sp>
    <dsp:sp modelId="{91A96406-E895-4D04-9872-1F0EA710B31D}">
      <dsp:nvSpPr>
        <dsp:cNvPr id="0" name=""/>
        <dsp:cNvSpPr/>
      </dsp:nvSpPr>
      <dsp:spPr>
        <a:xfrm>
          <a:off x="97434" y="3357643"/>
          <a:ext cx="704887" cy="704887"/>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21E619BB-BBDB-47ED-9491-8FCE807101A2}">
      <dsp:nvSpPr>
        <dsp:cNvPr id="0" name=""/>
        <dsp:cNvSpPr/>
      </dsp:nvSpPr>
      <dsp:spPr>
        <a:xfrm>
          <a:off x="245461" y="3505670"/>
          <a:ext cx="408834" cy="408834"/>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745DCFB-49E5-47AB-8701-9AC966052D63}">
      <dsp:nvSpPr>
        <dsp:cNvPr id="0" name=""/>
        <dsp:cNvSpPr/>
      </dsp:nvSpPr>
      <dsp:spPr>
        <a:xfrm>
          <a:off x="880703" y="3477749"/>
          <a:ext cx="2214823" cy="704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a:solidFill>
                <a:schemeClr val="bg1"/>
              </a:solidFill>
            </a:rPr>
            <a:t>Endurskoðaðu reglulega </a:t>
          </a:r>
          <a:r>
            <a:rPr lang="is-IS" sz="1400" b="0" i="0" kern="1200" dirty="0">
              <a:solidFill>
                <a:srgbClr val="FFFFFF"/>
              </a:solidFill>
              <a:latin typeface="Calibri" panose="020F0502020204030204"/>
              <a:ea typeface="+mn-ea"/>
              <a:cs typeface="+mn-cs"/>
            </a:rPr>
            <a:t>þjónustuframboð</a:t>
          </a:r>
          <a:r>
            <a:rPr lang="is-IS" sz="1400" b="0" i="0" kern="1200" dirty="0">
              <a:solidFill>
                <a:schemeClr val="bg1"/>
              </a:solidFill>
            </a:rPr>
            <a:t> þitt</a:t>
          </a:r>
          <a:endParaRPr lang="de-DE" sz="1400" b="0" i="0" kern="1200" dirty="0">
            <a:solidFill>
              <a:schemeClr val="bg1"/>
            </a:solidFill>
          </a:endParaRPr>
        </a:p>
        <a:p>
          <a:pPr marL="0" lvl="0" indent="0" algn="l" defTabSz="622300">
            <a:lnSpc>
              <a:spcPct val="100000"/>
            </a:lnSpc>
            <a:spcBef>
              <a:spcPct val="0"/>
            </a:spcBef>
            <a:spcAft>
              <a:spcPct val="35000"/>
            </a:spcAft>
            <a:buNone/>
          </a:pPr>
          <a:endParaRPr lang="en-US" sz="1400" kern="1200" dirty="0">
            <a:solidFill>
              <a:schemeClr val="bg1"/>
            </a:solidFill>
          </a:endParaRPr>
        </a:p>
      </dsp:txBody>
      <dsp:txXfrm>
        <a:off x="880703" y="3477749"/>
        <a:ext cx="2214823" cy="704887"/>
      </dsp:txXfrm>
    </dsp:sp>
    <dsp:sp modelId="{A89B6F53-9EDE-431D-B3E9-ACF571ECF622}">
      <dsp:nvSpPr>
        <dsp:cNvPr id="0" name=""/>
        <dsp:cNvSpPr/>
      </dsp:nvSpPr>
      <dsp:spPr>
        <a:xfrm>
          <a:off x="3181049" y="3357643"/>
          <a:ext cx="704887" cy="704887"/>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33EB9E4A-4686-4119-8A49-2A440B8DD6D5}">
      <dsp:nvSpPr>
        <dsp:cNvPr id="0" name=""/>
        <dsp:cNvSpPr/>
      </dsp:nvSpPr>
      <dsp:spPr>
        <a:xfrm>
          <a:off x="3329075" y="3505670"/>
          <a:ext cx="408834" cy="408834"/>
        </a:xfrm>
        <a:prstGeom prst="rect">
          <a:avLst/>
        </a:prstGeom>
        <a:blipFill>
          <a:blip xmlns:r="http://schemas.openxmlformats.org/officeDocument/2006/relationships"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2A14483-D3A2-41E3-9696-C38A5A41446C}">
      <dsp:nvSpPr>
        <dsp:cNvPr id="0" name=""/>
        <dsp:cNvSpPr/>
      </dsp:nvSpPr>
      <dsp:spPr>
        <a:xfrm>
          <a:off x="4014553" y="3616844"/>
          <a:ext cx="1661520" cy="704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a:solidFill>
                <a:schemeClr val="bg1"/>
              </a:solidFill>
            </a:rPr>
            <a:t>Vertu opin fyrir nýsköpun – t.a.m. </a:t>
          </a:r>
          <a:r>
            <a:rPr lang="is-IS" sz="1400" b="0" i="0" kern="1200" dirty="0">
              <a:solidFill>
                <a:schemeClr val="bg1"/>
              </a:solidFill>
              <a:latin typeface="Calibri Light" panose="020F0302020204030204"/>
            </a:rPr>
            <a:t>væri</a:t>
          </a:r>
          <a:r>
            <a:rPr lang="is-IS" sz="1400" b="0" i="0" kern="1200" dirty="0">
              <a:solidFill>
                <a:schemeClr val="bg1"/>
              </a:solidFill>
            </a:rPr>
            <a:t> hægt að breyta reglulega </a:t>
          </a:r>
          <a:r>
            <a:rPr lang="is-IS" sz="1400" b="0" i="0" kern="1200" dirty="0">
              <a:solidFill>
                <a:srgbClr val="FFFFFF"/>
              </a:solidFill>
              <a:latin typeface="Calibri" panose="020F0502020204030204"/>
              <a:ea typeface="+mn-ea"/>
              <a:cs typeface="+mn-cs"/>
            </a:rPr>
            <a:t>ferðatilboðum</a:t>
          </a:r>
          <a:r>
            <a:rPr lang="is-IS" sz="1400" b="0" i="0" kern="1200" dirty="0">
              <a:solidFill>
                <a:schemeClr val="bg1"/>
              </a:solidFill>
            </a:rPr>
            <a:t>, </a:t>
          </a:r>
          <a:r>
            <a:rPr lang="is-IS" sz="1400" b="0" i="0" kern="1200" dirty="0">
              <a:solidFill>
                <a:schemeClr val="bg1"/>
              </a:solidFill>
              <a:latin typeface="Calibri Light" panose="020F0302020204030204"/>
            </a:rPr>
            <a:t>setja</a:t>
          </a:r>
          <a:r>
            <a:rPr lang="is-IS" sz="1400" b="0" i="0" kern="1200" dirty="0">
              <a:solidFill>
                <a:schemeClr val="bg1"/>
              </a:solidFill>
            </a:rPr>
            <a:t> upp </a:t>
          </a:r>
          <a:r>
            <a:rPr lang="is-IS" sz="1400" b="0" i="0" kern="1200" dirty="0">
              <a:solidFill>
                <a:srgbClr val="FFFFFF"/>
              </a:solidFill>
              <a:latin typeface="Calibri" panose="020F0502020204030204"/>
              <a:ea typeface="+mn-ea"/>
              <a:cs typeface="+mn-cs"/>
            </a:rPr>
            <a:t>reikninga</a:t>
          </a:r>
          <a:r>
            <a:rPr lang="is-IS" sz="1400" b="0" i="0" kern="1200" dirty="0">
              <a:solidFill>
                <a:schemeClr val="bg1"/>
              </a:solidFill>
            </a:rPr>
            <a:t> á samfélagsmiðlum eða eiga samskipti við viðskiptavini í gegnum skilaboða þjónustu</a:t>
          </a:r>
          <a:endParaRPr lang="de-DE" sz="1400" b="0" i="0" kern="1200" dirty="0">
            <a:solidFill>
              <a:schemeClr val="bg1"/>
            </a:solidFill>
          </a:endParaRPr>
        </a:p>
        <a:p>
          <a:pPr marL="0" lvl="0" indent="0" algn="l" defTabSz="622300">
            <a:lnSpc>
              <a:spcPct val="100000"/>
            </a:lnSpc>
            <a:spcBef>
              <a:spcPct val="0"/>
            </a:spcBef>
            <a:spcAft>
              <a:spcPct val="35000"/>
            </a:spcAft>
            <a:buNone/>
          </a:pPr>
          <a:endParaRPr lang="en-US" sz="1400" kern="1200" dirty="0">
            <a:solidFill>
              <a:schemeClr val="bg1"/>
            </a:solidFill>
          </a:endParaRPr>
        </a:p>
      </dsp:txBody>
      <dsp:txXfrm>
        <a:off x="4014553" y="3616844"/>
        <a:ext cx="1661520" cy="7048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49F7E-45F8-4AAA-A3AC-4BBEABAB4CEF}">
      <dsp:nvSpPr>
        <dsp:cNvPr id="0" name=""/>
        <dsp:cNvSpPr/>
      </dsp:nvSpPr>
      <dsp:spPr>
        <a:xfrm>
          <a:off x="57152" y="398843"/>
          <a:ext cx="632802" cy="632802"/>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8D78485-B38C-4DD7-844A-0FD8B9887D65}">
      <dsp:nvSpPr>
        <dsp:cNvPr id="0" name=""/>
        <dsp:cNvSpPr/>
      </dsp:nvSpPr>
      <dsp:spPr>
        <a:xfrm>
          <a:off x="190040" y="531731"/>
          <a:ext cx="367025" cy="367025"/>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60B294A-E74C-4E4E-A3B8-F33FEAC7218B}">
      <dsp:nvSpPr>
        <dsp:cNvPr id="0" name=""/>
        <dsp:cNvSpPr/>
      </dsp:nvSpPr>
      <dsp:spPr>
        <a:xfrm>
          <a:off x="717645" y="433508"/>
          <a:ext cx="1996678" cy="632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a:solidFill>
                <a:schemeClr val="bg1"/>
              </a:solidFill>
            </a:rPr>
            <a:t>Að finna réttan birgi getur tekið tíma - gefðu þér þennan tíma til að bera saman tilboð þeirra, verð, gæði og hugsanlega áhættu</a:t>
          </a:r>
          <a:endParaRPr lang="en-US" sz="1400" kern="1200" dirty="0">
            <a:solidFill>
              <a:schemeClr val="bg1"/>
            </a:solidFill>
          </a:endParaRPr>
        </a:p>
      </dsp:txBody>
      <dsp:txXfrm>
        <a:off x="717645" y="433508"/>
        <a:ext cx="1996678" cy="632802"/>
      </dsp:txXfrm>
    </dsp:sp>
    <dsp:sp modelId="{095C6F75-38EC-4822-BAE9-B15DADA586A3}">
      <dsp:nvSpPr>
        <dsp:cNvPr id="0" name=""/>
        <dsp:cNvSpPr/>
      </dsp:nvSpPr>
      <dsp:spPr>
        <a:xfrm>
          <a:off x="2829598" y="398843"/>
          <a:ext cx="632802" cy="632802"/>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4F56EC6-FF3E-4318-AE18-68CD2B9E0DF0}">
      <dsp:nvSpPr>
        <dsp:cNvPr id="0" name=""/>
        <dsp:cNvSpPr/>
      </dsp:nvSpPr>
      <dsp:spPr>
        <a:xfrm>
          <a:off x="2962487" y="531731"/>
          <a:ext cx="367025" cy="367025"/>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2481765-758F-427F-8384-57962F51CFB9}">
      <dsp:nvSpPr>
        <dsp:cNvPr id="0" name=""/>
        <dsp:cNvSpPr/>
      </dsp:nvSpPr>
      <dsp:spPr>
        <a:xfrm>
          <a:off x="3559384" y="415011"/>
          <a:ext cx="1800905" cy="632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a:solidFill>
                <a:schemeClr val="bg1"/>
              </a:solidFill>
              <a:latin typeface="Calibri" panose="020F0502020204030204"/>
              <a:ea typeface="+mn-ea"/>
              <a:cs typeface="+mn-cs"/>
            </a:rPr>
            <a:t>Að skjalfesta innkaupaferla (t.a.m. gátlista fyrir val á birgjum </a:t>
          </a:r>
          <a:r>
            <a:rPr lang="is-IS" sz="1400" b="0" i="0" kern="1200" dirty="0" err="1">
              <a:solidFill>
                <a:schemeClr val="bg1"/>
              </a:solidFill>
              <a:latin typeface="Calibri" panose="020F0502020204030204"/>
              <a:ea typeface="+mn-ea"/>
              <a:cs typeface="+mn-cs"/>
            </a:rPr>
            <a:t>osfrv</a:t>
          </a:r>
          <a:r>
            <a:rPr lang="is-IS" sz="1400" b="0" i="0" kern="1200" dirty="0">
              <a:solidFill>
                <a:schemeClr val="bg1"/>
              </a:solidFill>
              <a:latin typeface="Calibri" panose="020F0502020204030204"/>
              <a:ea typeface="+mn-ea"/>
              <a:cs typeface="+mn-cs"/>
            </a:rPr>
            <a:t>.) </a:t>
          </a:r>
          <a:endParaRPr lang="en-US" sz="1400" b="0" i="0" kern="1200" dirty="0">
            <a:solidFill>
              <a:schemeClr val="bg1"/>
            </a:solidFill>
            <a:latin typeface="Calibri" panose="020F0502020204030204"/>
            <a:ea typeface="+mn-ea"/>
            <a:cs typeface="+mn-cs"/>
          </a:endParaRPr>
        </a:p>
      </dsp:txBody>
      <dsp:txXfrm>
        <a:off x="3559384" y="415011"/>
        <a:ext cx="1800905" cy="632802"/>
      </dsp:txXfrm>
    </dsp:sp>
    <dsp:sp modelId="{BF001E6C-BA61-4AD1-8B52-E6241D4DD149}">
      <dsp:nvSpPr>
        <dsp:cNvPr id="0" name=""/>
        <dsp:cNvSpPr/>
      </dsp:nvSpPr>
      <dsp:spPr>
        <a:xfrm>
          <a:off x="57152" y="1926285"/>
          <a:ext cx="632802" cy="632802"/>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7C8B9DC0-9012-425C-9444-B40CB7A6B6D5}">
      <dsp:nvSpPr>
        <dsp:cNvPr id="0" name=""/>
        <dsp:cNvSpPr/>
      </dsp:nvSpPr>
      <dsp:spPr>
        <a:xfrm>
          <a:off x="190040" y="2059173"/>
          <a:ext cx="367025" cy="367025"/>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B357B67-D24C-4458-88CC-D1D73ED14951}">
      <dsp:nvSpPr>
        <dsp:cNvPr id="0" name=""/>
        <dsp:cNvSpPr/>
      </dsp:nvSpPr>
      <dsp:spPr>
        <a:xfrm>
          <a:off x="731442" y="1980826"/>
          <a:ext cx="1988325" cy="632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rtl="0">
            <a:lnSpc>
              <a:spcPct val="100000"/>
            </a:lnSpc>
            <a:spcBef>
              <a:spcPct val="0"/>
            </a:spcBef>
            <a:spcAft>
              <a:spcPct val="35000"/>
            </a:spcAft>
            <a:buNone/>
          </a:pPr>
          <a:r>
            <a:rPr lang="is-IS" sz="1400" b="0" i="0" kern="1200" dirty="0">
              <a:solidFill>
                <a:schemeClr val="bg1"/>
              </a:solidFill>
            </a:rPr>
            <a:t>Ekki treysta á einn birgi til að vinna með – vertu með fjölbreytta flóru birgja; mikilvægt að hafa alltaf einhverja valkosti</a:t>
          </a:r>
          <a:endParaRPr lang="en-US" sz="1400" kern="1200" dirty="0">
            <a:solidFill>
              <a:schemeClr val="bg1"/>
            </a:solidFill>
          </a:endParaRPr>
        </a:p>
      </dsp:txBody>
      <dsp:txXfrm>
        <a:off x="731442" y="1980826"/>
        <a:ext cx="1988325" cy="632802"/>
      </dsp:txXfrm>
    </dsp:sp>
    <dsp:sp modelId="{E0E75D73-3D7E-4FDE-AFA3-D8BF6DA3C8DB}">
      <dsp:nvSpPr>
        <dsp:cNvPr id="0" name=""/>
        <dsp:cNvSpPr/>
      </dsp:nvSpPr>
      <dsp:spPr>
        <a:xfrm>
          <a:off x="2825422" y="1926285"/>
          <a:ext cx="632802" cy="632802"/>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3163AE50-CE59-4A31-9DF7-67366B9A96E5}">
      <dsp:nvSpPr>
        <dsp:cNvPr id="0" name=""/>
        <dsp:cNvSpPr/>
      </dsp:nvSpPr>
      <dsp:spPr>
        <a:xfrm>
          <a:off x="2958310" y="2059173"/>
          <a:ext cx="367025" cy="367025"/>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FCF3A01-CCA1-4592-92AE-939AF046EE66}">
      <dsp:nvSpPr>
        <dsp:cNvPr id="0" name=""/>
        <dsp:cNvSpPr/>
      </dsp:nvSpPr>
      <dsp:spPr>
        <a:xfrm>
          <a:off x="3433270" y="1848700"/>
          <a:ext cx="1927020" cy="897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a:solidFill>
                <a:schemeClr val="bg1"/>
              </a:solidFill>
            </a:rPr>
            <a:t>Samningar eru gagnkvæmir - Haltu þig við skilmála samningsins og greiddu reikningana þína á réttum tíma</a:t>
          </a:r>
          <a:endParaRPr lang="en-US" sz="1400" kern="1200" dirty="0">
            <a:solidFill>
              <a:schemeClr val="bg1"/>
            </a:solidFill>
          </a:endParaRPr>
        </a:p>
      </dsp:txBody>
      <dsp:txXfrm>
        <a:off x="3433270" y="1848700"/>
        <a:ext cx="1927020" cy="897054"/>
      </dsp:txXfrm>
    </dsp:sp>
    <dsp:sp modelId="{91A96406-E895-4D04-9872-1F0EA710B31D}">
      <dsp:nvSpPr>
        <dsp:cNvPr id="0" name=""/>
        <dsp:cNvSpPr/>
      </dsp:nvSpPr>
      <dsp:spPr>
        <a:xfrm>
          <a:off x="16811" y="3453727"/>
          <a:ext cx="632802" cy="632802"/>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21E619BB-BBDB-47ED-9491-8FCE807101A2}">
      <dsp:nvSpPr>
        <dsp:cNvPr id="0" name=""/>
        <dsp:cNvSpPr/>
      </dsp:nvSpPr>
      <dsp:spPr>
        <a:xfrm>
          <a:off x="141894" y="3586615"/>
          <a:ext cx="367025" cy="367025"/>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745DCFB-49E5-47AB-8701-9AC966052D63}">
      <dsp:nvSpPr>
        <dsp:cNvPr id="0" name=""/>
        <dsp:cNvSpPr/>
      </dsp:nvSpPr>
      <dsp:spPr>
        <a:xfrm>
          <a:off x="740720" y="3611820"/>
          <a:ext cx="2855217" cy="6328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a:solidFill>
                <a:schemeClr val="bg1"/>
              </a:solidFill>
            </a:rPr>
            <a:t>Haltu reglulegu sambandi við þína birgja og </a:t>
          </a:r>
          <a:r>
            <a:rPr lang="is-IS" sz="1400" b="0" i="0" kern="1200" dirty="0" err="1">
              <a:solidFill>
                <a:schemeClr val="bg1"/>
              </a:solidFill>
            </a:rPr>
            <a:t>fylgstu</a:t>
          </a:r>
          <a:r>
            <a:rPr lang="is-IS" sz="1400" b="0" i="0" kern="1200" dirty="0">
              <a:solidFill>
                <a:schemeClr val="bg1"/>
              </a:solidFill>
            </a:rPr>
            <a:t> með þróun mála hjá þeim. </a:t>
          </a:r>
          <a:endParaRPr lang="en-US" sz="1400" kern="1200" dirty="0">
            <a:solidFill>
              <a:schemeClr val="bg1"/>
            </a:solidFill>
          </a:endParaRPr>
        </a:p>
      </dsp:txBody>
      <dsp:txXfrm>
        <a:off x="740720" y="3611820"/>
        <a:ext cx="2855217" cy="6328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49F7E-45F8-4AAA-A3AC-4BBEABAB4CEF}">
      <dsp:nvSpPr>
        <dsp:cNvPr id="0" name=""/>
        <dsp:cNvSpPr/>
      </dsp:nvSpPr>
      <dsp:spPr>
        <a:xfrm>
          <a:off x="29065" y="182261"/>
          <a:ext cx="774317" cy="774317"/>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8D78485-B38C-4DD7-844A-0FD8B9887D65}">
      <dsp:nvSpPr>
        <dsp:cNvPr id="0" name=""/>
        <dsp:cNvSpPr/>
      </dsp:nvSpPr>
      <dsp:spPr>
        <a:xfrm>
          <a:off x="191672" y="344868"/>
          <a:ext cx="449104" cy="449104"/>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60B294A-E74C-4E4E-A3B8-F33FEAC7218B}">
      <dsp:nvSpPr>
        <dsp:cNvPr id="0" name=""/>
        <dsp:cNvSpPr/>
      </dsp:nvSpPr>
      <dsp:spPr>
        <a:xfrm>
          <a:off x="893116" y="450608"/>
          <a:ext cx="2194539" cy="774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err="1">
              <a:solidFill>
                <a:schemeClr val="bg1"/>
              </a:solidFill>
            </a:rPr>
            <a:t>Fylgstu</a:t>
          </a:r>
          <a:r>
            <a:rPr lang="is-IS" sz="1400" b="0" i="0" kern="1200" noProof="0" dirty="0">
              <a:solidFill>
                <a:schemeClr val="bg1"/>
              </a:solidFill>
            </a:rPr>
            <a:t> með getu þinni – þetta á jafnt við um nýtingu á rúmum, eða bókanir á veitingahúsum og í ferðir, sem og geymslu vara</a:t>
          </a:r>
          <a:endParaRPr lang="is-IS" sz="1400" kern="1200" noProof="0" dirty="0">
            <a:solidFill>
              <a:schemeClr val="bg1"/>
            </a:solidFill>
          </a:endParaRPr>
        </a:p>
      </dsp:txBody>
      <dsp:txXfrm>
        <a:off x="893116" y="450608"/>
        <a:ext cx="2194539" cy="774317"/>
      </dsp:txXfrm>
    </dsp:sp>
    <dsp:sp modelId="{095C6F75-38EC-4822-BAE9-B15DADA586A3}">
      <dsp:nvSpPr>
        <dsp:cNvPr id="0" name=""/>
        <dsp:cNvSpPr/>
      </dsp:nvSpPr>
      <dsp:spPr>
        <a:xfrm>
          <a:off x="29065" y="2100885"/>
          <a:ext cx="774317" cy="774317"/>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4F56EC6-FF3E-4318-AE18-68CD2B9E0DF0}">
      <dsp:nvSpPr>
        <dsp:cNvPr id="0" name=""/>
        <dsp:cNvSpPr/>
      </dsp:nvSpPr>
      <dsp:spPr>
        <a:xfrm>
          <a:off x="191672" y="2263510"/>
          <a:ext cx="449104" cy="449104"/>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2481765-758F-427F-8384-57962F51CFB9}">
      <dsp:nvSpPr>
        <dsp:cNvPr id="0" name=""/>
        <dsp:cNvSpPr/>
      </dsp:nvSpPr>
      <dsp:spPr>
        <a:xfrm>
          <a:off x="886026" y="2421910"/>
          <a:ext cx="2203646" cy="774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rtl="0">
            <a:lnSpc>
              <a:spcPct val="100000"/>
            </a:lnSpc>
            <a:spcBef>
              <a:spcPct val="0"/>
            </a:spcBef>
            <a:spcAft>
              <a:spcPct val="35000"/>
            </a:spcAft>
            <a:buNone/>
          </a:pPr>
          <a:r>
            <a:rPr lang="is-IS" sz="1400" b="0" i="0" kern="1200" noProof="0" dirty="0">
              <a:solidFill>
                <a:schemeClr val="bg1"/>
              </a:solidFill>
              <a:latin typeface="Calibri" panose="020F0502020204030204"/>
              <a:ea typeface="+mn-ea"/>
              <a:cs typeface="+mn-cs"/>
            </a:rPr>
            <a:t>Eftirspurnaráætlun getur hjálpað til við að meta þá geymsluþörf sem þarf í framtíðinni og getur komið í veg fyrir óþarfa birgðasöfnun</a:t>
          </a:r>
        </a:p>
      </dsp:txBody>
      <dsp:txXfrm>
        <a:off x="886026" y="2421910"/>
        <a:ext cx="2203646" cy="774317"/>
      </dsp:txXfrm>
    </dsp:sp>
    <dsp:sp modelId="{BF001E6C-BA61-4AD1-8B52-E6241D4DD149}">
      <dsp:nvSpPr>
        <dsp:cNvPr id="0" name=""/>
        <dsp:cNvSpPr/>
      </dsp:nvSpPr>
      <dsp:spPr>
        <a:xfrm>
          <a:off x="3102813" y="2040028"/>
          <a:ext cx="774317" cy="774317"/>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7C8B9DC0-9012-425C-9444-B40CB7A6B6D5}">
      <dsp:nvSpPr>
        <dsp:cNvPr id="0" name=""/>
        <dsp:cNvSpPr/>
      </dsp:nvSpPr>
      <dsp:spPr>
        <a:xfrm>
          <a:off x="3265423" y="2202649"/>
          <a:ext cx="449104" cy="449104"/>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B357B67-D24C-4458-88CC-D1D73ED14951}">
      <dsp:nvSpPr>
        <dsp:cNvPr id="0" name=""/>
        <dsp:cNvSpPr/>
      </dsp:nvSpPr>
      <dsp:spPr>
        <a:xfrm>
          <a:off x="3949633" y="1971268"/>
          <a:ext cx="2080575" cy="1047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a:solidFill>
                <a:schemeClr val="bg1"/>
              </a:solidFill>
            </a:rPr>
            <a:t>Framkvæmdu  reglubundið birgða- og gæðaeftirlit</a:t>
          </a:r>
          <a:endParaRPr lang="is-IS" sz="1400" kern="1200" noProof="0" dirty="0">
            <a:solidFill>
              <a:schemeClr val="bg1"/>
            </a:solidFill>
          </a:endParaRPr>
        </a:p>
      </dsp:txBody>
      <dsp:txXfrm>
        <a:off x="3949633" y="1971268"/>
        <a:ext cx="2080575" cy="1047187"/>
      </dsp:txXfrm>
    </dsp:sp>
    <dsp:sp modelId="{E0E75D73-3D7E-4FDE-AFA3-D8BF6DA3C8DB}">
      <dsp:nvSpPr>
        <dsp:cNvPr id="0" name=""/>
        <dsp:cNvSpPr/>
      </dsp:nvSpPr>
      <dsp:spPr>
        <a:xfrm>
          <a:off x="3111176" y="204669"/>
          <a:ext cx="774317" cy="774317"/>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3163AE50-CE59-4A31-9DF7-67366B9A96E5}">
      <dsp:nvSpPr>
        <dsp:cNvPr id="0" name=""/>
        <dsp:cNvSpPr/>
      </dsp:nvSpPr>
      <dsp:spPr>
        <a:xfrm>
          <a:off x="3273779" y="367276"/>
          <a:ext cx="449104" cy="449104"/>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FCF3A01-CCA1-4592-92AE-939AF046EE66}">
      <dsp:nvSpPr>
        <dsp:cNvPr id="0" name=""/>
        <dsp:cNvSpPr/>
      </dsp:nvSpPr>
      <dsp:spPr>
        <a:xfrm>
          <a:off x="3924325" y="322327"/>
          <a:ext cx="1825178" cy="774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a:solidFill>
                <a:schemeClr val="bg1"/>
              </a:solidFill>
            </a:rPr>
            <a:t>Öryggi kemur fyrst. Þrátt fyrir að hægt sé að bæta nýtingu.  Heilsa og öryggi hafa alltaf forgang – öryggis vitund hjálpar til að gera ráðstafanir sem hægt er að grípa til</a:t>
          </a:r>
        </a:p>
        <a:p>
          <a:pPr marL="0" lvl="0" indent="0" algn="l" defTabSz="622300">
            <a:lnSpc>
              <a:spcPct val="100000"/>
            </a:lnSpc>
            <a:spcBef>
              <a:spcPct val="0"/>
            </a:spcBef>
            <a:spcAft>
              <a:spcPct val="35000"/>
            </a:spcAft>
            <a:buNone/>
          </a:pPr>
          <a:endParaRPr lang="is-IS" sz="1400" kern="1200" noProof="0" dirty="0">
            <a:solidFill>
              <a:schemeClr val="bg1"/>
            </a:solidFill>
            <a:highlight>
              <a:srgbClr val="00FF00"/>
            </a:highlight>
          </a:endParaRPr>
        </a:p>
      </dsp:txBody>
      <dsp:txXfrm>
        <a:off x="3924325" y="322327"/>
        <a:ext cx="1825178" cy="7743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49F7E-45F8-4AAA-A3AC-4BBEABAB4CEF}">
      <dsp:nvSpPr>
        <dsp:cNvPr id="0" name=""/>
        <dsp:cNvSpPr/>
      </dsp:nvSpPr>
      <dsp:spPr>
        <a:xfrm>
          <a:off x="121700" y="545585"/>
          <a:ext cx="706510" cy="706510"/>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8D78485-B38C-4DD7-844A-0FD8B9887D65}">
      <dsp:nvSpPr>
        <dsp:cNvPr id="0" name=""/>
        <dsp:cNvSpPr/>
      </dsp:nvSpPr>
      <dsp:spPr>
        <a:xfrm>
          <a:off x="270068" y="693952"/>
          <a:ext cx="409776" cy="40977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60B294A-E74C-4E4E-A3B8-F33FEAC7218B}">
      <dsp:nvSpPr>
        <dsp:cNvPr id="0" name=""/>
        <dsp:cNvSpPr/>
      </dsp:nvSpPr>
      <dsp:spPr>
        <a:xfrm>
          <a:off x="859127" y="790433"/>
          <a:ext cx="2229249" cy="70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a:solidFill>
                <a:schemeClr val="bg1"/>
              </a:solidFill>
            </a:rPr>
            <a:t>Hafðu alla samninga skriflega og hafðu þá alla á sama stað</a:t>
          </a:r>
          <a:endParaRPr lang="de-DE" sz="1400" b="0" i="0" kern="1200" dirty="0">
            <a:solidFill>
              <a:schemeClr val="bg1"/>
            </a:solidFill>
          </a:endParaRPr>
        </a:p>
        <a:p>
          <a:pPr marL="0" lvl="0" indent="0" algn="l" defTabSz="622300">
            <a:lnSpc>
              <a:spcPct val="100000"/>
            </a:lnSpc>
            <a:spcBef>
              <a:spcPct val="0"/>
            </a:spcBef>
            <a:spcAft>
              <a:spcPct val="35000"/>
            </a:spcAft>
            <a:buNone/>
          </a:pPr>
          <a:endParaRPr lang="en-US" sz="1400" kern="1200" dirty="0">
            <a:solidFill>
              <a:schemeClr val="bg1"/>
            </a:solidFill>
          </a:endParaRPr>
        </a:p>
      </dsp:txBody>
      <dsp:txXfrm>
        <a:off x="859127" y="790433"/>
        <a:ext cx="2229249" cy="706510"/>
      </dsp:txXfrm>
    </dsp:sp>
    <dsp:sp modelId="{095C6F75-38EC-4822-BAE9-B15DADA586A3}">
      <dsp:nvSpPr>
        <dsp:cNvPr id="0" name=""/>
        <dsp:cNvSpPr/>
      </dsp:nvSpPr>
      <dsp:spPr>
        <a:xfrm>
          <a:off x="3217079" y="545585"/>
          <a:ext cx="706510" cy="706510"/>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4F56EC6-FF3E-4318-AE18-68CD2B9E0DF0}">
      <dsp:nvSpPr>
        <dsp:cNvPr id="0" name=""/>
        <dsp:cNvSpPr/>
      </dsp:nvSpPr>
      <dsp:spPr>
        <a:xfrm>
          <a:off x="3365446" y="693952"/>
          <a:ext cx="409776" cy="409776"/>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2481765-758F-427F-8384-57962F51CFB9}">
      <dsp:nvSpPr>
        <dsp:cNvPr id="0" name=""/>
        <dsp:cNvSpPr/>
      </dsp:nvSpPr>
      <dsp:spPr>
        <a:xfrm>
          <a:off x="3998995" y="838497"/>
          <a:ext cx="2010673" cy="70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rtl="0">
            <a:lnSpc>
              <a:spcPct val="100000"/>
            </a:lnSpc>
            <a:spcBef>
              <a:spcPct val="0"/>
            </a:spcBef>
            <a:buNone/>
          </a:pPr>
          <a:r>
            <a:rPr lang="is-IS" sz="1400" b="0" i="0" kern="1200" dirty="0">
              <a:solidFill>
                <a:schemeClr val="bg1"/>
              </a:solidFill>
              <a:latin typeface="Calibri" panose="020F0502020204030204"/>
              <a:ea typeface="+mn-ea"/>
              <a:cs typeface="+mn-cs"/>
            </a:rPr>
            <a:t>Íhugaðu innleiðingu hugbúnaðar til að þess halda utan um ferla, t.a.m. vegna </a:t>
          </a:r>
          <a:r>
            <a:rPr lang="is-IS" sz="1400" b="0" i="0" kern="1200" dirty="0" err="1">
              <a:solidFill>
                <a:schemeClr val="bg1"/>
              </a:solidFill>
              <a:latin typeface="Calibri" panose="020F0502020204030204"/>
              <a:ea typeface="+mn-ea"/>
              <a:cs typeface="+mn-cs"/>
            </a:rPr>
            <a:t>mönnunar</a:t>
          </a:r>
          <a:r>
            <a:rPr lang="is-IS" sz="1400" b="0" i="0" kern="1200" dirty="0">
              <a:solidFill>
                <a:schemeClr val="bg1"/>
              </a:solidFill>
              <a:latin typeface="Calibri" panose="020F0502020204030204"/>
              <a:ea typeface="+mn-ea"/>
              <a:cs typeface="+mn-cs"/>
            </a:rPr>
            <a:t>, bókanir, til þess að gera hlutina  skilvirkari. Kerfin geta tilkynnt um brot á ferlum á frumstigi</a:t>
          </a:r>
          <a:endParaRPr lang="de-DE" sz="1400" b="0" i="0" kern="1200" dirty="0">
            <a:solidFill>
              <a:schemeClr val="bg1"/>
            </a:solidFill>
            <a:latin typeface="Calibri" panose="020F0502020204030204"/>
            <a:ea typeface="+mn-ea"/>
            <a:cs typeface="+mn-cs"/>
          </a:endParaRPr>
        </a:p>
        <a:p>
          <a:pPr marL="0" lvl="0" indent="0" algn="l" defTabSz="622300">
            <a:lnSpc>
              <a:spcPct val="100000"/>
            </a:lnSpc>
            <a:spcBef>
              <a:spcPct val="0"/>
            </a:spcBef>
            <a:spcAft>
              <a:spcPct val="35000"/>
            </a:spcAft>
            <a:buNone/>
          </a:pPr>
          <a:endParaRPr lang="en-US" sz="1400" b="0" i="0" kern="1200" dirty="0">
            <a:solidFill>
              <a:schemeClr val="bg1"/>
            </a:solidFill>
            <a:latin typeface="Calibri" panose="020F0502020204030204"/>
            <a:ea typeface="+mn-ea"/>
            <a:cs typeface="+mn-cs"/>
          </a:endParaRPr>
        </a:p>
      </dsp:txBody>
      <dsp:txXfrm>
        <a:off x="3998995" y="838497"/>
        <a:ext cx="2010673" cy="706510"/>
      </dsp:txXfrm>
    </dsp:sp>
    <dsp:sp modelId="{BF001E6C-BA61-4AD1-8B52-E6241D4DD149}">
      <dsp:nvSpPr>
        <dsp:cNvPr id="0" name=""/>
        <dsp:cNvSpPr/>
      </dsp:nvSpPr>
      <dsp:spPr>
        <a:xfrm>
          <a:off x="121700" y="2079095"/>
          <a:ext cx="706510" cy="706510"/>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7C8B9DC0-9012-425C-9444-B40CB7A6B6D5}">
      <dsp:nvSpPr>
        <dsp:cNvPr id="0" name=""/>
        <dsp:cNvSpPr/>
      </dsp:nvSpPr>
      <dsp:spPr>
        <a:xfrm>
          <a:off x="270068" y="2227462"/>
          <a:ext cx="409776" cy="409776"/>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B357B67-D24C-4458-88CC-D1D73ED14951}">
      <dsp:nvSpPr>
        <dsp:cNvPr id="0" name=""/>
        <dsp:cNvSpPr/>
      </dsp:nvSpPr>
      <dsp:spPr>
        <a:xfrm>
          <a:off x="874531" y="2361734"/>
          <a:ext cx="2219923" cy="70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a:solidFill>
                <a:schemeClr val="bg1"/>
              </a:solidFill>
            </a:rPr>
            <a:t>Notkun á mælingum getur hjálpað til þess að fá mynd á núverandi stöðu fyrirtækisins (svo sem með árangursvísum, eða ánægjukönnunum viðskiptavina)</a:t>
          </a:r>
          <a:endParaRPr lang="en-US" sz="1400" kern="1200" dirty="0">
            <a:solidFill>
              <a:schemeClr val="bg1"/>
            </a:solidFill>
          </a:endParaRPr>
        </a:p>
      </dsp:txBody>
      <dsp:txXfrm>
        <a:off x="874531" y="2361734"/>
        <a:ext cx="2219923" cy="706510"/>
      </dsp:txXfrm>
    </dsp:sp>
    <dsp:sp modelId="{E0E75D73-3D7E-4FDE-AFA3-D8BF6DA3C8DB}">
      <dsp:nvSpPr>
        <dsp:cNvPr id="0" name=""/>
        <dsp:cNvSpPr/>
      </dsp:nvSpPr>
      <dsp:spPr>
        <a:xfrm>
          <a:off x="3212416" y="2079095"/>
          <a:ext cx="706510" cy="706510"/>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3163AE50-CE59-4A31-9DF7-67366B9A96E5}">
      <dsp:nvSpPr>
        <dsp:cNvPr id="0" name=""/>
        <dsp:cNvSpPr/>
      </dsp:nvSpPr>
      <dsp:spPr>
        <a:xfrm>
          <a:off x="3360783" y="2227462"/>
          <a:ext cx="409776" cy="409776"/>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FCF3A01-CCA1-4592-92AE-939AF046EE66}">
      <dsp:nvSpPr>
        <dsp:cNvPr id="0" name=""/>
        <dsp:cNvSpPr/>
      </dsp:nvSpPr>
      <dsp:spPr>
        <a:xfrm>
          <a:off x="3970418" y="2354916"/>
          <a:ext cx="1665346" cy="70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a:solidFill>
                <a:schemeClr val="bg1"/>
              </a:solidFill>
            </a:rPr>
            <a:t>Regluleg þjálfun starfsfólks tryggir að þau standi við verkefni sín</a:t>
          </a:r>
          <a:endParaRPr lang="de-DE" sz="1400" b="0" i="0" kern="1200" dirty="0">
            <a:solidFill>
              <a:schemeClr val="bg1"/>
            </a:solidFill>
          </a:endParaRPr>
        </a:p>
        <a:p>
          <a:pPr marL="0" lvl="0" indent="0" algn="l" defTabSz="622300">
            <a:lnSpc>
              <a:spcPct val="100000"/>
            </a:lnSpc>
            <a:spcBef>
              <a:spcPct val="0"/>
            </a:spcBef>
            <a:spcAft>
              <a:spcPct val="35000"/>
            </a:spcAft>
            <a:buNone/>
          </a:pPr>
          <a:endParaRPr lang="en-US" sz="1400" kern="1200" dirty="0">
            <a:solidFill>
              <a:schemeClr val="bg1"/>
            </a:solidFill>
          </a:endParaRPr>
        </a:p>
      </dsp:txBody>
      <dsp:txXfrm>
        <a:off x="3970418" y="2354916"/>
        <a:ext cx="1665346" cy="706510"/>
      </dsp:txXfrm>
    </dsp:sp>
    <dsp:sp modelId="{91A96406-E895-4D04-9872-1F0EA710B31D}">
      <dsp:nvSpPr>
        <dsp:cNvPr id="0" name=""/>
        <dsp:cNvSpPr/>
      </dsp:nvSpPr>
      <dsp:spPr>
        <a:xfrm>
          <a:off x="76660" y="3612605"/>
          <a:ext cx="706510" cy="706510"/>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21E619BB-BBDB-47ED-9491-8FCE807101A2}">
      <dsp:nvSpPr>
        <dsp:cNvPr id="0" name=""/>
        <dsp:cNvSpPr/>
      </dsp:nvSpPr>
      <dsp:spPr>
        <a:xfrm>
          <a:off x="216313" y="3760972"/>
          <a:ext cx="409776" cy="409776"/>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745DCFB-49E5-47AB-8701-9AC966052D63}">
      <dsp:nvSpPr>
        <dsp:cNvPr id="0" name=""/>
        <dsp:cNvSpPr/>
      </dsp:nvSpPr>
      <dsp:spPr>
        <a:xfrm>
          <a:off x="884890" y="3918064"/>
          <a:ext cx="3187790" cy="706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rtl="0">
            <a:lnSpc>
              <a:spcPct val="100000"/>
            </a:lnSpc>
            <a:spcBef>
              <a:spcPct val="0"/>
            </a:spcBef>
            <a:spcAft>
              <a:spcPct val="35000"/>
            </a:spcAft>
            <a:buNone/>
          </a:pPr>
          <a:r>
            <a:rPr lang="is-IS" sz="1400" b="0" i="0" kern="1200" dirty="0">
              <a:solidFill>
                <a:schemeClr val="bg1"/>
              </a:solidFill>
              <a:latin typeface="Calibri Light" panose="020F0302020204030204"/>
            </a:rPr>
            <a:t>Ábyrgðir </a:t>
          </a:r>
          <a:r>
            <a:rPr lang="is-IS" sz="1400" b="0" i="0" kern="1200" dirty="0">
              <a:solidFill>
                <a:schemeClr val="bg1"/>
              </a:solidFill>
            </a:rPr>
            <a:t> – miðla þarf ábyrgðinni út á við svo vitað er hvern á að hafa samband við um ólík málefni</a:t>
          </a:r>
          <a:endParaRPr lang="de-DE" sz="1400" b="0" i="0" kern="1200" dirty="0">
            <a:solidFill>
              <a:schemeClr val="bg1"/>
            </a:solidFill>
          </a:endParaRPr>
        </a:p>
        <a:p>
          <a:pPr marL="0" lvl="0" indent="0" algn="l" defTabSz="622300">
            <a:lnSpc>
              <a:spcPct val="100000"/>
            </a:lnSpc>
            <a:spcBef>
              <a:spcPct val="0"/>
            </a:spcBef>
            <a:spcAft>
              <a:spcPct val="35000"/>
            </a:spcAft>
            <a:buNone/>
          </a:pPr>
          <a:endParaRPr lang="en-US" sz="1400" kern="1200" dirty="0">
            <a:solidFill>
              <a:schemeClr val="bg1"/>
            </a:solidFill>
            <a:highlight>
              <a:srgbClr val="00FF00"/>
            </a:highlight>
          </a:endParaRPr>
        </a:p>
      </dsp:txBody>
      <dsp:txXfrm>
        <a:off x="884890" y="3918064"/>
        <a:ext cx="3187790" cy="7065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49F7E-45F8-4AAA-A3AC-4BBEABAB4CEF}">
      <dsp:nvSpPr>
        <dsp:cNvPr id="0" name=""/>
        <dsp:cNvSpPr/>
      </dsp:nvSpPr>
      <dsp:spPr>
        <a:xfrm>
          <a:off x="90534" y="348749"/>
          <a:ext cx="704425" cy="704425"/>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8D78485-B38C-4DD7-844A-0FD8B9887D65}">
      <dsp:nvSpPr>
        <dsp:cNvPr id="0" name=""/>
        <dsp:cNvSpPr/>
      </dsp:nvSpPr>
      <dsp:spPr>
        <a:xfrm>
          <a:off x="238463" y="496679"/>
          <a:ext cx="408567" cy="408567"/>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60B294A-E74C-4E4E-A3B8-F33FEAC7218B}">
      <dsp:nvSpPr>
        <dsp:cNvPr id="0" name=""/>
        <dsp:cNvSpPr/>
      </dsp:nvSpPr>
      <dsp:spPr>
        <a:xfrm>
          <a:off x="836477" y="314296"/>
          <a:ext cx="2222671" cy="70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a:solidFill>
                <a:schemeClr val="bg1"/>
              </a:solidFill>
            </a:rPr>
            <a:t>Þekktu </a:t>
          </a:r>
          <a:r>
            <a:rPr lang="is-IS" sz="1400" b="0" i="0" kern="1200" noProof="0" dirty="0">
              <a:solidFill>
                <a:schemeClr val="bg1"/>
              </a:solidFill>
            </a:rPr>
            <a:t>markaðinn</a:t>
          </a:r>
          <a:r>
            <a:rPr lang="is-IS" sz="1400" b="0" i="0" kern="1200" dirty="0">
              <a:solidFill>
                <a:schemeClr val="bg1"/>
              </a:solidFill>
            </a:rPr>
            <a:t> þinn, stærð hans og þarfir viðskiptavinanna. </a:t>
          </a:r>
          <a:endParaRPr lang="is-IS" sz="1400" kern="1200" dirty="0">
            <a:solidFill>
              <a:schemeClr val="bg1"/>
            </a:solidFill>
          </a:endParaRPr>
        </a:p>
      </dsp:txBody>
      <dsp:txXfrm>
        <a:off x="836477" y="314296"/>
        <a:ext cx="2222671" cy="704425"/>
      </dsp:txXfrm>
    </dsp:sp>
    <dsp:sp modelId="{095C6F75-38EC-4822-BAE9-B15DADA586A3}">
      <dsp:nvSpPr>
        <dsp:cNvPr id="0" name=""/>
        <dsp:cNvSpPr/>
      </dsp:nvSpPr>
      <dsp:spPr>
        <a:xfrm>
          <a:off x="3176792" y="323080"/>
          <a:ext cx="704425" cy="704425"/>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4F56EC6-FF3E-4318-AE18-68CD2B9E0DF0}">
      <dsp:nvSpPr>
        <dsp:cNvPr id="0" name=""/>
        <dsp:cNvSpPr/>
      </dsp:nvSpPr>
      <dsp:spPr>
        <a:xfrm>
          <a:off x="3324724" y="421633"/>
          <a:ext cx="408567" cy="408567"/>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2481765-758F-427F-8384-57962F51CFB9}">
      <dsp:nvSpPr>
        <dsp:cNvPr id="0" name=""/>
        <dsp:cNvSpPr/>
      </dsp:nvSpPr>
      <dsp:spPr>
        <a:xfrm>
          <a:off x="3950533" y="565797"/>
          <a:ext cx="2004739" cy="70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err="1">
              <a:solidFill>
                <a:schemeClr val="bg1"/>
              </a:solidFill>
              <a:latin typeface="Calibri" panose="020F0502020204030204"/>
              <a:ea typeface="+mn-ea"/>
              <a:cs typeface="+mn-cs"/>
            </a:rPr>
            <a:t>Fylgstu</a:t>
          </a:r>
          <a:r>
            <a:rPr lang="is-IS" sz="1400" b="0" i="0" kern="1200" noProof="0" dirty="0">
              <a:solidFill>
                <a:schemeClr val="bg1"/>
              </a:solidFill>
              <a:latin typeface="Calibri" panose="020F0502020204030204"/>
              <a:ea typeface="+mn-ea"/>
              <a:cs typeface="+mn-cs"/>
            </a:rPr>
            <a:t> reglulega með árangursvísum, eins og fjölgun í hópi viðskiptavina, fjölda pantana, veltu á hvern starfsmann og fyrirspurnir viðskiptavina – leitaðu aðstoðar fagaðila til að greina tölurnar ef þörf krefur</a:t>
          </a:r>
        </a:p>
      </dsp:txBody>
      <dsp:txXfrm>
        <a:off x="3950533" y="565797"/>
        <a:ext cx="2004739" cy="704425"/>
      </dsp:txXfrm>
    </dsp:sp>
    <dsp:sp modelId="{BF001E6C-BA61-4AD1-8B52-E6241D4DD149}">
      <dsp:nvSpPr>
        <dsp:cNvPr id="0" name=""/>
        <dsp:cNvSpPr/>
      </dsp:nvSpPr>
      <dsp:spPr>
        <a:xfrm>
          <a:off x="90534" y="2124635"/>
          <a:ext cx="704425" cy="704425"/>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7C8B9DC0-9012-425C-9444-B40CB7A6B6D5}">
      <dsp:nvSpPr>
        <dsp:cNvPr id="0" name=""/>
        <dsp:cNvSpPr/>
      </dsp:nvSpPr>
      <dsp:spPr>
        <a:xfrm>
          <a:off x="238463" y="2272526"/>
          <a:ext cx="408567" cy="408567"/>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B357B67-D24C-4458-88CC-D1D73ED14951}">
      <dsp:nvSpPr>
        <dsp:cNvPr id="0" name=""/>
        <dsp:cNvSpPr/>
      </dsp:nvSpPr>
      <dsp:spPr>
        <a:xfrm>
          <a:off x="841143" y="2121064"/>
          <a:ext cx="2213373" cy="70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a:solidFill>
                <a:schemeClr val="bg1"/>
              </a:solidFill>
            </a:rPr>
            <a:t>Safnaðu gögnum um árangur í markaðs- og sölumálum með reglulegu millibili, og farðu yfir þetta með þínu teymi</a:t>
          </a:r>
          <a:endParaRPr lang="is-IS" sz="1400" kern="1200" noProof="0" dirty="0">
            <a:solidFill>
              <a:schemeClr val="bg1"/>
            </a:solidFill>
          </a:endParaRPr>
        </a:p>
      </dsp:txBody>
      <dsp:txXfrm>
        <a:off x="841143" y="2121064"/>
        <a:ext cx="2213373" cy="704425"/>
      </dsp:txXfrm>
    </dsp:sp>
    <dsp:sp modelId="{E0E75D73-3D7E-4FDE-AFA3-D8BF6DA3C8DB}">
      <dsp:nvSpPr>
        <dsp:cNvPr id="0" name=""/>
        <dsp:cNvSpPr/>
      </dsp:nvSpPr>
      <dsp:spPr>
        <a:xfrm>
          <a:off x="3161421" y="2113928"/>
          <a:ext cx="704425" cy="704425"/>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3163AE50-CE59-4A31-9DF7-67366B9A96E5}">
      <dsp:nvSpPr>
        <dsp:cNvPr id="0" name=""/>
        <dsp:cNvSpPr/>
      </dsp:nvSpPr>
      <dsp:spPr>
        <a:xfrm>
          <a:off x="3309350" y="2261764"/>
          <a:ext cx="408567" cy="408567"/>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FCF3A01-CCA1-4592-92AE-939AF046EE66}">
      <dsp:nvSpPr>
        <dsp:cNvPr id="0" name=""/>
        <dsp:cNvSpPr/>
      </dsp:nvSpPr>
      <dsp:spPr>
        <a:xfrm>
          <a:off x="3930567" y="2206792"/>
          <a:ext cx="1933507" cy="70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a:solidFill>
                <a:schemeClr val="bg1"/>
              </a:solidFill>
            </a:rPr>
            <a:t>Gerðu reglulega ánægjukannanir á meðal viðskiptavina og biddu um endurgjöf.</a:t>
          </a:r>
          <a:endParaRPr lang="is-IS" sz="1400" kern="1200" noProof="0" dirty="0">
            <a:solidFill>
              <a:schemeClr val="bg1"/>
            </a:solidFill>
          </a:endParaRPr>
        </a:p>
      </dsp:txBody>
      <dsp:txXfrm>
        <a:off x="3930567" y="2206792"/>
        <a:ext cx="1933507" cy="704425"/>
      </dsp:txXfrm>
    </dsp:sp>
    <dsp:sp modelId="{91A96406-E895-4D04-9872-1F0EA710B31D}">
      <dsp:nvSpPr>
        <dsp:cNvPr id="0" name=""/>
        <dsp:cNvSpPr/>
      </dsp:nvSpPr>
      <dsp:spPr>
        <a:xfrm>
          <a:off x="584318" y="3554327"/>
          <a:ext cx="704425" cy="704425"/>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21E619BB-BBDB-47ED-9491-8FCE807101A2}">
      <dsp:nvSpPr>
        <dsp:cNvPr id="0" name=""/>
        <dsp:cNvSpPr/>
      </dsp:nvSpPr>
      <dsp:spPr>
        <a:xfrm>
          <a:off x="749936" y="3665549"/>
          <a:ext cx="408567" cy="408567"/>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745DCFB-49E5-47AB-8701-9AC966052D63}">
      <dsp:nvSpPr>
        <dsp:cNvPr id="0" name=""/>
        <dsp:cNvSpPr/>
      </dsp:nvSpPr>
      <dsp:spPr>
        <a:xfrm>
          <a:off x="1289831" y="3518039"/>
          <a:ext cx="4448564" cy="704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noProof="0" dirty="0">
              <a:solidFill>
                <a:schemeClr val="bg1"/>
              </a:solidFill>
            </a:rPr>
            <a:t>Greindu  reglulega samkeppnisaðilana og umhverfi fyrirtækisins, til að geta brugðist hratt við breytingum</a:t>
          </a:r>
          <a:endParaRPr lang="is-IS" sz="1400" kern="1200" noProof="0" dirty="0">
            <a:solidFill>
              <a:schemeClr val="bg1"/>
            </a:solidFill>
          </a:endParaRPr>
        </a:p>
      </dsp:txBody>
      <dsp:txXfrm>
        <a:off x="1289831" y="3518039"/>
        <a:ext cx="4448564" cy="7044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49F7E-45F8-4AAA-A3AC-4BBEABAB4CEF}">
      <dsp:nvSpPr>
        <dsp:cNvPr id="0" name=""/>
        <dsp:cNvSpPr/>
      </dsp:nvSpPr>
      <dsp:spPr>
        <a:xfrm>
          <a:off x="62399" y="1141339"/>
          <a:ext cx="702733" cy="702733"/>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8D78485-B38C-4DD7-844A-0FD8B9887D65}">
      <dsp:nvSpPr>
        <dsp:cNvPr id="0" name=""/>
        <dsp:cNvSpPr/>
      </dsp:nvSpPr>
      <dsp:spPr>
        <a:xfrm>
          <a:off x="209974" y="1288913"/>
          <a:ext cx="407585" cy="407585"/>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60B294A-E74C-4E4E-A3B8-F33FEAC7218B}">
      <dsp:nvSpPr>
        <dsp:cNvPr id="0" name=""/>
        <dsp:cNvSpPr/>
      </dsp:nvSpPr>
      <dsp:spPr>
        <a:xfrm>
          <a:off x="806551" y="1106968"/>
          <a:ext cx="2217331" cy="702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a:solidFill>
                <a:schemeClr val="bg1"/>
              </a:solidFill>
            </a:rPr>
            <a:t>Farðu yfir og greindu breytingar á hegðun viðskiptavina þinna með reglulegu millibili.</a:t>
          </a:r>
          <a:endParaRPr lang="en-US" sz="1400" kern="1200" dirty="0">
            <a:solidFill>
              <a:schemeClr val="bg1"/>
            </a:solidFill>
          </a:endParaRPr>
        </a:p>
      </dsp:txBody>
      <dsp:txXfrm>
        <a:off x="806551" y="1106968"/>
        <a:ext cx="2217331" cy="702733"/>
      </dsp:txXfrm>
    </dsp:sp>
    <dsp:sp modelId="{095C6F75-38EC-4822-BAE9-B15DADA586A3}">
      <dsp:nvSpPr>
        <dsp:cNvPr id="0" name=""/>
        <dsp:cNvSpPr/>
      </dsp:nvSpPr>
      <dsp:spPr>
        <a:xfrm>
          <a:off x="3141242" y="1115731"/>
          <a:ext cx="702733" cy="702733"/>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14F56EC6-FF3E-4318-AE18-68CD2B9E0DF0}">
      <dsp:nvSpPr>
        <dsp:cNvPr id="0" name=""/>
        <dsp:cNvSpPr/>
      </dsp:nvSpPr>
      <dsp:spPr>
        <a:xfrm>
          <a:off x="3288819" y="1214047"/>
          <a:ext cx="407585" cy="407585"/>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2481765-758F-427F-8384-57962F51CFB9}">
      <dsp:nvSpPr>
        <dsp:cNvPr id="0" name=""/>
        <dsp:cNvSpPr/>
      </dsp:nvSpPr>
      <dsp:spPr>
        <a:xfrm>
          <a:off x="3890872" y="1088029"/>
          <a:ext cx="1999923" cy="702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kern="1200" dirty="0">
              <a:solidFill>
                <a:schemeClr val="bg1"/>
              </a:solidFill>
              <a:latin typeface="Calibri" panose="020F0502020204030204"/>
              <a:ea typeface="+mn-ea"/>
              <a:cs typeface="+mn-cs"/>
            </a:rPr>
            <a:t>Búðu til samskiptaáætlun í teymisvinnu. </a:t>
          </a:r>
        </a:p>
        <a:p>
          <a:pPr marL="0" lvl="0" indent="0" algn="l" defTabSz="622300">
            <a:lnSpc>
              <a:spcPct val="100000"/>
            </a:lnSpc>
            <a:spcBef>
              <a:spcPct val="0"/>
            </a:spcBef>
            <a:spcAft>
              <a:spcPct val="35000"/>
            </a:spcAft>
            <a:buNone/>
          </a:pPr>
          <a:r>
            <a:rPr lang="is-IS" sz="1400" b="0" i="0" kern="1200" dirty="0">
              <a:solidFill>
                <a:schemeClr val="bg1"/>
              </a:solidFill>
              <a:latin typeface="Calibri" panose="020F0502020204030204"/>
              <a:ea typeface="+mn-ea"/>
              <a:cs typeface="+mn-cs"/>
            </a:rPr>
            <a:t>Frekari upplýsingar um samskiptaáætlanir má finna í  námskeiðshluta nr. 5.</a:t>
          </a:r>
          <a:endParaRPr lang="en-US" sz="1400" b="0" i="0" kern="1200" dirty="0">
            <a:solidFill>
              <a:schemeClr val="bg1"/>
            </a:solidFill>
            <a:latin typeface="Calibri" panose="020F0502020204030204"/>
            <a:ea typeface="+mn-ea"/>
            <a:cs typeface="+mn-cs"/>
          </a:endParaRPr>
        </a:p>
      </dsp:txBody>
      <dsp:txXfrm>
        <a:off x="3890872" y="1088029"/>
        <a:ext cx="1999923" cy="702733"/>
      </dsp:txXfrm>
    </dsp:sp>
    <dsp:sp modelId="{BF001E6C-BA61-4AD1-8B52-E6241D4DD149}">
      <dsp:nvSpPr>
        <dsp:cNvPr id="0" name=""/>
        <dsp:cNvSpPr/>
      </dsp:nvSpPr>
      <dsp:spPr>
        <a:xfrm>
          <a:off x="62399" y="2684984"/>
          <a:ext cx="702733" cy="702733"/>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7C8B9DC0-9012-425C-9444-B40CB7A6B6D5}">
      <dsp:nvSpPr>
        <dsp:cNvPr id="0" name=""/>
        <dsp:cNvSpPr/>
      </dsp:nvSpPr>
      <dsp:spPr>
        <a:xfrm>
          <a:off x="209974" y="2832544"/>
          <a:ext cx="407585" cy="407585"/>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B357B67-D24C-4458-88CC-D1D73ED14951}">
      <dsp:nvSpPr>
        <dsp:cNvPr id="0" name=""/>
        <dsp:cNvSpPr/>
      </dsp:nvSpPr>
      <dsp:spPr>
        <a:xfrm>
          <a:off x="811205" y="2681421"/>
          <a:ext cx="2208055" cy="702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b="0" i="0" strike="noStrike" kern="1200" noProof="0" dirty="0">
              <a:solidFill>
                <a:schemeClr val="bg1"/>
              </a:solidFill>
            </a:rPr>
            <a:t>Notaðu mismunandi samskiptaleiðir til að ná á betri og markvissari hátt til viðskiptavina þinna.  </a:t>
          </a:r>
          <a:endParaRPr lang="is-IS" sz="1400" strike="noStrike" kern="1200" noProof="0" dirty="0">
            <a:solidFill>
              <a:schemeClr val="bg1"/>
            </a:solidFill>
          </a:endParaRPr>
        </a:p>
      </dsp:txBody>
      <dsp:txXfrm>
        <a:off x="811205" y="2681421"/>
        <a:ext cx="2208055" cy="702733"/>
      </dsp:txXfrm>
    </dsp:sp>
    <dsp:sp modelId="{91A96406-E895-4D04-9872-1F0EA710B31D}">
      <dsp:nvSpPr>
        <dsp:cNvPr id="0" name=""/>
        <dsp:cNvSpPr/>
      </dsp:nvSpPr>
      <dsp:spPr>
        <a:xfrm>
          <a:off x="3091791" y="2599475"/>
          <a:ext cx="702733" cy="702733"/>
        </a:xfrm>
        <a:prstGeom prst="ellipse">
          <a:avLst/>
        </a:prstGeom>
        <a:solidFill>
          <a:srgbClr val="916395"/>
        </a:solidFill>
        <a:ln>
          <a:noFill/>
        </a:ln>
        <a:effectLst/>
      </dsp:spPr>
      <dsp:style>
        <a:lnRef idx="0">
          <a:scrgbClr r="0" g="0" b="0"/>
        </a:lnRef>
        <a:fillRef idx="1">
          <a:scrgbClr r="0" g="0" b="0"/>
        </a:fillRef>
        <a:effectRef idx="2">
          <a:scrgbClr r="0" g="0" b="0"/>
        </a:effectRef>
        <a:fontRef idx="minor"/>
      </dsp:style>
    </dsp:sp>
    <dsp:sp modelId="{21E619BB-BBDB-47ED-9491-8FCE807101A2}">
      <dsp:nvSpPr>
        <dsp:cNvPr id="0" name=""/>
        <dsp:cNvSpPr/>
      </dsp:nvSpPr>
      <dsp:spPr>
        <a:xfrm>
          <a:off x="3230697" y="2747049"/>
          <a:ext cx="407585" cy="407585"/>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745DCFB-49E5-47AB-8701-9AC966052D63}">
      <dsp:nvSpPr>
        <dsp:cNvPr id="0" name=""/>
        <dsp:cNvSpPr/>
      </dsp:nvSpPr>
      <dsp:spPr>
        <a:xfrm>
          <a:off x="3870266" y="2636080"/>
          <a:ext cx="2020529" cy="7027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is-IS" sz="1400" kern="1200" noProof="0" dirty="0">
              <a:solidFill>
                <a:schemeClr val="bg1"/>
              </a:solidFill>
            </a:rPr>
            <a:t>Haltu samskiptaleiðum eins og vefsíðum, Google auglýsingum og fl. uppfærðum </a:t>
          </a:r>
          <a:r>
            <a:rPr lang="is-IS" sz="1400" kern="1200" noProof="0" dirty="0">
              <a:solidFill>
                <a:srgbClr val="FFFFFF"/>
              </a:solidFill>
              <a:latin typeface="Calibri" panose="020F0502020204030204"/>
              <a:ea typeface="+mn-ea"/>
              <a:cs typeface="+mn-cs"/>
            </a:rPr>
            <a:t>og upplýstu um breytingar.</a:t>
          </a:r>
        </a:p>
      </dsp:txBody>
      <dsp:txXfrm>
        <a:off x="3870266" y="2636080"/>
        <a:ext cx="2020529" cy="70273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AFEF0CD5-0186-4D56-8625-88B92DA2F593}" type="datetimeFigureOut">
              <a:rPr lang="de-DE" smtClean="0"/>
              <a:t>06.09.2023</a:t>
            </a:fld>
            <a:endParaRPr lang="de-DE"/>
          </a:p>
        </p:txBody>
      </p:sp>
      <p:sp>
        <p:nvSpPr>
          <p:cNvPr id="4" name="Folienbildplatzhalt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5"/>
            <a:ext cx="2889938"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777607" y="9428585"/>
            <a:ext cx="2889938" cy="498055"/>
          </a:xfrm>
          <a:prstGeom prst="rect">
            <a:avLst/>
          </a:prstGeom>
        </p:spPr>
        <p:txBody>
          <a:bodyPr vert="horz" lIns="91440" tIns="45720" rIns="91440" bIns="45720" rtlCol="0" anchor="b"/>
          <a:lstStyle>
            <a:lvl1pPr algn="r">
              <a:defRPr sz="1200"/>
            </a:lvl1pPr>
          </a:lstStyle>
          <a:p>
            <a:fld id="{A0F739FC-27CB-45F4-BB6F-AA919F742F72}" type="slidenum">
              <a:rPr lang="de-DE" smtClean="0"/>
              <a:t>‹#›</a:t>
            </a:fld>
            <a:endParaRPr lang="de-DE"/>
          </a:p>
        </p:txBody>
      </p:sp>
    </p:spTree>
    <p:extLst>
      <p:ext uri="{BB962C8B-B14F-4D97-AF65-F5344CB8AC3E}">
        <p14:creationId xmlns:p14="http://schemas.microsoft.com/office/powerpoint/2010/main" val="2185025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5</a:t>
            </a:fld>
            <a:endParaRPr lang="en-GB" dirty="0"/>
          </a:p>
        </p:txBody>
      </p:sp>
    </p:spTree>
    <p:extLst>
      <p:ext uri="{BB962C8B-B14F-4D97-AF65-F5344CB8AC3E}">
        <p14:creationId xmlns:p14="http://schemas.microsoft.com/office/powerpoint/2010/main" val="1038564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18</a:t>
            </a:fld>
            <a:endParaRPr lang="de-DE"/>
          </a:p>
        </p:txBody>
      </p:sp>
    </p:spTree>
    <p:extLst>
      <p:ext uri="{BB962C8B-B14F-4D97-AF65-F5344CB8AC3E}">
        <p14:creationId xmlns:p14="http://schemas.microsoft.com/office/powerpoint/2010/main" val="2606155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19</a:t>
            </a:fld>
            <a:endParaRPr lang="de-DE"/>
          </a:p>
        </p:txBody>
      </p:sp>
    </p:spTree>
    <p:extLst>
      <p:ext uri="{BB962C8B-B14F-4D97-AF65-F5344CB8AC3E}">
        <p14:creationId xmlns:p14="http://schemas.microsoft.com/office/powerpoint/2010/main" val="3537975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24</a:t>
            </a:fld>
            <a:endParaRPr lang="de-DE"/>
          </a:p>
        </p:txBody>
      </p:sp>
    </p:spTree>
    <p:extLst>
      <p:ext uri="{BB962C8B-B14F-4D97-AF65-F5344CB8AC3E}">
        <p14:creationId xmlns:p14="http://schemas.microsoft.com/office/powerpoint/2010/main" val="272744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25</a:t>
            </a:fld>
            <a:endParaRPr lang="de-DE"/>
          </a:p>
        </p:txBody>
      </p:sp>
    </p:spTree>
    <p:extLst>
      <p:ext uri="{BB962C8B-B14F-4D97-AF65-F5344CB8AC3E}">
        <p14:creationId xmlns:p14="http://schemas.microsoft.com/office/powerpoint/2010/main" val="410567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27</a:t>
            </a:fld>
            <a:endParaRPr lang="de-DE"/>
          </a:p>
        </p:txBody>
      </p:sp>
    </p:spTree>
    <p:extLst>
      <p:ext uri="{BB962C8B-B14F-4D97-AF65-F5344CB8AC3E}">
        <p14:creationId xmlns:p14="http://schemas.microsoft.com/office/powerpoint/2010/main" val="3561825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https://slidemodel.com/templates/editable-mintzberg-strategy-bridge-powerpoint-diagram/</a:t>
            </a:r>
          </a:p>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28</a:t>
            </a:fld>
            <a:endParaRPr lang="de-DE"/>
          </a:p>
        </p:txBody>
      </p:sp>
    </p:spTree>
    <p:extLst>
      <p:ext uri="{BB962C8B-B14F-4D97-AF65-F5344CB8AC3E}">
        <p14:creationId xmlns:p14="http://schemas.microsoft.com/office/powerpoint/2010/main" val="1586217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29</a:t>
            </a:fld>
            <a:endParaRPr lang="de-DE"/>
          </a:p>
        </p:txBody>
      </p:sp>
    </p:spTree>
    <p:extLst>
      <p:ext uri="{BB962C8B-B14F-4D97-AF65-F5344CB8AC3E}">
        <p14:creationId xmlns:p14="http://schemas.microsoft.com/office/powerpoint/2010/main" val="972358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32</a:t>
            </a:fld>
            <a:endParaRPr lang="de-DE"/>
          </a:p>
        </p:txBody>
      </p:sp>
    </p:spTree>
    <p:extLst>
      <p:ext uri="{BB962C8B-B14F-4D97-AF65-F5344CB8AC3E}">
        <p14:creationId xmlns:p14="http://schemas.microsoft.com/office/powerpoint/2010/main" val="2324387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33</a:t>
            </a:fld>
            <a:endParaRPr lang="de-DE"/>
          </a:p>
        </p:txBody>
      </p:sp>
    </p:spTree>
    <p:extLst>
      <p:ext uri="{BB962C8B-B14F-4D97-AF65-F5344CB8AC3E}">
        <p14:creationId xmlns:p14="http://schemas.microsoft.com/office/powerpoint/2010/main" val="2779057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34</a:t>
            </a:fld>
            <a:endParaRPr lang="de-DE"/>
          </a:p>
        </p:txBody>
      </p:sp>
    </p:spTree>
    <p:extLst>
      <p:ext uri="{BB962C8B-B14F-4D97-AF65-F5344CB8AC3E}">
        <p14:creationId xmlns:p14="http://schemas.microsoft.com/office/powerpoint/2010/main" val="3634456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334AC054-D004-974A-8D8E-E228282ED491}" type="slidenum">
              <a:rPr lang="en-GB" smtClean="0"/>
              <a:t>6</a:t>
            </a:fld>
            <a:endParaRPr lang="en-GB" dirty="0"/>
          </a:p>
        </p:txBody>
      </p:sp>
    </p:spTree>
    <p:extLst>
      <p:ext uri="{BB962C8B-B14F-4D97-AF65-F5344CB8AC3E}">
        <p14:creationId xmlns:p14="http://schemas.microsoft.com/office/powerpoint/2010/main" val="3021901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35</a:t>
            </a:fld>
            <a:endParaRPr lang="de-DE"/>
          </a:p>
        </p:txBody>
      </p:sp>
    </p:spTree>
    <p:extLst>
      <p:ext uri="{BB962C8B-B14F-4D97-AF65-F5344CB8AC3E}">
        <p14:creationId xmlns:p14="http://schemas.microsoft.com/office/powerpoint/2010/main" val="4288801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37</a:t>
            </a:fld>
            <a:endParaRPr lang="de-DE"/>
          </a:p>
        </p:txBody>
      </p:sp>
    </p:spTree>
    <p:extLst>
      <p:ext uri="{BB962C8B-B14F-4D97-AF65-F5344CB8AC3E}">
        <p14:creationId xmlns:p14="http://schemas.microsoft.com/office/powerpoint/2010/main" val="1979105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38</a:t>
            </a:fld>
            <a:endParaRPr lang="de-DE"/>
          </a:p>
        </p:txBody>
      </p:sp>
    </p:spTree>
    <p:extLst>
      <p:ext uri="{BB962C8B-B14F-4D97-AF65-F5344CB8AC3E}">
        <p14:creationId xmlns:p14="http://schemas.microsoft.com/office/powerpoint/2010/main" val="1801618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39</a:t>
            </a:fld>
            <a:endParaRPr lang="de-DE"/>
          </a:p>
        </p:txBody>
      </p:sp>
    </p:spTree>
    <p:extLst>
      <p:ext uri="{BB962C8B-B14F-4D97-AF65-F5344CB8AC3E}">
        <p14:creationId xmlns:p14="http://schemas.microsoft.com/office/powerpoint/2010/main" val="452121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40</a:t>
            </a:fld>
            <a:endParaRPr lang="de-DE"/>
          </a:p>
        </p:txBody>
      </p:sp>
    </p:spTree>
    <p:extLst>
      <p:ext uri="{BB962C8B-B14F-4D97-AF65-F5344CB8AC3E}">
        <p14:creationId xmlns:p14="http://schemas.microsoft.com/office/powerpoint/2010/main" val="26895278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41</a:t>
            </a:fld>
            <a:endParaRPr lang="de-DE"/>
          </a:p>
        </p:txBody>
      </p:sp>
    </p:spTree>
    <p:extLst>
      <p:ext uri="{BB962C8B-B14F-4D97-AF65-F5344CB8AC3E}">
        <p14:creationId xmlns:p14="http://schemas.microsoft.com/office/powerpoint/2010/main" val="1542115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42</a:t>
            </a:fld>
            <a:endParaRPr lang="de-DE"/>
          </a:p>
        </p:txBody>
      </p:sp>
    </p:spTree>
    <p:extLst>
      <p:ext uri="{BB962C8B-B14F-4D97-AF65-F5344CB8AC3E}">
        <p14:creationId xmlns:p14="http://schemas.microsoft.com/office/powerpoint/2010/main" val="36799492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44</a:t>
            </a:fld>
            <a:endParaRPr lang="de-DE"/>
          </a:p>
        </p:txBody>
      </p:sp>
    </p:spTree>
    <p:extLst>
      <p:ext uri="{BB962C8B-B14F-4D97-AF65-F5344CB8AC3E}">
        <p14:creationId xmlns:p14="http://schemas.microsoft.com/office/powerpoint/2010/main" val="3734411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47</a:t>
            </a:fld>
            <a:endParaRPr lang="de-DE"/>
          </a:p>
        </p:txBody>
      </p:sp>
    </p:spTree>
    <p:extLst>
      <p:ext uri="{BB962C8B-B14F-4D97-AF65-F5344CB8AC3E}">
        <p14:creationId xmlns:p14="http://schemas.microsoft.com/office/powerpoint/2010/main" val="42940169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48</a:t>
            </a:fld>
            <a:endParaRPr lang="de-DE"/>
          </a:p>
        </p:txBody>
      </p:sp>
    </p:spTree>
    <p:extLst>
      <p:ext uri="{BB962C8B-B14F-4D97-AF65-F5344CB8AC3E}">
        <p14:creationId xmlns:p14="http://schemas.microsoft.com/office/powerpoint/2010/main" val="919443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7</a:t>
            </a:fld>
            <a:endParaRPr lang="de-DE"/>
          </a:p>
        </p:txBody>
      </p:sp>
    </p:spTree>
    <p:extLst>
      <p:ext uri="{BB962C8B-B14F-4D97-AF65-F5344CB8AC3E}">
        <p14:creationId xmlns:p14="http://schemas.microsoft.com/office/powerpoint/2010/main" val="14479128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49</a:t>
            </a:fld>
            <a:endParaRPr lang="de-DE"/>
          </a:p>
        </p:txBody>
      </p:sp>
    </p:spTree>
    <p:extLst>
      <p:ext uri="{BB962C8B-B14F-4D97-AF65-F5344CB8AC3E}">
        <p14:creationId xmlns:p14="http://schemas.microsoft.com/office/powerpoint/2010/main" val="2039968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50</a:t>
            </a:fld>
            <a:endParaRPr lang="de-DE"/>
          </a:p>
        </p:txBody>
      </p:sp>
    </p:spTree>
    <p:extLst>
      <p:ext uri="{BB962C8B-B14F-4D97-AF65-F5344CB8AC3E}">
        <p14:creationId xmlns:p14="http://schemas.microsoft.com/office/powerpoint/2010/main" val="1154451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52</a:t>
            </a:fld>
            <a:endParaRPr lang="de-DE"/>
          </a:p>
        </p:txBody>
      </p:sp>
    </p:spTree>
    <p:extLst>
      <p:ext uri="{BB962C8B-B14F-4D97-AF65-F5344CB8AC3E}">
        <p14:creationId xmlns:p14="http://schemas.microsoft.com/office/powerpoint/2010/main" val="209306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53</a:t>
            </a:fld>
            <a:endParaRPr lang="de-DE"/>
          </a:p>
        </p:txBody>
      </p:sp>
    </p:spTree>
    <p:extLst>
      <p:ext uri="{BB962C8B-B14F-4D97-AF65-F5344CB8AC3E}">
        <p14:creationId xmlns:p14="http://schemas.microsoft.com/office/powerpoint/2010/main" val="26139421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54</a:t>
            </a:fld>
            <a:endParaRPr lang="de-DE"/>
          </a:p>
        </p:txBody>
      </p:sp>
    </p:spTree>
    <p:extLst>
      <p:ext uri="{BB962C8B-B14F-4D97-AF65-F5344CB8AC3E}">
        <p14:creationId xmlns:p14="http://schemas.microsoft.com/office/powerpoint/2010/main" val="8615415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57</a:t>
            </a:fld>
            <a:endParaRPr lang="de-DE"/>
          </a:p>
        </p:txBody>
      </p:sp>
    </p:spTree>
    <p:extLst>
      <p:ext uri="{BB962C8B-B14F-4D97-AF65-F5344CB8AC3E}">
        <p14:creationId xmlns:p14="http://schemas.microsoft.com/office/powerpoint/2010/main" val="16296328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58</a:t>
            </a:fld>
            <a:endParaRPr lang="de-DE"/>
          </a:p>
        </p:txBody>
      </p:sp>
    </p:spTree>
    <p:extLst>
      <p:ext uri="{BB962C8B-B14F-4D97-AF65-F5344CB8AC3E}">
        <p14:creationId xmlns:p14="http://schemas.microsoft.com/office/powerpoint/2010/main" val="39219693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59</a:t>
            </a:fld>
            <a:endParaRPr lang="de-DE"/>
          </a:p>
        </p:txBody>
      </p:sp>
    </p:spTree>
    <p:extLst>
      <p:ext uri="{BB962C8B-B14F-4D97-AF65-F5344CB8AC3E}">
        <p14:creationId xmlns:p14="http://schemas.microsoft.com/office/powerpoint/2010/main" val="121005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61</a:t>
            </a:fld>
            <a:endParaRPr lang="de-DE"/>
          </a:p>
        </p:txBody>
      </p:sp>
    </p:spTree>
    <p:extLst>
      <p:ext uri="{BB962C8B-B14F-4D97-AF65-F5344CB8AC3E}">
        <p14:creationId xmlns:p14="http://schemas.microsoft.com/office/powerpoint/2010/main" val="35494655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62</a:t>
            </a:fld>
            <a:endParaRPr lang="de-DE"/>
          </a:p>
        </p:txBody>
      </p:sp>
    </p:spTree>
    <p:extLst>
      <p:ext uri="{BB962C8B-B14F-4D97-AF65-F5344CB8AC3E}">
        <p14:creationId xmlns:p14="http://schemas.microsoft.com/office/powerpoint/2010/main" val="717636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8</a:t>
            </a:fld>
            <a:endParaRPr lang="de-DE"/>
          </a:p>
        </p:txBody>
      </p:sp>
    </p:spTree>
    <p:extLst>
      <p:ext uri="{BB962C8B-B14F-4D97-AF65-F5344CB8AC3E}">
        <p14:creationId xmlns:p14="http://schemas.microsoft.com/office/powerpoint/2010/main" val="409321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63</a:t>
            </a:fld>
            <a:endParaRPr lang="de-DE"/>
          </a:p>
        </p:txBody>
      </p:sp>
    </p:spTree>
    <p:extLst>
      <p:ext uri="{BB962C8B-B14F-4D97-AF65-F5344CB8AC3E}">
        <p14:creationId xmlns:p14="http://schemas.microsoft.com/office/powerpoint/2010/main" val="13967075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64</a:t>
            </a:fld>
            <a:endParaRPr lang="de-DE"/>
          </a:p>
        </p:txBody>
      </p:sp>
    </p:spTree>
    <p:extLst>
      <p:ext uri="{BB962C8B-B14F-4D97-AF65-F5344CB8AC3E}">
        <p14:creationId xmlns:p14="http://schemas.microsoft.com/office/powerpoint/2010/main" val="2411623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67</a:t>
            </a:fld>
            <a:endParaRPr lang="de-DE"/>
          </a:p>
        </p:txBody>
      </p:sp>
    </p:spTree>
    <p:extLst>
      <p:ext uri="{BB962C8B-B14F-4D97-AF65-F5344CB8AC3E}">
        <p14:creationId xmlns:p14="http://schemas.microsoft.com/office/powerpoint/2010/main" val="3451494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8"/>
        <p:cNvGrpSpPr/>
        <p:nvPr/>
      </p:nvGrpSpPr>
      <p:grpSpPr>
        <a:xfrm>
          <a:off x="0" y="0"/>
          <a:ext cx="0" cy="0"/>
          <a:chOff x="0" y="0"/>
          <a:chExt cx="0" cy="0"/>
        </a:xfrm>
      </p:grpSpPr>
      <p:sp>
        <p:nvSpPr>
          <p:cNvPr id="2329" name="Google Shape;2329;p71:notes"/>
          <p:cNvSpPr>
            <a:spLocks noGrp="1" noRot="1" noChangeAspect="1"/>
          </p:cNvSpPr>
          <p:nvPr>
            <p:ph type="sldImg" idx="2"/>
          </p:nvPr>
        </p:nvSpPr>
        <p:spPr>
          <a:xfrm>
            <a:off x="73025" y="1347788"/>
            <a:ext cx="6464300" cy="3636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0" name="Google Shape;2330;p71:notes"/>
          <p:cNvSpPr txBox="1">
            <a:spLocks noGrp="1"/>
          </p:cNvSpPr>
          <p:nvPr>
            <p:ph type="body" idx="1"/>
          </p:nvPr>
        </p:nvSpPr>
        <p:spPr>
          <a:xfrm>
            <a:off x="661043" y="5186075"/>
            <a:ext cx="5288340" cy="42431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1" name="Google Shape;2331;p71:notes"/>
          <p:cNvSpPr txBox="1">
            <a:spLocks noGrp="1"/>
          </p:cNvSpPr>
          <p:nvPr>
            <p:ph type="sldNum" idx="12"/>
          </p:nvPr>
        </p:nvSpPr>
        <p:spPr>
          <a:xfrm>
            <a:off x="3744379" y="10235580"/>
            <a:ext cx="2864517" cy="54068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de-DE"/>
              <a:t>70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9</a:t>
            </a:fld>
            <a:endParaRPr lang="de-DE"/>
          </a:p>
        </p:txBody>
      </p:sp>
    </p:spTree>
    <p:extLst>
      <p:ext uri="{BB962C8B-B14F-4D97-AF65-F5344CB8AC3E}">
        <p14:creationId xmlns:p14="http://schemas.microsoft.com/office/powerpoint/2010/main" val="40992242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10</a:t>
            </a:fld>
            <a:endParaRPr lang="de-DE"/>
          </a:p>
        </p:txBody>
      </p:sp>
    </p:spTree>
    <p:extLst>
      <p:ext uri="{BB962C8B-B14F-4D97-AF65-F5344CB8AC3E}">
        <p14:creationId xmlns:p14="http://schemas.microsoft.com/office/powerpoint/2010/main" val="2544207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11</a:t>
            </a:fld>
            <a:endParaRPr lang="de-DE"/>
          </a:p>
        </p:txBody>
      </p:sp>
    </p:spTree>
    <p:extLst>
      <p:ext uri="{BB962C8B-B14F-4D97-AF65-F5344CB8AC3E}">
        <p14:creationId xmlns:p14="http://schemas.microsoft.com/office/powerpoint/2010/main" val="9351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15</a:t>
            </a:fld>
            <a:endParaRPr lang="de-DE"/>
          </a:p>
        </p:txBody>
      </p:sp>
    </p:spTree>
    <p:extLst>
      <p:ext uri="{BB962C8B-B14F-4D97-AF65-F5344CB8AC3E}">
        <p14:creationId xmlns:p14="http://schemas.microsoft.com/office/powerpoint/2010/main" val="3447687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5"/>
          </p:nvPr>
        </p:nvSpPr>
        <p:spPr/>
        <p:txBody>
          <a:bodyPr/>
          <a:lstStyle/>
          <a:p>
            <a:fld id="{A0F739FC-27CB-45F4-BB6F-AA919F742F72}" type="slidenum">
              <a:rPr lang="de-DE" smtClean="0"/>
              <a:t>17</a:t>
            </a:fld>
            <a:endParaRPr lang="de-DE"/>
          </a:p>
        </p:txBody>
      </p:sp>
    </p:spTree>
    <p:extLst>
      <p:ext uri="{BB962C8B-B14F-4D97-AF65-F5344CB8AC3E}">
        <p14:creationId xmlns:p14="http://schemas.microsoft.com/office/powerpoint/2010/main" val="1264790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NAVIGATING TOURISM</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8" y="2883583"/>
            <a:ext cx="5845501"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NAVIGATING TOURISM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322538"/>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screen">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98A89666-E704-7640-A996-92B2F1974248}"/>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52A25C1-BB81-4B45-B8E6-7B8C19A024E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BD2B9874-7F2B-1548-A278-B99A14E6310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3D61BB9-8E34-8F4F-9A2B-2F3CAEC38D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82D0DC2C-A428-934B-B2CD-33EA01036C84}"/>
              </a:ext>
            </a:extLst>
          </p:cNvPr>
          <p:cNvSpPr/>
          <p:nvPr userDrawn="1"/>
        </p:nvSpPr>
        <p:spPr>
          <a:xfrm>
            <a:off x="241300" y="367062"/>
            <a:ext cx="11696700" cy="532253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3">
            <a:extLst>
              <a:ext uri="{FF2B5EF4-FFF2-40B4-BE49-F238E27FC236}">
                <a16:creationId xmlns:a16="http://schemas.microsoft.com/office/drawing/2014/main" id="{4D734847-73F0-D74C-9196-0C62282DDA90}"/>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1" name="Text Placeholder 23">
            <a:extLst>
              <a:ext uri="{FF2B5EF4-FFF2-40B4-BE49-F238E27FC236}">
                <a16:creationId xmlns:a16="http://schemas.microsoft.com/office/drawing/2014/main" id="{50529F2B-6A15-7F4F-A86A-73B054F9CD2B}"/>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32" name="Text Placeholder 23">
            <a:extLst>
              <a:ext uri="{FF2B5EF4-FFF2-40B4-BE49-F238E27FC236}">
                <a16:creationId xmlns:a16="http://schemas.microsoft.com/office/drawing/2014/main" id="{370A3C62-9C33-6442-AA56-3D5560A5CEBF}"/>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Picture Placeholder 2">
            <a:extLst>
              <a:ext uri="{FF2B5EF4-FFF2-40B4-BE49-F238E27FC236}">
                <a16:creationId xmlns:a16="http://schemas.microsoft.com/office/drawing/2014/main" id="{8CC6C34D-3A90-F048-B53A-BC616573EE8E}"/>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pic>
        <p:nvPicPr>
          <p:cNvPr id="18" name="Picture 17" descr="A black background with white dots&#10;&#10;Description automatically generated with low confidence">
            <a:extLst>
              <a:ext uri="{FF2B5EF4-FFF2-40B4-BE49-F238E27FC236}">
                <a16:creationId xmlns:a16="http://schemas.microsoft.com/office/drawing/2014/main" id="{EE2566D1-75F4-854F-B455-4E00E261FDF7}"/>
              </a:ext>
            </a:extLst>
          </p:cNvPr>
          <p:cNvPicPr/>
          <p:nvPr userDrawn="1"/>
        </p:nvPicPr>
        <p:blipFill rotWithShape="1">
          <a:blip r:embed="rId2" cstate="screen">
            <a:alphaModFix amt="10000"/>
            <a:extLst>
              <a:ext uri="{28A0092B-C50C-407E-A947-70E740481C1C}">
                <a14:useLocalDpi xmlns:a14="http://schemas.microsoft.com/office/drawing/2010/main"/>
              </a:ext>
            </a:extLst>
          </a:blip>
          <a:srcRect t="894" r="3674" b="11294"/>
          <a:stretch/>
        </p:blipFill>
        <p:spPr>
          <a:xfrm rot="16200000">
            <a:off x="2769567" y="-1426306"/>
            <a:ext cx="2640661" cy="4473027"/>
          </a:xfrm>
          <a:prstGeom prst="rect">
            <a:avLst/>
          </a:prstGeom>
        </p:spPr>
      </p:pic>
      <p:grpSp>
        <p:nvGrpSpPr>
          <p:cNvPr id="10" name="Group 9">
            <a:extLst>
              <a:ext uri="{FF2B5EF4-FFF2-40B4-BE49-F238E27FC236}">
                <a16:creationId xmlns:a16="http://schemas.microsoft.com/office/drawing/2014/main" id="{51AD5ACE-C426-6C43-9319-4A893B92BE9D}"/>
              </a:ext>
            </a:extLst>
          </p:cNvPr>
          <p:cNvGrpSpPr/>
          <p:nvPr userDrawn="1"/>
        </p:nvGrpSpPr>
        <p:grpSpPr>
          <a:xfrm>
            <a:off x="301128" y="6151084"/>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1174A39B-2588-454E-8B92-21A97B8C00C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51B80BD-BB09-3340-9FB7-F34FD7E296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3F22F465-AD0B-6C4B-A985-F29D199EEB1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33752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 - Purpl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2DAECA-6A8B-594E-B1E4-23E33E8E629F}"/>
              </a:ext>
            </a:extLst>
          </p:cNvPr>
          <p:cNvSpPr/>
          <p:nvPr userDrawn="1"/>
        </p:nvSpPr>
        <p:spPr>
          <a:xfrm>
            <a:off x="0" y="0"/>
            <a:ext cx="12192000" cy="550272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7" name="Text Placeholder 23">
            <a:extLst>
              <a:ext uri="{FF2B5EF4-FFF2-40B4-BE49-F238E27FC236}">
                <a16:creationId xmlns:a16="http://schemas.microsoft.com/office/drawing/2014/main" id="{E58D2A95-2D21-B044-98BE-78D2FE830943}"/>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9" name="Group 18">
            <a:extLst>
              <a:ext uri="{FF2B5EF4-FFF2-40B4-BE49-F238E27FC236}">
                <a16:creationId xmlns:a16="http://schemas.microsoft.com/office/drawing/2014/main" id="{0B3AA866-09BE-3E45-AC4B-5DCA1538509A}"/>
              </a:ext>
            </a:extLst>
          </p:cNvPr>
          <p:cNvGrpSpPr/>
          <p:nvPr userDrawn="1"/>
        </p:nvGrpSpPr>
        <p:grpSpPr>
          <a:xfrm>
            <a:off x="8448790" y="6057987"/>
            <a:ext cx="3144242" cy="374574"/>
            <a:chOff x="301128" y="6151084"/>
            <a:chExt cx="3144242" cy="374574"/>
          </a:xfrm>
        </p:grpSpPr>
        <p:pic>
          <p:nvPicPr>
            <p:cNvPr id="20" name="Picture 19" descr="Shape&#10;&#10;Description automatically generated with medium confidence">
              <a:extLst>
                <a:ext uri="{FF2B5EF4-FFF2-40B4-BE49-F238E27FC236}">
                  <a16:creationId xmlns:a16="http://schemas.microsoft.com/office/drawing/2014/main" id="{FAE41CC1-EDB3-2548-A91C-4CBFE25D6E9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33839A09-B16C-214F-B447-EF3CBEBB9B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345CABEE-DC0A-C74D-BFF6-3BC5266AD0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3" name="Picture 2" descr="A black and white striped pattern&#10;&#10;Description automatically generated with medium confidence">
            <a:extLst>
              <a:ext uri="{FF2B5EF4-FFF2-40B4-BE49-F238E27FC236}">
                <a16:creationId xmlns:a16="http://schemas.microsoft.com/office/drawing/2014/main" id="{80B169DF-B0DD-EE45-9740-3EACBD7C048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3533940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vider Slide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B820F7-DCD5-2A4A-A25F-AEB27D39CB1E}"/>
              </a:ext>
            </a:extLst>
          </p:cNvPr>
          <p:cNvSpPr/>
          <p:nvPr userDrawn="1"/>
        </p:nvSpPr>
        <p:spPr>
          <a:xfrm>
            <a:off x="0" y="0"/>
            <a:ext cx="12192000" cy="5502729"/>
          </a:xfrm>
          <a:prstGeom prst="rect">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9" name="Text Placeholder 23">
            <a:extLst>
              <a:ext uri="{FF2B5EF4-FFF2-40B4-BE49-F238E27FC236}">
                <a16:creationId xmlns:a16="http://schemas.microsoft.com/office/drawing/2014/main" id="{96D3B320-D8C5-8E45-BC87-4EBD8C6B79A2}"/>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0" name="Group 9">
            <a:extLst>
              <a:ext uri="{FF2B5EF4-FFF2-40B4-BE49-F238E27FC236}">
                <a16:creationId xmlns:a16="http://schemas.microsoft.com/office/drawing/2014/main" id="{4538F6F7-7F7F-E74D-B2D1-02527DAF96C3}"/>
              </a:ext>
            </a:extLst>
          </p:cNvPr>
          <p:cNvGrpSpPr/>
          <p:nvPr userDrawn="1"/>
        </p:nvGrpSpPr>
        <p:grpSpPr>
          <a:xfrm>
            <a:off x="8448790" y="6057987"/>
            <a:ext cx="3144242" cy="374574"/>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546C095F-E4BD-434A-B186-363DA67AE09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8E23B117-BE17-9E40-8CDA-87F9E2CEB3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BF79D006-B858-4044-B42E-325A6BFE1D3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7" name="Picture 16" descr="A black and white striped pattern&#10;&#10;Description automatically generated with medium confidence">
            <a:extLst>
              <a:ext uri="{FF2B5EF4-FFF2-40B4-BE49-F238E27FC236}">
                <a16:creationId xmlns:a16="http://schemas.microsoft.com/office/drawing/2014/main" id="{9C8DACC2-6144-4442-96EA-10648D63DF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589065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Slide - Oran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1420941-B2F5-9544-AA96-C6DFC38157DA}"/>
              </a:ext>
            </a:extLst>
          </p:cNvPr>
          <p:cNvSpPr/>
          <p:nvPr userDrawn="1"/>
        </p:nvSpPr>
        <p:spPr>
          <a:xfrm>
            <a:off x="0" y="0"/>
            <a:ext cx="12192000" cy="5502729"/>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13" name="Text Placeholder 23">
            <a:extLst>
              <a:ext uri="{FF2B5EF4-FFF2-40B4-BE49-F238E27FC236}">
                <a16:creationId xmlns:a16="http://schemas.microsoft.com/office/drawing/2014/main" id="{F08D5A6B-F286-B342-9026-F2DFEB4C0021}"/>
              </a:ext>
            </a:extLst>
          </p:cNvPr>
          <p:cNvSpPr>
            <a:spLocks noGrp="1"/>
          </p:cNvSpPr>
          <p:nvPr>
            <p:ph type="body" sz="quarter" idx="16" hasCustomPrompt="1"/>
          </p:nvPr>
        </p:nvSpPr>
        <p:spPr>
          <a:xfrm>
            <a:off x="666708" y="752638"/>
            <a:ext cx="4329835" cy="1647662"/>
          </a:xfrm>
        </p:spPr>
        <p:txBody>
          <a:bodyPr>
            <a:normAutofit/>
          </a:bodyPr>
          <a:lstStyle>
            <a:lvl1pPr marL="0" indent="0" algn="l">
              <a:spcBef>
                <a:spcPts val="300"/>
              </a:spcBef>
              <a:buNone/>
              <a:defRPr sz="4800" b="0" i="0">
                <a:solidFill>
                  <a:schemeClr val="bg1"/>
                </a:solidFill>
                <a:latin typeface="+mn-lt"/>
              </a:defRPr>
            </a:lvl1pPr>
          </a:lstStyle>
          <a:p>
            <a:pPr lvl="0"/>
            <a:r>
              <a:rPr lang="en-US" dirty="0"/>
              <a:t>Divider Slide</a:t>
            </a:r>
          </a:p>
        </p:txBody>
      </p:sp>
      <p:grpSp>
        <p:nvGrpSpPr>
          <p:cNvPr id="14" name="Group 13">
            <a:extLst>
              <a:ext uri="{FF2B5EF4-FFF2-40B4-BE49-F238E27FC236}">
                <a16:creationId xmlns:a16="http://schemas.microsoft.com/office/drawing/2014/main" id="{32F74629-2C51-1540-BFE3-30E1D7031BA4}"/>
              </a:ext>
            </a:extLst>
          </p:cNvPr>
          <p:cNvGrpSpPr/>
          <p:nvPr userDrawn="1"/>
        </p:nvGrpSpPr>
        <p:grpSpPr>
          <a:xfrm>
            <a:off x="8448790" y="6057987"/>
            <a:ext cx="3144242" cy="374574"/>
            <a:chOff x="301128" y="6151084"/>
            <a:chExt cx="3144242" cy="374574"/>
          </a:xfrm>
        </p:grpSpPr>
        <p:pic>
          <p:nvPicPr>
            <p:cNvPr id="15" name="Picture 14" descr="Shape&#10;&#10;Description automatically generated with medium confidence">
              <a:extLst>
                <a:ext uri="{FF2B5EF4-FFF2-40B4-BE49-F238E27FC236}">
                  <a16:creationId xmlns:a16="http://schemas.microsoft.com/office/drawing/2014/main" id="{DC68759E-8C56-664F-AB4C-52EBB28755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61E06020-14D0-6D4D-A177-7F029E8A62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9EE0F82E-5A40-934F-ABF9-B7F30AF9456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9" name="Picture 18" descr="A black and white striped pattern&#10;&#10;Description automatically generated with medium confidence">
            <a:extLst>
              <a:ext uri="{FF2B5EF4-FFF2-40B4-BE49-F238E27FC236}">
                <a16:creationId xmlns:a16="http://schemas.microsoft.com/office/drawing/2014/main" id="{7C0DDBDB-9357-8843-AA3D-D37055F1613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Tree>
    <p:extLst>
      <p:ext uri="{BB962C8B-B14F-4D97-AF65-F5344CB8AC3E}">
        <p14:creationId xmlns:p14="http://schemas.microsoft.com/office/powerpoint/2010/main" val="735832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with Photo -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C3F487-F604-4546-B7CE-1F7FE26D0DFD}"/>
              </a:ext>
            </a:extLst>
          </p:cNvPr>
          <p:cNvSpPr/>
          <p:nvPr userDrawn="1"/>
        </p:nvSpPr>
        <p:spPr>
          <a:xfrm flipV="1">
            <a:off x="1356632" y="-2"/>
            <a:ext cx="5495430"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4" name="Picture Placeholder 17">
            <a:extLst>
              <a:ext uri="{FF2B5EF4-FFF2-40B4-BE49-F238E27FC236}">
                <a16:creationId xmlns:a16="http://schemas.microsoft.com/office/drawing/2014/main" id="{8105646A-9E0C-4145-97C2-3734A31A2B2B}"/>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5" name="Text Placeholder 17">
            <a:extLst>
              <a:ext uri="{FF2B5EF4-FFF2-40B4-BE49-F238E27FC236}">
                <a16:creationId xmlns:a16="http://schemas.microsoft.com/office/drawing/2014/main" id="{327CD189-A588-D340-AEE6-ABA0AF7E6B0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7" name="Text Placeholder 23">
            <a:extLst>
              <a:ext uri="{FF2B5EF4-FFF2-40B4-BE49-F238E27FC236}">
                <a16:creationId xmlns:a16="http://schemas.microsoft.com/office/drawing/2014/main" id="{1C4A4EBF-8A47-914B-A531-A68FE8F2B616}"/>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0" name="Group 9">
            <a:extLst>
              <a:ext uri="{FF2B5EF4-FFF2-40B4-BE49-F238E27FC236}">
                <a16:creationId xmlns:a16="http://schemas.microsoft.com/office/drawing/2014/main" id="{3C6F3587-1C99-C84D-8C21-5DDE52E9190C}"/>
              </a:ext>
            </a:extLst>
          </p:cNvPr>
          <p:cNvGrpSpPr/>
          <p:nvPr userDrawn="1"/>
        </p:nvGrpSpPr>
        <p:grpSpPr>
          <a:xfrm rot="16200000">
            <a:off x="-1025447" y="4518095"/>
            <a:ext cx="3445636" cy="410479"/>
            <a:chOff x="301128" y="6151084"/>
            <a:chExt cx="3144242" cy="374574"/>
          </a:xfrm>
        </p:grpSpPr>
        <p:pic>
          <p:nvPicPr>
            <p:cNvPr id="11" name="Picture 10" descr="Shape&#10;&#10;Description automatically generated with medium confidence">
              <a:extLst>
                <a:ext uri="{FF2B5EF4-FFF2-40B4-BE49-F238E27FC236}">
                  <a16:creationId xmlns:a16="http://schemas.microsoft.com/office/drawing/2014/main" id="{D73E22CE-D2CF-FA41-A12B-F46CD3ED8C4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62B052AF-016A-E843-9FB7-A6C774CF804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F3ADCBDB-E4A4-7D43-935E-E6500AC95DA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44705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with Photo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000F3F-3215-5A45-A03E-AC727D88D02E}"/>
              </a:ext>
            </a:extLst>
          </p:cNvPr>
          <p:cNvSpPr/>
          <p:nvPr userDrawn="1"/>
        </p:nvSpPr>
        <p:spPr>
          <a:xfrm flipV="1">
            <a:off x="1356632" y="-2"/>
            <a:ext cx="5495430" cy="6892757"/>
          </a:xfrm>
          <a:prstGeom prst="rect">
            <a:avLst/>
          </a:prstGeom>
          <a:solidFill>
            <a:srgbClr val="81D1C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2" name="Picture Placeholder 17">
            <a:extLst>
              <a:ext uri="{FF2B5EF4-FFF2-40B4-BE49-F238E27FC236}">
                <a16:creationId xmlns:a16="http://schemas.microsoft.com/office/drawing/2014/main" id="{18AFA145-402A-1D43-B4EF-7E0A29EDF6FC}"/>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 Placeholder 17">
            <a:extLst>
              <a:ext uri="{FF2B5EF4-FFF2-40B4-BE49-F238E27FC236}">
                <a16:creationId xmlns:a16="http://schemas.microsoft.com/office/drawing/2014/main" id="{094267F6-51B9-6F44-A139-B0EC46A469E4}"/>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9BFFA626-8117-F746-8855-E663EA82A6D1}"/>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8" name="Group 17">
            <a:extLst>
              <a:ext uri="{FF2B5EF4-FFF2-40B4-BE49-F238E27FC236}">
                <a16:creationId xmlns:a16="http://schemas.microsoft.com/office/drawing/2014/main" id="{3E152361-899C-BF41-8F34-B9BF3DC9144B}"/>
              </a:ext>
            </a:extLst>
          </p:cNvPr>
          <p:cNvGrpSpPr/>
          <p:nvPr userDrawn="1"/>
        </p:nvGrpSpPr>
        <p:grpSpPr>
          <a:xfrm rot="16200000">
            <a:off x="-1025447" y="4518095"/>
            <a:ext cx="3445636" cy="410479"/>
            <a:chOff x="301128" y="6151084"/>
            <a:chExt cx="3144242" cy="374574"/>
          </a:xfrm>
        </p:grpSpPr>
        <p:pic>
          <p:nvPicPr>
            <p:cNvPr id="19" name="Picture 18" descr="Shape&#10;&#10;Description automatically generated with medium confidence">
              <a:extLst>
                <a:ext uri="{FF2B5EF4-FFF2-40B4-BE49-F238E27FC236}">
                  <a16:creationId xmlns:a16="http://schemas.microsoft.com/office/drawing/2014/main" id="{3CDEEB3E-D926-E14F-9CDA-7804A676FE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97117616-37AE-7E45-B767-10A1EAA8BAF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0CA2CE71-BA27-4949-8C54-E78129F66E4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1354268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Slide with Photo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000F3F-3215-5A45-A03E-AC727D88D02E}"/>
              </a:ext>
            </a:extLst>
          </p:cNvPr>
          <p:cNvSpPr/>
          <p:nvPr userDrawn="1"/>
        </p:nvSpPr>
        <p:spPr>
          <a:xfrm flipV="1">
            <a:off x="1356632" y="-2"/>
            <a:ext cx="5495430" cy="6892757"/>
          </a:xfrm>
          <a:prstGeom prst="rect">
            <a:avLst/>
          </a:prstGeom>
          <a:solidFill>
            <a:srgbClr val="9ED4D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2" name="Picture Placeholder 17">
            <a:extLst>
              <a:ext uri="{FF2B5EF4-FFF2-40B4-BE49-F238E27FC236}">
                <a16:creationId xmlns:a16="http://schemas.microsoft.com/office/drawing/2014/main" id="{18AFA145-402A-1D43-B4EF-7E0A29EDF6FC}"/>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Text Placeholder 17">
            <a:extLst>
              <a:ext uri="{FF2B5EF4-FFF2-40B4-BE49-F238E27FC236}">
                <a16:creationId xmlns:a16="http://schemas.microsoft.com/office/drawing/2014/main" id="{094267F6-51B9-6F44-A139-B0EC46A469E4}"/>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5" name="Text Placeholder 23">
            <a:extLst>
              <a:ext uri="{FF2B5EF4-FFF2-40B4-BE49-F238E27FC236}">
                <a16:creationId xmlns:a16="http://schemas.microsoft.com/office/drawing/2014/main" id="{9BFFA626-8117-F746-8855-E663EA82A6D1}"/>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8" name="Group 17">
            <a:extLst>
              <a:ext uri="{FF2B5EF4-FFF2-40B4-BE49-F238E27FC236}">
                <a16:creationId xmlns:a16="http://schemas.microsoft.com/office/drawing/2014/main" id="{3E152361-899C-BF41-8F34-B9BF3DC9144B}"/>
              </a:ext>
            </a:extLst>
          </p:cNvPr>
          <p:cNvGrpSpPr/>
          <p:nvPr userDrawn="1"/>
        </p:nvGrpSpPr>
        <p:grpSpPr>
          <a:xfrm rot="16200000">
            <a:off x="-1025447" y="4518095"/>
            <a:ext cx="3445636" cy="410479"/>
            <a:chOff x="301128" y="6151084"/>
            <a:chExt cx="3144242" cy="374574"/>
          </a:xfrm>
        </p:grpSpPr>
        <p:pic>
          <p:nvPicPr>
            <p:cNvPr id="19" name="Picture 18" descr="Shape&#10;&#10;Description automatically generated with medium confidence">
              <a:extLst>
                <a:ext uri="{FF2B5EF4-FFF2-40B4-BE49-F238E27FC236}">
                  <a16:creationId xmlns:a16="http://schemas.microsoft.com/office/drawing/2014/main" id="{3CDEEB3E-D926-E14F-9CDA-7804A676FEE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97117616-37AE-7E45-B767-10A1EAA8BAF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0CA2CE71-BA27-4949-8C54-E78129F66E4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48084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with Photo - Orange">
    <p:spTree>
      <p:nvGrpSpPr>
        <p:cNvPr id="1" name=""/>
        <p:cNvGrpSpPr/>
        <p:nvPr/>
      </p:nvGrpSpPr>
      <p:grpSpPr>
        <a:xfrm>
          <a:off x="0" y="0"/>
          <a:ext cx="0" cy="0"/>
          <a:chOff x="0" y="0"/>
          <a:chExt cx="0" cy="0"/>
        </a:xfrm>
      </p:grpSpPr>
      <p:pic>
        <p:nvPicPr>
          <p:cNvPr id="12" name="Picture 11" descr="A black and white striped pattern&#10;&#10;Description automatically generated with medium confidence">
            <a:extLst>
              <a:ext uri="{FF2B5EF4-FFF2-40B4-BE49-F238E27FC236}">
                <a16:creationId xmlns:a16="http://schemas.microsoft.com/office/drawing/2014/main" id="{00998524-1A84-7048-985A-6A16BEBC62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172" t="20705" r="18173" b="15673"/>
          <a:stretch/>
        </p:blipFill>
        <p:spPr>
          <a:xfrm>
            <a:off x="5333853" y="1227"/>
            <a:ext cx="6825554" cy="5501502"/>
          </a:xfrm>
          <a:prstGeom prst="rect">
            <a:avLst/>
          </a:prstGeom>
        </p:spPr>
      </p:pic>
      <p:sp>
        <p:nvSpPr>
          <p:cNvPr id="15" name="Rectangle 14">
            <a:extLst>
              <a:ext uri="{FF2B5EF4-FFF2-40B4-BE49-F238E27FC236}">
                <a16:creationId xmlns:a16="http://schemas.microsoft.com/office/drawing/2014/main" id="{C4B89089-1C36-7244-9F09-526D03ABED84}"/>
              </a:ext>
            </a:extLst>
          </p:cNvPr>
          <p:cNvSpPr/>
          <p:nvPr userDrawn="1"/>
        </p:nvSpPr>
        <p:spPr>
          <a:xfrm flipV="1">
            <a:off x="1356632" y="-2"/>
            <a:ext cx="5495430"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8" name="Picture Placeholder 17">
            <a:extLst>
              <a:ext uri="{FF2B5EF4-FFF2-40B4-BE49-F238E27FC236}">
                <a16:creationId xmlns:a16="http://schemas.microsoft.com/office/drawing/2014/main" id="{92E6FEF1-361F-DA48-B081-56FB58B9D5C0}"/>
              </a:ext>
            </a:extLst>
          </p:cNvPr>
          <p:cNvSpPr>
            <a:spLocks noGrp="1"/>
          </p:cNvSpPr>
          <p:nvPr>
            <p:ph type="pic" sz="quarter" idx="10"/>
          </p:nvPr>
        </p:nvSpPr>
        <p:spPr>
          <a:xfrm>
            <a:off x="6852062" y="228600"/>
            <a:ext cx="5105121" cy="6362700"/>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C0B568-8553-E241-9EDA-C0F05E92B9ED}"/>
              </a:ext>
            </a:extLst>
          </p:cNvPr>
          <p:cNvSpPr>
            <a:spLocks noGrp="1"/>
          </p:cNvSpPr>
          <p:nvPr>
            <p:ph type="body" sz="quarter" idx="18" hasCustomPrompt="1"/>
          </p:nvPr>
        </p:nvSpPr>
        <p:spPr>
          <a:xfrm>
            <a:off x="1802710" y="1773241"/>
            <a:ext cx="4621841" cy="452595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0" name="Text Placeholder 23">
            <a:extLst>
              <a:ext uri="{FF2B5EF4-FFF2-40B4-BE49-F238E27FC236}">
                <a16:creationId xmlns:a16="http://schemas.microsoft.com/office/drawing/2014/main" id="{249C99CF-6146-5A4D-8BA5-1D0251E7BE18}"/>
              </a:ext>
            </a:extLst>
          </p:cNvPr>
          <p:cNvSpPr>
            <a:spLocks noGrp="1"/>
          </p:cNvSpPr>
          <p:nvPr>
            <p:ph type="body" sz="quarter" idx="16" hasCustomPrompt="1"/>
          </p:nvPr>
        </p:nvSpPr>
        <p:spPr>
          <a:xfrm>
            <a:off x="1718561" y="595510"/>
            <a:ext cx="4716425"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2" name="Group 21">
            <a:extLst>
              <a:ext uri="{FF2B5EF4-FFF2-40B4-BE49-F238E27FC236}">
                <a16:creationId xmlns:a16="http://schemas.microsoft.com/office/drawing/2014/main" id="{58465C14-F136-1F41-B962-49365A6CBC26}"/>
              </a:ext>
            </a:extLst>
          </p:cNvPr>
          <p:cNvGrpSpPr/>
          <p:nvPr userDrawn="1"/>
        </p:nvGrpSpPr>
        <p:grpSpPr>
          <a:xfrm rot="16200000">
            <a:off x="-1025447" y="4518095"/>
            <a:ext cx="3445636" cy="410479"/>
            <a:chOff x="301128" y="6151084"/>
            <a:chExt cx="3144242" cy="374574"/>
          </a:xfrm>
        </p:grpSpPr>
        <p:pic>
          <p:nvPicPr>
            <p:cNvPr id="23" name="Picture 22" descr="Shape&#10;&#10;Description automatically generated with medium confidence">
              <a:extLst>
                <a:ext uri="{FF2B5EF4-FFF2-40B4-BE49-F238E27FC236}">
                  <a16:creationId xmlns:a16="http://schemas.microsoft.com/office/drawing/2014/main" id="{6CA64AA9-11EC-8E40-9531-0E3FFD28202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407A6EB-ABC3-274D-8C95-55C4A78BCF1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DEC38CB-F8BB-244B-803A-CC583EC4AB7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55685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1"/>
            <a:ext cx="12192000" cy="6858001"/>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5262979"/>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NAVIGATING TOURISM</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3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42832" y="206674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781160" y="212393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51115" y="245671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11069" y="206674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312650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318369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51647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312650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628977" y="418469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767305" y="424188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6037260" y="457466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497214" y="418469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642832" y="5261992"/>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781160" y="5319187"/>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5</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6051115" y="5651963"/>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511069" y="5261992"/>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1286010" y="-4"/>
            <a:ext cx="4809990" cy="6892757"/>
          </a:xfrm>
          <a:prstGeom prst="rect">
            <a:avLst/>
          </a:prstGeom>
          <a:solidFill>
            <a:srgbClr val="85D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3073277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Overview/Content Slide">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60359091-EF1E-5347-86A8-664FF906AFA2}"/>
              </a:ext>
            </a:extLst>
          </p:cNvPr>
          <p:cNvSpPr/>
          <p:nvPr userDrawn="1"/>
        </p:nvSpPr>
        <p:spPr>
          <a:xfrm>
            <a:off x="6642832" y="2066740"/>
            <a:ext cx="771474" cy="77147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781160" y="212393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51115" y="2456711"/>
            <a:ext cx="591717" cy="0"/>
          </a:xfrm>
          <a:prstGeom prst="line">
            <a:avLst/>
          </a:prstGeom>
          <a:ln w="19050">
            <a:solidFill>
              <a:srgbClr val="F27954"/>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11069" y="206674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3126504"/>
            <a:ext cx="771474" cy="77147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318369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516475"/>
            <a:ext cx="591717" cy="0"/>
          </a:xfrm>
          <a:prstGeom prst="line">
            <a:avLst/>
          </a:prstGeom>
          <a:ln w="19050">
            <a:solidFill>
              <a:srgbClr val="F27954"/>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312650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628977" y="4184690"/>
            <a:ext cx="771474" cy="77147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767305" y="424188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6037260" y="4574661"/>
            <a:ext cx="591717" cy="0"/>
          </a:xfrm>
          <a:prstGeom prst="line">
            <a:avLst/>
          </a:prstGeom>
          <a:ln w="19050">
            <a:solidFill>
              <a:srgbClr val="F27954"/>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497214" y="418469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5" name="Oval 44">
            <a:extLst>
              <a:ext uri="{FF2B5EF4-FFF2-40B4-BE49-F238E27FC236}">
                <a16:creationId xmlns:a16="http://schemas.microsoft.com/office/drawing/2014/main" id="{3CA01ECA-9BBA-EE4B-8E28-5EE6A1A3E11D}"/>
              </a:ext>
            </a:extLst>
          </p:cNvPr>
          <p:cNvSpPr/>
          <p:nvPr userDrawn="1"/>
        </p:nvSpPr>
        <p:spPr>
          <a:xfrm>
            <a:off x="6642832" y="5261992"/>
            <a:ext cx="771474" cy="77147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25">
            <a:extLst>
              <a:ext uri="{FF2B5EF4-FFF2-40B4-BE49-F238E27FC236}">
                <a16:creationId xmlns:a16="http://schemas.microsoft.com/office/drawing/2014/main" id="{981C64DC-4A52-6744-8327-31289AFCBA9B}"/>
              </a:ext>
            </a:extLst>
          </p:cNvPr>
          <p:cNvSpPr>
            <a:spLocks noGrp="1"/>
          </p:cNvSpPr>
          <p:nvPr>
            <p:ph type="body" sz="quarter" idx="25" hasCustomPrompt="1"/>
          </p:nvPr>
        </p:nvSpPr>
        <p:spPr>
          <a:xfrm>
            <a:off x="6781160" y="5319187"/>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7" name="Straight Connector 46">
            <a:extLst>
              <a:ext uri="{FF2B5EF4-FFF2-40B4-BE49-F238E27FC236}">
                <a16:creationId xmlns:a16="http://schemas.microsoft.com/office/drawing/2014/main" id="{32514181-21FC-3442-AF04-713C37001620}"/>
              </a:ext>
            </a:extLst>
          </p:cNvPr>
          <p:cNvCxnSpPr>
            <a:cxnSpLocks/>
          </p:cNvCxnSpPr>
          <p:nvPr userDrawn="1"/>
        </p:nvCxnSpPr>
        <p:spPr>
          <a:xfrm>
            <a:off x="6051115" y="5651963"/>
            <a:ext cx="591717" cy="0"/>
          </a:xfrm>
          <a:prstGeom prst="line">
            <a:avLst/>
          </a:prstGeom>
          <a:ln w="19050">
            <a:solidFill>
              <a:srgbClr val="F27954"/>
            </a:solidFill>
          </a:ln>
        </p:spPr>
        <p:style>
          <a:lnRef idx="1">
            <a:schemeClr val="accent1"/>
          </a:lnRef>
          <a:fillRef idx="0">
            <a:schemeClr val="accent1"/>
          </a:fillRef>
          <a:effectRef idx="0">
            <a:schemeClr val="accent1"/>
          </a:effectRef>
          <a:fontRef idx="minor">
            <a:schemeClr val="tx1"/>
          </a:fontRef>
        </p:style>
      </p:cxnSp>
      <p:sp>
        <p:nvSpPr>
          <p:cNvPr id="48" name="Text Placeholder 25">
            <a:extLst>
              <a:ext uri="{FF2B5EF4-FFF2-40B4-BE49-F238E27FC236}">
                <a16:creationId xmlns:a16="http://schemas.microsoft.com/office/drawing/2014/main" id="{41215D43-08A5-AA4E-8D46-F8BEBABD637B}"/>
              </a:ext>
            </a:extLst>
          </p:cNvPr>
          <p:cNvSpPr>
            <a:spLocks noGrp="1"/>
          </p:cNvSpPr>
          <p:nvPr>
            <p:ph type="body" sz="quarter" idx="26" hasCustomPrompt="1"/>
          </p:nvPr>
        </p:nvSpPr>
        <p:spPr>
          <a:xfrm>
            <a:off x="7511069" y="5261992"/>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1286010" y="54820"/>
            <a:ext cx="4809990" cy="6892757"/>
          </a:xfrm>
          <a:prstGeom prst="rect">
            <a:avLst/>
          </a:prstGeom>
          <a:solidFill>
            <a:srgbClr val="F279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3119198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AAA5544-825C-D843-82F7-011BA29F10B1}"/>
              </a:ext>
            </a:extLst>
          </p:cNvPr>
          <p:cNvSpPr>
            <a:spLocks noGrp="1"/>
          </p:cNvSpPr>
          <p:nvPr>
            <p:ph type="pic" sz="quarter" idx="10"/>
          </p:nvPr>
        </p:nvSpPr>
        <p:spPr>
          <a:xfrm>
            <a:off x="247651" y="1278196"/>
            <a:ext cx="11696699" cy="4699000"/>
          </a:xfrm>
          <a:custGeom>
            <a:avLst/>
            <a:gdLst>
              <a:gd name="connsiteX0" fmla="*/ 0 w 11696699"/>
              <a:gd name="connsiteY0" fmla="*/ 0 h 4699000"/>
              <a:gd name="connsiteX1" fmla="*/ 11696699 w 11696699"/>
              <a:gd name="connsiteY1" fmla="*/ 0 h 4699000"/>
              <a:gd name="connsiteX2" fmla="*/ 11696699 w 11696699"/>
              <a:gd name="connsiteY2" fmla="*/ 1498601 h 4699000"/>
              <a:gd name="connsiteX3" fmla="*/ 7029451 w 11696699"/>
              <a:gd name="connsiteY3" fmla="*/ 1498601 h 4699000"/>
              <a:gd name="connsiteX4" fmla="*/ 7029451 w 11696699"/>
              <a:gd name="connsiteY4" fmla="*/ 2971529 h 4699000"/>
              <a:gd name="connsiteX5" fmla="*/ 11696699 w 11696699"/>
              <a:gd name="connsiteY5" fmla="*/ 2971529 h 4699000"/>
              <a:gd name="connsiteX6" fmla="*/ 11696699 w 11696699"/>
              <a:gd name="connsiteY6" fmla="*/ 4699000 h 4699000"/>
              <a:gd name="connsiteX7" fmla="*/ 536121 w 11696699"/>
              <a:gd name="connsiteY7" fmla="*/ 4699000 h 4699000"/>
              <a:gd name="connsiteX8" fmla="*/ 216546 w 11696699"/>
              <a:gd name="connsiteY8" fmla="*/ 4699000 h 4699000"/>
              <a:gd name="connsiteX9" fmla="*/ 180546 w 11696699"/>
              <a:gd name="connsiteY9" fmla="*/ 4699000 h 4699000"/>
              <a:gd name="connsiteX10" fmla="*/ 0 w 11696699"/>
              <a:gd name="connsiteY10" fmla="*/ 4699000 h 4699000"/>
              <a:gd name="connsiteX11" fmla="*/ 0 w 11696699"/>
              <a:gd name="connsiteY11" fmla="*/ 4278910 h 469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96699" h="4699000">
                <a:moveTo>
                  <a:pt x="0" y="0"/>
                </a:moveTo>
                <a:lnTo>
                  <a:pt x="11696699" y="0"/>
                </a:lnTo>
                <a:lnTo>
                  <a:pt x="11696699" y="1498601"/>
                </a:lnTo>
                <a:lnTo>
                  <a:pt x="7029451" y="1498601"/>
                </a:lnTo>
                <a:lnTo>
                  <a:pt x="7029451" y="2971529"/>
                </a:lnTo>
                <a:lnTo>
                  <a:pt x="11696699" y="2971529"/>
                </a:lnTo>
                <a:lnTo>
                  <a:pt x="11696699" y="4699000"/>
                </a:lnTo>
                <a:lnTo>
                  <a:pt x="536121" y="4699000"/>
                </a:lnTo>
                <a:lnTo>
                  <a:pt x="216546" y="4699000"/>
                </a:lnTo>
                <a:lnTo>
                  <a:pt x="180546" y="4699000"/>
                </a:lnTo>
                <a:lnTo>
                  <a:pt x="0" y="4699000"/>
                </a:lnTo>
                <a:lnTo>
                  <a:pt x="0" y="4278910"/>
                </a:lnTo>
                <a:close/>
              </a:path>
            </a:pathLst>
          </a:custGeom>
          <a:solidFill>
            <a:schemeClr val="bg1"/>
          </a:solidFill>
        </p:spPr>
        <p:txBody>
          <a:bodyPr wrap="square">
            <a:noAutofit/>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Subtitle 2">
            <a:extLst>
              <a:ext uri="{FF2B5EF4-FFF2-40B4-BE49-F238E27FC236}">
                <a16:creationId xmlns:a16="http://schemas.microsoft.com/office/drawing/2014/main" id="{33A59673-F743-3548-A224-DA318708FD70}"/>
              </a:ext>
            </a:extLst>
          </p:cNvPr>
          <p:cNvSpPr txBox="1">
            <a:spLocks/>
          </p:cNvSpPr>
          <p:nvPr userDrawn="1"/>
        </p:nvSpPr>
        <p:spPr>
          <a:xfrm>
            <a:off x="7619999" y="3435786"/>
            <a:ext cx="4019670" cy="773557"/>
          </a:xfrm>
          <a:prstGeom prst="rect">
            <a:avLst/>
          </a:prstGeom>
        </p:spPr>
        <p:txBody>
          <a:bodyPr vert="horz" wrap="square" lIns="217433" tIns="108718" rIns="217433" bIns="108718"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800" dirty="0">
                <a:solidFill>
                  <a:schemeClr val="bg1"/>
                </a:solidFill>
                <a:latin typeface="Montserrat Light" charset="0"/>
                <a:ea typeface="Montserrat Light" charset="0"/>
                <a:cs typeface="Montserrat Light" charset="0"/>
              </a:rPr>
              <a:t>Refers to a good or service being offered by a company.</a:t>
            </a:r>
          </a:p>
        </p:txBody>
      </p:sp>
      <p:sp>
        <p:nvSpPr>
          <p:cNvPr id="16" name="Rectangle 15">
            <a:extLst>
              <a:ext uri="{FF2B5EF4-FFF2-40B4-BE49-F238E27FC236}">
                <a16:creationId xmlns:a16="http://schemas.microsoft.com/office/drawing/2014/main" id="{99BB73D2-4537-B849-87DD-438424FEBE62}"/>
              </a:ext>
            </a:extLst>
          </p:cNvPr>
          <p:cNvSpPr/>
          <p:nvPr userDrawn="1"/>
        </p:nvSpPr>
        <p:spPr>
          <a:xfrm rot="10800000" flipV="1">
            <a:off x="7277101" y="2776797"/>
            <a:ext cx="4914900" cy="1472928"/>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22" name="Text Placeholder 17">
            <a:extLst>
              <a:ext uri="{FF2B5EF4-FFF2-40B4-BE49-F238E27FC236}">
                <a16:creationId xmlns:a16="http://schemas.microsoft.com/office/drawing/2014/main" id="{76282472-56C2-8A48-86C5-1BC4F9E9B07B}"/>
              </a:ext>
            </a:extLst>
          </p:cNvPr>
          <p:cNvSpPr>
            <a:spLocks noGrp="1"/>
          </p:cNvSpPr>
          <p:nvPr>
            <p:ph type="body" sz="quarter" idx="18" hasCustomPrompt="1"/>
          </p:nvPr>
        </p:nvSpPr>
        <p:spPr>
          <a:xfrm>
            <a:off x="7277100" y="2783282"/>
            <a:ext cx="4667249" cy="1466443"/>
          </a:xfrm>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4" name="Text Placeholder 23">
            <a:extLst>
              <a:ext uri="{FF2B5EF4-FFF2-40B4-BE49-F238E27FC236}">
                <a16:creationId xmlns:a16="http://schemas.microsoft.com/office/drawing/2014/main" id="{507B26C4-2A6B-404D-B6DF-133DAE89023E}"/>
              </a:ext>
            </a:extLst>
          </p:cNvPr>
          <p:cNvSpPr>
            <a:spLocks noGrp="1"/>
          </p:cNvSpPr>
          <p:nvPr>
            <p:ph type="body" sz="quarter" idx="16" hasCustomPrompt="1"/>
          </p:nvPr>
        </p:nvSpPr>
        <p:spPr>
          <a:xfrm>
            <a:off x="437301" y="336277"/>
            <a:ext cx="5113283"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98A2C570-7EFF-9645-9AC9-A2D45AC1D5B5}"/>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78A861C1-1D07-1B46-A9AF-79FE901642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D4D8DCE-A57E-0E47-9CCB-87C68752684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B099184E-20E7-7B43-B73E-2F51073FD5D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60567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21714963-FB4D-9B4D-BE98-080E196FF629}"/>
              </a:ext>
            </a:extLst>
          </p:cNvPr>
          <p:cNvSpPr>
            <a:spLocks noGrp="1"/>
          </p:cNvSpPr>
          <p:nvPr>
            <p:ph type="pic" sz="quarter" idx="10" hasCustomPrompt="1"/>
          </p:nvPr>
        </p:nvSpPr>
        <p:spPr>
          <a:xfrm>
            <a:off x="241300" y="228600"/>
            <a:ext cx="11696700" cy="5763986"/>
          </a:xfrm>
          <a:custGeom>
            <a:avLst/>
            <a:gdLst>
              <a:gd name="connsiteX0" fmla="*/ 0 w 11696700"/>
              <a:gd name="connsiteY0" fmla="*/ 0 h 5763986"/>
              <a:gd name="connsiteX1" fmla="*/ 11696700 w 11696700"/>
              <a:gd name="connsiteY1" fmla="*/ 0 h 5763986"/>
              <a:gd name="connsiteX2" fmla="*/ 11696700 w 11696700"/>
              <a:gd name="connsiteY2" fmla="*/ 757264 h 5763986"/>
              <a:gd name="connsiteX3" fmla="*/ 5956300 w 11696700"/>
              <a:gd name="connsiteY3" fmla="*/ 757264 h 5763986"/>
              <a:gd name="connsiteX4" fmla="*/ 5956300 w 11696700"/>
              <a:gd name="connsiteY4" fmla="*/ 3182964 h 5763986"/>
              <a:gd name="connsiteX5" fmla="*/ 11696700 w 11696700"/>
              <a:gd name="connsiteY5" fmla="*/ 3182964 h 5763986"/>
              <a:gd name="connsiteX6" fmla="*/ 11696700 w 11696700"/>
              <a:gd name="connsiteY6" fmla="*/ 5763986 h 5763986"/>
              <a:gd name="connsiteX7" fmla="*/ 0 w 11696700"/>
              <a:gd name="connsiteY7" fmla="*/ 5763986 h 576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96700" h="5763986">
                <a:moveTo>
                  <a:pt x="0" y="0"/>
                </a:moveTo>
                <a:lnTo>
                  <a:pt x="11696700" y="0"/>
                </a:lnTo>
                <a:lnTo>
                  <a:pt x="11696700" y="757264"/>
                </a:lnTo>
                <a:lnTo>
                  <a:pt x="5956300" y="757264"/>
                </a:lnTo>
                <a:lnTo>
                  <a:pt x="5956300" y="3182964"/>
                </a:lnTo>
                <a:lnTo>
                  <a:pt x="11696700" y="3182964"/>
                </a:lnTo>
                <a:lnTo>
                  <a:pt x="11696700" y="5763986"/>
                </a:lnTo>
                <a:lnTo>
                  <a:pt x="0" y="5763986"/>
                </a:lnTo>
                <a:close/>
              </a:path>
            </a:pathLst>
          </a:custGeom>
        </p:spPr>
        <p:txBody>
          <a:bodyPr wrap="square">
            <a:noAutofit/>
          </a:bodyPr>
          <a:lstStyle>
            <a:lvl1pPr>
              <a:buNone/>
              <a:defRPr sz="1800">
                <a:solidFill>
                  <a:srgbClr val="7F7F7F"/>
                </a:solidFill>
              </a:defRPr>
            </a:lvl1pPr>
          </a:lstStyle>
          <a:p>
            <a:r>
              <a:rPr lang="en-US" dirty="0"/>
              <a:t>     </a:t>
            </a:r>
          </a:p>
          <a:p>
            <a:endParaRPr lang="en-US" dirty="0"/>
          </a:p>
          <a:p>
            <a:endParaRPr lang="en-US" dirty="0"/>
          </a:p>
          <a:p>
            <a:endParaRPr lang="en-US" dirty="0"/>
          </a:p>
          <a:p>
            <a:endParaRPr lang="en-US" dirty="0"/>
          </a:p>
          <a:p>
            <a:r>
              <a:rPr lang="en-US" dirty="0"/>
              <a:t>         </a:t>
            </a:r>
          </a:p>
          <a:p>
            <a:endParaRPr lang="en-US" dirty="0"/>
          </a:p>
          <a:p>
            <a:r>
              <a:rPr lang="en-US" dirty="0"/>
              <a:t>                             Click to add photo</a:t>
            </a:r>
          </a:p>
        </p:txBody>
      </p:sp>
      <p:sp>
        <p:nvSpPr>
          <p:cNvPr id="8" name="Rectangle 7">
            <a:extLst>
              <a:ext uri="{FF2B5EF4-FFF2-40B4-BE49-F238E27FC236}">
                <a16:creationId xmlns:a16="http://schemas.microsoft.com/office/drawing/2014/main" id="{CAE72C2A-8F5D-5741-9D36-B642CB2931C5}"/>
              </a:ext>
            </a:extLst>
          </p:cNvPr>
          <p:cNvSpPr/>
          <p:nvPr userDrawn="1"/>
        </p:nvSpPr>
        <p:spPr>
          <a:xfrm>
            <a:off x="6197600" y="985864"/>
            <a:ext cx="5994400" cy="24257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6686CA7-9F9D-8D44-B94F-5A2669C8F7B2}"/>
              </a:ext>
            </a:extLst>
          </p:cNvPr>
          <p:cNvSpPr txBox="1"/>
          <p:nvPr userDrawn="1"/>
        </p:nvSpPr>
        <p:spPr>
          <a:xfrm>
            <a:off x="6637283" y="-804041"/>
            <a:ext cx="184731" cy="369332"/>
          </a:xfrm>
          <a:prstGeom prst="rect">
            <a:avLst/>
          </a:prstGeom>
          <a:noFill/>
        </p:spPr>
        <p:txBody>
          <a:bodyPr wrap="none" rtlCol="0">
            <a:spAutoFit/>
          </a:bodyPr>
          <a:lstStyle/>
          <a:p>
            <a:endParaRPr lang="en-US" dirty="0"/>
          </a:p>
        </p:txBody>
      </p:sp>
      <p:sp>
        <p:nvSpPr>
          <p:cNvPr id="34" name="Text Placeholder 23">
            <a:extLst>
              <a:ext uri="{FF2B5EF4-FFF2-40B4-BE49-F238E27FC236}">
                <a16:creationId xmlns:a16="http://schemas.microsoft.com/office/drawing/2014/main" id="{89FD262A-DB5E-AA46-B482-A1055545E6FC}"/>
              </a:ext>
            </a:extLst>
          </p:cNvPr>
          <p:cNvSpPr>
            <a:spLocks noGrp="1"/>
          </p:cNvSpPr>
          <p:nvPr>
            <p:ph type="body" sz="quarter" idx="16" hasCustomPrompt="1"/>
          </p:nvPr>
        </p:nvSpPr>
        <p:spPr>
          <a:xfrm>
            <a:off x="6420495" y="1328734"/>
            <a:ext cx="5113283"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35" name="Text Placeholder 17">
            <a:extLst>
              <a:ext uri="{FF2B5EF4-FFF2-40B4-BE49-F238E27FC236}">
                <a16:creationId xmlns:a16="http://schemas.microsoft.com/office/drawing/2014/main" id="{11F92C0B-314B-1D4F-96FF-2837F718CF3C}"/>
              </a:ext>
            </a:extLst>
          </p:cNvPr>
          <p:cNvSpPr>
            <a:spLocks noGrp="1"/>
          </p:cNvSpPr>
          <p:nvPr>
            <p:ph type="body" sz="quarter" idx="18" hasCustomPrompt="1"/>
          </p:nvPr>
        </p:nvSpPr>
        <p:spPr>
          <a:xfrm>
            <a:off x="6420495" y="2346524"/>
            <a:ext cx="5029134" cy="851567"/>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11" name="Group 10">
            <a:extLst>
              <a:ext uri="{FF2B5EF4-FFF2-40B4-BE49-F238E27FC236}">
                <a16:creationId xmlns:a16="http://schemas.microsoft.com/office/drawing/2014/main" id="{9C6226AC-BA94-5A4B-96F3-2B04AFA7B8F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640DD448-DB0A-B74B-960D-98C5CD3899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885E182-277F-2744-9537-51648653FC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367E996A-AC35-7C43-9A90-E21C9C44B62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63063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 Photo Slide -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B740006-F160-C44D-89FA-19A0B2F5D62F}"/>
              </a:ext>
            </a:extLst>
          </p:cNvPr>
          <p:cNvSpPr/>
          <p:nvPr userDrawn="1"/>
        </p:nvSpPr>
        <p:spPr>
          <a:xfrm>
            <a:off x="241300" y="0"/>
            <a:ext cx="6151000" cy="621502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7">
            <a:extLst>
              <a:ext uri="{FF2B5EF4-FFF2-40B4-BE49-F238E27FC236}">
                <a16:creationId xmlns:a16="http://schemas.microsoft.com/office/drawing/2014/main" id="{BAB2E43A-01A9-034A-94FD-65F98C9802AB}"/>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950BB21B-863E-E545-BC10-366FC83CCA53}"/>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67F66838-2DC1-A242-BFEE-D223249239D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9" name="Picture 18" descr="Background pattern&#10;&#10;Description automatically generated">
            <a:extLst>
              <a:ext uri="{FF2B5EF4-FFF2-40B4-BE49-F238E27FC236}">
                <a16:creationId xmlns:a16="http://schemas.microsoft.com/office/drawing/2014/main" id="{E592266E-2214-AE47-9027-D13BF609C36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20" name="Group 19">
            <a:extLst>
              <a:ext uri="{FF2B5EF4-FFF2-40B4-BE49-F238E27FC236}">
                <a16:creationId xmlns:a16="http://schemas.microsoft.com/office/drawing/2014/main" id="{DBC0963D-5E99-C64E-999D-331B6AD4A89C}"/>
              </a:ext>
            </a:extLst>
          </p:cNvPr>
          <p:cNvGrpSpPr/>
          <p:nvPr userDrawn="1"/>
        </p:nvGrpSpPr>
        <p:grpSpPr>
          <a:xfrm>
            <a:off x="8448790" y="6057987"/>
            <a:ext cx="3144242" cy="374574"/>
            <a:chOff x="301128" y="6151084"/>
            <a:chExt cx="3144242" cy="374574"/>
          </a:xfrm>
        </p:grpSpPr>
        <p:pic>
          <p:nvPicPr>
            <p:cNvPr id="21" name="Picture 20" descr="Shape&#10;&#10;Description automatically generated with medium confidence">
              <a:extLst>
                <a:ext uri="{FF2B5EF4-FFF2-40B4-BE49-F238E27FC236}">
                  <a16:creationId xmlns:a16="http://schemas.microsoft.com/office/drawing/2014/main" id="{230C7B28-68C5-CD47-B21F-CACD1589E5D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CD0ACD0-B63F-8540-B01F-161477E1D23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7004605-AB16-6847-A149-1F28A119092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00466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Photo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28E03E-E573-114A-9C13-2157A15A837F}"/>
              </a:ext>
            </a:extLst>
          </p:cNvPr>
          <p:cNvSpPr/>
          <p:nvPr userDrawn="1"/>
        </p:nvSpPr>
        <p:spPr>
          <a:xfrm>
            <a:off x="241300" y="0"/>
            <a:ext cx="6151000" cy="6215028"/>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7">
            <a:extLst>
              <a:ext uri="{FF2B5EF4-FFF2-40B4-BE49-F238E27FC236}">
                <a16:creationId xmlns:a16="http://schemas.microsoft.com/office/drawing/2014/main" id="{41E08221-81F0-7640-A540-7545968C7F1D}"/>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A982680D-7A79-0B44-AD73-F8C1B3E29F9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E1B46F6A-759B-0D43-AE93-1DDD28B1D162}"/>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3742256F-828A-2D4E-85A5-D47D63151BEC}"/>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9510E3A8-BD3A-5547-B4D4-6BB14A3E6F06}"/>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4B63785F-8E82-9240-85D8-8687E24D54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BFD2F9BD-A5FA-414A-90FC-7649B9CB546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3A35C0D0-CA49-734C-BA93-46282C8350B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66679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ext / Photo Slide -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228E03E-E573-114A-9C13-2157A15A837F}"/>
              </a:ext>
            </a:extLst>
          </p:cNvPr>
          <p:cNvSpPr/>
          <p:nvPr userDrawn="1"/>
        </p:nvSpPr>
        <p:spPr>
          <a:xfrm>
            <a:off x="241300" y="0"/>
            <a:ext cx="6151000" cy="6215028"/>
          </a:xfrm>
          <a:prstGeom prst="rect">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7">
            <a:extLst>
              <a:ext uri="{FF2B5EF4-FFF2-40B4-BE49-F238E27FC236}">
                <a16:creationId xmlns:a16="http://schemas.microsoft.com/office/drawing/2014/main" id="{41E08221-81F0-7640-A540-7545968C7F1D}"/>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A982680D-7A79-0B44-AD73-F8C1B3E29F97}"/>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E1B46F6A-759B-0D43-AE93-1DDD28B1D162}"/>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3742256F-828A-2D4E-85A5-D47D63151BEC}"/>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9510E3A8-BD3A-5547-B4D4-6BB14A3E6F06}"/>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4B63785F-8E82-9240-85D8-8687E24D54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BFD2F9BD-A5FA-414A-90FC-7649B9CB546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3A35C0D0-CA49-734C-BA93-46282C8350B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2920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Photo Slide -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33733E-D795-464D-A1A5-B9D1FC7EE3E9}"/>
              </a:ext>
            </a:extLst>
          </p:cNvPr>
          <p:cNvSpPr/>
          <p:nvPr userDrawn="1"/>
        </p:nvSpPr>
        <p:spPr>
          <a:xfrm>
            <a:off x="241300" y="0"/>
            <a:ext cx="6151000" cy="621502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17">
            <a:extLst>
              <a:ext uri="{FF2B5EF4-FFF2-40B4-BE49-F238E27FC236}">
                <a16:creationId xmlns:a16="http://schemas.microsoft.com/office/drawing/2014/main" id="{9D3D66B3-2CAD-6C42-AAD3-BB443A255643}"/>
              </a:ext>
            </a:extLst>
          </p:cNvPr>
          <p:cNvSpPr>
            <a:spLocks noGrp="1"/>
          </p:cNvSpPr>
          <p:nvPr>
            <p:ph type="body" sz="quarter" idx="18" hasCustomPrompt="1"/>
          </p:nvPr>
        </p:nvSpPr>
        <p:spPr>
          <a:xfrm>
            <a:off x="734715" y="1757011"/>
            <a:ext cx="4983180"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56E2D971-C8C7-D14D-AABE-B4B5AD9FDC12}"/>
              </a:ext>
            </a:extLst>
          </p:cNvPr>
          <p:cNvSpPr>
            <a:spLocks noGrp="1"/>
          </p:cNvSpPr>
          <p:nvPr>
            <p:ph type="body" sz="quarter" idx="16" hasCustomPrompt="1"/>
          </p:nvPr>
        </p:nvSpPr>
        <p:spPr>
          <a:xfrm>
            <a:off x="734714" y="642972"/>
            <a:ext cx="508515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sp>
        <p:nvSpPr>
          <p:cNvPr id="13" name="Picture Placeholder 17">
            <a:extLst>
              <a:ext uri="{FF2B5EF4-FFF2-40B4-BE49-F238E27FC236}">
                <a16:creationId xmlns:a16="http://schemas.microsoft.com/office/drawing/2014/main" id="{5537A2C5-2D00-2749-8FCE-6266AF17DCEA}"/>
              </a:ext>
            </a:extLst>
          </p:cNvPr>
          <p:cNvSpPr>
            <a:spLocks noGrp="1"/>
          </p:cNvSpPr>
          <p:nvPr>
            <p:ph type="pic" sz="quarter" idx="10"/>
          </p:nvPr>
        </p:nvSpPr>
        <p:spPr>
          <a:xfrm>
            <a:off x="6392300" y="228600"/>
            <a:ext cx="5564883" cy="5447571"/>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pic>
        <p:nvPicPr>
          <p:cNvPr id="14" name="Picture 13" descr="Background pattern&#10;&#10;Description automatically generated">
            <a:extLst>
              <a:ext uri="{FF2B5EF4-FFF2-40B4-BE49-F238E27FC236}">
                <a16:creationId xmlns:a16="http://schemas.microsoft.com/office/drawing/2014/main" id="{90C17C07-AA25-3E4D-A81D-1475740FE4C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2FCA451E-1731-F74E-8482-094C8A652304}"/>
              </a:ext>
            </a:extLst>
          </p:cNvPr>
          <p:cNvGrpSpPr/>
          <p:nvPr userDrawn="1"/>
        </p:nvGrpSpPr>
        <p:grpSpPr>
          <a:xfrm>
            <a:off x="8448790" y="6057987"/>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C3CCC86B-708B-A949-AC9E-DE4F32E8C37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739DBF16-C94E-704D-85CA-56E7A626791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BFC0A548-B304-F549-883D-832E0848BDC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207915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eet Our Team - Purp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7BE0517-C9C1-5E4E-BC03-C7E36B3D33D3}"/>
              </a:ext>
            </a:extLst>
          </p:cNvPr>
          <p:cNvSpPr/>
          <p:nvPr userDrawn="1"/>
        </p:nvSpPr>
        <p:spPr>
          <a:xfrm>
            <a:off x="241300" y="228600"/>
            <a:ext cx="11696700" cy="271780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F70575B2-ECB2-3B4B-8C90-3CB13894D8CB}"/>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597B8BAB-AD5C-574C-8BBB-7F077692D340}"/>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8CBF548A-8484-5248-B085-F53D405FB036}"/>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39A13ABC-6CD4-9246-A71F-B0D3E19169DA}"/>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2" name="Text Placeholder 17">
            <a:extLst>
              <a:ext uri="{FF2B5EF4-FFF2-40B4-BE49-F238E27FC236}">
                <a16:creationId xmlns:a16="http://schemas.microsoft.com/office/drawing/2014/main" id="{87A5D6E2-FCB8-A749-81EA-BC7F9A176ABB}"/>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3" name="Text Placeholder 23">
            <a:extLst>
              <a:ext uri="{FF2B5EF4-FFF2-40B4-BE49-F238E27FC236}">
                <a16:creationId xmlns:a16="http://schemas.microsoft.com/office/drawing/2014/main" id="{AB58A5CB-AB27-844F-B28D-2E3D2232E353}"/>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4" name="Text Placeholder 17">
            <a:extLst>
              <a:ext uri="{FF2B5EF4-FFF2-40B4-BE49-F238E27FC236}">
                <a16:creationId xmlns:a16="http://schemas.microsoft.com/office/drawing/2014/main" id="{4B2C2646-153F-D446-A6C4-E96058A5C0FE}"/>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5" name="Text Placeholder 23">
            <a:extLst>
              <a:ext uri="{FF2B5EF4-FFF2-40B4-BE49-F238E27FC236}">
                <a16:creationId xmlns:a16="http://schemas.microsoft.com/office/drawing/2014/main" id="{35687AA8-029A-4A4F-B7FF-65AD20471261}"/>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6" name="Text Placeholder 17">
            <a:extLst>
              <a:ext uri="{FF2B5EF4-FFF2-40B4-BE49-F238E27FC236}">
                <a16:creationId xmlns:a16="http://schemas.microsoft.com/office/drawing/2014/main" id="{60085004-ECA1-184B-A4C3-081718D98C21}"/>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7" name="Text Placeholder 23">
            <a:extLst>
              <a:ext uri="{FF2B5EF4-FFF2-40B4-BE49-F238E27FC236}">
                <a16:creationId xmlns:a16="http://schemas.microsoft.com/office/drawing/2014/main" id="{8A39FB91-3EAB-8D46-823F-121EE621895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8" name="Text Placeholder 17">
            <a:extLst>
              <a:ext uri="{FF2B5EF4-FFF2-40B4-BE49-F238E27FC236}">
                <a16:creationId xmlns:a16="http://schemas.microsoft.com/office/drawing/2014/main" id="{732096D6-82F4-EF4D-B0DE-F90EE786C97A}"/>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9" name="Text Placeholder 23">
            <a:extLst>
              <a:ext uri="{FF2B5EF4-FFF2-40B4-BE49-F238E27FC236}">
                <a16:creationId xmlns:a16="http://schemas.microsoft.com/office/drawing/2014/main" id="{1159E417-4740-EB49-8F54-BE28E9673052}"/>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19" name="Picture 18" descr="Background pattern&#10;&#10;Description automatically generated">
            <a:extLst>
              <a:ext uri="{FF2B5EF4-FFF2-40B4-BE49-F238E27FC236}">
                <a16:creationId xmlns:a16="http://schemas.microsoft.com/office/drawing/2014/main" id="{A830E649-EC4E-D743-8060-0EA1EC1AA71B}"/>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2" name="Group 21">
            <a:extLst>
              <a:ext uri="{FF2B5EF4-FFF2-40B4-BE49-F238E27FC236}">
                <a16:creationId xmlns:a16="http://schemas.microsoft.com/office/drawing/2014/main" id="{84D70A4D-16BE-BB4C-A00B-01A59941375D}"/>
              </a:ext>
            </a:extLst>
          </p:cNvPr>
          <p:cNvGrpSpPr/>
          <p:nvPr userDrawn="1"/>
        </p:nvGrpSpPr>
        <p:grpSpPr>
          <a:xfrm>
            <a:off x="4480947" y="6257070"/>
            <a:ext cx="3144242" cy="374574"/>
            <a:chOff x="301128" y="6151084"/>
            <a:chExt cx="3144242" cy="374574"/>
          </a:xfrm>
        </p:grpSpPr>
        <p:pic>
          <p:nvPicPr>
            <p:cNvPr id="23" name="Picture 22" descr="Shape&#10;&#10;Description automatically generated with medium confidence">
              <a:extLst>
                <a:ext uri="{FF2B5EF4-FFF2-40B4-BE49-F238E27FC236}">
                  <a16:creationId xmlns:a16="http://schemas.microsoft.com/office/drawing/2014/main" id="{A360E6A2-12DF-B742-BD0E-113BD7C5441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8BD40448-4E1E-9947-87A5-815C243DEEA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97A9133D-7D51-2244-9F7A-9056FA78E29C}"/>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26" name="Text Placeholder 23">
            <a:extLst>
              <a:ext uri="{FF2B5EF4-FFF2-40B4-BE49-F238E27FC236}">
                <a16:creationId xmlns:a16="http://schemas.microsoft.com/office/drawing/2014/main" id="{6B62F49B-C8B1-C141-830A-6FFB7CF4FFC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996481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et Our Team - Oran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B458CEA-6775-C542-8654-D33395A969B7}"/>
              </a:ext>
            </a:extLst>
          </p:cNvPr>
          <p:cNvSpPr/>
          <p:nvPr userDrawn="1"/>
        </p:nvSpPr>
        <p:spPr>
          <a:xfrm>
            <a:off x="241300" y="228600"/>
            <a:ext cx="11696700" cy="271780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23">
            <a:extLst>
              <a:ext uri="{FF2B5EF4-FFF2-40B4-BE49-F238E27FC236}">
                <a16:creationId xmlns:a16="http://schemas.microsoft.com/office/drawing/2014/main" id="{02DEA743-B449-984C-8670-21635A318646}"/>
              </a:ext>
            </a:extLst>
          </p:cNvPr>
          <p:cNvSpPr>
            <a:spLocks noGrp="1"/>
          </p:cNvSpPr>
          <p:nvPr>
            <p:ph type="pic" sz="quarter" idx="10"/>
          </p:nvPr>
        </p:nvSpPr>
        <p:spPr>
          <a:xfrm>
            <a:off x="1147385" y="2043172"/>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1" name="Picture Placeholder 23">
            <a:extLst>
              <a:ext uri="{FF2B5EF4-FFF2-40B4-BE49-F238E27FC236}">
                <a16:creationId xmlns:a16="http://schemas.microsoft.com/office/drawing/2014/main" id="{924CF65B-C881-A34A-B802-0E1001C95D07}"/>
              </a:ext>
            </a:extLst>
          </p:cNvPr>
          <p:cNvSpPr>
            <a:spLocks noGrp="1"/>
          </p:cNvSpPr>
          <p:nvPr>
            <p:ph type="pic" sz="quarter" idx="11"/>
          </p:nvPr>
        </p:nvSpPr>
        <p:spPr>
          <a:xfrm>
            <a:off x="3886593" y="2052565"/>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2" name="Picture Placeholder 23">
            <a:extLst>
              <a:ext uri="{FF2B5EF4-FFF2-40B4-BE49-F238E27FC236}">
                <a16:creationId xmlns:a16="http://schemas.microsoft.com/office/drawing/2014/main" id="{F3CF7FCA-B9F3-654D-A571-44779EA9FDBE}"/>
              </a:ext>
            </a:extLst>
          </p:cNvPr>
          <p:cNvSpPr>
            <a:spLocks noGrp="1"/>
          </p:cNvSpPr>
          <p:nvPr>
            <p:ph type="pic" sz="quarter" idx="12"/>
          </p:nvPr>
        </p:nvSpPr>
        <p:spPr>
          <a:xfrm>
            <a:off x="6581530" y="2048263"/>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33" name="Picture Placeholder 23">
            <a:extLst>
              <a:ext uri="{FF2B5EF4-FFF2-40B4-BE49-F238E27FC236}">
                <a16:creationId xmlns:a16="http://schemas.microsoft.com/office/drawing/2014/main" id="{BB2F7C97-96D1-AA4B-A86D-542F3A009D19}"/>
              </a:ext>
            </a:extLst>
          </p:cNvPr>
          <p:cNvSpPr>
            <a:spLocks noGrp="1"/>
          </p:cNvSpPr>
          <p:nvPr>
            <p:ph type="pic" sz="quarter" idx="13"/>
          </p:nvPr>
        </p:nvSpPr>
        <p:spPr>
          <a:xfrm>
            <a:off x="9320738" y="2057654"/>
            <a:ext cx="1723877" cy="1723877"/>
          </a:xfrm>
          <a:prstGeom prst="ellipse">
            <a:avLst/>
          </a:prstGeom>
          <a:solidFill>
            <a:schemeClr val="bg1"/>
          </a:solidFill>
        </p:spPr>
        <p:txBody>
          <a:bodyPr/>
          <a:lstStyle>
            <a:lvl1pPr>
              <a:buNone/>
              <a:defRPr sz="1400">
                <a:solidFill>
                  <a:srgbClr val="7F7F7F"/>
                </a:solidFill>
              </a:defRPr>
            </a:lvl1pPr>
          </a:lstStyle>
          <a:p>
            <a:endParaRPr lang="en-US" dirty="0"/>
          </a:p>
          <a:p>
            <a:endParaRPr lang="en-US" dirty="0"/>
          </a:p>
          <a:p>
            <a:r>
              <a:rPr lang="en-US" dirty="0"/>
              <a:t>  Click to add   photo</a:t>
            </a:r>
          </a:p>
        </p:txBody>
      </p:sp>
      <p:sp>
        <p:nvSpPr>
          <p:cNvPr id="41" name="Text Placeholder 17">
            <a:extLst>
              <a:ext uri="{FF2B5EF4-FFF2-40B4-BE49-F238E27FC236}">
                <a16:creationId xmlns:a16="http://schemas.microsoft.com/office/drawing/2014/main" id="{4B3E60E7-1D29-4E4A-BA40-46AB6F537EA3}"/>
              </a:ext>
            </a:extLst>
          </p:cNvPr>
          <p:cNvSpPr>
            <a:spLocks noGrp="1"/>
          </p:cNvSpPr>
          <p:nvPr>
            <p:ph type="body" sz="quarter" idx="18" hasCustomPrompt="1"/>
          </p:nvPr>
        </p:nvSpPr>
        <p:spPr>
          <a:xfrm>
            <a:off x="864405" y="4462702"/>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2" name="Text Placeholder 23">
            <a:extLst>
              <a:ext uri="{FF2B5EF4-FFF2-40B4-BE49-F238E27FC236}">
                <a16:creationId xmlns:a16="http://schemas.microsoft.com/office/drawing/2014/main" id="{81EEDB30-B325-0A44-80B0-3C30EF0E8D2A}"/>
              </a:ext>
            </a:extLst>
          </p:cNvPr>
          <p:cNvSpPr>
            <a:spLocks noGrp="1"/>
          </p:cNvSpPr>
          <p:nvPr>
            <p:ph type="body" sz="quarter" idx="16" hasCustomPrompt="1"/>
          </p:nvPr>
        </p:nvSpPr>
        <p:spPr>
          <a:xfrm>
            <a:off x="864404" y="3931189"/>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3" name="Text Placeholder 17">
            <a:extLst>
              <a:ext uri="{FF2B5EF4-FFF2-40B4-BE49-F238E27FC236}">
                <a16:creationId xmlns:a16="http://schemas.microsoft.com/office/drawing/2014/main" id="{562B8363-AB85-D346-93C9-B23F08788288}"/>
              </a:ext>
            </a:extLst>
          </p:cNvPr>
          <p:cNvSpPr>
            <a:spLocks noGrp="1"/>
          </p:cNvSpPr>
          <p:nvPr>
            <p:ph type="body" sz="quarter" idx="19" hasCustomPrompt="1"/>
          </p:nvPr>
        </p:nvSpPr>
        <p:spPr>
          <a:xfrm>
            <a:off x="3603613" y="4480397"/>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4" name="Text Placeholder 23">
            <a:extLst>
              <a:ext uri="{FF2B5EF4-FFF2-40B4-BE49-F238E27FC236}">
                <a16:creationId xmlns:a16="http://schemas.microsoft.com/office/drawing/2014/main" id="{2E2F25D1-855B-F64A-B2B5-1E10C4071248}"/>
              </a:ext>
            </a:extLst>
          </p:cNvPr>
          <p:cNvSpPr>
            <a:spLocks noGrp="1"/>
          </p:cNvSpPr>
          <p:nvPr>
            <p:ph type="body" sz="quarter" idx="20" hasCustomPrompt="1"/>
          </p:nvPr>
        </p:nvSpPr>
        <p:spPr>
          <a:xfrm>
            <a:off x="3603612" y="3948884"/>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5" name="Text Placeholder 17">
            <a:extLst>
              <a:ext uri="{FF2B5EF4-FFF2-40B4-BE49-F238E27FC236}">
                <a16:creationId xmlns:a16="http://schemas.microsoft.com/office/drawing/2014/main" id="{09765F5B-E4B2-C145-8ED5-B969C8D88984}"/>
              </a:ext>
            </a:extLst>
          </p:cNvPr>
          <p:cNvSpPr>
            <a:spLocks noGrp="1"/>
          </p:cNvSpPr>
          <p:nvPr>
            <p:ph type="body" sz="quarter" idx="21" hasCustomPrompt="1"/>
          </p:nvPr>
        </p:nvSpPr>
        <p:spPr>
          <a:xfrm>
            <a:off x="6298550" y="4450949"/>
            <a:ext cx="2289837" cy="1237497"/>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46" name="Text Placeholder 23">
            <a:extLst>
              <a:ext uri="{FF2B5EF4-FFF2-40B4-BE49-F238E27FC236}">
                <a16:creationId xmlns:a16="http://schemas.microsoft.com/office/drawing/2014/main" id="{7ADF89E8-2F1B-DD48-AD42-A09EEB5E0396}"/>
              </a:ext>
            </a:extLst>
          </p:cNvPr>
          <p:cNvSpPr>
            <a:spLocks noGrp="1"/>
          </p:cNvSpPr>
          <p:nvPr>
            <p:ph type="body" sz="quarter" idx="22" hasCustomPrompt="1"/>
          </p:nvPr>
        </p:nvSpPr>
        <p:spPr>
          <a:xfrm>
            <a:off x="6298549" y="3919436"/>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sp>
        <p:nvSpPr>
          <p:cNvPr id="47" name="Text Placeholder 17">
            <a:extLst>
              <a:ext uri="{FF2B5EF4-FFF2-40B4-BE49-F238E27FC236}">
                <a16:creationId xmlns:a16="http://schemas.microsoft.com/office/drawing/2014/main" id="{4CAD0C6E-2BBB-1B49-9495-741078E0DC6B}"/>
              </a:ext>
            </a:extLst>
          </p:cNvPr>
          <p:cNvSpPr>
            <a:spLocks noGrp="1"/>
          </p:cNvSpPr>
          <p:nvPr>
            <p:ph type="body" sz="quarter" idx="23" hasCustomPrompt="1"/>
          </p:nvPr>
        </p:nvSpPr>
        <p:spPr>
          <a:xfrm>
            <a:off x="9037758" y="4468644"/>
            <a:ext cx="2289837" cy="1237497"/>
          </a:xfrm>
        </p:spPr>
        <p:txBody>
          <a:bodyPr>
            <a:normAutofit/>
          </a:bodyPr>
          <a:lstStyle>
            <a:lvl1pPr marL="228600" marR="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Title</a:t>
            </a:r>
            <a:endParaRPr lang="en-US" dirty="0"/>
          </a:p>
          <a:p>
            <a:pPr lvl="0"/>
            <a:endParaRPr lang="en-US" dirty="0"/>
          </a:p>
        </p:txBody>
      </p:sp>
      <p:sp>
        <p:nvSpPr>
          <p:cNvPr id="48" name="Text Placeholder 23">
            <a:extLst>
              <a:ext uri="{FF2B5EF4-FFF2-40B4-BE49-F238E27FC236}">
                <a16:creationId xmlns:a16="http://schemas.microsoft.com/office/drawing/2014/main" id="{C7402AD3-4450-874E-83F4-B0829057D3A1}"/>
              </a:ext>
            </a:extLst>
          </p:cNvPr>
          <p:cNvSpPr>
            <a:spLocks noGrp="1"/>
          </p:cNvSpPr>
          <p:nvPr>
            <p:ph type="body" sz="quarter" idx="24" hasCustomPrompt="1"/>
          </p:nvPr>
        </p:nvSpPr>
        <p:spPr>
          <a:xfrm>
            <a:off x="9037757" y="3937131"/>
            <a:ext cx="2289838" cy="344705"/>
          </a:xfrm>
        </p:spPr>
        <p:txBody>
          <a:bodyPr>
            <a:normAutofit/>
          </a:bodyPr>
          <a:lstStyle>
            <a:lvl1pPr marL="0" indent="0" algn="ctr">
              <a:buNone/>
              <a:defRPr sz="2400" b="0" i="0">
                <a:solidFill>
                  <a:srgbClr val="79527B"/>
                </a:solidFill>
                <a:latin typeface="+mn-lt"/>
              </a:defRPr>
            </a:lvl1pPr>
          </a:lstStyle>
          <a:p>
            <a:pPr lvl="0"/>
            <a:r>
              <a:rPr lang="en-US" dirty="0"/>
              <a:t>Name</a:t>
            </a:r>
          </a:p>
        </p:txBody>
      </p:sp>
      <p:pic>
        <p:nvPicPr>
          <p:cNvPr id="49" name="Picture 48" descr="Background pattern&#10;&#10;Description automatically generated">
            <a:extLst>
              <a:ext uri="{FF2B5EF4-FFF2-40B4-BE49-F238E27FC236}">
                <a16:creationId xmlns:a16="http://schemas.microsoft.com/office/drawing/2014/main" id="{F3772813-AB89-4942-B971-E934F8EF307F}"/>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50" name="Group 49">
            <a:extLst>
              <a:ext uri="{FF2B5EF4-FFF2-40B4-BE49-F238E27FC236}">
                <a16:creationId xmlns:a16="http://schemas.microsoft.com/office/drawing/2014/main" id="{028D30CE-0272-2047-A7BF-4AEF2016068B}"/>
              </a:ext>
            </a:extLst>
          </p:cNvPr>
          <p:cNvGrpSpPr/>
          <p:nvPr userDrawn="1"/>
        </p:nvGrpSpPr>
        <p:grpSpPr>
          <a:xfrm>
            <a:off x="4480947" y="6257070"/>
            <a:ext cx="3144242" cy="374574"/>
            <a:chOff x="301128" y="6151084"/>
            <a:chExt cx="3144242" cy="374574"/>
          </a:xfrm>
        </p:grpSpPr>
        <p:pic>
          <p:nvPicPr>
            <p:cNvPr id="51" name="Picture 50" descr="Shape&#10;&#10;Description automatically generated with medium confidence">
              <a:extLst>
                <a:ext uri="{FF2B5EF4-FFF2-40B4-BE49-F238E27FC236}">
                  <a16:creationId xmlns:a16="http://schemas.microsoft.com/office/drawing/2014/main" id="{015E6366-E932-EA41-8840-7F52A53797D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76B6F401-E1B9-F74E-BF92-379D6B68A07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3" name="Picture 52" descr="Shape&#10;&#10;Description automatically generated with medium confidence">
              <a:extLst>
                <a:ext uri="{FF2B5EF4-FFF2-40B4-BE49-F238E27FC236}">
                  <a16:creationId xmlns:a16="http://schemas.microsoft.com/office/drawing/2014/main" id="{1BEF065F-C5BE-6044-846E-0BF9E617AD2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54" name="Text Placeholder 23">
            <a:extLst>
              <a:ext uri="{FF2B5EF4-FFF2-40B4-BE49-F238E27FC236}">
                <a16:creationId xmlns:a16="http://schemas.microsoft.com/office/drawing/2014/main" id="{D75FF3E3-41B3-A447-83A6-20889D950702}"/>
              </a:ext>
            </a:extLst>
          </p:cNvPr>
          <p:cNvSpPr>
            <a:spLocks noGrp="1"/>
          </p:cNvSpPr>
          <p:nvPr>
            <p:ph type="body" sz="quarter" idx="25" hasCustomPrompt="1"/>
          </p:nvPr>
        </p:nvSpPr>
        <p:spPr>
          <a:xfrm>
            <a:off x="254000" y="590455"/>
            <a:ext cx="11696700" cy="582221"/>
          </a:xfrm>
        </p:spPr>
        <p:txBody>
          <a:bodyPr>
            <a:normAutofit/>
          </a:bodyPr>
          <a:lstStyle>
            <a:lvl1pPr marL="0" indent="0" algn="ctr">
              <a:buNone/>
              <a:defRPr sz="3600" b="0" i="0">
                <a:solidFill>
                  <a:schemeClr val="bg1"/>
                </a:solidFill>
                <a:latin typeface="Calibri" panose="020F0502020204030204" pitchFamily="34" charset="0"/>
                <a:cs typeface="Calibri" panose="020F0502020204030204" pitchFamily="34" charset="0"/>
              </a:defRPr>
            </a:lvl1pPr>
          </a:lstStyle>
          <a:p>
            <a:pPr lvl="0"/>
            <a:r>
              <a:rPr lang="en-US" dirty="0"/>
              <a:t>Meet Our Team</a:t>
            </a:r>
          </a:p>
        </p:txBody>
      </p:sp>
    </p:spTree>
    <p:extLst>
      <p:ext uri="{BB962C8B-B14F-4D97-AF65-F5344CB8AC3E}">
        <p14:creationId xmlns:p14="http://schemas.microsoft.com/office/powerpoint/2010/main" val="2736936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A">
    <p:spTree>
      <p:nvGrpSpPr>
        <p:cNvPr id="1" name=""/>
        <p:cNvGrpSpPr/>
        <p:nvPr/>
      </p:nvGrpSpPr>
      <p:grpSpPr>
        <a:xfrm>
          <a:off x="0" y="0"/>
          <a:ext cx="0" cy="0"/>
          <a:chOff x="0" y="0"/>
          <a:chExt cx="0" cy="0"/>
        </a:xfrm>
      </p:grpSpPr>
      <p:pic>
        <p:nvPicPr>
          <p:cNvPr id="28" name="Picture 27" descr="Background pattern&#10;&#10;Description automatically generated">
            <a:extLst>
              <a:ext uri="{FF2B5EF4-FFF2-40B4-BE49-F238E27FC236}">
                <a16:creationId xmlns:a16="http://schemas.microsoft.com/office/drawing/2014/main" id="{AF00788B-479B-2B4C-91B5-DFDC629759F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79" t="21334" r="4379" b="23494"/>
          <a:stretch/>
        </p:blipFill>
        <p:spPr>
          <a:xfrm>
            <a:off x="6913349" y="0"/>
            <a:ext cx="5278651" cy="3949990"/>
          </a:xfrm>
          <a:prstGeom prst="rect">
            <a:avLst/>
          </a:prstGeom>
        </p:spPr>
      </p:pic>
      <p:sp>
        <p:nvSpPr>
          <p:cNvPr id="22" name="Rectangle 21">
            <a:extLst>
              <a:ext uri="{FF2B5EF4-FFF2-40B4-BE49-F238E27FC236}">
                <a16:creationId xmlns:a16="http://schemas.microsoft.com/office/drawing/2014/main" id="{3CB96BD4-CA10-ED43-95A7-29E7DE996C4F}"/>
              </a:ext>
            </a:extLst>
          </p:cNvPr>
          <p:cNvSpPr/>
          <p:nvPr userDrawn="1"/>
        </p:nvSpPr>
        <p:spPr>
          <a:xfrm>
            <a:off x="0" y="3321423"/>
            <a:ext cx="12192000" cy="3543835"/>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817349" y="460058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817349" y="398206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5" name="Picture 4" descr="A picture containing text&#10;&#10;Description automatically generated">
            <a:extLst>
              <a:ext uri="{FF2B5EF4-FFF2-40B4-BE49-F238E27FC236}">
                <a16:creationId xmlns:a16="http://schemas.microsoft.com/office/drawing/2014/main" id="{3E82DD13-1C3A-CA42-93AE-19D729C801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2439" y="165981"/>
            <a:ext cx="5768471" cy="2536919"/>
          </a:xfrm>
          <a:prstGeom prst="rect">
            <a:avLst/>
          </a:prstGeom>
        </p:spPr>
      </p:pic>
      <p:sp>
        <p:nvSpPr>
          <p:cNvPr id="23" name="Rectangle 22">
            <a:extLst>
              <a:ext uri="{FF2B5EF4-FFF2-40B4-BE49-F238E27FC236}">
                <a16:creationId xmlns:a16="http://schemas.microsoft.com/office/drawing/2014/main" id="{23FAF6BC-92F1-BF4F-87ED-EB5FDA663DAD}"/>
              </a:ext>
            </a:extLst>
          </p:cNvPr>
          <p:cNvSpPr/>
          <p:nvPr userDrawn="1"/>
        </p:nvSpPr>
        <p:spPr>
          <a:xfrm>
            <a:off x="701913" y="5958576"/>
            <a:ext cx="6589536" cy="600164"/>
          </a:xfrm>
          <a:prstGeom prst="rect">
            <a:avLst/>
          </a:prstGeom>
        </p:spPr>
        <p:txBody>
          <a:bodyPr wrap="square">
            <a:spAutoFit/>
          </a:bodyPr>
          <a:lstStyle/>
          <a:p>
            <a:pPr algn="just">
              <a:tabLst>
                <a:tab pos="2865755" algn="ctr"/>
                <a:tab pos="5731510" algn="r"/>
              </a:tabLst>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This </a:t>
            </a:r>
            <a:r>
              <a:rPr lang="en-US" sz="11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programme</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has been funded with support from the European Commission. The author is solely responsible for this publication (communication)</a:t>
            </a:r>
            <a:r>
              <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and the Commission accepts no responsibility for any use that may be made of the   information contained 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42477C97-4AB2-0B46-A1B1-C5A8EC75C110}"/>
              </a:ext>
            </a:extLst>
          </p:cNvPr>
          <p:cNvGrpSpPr/>
          <p:nvPr userDrawn="1"/>
        </p:nvGrpSpPr>
        <p:grpSpPr>
          <a:xfrm>
            <a:off x="9456007" y="5764605"/>
            <a:ext cx="2735993" cy="679345"/>
            <a:chOff x="0" y="0"/>
            <a:chExt cx="2301694" cy="571500"/>
          </a:xfrm>
        </p:grpSpPr>
        <p:sp>
          <p:nvSpPr>
            <p:cNvPr id="25" name="Rectangle 24">
              <a:extLst>
                <a:ext uri="{FF2B5EF4-FFF2-40B4-BE49-F238E27FC236}">
                  <a16:creationId xmlns:a16="http://schemas.microsoft.com/office/drawing/2014/main" id="{7B452FE1-41E3-9240-B0A7-14147065C55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4802A6F-162A-174A-B07A-A9228B9DB5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42208650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box - Solid Pur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75AD5-38F4-AC46-8AF7-45BB6FF87659}"/>
              </a:ext>
            </a:extLst>
          </p:cNvPr>
          <p:cNvSpPr/>
          <p:nvPr userDrawn="1"/>
        </p:nvSpPr>
        <p:spPr>
          <a:xfrm>
            <a:off x="241300" y="228600"/>
            <a:ext cx="11696700" cy="569531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E3D6133-0B55-1D4A-8E12-2270EDD373E5}"/>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67E865-0A0C-BB41-8F87-01441642B9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F79FF16-9515-6D46-B997-E9A43FFC97D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C147D96-3499-FF4F-878E-CC8781F66AD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7" name="Text Placeholder 17">
            <a:extLst>
              <a:ext uri="{FF2B5EF4-FFF2-40B4-BE49-F238E27FC236}">
                <a16:creationId xmlns:a16="http://schemas.microsoft.com/office/drawing/2014/main" id="{04B8ED95-1584-9648-A19C-8343129C39F4}"/>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8" name="Text Placeholder 23">
            <a:extLst>
              <a:ext uri="{FF2B5EF4-FFF2-40B4-BE49-F238E27FC236}">
                <a16:creationId xmlns:a16="http://schemas.microsoft.com/office/drawing/2014/main" id="{7A1321D9-FC1B-6246-B897-C5BCE53AED79}"/>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pic>
        <p:nvPicPr>
          <p:cNvPr id="19" name="Picture 18" descr="A black and white striped pattern&#10;&#10;Description automatically generated with medium confidence">
            <a:extLst>
              <a:ext uri="{FF2B5EF4-FFF2-40B4-BE49-F238E27FC236}">
                <a16:creationId xmlns:a16="http://schemas.microsoft.com/office/drawing/2014/main" id="{40188F5B-666F-0C49-8AB6-1A5A03978F0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3284701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box - Soli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23D5B-7F54-F54E-BDEB-1A99CDA87D38}"/>
              </a:ext>
            </a:extLst>
          </p:cNvPr>
          <p:cNvSpPr/>
          <p:nvPr userDrawn="1"/>
        </p:nvSpPr>
        <p:spPr>
          <a:xfrm>
            <a:off x="241300" y="228600"/>
            <a:ext cx="11696700" cy="5695317"/>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A9EEE3A6-E41F-9343-8972-CCE6D8C8BE4B}"/>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86EFA570-7386-444A-9366-2E9AE1461E93}"/>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15C9B65C-D8AA-7145-9FC2-EE719D59B15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47855A75-6D63-B347-B1A1-DF5666F531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960FCF66-4BA3-BF4B-A64C-078D046C69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A3B3F12B-37F4-F640-966C-AC4204A5377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21" name="Picture 20" descr="A black and white striped pattern&#10;&#10;Description automatically generated with medium confidence">
            <a:extLst>
              <a:ext uri="{FF2B5EF4-FFF2-40B4-BE49-F238E27FC236}">
                <a16:creationId xmlns:a16="http://schemas.microsoft.com/office/drawing/2014/main" id="{CA5A2B82-F340-B84F-A3B0-44E61111442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1092935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ext box - Solid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723D5B-7F54-F54E-BDEB-1A99CDA87D38}"/>
              </a:ext>
            </a:extLst>
          </p:cNvPr>
          <p:cNvSpPr/>
          <p:nvPr userDrawn="1"/>
        </p:nvSpPr>
        <p:spPr>
          <a:xfrm>
            <a:off x="241300" y="228600"/>
            <a:ext cx="11696700" cy="5695317"/>
          </a:xfrm>
          <a:prstGeom prst="rect">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A9EEE3A6-E41F-9343-8972-CCE6D8C8BE4B}"/>
              </a:ext>
            </a:extLst>
          </p:cNvPr>
          <p:cNvSpPr>
            <a:spLocks noGrp="1"/>
          </p:cNvSpPr>
          <p:nvPr>
            <p:ph type="body" sz="quarter" idx="18"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86EFA570-7386-444A-9366-2E9AE1461E93}"/>
              </a:ext>
            </a:extLst>
          </p:cNvPr>
          <p:cNvSpPr>
            <a:spLocks noGrp="1"/>
          </p:cNvSpPr>
          <p:nvPr>
            <p:ph type="body" sz="quarter" idx="16"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15C9B65C-D8AA-7145-9FC2-EE719D59B15B}"/>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47855A75-6D63-B347-B1A1-DF5666F5310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960FCF66-4BA3-BF4B-A64C-078D046C69E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A3B3F12B-37F4-F640-966C-AC4204A5377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21" name="Picture 20" descr="A black and white striped pattern&#10;&#10;Description automatically generated with medium confidence">
            <a:extLst>
              <a:ext uri="{FF2B5EF4-FFF2-40B4-BE49-F238E27FC236}">
                <a16:creationId xmlns:a16="http://schemas.microsoft.com/office/drawing/2014/main" id="{CA5A2B82-F340-B84F-A3B0-44E61111442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28875007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box - Solid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FF1EB1-1309-4A46-87BF-82D78EEFD803}"/>
              </a:ext>
            </a:extLst>
          </p:cNvPr>
          <p:cNvSpPr/>
          <p:nvPr userDrawn="1"/>
        </p:nvSpPr>
        <p:spPr>
          <a:xfrm>
            <a:off x="241300" y="228600"/>
            <a:ext cx="11696700" cy="5695317"/>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1664EFE1-B497-2C44-836D-13DAD3DD3A2C}"/>
              </a:ext>
            </a:extLst>
          </p:cNvPr>
          <p:cNvSpPr>
            <a:spLocks noGrp="1"/>
          </p:cNvSpPr>
          <p:nvPr>
            <p:ph type="body" sz="quarter" idx="18" hasCustomPrompt="1"/>
          </p:nvPr>
        </p:nvSpPr>
        <p:spPr>
          <a:xfrm>
            <a:off x="734714" y="1757011"/>
            <a:ext cx="10808102"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1" name="Text Placeholder 23">
            <a:extLst>
              <a:ext uri="{FF2B5EF4-FFF2-40B4-BE49-F238E27FC236}">
                <a16:creationId xmlns:a16="http://schemas.microsoft.com/office/drawing/2014/main" id="{1B6CEB3A-E751-6847-BA04-8CC6A153902E}"/>
              </a:ext>
            </a:extLst>
          </p:cNvPr>
          <p:cNvSpPr>
            <a:spLocks noGrp="1"/>
          </p:cNvSpPr>
          <p:nvPr>
            <p:ph type="body" sz="quarter" idx="16" hasCustomPrompt="1"/>
          </p:nvPr>
        </p:nvSpPr>
        <p:spPr>
          <a:xfrm>
            <a:off x="734714" y="642972"/>
            <a:ext cx="10808102"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12" name="Group 11">
            <a:extLst>
              <a:ext uri="{FF2B5EF4-FFF2-40B4-BE49-F238E27FC236}">
                <a16:creationId xmlns:a16="http://schemas.microsoft.com/office/drawing/2014/main" id="{4C15E046-FBBD-D44E-BE82-FB5A81C874AF}"/>
              </a:ext>
            </a:extLst>
          </p:cNvPr>
          <p:cNvGrpSpPr/>
          <p:nvPr userDrawn="1"/>
        </p:nvGrpSpPr>
        <p:grpSpPr>
          <a:xfrm>
            <a:off x="301128" y="6151084"/>
            <a:ext cx="3144242" cy="374574"/>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B607C574-6274-1340-BD83-941B889D27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C7474F7D-08D9-4A4F-8BED-8FE5435EF22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2EFD91A7-2442-B647-9D79-B135CAEC890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21" name="Rectangle 20">
            <a:extLst>
              <a:ext uri="{FF2B5EF4-FFF2-40B4-BE49-F238E27FC236}">
                <a16:creationId xmlns:a16="http://schemas.microsoft.com/office/drawing/2014/main" id="{8F57DE52-1CA5-8148-BFB2-EC9FAD62EE46}"/>
              </a:ext>
            </a:extLst>
          </p:cNvPr>
          <p:cNvSpPr/>
          <p:nvPr userDrawn="1"/>
        </p:nvSpPr>
        <p:spPr>
          <a:xfrm>
            <a:off x="241300" y="228600"/>
            <a:ext cx="11696700" cy="5695317"/>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7">
            <a:extLst>
              <a:ext uri="{FF2B5EF4-FFF2-40B4-BE49-F238E27FC236}">
                <a16:creationId xmlns:a16="http://schemas.microsoft.com/office/drawing/2014/main" id="{99D23FD4-22D9-A348-AD7C-04936B6032FD}"/>
              </a:ext>
            </a:extLst>
          </p:cNvPr>
          <p:cNvSpPr>
            <a:spLocks noGrp="1"/>
          </p:cNvSpPr>
          <p:nvPr>
            <p:ph type="body" sz="quarter" idx="19" hasCustomPrompt="1"/>
          </p:nvPr>
        </p:nvSpPr>
        <p:spPr>
          <a:xfrm>
            <a:off x="734714" y="1757011"/>
            <a:ext cx="9862529" cy="3867704"/>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3" name="Text Placeholder 23">
            <a:extLst>
              <a:ext uri="{FF2B5EF4-FFF2-40B4-BE49-F238E27FC236}">
                <a16:creationId xmlns:a16="http://schemas.microsoft.com/office/drawing/2014/main" id="{AD49F340-16DB-D94D-B2CC-F61C6DB13FF4}"/>
              </a:ext>
            </a:extLst>
          </p:cNvPr>
          <p:cNvSpPr>
            <a:spLocks noGrp="1"/>
          </p:cNvSpPr>
          <p:nvPr>
            <p:ph type="body" sz="quarter" idx="20" hasCustomPrompt="1"/>
          </p:nvPr>
        </p:nvSpPr>
        <p:spPr>
          <a:xfrm>
            <a:off x="734714" y="642972"/>
            <a:ext cx="9862529" cy="582221"/>
          </a:xfrm>
        </p:spPr>
        <p:txBody>
          <a:bodyPr>
            <a:normAutofit/>
          </a:bodyPr>
          <a:lstStyle>
            <a:lvl1pPr marL="0" indent="0" algn="l">
              <a:buNone/>
              <a:defRPr sz="3600" b="0" i="0">
                <a:solidFill>
                  <a:schemeClr val="bg1"/>
                </a:solidFill>
                <a:latin typeface="+mn-lt"/>
              </a:defRPr>
            </a:lvl1pPr>
          </a:lstStyle>
          <a:p>
            <a:pPr lvl="0"/>
            <a:r>
              <a:rPr lang="en-US" dirty="0"/>
              <a:t>Heading</a:t>
            </a:r>
          </a:p>
        </p:txBody>
      </p:sp>
      <p:grpSp>
        <p:nvGrpSpPr>
          <p:cNvPr id="24" name="Group 23">
            <a:extLst>
              <a:ext uri="{FF2B5EF4-FFF2-40B4-BE49-F238E27FC236}">
                <a16:creationId xmlns:a16="http://schemas.microsoft.com/office/drawing/2014/main" id="{480BD3C2-A929-824B-88AE-1A7AE40BA37F}"/>
              </a:ext>
            </a:extLst>
          </p:cNvPr>
          <p:cNvGrpSpPr/>
          <p:nvPr userDrawn="1"/>
        </p:nvGrpSpPr>
        <p:grpSpPr>
          <a:xfrm>
            <a:off x="301128" y="6151084"/>
            <a:ext cx="3144242" cy="374574"/>
            <a:chOff x="301128" y="6151084"/>
            <a:chExt cx="3144242" cy="374574"/>
          </a:xfrm>
        </p:grpSpPr>
        <p:pic>
          <p:nvPicPr>
            <p:cNvPr id="25" name="Picture 24" descr="Shape&#10;&#10;Description automatically generated with medium confidence">
              <a:extLst>
                <a:ext uri="{FF2B5EF4-FFF2-40B4-BE49-F238E27FC236}">
                  <a16:creationId xmlns:a16="http://schemas.microsoft.com/office/drawing/2014/main" id="{B74A34EE-2374-C540-A28B-7EA174EF6CD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DD8FAC54-9232-E045-A6B7-23DF76A8477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A13715AD-0039-314E-8903-50DEE005C46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28" name="Picture 27" descr="A black and white striped pattern&#10;&#10;Description automatically generated with medium confidence">
            <a:extLst>
              <a:ext uri="{FF2B5EF4-FFF2-40B4-BE49-F238E27FC236}">
                <a16:creationId xmlns:a16="http://schemas.microsoft.com/office/drawing/2014/main" id="{5685DB8C-F3D0-1B4B-A9D3-82E6EAF33DD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2519" t="12958" r="82519" b="27582"/>
          <a:stretch/>
        </p:blipFill>
        <p:spPr>
          <a:xfrm>
            <a:off x="4811297" y="1227"/>
            <a:ext cx="7348110" cy="5922690"/>
          </a:xfrm>
          <a:prstGeom prst="rect">
            <a:avLst/>
          </a:prstGeom>
        </p:spPr>
      </p:pic>
    </p:spTree>
    <p:extLst>
      <p:ext uri="{BB962C8B-B14F-4D97-AF65-F5344CB8AC3E}">
        <p14:creationId xmlns:p14="http://schemas.microsoft.com/office/powerpoint/2010/main" val="1169183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only MASTER slide">
    <p:spTree>
      <p:nvGrpSpPr>
        <p:cNvPr id="1" name=""/>
        <p:cNvGrpSpPr/>
        <p:nvPr/>
      </p:nvGrpSpPr>
      <p:grpSpPr>
        <a:xfrm>
          <a:off x="0" y="0"/>
          <a:ext cx="0" cy="0"/>
          <a:chOff x="0" y="0"/>
          <a:chExt cx="0" cy="0"/>
        </a:xfrm>
      </p:grpSpPr>
      <p:sp>
        <p:nvSpPr>
          <p:cNvPr id="25" name="Text Placeholder 17">
            <a:extLst>
              <a:ext uri="{FF2B5EF4-FFF2-40B4-BE49-F238E27FC236}">
                <a16:creationId xmlns:a16="http://schemas.microsoft.com/office/drawing/2014/main" id="{6B4D2140-7AF7-2342-8073-6B097681ABCE}"/>
              </a:ext>
            </a:extLst>
          </p:cNvPr>
          <p:cNvSpPr>
            <a:spLocks noGrp="1"/>
          </p:cNvSpPr>
          <p:nvPr>
            <p:ph type="body" sz="quarter" idx="18" hasCustomPrompt="1"/>
          </p:nvPr>
        </p:nvSpPr>
        <p:spPr>
          <a:xfrm>
            <a:off x="389965" y="1757011"/>
            <a:ext cx="11470341" cy="3867704"/>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27" name="Text Placeholder 23">
            <a:extLst>
              <a:ext uri="{FF2B5EF4-FFF2-40B4-BE49-F238E27FC236}">
                <a16:creationId xmlns:a16="http://schemas.microsoft.com/office/drawing/2014/main" id="{971F322A-4522-9546-887C-14B2E32687D2}"/>
              </a:ext>
            </a:extLst>
          </p:cNvPr>
          <p:cNvSpPr>
            <a:spLocks noGrp="1"/>
          </p:cNvSpPr>
          <p:nvPr>
            <p:ph type="body" sz="quarter" idx="16" hasCustomPrompt="1"/>
          </p:nvPr>
        </p:nvSpPr>
        <p:spPr>
          <a:xfrm>
            <a:off x="389965" y="577971"/>
            <a:ext cx="11470341"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grpSp>
        <p:nvGrpSpPr>
          <p:cNvPr id="7" name="Group 6">
            <a:extLst>
              <a:ext uri="{FF2B5EF4-FFF2-40B4-BE49-F238E27FC236}">
                <a16:creationId xmlns:a16="http://schemas.microsoft.com/office/drawing/2014/main" id="{53778C83-887B-D746-87EF-5E3D4C57C77E}"/>
              </a:ext>
            </a:extLst>
          </p:cNvPr>
          <p:cNvGrpSpPr/>
          <p:nvPr userDrawn="1"/>
        </p:nvGrpSpPr>
        <p:grpSpPr>
          <a:xfrm>
            <a:off x="389965" y="6092742"/>
            <a:ext cx="3144242" cy="374574"/>
            <a:chOff x="301128" y="6151084"/>
            <a:chExt cx="3144242" cy="374574"/>
          </a:xfrm>
        </p:grpSpPr>
        <p:pic>
          <p:nvPicPr>
            <p:cNvPr id="8" name="Picture 7" descr="Shape&#10;&#10;Description automatically generated with medium confidence">
              <a:extLst>
                <a:ext uri="{FF2B5EF4-FFF2-40B4-BE49-F238E27FC236}">
                  <a16:creationId xmlns:a16="http://schemas.microsoft.com/office/drawing/2014/main" id="{064E41FE-B50E-9045-9E7A-65DEA07D4C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70AC1103-DBE0-054C-9BEF-1D43DD3F0B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4358BB85-DDCA-5343-9A6C-3BB129ECB5B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11" name="Picture 10" descr="Background pattern&#10;&#10;Description automatically generated">
            <a:extLst>
              <a:ext uri="{FF2B5EF4-FFF2-40B4-BE49-F238E27FC236}">
                <a16:creationId xmlns:a16="http://schemas.microsoft.com/office/drawing/2014/main" id="{5363E74B-91D8-3046-A194-B8F08DD451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9441" t="-3095" r="10580" b="84089"/>
          <a:stretch/>
        </p:blipFill>
        <p:spPr>
          <a:xfrm>
            <a:off x="7462157" y="5624715"/>
            <a:ext cx="4729844" cy="1233285"/>
          </a:xfrm>
          <a:prstGeom prst="rect">
            <a:avLst/>
          </a:prstGeom>
        </p:spPr>
      </p:pic>
    </p:spTree>
    <p:extLst>
      <p:ext uri="{BB962C8B-B14F-4D97-AF65-F5344CB8AC3E}">
        <p14:creationId xmlns:p14="http://schemas.microsoft.com/office/powerpoint/2010/main" val="2983720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4B0C09-2D68-704B-B42A-8A5F9C7D4599}"/>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a:extLst>
              <a:ext uri="{FF2B5EF4-FFF2-40B4-BE49-F238E27FC236}">
                <a16:creationId xmlns:a16="http://schemas.microsoft.com/office/drawing/2014/main" id="{54666ADF-7D22-9249-92EC-F2DA81845400}"/>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Laptop Preview</a:t>
            </a:r>
          </a:p>
        </p:txBody>
      </p:sp>
      <p:pic>
        <p:nvPicPr>
          <p:cNvPr id="12" name="Picture 11">
            <a:extLst>
              <a:ext uri="{FF2B5EF4-FFF2-40B4-BE49-F238E27FC236}">
                <a16:creationId xmlns:a16="http://schemas.microsoft.com/office/drawing/2014/main" id="{C3C33563-74D4-9C45-B16E-EE9771603C88}"/>
              </a:ext>
            </a:extLst>
          </p:cNvPr>
          <p:cNvPicPr>
            <a:picLocks noChangeAspect="1"/>
          </p:cNvPicPr>
          <p:nvPr userDrawn="1"/>
        </p:nvPicPr>
        <p:blipFill rotWithShape="1">
          <a:blip r:embed="rId2"/>
          <a:srcRect l="-18315" t="15976" r="29196" b="11083"/>
          <a:stretch/>
        </p:blipFill>
        <p:spPr>
          <a:xfrm>
            <a:off x="3752900" y="1030385"/>
            <a:ext cx="8439100" cy="5375657"/>
          </a:xfrm>
          <a:prstGeom prst="rect">
            <a:avLst/>
          </a:prstGeom>
        </p:spPr>
      </p:pic>
      <p:sp>
        <p:nvSpPr>
          <p:cNvPr id="18" name="Picture Placeholder 17">
            <a:extLst>
              <a:ext uri="{FF2B5EF4-FFF2-40B4-BE49-F238E27FC236}">
                <a16:creationId xmlns:a16="http://schemas.microsoft.com/office/drawing/2014/main" id="{9B270587-869E-A549-98E4-0E2F24D7CBA4}"/>
              </a:ext>
            </a:extLst>
          </p:cNvPr>
          <p:cNvSpPr>
            <a:spLocks noGrp="1"/>
          </p:cNvSpPr>
          <p:nvPr>
            <p:ph type="pic" sz="quarter" idx="10"/>
          </p:nvPr>
        </p:nvSpPr>
        <p:spPr>
          <a:xfrm>
            <a:off x="7061200" y="1203325"/>
            <a:ext cx="5130800" cy="391318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1" name="Text Placeholder 17">
            <a:extLst>
              <a:ext uri="{FF2B5EF4-FFF2-40B4-BE49-F238E27FC236}">
                <a16:creationId xmlns:a16="http://schemas.microsoft.com/office/drawing/2014/main" id="{B1FBF693-83D1-B940-B0C1-1DEE220BC285}"/>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23" name="Group 22">
            <a:extLst>
              <a:ext uri="{FF2B5EF4-FFF2-40B4-BE49-F238E27FC236}">
                <a16:creationId xmlns:a16="http://schemas.microsoft.com/office/drawing/2014/main" id="{448DEEF3-AE30-1946-96B3-95D6675895ED}"/>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C45DEB9-E374-174F-BB8A-4F94805E277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13A5C8BF-7E48-494B-A3CA-2353162A788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FA6D054-C74C-F340-9E16-3510C90A309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566428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3C24EB1E-5404-E04B-891E-E9F528A37F0F}"/>
              </a:ext>
            </a:extLst>
          </p:cNvPr>
          <p:cNvSpPr/>
          <p:nvPr userDrawn="1"/>
        </p:nvSpPr>
        <p:spPr>
          <a:xfrm>
            <a:off x="0" y="0"/>
            <a:ext cx="12192000" cy="250804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7">
            <a:extLst>
              <a:ext uri="{FF2B5EF4-FFF2-40B4-BE49-F238E27FC236}">
                <a16:creationId xmlns:a16="http://schemas.microsoft.com/office/drawing/2014/main" id="{505FC8DF-8336-F34B-8999-AAC255FAD8BD}"/>
              </a:ext>
            </a:extLst>
          </p:cNvPr>
          <p:cNvSpPr>
            <a:spLocks noGrp="1"/>
          </p:cNvSpPr>
          <p:nvPr>
            <p:ph type="body" sz="quarter" idx="18" hasCustomPrompt="1"/>
          </p:nvPr>
        </p:nvSpPr>
        <p:spPr>
          <a:xfrm>
            <a:off x="831350" y="2962707"/>
            <a:ext cx="5029134" cy="2864908"/>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grpSp>
        <p:nvGrpSpPr>
          <p:cNvPr id="3" name="Group 2">
            <a:extLst>
              <a:ext uri="{FF2B5EF4-FFF2-40B4-BE49-F238E27FC236}">
                <a16:creationId xmlns:a16="http://schemas.microsoft.com/office/drawing/2014/main" id="{78B2A2B2-F2DF-8F49-B350-611FE13388E1}"/>
              </a:ext>
            </a:extLst>
          </p:cNvPr>
          <p:cNvGrpSpPr/>
          <p:nvPr userDrawn="1"/>
        </p:nvGrpSpPr>
        <p:grpSpPr>
          <a:xfrm>
            <a:off x="2530564" y="336687"/>
            <a:ext cx="9078210" cy="5854425"/>
            <a:chOff x="3152299" y="635855"/>
            <a:chExt cx="19296834" cy="12444290"/>
          </a:xfrm>
        </p:grpSpPr>
        <p:pic>
          <p:nvPicPr>
            <p:cNvPr id="4" name="Picture 3" descr="iPhone6_mockup_front_white.png">
              <a:extLst>
                <a:ext uri="{FF2B5EF4-FFF2-40B4-BE49-F238E27FC236}">
                  <a16:creationId xmlns:a16="http://schemas.microsoft.com/office/drawing/2014/main" id="{190C133D-22F4-4847-8C19-ACF8FBE171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493359" y="635855"/>
              <a:ext cx="7955774" cy="12444290"/>
            </a:xfrm>
            <a:prstGeom prst="rect">
              <a:avLst/>
            </a:prstGeom>
          </p:spPr>
        </p:pic>
        <p:sp>
          <p:nvSpPr>
            <p:cNvPr id="5" name="TextBox 4">
              <a:extLst>
                <a:ext uri="{FF2B5EF4-FFF2-40B4-BE49-F238E27FC236}">
                  <a16:creationId xmlns:a16="http://schemas.microsoft.com/office/drawing/2014/main" id="{D21E791A-E387-3F4F-AFE7-F887E52C4AFD}"/>
                </a:ext>
              </a:extLst>
            </p:cNvPr>
            <p:cNvSpPr txBox="1"/>
            <p:nvPr/>
          </p:nvSpPr>
          <p:spPr>
            <a:xfrm>
              <a:off x="3152299" y="9384825"/>
              <a:ext cx="2262158"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One</a:t>
              </a:r>
            </a:p>
          </p:txBody>
        </p:sp>
        <p:sp>
          <p:nvSpPr>
            <p:cNvPr id="6" name="TextBox 5">
              <a:extLst>
                <a:ext uri="{FF2B5EF4-FFF2-40B4-BE49-F238E27FC236}">
                  <a16:creationId xmlns:a16="http://schemas.microsoft.com/office/drawing/2014/main" id="{E7E49ED8-2282-8C44-B0B1-7EA16E4F64F7}"/>
                </a:ext>
              </a:extLst>
            </p:cNvPr>
            <p:cNvSpPr txBox="1"/>
            <p:nvPr/>
          </p:nvSpPr>
          <p:spPr>
            <a:xfrm>
              <a:off x="9842014" y="9384825"/>
              <a:ext cx="2242922" cy="646331"/>
            </a:xfrm>
            <a:prstGeom prst="rect">
              <a:avLst/>
            </a:prstGeom>
            <a:noFill/>
          </p:spPr>
          <p:txBody>
            <a:bodyPr wrap="none" rtlCol="0">
              <a:spAutoFit/>
            </a:bodyPr>
            <a:lstStyle/>
            <a:p>
              <a:r>
                <a:rPr lang="en-US" dirty="0">
                  <a:solidFill>
                    <a:schemeClr val="tx2"/>
                  </a:solidFill>
                  <a:latin typeface="Montserrat" pitchFamily="2" charset="77"/>
                  <a:ea typeface="Montserrat" charset="0"/>
                  <a:cs typeface="Montserrat" charset="0"/>
                </a:rPr>
                <a:t>Title Two</a:t>
              </a:r>
            </a:p>
          </p:txBody>
        </p:sp>
      </p:grpSp>
      <p:sp>
        <p:nvSpPr>
          <p:cNvPr id="12" name="Picture Placeholder 17">
            <a:extLst>
              <a:ext uri="{FF2B5EF4-FFF2-40B4-BE49-F238E27FC236}">
                <a16:creationId xmlns:a16="http://schemas.microsoft.com/office/drawing/2014/main" id="{DDF094EB-EB5D-7A4F-9743-1045AC7D2DDE}"/>
              </a:ext>
            </a:extLst>
          </p:cNvPr>
          <p:cNvSpPr>
            <a:spLocks noGrp="1"/>
          </p:cNvSpPr>
          <p:nvPr>
            <p:ph type="pic" sz="quarter" idx="10"/>
          </p:nvPr>
        </p:nvSpPr>
        <p:spPr>
          <a:xfrm>
            <a:off x="8602116" y="1265033"/>
            <a:ext cx="2266512" cy="3978298"/>
          </a:xfrm>
          <a:solidFill>
            <a:schemeClr val="bg1"/>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23" name="Text Placeholder 23">
            <a:extLst>
              <a:ext uri="{FF2B5EF4-FFF2-40B4-BE49-F238E27FC236}">
                <a16:creationId xmlns:a16="http://schemas.microsoft.com/office/drawing/2014/main" id="{0177817F-57DC-7240-80F1-CC59CCE45842}"/>
              </a:ext>
            </a:extLst>
          </p:cNvPr>
          <p:cNvSpPr>
            <a:spLocks noGrp="1"/>
          </p:cNvSpPr>
          <p:nvPr>
            <p:ph type="body" sz="quarter" idx="16" hasCustomPrompt="1"/>
          </p:nvPr>
        </p:nvSpPr>
        <p:spPr>
          <a:xfrm>
            <a:off x="918136" y="824996"/>
            <a:ext cx="5085159" cy="582221"/>
          </a:xfrm>
          <a:noFill/>
        </p:spPr>
        <p:txBody>
          <a:bodyPr>
            <a:normAutofit/>
          </a:bodyPr>
          <a:lstStyle>
            <a:lvl1pPr marL="0" indent="0" algn="l">
              <a:buNone/>
              <a:defRPr sz="3600" b="0" i="0">
                <a:solidFill>
                  <a:schemeClr val="bg1"/>
                </a:solidFill>
                <a:latin typeface="+mn-lt"/>
              </a:defRPr>
            </a:lvl1pPr>
          </a:lstStyle>
          <a:p>
            <a:pPr lvl="0"/>
            <a:r>
              <a:rPr lang="en-US" dirty="0"/>
              <a:t>Phone Preview</a:t>
            </a:r>
          </a:p>
        </p:txBody>
      </p:sp>
      <p:grpSp>
        <p:nvGrpSpPr>
          <p:cNvPr id="15" name="Group 14">
            <a:extLst>
              <a:ext uri="{FF2B5EF4-FFF2-40B4-BE49-F238E27FC236}">
                <a16:creationId xmlns:a16="http://schemas.microsoft.com/office/drawing/2014/main" id="{F0465BD3-1025-9F49-8522-FB70AAC86531}"/>
              </a:ext>
            </a:extLst>
          </p:cNvPr>
          <p:cNvGrpSpPr/>
          <p:nvPr userDrawn="1"/>
        </p:nvGrpSpPr>
        <p:grpSpPr>
          <a:xfrm>
            <a:off x="389965" y="6092742"/>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D57993A-3E5D-404A-AB39-79496B88CD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AE759116-7CCE-0D40-9068-BA1C2A542E9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D9CCB61D-5D95-A24C-A8B1-442D5B509AD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087756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ullet Slide - Green">
    <p:spTree>
      <p:nvGrpSpPr>
        <p:cNvPr id="1" name=""/>
        <p:cNvGrpSpPr/>
        <p:nvPr/>
      </p:nvGrpSpPr>
      <p:grpSpPr>
        <a:xfrm>
          <a:off x="0" y="0"/>
          <a:ext cx="0" cy="0"/>
          <a:chOff x="0" y="0"/>
          <a:chExt cx="0" cy="0"/>
        </a:xfrm>
      </p:grpSpPr>
      <p:sp>
        <p:nvSpPr>
          <p:cNvPr id="14" name="Text Placeholder 25">
            <a:extLst>
              <a:ext uri="{FF2B5EF4-FFF2-40B4-BE49-F238E27FC236}">
                <a16:creationId xmlns:a16="http://schemas.microsoft.com/office/drawing/2014/main" id="{325A458D-4CD1-F749-A7CA-2DB4DA3E263F}"/>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6" name="Text Placeholder 23">
            <a:extLst>
              <a:ext uri="{FF2B5EF4-FFF2-40B4-BE49-F238E27FC236}">
                <a16:creationId xmlns:a16="http://schemas.microsoft.com/office/drawing/2014/main" id="{D89B6699-41C2-A647-B805-477AD8D41EEC}"/>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79527B"/>
                </a:solidFill>
                <a:latin typeface="+mn-lt"/>
              </a:defRPr>
            </a:lvl1pPr>
          </a:lstStyle>
          <a:p>
            <a:pPr lvl="0"/>
            <a:r>
              <a:rPr lang="en-US" dirty="0"/>
              <a:t>TITLE</a:t>
            </a:r>
          </a:p>
        </p:txBody>
      </p:sp>
      <p:cxnSp>
        <p:nvCxnSpPr>
          <p:cNvPr id="17" name="Straight Connector 16">
            <a:extLst>
              <a:ext uri="{FF2B5EF4-FFF2-40B4-BE49-F238E27FC236}">
                <a16:creationId xmlns:a16="http://schemas.microsoft.com/office/drawing/2014/main" id="{46E7E2D0-5766-184D-B066-151C0BDA9313}"/>
              </a:ext>
            </a:extLst>
          </p:cNvPr>
          <p:cNvCxnSpPr>
            <a:cxnSpLocks/>
          </p:cNvCxnSpPr>
          <p:nvPr userDrawn="1"/>
        </p:nvCxnSpPr>
        <p:spPr>
          <a:xfrm>
            <a:off x="5346936" y="-25722"/>
            <a:ext cx="0" cy="6853558"/>
          </a:xfrm>
          <a:prstGeom prst="line">
            <a:avLst/>
          </a:prstGeom>
          <a:ln w="12700">
            <a:solidFill>
              <a:srgbClr val="79527B"/>
            </a:solidFill>
          </a:ln>
        </p:spPr>
        <p:style>
          <a:lnRef idx="1">
            <a:schemeClr val="accent1"/>
          </a:lnRef>
          <a:fillRef idx="0">
            <a:schemeClr val="accent1"/>
          </a:fillRef>
          <a:effectRef idx="0">
            <a:schemeClr val="accent1"/>
          </a:effectRef>
          <a:fontRef idx="minor">
            <a:schemeClr val="tx1"/>
          </a:fontRef>
        </p:style>
      </p:cxnSp>
      <p:sp>
        <p:nvSpPr>
          <p:cNvPr id="23" name="Text Placeholder 23">
            <a:extLst>
              <a:ext uri="{FF2B5EF4-FFF2-40B4-BE49-F238E27FC236}">
                <a16:creationId xmlns:a16="http://schemas.microsoft.com/office/drawing/2014/main" id="{2EEC70AB-BD27-9D40-B51B-A5A6EB572E80}"/>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79527B"/>
                </a:solidFill>
                <a:latin typeface="+mn-lt"/>
              </a:defRPr>
            </a:lvl1pPr>
          </a:lstStyle>
          <a:p>
            <a:pPr lvl="0"/>
            <a:r>
              <a:rPr lang="en-US" dirty="0"/>
              <a:t>BULLET POINT SLIDE</a:t>
            </a:r>
          </a:p>
        </p:txBody>
      </p:sp>
      <p:sp>
        <p:nvSpPr>
          <p:cNvPr id="30" name="Oval 29">
            <a:extLst>
              <a:ext uri="{FF2B5EF4-FFF2-40B4-BE49-F238E27FC236}">
                <a16:creationId xmlns:a16="http://schemas.microsoft.com/office/drawing/2014/main" id="{280E57C5-9F44-1743-A089-B6D51064BBCD}"/>
              </a:ext>
            </a:extLst>
          </p:cNvPr>
          <p:cNvSpPr/>
          <p:nvPr userDrawn="1"/>
        </p:nvSpPr>
        <p:spPr>
          <a:xfrm>
            <a:off x="4783395" y="415207"/>
            <a:ext cx="1154422" cy="1154422"/>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Text Placeholder 23">
            <a:extLst>
              <a:ext uri="{FF2B5EF4-FFF2-40B4-BE49-F238E27FC236}">
                <a16:creationId xmlns:a16="http://schemas.microsoft.com/office/drawing/2014/main" id="{D774BE65-A9FD-8447-B8DC-01E0E3F15686}"/>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12" name="Group 11">
            <a:extLst>
              <a:ext uri="{FF2B5EF4-FFF2-40B4-BE49-F238E27FC236}">
                <a16:creationId xmlns:a16="http://schemas.microsoft.com/office/drawing/2014/main" id="{EB669F07-E5AA-2E4C-8232-1F8A84B16AED}"/>
              </a:ext>
            </a:extLst>
          </p:cNvPr>
          <p:cNvGrpSpPr/>
          <p:nvPr userDrawn="1"/>
        </p:nvGrpSpPr>
        <p:grpSpPr>
          <a:xfrm rot="16200000">
            <a:off x="-1025447" y="4518095"/>
            <a:ext cx="3445636" cy="410479"/>
            <a:chOff x="301128" y="6151084"/>
            <a:chExt cx="3144242" cy="374574"/>
          </a:xfrm>
        </p:grpSpPr>
        <p:pic>
          <p:nvPicPr>
            <p:cNvPr id="13" name="Picture 12" descr="Shape&#10;&#10;Description automatically generated with medium confidence">
              <a:extLst>
                <a:ext uri="{FF2B5EF4-FFF2-40B4-BE49-F238E27FC236}">
                  <a16:creationId xmlns:a16="http://schemas.microsoft.com/office/drawing/2014/main" id="{FE431354-5353-184D-A2AF-9201DC9491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21C85E3B-8801-B64E-B2C3-A0A1E6429BA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A83B5A61-DE5E-6A4A-8D2F-27AB520BE9B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473358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Slide - Blue">
    <p:spTree>
      <p:nvGrpSpPr>
        <p:cNvPr id="1" name=""/>
        <p:cNvGrpSpPr/>
        <p:nvPr/>
      </p:nvGrpSpPr>
      <p:grpSpPr>
        <a:xfrm>
          <a:off x="0" y="0"/>
          <a:ext cx="0" cy="0"/>
          <a:chOff x="0" y="0"/>
          <a:chExt cx="0" cy="0"/>
        </a:xfrm>
      </p:grpSpPr>
      <p:sp>
        <p:nvSpPr>
          <p:cNvPr id="12" name="Text Placeholder 25">
            <a:extLst>
              <a:ext uri="{FF2B5EF4-FFF2-40B4-BE49-F238E27FC236}">
                <a16:creationId xmlns:a16="http://schemas.microsoft.com/office/drawing/2014/main" id="{89D4E793-8F1D-EA46-85FC-26B8B760AC05}"/>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534E92E9-5B03-B646-A7A2-5C2AF2C71F82}"/>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81D1C5"/>
                </a:solidFill>
                <a:latin typeface="+mn-lt"/>
              </a:defRPr>
            </a:lvl1pPr>
          </a:lstStyle>
          <a:p>
            <a:pPr lvl="0"/>
            <a:r>
              <a:rPr lang="en-US" dirty="0"/>
              <a:t>TITLE</a:t>
            </a:r>
          </a:p>
        </p:txBody>
      </p:sp>
      <p:cxnSp>
        <p:nvCxnSpPr>
          <p:cNvPr id="15" name="Straight Connector 14">
            <a:extLst>
              <a:ext uri="{FF2B5EF4-FFF2-40B4-BE49-F238E27FC236}">
                <a16:creationId xmlns:a16="http://schemas.microsoft.com/office/drawing/2014/main" id="{65FDDFEB-957D-1241-95D3-379545B7DD40}"/>
              </a:ext>
            </a:extLst>
          </p:cNvPr>
          <p:cNvCxnSpPr>
            <a:cxnSpLocks/>
          </p:cNvCxnSpPr>
          <p:nvPr userDrawn="1"/>
        </p:nvCxnSpPr>
        <p:spPr>
          <a:xfrm>
            <a:off x="5346936" y="-25722"/>
            <a:ext cx="0" cy="6853558"/>
          </a:xfrm>
          <a:prstGeom prst="line">
            <a:avLst/>
          </a:prstGeom>
          <a:ln w="12700">
            <a:solidFill>
              <a:srgbClr val="81D1C5"/>
            </a:solidFill>
          </a:ln>
        </p:spPr>
        <p:style>
          <a:lnRef idx="1">
            <a:schemeClr val="accent1"/>
          </a:lnRef>
          <a:fillRef idx="0">
            <a:schemeClr val="accent1"/>
          </a:fillRef>
          <a:effectRef idx="0">
            <a:schemeClr val="accent1"/>
          </a:effectRef>
          <a:fontRef idx="minor">
            <a:schemeClr val="tx1"/>
          </a:fontRef>
        </p:style>
      </p:cxnSp>
      <p:sp>
        <p:nvSpPr>
          <p:cNvPr id="18" name="Text Placeholder 23">
            <a:extLst>
              <a:ext uri="{FF2B5EF4-FFF2-40B4-BE49-F238E27FC236}">
                <a16:creationId xmlns:a16="http://schemas.microsoft.com/office/drawing/2014/main" id="{231BF611-120F-4A4B-A33E-C91A80AB9BB2}"/>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81D1C5"/>
                </a:solidFill>
                <a:latin typeface="+mn-lt"/>
              </a:defRPr>
            </a:lvl1pPr>
          </a:lstStyle>
          <a:p>
            <a:pPr lvl="0"/>
            <a:r>
              <a:rPr lang="en-US" dirty="0"/>
              <a:t>BULLET POINT SLIDE</a:t>
            </a:r>
          </a:p>
        </p:txBody>
      </p:sp>
      <p:sp>
        <p:nvSpPr>
          <p:cNvPr id="19" name="Oval 18">
            <a:extLst>
              <a:ext uri="{FF2B5EF4-FFF2-40B4-BE49-F238E27FC236}">
                <a16:creationId xmlns:a16="http://schemas.microsoft.com/office/drawing/2014/main" id="{86D855F3-5699-A043-817C-399F6E51ED5C}"/>
              </a:ext>
            </a:extLst>
          </p:cNvPr>
          <p:cNvSpPr/>
          <p:nvPr userDrawn="1"/>
        </p:nvSpPr>
        <p:spPr>
          <a:xfrm>
            <a:off x="4783395" y="415207"/>
            <a:ext cx="1154422" cy="115442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 Placeholder 23">
            <a:extLst>
              <a:ext uri="{FF2B5EF4-FFF2-40B4-BE49-F238E27FC236}">
                <a16:creationId xmlns:a16="http://schemas.microsoft.com/office/drawing/2014/main" id="{FC3E879B-5606-F04A-AFE5-D35BF4D077A4}"/>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21" name="Group 20">
            <a:extLst>
              <a:ext uri="{FF2B5EF4-FFF2-40B4-BE49-F238E27FC236}">
                <a16:creationId xmlns:a16="http://schemas.microsoft.com/office/drawing/2014/main" id="{60843472-0421-7341-A749-B75E0B63FAD6}"/>
              </a:ext>
            </a:extLst>
          </p:cNvPr>
          <p:cNvGrpSpPr/>
          <p:nvPr userDrawn="1"/>
        </p:nvGrpSpPr>
        <p:grpSpPr>
          <a:xfrm rot="16200000">
            <a:off x="-1025447" y="4518095"/>
            <a:ext cx="3445636" cy="410479"/>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D3C3D585-622F-5D4A-A917-17B2AA7DECC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436558EB-1FA9-E848-83A1-E2C2C8DA7F2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AB5F10CA-8B82-5346-9EBF-6DD16B04AA1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0897873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Slide - Light Green">
    <p:spTree>
      <p:nvGrpSpPr>
        <p:cNvPr id="1" name=""/>
        <p:cNvGrpSpPr/>
        <p:nvPr/>
      </p:nvGrpSpPr>
      <p:grpSpPr>
        <a:xfrm>
          <a:off x="0" y="0"/>
          <a:ext cx="0" cy="0"/>
          <a:chOff x="0" y="0"/>
          <a:chExt cx="0" cy="0"/>
        </a:xfrm>
      </p:grpSpPr>
      <p:sp>
        <p:nvSpPr>
          <p:cNvPr id="12" name="Text Placeholder 25">
            <a:extLst>
              <a:ext uri="{FF2B5EF4-FFF2-40B4-BE49-F238E27FC236}">
                <a16:creationId xmlns:a16="http://schemas.microsoft.com/office/drawing/2014/main" id="{A6E88258-E8BB-0243-982D-D12F9A4BE97B}"/>
              </a:ext>
            </a:extLst>
          </p:cNvPr>
          <p:cNvSpPr>
            <a:spLocks noGrp="1"/>
          </p:cNvSpPr>
          <p:nvPr>
            <p:ph type="body" sz="quarter" idx="20" hasCustomPrompt="1"/>
          </p:nvPr>
        </p:nvSpPr>
        <p:spPr>
          <a:xfrm>
            <a:off x="6353299" y="2066544"/>
            <a:ext cx="5132263" cy="3722513"/>
          </a:xfrm>
        </p:spPr>
        <p:txBody>
          <a:bodyPr>
            <a:noAutofit/>
          </a:bodyPr>
          <a:lstStyle>
            <a:lvl1pPr marL="0" indent="0" algn="l">
              <a:buClr>
                <a:srgbClr val="EA1D76"/>
              </a:buClr>
              <a:buFont typeface="Arial" charset="0"/>
              <a:buNone/>
              <a:defRPr sz="240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Text Placeholder 23">
            <a:extLst>
              <a:ext uri="{FF2B5EF4-FFF2-40B4-BE49-F238E27FC236}">
                <a16:creationId xmlns:a16="http://schemas.microsoft.com/office/drawing/2014/main" id="{D3EECD35-6756-FA41-B826-D6943CDC9CA3}"/>
              </a:ext>
            </a:extLst>
          </p:cNvPr>
          <p:cNvSpPr>
            <a:spLocks noGrp="1"/>
          </p:cNvSpPr>
          <p:nvPr>
            <p:ph type="body" sz="quarter" idx="22" hasCustomPrompt="1"/>
          </p:nvPr>
        </p:nvSpPr>
        <p:spPr>
          <a:xfrm>
            <a:off x="6326940" y="708094"/>
            <a:ext cx="5158622" cy="857158"/>
          </a:xfrm>
          <a:noFill/>
        </p:spPr>
        <p:txBody>
          <a:bodyPr anchor="t">
            <a:normAutofit/>
          </a:bodyPr>
          <a:lstStyle>
            <a:lvl1pPr marL="0" indent="0" algn="l">
              <a:buNone/>
              <a:defRPr sz="3600" i="0">
                <a:solidFill>
                  <a:srgbClr val="F27954"/>
                </a:solidFill>
                <a:latin typeface="+mn-lt"/>
              </a:defRPr>
            </a:lvl1pPr>
          </a:lstStyle>
          <a:p>
            <a:pPr lvl="0"/>
            <a:r>
              <a:rPr lang="en-US" dirty="0"/>
              <a:t>TITLE</a:t>
            </a:r>
          </a:p>
        </p:txBody>
      </p:sp>
      <p:cxnSp>
        <p:nvCxnSpPr>
          <p:cNvPr id="15" name="Straight Connector 14">
            <a:extLst>
              <a:ext uri="{FF2B5EF4-FFF2-40B4-BE49-F238E27FC236}">
                <a16:creationId xmlns:a16="http://schemas.microsoft.com/office/drawing/2014/main" id="{2FF493DD-D764-1543-AEBF-90D4711E1DEB}"/>
              </a:ext>
            </a:extLst>
          </p:cNvPr>
          <p:cNvCxnSpPr>
            <a:cxnSpLocks/>
          </p:cNvCxnSpPr>
          <p:nvPr userDrawn="1"/>
        </p:nvCxnSpPr>
        <p:spPr>
          <a:xfrm>
            <a:off x="5346936" y="-25722"/>
            <a:ext cx="0" cy="6853558"/>
          </a:xfrm>
          <a:prstGeom prst="line">
            <a:avLst/>
          </a:prstGeom>
          <a:ln w="12700">
            <a:solidFill>
              <a:srgbClr val="F27954"/>
            </a:solidFill>
          </a:ln>
        </p:spPr>
        <p:style>
          <a:lnRef idx="1">
            <a:schemeClr val="accent1"/>
          </a:lnRef>
          <a:fillRef idx="0">
            <a:schemeClr val="accent1"/>
          </a:fillRef>
          <a:effectRef idx="0">
            <a:schemeClr val="accent1"/>
          </a:effectRef>
          <a:fontRef idx="minor">
            <a:schemeClr val="tx1"/>
          </a:fontRef>
        </p:style>
      </p:cxnSp>
      <p:sp>
        <p:nvSpPr>
          <p:cNvPr id="18" name="Text Placeholder 23">
            <a:extLst>
              <a:ext uri="{FF2B5EF4-FFF2-40B4-BE49-F238E27FC236}">
                <a16:creationId xmlns:a16="http://schemas.microsoft.com/office/drawing/2014/main" id="{AE542F0D-4252-7C40-AD55-0302A8BCE5D9}"/>
              </a:ext>
            </a:extLst>
          </p:cNvPr>
          <p:cNvSpPr>
            <a:spLocks noGrp="1"/>
          </p:cNvSpPr>
          <p:nvPr>
            <p:ph type="body" sz="quarter" idx="23" hasCustomPrompt="1"/>
          </p:nvPr>
        </p:nvSpPr>
        <p:spPr>
          <a:xfrm>
            <a:off x="1103474" y="708094"/>
            <a:ext cx="3452394" cy="3433969"/>
          </a:xfrm>
          <a:noFill/>
        </p:spPr>
        <p:txBody>
          <a:bodyPr anchor="t">
            <a:normAutofit/>
          </a:bodyPr>
          <a:lstStyle>
            <a:lvl1pPr marL="0" indent="0" algn="l">
              <a:buNone/>
              <a:defRPr sz="3600" i="0">
                <a:solidFill>
                  <a:srgbClr val="F27954"/>
                </a:solidFill>
                <a:latin typeface="+mn-lt"/>
              </a:defRPr>
            </a:lvl1pPr>
          </a:lstStyle>
          <a:p>
            <a:pPr lvl="0"/>
            <a:r>
              <a:rPr lang="en-US" dirty="0"/>
              <a:t>BULLET POINT SLIDE</a:t>
            </a:r>
          </a:p>
        </p:txBody>
      </p:sp>
      <p:sp>
        <p:nvSpPr>
          <p:cNvPr id="19" name="Oval 18">
            <a:extLst>
              <a:ext uri="{FF2B5EF4-FFF2-40B4-BE49-F238E27FC236}">
                <a16:creationId xmlns:a16="http://schemas.microsoft.com/office/drawing/2014/main" id="{E278931F-83BE-5942-A253-250F3D64ECD6}"/>
              </a:ext>
            </a:extLst>
          </p:cNvPr>
          <p:cNvSpPr/>
          <p:nvPr userDrawn="1"/>
        </p:nvSpPr>
        <p:spPr>
          <a:xfrm>
            <a:off x="4783395" y="415207"/>
            <a:ext cx="1154422" cy="115442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 Placeholder 23">
            <a:extLst>
              <a:ext uri="{FF2B5EF4-FFF2-40B4-BE49-F238E27FC236}">
                <a16:creationId xmlns:a16="http://schemas.microsoft.com/office/drawing/2014/main" id="{19F75B0F-4397-6C4F-B20C-8045C0D4A69A}"/>
              </a:ext>
            </a:extLst>
          </p:cNvPr>
          <p:cNvSpPr>
            <a:spLocks noGrp="1"/>
          </p:cNvSpPr>
          <p:nvPr>
            <p:ph type="body" sz="quarter" idx="24" hasCustomPrompt="1"/>
          </p:nvPr>
        </p:nvSpPr>
        <p:spPr>
          <a:xfrm>
            <a:off x="4783395" y="712471"/>
            <a:ext cx="1154422" cy="857158"/>
          </a:xfrm>
          <a:noFill/>
        </p:spPr>
        <p:txBody>
          <a:bodyPr anchor="t">
            <a:normAutofit/>
          </a:bodyPr>
          <a:lstStyle>
            <a:lvl1pPr marL="0" indent="0" algn="ctr">
              <a:buNone/>
              <a:defRPr sz="3600" i="0">
                <a:solidFill>
                  <a:schemeClr val="bg1"/>
                </a:solidFill>
                <a:latin typeface="+mn-lt"/>
              </a:defRPr>
            </a:lvl1pPr>
          </a:lstStyle>
          <a:p>
            <a:pPr lvl="0"/>
            <a:r>
              <a:rPr lang="en-US" dirty="0"/>
              <a:t>1</a:t>
            </a:r>
          </a:p>
        </p:txBody>
      </p:sp>
      <p:grpSp>
        <p:nvGrpSpPr>
          <p:cNvPr id="21" name="Group 20">
            <a:extLst>
              <a:ext uri="{FF2B5EF4-FFF2-40B4-BE49-F238E27FC236}">
                <a16:creationId xmlns:a16="http://schemas.microsoft.com/office/drawing/2014/main" id="{F933C109-DBF1-8A4C-9411-20B4CDF4C084}"/>
              </a:ext>
            </a:extLst>
          </p:cNvPr>
          <p:cNvGrpSpPr/>
          <p:nvPr userDrawn="1"/>
        </p:nvGrpSpPr>
        <p:grpSpPr>
          <a:xfrm rot="16200000">
            <a:off x="-1025447" y="4518095"/>
            <a:ext cx="3445636" cy="410479"/>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535D7402-19CB-AA46-A253-856FE2736B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74CC66E8-ADEE-9B47-9E69-A13A996239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0B0B13DE-DE69-574D-B4AC-842096DCB36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06445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B">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18C35C-D4A5-DB4C-8758-82503619524A}"/>
              </a:ext>
            </a:extLst>
          </p:cNvPr>
          <p:cNvSpPr/>
          <p:nvPr userDrawn="1"/>
        </p:nvSpPr>
        <p:spPr>
          <a:xfrm>
            <a:off x="0" y="0"/>
            <a:ext cx="12192000" cy="290801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451061" y="1523534"/>
            <a:ext cx="5278651" cy="697353"/>
          </a:xfrm>
        </p:spPr>
        <p:txBody>
          <a:bodyPr>
            <a:noAutofit/>
          </a:bodyPr>
          <a:lstStyle>
            <a:lvl1pPr marL="0" indent="0" algn="r">
              <a:buNone/>
              <a:defRPr sz="5400" b="1" baseline="0">
                <a:solidFill>
                  <a:schemeClr val="bg1"/>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451061" y="905011"/>
            <a:ext cx="5278651" cy="697353"/>
          </a:xfrm>
        </p:spPr>
        <p:txBody>
          <a:bodyPr>
            <a:normAutofit/>
          </a:bodyPr>
          <a:lstStyle>
            <a:lvl1pPr marL="0" indent="0" algn="r">
              <a:buNone/>
              <a:defRPr sz="3600" b="0" i="0">
                <a:solidFill>
                  <a:schemeClr val="bg1"/>
                </a:solidFill>
                <a:latin typeface="+mn-lt"/>
              </a:defRPr>
            </a:lvl1pPr>
          </a:lstStyle>
          <a:p>
            <a:pPr lvl="0"/>
            <a:r>
              <a:rPr lang="en-US" dirty="0"/>
              <a:t>Cover Design 1</a:t>
            </a:r>
          </a:p>
        </p:txBody>
      </p:sp>
      <p:pic>
        <p:nvPicPr>
          <p:cNvPr id="12" name="Picture 11" descr="Background pattern&#10;&#10;Description automatically generated">
            <a:extLst>
              <a:ext uri="{FF2B5EF4-FFF2-40B4-BE49-F238E27FC236}">
                <a16:creationId xmlns:a16="http://schemas.microsoft.com/office/drawing/2014/main" id="{A085DA13-BE92-7349-94F7-D626C05ADEB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4379" t="21334" r="4379" b="23494"/>
          <a:stretch/>
        </p:blipFill>
        <p:spPr>
          <a:xfrm>
            <a:off x="6913349" y="2908010"/>
            <a:ext cx="5278651" cy="394999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B13373BD-2B60-B84B-BD44-7AF1536C41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7530" y="3210197"/>
            <a:ext cx="5491380" cy="2415057"/>
          </a:xfrm>
          <a:prstGeom prst="rect">
            <a:avLst/>
          </a:prstGeom>
        </p:spPr>
      </p:pic>
      <p:grpSp>
        <p:nvGrpSpPr>
          <p:cNvPr id="14" name="Group 13">
            <a:extLst>
              <a:ext uri="{FF2B5EF4-FFF2-40B4-BE49-F238E27FC236}">
                <a16:creationId xmlns:a16="http://schemas.microsoft.com/office/drawing/2014/main" id="{F14CCDB4-0B96-234A-B40D-C7014C966BC5}"/>
              </a:ext>
            </a:extLst>
          </p:cNvPr>
          <p:cNvGrpSpPr/>
          <p:nvPr userDrawn="1"/>
        </p:nvGrpSpPr>
        <p:grpSpPr>
          <a:xfrm>
            <a:off x="9456007" y="5836660"/>
            <a:ext cx="2735993" cy="679345"/>
            <a:chOff x="0" y="0"/>
            <a:chExt cx="2301694" cy="571500"/>
          </a:xfrm>
        </p:grpSpPr>
        <p:sp>
          <p:nvSpPr>
            <p:cNvPr id="15" name="Rectangle 14">
              <a:extLst>
                <a:ext uri="{FF2B5EF4-FFF2-40B4-BE49-F238E27FC236}">
                  <a16:creationId xmlns:a16="http://schemas.microsoft.com/office/drawing/2014/main" id="{DA290F49-107F-0F44-B4DF-1F631F4AB4C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0" name="Picture 19">
              <a:extLst>
                <a:ext uri="{FF2B5EF4-FFF2-40B4-BE49-F238E27FC236}">
                  <a16:creationId xmlns:a16="http://schemas.microsoft.com/office/drawing/2014/main" id="{D835D90F-1131-D449-B02E-EB8DFA97EC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1" name="Rectangle 20">
            <a:extLst>
              <a:ext uri="{FF2B5EF4-FFF2-40B4-BE49-F238E27FC236}">
                <a16:creationId xmlns:a16="http://schemas.microsoft.com/office/drawing/2014/main" id="{83F4E081-09FC-8C48-A9F7-94B5E2802484}"/>
              </a:ext>
            </a:extLst>
          </p:cNvPr>
          <p:cNvSpPr/>
          <p:nvPr userDrawn="1"/>
        </p:nvSpPr>
        <p:spPr>
          <a:xfrm>
            <a:off x="438668" y="5956440"/>
            <a:ext cx="6589536" cy="600164"/>
          </a:xfrm>
          <a:prstGeom prst="rect">
            <a:avLst/>
          </a:prstGeom>
        </p:spPr>
        <p:txBody>
          <a:bodyPr wrap="square">
            <a:spAutoFit/>
          </a:bodyPr>
          <a:lstStyle/>
          <a:p>
            <a:pPr algn="just">
              <a:tabLst>
                <a:tab pos="2865755" algn="ctr"/>
                <a:tab pos="5731510" algn="r"/>
              </a:tabLst>
            </a:pPr>
            <a:r>
              <a:rPr lang="en-US"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This </a:t>
            </a:r>
            <a:r>
              <a:rPr lang="en-US" sz="1100" dirty="0" err="1">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programme</a:t>
            </a:r>
            <a:r>
              <a:rPr lang="en-US"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 has been funded with support from the European Commission. The author is solely responsible for this publication (communication)</a:t>
            </a:r>
            <a:r>
              <a:rPr lang="en-IE" sz="1100" dirty="0">
                <a:solidFill>
                  <a:srgbClr val="595A59"/>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and the Commission accepts no responsibility for any use that may be made of the   information contained therein </a:t>
            </a:r>
            <a:r>
              <a:rPr lang="en-IE" sz="1100" dirty="0">
                <a:solidFill>
                  <a:srgbClr val="595A59"/>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rgbClr val="595A59"/>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50675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ur Journey 1">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DFEFB84-F567-D648-B64F-EE8CC90AA5FD}"/>
              </a:ext>
            </a:extLst>
          </p:cNvPr>
          <p:cNvSpPr txBox="1"/>
          <p:nvPr userDrawn="1"/>
        </p:nvSpPr>
        <p:spPr>
          <a:xfrm>
            <a:off x="4396800" y="809464"/>
            <a:ext cx="3398400" cy="507831"/>
          </a:xfrm>
          <a:prstGeom prst="rect">
            <a:avLst/>
          </a:prstGeom>
          <a:noFill/>
          <a:ln>
            <a:noFill/>
          </a:ln>
        </p:spPr>
        <p:txBody>
          <a:bodyPr wrap="square" rtlCol="0">
            <a:spAutoFit/>
          </a:bodyPr>
          <a:lstStyle/>
          <a:p>
            <a:pPr algn="ctr"/>
            <a:r>
              <a:rPr lang="en-US" sz="2700" spc="150" dirty="0">
                <a:solidFill>
                  <a:schemeClr val="tx2"/>
                </a:solidFill>
                <a:latin typeface="Montserrat Medium" pitchFamily="2" charset="77"/>
                <a:ea typeface="Roboto" panose="02000000000000000000" pitchFamily="2" charset="0"/>
                <a:cs typeface="Poppins Medium" pitchFamily="2" charset="77"/>
              </a:rPr>
              <a:t>OUR TIMELINE</a:t>
            </a:r>
          </a:p>
        </p:txBody>
      </p:sp>
      <p:cxnSp>
        <p:nvCxnSpPr>
          <p:cNvPr id="10" name="Straight Connector 9">
            <a:extLst>
              <a:ext uri="{FF2B5EF4-FFF2-40B4-BE49-F238E27FC236}">
                <a16:creationId xmlns:a16="http://schemas.microsoft.com/office/drawing/2014/main" id="{4C620474-398A-C642-97C5-6FFB0DF43052}"/>
              </a:ext>
            </a:extLst>
          </p:cNvPr>
          <p:cNvCxnSpPr>
            <a:cxnSpLocks/>
          </p:cNvCxnSpPr>
          <p:nvPr/>
        </p:nvCxnSpPr>
        <p:spPr>
          <a:xfrm>
            <a:off x="2718910" y="3448776"/>
            <a:ext cx="947150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B6E4A766-FED1-894B-A889-823A4FF75411}"/>
              </a:ext>
            </a:extLst>
          </p:cNvPr>
          <p:cNvSpPr/>
          <p:nvPr/>
        </p:nvSpPr>
        <p:spPr>
          <a:xfrm>
            <a:off x="2102383" y="2832249"/>
            <a:ext cx="1233055" cy="123305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Oval 11">
            <a:extLst>
              <a:ext uri="{FF2B5EF4-FFF2-40B4-BE49-F238E27FC236}">
                <a16:creationId xmlns:a16="http://schemas.microsoft.com/office/drawing/2014/main" id="{C08C6878-4402-894E-8E64-73E151411DC6}"/>
              </a:ext>
            </a:extLst>
          </p:cNvPr>
          <p:cNvSpPr/>
          <p:nvPr/>
        </p:nvSpPr>
        <p:spPr>
          <a:xfrm>
            <a:off x="5969765" y="3362570"/>
            <a:ext cx="172412" cy="17241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3" name="Oval 12">
            <a:extLst>
              <a:ext uri="{FF2B5EF4-FFF2-40B4-BE49-F238E27FC236}">
                <a16:creationId xmlns:a16="http://schemas.microsoft.com/office/drawing/2014/main" id="{BBB83E75-E0C9-714E-9E45-509D3F33090F}"/>
              </a:ext>
            </a:extLst>
          </p:cNvPr>
          <p:cNvSpPr/>
          <p:nvPr/>
        </p:nvSpPr>
        <p:spPr>
          <a:xfrm>
            <a:off x="9383674" y="3362570"/>
            <a:ext cx="172412" cy="172412"/>
          </a:xfrm>
          <a:prstGeom prst="ellipse">
            <a:avLst/>
          </a:prstGeom>
          <a:solidFill>
            <a:srgbClr val="76C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BE62D4D3-21EB-0349-B504-782647ECA544}"/>
              </a:ext>
            </a:extLst>
          </p:cNvPr>
          <p:cNvSpPr/>
          <p:nvPr/>
        </p:nvSpPr>
        <p:spPr>
          <a:xfrm>
            <a:off x="4956904" y="3803693"/>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19" name="Rectangle 18">
            <a:extLst>
              <a:ext uri="{FF2B5EF4-FFF2-40B4-BE49-F238E27FC236}">
                <a16:creationId xmlns:a16="http://schemas.microsoft.com/office/drawing/2014/main" id="{2E52E7C6-64EF-FA4A-987B-05E44539FB1E}"/>
              </a:ext>
            </a:extLst>
          </p:cNvPr>
          <p:cNvSpPr/>
          <p:nvPr/>
        </p:nvSpPr>
        <p:spPr>
          <a:xfrm>
            <a:off x="8370812"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8" name="Text Placeholder 23">
            <a:extLst>
              <a:ext uri="{FF2B5EF4-FFF2-40B4-BE49-F238E27FC236}">
                <a16:creationId xmlns:a16="http://schemas.microsoft.com/office/drawing/2014/main" id="{E74BB04E-437D-4E46-9A57-B72EEF075E66}"/>
              </a:ext>
            </a:extLst>
          </p:cNvPr>
          <p:cNvSpPr>
            <a:spLocks noGrp="1"/>
          </p:cNvSpPr>
          <p:nvPr userDrawn="1">
            <p:ph type="body" sz="quarter" idx="16" hasCustomPrompt="1"/>
          </p:nvPr>
        </p:nvSpPr>
        <p:spPr>
          <a:xfrm>
            <a:off x="464195" y="444299"/>
            <a:ext cx="5113283" cy="582221"/>
          </a:xfrm>
        </p:spPr>
        <p:txBody>
          <a:bodyPr>
            <a:normAutofit/>
          </a:bodyPr>
          <a:lstStyle>
            <a:lvl1pPr marL="0" indent="0" algn="l">
              <a:buNone/>
              <a:defRPr sz="3600" b="0" i="0">
                <a:solidFill>
                  <a:srgbClr val="595A59"/>
                </a:solidFill>
                <a:latin typeface="+mn-lt"/>
              </a:defRPr>
            </a:lvl1pPr>
          </a:lstStyle>
          <a:p>
            <a:pPr lvl="0"/>
            <a:r>
              <a:rPr lang="en-US" dirty="0"/>
              <a:t>Our Journey</a:t>
            </a:r>
          </a:p>
        </p:txBody>
      </p:sp>
      <p:sp>
        <p:nvSpPr>
          <p:cNvPr id="31" name="Text Placeholder 17">
            <a:extLst>
              <a:ext uri="{FF2B5EF4-FFF2-40B4-BE49-F238E27FC236}">
                <a16:creationId xmlns:a16="http://schemas.microsoft.com/office/drawing/2014/main" id="{CCD767BA-B79C-2543-AA9A-86E634722F0F}"/>
              </a:ext>
            </a:extLst>
          </p:cNvPr>
          <p:cNvSpPr>
            <a:spLocks noGrp="1"/>
          </p:cNvSpPr>
          <p:nvPr userDrawn="1">
            <p:ph type="body" sz="quarter" idx="19" hasCustomPrompt="1"/>
          </p:nvPr>
        </p:nvSpPr>
        <p:spPr>
          <a:xfrm>
            <a:off x="4785825" y="422073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2" name="Text Placeholder 17">
            <a:extLst>
              <a:ext uri="{FF2B5EF4-FFF2-40B4-BE49-F238E27FC236}">
                <a16:creationId xmlns:a16="http://schemas.microsoft.com/office/drawing/2014/main" id="{3BC6FB8B-D15D-3340-8F2D-D5BC2FD4D66F}"/>
              </a:ext>
            </a:extLst>
          </p:cNvPr>
          <p:cNvSpPr>
            <a:spLocks noGrp="1"/>
          </p:cNvSpPr>
          <p:nvPr userDrawn="1">
            <p:ph type="body" sz="quarter" idx="20" hasCustomPrompt="1"/>
          </p:nvPr>
        </p:nvSpPr>
        <p:spPr>
          <a:xfrm>
            <a:off x="8216766" y="1608539"/>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19348E07-20A7-F740-8715-43EB023172A2}"/>
              </a:ext>
            </a:extLst>
          </p:cNvPr>
          <p:cNvSpPr>
            <a:spLocks noGrp="1"/>
          </p:cNvSpPr>
          <p:nvPr userDrawn="1">
            <p:ph type="body" sz="quarter" idx="21" hasCustomPrompt="1"/>
          </p:nvPr>
        </p:nvSpPr>
        <p:spPr>
          <a:xfrm>
            <a:off x="2102383"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START</a:t>
            </a:r>
            <a:endParaRPr lang="en-US" dirty="0"/>
          </a:p>
        </p:txBody>
      </p:sp>
      <p:sp>
        <p:nvSpPr>
          <p:cNvPr id="36" name="Text Placeholder 17">
            <a:extLst>
              <a:ext uri="{FF2B5EF4-FFF2-40B4-BE49-F238E27FC236}">
                <a16:creationId xmlns:a16="http://schemas.microsoft.com/office/drawing/2014/main" id="{BD72605F-29B1-4242-93F3-3F37AA42DC99}"/>
              </a:ext>
            </a:extLst>
          </p:cNvPr>
          <p:cNvSpPr>
            <a:spLocks noGrp="1"/>
          </p:cNvSpPr>
          <p:nvPr>
            <p:ph type="body" sz="quarter" idx="22" hasCustomPrompt="1"/>
          </p:nvPr>
        </p:nvSpPr>
        <p:spPr>
          <a:xfrm>
            <a:off x="4785825" y="2823339"/>
            <a:ext cx="2506226" cy="335052"/>
          </a:xfrm>
        </p:spPr>
        <p:txBody>
          <a:bodyPr/>
          <a:lstStyle>
            <a:lvl1pPr algn="ctr">
              <a:buNone/>
              <a:defRPr sz="2000" b="0" i="0" spc="30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2016</a:t>
            </a:r>
            <a:endParaRPr lang="en-US" dirty="0"/>
          </a:p>
        </p:txBody>
      </p:sp>
      <p:sp>
        <p:nvSpPr>
          <p:cNvPr id="37" name="Text Placeholder 17">
            <a:extLst>
              <a:ext uri="{FF2B5EF4-FFF2-40B4-BE49-F238E27FC236}">
                <a16:creationId xmlns:a16="http://schemas.microsoft.com/office/drawing/2014/main" id="{A04A4060-643D-BB44-93F7-B288E252205D}"/>
              </a:ext>
            </a:extLst>
          </p:cNvPr>
          <p:cNvSpPr>
            <a:spLocks noGrp="1"/>
          </p:cNvSpPr>
          <p:nvPr>
            <p:ph type="body" sz="quarter" idx="23" hasCustomPrompt="1"/>
          </p:nvPr>
        </p:nvSpPr>
        <p:spPr>
          <a:xfrm>
            <a:off x="8216766" y="3843245"/>
            <a:ext cx="2506226" cy="335052"/>
          </a:xfrm>
        </p:spPr>
        <p:txBody>
          <a:bodyPr/>
          <a:lstStyle>
            <a:lvl1pPr algn="ctr">
              <a:buNone/>
              <a:defRPr sz="2000" b="0" i="0" spc="300">
                <a:solidFill>
                  <a:srgbClr val="76C0B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2017</a:t>
            </a:r>
            <a:endParaRPr lang="en-US" dirty="0"/>
          </a:p>
        </p:txBody>
      </p:sp>
      <p:pic>
        <p:nvPicPr>
          <p:cNvPr id="18" name="Picture 17" descr="Background pattern&#10;&#10;Description automatically generated">
            <a:extLst>
              <a:ext uri="{FF2B5EF4-FFF2-40B4-BE49-F238E27FC236}">
                <a16:creationId xmlns:a16="http://schemas.microsoft.com/office/drawing/2014/main" id="{D19155DD-F074-824A-8AAA-AA2BEBACE36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20" name="Group 19">
            <a:extLst>
              <a:ext uri="{FF2B5EF4-FFF2-40B4-BE49-F238E27FC236}">
                <a16:creationId xmlns:a16="http://schemas.microsoft.com/office/drawing/2014/main" id="{4B044EEE-AACA-1842-A0B7-3E39553C52B6}"/>
              </a:ext>
            </a:extLst>
          </p:cNvPr>
          <p:cNvGrpSpPr/>
          <p:nvPr userDrawn="1"/>
        </p:nvGrpSpPr>
        <p:grpSpPr>
          <a:xfrm>
            <a:off x="389965" y="6092742"/>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2BF8E041-4BE7-2249-A6E5-21021A7F93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53955A93-9F91-2046-9098-123F37BF105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11F8554B-826B-1945-910B-5F81177D903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587100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ur Journey 2">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159BEB2-8918-8740-99A7-553D0D414983}"/>
              </a:ext>
            </a:extLst>
          </p:cNvPr>
          <p:cNvCxnSpPr>
            <a:cxnSpLocks/>
          </p:cNvCxnSpPr>
          <p:nvPr userDrawn="1"/>
        </p:nvCxnSpPr>
        <p:spPr>
          <a:xfrm>
            <a:off x="1588" y="3448776"/>
            <a:ext cx="1218882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7D4A19C4-1947-4349-9457-0ACFFBA4FC07}"/>
              </a:ext>
            </a:extLst>
          </p:cNvPr>
          <p:cNvSpPr/>
          <p:nvPr/>
        </p:nvSpPr>
        <p:spPr>
          <a:xfrm>
            <a:off x="6040275" y="3362570"/>
            <a:ext cx="172412" cy="17241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187DE787-8DE7-3C4E-8EB8-423F070D8AFF}"/>
              </a:ext>
            </a:extLst>
          </p:cNvPr>
          <p:cNvSpPr/>
          <p:nvPr/>
        </p:nvSpPr>
        <p:spPr>
          <a:xfrm>
            <a:off x="2626366" y="3362571"/>
            <a:ext cx="172412" cy="17241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ectangle 18">
            <a:extLst>
              <a:ext uri="{FF2B5EF4-FFF2-40B4-BE49-F238E27FC236}">
                <a16:creationId xmlns:a16="http://schemas.microsoft.com/office/drawing/2014/main" id="{1B55B83A-4FE7-254B-BB23-DA5834F3C561}"/>
              </a:ext>
            </a:extLst>
          </p:cNvPr>
          <p:cNvSpPr/>
          <p:nvPr userDrawn="1"/>
        </p:nvSpPr>
        <p:spPr>
          <a:xfrm>
            <a:off x="5027413" y="1818770"/>
            <a:ext cx="2198135" cy="230832"/>
          </a:xfrm>
          <a:prstGeom prst="rect">
            <a:avLst/>
          </a:prstGeom>
        </p:spPr>
        <p:txBody>
          <a:bodyPr wrap="square">
            <a:spAutoFit/>
          </a:bodyPr>
          <a:lstStyle/>
          <a:p>
            <a:pPr algn="ctr"/>
            <a:r>
              <a:rPr lang="en-US" sz="900" dirty="0">
                <a:solidFill>
                  <a:schemeClr val="tx2"/>
                </a:solidFill>
                <a:latin typeface="Montserrat Medium" pitchFamily="2" charset="77"/>
                <a:ea typeface="Roboto" panose="02000000000000000000" pitchFamily="2" charset="0"/>
                <a:cs typeface="Lato Light" panose="020F0502020204030203" pitchFamily="34" charset="0"/>
              </a:rPr>
              <a:t>Your Title</a:t>
            </a:r>
          </a:p>
        </p:txBody>
      </p:sp>
      <p:sp>
        <p:nvSpPr>
          <p:cNvPr id="21" name="Oval 20">
            <a:extLst>
              <a:ext uri="{FF2B5EF4-FFF2-40B4-BE49-F238E27FC236}">
                <a16:creationId xmlns:a16="http://schemas.microsoft.com/office/drawing/2014/main" id="{C249088C-C99A-C54C-8067-8456BF21657E}"/>
              </a:ext>
            </a:extLst>
          </p:cNvPr>
          <p:cNvSpPr/>
          <p:nvPr/>
        </p:nvSpPr>
        <p:spPr>
          <a:xfrm>
            <a:off x="9393224" y="3362571"/>
            <a:ext cx="172412" cy="172412"/>
          </a:xfrm>
          <a:prstGeom prst="ellipse">
            <a:avLst/>
          </a:prstGeom>
          <a:solidFill>
            <a:srgbClr val="79527B">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32" name="Text Placeholder 17">
            <a:extLst>
              <a:ext uri="{FF2B5EF4-FFF2-40B4-BE49-F238E27FC236}">
                <a16:creationId xmlns:a16="http://schemas.microsoft.com/office/drawing/2014/main" id="{FF92472D-9633-1B41-8BB1-3CE8FDF598FC}"/>
              </a:ext>
            </a:extLst>
          </p:cNvPr>
          <p:cNvSpPr>
            <a:spLocks noGrp="1"/>
          </p:cNvSpPr>
          <p:nvPr userDrawn="1">
            <p:ph type="body" sz="quarter" idx="19" hasCustomPrompt="1"/>
          </p:nvPr>
        </p:nvSpPr>
        <p:spPr>
          <a:xfrm>
            <a:off x="1459184" y="4206951"/>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3" name="Text Placeholder 17">
            <a:extLst>
              <a:ext uri="{FF2B5EF4-FFF2-40B4-BE49-F238E27FC236}">
                <a16:creationId xmlns:a16="http://schemas.microsoft.com/office/drawing/2014/main" id="{4FA104B9-3949-7046-BD33-D672B1459790}"/>
              </a:ext>
            </a:extLst>
          </p:cNvPr>
          <p:cNvSpPr>
            <a:spLocks noGrp="1"/>
          </p:cNvSpPr>
          <p:nvPr userDrawn="1">
            <p:ph type="body" sz="quarter" idx="20" hasCustomPrompt="1"/>
          </p:nvPr>
        </p:nvSpPr>
        <p:spPr>
          <a:xfrm>
            <a:off x="4890125" y="1594752"/>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4" name="Text Placeholder 17">
            <a:extLst>
              <a:ext uri="{FF2B5EF4-FFF2-40B4-BE49-F238E27FC236}">
                <a16:creationId xmlns:a16="http://schemas.microsoft.com/office/drawing/2014/main" id="{4170B2DE-1D76-D746-B4E0-1DF37E4C7538}"/>
              </a:ext>
            </a:extLst>
          </p:cNvPr>
          <p:cNvSpPr>
            <a:spLocks noGrp="1"/>
          </p:cNvSpPr>
          <p:nvPr userDrawn="1">
            <p:ph type="body" sz="quarter" idx="21" hasCustomPrompt="1"/>
          </p:nvPr>
        </p:nvSpPr>
        <p:spPr>
          <a:xfrm>
            <a:off x="8223426" y="4210067"/>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9" name="Text Placeholder 17">
            <a:extLst>
              <a:ext uri="{FF2B5EF4-FFF2-40B4-BE49-F238E27FC236}">
                <a16:creationId xmlns:a16="http://schemas.microsoft.com/office/drawing/2014/main" id="{00BAA056-DFBD-584F-9273-7D940103359C}"/>
              </a:ext>
            </a:extLst>
          </p:cNvPr>
          <p:cNvSpPr>
            <a:spLocks noGrp="1"/>
          </p:cNvSpPr>
          <p:nvPr>
            <p:ph type="body" sz="quarter" idx="22" hasCustomPrompt="1"/>
          </p:nvPr>
        </p:nvSpPr>
        <p:spPr>
          <a:xfrm>
            <a:off x="1459184" y="2837148"/>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2018</a:t>
            </a:r>
            <a:endParaRPr lang="en-US" dirty="0"/>
          </a:p>
        </p:txBody>
      </p:sp>
      <p:sp>
        <p:nvSpPr>
          <p:cNvPr id="40" name="Text Placeholder 17">
            <a:extLst>
              <a:ext uri="{FF2B5EF4-FFF2-40B4-BE49-F238E27FC236}">
                <a16:creationId xmlns:a16="http://schemas.microsoft.com/office/drawing/2014/main" id="{6BF9179A-0AB3-E042-BD2E-A24FBC624C6C}"/>
              </a:ext>
            </a:extLst>
          </p:cNvPr>
          <p:cNvSpPr>
            <a:spLocks noGrp="1"/>
          </p:cNvSpPr>
          <p:nvPr>
            <p:ph type="body" sz="quarter" idx="23" hasCustomPrompt="1"/>
          </p:nvPr>
        </p:nvSpPr>
        <p:spPr>
          <a:xfrm>
            <a:off x="4890125" y="3857054"/>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2019</a:t>
            </a:r>
            <a:endParaRPr lang="en-US" dirty="0"/>
          </a:p>
        </p:txBody>
      </p:sp>
      <p:sp>
        <p:nvSpPr>
          <p:cNvPr id="41" name="Text Placeholder 17">
            <a:extLst>
              <a:ext uri="{FF2B5EF4-FFF2-40B4-BE49-F238E27FC236}">
                <a16:creationId xmlns:a16="http://schemas.microsoft.com/office/drawing/2014/main" id="{5D05B818-03D6-0C48-A4A4-879D1B8573FA}"/>
              </a:ext>
            </a:extLst>
          </p:cNvPr>
          <p:cNvSpPr>
            <a:spLocks noGrp="1"/>
          </p:cNvSpPr>
          <p:nvPr>
            <p:ph type="body" sz="quarter" idx="24" hasCustomPrompt="1"/>
          </p:nvPr>
        </p:nvSpPr>
        <p:spPr>
          <a:xfrm>
            <a:off x="8223426" y="2825658"/>
            <a:ext cx="2506226" cy="335052"/>
          </a:xfrm>
        </p:spPr>
        <p:txBody>
          <a:bodyPr/>
          <a:lstStyle>
            <a:lvl1pPr algn="ctr">
              <a:buNone/>
              <a:defRPr sz="2000" b="0" i="0" spc="30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2020</a:t>
            </a:r>
            <a:endParaRPr lang="en-US" dirty="0"/>
          </a:p>
        </p:txBody>
      </p:sp>
      <p:pic>
        <p:nvPicPr>
          <p:cNvPr id="16" name="Picture 15" descr="Background pattern&#10;&#10;Description automatically generated">
            <a:extLst>
              <a:ext uri="{FF2B5EF4-FFF2-40B4-BE49-F238E27FC236}">
                <a16:creationId xmlns:a16="http://schemas.microsoft.com/office/drawing/2014/main" id="{FEA500ED-E573-F44F-8E2D-FBFBCF11C4F3}"/>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7" name="Group 16">
            <a:extLst>
              <a:ext uri="{FF2B5EF4-FFF2-40B4-BE49-F238E27FC236}">
                <a16:creationId xmlns:a16="http://schemas.microsoft.com/office/drawing/2014/main" id="{647821C4-FFCA-4B41-BFBC-999C33F87F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F2A86F7A-B2DF-2A4C-B0D6-4DE7A55565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465CF4D-D685-424E-8760-4AE4FE94745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DC4B8C4F-6086-A24D-AD16-5BFBA49C35F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9415678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ur Journey 3">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99EA92-8C6E-B84F-B459-728079F0C1CC}"/>
              </a:ext>
            </a:extLst>
          </p:cNvPr>
          <p:cNvGrpSpPr/>
          <p:nvPr userDrawn="1"/>
        </p:nvGrpSpPr>
        <p:grpSpPr>
          <a:xfrm flipH="1">
            <a:off x="-87112" y="2832249"/>
            <a:ext cx="10088030" cy="1233055"/>
            <a:chOff x="4201590" y="5664497"/>
            <a:chExt cx="20176060" cy="2466109"/>
          </a:xfrm>
        </p:grpSpPr>
        <p:cxnSp>
          <p:nvCxnSpPr>
            <p:cNvPr id="3" name="Straight Connector 2">
              <a:extLst>
                <a:ext uri="{FF2B5EF4-FFF2-40B4-BE49-F238E27FC236}">
                  <a16:creationId xmlns:a16="http://schemas.microsoft.com/office/drawing/2014/main" id="{E7ED26DD-7AEB-9E44-8FF6-C477D8C00C2B}"/>
                </a:ext>
              </a:extLst>
            </p:cNvPr>
            <p:cNvCxnSpPr>
              <a:cxnSpLocks/>
            </p:cNvCxnSpPr>
            <p:nvPr/>
          </p:nvCxnSpPr>
          <p:spPr>
            <a:xfrm>
              <a:off x="5434644" y="6897551"/>
              <a:ext cx="1894300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40BA1181-B947-D246-AEDB-8D5690586889}"/>
                </a:ext>
              </a:extLst>
            </p:cNvPr>
            <p:cNvSpPr/>
            <p:nvPr/>
          </p:nvSpPr>
          <p:spPr>
            <a:xfrm>
              <a:off x="4201590" y="5664497"/>
              <a:ext cx="2466109" cy="2466109"/>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Oval 4">
              <a:extLst>
                <a:ext uri="{FF2B5EF4-FFF2-40B4-BE49-F238E27FC236}">
                  <a16:creationId xmlns:a16="http://schemas.microsoft.com/office/drawing/2014/main" id="{93279403-2DD6-294E-8653-2A42ED9EBD96}"/>
                </a:ext>
              </a:extLst>
            </p:cNvPr>
            <p:cNvSpPr/>
            <p:nvPr/>
          </p:nvSpPr>
          <p:spPr>
            <a:xfrm>
              <a:off x="11936354" y="6725140"/>
              <a:ext cx="344824" cy="34482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6" name="Oval 5">
              <a:extLst>
                <a:ext uri="{FF2B5EF4-FFF2-40B4-BE49-F238E27FC236}">
                  <a16:creationId xmlns:a16="http://schemas.microsoft.com/office/drawing/2014/main" id="{B1A0B9AD-E1B8-4A47-B627-580D076FD190}"/>
                </a:ext>
              </a:extLst>
            </p:cNvPr>
            <p:cNvSpPr/>
            <p:nvPr/>
          </p:nvSpPr>
          <p:spPr>
            <a:xfrm>
              <a:off x="18764171" y="6725140"/>
              <a:ext cx="344824" cy="34482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0" name="Text Placeholder 17">
            <a:extLst>
              <a:ext uri="{FF2B5EF4-FFF2-40B4-BE49-F238E27FC236}">
                <a16:creationId xmlns:a16="http://schemas.microsoft.com/office/drawing/2014/main" id="{EE27F43F-5131-7247-81C7-14B1147E8D74}"/>
              </a:ext>
            </a:extLst>
          </p:cNvPr>
          <p:cNvSpPr>
            <a:spLocks noGrp="1"/>
          </p:cNvSpPr>
          <p:nvPr>
            <p:ph type="body" sz="quarter" idx="20" hasCustomPrompt="1"/>
          </p:nvPr>
        </p:nvSpPr>
        <p:spPr>
          <a:xfrm>
            <a:off x="1474900" y="1617548"/>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1" name="Text Placeholder 17">
            <a:extLst>
              <a:ext uri="{FF2B5EF4-FFF2-40B4-BE49-F238E27FC236}">
                <a16:creationId xmlns:a16="http://schemas.microsoft.com/office/drawing/2014/main" id="{FA701368-7F3A-D942-9086-74C5BC9A1AD6}"/>
              </a:ext>
            </a:extLst>
          </p:cNvPr>
          <p:cNvSpPr>
            <a:spLocks noGrp="1"/>
          </p:cNvSpPr>
          <p:nvPr>
            <p:ph type="body" sz="quarter" idx="21" hasCustomPrompt="1"/>
          </p:nvPr>
        </p:nvSpPr>
        <p:spPr>
          <a:xfrm>
            <a:off x="4808201" y="4232863"/>
            <a:ext cx="2506226" cy="1237497"/>
          </a:xfrm>
        </p:spPr>
        <p:txBody>
          <a:bodyPr>
            <a:normAutofit/>
          </a:bodyPr>
          <a:lstStyle>
            <a:lvl1pPr algn="ctr">
              <a:buNone/>
              <a:defRPr sz="20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2" name="Text Placeholder 17">
            <a:extLst>
              <a:ext uri="{FF2B5EF4-FFF2-40B4-BE49-F238E27FC236}">
                <a16:creationId xmlns:a16="http://schemas.microsoft.com/office/drawing/2014/main" id="{19E93A3E-D93B-6746-924C-B809E688CD72}"/>
              </a:ext>
            </a:extLst>
          </p:cNvPr>
          <p:cNvSpPr>
            <a:spLocks noGrp="1"/>
          </p:cNvSpPr>
          <p:nvPr>
            <p:ph type="body" sz="quarter" idx="22" hasCustomPrompt="1"/>
          </p:nvPr>
        </p:nvSpPr>
        <p:spPr>
          <a:xfrm>
            <a:off x="8767864" y="3228214"/>
            <a:ext cx="1233055" cy="441123"/>
          </a:xfrm>
        </p:spPr>
        <p:txBody>
          <a:bodyPr anchor="ctr"/>
          <a:lstStyle>
            <a:lvl1pPr algn="ctr">
              <a:buNone/>
              <a:defRPr sz="2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END</a:t>
            </a:r>
            <a:endParaRPr lang="en-US" dirty="0"/>
          </a:p>
        </p:txBody>
      </p:sp>
      <p:sp>
        <p:nvSpPr>
          <p:cNvPr id="26" name="Text Placeholder 17">
            <a:extLst>
              <a:ext uri="{FF2B5EF4-FFF2-40B4-BE49-F238E27FC236}">
                <a16:creationId xmlns:a16="http://schemas.microsoft.com/office/drawing/2014/main" id="{14EC00ED-B9B5-564F-A2BD-E9361B35ED61}"/>
              </a:ext>
            </a:extLst>
          </p:cNvPr>
          <p:cNvSpPr>
            <a:spLocks noGrp="1"/>
          </p:cNvSpPr>
          <p:nvPr>
            <p:ph type="body" sz="quarter" idx="24" hasCustomPrompt="1"/>
          </p:nvPr>
        </p:nvSpPr>
        <p:spPr>
          <a:xfrm>
            <a:off x="1466515" y="3842694"/>
            <a:ext cx="2506226" cy="335052"/>
          </a:xfrm>
        </p:spPr>
        <p:txBody>
          <a:bodyPr/>
          <a:lstStyle>
            <a:lvl1pPr algn="ctr">
              <a:buNone/>
              <a:defRPr sz="2000" b="0" i="0" spc="30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2021</a:t>
            </a:r>
            <a:endParaRPr lang="en-US" dirty="0"/>
          </a:p>
        </p:txBody>
      </p:sp>
      <p:sp>
        <p:nvSpPr>
          <p:cNvPr id="27" name="Text Placeholder 17">
            <a:extLst>
              <a:ext uri="{FF2B5EF4-FFF2-40B4-BE49-F238E27FC236}">
                <a16:creationId xmlns:a16="http://schemas.microsoft.com/office/drawing/2014/main" id="{3BB708B1-BD9F-3D4B-A3F2-DAAACD7B96FF}"/>
              </a:ext>
            </a:extLst>
          </p:cNvPr>
          <p:cNvSpPr>
            <a:spLocks noGrp="1"/>
          </p:cNvSpPr>
          <p:nvPr>
            <p:ph type="body" sz="quarter" idx="25" hasCustomPrompt="1"/>
          </p:nvPr>
        </p:nvSpPr>
        <p:spPr>
          <a:xfrm>
            <a:off x="4808201" y="2797420"/>
            <a:ext cx="2506226" cy="335052"/>
          </a:xfrm>
        </p:spPr>
        <p:txBody>
          <a:bodyPr/>
          <a:lstStyle>
            <a:lvl1pPr algn="ctr">
              <a:buNone/>
              <a:defRPr sz="2000" b="0" i="0" spc="30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2022</a:t>
            </a:r>
            <a:endParaRPr lang="en-US" dirty="0"/>
          </a:p>
        </p:txBody>
      </p:sp>
      <p:pic>
        <p:nvPicPr>
          <p:cNvPr id="14" name="Picture 13" descr="Background pattern&#10;&#10;Description automatically generated">
            <a:extLst>
              <a:ext uri="{FF2B5EF4-FFF2-40B4-BE49-F238E27FC236}">
                <a16:creationId xmlns:a16="http://schemas.microsoft.com/office/drawing/2014/main" id="{082CB709-4D8E-E341-8325-2586DA07EB1A}"/>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6572759" y="5676171"/>
            <a:ext cx="5564883" cy="1181829"/>
          </a:xfrm>
          <a:prstGeom prst="rect">
            <a:avLst/>
          </a:prstGeom>
        </p:spPr>
      </p:pic>
      <p:grpSp>
        <p:nvGrpSpPr>
          <p:cNvPr id="15" name="Group 14">
            <a:extLst>
              <a:ext uri="{FF2B5EF4-FFF2-40B4-BE49-F238E27FC236}">
                <a16:creationId xmlns:a16="http://schemas.microsoft.com/office/drawing/2014/main" id="{E4F88100-9775-6043-AF0D-E5FACD6E8351}"/>
              </a:ext>
            </a:extLst>
          </p:cNvPr>
          <p:cNvGrpSpPr/>
          <p:nvPr userDrawn="1"/>
        </p:nvGrpSpPr>
        <p:grpSpPr>
          <a:xfrm>
            <a:off x="8448790" y="6057987"/>
            <a:ext cx="3144242" cy="374574"/>
            <a:chOff x="301128" y="6151084"/>
            <a:chExt cx="3144242" cy="374574"/>
          </a:xfrm>
        </p:grpSpPr>
        <p:pic>
          <p:nvPicPr>
            <p:cNvPr id="18" name="Picture 17" descr="Shape&#10;&#10;Description automatically generated with medium confidence">
              <a:extLst>
                <a:ext uri="{FF2B5EF4-FFF2-40B4-BE49-F238E27FC236}">
                  <a16:creationId xmlns:a16="http://schemas.microsoft.com/office/drawing/2014/main" id="{EF5B2C9D-C88B-DB4B-853A-8166BAEADFE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F5A7C803-F231-074F-A79D-59AE40AB6CD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0B238B88-EA73-6D4C-8DA8-E45C24E84C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1334337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column text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A7EC3A-FA50-904B-839F-2B92D5166DD5}"/>
              </a:ext>
            </a:extLst>
          </p:cNvPr>
          <p:cNvSpPr/>
          <p:nvPr userDrawn="1"/>
        </p:nvSpPr>
        <p:spPr>
          <a:xfrm>
            <a:off x="0" y="482371"/>
            <a:ext cx="6113604" cy="285559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46976CB-0B76-DD49-AA4D-4F230C256467}"/>
              </a:ext>
            </a:extLst>
          </p:cNvPr>
          <p:cNvSpPr/>
          <p:nvPr userDrawn="1"/>
        </p:nvSpPr>
        <p:spPr>
          <a:xfrm>
            <a:off x="6113604" y="482371"/>
            <a:ext cx="6113604" cy="2855598"/>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A80F2D74-8F18-9F49-A166-16ACDC1D1115}"/>
              </a:ext>
            </a:extLst>
          </p:cNvPr>
          <p:cNvSpPr>
            <a:spLocks noGrp="1"/>
          </p:cNvSpPr>
          <p:nvPr>
            <p:ph type="body" sz="quarter" idx="18" hasCustomPrompt="1"/>
          </p:nvPr>
        </p:nvSpPr>
        <p:spPr>
          <a:xfrm>
            <a:off x="633715" y="3843119"/>
            <a:ext cx="4957908" cy="1680348"/>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7" name="Text Placeholder 23">
            <a:extLst>
              <a:ext uri="{FF2B5EF4-FFF2-40B4-BE49-F238E27FC236}">
                <a16:creationId xmlns:a16="http://schemas.microsoft.com/office/drawing/2014/main" id="{8C1B99A3-E2FF-264E-947B-7183A27F95CD}"/>
              </a:ext>
            </a:extLst>
          </p:cNvPr>
          <p:cNvSpPr>
            <a:spLocks noGrp="1"/>
          </p:cNvSpPr>
          <p:nvPr>
            <p:ph type="body" sz="quarter" idx="16" hasCustomPrompt="1"/>
          </p:nvPr>
        </p:nvSpPr>
        <p:spPr>
          <a:xfrm>
            <a:off x="633715" y="2505507"/>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sp>
        <p:nvSpPr>
          <p:cNvPr id="18" name="Text Placeholder 17">
            <a:extLst>
              <a:ext uri="{FF2B5EF4-FFF2-40B4-BE49-F238E27FC236}">
                <a16:creationId xmlns:a16="http://schemas.microsoft.com/office/drawing/2014/main" id="{02E7D4CC-063A-6D45-92B2-EC8AC4E32AAF}"/>
              </a:ext>
            </a:extLst>
          </p:cNvPr>
          <p:cNvSpPr>
            <a:spLocks noGrp="1"/>
          </p:cNvSpPr>
          <p:nvPr>
            <p:ph type="body" sz="quarter" idx="19" hasCustomPrompt="1"/>
          </p:nvPr>
        </p:nvSpPr>
        <p:spPr>
          <a:xfrm>
            <a:off x="6420771" y="3880875"/>
            <a:ext cx="4957908" cy="1680348"/>
          </a:xfrm>
        </p:spPr>
        <p:txBody>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9" name="Text Placeholder 23">
            <a:extLst>
              <a:ext uri="{FF2B5EF4-FFF2-40B4-BE49-F238E27FC236}">
                <a16:creationId xmlns:a16="http://schemas.microsoft.com/office/drawing/2014/main" id="{A04C066A-035C-0341-9527-E538DEB47886}"/>
              </a:ext>
            </a:extLst>
          </p:cNvPr>
          <p:cNvSpPr>
            <a:spLocks noGrp="1"/>
          </p:cNvSpPr>
          <p:nvPr>
            <p:ph type="body" sz="quarter" idx="20" hasCustomPrompt="1"/>
          </p:nvPr>
        </p:nvSpPr>
        <p:spPr>
          <a:xfrm>
            <a:off x="6420771" y="2543263"/>
            <a:ext cx="4957908" cy="582221"/>
          </a:xfrm>
        </p:spPr>
        <p:txBody>
          <a:bodyPr>
            <a:normAutofit/>
          </a:bodyPr>
          <a:lstStyle>
            <a:lvl1pPr marL="0" indent="0" algn="ctr">
              <a:buNone/>
              <a:defRPr sz="3600" b="0" i="0">
                <a:solidFill>
                  <a:schemeClr val="bg1"/>
                </a:solidFill>
                <a:latin typeface="+mn-lt"/>
              </a:defRPr>
            </a:lvl1pPr>
          </a:lstStyle>
          <a:p>
            <a:pPr lvl="0"/>
            <a:r>
              <a:rPr lang="en-US" dirty="0"/>
              <a:t>Heading</a:t>
            </a:r>
          </a:p>
        </p:txBody>
      </p:sp>
      <p:pic>
        <p:nvPicPr>
          <p:cNvPr id="12" name="Picture 11" descr="Background pattern&#10;&#10;Description automatically generated">
            <a:extLst>
              <a:ext uri="{FF2B5EF4-FFF2-40B4-BE49-F238E27FC236}">
                <a16:creationId xmlns:a16="http://schemas.microsoft.com/office/drawing/2014/main" id="{1DA9D8A1-D1BC-5946-ACBC-9FB72B0C7C0D}"/>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3" name="Group 12">
            <a:extLst>
              <a:ext uri="{FF2B5EF4-FFF2-40B4-BE49-F238E27FC236}">
                <a16:creationId xmlns:a16="http://schemas.microsoft.com/office/drawing/2014/main" id="{828BC76A-457D-1F44-AD11-BBC6F32084AE}"/>
              </a:ext>
            </a:extLst>
          </p:cNvPr>
          <p:cNvGrpSpPr/>
          <p:nvPr userDrawn="1"/>
        </p:nvGrpSpPr>
        <p:grpSpPr>
          <a:xfrm>
            <a:off x="4480947" y="6257070"/>
            <a:ext cx="3144242" cy="374574"/>
            <a:chOff x="301128" y="6151084"/>
            <a:chExt cx="3144242" cy="374574"/>
          </a:xfrm>
        </p:grpSpPr>
        <p:pic>
          <p:nvPicPr>
            <p:cNvPr id="14" name="Picture 13" descr="Shape&#10;&#10;Description automatically generated with medium confidence">
              <a:extLst>
                <a:ext uri="{FF2B5EF4-FFF2-40B4-BE49-F238E27FC236}">
                  <a16:creationId xmlns:a16="http://schemas.microsoft.com/office/drawing/2014/main" id="{1FAFE532-7FE9-2341-994E-F564A36540B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D14AE456-E636-5242-9048-B864E64BCC2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8F8DB165-ACF8-D244-9F87-8FE1078BC3F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387720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lendar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295640-5B5F-6E47-808F-2F2FB8B377B6}"/>
              </a:ext>
            </a:extLst>
          </p:cNvPr>
          <p:cNvGrpSpPr/>
          <p:nvPr userDrawn="1"/>
        </p:nvGrpSpPr>
        <p:grpSpPr>
          <a:xfrm>
            <a:off x="14068" y="1619338"/>
            <a:ext cx="12165015" cy="3845400"/>
            <a:chOff x="0" y="4738255"/>
            <a:chExt cx="21169744" cy="5292436"/>
          </a:xfrm>
        </p:grpSpPr>
        <p:sp>
          <p:nvSpPr>
            <p:cNvPr id="3" name="Rectangle 2">
              <a:extLst>
                <a:ext uri="{FF2B5EF4-FFF2-40B4-BE49-F238E27FC236}">
                  <a16:creationId xmlns:a16="http://schemas.microsoft.com/office/drawing/2014/main" id="{2C287D99-39F7-274E-881D-B1205E86882D}"/>
                </a:ext>
              </a:extLst>
            </p:cNvPr>
            <p:cNvSpPr/>
            <p:nvPr/>
          </p:nvSpPr>
          <p:spPr>
            <a:xfrm>
              <a:off x="0" y="4738255"/>
              <a:ext cx="5292436" cy="5292436"/>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7255414-C2BD-294E-A843-C1E85CBB702D}"/>
                </a:ext>
              </a:extLst>
            </p:cNvPr>
            <p:cNvSpPr/>
            <p:nvPr/>
          </p:nvSpPr>
          <p:spPr>
            <a:xfrm>
              <a:off x="5292436" y="4738255"/>
              <a:ext cx="5292436" cy="529243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2AF4D0D-CD86-1943-BD02-89B10E71AB04}"/>
                </a:ext>
              </a:extLst>
            </p:cNvPr>
            <p:cNvSpPr/>
            <p:nvPr/>
          </p:nvSpPr>
          <p:spPr>
            <a:xfrm>
              <a:off x="10584872" y="4738255"/>
              <a:ext cx="5292436" cy="5292436"/>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3D836D-4100-D44A-83B0-51B97203CAA2}"/>
                </a:ext>
              </a:extLst>
            </p:cNvPr>
            <p:cNvSpPr/>
            <p:nvPr/>
          </p:nvSpPr>
          <p:spPr>
            <a:xfrm>
              <a:off x="15877308" y="4738255"/>
              <a:ext cx="5292436" cy="5292436"/>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Text Placeholder 17">
            <a:extLst>
              <a:ext uri="{FF2B5EF4-FFF2-40B4-BE49-F238E27FC236}">
                <a16:creationId xmlns:a16="http://schemas.microsoft.com/office/drawing/2014/main" id="{40B2C6C4-135F-5946-B876-EA9B72EF097A}"/>
              </a:ext>
            </a:extLst>
          </p:cNvPr>
          <p:cNvSpPr>
            <a:spLocks noGrp="1"/>
          </p:cNvSpPr>
          <p:nvPr>
            <p:ph type="body" sz="quarter" idx="18" hasCustomPrompt="1"/>
          </p:nvPr>
        </p:nvSpPr>
        <p:spPr>
          <a:xfrm>
            <a:off x="3055319" y="2707991"/>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February</a:t>
            </a:r>
            <a:endParaRPr lang="en-US" dirty="0"/>
          </a:p>
        </p:txBody>
      </p:sp>
      <p:sp>
        <p:nvSpPr>
          <p:cNvPr id="36" name="Text Placeholder 23">
            <a:extLst>
              <a:ext uri="{FF2B5EF4-FFF2-40B4-BE49-F238E27FC236}">
                <a16:creationId xmlns:a16="http://schemas.microsoft.com/office/drawing/2014/main" id="{BDA90A0E-F434-DE4E-802E-4F8D96708411}"/>
              </a:ext>
            </a:extLst>
          </p:cNvPr>
          <p:cNvSpPr>
            <a:spLocks noGrp="1"/>
          </p:cNvSpPr>
          <p:nvPr>
            <p:ph type="body" sz="quarter" idx="16" hasCustomPrompt="1"/>
          </p:nvPr>
        </p:nvSpPr>
        <p:spPr>
          <a:xfrm>
            <a:off x="3059602" y="2076638"/>
            <a:ext cx="3049353" cy="582221"/>
          </a:xfrm>
        </p:spPr>
        <p:txBody>
          <a:bodyPr>
            <a:normAutofit/>
          </a:bodyPr>
          <a:lstStyle>
            <a:lvl1pPr marL="0" indent="0" algn="ctr">
              <a:buNone/>
              <a:defRPr sz="4000" b="1" i="0">
                <a:solidFill>
                  <a:schemeClr val="bg1"/>
                </a:solidFill>
                <a:latin typeface="+mn-lt"/>
              </a:defRPr>
            </a:lvl1pPr>
          </a:lstStyle>
          <a:p>
            <a:pPr lvl="0"/>
            <a:r>
              <a:rPr lang="en-US" dirty="0"/>
              <a:t>4</a:t>
            </a:r>
          </a:p>
        </p:txBody>
      </p:sp>
      <p:sp>
        <p:nvSpPr>
          <p:cNvPr id="37" name="Text Placeholder 17">
            <a:extLst>
              <a:ext uri="{FF2B5EF4-FFF2-40B4-BE49-F238E27FC236}">
                <a16:creationId xmlns:a16="http://schemas.microsoft.com/office/drawing/2014/main" id="{E4E3947D-3C0D-864E-A378-E86B96AB3AB7}"/>
              </a:ext>
            </a:extLst>
          </p:cNvPr>
          <p:cNvSpPr>
            <a:spLocks noGrp="1"/>
          </p:cNvSpPr>
          <p:nvPr>
            <p:ph type="body" sz="quarter" idx="19" hasCustomPrompt="1"/>
          </p:nvPr>
        </p:nvSpPr>
        <p:spPr>
          <a:xfrm>
            <a:off x="3083823" y="3566496"/>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8" name="Text Placeholder 17">
            <a:extLst>
              <a:ext uri="{FF2B5EF4-FFF2-40B4-BE49-F238E27FC236}">
                <a16:creationId xmlns:a16="http://schemas.microsoft.com/office/drawing/2014/main" id="{7A61D601-8E58-BD42-BBBF-581E5B432135}"/>
              </a:ext>
            </a:extLst>
          </p:cNvPr>
          <p:cNvSpPr>
            <a:spLocks noGrp="1"/>
          </p:cNvSpPr>
          <p:nvPr>
            <p:ph type="body" sz="quarter" idx="20" hasCustomPrompt="1"/>
          </p:nvPr>
        </p:nvSpPr>
        <p:spPr>
          <a:xfrm>
            <a:off x="-403" y="2711087"/>
            <a:ext cx="3024340" cy="442916"/>
          </a:xfrm>
        </p:spPr>
        <p:txBody>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January</a:t>
            </a:r>
            <a:endParaRPr lang="en-US" dirty="0"/>
          </a:p>
        </p:txBody>
      </p:sp>
      <p:sp>
        <p:nvSpPr>
          <p:cNvPr id="39" name="Text Placeholder 23">
            <a:extLst>
              <a:ext uri="{FF2B5EF4-FFF2-40B4-BE49-F238E27FC236}">
                <a16:creationId xmlns:a16="http://schemas.microsoft.com/office/drawing/2014/main" id="{FBF15F1B-8908-F446-91BA-B6025A5D96A4}"/>
              </a:ext>
            </a:extLst>
          </p:cNvPr>
          <p:cNvSpPr>
            <a:spLocks noGrp="1"/>
          </p:cNvSpPr>
          <p:nvPr>
            <p:ph type="body" sz="quarter" idx="21" hasCustomPrompt="1"/>
          </p:nvPr>
        </p:nvSpPr>
        <p:spPr>
          <a:xfrm>
            <a:off x="3880" y="2079734"/>
            <a:ext cx="3049353" cy="582221"/>
          </a:xfrm>
        </p:spPr>
        <p:txBody>
          <a:bodyPr>
            <a:normAutofit/>
          </a:bodyPr>
          <a:lstStyle>
            <a:lvl1pPr marL="0" indent="0" algn="ctr">
              <a:buNone/>
              <a:defRPr sz="4000" b="1" i="0">
                <a:solidFill>
                  <a:schemeClr val="bg1"/>
                </a:solidFill>
                <a:latin typeface="+mn-lt"/>
              </a:defRPr>
            </a:lvl1pPr>
          </a:lstStyle>
          <a:p>
            <a:pPr lvl="0"/>
            <a:r>
              <a:rPr lang="en-US" dirty="0"/>
              <a:t>20</a:t>
            </a:r>
          </a:p>
        </p:txBody>
      </p:sp>
      <p:sp>
        <p:nvSpPr>
          <p:cNvPr id="40" name="Text Placeholder 17">
            <a:extLst>
              <a:ext uri="{FF2B5EF4-FFF2-40B4-BE49-F238E27FC236}">
                <a16:creationId xmlns:a16="http://schemas.microsoft.com/office/drawing/2014/main" id="{8DA24536-E652-E647-BC3C-200CC5578281}"/>
              </a:ext>
            </a:extLst>
          </p:cNvPr>
          <p:cNvSpPr>
            <a:spLocks noGrp="1"/>
          </p:cNvSpPr>
          <p:nvPr>
            <p:ph type="body" sz="quarter" idx="22" hasCustomPrompt="1"/>
          </p:nvPr>
        </p:nvSpPr>
        <p:spPr>
          <a:xfrm>
            <a:off x="28101" y="3569592"/>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1" name="Text Placeholder 17">
            <a:extLst>
              <a:ext uri="{FF2B5EF4-FFF2-40B4-BE49-F238E27FC236}">
                <a16:creationId xmlns:a16="http://schemas.microsoft.com/office/drawing/2014/main" id="{87F5E8E1-032A-ED43-93E9-DB20B4563FF8}"/>
              </a:ext>
            </a:extLst>
          </p:cNvPr>
          <p:cNvSpPr>
            <a:spLocks noGrp="1"/>
          </p:cNvSpPr>
          <p:nvPr>
            <p:ph type="body" sz="quarter" idx="23" hasCustomPrompt="1"/>
          </p:nvPr>
        </p:nvSpPr>
        <p:spPr>
          <a:xfrm>
            <a:off x="9125088" y="2694676"/>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April</a:t>
            </a:r>
            <a:endParaRPr lang="en-US" dirty="0"/>
          </a:p>
        </p:txBody>
      </p:sp>
      <p:sp>
        <p:nvSpPr>
          <p:cNvPr id="42" name="Text Placeholder 23">
            <a:extLst>
              <a:ext uri="{FF2B5EF4-FFF2-40B4-BE49-F238E27FC236}">
                <a16:creationId xmlns:a16="http://schemas.microsoft.com/office/drawing/2014/main" id="{76204B1D-FD93-534C-86DB-6D09C9545691}"/>
              </a:ext>
            </a:extLst>
          </p:cNvPr>
          <p:cNvSpPr>
            <a:spLocks noGrp="1"/>
          </p:cNvSpPr>
          <p:nvPr>
            <p:ph type="body" sz="quarter" idx="24" hasCustomPrompt="1"/>
          </p:nvPr>
        </p:nvSpPr>
        <p:spPr>
          <a:xfrm>
            <a:off x="9129371" y="2063323"/>
            <a:ext cx="3049353" cy="582221"/>
          </a:xfrm>
        </p:spPr>
        <p:txBody>
          <a:bodyPr>
            <a:normAutofit/>
          </a:bodyPr>
          <a:lstStyle>
            <a:lvl1pPr marL="0" indent="0" algn="ctr">
              <a:buNone/>
              <a:defRPr sz="4000" b="1" i="0">
                <a:solidFill>
                  <a:schemeClr val="bg1"/>
                </a:solidFill>
                <a:latin typeface="+mn-lt"/>
              </a:defRPr>
            </a:lvl1pPr>
          </a:lstStyle>
          <a:p>
            <a:pPr lvl="0"/>
            <a:r>
              <a:rPr lang="en-US" dirty="0"/>
              <a:t>2</a:t>
            </a:r>
          </a:p>
        </p:txBody>
      </p:sp>
      <p:sp>
        <p:nvSpPr>
          <p:cNvPr id="43" name="Text Placeholder 17">
            <a:extLst>
              <a:ext uri="{FF2B5EF4-FFF2-40B4-BE49-F238E27FC236}">
                <a16:creationId xmlns:a16="http://schemas.microsoft.com/office/drawing/2014/main" id="{F4D63AE9-5CEC-9F4B-96A5-3F0DB00BF3E5}"/>
              </a:ext>
            </a:extLst>
          </p:cNvPr>
          <p:cNvSpPr>
            <a:spLocks noGrp="1"/>
          </p:cNvSpPr>
          <p:nvPr>
            <p:ph type="body" sz="quarter" idx="25" hasCustomPrompt="1"/>
          </p:nvPr>
        </p:nvSpPr>
        <p:spPr>
          <a:xfrm>
            <a:off x="9153592" y="3553181"/>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4" name="Text Placeholder 17">
            <a:extLst>
              <a:ext uri="{FF2B5EF4-FFF2-40B4-BE49-F238E27FC236}">
                <a16:creationId xmlns:a16="http://schemas.microsoft.com/office/drawing/2014/main" id="{18449C84-980B-324B-B217-BB2EDFA5B227}"/>
              </a:ext>
            </a:extLst>
          </p:cNvPr>
          <p:cNvSpPr>
            <a:spLocks noGrp="1"/>
          </p:cNvSpPr>
          <p:nvPr>
            <p:ph type="body" sz="quarter" idx="26" hasCustomPrompt="1"/>
          </p:nvPr>
        </p:nvSpPr>
        <p:spPr>
          <a:xfrm>
            <a:off x="6069366" y="2697772"/>
            <a:ext cx="3024340" cy="442916"/>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March</a:t>
            </a:r>
            <a:endParaRPr lang="en-US" dirty="0"/>
          </a:p>
        </p:txBody>
      </p:sp>
      <p:sp>
        <p:nvSpPr>
          <p:cNvPr id="45" name="Text Placeholder 23">
            <a:extLst>
              <a:ext uri="{FF2B5EF4-FFF2-40B4-BE49-F238E27FC236}">
                <a16:creationId xmlns:a16="http://schemas.microsoft.com/office/drawing/2014/main" id="{DB432D93-6FEA-AC42-83B9-779DFF3A77AA}"/>
              </a:ext>
            </a:extLst>
          </p:cNvPr>
          <p:cNvSpPr>
            <a:spLocks noGrp="1"/>
          </p:cNvSpPr>
          <p:nvPr>
            <p:ph type="body" sz="quarter" idx="27" hasCustomPrompt="1"/>
          </p:nvPr>
        </p:nvSpPr>
        <p:spPr>
          <a:xfrm>
            <a:off x="6073649" y="2066419"/>
            <a:ext cx="3049353" cy="582221"/>
          </a:xfrm>
        </p:spPr>
        <p:txBody>
          <a:bodyPr>
            <a:normAutofit/>
          </a:bodyPr>
          <a:lstStyle>
            <a:lvl1pPr marL="0" indent="0" algn="ctr">
              <a:buNone/>
              <a:defRPr sz="4000" b="1" i="0">
                <a:solidFill>
                  <a:schemeClr val="bg1"/>
                </a:solidFill>
                <a:latin typeface="+mn-lt"/>
              </a:defRPr>
            </a:lvl1pPr>
          </a:lstStyle>
          <a:p>
            <a:pPr lvl="0"/>
            <a:r>
              <a:rPr lang="en-US" dirty="0"/>
              <a:t>17</a:t>
            </a:r>
          </a:p>
        </p:txBody>
      </p:sp>
      <p:sp>
        <p:nvSpPr>
          <p:cNvPr id="46" name="Text Placeholder 17">
            <a:extLst>
              <a:ext uri="{FF2B5EF4-FFF2-40B4-BE49-F238E27FC236}">
                <a16:creationId xmlns:a16="http://schemas.microsoft.com/office/drawing/2014/main" id="{23980425-5596-AE4F-A5E0-1E8D36188DD0}"/>
              </a:ext>
            </a:extLst>
          </p:cNvPr>
          <p:cNvSpPr>
            <a:spLocks noGrp="1"/>
          </p:cNvSpPr>
          <p:nvPr>
            <p:ph type="body" sz="quarter" idx="28" hasCustomPrompt="1"/>
          </p:nvPr>
        </p:nvSpPr>
        <p:spPr>
          <a:xfrm>
            <a:off x="6097870" y="3556277"/>
            <a:ext cx="3024340" cy="177894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5" name="Text Placeholder 23">
            <a:extLst>
              <a:ext uri="{FF2B5EF4-FFF2-40B4-BE49-F238E27FC236}">
                <a16:creationId xmlns:a16="http://schemas.microsoft.com/office/drawing/2014/main" id="{931F17A9-1990-CB4F-B6F6-4BB13F4AD5D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2" name="Picture 21" descr="Background pattern&#10;&#10;Description automatically generated">
            <a:extLst>
              <a:ext uri="{FF2B5EF4-FFF2-40B4-BE49-F238E27FC236}">
                <a16:creationId xmlns:a16="http://schemas.microsoft.com/office/drawing/2014/main" id="{9B7AA32D-C8AE-F34E-8CB1-A71A96409C07}"/>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3" name="Group 22">
            <a:extLst>
              <a:ext uri="{FF2B5EF4-FFF2-40B4-BE49-F238E27FC236}">
                <a16:creationId xmlns:a16="http://schemas.microsoft.com/office/drawing/2014/main" id="{326AF3E1-C679-4748-BAEE-9510BFC2A8F9}"/>
              </a:ext>
            </a:extLst>
          </p:cNvPr>
          <p:cNvGrpSpPr/>
          <p:nvPr userDrawn="1"/>
        </p:nvGrpSpPr>
        <p:grpSpPr>
          <a:xfrm>
            <a:off x="4480947" y="6257070"/>
            <a:ext cx="3144242" cy="374574"/>
            <a:chOff x="301128" y="6151084"/>
            <a:chExt cx="3144242" cy="374574"/>
          </a:xfrm>
        </p:grpSpPr>
        <p:pic>
          <p:nvPicPr>
            <p:cNvPr id="24" name="Picture 23" descr="Shape&#10;&#10;Description automatically generated with medium confidence">
              <a:extLst>
                <a:ext uri="{FF2B5EF4-FFF2-40B4-BE49-F238E27FC236}">
                  <a16:creationId xmlns:a16="http://schemas.microsoft.com/office/drawing/2014/main" id="{81C2B182-D34F-594D-859C-C6EA7B9EA4F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3BCDAA61-CF49-CE42-9A26-387BE72366D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7A77DDA1-DA86-5A41-8C12-2A17E1B40789}"/>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5040658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point icon graph">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2214760" y="1397635"/>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2257859" y="14390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37787" y="1443935"/>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79220" y="1485370"/>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8734778" y="1450185"/>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8781896" y="1491620"/>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1945657" y="4003505"/>
            <a:ext cx="2061046" cy="1706886"/>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68119"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8468477" y="4003505"/>
            <a:ext cx="2061046" cy="1706886"/>
          </a:xfrm>
        </p:spPr>
        <p:txBody>
          <a:bodyPr/>
          <a:lstStyle>
            <a:lvl1pPr algn="ctr">
              <a:buNone/>
              <a:defRPr sz="2000" b="0" i="0" spc="0">
                <a:solidFill>
                  <a:srgbClr val="595A59"/>
                </a:solidFill>
                <a:latin typeface="Montserrat" pitchFamily="2" charset="77"/>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1" name="Text Placeholder 23">
            <a:extLst>
              <a:ext uri="{FF2B5EF4-FFF2-40B4-BE49-F238E27FC236}">
                <a16:creationId xmlns:a16="http://schemas.microsoft.com/office/drawing/2014/main" id="{C979FF8E-2FF0-A342-B688-0AFAC421133E}"/>
              </a:ext>
            </a:extLst>
          </p:cNvPr>
          <p:cNvSpPr>
            <a:spLocks noGrp="1"/>
          </p:cNvSpPr>
          <p:nvPr>
            <p:ph type="body" sz="quarter" idx="29" hasCustomPrompt="1"/>
          </p:nvPr>
        </p:nvSpPr>
        <p:spPr>
          <a:xfrm>
            <a:off x="10764" y="446202"/>
            <a:ext cx="12181236" cy="669955"/>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4" name="Picture 13" descr="Background pattern&#10;&#10;Description automatically generated">
            <a:extLst>
              <a:ext uri="{FF2B5EF4-FFF2-40B4-BE49-F238E27FC236}">
                <a16:creationId xmlns:a16="http://schemas.microsoft.com/office/drawing/2014/main" id="{DFDF2DE7-B422-D04E-901E-F7FA328C54C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5" name="Group 14">
            <a:extLst>
              <a:ext uri="{FF2B5EF4-FFF2-40B4-BE49-F238E27FC236}">
                <a16:creationId xmlns:a16="http://schemas.microsoft.com/office/drawing/2014/main" id="{C040BCDB-D8E7-8F45-B236-337ECF1F441B}"/>
              </a:ext>
            </a:extLst>
          </p:cNvPr>
          <p:cNvGrpSpPr/>
          <p:nvPr userDrawn="1"/>
        </p:nvGrpSpPr>
        <p:grpSpPr>
          <a:xfrm>
            <a:off x="4480947" y="6257070"/>
            <a:ext cx="3144242" cy="374574"/>
            <a:chOff x="301128" y="6151084"/>
            <a:chExt cx="3144242" cy="374574"/>
          </a:xfrm>
        </p:grpSpPr>
        <p:pic>
          <p:nvPicPr>
            <p:cNvPr id="16" name="Picture 15" descr="Shape&#10;&#10;Description automatically generated with medium confidence">
              <a:extLst>
                <a:ext uri="{FF2B5EF4-FFF2-40B4-BE49-F238E27FC236}">
                  <a16:creationId xmlns:a16="http://schemas.microsoft.com/office/drawing/2014/main" id="{97FEBD70-5E7B-C14A-91D6-7F03CB04110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A734B6A7-3279-F54C-AFF7-6E9E028CB47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F05A5859-E4C3-D548-A7FA-37174A7916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68254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773769"/>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A9B9AD4A-61C0-2543-9955-1FD63CACEFA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CD0A6461-BAB4-A74B-A2C2-98B77040324B}"/>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9A8F6B1F-EEB7-4F47-95ED-E6D4CE3B15C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57B2FF8-9BD1-774C-BB36-DC87E6CB585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00F656C7-906A-914C-B510-4CA191307B8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37916804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184089"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ED4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3227188"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ED4D3"/>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5348401"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FB3B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5389834"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FB3B2"/>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773769"/>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0" name="Freeform: Shape 4235">
            <a:extLst>
              <a:ext uri="{FF2B5EF4-FFF2-40B4-BE49-F238E27FC236}">
                <a16:creationId xmlns:a16="http://schemas.microsoft.com/office/drawing/2014/main" id="{2F2F1A50-32F6-E84E-B2A8-E09466C954B2}"/>
              </a:ext>
            </a:extLst>
          </p:cNvPr>
          <p:cNvSpPr/>
          <p:nvPr userDrawn="1"/>
        </p:nvSpPr>
        <p:spPr>
          <a:xfrm>
            <a:off x="9675359" y="1773769"/>
            <a:ext cx="1518092" cy="2214649"/>
          </a:xfrm>
          <a:custGeom>
            <a:avLst/>
            <a:gdLst/>
            <a:ahLst/>
            <a:cxnLst>
              <a:cxn ang="3cd4">
                <a:pos x="hc" y="t"/>
              </a:cxn>
              <a:cxn ang="cd2">
                <a:pos x="l" y="vc"/>
              </a:cxn>
              <a:cxn ang="cd4">
                <a:pos x="hc" y="b"/>
              </a:cxn>
              <a:cxn ang="0">
                <a:pos x="r" y="vc"/>
              </a:cxn>
            </a:cxnLst>
            <a:rect l="l" t="t" r="r" b="b"/>
            <a:pathLst>
              <a:path w="912" h="133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96669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7511047"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C3A7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7558165"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C3A7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1498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07873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44746"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9324"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30" name="Freeform: Shape 4239">
            <a:extLst>
              <a:ext uri="{FF2B5EF4-FFF2-40B4-BE49-F238E27FC236}">
                <a16:creationId xmlns:a16="http://schemas.microsoft.com/office/drawing/2014/main" id="{E253BA23-B768-C040-9224-2910F7AB1B7E}"/>
              </a:ext>
            </a:extLst>
          </p:cNvPr>
          <p:cNvSpPr/>
          <p:nvPr userDrawn="1"/>
        </p:nvSpPr>
        <p:spPr>
          <a:xfrm>
            <a:off x="9714586"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96669A"/>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A9B9AD4A-61C0-2543-9955-1FD63CACEFA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CD0A6461-BAB4-A74B-A2C2-98B77040324B}"/>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9A8F6B1F-EEB7-4F47-95ED-E6D4CE3B15C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57B2FF8-9BD1-774C-BB36-DC87E6CB585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00F656C7-906A-914C-B510-4CA191307B8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6310050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5 point icon graph A">
    <p:spTree>
      <p:nvGrpSpPr>
        <p:cNvPr id="1" name=""/>
        <p:cNvGrpSpPr/>
        <p:nvPr/>
      </p:nvGrpSpPr>
      <p:grpSpPr>
        <a:xfrm>
          <a:off x="0" y="0"/>
          <a:ext cx="0" cy="0"/>
          <a:chOff x="0" y="0"/>
          <a:chExt cx="0" cy="0"/>
        </a:xfrm>
      </p:grpSpPr>
      <p:sp>
        <p:nvSpPr>
          <p:cNvPr id="4" name="Freeform: Shape 4232">
            <a:extLst>
              <a:ext uri="{FF2B5EF4-FFF2-40B4-BE49-F238E27FC236}">
                <a16:creationId xmlns:a16="http://schemas.microsoft.com/office/drawing/2014/main" id="{622070F6-FB1F-9148-9EB4-D8EF592B6C8A}"/>
              </a:ext>
            </a:extLst>
          </p:cNvPr>
          <p:cNvSpPr/>
          <p:nvPr userDrawn="1"/>
        </p:nvSpPr>
        <p:spPr>
          <a:xfrm>
            <a:off x="3934587" y="1773769"/>
            <a:ext cx="1521426" cy="2214649"/>
          </a:xfrm>
          <a:custGeom>
            <a:avLst/>
            <a:gdLst/>
            <a:ahLst/>
            <a:cxnLst>
              <a:cxn ang="3cd4">
                <a:pos x="hc" y="t"/>
              </a:cxn>
              <a:cxn ang="cd2">
                <a:pos x="l" y="vc"/>
              </a:cxn>
              <a:cxn ang="cd4">
                <a:pos x="hc" y="b"/>
              </a:cxn>
              <a:cxn ang="0">
                <a:pos x="r" y="vc"/>
              </a:cxn>
            </a:cxnLst>
            <a:rect l="l" t="t" r="r" b="b"/>
            <a:pathLst>
              <a:path w="914" h="133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 name="Freeform: Shape 4237">
            <a:extLst>
              <a:ext uri="{FF2B5EF4-FFF2-40B4-BE49-F238E27FC236}">
                <a16:creationId xmlns:a16="http://schemas.microsoft.com/office/drawing/2014/main" id="{D8A1DBA4-C804-2D47-9911-EC8677BC17CE}"/>
              </a:ext>
            </a:extLst>
          </p:cNvPr>
          <p:cNvSpPr/>
          <p:nvPr userDrawn="1"/>
        </p:nvSpPr>
        <p:spPr>
          <a:xfrm>
            <a:off x="4003560"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6" name="Freeform: Shape 4233">
            <a:extLst>
              <a:ext uri="{FF2B5EF4-FFF2-40B4-BE49-F238E27FC236}">
                <a16:creationId xmlns:a16="http://schemas.microsoft.com/office/drawing/2014/main" id="{A2B5C452-54BF-9B4F-A43E-38B402D1B95F}"/>
              </a:ext>
            </a:extLst>
          </p:cNvPr>
          <p:cNvSpPr/>
          <p:nvPr userDrawn="1"/>
        </p:nvSpPr>
        <p:spPr>
          <a:xfrm>
            <a:off x="6823510" y="1773769"/>
            <a:ext cx="1519759" cy="2214649"/>
          </a:xfrm>
          <a:custGeom>
            <a:avLst/>
            <a:gdLst/>
            <a:ahLst/>
            <a:cxnLst>
              <a:cxn ang="3cd4">
                <a:pos x="hc" y="t"/>
              </a:cxn>
              <a:cxn ang="cd2">
                <a:pos x="l" y="vc"/>
              </a:cxn>
              <a:cxn ang="cd4">
                <a:pos x="hc" y="b"/>
              </a:cxn>
              <a:cxn ang="0">
                <a:pos x="r" y="vc"/>
              </a:cxn>
            </a:cxnLst>
            <a:rect l="l" t="t" r="r" b="b"/>
            <a:pathLst>
              <a:path w="913" h="133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7" name="Freeform: Shape 4238">
            <a:extLst>
              <a:ext uri="{FF2B5EF4-FFF2-40B4-BE49-F238E27FC236}">
                <a16:creationId xmlns:a16="http://schemas.microsoft.com/office/drawing/2014/main" id="{444A958E-CFA7-B64E-92C8-D832683C4A94}"/>
              </a:ext>
            </a:extLst>
          </p:cNvPr>
          <p:cNvSpPr/>
          <p:nvPr userDrawn="1"/>
        </p:nvSpPr>
        <p:spPr>
          <a:xfrm>
            <a:off x="6864943" y="1773769"/>
            <a:ext cx="1433560" cy="1433557"/>
          </a:xfrm>
          <a:custGeom>
            <a:avLst/>
            <a:gdLst/>
            <a:ahLst/>
            <a:cxnLst>
              <a:cxn ang="3cd4">
                <a:pos x="hc" y="t"/>
              </a:cxn>
              <a:cxn ang="cd2">
                <a:pos x="l" y="vc"/>
              </a:cxn>
              <a:cxn ang="cd4">
                <a:pos x="hc" y="b"/>
              </a:cxn>
              <a:cxn ang="0">
                <a:pos x="r" y="vc"/>
              </a:cxn>
            </a:cxnLst>
            <a:rect l="l" t="t" r="r" b="b"/>
            <a:pathLst>
              <a:path w="473" h="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8" name="Freeform: Shape 4231">
            <a:extLst>
              <a:ext uri="{FF2B5EF4-FFF2-40B4-BE49-F238E27FC236}">
                <a16:creationId xmlns:a16="http://schemas.microsoft.com/office/drawing/2014/main" id="{9605CC6B-4A3F-524F-A45E-78BB72858F56}"/>
              </a:ext>
            </a:extLst>
          </p:cNvPr>
          <p:cNvSpPr/>
          <p:nvPr userDrawn="1"/>
        </p:nvSpPr>
        <p:spPr>
          <a:xfrm>
            <a:off x="1019776" y="1773769"/>
            <a:ext cx="1521426" cy="2214649"/>
          </a:xfrm>
          <a:custGeom>
            <a:avLst/>
            <a:gdLst/>
            <a:ahLst/>
            <a:cxnLst>
              <a:cxn ang="3cd4">
                <a:pos x="hc" y="t"/>
              </a:cxn>
              <a:cxn ang="cd2">
                <a:pos x="l" y="vc"/>
              </a:cxn>
              <a:cxn ang="cd4">
                <a:pos x="hc" y="b"/>
              </a:cxn>
              <a:cxn ang="0">
                <a:pos x="r" y="vc"/>
              </a:cxn>
            </a:cxnLst>
            <a:rect l="l" t="t" r="r" b="b"/>
            <a:pathLst>
              <a:path w="914" h="133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9" name="Freeform: Shape 4236">
            <a:extLst>
              <a:ext uri="{FF2B5EF4-FFF2-40B4-BE49-F238E27FC236}">
                <a16:creationId xmlns:a16="http://schemas.microsoft.com/office/drawing/2014/main" id="{F05D8F79-BD65-8347-867D-58A890D1083E}"/>
              </a:ext>
            </a:extLst>
          </p:cNvPr>
          <p:cNvSpPr/>
          <p:nvPr userDrawn="1"/>
        </p:nvSpPr>
        <p:spPr>
          <a:xfrm>
            <a:off x="1066895" y="1773769"/>
            <a:ext cx="1430522" cy="1433557"/>
          </a:xfrm>
          <a:custGeom>
            <a:avLst/>
            <a:gdLst/>
            <a:ahLst/>
            <a:cxnLst>
              <a:cxn ang="3cd4">
                <a:pos x="hc" y="t"/>
              </a:cxn>
              <a:cxn ang="cd2">
                <a:pos x="l" y="vc"/>
              </a:cxn>
              <a:cxn ang="cd4">
                <a:pos x="hc" y="b"/>
              </a:cxn>
              <a:cxn ang="0">
                <a:pos x="r" y="vc"/>
              </a:cxn>
            </a:cxnLst>
            <a:rect l="l" t="t" r="r" b="b"/>
            <a:pathLst>
              <a:path w="472" h="473">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2" name="Freeform: Shape 4234">
            <a:extLst>
              <a:ext uri="{FF2B5EF4-FFF2-40B4-BE49-F238E27FC236}">
                <a16:creationId xmlns:a16="http://schemas.microsoft.com/office/drawing/2014/main" id="{473A5FB1-762F-F846-BB1E-727584AF3C5F}"/>
              </a:ext>
            </a:extLst>
          </p:cNvPr>
          <p:cNvSpPr/>
          <p:nvPr userDrawn="1"/>
        </p:nvSpPr>
        <p:spPr>
          <a:xfrm>
            <a:off x="9719403" y="1773769"/>
            <a:ext cx="1521426" cy="2214649"/>
          </a:xfrm>
          <a:custGeom>
            <a:avLst/>
            <a:gdLst/>
            <a:ahLst/>
            <a:cxnLst>
              <a:cxn ang="3cd4">
                <a:pos x="hc" y="t"/>
              </a:cxn>
              <a:cxn ang="cd2">
                <a:pos x="l" y="vc"/>
              </a:cxn>
              <a:cxn ang="cd4">
                <a:pos x="hc" y="b"/>
              </a:cxn>
              <a:cxn ang="0">
                <a:pos x="r" y="vc"/>
              </a:cxn>
            </a:cxnLst>
            <a:rect l="l" t="t" r="r" b="b"/>
            <a:pathLst>
              <a:path w="914" h="133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13" name="Freeform: Shape 4239">
            <a:extLst>
              <a:ext uri="{FF2B5EF4-FFF2-40B4-BE49-F238E27FC236}">
                <a16:creationId xmlns:a16="http://schemas.microsoft.com/office/drawing/2014/main" id="{C85CF623-BF5F-8445-9C36-B325D84F9DE3}"/>
              </a:ext>
            </a:extLst>
          </p:cNvPr>
          <p:cNvSpPr/>
          <p:nvPr userDrawn="1"/>
        </p:nvSpPr>
        <p:spPr>
          <a:xfrm>
            <a:off x="9766521" y="1773769"/>
            <a:ext cx="1430522" cy="1433557"/>
          </a:xfrm>
          <a:custGeom>
            <a:avLst/>
            <a:gdLst/>
            <a:ahLst/>
            <a:cxnLst>
              <a:cxn ang="3cd4">
                <a:pos x="hc" y="t"/>
              </a:cxn>
              <a:cxn ang="cd2">
                <a:pos x="l" y="vc"/>
              </a:cxn>
              <a:cxn ang="cd4">
                <a:pos x="hc" y="b"/>
              </a:cxn>
              <a:cxn ang="0">
                <a:pos x="r" y="vc"/>
              </a:cxn>
            </a:cxnLst>
            <a:rect l="l" t="t" r="r" b="b"/>
            <a:pathLst>
              <a:path w="472" h="473">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u="none" strike="noStrike" kern="1200" dirty="0">
              <a:ln>
                <a:noFill/>
              </a:ln>
              <a:latin typeface="Lato Regular" charset="0"/>
              <a:ea typeface="Arial Unicode MS" pitchFamily="2"/>
              <a:cs typeface="Arial Unicode MS" pitchFamily="2"/>
            </a:endParaRP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748973"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3665484"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6553842"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9453102" y="4353360"/>
            <a:ext cx="2061046" cy="1442322"/>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 One</a:t>
            </a:r>
            <a:endParaRPr lang="en-US" dirty="0"/>
          </a:p>
        </p:txBody>
      </p:sp>
      <p:sp>
        <p:nvSpPr>
          <p:cNvPr id="29" name="Text Placeholder 23">
            <a:extLst>
              <a:ext uri="{FF2B5EF4-FFF2-40B4-BE49-F238E27FC236}">
                <a16:creationId xmlns:a16="http://schemas.microsoft.com/office/drawing/2014/main" id="{98F821B7-EAB6-F546-8E25-040E6E2F35CD}"/>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A9B9AD4A-61C0-2543-9955-1FD63CACEFA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CD0A6461-BAB4-A74B-A2C2-98B77040324B}"/>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9A8F6B1F-EEB7-4F47-95ED-E6D4CE3B15C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157B2FF8-9BD1-774C-BB36-DC87E6CB585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00F656C7-906A-914C-B510-4CA191307B82}"/>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353153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 point icon Graph B">
    <p:spTree>
      <p:nvGrpSpPr>
        <p:cNvPr id="1" name=""/>
        <p:cNvGrpSpPr/>
        <p:nvPr/>
      </p:nvGrpSpPr>
      <p:grpSpPr>
        <a:xfrm>
          <a:off x="0" y="0"/>
          <a:ext cx="0" cy="0"/>
          <a:chOff x="0" y="0"/>
          <a:chExt cx="0" cy="0"/>
        </a:xfrm>
      </p:grpSpPr>
      <p:sp>
        <p:nvSpPr>
          <p:cNvPr id="26" name="Freeform 175">
            <a:extLst>
              <a:ext uri="{FF2B5EF4-FFF2-40B4-BE49-F238E27FC236}">
                <a16:creationId xmlns:a16="http://schemas.microsoft.com/office/drawing/2014/main" id="{8C0B3D42-2317-6946-847C-DF2D8C708228}"/>
              </a:ext>
            </a:extLst>
          </p:cNvPr>
          <p:cNvSpPr>
            <a:spLocks noChangeArrowheads="1"/>
          </p:cNvSpPr>
          <p:nvPr userDrawn="1"/>
        </p:nvSpPr>
        <p:spPr bwMode="auto">
          <a:xfrm>
            <a:off x="832077" y="3024269"/>
            <a:ext cx="1921262" cy="2081780"/>
          </a:xfrm>
          <a:custGeom>
            <a:avLst/>
            <a:gdLst>
              <a:gd name="T0" fmla="*/ 3123 w 3430"/>
              <a:gd name="T1" fmla="*/ 642 h 3719"/>
              <a:gd name="T2" fmla="*/ 3123 w 3430"/>
              <a:gd name="T3" fmla="*/ 642 h 3719"/>
              <a:gd name="T4" fmla="*/ 2090 w 3430"/>
              <a:gd name="T5" fmla="*/ 642 h 3719"/>
              <a:gd name="T6" fmla="*/ 1715 w 3430"/>
              <a:gd name="T7" fmla="*/ 0 h 3719"/>
              <a:gd name="T8" fmla="*/ 1347 w 3430"/>
              <a:gd name="T9" fmla="*/ 642 h 3719"/>
              <a:gd name="T10" fmla="*/ 307 w 3430"/>
              <a:gd name="T11" fmla="*/ 642 h 3719"/>
              <a:gd name="T12" fmla="*/ 0 w 3430"/>
              <a:gd name="T13" fmla="*/ 948 h 3719"/>
              <a:gd name="T14" fmla="*/ 0 w 3430"/>
              <a:gd name="T15" fmla="*/ 3420 h 3719"/>
              <a:gd name="T16" fmla="*/ 307 w 3430"/>
              <a:gd name="T17" fmla="*/ 3718 h 3719"/>
              <a:gd name="T18" fmla="*/ 3123 w 3430"/>
              <a:gd name="T19" fmla="*/ 3718 h 3719"/>
              <a:gd name="T20" fmla="*/ 3429 w 3430"/>
              <a:gd name="T21" fmla="*/ 3420 h 3719"/>
              <a:gd name="T22" fmla="*/ 3429 w 3430"/>
              <a:gd name="T23" fmla="*/ 948 h 3719"/>
              <a:gd name="T24" fmla="*/ 3123 w 3430"/>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30" h="3719">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w="9525" cap="flat">
            <a:noFill/>
            <a:bevel/>
            <a:headEnd/>
            <a:tailEnd/>
          </a:ln>
          <a:effectLst/>
        </p:spPr>
        <p:txBody>
          <a:bodyPr wrap="none" anchor="ctr"/>
          <a:lstStyle/>
          <a:p>
            <a:endParaRPr lang="en-US"/>
          </a:p>
        </p:txBody>
      </p:sp>
      <p:sp>
        <p:nvSpPr>
          <p:cNvPr id="27" name="Freeform 176">
            <a:extLst>
              <a:ext uri="{FF2B5EF4-FFF2-40B4-BE49-F238E27FC236}">
                <a16:creationId xmlns:a16="http://schemas.microsoft.com/office/drawing/2014/main" id="{40053DCA-CDEC-8B4D-B8F3-C1EF890EF020}"/>
              </a:ext>
            </a:extLst>
          </p:cNvPr>
          <p:cNvSpPr>
            <a:spLocks noChangeArrowheads="1"/>
          </p:cNvSpPr>
          <p:nvPr userDrawn="1"/>
        </p:nvSpPr>
        <p:spPr bwMode="auto">
          <a:xfrm>
            <a:off x="2970654" y="3024269"/>
            <a:ext cx="1916323" cy="2081780"/>
          </a:xfrm>
          <a:custGeom>
            <a:avLst/>
            <a:gdLst>
              <a:gd name="T0" fmla="*/ 3122 w 3421"/>
              <a:gd name="T1" fmla="*/ 642 h 3719"/>
              <a:gd name="T2" fmla="*/ 3122 w 3421"/>
              <a:gd name="T3" fmla="*/ 642 h 3719"/>
              <a:gd name="T4" fmla="*/ 2089 w 3421"/>
              <a:gd name="T5" fmla="*/ 642 h 3719"/>
              <a:gd name="T6" fmla="*/ 1722 w 3421"/>
              <a:gd name="T7" fmla="*/ 0 h 3719"/>
              <a:gd name="T8" fmla="*/ 1347 w 3421"/>
              <a:gd name="T9" fmla="*/ 642 h 3719"/>
              <a:gd name="T10" fmla="*/ 306 w 3421"/>
              <a:gd name="T11" fmla="*/ 642 h 3719"/>
              <a:gd name="T12" fmla="*/ 0 w 3421"/>
              <a:gd name="T13" fmla="*/ 948 h 3719"/>
              <a:gd name="T14" fmla="*/ 0 w 3421"/>
              <a:gd name="T15" fmla="*/ 3420 h 3719"/>
              <a:gd name="T16" fmla="*/ 306 w 3421"/>
              <a:gd name="T17" fmla="*/ 3718 h 3719"/>
              <a:gd name="T18" fmla="*/ 3122 w 3421"/>
              <a:gd name="T19" fmla="*/ 3718 h 3719"/>
              <a:gd name="T20" fmla="*/ 3420 w 3421"/>
              <a:gd name="T21" fmla="*/ 3420 h 3719"/>
              <a:gd name="T22" fmla="*/ 3420 w 3421"/>
              <a:gd name="T23" fmla="*/ 948 h 3719"/>
              <a:gd name="T24" fmla="*/ 3122 w 3421"/>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1" h="3719">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w="9525" cap="flat">
            <a:noFill/>
            <a:bevel/>
            <a:headEnd/>
            <a:tailEnd/>
          </a:ln>
          <a:effectLst/>
        </p:spPr>
        <p:txBody>
          <a:bodyPr wrap="none" anchor="ctr"/>
          <a:lstStyle/>
          <a:p>
            <a:endParaRPr lang="en-US"/>
          </a:p>
        </p:txBody>
      </p:sp>
      <p:sp>
        <p:nvSpPr>
          <p:cNvPr id="28" name="Freeform 177">
            <a:extLst>
              <a:ext uri="{FF2B5EF4-FFF2-40B4-BE49-F238E27FC236}">
                <a16:creationId xmlns:a16="http://schemas.microsoft.com/office/drawing/2014/main" id="{10B1012D-1247-0E4A-BFFD-D8F52FAEDE4C}"/>
              </a:ext>
            </a:extLst>
          </p:cNvPr>
          <p:cNvSpPr>
            <a:spLocks noChangeArrowheads="1"/>
          </p:cNvSpPr>
          <p:nvPr userDrawn="1"/>
        </p:nvSpPr>
        <p:spPr bwMode="auto">
          <a:xfrm>
            <a:off x="5104293" y="3024269"/>
            <a:ext cx="1918793" cy="2081780"/>
          </a:xfrm>
          <a:custGeom>
            <a:avLst/>
            <a:gdLst>
              <a:gd name="T0" fmla="*/ 3121 w 3428"/>
              <a:gd name="T1" fmla="*/ 642 h 3719"/>
              <a:gd name="T2" fmla="*/ 3121 w 3428"/>
              <a:gd name="T3" fmla="*/ 642 h 3719"/>
              <a:gd name="T4" fmla="*/ 2103 w 3428"/>
              <a:gd name="T5" fmla="*/ 642 h 3719"/>
              <a:gd name="T6" fmla="*/ 1729 w 3428"/>
              <a:gd name="T7" fmla="*/ 0 h 3719"/>
              <a:gd name="T8" fmla="*/ 1362 w 3428"/>
              <a:gd name="T9" fmla="*/ 642 h 3719"/>
              <a:gd name="T10" fmla="*/ 306 w 3428"/>
              <a:gd name="T11" fmla="*/ 642 h 3719"/>
              <a:gd name="T12" fmla="*/ 0 w 3428"/>
              <a:gd name="T13" fmla="*/ 948 h 3719"/>
              <a:gd name="T14" fmla="*/ 0 w 3428"/>
              <a:gd name="T15" fmla="*/ 3420 h 3719"/>
              <a:gd name="T16" fmla="*/ 306 w 3428"/>
              <a:gd name="T17" fmla="*/ 3718 h 3719"/>
              <a:gd name="T18" fmla="*/ 3121 w 3428"/>
              <a:gd name="T19" fmla="*/ 3718 h 3719"/>
              <a:gd name="T20" fmla="*/ 3427 w 3428"/>
              <a:gd name="T21" fmla="*/ 3420 h 3719"/>
              <a:gd name="T22" fmla="*/ 3427 w 3428"/>
              <a:gd name="T23" fmla="*/ 948 h 3719"/>
              <a:gd name="T24" fmla="*/ 3121 w 3428"/>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8" h="3719">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w="9525" cap="flat">
            <a:noFill/>
            <a:bevel/>
            <a:headEnd/>
            <a:tailEnd/>
          </a:ln>
          <a:effectLst/>
        </p:spPr>
        <p:txBody>
          <a:bodyPr wrap="none" anchor="ctr"/>
          <a:lstStyle/>
          <a:p>
            <a:endParaRPr lang="en-US"/>
          </a:p>
        </p:txBody>
      </p:sp>
      <p:sp>
        <p:nvSpPr>
          <p:cNvPr id="29" name="Freeform 178">
            <a:extLst>
              <a:ext uri="{FF2B5EF4-FFF2-40B4-BE49-F238E27FC236}">
                <a16:creationId xmlns:a16="http://schemas.microsoft.com/office/drawing/2014/main" id="{65CDE706-10CF-2F43-88C1-BCEBF0BED009}"/>
              </a:ext>
            </a:extLst>
          </p:cNvPr>
          <p:cNvSpPr>
            <a:spLocks noChangeArrowheads="1"/>
          </p:cNvSpPr>
          <p:nvPr userDrawn="1"/>
        </p:nvSpPr>
        <p:spPr bwMode="auto">
          <a:xfrm>
            <a:off x="7242870" y="3024269"/>
            <a:ext cx="1916323" cy="2081780"/>
          </a:xfrm>
          <a:custGeom>
            <a:avLst/>
            <a:gdLst>
              <a:gd name="T0" fmla="*/ 3115 w 3422"/>
              <a:gd name="T1" fmla="*/ 642 h 3719"/>
              <a:gd name="T2" fmla="*/ 3115 w 3422"/>
              <a:gd name="T3" fmla="*/ 642 h 3719"/>
              <a:gd name="T4" fmla="*/ 2105 w 3422"/>
              <a:gd name="T5" fmla="*/ 642 h 3719"/>
              <a:gd name="T6" fmla="*/ 1737 w 3422"/>
              <a:gd name="T7" fmla="*/ 0 h 3719"/>
              <a:gd name="T8" fmla="*/ 1362 w 3422"/>
              <a:gd name="T9" fmla="*/ 642 h 3719"/>
              <a:gd name="T10" fmla="*/ 299 w 3422"/>
              <a:gd name="T11" fmla="*/ 642 h 3719"/>
              <a:gd name="T12" fmla="*/ 0 w 3422"/>
              <a:gd name="T13" fmla="*/ 948 h 3719"/>
              <a:gd name="T14" fmla="*/ 0 w 3422"/>
              <a:gd name="T15" fmla="*/ 3420 h 3719"/>
              <a:gd name="T16" fmla="*/ 299 w 3422"/>
              <a:gd name="T17" fmla="*/ 3718 h 3719"/>
              <a:gd name="T18" fmla="*/ 3115 w 3422"/>
              <a:gd name="T19" fmla="*/ 3718 h 3719"/>
              <a:gd name="T20" fmla="*/ 3421 w 3422"/>
              <a:gd name="T21" fmla="*/ 3420 h 3719"/>
              <a:gd name="T22" fmla="*/ 3421 w 3422"/>
              <a:gd name="T23" fmla="*/ 948 h 3719"/>
              <a:gd name="T24" fmla="*/ 3115 w 3422"/>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2" h="3719">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w="9525" cap="flat">
            <a:noFill/>
            <a:bevel/>
            <a:headEnd/>
            <a:tailEnd/>
          </a:ln>
          <a:effectLst/>
        </p:spPr>
        <p:txBody>
          <a:bodyPr wrap="none" anchor="ctr"/>
          <a:lstStyle/>
          <a:p>
            <a:endParaRPr lang="en-US"/>
          </a:p>
        </p:txBody>
      </p:sp>
      <p:sp>
        <p:nvSpPr>
          <p:cNvPr id="30" name="Freeform 179">
            <a:extLst>
              <a:ext uri="{FF2B5EF4-FFF2-40B4-BE49-F238E27FC236}">
                <a16:creationId xmlns:a16="http://schemas.microsoft.com/office/drawing/2014/main" id="{832BCD4D-201E-8748-B1F7-9CE73C83B47C}"/>
              </a:ext>
            </a:extLst>
          </p:cNvPr>
          <p:cNvSpPr>
            <a:spLocks noChangeArrowheads="1"/>
          </p:cNvSpPr>
          <p:nvPr userDrawn="1"/>
        </p:nvSpPr>
        <p:spPr bwMode="auto">
          <a:xfrm>
            <a:off x="9376508" y="3024269"/>
            <a:ext cx="1921262" cy="2081780"/>
          </a:xfrm>
          <a:custGeom>
            <a:avLst/>
            <a:gdLst>
              <a:gd name="T0" fmla="*/ 3122 w 3429"/>
              <a:gd name="T1" fmla="*/ 642 h 3719"/>
              <a:gd name="T2" fmla="*/ 3122 w 3429"/>
              <a:gd name="T3" fmla="*/ 642 h 3719"/>
              <a:gd name="T4" fmla="*/ 2120 w 3429"/>
              <a:gd name="T5" fmla="*/ 642 h 3719"/>
              <a:gd name="T6" fmla="*/ 1745 w 3429"/>
              <a:gd name="T7" fmla="*/ 0 h 3719"/>
              <a:gd name="T8" fmla="*/ 1377 w 3429"/>
              <a:gd name="T9" fmla="*/ 642 h 3719"/>
              <a:gd name="T10" fmla="*/ 306 w 3429"/>
              <a:gd name="T11" fmla="*/ 642 h 3719"/>
              <a:gd name="T12" fmla="*/ 0 w 3429"/>
              <a:gd name="T13" fmla="*/ 948 h 3719"/>
              <a:gd name="T14" fmla="*/ 0 w 3429"/>
              <a:gd name="T15" fmla="*/ 3420 h 3719"/>
              <a:gd name="T16" fmla="*/ 306 w 3429"/>
              <a:gd name="T17" fmla="*/ 3718 h 3719"/>
              <a:gd name="T18" fmla="*/ 3122 w 3429"/>
              <a:gd name="T19" fmla="*/ 3718 h 3719"/>
              <a:gd name="T20" fmla="*/ 3428 w 3429"/>
              <a:gd name="T21" fmla="*/ 3420 h 3719"/>
              <a:gd name="T22" fmla="*/ 3428 w 3429"/>
              <a:gd name="T23" fmla="*/ 948 h 3719"/>
              <a:gd name="T24" fmla="*/ 3122 w 3429"/>
              <a:gd name="T25" fmla="*/ 642 h 3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29" h="371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w="9525" cap="flat">
            <a:noFill/>
            <a:bevel/>
            <a:headEnd/>
            <a:tailEnd/>
          </a:ln>
          <a:effectLst/>
        </p:spPr>
        <p:txBody>
          <a:bodyPr wrap="none" anchor="ctr"/>
          <a:lstStyle/>
          <a:p>
            <a:endParaRPr lang="en-US"/>
          </a:p>
        </p:txBody>
      </p:sp>
      <p:sp>
        <p:nvSpPr>
          <p:cNvPr id="34" name="Text Placeholder 23">
            <a:extLst>
              <a:ext uri="{FF2B5EF4-FFF2-40B4-BE49-F238E27FC236}">
                <a16:creationId xmlns:a16="http://schemas.microsoft.com/office/drawing/2014/main" id="{929DE76E-73B1-9148-AD97-229EAA47B07C}"/>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sp>
        <p:nvSpPr>
          <p:cNvPr id="50" name="Text Placeholder 17">
            <a:extLst>
              <a:ext uri="{FF2B5EF4-FFF2-40B4-BE49-F238E27FC236}">
                <a16:creationId xmlns:a16="http://schemas.microsoft.com/office/drawing/2014/main" id="{18990701-AC9F-534B-8665-6B063C6FD299}"/>
              </a:ext>
            </a:extLst>
          </p:cNvPr>
          <p:cNvSpPr>
            <a:spLocks noGrp="1"/>
          </p:cNvSpPr>
          <p:nvPr>
            <p:ph type="body" sz="quarter" idx="25" hasCustomPrompt="1"/>
          </p:nvPr>
        </p:nvSpPr>
        <p:spPr>
          <a:xfrm>
            <a:off x="846019" y="3772431"/>
            <a:ext cx="1903851"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2" name="Text Placeholder 17">
            <a:extLst>
              <a:ext uri="{FF2B5EF4-FFF2-40B4-BE49-F238E27FC236}">
                <a16:creationId xmlns:a16="http://schemas.microsoft.com/office/drawing/2014/main" id="{F8D16C6E-0FEF-E949-9F8E-AD42CE6382AE}"/>
              </a:ext>
            </a:extLst>
          </p:cNvPr>
          <p:cNvSpPr>
            <a:spLocks noGrp="1"/>
          </p:cNvSpPr>
          <p:nvPr>
            <p:ph type="body" sz="quarter" idx="31" hasCustomPrompt="1"/>
          </p:nvPr>
        </p:nvSpPr>
        <p:spPr>
          <a:xfrm>
            <a:off x="2973021" y="3766181"/>
            <a:ext cx="1921263"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4" name="Text Placeholder 17">
            <a:extLst>
              <a:ext uri="{FF2B5EF4-FFF2-40B4-BE49-F238E27FC236}">
                <a16:creationId xmlns:a16="http://schemas.microsoft.com/office/drawing/2014/main" id="{03C080F9-4843-5C45-9B7C-3FF59B8138FD}"/>
              </a:ext>
            </a:extLst>
          </p:cNvPr>
          <p:cNvSpPr>
            <a:spLocks noGrp="1"/>
          </p:cNvSpPr>
          <p:nvPr>
            <p:ph type="body" sz="quarter" idx="33" hasCustomPrompt="1"/>
          </p:nvPr>
        </p:nvSpPr>
        <p:spPr>
          <a:xfrm>
            <a:off x="5116948" y="3757727"/>
            <a:ext cx="1908506"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6" name="Text Placeholder 17">
            <a:extLst>
              <a:ext uri="{FF2B5EF4-FFF2-40B4-BE49-F238E27FC236}">
                <a16:creationId xmlns:a16="http://schemas.microsoft.com/office/drawing/2014/main" id="{FA8BB5AD-0DE3-1B4E-A424-802043EDCCCF}"/>
              </a:ext>
            </a:extLst>
          </p:cNvPr>
          <p:cNvSpPr>
            <a:spLocks noGrp="1"/>
          </p:cNvSpPr>
          <p:nvPr>
            <p:ph type="body" sz="quarter" idx="35" hasCustomPrompt="1"/>
          </p:nvPr>
        </p:nvSpPr>
        <p:spPr>
          <a:xfrm>
            <a:off x="7271386" y="3751477"/>
            <a:ext cx="1890175"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58" name="Text Placeholder 17">
            <a:extLst>
              <a:ext uri="{FF2B5EF4-FFF2-40B4-BE49-F238E27FC236}">
                <a16:creationId xmlns:a16="http://schemas.microsoft.com/office/drawing/2014/main" id="{400557A9-F756-6A47-95B0-B225A7B2B4DB}"/>
              </a:ext>
            </a:extLst>
          </p:cNvPr>
          <p:cNvSpPr>
            <a:spLocks noGrp="1"/>
          </p:cNvSpPr>
          <p:nvPr>
            <p:ph type="body" sz="quarter" idx="37" hasCustomPrompt="1"/>
          </p:nvPr>
        </p:nvSpPr>
        <p:spPr>
          <a:xfrm>
            <a:off x="9391239" y="3739902"/>
            <a:ext cx="1921262" cy="335052"/>
          </a:xfrm>
        </p:spPr>
        <p:txBody>
          <a:bodyPr>
            <a:noAutofit/>
          </a:bodyPr>
          <a:lstStyle>
            <a:lvl1pPr algn="ctr">
              <a:buNone/>
              <a:defRPr sz="24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pic>
        <p:nvPicPr>
          <p:cNvPr id="20" name="Picture 19" descr="Background pattern&#10;&#10;Description automatically generated">
            <a:extLst>
              <a:ext uri="{FF2B5EF4-FFF2-40B4-BE49-F238E27FC236}">
                <a16:creationId xmlns:a16="http://schemas.microsoft.com/office/drawing/2014/main" id="{9F42FD05-A835-0F49-B763-180CD8F99CD0}"/>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26A4E538-0F3B-8E49-8D92-77B70D92F030}"/>
              </a:ext>
            </a:extLst>
          </p:cNvPr>
          <p:cNvGrpSpPr/>
          <p:nvPr userDrawn="1"/>
        </p:nvGrpSpPr>
        <p:grpSpPr>
          <a:xfrm>
            <a:off x="4480947" y="6257070"/>
            <a:ext cx="3144242" cy="374574"/>
            <a:chOff x="301128" y="6151084"/>
            <a:chExt cx="3144242" cy="374574"/>
          </a:xfrm>
        </p:grpSpPr>
        <p:pic>
          <p:nvPicPr>
            <p:cNvPr id="22" name="Picture 21" descr="Shape&#10;&#10;Description automatically generated with medium confidence">
              <a:extLst>
                <a:ext uri="{FF2B5EF4-FFF2-40B4-BE49-F238E27FC236}">
                  <a16:creationId xmlns:a16="http://schemas.microsoft.com/office/drawing/2014/main" id="{B01746DB-6733-EF4A-97E8-B81FDCBF8AC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2F775010-5534-1C41-A2CB-FA305565AC52}"/>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84CF8697-FDF1-5B4D-BA62-705F8E7C001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4050595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SLIDE C">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1884BB-997E-344B-8413-D683F57FB3A0}"/>
              </a:ext>
            </a:extLst>
          </p:cNvPr>
          <p:cNvSpPr/>
          <p:nvPr userDrawn="1"/>
        </p:nvSpPr>
        <p:spPr>
          <a:xfrm>
            <a:off x="1" y="3216492"/>
            <a:ext cx="7588332" cy="2448983"/>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7FC8D39A-AD8A-D84D-B4D3-5FC3D110923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8207" y="618245"/>
            <a:ext cx="5768471" cy="2536919"/>
          </a:xfrm>
          <a:prstGeom prst="rect">
            <a:avLst/>
          </a:prstGeom>
        </p:spPr>
      </p:pic>
      <p:sp>
        <p:nvSpPr>
          <p:cNvPr id="12" name="Text Placeholder 23">
            <a:extLst>
              <a:ext uri="{FF2B5EF4-FFF2-40B4-BE49-F238E27FC236}">
                <a16:creationId xmlns:a16="http://schemas.microsoft.com/office/drawing/2014/main" id="{325E3A2F-3B31-374C-8F7E-1CEDCD0B0F45}"/>
              </a:ext>
            </a:extLst>
          </p:cNvPr>
          <p:cNvSpPr>
            <a:spLocks noGrp="1"/>
          </p:cNvSpPr>
          <p:nvPr>
            <p:ph type="body" sz="quarter" idx="15" hasCustomPrompt="1"/>
          </p:nvPr>
        </p:nvSpPr>
        <p:spPr>
          <a:xfrm>
            <a:off x="817349" y="4334105"/>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14" name="Text Placeholder 23">
            <a:extLst>
              <a:ext uri="{FF2B5EF4-FFF2-40B4-BE49-F238E27FC236}">
                <a16:creationId xmlns:a16="http://schemas.microsoft.com/office/drawing/2014/main" id="{DAE6BF58-63A1-9E49-ABC8-7ED221E4AFE0}"/>
              </a:ext>
            </a:extLst>
          </p:cNvPr>
          <p:cNvSpPr>
            <a:spLocks noGrp="1"/>
          </p:cNvSpPr>
          <p:nvPr>
            <p:ph type="body" sz="quarter" idx="16" hasCustomPrompt="1"/>
          </p:nvPr>
        </p:nvSpPr>
        <p:spPr>
          <a:xfrm>
            <a:off x="817349" y="3715582"/>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pic>
        <p:nvPicPr>
          <p:cNvPr id="15" name="Picture 14" descr="Background pattern&#10;&#10;Description automatically generated">
            <a:extLst>
              <a:ext uri="{FF2B5EF4-FFF2-40B4-BE49-F238E27FC236}">
                <a16:creationId xmlns:a16="http://schemas.microsoft.com/office/drawing/2014/main" id="{B36D93A7-1507-064F-8819-990C75B4650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814" t="19121" r="22819" b="-6116"/>
          <a:stretch/>
        </p:blipFill>
        <p:spPr>
          <a:xfrm>
            <a:off x="7883236" y="0"/>
            <a:ext cx="4308763" cy="5844179"/>
          </a:xfrm>
          <a:prstGeom prst="rect">
            <a:avLst/>
          </a:prstGeom>
        </p:spPr>
      </p:pic>
      <p:pic>
        <p:nvPicPr>
          <p:cNvPr id="1026" name="Picture 2">
            <a:extLst>
              <a:ext uri="{FF2B5EF4-FFF2-40B4-BE49-F238E27FC236}">
                <a16:creationId xmlns:a16="http://schemas.microsoft.com/office/drawing/2014/main" id="{F39B0A69-2AB9-62FE-2182-14A9EDA389B5}"/>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8900380" y="5218609"/>
            <a:ext cx="2090005" cy="140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9323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 point icon Graph C">
    <p:spTree>
      <p:nvGrpSpPr>
        <p:cNvPr id="1" name=""/>
        <p:cNvGrpSpPr/>
        <p:nvPr/>
      </p:nvGrpSpPr>
      <p:grpSpPr>
        <a:xfrm>
          <a:off x="0" y="0"/>
          <a:ext cx="0" cy="0"/>
          <a:chOff x="0" y="0"/>
          <a:chExt cx="0" cy="0"/>
        </a:xfrm>
      </p:grpSpPr>
      <p:grpSp>
        <p:nvGrpSpPr>
          <p:cNvPr id="100" name="Group 99">
            <a:extLst>
              <a:ext uri="{FF2B5EF4-FFF2-40B4-BE49-F238E27FC236}">
                <a16:creationId xmlns:a16="http://schemas.microsoft.com/office/drawing/2014/main" id="{9D47C539-7E1F-9A4D-A0E2-0874E257D47F}"/>
              </a:ext>
            </a:extLst>
          </p:cNvPr>
          <p:cNvGrpSpPr/>
          <p:nvPr userDrawn="1"/>
        </p:nvGrpSpPr>
        <p:grpSpPr>
          <a:xfrm>
            <a:off x="1154562" y="1887157"/>
            <a:ext cx="9882876" cy="2798187"/>
            <a:chOff x="1875859" y="4907106"/>
            <a:chExt cx="20625932" cy="5839921"/>
          </a:xfrm>
        </p:grpSpPr>
        <p:sp>
          <p:nvSpPr>
            <p:cNvPr id="101" name="Block Arc 100">
              <a:extLst>
                <a:ext uri="{FF2B5EF4-FFF2-40B4-BE49-F238E27FC236}">
                  <a16:creationId xmlns:a16="http://schemas.microsoft.com/office/drawing/2014/main" id="{DFBD3BC9-7E5A-4643-90E7-A5CDC7C6EAC3}"/>
                </a:ext>
              </a:extLst>
            </p:cNvPr>
            <p:cNvSpPr>
              <a:spLocks noChangeAspect="1"/>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2" name="Block Arc 101">
              <a:extLst>
                <a:ext uri="{FF2B5EF4-FFF2-40B4-BE49-F238E27FC236}">
                  <a16:creationId xmlns:a16="http://schemas.microsoft.com/office/drawing/2014/main" id="{2A55FCAE-3E0F-C648-A867-D49B2D13DB17}"/>
                </a:ext>
              </a:extLst>
            </p:cNvPr>
            <p:cNvSpPr>
              <a:spLocks noChangeAspect="1"/>
            </p:cNvSpPr>
            <p:nvPr/>
          </p:nvSpPr>
          <p:spPr>
            <a:xfrm>
              <a:off x="5916227" y="4907106"/>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3" name="Block Arc 102">
              <a:extLst>
                <a:ext uri="{FF2B5EF4-FFF2-40B4-BE49-F238E27FC236}">
                  <a16:creationId xmlns:a16="http://schemas.microsoft.com/office/drawing/2014/main" id="{67B40F74-0334-F94D-A4A6-FC1A645B2016}"/>
                </a:ext>
              </a:extLst>
            </p:cNvPr>
            <p:cNvSpPr>
              <a:spLocks noChangeAspect="1"/>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4" name="Block Arc 103">
              <a:extLst>
                <a:ext uri="{FF2B5EF4-FFF2-40B4-BE49-F238E27FC236}">
                  <a16:creationId xmlns:a16="http://schemas.microsoft.com/office/drawing/2014/main" id="{EA89031A-4F1E-3B4B-B3FD-73BD6969A58A}"/>
                </a:ext>
              </a:extLst>
            </p:cNvPr>
            <p:cNvSpPr>
              <a:spLocks noChangeAspect="1"/>
            </p:cNvSpPr>
            <p:nvPr/>
          </p:nvSpPr>
          <p:spPr>
            <a:xfrm>
              <a:off x="13996964"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5" name="Block Arc 104">
              <a:extLst>
                <a:ext uri="{FF2B5EF4-FFF2-40B4-BE49-F238E27FC236}">
                  <a16:creationId xmlns:a16="http://schemas.microsoft.com/office/drawing/2014/main" id="{BC102F9A-7693-8547-8518-EFB5ADD85CB1}"/>
                </a:ext>
              </a:extLst>
            </p:cNvPr>
            <p:cNvSpPr>
              <a:spLocks noChangeAspect="1"/>
            </p:cNvSpPr>
            <p:nvPr/>
          </p:nvSpPr>
          <p:spPr>
            <a:xfrm>
              <a:off x="1875859" y="4907106"/>
              <a:ext cx="4464459" cy="4631501"/>
            </a:xfrm>
            <a:prstGeom prst="blockArc">
              <a:avLst>
                <a:gd name="adj1" fmla="val 10800000"/>
                <a:gd name="adj2" fmla="val 0"/>
                <a:gd name="adj3" fmla="val 9694"/>
              </a:avLst>
            </a:prstGeom>
            <a:solidFill>
              <a:srgbClr val="7952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6" name="Block Arc 105">
              <a:extLst>
                <a:ext uri="{FF2B5EF4-FFF2-40B4-BE49-F238E27FC236}">
                  <a16:creationId xmlns:a16="http://schemas.microsoft.com/office/drawing/2014/main" id="{2CC5A5AC-8BF0-BA45-9D0A-A9E2B4F5D89D}"/>
                </a:ext>
              </a:extLst>
            </p:cNvPr>
            <p:cNvSpPr>
              <a:spLocks noChangeAspect="1"/>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7" name="Block Arc 106">
              <a:extLst>
                <a:ext uri="{FF2B5EF4-FFF2-40B4-BE49-F238E27FC236}">
                  <a16:creationId xmlns:a16="http://schemas.microsoft.com/office/drawing/2014/main" id="{9C353EB8-D92A-1B42-9A1B-48051A61B7B2}"/>
                </a:ext>
              </a:extLst>
            </p:cNvPr>
            <p:cNvSpPr>
              <a:spLocks noChangeAspect="1"/>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8" name="Block Arc 107">
              <a:extLst>
                <a:ext uri="{FF2B5EF4-FFF2-40B4-BE49-F238E27FC236}">
                  <a16:creationId xmlns:a16="http://schemas.microsoft.com/office/drawing/2014/main" id="{1C402117-6053-504C-8052-7EAC0B33EB8B}"/>
                </a:ext>
              </a:extLst>
            </p:cNvPr>
            <p:cNvSpPr>
              <a:spLocks noChangeAspect="1"/>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09" name="Block Arc 108">
              <a:extLst>
                <a:ext uri="{FF2B5EF4-FFF2-40B4-BE49-F238E27FC236}">
                  <a16:creationId xmlns:a16="http://schemas.microsoft.com/office/drawing/2014/main" id="{46571C6C-6A6A-DC4C-938E-3A996BFCD104}"/>
                </a:ext>
              </a:extLst>
            </p:cNvPr>
            <p:cNvSpPr>
              <a:spLocks noChangeAspect="1"/>
            </p:cNvSpPr>
            <p:nvPr/>
          </p:nvSpPr>
          <p:spPr>
            <a:xfrm>
              <a:off x="9956596" y="4907108"/>
              <a:ext cx="4464459" cy="4631501"/>
            </a:xfrm>
            <a:prstGeom prst="blockArc">
              <a:avLst>
                <a:gd name="adj1" fmla="val 10800000"/>
                <a:gd name="adj2" fmla="val 0"/>
                <a:gd name="adj3" fmla="val 9694"/>
              </a:avLst>
            </a:prstGeom>
            <a:solidFill>
              <a:srgbClr val="76C0B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0" name="Block Arc 109">
              <a:extLst>
                <a:ext uri="{FF2B5EF4-FFF2-40B4-BE49-F238E27FC236}">
                  <a16:creationId xmlns:a16="http://schemas.microsoft.com/office/drawing/2014/main" id="{1937D021-BEEA-E74F-9D71-6852BF32CF1F}"/>
                </a:ext>
              </a:extLst>
            </p:cNvPr>
            <p:cNvSpPr>
              <a:spLocks noChangeAspect="1"/>
            </p:cNvSpPr>
            <p:nvPr/>
          </p:nvSpPr>
          <p:spPr>
            <a:xfrm>
              <a:off x="18037332" y="4907110"/>
              <a:ext cx="4464459" cy="4631501"/>
            </a:xfrm>
            <a:prstGeom prst="blockArc">
              <a:avLst>
                <a:gd name="adj1" fmla="val 10800000"/>
                <a:gd name="adj2" fmla="val 0"/>
                <a:gd name="adj3" fmla="val 9694"/>
              </a:avLst>
            </a:prstGeom>
            <a:solidFill>
              <a:srgbClr val="F2795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598">
                <a:solidFill>
                  <a:schemeClr val="tx1"/>
                </a:solidFill>
              </a:endParaRPr>
            </a:p>
          </p:txBody>
        </p:sp>
        <p:sp>
          <p:nvSpPr>
            <p:cNvPr id="111" name="TextBox 110">
              <a:extLst>
                <a:ext uri="{FF2B5EF4-FFF2-40B4-BE49-F238E27FC236}">
                  <a16:creationId xmlns:a16="http://schemas.microsoft.com/office/drawing/2014/main" id="{78C7850B-F149-0E41-9A41-F0D02FB2B9C3}"/>
                </a:ext>
              </a:extLst>
            </p:cNvPr>
            <p:cNvSpPr txBox="1"/>
            <p:nvPr/>
          </p:nvSpPr>
          <p:spPr>
            <a:xfrm>
              <a:off x="3248482" y="10100696"/>
              <a:ext cx="1927131"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Mission</a:t>
              </a:r>
            </a:p>
          </p:txBody>
        </p:sp>
        <p:sp>
          <p:nvSpPr>
            <p:cNvPr id="113" name="TextBox 112">
              <a:extLst>
                <a:ext uri="{FF2B5EF4-FFF2-40B4-BE49-F238E27FC236}">
                  <a16:creationId xmlns:a16="http://schemas.microsoft.com/office/drawing/2014/main" id="{29C4BC7A-7D43-1647-99AE-68CD5E078683}"/>
                </a:ext>
              </a:extLst>
            </p:cNvPr>
            <p:cNvSpPr txBox="1"/>
            <p:nvPr/>
          </p:nvSpPr>
          <p:spPr>
            <a:xfrm>
              <a:off x="7357215" y="10100696"/>
              <a:ext cx="1582486"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Vision</a:t>
              </a:r>
            </a:p>
          </p:txBody>
        </p:sp>
        <p:sp>
          <p:nvSpPr>
            <p:cNvPr id="115" name="TextBox 114">
              <a:extLst>
                <a:ext uri="{FF2B5EF4-FFF2-40B4-BE49-F238E27FC236}">
                  <a16:creationId xmlns:a16="http://schemas.microsoft.com/office/drawing/2014/main" id="{D21B2BCF-57D6-7E49-8B6A-8CE063146E7B}"/>
                </a:ext>
              </a:extLst>
            </p:cNvPr>
            <p:cNvSpPr txBox="1"/>
            <p:nvPr/>
          </p:nvSpPr>
          <p:spPr>
            <a:xfrm>
              <a:off x="11461705" y="10100696"/>
              <a:ext cx="1454245"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Goals</a:t>
              </a:r>
            </a:p>
          </p:txBody>
        </p:sp>
        <p:sp>
          <p:nvSpPr>
            <p:cNvPr id="117" name="TextBox 116">
              <a:extLst>
                <a:ext uri="{FF2B5EF4-FFF2-40B4-BE49-F238E27FC236}">
                  <a16:creationId xmlns:a16="http://schemas.microsoft.com/office/drawing/2014/main" id="{5239597B-95B4-224B-8092-02E83F685D0A}"/>
                </a:ext>
              </a:extLst>
            </p:cNvPr>
            <p:cNvSpPr txBox="1"/>
            <p:nvPr/>
          </p:nvSpPr>
          <p:spPr>
            <a:xfrm>
              <a:off x="15369825" y="10100696"/>
              <a:ext cx="1718740"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Values</a:t>
              </a:r>
            </a:p>
          </p:txBody>
        </p:sp>
        <p:sp>
          <p:nvSpPr>
            <p:cNvPr id="119" name="TextBox 118">
              <a:extLst>
                <a:ext uri="{FF2B5EF4-FFF2-40B4-BE49-F238E27FC236}">
                  <a16:creationId xmlns:a16="http://schemas.microsoft.com/office/drawing/2014/main" id="{632B747A-D6C1-1A44-B024-63125FA7FE49}"/>
                </a:ext>
              </a:extLst>
            </p:cNvPr>
            <p:cNvSpPr txBox="1"/>
            <p:nvPr/>
          </p:nvSpPr>
          <p:spPr>
            <a:xfrm>
              <a:off x="19196192" y="10100696"/>
              <a:ext cx="2146743" cy="646331"/>
            </a:xfrm>
            <a:prstGeom prst="rect">
              <a:avLst/>
            </a:prstGeom>
            <a:noFill/>
          </p:spPr>
          <p:txBody>
            <a:bodyPr wrap="none" rtlCol="0">
              <a:spAutoFit/>
            </a:bodyPr>
            <a:lstStyle/>
            <a:p>
              <a:pPr algn="ctr"/>
              <a:r>
                <a:rPr lang="en-US" dirty="0">
                  <a:solidFill>
                    <a:schemeClr val="tx2"/>
                  </a:solidFill>
                  <a:latin typeface="Montserrat" pitchFamily="2" charset="77"/>
                  <a:ea typeface="Lato Light" panose="020F0502020204030203" pitchFamily="34" charset="0"/>
                  <a:cs typeface="Lato Light" panose="020F0502020204030203" pitchFamily="34" charset="0"/>
                </a:rPr>
                <a:t>Strategy</a:t>
              </a:r>
            </a:p>
          </p:txBody>
        </p:sp>
      </p:grpSp>
      <p:sp>
        <p:nvSpPr>
          <p:cNvPr id="131" name="Text Placeholder 17">
            <a:extLst>
              <a:ext uri="{FF2B5EF4-FFF2-40B4-BE49-F238E27FC236}">
                <a16:creationId xmlns:a16="http://schemas.microsoft.com/office/drawing/2014/main" id="{CD6CCE6C-B4E3-C149-902E-39BDA11B0FC0}"/>
              </a:ext>
            </a:extLst>
          </p:cNvPr>
          <p:cNvSpPr>
            <a:spLocks noGrp="1"/>
          </p:cNvSpPr>
          <p:nvPr>
            <p:ph type="body" sz="quarter" idx="30" hasCustomPrompt="1"/>
          </p:nvPr>
        </p:nvSpPr>
        <p:spPr>
          <a:xfrm>
            <a:off x="3269110"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2" name="Text Placeholder 17">
            <a:extLst>
              <a:ext uri="{FF2B5EF4-FFF2-40B4-BE49-F238E27FC236}">
                <a16:creationId xmlns:a16="http://schemas.microsoft.com/office/drawing/2014/main" id="{11104F8E-2BBD-8841-8033-FB61C44CE686}"/>
              </a:ext>
            </a:extLst>
          </p:cNvPr>
          <p:cNvSpPr>
            <a:spLocks noGrp="1"/>
          </p:cNvSpPr>
          <p:nvPr>
            <p:ph type="body" sz="quarter" idx="31" hasCustomPrompt="1"/>
          </p:nvPr>
        </p:nvSpPr>
        <p:spPr>
          <a:xfrm>
            <a:off x="1333175"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3" name="Text Placeholder 17">
            <a:extLst>
              <a:ext uri="{FF2B5EF4-FFF2-40B4-BE49-F238E27FC236}">
                <a16:creationId xmlns:a16="http://schemas.microsoft.com/office/drawing/2014/main" id="{ADA8F331-B773-9A48-9C92-B8D80C9D5D28}"/>
              </a:ext>
            </a:extLst>
          </p:cNvPr>
          <p:cNvSpPr>
            <a:spLocks noGrp="1"/>
          </p:cNvSpPr>
          <p:nvPr>
            <p:ph type="body" sz="quarter" idx="32" hasCustomPrompt="1"/>
          </p:nvPr>
        </p:nvSpPr>
        <p:spPr>
          <a:xfrm>
            <a:off x="7165569"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4" name="Text Placeholder 17">
            <a:extLst>
              <a:ext uri="{FF2B5EF4-FFF2-40B4-BE49-F238E27FC236}">
                <a16:creationId xmlns:a16="http://schemas.microsoft.com/office/drawing/2014/main" id="{8C6EB927-6876-364B-9D8E-642E2160F1F5}"/>
              </a:ext>
            </a:extLst>
          </p:cNvPr>
          <p:cNvSpPr>
            <a:spLocks noGrp="1"/>
          </p:cNvSpPr>
          <p:nvPr>
            <p:ph type="body" sz="quarter" idx="33" hasCustomPrompt="1"/>
          </p:nvPr>
        </p:nvSpPr>
        <p:spPr>
          <a:xfrm>
            <a:off x="5229634"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135" name="Text Placeholder 17">
            <a:extLst>
              <a:ext uri="{FF2B5EF4-FFF2-40B4-BE49-F238E27FC236}">
                <a16:creationId xmlns:a16="http://schemas.microsoft.com/office/drawing/2014/main" id="{01736E27-5CA5-014F-B907-7522BA18CBDD}"/>
              </a:ext>
            </a:extLst>
          </p:cNvPr>
          <p:cNvSpPr>
            <a:spLocks noGrp="1"/>
          </p:cNvSpPr>
          <p:nvPr>
            <p:ph type="body" sz="quarter" idx="34" hasCustomPrompt="1"/>
          </p:nvPr>
        </p:nvSpPr>
        <p:spPr>
          <a:xfrm>
            <a:off x="9101503" y="4533160"/>
            <a:ext cx="1732731"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Title</a:t>
            </a:r>
            <a:endParaRPr lang="en-US" dirty="0"/>
          </a:p>
        </p:txBody>
      </p:sp>
      <p:sp>
        <p:nvSpPr>
          <p:cNvPr id="28" name="Text Placeholder 23">
            <a:extLst>
              <a:ext uri="{FF2B5EF4-FFF2-40B4-BE49-F238E27FC236}">
                <a16:creationId xmlns:a16="http://schemas.microsoft.com/office/drawing/2014/main" id="{74CE074A-C461-B741-A948-84D85A8206D9}"/>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6" name="Picture 25" descr="Background pattern&#10;&#10;Description automatically generated">
            <a:extLst>
              <a:ext uri="{FF2B5EF4-FFF2-40B4-BE49-F238E27FC236}">
                <a16:creationId xmlns:a16="http://schemas.microsoft.com/office/drawing/2014/main" id="{3A2E17B6-0C83-4A41-9329-18B37C169E46}"/>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7" name="Group 26">
            <a:extLst>
              <a:ext uri="{FF2B5EF4-FFF2-40B4-BE49-F238E27FC236}">
                <a16:creationId xmlns:a16="http://schemas.microsoft.com/office/drawing/2014/main" id="{AFD3A573-F4E4-B140-9727-FAA9C7F1CA0A}"/>
              </a:ext>
            </a:extLst>
          </p:cNvPr>
          <p:cNvGrpSpPr/>
          <p:nvPr userDrawn="1"/>
        </p:nvGrpSpPr>
        <p:grpSpPr>
          <a:xfrm>
            <a:off x="4480947" y="6257070"/>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7563AD3E-DCCF-704D-B793-981781A099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20941594-4EF5-0845-9D61-F0F7DEEA638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3" name="Picture 32" descr="Shape&#10;&#10;Description automatically generated with medium confidence">
              <a:extLst>
                <a:ext uri="{FF2B5EF4-FFF2-40B4-BE49-F238E27FC236}">
                  <a16:creationId xmlns:a16="http://schemas.microsoft.com/office/drawing/2014/main" id="{EDF60922-A0C7-BC4E-9066-062DFCB17E0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5927624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ercentage graph x 4">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958611" y="1840131"/>
            <a:ext cx="10383759" cy="2382415"/>
            <a:chOff x="2122935" y="4949396"/>
            <a:chExt cx="20123405" cy="5001613"/>
          </a:xfrm>
        </p:grpSpPr>
        <p:sp>
          <p:nvSpPr>
            <p:cNvPr id="30" name="Shape 493">
              <a:extLst>
                <a:ext uri="{FF2B5EF4-FFF2-40B4-BE49-F238E27FC236}">
                  <a16:creationId xmlns:a16="http://schemas.microsoft.com/office/drawing/2014/main" id="{FA93A623-AC46-CA41-AB39-3D0015516C37}"/>
                </a:ext>
              </a:extLst>
            </p:cNvPr>
            <p:cNvSpPr/>
            <p:nvPr/>
          </p:nvSpPr>
          <p:spPr>
            <a:xfrm>
              <a:off x="2122935" y="4949396"/>
              <a:ext cx="3790687"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52" name="TextBox 51">
              <a:extLst>
                <a:ext uri="{FF2B5EF4-FFF2-40B4-BE49-F238E27FC236}">
                  <a16:creationId xmlns:a16="http://schemas.microsoft.com/office/drawing/2014/main" id="{28835238-EF0F-C945-85D9-9B4D8000EB04}"/>
                </a:ext>
              </a:extLst>
            </p:cNvPr>
            <p:cNvSpPr txBox="1"/>
            <p:nvPr/>
          </p:nvSpPr>
          <p:spPr>
            <a:xfrm>
              <a:off x="12638765"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Three</a:t>
              </a:r>
            </a:p>
          </p:txBody>
        </p:sp>
        <p:sp>
          <p:nvSpPr>
            <p:cNvPr id="50" name="TextBox 49">
              <a:extLst>
                <a:ext uri="{FF2B5EF4-FFF2-40B4-BE49-F238E27FC236}">
                  <a16:creationId xmlns:a16="http://schemas.microsoft.com/office/drawing/2014/main" id="{739C8343-8EBC-0249-A505-2B9597148B52}"/>
                </a:ext>
              </a:extLst>
            </p:cNvPr>
            <p:cNvSpPr txBox="1"/>
            <p:nvPr/>
          </p:nvSpPr>
          <p:spPr>
            <a:xfrm>
              <a:off x="18030317" y="9304679"/>
              <a:ext cx="4216023" cy="646330"/>
            </a:xfrm>
            <a:prstGeom prst="rect">
              <a:avLst/>
            </a:prstGeom>
            <a:noFill/>
          </p:spPr>
          <p:txBody>
            <a:bodyPr wrap="square" rtlCol="0">
              <a:spAutoFit/>
            </a:bodyPr>
            <a:lstStyle/>
            <a:p>
              <a:pPr algn="ctr"/>
              <a:r>
                <a:rPr lang="en-US" dirty="0">
                  <a:solidFill>
                    <a:schemeClr val="tx2"/>
                  </a:solidFill>
                  <a:latin typeface="Montserrat" pitchFamily="2" charset="77"/>
                  <a:ea typeface="Montserrat" charset="0"/>
                  <a:cs typeface="Montserrat" charset="0"/>
                </a:rPr>
                <a:t>Title Four</a:t>
              </a:r>
            </a:p>
          </p:txBody>
        </p:sp>
      </p:grpSp>
      <p:sp>
        <p:nvSpPr>
          <p:cNvPr id="58" name="Text Placeholder 17">
            <a:extLst>
              <a:ext uri="{FF2B5EF4-FFF2-40B4-BE49-F238E27FC236}">
                <a16:creationId xmlns:a16="http://schemas.microsoft.com/office/drawing/2014/main" id="{45DC1254-EFA2-0246-97A8-B695C82306D2}"/>
              </a:ext>
            </a:extLst>
          </p:cNvPr>
          <p:cNvSpPr>
            <a:spLocks noGrp="1"/>
          </p:cNvSpPr>
          <p:nvPr>
            <p:ph type="body" sz="quarter" idx="31" hasCustomPrompt="1"/>
          </p:nvPr>
        </p:nvSpPr>
        <p:spPr>
          <a:xfrm>
            <a:off x="893815" y="4265990"/>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3660245" y="4251141"/>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6427562" y="4217367"/>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9193992" y="4202518"/>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6" name="Text Placeholder 17">
            <a:extLst>
              <a:ext uri="{FF2B5EF4-FFF2-40B4-BE49-F238E27FC236}">
                <a16:creationId xmlns:a16="http://schemas.microsoft.com/office/drawing/2014/main" id="{BF0A50F1-0099-544E-BA47-5E868B197C6C}"/>
              </a:ext>
            </a:extLst>
          </p:cNvPr>
          <p:cNvSpPr>
            <a:spLocks noGrp="1"/>
          </p:cNvSpPr>
          <p:nvPr>
            <p:ph type="body" sz="quarter" idx="38" hasCustomPrompt="1"/>
          </p:nvPr>
        </p:nvSpPr>
        <p:spPr>
          <a:xfrm>
            <a:off x="904742" y="2534899"/>
            <a:ext cx="2106525" cy="1237497"/>
          </a:xfrm>
        </p:spPr>
        <p:txBody>
          <a:bodyPr/>
          <a:lstStyle>
            <a:lvl1pPr algn="ctr">
              <a:buNone/>
              <a:defRPr sz="3600" b="1" i="0" spc="0">
                <a:solidFill>
                  <a:srgbClr val="79527B"/>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15%</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3697637" y="2534899"/>
            <a:ext cx="2106525" cy="1237497"/>
          </a:xfrm>
        </p:spPr>
        <p:txBody>
          <a:bodyPr/>
          <a:lstStyle>
            <a:lvl1pPr algn="ctr">
              <a:buNone/>
              <a:defRPr sz="3600" b="1" i="0" spc="0">
                <a:solidFill>
                  <a:srgbClr val="81D1C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6477675" y="2534899"/>
            <a:ext cx="2106525" cy="1237497"/>
          </a:xfrm>
        </p:spPr>
        <p:txBody>
          <a:bodyPr/>
          <a:lstStyle>
            <a:lvl1pPr algn="ctr">
              <a:buNone/>
              <a:defRPr sz="3600" b="1" i="0" spc="0">
                <a:solidFill>
                  <a:srgbClr val="F27954"/>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9270570" y="2534899"/>
            <a:ext cx="2106525" cy="1237497"/>
          </a:xfrm>
        </p:spPr>
        <p:txBody>
          <a:bodyPr/>
          <a:lstStyle>
            <a:lvl1pPr algn="ctr">
              <a:buNone/>
              <a:defRPr sz="3600" b="1" i="0" spc="0">
                <a:solidFill>
                  <a:srgbClr val="916395"/>
                </a:solidFill>
                <a:latin typeface="Calibri" panose="020F0502020204030204" pitchFamily="34" charset="0"/>
                <a:cs typeface="Calibri" panose="020F0502020204030204" pitchFamily="34" charset="0"/>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6" name="Text Placeholder 23">
            <a:extLst>
              <a:ext uri="{FF2B5EF4-FFF2-40B4-BE49-F238E27FC236}">
                <a16:creationId xmlns:a16="http://schemas.microsoft.com/office/drawing/2014/main" id="{01456C76-F262-BA4E-8DBF-271FB5AB0315}"/>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20" name="Picture 19" descr="Background pattern&#10;&#10;Description automatically generated">
            <a:extLst>
              <a:ext uri="{FF2B5EF4-FFF2-40B4-BE49-F238E27FC236}">
                <a16:creationId xmlns:a16="http://schemas.microsoft.com/office/drawing/2014/main" id="{479E9B88-6DE8-454D-AFD7-A7F97B75CF2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21" name="Group 20">
            <a:extLst>
              <a:ext uri="{FF2B5EF4-FFF2-40B4-BE49-F238E27FC236}">
                <a16:creationId xmlns:a16="http://schemas.microsoft.com/office/drawing/2014/main" id="{AE93F104-83BC-9E4A-864E-7C3470F77C8A}"/>
              </a:ext>
            </a:extLst>
          </p:cNvPr>
          <p:cNvGrpSpPr/>
          <p:nvPr userDrawn="1"/>
        </p:nvGrpSpPr>
        <p:grpSpPr>
          <a:xfrm>
            <a:off x="4480947" y="6257070"/>
            <a:ext cx="3144242" cy="374574"/>
            <a:chOff x="301128" y="6151084"/>
            <a:chExt cx="3144242" cy="374574"/>
          </a:xfrm>
        </p:grpSpPr>
        <p:pic>
          <p:nvPicPr>
            <p:cNvPr id="23" name="Picture 22" descr="Shape&#10;&#10;Description automatically generated with medium confidence">
              <a:extLst>
                <a:ext uri="{FF2B5EF4-FFF2-40B4-BE49-F238E27FC236}">
                  <a16:creationId xmlns:a16="http://schemas.microsoft.com/office/drawing/2014/main" id="{36E8FA08-D740-6B4E-B591-70648AF5EC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4" name="Picture 23" descr="Shape&#10;&#10;Description automatically generated with medium confidence">
              <a:extLst>
                <a:ext uri="{FF2B5EF4-FFF2-40B4-BE49-F238E27FC236}">
                  <a16:creationId xmlns:a16="http://schemas.microsoft.com/office/drawing/2014/main" id="{76875CC8-01D3-1140-AF8B-7FAF12D267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BE5579A2-1E31-2045-AF2C-37E51B44544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37044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ercentage graph x 3">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93BA184A-023C-D741-95F2-5828F3502BB6}"/>
              </a:ext>
            </a:extLst>
          </p:cNvPr>
          <p:cNvGrpSpPr/>
          <p:nvPr userDrawn="1"/>
        </p:nvGrpSpPr>
        <p:grpSpPr>
          <a:xfrm>
            <a:off x="2282521" y="1805252"/>
            <a:ext cx="7491958" cy="1805615"/>
            <a:chOff x="7490990" y="4949396"/>
            <a:chExt cx="14519185" cy="3790686"/>
          </a:xfrm>
        </p:grpSpPr>
        <p:sp>
          <p:nvSpPr>
            <p:cNvPr id="36" name="Shape 493">
              <a:extLst>
                <a:ext uri="{FF2B5EF4-FFF2-40B4-BE49-F238E27FC236}">
                  <a16:creationId xmlns:a16="http://schemas.microsoft.com/office/drawing/2014/main" id="{38C420ED-6E9F-674D-A99A-935C1707DBD8}"/>
                </a:ext>
              </a:extLst>
            </p:cNvPr>
            <p:cNvSpPr/>
            <p:nvPr/>
          </p:nvSpPr>
          <p:spPr>
            <a:xfrm>
              <a:off x="7490990"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38" name="Shape 493">
              <a:extLst>
                <a:ext uri="{FF2B5EF4-FFF2-40B4-BE49-F238E27FC236}">
                  <a16:creationId xmlns:a16="http://schemas.microsoft.com/office/drawing/2014/main" id="{AC29EF66-7866-244A-901E-6F9DA32957D7}"/>
                </a:ext>
              </a:extLst>
            </p:cNvPr>
            <p:cNvSpPr/>
            <p:nvPr/>
          </p:nvSpPr>
          <p:spPr>
            <a:xfrm>
              <a:off x="12851432"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sp>
          <p:nvSpPr>
            <p:cNvPr id="40" name="Shape 493">
              <a:extLst>
                <a:ext uri="{FF2B5EF4-FFF2-40B4-BE49-F238E27FC236}">
                  <a16:creationId xmlns:a16="http://schemas.microsoft.com/office/drawing/2014/main" id="{092AE388-879D-3241-A548-3530A2E53D68}"/>
                </a:ext>
              </a:extLst>
            </p:cNvPr>
            <p:cNvSpPr/>
            <p:nvPr/>
          </p:nvSpPr>
          <p:spPr>
            <a:xfrm>
              <a:off x="18219487" y="4949396"/>
              <a:ext cx="3790688" cy="3790686"/>
            </a:xfrm>
            <a:prstGeom prst="ellipse">
              <a:avLst/>
            </a:prstGeom>
            <a:solidFill>
              <a:schemeClr val="bg2"/>
            </a:solidFill>
            <a:ln w="190500" cap="flat" cmpd="sng">
              <a:solidFill>
                <a:srgbClr val="EFF1F8"/>
              </a:solidFill>
              <a:prstDash val="solid"/>
              <a:round/>
              <a:headEnd type="none" w="med" len="med"/>
              <a:tailEnd type="none" w="med" len="med"/>
            </a:ln>
          </p:spPr>
          <p:txBody>
            <a:bodyPr lIns="91389" tIns="45682" rIns="91389" bIns="45682" anchor="ctr" anchorCtr="0">
              <a:noAutofit/>
            </a:bodyPr>
            <a:lstStyle/>
            <a:p>
              <a:pPr algn="ctr"/>
              <a:endParaRPr sz="1349" dirty="0">
                <a:solidFill>
                  <a:schemeClr val="lt1"/>
                </a:solidFill>
                <a:latin typeface="Montserrat Light" charset="0"/>
                <a:ea typeface="Montserrat Light" charset="0"/>
                <a:cs typeface="Montserrat Light" charset="0"/>
                <a:sym typeface="Calibri"/>
              </a:endParaRPr>
            </a:p>
          </p:txBody>
        </p:sp>
      </p:grpSp>
      <p:sp>
        <p:nvSpPr>
          <p:cNvPr id="59" name="Text Placeholder 17">
            <a:extLst>
              <a:ext uri="{FF2B5EF4-FFF2-40B4-BE49-F238E27FC236}">
                <a16:creationId xmlns:a16="http://schemas.microsoft.com/office/drawing/2014/main" id="{1CCAFBB9-7E7E-5240-A8B6-015D5A5457C9}"/>
              </a:ext>
            </a:extLst>
          </p:cNvPr>
          <p:cNvSpPr>
            <a:spLocks noGrp="1"/>
          </p:cNvSpPr>
          <p:nvPr>
            <p:ph type="body" sz="quarter" idx="35" hasCustomPrompt="1"/>
          </p:nvPr>
        </p:nvSpPr>
        <p:spPr>
          <a:xfrm>
            <a:off x="2214217"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0" name="Text Placeholder 17">
            <a:extLst>
              <a:ext uri="{FF2B5EF4-FFF2-40B4-BE49-F238E27FC236}">
                <a16:creationId xmlns:a16="http://schemas.microsoft.com/office/drawing/2014/main" id="{B76C1A38-EC9E-5E4C-8AA6-04B4158CC289}"/>
              </a:ext>
            </a:extLst>
          </p:cNvPr>
          <p:cNvSpPr>
            <a:spLocks noGrp="1"/>
          </p:cNvSpPr>
          <p:nvPr>
            <p:ph type="body" sz="quarter" idx="36" hasCustomPrompt="1"/>
          </p:nvPr>
        </p:nvSpPr>
        <p:spPr>
          <a:xfrm>
            <a:off x="498153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1" name="Text Placeholder 17">
            <a:extLst>
              <a:ext uri="{FF2B5EF4-FFF2-40B4-BE49-F238E27FC236}">
                <a16:creationId xmlns:a16="http://schemas.microsoft.com/office/drawing/2014/main" id="{2A7D1C48-2B49-5F45-B3A3-A718156361A9}"/>
              </a:ext>
            </a:extLst>
          </p:cNvPr>
          <p:cNvSpPr>
            <a:spLocks noGrp="1"/>
          </p:cNvSpPr>
          <p:nvPr>
            <p:ph type="body" sz="quarter" idx="37" hasCustomPrompt="1"/>
          </p:nvPr>
        </p:nvSpPr>
        <p:spPr>
          <a:xfrm>
            <a:off x="7747964" y="4167639"/>
            <a:ext cx="2106525"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67" name="Text Placeholder 17">
            <a:extLst>
              <a:ext uri="{FF2B5EF4-FFF2-40B4-BE49-F238E27FC236}">
                <a16:creationId xmlns:a16="http://schemas.microsoft.com/office/drawing/2014/main" id="{1D253296-4B46-D842-847C-C71F08289F3D}"/>
              </a:ext>
            </a:extLst>
          </p:cNvPr>
          <p:cNvSpPr>
            <a:spLocks noGrp="1"/>
          </p:cNvSpPr>
          <p:nvPr>
            <p:ph type="body" sz="quarter" idx="39" hasCustomPrompt="1"/>
          </p:nvPr>
        </p:nvSpPr>
        <p:spPr>
          <a:xfrm>
            <a:off x="2251609" y="2500020"/>
            <a:ext cx="2106525" cy="1237497"/>
          </a:xfrm>
        </p:spPr>
        <p:txBody>
          <a:bodyPr/>
          <a:lstStyle>
            <a:lvl1pPr algn="ctr">
              <a:buNone/>
              <a:defRPr sz="36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75%</a:t>
            </a:r>
            <a:endParaRPr lang="en-US" dirty="0"/>
          </a:p>
        </p:txBody>
      </p:sp>
      <p:sp>
        <p:nvSpPr>
          <p:cNvPr id="68" name="Text Placeholder 17">
            <a:extLst>
              <a:ext uri="{FF2B5EF4-FFF2-40B4-BE49-F238E27FC236}">
                <a16:creationId xmlns:a16="http://schemas.microsoft.com/office/drawing/2014/main" id="{1163A095-438E-3846-9D31-7BCF50AB9F4A}"/>
              </a:ext>
            </a:extLst>
          </p:cNvPr>
          <p:cNvSpPr>
            <a:spLocks noGrp="1"/>
          </p:cNvSpPr>
          <p:nvPr>
            <p:ph type="body" sz="quarter" idx="40" hasCustomPrompt="1"/>
          </p:nvPr>
        </p:nvSpPr>
        <p:spPr>
          <a:xfrm>
            <a:off x="5031647" y="2500020"/>
            <a:ext cx="2106525" cy="1237497"/>
          </a:xfrm>
        </p:spPr>
        <p:txBody>
          <a:bodyPr/>
          <a:lstStyle>
            <a:lvl1pPr algn="ctr">
              <a:buNone/>
              <a:defRPr sz="36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40%</a:t>
            </a:r>
            <a:endParaRPr lang="en-US" dirty="0"/>
          </a:p>
        </p:txBody>
      </p:sp>
      <p:sp>
        <p:nvSpPr>
          <p:cNvPr id="69" name="Text Placeholder 17">
            <a:extLst>
              <a:ext uri="{FF2B5EF4-FFF2-40B4-BE49-F238E27FC236}">
                <a16:creationId xmlns:a16="http://schemas.microsoft.com/office/drawing/2014/main" id="{0D07E6F6-7E43-1545-B543-F570FB3E17CA}"/>
              </a:ext>
            </a:extLst>
          </p:cNvPr>
          <p:cNvSpPr>
            <a:spLocks noGrp="1"/>
          </p:cNvSpPr>
          <p:nvPr>
            <p:ph type="body" sz="quarter" idx="41" hasCustomPrompt="1"/>
          </p:nvPr>
        </p:nvSpPr>
        <p:spPr>
          <a:xfrm>
            <a:off x="7824542" y="2500020"/>
            <a:ext cx="2106525" cy="1237497"/>
          </a:xfrm>
        </p:spPr>
        <p:txBody>
          <a:bodyPr/>
          <a:lstStyle>
            <a:lvl1pPr algn="ctr">
              <a:buNone/>
              <a:defRPr sz="36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60%</a:t>
            </a:r>
            <a:endParaRPr lang="en-US" dirty="0"/>
          </a:p>
        </p:txBody>
      </p:sp>
      <p:sp>
        <p:nvSpPr>
          <p:cNvPr id="20" name="Text Placeholder 23">
            <a:extLst>
              <a:ext uri="{FF2B5EF4-FFF2-40B4-BE49-F238E27FC236}">
                <a16:creationId xmlns:a16="http://schemas.microsoft.com/office/drawing/2014/main" id="{BEB2F77E-FE48-FF4C-81F1-260AA71B0618}"/>
              </a:ext>
            </a:extLst>
          </p:cNvPr>
          <p:cNvSpPr>
            <a:spLocks noGrp="1"/>
          </p:cNvSpPr>
          <p:nvPr>
            <p:ph type="body" sz="quarter" idx="29" hasCustomPrompt="1"/>
          </p:nvPr>
        </p:nvSpPr>
        <p:spPr>
          <a:xfrm>
            <a:off x="10764" y="446202"/>
            <a:ext cx="12181236" cy="582221"/>
          </a:xfrm>
        </p:spPr>
        <p:txBody>
          <a:bodyPr>
            <a:normAutofit/>
          </a:bodyPr>
          <a:lstStyle>
            <a:lvl1pPr marL="0" indent="0" algn="ctr">
              <a:buNone/>
              <a:defRPr sz="3600" b="0" i="0">
                <a:solidFill>
                  <a:srgbClr val="595A59"/>
                </a:solidFill>
                <a:latin typeface="+mn-lt"/>
              </a:defRPr>
            </a:lvl1pPr>
          </a:lstStyle>
          <a:p>
            <a:pPr lvl="0"/>
            <a:r>
              <a:rPr lang="en-US" dirty="0"/>
              <a:t>Heading</a:t>
            </a:r>
          </a:p>
        </p:txBody>
      </p:sp>
      <p:pic>
        <p:nvPicPr>
          <p:cNvPr id="15" name="Picture 14" descr="Background pattern&#10;&#10;Description automatically generated">
            <a:extLst>
              <a:ext uri="{FF2B5EF4-FFF2-40B4-BE49-F238E27FC236}">
                <a16:creationId xmlns:a16="http://schemas.microsoft.com/office/drawing/2014/main" id="{46125441-B979-6944-9D51-62A1979A3823}"/>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2588587" y="5666155"/>
            <a:ext cx="5564883" cy="1181829"/>
          </a:xfrm>
          <a:prstGeom prst="rect">
            <a:avLst/>
          </a:prstGeom>
        </p:spPr>
      </p:pic>
      <p:grpSp>
        <p:nvGrpSpPr>
          <p:cNvPr id="16" name="Group 15">
            <a:extLst>
              <a:ext uri="{FF2B5EF4-FFF2-40B4-BE49-F238E27FC236}">
                <a16:creationId xmlns:a16="http://schemas.microsoft.com/office/drawing/2014/main" id="{0127E12F-CA73-E545-B95D-E91AA44745A4}"/>
              </a:ext>
            </a:extLst>
          </p:cNvPr>
          <p:cNvGrpSpPr/>
          <p:nvPr userDrawn="1"/>
        </p:nvGrpSpPr>
        <p:grpSpPr>
          <a:xfrm>
            <a:off x="4480947" y="6257070"/>
            <a:ext cx="3144242" cy="374574"/>
            <a:chOff x="301128" y="6151084"/>
            <a:chExt cx="3144242" cy="374574"/>
          </a:xfrm>
        </p:grpSpPr>
        <p:pic>
          <p:nvPicPr>
            <p:cNvPr id="17" name="Picture 16" descr="Shape&#10;&#10;Description automatically generated with medium confidence">
              <a:extLst>
                <a:ext uri="{FF2B5EF4-FFF2-40B4-BE49-F238E27FC236}">
                  <a16:creationId xmlns:a16="http://schemas.microsoft.com/office/drawing/2014/main" id="{747B0FDE-4EF6-204A-9241-A375276053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8555014E-6684-DC44-B068-A4A005BC9B3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7ADD1C03-6D79-0F46-8093-825F3D360B5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19021076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ircle icon graph">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1BCDD55-1DF7-884A-BB9D-948AA2579F83}"/>
              </a:ext>
            </a:extLst>
          </p:cNvPr>
          <p:cNvGrpSpPr/>
          <p:nvPr userDrawn="1"/>
        </p:nvGrpSpPr>
        <p:grpSpPr>
          <a:xfrm flipH="1">
            <a:off x="8729578" y="863758"/>
            <a:ext cx="3462422" cy="4621568"/>
            <a:chOff x="1333421" y="1575267"/>
            <a:chExt cx="7926559" cy="10580207"/>
          </a:xfrm>
        </p:grpSpPr>
        <p:sp>
          <p:nvSpPr>
            <p:cNvPr id="3" name="Freeform 360">
              <a:extLst>
                <a:ext uri="{FF2B5EF4-FFF2-40B4-BE49-F238E27FC236}">
                  <a16:creationId xmlns:a16="http://schemas.microsoft.com/office/drawing/2014/main" id="{444920D1-2F08-AC4B-8699-90F0CFC61A19}"/>
                </a:ext>
              </a:extLst>
            </p:cNvPr>
            <p:cNvSpPr>
              <a:spLocks noChangeArrowheads="1"/>
            </p:cNvSpPr>
            <p:nvPr/>
          </p:nvSpPr>
          <p:spPr bwMode="auto">
            <a:xfrm>
              <a:off x="5564524" y="5167524"/>
              <a:ext cx="1120431" cy="3380949"/>
            </a:xfrm>
            <a:custGeom>
              <a:avLst/>
              <a:gdLst>
                <a:gd name="T0" fmla="*/ 0 w 1005"/>
                <a:gd name="T1" fmla="*/ 2794 h 3034"/>
                <a:gd name="T2" fmla="*/ 0 w 1005"/>
                <a:gd name="T3" fmla="*/ 2794 h 3034"/>
                <a:gd name="T4" fmla="*/ 16 w 1005"/>
                <a:gd name="T5" fmla="*/ 2738 h 3034"/>
                <a:gd name="T6" fmla="*/ 207 w 1005"/>
                <a:gd name="T7" fmla="*/ 1520 h 3034"/>
                <a:gd name="T8" fmla="*/ 16 w 1005"/>
                <a:gd name="T9" fmla="*/ 294 h 3034"/>
                <a:gd name="T10" fmla="*/ 0 w 1005"/>
                <a:gd name="T11" fmla="*/ 247 h 3034"/>
                <a:gd name="T12" fmla="*/ 757 w 1005"/>
                <a:gd name="T13" fmla="*/ 0 h 3034"/>
                <a:gd name="T14" fmla="*/ 773 w 1005"/>
                <a:gd name="T15" fmla="*/ 48 h 3034"/>
                <a:gd name="T16" fmla="*/ 1004 w 1005"/>
                <a:gd name="T17" fmla="*/ 1520 h 3034"/>
                <a:gd name="T18" fmla="*/ 773 w 1005"/>
                <a:gd name="T19" fmla="*/ 2985 h 3034"/>
                <a:gd name="T20" fmla="*/ 757 w 1005"/>
                <a:gd name="T21" fmla="*/ 3033 h 3034"/>
                <a:gd name="T22" fmla="*/ 0 w 1005"/>
                <a:gd name="T23" fmla="*/ 2794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5" h="3034">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a:effectLst/>
          </p:spPr>
          <p:txBody>
            <a:bodyPr wrap="none" anchor="ctr"/>
            <a:lstStyle/>
            <a:p>
              <a:endParaRPr lang="en-US"/>
            </a:p>
          </p:txBody>
        </p:sp>
        <p:sp>
          <p:nvSpPr>
            <p:cNvPr id="4" name="Freeform 362">
              <a:extLst>
                <a:ext uri="{FF2B5EF4-FFF2-40B4-BE49-F238E27FC236}">
                  <a16:creationId xmlns:a16="http://schemas.microsoft.com/office/drawing/2014/main" id="{7CCCF227-4B75-8E43-B1E3-6224CB19C115}"/>
                </a:ext>
              </a:extLst>
            </p:cNvPr>
            <p:cNvSpPr>
              <a:spLocks noChangeArrowheads="1"/>
            </p:cNvSpPr>
            <p:nvPr/>
          </p:nvSpPr>
          <p:spPr bwMode="auto">
            <a:xfrm>
              <a:off x="1333421" y="1575267"/>
              <a:ext cx="3223696" cy="1759273"/>
            </a:xfrm>
            <a:custGeom>
              <a:avLst/>
              <a:gdLst>
                <a:gd name="T0" fmla="*/ 2381 w 2891"/>
                <a:gd name="T1" fmla="*/ 1545 h 1577"/>
                <a:gd name="T2" fmla="*/ 2381 w 2891"/>
                <a:gd name="T3" fmla="*/ 1545 h 1577"/>
                <a:gd name="T4" fmla="*/ 55 w 2891"/>
                <a:gd name="T5" fmla="*/ 796 h 1577"/>
                <a:gd name="T6" fmla="*/ 0 w 2891"/>
                <a:gd name="T7" fmla="*/ 796 h 1577"/>
                <a:gd name="T8" fmla="*/ 0 w 2891"/>
                <a:gd name="T9" fmla="*/ 0 h 1577"/>
                <a:gd name="T10" fmla="*/ 55 w 2891"/>
                <a:gd name="T11" fmla="*/ 0 h 1577"/>
                <a:gd name="T12" fmla="*/ 2851 w 2891"/>
                <a:gd name="T13" fmla="*/ 900 h 1577"/>
                <a:gd name="T14" fmla="*/ 2890 w 2891"/>
                <a:gd name="T15" fmla="*/ 931 h 1577"/>
                <a:gd name="T16" fmla="*/ 2420 w 2891"/>
                <a:gd name="T17" fmla="*/ 1576 h 1577"/>
                <a:gd name="T18" fmla="*/ 2381 w 2891"/>
                <a:gd name="T19" fmla="*/ 1545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77">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a:effectLst/>
          </p:spPr>
          <p:txBody>
            <a:bodyPr wrap="none" anchor="ctr"/>
            <a:lstStyle/>
            <a:p>
              <a:endParaRPr lang="en-US"/>
            </a:p>
          </p:txBody>
        </p:sp>
        <p:sp>
          <p:nvSpPr>
            <p:cNvPr id="5" name="Freeform 364">
              <a:extLst>
                <a:ext uri="{FF2B5EF4-FFF2-40B4-BE49-F238E27FC236}">
                  <a16:creationId xmlns:a16="http://schemas.microsoft.com/office/drawing/2014/main" id="{202302F4-CC55-1B49-AF69-5DF0D0B8B1FF}"/>
                </a:ext>
              </a:extLst>
            </p:cNvPr>
            <p:cNvSpPr>
              <a:spLocks noChangeArrowheads="1"/>
            </p:cNvSpPr>
            <p:nvPr/>
          </p:nvSpPr>
          <p:spPr bwMode="auto">
            <a:xfrm>
              <a:off x="3933019" y="2543357"/>
              <a:ext cx="2511140" cy="3017301"/>
            </a:xfrm>
            <a:custGeom>
              <a:avLst/>
              <a:gdLst>
                <a:gd name="T0" fmla="*/ 1481 w 2255"/>
                <a:gd name="T1" fmla="*/ 2651 h 2708"/>
                <a:gd name="T2" fmla="*/ 1481 w 2255"/>
                <a:gd name="T3" fmla="*/ 2651 h 2708"/>
                <a:gd name="T4" fmla="*/ 916 w 2255"/>
                <a:gd name="T5" fmla="*/ 1553 h 2708"/>
                <a:gd name="T6" fmla="*/ 48 w 2255"/>
                <a:gd name="T7" fmla="*/ 677 h 2708"/>
                <a:gd name="T8" fmla="*/ 0 w 2255"/>
                <a:gd name="T9" fmla="*/ 645 h 2708"/>
                <a:gd name="T10" fmla="*/ 470 w 2255"/>
                <a:gd name="T11" fmla="*/ 0 h 2708"/>
                <a:gd name="T12" fmla="*/ 518 w 2255"/>
                <a:gd name="T13" fmla="*/ 32 h 2708"/>
                <a:gd name="T14" fmla="*/ 1561 w 2255"/>
                <a:gd name="T15" fmla="*/ 1083 h 2708"/>
                <a:gd name="T16" fmla="*/ 2238 w 2255"/>
                <a:gd name="T17" fmla="*/ 2405 h 2708"/>
                <a:gd name="T18" fmla="*/ 2254 w 2255"/>
                <a:gd name="T19" fmla="*/ 2460 h 2708"/>
                <a:gd name="T20" fmla="*/ 1497 w 2255"/>
                <a:gd name="T21" fmla="*/ 2707 h 2708"/>
                <a:gd name="T22" fmla="*/ 1481 w 2255"/>
                <a:gd name="T23" fmla="*/ 2651 h 2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8">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a:effectLst/>
          </p:spPr>
          <p:txBody>
            <a:bodyPr wrap="none" anchor="ctr"/>
            <a:lstStyle/>
            <a:p>
              <a:endParaRPr lang="en-US"/>
            </a:p>
          </p:txBody>
        </p:sp>
        <p:sp>
          <p:nvSpPr>
            <p:cNvPr id="6" name="Freeform 366">
              <a:extLst>
                <a:ext uri="{FF2B5EF4-FFF2-40B4-BE49-F238E27FC236}">
                  <a16:creationId xmlns:a16="http://schemas.microsoft.com/office/drawing/2014/main" id="{CB9C6474-133B-844D-9BD8-3E0B449C8704}"/>
                </a:ext>
              </a:extLst>
            </p:cNvPr>
            <p:cNvSpPr>
              <a:spLocks noChangeArrowheads="1"/>
            </p:cNvSpPr>
            <p:nvPr/>
          </p:nvSpPr>
          <p:spPr bwMode="auto">
            <a:xfrm>
              <a:off x="1333421" y="10386373"/>
              <a:ext cx="3223696" cy="1769101"/>
            </a:xfrm>
            <a:custGeom>
              <a:avLst/>
              <a:gdLst>
                <a:gd name="T0" fmla="*/ 0 w 2891"/>
                <a:gd name="T1" fmla="*/ 1585 h 1586"/>
                <a:gd name="T2" fmla="*/ 0 w 2891"/>
                <a:gd name="T3" fmla="*/ 1585 h 1586"/>
                <a:gd name="T4" fmla="*/ 0 w 2891"/>
                <a:gd name="T5" fmla="*/ 788 h 1586"/>
                <a:gd name="T6" fmla="*/ 55 w 2891"/>
                <a:gd name="T7" fmla="*/ 788 h 1586"/>
                <a:gd name="T8" fmla="*/ 2381 w 2891"/>
                <a:gd name="T9" fmla="*/ 32 h 1586"/>
                <a:gd name="T10" fmla="*/ 2420 w 2891"/>
                <a:gd name="T11" fmla="*/ 0 h 1586"/>
                <a:gd name="T12" fmla="*/ 2890 w 2891"/>
                <a:gd name="T13" fmla="*/ 645 h 1586"/>
                <a:gd name="T14" fmla="*/ 2851 w 2891"/>
                <a:gd name="T15" fmla="*/ 677 h 1586"/>
                <a:gd name="T16" fmla="*/ 55 w 2891"/>
                <a:gd name="T17" fmla="*/ 1585 h 1586"/>
                <a:gd name="T18" fmla="*/ 0 w 2891"/>
                <a:gd name="T19" fmla="*/ 1585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1" h="1586">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863"/>
              </a:srgbClr>
            </a:solidFill>
            <a:ln>
              <a:noFill/>
            </a:ln>
            <a:effectLst/>
          </p:spPr>
          <p:txBody>
            <a:bodyPr wrap="none" anchor="ctr"/>
            <a:lstStyle/>
            <a:p>
              <a:endParaRPr lang="en-US"/>
            </a:p>
          </p:txBody>
        </p:sp>
        <p:sp>
          <p:nvSpPr>
            <p:cNvPr id="7" name="Freeform 368">
              <a:extLst>
                <a:ext uri="{FF2B5EF4-FFF2-40B4-BE49-F238E27FC236}">
                  <a16:creationId xmlns:a16="http://schemas.microsoft.com/office/drawing/2014/main" id="{0A55155F-2169-8148-86C8-080AF2EBA8D3}"/>
                </a:ext>
              </a:extLst>
            </p:cNvPr>
            <p:cNvSpPr>
              <a:spLocks noChangeArrowheads="1"/>
            </p:cNvSpPr>
            <p:nvPr/>
          </p:nvSpPr>
          <p:spPr bwMode="auto">
            <a:xfrm>
              <a:off x="3933019" y="8165168"/>
              <a:ext cx="2511140" cy="3012388"/>
            </a:xfrm>
            <a:custGeom>
              <a:avLst/>
              <a:gdLst>
                <a:gd name="T0" fmla="*/ 0 w 2255"/>
                <a:gd name="T1" fmla="*/ 2055 h 2701"/>
                <a:gd name="T2" fmla="*/ 0 w 2255"/>
                <a:gd name="T3" fmla="*/ 2055 h 2701"/>
                <a:gd name="T4" fmla="*/ 48 w 2255"/>
                <a:gd name="T5" fmla="*/ 2023 h 2701"/>
                <a:gd name="T6" fmla="*/ 916 w 2255"/>
                <a:gd name="T7" fmla="*/ 1155 h 2701"/>
                <a:gd name="T8" fmla="*/ 1481 w 2255"/>
                <a:gd name="T9" fmla="*/ 48 h 2701"/>
                <a:gd name="T10" fmla="*/ 1497 w 2255"/>
                <a:gd name="T11" fmla="*/ 0 h 2701"/>
                <a:gd name="T12" fmla="*/ 2254 w 2255"/>
                <a:gd name="T13" fmla="*/ 247 h 2701"/>
                <a:gd name="T14" fmla="*/ 2238 w 2255"/>
                <a:gd name="T15" fmla="*/ 295 h 2701"/>
                <a:gd name="T16" fmla="*/ 1561 w 2255"/>
                <a:gd name="T17" fmla="*/ 1625 h 2701"/>
                <a:gd name="T18" fmla="*/ 518 w 2255"/>
                <a:gd name="T19" fmla="*/ 2668 h 2701"/>
                <a:gd name="T20" fmla="*/ 470 w 2255"/>
                <a:gd name="T21" fmla="*/ 2700 h 2701"/>
                <a:gd name="T22" fmla="*/ 0 w 2255"/>
                <a:gd name="T23" fmla="*/ 2055 h 2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5" h="2701">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a:effectLst/>
          </p:spPr>
          <p:txBody>
            <a:bodyPr wrap="none" anchor="ctr"/>
            <a:lstStyle/>
            <a:p>
              <a:endParaRPr lang="en-US"/>
            </a:p>
          </p:txBody>
        </p:sp>
        <p:sp>
          <p:nvSpPr>
            <p:cNvPr id="8" name="Line 370">
              <a:extLst>
                <a:ext uri="{FF2B5EF4-FFF2-40B4-BE49-F238E27FC236}">
                  <a16:creationId xmlns:a16="http://schemas.microsoft.com/office/drawing/2014/main" id="{32F6DF3F-2938-BD4D-BF51-EE02DE58C7BC}"/>
                </a:ext>
              </a:extLst>
            </p:cNvPr>
            <p:cNvSpPr>
              <a:spLocks noChangeShapeType="1"/>
            </p:cNvSpPr>
            <p:nvPr/>
          </p:nvSpPr>
          <p:spPr bwMode="auto">
            <a:xfrm flipH="1">
              <a:off x="6134567"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9" name="Line 371">
              <a:extLst>
                <a:ext uri="{FF2B5EF4-FFF2-40B4-BE49-F238E27FC236}">
                  <a16:creationId xmlns:a16="http://schemas.microsoft.com/office/drawing/2014/main" id="{FD695B73-B2F8-604F-9235-05D969A31DC9}"/>
                </a:ext>
              </a:extLst>
            </p:cNvPr>
            <p:cNvSpPr>
              <a:spLocks noChangeShapeType="1"/>
            </p:cNvSpPr>
            <p:nvPr/>
          </p:nvSpPr>
          <p:spPr bwMode="auto">
            <a:xfrm flipH="1">
              <a:off x="5854458"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0" name="Line 372">
              <a:extLst>
                <a:ext uri="{FF2B5EF4-FFF2-40B4-BE49-F238E27FC236}">
                  <a16:creationId xmlns:a16="http://schemas.microsoft.com/office/drawing/2014/main" id="{CE8F5863-1C31-E94A-872C-236AA0936078}"/>
                </a:ext>
              </a:extLst>
            </p:cNvPr>
            <p:cNvSpPr>
              <a:spLocks noChangeShapeType="1"/>
            </p:cNvSpPr>
            <p:nvPr/>
          </p:nvSpPr>
          <p:spPr bwMode="auto">
            <a:xfrm flipH="1">
              <a:off x="5569436"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1" name="Line 373">
              <a:extLst>
                <a:ext uri="{FF2B5EF4-FFF2-40B4-BE49-F238E27FC236}">
                  <a16:creationId xmlns:a16="http://schemas.microsoft.com/office/drawing/2014/main" id="{3F78E116-88BE-424F-8426-F5289049A1C7}"/>
                </a:ext>
              </a:extLst>
            </p:cNvPr>
            <p:cNvSpPr>
              <a:spLocks noChangeShapeType="1"/>
            </p:cNvSpPr>
            <p:nvPr/>
          </p:nvSpPr>
          <p:spPr bwMode="auto">
            <a:xfrm flipH="1">
              <a:off x="5284414"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2" name="Line 374">
              <a:extLst>
                <a:ext uri="{FF2B5EF4-FFF2-40B4-BE49-F238E27FC236}">
                  <a16:creationId xmlns:a16="http://schemas.microsoft.com/office/drawing/2014/main" id="{6ECB9C51-5512-D341-8DEE-25BC594A98E2}"/>
                </a:ext>
              </a:extLst>
            </p:cNvPr>
            <p:cNvSpPr>
              <a:spLocks noChangeShapeType="1"/>
            </p:cNvSpPr>
            <p:nvPr/>
          </p:nvSpPr>
          <p:spPr bwMode="auto">
            <a:xfrm flipH="1">
              <a:off x="4999393" y="1678463"/>
              <a:ext cx="152341"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3" name="Line 375">
              <a:extLst>
                <a:ext uri="{FF2B5EF4-FFF2-40B4-BE49-F238E27FC236}">
                  <a16:creationId xmlns:a16="http://schemas.microsoft.com/office/drawing/2014/main" id="{60BBF185-F8E8-A64F-9824-29CD57013338}"/>
                </a:ext>
              </a:extLst>
            </p:cNvPr>
            <p:cNvSpPr>
              <a:spLocks noChangeShapeType="1"/>
            </p:cNvSpPr>
            <p:nvPr/>
          </p:nvSpPr>
          <p:spPr bwMode="auto">
            <a:xfrm flipH="1">
              <a:off x="4719286"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4" name="Line 376">
              <a:extLst>
                <a:ext uri="{FF2B5EF4-FFF2-40B4-BE49-F238E27FC236}">
                  <a16:creationId xmlns:a16="http://schemas.microsoft.com/office/drawing/2014/main" id="{0B44548D-0436-1B4D-82BA-3F36597C0B2A}"/>
                </a:ext>
              </a:extLst>
            </p:cNvPr>
            <p:cNvSpPr>
              <a:spLocks noChangeShapeType="1"/>
            </p:cNvSpPr>
            <p:nvPr/>
          </p:nvSpPr>
          <p:spPr bwMode="auto">
            <a:xfrm flipH="1">
              <a:off x="4434264"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 name="Line 377">
              <a:extLst>
                <a:ext uri="{FF2B5EF4-FFF2-40B4-BE49-F238E27FC236}">
                  <a16:creationId xmlns:a16="http://schemas.microsoft.com/office/drawing/2014/main" id="{1B930512-8211-0549-8411-C7237814C285}"/>
                </a:ext>
              </a:extLst>
            </p:cNvPr>
            <p:cNvSpPr>
              <a:spLocks noChangeShapeType="1"/>
            </p:cNvSpPr>
            <p:nvPr/>
          </p:nvSpPr>
          <p:spPr bwMode="auto">
            <a:xfrm flipH="1">
              <a:off x="4149243"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6" name="Line 378">
              <a:extLst>
                <a:ext uri="{FF2B5EF4-FFF2-40B4-BE49-F238E27FC236}">
                  <a16:creationId xmlns:a16="http://schemas.microsoft.com/office/drawing/2014/main" id="{97AF0131-21D4-1D48-8255-173B0EE6F7FC}"/>
                </a:ext>
              </a:extLst>
            </p:cNvPr>
            <p:cNvSpPr>
              <a:spLocks noChangeShapeType="1"/>
            </p:cNvSpPr>
            <p:nvPr/>
          </p:nvSpPr>
          <p:spPr bwMode="auto">
            <a:xfrm flipH="1">
              <a:off x="3864221" y="1678463"/>
              <a:ext cx="152338" cy="4916"/>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7" name="Freeform 379">
              <a:extLst>
                <a:ext uri="{FF2B5EF4-FFF2-40B4-BE49-F238E27FC236}">
                  <a16:creationId xmlns:a16="http://schemas.microsoft.com/office/drawing/2014/main" id="{E06F29DA-7B97-804D-A43F-12391EF183B4}"/>
                </a:ext>
              </a:extLst>
            </p:cNvPr>
            <p:cNvSpPr>
              <a:spLocks noChangeArrowheads="1"/>
            </p:cNvSpPr>
            <p:nvPr/>
          </p:nvSpPr>
          <p:spPr bwMode="auto">
            <a:xfrm>
              <a:off x="3603768" y="1678463"/>
              <a:ext cx="127768" cy="44229"/>
            </a:xfrm>
            <a:custGeom>
              <a:avLst/>
              <a:gdLst>
                <a:gd name="T0" fmla="*/ 112 w 113"/>
                <a:gd name="T1" fmla="*/ 0 h 41"/>
                <a:gd name="T2" fmla="*/ 40 w 113"/>
                <a:gd name="T3" fmla="*/ 0 h 41"/>
                <a:gd name="T4" fmla="*/ 0 w 113"/>
                <a:gd name="T5" fmla="*/ 40 h 41"/>
              </a:gdLst>
              <a:ahLst/>
              <a:cxnLst>
                <a:cxn ang="0">
                  <a:pos x="T0" y="T1"/>
                </a:cxn>
                <a:cxn ang="0">
                  <a:pos x="T2" y="T3"/>
                </a:cxn>
                <a:cxn ang="0">
                  <a:pos x="T4" y="T5"/>
                </a:cxn>
              </a:cxnLst>
              <a:rect l="0" t="0" r="r" b="b"/>
              <a:pathLst>
                <a:path w="113" h="41">
                  <a:moveTo>
                    <a:pt x="112" y="0"/>
                  </a:moveTo>
                  <a:lnTo>
                    <a:pt x="40" y="0"/>
                  </a:lnTo>
                  <a:lnTo>
                    <a:pt x="0" y="4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8" name="Line 380">
              <a:extLst>
                <a:ext uri="{FF2B5EF4-FFF2-40B4-BE49-F238E27FC236}">
                  <a16:creationId xmlns:a16="http://schemas.microsoft.com/office/drawing/2014/main" id="{39489DCB-CD4C-5840-B2C1-7D81D07BE59D}"/>
                </a:ext>
              </a:extLst>
            </p:cNvPr>
            <p:cNvSpPr>
              <a:spLocks noChangeShapeType="1"/>
            </p:cNvSpPr>
            <p:nvPr/>
          </p:nvSpPr>
          <p:spPr bwMode="auto">
            <a:xfrm flipH="1">
              <a:off x="3412117" y="1830804"/>
              <a:ext cx="98283" cy="108112"/>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9" name="Line 381">
              <a:extLst>
                <a:ext uri="{FF2B5EF4-FFF2-40B4-BE49-F238E27FC236}">
                  <a16:creationId xmlns:a16="http://schemas.microsoft.com/office/drawing/2014/main" id="{95643E82-7587-DC49-BC30-C0E6E404B9C4}"/>
                </a:ext>
              </a:extLst>
            </p:cNvPr>
            <p:cNvSpPr>
              <a:spLocks noChangeShapeType="1"/>
            </p:cNvSpPr>
            <p:nvPr/>
          </p:nvSpPr>
          <p:spPr bwMode="auto">
            <a:xfrm>
              <a:off x="5716861"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0" name="Line 382">
              <a:extLst>
                <a:ext uri="{FF2B5EF4-FFF2-40B4-BE49-F238E27FC236}">
                  <a16:creationId xmlns:a16="http://schemas.microsoft.com/office/drawing/2014/main" id="{D358734F-B9C8-BE43-A8DC-AC5B032EB038}"/>
                </a:ext>
              </a:extLst>
            </p:cNvPr>
            <p:cNvSpPr>
              <a:spLocks noChangeShapeType="1"/>
            </p:cNvSpPr>
            <p:nvPr/>
          </p:nvSpPr>
          <p:spPr bwMode="auto">
            <a:xfrm>
              <a:off x="6001883"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1" name="Line 383">
              <a:extLst>
                <a:ext uri="{FF2B5EF4-FFF2-40B4-BE49-F238E27FC236}">
                  <a16:creationId xmlns:a16="http://schemas.microsoft.com/office/drawing/2014/main" id="{AA567CB0-C7D0-4546-8B67-2094E0252F16}"/>
                </a:ext>
              </a:extLst>
            </p:cNvPr>
            <p:cNvSpPr>
              <a:spLocks noChangeShapeType="1"/>
            </p:cNvSpPr>
            <p:nvPr/>
          </p:nvSpPr>
          <p:spPr bwMode="auto">
            <a:xfrm>
              <a:off x="6281993"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2" name="Line 384">
              <a:extLst>
                <a:ext uri="{FF2B5EF4-FFF2-40B4-BE49-F238E27FC236}">
                  <a16:creationId xmlns:a16="http://schemas.microsoft.com/office/drawing/2014/main" id="{EA681CC9-5ABA-3248-A4A7-CB9CD72FD3B6}"/>
                </a:ext>
              </a:extLst>
            </p:cNvPr>
            <p:cNvSpPr>
              <a:spLocks noChangeShapeType="1"/>
            </p:cNvSpPr>
            <p:nvPr/>
          </p:nvSpPr>
          <p:spPr bwMode="auto">
            <a:xfrm>
              <a:off x="6567014"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3" name="Line 385">
              <a:extLst>
                <a:ext uri="{FF2B5EF4-FFF2-40B4-BE49-F238E27FC236}">
                  <a16:creationId xmlns:a16="http://schemas.microsoft.com/office/drawing/2014/main" id="{91F26741-DBCE-384F-B4F7-C04E11D09316}"/>
                </a:ext>
              </a:extLst>
            </p:cNvPr>
            <p:cNvSpPr>
              <a:spLocks noChangeShapeType="1"/>
            </p:cNvSpPr>
            <p:nvPr/>
          </p:nvSpPr>
          <p:spPr bwMode="auto">
            <a:xfrm>
              <a:off x="6852036"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4" name="Line 386">
              <a:extLst>
                <a:ext uri="{FF2B5EF4-FFF2-40B4-BE49-F238E27FC236}">
                  <a16:creationId xmlns:a16="http://schemas.microsoft.com/office/drawing/2014/main" id="{6F66E14C-E7D6-D147-95EB-7B8BEE4DDFBE}"/>
                </a:ext>
              </a:extLst>
            </p:cNvPr>
            <p:cNvSpPr>
              <a:spLocks noChangeShapeType="1"/>
            </p:cNvSpPr>
            <p:nvPr/>
          </p:nvSpPr>
          <p:spPr bwMode="auto">
            <a:xfrm>
              <a:off x="7137058"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5" name="Line 387">
              <a:extLst>
                <a:ext uri="{FF2B5EF4-FFF2-40B4-BE49-F238E27FC236}">
                  <a16:creationId xmlns:a16="http://schemas.microsoft.com/office/drawing/2014/main" id="{7AE857E7-44C1-BA4F-8375-C42C5C52CF05}"/>
                </a:ext>
              </a:extLst>
            </p:cNvPr>
            <p:cNvSpPr>
              <a:spLocks noChangeShapeType="1"/>
            </p:cNvSpPr>
            <p:nvPr/>
          </p:nvSpPr>
          <p:spPr bwMode="auto">
            <a:xfrm>
              <a:off x="7422080" y="3924240"/>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6" name="Line 388">
              <a:extLst>
                <a:ext uri="{FF2B5EF4-FFF2-40B4-BE49-F238E27FC236}">
                  <a16:creationId xmlns:a16="http://schemas.microsoft.com/office/drawing/2014/main" id="{A214FDBA-4EC5-5241-8B30-1FE689861B72}"/>
                </a:ext>
              </a:extLst>
            </p:cNvPr>
            <p:cNvSpPr>
              <a:spLocks noChangeShapeType="1"/>
            </p:cNvSpPr>
            <p:nvPr/>
          </p:nvSpPr>
          <p:spPr bwMode="auto">
            <a:xfrm>
              <a:off x="7702186"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7" name="Line 389">
              <a:extLst>
                <a:ext uri="{FF2B5EF4-FFF2-40B4-BE49-F238E27FC236}">
                  <a16:creationId xmlns:a16="http://schemas.microsoft.com/office/drawing/2014/main" id="{7C5E9A8F-8FDD-1A44-BF04-D0F310267E08}"/>
                </a:ext>
              </a:extLst>
            </p:cNvPr>
            <p:cNvSpPr>
              <a:spLocks noChangeShapeType="1"/>
            </p:cNvSpPr>
            <p:nvPr/>
          </p:nvSpPr>
          <p:spPr bwMode="auto">
            <a:xfrm>
              <a:off x="7987208" y="3924240"/>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8" name="Line 390">
              <a:extLst>
                <a:ext uri="{FF2B5EF4-FFF2-40B4-BE49-F238E27FC236}">
                  <a16:creationId xmlns:a16="http://schemas.microsoft.com/office/drawing/2014/main" id="{0EA9B8C0-EDFD-1046-AD55-42F87E61706A}"/>
                </a:ext>
              </a:extLst>
            </p:cNvPr>
            <p:cNvSpPr>
              <a:spLocks noChangeShapeType="1"/>
            </p:cNvSpPr>
            <p:nvPr/>
          </p:nvSpPr>
          <p:spPr bwMode="auto">
            <a:xfrm>
              <a:off x="8272230" y="3924240"/>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29" name="Line 391">
              <a:extLst>
                <a:ext uri="{FF2B5EF4-FFF2-40B4-BE49-F238E27FC236}">
                  <a16:creationId xmlns:a16="http://schemas.microsoft.com/office/drawing/2014/main" id="{6A9289EF-1274-C94D-8B8B-4554E3135E0E}"/>
                </a:ext>
              </a:extLst>
            </p:cNvPr>
            <p:cNvSpPr>
              <a:spLocks noChangeShapeType="1"/>
            </p:cNvSpPr>
            <p:nvPr/>
          </p:nvSpPr>
          <p:spPr bwMode="auto">
            <a:xfrm>
              <a:off x="6630897"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0" name="Line 392">
              <a:extLst>
                <a:ext uri="{FF2B5EF4-FFF2-40B4-BE49-F238E27FC236}">
                  <a16:creationId xmlns:a16="http://schemas.microsoft.com/office/drawing/2014/main" id="{ED83F3A6-9F88-3742-A5D4-543111D2D583}"/>
                </a:ext>
              </a:extLst>
            </p:cNvPr>
            <p:cNvSpPr>
              <a:spLocks noChangeShapeType="1"/>
            </p:cNvSpPr>
            <p:nvPr/>
          </p:nvSpPr>
          <p:spPr bwMode="auto">
            <a:xfrm>
              <a:off x="6915919"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1" name="Line 393">
              <a:extLst>
                <a:ext uri="{FF2B5EF4-FFF2-40B4-BE49-F238E27FC236}">
                  <a16:creationId xmlns:a16="http://schemas.microsoft.com/office/drawing/2014/main" id="{16BB54F5-8C56-B548-B2EF-F47C4745ECC1}"/>
                </a:ext>
              </a:extLst>
            </p:cNvPr>
            <p:cNvSpPr>
              <a:spLocks noChangeShapeType="1"/>
            </p:cNvSpPr>
            <p:nvPr/>
          </p:nvSpPr>
          <p:spPr bwMode="auto">
            <a:xfrm>
              <a:off x="7200941"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2" name="Line 394">
              <a:extLst>
                <a:ext uri="{FF2B5EF4-FFF2-40B4-BE49-F238E27FC236}">
                  <a16:creationId xmlns:a16="http://schemas.microsoft.com/office/drawing/2014/main" id="{9C62878D-2275-144A-8646-33C664400DCB}"/>
                </a:ext>
              </a:extLst>
            </p:cNvPr>
            <p:cNvSpPr>
              <a:spLocks noChangeShapeType="1"/>
            </p:cNvSpPr>
            <p:nvPr/>
          </p:nvSpPr>
          <p:spPr bwMode="auto">
            <a:xfrm>
              <a:off x="7481050"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3" name="Line 395">
              <a:extLst>
                <a:ext uri="{FF2B5EF4-FFF2-40B4-BE49-F238E27FC236}">
                  <a16:creationId xmlns:a16="http://schemas.microsoft.com/office/drawing/2014/main" id="{6A2E1EEE-E9D7-8046-88D4-F7BD7218B303}"/>
                </a:ext>
              </a:extLst>
            </p:cNvPr>
            <p:cNvSpPr>
              <a:spLocks noChangeShapeType="1"/>
            </p:cNvSpPr>
            <p:nvPr/>
          </p:nvSpPr>
          <p:spPr bwMode="auto">
            <a:xfrm>
              <a:off x="7766072"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96">
              <a:extLst>
                <a:ext uri="{FF2B5EF4-FFF2-40B4-BE49-F238E27FC236}">
                  <a16:creationId xmlns:a16="http://schemas.microsoft.com/office/drawing/2014/main" id="{0BAC68DC-5BAC-B440-B154-FC2AB78A8D22}"/>
                </a:ext>
              </a:extLst>
            </p:cNvPr>
            <p:cNvSpPr>
              <a:spLocks noChangeShapeType="1"/>
            </p:cNvSpPr>
            <p:nvPr/>
          </p:nvSpPr>
          <p:spPr bwMode="auto">
            <a:xfrm>
              <a:off x="8051094"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97">
              <a:extLst>
                <a:ext uri="{FF2B5EF4-FFF2-40B4-BE49-F238E27FC236}">
                  <a16:creationId xmlns:a16="http://schemas.microsoft.com/office/drawing/2014/main" id="{C84BCC2E-BE5E-1245-AA45-C11AA6F0B561}"/>
                </a:ext>
              </a:extLst>
            </p:cNvPr>
            <p:cNvSpPr>
              <a:spLocks noChangeShapeType="1"/>
            </p:cNvSpPr>
            <p:nvPr/>
          </p:nvSpPr>
          <p:spPr bwMode="auto">
            <a:xfrm>
              <a:off x="8336116"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98">
              <a:extLst>
                <a:ext uri="{FF2B5EF4-FFF2-40B4-BE49-F238E27FC236}">
                  <a16:creationId xmlns:a16="http://schemas.microsoft.com/office/drawing/2014/main" id="{8024D14E-8A2F-384A-96B7-48EC820B6406}"/>
                </a:ext>
              </a:extLst>
            </p:cNvPr>
            <p:cNvSpPr>
              <a:spLocks noChangeShapeType="1"/>
            </p:cNvSpPr>
            <p:nvPr/>
          </p:nvSpPr>
          <p:spPr bwMode="auto">
            <a:xfrm>
              <a:off x="8621138" y="6862914"/>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99">
              <a:extLst>
                <a:ext uri="{FF2B5EF4-FFF2-40B4-BE49-F238E27FC236}">
                  <a16:creationId xmlns:a16="http://schemas.microsoft.com/office/drawing/2014/main" id="{FC644DFB-6F5B-9846-8E31-E325594B7683}"/>
                </a:ext>
              </a:extLst>
            </p:cNvPr>
            <p:cNvSpPr>
              <a:spLocks noChangeShapeType="1"/>
            </p:cNvSpPr>
            <p:nvPr/>
          </p:nvSpPr>
          <p:spPr bwMode="auto">
            <a:xfrm>
              <a:off x="8901244" y="6862914"/>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8" name="Line 400">
              <a:extLst>
                <a:ext uri="{FF2B5EF4-FFF2-40B4-BE49-F238E27FC236}">
                  <a16:creationId xmlns:a16="http://schemas.microsoft.com/office/drawing/2014/main" id="{8CFFFD75-3458-AA4C-837A-8E3E1FEA5A97}"/>
                </a:ext>
              </a:extLst>
            </p:cNvPr>
            <p:cNvSpPr>
              <a:spLocks noChangeShapeType="1"/>
            </p:cNvSpPr>
            <p:nvPr/>
          </p:nvSpPr>
          <p:spPr bwMode="auto">
            <a:xfrm>
              <a:off x="9186266" y="6862914"/>
              <a:ext cx="73714"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39" name="Line 401">
              <a:extLst>
                <a:ext uri="{FF2B5EF4-FFF2-40B4-BE49-F238E27FC236}">
                  <a16:creationId xmlns:a16="http://schemas.microsoft.com/office/drawing/2014/main" id="{64DA56AE-9533-3946-8D43-552F0D72211D}"/>
                </a:ext>
              </a:extLst>
            </p:cNvPr>
            <p:cNvSpPr>
              <a:spLocks noChangeShapeType="1"/>
            </p:cNvSpPr>
            <p:nvPr/>
          </p:nvSpPr>
          <p:spPr bwMode="auto">
            <a:xfrm>
              <a:off x="5716861"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0" name="Line 402">
              <a:extLst>
                <a:ext uri="{FF2B5EF4-FFF2-40B4-BE49-F238E27FC236}">
                  <a16:creationId xmlns:a16="http://schemas.microsoft.com/office/drawing/2014/main" id="{23E0164A-EDFA-D947-9627-70AE9E22BC9B}"/>
                </a:ext>
              </a:extLst>
            </p:cNvPr>
            <p:cNvSpPr>
              <a:spLocks noChangeShapeType="1"/>
            </p:cNvSpPr>
            <p:nvPr/>
          </p:nvSpPr>
          <p:spPr bwMode="auto">
            <a:xfrm>
              <a:off x="6001883"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1" name="Line 403">
              <a:extLst>
                <a:ext uri="{FF2B5EF4-FFF2-40B4-BE49-F238E27FC236}">
                  <a16:creationId xmlns:a16="http://schemas.microsoft.com/office/drawing/2014/main" id="{55D7BF5B-A0F1-5B45-8A0C-513859E3CD3F}"/>
                </a:ext>
              </a:extLst>
            </p:cNvPr>
            <p:cNvSpPr>
              <a:spLocks noChangeShapeType="1"/>
            </p:cNvSpPr>
            <p:nvPr/>
          </p:nvSpPr>
          <p:spPr bwMode="auto">
            <a:xfrm>
              <a:off x="6281993"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2" name="Line 404">
              <a:extLst>
                <a:ext uri="{FF2B5EF4-FFF2-40B4-BE49-F238E27FC236}">
                  <a16:creationId xmlns:a16="http://schemas.microsoft.com/office/drawing/2014/main" id="{9226F207-3C9C-4A4E-AC2F-68AF8098ACFA}"/>
                </a:ext>
              </a:extLst>
            </p:cNvPr>
            <p:cNvSpPr>
              <a:spLocks noChangeShapeType="1"/>
            </p:cNvSpPr>
            <p:nvPr/>
          </p:nvSpPr>
          <p:spPr bwMode="auto">
            <a:xfrm>
              <a:off x="6567014"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3" name="Line 405">
              <a:extLst>
                <a:ext uri="{FF2B5EF4-FFF2-40B4-BE49-F238E27FC236}">
                  <a16:creationId xmlns:a16="http://schemas.microsoft.com/office/drawing/2014/main" id="{8AE3256E-6B01-E94F-83AD-0640469CBA57}"/>
                </a:ext>
              </a:extLst>
            </p:cNvPr>
            <p:cNvSpPr>
              <a:spLocks noChangeShapeType="1"/>
            </p:cNvSpPr>
            <p:nvPr/>
          </p:nvSpPr>
          <p:spPr bwMode="auto">
            <a:xfrm>
              <a:off x="6852035" y="9663992"/>
              <a:ext cx="142510"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6">
              <a:extLst>
                <a:ext uri="{FF2B5EF4-FFF2-40B4-BE49-F238E27FC236}">
                  <a16:creationId xmlns:a16="http://schemas.microsoft.com/office/drawing/2014/main" id="{CFE84471-1439-E24B-8F5F-88A991330A6F}"/>
                </a:ext>
              </a:extLst>
            </p:cNvPr>
            <p:cNvSpPr>
              <a:spLocks noChangeShapeType="1"/>
            </p:cNvSpPr>
            <p:nvPr/>
          </p:nvSpPr>
          <p:spPr bwMode="auto">
            <a:xfrm>
              <a:off x="7137058"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07">
              <a:extLst>
                <a:ext uri="{FF2B5EF4-FFF2-40B4-BE49-F238E27FC236}">
                  <a16:creationId xmlns:a16="http://schemas.microsoft.com/office/drawing/2014/main" id="{7CDC9049-3589-0A4F-8C41-0B15E6E51DC3}"/>
                </a:ext>
              </a:extLst>
            </p:cNvPr>
            <p:cNvSpPr>
              <a:spLocks noChangeShapeType="1"/>
            </p:cNvSpPr>
            <p:nvPr/>
          </p:nvSpPr>
          <p:spPr bwMode="auto">
            <a:xfrm>
              <a:off x="7422080" y="9663991"/>
              <a:ext cx="142509"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08">
              <a:extLst>
                <a:ext uri="{FF2B5EF4-FFF2-40B4-BE49-F238E27FC236}">
                  <a16:creationId xmlns:a16="http://schemas.microsoft.com/office/drawing/2014/main" id="{9FCE5874-AB01-B548-8426-B63F8BD5E496}"/>
                </a:ext>
              </a:extLst>
            </p:cNvPr>
            <p:cNvSpPr>
              <a:spLocks noChangeShapeType="1"/>
            </p:cNvSpPr>
            <p:nvPr/>
          </p:nvSpPr>
          <p:spPr bwMode="auto">
            <a:xfrm>
              <a:off x="7702186"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dirty="0"/>
            </a:p>
          </p:txBody>
        </p:sp>
        <p:sp>
          <p:nvSpPr>
            <p:cNvPr id="47" name="Line 409">
              <a:extLst>
                <a:ext uri="{FF2B5EF4-FFF2-40B4-BE49-F238E27FC236}">
                  <a16:creationId xmlns:a16="http://schemas.microsoft.com/office/drawing/2014/main" id="{5B0A45E2-43F1-4245-BE74-B8DDB9149A15}"/>
                </a:ext>
              </a:extLst>
            </p:cNvPr>
            <p:cNvSpPr>
              <a:spLocks noChangeShapeType="1"/>
            </p:cNvSpPr>
            <p:nvPr/>
          </p:nvSpPr>
          <p:spPr bwMode="auto">
            <a:xfrm>
              <a:off x="7987208" y="9663991"/>
              <a:ext cx="142512"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10">
              <a:extLst>
                <a:ext uri="{FF2B5EF4-FFF2-40B4-BE49-F238E27FC236}">
                  <a16:creationId xmlns:a16="http://schemas.microsoft.com/office/drawing/2014/main" id="{A4325D27-2F2A-4549-9938-093400ED854A}"/>
                </a:ext>
              </a:extLst>
            </p:cNvPr>
            <p:cNvSpPr>
              <a:spLocks noChangeShapeType="1"/>
            </p:cNvSpPr>
            <p:nvPr/>
          </p:nvSpPr>
          <p:spPr bwMode="auto">
            <a:xfrm>
              <a:off x="8272230" y="9663991"/>
              <a:ext cx="78627"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11">
              <a:extLst>
                <a:ext uri="{FF2B5EF4-FFF2-40B4-BE49-F238E27FC236}">
                  <a16:creationId xmlns:a16="http://schemas.microsoft.com/office/drawing/2014/main" id="{D2CE3B69-9FD0-8644-BCD2-6DA75B4E10FC}"/>
                </a:ext>
              </a:extLst>
            </p:cNvPr>
            <p:cNvSpPr>
              <a:spLocks noChangeShapeType="1"/>
            </p:cNvSpPr>
            <p:nvPr/>
          </p:nvSpPr>
          <p:spPr bwMode="auto">
            <a:xfrm flipH="1">
              <a:off x="6109995"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0" name="Line 412">
              <a:extLst>
                <a:ext uri="{FF2B5EF4-FFF2-40B4-BE49-F238E27FC236}">
                  <a16:creationId xmlns:a16="http://schemas.microsoft.com/office/drawing/2014/main" id="{A694A40C-F6C2-E148-9EC3-A2A831B33309}"/>
                </a:ext>
              </a:extLst>
            </p:cNvPr>
            <p:cNvSpPr>
              <a:spLocks noChangeShapeType="1"/>
            </p:cNvSpPr>
            <p:nvPr/>
          </p:nvSpPr>
          <p:spPr bwMode="auto">
            <a:xfrm flipH="1">
              <a:off x="5824973"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1" name="Line 413">
              <a:extLst>
                <a:ext uri="{FF2B5EF4-FFF2-40B4-BE49-F238E27FC236}">
                  <a16:creationId xmlns:a16="http://schemas.microsoft.com/office/drawing/2014/main" id="{41F59115-16B6-2E43-AC26-21E4ACD6C0FB}"/>
                </a:ext>
              </a:extLst>
            </p:cNvPr>
            <p:cNvSpPr>
              <a:spLocks noChangeShapeType="1"/>
            </p:cNvSpPr>
            <p:nvPr/>
          </p:nvSpPr>
          <p:spPr bwMode="auto">
            <a:xfrm flipH="1">
              <a:off x="5544867"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2" name="Line 414">
              <a:extLst>
                <a:ext uri="{FF2B5EF4-FFF2-40B4-BE49-F238E27FC236}">
                  <a16:creationId xmlns:a16="http://schemas.microsoft.com/office/drawing/2014/main" id="{0537ECC0-D32A-764E-A96A-3552CAE6DC1D}"/>
                </a:ext>
              </a:extLst>
            </p:cNvPr>
            <p:cNvSpPr>
              <a:spLocks noChangeShapeType="1"/>
            </p:cNvSpPr>
            <p:nvPr/>
          </p:nvSpPr>
          <p:spPr bwMode="auto">
            <a:xfrm flipH="1">
              <a:off x="5259845"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3" name="Line 415">
              <a:extLst>
                <a:ext uri="{FF2B5EF4-FFF2-40B4-BE49-F238E27FC236}">
                  <a16:creationId xmlns:a16="http://schemas.microsoft.com/office/drawing/2014/main" id="{15FAE838-7622-654D-AED9-C2EB0B6AA901}"/>
                </a:ext>
              </a:extLst>
            </p:cNvPr>
            <p:cNvSpPr>
              <a:spLocks noChangeShapeType="1"/>
            </p:cNvSpPr>
            <p:nvPr/>
          </p:nvSpPr>
          <p:spPr bwMode="auto">
            <a:xfrm flipH="1">
              <a:off x="4974823"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4" name="Line 416">
              <a:extLst>
                <a:ext uri="{FF2B5EF4-FFF2-40B4-BE49-F238E27FC236}">
                  <a16:creationId xmlns:a16="http://schemas.microsoft.com/office/drawing/2014/main" id="{6972A018-20F0-EF44-AE4C-DF35274893C5}"/>
                </a:ext>
              </a:extLst>
            </p:cNvPr>
            <p:cNvSpPr>
              <a:spLocks noChangeShapeType="1"/>
            </p:cNvSpPr>
            <p:nvPr/>
          </p:nvSpPr>
          <p:spPr bwMode="auto">
            <a:xfrm flipH="1">
              <a:off x="4689801"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5" name="Line 417">
              <a:extLst>
                <a:ext uri="{FF2B5EF4-FFF2-40B4-BE49-F238E27FC236}">
                  <a16:creationId xmlns:a16="http://schemas.microsoft.com/office/drawing/2014/main" id="{420F8A13-E165-CE4F-9717-74AA01E94E33}"/>
                </a:ext>
              </a:extLst>
            </p:cNvPr>
            <p:cNvSpPr>
              <a:spLocks noChangeShapeType="1"/>
            </p:cNvSpPr>
            <p:nvPr/>
          </p:nvSpPr>
          <p:spPr bwMode="auto">
            <a:xfrm flipH="1">
              <a:off x="4404779" y="12042450"/>
              <a:ext cx="152338"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6" name="Line 418">
              <a:extLst>
                <a:ext uri="{FF2B5EF4-FFF2-40B4-BE49-F238E27FC236}">
                  <a16:creationId xmlns:a16="http://schemas.microsoft.com/office/drawing/2014/main" id="{290207CA-790D-4F42-A915-852BFBF8AB0E}"/>
                </a:ext>
              </a:extLst>
            </p:cNvPr>
            <p:cNvSpPr>
              <a:spLocks noChangeShapeType="1"/>
            </p:cNvSpPr>
            <p:nvPr/>
          </p:nvSpPr>
          <p:spPr bwMode="auto">
            <a:xfrm flipH="1">
              <a:off x="4124670"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7" name="Line 419">
              <a:extLst>
                <a:ext uri="{FF2B5EF4-FFF2-40B4-BE49-F238E27FC236}">
                  <a16:creationId xmlns:a16="http://schemas.microsoft.com/office/drawing/2014/main" id="{AEDEFB3B-2FE6-0849-AB96-115C6B0DD259}"/>
                </a:ext>
              </a:extLst>
            </p:cNvPr>
            <p:cNvSpPr>
              <a:spLocks noChangeShapeType="1"/>
            </p:cNvSpPr>
            <p:nvPr/>
          </p:nvSpPr>
          <p:spPr bwMode="auto">
            <a:xfrm flipH="1">
              <a:off x="3839648" y="12042450"/>
              <a:ext cx="152341" cy="4913"/>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8" name="Freeform 420">
              <a:extLst>
                <a:ext uri="{FF2B5EF4-FFF2-40B4-BE49-F238E27FC236}">
                  <a16:creationId xmlns:a16="http://schemas.microsoft.com/office/drawing/2014/main" id="{826C0850-C623-2B48-916E-BC3BE18BEAE7}"/>
                </a:ext>
              </a:extLst>
            </p:cNvPr>
            <p:cNvSpPr>
              <a:spLocks noChangeArrowheads="1"/>
            </p:cNvSpPr>
            <p:nvPr/>
          </p:nvSpPr>
          <p:spPr bwMode="auto">
            <a:xfrm>
              <a:off x="3593940" y="11988392"/>
              <a:ext cx="108112" cy="54057"/>
            </a:xfrm>
            <a:custGeom>
              <a:avLst/>
              <a:gdLst>
                <a:gd name="T0" fmla="*/ 96 w 97"/>
                <a:gd name="T1" fmla="*/ 48 h 49"/>
                <a:gd name="T2" fmla="*/ 32 w 97"/>
                <a:gd name="T3" fmla="*/ 48 h 49"/>
                <a:gd name="T4" fmla="*/ 0 w 97"/>
                <a:gd name="T5" fmla="*/ 0 h 49"/>
              </a:gdLst>
              <a:ahLst/>
              <a:cxnLst>
                <a:cxn ang="0">
                  <a:pos x="T0" y="T1"/>
                </a:cxn>
                <a:cxn ang="0">
                  <a:pos x="T2" y="T3"/>
                </a:cxn>
                <a:cxn ang="0">
                  <a:pos x="T4" y="T5"/>
                </a:cxn>
              </a:cxnLst>
              <a:rect l="0" t="0" r="r" b="b"/>
              <a:pathLst>
                <a:path w="97" h="49">
                  <a:moveTo>
                    <a:pt x="96" y="48"/>
                  </a:moveTo>
                  <a:lnTo>
                    <a:pt x="32" y="48"/>
                  </a:lnTo>
                  <a:lnTo>
                    <a:pt x="0" y="0"/>
                  </a:lnTo>
                </a:path>
              </a:pathLst>
            </a:custGeom>
            <a:noFill/>
            <a:ln w="14400" cap="flat">
              <a:solidFill>
                <a:schemeClr val="bg1">
                  <a:lumMod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59" name="Line 421">
              <a:extLst>
                <a:ext uri="{FF2B5EF4-FFF2-40B4-BE49-F238E27FC236}">
                  <a16:creationId xmlns:a16="http://schemas.microsoft.com/office/drawing/2014/main" id="{E52B94A8-404A-0D4F-812A-80BA84B1376D}"/>
                </a:ext>
              </a:extLst>
            </p:cNvPr>
            <p:cNvSpPr>
              <a:spLocks noChangeShapeType="1"/>
            </p:cNvSpPr>
            <p:nvPr/>
          </p:nvSpPr>
          <p:spPr bwMode="auto">
            <a:xfrm flipH="1" flipV="1">
              <a:off x="3441602" y="11737771"/>
              <a:ext cx="88455" cy="132681"/>
            </a:xfrm>
            <a:prstGeom prst="line">
              <a:avLst/>
            </a:prstGeom>
            <a:noFill/>
            <a:ln w="14400" cap="flat">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88" name="Text Placeholder 17">
            <a:extLst>
              <a:ext uri="{FF2B5EF4-FFF2-40B4-BE49-F238E27FC236}">
                <a16:creationId xmlns:a16="http://schemas.microsoft.com/office/drawing/2014/main" id="{34F0C302-0D8D-5843-989D-B63B49CEDBB6}"/>
              </a:ext>
            </a:extLst>
          </p:cNvPr>
          <p:cNvSpPr>
            <a:spLocks noGrp="1"/>
          </p:cNvSpPr>
          <p:nvPr>
            <p:ph type="body" sz="quarter" idx="18" hasCustomPrompt="1"/>
          </p:nvPr>
        </p:nvSpPr>
        <p:spPr>
          <a:xfrm>
            <a:off x="734715" y="1476869"/>
            <a:ext cx="4312551" cy="4147846"/>
          </a:xfrm>
        </p:spPr>
        <p:txBody>
          <a:bodyPr/>
          <a:lstStyle>
            <a:lvl1pP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89" name="Rectangle 88">
            <a:extLst>
              <a:ext uri="{FF2B5EF4-FFF2-40B4-BE49-F238E27FC236}">
                <a16:creationId xmlns:a16="http://schemas.microsoft.com/office/drawing/2014/main" id="{FB45A437-6B55-9146-AED4-CA97F69F3CC4}"/>
              </a:ext>
            </a:extLst>
          </p:cNvPr>
          <p:cNvSpPr/>
          <p:nvPr userDrawn="1"/>
        </p:nvSpPr>
        <p:spPr>
          <a:xfrm>
            <a:off x="818862" y="1340326"/>
            <a:ext cx="792000" cy="21410"/>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734715" y="642972"/>
            <a:ext cx="4308887" cy="582221"/>
          </a:xfrm>
        </p:spPr>
        <p:txBody>
          <a:bodyPr>
            <a:normAutofit/>
          </a:bodyPr>
          <a:lstStyle>
            <a:lvl1pPr marL="0" indent="0" algn="l">
              <a:buNone/>
              <a:defRPr sz="3600" b="0" i="0">
                <a:solidFill>
                  <a:srgbClr val="595A59"/>
                </a:solidFill>
                <a:latin typeface="+mn-lt"/>
              </a:defRPr>
            </a:lvl1pPr>
          </a:lstStyle>
          <a:p>
            <a:pPr lvl="0"/>
            <a:r>
              <a:rPr lang="en-US" dirty="0"/>
              <a:t>Heading</a:t>
            </a:r>
          </a:p>
        </p:txBody>
      </p:sp>
      <p:sp>
        <p:nvSpPr>
          <p:cNvPr id="102" name="Text Placeholder 23">
            <a:extLst>
              <a:ext uri="{FF2B5EF4-FFF2-40B4-BE49-F238E27FC236}">
                <a16:creationId xmlns:a16="http://schemas.microsoft.com/office/drawing/2014/main" id="{4F90DD39-208A-0846-AC92-FAC36CE191A5}"/>
              </a:ext>
            </a:extLst>
          </p:cNvPr>
          <p:cNvSpPr>
            <a:spLocks noGrp="1"/>
          </p:cNvSpPr>
          <p:nvPr>
            <p:ph type="body" sz="quarter" idx="20" hasCustomPrompt="1"/>
          </p:nvPr>
        </p:nvSpPr>
        <p:spPr>
          <a:xfrm>
            <a:off x="5383587" y="2953714"/>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4" name="Text Placeholder 23">
            <a:extLst>
              <a:ext uri="{FF2B5EF4-FFF2-40B4-BE49-F238E27FC236}">
                <a16:creationId xmlns:a16="http://schemas.microsoft.com/office/drawing/2014/main" id="{DFCB3FD5-E40F-CE48-A411-1E3CAE3E9AC8}"/>
              </a:ext>
            </a:extLst>
          </p:cNvPr>
          <p:cNvSpPr>
            <a:spLocks noGrp="1"/>
          </p:cNvSpPr>
          <p:nvPr>
            <p:ph type="body" sz="quarter" idx="22" hasCustomPrompt="1"/>
          </p:nvPr>
        </p:nvSpPr>
        <p:spPr>
          <a:xfrm>
            <a:off x="6505378" y="70699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6" name="Text Placeholder 23">
            <a:extLst>
              <a:ext uri="{FF2B5EF4-FFF2-40B4-BE49-F238E27FC236}">
                <a16:creationId xmlns:a16="http://schemas.microsoft.com/office/drawing/2014/main" id="{3C479639-2B37-234D-B21C-737A15B07610}"/>
              </a:ext>
            </a:extLst>
          </p:cNvPr>
          <p:cNvSpPr>
            <a:spLocks noGrp="1"/>
          </p:cNvSpPr>
          <p:nvPr>
            <p:ph type="body" sz="quarter" idx="24" hasCustomPrompt="1"/>
          </p:nvPr>
        </p:nvSpPr>
        <p:spPr>
          <a:xfrm>
            <a:off x="6667059" y="525270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08" name="Text Placeholder 23">
            <a:extLst>
              <a:ext uri="{FF2B5EF4-FFF2-40B4-BE49-F238E27FC236}">
                <a16:creationId xmlns:a16="http://schemas.microsoft.com/office/drawing/2014/main" id="{AF91F0CE-C7DF-B74F-B4D7-25C7ADC90465}"/>
              </a:ext>
            </a:extLst>
          </p:cNvPr>
          <p:cNvSpPr>
            <a:spLocks noGrp="1"/>
          </p:cNvSpPr>
          <p:nvPr>
            <p:ph type="body" sz="quarter" idx="26" hasCustomPrompt="1"/>
          </p:nvPr>
        </p:nvSpPr>
        <p:spPr>
          <a:xfrm>
            <a:off x="5731325" y="4198813"/>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sp>
        <p:nvSpPr>
          <p:cNvPr id="110" name="Text Placeholder 23">
            <a:extLst>
              <a:ext uri="{FF2B5EF4-FFF2-40B4-BE49-F238E27FC236}">
                <a16:creationId xmlns:a16="http://schemas.microsoft.com/office/drawing/2014/main" id="{9D34396D-AAEA-8941-B9FA-2158B9F5BCD8}"/>
              </a:ext>
            </a:extLst>
          </p:cNvPr>
          <p:cNvSpPr>
            <a:spLocks noGrp="1"/>
          </p:cNvSpPr>
          <p:nvPr>
            <p:ph type="body" sz="quarter" idx="28" hasCustomPrompt="1"/>
          </p:nvPr>
        </p:nvSpPr>
        <p:spPr>
          <a:xfrm>
            <a:off x="5779230" y="1711325"/>
            <a:ext cx="2219219" cy="442320"/>
          </a:xfrm>
        </p:spPr>
        <p:txBody>
          <a:bodyPr>
            <a:normAutofit/>
          </a:bodyPr>
          <a:lstStyle>
            <a:lvl1pPr marL="0" indent="0" algn="r">
              <a:buNone/>
              <a:defRPr sz="2200" b="1" i="0">
                <a:solidFill>
                  <a:srgbClr val="595A59"/>
                </a:solidFill>
                <a:latin typeface="+mn-lt"/>
              </a:defRPr>
            </a:lvl1pPr>
          </a:lstStyle>
          <a:p>
            <a:pPr lvl="0"/>
            <a:r>
              <a:rPr lang="en-US" dirty="0"/>
              <a:t>Title</a:t>
            </a:r>
          </a:p>
        </p:txBody>
      </p:sp>
      <p:pic>
        <p:nvPicPr>
          <p:cNvPr id="75" name="Picture 74" descr="Background pattern&#10;&#10;Description automatically generated">
            <a:extLst>
              <a:ext uri="{FF2B5EF4-FFF2-40B4-BE49-F238E27FC236}">
                <a16:creationId xmlns:a16="http://schemas.microsoft.com/office/drawing/2014/main" id="{2C9ACBC7-24B1-C444-9224-434275C1A3F8}"/>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76" name="Group 75">
            <a:extLst>
              <a:ext uri="{FF2B5EF4-FFF2-40B4-BE49-F238E27FC236}">
                <a16:creationId xmlns:a16="http://schemas.microsoft.com/office/drawing/2014/main" id="{D64F2DB8-459C-704C-A786-40E72B4290B2}"/>
              </a:ext>
            </a:extLst>
          </p:cNvPr>
          <p:cNvGrpSpPr/>
          <p:nvPr userDrawn="1"/>
        </p:nvGrpSpPr>
        <p:grpSpPr>
          <a:xfrm>
            <a:off x="389965" y="6092742"/>
            <a:ext cx="3144242" cy="374574"/>
            <a:chOff x="301128" y="6151084"/>
            <a:chExt cx="3144242" cy="374574"/>
          </a:xfrm>
        </p:grpSpPr>
        <p:pic>
          <p:nvPicPr>
            <p:cNvPr id="79" name="Picture 78" descr="Shape&#10;&#10;Description automatically generated with medium confidence">
              <a:extLst>
                <a:ext uri="{FF2B5EF4-FFF2-40B4-BE49-F238E27FC236}">
                  <a16:creationId xmlns:a16="http://schemas.microsoft.com/office/drawing/2014/main" id="{03FC1F4D-6043-3E48-8C8E-4CE00785D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80" name="Picture 79" descr="Shape&#10;&#10;Description automatically generated with medium confidence">
              <a:extLst>
                <a:ext uri="{FF2B5EF4-FFF2-40B4-BE49-F238E27FC236}">
                  <a16:creationId xmlns:a16="http://schemas.microsoft.com/office/drawing/2014/main" id="{41BD9014-E1B3-7649-8D5C-9DEAA17B4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81" name="Picture 80" descr="Shape&#10;&#10;Description automatically generated with medium confidence">
              <a:extLst>
                <a:ext uri="{FF2B5EF4-FFF2-40B4-BE49-F238E27FC236}">
                  <a16:creationId xmlns:a16="http://schemas.microsoft.com/office/drawing/2014/main" id="{0F97C3EE-A966-BD42-B950-50D2A0785CB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5825312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 point number graph with icons A">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79527B"/>
                </a:solidFill>
                <a:latin typeface="+mn-lt"/>
              </a:defRPr>
            </a:lvl1pPr>
          </a:lstStyle>
          <a:p>
            <a:pPr lvl="0"/>
            <a:r>
              <a:rPr lang="en-US" dirty="0"/>
              <a:t>Heading</a:t>
            </a:r>
          </a:p>
        </p:txBody>
      </p:sp>
      <p:sp>
        <p:nvSpPr>
          <p:cNvPr id="76" name="Freeform 169">
            <a:extLst>
              <a:ext uri="{FF2B5EF4-FFF2-40B4-BE49-F238E27FC236}">
                <a16:creationId xmlns:a16="http://schemas.microsoft.com/office/drawing/2014/main" id="{38720E63-EB1C-BB42-A9BC-BBD00E84BC82}"/>
              </a:ext>
            </a:extLst>
          </p:cNvPr>
          <p:cNvSpPr>
            <a:spLocks noChangeArrowheads="1"/>
          </p:cNvSpPr>
          <p:nvPr/>
        </p:nvSpPr>
        <p:spPr bwMode="auto">
          <a:xfrm>
            <a:off x="2384303" y="2144026"/>
            <a:ext cx="2066436" cy="2071148"/>
          </a:xfrm>
          <a:custGeom>
            <a:avLst/>
            <a:gdLst>
              <a:gd name="T0" fmla="*/ 3867 w 3868"/>
              <a:gd name="T1" fmla="*/ 1932 h 3876"/>
              <a:gd name="T2" fmla="*/ 3867 w 3868"/>
              <a:gd name="T3" fmla="*/ 1932 h 3876"/>
              <a:gd name="T4" fmla="*/ 1933 w 3868"/>
              <a:gd name="T5" fmla="*/ 3875 h 3876"/>
              <a:gd name="T6" fmla="*/ 0 w 3868"/>
              <a:gd name="T7" fmla="*/ 1932 h 3876"/>
              <a:gd name="T8" fmla="*/ 1933 w 3868"/>
              <a:gd name="T9" fmla="*/ 0 h 3876"/>
              <a:gd name="T10" fmla="*/ 3867 w 3868"/>
              <a:gd name="T11" fmla="*/ 1932 h 3876"/>
            </a:gdLst>
            <a:ahLst/>
            <a:cxnLst>
              <a:cxn ang="0">
                <a:pos x="T0" y="T1"/>
              </a:cxn>
              <a:cxn ang="0">
                <a:pos x="T2" y="T3"/>
              </a:cxn>
              <a:cxn ang="0">
                <a:pos x="T4" y="T5"/>
              </a:cxn>
              <a:cxn ang="0">
                <a:pos x="T6" y="T7"/>
              </a:cxn>
              <a:cxn ang="0">
                <a:pos x="T8" y="T9"/>
              </a:cxn>
              <a:cxn ang="0">
                <a:pos x="T10" y="T11"/>
              </a:cxn>
            </a:cxnLst>
            <a:rect l="0" t="0" r="r" b="b"/>
            <a:pathLst>
              <a:path w="3868" h="3876">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w="9525" cap="flat">
            <a:noFill/>
            <a:bevel/>
            <a:headEnd/>
            <a:tailEnd/>
          </a:ln>
          <a:effectLst/>
        </p:spPr>
        <p:txBody>
          <a:bodyPr wrap="none" anchor="ctr"/>
          <a:lstStyle/>
          <a:p>
            <a:endParaRPr lang="en-US"/>
          </a:p>
        </p:txBody>
      </p:sp>
      <p:sp>
        <p:nvSpPr>
          <p:cNvPr id="77" name="Freeform 170">
            <a:extLst>
              <a:ext uri="{FF2B5EF4-FFF2-40B4-BE49-F238E27FC236}">
                <a16:creationId xmlns:a16="http://schemas.microsoft.com/office/drawing/2014/main" id="{C82BD997-3E2D-3F4D-A216-D21A3434D7F1}"/>
              </a:ext>
            </a:extLst>
          </p:cNvPr>
          <p:cNvSpPr>
            <a:spLocks noChangeArrowheads="1"/>
          </p:cNvSpPr>
          <p:nvPr/>
        </p:nvSpPr>
        <p:spPr bwMode="auto">
          <a:xfrm>
            <a:off x="6875324" y="2733089"/>
            <a:ext cx="2365680" cy="2365680"/>
          </a:xfrm>
          <a:custGeom>
            <a:avLst/>
            <a:gdLst>
              <a:gd name="T0" fmla="*/ 4427 w 4428"/>
              <a:gd name="T1" fmla="*/ 2213 h 4428"/>
              <a:gd name="T2" fmla="*/ 4427 w 4428"/>
              <a:gd name="T3" fmla="*/ 2213 h 4428"/>
              <a:gd name="T4" fmla="*/ 2213 w 4428"/>
              <a:gd name="T5" fmla="*/ 4427 h 4428"/>
              <a:gd name="T6" fmla="*/ 0 w 4428"/>
              <a:gd name="T7" fmla="*/ 2213 h 4428"/>
              <a:gd name="T8" fmla="*/ 2213 w 4428"/>
              <a:gd name="T9" fmla="*/ 0 h 4428"/>
              <a:gd name="T10" fmla="*/ 4427 w 4428"/>
              <a:gd name="T11" fmla="*/ 2213 h 4428"/>
            </a:gdLst>
            <a:ahLst/>
            <a:cxnLst>
              <a:cxn ang="0">
                <a:pos x="T0" y="T1"/>
              </a:cxn>
              <a:cxn ang="0">
                <a:pos x="T2" y="T3"/>
              </a:cxn>
              <a:cxn ang="0">
                <a:pos x="T4" y="T5"/>
              </a:cxn>
              <a:cxn ang="0">
                <a:pos x="T6" y="T7"/>
              </a:cxn>
              <a:cxn ang="0">
                <a:pos x="T8" y="T9"/>
              </a:cxn>
              <a:cxn ang="0">
                <a:pos x="T10" y="T11"/>
              </a:cxn>
            </a:cxnLst>
            <a:rect l="0" t="0" r="r" b="b"/>
            <a:pathLst>
              <a:path w="4428" h="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w="9525" cap="flat">
            <a:noFill/>
            <a:bevel/>
            <a:headEnd/>
            <a:tailEnd/>
          </a:ln>
          <a:effectLst/>
        </p:spPr>
        <p:txBody>
          <a:bodyPr wrap="none" anchor="ctr"/>
          <a:lstStyle/>
          <a:p>
            <a:endParaRPr lang="en-US"/>
          </a:p>
        </p:txBody>
      </p:sp>
      <p:sp>
        <p:nvSpPr>
          <p:cNvPr id="78" name="Freeform 171">
            <a:extLst>
              <a:ext uri="{FF2B5EF4-FFF2-40B4-BE49-F238E27FC236}">
                <a16:creationId xmlns:a16="http://schemas.microsoft.com/office/drawing/2014/main" id="{C68FEA06-8C7F-9F49-990B-23D42094A08A}"/>
              </a:ext>
            </a:extLst>
          </p:cNvPr>
          <p:cNvSpPr>
            <a:spLocks noChangeArrowheads="1"/>
          </p:cNvSpPr>
          <p:nvPr/>
        </p:nvSpPr>
        <p:spPr bwMode="auto">
          <a:xfrm>
            <a:off x="4224538" y="3013484"/>
            <a:ext cx="2313842" cy="2313842"/>
          </a:xfrm>
          <a:custGeom>
            <a:avLst/>
            <a:gdLst>
              <a:gd name="T0" fmla="*/ 4329 w 4330"/>
              <a:gd name="T1" fmla="*/ 2168 h 4329"/>
              <a:gd name="T2" fmla="*/ 4329 w 4330"/>
              <a:gd name="T3" fmla="*/ 2168 h 4329"/>
              <a:gd name="T4" fmla="*/ 2169 w 4330"/>
              <a:gd name="T5" fmla="*/ 4328 h 4329"/>
              <a:gd name="T6" fmla="*/ 0 w 4330"/>
              <a:gd name="T7" fmla="*/ 2168 h 4329"/>
              <a:gd name="T8" fmla="*/ 2169 w 4330"/>
              <a:gd name="T9" fmla="*/ 0 h 4329"/>
              <a:gd name="T10" fmla="*/ 4329 w 4330"/>
              <a:gd name="T11" fmla="*/ 2168 h 4329"/>
            </a:gdLst>
            <a:ahLst/>
            <a:cxnLst>
              <a:cxn ang="0">
                <a:pos x="T0" y="T1"/>
              </a:cxn>
              <a:cxn ang="0">
                <a:pos x="T2" y="T3"/>
              </a:cxn>
              <a:cxn ang="0">
                <a:pos x="T4" y="T5"/>
              </a:cxn>
              <a:cxn ang="0">
                <a:pos x="T6" y="T7"/>
              </a:cxn>
              <a:cxn ang="0">
                <a:pos x="T8" y="T9"/>
              </a:cxn>
              <a:cxn ang="0">
                <a:pos x="T10" y="T11"/>
              </a:cxn>
            </a:cxnLst>
            <a:rect l="0" t="0" r="r" b="b"/>
            <a:pathLst>
              <a:path w="4330" h="4329">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w="9525" cap="flat">
            <a:noFill/>
            <a:bevel/>
            <a:headEnd/>
            <a:tailEnd/>
          </a:ln>
          <a:effectLst/>
        </p:spPr>
        <p:txBody>
          <a:bodyPr wrap="none" anchor="ctr"/>
          <a:lstStyle/>
          <a:p>
            <a:endParaRPr lang="en-US"/>
          </a:p>
        </p:txBody>
      </p:sp>
      <p:sp>
        <p:nvSpPr>
          <p:cNvPr id="79" name="Freeform 172">
            <a:extLst>
              <a:ext uri="{FF2B5EF4-FFF2-40B4-BE49-F238E27FC236}">
                <a16:creationId xmlns:a16="http://schemas.microsoft.com/office/drawing/2014/main" id="{4AC9A4FA-A4A1-1F44-874C-8BE1E0CAE5BF}"/>
              </a:ext>
            </a:extLst>
          </p:cNvPr>
          <p:cNvSpPr>
            <a:spLocks noChangeArrowheads="1"/>
          </p:cNvSpPr>
          <p:nvPr/>
        </p:nvSpPr>
        <p:spPr bwMode="auto">
          <a:xfrm>
            <a:off x="8911127" y="1536112"/>
            <a:ext cx="2690842" cy="2688487"/>
          </a:xfrm>
          <a:custGeom>
            <a:avLst/>
            <a:gdLst>
              <a:gd name="T0" fmla="*/ 5033 w 5034"/>
              <a:gd name="T1" fmla="*/ 2511 h 5033"/>
              <a:gd name="T2" fmla="*/ 5033 w 5034"/>
              <a:gd name="T3" fmla="*/ 2511 h 5033"/>
              <a:gd name="T4" fmla="*/ 2521 w 5034"/>
              <a:gd name="T5" fmla="*/ 5032 h 5033"/>
              <a:gd name="T6" fmla="*/ 0 w 5034"/>
              <a:gd name="T7" fmla="*/ 2511 h 5033"/>
              <a:gd name="T8" fmla="*/ 2521 w 5034"/>
              <a:gd name="T9" fmla="*/ 0 h 5033"/>
              <a:gd name="T10" fmla="*/ 5033 w 5034"/>
              <a:gd name="T11" fmla="*/ 2511 h 5033"/>
            </a:gdLst>
            <a:ahLst/>
            <a:cxnLst>
              <a:cxn ang="0">
                <a:pos x="T0" y="T1"/>
              </a:cxn>
              <a:cxn ang="0">
                <a:pos x="T2" y="T3"/>
              </a:cxn>
              <a:cxn ang="0">
                <a:pos x="T4" y="T5"/>
              </a:cxn>
              <a:cxn ang="0">
                <a:pos x="T6" y="T7"/>
              </a:cxn>
              <a:cxn ang="0">
                <a:pos x="T8" y="T9"/>
              </a:cxn>
              <a:cxn ang="0">
                <a:pos x="T10" y="T11"/>
              </a:cxn>
            </a:cxnLst>
            <a:rect l="0" t="0" r="r" b="b"/>
            <a:pathLst>
              <a:path w="5034" h="5033">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w="9525" cap="flat">
            <a:noFill/>
            <a:bevel/>
            <a:headEnd/>
            <a:tailEnd/>
          </a:ln>
          <a:effectLst/>
        </p:spPr>
        <p:txBody>
          <a:bodyPr wrap="none" anchor="ctr"/>
          <a:lstStyle/>
          <a:p>
            <a:endParaRPr lang="en-US"/>
          </a:p>
        </p:txBody>
      </p:sp>
      <p:sp>
        <p:nvSpPr>
          <p:cNvPr id="80" name="Freeform 173">
            <a:extLst>
              <a:ext uri="{FF2B5EF4-FFF2-40B4-BE49-F238E27FC236}">
                <a16:creationId xmlns:a16="http://schemas.microsoft.com/office/drawing/2014/main" id="{27FCD08C-F550-D545-95E5-ACCEF51638A9}"/>
              </a:ext>
            </a:extLst>
          </p:cNvPr>
          <p:cNvSpPr>
            <a:spLocks noChangeArrowheads="1"/>
          </p:cNvSpPr>
          <p:nvPr/>
        </p:nvSpPr>
        <p:spPr bwMode="auto">
          <a:xfrm>
            <a:off x="5574671" y="1498412"/>
            <a:ext cx="1983966" cy="1979254"/>
          </a:xfrm>
          <a:custGeom>
            <a:avLst/>
            <a:gdLst>
              <a:gd name="T0" fmla="*/ 3713 w 3714"/>
              <a:gd name="T1" fmla="*/ 1851 h 3704"/>
              <a:gd name="T2" fmla="*/ 3713 w 3714"/>
              <a:gd name="T3" fmla="*/ 1851 h 3704"/>
              <a:gd name="T4" fmla="*/ 1862 w 3714"/>
              <a:gd name="T5" fmla="*/ 3703 h 3704"/>
              <a:gd name="T6" fmla="*/ 0 w 3714"/>
              <a:gd name="T7" fmla="*/ 1851 h 3704"/>
              <a:gd name="T8" fmla="*/ 1862 w 3714"/>
              <a:gd name="T9" fmla="*/ 0 h 3704"/>
              <a:gd name="T10" fmla="*/ 3713 w 3714"/>
              <a:gd name="T11" fmla="*/ 1851 h 3704"/>
            </a:gdLst>
            <a:ahLst/>
            <a:cxnLst>
              <a:cxn ang="0">
                <a:pos x="T0" y="T1"/>
              </a:cxn>
              <a:cxn ang="0">
                <a:pos x="T2" y="T3"/>
              </a:cxn>
              <a:cxn ang="0">
                <a:pos x="T4" y="T5"/>
              </a:cxn>
              <a:cxn ang="0">
                <a:pos x="T6" y="T7"/>
              </a:cxn>
              <a:cxn ang="0">
                <a:pos x="T8" y="T9"/>
              </a:cxn>
              <a:cxn ang="0">
                <a:pos x="T10" y="T11"/>
              </a:cxn>
            </a:cxnLst>
            <a:rect l="0" t="0" r="r" b="b"/>
            <a:pathLst>
              <a:path w="3714" h="370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w="9525" cap="flat">
            <a:noFill/>
            <a:bevel/>
            <a:headEnd/>
            <a:tailEnd/>
          </a:ln>
          <a:effectLst/>
        </p:spPr>
        <p:txBody>
          <a:bodyPr wrap="none" anchor="ctr"/>
          <a:lstStyle/>
          <a:p>
            <a:endParaRPr lang="en-US"/>
          </a:p>
        </p:txBody>
      </p:sp>
      <p:sp>
        <p:nvSpPr>
          <p:cNvPr id="81" name="Freeform 174">
            <a:extLst>
              <a:ext uri="{FF2B5EF4-FFF2-40B4-BE49-F238E27FC236}">
                <a16:creationId xmlns:a16="http://schemas.microsoft.com/office/drawing/2014/main" id="{4A9CE79B-4F97-2642-817C-4F0E7F93E57E}"/>
              </a:ext>
            </a:extLst>
          </p:cNvPr>
          <p:cNvSpPr>
            <a:spLocks noChangeArrowheads="1"/>
          </p:cNvSpPr>
          <p:nvPr/>
        </p:nvSpPr>
        <p:spPr bwMode="auto">
          <a:xfrm>
            <a:off x="2108622" y="3272672"/>
            <a:ext cx="791702" cy="791702"/>
          </a:xfrm>
          <a:custGeom>
            <a:avLst/>
            <a:gdLst>
              <a:gd name="T0" fmla="*/ 1482 w 1483"/>
              <a:gd name="T1" fmla="*/ 740 h 1482"/>
              <a:gd name="T2" fmla="*/ 1482 w 1483"/>
              <a:gd name="T3" fmla="*/ 740 h 1482"/>
              <a:gd name="T4" fmla="*/ 741 w 1483"/>
              <a:gd name="T5" fmla="*/ 1481 h 1482"/>
              <a:gd name="T6" fmla="*/ 0 w 1483"/>
              <a:gd name="T7" fmla="*/ 740 h 1482"/>
              <a:gd name="T8" fmla="*/ 741 w 1483"/>
              <a:gd name="T9" fmla="*/ 0 h 1482"/>
              <a:gd name="T10" fmla="*/ 1482 w 1483"/>
              <a:gd name="T11" fmla="*/ 740 h 1482"/>
            </a:gdLst>
            <a:ahLst/>
            <a:cxnLst>
              <a:cxn ang="0">
                <a:pos x="T0" y="T1"/>
              </a:cxn>
              <a:cxn ang="0">
                <a:pos x="T2" y="T3"/>
              </a:cxn>
              <a:cxn ang="0">
                <a:pos x="T4" y="T5"/>
              </a:cxn>
              <a:cxn ang="0">
                <a:pos x="T6" y="T7"/>
              </a:cxn>
              <a:cxn ang="0">
                <a:pos x="T8" y="T9"/>
              </a:cxn>
              <a:cxn ang="0">
                <a:pos x="T10" y="T11"/>
              </a:cxn>
            </a:cxnLst>
            <a:rect l="0" t="0" r="r" b="b"/>
            <a:pathLst>
              <a:path w="1483" h="1482">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w="9525" cap="flat">
            <a:noFill/>
            <a:bevel/>
            <a:headEnd/>
            <a:tailEnd/>
          </a:ln>
          <a:effectLst/>
        </p:spPr>
        <p:txBody>
          <a:bodyPr wrap="none" anchor="ctr"/>
          <a:lstStyle/>
          <a:p>
            <a:endParaRPr lang="en-US"/>
          </a:p>
        </p:txBody>
      </p:sp>
      <p:sp>
        <p:nvSpPr>
          <p:cNvPr id="82" name="Freeform 175">
            <a:extLst>
              <a:ext uri="{FF2B5EF4-FFF2-40B4-BE49-F238E27FC236}">
                <a16:creationId xmlns:a16="http://schemas.microsoft.com/office/drawing/2014/main" id="{06142319-C95F-814A-BCD5-AFEE8A77203B}"/>
              </a:ext>
            </a:extLst>
          </p:cNvPr>
          <p:cNvSpPr>
            <a:spLocks noChangeArrowheads="1"/>
          </p:cNvSpPr>
          <p:nvPr userDrawn="1"/>
        </p:nvSpPr>
        <p:spPr bwMode="auto">
          <a:xfrm>
            <a:off x="5923397" y="4495568"/>
            <a:ext cx="791702" cy="791702"/>
          </a:xfrm>
          <a:custGeom>
            <a:avLst/>
            <a:gdLst>
              <a:gd name="T0" fmla="*/ 1482 w 1483"/>
              <a:gd name="T1" fmla="*/ 741 h 1482"/>
              <a:gd name="T2" fmla="*/ 1482 w 1483"/>
              <a:gd name="T3" fmla="*/ 741 h 1482"/>
              <a:gd name="T4" fmla="*/ 741 w 1483"/>
              <a:gd name="T5" fmla="*/ 1481 h 1482"/>
              <a:gd name="T6" fmla="*/ 0 w 1483"/>
              <a:gd name="T7" fmla="*/ 741 h 1482"/>
              <a:gd name="T8" fmla="*/ 741 w 1483"/>
              <a:gd name="T9" fmla="*/ 0 h 1482"/>
              <a:gd name="T10" fmla="*/ 1482 w 1483"/>
              <a:gd name="T11" fmla="*/ 741 h 1482"/>
            </a:gdLst>
            <a:ahLst/>
            <a:cxnLst>
              <a:cxn ang="0">
                <a:pos x="T0" y="T1"/>
              </a:cxn>
              <a:cxn ang="0">
                <a:pos x="T2" y="T3"/>
              </a:cxn>
              <a:cxn ang="0">
                <a:pos x="T4" y="T5"/>
              </a:cxn>
              <a:cxn ang="0">
                <a:pos x="T6" y="T7"/>
              </a:cxn>
              <a:cxn ang="0">
                <a:pos x="T8" y="T9"/>
              </a:cxn>
              <a:cxn ang="0">
                <a:pos x="T10" y="T11"/>
              </a:cxn>
            </a:cxnLst>
            <a:rect l="0" t="0" r="r" b="b"/>
            <a:pathLst>
              <a:path w="1483" h="1482">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w="9525" cap="flat">
            <a:noFill/>
            <a:bevel/>
            <a:headEnd/>
            <a:tailEnd/>
          </a:ln>
          <a:effectLst/>
        </p:spPr>
        <p:txBody>
          <a:bodyPr wrap="none" anchor="ctr"/>
          <a:lstStyle/>
          <a:p>
            <a:endParaRPr lang="en-US"/>
          </a:p>
        </p:txBody>
      </p:sp>
      <p:sp>
        <p:nvSpPr>
          <p:cNvPr id="83" name="Freeform 176">
            <a:extLst>
              <a:ext uri="{FF2B5EF4-FFF2-40B4-BE49-F238E27FC236}">
                <a16:creationId xmlns:a16="http://schemas.microsoft.com/office/drawing/2014/main" id="{91B82CE6-EFD3-C44A-97DF-D00B51610AC8}"/>
              </a:ext>
            </a:extLst>
          </p:cNvPr>
          <p:cNvSpPr>
            <a:spLocks noChangeArrowheads="1"/>
          </p:cNvSpPr>
          <p:nvPr/>
        </p:nvSpPr>
        <p:spPr bwMode="auto">
          <a:xfrm>
            <a:off x="5527546" y="1342899"/>
            <a:ext cx="791702" cy="786989"/>
          </a:xfrm>
          <a:custGeom>
            <a:avLst/>
            <a:gdLst>
              <a:gd name="T0" fmla="*/ 1482 w 1483"/>
              <a:gd name="T1" fmla="*/ 731 h 1473"/>
              <a:gd name="T2" fmla="*/ 1482 w 1483"/>
              <a:gd name="T3" fmla="*/ 731 h 1473"/>
              <a:gd name="T4" fmla="*/ 741 w 1483"/>
              <a:gd name="T5" fmla="*/ 1472 h 1473"/>
              <a:gd name="T6" fmla="*/ 0 w 1483"/>
              <a:gd name="T7" fmla="*/ 731 h 1473"/>
              <a:gd name="T8" fmla="*/ 741 w 1483"/>
              <a:gd name="T9" fmla="*/ 0 h 1473"/>
              <a:gd name="T10" fmla="*/ 1482 w 1483"/>
              <a:gd name="T11" fmla="*/ 731 h 1473"/>
            </a:gdLst>
            <a:ahLst/>
            <a:cxnLst>
              <a:cxn ang="0">
                <a:pos x="T0" y="T1"/>
              </a:cxn>
              <a:cxn ang="0">
                <a:pos x="T2" y="T3"/>
              </a:cxn>
              <a:cxn ang="0">
                <a:pos x="T4" y="T5"/>
              </a:cxn>
              <a:cxn ang="0">
                <a:pos x="T6" y="T7"/>
              </a:cxn>
              <a:cxn ang="0">
                <a:pos x="T8" y="T9"/>
              </a:cxn>
              <a:cxn ang="0">
                <a:pos x="T10" y="T11"/>
              </a:cxn>
            </a:cxnLst>
            <a:rect l="0" t="0" r="r" b="b"/>
            <a:pathLst>
              <a:path w="1483" h="147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w="9525" cap="flat">
            <a:noFill/>
            <a:bevel/>
            <a:headEnd/>
            <a:tailEnd/>
          </a:ln>
          <a:effectLst/>
        </p:spPr>
        <p:txBody>
          <a:bodyPr wrap="none" anchor="ctr"/>
          <a:lstStyle/>
          <a:p>
            <a:endParaRPr lang="en-US"/>
          </a:p>
        </p:txBody>
      </p:sp>
      <p:sp>
        <p:nvSpPr>
          <p:cNvPr id="84" name="Freeform 177">
            <a:extLst>
              <a:ext uri="{FF2B5EF4-FFF2-40B4-BE49-F238E27FC236}">
                <a16:creationId xmlns:a16="http://schemas.microsoft.com/office/drawing/2014/main" id="{93A80B2C-5FD5-C347-BBB3-F9F251C50D45}"/>
              </a:ext>
            </a:extLst>
          </p:cNvPr>
          <p:cNvSpPr>
            <a:spLocks noChangeArrowheads="1"/>
          </p:cNvSpPr>
          <p:nvPr/>
        </p:nvSpPr>
        <p:spPr bwMode="auto">
          <a:xfrm>
            <a:off x="8058164" y="2400858"/>
            <a:ext cx="786989" cy="786989"/>
          </a:xfrm>
          <a:custGeom>
            <a:avLst/>
            <a:gdLst>
              <a:gd name="T0" fmla="*/ 1473 w 1474"/>
              <a:gd name="T1" fmla="*/ 740 h 1473"/>
              <a:gd name="T2" fmla="*/ 1473 w 1474"/>
              <a:gd name="T3" fmla="*/ 740 h 1473"/>
              <a:gd name="T4" fmla="*/ 741 w 1474"/>
              <a:gd name="T5" fmla="*/ 1472 h 1473"/>
              <a:gd name="T6" fmla="*/ 0 w 1474"/>
              <a:gd name="T7" fmla="*/ 740 h 1473"/>
              <a:gd name="T8" fmla="*/ 741 w 1474"/>
              <a:gd name="T9" fmla="*/ 0 h 1473"/>
              <a:gd name="T10" fmla="*/ 1473 w 1474"/>
              <a:gd name="T11" fmla="*/ 740 h 1473"/>
            </a:gdLst>
            <a:ahLst/>
            <a:cxnLst>
              <a:cxn ang="0">
                <a:pos x="T0" y="T1"/>
              </a:cxn>
              <a:cxn ang="0">
                <a:pos x="T2" y="T3"/>
              </a:cxn>
              <a:cxn ang="0">
                <a:pos x="T4" y="T5"/>
              </a:cxn>
              <a:cxn ang="0">
                <a:pos x="T6" y="T7"/>
              </a:cxn>
              <a:cxn ang="0">
                <a:pos x="T8" y="T9"/>
              </a:cxn>
              <a:cxn ang="0">
                <a:pos x="T10" y="T11"/>
              </a:cxn>
            </a:cxnLst>
            <a:rect l="0" t="0" r="r" b="b"/>
            <a:pathLst>
              <a:path w="1474" h="1473">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w="9525" cap="flat">
            <a:noFill/>
            <a:bevel/>
            <a:headEnd/>
            <a:tailEnd/>
          </a:ln>
          <a:effectLst/>
        </p:spPr>
        <p:txBody>
          <a:bodyPr wrap="none" anchor="ctr"/>
          <a:lstStyle/>
          <a:p>
            <a:endParaRPr lang="en-US"/>
          </a:p>
        </p:txBody>
      </p:sp>
      <p:sp>
        <p:nvSpPr>
          <p:cNvPr id="87" name="Freeform 178">
            <a:extLst>
              <a:ext uri="{FF2B5EF4-FFF2-40B4-BE49-F238E27FC236}">
                <a16:creationId xmlns:a16="http://schemas.microsoft.com/office/drawing/2014/main" id="{57E238EC-5E3B-724B-824A-991294CD73C2}"/>
              </a:ext>
            </a:extLst>
          </p:cNvPr>
          <p:cNvSpPr>
            <a:spLocks noChangeArrowheads="1"/>
          </p:cNvSpPr>
          <p:nvPr/>
        </p:nvSpPr>
        <p:spPr bwMode="auto">
          <a:xfrm>
            <a:off x="10852680" y="1609156"/>
            <a:ext cx="786989" cy="791702"/>
          </a:xfrm>
          <a:custGeom>
            <a:avLst/>
            <a:gdLst>
              <a:gd name="T0" fmla="*/ 1473 w 1474"/>
              <a:gd name="T1" fmla="*/ 740 h 1482"/>
              <a:gd name="T2" fmla="*/ 1473 w 1474"/>
              <a:gd name="T3" fmla="*/ 740 h 1482"/>
              <a:gd name="T4" fmla="*/ 733 w 1474"/>
              <a:gd name="T5" fmla="*/ 1481 h 1482"/>
              <a:gd name="T6" fmla="*/ 0 w 1474"/>
              <a:gd name="T7" fmla="*/ 740 h 1482"/>
              <a:gd name="T8" fmla="*/ 733 w 1474"/>
              <a:gd name="T9" fmla="*/ 0 h 1482"/>
              <a:gd name="T10" fmla="*/ 1473 w 1474"/>
              <a:gd name="T11" fmla="*/ 740 h 1482"/>
            </a:gdLst>
            <a:ahLst/>
            <a:cxnLst>
              <a:cxn ang="0">
                <a:pos x="T0" y="T1"/>
              </a:cxn>
              <a:cxn ang="0">
                <a:pos x="T2" y="T3"/>
              </a:cxn>
              <a:cxn ang="0">
                <a:pos x="T4" y="T5"/>
              </a:cxn>
              <a:cxn ang="0">
                <a:pos x="T6" y="T7"/>
              </a:cxn>
              <a:cxn ang="0">
                <a:pos x="T8" y="T9"/>
              </a:cxn>
              <a:cxn ang="0">
                <a:pos x="T10" y="T11"/>
              </a:cxn>
            </a:cxnLst>
            <a:rect l="0" t="0" r="r" b="b"/>
            <a:pathLst>
              <a:path w="1474" h="1482">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w="9525" cap="flat">
            <a:noFill/>
            <a:bevel/>
            <a:headEnd/>
            <a:tailEnd/>
          </a:ln>
          <a:effectLst/>
        </p:spPr>
        <p:txBody>
          <a:bodyPr wrap="none" anchor="ctr"/>
          <a:lstStyle/>
          <a:p>
            <a:endParaRPr lang="en-US"/>
          </a:p>
        </p:txBody>
      </p:sp>
      <p:sp>
        <p:nvSpPr>
          <p:cNvPr id="144" name="Text Placeholder 17">
            <a:extLst>
              <a:ext uri="{FF2B5EF4-FFF2-40B4-BE49-F238E27FC236}">
                <a16:creationId xmlns:a16="http://schemas.microsoft.com/office/drawing/2014/main" id="{43A9646D-E0E8-9B4E-9F77-3E844CAD8BDC}"/>
              </a:ext>
            </a:extLst>
          </p:cNvPr>
          <p:cNvSpPr>
            <a:spLocks noGrp="1"/>
          </p:cNvSpPr>
          <p:nvPr userDrawn="1">
            <p:ph type="body" sz="quarter" idx="21" hasCustomPrompt="1"/>
          </p:nvPr>
        </p:nvSpPr>
        <p:spPr>
          <a:xfrm>
            <a:off x="2505115" y="2803265"/>
            <a:ext cx="1740791" cy="697634"/>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6" name="Text Placeholder 17">
            <a:extLst>
              <a:ext uri="{FF2B5EF4-FFF2-40B4-BE49-F238E27FC236}">
                <a16:creationId xmlns:a16="http://schemas.microsoft.com/office/drawing/2014/main" id="{4967DA91-F81D-4447-97B2-6C673397EF5C}"/>
              </a:ext>
            </a:extLst>
          </p:cNvPr>
          <p:cNvSpPr>
            <a:spLocks noGrp="1"/>
          </p:cNvSpPr>
          <p:nvPr userDrawn="1">
            <p:ph type="body" sz="quarter" idx="26" hasCustomPrompt="1"/>
          </p:nvPr>
        </p:nvSpPr>
        <p:spPr>
          <a:xfrm>
            <a:off x="4451914" y="3788978"/>
            <a:ext cx="1853076" cy="839438"/>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8" name="Text Placeholder 17">
            <a:extLst>
              <a:ext uri="{FF2B5EF4-FFF2-40B4-BE49-F238E27FC236}">
                <a16:creationId xmlns:a16="http://schemas.microsoft.com/office/drawing/2014/main" id="{B53006D1-ED98-8C47-8186-B2BFCF6FB790}"/>
              </a:ext>
            </a:extLst>
          </p:cNvPr>
          <p:cNvSpPr>
            <a:spLocks noGrp="1"/>
          </p:cNvSpPr>
          <p:nvPr userDrawn="1">
            <p:ph type="body" sz="quarter" idx="28" hasCustomPrompt="1"/>
          </p:nvPr>
        </p:nvSpPr>
        <p:spPr>
          <a:xfrm>
            <a:off x="6950565" y="3500899"/>
            <a:ext cx="213096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0" name="Text Placeholder 17">
            <a:extLst>
              <a:ext uri="{FF2B5EF4-FFF2-40B4-BE49-F238E27FC236}">
                <a16:creationId xmlns:a16="http://schemas.microsoft.com/office/drawing/2014/main" id="{FD8DCD0D-631E-D748-A38B-01AB4591DC09}"/>
              </a:ext>
            </a:extLst>
          </p:cNvPr>
          <p:cNvSpPr>
            <a:spLocks noGrp="1"/>
          </p:cNvSpPr>
          <p:nvPr userDrawn="1">
            <p:ph type="body" sz="quarter" idx="30" hasCustomPrompt="1"/>
          </p:nvPr>
        </p:nvSpPr>
        <p:spPr>
          <a:xfrm>
            <a:off x="9067268" y="2446428"/>
            <a:ext cx="2333958"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2" name="Text Placeholder 17">
            <a:extLst>
              <a:ext uri="{FF2B5EF4-FFF2-40B4-BE49-F238E27FC236}">
                <a16:creationId xmlns:a16="http://schemas.microsoft.com/office/drawing/2014/main" id="{504933AA-9772-824C-B12A-884D2266FA72}"/>
              </a:ext>
            </a:extLst>
          </p:cNvPr>
          <p:cNvSpPr>
            <a:spLocks noGrp="1"/>
          </p:cNvSpPr>
          <p:nvPr userDrawn="1">
            <p:ph type="body" sz="quarter" idx="32" hasCustomPrompt="1"/>
          </p:nvPr>
        </p:nvSpPr>
        <p:spPr>
          <a:xfrm>
            <a:off x="5645112" y="2214208"/>
            <a:ext cx="1740791" cy="880763"/>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4" name="Text Placeholder 17">
            <a:extLst>
              <a:ext uri="{FF2B5EF4-FFF2-40B4-BE49-F238E27FC236}">
                <a16:creationId xmlns:a16="http://schemas.microsoft.com/office/drawing/2014/main" id="{43222CA0-2E78-6A40-979E-1DAE10272C71}"/>
              </a:ext>
            </a:extLst>
          </p:cNvPr>
          <p:cNvSpPr>
            <a:spLocks noGrp="1"/>
          </p:cNvSpPr>
          <p:nvPr>
            <p:ph type="body" sz="quarter" idx="34" hasCustomPrompt="1"/>
          </p:nvPr>
        </p:nvSpPr>
        <p:spPr>
          <a:xfrm>
            <a:off x="2138039" y="3421579"/>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pic>
        <p:nvPicPr>
          <p:cNvPr id="32" name="Picture 31" descr="Background pattern&#10;&#10;Description automatically generated">
            <a:extLst>
              <a:ext uri="{FF2B5EF4-FFF2-40B4-BE49-F238E27FC236}">
                <a16:creationId xmlns:a16="http://schemas.microsoft.com/office/drawing/2014/main" id="{86082134-F67D-1B43-B573-E83A85ABF2E7}"/>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34" name="Group 33">
            <a:extLst>
              <a:ext uri="{FF2B5EF4-FFF2-40B4-BE49-F238E27FC236}">
                <a16:creationId xmlns:a16="http://schemas.microsoft.com/office/drawing/2014/main" id="{CC0FF58B-0A14-4541-9BFA-8940EC5B8047}"/>
              </a:ext>
            </a:extLst>
          </p:cNvPr>
          <p:cNvGrpSpPr/>
          <p:nvPr userDrawn="1"/>
        </p:nvGrpSpPr>
        <p:grpSpPr>
          <a:xfrm>
            <a:off x="389965" y="6092742"/>
            <a:ext cx="3144242" cy="374574"/>
            <a:chOff x="301128" y="6151084"/>
            <a:chExt cx="3144242" cy="374574"/>
          </a:xfrm>
        </p:grpSpPr>
        <p:pic>
          <p:nvPicPr>
            <p:cNvPr id="37" name="Picture 36" descr="Shape&#10;&#10;Description automatically generated with medium confidence">
              <a:extLst>
                <a:ext uri="{FF2B5EF4-FFF2-40B4-BE49-F238E27FC236}">
                  <a16:creationId xmlns:a16="http://schemas.microsoft.com/office/drawing/2014/main" id="{7C5FF409-16BF-DA45-B703-C9A7A027EF1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8" name="Picture 37" descr="Shape&#10;&#10;Description automatically generated with medium confidence">
              <a:extLst>
                <a:ext uri="{FF2B5EF4-FFF2-40B4-BE49-F238E27FC236}">
                  <a16:creationId xmlns:a16="http://schemas.microsoft.com/office/drawing/2014/main" id="{BF661B42-ABAD-AD4E-98C2-D6BF9AB3A95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9" name="Picture 38" descr="Shape&#10;&#10;Description automatically generated with medium confidence">
              <a:extLst>
                <a:ext uri="{FF2B5EF4-FFF2-40B4-BE49-F238E27FC236}">
                  <a16:creationId xmlns:a16="http://schemas.microsoft.com/office/drawing/2014/main" id="{842A0DF2-226F-1945-8C73-70D512F2B90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40" name="Text Placeholder 17">
            <a:extLst>
              <a:ext uri="{FF2B5EF4-FFF2-40B4-BE49-F238E27FC236}">
                <a16:creationId xmlns:a16="http://schemas.microsoft.com/office/drawing/2014/main" id="{4C27E1F7-AB4B-8248-A351-91D3BC133705}"/>
              </a:ext>
            </a:extLst>
          </p:cNvPr>
          <p:cNvSpPr>
            <a:spLocks noGrp="1"/>
          </p:cNvSpPr>
          <p:nvPr>
            <p:ph type="body" sz="quarter" idx="35" hasCustomPrompt="1"/>
          </p:nvPr>
        </p:nvSpPr>
        <p:spPr>
          <a:xfrm>
            <a:off x="6003355" y="4641816"/>
            <a:ext cx="695250" cy="734798"/>
          </a:xfrm>
          <a:noFill/>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41" name="Text Placeholder 17">
            <a:extLst>
              <a:ext uri="{FF2B5EF4-FFF2-40B4-BE49-F238E27FC236}">
                <a16:creationId xmlns:a16="http://schemas.microsoft.com/office/drawing/2014/main" id="{21D5E517-A4FB-344E-9AFB-933FD5A1B05C}"/>
              </a:ext>
            </a:extLst>
          </p:cNvPr>
          <p:cNvSpPr>
            <a:spLocks noGrp="1"/>
          </p:cNvSpPr>
          <p:nvPr>
            <p:ph type="body" sz="quarter" idx="36" hasCustomPrompt="1"/>
          </p:nvPr>
        </p:nvSpPr>
        <p:spPr>
          <a:xfrm>
            <a:off x="5575772" y="1390066"/>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42" name="Text Placeholder 17">
            <a:extLst>
              <a:ext uri="{FF2B5EF4-FFF2-40B4-BE49-F238E27FC236}">
                <a16:creationId xmlns:a16="http://schemas.microsoft.com/office/drawing/2014/main" id="{700D390C-DEFF-7B4C-9752-5D3269B62BC5}"/>
              </a:ext>
            </a:extLst>
          </p:cNvPr>
          <p:cNvSpPr>
            <a:spLocks noGrp="1"/>
          </p:cNvSpPr>
          <p:nvPr>
            <p:ph type="body" sz="quarter" idx="37" hasCustomPrompt="1"/>
          </p:nvPr>
        </p:nvSpPr>
        <p:spPr>
          <a:xfrm>
            <a:off x="8119887" y="2463875"/>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43" name="Text Placeholder 17">
            <a:extLst>
              <a:ext uri="{FF2B5EF4-FFF2-40B4-BE49-F238E27FC236}">
                <a16:creationId xmlns:a16="http://schemas.microsoft.com/office/drawing/2014/main" id="{7BCFCD34-BCDB-0E4B-ACDE-FDA7D0D42A49}"/>
              </a:ext>
            </a:extLst>
          </p:cNvPr>
          <p:cNvSpPr>
            <a:spLocks noGrp="1"/>
          </p:cNvSpPr>
          <p:nvPr>
            <p:ph type="body" sz="quarter" idx="38" hasCustomPrompt="1"/>
          </p:nvPr>
        </p:nvSpPr>
        <p:spPr>
          <a:xfrm>
            <a:off x="10942078" y="1707788"/>
            <a:ext cx="695250" cy="734798"/>
          </a:xfrm>
        </p:spPr>
        <p:txBody>
          <a:bodyPr/>
          <a:lstStyle>
            <a:lvl1pPr algn="ctr">
              <a:buNone/>
              <a:defRPr sz="36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5</a:t>
            </a:r>
            <a:endParaRPr lang="en-US" dirty="0"/>
          </a:p>
        </p:txBody>
      </p:sp>
    </p:spTree>
    <p:extLst>
      <p:ext uri="{BB962C8B-B14F-4D97-AF65-F5344CB8AC3E}">
        <p14:creationId xmlns:p14="http://schemas.microsoft.com/office/powerpoint/2010/main" val="35077142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point number graph with icons ">
    <p:spTree>
      <p:nvGrpSpPr>
        <p:cNvPr id="1" name=""/>
        <p:cNvGrpSpPr/>
        <p:nvPr/>
      </p:nvGrpSpPr>
      <p:grpSpPr>
        <a:xfrm>
          <a:off x="0" y="0"/>
          <a:ext cx="0" cy="0"/>
          <a:chOff x="0" y="0"/>
          <a:chExt cx="0" cy="0"/>
        </a:xfrm>
      </p:grpSpPr>
      <p:sp>
        <p:nvSpPr>
          <p:cNvPr id="90" name="Text Placeholder 23">
            <a:extLst>
              <a:ext uri="{FF2B5EF4-FFF2-40B4-BE49-F238E27FC236}">
                <a16:creationId xmlns:a16="http://schemas.microsoft.com/office/drawing/2014/main" id="{B4FF05A9-F886-404C-B3C2-76E4EDBDFD31}"/>
              </a:ext>
            </a:extLst>
          </p:cNvPr>
          <p:cNvSpPr>
            <a:spLocks noGrp="1"/>
          </p:cNvSpPr>
          <p:nvPr>
            <p:ph type="body" sz="quarter" idx="16" hasCustomPrompt="1"/>
          </p:nvPr>
        </p:nvSpPr>
        <p:spPr>
          <a:xfrm>
            <a:off x="411246" y="429619"/>
            <a:ext cx="4308887" cy="582221"/>
          </a:xfrm>
        </p:spPr>
        <p:txBody>
          <a:bodyPr>
            <a:normAutofit/>
          </a:bodyPr>
          <a:lstStyle>
            <a:lvl1pPr marL="0" indent="0" algn="l">
              <a:buNone/>
              <a:defRPr sz="3600" b="0" i="0">
                <a:solidFill>
                  <a:srgbClr val="595A59"/>
                </a:solidFill>
                <a:latin typeface="Calibri" panose="020F0502020204030204" pitchFamily="34" charset="0"/>
                <a:cs typeface="Calibri" panose="020F0502020204030204" pitchFamily="34" charset="0"/>
              </a:defRPr>
            </a:lvl1pPr>
          </a:lstStyle>
          <a:p>
            <a:pPr lvl="0"/>
            <a:r>
              <a:rPr lang="en-US" dirty="0"/>
              <a:t>Heading</a:t>
            </a:r>
          </a:p>
        </p:txBody>
      </p:sp>
      <p:sp>
        <p:nvSpPr>
          <p:cNvPr id="33" name="Oval 32">
            <a:extLst>
              <a:ext uri="{FF2B5EF4-FFF2-40B4-BE49-F238E27FC236}">
                <a16:creationId xmlns:a16="http://schemas.microsoft.com/office/drawing/2014/main" id="{7EB02BD7-70AD-D749-AB02-A773D9584280}"/>
              </a:ext>
            </a:extLst>
          </p:cNvPr>
          <p:cNvSpPr/>
          <p:nvPr/>
        </p:nvSpPr>
        <p:spPr>
          <a:xfrm>
            <a:off x="2089889" y="2141094"/>
            <a:ext cx="2664102" cy="2664102"/>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D30D462-B88D-4645-A255-F2108DEBADF2}"/>
              </a:ext>
            </a:extLst>
          </p:cNvPr>
          <p:cNvSpPr/>
          <p:nvPr/>
        </p:nvSpPr>
        <p:spPr>
          <a:xfrm>
            <a:off x="4385115" y="2141094"/>
            <a:ext cx="2664102" cy="2664102"/>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9030B4BB-AEAA-B74F-9C0C-375C2CEE4D88}"/>
              </a:ext>
            </a:extLst>
          </p:cNvPr>
          <p:cNvSpPr/>
          <p:nvPr/>
        </p:nvSpPr>
        <p:spPr>
          <a:xfrm>
            <a:off x="6680341" y="2141094"/>
            <a:ext cx="2664102" cy="266410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9A6A2A1-61AE-EA42-82A0-137FB4195E3E}"/>
              </a:ext>
            </a:extLst>
          </p:cNvPr>
          <p:cNvSpPr/>
          <p:nvPr/>
        </p:nvSpPr>
        <p:spPr>
          <a:xfrm>
            <a:off x="8975567" y="2141094"/>
            <a:ext cx="2664102" cy="266410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9116FB9-51EC-4D4B-AECA-B8C5CE39EA90}"/>
              </a:ext>
            </a:extLst>
          </p:cNvPr>
          <p:cNvSpPr/>
          <p:nvPr/>
        </p:nvSpPr>
        <p:spPr>
          <a:xfrm>
            <a:off x="2458765" y="1698686"/>
            <a:ext cx="1268168" cy="1268168"/>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DAB1F1D-D494-B64C-B788-EA224F69D000}"/>
              </a:ext>
            </a:extLst>
          </p:cNvPr>
          <p:cNvSpPr/>
          <p:nvPr/>
        </p:nvSpPr>
        <p:spPr>
          <a:xfrm>
            <a:off x="4753991" y="1698686"/>
            <a:ext cx="1268168" cy="1268168"/>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EACA38CC-B881-B64C-986A-7396F7157B4A}"/>
              </a:ext>
            </a:extLst>
          </p:cNvPr>
          <p:cNvSpPr/>
          <p:nvPr userDrawn="1"/>
        </p:nvSpPr>
        <p:spPr>
          <a:xfrm>
            <a:off x="7049217" y="1698686"/>
            <a:ext cx="1268168" cy="1268168"/>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02613E-7EEE-C347-90CD-3FD01C4F925E}"/>
              </a:ext>
            </a:extLst>
          </p:cNvPr>
          <p:cNvSpPr/>
          <p:nvPr/>
        </p:nvSpPr>
        <p:spPr>
          <a:xfrm>
            <a:off x="9344443" y="1698686"/>
            <a:ext cx="1268168" cy="1268168"/>
          </a:xfrm>
          <a:prstGeom prst="ellipse">
            <a:avLst/>
          </a:prstGeom>
          <a:solidFill>
            <a:srgbClr val="916395">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AE668048-3D1A-0944-9382-E43B157DF0C1}"/>
              </a:ext>
            </a:extLst>
          </p:cNvPr>
          <p:cNvSpPr/>
          <p:nvPr/>
        </p:nvSpPr>
        <p:spPr>
          <a:xfrm>
            <a:off x="2562014" y="1786976"/>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D1DD726-B492-8E44-9918-192EF5BA2D3D}"/>
              </a:ext>
            </a:extLst>
          </p:cNvPr>
          <p:cNvSpPr/>
          <p:nvPr/>
        </p:nvSpPr>
        <p:spPr>
          <a:xfrm>
            <a:off x="4860745" y="180544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26D483-2F4C-9149-AE75-A1DB204AF180}"/>
              </a:ext>
            </a:extLst>
          </p:cNvPr>
          <p:cNvSpPr/>
          <p:nvPr/>
        </p:nvSpPr>
        <p:spPr>
          <a:xfrm>
            <a:off x="7155971" y="1805439"/>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5CC52548-81E9-E848-ACC2-147DFAA24991}"/>
              </a:ext>
            </a:extLst>
          </p:cNvPr>
          <p:cNvSpPr/>
          <p:nvPr/>
        </p:nvSpPr>
        <p:spPr>
          <a:xfrm>
            <a:off x="9451197" y="1805439"/>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15F96DE-6B77-E34D-972D-58623A9BC87D}"/>
              </a:ext>
            </a:extLst>
          </p:cNvPr>
          <p:cNvSpPr/>
          <p:nvPr/>
        </p:nvSpPr>
        <p:spPr>
          <a:xfrm>
            <a:off x="3435379" y="4279578"/>
            <a:ext cx="879736" cy="879735"/>
          </a:xfrm>
          <a:prstGeom prst="ellips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94673B41-433E-E44D-900C-5050C967F29E}"/>
              </a:ext>
            </a:extLst>
          </p:cNvPr>
          <p:cNvSpPr/>
          <p:nvPr/>
        </p:nvSpPr>
        <p:spPr>
          <a:xfrm>
            <a:off x="5798873" y="4279578"/>
            <a:ext cx="879736" cy="879735"/>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4773E4C-32A9-DB4E-BCDC-F968258A12B8}"/>
              </a:ext>
            </a:extLst>
          </p:cNvPr>
          <p:cNvSpPr/>
          <p:nvPr/>
        </p:nvSpPr>
        <p:spPr>
          <a:xfrm>
            <a:off x="8095831" y="4279578"/>
            <a:ext cx="879736" cy="879735"/>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FF264980-2C35-3447-8873-1AA9114E2FDB}"/>
              </a:ext>
            </a:extLst>
          </p:cNvPr>
          <p:cNvSpPr/>
          <p:nvPr/>
        </p:nvSpPr>
        <p:spPr>
          <a:xfrm>
            <a:off x="10526240" y="4279578"/>
            <a:ext cx="879736" cy="879735"/>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 Placeholder 17">
            <a:extLst>
              <a:ext uri="{FF2B5EF4-FFF2-40B4-BE49-F238E27FC236}">
                <a16:creationId xmlns:a16="http://schemas.microsoft.com/office/drawing/2014/main" id="{6ADBD416-235E-8042-9F21-FF4E75B4608C}"/>
              </a:ext>
            </a:extLst>
          </p:cNvPr>
          <p:cNvSpPr>
            <a:spLocks noGrp="1"/>
          </p:cNvSpPr>
          <p:nvPr userDrawn="1">
            <p:ph type="body" sz="quarter" idx="34" hasCustomPrompt="1"/>
          </p:nvPr>
        </p:nvSpPr>
        <p:spPr>
          <a:xfrm>
            <a:off x="2747941" y="1946907"/>
            <a:ext cx="695250" cy="734798"/>
          </a:xfrm>
        </p:spPr>
        <p:txBody>
          <a:bodyPr/>
          <a:lstStyle>
            <a:lvl1pPr algn="ctr">
              <a:buNone/>
              <a:defRPr sz="4800" b="1" i="0" spc="0">
                <a:solidFill>
                  <a:srgbClr val="79527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1</a:t>
            </a:r>
            <a:endParaRPr lang="en-US" dirty="0"/>
          </a:p>
        </p:txBody>
      </p:sp>
      <p:sp>
        <p:nvSpPr>
          <p:cNvPr id="63" name="Text Placeholder 17">
            <a:extLst>
              <a:ext uri="{FF2B5EF4-FFF2-40B4-BE49-F238E27FC236}">
                <a16:creationId xmlns:a16="http://schemas.microsoft.com/office/drawing/2014/main" id="{2BBAC9AE-474F-0D44-9EBA-0537E6983137}"/>
              </a:ext>
            </a:extLst>
          </p:cNvPr>
          <p:cNvSpPr>
            <a:spLocks noGrp="1"/>
          </p:cNvSpPr>
          <p:nvPr userDrawn="1">
            <p:ph type="body" sz="quarter" idx="35" hasCustomPrompt="1"/>
          </p:nvPr>
        </p:nvSpPr>
        <p:spPr>
          <a:xfrm>
            <a:off x="5064548" y="1949503"/>
            <a:ext cx="695250" cy="734798"/>
          </a:xfrm>
        </p:spPr>
        <p:txBody>
          <a:bodyPr/>
          <a:lstStyle>
            <a:lvl1pPr algn="ctr">
              <a:buNone/>
              <a:defRPr sz="4800" b="1" i="0" spc="0">
                <a:solidFill>
                  <a:srgbClr val="81D1C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2</a:t>
            </a:r>
            <a:endParaRPr lang="en-US" dirty="0"/>
          </a:p>
        </p:txBody>
      </p:sp>
      <p:sp>
        <p:nvSpPr>
          <p:cNvPr id="64" name="Text Placeholder 17">
            <a:extLst>
              <a:ext uri="{FF2B5EF4-FFF2-40B4-BE49-F238E27FC236}">
                <a16:creationId xmlns:a16="http://schemas.microsoft.com/office/drawing/2014/main" id="{BF9CAB18-1D38-D644-A81F-70E5466D0389}"/>
              </a:ext>
            </a:extLst>
          </p:cNvPr>
          <p:cNvSpPr>
            <a:spLocks noGrp="1"/>
          </p:cNvSpPr>
          <p:nvPr userDrawn="1">
            <p:ph type="body" sz="quarter" idx="36" hasCustomPrompt="1"/>
          </p:nvPr>
        </p:nvSpPr>
        <p:spPr>
          <a:xfrm>
            <a:off x="7338393" y="1962861"/>
            <a:ext cx="695250" cy="734798"/>
          </a:xfrm>
        </p:spPr>
        <p:txBody>
          <a:bodyPr/>
          <a:lstStyle>
            <a:lvl1pPr algn="ctr">
              <a:buNone/>
              <a:defRPr sz="4800" b="1" i="0" spc="0">
                <a:solidFill>
                  <a:srgbClr val="F27954"/>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3</a:t>
            </a:r>
            <a:endParaRPr lang="en-US" dirty="0"/>
          </a:p>
        </p:txBody>
      </p:sp>
      <p:sp>
        <p:nvSpPr>
          <p:cNvPr id="65" name="Text Placeholder 17">
            <a:extLst>
              <a:ext uri="{FF2B5EF4-FFF2-40B4-BE49-F238E27FC236}">
                <a16:creationId xmlns:a16="http://schemas.microsoft.com/office/drawing/2014/main" id="{A8A502A8-834D-C94A-9859-BACB55444207}"/>
              </a:ext>
            </a:extLst>
          </p:cNvPr>
          <p:cNvSpPr>
            <a:spLocks noGrp="1"/>
          </p:cNvSpPr>
          <p:nvPr userDrawn="1">
            <p:ph type="body" sz="quarter" idx="37" hasCustomPrompt="1"/>
          </p:nvPr>
        </p:nvSpPr>
        <p:spPr>
          <a:xfrm>
            <a:off x="9655000" y="1965457"/>
            <a:ext cx="695250" cy="734798"/>
          </a:xfrm>
        </p:spPr>
        <p:txBody>
          <a:bodyPr/>
          <a:lstStyle>
            <a:lvl1pPr algn="ctr">
              <a:buNone/>
              <a:defRPr sz="4800" b="1" i="0" spc="0">
                <a:solidFill>
                  <a:srgbClr val="916395"/>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4</a:t>
            </a:r>
            <a:endParaRPr lang="en-US" dirty="0"/>
          </a:p>
        </p:txBody>
      </p:sp>
      <p:sp>
        <p:nvSpPr>
          <p:cNvPr id="70" name="Text Placeholder 17">
            <a:extLst>
              <a:ext uri="{FF2B5EF4-FFF2-40B4-BE49-F238E27FC236}">
                <a16:creationId xmlns:a16="http://schemas.microsoft.com/office/drawing/2014/main" id="{084B4BE7-DD1C-1743-85E4-D3ED17FE67F2}"/>
              </a:ext>
            </a:extLst>
          </p:cNvPr>
          <p:cNvSpPr>
            <a:spLocks noGrp="1"/>
          </p:cNvSpPr>
          <p:nvPr userDrawn="1">
            <p:ph type="body" sz="quarter" idx="21" hasCustomPrompt="1"/>
          </p:nvPr>
        </p:nvSpPr>
        <p:spPr>
          <a:xfrm>
            <a:off x="2291885" y="313586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1" name="Text Placeholder 17">
            <a:extLst>
              <a:ext uri="{FF2B5EF4-FFF2-40B4-BE49-F238E27FC236}">
                <a16:creationId xmlns:a16="http://schemas.microsoft.com/office/drawing/2014/main" id="{5E862C59-ABDF-FB45-866F-C33FB45F9EE7}"/>
              </a:ext>
            </a:extLst>
          </p:cNvPr>
          <p:cNvSpPr>
            <a:spLocks noGrp="1"/>
          </p:cNvSpPr>
          <p:nvPr userDrawn="1">
            <p:ph type="body" sz="quarter" idx="38" hasCustomPrompt="1"/>
          </p:nvPr>
        </p:nvSpPr>
        <p:spPr>
          <a:xfrm>
            <a:off x="4623112" y="311706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2" name="Text Placeholder 17">
            <a:extLst>
              <a:ext uri="{FF2B5EF4-FFF2-40B4-BE49-F238E27FC236}">
                <a16:creationId xmlns:a16="http://schemas.microsoft.com/office/drawing/2014/main" id="{16252092-110B-DF41-BAA1-24D8CA1DA645}"/>
              </a:ext>
            </a:extLst>
          </p:cNvPr>
          <p:cNvSpPr>
            <a:spLocks noGrp="1"/>
          </p:cNvSpPr>
          <p:nvPr userDrawn="1">
            <p:ph type="body" sz="quarter" idx="39" hasCustomPrompt="1"/>
          </p:nvPr>
        </p:nvSpPr>
        <p:spPr>
          <a:xfrm>
            <a:off x="6878370" y="3121537"/>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73" name="Text Placeholder 17">
            <a:extLst>
              <a:ext uri="{FF2B5EF4-FFF2-40B4-BE49-F238E27FC236}">
                <a16:creationId xmlns:a16="http://schemas.microsoft.com/office/drawing/2014/main" id="{6BE3560E-17BA-CF47-9892-C7DA0E586994}"/>
              </a:ext>
            </a:extLst>
          </p:cNvPr>
          <p:cNvSpPr>
            <a:spLocks noGrp="1"/>
          </p:cNvSpPr>
          <p:nvPr userDrawn="1">
            <p:ph type="body" sz="quarter" idx="40" hasCustomPrompt="1"/>
          </p:nvPr>
        </p:nvSpPr>
        <p:spPr>
          <a:xfrm>
            <a:off x="9209597" y="3102739"/>
            <a:ext cx="2093228" cy="1202080"/>
          </a:xfrm>
        </p:spPr>
        <p:txBody>
          <a:bodyPr>
            <a:normAutofit/>
          </a:bodyP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pic>
        <p:nvPicPr>
          <p:cNvPr id="30" name="Picture 29" descr="Background pattern&#10;&#10;Description automatically generated">
            <a:extLst>
              <a:ext uri="{FF2B5EF4-FFF2-40B4-BE49-F238E27FC236}">
                <a16:creationId xmlns:a16="http://schemas.microsoft.com/office/drawing/2014/main" id="{06186F3B-2AFF-4346-942C-585AF26F9B9E}"/>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grpSp>
        <p:nvGrpSpPr>
          <p:cNvPr id="49" name="Group 48">
            <a:extLst>
              <a:ext uri="{FF2B5EF4-FFF2-40B4-BE49-F238E27FC236}">
                <a16:creationId xmlns:a16="http://schemas.microsoft.com/office/drawing/2014/main" id="{D5EDB684-CD36-0140-A48B-73E83AE2C52D}"/>
              </a:ext>
            </a:extLst>
          </p:cNvPr>
          <p:cNvGrpSpPr/>
          <p:nvPr userDrawn="1"/>
        </p:nvGrpSpPr>
        <p:grpSpPr>
          <a:xfrm>
            <a:off x="389965" y="6092742"/>
            <a:ext cx="3144242" cy="374574"/>
            <a:chOff x="301128" y="6151084"/>
            <a:chExt cx="3144242" cy="374574"/>
          </a:xfrm>
        </p:grpSpPr>
        <p:pic>
          <p:nvPicPr>
            <p:cNvPr id="50" name="Picture 49" descr="Shape&#10;&#10;Description automatically generated with medium confidence">
              <a:extLst>
                <a:ext uri="{FF2B5EF4-FFF2-40B4-BE49-F238E27FC236}">
                  <a16:creationId xmlns:a16="http://schemas.microsoft.com/office/drawing/2014/main" id="{ACD3B0C5-CFB3-B04F-AC62-7FFA3AF627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51" name="Picture 50" descr="Shape&#10;&#10;Description automatically generated with medium confidence">
              <a:extLst>
                <a:ext uri="{FF2B5EF4-FFF2-40B4-BE49-F238E27FC236}">
                  <a16:creationId xmlns:a16="http://schemas.microsoft.com/office/drawing/2014/main" id="{9479B3AD-6B7A-584E-8F28-61AC5C01D21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52" name="Picture 51" descr="Shape&#10;&#10;Description automatically generated with medium confidence">
              <a:extLst>
                <a:ext uri="{FF2B5EF4-FFF2-40B4-BE49-F238E27FC236}">
                  <a16:creationId xmlns:a16="http://schemas.microsoft.com/office/drawing/2014/main" id="{CF27B34D-F7DE-9F4C-92D3-6BF627175DEF}"/>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939996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point icon graph">
    <p:spTree>
      <p:nvGrpSpPr>
        <p:cNvPr id="1" name=""/>
        <p:cNvGrpSpPr/>
        <p:nvPr/>
      </p:nvGrpSpPr>
      <p:grpSpPr>
        <a:xfrm>
          <a:off x="0" y="0"/>
          <a:ext cx="0" cy="0"/>
          <a:chOff x="0" y="0"/>
          <a:chExt cx="0" cy="0"/>
        </a:xfrm>
      </p:grpSpPr>
      <p:pic>
        <p:nvPicPr>
          <p:cNvPr id="33" name="Picture 32" descr="Background pattern&#10;&#10;Description automatically generated">
            <a:extLst>
              <a:ext uri="{FF2B5EF4-FFF2-40B4-BE49-F238E27FC236}">
                <a16:creationId xmlns:a16="http://schemas.microsoft.com/office/drawing/2014/main" id="{D9300ACB-C92D-664B-A68C-9FC1C82B0B44}"/>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sp>
        <p:nvSpPr>
          <p:cNvPr id="49" name="Freeform 48">
            <a:extLst>
              <a:ext uri="{FF2B5EF4-FFF2-40B4-BE49-F238E27FC236}">
                <a16:creationId xmlns:a16="http://schemas.microsoft.com/office/drawing/2014/main" id="{C2DB8636-C798-AD47-8DC9-47814E3387DD}"/>
              </a:ext>
            </a:extLst>
          </p:cNvPr>
          <p:cNvSpPr/>
          <p:nvPr/>
        </p:nvSpPr>
        <p:spPr>
          <a:xfrm>
            <a:off x="4292836"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3846806" y="242857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3912488"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p:nvSpPr>
        <p:spPr>
          <a:xfrm>
            <a:off x="3324401" y="800258"/>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249425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292195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9380" y="2475929"/>
            <a:ext cx="1660392" cy="233707"/>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8249060" y="242857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8316270" y="249425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7728183" y="80025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0" name="Freeform 59">
            <a:extLst>
              <a:ext uri="{FF2B5EF4-FFF2-40B4-BE49-F238E27FC236}">
                <a16:creationId xmlns:a16="http://schemas.microsoft.com/office/drawing/2014/main" id="{33B7BA85-0535-9D4E-9ABA-CAF119D02F9C}"/>
              </a:ext>
            </a:extLst>
          </p:cNvPr>
          <p:cNvSpPr/>
          <p:nvPr/>
        </p:nvSpPr>
        <p:spPr>
          <a:xfrm>
            <a:off x="8684398" y="2475929"/>
            <a:ext cx="1661920" cy="233707"/>
          </a:xfrm>
          <a:custGeom>
            <a:avLst/>
            <a:gdLst/>
            <a:ahLst/>
            <a:cxnLst>
              <a:cxn ang="3cd4">
                <a:pos x="hc" y="t"/>
              </a:cxn>
              <a:cxn ang="cd2">
                <a:pos x="l" y="vc"/>
              </a:cxn>
              <a:cxn ang="cd4">
                <a:pos x="hc" y="b"/>
              </a:cxn>
              <a:cxn ang="0">
                <a:pos x="r" y="vc"/>
              </a:cxn>
            </a:cxnLst>
            <a:rect l="l" t="t" r="r" b="b"/>
            <a:pathLst>
              <a:path w="1089" h="154">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2" name="Freeform 61">
            <a:extLst>
              <a:ext uri="{FF2B5EF4-FFF2-40B4-BE49-F238E27FC236}">
                <a16:creationId xmlns:a16="http://schemas.microsoft.com/office/drawing/2014/main" id="{02BE76FA-A18A-5C43-8289-F22F35416D17}"/>
              </a:ext>
            </a:extLst>
          </p:cNvPr>
          <p:cNvSpPr/>
          <p:nvPr/>
        </p:nvSpPr>
        <p:spPr>
          <a:xfrm>
            <a:off x="10445605" y="242857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10512815" y="2494259"/>
            <a:ext cx="190937" cy="193992"/>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7" name="Freeform 66">
            <a:extLst>
              <a:ext uri="{FF2B5EF4-FFF2-40B4-BE49-F238E27FC236}">
                <a16:creationId xmlns:a16="http://schemas.microsoft.com/office/drawing/2014/main" id="{F46B9467-BABF-064B-910D-2C704D814251}"/>
              </a:ext>
            </a:extLst>
          </p:cNvPr>
          <p:cNvSpPr/>
          <p:nvPr/>
        </p:nvSpPr>
        <p:spPr>
          <a:xfrm>
            <a:off x="9924727" y="2921959"/>
            <a:ext cx="1367112" cy="1512224"/>
          </a:xfrm>
          <a:custGeom>
            <a:avLst/>
            <a:gdLst/>
            <a:ahLst/>
            <a:cxnLst>
              <a:cxn ang="3cd4">
                <a:pos x="hc" y="t"/>
              </a:cxn>
              <a:cxn ang="cd2">
                <a:pos x="l" y="vc"/>
              </a:cxn>
              <a:cxn ang="cd4">
                <a:pos x="hc" y="b"/>
              </a:cxn>
              <a:cxn ang="0">
                <a:pos x="r" y="vc"/>
              </a:cxn>
            </a:cxnLst>
            <a:rect l="l" t="t" r="r" b="b"/>
            <a:pathLst>
              <a:path w="896" h="991">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90000"/>
            </a:srgbClr>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0" name="TextBox 79">
            <a:extLst>
              <a:ext uri="{FF2B5EF4-FFF2-40B4-BE49-F238E27FC236}">
                <a16:creationId xmlns:a16="http://schemas.microsoft.com/office/drawing/2014/main" id="{B0E5118A-8174-6649-9B3B-D77A8707F876}"/>
              </a:ext>
            </a:extLst>
          </p:cNvPr>
          <p:cNvSpPr txBox="1"/>
          <p:nvPr/>
        </p:nvSpPr>
        <p:spPr>
          <a:xfrm>
            <a:off x="10092535" y="132265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301334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2833955" y="2984923"/>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7261647" y="2951026"/>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5051398" y="1028522"/>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1" name="Text Placeholder 17">
            <a:extLst>
              <a:ext uri="{FF2B5EF4-FFF2-40B4-BE49-F238E27FC236}">
                <a16:creationId xmlns:a16="http://schemas.microsoft.com/office/drawing/2014/main" id="{17E014FD-573A-CD4A-8E06-A12C82D41C31}"/>
              </a:ext>
            </a:extLst>
          </p:cNvPr>
          <p:cNvSpPr>
            <a:spLocks noGrp="1"/>
          </p:cNvSpPr>
          <p:nvPr>
            <p:ph type="body" sz="quarter" idx="34" hasCustomPrompt="1"/>
          </p:nvPr>
        </p:nvSpPr>
        <p:spPr>
          <a:xfrm>
            <a:off x="9377489" y="994625"/>
            <a:ext cx="2253709" cy="12374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5" name="Freeform 104">
            <a:extLst>
              <a:ext uri="{FF2B5EF4-FFF2-40B4-BE49-F238E27FC236}">
                <a16:creationId xmlns:a16="http://schemas.microsoft.com/office/drawing/2014/main" id="{337311E9-3EFE-D343-B68E-E469AF748125}"/>
              </a:ext>
            </a:extLst>
          </p:cNvPr>
          <p:cNvSpPr/>
          <p:nvPr userDrawn="1"/>
        </p:nvSpPr>
        <p:spPr>
          <a:xfrm>
            <a:off x="0" y="2489789"/>
            <a:ext cx="3733642" cy="233707"/>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nvGrpSpPr>
          <p:cNvPr id="27" name="Group 26">
            <a:extLst>
              <a:ext uri="{FF2B5EF4-FFF2-40B4-BE49-F238E27FC236}">
                <a16:creationId xmlns:a16="http://schemas.microsoft.com/office/drawing/2014/main" id="{95B40CD0-7A91-CF4A-AD77-9398E53ED4C2}"/>
              </a:ext>
            </a:extLst>
          </p:cNvPr>
          <p:cNvGrpSpPr/>
          <p:nvPr userDrawn="1"/>
        </p:nvGrpSpPr>
        <p:grpSpPr>
          <a:xfrm>
            <a:off x="389965" y="6092742"/>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99567171-8F5D-2246-9C70-6C5AF6CA3A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13B666C6-CC20-A44F-A5A6-1297BB75A76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351A8E25-A44E-9E48-BC47-C499B6C3C26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2026889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4 point icon graph">
    <p:spTree>
      <p:nvGrpSpPr>
        <p:cNvPr id="1" name=""/>
        <p:cNvGrpSpPr/>
        <p:nvPr/>
      </p:nvGrpSpPr>
      <p:grpSpPr>
        <a:xfrm>
          <a:off x="0" y="0"/>
          <a:ext cx="0" cy="0"/>
          <a:chOff x="0" y="0"/>
          <a:chExt cx="0" cy="0"/>
        </a:xfrm>
      </p:grpSpPr>
      <p:sp>
        <p:nvSpPr>
          <p:cNvPr id="105" name="Freeform 104">
            <a:extLst>
              <a:ext uri="{FF2B5EF4-FFF2-40B4-BE49-F238E27FC236}">
                <a16:creationId xmlns:a16="http://schemas.microsoft.com/office/drawing/2014/main" id="{337311E9-3EFE-D343-B68E-E469AF748125}"/>
              </a:ext>
            </a:extLst>
          </p:cNvPr>
          <p:cNvSpPr/>
          <p:nvPr userDrawn="1"/>
        </p:nvSpPr>
        <p:spPr>
          <a:xfrm>
            <a:off x="1" y="3983743"/>
            <a:ext cx="2493639" cy="302041"/>
          </a:xfrm>
          <a:custGeom>
            <a:avLst/>
            <a:gdLst>
              <a:gd name="connsiteX0" fmla="*/ 0 w 3733642"/>
              <a:gd name="connsiteY0" fmla="*/ 0 h 233707"/>
              <a:gd name="connsiteX1" fmla="*/ 2074776 w 3733642"/>
              <a:gd name="connsiteY1" fmla="*/ 0 h 233707"/>
              <a:gd name="connsiteX2" fmla="*/ 2492280 w 3733642"/>
              <a:gd name="connsiteY2" fmla="*/ 0 h 233707"/>
              <a:gd name="connsiteX3" fmla="*/ 3732116 w 3733642"/>
              <a:gd name="connsiteY3" fmla="*/ 0 h 233707"/>
              <a:gd name="connsiteX4" fmla="*/ 3700068 w 3733642"/>
              <a:gd name="connsiteY4" fmla="*/ 115336 h 233707"/>
              <a:gd name="connsiteX5" fmla="*/ 3733642 w 3733642"/>
              <a:gd name="connsiteY5" fmla="*/ 233707 h 233707"/>
              <a:gd name="connsiteX6" fmla="*/ 2494674 w 3733642"/>
              <a:gd name="connsiteY6" fmla="*/ 233707 h 233707"/>
              <a:gd name="connsiteX7" fmla="*/ 2073250 w 3733642"/>
              <a:gd name="connsiteY7" fmla="*/ 233707 h 233707"/>
              <a:gd name="connsiteX8" fmla="*/ 0 w 3733642"/>
              <a:gd name="connsiteY8" fmla="*/ 233707 h 2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3642" h="233707">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cap="flat">
            <a:noFill/>
            <a:prstDash val="solid"/>
          </a:ln>
        </p:spPr>
        <p:txBody>
          <a:bodyPr vert="horz" wrap="square" lIns="90000" tIns="45000" rIns="90000" bIns="45000" anchor="ctr" anchorCtr="1" compatLnSpc="0">
            <a:noAutofit/>
          </a:bodyPr>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pic>
        <p:nvPicPr>
          <p:cNvPr id="33" name="Picture 32" descr="Background pattern&#10;&#10;Description automatically generated">
            <a:extLst>
              <a:ext uri="{FF2B5EF4-FFF2-40B4-BE49-F238E27FC236}">
                <a16:creationId xmlns:a16="http://schemas.microsoft.com/office/drawing/2014/main" id="{D9300ACB-C92D-664B-A68C-9FC1C82B0B44}"/>
              </a:ext>
            </a:extLst>
          </p:cNvPr>
          <p:cNvPicPr>
            <a:picLocks noChangeAspect="1"/>
          </p:cNvPicPr>
          <p:nvPr userDrawn="1"/>
        </p:nvPicPr>
        <p:blipFill rotWithShape="1">
          <a:blip r:embed="rId2" cstate="screen">
            <a:alphaModFix amt="48000"/>
            <a:extLst>
              <a:ext uri="{28A0092B-C50C-407E-A947-70E740481C1C}">
                <a14:useLocalDpi xmlns:a14="http://schemas.microsoft.com/office/drawing/2010/main"/>
              </a:ext>
            </a:extLst>
          </a:blip>
          <a:srcRect l="-26773" t="-4018" r="-5883" b="83247"/>
          <a:stretch/>
        </p:blipFill>
        <p:spPr>
          <a:xfrm>
            <a:off x="-815415" y="5718931"/>
            <a:ext cx="5564883" cy="1181829"/>
          </a:xfrm>
          <a:prstGeom prst="rect">
            <a:avLst/>
          </a:prstGeom>
        </p:spPr>
      </p:pic>
      <p:sp>
        <p:nvSpPr>
          <p:cNvPr id="49" name="Freeform 48">
            <a:extLst>
              <a:ext uri="{FF2B5EF4-FFF2-40B4-BE49-F238E27FC236}">
                <a16:creationId xmlns:a16="http://schemas.microsoft.com/office/drawing/2014/main" id="{C2DB8636-C798-AD47-8DC9-47814E3387DD}"/>
              </a:ext>
            </a:extLst>
          </p:cNvPr>
          <p:cNvSpPr/>
          <p:nvPr/>
        </p:nvSpPr>
        <p:spPr>
          <a:xfrm>
            <a:off x="2983967" y="4006711"/>
            <a:ext cx="2969261" cy="255676"/>
          </a:xfrm>
          <a:custGeom>
            <a:avLst/>
            <a:gdLst/>
            <a:ahLst/>
            <a:cxnLst>
              <a:cxn ang="3cd4">
                <a:pos x="hc" y="t"/>
              </a:cxn>
              <a:cxn ang="cd2">
                <a:pos x="l" y="vc"/>
              </a:cxn>
              <a:cxn ang="cd4">
                <a:pos x="hc" y="b"/>
              </a:cxn>
              <a:cxn ang="0">
                <a:pos x="r" y="vc"/>
              </a:cxn>
            </a:cxnLst>
            <a:rect l="l" t="t" r="r" b="b"/>
            <a:pathLst>
              <a:path w="1088" h="154">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0" name="Freeform 49">
            <a:extLst>
              <a:ext uri="{FF2B5EF4-FFF2-40B4-BE49-F238E27FC236}">
                <a16:creationId xmlns:a16="http://schemas.microsoft.com/office/drawing/2014/main" id="{A5ECD853-1DE4-6A49-83BF-BE872511E6E0}"/>
              </a:ext>
            </a:extLst>
          </p:cNvPr>
          <p:cNvSpPr/>
          <p:nvPr/>
        </p:nvSpPr>
        <p:spPr>
          <a:xfrm>
            <a:off x="2595982" y="3981326"/>
            <a:ext cx="323830" cy="326885"/>
          </a:xfrm>
          <a:custGeom>
            <a:avLst/>
            <a:gdLst/>
            <a:ahLst/>
            <a:cxnLst>
              <a:cxn ang="3cd4">
                <a:pos x="hc" y="t"/>
              </a:cxn>
              <a:cxn ang="cd2">
                <a:pos x="l" y="vc"/>
              </a:cxn>
              <a:cxn ang="cd4">
                <a:pos x="hc" y="b"/>
              </a:cxn>
              <a:cxn ang="0">
                <a:pos x="r" y="vc"/>
              </a:cxn>
            </a:cxnLst>
            <a:rect l="l" t="t" r="r" b="b"/>
            <a:pathLst>
              <a:path w="213" h="215">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1" name="Freeform 50">
            <a:extLst>
              <a:ext uri="{FF2B5EF4-FFF2-40B4-BE49-F238E27FC236}">
                <a16:creationId xmlns:a16="http://schemas.microsoft.com/office/drawing/2014/main" id="{1FB605EC-FC6D-3D40-A5B0-5C7A5B28222F}"/>
              </a:ext>
            </a:extLst>
          </p:cNvPr>
          <p:cNvSpPr/>
          <p:nvPr/>
        </p:nvSpPr>
        <p:spPr>
          <a:xfrm>
            <a:off x="2661664" y="404700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2" name="Freeform 51">
            <a:extLst>
              <a:ext uri="{FF2B5EF4-FFF2-40B4-BE49-F238E27FC236}">
                <a16:creationId xmlns:a16="http://schemas.microsoft.com/office/drawing/2014/main" id="{813784D3-D312-744B-8BF6-8D3D764C1FF8}"/>
              </a:ext>
            </a:extLst>
          </p:cNvPr>
          <p:cNvSpPr/>
          <p:nvPr userDrawn="1"/>
        </p:nvSpPr>
        <p:spPr>
          <a:xfrm>
            <a:off x="2073577" y="2361634"/>
            <a:ext cx="1370167" cy="1510697"/>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3" name="Freeform 52">
            <a:extLst>
              <a:ext uri="{FF2B5EF4-FFF2-40B4-BE49-F238E27FC236}">
                <a16:creationId xmlns:a16="http://schemas.microsoft.com/office/drawing/2014/main" id="{C952250C-2D0F-064B-B9BE-BB9EECA238E4}"/>
              </a:ext>
            </a:extLst>
          </p:cNvPr>
          <p:cNvSpPr/>
          <p:nvPr/>
        </p:nvSpPr>
        <p:spPr>
          <a:xfrm>
            <a:off x="6055570" y="3981326"/>
            <a:ext cx="325357" cy="326885"/>
          </a:xfrm>
          <a:custGeom>
            <a:avLst/>
            <a:gdLst/>
            <a:ahLst/>
            <a:cxnLst>
              <a:cxn ang="3cd4">
                <a:pos x="hc" y="t"/>
              </a:cxn>
              <a:cxn ang="cd2">
                <a:pos x="l" y="vc"/>
              </a:cxn>
              <a:cxn ang="cd4">
                <a:pos x="hc" y="b"/>
              </a:cxn>
              <a:cxn ang="0">
                <a:pos x="r" y="vc"/>
              </a:cxn>
            </a:cxnLst>
            <a:rect l="l" t="t" r="r" b="b"/>
            <a:pathLst>
              <a:path w="214" h="215">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4" name="Freeform 53">
            <a:extLst>
              <a:ext uri="{FF2B5EF4-FFF2-40B4-BE49-F238E27FC236}">
                <a16:creationId xmlns:a16="http://schemas.microsoft.com/office/drawing/2014/main" id="{1383608B-3ED7-074D-A0C2-469C4A907A53}"/>
              </a:ext>
            </a:extLst>
          </p:cNvPr>
          <p:cNvSpPr/>
          <p:nvPr/>
        </p:nvSpPr>
        <p:spPr>
          <a:xfrm>
            <a:off x="6119725" y="4047009"/>
            <a:ext cx="193993" cy="193992"/>
          </a:xfrm>
          <a:custGeom>
            <a:avLst/>
            <a:gdLst/>
            <a:ahLst/>
            <a:cxnLst>
              <a:cxn ang="3cd4">
                <a:pos x="hc" y="t"/>
              </a:cxn>
              <a:cxn ang="cd2">
                <a:pos x="l" y="vc"/>
              </a:cxn>
              <a:cxn ang="cd4">
                <a:pos x="hc" y="b"/>
              </a:cxn>
              <a:cxn ang="0">
                <a:pos x="r" y="vc"/>
              </a:cxn>
            </a:cxnLst>
            <a:rect l="l" t="t" r="r" b="b"/>
            <a:pathLst>
              <a:path w="128" h="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5" name="Freeform 54">
            <a:extLst>
              <a:ext uri="{FF2B5EF4-FFF2-40B4-BE49-F238E27FC236}">
                <a16:creationId xmlns:a16="http://schemas.microsoft.com/office/drawing/2014/main" id="{49B34B02-D6BF-B143-85D1-021CEA346336}"/>
              </a:ext>
            </a:extLst>
          </p:cNvPr>
          <p:cNvSpPr/>
          <p:nvPr/>
        </p:nvSpPr>
        <p:spPr>
          <a:xfrm>
            <a:off x="5531638" y="4474709"/>
            <a:ext cx="1368640" cy="1512224"/>
          </a:xfrm>
          <a:custGeom>
            <a:avLst/>
            <a:gdLst/>
            <a:ahLst/>
            <a:cxnLst>
              <a:cxn ang="3cd4">
                <a:pos x="hc" y="t"/>
              </a:cxn>
              <a:cxn ang="cd2">
                <a:pos x="l" y="vc"/>
              </a:cxn>
              <a:cxn ang="cd4">
                <a:pos x="hc" y="b"/>
              </a:cxn>
              <a:cxn ang="0">
                <a:pos x="r" y="vc"/>
              </a:cxn>
            </a:cxnLst>
            <a:rect l="l" t="t" r="r" b="b"/>
            <a:pathLst>
              <a:path w="897" h="991">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6" name="Freeform 55">
            <a:extLst>
              <a:ext uri="{FF2B5EF4-FFF2-40B4-BE49-F238E27FC236}">
                <a16:creationId xmlns:a16="http://schemas.microsoft.com/office/drawing/2014/main" id="{8BCF563E-9283-AC4E-8512-9E60AF0E8397}"/>
              </a:ext>
            </a:extLst>
          </p:cNvPr>
          <p:cNvSpPr/>
          <p:nvPr/>
        </p:nvSpPr>
        <p:spPr>
          <a:xfrm>
            <a:off x="6483269" y="3983743"/>
            <a:ext cx="4182983" cy="278643"/>
          </a:xfrm>
          <a:custGeom>
            <a:avLst/>
            <a:gdLst/>
            <a:ahLst/>
            <a:cxnLst>
              <a:cxn ang="3cd4">
                <a:pos x="hc" y="t"/>
              </a:cxn>
              <a:cxn ang="cd2">
                <a:pos x="l" y="vc"/>
              </a:cxn>
              <a:cxn ang="cd4">
                <a:pos x="hc" y="b"/>
              </a:cxn>
              <a:cxn ang="0">
                <a:pos x="r" y="vc"/>
              </a:cxn>
            </a:cxnLst>
            <a:rect l="l" t="t" r="r" b="b"/>
            <a:pathLst>
              <a:path w="1088" h="154">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7" name="Freeform 56">
            <a:extLst>
              <a:ext uri="{FF2B5EF4-FFF2-40B4-BE49-F238E27FC236}">
                <a16:creationId xmlns:a16="http://schemas.microsoft.com/office/drawing/2014/main" id="{017F71C7-97C2-574F-826D-B09EC5C3194C}"/>
              </a:ext>
            </a:extLst>
          </p:cNvPr>
          <p:cNvSpPr/>
          <p:nvPr/>
        </p:nvSpPr>
        <p:spPr>
          <a:xfrm>
            <a:off x="10733462" y="3981326"/>
            <a:ext cx="326885" cy="326885"/>
          </a:xfrm>
          <a:custGeom>
            <a:avLst/>
            <a:gdLst/>
            <a:ahLst/>
            <a:cxnLst>
              <a:cxn ang="3cd4">
                <a:pos x="hc" y="t"/>
              </a:cxn>
              <a:cxn ang="cd2">
                <a:pos x="l" y="vc"/>
              </a:cxn>
              <a:cxn ang="cd4">
                <a:pos x="hc" y="b"/>
              </a:cxn>
              <a:cxn ang="0">
                <a:pos x="r" y="vc"/>
              </a:cxn>
            </a:cxnLst>
            <a:rect l="l" t="t" r="r" b="b"/>
            <a:pathLst>
              <a:path w="215" h="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8" name="Freeform 57">
            <a:extLst>
              <a:ext uri="{FF2B5EF4-FFF2-40B4-BE49-F238E27FC236}">
                <a16:creationId xmlns:a16="http://schemas.microsoft.com/office/drawing/2014/main" id="{96F4A2A0-18C8-F044-A431-537EB66CDFB7}"/>
              </a:ext>
            </a:extLst>
          </p:cNvPr>
          <p:cNvSpPr/>
          <p:nvPr/>
        </p:nvSpPr>
        <p:spPr>
          <a:xfrm>
            <a:off x="10800672" y="4047009"/>
            <a:ext cx="192465" cy="193992"/>
          </a:xfrm>
          <a:custGeom>
            <a:avLst/>
            <a:gdLst/>
            <a:ahLst/>
            <a:cxnLst>
              <a:cxn ang="3cd4">
                <a:pos x="hc" y="t"/>
              </a:cxn>
              <a:cxn ang="cd2">
                <a:pos x="l" y="vc"/>
              </a:cxn>
              <a:cxn ang="cd4">
                <a:pos x="hc" y="b"/>
              </a:cxn>
              <a:cxn ang="0">
                <a:pos x="r" y="vc"/>
              </a:cxn>
            </a:cxnLst>
            <a:rect l="l" t="t" r="r" b="b"/>
            <a:pathLst>
              <a:path w="127" h="128">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59" name="Freeform 58">
            <a:extLst>
              <a:ext uri="{FF2B5EF4-FFF2-40B4-BE49-F238E27FC236}">
                <a16:creationId xmlns:a16="http://schemas.microsoft.com/office/drawing/2014/main" id="{4EE984EA-0E9E-E246-B144-9A6FBED36A0D}"/>
              </a:ext>
            </a:extLst>
          </p:cNvPr>
          <p:cNvSpPr/>
          <p:nvPr/>
        </p:nvSpPr>
        <p:spPr>
          <a:xfrm>
            <a:off x="10212585" y="2353008"/>
            <a:ext cx="1367112" cy="1510697"/>
          </a:xfrm>
          <a:custGeom>
            <a:avLst/>
            <a:gdLst/>
            <a:ahLst/>
            <a:cxnLst>
              <a:cxn ang="3cd4">
                <a:pos x="hc" y="t"/>
              </a:cxn>
              <a:cxn ang="cd2">
                <a:pos x="l" y="vc"/>
              </a:cxn>
              <a:cxn ang="cd4">
                <a:pos x="hc" y="b"/>
              </a:cxn>
              <a:cxn ang="0">
                <a:pos x="r" y="vc"/>
              </a:cxn>
            </a:cxnLst>
            <a:rect l="l" t="t" r="r" b="b"/>
            <a:pathLst>
              <a:path w="896" h="99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6" name="Freeform 65">
            <a:extLst>
              <a:ext uri="{FF2B5EF4-FFF2-40B4-BE49-F238E27FC236}">
                <a16:creationId xmlns:a16="http://schemas.microsoft.com/office/drawing/2014/main" id="{30B312E8-A919-B644-AE39-4333DF830601}"/>
              </a:ext>
            </a:extLst>
          </p:cNvPr>
          <p:cNvSpPr/>
          <p:nvPr/>
        </p:nvSpPr>
        <p:spPr>
          <a:xfrm>
            <a:off x="2395498" y="3999935"/>
            <a:ext cx="190937" cy="259675"/>
          </a:xfrm>
          <a:custGeom>
            <a:avLst/>
            <a:gdLst/>
            <a:ahLst/>
            <a:cxnLst>
              <a:cxn ang="3cd4">
                <a:pos x="hc" y="t"/>
              </a:cxn>
              <a:cxn ang="cd2">
                <a:pos x="l" y="vc"/>
              </a:cxn>
              <a:cxn ang="cd4">
                <a:pos x="hc" y="b"/>
              </a:cxn>
              <a:cxn ang="0">
                <a:pos x="r" y="vc"/>
              </a:cxn>
            </a:cxnLst>
            <a:rect l="l" t="t" r="r" b="b"/>
            <a:pathLst>
              <a:path w="126" h="128">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8" name="TextBox 77">
            <a:extLst>
              <a:ext uri="{FF2B5EF4-FFF2-40B4-BE49-F238E27FC236}">
                <a16:creationId xmlns:a16="http://schemas.microsoft.com/office/drawing/2014/main" id="{04634976-744C-254F-BE6F-6EB202B92360}"/>
              </a:ext>
            </a:extLst>
          </p:cNvPr>
          <p:cNvSpPr txBox="1"/>
          <p:nvPr/>
        </p:nvSpPr>
        <p:spPr>
          <a:xfrm>
            <a:off x="5691808" y="2875400"/>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84" name="TextBox 83">
            <a:extLst>
              <a:ext uri="{FF2B5EF4-FFF2-40B4-BE49-F238E27FC236}">
                <a16:creationId xmlns:a16="http://schemas.microsoft.com/office/drawing/2014/main" id="{93C43E96-4B36-3748-B67A-4817918F0204}"/>
              </a:ext>
            </a:extLst>
          </p:cNvPr>
          <p:cNvSpPr txBox="1"/>
          <p:nvPr/>
        </p:nvSpPr>
        <p:spPr>
          <a:xfrm>
            <a:off x="7895149" y="4566097"/>
            <a:ext cx="1045245" cy="286073"/>
          </a:xfrm>
          <a:prstGeom prst="rect">
            <a:avLst/>
          </a:prstGeom>
          <a:noFill/>
        </p:spPr>
        <p:txBody>
          <a:bodyPr wrap="none" rtlCol="0">
            <a:spAutoFit/>
          </a:bodyPr>
          <a:lstStyle/>
          <a:p>
            <a:pPr algn="ctr"/>
            <a:r>
              <a:rPr lang="en-US" dirty="0">
                <a:solidFill>
                  <a:schemeClr val="tx2"/>
                </a:solidFill>
                <a:latin typeface="Montserrat" pitchFamily="2" charset="77"/>
                <a:ea typeface="Roboto Medium" panose="02000000000000000000" pitchFamily="2" charset="0"/>
                <a:cs typeface="Lato" panose="020F0502020204030203" pitchFamily="34" charset="0"/>
              </a:rPr>
              <a:t>Your Title</a:t>
            </a:r>
          </a:p>
        </p:txBody>
      </p:sp>
      <p:sp>
        <p:nvSpPr>
          <p:cNvPr id="98" name="Text Placeholder 17">
            <a:extLst>
              <a:ext uri="{FF2B5EF4-FFF2-40B4-BE49-F238E27FC236}">
                <a16:creationId xmlns:a16="http://schemas.microsoft.com/office/drawing/2014/main" id="{3DED761C-20FA-594A-9976-CFD8D1D38242}"/>
              </a:ext>
            </a:extLst>
          </p:cNvPr>
          <p:cNvSpPr>
            <a:spLocks noGrp="1"/>
          </p:cNvSpPr>
          <p:nvPr>
            <p:ph type="body" sz="quarter" idx="31" hasCustomPrompt="1"/>
          </p:nvPr>
        </p:nvSpPr>
        <p:spPr>
          <a:xfrm>
            <a:off x="165204" y="4460030"/>
            <a:ext cx="3914472" cy="15106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99" name="Text Placeholder 17">
            <a:extLst>
              <a:ext uri="{FF2B5EF4-FFF2-40B4-BE49-F238E27FC236}">
                <a16:creationId xmlns:a16="http://schemas.microsoft.com/office/drawing/2014/main" id="{ADC51583-6324-9C45-9B98-7374A9499F17}"/>
              </a:ext>
            </a:extLst>
          </p:cNvPr>
          <p:cNvSpPr>
            <a:spLocks noGrp="1"/>
          </p:cNvSpPr>
          <p:nvPr>
            <p:ph type="body" sz="quarter" idx="32" hasCustomPrompt="1"/>
          </p:nvPr>
        </p:nvSpPr>
        <p:spPr>
          <a:xfrm>
            <a:off x="8031191" y="4473185"/>
            <a:ext cx="3995605" cy="1510697"/>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00" name="Text Placeholder 17">
            <a:extLst>
              <a:ext uri="{FF2B5EF4-FFF2-40B4-BE49-F238E27FC236}">
                <a16:creationId xmlns:a16="http://schemas.microsoft.com/office/drawing/2014/main" id="{5D6484B6-6A23-DA4C-AFB8-4A3877BAEB9C}"/>
              </a:ext>
            </a:extLst>
          </p:cNvPr>
          <p:cNvSpPr>
            <a:spLocks noGrp="1"/>
          </p:cNvSpPr>
          <p:nvPr>
            <p:ph type="body" sz="quarter" idx="33" hasCustomPrompt="1"/>
          </p:nvPr>
        </p:nvSpPr>
        <p:spPr>
          <a:xfrm>
            <a:off x="4442604" y="2199736"/>
            <a:ext cx="4088921" cy="1619033"/>
          </a:xfrm>
        </p:spPr>
        <p:txBody>
          <a:bodyPr>
            <a:normAutofit/>
          </a:bodyPr>
          <a:lstStyle>
            <a:lvl1pPr algn="ctr">
              <a:buNone/>
              <a:defRPr sz="2400" b="0" i="0" spc="0">
                <a:solidFill>
                  <a:srgbClr val="595A5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27" name="Group 26">
            <a:extLst>
              <a:ext uri="{FF2B5EF4-FFF2-40B4-BE49-F238E27FC236}">
                <a16:creationId xmlns:a16="http://schemas.microsoft.com/office/drawing/2014/main" id="{95B40CD0-7A91-CF4A-AD77-9398E53ED4C2}"/>
              </a:ext>
            </a:extLst>
          </p:cNvPr>
          <p:cNvGrpSpPr/>
          <p:nvPr userDrawn="1"/>
        </p:nvGrpSpPr>
        <p:grpSpPr>
          <a:xfrm>
            <a:off x="389965" y="6092742"/>
            <a:ext cx="3144242" cy="374574"/>
            <a:chOff x="301128" y="6151084"/>
            <a:chExt cx="3144242" cy="374574"/>
          </a:xfrm>
        </p:grpSpPr>
        <p:pic>
          <p:nvPicPr>
            <p:cNvPr id="30" name="Picture 29" descr="Shape&#10;&#10;Description automatically generated with medium confidence">
              <a:extLst>
                <a:ext uri="{FF2B5EF4-FFF2-40B4-BE49-F238E27FC236}">
                  <a16:creationId xmlns:a16="http://schemas.microsoft.com/office/drawing/2014/main" id="{99567171-8F5D-2246-9C70-6C5AF6CA3AD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31" name="Picture 30" descr="Shape&#10;&#10;Description automatically generated with medium confidence">
              <a:extLst>
                <a:ext uri="{FF2B5EF4-FFF2-40B4-BE49-F238E27FC236}">
                  <a16:creationId xmlns:a16="http://schemas.microsoft.com/office/drawing/2014/main" id="{13B666C6-CC20-A44F-A5A6-1297BB75A76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32" name="Picture 31" descr="Shape&#10;&#10;Description automatically generated with medium confidence">
              <a:extLst>
                <a:ext uri="{FF2B5EF4-FFF2-40B4-BE49-F238E27FC236}">
                  <a16:creationId xmlns:a16="http://schemas.microsoft.com/office/drawing/2014/main" id="{351A8E25-A44E-9E48-BC47-C499B6C3C26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24245868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26" name="Picture 25" descr="Background pattern&#10;&#10;Description automatically generated">
            <a:extLst>
              <a:ext uri="{FF2B5EF4-FFF2-40B4-BE49-F238E27FC236}">
                <a16:creationId xmlns:a16="http://schemas.microsoft.com/office/drawing/2014/main" id="{118F66A6-DC24-5F49-A669-B4008D361D5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972" t="10416" r="16408" b="3452"/>
          <a:stretch/>
        </p:blipFill>
        <p:spPr>
          <a:xfrm>
            <a:off x="6816681" y="0"/>
            <a:ext cx="5375319" cy="6857999"/>
          </a:xfrm>
          <a:prstGeom prst="rect">
            <a:avLst/>
          </a:prstGeom>
        </p:spPr>
      </p:pic>
      <p:sp>
        <p:nvSpPr>
          <p:cNvPr id="2" name="Rectangle 1">
            <a:extLst>
              <a:ext uri="{FF2B5EF4-FFF2-40B4-BE49-F238E27FC236}">
                <a16:creationId xmlns:a16="http://schemas.microsoft.com/office/drawing/2014/main" id="{918D471C-0C8F-0146-83F3-CAF71642C847}"/>
              </a:ext>
            </a:extLst>
          </p:cNvPr>
          <p:cNvSpPr/>
          <p:nvPr userDrawn="1"/>
        </p:nvSpPr>
        <p:spPr>
          <a:xfrm flipV="1">
            <a:off x="3843" y="2782216"/>
            <a:ext cx="12188157" cy="2832760"/>
          </a:xfrm>
          <a:prstGeom prst="rect">
            <a:avLst/>
          </a:prstGeom>
          <a:solidFill>
            <a:srgbClr val="79527B"/>
          </a:solidFill>
          <a:ln>
            <a:solidFill>
              <a:srgbClr val="BFCA9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38" name="Text Placeholder 23">
            <a:extLst>
              <a:ext uri="{FF2B5EF4-FFF2-40B4-BE49-F238E27FC236}">
                <a16:creationId xmlns:a16="http://schemas.microsoft.com/office/drawing/2014/main" id="{28AA1DCD-E2D1-AB4F-9525-3C7A8492D0A8}"/>
              </a:ext>
            </a:extLst>
          </p:cNvPr>
          <p:cNvSpPr>
            <a:spLocks noGrp="1"/>
          </p:cNvSpPr>
          <p:nvPr>
            <p:ph type="body" sz="quarter" idx="19" hasCustomPrompt="1"/>
          </p:nvPr>
        </p:nvSpPr>
        <p:spPr>
          <a:xfrm>
            <a:off x="967062" y="4154268"/>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9" name="Text Placeholder 23">
            <a:extLst>
              <a:ext uri="{FF2B5EF4-FFF2-40B4-BE49-F238E27FC236}">
                <a16:creationId xmlns:a16="http://schemas.microsoft.com/office/drawing/2014/main" id="{15F19531-BE71-324A-B2F4-BCED970EE5C0}"/>
              </a:ext>
            </a:extLst>
          </p:cNvPr>
          <p:cNvSpPr>
            <a:spLocks noGrp="1"/>
          </p:cNvSpPr>
          <p:nvPr>
            <p:ph type="body" sz="quarter" idx="20" hasCustomPrompt="1"/>
          </p:nvPr>
        </p:nvSpPr>
        <p:spPr>
          <a:xfrm>
            <a:off x="967062" y="3344692"/>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Thank You</a:t>
            </a:r>
          </a:p>
        </p:txBody>
      </p:sp>
      <p:pic>
        <p:nvPicPr>
          <p:cNvPr id="27" name="Picture 26" descr="A picture containing text&#10;&#10;Description automatically generated">
            <a:extLst>
              <a:ext uri="{FF2B5EF4-FFF2-40B4-BE49-F238E27FC236}">
                <a16:creationId xmlns:a16="http://schemas.microsoft.com/office/drawing/2014/main" id="{779220D5-E881-5F4F-B934-02FD4F4206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5586" y="473530"/>
            <a:ext cx="4899073" cy="2154566"/>
          </a:xfrm>
          <a:prstGeom prst="rect">
            <a:avLst/>
          </a:prstGeom>
        </p:spPr>
      </p:pic>
      <p:grpSp>
        <p:nvGrpSpPr>
          <p:cNvPr id="28" name="Group 27">
            <a:extLst>
              <a:ext uri="{FF2B5EF4-FFF2-40B4-BE49-F238E27FC236}">
                <a16:creationId xmlns:a16="http://schemas.microsoft.com/office/drawing/2014/main" id="{275E8263-0477-5645-B634-01AF59D540E4}"/>
              </a:ext>
            </a:extLst>
          </p:cNvPr>
          <p:cNvGrpSpPr/>
          <p:nvPr userDrawn="1"/>
        </p:nvGrpSpPr>
        <p:grpSpPr>
          <a:xfrm>
            <a:off x="9456007" y="5836660"/>
            <a:ext cx="2735993" cy="679345"/>
            <a:chOff x="0" y="0"/>
            <a:chExt cx="2301694" cy="571500"/>
          </a:xfrm>
        </p:grpSpPr>
        <p:sp>
          <p:nvSpPr>
            <p:cNvPr id="29" name="Rectangle 28">
              <a:extLst>
                <a:ext uri="{FF2B5EF4-FFF2-40B4-BE49-F238E27FC236}">
                  <a16:creationId xmlns:a16="http://schemas.microsoft.com/office/drawing/2014/main" id="{2D522520-FDCE-8442-9D71-202E6368C4F3}"/>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2" name="Picture 31">
              <a:extLst>
                <a:ext uri="{FF2B5EF4-FFF2-40B4-BE49-F238E27FC236}">
                  <a16:creationId xmlns:a16="http://schemas.microsoft.com/office/drawing/2014/main" id="{79C25753-B4D7-6849-9A91-5984DB1A8A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0970682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_1 Standardseite">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72C2BED2-FD12-44AB-846B-94B05CC9DBB8}"/>
              </a:ext>
            </a:extLst>
          </p:cNvPr>
          <p:cNvSpPr>
            <a:spLocks noGrp="1"/>
          </p:cNvSpPr>
          <p:nvPr>
            <p:ph sz="quarter" idx="13" hasCustomPrompt="1"/>
          </p:nvPr>
        </p:nvSpPr>
        <p:spPr>
          <a:xfrm>
            <a:off x="3752490" y="1637401"/>
            <a:ext cx="8007709" cy="4615273"/>
          </a:xfrm>
        </p:spPr>
        <p:txBody>
          <a:bodyPr>
            <a:normAutofit/>
          </a:bodyPr>
          <a:lstStyle>
            <a:lvl1pPr marL="0" indent="0">
              <a:buNone/>
              <a:defRPr sz="1800">
                <a:solidFill>
                  <a:srgbClr val="595A59"/>
                </a:solidFill>
              </a:defRPr>
            </a:lvl1pPr>
            <a:lvl2pPr>
              <a:defRPr>
                <a:solidFill>
                  <a:srgbClr val="595A59"/>
                </a:solidFill>
              </a:defRPr>
            </a:lvl2pPr>
            <a:lvl3pPr>
              <a:defRPr>
                <a:solidFill>
                  <a:srgbClr val="595A59"/>
                </a:solidFill>
              </a:defRPr>
            </a:lvl3pPr>
            <a:lvl4pPr>
              <a:defRPr>
                <a:solidFill>
                  <a:srgbClr val="595A59"/>
                </a:solidFill>
              </a:defRPr>
            </a:lvl4pPr>
            <a:lvl5pPr>
              <a:defRPr>
                <a:solidFill>
                  <a:srgbClr val="595A59"/>
                </a:solidFill>
              </a:defRPr>
            </a:lvl5pPr>
          </a:lstStyle>
          <a:p>
            <a:pPr lvl="0"/>
            <a:r>
              <a:rPr lang="en-GB" dirty="0"/>
              <a:t>Text</a:t>
            </a:r>
          </a:p>
        </p:txBody>
      </p:sp>
      <p:sp>
        <p:nvSpPr>
          <p:cNvPr id="15" name="Inhaltsplatzhalter 6">
            <a:extLst>
              <a:ext uri="{FF2B5EF4-FFF2-40B4-BE49-F238E27FC236}">
                <a16:creationId xmlns:a16="http://schemas.microsoft.com/office/drawing/2014/main" id="{030E0CCA-5F20-4E41-8656-567E177A888C}"/>
              </a:ext>
            </a:extLst>
          </p:cNvPr>
          <p:cNvSpPr>
            <a:spLocks noGrp="1"/>
          </p:cNvSpPr>
          <p:nvPr>
            <p:ph sz="quarter" idx="19" hasCustomPrompt="1"/>
          </p:nvPr>
        </p:nvSpPr>
        <p:spPr>
          <a:xfrm>
            <a:off x="389965" y="1637401"/>
            <a:ext cx="3189996" cy="4606643"/>
          </a:xfrm>
        </p:spPr>
        <p:txBody>
          <a:bodyPr anchor="ctr">
            <a:normAutofit/>
          </a:bodyPr>
          <a:lstStyle>
            <a:lvl1pPr marL="0" indent="0" algn="l">
              <a:lnSpc>
                <a:spcPct val="100000"/>
              </a:lnSpc>
              <a:spcBef>
                <a:spcPts val="600"/>
              </a:spcBef>
              <a:buNone/>
              <a:defRPr sz="1800">
                <a:solidFill>
                  <a:srgbClr val="595A59"/>
                </a:solidFill>
              </a:defRPr>
            </a:lvl1pPr>
            <a:lvl2pPr>
              <a:lnSpc>
                <a:spcPct val="100000"/>
              </a:lnSpc>
              <a:spcBef>
                <a:spcPts val="600"/>
              </a:spcBef>
              <a:defRPr sz="1800">
                <a:solidFill>
                  <a:srgbClr val="595A59"/>
                </a:solidFill>
              </a:defRPr>
            </a:lvl2pPr>
            <a:lvl3pPr>
              <a:lnSpc>
                <a:spcPct val="100000"/>
              </a:lnSpc>
              <a:spcBef>
                <a:spcPts val="600"/>
              </a:spcBef>
              <a:defRPr sz="1800">
                <a:solidFill>
                  <a:srgbClr val="595A59"/>
                </a:solidFill>
              </a:defRPr>
            </a:lvl3pPr>
            <a:lvl4pPr>
              <a:lnSpc>
                <a:spcPct val="100000"/>
              </a:lnSpc>
              <a:spcBef>
                <a:spcPts val="600"/>
              </a:spcBef>
              <a:defRPr sz="1800">
                <a:solidFill>
                  <a:srgbClr val="595A59"/>
                </a:solidFill>
              </a:defRPr>
            </a:lvl4pPr>
            <a:lvl5pPr>
              <a:lnSpc>
                <a:spcPct val="100000"/>
              </a:lnSpc>
              <a:spcBef>
                <a:spcPts val="600"/>
              </a:spcBef>
              <a:defRPr sz="1800">
                <a:solidFill>
                  <a:srgbClr val="595A59"/>
                </a:solidFill>
              </a:defRPr>
            </a:lvl5pPr>
          </a:lstStyle>
          <a:p>
            <a:pPr lvl="0"/>
            <a:r>
              <a:rPr lang="en-GB" dirty="0"/>
              <a:t>Text</a:t>
            </a:r>
          </a:p>
        </p:txBody>
      </p:sp>
      <p:grpSp>
        <p:nvGrpSpPr>
          <p:cNvPr id="25" name="Group 6">
            <a:extLst>
              <a:ext uri="{FF2B5EF4-FFF2-40B4-BE49-F238E27FC236}">
                <a16:creationId xmlns:a16="http://schemas.microsoft.com/office/drawing/2014/main" id="{AA6493CE-3D54-4597-AF43-DE9E87EE7588}"/>
              </a:ext>
            </a:extLst>
          </p:cNvPr>
          <p:cNvGrpSpPr/>
          <p:nvPr userDrawn="1"/>
        </p:nvGrpSpPr>
        <p:grpSpPr>
          <a:xfrm>
            <a:off x="389965" y="6092742"/>
            <a:ext cx="3144242" cy="374574"/>
            <a:chOff x="301128" y="6151084"/>
            <a:chExt cx="3144242" cy="374574"/>
          </a:xfrm>
        </p:grpSpPr>
        <p:pic>
          <p:nvPicPr>
            <p:cNvPr id="26" name="Picture 7" descr="Shape&#10;&#10;Description automatically generated with medium confidence">
              <a:extLst>
                <a:ext uri="{FF2B5EF4-FFF2-40B4-BE49-F238E27FC236}">
                  <a16:creationId xmlns:a16="http://schemas.microsoft.com/office/drawing/2014/main" id="{4D9407FC-BF9D-4D2F-BF29-3F636D5F35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7" name="Picture 8" descr="Shape&#10;&#10;Description automatically generated with medium confidence">
              <a:extLst>
                <a:ext uri="{FF2B5EF4-FFF2-40B4-BE49-F238E27FC236}">
                  <a16:creationId xmlns:a16="http://schemas.microsoft.com/office/drawing/2014/main" id="{94B352D7-BACB-470A-B6D4-FE8D5BA8403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8" name="Picture 9" descr="Shape&#10;&#10;Description automatically generated with medium confidence">
              <a:extLst>
                <a:ext uri="{FF2B5EF4-FFF2-40B4-BE49-F238E27FC236}">
                  <a16:creationId xmlns:a16="http://schemas.microsoft.com/office/drawing/2014/main" id="{B425F880-C9D1-4238-8B52-E0561AE35EEE}"/>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pic>
        <p:nvPicPr>
          <p:cNvPr id="29" name="Picture 10" descr="Background pattern&#10;&#10;Description automatically generated">
            <a:extLst>
              <a:ext uri="{FF2B5EF4-FFF2-40B4-BE49-F238E27FC236}">
                <a16:creationId xmlns:a16="http://schemas.microsoft.com/office/drawing/2014/main" id="{35C76480-3C6A-45FB-B0B8-3C16247C2FF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9441" t="-3095" r="10580" b="84089"/>
          <a:stretch/>
        </p:blipFill>
        <p:spPr>
          <a:xfrm>
            <a:off x="7462157" y="5624715"/>
            <a:ext cx="4729844" cy="1233285"/>
          </a:xfrm>
          <a:prstGeom prst="rect">
            <a:avLst/>
          </a:prstGeom>
        </p:spPr>
      </p:pic>
      <p:sp>
        <p:nvSpPr>
          <p:cNvPr id="16" name="Text Placeholder 23">
            <a:extLst>
              <a:ext uri="{FF2B5EF4-FFF2-40B4-BE49-F238E27FC236}">
                <a16:creationId xmlns:a16="http://schemas.microsoft.com/office/drawing/2014/main" id="{A565D406-DA22-44B2-BF3B-086DAAF3A085}"/>
              </a:ext>
            </a:extLst>
          </p:cNvPr>
          <p:cNvSpPr>
            <a:spLocks noGrp="1"/>
          </p:cNvSpPr>
          <p:nvPr>
            <p:ph type="body" sz="quarter" idx="16" hasCustomPrompt="1"/>
          </p:nvPr>
        </p:nvSpPr>
        <p:spPr>
          <a:xfrm>
            <a:off x="389965" y="577971"/>
            <a:ext cx="11470341" cy="582221"/>
          </a:xfrm>
        </p:spPr>
        <p:txBody>
          <a:bodyPr>
            <a:normAutofit/>
          </a:bodyPr>
          <a:lstStyle>
            <a:lvl1pPr marL="0" indent="0" algn="l">
              <a:buNone/>
              <a:defRPr sz="2000" b="0" i="0">
                <a:solidFill>
                  <a:srgbClr val="79527B"/>
                </a:solidFill>
                <a:latin typeface="+mj-lt"/>
              </a:defRPr>
            </a:lvl1pPr>
          </a:lstStyle>
          <a:p>
            <a:pPr lvl="0"/>
            <a:r>
              <a:rPr lang="en-US" dirty="0"/>
              <a:t>Action Title</a:t>
            </a:r>
          </a:p>
        </p:txBody>
      </p:sp>
      <p:sp>
        <p:nvSpPr>
          <p:cNvPr id="17" name="Text Placeholder 23">
            <a:extLst>
              <a:ext uri="{FF2B5EF4-FFF2-40B4-BE49-F238E27FC236}">
                <a16:creationId xmlns:a16="http://schemas.microsoft.com/office/drawing/2014/main" id="{588A89BA-BEC2-4323-82C3-7C1DE4E8D223}"/>
              </a:ext>
            </a:extLst>
          </p:cNvPr>
          <p:cNvSpPr>
            <a:spLocks noGrp="1"/>
          </p:cNvSpPr>
          <p:nvPr>
            <p:ph type="body" sz="quarter" idx="20" hasCustomPrompt="1"/>
          </p:nvPr>
        </p:nvSpPr>
        <p:spPr>
          <a:xfrm>
            <a:off x="370936" y="1231888"/>
            <a:ext cx="11489369" cy="260482"/>
          </a:xfrm>
        </p:spPr>
        <p:txBody>
          <a:bodyPr>
            <a:normAutofit/>
          </a:bodyPr>
          <a:lstStyle>
            <a:lvl1pPr marL="0" indent="0" algn="l">
              <a:buNone/>
              <a:defRPr sz="1800" b="0" i="0">
                <a:solidFill>
                  <a:srgbClr val="79527B"/>
                </a:solidFill>
                <a:latin typeface="+mn-lt"/>
              </a:defRPr>
            </a:lvl1pPr>
          </a:lstStyle>
          <a:p>
            <a:pPr lvl="0"/>
            <a:r>
              <a:rPr lang="en-US" dirty="0"/>
              <a:t>Heading</a:t>
            </a:r>
          </a:p>
        </p:txBody>
      </p:sp>
    </p:spTree>
    <p:extLst>
      <p:ext uri="{BB962C8B-B14F-4D97-AF65-F5344CB8AC3E}">
        <p14:creationId xmlns:p14="http://schemas.microsoft.com/office/powerpoint/2010/main" val="3548079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69930879-4923-9A44-B11F-FDD1BFB76C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7047" y="417257"/>
            <a:ext cx="5462697" cy="2402442"/>
          </a:xfrm>
          <a:prstGeom prst="rect">
            <a:avLst/>
          </a:prstGeom>
        </p:spPr>
      </p:pic>
      <p:pic>
        <p:nvPicPr>
          <p:cNvPr id="22" name="Picture 21" descr="Background pattern&#10;&#10;Description automatically generated">
            <a:extLst>
              <a:ext uri="{FF2B5EF4-FFF2-40B4-BE49-F238E27FC236}">
                <a16:creationId xmlns:a16="http://schemas.microsoft.com/office/drawing/2014/main" id="{E7396273-9AA2-0A45-A0F3-4DFF01CCF7D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9462" t="8076" r="-22520" b="14181"/>
          <a:stretch/>
        </p:blipFill>
        <p:spPr>
          <a:xfrm rot="16200000">
            <a:off x="983099" y="1439326"/>
            <a:ext cx="4435575" cy="6401772"/>
          </a:xfrm>
          <a:prstGeom prst="rect">
            <a:avLst/>
          </a:prstGeom>
        </p:spPr>
      </p:pic>
      <p:sp>
        <p:nvSpPr>
          <p:cNvPr id="23" name="Rectangle 22">
            <a:extLst>
              <a:ext uri="{FF2B5EF4-FFF2-40B4-BE49-F238E27FC236}">
                <a16:creationId xmlns:a16="http://schemas.microsoft.com/office/drawing/2014/main" id="{0A614E9F-67CD-0343-BFBC-55E5265494AB}"/>
              </a:ext>
            </a:extLst>
          </p:cNvPr>
          <p:cNvSpPr/>
          <p:nvPr userDrawn="1"/>
        </p:nvSpPr>
        <p:spPr>
          <a:xfrm>
            <a:off x="6117759" y="0"/>
            <a:ext cx="6074241" cy="6865259"/>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a:p>
            <a:pPr marL="900430" marR="878205" algn="r">
              <a:lnSpc>
                <a:spcPts val="4000"/>
              </a:lnSpc>
              <a:spcAft>
                <a:spcPts val="900"/>
              </a:spcAft>
            </a:pPr>
            <a:r>
              <a:rPr lang="en-IE" sz="2000" dirty="0">
                <a:solidFill>
                  <a:srgbClr val="FFFFFF"/>
                </a:solidFill>
                <a:effectLst/>
                <a:ea typeface="Calibri" panose="020F0502020204030204" pitchFamily="34" charset="0"/>
                <a:cs typeface="Times New Roman" panose="02020603050405020304" pitchFamily="18" charset="0"/>
              </a:rPr>
              <a:t> </a:t>
            </a:r>
            <a:endParaRPr lang="en-IE" sz="1000" dirty="0">
              <a:solidFill>
                <a:srgbClr val="7F7F7F"/>
              </a:solidFill>
              <a:effectLst/>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3904BFA0-55A2-8143-A034-7EA9F0F0F069}"/>
              </a:ext>
            </a:extLst>
          </p:cNvPr>
          <p:cNvGrpSpPr/>
          <p:nvPr userDrawn="1"/>
        </p:nvGrpSpPr>
        <p:grpSpPr>
          <a:xfrm>
            <a:off x="0" y="5916805"/>
            <a:ext cx="2735993" cy="679345"/>
            <a:chOff x="0" y="0"/>
            <a:chExt cx="2301694" cy="571500"/>
          </a:xfrm>
        </p:grpSpPr>
        <p:sp>
          <p:nvSpPr>
            <p:cNvPr id="25" name="Rectangle 24">
              <a:extLst>
                <a:ext uri="{FF2B5EF4-FFF2-40B4-BE49-F238E27FC236}">
                  <a16:creationId xmlns:a16="http://schemas.microsoft.com/office/drawing/2014/main" id="{E262865F-A967-C64A-8536-E3A00C672F7A}"/>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26" name="Picture 25">
              <a:extLst>
                <a:ext uri="{FF2B5EF4-FFF2-40B4-BE49-F238E27FC236}">
                  <a16:creationId xmlns:a16="http://schemas.microsoft.com/office/drawing/2014/main" id="{2E39E78D-2847-9749-B72C-25A151CFA9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 name="Text Placeholder 23">
            <a:extLst>
              <a:ext uri="{FF2B5EF4-FFF2-40B4-BE49-F238E27FC236}">
                <a16:creationId xmlns:a16="http://schemas.microsoft.com/office/drawing/2014/main" id="{DBA97739-CDA3-3B40-9963-F38336E838F9}"/>
              </a:ext>
            </a:extLst>
          </p:cNvPr>
          <p:cNvSpPr>
            <a:spLocks noGrp="1"/>
          </p:cNvSpPr>
          <p:nvPr>
            <p:ph type="body" sz="quarter" idx="15" hasCustomPrompt="1"/>
          </p:nvPr>
        </p:nvSpPr>
        <p:spPr>
          <a:xfrm>
            <a:off x="6586302" y="1494787"/>
            <a:ext cx="5278651" cy="697353"/>
          </a:xfrm>
        </p:spPr>
        <p:txBody>
          <a:bodyPr>
            <a:noAutofit/>
          </a:bodyPr>
          <a:lstStyle>
            <a:lvl1pPr marL="0" indent="0" algn="l">
              <a:buNone/>
              <a:defRPr sz="5400" b="1" baseline="0">
                <a:solidFill>
                  <a:schemeClr val="bg1"/>
                </a:solidFill>
                <a:latin typeface="+mn-lt"/>
              </a:defRPr>
            </a:lvl1pPr>
          </a:lstStyle>
          <a:p>
            <a:pPr lvl="0"/>
            <a:r>
              <a:rPr lang="en-US" dirty="0"/>
              <a:t>POWERPIONT</a:t>
            </a:r>
          </a:p>
        </p:txBody>
      </p:sp>
      <p:sp>
        <p:nvSpPr>
          <p:cNvPr id="28" name="Text Placeholder 23">
            <a:extLst>
              <a:ext uri="{FF2B5EF4-FFF2-40B4-BE49-F238E27FC236}">
                <a16:creationId xmlns:a16="http://schemas.microsoft.com/office/drawing/2014/main" id="{27FF6675-E62F-CD45-8278-53D0205C09F2}"/>
              </a:ext>
            </a:extLst>
          </p:cNvPr>
          <p:cNvSpPr>
            <a:spLocks noGrp="1"/>
          </p:cNvSpPr>
          <p:nvPr>
            <p:ph type="body" sz="quarter" idx="16" hasCustomPrompt="1"/>
          </p:nvPr>
        </p:nvSpPr>
        <p:spPr>
          <a:xfrm>
            <a:off x="6586302" y="876264"/>
            <a:ext cx="5278651" cy="697353"/>
          </a:xfrm>
        </p:spPr>
        <p:txBody>
          <a:bodyPr>
            <a:normAutofit/>
          </a:bodyPr>
          <a:lstStyle>
            <a:lvl1pPr marL="0" indent="0" algn="l">
              <a:buNone/>
              <a:defRPr sz="3600" b="0" i="0">
                <a:solidFill>
                  <a:schemeClr val="bg1"/>
                </a:solidFill>
                <a:latin typeface="+mn-lt"/>
              </a:defRPr>
            </a:lvl1pPr>
          </a:lstStyle>
          <a:p>
            <a:pPr lvl="0"/>
            <a:r>
              <a:rPr lang="en-US" dirty="0"/>
              <a:t>Cover Design 1</a:t>
            </a:r>
          </a:p>
        </p:txBody>
      </p:sp>
      <p:sp>
        <p:nvSpPr>
          <p:cNvPr id="29" name="Rectangle 28">
            <a:extLst>
              <a:ext uri="{FF2B5EF4-FFF2-40B4-BE49-F238E27FC236}">
                <a16:creationId xmlns:a16="http://schemas.microsoft.com/office/drawing/2014/main" id="{8C5618B2-B035-0F48-A014-0081DCCA7413}"/>
              </a:ext>
            </a:extLst>
          </p:cNvPr>
          <p:cNvSpPr/>
          <p:nvPr userDrawn="1"/>
        </p:nvSpPr>
        <p:spPr>
          <a:xfrm>
            <a:off x="6519554" y="5700156"/>
            <a:ext cx="5300429" cy="788472"/>
          </a:xfrm>
          <a:prstGeom prst="rect">
            <a:avLst/>
          </a:prstGeom>
        </p:spPr>
        <p:txBody>
          <a:bodyPr wrap="square">
            <a:spAutoFit/>
          </a:bodyPr>
          <a:lstStyle/>
          <a:p>
            <a:pPr algn="just">
              <a:tabLst>
                <a:tab pos="2865755" algn="ctr"/>
                <a:tab pos="5731510" algn="r"/>
              </a:tabLst>
            </a:pP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This </a:t>
            </a:r>
            <a:r>
              <a:rPr lang="en-US" sz="1100" dirty="0" err="1">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programme</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has been funded with support from the European Commission. The author is solely responsible for this publication (communication)</a:t>
            </a:r>
            <a:r>
              <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and the Commission accepts no responsibility for any use that may be made of the   information contained therein </a:t>
            </a:r>
            <a:r>
              <a:rPr lang="en-IE" sz="11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2020-1-UK01-KA203-079083</a:t>
            </a:r>
            <a:endParaRPr lang="en-IE" sz="1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54490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Text only MASTER slide">
  <p:cSld name="1_Text only MASTER slide">
    <p:spTree>
      <p:nvGrpSpPr>
        <p:cNvPr id="1" name="Shape 410"/>
        <p:cNvGrpSpPr/>
        <p:nvPr/>
      </p:nvGrpSpPr>
      <p:grpSpPr>
        <a:xfrm>
          <a:off x="0" y="0"/>
          <a:ext cx="0" cy="0"/>
          <a:chOff x="0" y="0"/>
          <a:chExt cx="0" cy="0"/>
        </a:xfrm>
      </p:grpSpPr>
      <p:sp>
        <p:nvSpPr>
          <p:cNvPr id="411" name="Google Shape;411;p103"/>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2" name="Google Shape;412;p103"/>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13" name="Google Shape;413;p103"/>
          <p:cNvGrpSpPr/>
          <p:nvPr/>
        </p:nvGrpSpPr>
        <p:grpSpPr>
          <a:xfrm>
            <a:off x="389965" y="6092742"/>
            <a:ext cx="3144242" cy="374574"/>
            <a:chOff x="301128" y="6151084"/>
            <a:chExt cx="3144242" cy="374574"/>
          </a:xfrm>
        </p:grpSpPr>
        <p:pic>
          <p:nvPicPr>
            <p:cNvPr id="414" name="Google Shape;414;p103" descr="Shape&#10;&#10;Description automatically generated with medium confidence"/>
            <p:cNvPicPr preferRelativeResize="0"/>
            <p:nvPr/>
          </p:nvPicPr>
          <p:blipFill rotWithShape="1">
            <a:blip r:embed="rId2" cstate="screen">
              <a:alphaModFix/>
              <a:extLst>
                <a:ext uri="{28A0092B-C50C-407E-A947-70E740481C1C}">
                  <a14:useLocalDpi xmlns:a14="http://schemas.microsoft.com/office/drawing/2010/main"/>
                </a:ext>
              </a:extLst>
            </a:blip>
            <a:srcRect l="-126" t="34675" r="96166" b="30711"/>
            <a:stretch/>
          </p:blipFill>
          <p:spPr>
            <a:xfrm>
              <a:off x="301128" y="6151084"/>
              <a:ext cx="286437" cy="374574"/>
            </a:xfrm>
            <a:prstGeom prst="rect">
              <a:avLst/>
            </a:prstGeom>
            <a:noFill/>
            <a:ln>
              <a:noFill/>
            </a:ln>
          </p:spPr>
        </p:pic>
        <p:pic>
          <p:nvPicPr>
            <p:cNvPr id="415" name="Google Shape;415;p103" descr="Shape&#10;&#10;Description automatically generated with medium confidence"/>
            <p:cNvPicPr preferRelativeResize="0"/>
            <p:nvPr/>
          </p:nvPicPr>
          <p:blipFill rotWithShape="1">
            <a:blip r:embed="rId3" cstate="screen">
              <a:alphaModFix/>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a:noFill/>
            <a:ln>
              <a:noFill/>
            </a:ln>
          </p:spPr>
        </p:pic>
        <p:pic>
          <p:nvPicPr>
            <p:cNvPr id="416" name="Google Shape;416;p103" descr="Shape&#10;&#10;Description automatically generated with medium confidence"/>
            <p:cNvPicPr preferRelativeResize="0"/>
            <p:nvPr/>
          </p:nvPicPr>
          <p:blipFill rotWithShape="1">
            <a:blip r:embed="rId4" cstate="screen">
              <a:alphaModFix/>
              <a:extLst>
                <a:ext uri="{28A0092B-C50C-407E-A947-70E740481C1C}">
                  <a14:useLocalDpi xmlns:a14="http://schemas.microsoft.com/office/drawing/2010/main"/>
                </a:ext>
              </a:extLst>
            </a:blip>
            <a:srcRect l="81066" t="46853" r="-423" b="22084"/>
            <a:stretch/>
          </p:blipFill>
          <p:spPr>
            <a:xfrm>
              <a:off x="2421327" y="6245274"/>
              <a:ext cx="1024043" cy="245829"/>
            </a:xfrm>
            <a:prstGeom prst="rect">
              <a:avLst/>
            </a:prstGeom>
            <a:noFill/>
            <a:ln>
              <a:noFill/>
            </a:ln>
          </p:spPr>
        </p:pic>
      </p:grpSp>
      <p:pic>
        <p:nvPicPr>
          <p:cNvPr id="417" name="Google Shape;417;p103" descr="Background pattern&#10;&#10;Description automatically generated"/>
          <p:cNvPicPr preferRelativeResize="0"/>
          <p:nvPr/>
        </p:nvPicPr>
        <p:blipFill rotWithShape="1">
          <a:blip r:embed="rId5" cstate="screen">
            <a:alphaModFix/>
            <a:extLst>
              <a:ext uri="{28A0092B-C50C-407E-A947-70E740481C1C}">
                <a14:useLocalDpi xmlns:a14="http://schemas.microsoft.com/office/drawing/2010/main"/>
              </a:ext>
            </a:extLst>
          </a:blip>
          <a:srcRect l="-9441" t="-3095" r="10580" b="84089"/>
          <a:stretch/>
        </p:blipFill>
        <p:spPr>
          <a:xfrm>
            <a:off x="7462157" y="5624715"/>
            <a:ext cx="4729844" cy="1233285"/>
          </a:xfrm>
          <a:prstGeom prst="rect">
            <a:avLst/>
          </a:prstGeom>
          <a:noFill/>
          <a:ln>
            <a:noFill/>
          </a:ln>
        </p:spPr>
      </p:pic>
      <p:sp>
        <p:nvSpPr>
          <p:cNvPr id="418" name="Google Shape;418;p103"/>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1800"/>
              <a:buNone/>
              <a:defRPr sz="18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94191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118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52FF19B-F26A-EC40-9F99-C10D1E505E59}"/>
              </a:ext>
            </a:extLst>
          </p:cNvPr>
          <p:cNvSpPr/>
          <p:nvPr userDrawn="1"/>
        </p:nvSpPr>
        <p:spPr>
          <a:xfrm>
            <a:off x="6642832" y="99211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25">
            <a:extLst>
              <a:ext uri="{FF2B5EF4-FFF2-40B4-BE49-F238E27FC236}">
                <a16:creationId xmlns:a16="http://schemas.microsoft.com/office/drawing/2014/main" id="{CAF61B17-26D4-B14D-97CA-EAAECA6A7411}"/>
              </a:ext>
            </a:extLst>
          </p:cNvPr>
          <p:cNvSpPr>
            <a:spLocks noGrp="1"/>
          </p:cNvSpPr>
          <p:nvPr>
            <p:ph type="body" sz="quarter" idx="15" hasCustomPrompt="1"/>
          </p:nvPr>
        </p:nvSpPr>
        <p:spPr>
          <a:xfrm>
            <a:off x="6781160" y="104930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1</a:t>
            </a:r>
          </a:p>
        </p:txBody>
      </p:sp>
      <p:cxnSp>
        <p:nvCxnSpPr>
          <p:cNvPr id="31" name="Straight Connector 30">
            <a:extLst>
              <a:ext uri="{FF2B5EF4-FFF2-40B4-BE49-F238E27FC236}">
                <a16:creationId xmlns:a16="http://schemas.microsoft.com/office/drawing/2014/main" id="{D8522547-A08F-EE44-A9AD-5FABBDCD549F}"/>
              </a:ext>
            </a:extLst>
          </p:cNvPr>
          <p:cNvCxnSpPr>
            <a:cxnSpLocks/>
          </p:cNvCxnSpPr>
          <p:nvPr userDrawn="1"/>
        </p:nvCxnSpPr>
        <p:spPr>
          <a:xfrm>
            <a:off x="6051115" y="138208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21" name="Text Placeholder 25">
            <a:extLst>
              <a:ext uri="{FF2B5EF4-FFF2-40B4-BE49-F238E27FC236}">
                <a16:creationId xmlns:a16="http://schemas.microsoft.com/office/drawing/2014/main" id="{5A1E8056-B0BB-444E-9F56-12D2DD4B8542}"/>
              </a:ext>
            </a:extLst>
          </p:cNvPr>
          <p:cNvSpPr>
            <a:spLocks noGrp="1"/>
          </p:cNvSpPr>
          <p:nvPr>
            <p:ph type="body" sz="quarter" idx="14" hasCustomPrompt="1"/>
          </p:nvPr>
        </p:nvSpPr>
        <p:spPr>
          <a:xfrm>
            <a:off x="7511069" y="99211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3" name="Oval 32">
            <a:extLst>
              <a:ext uri="{FF2B5EF4-FFF2-40B4-BE49-F238E27FC236}">
                <a16:creationId xmlns:a16="http://schemas.microsoft.com/office/drawing/2014/main" id="{60359091-EF1E-5347-86A8-664FF906AFA2}"/>
              </a:ext>
            </a:extLst>
          </p:cNvPr>
          <p:cNvSpPr/>
          <p:nvPr userDrawn="1"/>
        </p:nvSpPr>
        <p:spPr>
          <a:xfrm>
            <a:off x="6642832" y="206674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5">
            <a:extLst>
              <a:ext uri="{FF2B5EF4-FFF2-40B4-BE49-F238E27FC236}">
                <a16:creationId xmlns:a16="http://schemas.microsoft.com/office/drawing/2014/main" id="{29FF15AB-A467-5248-AA8B-EA7E9FC37BED}"/>
              </a:ext>
            </a:extLst>
          </p:cNvPr>
          <p:cNvSpPr>
            <a:spLocks noGrp="1"/>
          </p:cNvSpPr>
          <p:nvPr>
            <p:ph type="body" sz="quarter" idx="19" hasCustomPrompt="1"/>
          </p:nvPr>
        </p:nvSpPr>
        <p:spPr>
          <a:xfrm>
            <a:off x="6781160" y="212393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2</a:t>
            </a:r>
          </a:p>
        </p:txBody>
      </p:sp>
      <p:cxnSp>
        <p:nvCxnSpPr>
          <p:cNvPr id="35" name="Straight Connector 34">
            <a:extLst>
              <a:ext uri="{FF2B5EF4-FFF2-40B4-BE49-F238E27FC236}">
                <a16:creationId xmlns:a16="http://schemas.microsoft.com/office/drawing/2014/main" id="{63453B8E-02A0-D945-99F3-A46F3D8AA698}"/>
              </a:ext>
            </a:extLst>
          </p:cNvPr>
          <p:cNvCxnSpPr>
            <a:cxnSpLocks/>
          </p:cNvCxnSpPr>
          <p:nvPr userDrawn="1"/>
        </p:nvCxnSpPr>
        <p:spPr>
          <a:xfrm>
            <a:off x="6051115" y="245671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36" name="Text Placeholder 25">
            <a:extLst>
              <a:ext uri="{FF2B5EF4-FFF2-40B4-BE49-F238E27FC236}">
                <a16:creationId xmlns:a16="http://schemas.microsoft.com/office/drawing/2014/main" id="{F2455212-2D5D-E648-802A-B9EB354595FE}"/>
              </a:ext>
            </a:extLst>
          </p:cNvPr>
          <p:cNvSpPr>
            <a:spLocks noGrp="1"/>
          </p:cNvSpPr>
          <p:nvPr>
            <p:ph type="body" sz="quarter" idx="20" hasCustomPrompt="1"/>
          </p:nvPr>
        </p:nvSpPr>
        <p:spPr>
          <a:xfrm>
            <a:off x="7511069" y="206674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7" name="Oval 36">
            <a:extLst>
              <a:ext uri="{FF2B5EF4-FFF2-40B4-BE49-F238E27FC236}">
                <a16:creationId xmlns:a16="http://schemas.microsoft.com/office/drawing/2014/main" id="{8DF1992D-B7D5-8E4B-BDA5-761CB37D3675}"/>
              </a:ext>
            </a:extLst>
          </p:cNvPr>
          <p:cNvSpPr/>
          <p:nvPr userDrawn="1"/>
        </p:nvSpPr>
        <p:spPr>
          <a:xfrm>
            <a:off x="6642832" y="3126504"/>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 Placeholder 25">
            <a:extLst>
              <a:ext uri="{FF2B5EF4-FFF2-40B4-BE49-F238E27FC236}">
                <a16:creationId xmlns:a16="http://schemas.microsoft.com/office/drawing/2014/main" id="{D5D057F3-7821-E04C-AEF9-9BAF88BFC81A}"/>
              </a:ext>
            </a:extLst>
          </p:cNvPr>
          <p:cNvSpPr>
            <a:spLocks noGrp="1"/>
          </p:cNvSpPr>
          <p:nvPr>
            <p:ph type="body" sz="quarter" idx="21" hasCustomPrompt="1"/>
          </p:nvPr>
        </p:nvSpPr>
        <p:spPr>
          <a:xfrm>
            <a:off x="6781160" y="3183699"/>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3</a:t>
            </a:r>
          </a:p>
        </p:txBody>
      </p:sp>
      <p:cxnSp>
        <p:nvCxnSpPr>
          <p:cNvPr id="39" name="Straight Connector 38">
            <a:extLst>
              <a:ext uri="{FF2B5EF4-FFF2-40B4-BE49-F238E27FC236}">
                <a16:creationId xmlns:a16="http://schemas.microsoft.com/office/drawing/2014/main" id="{201686CB-AFC3-2E42-8385-6797A30142D9}"/>
              </a:ext>
            </a:extLst>
          </p:cNvPr>
          <p:cNvCxnSpPr>
            <a:cxnSpLocks/>
          </p:cNvCxnSpPr>
          <p:nvPr userDrawn="1"/>
        </p:nvCxnSpPr>
        <p:spPr>
          <a:xfrm>
            <a:off x="6051115" y="3516475"/>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0" name="Text Placeholder 25">
            <a:extLst>
              <a:ext uri="{FF2B5EF4-FFF2-40B4-BE49-F238E27FC236}">
                <a16:creationId xmlns:a16="http://schemas.microsoft.com/office/drawing/2014/main" id="{3EBAF954-82F2-CC42-82E9-A19064755653}"/>
              </a:ext>
            </a:extLst>
          </p:cNvPr>
          <p:cNvSpPr>
            <a:spLocks noGrp="1"/>
          </p:cNvSpPr>
          <p:nvPr>
            <p:ph type="body" sz="quarter" idx="22" hasCustomPrompt="1"/>
          </p:nvPr>
        </p:nvSpPr>
        <p:spPr>
          <a:xfrm>
            <a:off x="7511069" y="3126504"/>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1" name="Oval 40">
            <a:extLst>
              <a:ext uri="{FF2B5EF4-FFF2-40B4-BE49-F238E27FC236}">
                <a16:creationId xmlns:a16="http://schemas.microsoft.com/office/drawing/2014/main" id="{7212A528-3E55-3E4C-A29B-933FD36CD4AA}"/>
              </a:ext>
            </a:extLst>
          </p:cNvPr>
          <p:cNvSpPr/>
          <p:nvPr userDrawn="1"/>
        </p:nvSpPr>
        <p:spPr>
          <a:xfrm>
            <a:off x="6628977" y="4184690"/>
            <a:ext cx="771474" cy="771474"/>
          </a:xfrm>
          <a:prstGeom prst="ellipse">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5">
            <a:extLst>
              <a:ext uri="{FF2B5EF4-FFF2-40B4-BE49-F238E27FC236}">
                <a16:creationId xmlns:a16="http://schemas.microsoft.com/office/drawing/2014/main" id="{5C41E408-2BE8-184D-BAE4-AEB73C241B6C}"/>
              </a:ext>
            </a:extLst>
          </p:cNvPr>
          <p:cNvSpPr>
            <a:spLocks noGrp="1"/>
          </p:cNvSpPr>
          <p:nvPr>
            <p:ph type="body" sz="quarter" idx="23" hasCustomPrompt="1"/>
          </p:nvPr>
        </p:nvSpPr>
        <p:spPr>
          <a:xfrm>
            <a:off x="6767305" y="4241885"/>
            <a:ext cx="511077" cy="635000"/>
          </a:xfrm>
          <a:noFill/>
        </p:spPr>
        <p:txBody>
          <a:bodyPr anchor="ctr">
            <a:noAutofit/>
          </a:bodyPr>
          <a:lstStyle>
            <a:lvl1pPr marL="0" indent="0" algn="ctr">
              <a:buNone/>
              <a:defRPr sz="28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4</a:t>
            </a:r>
          </a:p>
        </p:txBody>
      </p:sp>
      <p:cxnSp>
        <p:nvCxnSpPr>
          <p:cNvPr id="43" name="Straight Connector 42">
            <a:extLst>
              <a:ext uri="{FF2B5EF4-FFF2-40B4-BE49-F238E27FC236}">
                <a16:creationId xmlns:a16="http://schemas.microsoft.com/office/drawing/2014/main" id="{EB1EA6CF-9EE0-6148-AA67-CE0598A3805A}"/>
              </a:ext>
            </a:extLst>
          </p:cNvPr>
          <p:cNvCxnSpPr>
            <a:cxnSpLocks/>
          </p:cNvCxnSpPr>
          <p:nvPr userDrawn="1"/>
        </p:nvCxnSpPr>
        <p:spPr>
          <a:xfrm>
            <a:off x="6037260" y="4574661"/>
            <a:ext cx="591717" cy="0"/>
          </a:xfrm>
          <a:prstGeom prst="line">
            <a:avLst/>
          </a:prstGeom>
          <a:ln w="19050">
            <a:solidFill>
              <a:srgbClr val="81D1C5"/>
            </a:solidFill>
          </a:ln>
        </p:spPr>
        <p:style>
          <a:lnRef idx="1">
            <a:schemeClr val="accent1"/>
          </a:lnRef>
          <a:fillRef idx="0">
            <a:schemeClr val="accent1"/>
          </a:fillRef>
          <a:effectRef idx="0">
            <a:schemeClr val="accent1"/>
          </a:effectRef>
          <a:fontRef idx="minor">
            <a:schemeClr val="tx1"/>
          </a:fontRef>
        </p:style>
      </p:cxnSp>
      <p:sp>
        <p:nvSpPr>
          <p:cNvPr id="44" name="Text Placeholder 25">
            <a:extLst>
              <a:ext uri="{FF2B5EF4-FFF2-40B4-BE49-F238E27FC236}">
                <a16:creationId xmlns:a16="http://schemas.microsoft.com/office/drawing/2014/main" id="{5A47AF7F-E736-2640-98D0-99CBD669AFBF}"/>
              </a:ext>
            </a:extLst>
          </p:cNvPr>
          <p:cNvSpPr>
            <a:spLocks noGrp="1"/>
          </p:cNvSpPr>
          <p:nvPr>
            <p:ph type="body" sz="quarter" idx="24" hasCustomPrompt="1"/>
          </p:nvPr>
        </p:nvSpPr>
        <p:spPr>
          <a:xfrm>
            <a:off x="7497214" y="4184690"/>
            <a:ext cx="4465067" cy="822373"/>
          </a:xfrm>
        </p:spPr>
        <p:txBody>
          <a:bodyPr anchor="ctr">
            <a:noAutofit/>
          </a:bodyPr>
          <a:lstStyle>
            <a:lvl1pPr marL="0" indent="0" algn="l">
              <a:buNone/>
              <a:defRPr sz="2200" baseline="0">
                <a:solidFill>
                  <a:srgbClr val="595A59"/>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26" name="Group 25">
            <a:extLst>
              <a:ext uri="{FF2B5EF4-FFF2-40B4-BE49-F238E27FC236}">
                <a16:creationId xmlns:a16="http://schemas.microsoft.com/office/drawing/2014/main" id="{A1F962A0-A2EA-DC4C-8389-AD163244EE8B}"/>
              </a:ext>
            </a:extLst>
          </p:cNvPr>
          <p:cNvGrpSpPr/>
          <p:nvPr userDrawn="1"/>
        </p:nvGrpSpPr>
        <p:grpSpPr>
          <a:xfrm rot="16200000">
            <a:off x="-1025447" y="4518095"/>
            <a:ext cx="3445636" cy="410479"/>
            <a:chOff x="301128" y="6151084"/>
            <a:chExt cx="3144242" cy="374574"/>
          </a:xfrm>
        </p:grpSpPr>
        <p:pic>
          <p:nvPicPr>
            <p:cNvPr id="27" name="Picture 26" descr="Shape&#10;&#10;Description automatically generated with medium confidence">
              <a:extLst>
                <a:ext uri="{FF2B5EF4-FFF2-40B4-BE49-F238E27FC236}">
                  <a16:creationId xmlns:a16="http://schemas.microsoft.com/office/drawing/2014/main" id="{F9F9E868-EEEC-CF4D-97B5-1E7AA7219A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E0D2222E-FECD-C940-8C21-8E56311CC7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BAA49679-8673-7C43-9836-AE06179A6C2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
        <p:nvSpPr>
          <p:cNvPr id="11" name="Rectangle 10">
            <a:extLst>
              <a:ext uri="{FF2B5EF4-FFF2-40B4-BE49-F238E27FC236}">
                <a16:creationId xmlns:a16="http://schemas.microsoft.com/office/drawing/2014/main" id="{F8DF3840-EDCD-4B47-B492-D9F24116159A}"/>
              </a:ext>
            </a:extLst>
          </p:cNvPr>
          <p:cNvSpPr/>
          <p:nvPr userDrawn="1"/>
        </p:nvSpPr>
        <p:spPr>
          <a:xfrm flipV="1">
            <a:off x="1286010" y="-4"/>
            <a:ext cx="4809990" cy="6892757"/>
          </a:xfrm>
          <a:prstGeom prst="rect">
            <a:avLst/>
          </a:prstGeom>
          <a:solidFill>
            <a:srgbClr val="79527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Montserrat Light" charset="0"/>
            </a:endParaRPr>
          </a:p>
        </p:txBody>
      </p:sp>
      <p:sp>
        <p:nvSpPr>
          <p:cNvPr id="16" name="Text Placeholder 17">
            <a:extLst>
              <a:ext uri="{FF2B5EF4-FFF2-40B4-BE49-F238E27FC236}">
                <a16:creationId xmlns:a16="http://schemas.microsoft.com/office/drawing/2014/main" id="{8EC99E19-5C6F-0E42-9D44-703CC975D6EF}"/>
              </a:ext>
            </a:extLst>
          </p:cNvPr>
          <p:cNvSpPr>
            <a:spLocks noGrp="1"/>
          </p:cNvSpPr>
          <p:nvPr>
            <p:ph type="body" sz="quarter" idx="18" hasCustomPrompt="1"/>
          </p:nvPr>
        </p:nvSpPr>
        <p:spPr>
          <a:xfrm>
            <a:off x="1575582" y="1899687"/>
            <a:ext cx="4180325" cy="4546458"/>
          </a:xfrm>
        </p:spPr>
        <p:txBody>
          <a:bodyPr/>
          <a:lstStyle>
            <a:lvl1pP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5BC66613-CDA2-A74A-9395-2463EF11F2BF}"/>
              </a:ext>
            </a:extLst>
          </p:cNvPr>
          <p:cNvSpPr>
            <a:spLocks noGrp="1"/>
          </p:cNvSpPr>
          <p:nvPr>
            <p:ph type="body" sz="quarter" idx="16" hasCustomPrompt="1"/>
          </p:nvPr>
        </p:nvSpPr>
        <p:spPr>
          <a:xfrm>
            <a:off x="1548092" y="628636"/>
            <a:ext cx="4250272" cy="603631"/>
          </a:xfrm>
        </p:spPr>
        <p:txBody>
          <a:bodyPr>
            <a:normAutofit/>
          </a:bodyPr>
          <a:lstStyle>
            <a:lvl1pPr marL="0" indent="0" algn="l">
              <a:buNone/>
              <a:defRPr sz="3600" b="0" i="0">
                <a:solidFill>
                  <a:schemeClr val="bg1"/>
                </a:solidFill>
                <a:latin typeface="+mn-lt"/>
              </a:defRPr>
            </a:lvl1pPr>
          </a:lstStyle>
          <a:p>
            <a:pPr lvl="0"/>
            <a:r>
              <a:rPr lang="en-US" dirty="0"/>
              <a:t>Overview Slide</a:t>
            </a:r>
          </a:p>
        </p:txBody>
      </p:sp>
    </p:spTree>
    <p:extLst>
      <p:ext uri="{BB962C8B-B14F-4D97-AF65-F5344CB8AC3E}">
        <p14:creationId xmlns:p14="http://schemas.microsoft.com/office/powerpoint/2010/main" val="2476502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slide -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A36C06-0CE7-D844-A324-5468406F7C91}"/>
              </a:ext>
            </a:extLst>
          </p:cNvPr>
          <p:cNvSpPr/>
          <p:nvPr userDrawn="1"/>
        </p:nvSpPr>
        <p:spPr>
          <a:xfrm>
            <a:off x="241300" y="367062"/>
            <a:ext cx="11696700" cy="5322538"/>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23">
            <a:extLst>
              <a:ext uri="{FF2B5EF4-FFF2-40B4-BE49-F238E27FC236}">
                <a16:creationId xmlns:a16="http://schemas.microsoft.com/office/drawing/2014/main" id="{B286B499-2CED-0E4E-8332-7D7387BECA25}"/>
              </a:ext>
            </a:extLst>
          </p:cNvPr>
          <p:cNvSpPr>
            <a:spLocks noGrp="1"/>
          </p:cNvSpPr>
          <p:nvPr>
            <p:ph type="body" sz="quarter" idx="14" hasCustomPrompt="1"/>
          </p:nvPr>
        </p:nvSpPr>
        <p:spPr>
          <a:xfrm>
            <a:off x="4586635" y="4512778"/>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4" name="Text Placeholder 23">
            <a:extLst>
              <a:ext uri="{FF2B5EF4-FFF2-40B4-BE49-F238E27FC236}">
                <a16:creationId xmlns:a16="http://schemas.microsoft.com/office/drawing/2014/main" id="{99F1A9DE-C995-2749-9FD6-8A286B1B1501}"/>
              </a:ext>
            </a:extLst>
          </p:cNvPr>
          <p:cNvSpPr>
            <a:spLocks noGrp="1"/>
          </p:cNvSpPr>
          <p:nvPr>
            <p:ph type="body" sz="quarter" idx="13" hasCustomPrompt="1"/>
          </p:nvPr>
        </p:nvSpPr>
        <p:spPr>
          <a:xfrm>
            <a:off x="827512" y="810208"/>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5" name="Text Placeholder 23">
            <a:extLst>
              <a:ext uri="{FF2B5EF4-FFF2-40B4-BE49-F238E27FC236}">
                <a16:creationId xmlns:a16="http://schemas.microsoft.com/office/drawing/2014/main" id="{3994C396-75A1-AE41-B1B8-01F99CBA2162}"/>
              </a:ext>
            </a:extLst>
          </p:cNvPr>
          <p:cNvSpPr>
            <a:spLocks noGrp="1"/>
          </p:cNvSpPr>
          <p:nvPr>
            <p:ph type="body" sz="quarter" idx="15" hasCustomPrompt="1"/>
          </p:nvPr>
        </p:nvSpPr>
        <p:spPr>
          <a:xfrm>
            <a:off x="739096" y="612890"/>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6" name="Picture Placeholder 2">
            <a:extLst>
              <a:ext uri="{FF2B5EF4-FFF2-40B4-BE49-F238E27FC236}">
                <a16:creationId xmlns:a16="http://schemas.microsoft.com/office/drawing/2014/main" id="{ECD15D22-E2D6-9B4A-88C5-89653C94D3B5}"/>
              </a:ext>
            </a:extLst>
          </p:cNvPr>
          <p:cNvSpPr>
            <a:spLocks noGrp="1"/>
          </p:cNvSpPr>
          <p:nvPr>
            <p:ph type="pic" sz="quarter" idx="19"/>
          </p:nvPr>
        </p:nvSpPr>
        <p:spPr>
          <a:xfrm>
            <a:off x="5957047" y="0"/>
            <a:ext cx="5395869" cy="6858001"/>
          </a:xfrm>
        </p:spPr>
        <p:txBody>
          <a:bodyPr>
            <a:normAutofit/>
          </a:bodyPr>
          <a:lstStyle>
            <a:lvl1pPr marL="0" indent="0" algn="ctr">
              <a:buNone/>
              <a:defRPr sz="2000" i="1">
                <a:solidFill>
                  <a:srgbClr val="404040"/>
                </a:solidFill>
              </a:defRPr>
            </a:lvl1pPr>
          </a:lstStyle>
          <a:p>
            <a:endParaRPr lang="en-US" dirty="0"/>
          </a:p>
          <a:p>
            <a:endParaRPr lang="en-US" dirty="0"/>
          </a:p>
          <a:p>
            <a:endParaRPr lang="en-US" dirty="0"/>
          </a:p>
          <a:p>
            <a:r>
              <a:rPr lang="en-US" dirty="0"/>
              <a:t>Click  to add photo</a:t>
            </a:r>
          </a:p>
        </p:txBody>
      </p:sp>
      <p:grpSp>
        <p:nvGrpSpPr>
          <p:cNvPr id="4" name="Group 3">
            <a:extLst>
              <a:ext uri="{FF2B5EF4-FFF2-40B4-BE49-F238E27FC236}">
                <a16:creationId xmlns:a16="http://schemas.microsoft.com/office/drawing/2014/main" id="{452473B6-8361-6B4D-A009-F41DC8359C92}"/>
              </a:ext>
            </a:extLst>
          </p:cNvPr>
          <p:cNvGrpSpPr/>
          <p:nvPr userDrawn="1"/>
        </p:nvGrpSpPr>
        <p:grpSpPr>
          <a:xfrm>
            <a:off x="291189" y="6151084"/>
            <a:ext cx="3144242" cy="374574"/>
            <a:chOff x="301128" y="6151084"/>
            <a:chExt cx="3144242" cy="374574"/>
          </a:xfrm>
        </p:grpSpPr>
        <p:pic>
          <p:nvPicPr>
            <p:cNvPr id="3" name="Picture 2" descr="Shape&#10;&#10;Description automatically generated with medium confidence">
              <a:extLst>
                <a:ext uri="{FF2B5EF4-FFF2-40B4-BE49-F238E27FC236}">
                  <a16:creationId xmlns:a16="http://schemas.microsoft.com/office/drawing/2014/main" id="{45EAF58F-DFF8-4E4B-94AA-E82F3B495E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6" t="34675" r="96166" b="30712"/>
            <a:stretch/>
          </p:blipFill>
          <p:spPr>
            <a:xfrm>
              <a:off x="301128" y="6151084"/>
              <a:ext cx="286437" cy="374574"/>
            </a:xfrm>
            <a:prstGeom prst="rect">
              <a:avLst/>
            </a:prstGeom>
          </p:spPr>
        </p:pic>
        <p:pic>
          <p:nvPicPr>
            <p:cNvPr id="20" name="Picture 19" descr="Shape&#10;&#10;Description automatically generated with medium confidence">
              <a:extLst>
                <a:ext uri="{FF2B5EF4-FFF2-40B4-BE49-F238E27FC236}">
                  <a16:creationId xmlns:a16="http://schemas.microsoft.com/office/drawing/2014/main" id="{8B504119-BF72-B741-B526-206F56B6BAB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706" t="36094" r="60657" b="26595"/>
            <a:stretch/>
          </p:blipFill>
          <p:spPr>
            <a:xfrm>
              <a:off x="598968" y="6190727"/>
              <a:ext cx="1832298" cy="295289"/>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1CE0EC26-1684-8F4A-B7C5-35DA0735C4F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81067" t="46853" r="-424" b="22085"/>
            <a:stretch/>
          </p:blipFill>
          <p:spPr>
            <a:xfrm>
              <a:off x="2421327" y="6245274"/>
              <a:ext cx="1024043" cy="24582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F337BB-9F57-1B43-913A-21BC65FFB7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557024-83C6-E440-928C-6196DF32B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124A238-6532-A840-B650-EB91262EE6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7FD578-4D8C-F94D-9569-CDE05732EEA7}" type="datetimeFigureOut">
              <a:rPr lang="en-US" smtClean="0"/>
              <a:t>9/6/2023</a:t>
            </a:fld>
            <a:endParaRPr lang="en-US"/>
          </a:p>
        </p:txBody>
      </p:sp>
      <p:sp>
        <p:nvSpPr>
          <p:cNvPr id="5" name="Footer Placeholder 4">
            <a:extLst>
              <a:ext uri="{FF2B5EF4-FFF2-40B4-BE49-F238E27FC236}">
                <a16:creationId xmlns:a16="http://schemas.microsoft.com/office/drawing/2014/main" id="{2229FE06-AD7A-EE46-8712-1181F535E6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DBF10-9497-BF4E-8AAE-86407B9184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760C49-C21F-C349-B509-93C281143DFD}" type="slidenum">
              <a:rPr lang="en-US" smtClean="0"/>
              <a:t>‹#›</a:t>
            </a:fld>
            <a:endParaRPr lang="en-US"/>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80" r:id="rId4"/>
    <p:sldLayoutId id="2147483882" r:id="rId5"/>
    <p:sldLayoutId id="2147483881" r:id="rId6"/>
    <p:sldLayoutId id="2147483830" r:id="rId7"/>
    <p:sldLayoutId id="2147483842" r:id="rId8"/>
    <p:sldLayoutId id="2147483840" r:id="rId9"/>
    <p:sldLayoutId id="2147483841" r:id="rId10"/>
    <p:sldLayoutId id="2147483883" r:id="rId11"/>
    <p:sldLayoutId id="2147483862" r:id="rId12"/>
    <p:sldLayoutId id="2147483861" r:id="rId13"/>
    <p:sldLayoutId id="2147483891" r:id="rId14"/>
    <p:sldLayoutId id="2147483874" r:id="rId15"/>
    <p:sldLayoutId id="2147483863" r:id="rId16"/>
    <p:sldLayoutId id="2147483835" r:id="rId17"/>
    <p:sldLayoutId id="2147483892" r:id="rId18"/>
    <p:sldLayoutId id="2147483875" r:id="rId19"/>
    <p:sldLayoutId id="2147483888" r:id="rId20"/>
    <p:sldLayoutId id="2147483887" r:id="rId21"/>
    <p:sldLayoutId id="2147483836" r:id="rId22"/>
    <p:sldLayoutId id="2147483831" r:id="rId23"/>
    <p:sldLayoutId id="2147483846" r:id="rId24"/>
    <p:sldLayoutId id="2147483876" r:id="rId25"/>
    <p:sldLayoutId id="2147483893" r:id="rId26"/>
    <p:sldLayoutId id="2147483873" r:id="rId27"/>
    <p:sldLayoutId id="2147483834" r:id="rId28"/>
    <p:sldLayoutId id="2147483877" r:id="rId29"/>
    <p:sldLayoutId id="2147483845" r:id="rId30"/>
    <p:sldLayoutId id="2147483869" r:id="rId31"/>
    <p:sldLayoutId id="2147483890" r:id="rId32"/>
    <p:sldLayoutId id="2147483878" r:id="rId33"/>
    <p:sldLayoutId id="2147483866" r:id="rId34"/>
    <p:sldLayoutId id="2147483833" r:id="rId35"/>
    <p:sldLayoutId id="2147483847" r:id="rId36"/>
    <p:sldLayoutId id="2147483871" r:id="rId37"/>
    <p:sldLayoutId id="2147483870" r:id="rId38"/>
    <p:sldLayoutId id="2147483872" r:id="rId39"/>
    <p:sldLayoutId id="2147483837" r:id="rId40"/>
    <p:sldLayoutId id="2147483838" r:id="rId41"/>
    <p:sldLayoutId id="2147483844" r:id="rId42"/>
    <p:sldLayoutId id="2147483848" r:id="rId43"/>
    <p:sldLayoutId id="2147483849" r:id="rId44"/>
    <p:sldLayoutId id="2147483851" r:id="rId45"/>
    <p:sldLayoutId id="2147483854" r:id="rId46"/>
    <p:sldLayoutId id="2147483894" r:id="rId47"/>
    <p:sldLayoutId id="2147483884" r:id="rId48"/>
    <p:sldLayoutId id="2147483855" r:id="rId49"/>
    <p:sldLayoutId id="2147483856" r:id="rId50"/>
    <p:sldLayoutId id="2147483857" r:id="rId51"/>
    <p:sldLayoutId id="2147483864" r:id="rId52"/>
    <p:sldLayoutId id="2147483852" r:id="rId53"/>
    <p:sldLayoutId id="2147483858" r:id="rId54"/>
    <p:sldLayoutId id="2147483859" r:id="rId55"/>
    <p:sldLayoutId id="2147483860" r:id="rId56"/>
    <p:sldLayoutId id="2147483889" r:id="rId57"/>
    <p:sldLayoutId id="2147483853" r:id="rId58"/>
    <p:sldLayoutId id="2147483885" r:id="rId59"/>
    <p:sldLayoutId id="2147483895" r:id="rId6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hyperlink" Target="https://creativecommons.org/licenses/by-sa/4.0/deed.en" TargetMode="Externa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3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17.xml"/><Relationship Id="rId5" Type="http://schemas.openxmlformats.org/officeDocument/2006/relationships/hyperlink" Target="https://www.mindtools.com/a3w9aym/the-futures-wheel" TargetMode="External"/><Relationship Id="rId4" Type="http://schemas.openxmlformats.org/officeDocument/2006/relationships/image" Target="../media/image34.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hyperlink" Target="https://www.youtube.com/watch?v=SI5lYaZaUlg" TargetMode="External"/><Relationship Id="rId5" Type="http://schemas.openxmlformats.org/officeDocument/2006/relationships/image" Target="../media/image41.sv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2.jpeg"/><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9.jpeg"/><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2.png"/><Relationship Id="rId7" Type="http://schemas.openxmlformats.org/officeDocument/2006/relationships/diagramQuickStyle" Target="../diagrams/quickStyle3.xml"/><Relationship Id="rId2" Type="http://schemas.openxmlformats.org/officeDocument/2006/relationships/notesSlide" Target="../notesSlides/notesSlide28.xml"/><Relationship Id="rId1" Type="http://schemas.openxmlformats.org/officeDocument/2006/relationships/slideLayout" Target="../slideLayouts/slideLayout27.xml"/><Relationship Id="rId6" Type="http://schemas.openxmlformats.org/officeDocument/2006/relationships/diagramLayout" Target="../diagrams/layout3.xml"/><Relationship Id="rId5" Type="http://schemas.openxmlformats.org/officeDocument/2006/relationships/diagramData" Target="../diagrams/data3.xml"/><Relationship Id="rId4" Type="http://schemas.microsoft.com/office/2007/relationships/hdphoto" Target="../media/hdphoto2.wdp"/><Relationship Id="rId9" Type="http://schemas.microsoft.com/office/2007/relationships/diagramDrawing" Target="../diagrams/drawing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59.xml"/></Relationships>
</file>

<file path=ppt/slides/_rels/slide5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85.png"/><Relationship Id="rId7" Type="http://schemas.openxmlformats.org/officeDocument/2006/relationships/diagramQuickStyle" Target="../diagrams/quickStyle4.xml"/><Relationship Id="rId2" Type="http://schemas.openxmlformats.org/officeDocument/2006/relationships/notesSlide" Target="../notesSlides/notesSlide31.xml"/><Relationship Id="rId1" Type="http://schemas.openxmlformats.org/officeDocument/2006/relationships/slideLayout" Target="../slideLayouts/slideLayout27.xml"/><Relationship Id="rId6" Type="http://schemas.openxmlformats.org/officeDocument/2006/relationships/diagramLayout" Target="../diagrams/layout4.xml"/><Relationship Id="rId5" Type="http://schemas.openxmlformats.org/officeDocument/2006/relationships/diagramData" Target="../diagrams/data4.xml"/><Relationship Id="rId4" Type="http://schemas.microsoft.com/office/2007/relationships/hdphoto" Target="../media/hdphoto3.wdp"/><Relationship Id="rId9" Type="http://schemas.microsoft.com/office/2007/relationships/diagramDrawing" Target="../diagrams/drawing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94.jpeg"/><Relationship Id="rId7" Type="http://schemas.openxmlformats.org/officeDocument/2006/relationships/diagramColors" Target="../diagrams/colors5.xml"/><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4.wdp"/><Relationship Id="rId7" Type="http://schemas.openxmlformats.org/officeDocument/2006/relationships/diagramColors" Target="../diagrams/colors6.xml"/><Relationship Id="rId2" Type="http://schemas.openxmlformats.org/officeDocument/2006/relationships/image" Target="../media/image103.png"/><Relationship Id="rId1" Type="http://schemas.openxmlformats.org/officeDocument/2006/relationships/slideLayout" Target="../slideLayouts/slideLayout2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7.xml"/><Relationship Id="rId1" Type="http://schemas.openxmlformats.org/officeDocument/2006/relationships/slideLayout" Target="../slideLayouts/slideLayout2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9.xml"/><Relationship Id="rId1" Type="http://schemas.openxmlformats.org/officeDocument/2006/relationships/slideLayout" Target="../slideLayouts/slideLayout2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hyperlink" Target="https://www.tourismrecovery.eu/wp-content/uploads/2023/02/1_M2_Case-Study_Early-warning-indicators.pptx" TargetMode="External"/><Relationship Id="rId2" Type="http://schemas.openxmlformats.org/officeDocument/2006/relationships/notesSlide" Target="../notesSlides/notesSlide41.xml"/><Relationship Id="rId1" Type="http://schemas.openxmlformats.org/officeDocument/2006/relationships/slideLayout" Target="../slideLayouts/slideLayout27.xml"/><Relationship Id="rId4" Type="http://schemas.openxmlformats.org/officeDocument/2006/relationships/image" Target="../media/image13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8" Type="http://schemas.openxmlformats.org/officeDocument/2006/relationships/hyperlink" Target="https://resorgs.org.nz/wp-content/uploads/2017/07/crisis_strategic_planning_for_smes.pdf" TargetMode="External"/><Relationship Id="rId3" Type="http://schemas.openxmlformats.org/officeDocument/2006/relationships/hyperlink" Target="https://smallbiztrends.com/2021/11/swot-analysis-examples.html" TargetMode="External"/><Relationship Id="rId7" Type="http://schemas.openxmlformats.org/officeDocument/2006/relationships/hyperlink" Target="https://journals.uniurb.it/index.php/piccola/article/view/2856/2993" TargetMode="External"/><Relationship Id="rId2" Type="http://schemas.openxmlformats.org/officeDocument/2006/relationships/notesSlide" Target="../notesSlides/notesSlide43.xml"/><Relationship Id="rId1" Type="http://schemas.openxmlformats.org/officeDocument/2006/relationships/slideLayout" Target="../slideLayouts/slideLayout60.xml"/><Relationship Id="rId6" Type="http://schemas.openxmlformats.org/officeDocument/2006/relationships/hyperlink" Target="https://blog.happyfox.com/steps-in-business-process-management-life-cycle/" TargetMode="External"/><Relationship Id="rId11" Type="http://schemas.openxmlformats.org/officeDocument/2006/relationships/hyperlink" Target="https://www.mindtools.com/a3w9aym/the-futures-wheel" TargetMode="External"/><Relationship Id="rId5" Type="http://schemas.openxmlformats.org/officeDocument/2006/relationships/hyperlink" Target="https://accountancyeurope.eu/wp-content/uploads/Accountancy-Europe-SME-risk-management-series-introduction-paper.pdf" TargetMode="External"/><Relationship Id="rId10" Type="http://schemas.openxmlformats.org/officeDocument/2006/relationships/hyperlink" Target="https://www.tandfonline.com/doi/full/10.1080/10548408.2014.883951?casa_token=_SGxXQB5U7QAAAAA%3Ax6vigBqAtGsMyP-eGttGU9iLxjATe4XCzg3BnveOwkYrhSlwWOpknOd2Ca73-pooM61c9fTeGJ9EaA" TargetMode="External"/><Relationship Id="rId4" Type="http://schemas.openxmlformats.org/officeDocument/2006/relationships/hyperlink" Target="https://www.thebalancemoney.com/portfolio-analysis-for-beginners-4154345" TargetMode="External"/><Relationship Id="rId9" Type="http://schemas.openxmlformats.org/officeDocument/2006/relationships/hyperlink" Target="https://www.kpi.com/en/blog/2019/08/07/essential-key-performance-indicators-for-small-business/"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www.facebook.com/tourismcrisisrecovery" TargetMode="External"/><Relationship Id="rId2" Type="http://schemas.openxmlformats.org/officeDocument/2006/relationships/hyperlink" Target="https://www.tourismrecovery.eu/" TargetMode="Externa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916254D-AF08-2746-A689-5372FE569016}"/>
              </a:ext>
            </a:extLst>
          </p:cNvPr>
          <p:cNvSpPr>
            <a:spLocks noGrp="1"/>
          </p:cNvSpPr>
          <p:nvPr>
            <p:ph type="body" sz="quarter" idx="15"/>
          </p:nvPr>
        </p:nvSpPr>
        <p:spPr>
          <a:xfrm>
            <a:off x="817349" y="4334105"/>
            <a:ext cx="6292752" cy="697353"/>
          </a:xfrm>
        </p:spPr>
        <p:txBody>
          <a:bodyPr/>
          <a:lstStyle/>
          <a:p>
            <a:pPr marL="228600" lvl="0" indent="-228600" algn="ctr" rtl="0">
              <a:lnSpc>
                <a:spcPct val="90000"/>
              </a:lnSpc>
              <a:spcBef>
                <a:spcPts val="0"/>
              </a:spcBef>
              <a:spcAft>
                <a:spcPts val="0"/>
              </a:spcAft>
              <a:buClr>
                <a:srgbClr val="595A59"/>
              </a:buClr>
              <a:buSzPct val="100000"/>
              <a:buNone/>
            </a:pPr>
            <a:r>
              <a:rPr lang="is-IS" sz="3600" cap="small" dirty="0"/>
              <a:t>Varúðarráðstafanir og aðgerðir til að koma í veg fyrir krísu</a:t>
            </a:r>
          </a:p>
        </p:txBody>
      </p:sp>
      <p:sp>
        <p:nvSpPr>
          <p:cNvPr id="5" name="Text Placeholder 4">
            <a:extLst>
              <a:ext uri="{FF2B5EF4-FFF2-40B4-BE49-F238E27FC236}">
                <a16:creationId xmlns:a16="http://schemas.microsoft.com/office/drawing/2014/main" id="{E43D48E4-4B42-554A-8443-F8CED8BF77A7}"/>
              </a:ext>
            </a:extLst>
          </p:cNvPr>
          <p:cNvSpPr>
            <a:spLocks noGrp="1"/>
          </p:cNvSpPr>
          <p:nvPr>
            <p:ph type="body" sz="quarter" idx="16"/>
          </p:nvPr>
        </p:nvSpPr>
        <p:spPr/>
        <p:txBody>
          <a:bodyPr/>
          <a:lstStyle/>
          <a:p>
            <a:r>
              <a:rPr lang="en-US" dirty="0"/>
              <a:t>2. </a:t>
            </a:r>
            <a:r>
              <a:rPr lang="is-IS" dirty="0"/>
              <a:t>hluti</a:t>
            </a:r>
          </a:p>
        </p:txBody>
      </p:sp>
    </p:spTree>
    <p:extLst>
      <p:ext uri="{BB962C8B-B14F-4D97-AF65-F5344CB8AC3E}">
        <p14:creationId xmlns:p14="http://schemas.microsoft.com/office/powerpoint/2010/main" val="3688273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A11DB4AC-D6FA-AE47-0017-8C6F329DBE6C}"/>
              </a:ext>
            </a:extLst>
          </p:cNvPr>
          <p:cNvSpPr>
            <a:spLocks noGrp="1"/>
          </p:cNvSpPr>
          <p:nvPr>
            <p:ph type="body" sz="quarter" idx="18"/>
          </p:nvPr>
        </p:nvSpPr>
        <p:spPr/>
        <p:txBody>
          <a:bodyPr vert="horz" lIns="91440" tIns="45720" rIns="91440" bIns="45720" rtlCol="0" anchor="t">
            <a:normAutofit/>
          </a:bodyPr>
          <a:lstStyle/>
          <a:p>
            <a:r>
              <a:rPr lang="is-IS" dirty="0"/>
              <a:t>Ekki er hægt að spá fyrir um framtíðina og áhrif ákvarðana með vissu. Því er ekki hægt að taka ákvarðanir um rekstur án einhverrar áhættu. </a:t>
            </a:r>
          </a:p>
          <a:p>
            <a:r>
              <a:rPr lang="is-IS" dirty="0"/>
              <a:t>Verkefni áhættustýringar er að skapa gagnsæi um áhættuna sem fylgir því að taka ólíkar ákvarðanir. </a:t>
            </a:r>
            <a:endParaRPr lang="is-IS" strike="sngStrike" dirty="0">
              <a:solidFill>
                <a:srgbClr val="FF0000"/>
              </a:solidFill>
            </a:endParaRPr>
          </a:p>
          <a:p>
            <a:r>
              <a:rPr lang="is-IS" dirty="0"/>
              <a:t>Markmið áhættustýringar er ekki að eyða áhættu heldur að greina áhættu og eyða sem mestri af þeirri áhættu sem hægt er.</a:t>
            </a:r>
          </a:p>
        </p:txBody>
      </p:sp>
      <p:sp>
        <p:nvSpPr>
          <p:cNvPr id="5" name="Textplatzhalter 4">
            <a:extLst>
              <a:ext uri="{FF2B5EF4-FFF2-40B4-BE49-F238E27FC236}">
                <a16:creationId xmlns:a16="http://schemas.microsoft.com/office/drawing/2014/main" id="{B1229D79-6627-9CAD-9D00-C228FA4527EA}"/>
              </a:ext>
            </a:extLst>
          </p:cNvPr>
          <p:cNvSpPr>
            <a:spLocks noGrp="1"/>
          </p:cNvSpPr>
          <p:nvPr>
            <p:ph type="body" sz="quarter" idx="16"/>
          </p:nvPr>
        </p:nvSpPr>
        <p:spPr>
          <a:xfrm>
            <a:off x="1718561" y="595510"/>
            <a:ext cx="5105121" cy="809778"/>
          </a:xfrm>
        </p:spPr>
        <p:txBody>
          <a:bodyPr>
            <a:noAutofit/>
          </a:bodyPr>
          <a:lstStyle/>
          <a:p>
            <a:r>
              <a:rPr lang="de-DE" dirty="0"/>
              <a:t>Mikilvægi áhættustýringar innan fyrirtækja</a:t>
            </a:r>
          </a:p>
        </p:txBody>
      </p:sp>
      <p:sp>
        <p:nvSpPr>
          <p:cNvPr id="7" name="Textplatzhalter 5">
            <a:extLst>
              <a:ext uri="{FF2B5EF4-FFF2-40B4-BE49-F238E27FC236}">
                <a16:creationId xmlns:a16="http://schemas.microsoft.com/office/drawing/2014/main" id="{3E258191-9CF7-10B6-962C-F1085626DCD8}"/>
              </a:ext>
            </a:extLst>
          </p:cNvPr>
          <p:cNvSpPr txBox="1">
            <a:spLocks/>
          </p:cNvSpPr>
          <p:nvPr/>
        </p:nvSpPr>
        <p:spPr>
          <a:xfrm>
            <a:off x="6823682" y="786214"/>
            <a:ext cx="5105120" cy="62049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ts val="2200"/>
              </a:lnSpc>
              <a:spcBef>
                <a:spcPts val="0"/>
              </a:spcBef>
              <a:buClr>
                <a:srgbClr val="F16924"/>
              </a:buClr>
              <a:buFont typeface="Arial" panose="020B0604020202020204" pitchFamily="34" charset="0"/>
              <a:buChar char="•"/>
            </a:pPr>
            <a:r>
              <a:rPr lang="is-IS" sz="2000" dirty="0">
                <a:solidFill>
                  <a:srgbClr val="595959"/>
                </a:solidFill>
                <a:latin typeface="+mn-lt"/>
                <a:ea typeface="Lato Light" panose="020F0502020204030203" pitchFamily="34" charset="0"/>
                <a:cs typeface="Mukta ExtraLight" panose="020B0000000000000000" pitchFamily="34" charset="77"/>
              </a:rPr>
              <a:t>Áhættustýring felst í því að bera kennsl á, greina og bregðast við áhættu. Hvort sem áhættan er í tengslum  við rekstur eða einhver sérstök verkefni. </a:t>
            </a:r>
          </a:p>
          <a:p>
            <a:pPr marL="342900" indent="-342900" algn="l">
              <a:lnSpc>
                <a:spcPts val="2200"/>
              </a:lnSpc>
              <a:spcBef>
                <a:spcPts val="0"/>
              </a:spcBef>
              <a:buClr>
                <a:srgbClr val="F16924"/>
              </a:buClr>
              <a:buFont typeface="Arial" panose="020B0604020202020204" pitchFamily="34" charset="0"/>
              <a:buChar char="•"/>
            </a:pPr>
            <a:endParaRPr lang="is-IS" sz="2000" dirty="0">
              <a:solidFill>
                <a:srgbClr val="595959"/>
              </a:solidFill>
              <a:latin typeface="+mn-lt"/>
              <a:ea typeface="Lato Light" panose="020F0502020204030203" pitchFamily="34" charset="0"/>
              <a:cs typeface="Mukta ExtraLight" panose="020B0000000000000000" pitchFamily="34" charset="77"/>
            </a:endParaRPr>
          </a:p>
          <a:p>
            <a:pPr marL="342900" indent="-342900" algn="l">
              <a:lnSpc>
                <a:spcPts val="2200"/>
              </a:lnSpc>
              <a:spcBef>
                <a:spcPts val="0"/>
              </a:spcBef>
              <a:buClr>
                <a:srgbClr val="F16924"/>
              </a:buClr>
              <a:buFont typeface="Arial" panose="020B0604020202020204" pitchFamily="34" charset="0"/>
              <a:buChar char="•"/>
            </a:pPr>
            <a:r>
              <a:rPr lang="is-IS" sz="2000" dirty="0">
                <a:solidFill>
                  <a:srgbClr val="595959"/>
                </a:solidFill>
                <a:latin typeface="+mn-lt"/>
                <a:ea typeface="Lato Light" panose="020F0502020204030203" pitchFamily="34" charset="0"/>
                <a:cs typeface="Mukta ExtraLight" panose="020B0000000000000000" pitchFamily="34" charset="77"/>
              </a:rPr>
              <a:t>Oft er litið fram hjá áhættustýringu bæði í </a:t>
            </a:r>
            <a:r>
              <a:rPr lang="is-IS" sz="2000" dirty="0">
                <a:solidFill>
                  <a:srgbClr val="595959"/>
                </a:solidFill>
                <a:ea typeface="Lato Light" panose="020F0502020204030203" pitchFamily="34" charset="0"/>
              </a:rPr>
              <a:t>fyrirtækjum og í tengslum við verkefni. Hún getur hjálpað til við að bæta árangur með lausnamiðaðri stefnu og verkefnum, ákvarðað umfang og þróað raunhæfar áætlanir.</a:t>
            </a:r>
          </a:p>
          <a:p>
            <a:pPr marL="342900" indent="-342900" algn="l">
              <a:lnSpc>
                <a:spcPts val="2200"/>
              </a:lnSpc>
              <a:spcBef>
                <a:spcPts val="0"/>
              </a:spcBef>
              <a:buClr>
                <a:srgbClr val="F16924"/>
              </a:buClr>
              <a:buFont typeface="Arial" panose="020B0604020202020204" pitchFamily="34" charset="0"/>
              <a:buChar char="•"/>
            </a:pPr>
            <a:endParaRPr lang="is-IS" sz="2000" dirty="0">
              <a:solidFill>
                <a:srgbClr val="595959"/>
              </a:solidFill>
              <a:latin typeface="+mn-lt"/>
              <a:ea typeface="Lato Light" panose="020F0502020204030203" pitchFamily="34" charset="0"/>
              <a:cs typeface="Mukta ExtraLight" panose="020B0000000000000000" pitchFamily="34" charset="77"/>
            </a:endParaRPr>
          </a:p>
          <a:p>
            <a:pPr marL="342900" indent="-342900" algn="l">
              <a:lnSpc>
                <a:spcPts val="2200"/>
              </a:lnSpc>
              <a:spcBef>
                <a:spcPts val="0"/>
              </a:spcBef>
              <a:buClr>
                <a:srgbClr val="F16924"/>
              </a:buClr>
              <a:buFont typeface="Arial" panose="020B0604020202020204" pitchFamily="34" charset="0"/>
              <a:buChar char="•"/>
            </a:pPr>
            <a:r>
              <a:rPr lang="is-IS" sz="2000" dirty="0">
                <a:solidFill>
                  <a:srgbClr val="595959"/>
                </a:solidFill>
                <a:latin typeface="+mn-lt"/>
                <a:ea typeface="Lato Light" panose="020F0502020204030203" pitchFamily="34" charset="0"/>
                <a:cs typeface="Mukta ExtraLight" panose="020B0000000000000000" pitchFamily="34" charset="77"/>
              </a:rPr>
              <a:t>Áhættustýring fyrirtækja </a:t>
            </a:r>
            <a:r>
              <a:rPr lang="is-IS" sz="2000" dirty="0">
                <a:solidFill>
                  <a:srgbClr val="595959"/>
                </a:solidFill>
                <a:ea typeface="Lato Light" panose="020F0502020204030203" pitchFamily="34" charset="0"/>
              </a:rPr>
              <a:t>forgangsraðar</a:t>
            </a:r>
            <a:r>
              <a:rPr lang="is-IS" sz="2000" dirty="0">
                <a:solidFill>
                  <a:srgbClr val="595959"/>
                </a:solidFill>
                <a:latin typeface="+mn-lt"/>
                <a:ea typeface="Lato Light" panose="020F0502020204030203" pitchFamily="34" charset="0"/>
                <a:cs typeface="Mukta ExtraLight" panose="020B0000000000000000" pitchFamily="34" charset="77"/>
              </a:rPr>
              <a:t> og tekur á áhættu </a:t>
            </a:r>
            <a:r>
              <a:rPr lang="is-IS" sz="2000" dirty="0">
                <a:solidFill>
                  <a:srgbClr val="595959"/>
                </a:solidFill>
                <a:ea typeface="Lato Light" panose="020F0502020204030203" pitchFamily="34" charset="0"/>
              </a:rPr>
              <a:t>sem tengist breytingum á rekstri, kerfum og ferlum fyrirtækja. Hún þjónar sem leiðarvísir fyrir upplýsta ákvarðanatöku, stefnumótun og áætlanagerð, í neyðartilvikum eða hættuástandi.</a:t>
            </a:r>
          </a:p>
        </p:txBody>
      </p:sp>
    </p:spTree>
    <p:extLst>
      <p:ext uri="{BB962C8B-B14F-4D97-AF65-F5344CB8AC3E}">
        <p14:creationId xmlns:p14="http://schemas.microsoft.com/office/powerpoint/2010/main" val="2134883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4970D3F5-1136-BFEE-581A-9927A72722EF}"/>
              </a:ext>
            </a:extLst>
          </p:cNvPr>
          <p:cNvSpPr>
            <a:spLocks noGrp="1"/>
          </p:cNvSpPr>
          <p:nvPr>
            <p:ph type="body" sz="quarter" idx="18"/>
          </p:nvPr>
        </p:nvSpPr>
        <p:spPr>
          <a:xfrm>
            <a:off x="383449" y="1872256"/>
            <a:ext cx="4472520" cy="3867704"/>
          </a:xfrm>
        </p:spPr>
        <p:txBody>
          <a:bodyPr>
            <a:normAutofit/>
          </a:bodyPr>
          <a:lstStyle/>
          <a:p>
            <a:r>
              <a:rPr lang="is-IS" sz="2400" dirty="0"/>
              <a:t>Ferlar innan áhættustýringar eru flokkaðir á mismunandi vegu en innihalda yfirleitt það sama. </a:t>
            </a:r>
          </a:p>
          <a:p>
            <a:r>
              <a:rPr lang="is-IS" sz="2400" dirty="0"/>
              <a:t>Helst ætti hver þessara ferla að vera </a:t>
            </a:r>
            <a:r>
              <a:rPr lang="is-IS" sz="2400" b="1" dirty="0">
                <a:solidFill>
                  <a:srgbClr val="79527B"/>
                </a:solidFill>
              </a:rPr>
              <a:t>stöðugt</a:t>
            </a:r>
            <a:r>
              <a:rPr lang="is-IS" sz="2400" dirty="0"/>
              <a:t> í gangi frekar en, til dæmis, eitthvað sem gert er einu sinni á ári.</a:t>
            </a:r>
            <a:endParaRPr lang="is-IS" dirty="0"/>
          </a:p>
        </p:txBody>
      </p:sp>
      <p:sp>
        <p:nvSpPr>
          <p:cNvPr id="6" name="Rectangle 3">
            <a:extLst>
              <a:ext uri="{FF2B5EF4-FFF2-40B4-BE49-F238E27FC236}">
                <a16:creationId xmlns:a16="http://schemas.microsoft.com/office/drawing/2014/main" id="{3E0CD60A-19AD-D812-320B-1C2A07F0358B}"/>
              </a:ext>
            </a:extLst>
          </p:cNvPr>
          <p:cNvSpPr/>
          <p:nvPr/>
        </p:nvSpPr>
        <p:spPr>
          <a:xfrm>
            <a:off x="1" y="291787"/>
            <a:ext cx="12191999" cy="119981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platzhalter 2">
            <a:extLst>
              <a:ext uri="{FF2B5EF4-FFF2-40B4-BE49-F238E27FC236}">
                <a16:creationId xmlns:a16="http://schemas.microsoft.com/office/drawing/2014/main" id="{D567E271-C707-A40C-0969-19E016678D04}"/>
              </a:ext>
            </a:extLst>
          </p:cNvPr>
          <p:cNvSpPr>
            <a:spLocks noGrp="1"/>
          </p:cNvSpPr>
          <p:nvPr>
            <p:ph type="body" sz="quarter" idx="16"/>
          </p:nvPr>
        </p:nvSpPr>
        <p:spPr>
          <a:xfrm>
            <a:off x="331693" y="912258"/>
            <a:ext cx="11470341" cy="582221"/>
          </a:xfrm>
        </p:spPr>
        <p:txBody>
          <a:bodyPr>
            <a:noAutofit/>
          </a:bodyPr>
          <a:lstStyle/>
          <a:p>
            <a:r>
              <a:rPr lang="is-IS" sz="1800" dirty="0">
                <a:solidFill>
                  <a:schemeClr val="bg1"/>
                </a:solidFill>
              </a:rPr>
              <a:t>Áhættustýring er stöðugt ferli</a:t>
            </a:r>
          </a:p>
        </p:txBody>
      </p:sp>
      <p:sp>
        <p:nvSpPr>
          <p:cNvPr id="8" name="Textplatzhalter 2">
            <a:extLst>
              <a:ext uri="{FF2B5EF4-FFF2-40B4-BE49-F238E27FC236}">
                <a16:creationId xmlns:a16="http://schemas.microsoft.com/office/drawing/2014/main" id="{478D6F0B-8ED9-9D44-E406-08BA12EDF665}"/>
              </a:ext>
            </a:extLst>
          </p:cNvPr>
          <p:cNvSpPr txBox="1">
            <a:spLocks/>
          </p:cNvSpPr>
          <p:nvPr/>
        </p:nvSpPr>
        <p:spPr>
          <a:xfrm>
            <a:off x="331694" y="323249"/>
            <a:ext cx="11470341" cy="5822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bg1"/>
                </a:solidFill>
              </a:rPr>
              <a:t>Ferli áhættustýringar</a:t>
            </a:r>
          </a:p>
        </p:txBody>
      </p:sp>
      <p:cxnSp>
        <p:nvCxnSpPr>
          <p:cNvPr id="30" name="Straight Connector 12">
            <a:extLst>
              <a:ext uri="{FF2B5EF4-FFF2-40B4-BE49-F238E27FC236}">
                <a16:creationId xmlns:a16="http://schemas.microsoft.com/office/drawing/2014/main" id="{8E519701-C7B5-1C0C-54A4-3601A60FE274}"/>
              </a:ext>
            </a:extLst>
          </p:cNvPr>
          <p:cNvCxnSpPr>
            <a:cxnSpLocks/>
          </p:cNvCxnSpPr>
          <p:nvPr/>
        </p:nvCxnSpPr>
        <p:spPr>
          <a:xfrm>
            <a:off x="5917162" y="1626818"/>
            <a:ext cx="0" cy="397304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35" name="Gruppieren 34">
            <a:extLst>
              <a:ext uri="{FF2B5EF4-FFF2-40B4-BE49-F238E27FC236}">
                <a16:creationId xmlns:a16="http://schemas.microsoft.com/office/drawing/2014/main" id="{C5E76FF2-C6EC-72A3-72E6-A5943D3F106F}"/>
              </a:ext>
            </a:extLst>
          </p:cNvPr>
          <p:cNvGrpSpPr/>
          <p:nvPr/>
        </p:nvGrpSpPr>
        <p:grpSpPr>
          <a:xfrm>
            <a:off x="5201716" y="1547562"/>
            <a:ext cx="4721311" cy="4772201"/>
            <a:chOff x="5221512" y="2167614"/>
            <a:chExt cx="3650714" cy="3687762"/>
          </a:xfrm>
        </p:grpSpPr>
        <p:sp>
          <p:nvSpPr>
            <p:cNvPr id="3" name="Freeform 53">
              <a:extLst>
                <a:ext uri="{FF2B5EF4-FFF2-40B4-BE49-F238E27FC236}">
                  <a16:creationId xmlns:a16="http://schemas.microsoft.com/office/drawing/2014/main" id="{31CB0127-D3E5-5BE0-9717-260789241385}"/>
                </a:ext>
              </a:extLst>
            </p:cNvPr>
            <p:cNvSpPr/>
            <p:nvPr/>
          </p:nvSpPr>
          <p:spPr>
            <a:xfrm>
              <a:off x="6755438" y="2278036"/>
              <a:ext cx="1917320" cy="1486415"/>
            </a:xfrm>
            <a:custGeom>
              <a:avLst/>
              <a:gdLst>
                <a:gd name="connsiteX0" fmla="*/ 1068123 w 5111523"/>
                <a:gd name="connsiteY0" fmla="*/ 0 h 3962742"/>
                <a:gd name="connsiteX1" fmla="*/ 4598550 w 5111523"/>
                <a:gd name="connsiteY1" fmla="*/ 1664939 h 3962742"/>
                <a:gd name="connsiteX2" fmla="*/ 4670437 w 5111523"/>
                <a:gd name="connsiteY2" fmla="*/ 1756416 h 3962742"/>
                <a:gd name="connsiteX3" fmla="*/ 5111523 w 5111523"/>
                <a:gd name="connsiteY3" fmla="*/ 1436197 h 3962742"/>
                <a:gd name="connsiteX4" fmla="*/ 4424950 w 5111523"/>
                <a:gd name="connsiteY4" fmla="*/ 3962742 h 3962742"/>
                <a:gd name="connsiteX5" fmla="*/ 1809996 w 5111523"/>
                <a:gd name="connsiteY5" fmla="*/ 3833035 h 3962742"/>
                <a:gd name="connsiteX6" fmla="*/ 2294796 w 5111523"/>
                <a:gd name="connsiteY6" fmla="*/ 3481081 h 3962742"/>
                <a:gd name="connsiteX7" fmla="*/ 2231672 w 5111523"/>
                <a:gd name="connsiteY7" fmla="*/ 3411626 h 3962742"/>
                <a:gd name="connsiteX8" fmla="*/ 1068123 w 5111523"/>
                <a:gd name="connsiteY8" fmla="*/ 2929668 h 3962742"/>
                <a:gd name="connsiteX9" fmla="*/ 899880 w 5111523"/>
                <a:gd name="connsiteY9" fmla="*/ 2938164 h 3962742"/>
                <a:gd name="connsiteX10" fmla="*/ 859090 w 5111523"/>
                <a:gd name="connsiteY10" fmla="*/ 2944389 h 3962742"/>
                <a:gd name="connsiteX11" fmla="*/ 1546598 w 5111523"/>
                <a:gd name="connsiteY11" fmla="*/ 1140048 h 3962742"/>
                <a:gd name="connsiteX12" fmla="*/ 0 w 5111523"/>
                <a:gd name="connsiteY12" fmla="*/ 127160 h 3962742"/>
                <a:gd name="connsiteX13" fmla="*/ 202033 w 5111523"/>
                <a:gd name="connsiteY13" fmla="*/ 81864 h 3962742"/>
                <a:gd name="connsiteX14" fmla="*/ 1068123 w 5111523"/>
                <a:gd name="connsiteY14" fmla="*/ 0 h 396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11523" h="3962742">
                  <a:moveTo>
                    <a:pt x="1068123" y="0"/>
                  </a:moveTo>
                  <a:cubicBezTo>
                    <a:pt x="2489447" y="0"/>
                    <a:pt x="3759396" y="648119"/>
                    <a:pt x="4598550" y="1664939"/>
                  </a:cubicBezTo>
                  <a:lnTo>
                    <a:pt x="4670437" y="1756416"/>
                  </a:lnTo>
                  <a:lnTo>
                    <a:pt x="5111523" y="1436197"/>
                  </a:lnTo>
                  <a:lnTo>
                    <a:pt x="4424950" y="3962742"/>
                  </a:lnTo>
                  <a:lnTo>
                    <a:pt x="1809996" y="3833035"/>
                  </a:lnTo>
                  <a:lnTo>
                    <a:pt x="2294796" y="3481081"/>
                  </a:lnTo>
                  <a:lnTo>
                    <a:pt x="2231672" y="3411626"/>
                  </a:lnTo>
                  <a:cubicBezTo>
                    <a:pt x="1933894" y="3113848"/>
                    <a:pt x="1522517" y="2929668"/>
                    <a:pt x="1068123" y="2929668"/>
                  </a:cubicBezTo>
                  <a:cubicBezTo>
                    <a:pt x="1011324" y="2929668"/>
                    <a:pt x="955197" y="2932546"/>
                    <a:pt x="899880" y="2938164"/>
                  </a:cubicBezTo>
                  <a:lnTo>
                    <a:pt x="859090" y="2944389"/>
                  </a:lnTo>
                  <a:lnTo>
                    <a:pt x="1546598" y="1140048"/>
                  </a:lnTo>
                  <a:lnTo>
                    <a:pt x="0" y="127160"/>
                  </a:lnTo>
                  <a:lnTo>
                    <a:pt x="202033" y="81864"/>
                  </a:lnTo>
                  <a:cubicBezTo>
                    <a:pt x="482475" y="28130"/>
                    <a:pt x="772014" y="0"/>
                    <a:pt x="1068123" y="0"/>
                  </a:cubicBezTo>
                  <a:close/>
                </a:path>
              </a:pathLst>
            </a:custGeom>
            <a:solidFill>
              <a:srgbClr val="D2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4" name="Freeform 52">
              <a:extLst>
                <a:ext uri="{FF2B5EF4-FFF2-40B4-BE49-F238E27FC236}">
                  <a16:creationId xmlns:a16="http://schemas.microsoft.com/office/drawing/2014/main" id="{511871A8-CBD3-BA72-DC29-140240BA46BE}"/>
                </a:ext>
              </a:extLst>
            </p:cNvPr>
            <p:cNvSpPr/>
            <p:nvPr/>
          </p:nvSpPr>
          <p:spPr>
            <a:xfrm>
              <a:off x="5446013" y="2167614"/>
              <a:ext cx="1889551" cy="1712944"/>
            </a:xfrm>
            <a:custGeom>
              <a:avLst/>
              <a:gdLst>
                <a:gd name="connsiteX0" fmla="*/ 2847233 w 5037490"/>
                <a:gd name="connsiteY0" fmla="*/ 0 h 4566661"/>
                <a:gd name="connsiteX1" fmla="*/ 5037490 w 5037490"/>
                <a:gd name="connsiteY1" fmla="*/ 1434429 h 4566661"/>
                <a:gd name="connsiteX2" fmla="*/ 4105269 w 5037490"/>
                <a:gd name="connsiteY2" fmla="*/ 3881012 h 4566661"/>
                <a:gd name="connsiteX3" fmla="*/ 3932563 w 5037490"/>
                <a:gd name="connsiteY3" fmla="*/ 3348218 h 4566661"/>
                <a:gd name="connsiteX4" fmla="*/ 3918510 w 5037490"/>
                <a:gd name="connsiteY4" fmla="*/ 3353361 h 4566661"/>
                <a:gd name="connsiteX5" fmla="*/ 2960359 w 5037490"/>
                <a:gd name="connsiteY5" fmla="*/ 4478083 h 4566661"/>
                <a:gd name="connsiteX6" fmla="*/ 2941952 w 5037490"/>
                <a:gd name="connsiteY6" fmla="*/ 4566661 h 4566661"/>
                <a:gd name="connsiteX7" fmla="*/ 1441393 w 5037490"/>
                <a:gd name="connsiteY7" fmla="*/ 3359382 h 4566661"/>
                <a:gd name="connsiteX8" fmla="*/ 0 w 5037490"/>
                <a:gd name="connsiteY8" fmla="*/ 4519059 h 4566661"/>
                <a:gd name="connsiteX9" fmla="*/ 20598 w 5037490"/>
                <a:gd name="connsiteY9" fmla="*/ 4286846 h 4566661"/>
                <a:gd name="connsiteX10" fmla="*/ 2985917 w 5037490"/>
                <a:gd name="connsiteY10" fmla="*/ 572001 h 4566661"/>
                <a:gd name="connsiteX11" fmla="*/ 3028029 w 5037490"/>
                <a:gd name="connsiteY11" fmla="*/ 557752 h 456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7490" h="4566661">
                  <a:moveTo>
                    <a:pt x="2847233" y="0"/>
                  </a:moveTo>
                  <a:lnTo>
                    <a:pt x="5037490" y="1434429"/>
                  </a:lnTo>
                  <a:lnTo>
                    <a:pt x="4105269" y="3881012"/>
                  </a:lnTo>
                  <a:lnTo>
                    <a:pt x="3932563" y="3348218"/>
                  </a:lnTo>
                  <a:lnTo>
                    <a:pt x="3918510" y="3353361"/>
                  </a:lnTo>
                  <a:cubicBezTo>
                    <a:pt x="3444802" y="3553723"/>
                    <a:pt x="3084445" y="3969604"/>
                    <a:pt x="2960359" y="4478083"/>
                  </a:cubicBezTo>
                  <a:lnTo>
                    <a:pt x="2941952" y="4566661"/>
                  </a:lnTo>
                  <a:lnTo>
                    <a:pt x="1441393" y="3359382"/>
                  </a:lnTo>
                  <a:lnTo>
                    <a:pt x="0" y="4519059"/>
                  </a:lnTo>
                  <a:lnTo>
                    <a:pt x="20598" y="4286846"/>
                  </a:lnTo>
                  <a:cubicBezTo>
                    <a:pt x="238902" y="2569490"/>
                    <a:pt x="1409254" y="1149295"/>
                    <a:pt x="2985917" y="572001"/>
                  </a:cubicBezTo>
                  <a:lnTo>
                    <a:pt x="3028029" y="557752"/>
                  </a:lnTo>
                  <a:close/>
                </a:path>
              </a:pathLst>
            </a:cu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5" name="Freeform 54">
              <a:extLst>
                <a:ext uri="{FF2B5EF4-FFF2-40B4-BE49-F238E27FC236}">
                  <a16:creationId xmlns:a16="http://schemas.microsoft.com/office/drawing/2014/main" id="{FA430AD4-E7B4-0B6D-7407-9CB98EBEBACE}"/>
                </a:ext>
              </a:extLst>
            </p:cNvPr>
            <p:cNvSpPr/>
            <p:nvPr/>
          </p:nvSpPr>
          <p:spPr>
            <a:xfrm>
              <a:off x="7505477" y="3073066"/>
              <a:ext cx="1366749" cy="2057570"/>
            </a:xfrm>
            <a:custGeom>
              <a:avLst/>
              <a:gdLst>
                <a:gd name="connsiteX0" fmla="*/ 2926251 w 3643716"/>
                <a:gd name="connsiteY0" fmla="*/ 0 h 5485425"/>
                <a:gd name="connsiteX1" fmla="*/ 3037558 w 3643716"/>
                <a:gd name="connsiteY1" fmla="*/ 178321 h 5485425"/>
                <a:gd name="connsiteX2" fmla="*/ 3643716 w 3643716"/>
                <a:gd name="connsiteY2" fmla="*/ 2455646 h 5485425"/>
                <a:gd name="connsiteX3" fmla="*/ 2862348 w 3643716"/>
                <a:gd name="connsiteY3" fmla="*/ 5013670 h 5485425"/>
                <a:gd name="connsiteX4" fmla="*/ 2851281 w 3643716"/>
                <a:gd name="connsiteY4" fmla="*/ 5029233 h 5485425"/>
                <a:gd name="connsiteX5" fmla="*/ 3301276 w 3643716"/>
                <a:gd name="connsiteY5" fmla="*/ 5355992 h 5485425"/>
                <a:gd name="connsiteX6" fmla="*/ 686308 w 3643716"/>
                <a:gd name="connsiteY6" fmla="*/ 5485425 h 5485425"/>
                <a:gd name="connsiteX7" fmla="*/ 0 w 3643716"/>
                <a:gd name="connsiteY7" fmla="*/ 2958809 h 5485425"/>
                <a:gd name="connsiteX8" fmla="*/ 476197 w 3643716"/>
                <a:gd name="connsiteY8" fmla="*/ 3304594 h 5485425"/>
                <a:gd name="connsiteX9" fmla="*/ 515444 w 3643716"/>
                <a:gd name="connsiteY9" fmla="*/ 3239992 h 5485425"/>
                <a:gd name="connsiteX10" fmla="*/ 714048 w 3643716"/>
                <a:gd name="connsiteY10" fmla="*/ 2455646 h 5485425"/>
                <a:gd name="connsiteX11" fmla="*/ 599910 w 3643716"/>
                <a:gd name="connsiteY11" fmla="*/ 1852281 h 5485425"/>
                <a:gd name="connsiteX12" fmla="*/ 552317 w 3643716"/>
                <a:gd name="connsiteY12" fmla="*/ 1750306 h 5485425"/>
                <a:gd name="connsiteX13" fmla="*/ 2425369 w 3643716"/>
                <a:gd name="connsiteY13" fmla="*/ 1843213 h 548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3716" h="5485425">
                  <a:moveTo>
                    <a:pt x="2926251" y="0"/>
                  </a:moveTo>
                  <a:lnTo>
                    <a:pt x="3037558" y="178321"/>
                  </a:lnTo>
                  <a:cubicBezTo>
                    <a:pt x="3423175" y="848945"/>
                    <a:pt x="3643716" y="1626541"/>
                    <a:pt x="3643716" y="2455646"/>
                  </a:cubicBezTo>
                  <a:cubicBezTo>
                    <a:pt x="3643716" y="3403196"/>
                    <a:pt x="3355663" y="4283467"/>
                    <a:pt x="2862348" y="5013670"/>
                  </a:cubicBezTo>
                  <a:lnTo>
                    <a:pt x="2851281" y="5029233"/>
                  </a:lnTo>
                  <a:lnTo>
                    <a:pt x="3301276" y="5355992"/>
                  </a:lnTo>
                  <a:lnTo>
                    <a:pt x="686308" y="5485425"/>
                  </a:lnTo>
                  <a:lnTo>
                    <a:pt x="0" y="2958809"/>
                  </a:lnTo>
                  <a:lnTo>
                    <a:pt x="476197" y="3304594"/>
                  </a:lnTo>
                  <a:lnTo>
                    <a:pt x="515444" y="3239992"/>
                  </a:lnTo>
                  <a:cubicBezTo>
                    <a:pt x="642103" y="3006835"/>
                    <a:pt x="714048" y="2739642"/>
                    <a:pt x="714048" y="2455646"/>
                  </a:cubicBezTo>
                  <a:cubicBezTo>
                    <a:pt x="714048" y="2242649"/>
                    <a:pt x="673579" y="2039104"/>
                    <a:pt x="599910" y="1852281"/>
                  </a:cubicBezTo>
                  <a:lnTo>
                    <a:pt x="552317" y="1750306"/>
                  </a:lnTo>
                  <a:lnTo>
                    <a:pt x="2425369" y="1843213"/>
                  </a:lnTo>
                  <a:close/>
                </a:path>
              </a:pathLst>
            </a:cu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sz="1600">
                <a:solidFill>
                  <a:schemeClr val="tx1"/>
                </a:solidFill>
                <a:latin typeface="+mj-lt"/>
              </a:endParaRPr>
            </a:p>
          </p:txBody>
        </p:sp>
        <p:sp>
          <p:nvSpPr>
            <p:cNvPr id="23" name="Freeform 56">
              <a:extLst>
                <a:ext uri="{FF2B5EF4-FFF2-40B4-BE49-F238E27FC236}">
                  <a16:creationId xmlns:a16="http://schemas.microsoft.com/office/drawing/2014/main" id="{B51FFF4F-80BF-3A8D-481D-A02820795299}"/>
                </a:ext>
              </a:extLst>
            </p:cNvPr>
            <p:cNvSpPr/>
            <p:nvPr/>
          </p:nvSpPr>
          <p:spPr>
            <a:xfrm>
              <a:off x="5221512" y="3427710"/>
              <a:ext cx="1654421" cy="2159336"/>
            </a:xfrm>
            <a:custGeom>
              <a:avLst/>
              <a:gdLst>
                <a:gd name="connsiteX0" fmla="*/ 2039909 w 4410641"/>
                <a:gd name="connsiteY0" fmla="*/ 0 h 5756729"/>
                <a:gd name="connsiteX1" fmla="*/ 4079818 w 4410641"/>
                <a:gd name="connsiteY1" fmla="*/ 1641214 h 5756729"/>
                <a:gd name="connsiteX2" fmla="*/ 3518641 w 4410641"/>
                <a:gd name="connsiteY2" fmla="*/ 1641214 h 5756729"/>
                <a:gd name="connsiteX3" fmla="*/ 3520520 w 4410641"/>
                <a:gd name="connsiteY3" fmla="*/ 1678416 h 5756729"/>
                <a:gd name="connsiteX4" fmla="*/ 4321306 w 4410641"/>
                <a:gd name="connsiteY4" fmla="*/ 2927662 h 5756729"/>
                <a:gd name="connsiteX5" fmla="*/ 4410641 w 4410641"/>
                <a:gd name="connsiteY5" fmla="*/ 2972715 h 5756729"/>
                <a:gd name="connsiteX6" fmla="*/ 2801332 w 4410641"/>
                <a:gd name="connsiteY6" fmla="*/ 4024712 h 5756729"/>
                <a:gd name="connsiteX7" fmla="*/ 3459590 w 4410641"/>
                <a:gd name="connsiteY7" fmla="*/ 5756729 h 5756729"/>
                <a:gd name="connsiteX8" fmla="*/ 3274680 w 4410641"/>
                <a:gd name="connsiteY8" fmla="*/ 5681192 h 5756729"/>
                <a:gd name="connsiteX9" fmla="*/ 588309 w 4410641"/>
                <a:gd name="connsiteY9" fmla="*/ 1745611 h 5756729"/>
                <a:gd name="connsiteX10" fmla="*/ 585670 w 4410641"/>
                <a:gd name="connsiteY10" fmla="*/ 1641214 h 5756729"/>
                <a:gd name="connsiteX11" fmla="*/ 0 w 4410641"/>
                <a:gd name="connsiteY11" fmla="*/ 1641214 h 575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0641" h="5756729">
                  <a:moveTo>
                    <a:pt x="2039909" y="0"/>
                  </a:moveTo>
                  <a:lnTo>
                    <a:pt x="4079818" y="1641214"/>
                  </a:lnTo>
                  <a:lnTo>
                    <a:pt x="3518641" y="1641214"/>
                  </a:lnTo>
                  <a:lnTo>
                    <a:pt x="3520520" y="1678416"/>
                  </a:lnTo>
                  <a:cubicBezTo>
                    <a:pt x="3574591" y="2210844"/>
                    <a:pt x="3882493" y="2668232"/>
                    <a:pt x="4321306" y="2927662"/>
                  </a:cubicBezTo>
                  <a:lnTo>
                    <a:pt x="4410641" y="2972715"/>
                  </a:lnTo>
                  <a:lnTo>
                    <a:pt x="2801332" y="4024712"/>
                  </a:lnTo>
                  <a:lnTo>
                    <a:pt x="3459590" y="5756729"/>
                  </a:lnTo>
                  <a:lnTo>
                    <a:pt x="3274680" y="5681192"/>
                  </a:lnTo>
                  <a:cubicBezTo>
                    <a:pt x="1754617" y="4993937"/>
                    <a:pt x="677248" y="3500164"/>
                    <a:pt x="588309" y="1745611"/>
                  </a:cubicBezTo>
                  <a:lnTo>
                    <a:pt x="585670" y="1641214"/>
                  </a:lnTo>
                  <a:lnTo>
                    <a:pt x="0" y="1641214"/>
                  </a:lnTo>
                  <a:close/>
                </a:path>
              </a:pathLst>
            </a:custGeom>
            <a:solidFill>
              <a:srgbClr val="7F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24" name="Freeform 55">
              <a:extLst>
                <a:ext uri="{FF2B5EF4-FFF2-40B4-BE49-F238E27FC236}">
                  <a16:creationId xmlns:a16="http://schemas.microsoft.com/office/drawing/2014/main" id="{7A476FE0-FE0C-B33A-6A3F-082496E8E2A9}"/>
                </a:ext>
              </a:extLst>
            </p:cNvPr>
            <p:cNvSpPr/>
            <p:nvPr/>
          </p:nvSpPr>
          <p:spPr>
            <a:xfrm>
              <a:off x="6272284" y="4400020"/>
              <a:ext cx="2199563" cy="1455356"/>
            </a:xfrm>
            <a:custGeom>
              <a:avLst/>
              <a:gdLst>
                <a:gd name="connsiteX0" fmla="*/ 2191480 w 5863974"/>
                <a:gd name="connsiteY0" fmla="*/ 0 h 3879938"/>
                <a:gd name="connsiteX1" fmla="*/ 2019567 w 5863974"/>
                <a:gd name="connsiteY1" fmla="*/ 528810 h 3879938"/>
                <a:gd name="connsiteX2" fmla="*/ 2024573 w 5863974"/>
                <a:gd name="connsiteY2" fmla="*/ 530097 h 3879938"/>
                <a:gd name="connsiteX3" fmla="*/ 2356200 w 5863974"/>
                <a:gd name="connsiteY3" fmla="*/ 563528 h 3879938"/>
                <a:gd name="connsiteX4" fmla="*/ 3402895 w 5863974"/>
                <a:gd name="connsiteY4" fmla="*/ 187774 h 3879938"/>
                <a:gd name="connsiteX5" fmla="*/ 3477476 w 5863974"/>
                <a:gd name="connsiteY5" fmla="*/ 119991 h 3879938"/>
                <a:gd name="connsiteX6" fmla="*/ 3973966 w 5863974"/>
                <a:gd name="connsiteY6" fmla="*/ 1947801 h 3879938"/>
                <a:gd name="connsiteX7" fmla="*/ 5863974 w 5863974"/>
                <a:gd name="connsiteY7" fmla="*/ 1854251 h 3879938"/>
                <a:gd name="connsiteX8" fmla="*/ 5724305 w 5863974"/>
                <a:gd name="connsiteY8" fmla="*/ 2014522 h 3879938"/>
                <a:gd name="connsiteX9" fmla="*/ 2356200 w 5863974"/>
                <a:gd name="connsiteY9" fmla="*/ 3493196 h 3879938"/>
                <a:gd name="connsiteX10" fmla="*/ 1212793 w 5863974"/>
                <a:gd name="connsiteY10" fmla="*/ 3349157 h 3879938"/>
                <a:gd name="connsiteX11" fmla="*/ 1111993 w 5863974"/>
                <a:gd name="connsiteY11" fmla="*/ 3320533 h 3879938"/>
                <a:gd name="connsiteX12" fmla="*/ 930133 w 5863974"/>
                <a:gd name="connsiteY12" fmla="*/ 3879938 h 3879938"/>
                <a:gd name="connsiteX13" fmla="*/ 0 w 5863974"/>
                <a:gd name="connsiteY13" fmla="*/ 1432559 h 387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3974" h="3879938">
                  <a:moveTo>
                    <a:pt x="2191480" y="0"/>
                  </a:moveTo>
                  <a:lnTo>
                    <a:pt x="2019567" y="528810"/>
                  </a:lnTo>
                  <a:lnTo>
                    <a:pt x="2024573" y="530097"/>
                  </a:lnTo>
                  <a:cubicBezTo>
                    <a:pt x="2131692" y="552017"/>
                    <a:pt x="2242601" y="563528"/>
                    <a:pt x="2356200" y="563528"/>
                  </a:cubicBezTo>
                  <a:cubicBezTo>
                    <a:pt x="2753795" y="563528"/>
                    <a:pt x="3118455" y="422515"/>
                    <a:pt x="3402895" y="187774"/>
                  </a:cubicBezTo>
                  <a:lnTo>
                    <a:pt x="3477476" y="119991"/>
                  </a:lnTo>
                  <a:lnTo>
                    <a:pt x="3973966" y="1947801"/>
                  </a:lnTo>
                  <a:lnTo>
                    <a:pt x="5863974" y="1854251"/>
                  </a:lnTo>
                  <a:lnTo>
                    <a:pt x="5724305" y="2014522"/>
                  </a:lnTo>
                  <a:cubicBezTo>
                    <a:pt x="4888138" y="2923560"/>
                    <a:pt x="3688691" y="3493196"/>
                    <a:pt x="2356200" y="3493196"/>
                  </a:cubicBezTo>
                  <a:cubicBezTo>
                    <a:pt x="1961388" y="3493196"/>
                    <a:pt x="1578256" y="3443187"/>
                    <a:pt x="1212793" y="3349157"/>
                  </a:cubicBezTo>
                  <a:lnTo>
                    <a:pt x="1111993" y="3320533"/>
                  </a:lnTo>
                  <a:lnTo>
                    <a:pt x="930133" y="3879938"/>
                  </a:lnTo>
                  <a:lnTo>
                    <a:pt x="0" y="1432559"/>
                  </a:lnTo>
                  <a:close/>
                </a:path>
              </a:pathLst>
            </a:custGeom>
            <a:solidFill>
              <a:srgbClr val="96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tx1"/>
                </a:solidFill>
                <a:latin typeface="+mj-lt"/>
              </a:endParaRPr>
            </a:p>
          </p:txBody>
        </p:sp>
        <p:sp>
          <p:nvSpPr>
            <p:cNvPr id="25" name="TextBox 57">
              <a:extLst>
                <a:ext uri="{FF2B5EF4-FFF2-40B4-BE49-F238E27FC236}">
                  <a16:creationId xmlns:a16="http://schemas.microsoft.com/office/drawing/2014/main" id="{F2954695-7C80-C2CE-BDF1-555F515C2221}"/>
                </a:ext>
              </a:extLst>
            </p:cNvPr>
            <p:cNvSpPr txBox="1"/>
            <p:nvPr/>
          </p:nvSpPr>
          <p:spPr>
            <a:xfrm>
              <a:off x="6111657" y="2884235"/>
              <a:ext cx="732060" cy="261621"/>
            </a:xfrm>
            <a:prstGeom prst="rect">
              <a:avLst/>
            </a:prstGeom>
            <a:noFill/>
          </p:spPr>
          <p:txBody>
            <a:bodyPr wrap="square" rtlCol="0" anchor="ctr" anchorCtr="0">
              <a:spAutoFit/>
            </a:bodyPr>
            <a:lstStyle/>
            <a:p>
              <a:pPr algn="ctr"/>
              <a:r>
                <a:rPr lang="en-GB" sz="1600" b="1" dirty="0" err="1">
                  <a:solidFill>
                    <a:schemeClr val="bg1"/>
                  </a:solidFill>
                  <a:latin typeface="+mj-lt"/>
                  <a:cs typeface="Poppins" pitchFamily="2" charset="77"/>
                </a:rPr>
                <a:t>Skráning</a:t>
              </a:r>
              <a:endParaRPr lang="en-GB" sz="1600" b="1" dirty="0">
                <a:solidFill>
                  <a:schemeClr val="bg1"/>
                </a:solidFill>
                <a:latin typeface="+mj-lt"/>
                <a:cs typeface="Poppins" pitchFamily="2" charset="77"/>
              </a:endParaRPr>
            </a:p>
          </p:txBody>
        </p:sp>
        <p:sp>
          <p:nvSpPr>
            <p:cNvPr id="26" name="TextBox 58">
              <a:extLst>
                <a:ext uri="{FF2B5EF4-FFF2-40B4-BE49-F238E27FC236}">
                  <a16:creationId xmlns:a16="http://schemas.microsoft.com/office/drawing/2014/main" id="{C2F25E65-4D64-4898-C5A1-D07BFA50D7BD}"/>
                </a:ext>
              </a:extLst>
            </p:cNvPr>
            <p:cNvSpPr txBox="1"/>
            <p:nvPr/>
          </p:nvSpPr>
          <p:spPr>
            <a:xfrm>
              <a:off x="7528999" y="2936778"/>
              <a:ext cx="800860" cy="451890"/>
            </a:xfrm>
            <a:prstGeom prst="rect">
              <a:avLst/>
            </a:prstGeom>
            <a:noFill/>
          </p:spPr>
          <p:txBody>
            <a:bodyPr wrap="square" rtlCol="0" anchor="ctr" anchorCtr="0">
              <a:spAutoFit/>
            </a:bodyPr>
            <a:lstStyle/>
            <a:p>
              <a:pPr algn="ctr"/>
              <a:r>
                <a:rPr lang="is-IS" sz="1600" b="1">
                  <a:solidFill>
                    <a:schemeClr val="bg1"/>
                  </a:solidFill>
                  <a:latin typeface="+mj-lt"/>
                  <a:ea typeface="League Spartan" charset="0"/>
                  <a:cs typeface="Poppins" pitchFamily="2" charset="77"/>
                </a:rPr>
                <a:t>Koma auga á</a:t>
              </a:r>
            </a:p>
          </p:txBody>
        </p:sp>
        <p:sp>
          <p:nvSpPr>
            <p:cNvPr id="27" name="TextBox 59">
              <a:extLst>
                <a:ext uri="{FF2B5EF4-FFF2-40B4-BE49-F238E27FC236}">
                  <a16:creationId xmlns:a16="http://schemas.microsoft.com/office/drawing/2014/main" id="{85027E35-D7BB-C3E7-20FF-788BCC9C71D5}"/>
                </a:ext>
              </a:extLst>
            </p:cNvPr>
            <p:cNvSpPr txBox="1"/>
            <p:nvPr/>
          </p:nvSpPr>
          <p:spPr>
            <a:xfrm>
              <a:off x="7934148" y="3955830"/>
              <a:ext cx="785792" cy="261621"/>
            </a:xfrm>
            <a:prstGeom prst="rect">
              <a:avLst/>
            </a:prstGeom>
            <a:noFill/>
          </p:spPr>
          <p:txBody>
            <a:bodyPr wrap="square" rtlCol="0" anchor="ctr" anchorCtr="0">
              <a:spAutoFit/>
            </a:bodyPr>
            <a:lstStyle/>
            <a:p>
              <a:pPr algn="ctr"/>
              <a:r>
                <a:rPr lang="en-GB" sz="1600" b="1" dirty="0">
                  <a:solidFill>
                    <a:schemeClr val="bg1"/>
                  </a:solidFill>
                  <a:latin typeface="+mj-lt"/>
                  <a:ea typeface="League Spartan" charset="0"/>
                  <a:cs typeface="Poppins" pitchFamily="2" charset="77"/>
                </a:rPr>
                <a:t>Meta/</a:t>
              </a:r>
            </a:p>
          </p:txBody>
        </p:sp>
        <p:sp>
          <p:nvSpPr>
            <p:cNvPr id="28" name="TextBox 60">
              <a:extLst>
                <a:ext uri="{FF2B5EF4-FFF2-40B4-BE49-F238E27FC236}">
                  <a16:creationId xmlns:a16="http://schemas.microsoft.com/office/drawing/2014/main" id="{F5565816-F6CB-F4FE-D9D0-7B236F5BA91F}"/>
                </a:ext>
              </a:extLst>
            </p:cNvPr>
            <p:cNvSpPr txBox="1"/>
            <p:nvPr/>
          </p:nvSpPr>
          <p:spPr>
            <a:xfrm>
              <a:off x="6566323" y="4991992"/>
              <a:ext cx="959044" cy="451890"/>
            </a:xfrm>
            <a:prstGeom prst="rect">
              <a:avLst/>
            </a:prstGeom>
            <a:noFill/>
          </p:spPr>
          <p:txBody>
            <a:bodyPr wrap="square" rtlCol="0" anchor="ctr" anchorCtr="0">
              <a:spAutoFit/>
            </a:bodyPr>
            <a:lstStyle/>
            <a:p>
              <a:pPr algn="ctr"/>
              <a:r>
                <a:rPr lang="is-IS" sz="1600" b="1" dirty="0">
                  <a:solidFill>
                    <a:schemeClr val="bg1"/>
                  </a:solidFill>
                  <a:latin typeface="+mj-lt"/>
                  <a:ea typeface="League Spartan" charset="0"/>
                  <a:cs typeface="Poppins" pitchFamily="2" charset="77"/>
                </a:rPr>
                <a:t>Stýra /</a:t>
              </a:r>
              <a:br>
                <a:rPr lang="is-IS" sz="1600" b="1" dirty="0">
                  <a:solidFill>
                    <a:schemeClr val="bg1"/>
                  </a:solidFill>
                  <a:latin typeface="+mj-lt"/>
                  <a:ea typeface="League Spartan" charset="0"/>
                  <a:cs typeface="Poppins" pitchFamily="2" charset="77"/>
                </a:rPr>
              </a:br>
              <a:r>
                <a:rPr lang="is-IS" sz="1600" b="1" dirty="0">
                  <a:solidFill>
                    <a:schemeClr val="bg1"/>
                  </a:solidFill>
                  <a:latin typeface="+mj-lt"/>
                  <a:ea typeface="League Spartan" charset="0"/>
                  <a:cs typeface="Poppins" pitchFamily="2" charset="77"/>
                </a:rPr>
                <a:t>Bregðast við</a:t>
              </a:r>
            </a:p>
          </p:txBody>
        </p:sp>
        <p:sp>
          <p:nvSpPr>
            <p:cNvPr id="29" name="TextBox 61">
              <a:extLst>
                <a:ext uri="{FF2B5EF4-FFF2-40B4-BE49-F238E27FC236}">
                  <a16:creationId xmlns:a16="http://schemas.microsoft.com/office/drawing/2014/main" id="{A83165A8-9B02-EDE3-B928-32DB909F6F1D}"/>
                </a:ext>
              </a:extLst>
            </p:cNvPr>
            <p:cNvSpPr txBox="1"/>
            <p:nvPr/>
          </p:nvSpPr>
          <p:spPr>
            <a:xfrm>
              <a:off x="5642009" y="4199216"/>
              <a:ext cx="847924" cy="261621"/>
            </a:xfrm>
            <a:prstGeom prst="rect">
              <a:avLst/>
            </a:prstGeom>
            <a:noFill/>
          </p:spPr>
          <p:txBody>
            <a:bodyPr wrap="square" rtlCol="0" anchor="ctr" anchorCtr="0">
              <a:spAutoFit/>
            </a:bodyPr>
            <a:lstStyle/>
            <a:p>
              <a:pPr algn="ctr"/>
              <a:r>
                <a:rPr lang="is-IS" sz="1600" b="1" dirty="0">
                  <a:solidFill>
                    <a:schemeClr val="bg1"/>
                  </a:solidFill>
                  <a:latin typeface="+mj-lt"/>
                  <a:ea typeface="League Spartan" charset="0"/>
                  <a:cs typeface="Poppins" pitchFamily="2" charset="77"/>
                </a:rPr>
                <a:t>Vöktun</a:t>
              </a:r>
            </a:p>
          </p:txBody>
        </p:sp>
        <p:sp>
          <p:nvSpPr>
            <p:cNvPr id="31" name="TextBox 59">
              <a:extLst>
                <a:ext uri="{FF2B5EF4-FFF2-40B4-BE49-F238E27FC236}">
                  <a16:creationId xmlns:a16="http://schemas.microsoft.com/office/drawing/2014/main" id="{4F4F94F9-77F2-362D-DCE0-8A0FB199ECCC}"/>
                </a:ext>
              </a:extLst>
            </p:cNvPr>
            <p:cNvSpPr txBox="1"/>
            <p:nvPr/>
          </p:nvSpPr>
          <p:spPr>
            <a:xfrm>
              <a:off x="7793143" y="4304149"/>
              <a:ext cx="896592" cy="261621"/>
            </a:xfrm>
            <a:prstGeom prst="rect">
              <a:avLst/>
            </a:prstGeom>
            <a:noFill/>
          </p:spPr>
          <p:txBody>
            <a:bodyPr wrap="square" rtlCol="0" anchor="ctr" anchorCtr="0">
              <a:spAutoFit/>
            </a:bodyPr>
            <a:lstStyle/>
            <a:p>
              <a:pPr algn="ctr"/>
              <a:r>
                <a:rPr lang="is-IS" sz="1600" b="1" dirty="0">
                  <a:solidFill>
                    <a:schemeClr val="bg1"/>
                  </a:solidFill>
                  <a:latin typeface="+mj-lt"/>
                  <a:ea typeface="League Spartan" charset="0"/>
                  <a:cs typeface="Poppins" pitchFamily="2" charset="77"/>
                </a:rPr>
                <a:t>Mæla</a:t>
              </a:r>
            </a:p>
          </p:txBody>
        </p:sp>
      </p:grpSp>
    </p:spTree>
    <p:extLst>
      <p:ext uri="{BB962C8B-B14F-4D97-AF65-F5344CB8AC3E}">
        <p14:creationId xmlns:p14="http://schemas.microsoft.com/office/powerpoint/2010/main" val="865109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DE4CDF-F592-CE48-9963-5A2CC87B34D3}"/>
              </a:ext>
            </a:extLst>
          </p:cNvPr>
          <p:cNvSpPr>
            <a:spLocks noGrp="1"/>
          </p:cNvSpPr>
          <p:nvPr>
            <p:ph type="body" sz="quarter" idx="18"/>
          </p:nvPr>
        </p:nvSpPr>
        <p:spPr>
          <a:xfrm>
            <a:off x="6420495" y="1123406"/>
            <a:ext cx="5029134" cy="2074685"/>
          </a:xfrm>
        </p:spPr>
        <p:txBody>
          <a:bodyPr>
            <a:noAutofit/>
          </a:bodyPr>
          <a:lstStyle/>
          <a:p>
            <a:r>
              <a:rPr lang="is-IS" sz="3000" dirty="0"/>
              <a:t>Það fer eftir undirbúningi innan fyrirtækisins að hve miklu leyti utanaðkomandi krísa hefur áhrif á fyrirtækin</a:t>
            </a:r>
            <a:r>
              <a:rPr lang="en-US" sz="3000" dirty="0"/>
              <a:t>.</a:t>
            </a:r>
          </a:p>
        </p:txBody>
      </p:sp>
      <p:pic>
        <p:nvPicPr>
          <p:cNvPr id="10" name="Picture Placeholder 9" descr="A picture containing luggage, suitcase, person, pulling&#10;&#10;Description automatically generated">
            <a:extLst>
              <a:ext uri="{FF2B5EF4-FFF2-40B4-BE49-F238E27FC236}">
                <a16:creationId xmlns:a16="http://schemas.microsoft.com/office/drawing/2014/main" id="{7787B9DE-DA25-954E-B1C3-A09DE0CD09F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2970" b="12970"/>
          <a:stretch>
            <a:fillRect/>
          </a:stretch>
        </p:blipFill>
        <p:spPr/>
      </p:pic>
    </p:spTree>
    <p:extLst>
      <p:ext uri="{BB962C8B-B14F-4D97-AF65-F5344CB8AC3E}">
        <p14:creationId xmlns:p14="http://schemas.microsoft.com/office/powerpoint/2010/main" val="989231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B609F8-DA96-FA45-812A-9B7C783F7904}"/>
              </a:ext>
            </a:extLst>
          </p:cNvPr>
          <p:cNvSpPr>
            <a:spLocks noGrp="1"/>
          </p:cNvSpPr>
          <p:nvPr>
            <p:ph type="body" sz="quarter" idx="16"/>
          </p:nvPr>
        </p:nvSpPr>
        <p:spPr/>
        <p:txBody>
          <a:bodyPr>
            <a:normAutofit/>
          </a:bodyPr>
          <a:lstStyle/>
          <a:p>
            <a:r>
              <a:rPr lang="en-US" sz="4600" dirty="0"/>
              <a:t>02</a:t>
            </a:r>
          </a:p>
          <a:p>
            <a:r>
              <a:rPr lang="is-IS" sz="5100" dirty="0"/>
              <a:t>Stefnumótun</a:t>
            </a:r>
          </a:p>
          <a:p>
            <a:endParaRPr lang="en-US" dirty="0"/>
          </a:p>
        </p:txBody>
      </p:sp>
    </p:spTree>
    <p:extLst>
      <p:ext uri="{BB962C8B-B14F-4D97-AF65-F5344CB8AC3E}">
        <p14:creationId xmlns:p14="http://schemas.microsoft.com/office/powerpoint/2010/main" val="224752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platzhalter 13" descr="Ein Bild, das Text enthält.&#10;&#10;Automatisch generierte Beschreibung">
            <a:extLst>
              <a:ext uri="{FF2B5EF4-FFF2-40B4-BE49-F238E27FC236}">
                <a16:creationId xmlns:a16="http://schemas.microsoft.com/office/drawing/2014/main" id="{BA25C4EB-A2F5-96AA-1F37-0BE7D9F6BC4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7272" r="7272"/>
          <a:stretch>
            <a:fillRect/>
          </a:stretch>
        </p:blipFill>
        <p:spPr/>
      </p:pic>
      <p:sp>
        <p:nvSpPr>
          <p:cNvPr id="5" name="Textplatzhalter 4">
            <a:extLst>
              <a:ext uri="{FF2B5EF4-FFF2-40B4-BE49-F238E27FC236}">
                <a16:creationId xmlns:a16="http://schemas.microsoft.com/office/drawing/2014/main" id="{EDAC0480-0E6E-502B-5837-818AB8433641}"/>
              </a:ext>
            </a:extLst>
          </p:cNvPr>
          <p:cNvSpPr>
            <a:spLocks noGrp="1"/>
          </p:cNvSpPr>
          <p:nvPr>
            <p:ph type="body" sz="quarter" idx="18"/>
          </p:nvPr>
        </p:nvSpPr>
        <p:spPr>
          <a:xfrm>
            <a:off x="1718562" y="1653168"/>
            <a:ext cx="4705990" cy="4525954"/>
          </a:xfrm>
        </p:spPr>
        <p:txBody>
          <a:bodyPr vert="horz" lIns="91440" tIns="45720" rIns="91440" bIns="45720" rtlCol="0" anchor="t">
            <a:noAutofit/>
          </a:bodyPr>
          <a:lstStyle/>
          <a:p>
            <a:r>
              <a:rPr lang="is-IS" sz="1700" dirty="0"/>
              <a:t>Stefna kann að virðast óþörf - það kostar tíma og peninga að búa hana til. En stefna er nauðsynleg til að koma í veg fyrir fyrirtækjakrísu og er grundvallaratriði til að lifa af krísu.</a:t>
            </a:r>
          </a:p>
          <a:p>
            <a:r>
              <a:rPr lang="is-IS" sz="1700" b="1" i="1" dirty="0"/>
              <a:t>En hvað nákvæmlega er stefna fyrirtækis?</a:t>
            </a:r>
            <a:endParaRPr lang="is-IS" sz="1700" b="1" dirty="0"/>
          </a:p>
          <a:p>
            <a:r>
              <a:rPr lang="en-US" sz="1700" dirty="0"/>
              <a:t>"</a:t>
            </a:r>
            <a:r>
              <a:rPr lang="is-IS" sz="1700" i="1" dirty="0"/>
              <a:t>Við viljum verða besta hótelið í bænum eftir fimm ár</a:t>
            </a:r>
            <a:r>
              <a:rPr lang="is-IS" sz="1700" dirty="0"/>
              <a:t>" er ekki stefna, heldur </a:t>
            </a:r>
            <a:r>
              <a:rPr lang="is-IS" sz="1700" u="sng" dirty="0"/>
              <a:t>framtíðarsýn</a:t>
            </a:r>
            <a:r>
              <a:rPr lang="is-IS" sz="1700" dirty="0"/>
              <a:t>. „</a:t>
            </a:r>
            <a:r>
              <a:rPr lang="is-IS" sz="1700" i="1" dirty="0"/>
              <a:t>Við viljum auka framboð okkar</a:t>
            </a:r>
            <a:r>
              <a:rPr lang="is-IS" sz="1700" dirty="0"/>
              <a:t>" er hins vegar </a:t>
            </a:r>
            <a:r>
              <a:rPr lang="is-IS" sz="1700" u="sng" dirty="0"/>
              <a:t>markmið</a:t>
            </a:r>
            <a:r>
              <a:rPr lang="is-IS" sz="1700" dirty="0"/>
              <a:t>. Stefna hefur marga fleti. Hvers vegna viltu auka framboðið? Hvernig eykur þú það? Hverju þarftu að huga að? Hvaða gildrur bíða þín? Lýsa mætti stefnu sem langtímaáætlun sem segir nákvæmlega hvernig þú ætlar að ná markmiðunum og framtíðarsýninni. </a:t>
            </a:r>
          </a:p>
          <a:p>
            <a:r>
              <a:rPr lang="is-IS" sz="1700" dirty="0"/>
              <a:t>Hljómar flókið? Venjulega er allt sem þarf til að þróa stefnu til staðar. Við sýnum þér hvernig!</a:t>
            </a:r>
          </a:p>
          <a:p>
            <a:endParaRPr lang="de-DE" sz="1700" dirty="0"/>
          </a:p>
        </p:txBody>
      </p:sp>
      <p:sp>
        <p:nvSpPr>
          <p:cNvPr id="4" name="Textplatzhalter 3">
            <a:extLst>
              <a:ext uri="{FF2B5EF4-FFF2-40B4-BE49-F238E27FC236}">
                <a16:creationId xmlns:a16="http://schemas.microsoft.com/office/drawing/2014/main" id="{BA6A87CD-2CEA-35BE-77DB-F7B3F8CD2F03}"/>
              </a:ext>
            </a:extLst>
          </p:cNvPr>
          <p:cNvSpPr>
            <a:spLocks noGrp="1"/>
          </p:cNvSpPr>
          <p:nvPr>
            <p:ph type="body" sz="quarter" idx="16"/>
          </p:nvPr>
        </p:nvSpPr>
        <p:spPr>
          <a:xfrm>
            <a:off x="1718562" y="387315"/>
            <a:ext cx="4705990" cy="1185111"/>
          </a:xfrm>
        </p:spPr>
        <p:txBody>
          <a:bodyPr>
            <a:normAutofit lnSpcReduction="10000"/>
          </a:bodyPr>
          <a:lstStyle/>
          <a:p>
            <a:r>
              <a:rPr lang="de-DE" sz="4000" b="1" dirty="0"/>
              <a:t>Stefna fyrirtækisins skiptir máli</a:t>
            </a:r>
          </a:p>
          <a:p>
            <a:endParaRPr lang="de-DE" dirty="0"/>
          </a:p>
        </p:txBody>
      </p:sp>
      <p:sp>
        <p:nvSpPr>
          <p:cNvPr id="8" name="Textfeld 7">
            <a:extLst>
              <a:ext uri="{FF2B5EF4-FFF2-40B4-BE49-F238E27FC236}">
                <a16:creationId xmlns:a16="http://schemas.microsoft.com/office/drawing/2014/main" id="{EA7FD61A-D1F0-480E-0090-CAE9AE1458FD}"/>
              </a:ext>
            </a:extLst>
          </p:cNvPr>
          <p:cNvSpPr txBox="1"/>
          <p:nvPr/>
        </p:nvSpPr>
        <p:spPr>
          <a:xfrm>
            <a:off x="6852062" y="6406917"/>
            <a:ext cx="1874982" cy="215444"/>
          </a:xfrm>
          <a:prstGeom prst="rect">
            <a:avLst/>
          </a:prstGeom>
          <a:noFill/>
        </p:spPr>
        <p:txBody>
          <a:bodyPr wrap="square" lIns="91440" tIns="45720" rIns="91440" bIns="45720" anchor="t">
            <a:spAutoFit/>
          </a:bodyPr>
          <a:lstStyle/>
          <a:p>
            <a:r>
              <a:rPr lang="de-DE" sz="800" dirty="0" err="1">
                <a:solidFill>
                  <a:schemeClr val="bg1"/>
                </a:solidFill>
              </a:rPr>
              <a:t>Mynd</a:t>
            </a:r>
            <a:r>
              <a:rPr lang="de-DE" sz="800" dirty="0">
                <a:solidFill>
                  <a:schemeClr val="bg1"/>
                </a:solidFill>
              </a:rPr>
              <a:t>: </a:t>
            </a:r>
            <a:r>
              <a:rPr lang="de-DE" sz="800" b="1" i="0" dirty="0">
                <a:solidFill>
                  <a:schemeClr val="bg1"/>
                </a:solidFill>
                <a:effectLst/>
              </a:rPr>
              <a:t>Andrea </a:t>
            </a:r>
            <a:r>
              <a:rPr lang="de-DE" sz="800" b="1" i="0" dirty="0" err="1">
                <a:solidFill>
                  <a:schemeClr val="bg1"/>
                </a:solidFill>
                <a:effectLst/>
              </a:rPr>
              <a:t>Piacquadio</a:t>
            </a:r>
            <a:endParaRPr lang="de-DE" sz="800" dirty="0">
              <a:solidFill>
                <a:schemeClr val="bg1"/>
              </a:solidFill>
            </a:endParaRPr>
          </a:p>
        </p:txBody>
      </p:sp>
    </p:spTree>
    <p:extLst>
      <p:ext uri="{BB962C8B-B14F-4D97-AF65-F5344CB8AC3E}">
        <p14:creationId xmlns:p14="http://schemas.microsoft.com/office/powerpoint/2010/main" val="3595606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D689D101-EFBD-677A-9B74-02DFE8479039}"/>
              </a:ext>
            </a:extLst>
          </p:cNvPr>
          <p:cNvSpPr>
            <a:spLocks noGrp="1"/>
          </p:cNvSpPr>
          <p:nvPr>
            <p:ph type="body" sz="quarter" idx="14"/>
          </p:nvPr>
        </p:nvSpPr>
        <p:spPr/>
        <p:txBody>
          <a:bodyPr>
            <a:noAutofit/>
          </a:bodyPr>
          <a:lstStyle/>
          <a:p>
            <a:r>
              <a:rPr lang="de-DE" sz="2600" b="1" dirty="0"/>
              <a:t>ÁÆTLUN (Plan)</a:t>
            </a:r>
          </a:p>
        </p:txBody>
      </p:sp>
      <p:sp>
        <p:nvSpPr>
          <p:cNvPr id="17" name="Textplatzhalter 16">
            <a:extLst>
              <a:ext uri="{FF2B5EF4-FFF2-40B4-BE49-F238E27FC236}">
                <a16:creationId xmlns:a16="http://schemas.microsoft.com/office/drawing/2014/main" id="{55CA2E6A-6200-7CB6-7115-3D7D6D996E3F}"/>
              </a:ext>
            </a:extLst>
          </p:cNvPr>
          <p:cNvSpPr>
            <a:spLocks noGrp="1"/>
          </p:cNvSpPr>
          <p:nvPr>
            <p:ph type="body" sz="quarter" idx="19"/>
          </p:nvPr>
        </p:nvSpPr>
        <p:spPr/>
        <p:txBody>
          <a:bodyPr/>
          <a:lstStyle/>
          <a:p>
            <a:r>
              <a:rPr lang="de-DE" dirty="0"/>
              <a:t>2</a:t>
            </a:r>
          </a:p>
        </p:txBody>
      </p:sp>
      <p:sp>
        <p:nvSpPr>
          <p:cNvPr id="18" name="Textplatzhalter 17">
            <a:extLst>
              <a:ext uri="{FF2B5EF4-FFF2-40B4-BE49-F238E27FC236}">
                <a16:creationId xmlns:a16="http://schemas.microsoft.com/office/drawing/2014/main" id="{CD3A4D03-2814-EB38-1BBB-80B1844A101C}"/>
              </a:ext>
            </a:extLst>
          </p:cNvPr>
          <p:cNvSpPr>
            <a:spLocks noGrp="1"/>
          </p:cNvSpPr>
          <p:nvPr>
            <p:ph type="body" sz="quarter" idx="20"/>
          </p:nvPr>
        </p:nvSpPr>
        <p:spPr/>
        <p:txBody>
          <a:bodyPr/>
          <a:lstStyle/>
          <a:p>
            <a:endParaRPr lang="de-DE" b="1" dirty="0"/>
          </a:p>
          <a:p>
            <a:r>
              <a:rPr lang="de-DE" sz="2600" b="1" dirty="0"/>
              <a:t>KÆNSKA (Ploy)</a:t>
            </a:r>
          </a:p>
          <a:p>
            <a:endParaRPr lang="de-DE" dirty="0"/>
          </a:p>
        </p:txBody>
      </p:sp>
      <p:sp>
        <p:nvSpPr>
          <p:cNvPr id="19" name="Textplatzhalter 18">
            <a:extLst>
              <a:ext uri="{FF2B5EF4-FFF2-40B4-BE49-F238E27FC236}">
                <a16:creationId xmlns:a16="http://schemas.microsoft.com/office/drawing/2014/main" id="{5334E638-21F2-7B6C-0E38-56DD0C5654B2}"/>
              </a:ext>
            </a:extLst>
          </p:cNvPr>
          <p:cNvSpPr>
            <a:spLocks noGrp="1"/>
          </p:cNvSpPr>
          <p:nvPr>
            <p:ph type="body" sz="quarter" idx="21"/>
          </p:nvPr>
        </p:nvSpPr>
        <p:spPr/>
        <p:txBody>
          <a:bodyPr/>
          <a:lstStyle/>
          <a:p>
            <a:r>
              <a:rPr lang="de-DE" dirty="0"/>
              <a:t>3</a:t>
            </a:r>
          </a:p>
        </p:txBody>
      </p:sp>
      <p:sp>
        <p:nvSpPr>
          <p:cNvPr id="20" name="Textplatzhalter 19">
            <a:extLst>
              <a:ext uri="{FF2B5EF4-FFF2-40B4-BE49-F238E27FC236}">
                <a16:creationId xmlns:a16="http://schemas.microsoft.com/office/drawing/2014/main" id="{E41092F2-D24B-5B29-5E95-247804D40DCE}"/>
              </a:ext>
            </a:extLst>
          </p:cNvPr>
          <p:cNvSpPr>
            <a:spLocks noGrp="1"/>
          </p:cNvSpPr>
          <p:nvPr>
            <p:ph type="body" sz="quarter" idx="22"/>
          </p:nvPr>
        </p:nvSpPr>
        <p:spPr/>
        <p:txBody>
          <a:bodyPr/>
          <a:lstStyle/>
          <a:p>
            <a:endParaRPr lang="de-DE" b="1" dirty="0"/>
          </a:p>
          <a:p>
            <a:r>
              <a:rPr lang="de-DE" sz="2600" b="1" dirty="0"/>
              <a:t>MYNSTUR (Pattern)</a:t>
            </a:r>
          </a:p>
          <a:p>
            <a:endParaRPr lang="de-DE" dirty="0"/>
          </a:p>
        </p:txBody>
      </p:sp>
      <p:sp>
        <p:nvSpPr>
          <p:cNvPr id="21" name="Textplatzhalter 20">
            <a:extLst>
              <a:ext uri="{FF2B5EF4-FFF2-40B4-BE49-F238E27FC236}">
                <a16:creationId xmlns:a16="http://schemas.microsoft.com/office/drawing/2014/main" id="{79738999-C473-9445-75AA-92F4D2C9704A}"/>
              </a:ext>
            </a:extLst>
          </p:cNvPr>
          <p:cNvSpPr>
            <a:spLocks noGrp="1"/>
          </p:cNvSpPr>
          <p:nvPr>
            <p:ph type="body" sz="quarter" idx="23"/>
          </p:nvPr>
        </p:nvSpPr>
        <p:spPr/>
        <p:txBody>
          <a:bodyPr/>
          <a:lstStyle/>
          <a:p>
            <a:r>
              <a:rPr lang="de-DE" dirty="0"/>
              <a:t>4</a:t>
            </a:r>
          </a:p>
        </p:txBody>
      </p:sp>
      <p:sp>
        <p:nvSpPr>
          <p:cNvPr id="22" name="Textplatzhalter 21">
            <a:extLst>
              <a:ext uri="{FF2B5EF4-FFF2-40B4-BE49-F238E27FC236}">
                <a16:creationId xmlns:a16="http://schemas.microsoft.com/office/drawing/2014/main" id="{A16613EB-DF7A-A91D-0C04-E962E89ED518}"/>
              </a:ext>
            </a:extLst>
          </p:cNvPr>
          <p:cNvSpPr>
            <a:spLocks noGrp="1"/>
          </p:cNvSpPr>
          <p:nvPr>
            <p:ph type="body" sz="quarter" idx="24"/>
          </p:nvPr>
        </p:nvSpPr>
        <p:spPr/>
        <p:txBody>
          <a:bodyPr/>
          <a:lstStyle/>
          <a:p>
            <a:endParaRPr lang="de-DE" b="1" dirty="0"/>
          </a:p>
          <a:p>
            <a:r>
              <a:rPr lang="de-DE" sz="2600" b="1" dirty="0"/>
              <a:t>STAÐA (Position)</a:t>
            </a:r>
          </a:p>
          <a:p>
            <a:endParaRPr lang="de-DE" dirty="0"/>
          </a:p>
        </p:txBody>
      </p:sp>
      <p:sp>
        <p:nvSpPr>
          <p:cNvPr id="23" name="Textplatzhalter 22">
            <a:extLst>
              <a:ext uri="{FF2B5EF4-FFF2-40B4-BE49-F238E27FC236}">
                <a16:creationId xmlns:a16="http://schemas.microsoft.com/office/drawing/2014/main" id="{61917B95-96B1-334E-7112-077D62D6E2FA}"/>
              </a:ext>
            </a:extLst>
          </p:cNvPr>
          <p:cNvSpPr>
            <a:spLocks noGrp="1"/>
          </p:cNvSpPr>
          <p:nvPr>
            <p:ph type="body" sz="quarter" idx="25"/>
          </p:nvPr>
        </p:nvSpPr>
        <p:spPr/>
        <p:txBody>
          <a:bodyPr/>
          <a:lstStyle/>
          <a:p>
            <a:r>
              <a:rPr lang="de-DE" dirty="0"/>
              <a:t>5</a:t>
            </a:r>
          </a:p>
        </p:txBody>
      </p:sp>
      <p:sp>
        <p:nvSpPr>
          <p:cNvPr id="24" name="Textplatzhalter 23">
            <a:extLst>
              <a:ext uri="{FF2B5EF4-FFF2-40B4-BE49-F238E27FC236}">
                <a16:creationId xmlns:a16="http://schemas.microsoft.com/office/drawing/2014/main" id="{ABA26CFE-39D5-14BB-1C95-44B3501DD492}"/>
              </a:ext>
            </a:extLst>
          </p:cNvPr>
          <p:cNvSpPr>
            <a:spLocks noGrp="1"/>
          </p:cNvSpPr>
          <p:nvPr>
            <p:ph type="body" sz="quarter" idx="26"/>
          </p:nvPr>
        </p:nvSpPr>
        <p:spPr/>
        <p:txBody>
          <a:bodyPr/>
          <a:lstStyle/>
          <a:p>
            <a:endParaRPr lang="de-DE" b="1" dirty="0"/>
          </a:p>
          <a:p>
            <a:r>
              <a:rPr lang="de-DE" sz="2600" b="1" dirty="0"/>
              <a:t>SJÓNARHORN (Perspective)</a:t>
            </a:r>
          </a:p>
          <a:p>
            <a:endParaRPr lang="de-DE" dirty="0"/>
          </a:p>
        </p:txBody>
      </p:sp>
      <p:sp>
        <p:nvSpPr>
          <p:cNvPr id="5" name="Textplatzhalter 2">
            <a:extLst>
              <a:ext uri="{FF2B5EF4-FFF2-40B4-BE49-F238E27FC236}">
                <a16:creationId xmlns:a16="http://schemas.microsoft.com/office/drawing/2014/main" id="{BBD61747-EFE4-D5A9-1C06-D8D3C813AF67}"/>
              </a:ext>
            </a:extLst>
          </p:cNvPr>
          <p:cNvSpPr txBox="1">
            <a:spLocks/>
          </p:cNvSpPr>
          <p:nvPr/>
        </p:nvSpPr>
        <p:spPr>
          <a:xfrm>
            <a:off x="1718561" y="2314828"/>
            <a:ext cx="4621841" cy="4276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26" name="Textplatzhalter 25">
            <a:extLst>
              <a:ext uri="{FF2B5EF4-FFF2-40B4-BE49-F238E27FC236}">
                <a16:creationId xmlns:a16="http://schemas.microsoft.com/office/drawing/2014/main" id="{96088C9C-653C-7398-5287-FAA0C05B5083}"/>
              </a:ext>
            </a:extLst>
          </p:cNvPr>
          <p:cNvSpPr>
            <a:spLocks noGrp="1"/>
          </p:cNvSpPr>
          <p:nvPr>
            <p:ph type="body" sz="quarter" idx="15"/>
          </p:nvPr>
        </p:nvSpPr>
        <p:spPr/>
        <p:txBody>
          <a:bodyPr/>
          <a:lstStyle/>
          <a:p>
            <a:r>
              <a:rPr lang="de-DE" dirty="0"/>
              <a:t>1</a:t>
            </a:r>
          </a:p>
        </p:txBody>
      </p:sp>
      <p:sp>
        <p:nvSpPr>
          <p:cNvPr id="27" name="Textplatzhalter 2">
            <a:extLst>
              <a:ext uri="{FF2B5EF4-FFF2-40B4-BE49-F238E27FC236}">
                <a16:creationId xmlns:a16="http://schemas.microsoft.com/office/drawing/2014/main" id="{1368113A-0B85-3A30-72A7-D28997CBA8F8}"/>
              </a:ext>
            </a:extLst>
          </p:cNvPr>
          <p:cNvSpPr>
            <a:spLocks noGrp="1"/>
          </p:cNvSpPr>
          <p:nvPr>
            <p:ph type="body" sz="quarter" idx="18"/>
          </p:nvPr>
        </p:nvSpPr>
        <p:spPr>
          <a:xfrm>
            <a:off x="1511017" y="1692749"/>
            <a:ext cx="4621841" cy="489428"/>
          </a:xfrm>
        </p:spPr>
        <p:txBody>
          <a:bodyPr>
            <a:noAutofit/>
          </a:bodyPr>
          <a:lstStyle/>
          <a:p>
            <a:r>
              <a:rPr lang="is-IS" sz="1600" dirty="0"/>
              <a:t>Ekki er hægt að skilgreina stefnu á einfaldan hátt</a:t>
            </a:r>
            <a:endParaRPr lang="is-IS" sz="1600" dirty="0">
              <a:highlight>
                <a:srgbClr val="00FF00"/>
              </a:highlight>
            </a:endParaRPr>
          </a:p>
        </p:txBody>
      </p:sp>
      <p:sp>
        <p:nvSpPr>
          <p:cNvPr id="28" name="Textplatzhalter 3">
            <a:extLst>
              <a:ext uri="{FF2B5EF4-FFF2-40B4-BE49-F238E27FC236}">
                <a16:creationId xmlns:a16="http://schemas.microsoft.com/office/drawing/2014/main" id="{9D25EFA5-7143-13B1-AAC6-5E07D84474DF}"/>
              </a:ext>
            </a:extLst>
          </p:cNvPr>
          <p:cNvSpPr>
            <a:spLocks noGrp="1"/>
          </p:cNvSpPr>
          <p:nvPr>
            <p:ph type="body" sz="quarter" idx="16"/>
          </p:nvPr>
        </p:nvSpPr>
        <p:spPr>
          <a:xfrm>
            <a:off x="1474159" y="475264"/>
            <a:ext cx="4716425" cy="891545"/>
          </a:xfrm>
        </p:spPr>
        <p:txBody>
          <a:bodyPr>
            <a:noAutofit/>
          </a:bodyPr>
          <a:lstStyle/>
          <a:p>
            <a:r>
              <a:rPr lang="de-DE" sz="4000" b="1" dirty="0"/>
              <a:t>Hvað felur stefna í sér</a:t>
            </a:r>
          </a:p>
        </p:txBody>
      </p:sp>
      <p:sp>
        <p:nvSpPr>
          <p:cNvPr id="29" name="Textplatzhalter 4">
            <a:extLst>
              <a:ext uri="{FF2B5EF4-FFF2-40B4-BE49-F238E27FC236}">
                <a16:creationId xmlns:a16="http://schemas.microsoft.com/office/drawing/2014/main" id="{35447020-C5E3-DDE6-BFF9-5D58AB863D94}"/>
              </a:ext>
            </a:extLst>
          </p:cNvPr>
          <p:cNvSpPr txBox="1">
            <a:spLocks/>
          </p:cNvSpPr>
          <p:nvPr/>
        </p:nvSpPr>
        <p:spPr>
          <a:xfrm>
            <a:off x="1474159" y="2557332"/>
            <a:ext cx="4621841" cy="1655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dirty="0"/>
              <a:t>Henry </a:t>
            </a:r>
            <a:r>
              <a:rPr lang="is-IS" dirty="0" err="1"/>
              <a:t>Mintzberg</a:t>
            </a:r>
            <a:r>
              <a:rPr lang="is-IS" dirty="0"/>
              <a:t> hélt því fram að erfitt gæti verið að finna réttu stefnuna. Fyrir dýpri greiningu talaði hann um fimm </a:t>
            </a:r>
            <a:r>
              <a:rPr lang="is-IS" dirty="0" err="1"/>
              <a:t>Pé</a:t>
            </a:r>
            <a:r>
              <a:rPr lang="is-IS" dirty="0"/>
              <a:t>  – fimm ólíkar nálganir sem horfa þarf til þegar verið er að þróa stefnu</a:t>
            </a:r>
            <a:r>
              <a:rPr lang="en-US" dirty="0"/>
              <a:t>.</a:t>
            </a:r>
          </a:p>
        </p:txBody>
      </p:sp>
      <p:sp>
        <p:nvSpPr>
          <p:cNvPr id="30" name="Textfeld 29">
            <a:extLst>
              <a:ext uri="{FF2B5EF4-FFF2-40B4-BE49-F238E27FC236}">
                <a16:creationId xmlns:a16="http://schemas.microsoft.com/office/drawing/2014/main" id="{407B125C-83D5-371F-DBFA-A2C3ABC5DA34}"/>
              </a:ext>
            </a:extLst>
          </p:cNvPr>
          <p:cNvSpPr txBox="1"/>
          <p:nvPr/>
        </p:nvSpPr>
        <p:spPr>
          <a:xfrm>
            <a:off x="6852062" y="6629509"/>
            <a:ext cx="6094562" cy="215444"/>
          </a:xfrm>
          <a:prstGeom prst="rect">
            <a:avLst/>
          </a:prstGeom>
          <a:noFill/>
        </p:spPr>
        <p:txBody>
          <a:bodyPr wrap="square">
            <a:spAutoFit/>
          </a:bodyPr>
          <a:lstStyle/>
          <a:p>
            <a:r>
              <a:rPr lang="de-DE" sz="800" dirty="0">
                <a:solidFill>
                  <a:srgbClr val="595A59"/>
                </a:solidFill>
              </a:rPr>
              <a:t>Heimild: https://uk.indeed.com/career-advice/career-development/mintzberg-5-ps-of-strategy</a:t>
            </a:r>
          </a:p>
        </p:txBody>
      </p:sp>
    </p:spTree>
    <p:extLst>
      <p:ext uri="{BB962C8B-B14F-4D97-AF65-F5344CB8AC3E}">
        <p14:creationId xmlns:p14="http://schemas.microsoft.com/office/powerpoint/2010/main" val="3461514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Text, Tisch, drinnen, Person enthält.&#10;&#10;Automatisch generierte Beschreibung">
            <a:extLst>
              <a:ext uri="{FF2B5EF4-FFF2-40B4-BE49-F238E27FC236}">
                <a16:creationId xmlns:a16="http://schemas.microsoft.com/office/drawing/2014/main" id="{C8A35D4E-AF9E-3AAD-92B5-5774FA3A287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3253" r="23253"/>
          <a:stretch>
            <a:fillRect/>
          </a:stretch>
        </p:blipFill>
        <p:spPr/>
      </p:pic>
      <p:sp>
        <p:nvSpPr>
          <p:cNvPr id="3" name="Textplatzhalter 2">
            <a:extLst>
              <a:ext uri="{FF2B5EF4-FFF2-40B4-BE49-F238E27FC236}">
                <a16:creationId xmlns:a16="http://schemas.microsoft.com/office/drawing/2014/main" id="{F4B0B7B6-D4AC-E5CB-EE1F-98EC8BFC54AC}"/>
              </a:ext>
            </a:extLst>
          </p:cNvPr>
          <p:cNvSpPr>
            <a:spLocks noGrp="1"/>
          </p:cNvSpPr>
          <p:nvPr>
            <p:ph type="body" sz="quarter" idx="18"/>
          </p:nvPr>
        </p:nvSpPr>
        <p:spPr>
          <a:xfrm>
            <a:off x="1718561" y="937260"/>
            <a:ext cx="4621841" cy="597905"/>
          </a:xfrm>
        </p:spPr>
        <p:txBody>
          <a:bodyPr>
            <a:noAutofit/>
          </a:bodyPr>
          <a:lstStyle/>
          <a:p>
            <a:r>
              <a:rPr lang="is-IS" sz="1600" dirty="0"/>
              <a:t>Fjárfestu í áætlanagerð, hún spara kostnaðarútlát síðar meir</a:t>
            </a:r>
          </a:p>
        </p:txBody>
      </p:sp>
      <p:sp>
        <p:nvSpPr>
          <p:cNvPr id="4" name="Textplatzhalter 3">
            <a:extLst>
              <a:ext uri="{FF2B5EF4-FFF2-40B4-BE49-F238E27FC236}">
                <a16:creationId xmlns:a16="http://schemas.microsoft.com/office/drawing/2014/main" id="{D689D101-EFBD-677A-9B74-02DFE8479039}"/>
              </a:ext>
            </a:extLst>
          </p:cNvPr>
          <p:cNvSpPr>
            <a:spLocks noGrp="1"/>
          </p:cNvSpPr>
          <p:nvPr>
            <p:ph type="body" sz="quarter" idx="16"/>
          </p:nvPr>
        </p:nvSpPr>
        <p:spPr>
          <a:xfrm>
            <a:off x="1718561" y="260692"/>
            <a:ext cx="4908576" cy="891545"/>
          </a:xfrm>
        </p:spPr>
        <p:txBody>
          <a:bodyPr>
            <a:noAutofit/>
          </a:bodyPr>
          <a:lstStyle/>
          <a:p>
            <a:r>
              <a:rPr lang="de-DE" b="1" dirty="0"/>
              <a:t>01. Stefna sem ÁÆTLUN</a:t>
            </a:r>
          </a:p>
        </p:txBody>
      </p:sp>
      <p:sp>
        <p:nvSpPr>
          <p:cNvPr id="5" name="Textplatzhalter 2">
            <a:extLst>
              <a:ext uri="{FF2B5EF4-FFF2-40B4-BE49-F238E27FC236}">
                <a16:creationId xmlns:a16="http://schemas.microsoft.com/office/drawing/2014/main" id="{BBD61747-EFE4-D5A9-1C06-D8D3C813AF67}"/>
              </a:ext>
            </a:extLst>
          </p:cNvPr>
          <p:cNvSpPr txBox="1">
            <a:spLocks/>
          </p:cNvSpPr>
          <p:nvPr/>
        </p:nvSpPr>
        <p:spPr>
          <a:xfrm>
            <a:off x="1718561" y="2314828"/>
            <a:ext cx="4621841" cy="4276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6" name="Textplatzhalter 4">
            <a:extLst>
              <a:ext uri="{FF2B5EF4-FFF2-40B4-BE49-F238E27FC236}">
                <a16:creationId xmlns:a16="http://schemas.microsoft.com/office/drawing/2014/main" id="{0700719C-788C-9E4C-EDC9-4BD089DA003B}"/>
              </a:ext>
            </a:extLst>
          </p:cNvPr>
          <p:cNvSpPr txBox="1">
            <a:spLocks/>
          </p:cNvSpPr>
          <p:nvPr/>
        </p:nvSpPr>
        <p:spPr>
          <a:xfrm>
            <a:off x="1718561" y="1525211"/>
            <a:ext cx="4621841" cy="165575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is-IS" sz="2000" dirty="0"/>
              <a:t>Kostir skilvirkrar áætlanagerðar eru margvíslegir. Í áætlanagerð felst alltaf einhver kostnaður</a:t>
            </a:r>
            <a:r>
              <a:rPr lang="en-US" sz="2000" dirty="0"/>
              <a:t>, </a:t>
            </a:r>
            <a:r>
              <a:rPr lang="is-IS" sz="2000" dirty="0"/>
              <a:t>en ákvarðanir seinna meir gætu orðið dýrari. Því meiri áætlanagerð sem fyrirtæki fer í, því líklegra er að það nái markmiðum sínum og lágmarki áhættu.</a:t>
            </a:r>
            <a:r>
              <a:rPr lang="en-US" sz="2000" dirty="0"/>
              <a:t> </a:t>
            </a:r>
            <a:r>
              <a:rPr lang="is-IS" sz="2000" dirty="0"/>
              <a:t>Verkfæri eins og SVÓT greining, PESTEL greining (Námskeiðshluti 1) og greining vöruframboðs (Portfolio </a:t>
            </a:r>
            <a:r>
              <a:rPr lang="is-IS" sz="2000" dirty="0" err="1"/>
              <a:t>analysis</a:t>
            </a:r>
            <a:r>
              <a:rPr lang="is-IS" sz="2000" dirty="0"/>
              <a:t>) hjálpar til við að þróa árangursríka áætlun. Árangursríkar áætlanir hjálpa stjórnendum við að auka á skýrleika fyrir starfsfólk og setur fram viðráðanleg skref fyrir hvert og eitt markmið.</a:t>
            </a:r>
          </a:p>
        </p:txBody>
      </p:sp>
      <p:sp>
        <p:nvSpPr>
          <p:cNvPr id="9" name="Textfeld 8">
            <a:extLst>
              <a:ext uri="{FF2B5EF4-FFF2-40B4-BE49-F238E27FC236}">
                <a16:creationId xmlns:a16="http://schemas.microsoft.com/office/drawing/2014/main" id="{6208C384-408D-4755-491C-E07DD9BB7342}"/>
              </a:ext>
            </a:extLst>
          </p:cNvPr>
          <p:cNvSpPr txBox="1"/>
          <p:nvPr/>
        </p:nvSpPr>
        <p:spPr>
          <a:xfrm>
            <a:off x="6852062" y="6406917"/>
            <a:ext cx="1874982" cy="215444"/>
          </a:xfrm>
          <a:prstGeom prst="rect">
            <a:avLst/>
          </a:prstGeom>
          <a:noFill/>
        </p:spPr>
        <p:txBody>
          <a:bodyPr wrap="square">
            <a:spAutoFit/>
          </a:bodyPr>
          <a:lstStyle/>
          <a:p>
            <a:r>
              <a:rPr lang="de-DE" sz="800" dirty="0">
                <a:solidFill>
                  <a:schemeClr val="bg1"/>
                </a:solidFill>
              </a:rPr>
              <a:t>Mynd: </a:t>
            </a:r>
            <a:r>
              <a:rPr lang="de-DE" sz="800" b="1" i="0" dirty="0">
                <a:solidFill>
                  <a:schemeClr val="bg1"/>
                </a:solidFill>
                <a:effectLst/>
              </a:rPr>
              <a:t>Andrea Piacquadio</a:t>
            </a:r>
            <a:endParaRPr lang="de-DE" sz="800" dirty="0">
              <a:solidFill>
                <a:schemeClr val="bg1"/>
              </a:solidFill>
            </a:endParaRPr>
          </a:p>
        </p:txBody>
      </p:sp>
      <p:sp>
        <p:nvSpPr>
          <p:cNvPr id="10" name="Textfeld 9">
            <a:extLst>
              <a:ext uri="{FF2B5EF4-FFF2-40B4-BE49-F238E27FC236}">
                <a16:creationId xmlns:a16="http://schemas.microsoft.com/office/drawing/2014/main" id="{E422D579-6269-A4C6-F947-FAD92A4C7E7C}"/>
              </a:ext>
            </a:extLst>
          </p:cNvPr>
          <p:cNvSpPr txBox="1"/>
          <p:nvPr/>
        </p:nvSpPr>
        <p:spPr>
          <a:xfrm>
            <a:off x="6852062" y="6629509"/>
            <a:ext cx="6094562" cy="215444"/>
          </a:xfrm>
          <a:prstGeom prst="rect">
            <a:avLst/>
          </a:prstGeom>
          <a:noFill/>
        </p:spPr>
        <p:txBody>
          <a:bodyPr wrap="square">
            <a:spAutoFit/>
          </a:bodyPr>
          <a:lstStyle/>
          <a:p>
            <a:r>
              <a:rPr lang="de-DE" sz="800" dirty="0">
                <a:solidFill>
                  <a:srgbClr val="595A59"/>
                </a:solidFill>
              </a:rPr>
              <a:t>https://uk.indeed.com/career-advice/career-development/mintzberg-5-ps-of-strategy</a:t>
            </a:r>
          </a:p>
        </p:txBody>
      </p:sp>
    </p:spTree>
    <p:extLst>
      <p:ext uri="{BB962C8B-B14F-4D97-AF65-F5344CB8AC3E}">
        <p14:creationId xmlns:p14="http://schemas.microsoft.com/office/powerpoint/2010/main" val="6943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1">
            <a:extLst>
              <a:ext uri="{FF2B5EF4-FFF2-40B4-BE49-F238E27FC236}">
                <a16:creationId xmlns:a16="http://schemas.microsoft.com/office/drawing/2014/main" id="{A00CCF8C-E879-FBFE-F88B-649F709F6833}"/>
              </a:ext>
            </a:extLst>
          </p:cNvPr>
          <p:cNvCxnSpPr>
            <a:cxnSpLocks/>
          </p:cNvCxnSpPr>
          <p:nvPr/>
        </p:nvCxnSpPr>
        <p:spPr bwMode="auto">
          <a:xfrm>
            <a:off x="9912046" y="3422854"/>
            <a:ext cx="0" cy="176893"/>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2">
            <a:extLst>
              <a:ext uri="{FF2B5EF4-FFF2-40B4-BE49-F238E27FC236}">
                <a16:creationId xmlns:a16="http://schemas.microsoft.com/office/drawing/2014/main" id="{72BA8EF3-0560-85F1-B228-EA538C0E0FDF}"/>
              </a:ext>
            </a:extLst>
          </p:cNvPr>
          <p:cNvCxnSpPr>
            <a:cxnSpLocks/>
          </p:cNvCxnSpPr>
          <p:nvPr/>
        </p:nvCxnSpPr>
        <p:spPr bwMode="auto">
          <a:xfrm>
            <a:off x="8916685" y="3599746"/>
            <a:ext cx="1976437" cy="0"/>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39">
            <a:extLst>
              <a:ext uri="{FF2B5EF4-FFF2-40B4-BE49-F238E27FC236}">
                <a16:creationId xmlns:a16="http://schemas.microsoft.com/office/drawing/2014/main" id="{A5883D59-6474-16C3-FEF7-73A28C658C06}"/>
              </a:ext>
            </a:extLst>
          </p:cNvPr>
          <p:cNvCxnSpPr>
            <a:cxnSpLocks/>
          </p:cNvCxnSpPr>
          <p:nvPr/>
        </p:nvCxnSpPr>
        <p:spPr bwMode="auto">
          <a:xfrm>
            <a:off x="8916684" y="3596174"/>
            <a:ext cx="0" cy="177404"/>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0">
            <a:extLst>
              <a:ext uri="{FF2B5EF4-FFF2-40B4-BE49-F238E27FC236}">
                <a16:creationId xmlns:a16="http://schemas.microsoft.com/office/drawing/2014/main" id="{342E012A-6A38-E3E8-CBD0-3808C446E6DD}"/>
              </a:ext>
            </a:extLst>
          </p:cNvPr>
          <p:cNvCxnSpPr>
            <a:cxnSpLocks/>
            <a:endCxn id="66" idx="0"/>
          </p:cNvCxnSpPr>
          <p:nvPr/>
        </p:nvCxnSpPr>
        <p:spPr bwMode="auto">
          <a:xfrm>
            <a:off x="10893121" y="3596176"/>
            <a:ext cx="0" cy="180975"/>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29">
            <a:extLst>
              <a:ext uri="{FF2B5EF4-FFF2-40B4-BE49-F238E27FC236}">
                <a16:creationId xmlns:a16="http://schemas.microsoft.com/office/drawing/2014/main" id="{44A4594C-99C4-E416-B778-34BF4687FE8A}"/>
              </a:ext>
            </a:extLst>
          </p:cNvPr>
          <p:cNvCxnSpPr/>
          <p:nvPr/>
        </p:nvCxnSpPr>
        <p:spPr bwMode="auto">
          <a:xfrm>
            <a:off x="7771302" y="2657963"/>
            <a:ext cx="0" cy="175023"/>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30">
            <a:extLst>
              <a:ext uri="{FF2B5EF4-FFF2-40B4-BE49-F238E27FC236}">
                <a16:creationId xmlns:a16="http://schemas.microsoft.com/office/drawing/2014/main" id="{1A0A1A5E-DED9-A2BD-05D0-8EAA8DA702DE}"/>
              </a:ext>
            </a:extLst>
          </p:cNvPr>
          <p:cNvCxnSpPr>
            <a:cxnSpLocks/>
          </p:cNvCxnSpPr>
          <p:nvPr/>
        </p:nvCxnSpPr>
        <p:spPr bwMode="auto">
          <a:xfrm>
            <a:off x="5647228" y="2836556"/>
            <a:ext cx="4260056" cy="0"/>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27">
            <a:extLst>
              <a:ext uri="{FF2B5EF4-FFF2-40B4-BE49-F238E27FC236}">
                <a16:creationId xmlns:a16="http://schemas.microsoft.com/office/drawing/2014/main" id="{CDA7241B-BFF8-F161-45B4-106A45A5D17E}"/>
              </a:ext>
            </a:extLst>
          </p:cNvPr>
          <p:cNvCxnSpPr>
            <a:cxnSpLocks/>
          </p:cNvCxnSpPr>
          <p:nvPr/>
        </p:nvCxnSpPr>
        <p:spPr bwMode="auto">
          <a:xfrm>
            <a:off x="5647228" y="2836557"/>
            <a:ext cx="0" cy="196453"/>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28">
            <a:extLst>
              <a:ext uri="{FF2B5EF4-FFF2-40B4-BE49-F238E27FC236}">
                <a16:creationId xmlns:a16="http://schemas.microsoft.com/office/drawing/2014/main" id="{DBACA359-C3DA-04FE-8E85-88C1CE959ACF}"/>
              </a:ext>
            </a:extLst>
          </p:cNvPr>
          <p:cNvCxnSpPr>
            <a:cxnSpLocks/>
            <a:endCxn id="58" idx="0"/>
          </p:cNvCxnSpPr>
          <p:nvPr/>
        </p:nvCxnSpPr>
        <p:spPr bwMode="auto">
          <a:xfrm flipH="1">
            <a:off x="9906688" y="2832985"/>
            <a:ext cx="596" cy="203596"/>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53" name="Rectangle 2">
            <a:extLst>
              <a:ext uri="{FF2B5EF4-FFF2-40B4-BE49-F238E27FC236}">
                <a16:creationId xmlns:a16="http://schemas.microsoft.com/office/drawing/2014/main" id="{1C9465C7-A15E-5254-F139-B20B197B490B}"/>
              </a:ext>
            </a:extLst>
          </p:cNvPr>
          <p:cNvSpPr/>
          <p:nvPr/>
        </p:nvSpPr>
        <p:spPr bwMode="auto">
          <a:xfrm>
            <a:off x="5529355" y="2261485"/>
            <a:ext cx="4495800" cy="396477"/>
          </a:xfrm>
          <a:prstGeom prst="rect">
            <a:avLst/>
          </a:prstGeom>
          <a:solidFill>
            <a:srgbClr val="3FA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latin typeface="+mj-lt"/>
            </a:endParaRPr>
          </a:p>
        </p:txBody>
      </p:sp>
      <p:sp>
        <p:nvSpPr>
          <p:cNvPr id="54" name="Rectangle 3">
            <a:extLst>
              <a:ext uri="{FF2B5EF4-FFF2-40B4-BE49-F238E27FC236}">
                <a16:creationId xmlns:a16="http://schemas.microsoft.com/office/drawing/2014/main" id="{EF67733E-A28F-8AFD-8A32-2853CE903EAB}"/>
              </a:ext>
            </a:extLst>
          </p:cNvPr>
          <p:cNvSpPr/>
          <p:nvPr/>
        </p:nvSpPr>
        <p:spPr bwMode="auto">
          <a:xfrm>
            <a:off x="5529355" y="2140041"/>
            <a:ext cx="4495800" cy="457200"/>
          </a:xfrm>
          <a:prstGeom prst="rect">
            <a:avLst/>
          </a:prstGeom>
          <a:solidFill>
            <a:srgbClr val="70CA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latin typeface="+mj-lt"/>
            </a:endParaRPr>
          </a:p>
        </p:txBody>
      </p:sp>
      <p:sp>
        <p:nvSpPr>
          <p:cNvPr id="55" name="Rectangle 6">
            <a:extLst>
              <a:ext uri="{FF2B5EF4-FFF2-40B4-BE49-F238E27FC236}">
                <a16:creationId xmlns:a16="http://schemas.microsoft.com/office/drawing/2014/main" id="{45CEA62B-3725-9535-FEEC-BEFBB7C2AC8D}"/>
              </a:ext>
            </a:extLst>
          </p:cNvPr>
          <p:cNvSpPr/>
          <p:nvPr/>
        </p:nvSpPr>
        <p:spPr bwMode="auto">
          <a:xfrm>
            <a:off x="3733893" y="3125879"/>
            <a:ext cx="3827860" cy="303609"/>
          </a:xfrm>
          <a:prstGeom prst="rect">
            <a:avLst/>
          </a:prstGeom>
          <a:solidFill>
            <a:srgbClr val="3FA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latin typeface="+mj-lt"/>
            </a:endParaRPr>
          </a:p>
        </p:txBody>
      </p:sp>
      <p:sp>
        <p:nvSpPr>
          <p:cNvPr id="56" name="Rectangle 7">
            <a:extLst>
              <a:ext uri="{FF2B5EF4-FFF2-40B4-BE49-F238E27FC236}">
                <a16:creationId xmlns:a16="http://schemas.microsoft.com/office/drawing/2014/main" id="{D6CF82DD-CDC3-74E2-F185-C28E1FCEED04}"/>
              </a:ext>
            </a:extLst>
          </p:cNvPr>
          <p:cNvSpPr/>
          <p:nvPr/>
        </p:nvSpPr>
        <p:spPr bwMode="auto">
          <a:xfrm>
            <a:off x="3733893" y="3036581"/>
            <a:ext cx="3827860" cy="350044"/>
          </a:xfrm>
          <a:prstGeom prst="rect">
            <a:avLst/>
          </a:prstGeom>
          <a:solidFill>
            <a:srgbClr val="70CA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latin typeface="+mj-lt"/>
            </a:endParaRPr>
          </a:p>
        </p:txBody>
      </p:sp>
      <p:sp>
        <p:nvSpPr>
          <p:cNvPr id="57" name="Rectangle 9">
            <a:extLst>
              <a:ext uri="{FF2B5EF4-FFF2-40B4-BE49-F238E27FC236}">
                <a16:creationId xmlns:a16="http://schemas.microsoft.com/office/drawing/2014/main" id="{38817455-6EDC-1ED7-9670-0BDE66A229C4}"/>
              </a:ext>
            </a:extLst>
          </p:cNvPr>
          <p:cNvSpPr/>
          <p:nvPr/>
        </p:nvSpPr>
        <p:spPr bwMode="auto">
          <a:xfrm>
            <a:off x="7992759" y="3125879"/>
            <a:ext cx="3827859" cy="303609"/>
          </a:xfrm>
          <a:prstGeom prst="rect">
            <a:avLst/>
          </a:prstGeom>
          <a:solidFill>
            <a:srgbClr val="3FAB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latin typeface="+mj-lt"/>
            </a:endParaRPr>
          </a:p>
        </p:txBody>
      </p:sp>
      <p:sp>
        <p:nvSpPr>
          <p:cNvPr id="58" name="Rectangle 10">
            <a:extLst>
              <a:ext uri="{FF2B5EF4-FFF2-40B4-BE49-F238E27FC236}">
                <a16:creationId xmlns:a16="http://schemas.microsoft.com/office/drawing/2014/main" id="{CAA54857-E24D-42E4-1754-AB4191052817}"/>
              </a:ext>
            </a:extLst>
          </p:cNvPr>
          <p:cNvSpPr/>
          <p:nvPr/>
        </p:nvSpPr>
        <p:spPr bwMode="auto">
          <a:xfrm>
            <a:off x="7992759" y="3036581"/>
            <a:ext cx="3827859" cy="350044"/>
          </a:xfrm>
          <a:prstGeom prst="rect">
            <a:avLst/>
          </a:prstGeom>
          <a:solidFill>
            <a:srgbClr val="70CAB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latin typeface="+mj-lt"/>
            </a:endParaRPr>
          </a:p>
        </p:txBody>
      </p:sp>
      <p:sp>
        <p:nvSpPr>
          <p:cNvPr id="59" name="Rectangle 13">
            <a:extLst>
              <a:ext uri="{FF2B5EF4-FFF2-40B4-BE49-F238E27FC236}">
                <a16:creationId xmlns:a16="http://schemas.microsoft.com/office/drawing/2014/main" id="{5A03C4C8-0A3A-4646-7B97-3D0939A53B2B}"/>
              </a:ext>
            </a:extLst>
          </p:cNvPr>
          <p:cNvSpPr/>
          <p:nvPr/>
        </p:nvSpPr>
        <p:spPr>
          <a:xfrm>
            <a:off x="3733893" y="3900973"/>
            <a:ext cx="1840706" cy="2490671"/>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latin typeface="+mj-lt"/>
            </a:endParaRPr>
          </a:p>
        </p:txBody>
      </p:sp>
      <p:sp>
        <p:nvSpPr>
          <p:cNvPr id="60" name="Rectangle 14">
            <a:extLst>
              <a:ext uri="{FF2B5EF4-FFF2-40B4-BE49-F238E27FC236}">
                <a16:creationId xmlns:a16="http://schemas.microsoft.com/office/drawing/2014/main" id="{8676E1D6-4AE3-2645-DEA8-20732B8197E2}"/>
              </a:ext>
            </a:extLst>
          </p:cNvPr>
          <p:cNvSpPr/>
          <p:nvPr/>
        </p:nvSpPr>
        <p:spPr>
          <a:xfrm>
            <a:off x="3733893" y="3777150"/>
            <a:ext cx="1840706" cy="351235"/>
          </a:xfrm>
          <a:prstGeom prst="rect">
            <a:avLst/>
          </a:prstGeom>
          <a:solidFill>
            <a:srgbClr val="76C0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latin typeface="+mj-lt"/>
            </a:endParaRPr>
          </a:p>
        </p:txBody>
      </p:sp>
      <p:sp>
        <p:nvSpPr>
          <p:cNvPr id="61" name="Rectangle 15">
            <a:extLst>
              <a:ext uri="{FF2B5EF4-FFF2-40B4-BE49-F238E27FC236}">
                <a16:creationId xmlns:a16="http://schemas.microsoft.com/office/drawing/2014/main" id="{63F8D858-095C-587C-0CD0-372FB218B7C7}"/>
              </a:ext>
            </a:extLst>
          </p:cNvPr>
          <p:cNvSpPr/>
          <p:nvPr/>
        </p:nvSpPr>
        <p:spPr>
          <a:xfrm>
            <a:off x="5709141" y="3900973"/>
            <a:ext cx="1841897" cy="2490671"/>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latin typeface="+mj-lt"/>
            </a:endParaRPr>
          </a:p>
        </p:txBody>
      </p:sp>
      <p:sp>
        <p:nvSpPr>
          <p:cNvPr id="62" name="Rectangle 16">
            <a:extLst>
              <a:ext uri="{FF2B5EF4-FFF2-40B4-BE49-F238E27FC236}">
                <a16:creationId xmlns:a16="http://schemas.microsoft.com/office/drawing/2014/main" id="{E4C3317D-EBF9-33DB-3528-59EB3CF9BA77}"/>
              </a:ext>
            </a:extLst>
          </p:cNvPr>
          <p:cNvSpPr/>
          <p:nvPr/>
        </p:nvSpPr>
        <p:spPr>
          <a:xfrm>
            <a:off x="5709141" y="3777150"/>
            <a:ext cx="1841897" cy="351235"/>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latin typeface="+mj-lt"/>
            </a:endParaRPr>
          </a:p>
        </p:txBody>
      </p:sp>
      <p:sp>
        <p:nvSpPr>
          <p:cNvPr id="63" name="Rectangle 19">
            <a:extLst>
              <a:ext uri="{FF2B5EF4-FFF2-40B4-BE49-F238E27FC236}">
                <a16:creationId xmlns:a16="http://schemas.microsoft.com/office/drawing/2014/main" id="{D755B75F-E975-5D57-7FD9-B9338ACBB62C}"/>
              </a:ext>
            </a:extLst>
          </p:cNvPr>
          <p:cNvSpPr/>
          <p:nvPr/>
        </p:nvSpPr>
        <p:spPr>
          <a:xfrm>
            <a:off x="8003475" y="3918834"/>
            <a:ext cx="1841897" cy="2488913"/>
          </a:xfrm>
          <a:prstGeom prst="rect">
            <a:avLst/>
          </a:prstGeom>
          <a:solidFill>
            <a:srgbClr val="81D1C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latin typeface="+mj-lt"/>
            </a:endParaRPr>
          </a:p>
        </p:txBody>
      </p:sp>
      <p:sp>
        <p:nvSpPr>
          <p:cNvPr id="64" name="Rectangle 20">
            <a:extLst>
              <a:ext uri="{FF2B5EF4-FFF2-40B4-BE49-F238E27FC236}">
                <a16:creationId xmlns:a16="http://schemas.microsoft.com/office/drawing/2014/main" id="{BDCB69C9-32BF-3144-68C2-5172C35ED4F6}"/>
              </a:ext>
            </a:extLst>
          </p:cNvPr>
          <p:cNvSpPr/>
          <p:nvPr/>
        </p:nvSpPr>
        <p:spPr>
          <a:xfrm>
            <a:off x="8003475" y="3777150"/>
            <a:ext cx="1841897" cy="351235"/>
          </a:xfrm>
          <a:prstGeom prst="rect">
            <a:avLst/>
          </a:prstGeom>
          <a:solidFill>
            <a:srgbClr val="76C0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latin typeface="+mj-lt"/>
            </a:endParaRPr>
          </a:p>
        </p:txBody>
      </p:sp>
      <p:sp>
        <p:nvSpPr>
          <p:cNvPr id="65" name="Rectangle 21">
            <a:extLst>
              <a:ext uri="{FF2B5EF4-FFF2-40B4-BE49-F238E27FC236}">
                <a16:creationId xmlns:a16="http://schemas.microsoft.com/office/drawing/2014/main" id="{D2046C6D-8C8E-BAB0-CB41-E42D2904F1E3}"/>
              </a:ext>
            </a:extLst>
          </p:cNvPr>
          <p:cNvSpPr/>
          <p:nvPr/>
        </p:nvSpPr>
        <p:spPr>
          <a:xfrm>
            <a:off x="9979912" y="3918834"/>
            <a:ext cx="1840706" cy="2488913"/>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latin typeface="+mj-lt"/>
            </a:endParaRPr>
          </a:p>
        </p:txBody>
      </p:sp>
      <p:sp>
        <p:nvSpPr>
          <p:cNvPr id="66" name="Rectangle 22">
            <a:extLst>
              <a:ext uri="{FF2B5EF4-FFF2-40B4-BE49-F238E27FC236}">
                <a16:creationId xmlns:a16="http://schemas.microsoft.com/office/drawing/2014/main" id="{FBE5FDF4-CCA0-E87C-0249-BAB32C9A2AD9}"/>
              </a:ext>
            </a:extLst>
          </p:cNvPr>
          <p:cNvSpPr/>
          <p:nvPr/>
        </p:nvSpPr>
        <p:spPr>
          <a:xfrm>
            <a:off x="9979912" y="3777150"/>
            <a:ext cx="1840706" cy="351235"/>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2700" dirty="0">
              <a:latin typeface="+mj-lt"/>
            </a:endParaRPr>
          </a:p>
        </p:txBody>
      </p:sp>
      <p:cxnSp>
        <p:nvCxnSpPr>
          <p:cNvPr id="67" name="Straight Connector 35">
            <a:extLst>
              <a:ext uri="{FF2B5EF4-FFF2-40B4-BE49-F238E27FC236}">
                <a16:creationId xmlns:a16="http://schemas.microsoft.com/office/drawing/2014/main" id="{C79DD408-B2A5-5D01-01E7-2B94512AE3C1}"/>
              </a:ext>
            </a:extLst>
          </p:cNvPr>
          <p:cNvCxnSpPr>
            <a:cxnSpLocks/>
            <a:stCxn id="55" idx="2"/>
          </p:cNvCxnSpPr>
          <p:nvPr/>
        </p:nvCxnSpPr>
        <p:spPr bwMode="auto">
          <a:xfrm>
            <a:off x="5647824" y="3429488"/>
            <a:ext cx="1785" cy="166687"/>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8" name="Straight Connector 36">
            <a:extLst>
              <a:ext uri="{FF2B5EF4-FFF2-40B4-BE49-F238E27FC236}">
                <a16:creationId xmlns:a16="http://schemas.microsoft.com/office/drawing/2014/main" id="{EA224821-0952-99A8-D370-A1FC06DBB3F3}"/>
              </a:ext>
            </a:extLst>
          </p:cNvPr>
          <p:cNvCxnSpPr>
            <a:cxnSpLocks/>
          </p:cNvCxnSpPr>
          <p:nvPr/>
        </p:nvCxnSpPr>
        <p:spPr bwMode="auto">
          <a:xfrm>
            <a:off x="4654247" y="3599746"/>
            <a:ext cx="1976437" cy="0"/>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33">
            <a:extLst>
              <a:ext uri="{FF2B5EF4-FFF2-40B4-BE49-F238E27FC236}">
                <a16:creationId xmlns:a16="http://schemas.microsoft.com/office/drawing/2014/main" id="{BBB63B02-DCB7-6C31-69FB-D798C156E65B}"/>
              </a:ext>
            </a:extLst>
          </p:cNvPr>
          <p:cNvCxnSpPr>
            <a:cxnSpLocks/>
          </p:cNvCxnSpPr>
          <p:nvPr/>
        </p:nvCxnSpPr>
        <p:spPr bwMode="auto">
          <a:xfrm>
            <a:off x="4654246" y="3599746"/>
            <a:ext cx="0" cy="173832"/>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34">
            <a:extLst>
              <a:ext uri="{FF2B5EF4-FFF2-40B4-BE49-F238E27FC236}">
                <a16:creationId xmlns:a16="http://schemas.microsoft.com/office/drawing/2014/main" id="{3EC6C258-EA50-93F6-2CD0-D883FC03A3BF}"/>
              </a:ext>
            </a:extLst>
          </p:cNvPr>
          <p:cNvCxnSpPr>
            <a:cxnSpLocks/>
            <a:endCxn id="62" idx="0"/>
          </p:cNvCxnSpPr>
          <p:nvPr/>
        </p:nvCxnSpPr>
        <p:spPr bwMode="auto">
          <a:xfrm flipH="1">
            <a:off x="6630088" y="3596176"/>
            <a:ext cx="596" cy="180975"/>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71" name="TextBox 58">
            <a:extLst>
              <a:ext uri="{FF2B5EF4-FFF2-40B4-BE49-F238E27FC236}">
                <a16:creationId xmlns:a16="http://schemas.microsoft.com/office/drawing/2014/main" id="{55C49A4D-E38C-F8A7-0007-7828B7AE27D0}"/>
              </a:ext>
            </a:extLst>
          </p:cNvPr>
          <p:cNvSpPr txBox="1"/>
          <p:nvPr/>
        </p:nvSpPr>
        <p:spPr>
          <a:xfrm>
            <a:off x="7056545" y="2140332"/>
            <a:ext cx="1441421" cy="473335"/>
          </a:xfrm>
          <a:prstGeom prst="rect">
            <a:avLst/>
          </a:prstGeom>
          <a:noFill/>
        </p:spPr>
        <p:txBody>
          <a:bodyPr wrap="none" rtlCol="0" anchor="ctr" anchorCtr="0">
            <a:spAutoFit/>
          </a:bodyPr>
          <a:lstStyle/>
          <a:p>
            <a:pPr algn="ctr"/>
            <a:r>
              <a:rPr lang="en-GB" sz="2476" b="1" dirty="0">
                <a:solidFill>
                  <a:schemeClr val="bg1"/>
                </a:solidFill>
                <a:latin typeface="+mj-lt"/>
                <a:ea typeface="League Spartan" charset="0"/>
                <a:cs typeface="Poppins" pitchFamily="2" charset="77"/>
              </a:rPr>
              <a:t>GREINING</a:t>
            </a:r>
          </a:p>
        </p:txBody>
      </p:sp>
      <p:sp>
        <p:nvSpPr>
          <p:cNvPr id="72" name="TextBox 59">
            <a:extLst>
              <a:ext uri="{FF2B5EF4-FFF2-40B4-BE49-F238E27FC236}">
                <a16:creationId xmlns:a16="http://schemas.microsoft.com/office/drawing/2014/main" id="{F0862570-8B5B-944D-DC82-A332829012A2}"/>
              </a:ext>
            </a:extLst>
          </p:cNvPr>
          <p:cNvSpPr txBox="1"/>
          <p:nvPr/>
        </p:nvSpPr>
        <p:spPr>
          <a:xfrm>
            <a:off x="5366590" y="3064823"/>
            <a:ext cx="551754" cy="288541"/>
          </a:xfrm>
          <a:prstGeom prst="rect">
            <a:avLst/>
          </a:prstGeom>
          <a:noFill/>
        </p:spPr>
        <p:txBody>
          <a:bodyPr wrap="none" rtlCol="0" anchor="ctr" anchorCtr="0">
            <a:spAutoFit/>
          </a:bodyPr>
          <a:lstStyle/>
          <a:p>
            <a:pPr algn="ctr"/>
            <a:r>
              <a:rPr lang="en-GB" sz="1275" b="1" dirty="0">
                <a:solidFill>
                  <a:schemeClr val="bg1"/>
                </a:solidFill>
                <a:latin typeface="+mj-lt"/>
                <a:ea typeface="League Spartan" charset="0"/>
                <a:cs typeface="Poppins" pitchFamily="2" charset="77"/>
              </a:rPr>
              <a:t>INNRI</a:t>
            </a:r>
          </a:p>
        </p:txBody>
      </p:sp>
      <p:sp>
        <p:nvSpPr>
          <p:cNvPr id="73" name="TextBox 60">
            <a:extLst>
              <a:ext uri="{FF2B5EF4-FFF2-40B4-BE49-F238E27FC236}">
                <a16:creationId xmlns:a16="http://schemas.microsoft.com/office/drawing/2014/main" id="{62B00B37-03CB-5D06-E8D6-5F12A5446EBF}"/>
              </a:ext>
            </a:extLst>
          </p:cNvPr>
          <p:cNvSpPr txBox="1"/>
          <p:nvPr/>
        </p:nvSpPr>
        <p:spPr>
          <a:xfrm>
            <a:off x="9681855" y="3064823"/>
            <a:ext cx="460383" cy="288541"/>
          </a:xfrm>
          <a:prstGeom prst="rect">
            <a:avLst/>
          </a:prstGeom>
          <a:noFill/>
        </p:spPr>
        <p:txBody>
          <a:bodyPr wrap="none" rtlCol="0" anchor="ctr" anchorCtr="0">
            <a:spAutoFit/>
          </a:bodyPr>
          <a:lstStyle/>
          <a:p>
            <a:pPr algn="ctr"/>
            <a:r>
              <a:rPr lang="en-GB" sz="1275" b="1" dirty="0">
                <a:solidFill>
                  <a:schemeClr val="bg1"/>
                </a:solidFill>
                <a:latin typeface="+mj-lt"/>
                <a:ea typeface="League Spartan" charset="0"/>
                <a:cs typeface="Poppins" pitchFamily="2" charset="77"/>
              </a:rPr>
              <a:t>YTRI</a:t>
            </a:r>
          </a:p>
        </p:txBody>
      </p:sp>
      <p:sp>
        <p:nvSpPr>
          <p:cNvPr id="74" name="TextBox 61">
            <a:extLst>
              <a:ext uri="{FF2B5EF4-FFF2-40B4-BE49-F238E27FC236}">
                <a16:creationId xmlns:a16="http://schemas.microsoft.com/office/drawing/2014/main" id="{18358622-3E96-2B0A-8741-2F06D8090DB3}"/>
              </a:ext>
            </a:extLst>
          </p:cNvPr>
          <p:cNvSpPr txBox="1"/>
          <p:nvPr/>
        </p:nvSpPr>
        <p:spPr>
          <a:xfrm>
            <a:off x="10496150" y="3808497"/>
            <a:ext cx="808235" cy="288541"/>
          </a:xfrm>
          <a:prstGeom prst="rect">
            <a:avLst/>
          </a:prstGeom>
          <a:noFill/>
        </p:spPr>
        <p:txBody>
          <a:bodyPr wrap="none" rtlCol="0" anchor="ctr" anchorCtr="0">
            <a:spAutoFit/>
          </a:bodyPr>
          <a:lstStyle/>
          <a:p>
            <a:pPr algn="ctr"/>
            <a:r>
              <a:rPr lang="en-GB" sz="1275" b="1" dirty="0">
                <a:solidFill>
                  <a:schemeClr val="bg1"/>
                </a:solidFill>
                <a:latin typeface="+mj-lt"/>
                <a:ea typeface="League Spartan" charset="0"/>
                <a:cs typeface="Poppins" pitchFamily="2" charset="77"/>
              </a:rPr>
              <a:t>ÓGNANIR</a:t>
            </a:r>
          </a:p>
        </p:txBody>
      </p:sp>
      <p:sp>
        <p:nvSpPr>
          <p:cNvPr id="75" name="TextBox 62">
            <a:extLst>
              <a:ext uri="{FF2B5EF4-FFF2-40B4-BE49-F238E27FC236}">
                <a16:creationId xmlns:a16="http://schemas.microsoft.com/office/drawing/2014/main" id="{FA3E1E9E-1029-1096-04FD-D7495E04BC3D}"/>
              </a:ext>
            </a:extLst>
          </p:cNvPr>
          <p:cNvSpPr txBox="1"/>
          <p:nvPr/>
        </p:nvSpPr>
        <p:spPr>
          <a:xfrm>
            <a:off x="8523481" y="3808497"/>
            <a:ext cx="801886" cy="288541"/>
          </a:xfrm>
          <a:prstGeom prst="rect">
            <a:avLst/>
          </a:prstGeom>
          <a:noFill/>
        </p:spPr>
        <p:txBody>
          <a:bodyPr wrap="none" rtlCol="0" anchor="ctr" anchorCtr="0">
            <a:spAutoFit/>
          </a:bodyPr>
          <a:lstStyle/>
          <a:p>
            <a:pPr algn="ctr"/>
            <a:r>
              <a:rPr lang="en-GB" sz="1275" b="1" dirty="0">
                <a:solidFill>
                  <a:schemeClr val="bg1"/>
                </a:solidFill>
                <a:latin typeface="+mj-lt"/>
                <a:ea typeface="League Spartan" charset="0"/>
                <a:cs typeface="Poppins" pitchFamily="2" charset="77"/>
              </a:rPr>
              <a:t>TÆKIFÆRI</a:t>
            </a:r>
          </a:p>
        </p:txBody>
      </p:sp>
      <p:sp>
        <p:nvSpPr>
          <p:cNvPr id="76" name="TextBox 63">
            <a:extLst>
              <a:ext uri="{FF2B5EF4-FFF2-40B4-BE49-F238E27FC236}">
                <a16:creationId xmlns:a16="http://schemas.microsoft.com/office/drawing/2014/main" id="{A0B03B02-F257-AFAB-D0B9-5873463320FD}"/>
              </a:ext>
            </a:extLst>
          </p:cNvPr>
          <p:cNvSpPr txBox="1"/>
          <p:nvPr/>
        </p:nvSpPr>
        <p:spPr>
          <a:xfrm>
            <a:off x="6173877" y="3808497"/>
            <a:ext cx="912429" cy="288541"/>
          </a:xfrm>
          <a:prstGeom prst="rect">
            <a:avLst/>
          </a:prstGeom>
          <a:noFill/>
        </p:spPr>
        <p:txBody>
          <a:bodyPr wrap="none" rtlCol="0" anchor="ctr" anchorCtr="0">
            <a:spAutoFit/>
          </a:bodyPr>
          <a:lstStyle/>
          <a:p>
            <a:pPr algn="ctr"/>
            <a:r>
              <a:rPr lang="en-GB" sz="1275" b="1" dirty="0">
                <a:solidFill>
                  <a:schemeClr val="bg1"/>
                </a:solidFill>
                <a:latin typeface="+mj-lt"/>
                <a:ea typeface="League Spartan" charset="0"/>
                <a:cs typeface="Poppins" pitchFamily="2" charset="77"/>
              </a:rPr>
              <a:t>VEIKLEIKAR</a:t>
            </a:r>
          </a:p>
        </p:txBody>
      </p:sp>
      <p:sp>
        <p:nvSpPr>
          <p:cNvPr id="77" name="TextBox 64">
            <a:extLst>
              <a:ext uri="{FF2B5EF4-FFF2-40B4-BE49-F238E27FC236}">
                <a16:creationId xmlns:a16="http://schemas.microsoft.com/office/drawing/2014/main" id="{57E97F23-771E-C51B-A8AE-75B7149DCEB5}"/>
              </a:ext>
            </a:extLst>
          </p:cNvPr>
          <p:cNvSpPr txBox="1"/>
          <p:nvPr/>
        </p:nvSpPr>
        <p:spPr>
          <a:xfrm>
            <a:off x="4146321" y="3808497"/>
            <a:ext cx="1015856" cy="288541"/>
          </a:xfrm>
          <a:prstGeom prst="rect">
            <a:avLst/>
          </a:prstGeom>
          <a:noFill/>
        </p:spPr>
        <p:txBody>
          <a:bodyPr wrap="none" rtlCol="0" anchor="ctr" anchorCtr="0">
            <a:spAutoFit/>
          </a:bodyPr>
          <a:lstStyle/>
          <a:p>
            <a:pPr algn="ctr"/>
            <a:r>
              <a:rPr lang="en-GB" sz="1275" b="1" dirty="0">
                <a:solidFill>
                  <a:schemeClr val="bg1"/>
                </a:solidFill>
                <a:latin typeface="+mj-lt"/>
                <a:ea typeface="League Spartan" charset="0"/>
                <a:cs typeface="Poppins" pitchFamily="2" charset="77"/>
              </a:rPr>
              <a:t>STYRKLEIKAR</a:t>
            </a:r>
          </a:p>
        </p:txBody>
      </p:sp>
      <p:sp>
        <p:nvSpPr>
          <p:cNvPr id="78" name="Subtitle 2">
            <a:extLst>
              <a:ext uri="{FF2B5EF4-FFF2-40B4-BE49-F238E27FC236}">
                <a16:creationId xmlns:a16="http://schemas.microsoft.com/office/drawing/2014/main" id="{CE5ED1D5-D75E-40C9-706E-DC86CF7924B7}"/>
              </a:ext>
            </a:extLst>
          </p:cNvPr>
          <p:cNvSpPr txBox="1">
            <a:spLocks/>
          </p:cNvSpPr>
          <p:nvPr/>
        </p:nvSpPr>
        <p:spPr>
          <a:xfrm>
            <a:off x="3819402" y="4170935"/>
            <a:ext cx="1669691" cy="1929036"/>
          </a:xfrm>
          <a:prstGeom prst="rect">
            <a:avLst/>
          </a:prstGeom>
        </p:spPr>
        <p:txBody>
          <a:bodyPr vert="horz" wrap="square" lIns="81580" tIns="40790" rIns="81580" bIns="4079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rtl="0">
              <a:lnSpc>
                <a:spcPct val="100000"/>
              </a:lnSpc>
              <a:spcBef>
                <a:spcPts val="0"/>
              </a:spcBef>
              <a:spcAft>
                <a:spcPts val="0"/>
              </a:spcAft>
              <a:buClr>
                <a:schemeClr val="lt1"/>
              </a:buClr>
              <a:buSzPts val="1200"/>
              <a:buFont typeface="Arial"/>
              <a:buNone/>
            </a:pPr>
            <a:r>
              <a:rPr lang="is-IS" sz="1200" dirty="0">
                <a:solidFill>
                  <a:schemeClr val="lt1"/>
                </a:solidFill>
                <a:latin typeface="Calibri"/>
                <a:ea typeface="Calibri"/>
                <a:cs typeface="Calibri"/>
                <a:sym typeface="Calibri"/>
              </a:rPr>
              <a:t>Styrkleikar lýsa því hvar fyrirtækið skarar fram úr og hvað skilur fyrirtækið frá samkeppninni: Sterkt vörumerki, tryggur viðskiptavinahópur, sterkur efnahagsreikningur, einstök tækni o.s.frv.</a:t>
            </a:r>
            <a:endParaRPr lang="is-IS" sz="900" dirty="0"/>
          </a:p>
        </p:txBody>
      </p:sp>
      <p:sp>
        <p:nvSpPr>
          <p:cNvPr id="79" name="Subtitle 2">
            <a:extLst>
              <a:ext uri="{FF2B5EF4-FFF2-40B4-BE49-F238E27FC236}">
                <a16:creationId xmlns:a16="http://schemas.microsoft.com/office/drawing/2014/main" id="{94B3C916-C701-B6F0-9108-BE1F1180B8E0}"/>
              </a:ext>
            </a:extLst>
          </p:cNvPr>
          <p:cNvSpPr txBox="1">
            <a:spLocks/>
          </p:cNvSpPr>
          <p:nvPr/>
        </p:nvSpPr>
        <p:spPr>
          <a:xfrm>
            <a:off x="5795243" y="4170935"/>
            <a:ext cx="1669691" cy="1929036"/>
          </a:xfrm>
          <a:prstGeom prst="rect">
            <a:avLst/>
          </a:prstGeom>
        </p:spPr>
        <p:txBody>
          <a:bodyPr vert="horz" wrap="square" lIns="81580" tIns="40790" rIns="81580" bIns="4079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rtl="0">
              <a:lnSpc>
                <a:spcPct val="100000"/>
              </a:lnSpc>
              <a:spcBef>
                <a:spcPts val="0"/>
              </a:spcBef>
              <a:spcAft>
                <a:spcPts val="0"/>
              </a:spcAft>
              <a:buClr>
                <a:schemeClr val="lt1"/>
              </a:buClr>
              <a:buSzPts val="1200"/>
              <a:buFont typeface="Arial"/>
              <a:buNone/>
            </a:pPr>
            <a:r>
              <a:rPr lang="is-IS" sz="1200" dirty="0">
                <a:solidFill>
                  <a:schemeClr val="lt1"/>
                </a:solidFill>
                <a:latin typeface="Calibri"/>
                <a:ea typeface="Calibri"/>
                <a:cs typeface="Calibri"/>
                <a:sym typeface="Calibri"/>
              </a:rPr>
              <a:t>Veikleikar koma í veg fyrir að fyrirtæki skili sínu besta. Þetta eru þættir sem fyrirtækið þarf að bæta til að vera samkeppnishæft: veikt vörumerki, miklar skuldir, ófullnægjandi aðfangakeðja eða skortur á fjármagni.</a:t>
            </a:r>
            <a:endParaRPr lang="is-IS" sz="900" dirty="0"/>
          </a:p>
        </p:txBody>
      </p:sp>
      <p:sp>
        <p:nvSpPr>
          <p:cNvPr id="80" name="Subtitle 2">
            <a:extLst>
              <a:ext uri="{FF2B5EF4-FFF2-40B4-BE49-F238E27FC236}">
                <a16:creationId xmlns:a16="http://schemas.microsoft.com/office/drawing/2014/main" id="{E2A9C09F-88FF-70DA-956A-3BD17BC3AE21}"/>
              </a:ext>
            </a:extLst>
          </p:cNvPr>
          <p:cNvSpPr txBox="1">
            <a:spLocks/>
          </p:cNvSpPr>
          <p:nvPr/>
        </p:nvSpPr>
        <p:spPr>
          <a:xfrm>
            <a:off x="8089578" y="4170935"/>
            <a:ext cx="1669691" cy="2113702"/>
          </a:xfrm>
          <a:prstGeom prst="rect">
            <a:avLst/>
          </a:prstGeom>
        </p:spPr>
        <p:txBody>
          <a:bodyPr vert="horz" wrap="square" lIns="81580" tIns="40790" rIns="81580" bIns="4079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rtl="0">
              <a:lnSpc>
                <a:spcPct val="100000"/>
              </a:lnSpc>
              <a:spcBef>
                <a:spcPts val="0"/>
              </a:spcBef>
              <a:spcAft>
                <a:spcPts val="0"/>
              </a:spcAft>
              <a:buClr>
                <a:schemeClr val="lt1"/>
              </a:buClr>
              <a:buSzPts val="1200"/>
              <a:buFont typeface="Arial"/>
              <a:buNone/>
            </a:pPr>
            <a:r>
              <a:rPr lang="is-IS" sz="1200" dirty="0">
                <a:solidFill>
                  <a:schemeClr val="lt1"/>
                </a:solidFill>
                <a:latin typeface="Calibri"/>
                <a:ea typeface="Calibri"/>
                <a:cs typeface="Calibri"/>
                <a:sym typeface="Calibri"/>
              </a:rPr>
              <a:t>Tækifæri vísa til hagstæðra ytri þátta sem gætu veitt fyrirtækinu samkeppnisforskot. Til að mynda, lækkun tolla, opnun nýrra markaða, tækninýjungar, viðburðir, samfélagslegar breytingar </a:t>
            </a:r>
            <a:endParaRPr lang="is-IS" sz="900" dirty="0">
              <a:solidFill>
                <a:srgbClr val="FF0000"/>
              </a:solidFill>
            </a:endParaRPr>
          </a:p>
        </p:txBody>
      </p:sp>
      <p:sp>
        <p:nvSpPr>
          <p:cNvPr id="81" name="Subtitle 2">
            <a:extLst>
              <a:ext uri="{FF2B5EF4-FFF2-40B4-BE49-F238E27FC236}">
                <a16:creationId xmlns:a16="http://schemas.microsoft.com/office/drawing/2014/main" id="{49409DC5-D905-6A1E-241B-1A4EB2D3A453}"/>
              </a:ext>
            </a:extLst>
          </p:cNvPr>
          <p:cNvSpPr txBox="1">
            <a:spLocks/>
          </p:cNvSpPr>
          <p:nvPr/>
        </p:nvSpPr>
        <p:spPr>
          <a:xfrm>
            <a:off x="10058276" y="4170935"/>
            <a:ext cx="1669691" cy="1840230"/>
          </a:xfrm>
          <a:prstGeom prst="rect">
            <a:avLst/>
          </a:prstGeom>
          <a:solidFill>
            <a:srgbClr val="916395"/>
          </a:solidFill>
        </p:spPr>
        <p:txBody>
          <a:bodyPr vert="horz" wrap="square" lIns="81580" tIns="40790" rIns="81580" bIns="4079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rtl="0">
              <a:spcBef>
                <a:spcPts val="0"/>
              </a:spcBef>
              <a:spcAft>
                <a:spcPts val="0"/>
              </a:spcAft>
              <a:buClr>
                <a:schemeClr val="lt1"/>
              </a:buClr>
              <a:buSzPts val="1200"/>
              <a:buFont typeface="Arial"/>
              <a:buNone/>
            </a:pPr>
            <a:r>
              <a:rPr lang="is-IS" sz="1200" dirty="0">
                <a:solidFill>
                  <a:schemeClr val="lt1"/>
                </a:solidFill>
                <a:latin typeface="Calibri"/>
                <a:ea typeface="Calibri"/>
                <a:cs typeface="Calibri"/>
                <a:sym typeface="Calibri"/>
              </a:rPr>
              <a:t>Með ógnunum er átt við þætti sem geta skaðað fyrirtæki. </a:t>
            </a:r>
          </a:p>
          <a:p>
            <a:pPr marL="0" marR="0" lvl="0" indent="0" algn="l" rtl="0">
              <a:spcBef>
                <a:spcPts val="0"/>
              </a:spcBef>
              <a:spcAft>
                <a:spcPts val="0"/>
              </a:spcAft>
              <a:buClr>
                <a:schemeClr val="lt1"/>
              </a:buClr>
              <a:buSzPts val="1200"/>
              <a:buFont typeface="Arial"/>
              <a:buNone/>
            </a:pPr>
            <a:r>
              <a:rPr lang="is-IS" sz="1200" dirty="0">
                <a:solidFill>
                  <a:schemeClr val="lt1"/>
                </a:solidFill>
                <a:latin typeface="Calibri"/>
                <a:ea typeface="Calibri"/>
                <a:cs typeface="Calibri"/>
                <a:sym typeface="Calibri"/>
              </a:rPr>
              <a:t>Lagabreytingar, hnattvæðing, öryggi gagna, hækkandi kostnaður, framboð vinnuafl o.s.frv.</a:t>
            </a:r>
            <a:endParaRPr lang="is-IS" sz="900" dirty="0"/>
          </a:p>
        </p:txBody>
      </p:sp>
      <p:sp>
        <p:nvSpPr>
          <p:cNvPr id="83" name="Textfeld 82">
            <a:extLst>
              <a:ext uri="{FF2B5EF4-FFF2-40B4-BE49-F238E27FC236}">
                <a16:creationId xmlns:a16="http://schemas.microsoft.com/office/drawing/2014/main" id="{CF700719-39AA-A81E-861E-524757436203}"/>
              </a:ext>
            </a:extLst>
          </p:cNvPr>
          <p:cNvSpPr txBox="1"/>
          <p:nvPr/>
        </p:nvSpPr>
        <p:spPr>
          <a:xfrm>
            <a:off x="161880" y="1752164"/>
            <a:ext cx="3384399" cy="3477875"/>
          </a:xfrm>
          <a:prstGeom prst="rect">
            <a:avLst/>
          </a:prstGeom>
          <a:noFill/>
        </p:spPr>
        <p:txBody>
          <a:bodyPr wrap="square" lIns="91440" tIns="45720" rIns="91440" bIns="45720" anchor="t">
            <a:spAutoFit/>
          </a:bodyPr>
          <a:lstStyle/>
          <a:p>
            <a:pPr marL="0" marR="0" lvl="0" indent="0" algn="l" rtl="0">
              <a:spcBef>
                <a:spcPts val="0"/>
              </a:spcBef>
              <a:spcAft>
                <a:spcPts val="0"/>
              </a:spcAft>
              <a:buNone/>
            </a:pPr>
            <a:r>
              <a:rPr lang="is-IS" sz="2000" dirty="0">
                <a:solidFill>
                  <a:srgbClr val="595A59"/>
                </a:solidFill>
                <a:latin typeface="Calibri"/>
                <a:ea typeface="Calibri"/>
                <a:cs typeface="Calibri"/>
                <a:sym typeface="Calibri"/>
              </a:rPr>
              <a:t>SVÓT greining er stefnumótunartæki sem notað er til að greina styrkleika, veikleika, tækifæri og ógnanir fyrirtækja.  </a:t>
            </a:r>
          </a:p>
          <a:p>
            <a:pPr marL="0" marR="0" lvl="0" indent="0" algn="l" rtl="0">
              <a:spcBef>
                <a:spcPts val="0"/>
              </a:spcBef>
              <a:spcAft>
                <a:spcPts val="0"/>
              </a:spcAft>
              <a:buNone/>
            </a:pPr>
            <a:endParaRPr lang="is-IS" sz="2000" dirty="0">
              <a:solidFill>
                <a:srgbClr val="595A59"/>
              </a:solidFill>
              <a:latin typeface="Calibri"/>
              <a:ea typeface="Calibri"/>
              <a:cs typeface="Calibri"/>
              <a:sym typeface="Calibri"/>
            </a:endParaRPr>
          </a:p>
          <a:p>
            <a:r>
              <a:rPr lang="is-IS" sz="2000" dirty="0">
                <a:solidFill>
                  <a:srgbClr val="595A59"/>
                </a:solidFill>
                <a:latin typeface="Calibri"/>
                <a:ea typeface="Calibri"/>
                <a:cs typeface="Calibri"/>
                <a:sym typeface="Calibri"/>
              </a:rPr>
              <a:t>Þessi nálgun getur hjálpað við að nýta styrkleika og tækifæri fyrirtækis mun betur, sem og að hafa auga með veikleikum og hugsanlegum ógnunum.</a:t>
            </a:r>
          </a:p>
        </p:txBody>
      </p:sp>
      <p:sp>
        <p:nvSpPr>
          <p:cNvPr id="6" name="Rectangle 3">
            <a:extLst>
              <a:ext uri="{FF2B5EF4-FFF2-40B4-BE49-F238E27FC236}">
                <a16:creationId xmlns:a16="http://schemas.microsoft.com/office/drawing/2014/main" id="{2A37602D-16D3-3E59-F667-A1C0809399ED}"/>
              </a:ext>
            </a:extLst>
          </p:cNvPr>
          <p:cNvSpPr/>
          <p:nvPr/>
        </p:nvSpPr>
        <p:spPr>
          <a:xfrm>
            <a:off x="1" y="148590"/>
            <a:ext cx="12191999" cy="1308717"/>
          </a:xfrm>
          <a:prstGeom prst="rect">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platzhalter 3">
            <a:extLst>
              <a:ext uri="{FF2B5EF4-FFF2-40B4-BE49-F238E27FC236}">
                <a16:creationId xmlns:a16="http://schemas.microsoft.com/office/drawing/2014/main" id="{D4ADA671-2DA4-BA1B-EC4E-A4E45787FC6E}"/>
              </a:ext>
            </a:extLst>
          </p:cNvPr>
          <p:cNvSpPr txBox="1">
            <a:spLocks/>
          </p:cNvSpPr>
          <p:nvPr/>
        </p:nvSpPr>
        <p:spPr>
          <a:xfrm>
            <a:off x="2081471" y="556572"/>
            <a:ext cx="11359085" cy="8915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4000" b="1" dirty="0">
                <a:solidFill>
                  <a:schemeClr val="bg1"/>
                </a:solidFill>
              </a:rPr>
              <a:t>SVÓT greining</a:t>
            </a:r>
          </a:p>
        </p:txBody>
      </p:sp>
      <p:sp>
        <p:nvSpPr>
          <p:cNvPr id="8" name="Textplatzhalter 2">
            <a:extLst>
              <a:ext uri="{FF2B5EF4-FFF2-40B4-BE49-F238E27FC236}">
                <a16:creationId xmlns:a16="http://schemas.microsoft.com/office/drawing/2014/main" id="{E44D195F-10BA-88DC-A4CD-25EC609DF209}"/>
              </a:ext>
            </a:extLst>
          </p:cNvPr>
          <p:cNvSpPr>
            <a:spLocks noGrp="1"/>
          </p:cNvSpPr>
          <p:nvPr>
            <p:ph type="body" sz="quarter" idx="18"/>
          </p:nvPr>
        </p:nvSpPr>
        <p:spPr>
          <a:xfrm>
            <a:off x="295202" y="1159788"/>
            <a:ext cx="10772489" cy="489428"/>
          </a:xfrm>
        </p:spPr>
        <p:txBody>
          <a:bodyPr>
            <a:noAutofit/>
          </a:bodyPr>
          <a:lstStyle/>
          <a:p>
            <a:r>
              <a:rPr lang="is-IS" sz="1600" dirty="0">
                <a:solidFill>
                  <a:schemeClr val="bg1"/>
                </a:solidFill>
              </a:rPr>
              <a:t>Með hjálp SVÓT greiningar geturðu greint styrkleika, veikleika, tækifæri og ógnir fyrirtækisins.</a:t>
            </a:r>
          </a:p>
        </p:txBody>
      </p:sp>
      <p:sp>
        <p:nvSpPr>
          <p:cNvPr id="2" name="Rechteck 1">
            <a:extLst>
              <a:ext uri="{FF2B5EF4-FFF2-40B4-BE49-F238E27FC236}">
                <a16:creationId xmlns:a16="http://schemas.microsoft.com/office/drawing/2014/main" id="{F3FCE0A3-8BDB-E3E5-21C1-9602E2FAC565}"/>
              </a:ext>
            </a:extLst>
          </p:cNvPr>
          <p:cNvSpPr/>
          <p:nvPr/>
        </p:nvSpPr>
        <p:spPr>
          <a:xfrm>
            <a:off x="1" y="504636"/>
            <a:ext cx="1786269" cy="655556"/>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Upprifjun</a:t>
            </a:r>
          </a:p>
        </p:txBody>
      </p:sp>
    </p:spTree>
    <p:extLst>
      <p:ext uri="{BB962C8B-B14F-4D97-AF65-F5344CB8AC3E}">
        <p14:creationId xmlns:p14="http://schemas.microsoft.com/office/powerpoint/2010/main" val="822956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CDA68F0-9809-C920-A199-637B588510EE}"/>
              </a:ext>
            </a:extLst>
          </p:cNvPr>
          <p:cNvSpPr/>
          <p:nvPr/>
        </p:nvSpPr>
        <p:spPr>
          <a:xfrm>
            <a:off x="1" y="291787"/>
            <a:ext cx="12191999" cy="1199810"/>
          </a:xfrm>
          <a:prstGeom prst="rect">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feld 33">
            <a:extLst>
              <a:ext uri="{FF2B5EF4-FFF2-40B4-BE49-F238E27FC236}">
                <a16:creationId xmlns:a16="http://schemas.microsoft.com/office/drawing/2014/main" id="{116C21FF-3DB7-E01B-3246-1500B0055BF0}"/>
              </a:ext>
            </a:extLst>
          </p:cNvPr>
          <p:cNvSpPr txBox="1"/>
          <p:nvPr/>
        </p:nvSpPr>
        <p:spPr>
          <a:xfrm>
            <a:off x="295202" y="1908895"/>
            <a:ext cx="3089833" cy="4154984"/>
          </a:xfrm>
          <a:prstGeom prst="rect">
            <a:avLst/>
          </a:prstGeom>
          <a:noFill/>
        </p:spPr>
        <p:txBody>
          <a:bodyPr wrap="square" lIns="91440" tIns="45720" rIns="91440" bIns="45720" anchor="t">
            <a:spAutoFit/>
          </a:bodyPr>
          <a:lstStyle/>
          <a:p>
            <a:r>
              <a:rPr lang="is-IS" sz="2200" dirty="0">
                <a:solidFill>
                  <a:srgbClr val="595A59"/>
                </a:solidFill>
              </a:rPr>
              <a:t>Greining á vöruframboði fyrirtækis felur í sér að endurskoða eða meta þætti í heildarþjónustu eða vörusafni fyrirtækis. </a:t>
            </a:r>
          </a:p>
          <a:p>
            <a:endParaRPr lang="is-IS" sz="2200" dirty="0">
              <a:solidFill>
                <a:srgbClr val="595A59"/>
              </a:solidFill>
            </a:endParaRPr>
          </a:p>
          <a:p>
            <a:r>
              <a:rPr lang="is-IS" sz="2200" dirty="0">
                <a:solidFill>
                  <a:srgbClr val="595A59"/>
                </a:solidFill>
              </a:rPr>
              <a:t>Þessi greining hjálpar við að átta sig á núverandi stöðu fyrirtækisins og að taka traustar og vel ígrundaðar ákvarðanir.</a:t>
            </a:r>
          </a:p>
        </p:txBody>
      </p:sp>
      <p:sp>
        <p:nvSpPr>
          <p:cNvPr id="4" name="Textplatzhalter 2">
            <a:extLst>
              <a:ext uri="{FF2B5EF4-FFF2-40B4-BE49-F238E27FC236}">
                <a16:creationId xmlns:a16="http://schemas.microsoft.com/office/drawing/2014/main" id="{02421E39-227A-3C86-D24E-25D50FB5EB78}"/>
              </a:ext>
            </a:extLst>
          </p:cNvPr>
          <p:cNvSpPr>
            <a:spLocks noGrp="1"/>
          </p:cNvSpPr>
          <p:nvPr>
            <p:ph type="body" sz="quarter" idx="18"/>
          </p:nvPr>
        </p:nvSpPr>
        <p:spPr>
          <a:xfrm>
            <a:off x="295202" y="1159788"/>
            <a:ext cx="10772489" cy="489428"/>
          </a:xfrm>
        </p:spPr>
        <p:txBody>
          <a:bodyPr>
            <a:noAutofit/>
          </a:bodyPr>
          <a:lstStyle/>
          <a:p>
            <a:r>
              <a:rPr lang="is-IS" sz="1600" dirty="0">
                <a:solidFill>
                  <a:schemeClr val="bg1"/>
                </a:solidFill>
              </a:rPr>
              <a:t>Eignasafnsgreining er leið til að meta eigið framboð.</a:t>
            </a:r>
          </a:p>
        </p:txBody>
      </p:sp>
      <p:sp>
        <p:nvSpPr>
          <p:cNvPr id="37" name="Text Placeholder 1">
            <a:extLst>
              <a:ext uri="{FF2B5EF4-FFF2-40B4-BE49-F238E27FC236}">
                <a16:creationId xmlns:a16="http://schemas.microsoft.com/office/drawing/2014/main" id="{62449BE1-6861-7A69-D030-ECD4FB45F40C}"/>
              </a:ext>
            </a:extLst>
          </p:cNvPr>
          <p:cNvSpPr>
            <a:spLocks noGrp="1"/>
          </p:cNvSpPr>
          <p:nvPr>
            <p:ph type="body" sz="quarter" idx="16"/>
          </p:nvPr>
        </p:nvSpPr>
        <p:spPr>
          <a:xfrm>
            <a:off x="260950" y="464349"/>
            <a:ext cx="11470341" cy="582221"/>
          </a:xfrm>
        </p:spPr>
        <p:txBody>
          <a:bodyPr>
            <a:noAutofit/>
          </a:bodyPr>
          <a:lstStyle/>
          <a:p>
            <a:r>
              <a:rPr lang="is-IS" sz="4800" b="1" dirty="0">
                <a:solidFill>
                  <a:schemeClr val="bg1"/>
                </a:solidFill>
              </a:rPr>
              <a:t>Greining vöruframboðs (Portfolio </a:t>
            </a:r>
            <a:r>
              <a:rPr lang="is-IS" sz="4800" b="1" dirty="0" err="1">
                <a:solidFill>
                  <a:schemeClr val="bg1"/>
                </a:solidFill>
              </a:rPr>
              <a:t>Analysis</a:t>
            </a:r>
            <a:r>
              <a:rPr lang="is-IS" sz="4800" b="1" dirty="0">
                <a:solidFill>
                  <a:schemeClr val="bg1"/>
                </a:solidFill>
              </a:rPr>
              <a:t>) </a:t>
            </a:r>
          </a:p>
        </p:txBody>
      </p:sp>
      <p:grpSp>
        <p:nvGrpSpPr>
          <p:cNvPr id="40" name="Group 39">
            <a:extLst>
              <a:ext uri="{FF2B5EF4-FFF2-40B4-BE49-F238E27FC236}">
                <a16:creationId xmlns:a16="http://schemas.microsoft.com/office/drawing/2014/main" id="{58665A5A-CD0D-5684-3486-213F64AEABEE}"/>
              </a:ext>
            </a:extLst>
          </p:cNvPr>
          <p:cNvGrpSpPr/>
          <p:nvPr/>
        </p:nvGrpSpPr>
        <p:grpSpPr>
          <a:xfrm>
            <a:off x="3290433" y="1756010"/>
            <a:ext cx="8488737" cy="4550268"/>
            <a:chOff x="3290433" y="1756010"/>
            <a:chExt cx="8488737" cy="4550268"/>
          </a:xfrm>
        </p:grpSpPr>
        <p:grpSp>
          <p:nvGrpSpPr>
            <p:cNvPr id="5" name="Gruppieren 4">
              <a:extLst>
                <a:ext uri="{FF2B5EF4-FFF2-40B4-BE49-F238E27FC236}">
                  <a16:creationId xmlns:a16="http://schemas.microsoft.com/office/drawing/2014/main" id="{9C9581D1-CF80-D45F-405D-4EEF9DE3B36A}"/>
                </a:ext>
              </a:extLst>
            </p:cNvPr>
            <p:cNvGrpSpPr/>
            <p:nvPr/>
          </p:nvGrpSpPr>
          <p:grpSpPr>
            <a:xfrm>
              <a:off x="3290433" y="1756010"/>
              <a:ext cx="8488737" cy="4550268"/>
              <a:chOff x="1855413" y="1869893"/>
              <a:chExt cx="8488737" cy="4550268"/>
            </a:xfrm>
          </p:grpSpPr>
          <p:sp>
            <p:nvSpPr>
              <p:cNvPr id="6" name="Textplatzhalter 3">
                <a:extLst>
                  <a:ext uri="{FF2B5EF4-FFF2-40B4-BE49-F238E27FC236}">
                    <a16:creationId xmlns:a16="http://schemas.microsoft.com/office/drawing/2014/main" id="{C9528339-C505-11B1-6108-D9CD1CAA9A7E}"/>
                  </a:ext>
                </a:extLst>
              </p:cNvPr>
              <p:cNvSpPr txBox="1">
                <a:spLocks/>
              </p:cNvSpPr>
              <p:nvPr/>
            </p:nvSpPr>
            <p:spPr bwMode="gray">
              <a:xfrm>
                <a:off x="2371227" y="4025212"/>
                <a:ext cx="3950462" cy="1941321"/>
              </a:xfrm>
              <a:prstGeom prst="rect">
                <a:avLst/>
              </a:prstGeom>
              <a:solidFill>
                <a:srgbClr val="85D2C7"/>
              </a:solidFill>
            </p:spPr>
            <p:txBody>
              <a:bodyPr vert="horz" lIns="91440" tIns="45720" rIns="91440" bIns="45720" rtlCol="0">
                <a:noAutofit/>
              </a:bodyPr>
              <a:lstStyle>
                <a:lvl1pPr marL="0" indent="0" algn="l" defTabSz="685800" rtl="0" eaLnBrk="1" latinLnBrk="0" hangingPunct="1">
                  <a:lnSpc>
                    <a:spcPct val="100000"/>
                  </a:lnSpc>
                  <a:spcBef>
                    <a:spcPts val="600"/>
                  </a:spcBef>
                  <a:buFontTx/>
                  <a:buNone/>
                  <a:defRPr sz="1600" b="0" kern="1200">
                    <a:solidFill>
                      <a:schemeClr val="tx2"/>
                    </a:solidFill>
                    <a:latin typeface="+mn-lt"/>
                    <a:ea typeface="Open Sans Semibold" panose="020B0706030804020204" pitchFamily="34" charset="0"/>
                    <a:cs typeface="Segoe UI" panose="020B0502040204020203" pitchFamily="34" charset="0"/>
                  </a:defRPr>
                </a:lvl1pPr>
                <a:lvl2pPr marL="180000" indent="-180000" algn="l" defTabSz="6858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Segoe UI" panose="020B0502040204020203" pitchFamily="34" charset="0"/>
                  </a:defRPr>
                </a:lvl2pPr>
                <a:lvl3pPr marL="360000" indent="-180000" algn="l" defTabSz="685800" rtl="0" eaLnBrk="1" latinLnBrk="0" hangingPunct="1">
                  <a:lnSpc>
                    <a:spcPct val="100000"/>
                  </a:lnSpc>
                  <a:spcBef>
                    <a:spcPts val="600"/>
                  </a:spcBef>
                  <a:buClr>
                    <a:schemeClr val="tx2"/>
                  </a:buClr>
                  <a:buFont typeface="Arial" panose="020B0604020202020204" pitchFamily="34" charset="0"/>
                  <a:buChar char="•"/>
                  <a:defRPr sz="1400" kern="1200">
                    <a:solidFill>
                      <a:schemeClr val="tx2"/>
                    </a:solidFill>
                    <a:latin typeface="+mn-lt"/>
                    <a:ea typeface="+mn-ea"/>
                    <a:cs typeface="Segoe UI" panose="020B0502040204020203" pitchFamily="34" charset="0"/>
                  </a:defRPr>
                </a:lvl3pPr>
                <a:lvl4pPr marL="5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4pPr>
                <a:lvl5pPr marL="72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5pPr>
                <a:lvl6pPr marL="90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6pPr>
                <a:lvl7pPr marL="108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7pPr>
                <a:lvl8pPr marL="126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8pPr>
                <a:lvl9pPr marL="14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9pPr>
              </a:lstStyle>
              <a:p>
                <a:r>
                  <a:rPr lang="en-GB" sz="1400" b="1" dirty="0">
                    <a:solidFill>
                      <a:schemeClr val="bg1"/>
                    </a:solidFill>
                  </a:rPr>
                  <a:t>POOR DOGS</a:t>
                </a:r>
              </a:p>
            </p:txBody>
          </p:sp>
          <p:sp>
            <p:nvSpPr>
              <p:cNvPr id="7" name="Textplatzhalter 3">
                <a:extLst>
                  <a:ext uri="{FF2B5EF4-FFF2-40B4-BE49-F238E27FC236}">
                    <a16:creationId xmlns:a16="http://schemas.microsoft.com/office/drawing/2014/main" id="{2F051F72-DA56-5128-C944-A741FC626E45}"/>
                  </a:ext>
                </a:extLst>
              </p:cNvPr>
              <p:cNvSpPr txBox="1">
                <a:spLocks/>
              </p:cNvSpPr>
              <p:nvPr/>
            </p:nvSpPr>
            <p:spPr bwMode="gray">
              <a:xfrm>
                <a:off x="6393688" y="4025212"/>
                <a:ext cx="3950462" cy="1941322"/>
              </a:xfrm>
              <a:prstGeom prst="rect">
                <a:avLst/>
              </a:prstGeom>
              <a:solidFill>
                <a:srgbClr val="916395"/>
              </a:solidFill>
            </p:spPr>
            <p:txBody>
              <a:bodyPr vert="horz" lIns="91440" tIns="45720" rIns="91440" bIns="45720" rtlCol="0">
                <a:noAutofit/>
              </a:bodyPr>
              <a:lstStyle>
                <a:lvl1pPr marL="0" indent="0" algn="l" defTabSz="685800" rtl="0" eaLnBrk="1" latinLnBrk="0" hangingPunct="1">
                  <a:lnSpc>
                    <a:spcPct val="100000"/>
                  </a:lnSpc>
                  <a:spcBef>
                    <a:spcPts val="600"/>
                  </a:spcBef>
                  <a:buFontTx/>
                  <a:buNone/>
                  <a:defRPr sz="1600" b="0" kern="1200">
                    <a:solidFill>
                      <a:schemeClr val="tx2"/>
                    </a:solidFill>
                    <a:latin typeface="+mn-lt"/>
                    <a:ea typeface="Open Sans Semibold" panose="020B0706030804020204" pitchFamily="34" charset="0"/>
                    <a:cs typeface="Segoe UI" panose="020B0502040204020203" pitchFamily="34" charset="0"/>
                  </a:defRPr>
                </a:lvl1pPr>
                <a:lvl2pPr marL="180000" indent="-180000" algn="l" defTabSz="6858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Segoe UI" panose="020B0502040204020203" pitchFamily="34" charset="0"/>
                  </a:defRPr>
                </a:lvl2pPr>
                <a:lvl3pPr marL="360000" indent="-180000" algn="l" defTabSz="685800" rtl="0" eaLnBrk="1" latinLnBrk="0" hangingPunct="1">
                  <a:lnSpc>
                    <a:spcPct val="100000"/>
                  </a:lnSpc>
                  <a:spcBef>
                    <a:spcPts val="600"/>
                  </a:spcBef>
                  <a:buClr>
                    <a:schemeClr val="tx2"/>
                  </a:buClr>
                  <a:buFont typeface="Arial" panose="020B0604020202020204" pitchFamily="34" charset="0"/>
                  <a:buChar char="•"/>
                  <a:defRPr sz="1400" kern="1200">
                    <a:solidFill>
                      <a:schemeClr val="tx2"/>
                    </a:solidFill>
                    <a:latin typeface="+mn-lt"/>
                    <a:ea typeface="+mn-ea"/>
                    <a:cs typeface="Segoe UI" panose="020B0502040204020203" pitchFamily="34" charset="0"/>
                  </a:defRPr>
                </a:lvl3pPr>
                <a:lvl4pPr marL="5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4pPr>
                <a:lvl5pPr marL="72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5pPr>
                <a:lvl6pPr marL="90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6pPr>
                <a:lvl7pPr marL="108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7pPr>
                <a:lvl8pPr marL="126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8pPr>
                <a:lvl9pPr marL="14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9pPr>
              </a:lstStyle>
              <a:p>
                <a:r>
                  <a:rPr lang="en-GB" sz="1400" b="1" dirty="0">
                    <a:solidFill>
                      <a:schemeClr val="bg1"/>
                    </a:solidFill>
                  </a:rPr>
                  <a:t>CASH COWS</a:t>
                </a:r>
              </a:p>
            </p:txBody>
          </p:sp>
          <p:sp>
            <p:nvSpPr>
              <p:cNvPr id="8" name="Textplatzhalter 3">
                <a:extLst>
                  <a:ext uri="{FF2B5EF4-FFF2-40B4-BE49-F238E27FC236}">
                    <a16:creationId xmlns:a16="http://schemas.microsoft.com/office/drawing/2014/main" id="{3ED7A127-AC47-3EDF-1974-FDBEB2D43D5D}"/>
                  </a:ext>
                </a:extLst>
              </p:cNvPr>
              <p:cNvSpPr txBox="1">
                <a:spLocks/>
              </p:cNvSpPr>
              <p:nvPr/>
            </p:nvSpPr>
            <p:spPr bwMode="gray">
              <a:xfrm>
                <a:off x="6393689" y="2011890"/>
                <a:ext cx="3950461" cy="1941322"/>
              </a:xfrm>
              <a:prstGeom prst="rect">
                <a:avLst/>
              </a:prstGeom>
              <a:solidFill>
                <a:srgbClr val="F27954"/>
              </a:solidFill>
            </p:spPr>
            <p:txBody>
              <a:bodyPr vert="horz" lIns="91440" tIns="45720" rIns="91440" bIns="45720" rtlCol="0">
                <a:noAutofit/>
              </a:bodyPr>
              <a:lstStyle>
                <a:lvl1pPr marL="0" indent="0" algn="l" defTabSz="685800" rtl="0" eaLnBrk="1" latinLnBrk="0" hangingPunct="1">
                  <a:lnSpc>
                    <a:spcPct val="100000"/>
                  </a:lnSpc>
                  <a:spcBef>
                    <a:spcPts val="600"/>
                  </a:spcBef>
                  <a:buFontTx/>
                  <a:buNone/>
                  <a:defRPr sz="1600" b="0" kern="1200">
                    <a:solidFill>
                      <a:schemeClr val="tx2"/>
                    </a:solidFill>
                    <a:latin typeface="+mn-lt"/>
                    <a:ea typeface="Open Sans Semibold" panose="020B0706030804020204" pitchFamily="34" charset="0"/>
                    <a:cs typeface="Segoe UI" panose="020B0502040204020203" pitchFamily="34" charset="0"/>
                  </a:defRPr>
                </a:lvl1pPr>
                <a:lvl2pPr marL="180000" indent="-180000" algn="l" defTabSz="6858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Segoe UI" panose="020B0502040204020203" pitchFamily="34" charset="0"/>
                  </a:defRPr>
                </a:lvl2pPr>
                <a:lvl3pPr marL="360000" indent="-180000" algn="l" defTabSz="685800" rtl="0" eaLnBrk="1" latinLnBrk="0" hangingPunct="1">
                  <a:lnSpc>
                    <a:spcPct val="100000"/>
                  </a:lnSpc>
                  <a:spcBef>
                    <a:spcPts val="600"/>
                  </a:spcBef>
                  <a:buClr>
                    <a:schemeClr val="tx2"/>
                  </a:buClr>
                  <a:buFont typeface="Arial" panose="020B0604020202020204" pitchFamily="34" charset="0"/>
                  <a:buChar char="•"/>
                  <a:defRPr sz="1400" kern="1200">
                    <a:solidFill>
                      <a:schemeClr val="tx2"/>
                    </a:solidFill>
                    <a:latin typeface="+mn-lt"/>
                    <a:ea typeface="+mn-ea"/>
                    <a:cs typeface="Segoe UI" panose="020B0502040204020203" pitchFamily="34" charset="0"/>
                  </a:defRPr>
                </a:lvl3pPr>
                <a:lvl4pPr marL="5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4pPr>
                <a:lvl5pPr marL="72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5pPr>
                <a:lvl6pPr marL="90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6pPr>
                <a:lvl7pPr marL="108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7pPr>
                <a:lvl8pPr marL="126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8pPr>
                <a:lvl9pPr marL="14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9pPr>
              </a:lstStyle>
              <a:p>
                <a:r>
                  <a:rPr lang="en-GB" sz="1400" b="1" dirty="0">
                    <a:solidFill>
                      <a:schemeClr val="bg1"/>
                    </a:solidFill>
                  </a:rPr>
                  <a:t>STARS</a:t>
                </a:r>
              </a:p>
            </p:txBody>
          </p:sp>
          <p:sp>
            <p:nvSpPr>
              <p:cNvPr id="9" name="Textplatzhalter 3">
                <a:extLst>
                  <a:ext uri="{FF2B5EF4-FFF2-40B4-BE49-F238E27FC236}">
                    <a16:creationId xmlns:a16="http://schemas.microsoft.com/office/drawing/2014/main" id="{E9E3AE53-0865-3966-F581-578BA0E562C9}"/>
                  </a:ext>
                </a:extLst>
              </p:cNvPr>
              <p:cNvSpPr txBox="1">
                <a:spLocks/>
              </p:cNvSpPr>
              <p:nvPr/>
            </p:nvSpPr>
            <p:spPr bwMode="gray">
              <a:xfrm>
                <a:off x="2371228" y="2011891"/>
                <a:ext cx="3950461" cy="1941321"/>
              </a:xfrm>
              <a:prstGeom prst="rect">
                <a:avLst/>
              </a:prstGeom>
              <a:solidFill>
                <a:srgbClr val="79527B"/>
              </a:solidFill>
            </p:spPr>
            <p:txBody>
              <a:bodyPr vert="horz" lIns="91440" tIns="45720" rIns="91440" bIns="45720" rtlCol="0">
                <a:noAutofit/>
              </a:bodyPr>
              <a:lstStyle>
                <a:lvl1pPr marL="0" indent="0" algn="l" defTabSz="685800" rtl="0" eaLnBrk="1" latinLnBrk="0" hangingPunct="1">
                  <a:lnSpc>
                    <a:spcPct val="100000"/>
                  </a:lnSpc>
                  <a:spcBef>
                    <a:spcPts val="600"/>
                  </a:spcBef>
                  <a:buFontTx/>
                  <a:buNone/>
                  <a:defRPr sz="1600" b="0" kern="1200">
                    <a:solidFill>
                      <a:schemeClr val="tx2"/>
                    </a:solidFill>
                    <a:latin typeface="+mn-lt"/>
                    <a:ea typeface="Open Sans Semibold" panose="020B0706030804020204" pitchFamily="34" charset="0"/>
                    <a:cs typeface="Segoe UI" panose="020B0502040204020203" pitchFamily="34" charset="0"/>
                  </a:defRPr>
                </a:lvl1pPr>
                <a:lvl2pPr marL="180000" indent="-180000" algn="l" defTabSz="6858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Segoe UI" panose="020B0502040204020203" pitchFamily="34" charset="0"/>
                  </a:defRPr>
                </a:lvl2pPr>
                <a:lvl3pPr marL="360000" indent="-180000" algn="l" defTabSz="685800" rtl="0" eaLnBrk="1" latinLnBrk="0" hangingPunct="1">
                  <a:lnSpc>
                    <a:spcPct val="100000"/>
                  </a:lnSpc>
                  <a:spcBef>
                    <a:spcPts val="600"/>
                  </a:spcBef>
                  <a:buClr>
                    <a:schemeClr val="tx2"/>
                  </a:buClr>
                  <a:buFont typeface="Arial" panose="020B0604020202020204" pitchFamily="34" charset="0"/>
                  <a:buChar char="•"/>
                  <a:defRPr sz="1400" kern="1200">
                    <a:solidFill>
                      <a:schemeClr val="tx2"/>
                    </a:solidFill>
                    <a:latin typeface="+mn-lt"/>
                    <a:ea typeface="+mn-ea"/>
                    <a:cs typeface="Segoe UI" panose="020B0502040204020203" pitchFamily="34" charset="0"/>
                  </a:defRPr>
                </a:lvl3pPr>
                <a:lvl4pPr marL="5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4pPr>
                <a:lvl5pPr marL="72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5pPr>
                <a:lvl6pPr marL="90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6pPr>
                <a:lvl7pPr marL="108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7pPr>
                <a:lvl8pPr marL="126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8pPr>
                <a:lvl9pPr marL="14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9pPr>
              </a:lstStyle>
              <a:p>
                <a:r>
                  <a:rPr lang="en-GB" sz="1400" b="1" dirty="0">
                    <a:solidFill>
                      <a:schemeClr val="bg1"/>
                    </a:solidFill>
                  </a:rPr>
                  <a:t>QUESTION MARKS</a:t>
                </a:r>
              </a:p>
            </p:txBody>
          </p:sp>
          <p:cxnSp>
            <p:nvCxnSpPr>
              <p:cNvPr id="10" name="Gerade Verbindung mit Pfeil 9">
                <a:extLst>
                  <a:ext uri="{FF2B5EF4-FFF2-40B4-BE49-F238E27FC236}">
                    <a16:creationId xmlns:a16="http://schemas.microsoft.com/office/drawing/2014/main" id="{35AEDE05-157D-B4F3-02FC-5BB1B02864BC}"/>
                  </a:ext>
                </a:extLst>
              </p:cNvPr>
              <p:cNvCxnSpPr/>
              <p:nvPr/>
            </p:nvCxnSpPr>
            <p:spPr>
              <a:xfrm>
                <a:off x="1994232" y="2337411"/>
                <a:ext cx="0" cy="3243255"/>
              </a:xfrm>
              <a:prstGeom prst="straightConnector1">
                <a:avLst/>
              </a:prstGeom>
              <a:ln w="63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uppieren 10">
                <a:extLst>
                  <a:ext uri="{FF2B5EF4-FFF2-40B4-BE49-F238E27FC236}">
                    <a16:creationId xmlns:a16="http://schemas.microsoft.com/office/drawing/2014/main" id="{29001D62-DCF6-8023-5AF6-65E0EA22CBF5}"/>
                  </a:ext>
                </a:extLst>
              </p:cNvPr>
              <p:cNvGrpSpPr>
                <a:grpSpLocks noChangeAspect="1"/>
              </p:cNvGrpSpPr>
              <p:nvPr/>
            </p:nvGrpSpPr>
            <p:grpSpPr>
              <a:xfrm>
                <a:off x="1880349" y="2000399"/>
                <a:ext cx="227766" cy="227766"/>
                <a:chOff x="275183" y="2200270"/>
                <a:chExt cx="576064" cy="576064"/>
              </a:xfrm>
            </p:grpSpPr>
            <p:sp>
              <p:nvSpPr>
                <p:cNvPr id="31" name="Ellipse 30">
                  <a:extLst>
                    <a:ext uri="{FF2B5EF4-FFF2-40B4-BE49-F238E27FC236}">
                      <a16:creationId xmlns:a16="http://schemas.microsoft.com/office/drawing/2014/main" id="{6D472EDF-E99D-7714-B544-B66B82CE4933}"/>
                    </a:ext>
                  </a:extLst>
                </p:cNvPr>
                <p:cNvSpPr/>
                <p:nvPr/>
              </p:nvSpPr>
              <p:spPr>
                <a:xfrm>
                  <a:off x="275183" y="2200270"/>
                  <a:ext cx="576064"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32" name="Kreuz 31">
                  <a:extLst>
                    <a:ext uri="{FF2B5EF4-FFF2-40B4-BE49-F238E27FC236}">
                      <a16:creationId xmlns:a16="http://schemas.microsoft.com/office/drawing/2014/main" id="{296118DC-494D-F9FF-F7F3-A0F2C6E2023D}"/>
                    </a:ext>
                  </a:extLst>
                </p:cNvPr>
                <p:cNvSpPr/>
                <p:nvPr/>
              </p:nvSpPr>
              <p:spPr>
                <a:xfrm>
                  <a:off x="383195" y="2308282"/>
                  <a:ext cx="360040" cy="360040"/>
                </a:xfrm>
                <a:prstGeom prst="plus">
                  <a:avLst>
                    <a:gd name="adj" fmla="val 355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grpSp>
          <p:grpSp>
            <p:nvGrpSpPr>
              <p:cNvPr id="12" name="Gruppieren 11">
                <a:extLst>
                  <a:ext uri="{FF2B5EF4-FFF2-40B4-BE49-F238E27FC236}">
                    <a16:creationId xmlns:a16="http://schemas.microsoft.com/office/drawing/2014/main" id="{5A66038F-DFE0-A6AF-61D5-59F2559478E0}"/>
                  </a:ext>
                </a:extLst>
              </p:cNvPr>
              <p:cNvGrpSpPr>
                <a:grpSpLocks noChangeAspect="1"/>
              </p:cNvGrpSpPr>
              <p:nvPr/>
            </p:nvGrpSpPr>
            <p:grpSpPr>
              <a:xfrm>
                <a:off x="1880349" y="5700420"/>
                <a:ext cx="227766" cy="227766"/>
                <a:chOff x="244903" y="2763008"/>
                <a:chExt cx="576064" cy="576064"/>
              </a:xfrm>
            </p:grpSpPr>
            <p:sp>
              <p:nvSpPr>
                <p:cNvPr id="29" name="Ellipse 28">
                  <a:extLst>
                    <a:ext uri="{FF2B5EF4-FFF2-40B4-BE49-F238E27FC236}">
                      <a16:creationId xmlns:a16="http://schemas.microsoft.com/office/drawing/2014/main" id="{F6C1E5F8-3CBC-3C4F-9B5F-5376F1CAA0CE}"/>
                    </a:ext>
                  </a:extLst>
                </p:cNvPr>
                <p:cNvSpPr/>
                <p:nvPr/>
              </p:nvSpPr>
              <p:spPr>
                <a:xfrm>
                  <a:off x="244903" y="2763008"/>
                  <a:ext cx="576064"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30" name="Rechteck 29">
                  <a:extLst>
                    <a:ext uri="{FF2B5EF4-FFF2-40B4-BE49-F238E27FC236}">
                      <a16:creationId xmlns:a16="http://schemas.microsoft.com/office/drawing/2014/main" id="{91345318-C6DA-4A01-78C6-785167F73058}"/>
                    </a:ext>
                  </a:extLst>
                </p:cNvPr>
                <p:cNvSpPr/>
                <p:nvPr/>
              </p:nvSpPr>
              <p:spPr>
                <a:xfrm>
                  <a:off x="379880" y="3002079"/>
                  <a:ext cx="306110" cy="979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grpSp>
          <p:grpSp>
            <p:nvGrpSpPr>
              <p:cNvPr id="13" name="Gruppieren 12">
                <a:extLst>
                  <a:ext uri="{FF2B5EF4-FFF2-40B4-BE49-F238E27FC236}">
                    <a16:creationId xmlns:a16="http://schemas.microsoft.com/office/drawing/2014/main" id="{DE4BDDCA-BD27-73BB-A055-A2B376C5259A}"/>
                  </a:ext>
                </a:extLst>
              </p:cNvPr>
              <p:cNvGrpSpPr>
                <a:grpSpLocks noChangeAspect="1"/>
              </p:cNvGrpSpPr>
              <p:nvPr/>
            </p:nvGrpSpPr>
            <p:grpSpPr>
              <a:xfrm>
                <a:off x="10109225" y="6192395"/>
                <a:ext cx="227766" cy="227766"/>
                <a:chOff x="275183" y="2200270"/>
                <a:chExt cx="576064" cy="576064"/>
              </a:xfrm>
            </p:grpSpPr>
            <p:sp>
              <p:nvSpPr>
                <p:cNvPr id="27" name="Ellipse 26">
                  <a:extLst>
                    <a:ext uri="{FF2B5EF4-FFF2-40B4-BE49-F238E27FC236}">
                      <a16:creationId xmlns:a16="http://schemas.microsoft.com/office/drawing/2014/main" id="{BEF5A9DA-64F2-82A0-BD71-2EDD00B155A2}"/>
                    </a:ext>
                  </a:extLst>
                </p:cNvPr>
                <p:cNvSpPr/>
                <p:nvPr/>
              </p:nvSpPr>
              <p:spPr>
                <a:xfrm>
                  <a:off x="275183" y="2200270"/>
                  <a:ext cx="576064"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28" name="Kreuz 27">
                  <a:extLst>
                    <a:ext uri="{FF2B5EF4-FFF2-40B4-BE49-F238E27FC236}">
                      <a16:creationId xmlns:a16="http://schemas.microsoft.com/office/drawing/2014/main" id="{0E1B3232-C1DC-5443-C9A8-499A146695CF}"/>
                    </a:ext>
                  </a:extLst>
                </p:cNvPr>
                <p:cNvSpPr/>
                <p:nvPr/>
              </p:nvSpPr>
              <p:spPr>
                <a:xfrm>
                  <a:off x="383195" y="2308282"/>
                  <a:ext cx="360040" cy="360040"/>
                </a:xfrm>
                <a:prstGeom prst="plus">
                  <a:avLst>
                    <a:gd name="adj" fmla="val 355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grpSp>
          <p:grpSp>
            <p:nvGrpSpPr>
              <p:cNvPr id="14" name="Gruppieren 13">
                <a:extLst>
                  <a:ext uri="{FF2B5EF4-FFF2-40B4-BE49-F238E27FC236}">
                    <a16:creationId xmlns:a16="http://schemas.microsoft.com/office/drawing/2014/main" id="{6F933C3A-B563-09D0-941D-D0A77D71B594}"/>
                  </a:ext>
                </a:extLst>
              </p:cNvPr>
              <p:cNvGrpSpPr>
                <a:grpSpLocks noChangeAspect="1"/>
              </p:cNvGrpSpPr>
              <p:nvPr/>
            </p:nvGrpSpPr>
            <p:grpSpPr>
              <a:xfrm>
                <a:off x="2369863" y="6192395"/>
                <a:ext cx="227766" cy="227766"/>
                <a:chOff x="244903" y="2763008"/>
                <a:chExt cx="576064" cy="576064"/>
              </a:xfrm>
            </p:grpSpPr>
            <p:sp>
              <p:nvSpPr>
                <p:cNvPr id="25" name="Ellipse 24">
                  <a:extLst>
                    <a:ext uri="{FF2B5EF4-FFF2-40B4-BE49-F238E27FC236}">
                      <a16:creationId xmlns:a16="http://schemas.microsoft.com/office/drawing/2014/main" id="{B43AB0C4-4985-A7DA-8E3A-628524BD9F55}"/>
                    </a:ext>
                  </a:extLst>
                </p:cNvPr>
                <p:cNvSpPr/>
                <p:nvPr/>
              </p:nvSpPr>
              <p:spPr>
                <a:xfrm>
                  <a:off x="244903" y="2763008"/>
                  <a:ext cx="576064"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26" name="Rechteck 25">
                  <a:extLst>
                    <a:ext uri="{FF2B5EF4-FFF2-40B4-BE49-F238E27FC236}">
                      <a16:creationId xmlns:a16="http://schemas.microsoft.com/office/drawing/2014/main" id="{50AE2489-142A-451E-9828-0E92CD3C9FC8}"/>
                    </a:ext>
                  </a:extLst>
                </p:cNvPr>
                <p:cNvSpPr/>
                <p:nvPr/>
              </p:nvSpPr>
              <p:spPr>
                <a:xfrm>
                  <a:off x="379880" y="3002079"/>
                  <a:ext cx="306110" cy="979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grpSp>
          <p:cxnSp>
            <p:nvCxnSpPr>
              <p:cNvPr id="15" name="Gerade Verbindung mit Pfeil 14">
                <a:extLst>
                  <a:ext uri="{FF2B5EF4-FFF2-40B4-BE49-F238E27FC236}">
                    <a16:creationId xmlns:a16="http://schemas.microsoft.com/office/drawing/2014/main" id="{4772EE32-DA5B-3D3C-4649-779087AD1D69}"/>
                  </a:ext>
                </a:extLst>
              </p:cNvPr>
              <p:cNvCxnSpPr/>
              <p:nvPr/>
            </p:nvCxnSpPr>
            <p:spPr>
              <a:xfrm>
                <a:off x="2826914" y="6306278"/>
                <a:ext cx="7054609" cy="0"/>
              </a:xfrm>
              <a:prstGeom prst="straightConnector1">
                <a:avLst/>
              </a:prstGeom>
              <a:ln w="63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 Box 20">
                <a:extLst>
                  <a:ext uri="{FF2B5EF4-FFF2-40B4-BE49-F238E27FC236}">
                    <a16:creationId xmlns:a16="http://schemas.microsoft.com/office/drawing/2014/main" id="{38D9A774-C29B-7DF5-C368-8EF46EF2E798}"/>
                  </a:ext>
                </a:extLst>
              </p:cNvPr>
              <p:cNvSpPr txBox="1">
                <a:spLocks noChangeArrowheads="1"/>
              </p:cNvSpPr>
              <p:nvPr/>
            </p:nvSpPr>
            <p:spPr bwMode="auto">
              <a:xfrm>
                <a:off x="5577862" y="6111379"/>
                <a:ext cx="1605569" cy="277641"/>
              </a:xfrm>
              <a:prstGeom prst="rect">
                <a:avLst/>
              </a:prstGeom>
              <a:solidFill>
                <a:schemeClr val="bg1"/>
              </a:solidFill>
              <a:ln>
                <a:noFill/>
              </a:ln>
            </p:spPr>
            <p:txBody>
              <a:bodyPr wrap="none" lIns="92075" tIns="46038" rIns="92075" bIns="46038">
                <a:spAutoFit/>
              </a:bodyPr>
              <a:lstStyle>
                <a:lvl1pPr>
                  <a:spcAft>
                    <a:spcPct val="0"/>
                  </a:spcAft>
                  <a:defRPr>
                    <a:solidFill>
                      <a:schemeClr val="tx1"/>
                    </a:solidFill>
                    <a:latin typeface="Arial" charset="0"/>
                  </a:defRPr>
                </a:lvl1pPr>
                <a:lvl2pPr marL="742950" indent="-285750">
                  <a:spcAft>
                    <a:spcPct val="0"/>
                  </a:spcAft>
                  <a:defRPr>
                    <a:solidFill>
                      <a:schemeClr val="tx1"/>
                    </a:solidFill>
                    <a:latin typeface="Arial" charset="0"/>
                  </a:defRPr>
                </a:lvl2pPr>
                <a:lvl3pPr marL="1143000" indent="-228600">
                  <a:spcAft>
                    <a:spcPct val="0"/>
                  </a:spcAft>
                  <a:defRPr>
                    <a:solidFill>
                      <a:schemeClr val="tx1"/>
                    </a:solidFill>
                    <a:latin typeface="Arial" charset="0"/>
                  </a:defRPr>
                </a:lvl3pPr>
                <a:lvl4pPr marL="1600200" indent="-228600">
                  <a:spcAft>
                    <a:spcPct val="0"/>
                  </a:spcAft>
                  <a:defRPr>
                    <a:solidFill>
                      <a:schemeClr val="tx1"/>
                    </a:solidFill>
                    <a:latin typeface="Arial" charset="0"/>
                  </a:defRPr>
                </a:lvl4pPr>
                <a:lvl5pPr marL="2057400" indent="-228600">
                  <a:spcAft>
                    <a:spcPct val="0"/>
                  </a:spcAft>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spcBef>
                    <a:spcPct val="50000"/>
                  </a:spcBef>
                  <a:buSzTx/>
                  <a:buFontTx/>
                  <a:buNone/>
                </a:pPr>
                <a:r>
                  <a:rPr lang="en-GB" sz="1200" b="1" dirty="0" err="1">
                    <a:solidFill>
                      <a:srgbClr val="595A59"/>
                    </a:solidFill>
                    <a:latin typeface="+mn-lt"/>
                  </a:rPr>
                  <a:t>Vöxtur</a:t>
                </a:r>
                <a:r>
                  <a:rPr lang="en-GB" sz="1200" b="1" dirty="0">
                    <a:solidFill>
                      <a:srgbClr val="595A59"/>
                    </a:solidFill>
                    <a:latin typeface="+mn-lt"/>
                  </a:rPr>
                  <a:t> / </a:t>
                </a:r>
                <a:r>
                  <a:rPr lang="en-GB" sz="1200" b="1" dirty="0" err="1">
                    <a:solidFill>
                      <a:srgbClr val="595A59"/>
                    </a:solidFill>
                    <a:latin typeface="+mn-lt"/>
                  </a:rPr>
                  <a:t>Hagnaðarvon</a:t>
                </a:r>
                <a:endParaRPr lang="en-GB" sz="1200" b="1" dirty="0">
                  <a:solidFill>
                    <a:srgbClr val="595A59"/>
                  </a:solidFill>
                  <a:latin typeface="+mn-lt"/>
                </a:endParaRPr>
              </a:p>
            </p:txBody>
          </p:sp>
          <p:sp>
            <p:nvSpPr>
              <p:cNvPr id="17" name="Text Box 25">
                <a:extLst>
                  <a:ext uri="{FF2B5EF4-FFF2-40B4-BE49-F238E27FC236}">
                    <a16:creationId xmlns:a16="http://schemas.microsoft.com/office/drawing/2014/main" id="{A5F3AFF4-797C-4784-F5AE-1D009D518C89}"/>
                  </a:ext>
                </a:extLst>
              </p:cNvPr>
              <p:cNvSpPr txBox="1">
                <a:spLocks noChangeArrowheads="1"/>
              </p:cNvSpPr>
              <p:nvPr/>
            </p:nvSpPr>
            <p:spPr bwMode="auto">
              <a:xfrm rot="16200000">
                <a:off x="1153681" y="3841988"/>
                <a:ext cx="1681105" cy="277641"/>
              </a:xfrm>
              <a:prstGeom prst="rect">
                <a:avLst/>
              </a:prstGeom>
              <a:solidFill>
                <a:schemeClr val="bg1"/>
              </a:solidFill>
              <a:ln>
                <a:noFill/>
              </a:ln>
            </p:spPr>
            <p:txBody>
              <a:bodyPr wrap="square" lIns="92075" tIns="46038" rIns="92075" bIns="46038">
                <a:spAutoFit/>
              </a:bodyPr>
              <a:lstStyle>
                <a:lvl1pPr>
                  <a:spcAft>
                    <a:spcPct val="0"/>
                  </a:spcAft>
                  <a:defRPr>
                    <a:solidFill>
                      <a:schemeClr val="tx1"/>
                    </a:solidFill>
                    <a:latin typeface="Arial" charset="0"/>
                  </a:defRPr>
                </a:lvl1pPr>
                <a:lvl2pPr marL="742950" indent="-285750">
                  <a:spcAft>
                    <a:spcPct val="0"/>
                  </a:spcAft>
                  <a:defRPr>
                    <a:solidFill>
                      <a:schemeClr val="tx1"/>
                    </a:solidFill>
                    <a:latin typeface="Arial" charset="0"/>
                  </a:defRPr>
                </a:lvl2pPr>
                <a:lvl3pPr marL="1143000" indent="-228600">
                  <a:spcAft>
                    <a:spcPct val="0"/>
                  </a:spcAft>
                  <a:defRPr>
                    <a:solidFill>
                      <a:schemeClr val="tx1"/>
                    </a:solidFill>
                    <a:latin typeface="Arial" charset="0"/>
                  </a:defRPr>
                </a:lvl3pPr>
                <a:lvl4pPr marL="1600200" indent="-228600">
                  <a:spcAft>
                    <a:spcPct val="0"/>
                  </a:spcAft>
                  <a:defRPr>
                    <a:solidFill>
                      <a:schemeClr val="tx1"/>
                    </a:solidFill>
                    <a:latin typeface="Arial" charset="0"/>
                  </a:defRPr>
                </a:lvl4pPr>
                <a:lvl5pPr marL="2057400" indent="-228600">
                  <a:spcAft>
                    <a:spcPct val="0"/>
                  </a:spcAft>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spcBef>
                    <a:spcPct val="50000"/>
                  </a:spcBef>
                  <a:buSzTx/>
                  <a:buFontTx/>
                  <a:buNone/>
                </a:pPr>
                <a:r>
                  <a:rPr lang="en-GB" sz="1200" b="1" dirty="0" err="1">
                    <a:solidFill>
                      <a:srgbClr val="595A59"/>
                    </a:solidFill>
                    <a:latin typeface="+mn-lt"/>
                  </a:rPr>
                  <a:t>Eftirspurn</a:t>
                </a:r>
                <a:endParaRPr lang="en-GB" sz="1200" b="1" dirty="0">
                  <a:solidFill>
                    <a:srgbClr val="595A59"/>
                  </a:solidFill>
                  <a:latin typeface="+mn-lt"/>
                </a:endParaRPr>
              </a:p>
            </p:txBody>
          </p:sp>
          <p:sp>
            <p:nvSpPr>
              <p:cNvPr id="18" name="Freeform 5">
                <a:extLst>
                  <a:ext uri="{FF2B5EF4-FFF2-40B4-BE49-F238E27FC236}">
                    <a16:creationId xmlns:a16="http://schemas.microsoft.com/office/drawing/2014/main" id="{2585AC17-1953-F77C-7F6D-173682E59FD6}"/>
                  </a:ext>
                </a:extLst>
              </p:cNvPr>
              <p:cNvSpPr>
                <a:spLocks/>
              </p:cNvSpPr>
              <p:nvPr/>
            </p:nvSpPr>
            <p:spPr bwMode="auto">
              <a:xfrm>
                <a:off x="3877428" y="4157724"/>
                <a:ext cx="713210" cy="503673"/>
              </a:xfrm>
              <a:custGeom>
                <a:avLst/>
                <a:gdLst>
                  <a:gd name="T0" fmla="*/ 210 w 306"/>
                  <a:gd name="T1" fmla="*/ 21 h 216"/>
                  <a:gd name="T2" fmla="*/ 124 w 306"/>
                  <a:gd name="T3" fmla="*/ 21 h 216"/>
                  <a:gd name="T4" fmla="*/ 72 w 306"/>
                  <a:gd name="T5" fmla="*/ 59 h 216"/>
                  <a:gd name="T6" fmla="*/ 24 w 306"/>
                  <a:gd name="T7" fmla="*/ 72 h 216"/>
                  <a:gd name="T8" fmla="*/ 4 w 306"/>
                  <a:gd name="T9" fmla="*/ 84 h 216"/>
                  <a:gd name="T10" fmla="*/ 62 w 306"/>
                  <a:gd name="T11" fmla="*/ 156 h 216"/>
                  <a:gd name="T12" fmla="*/ 137 w 306"/>
                  <a:gd name="T13" fmla="*/ 158 h 216"/>
                  <a:gd name="T14" fmla="*/ 188 w 306"/>
                  <a:gd name="T15" fmla="*/ 216 h 216"/>
                  <a:gd name="T16" fmla="*/ 296 w 306"/>
                  <a:gd name="T17" fmla="*/ 132 h 216"/>
                  <a:gd name="T18" fmla="*/ 210 w 306"/>
                  <a:gd name="T19" fmla="*/ 2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216">
                    <a:moveTo>
                      <a:pt x="210" y="21"/>
                    </a:moveTo>
                    <a:cubicBezTo>
                      <a:pt x="159" y="0"/>
                      <a:pt x="132" y="15"/>
                      <a:pt x="124" y="21"/>
                    </a:cubicBezTo>
                    <a:cubicBezTo>
                      <a:pt x="117" y="26"/>
                      <a:pt x="117" y="46"/>
                      <a:pt x="72" y="59"/>
                    </a:cubicBezTo>
                    <a:cubicBezTo>
                      <a:pt x="28" y="72"/>
                      <a:pt x="31" y="72"/>
                      <a:pt x="24" y="72"/>
                    </a:cubicBezTo>
                    <a:cubicBezTo>
                      <a:pt x="16" y="72"/>
                      <a:pt x="7" y="65"/>
                      <a:pt x="4" y="84"/>
                    </a:cubicBezTo>
                    <a:cubicBezTo>
                      <a:pt x="0" y="121"/>
                      <a:pt x="35" y="152"/>
                      <a:pt x="62" y="156"/>
                    </a:cubicBezTo>
                    <a:cubicBezTo>
                      <a:pt x="89" y="160"/>
                      <a:pt x="93" y="139"/>
                      <a:pt x="137" y="158"/>
                    </a:cubicBezTo>
                    <a:cubicBezTo>
                      <a:pt x="181" y="177"/>
                      <a:pt x="188" y="216"/>
                      <a:pt x="188" y="216"/>
                    </a:cubicBezTo>
                    <a:cubicBezTo>
                      <a:pt x="188" y="216"/>
                      <a:pt x="306" y="158"/>
                      <a:pt x="296" y="132"/>
                    </a:cubicBezTo>
                    <a:cubicBezTo>
                      <a:pt x="283" y="97"/>
                      <a:pt x="210" y="21"/>
                      <a:pt x="210" y="21"/>
                    </a:cubicBezTo>
                  </a:path>
                </a:pathLst>
              </a:custGeom>
              <a:solidFill>
                <a:srgbClr val="9C6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6">
                <a:extLst>
                  <a:ext uri="{FF2B5EF4-FFF2-40B4-BE49-F238E27FC236}">
                    <a16:creationId xmlns:a16="http://schemas.microsoft.com/office/drawing/2014/main" id="{B896063B-5FCB-412F-AFA0-E656D6968C2B}"/>
                  </a:ext>
                </a:extLst>
              </p:cNvPr>
              <p:cNvSpPr>
                <a:spLocks/>
              </p:cNvSpPr>
              <p:nvPr/>
            </p:nvSpPr>
            <p:spPr bwMode="auto">
              <a:xfrm>
                <a:off x="4325029" y="4530560"/>
                <a:ext cx="1975345" cy="1432321"/>
              </a:xfrm>
              <a:custGeom>
                <a:avLst/>
                <a:gdLst>
                  <a:gd name="T0" fmla="*/ 121 w 848"/>
                  <a:gd name="T1" fmla="*/ 0 h 614"/>
                  <a:gd name="T2" fmla="*/ 240 w 848"/>
                  <a:gd name="T3" fmla="*/ 79 h 614"/>
                  <a:gd name="T4" fmla="*/ 625 w 848"/>
                  <a:gd name="T5" fmla="*/ 128 h 614"/>
                  <a:gd name="T6" fmla="*/ 665 w 848"/>
                  <a:gd name="T7" fmla="*/ 251 h 614"/>
                  <a:gd name="T8" fmla="*/ 841 w 848"/>
                  <a:gd name="T9" fmla="*/ 394 h 614"/>
                  <a:gd name="T10" fmla="*/ 660 w 848"/>
                  <a:gd name="T11" fmla="*/ 289 h 614"/>
                  <a:gd name="T12" fmla="*/ 742 w 848"/>
                  <a:gd name="T13" fmla="*/ 456 h 614"/>
                  <a:gd name="T14" fmla="*/ 746 w 848"/>
                  <a:gd name="T15" fmla="*/ 614 h 614"/>
                  <a:gd name="T16" fmla="*/ 691 w 848"/>
                  <a:gd name="T17" fmla="*/ 614 h 614"/>
                  <a:gd name="T18" fmla="*/ 701 w 848"/>
                  <a:gd name="T19" fmla="*/ 509 h 614"/>
                  <a:gd name="T20" fmla="*/ 651 w 848"/>
                  <a:gd name="T21" fmla="*/ 417 h 614"/>
                  <a:gd name="T22" fmla="*/ 646 w 848"/>
                  <a:gd name="T23" fmla="*/ 614 h 614"/>
                  <a:gd name="T24" fmla="*/ 584 w 848"/>
                  <a:gd name="T25" fmla="*/ 614 h 614"/>
                  <a:gd name="T26" fmla="*/ 617 w 848"/>
                  <a:gd name="T27" fmla="*/ 547 h 614"/>
                  <a:gd name="T28" fmla="*/ 576 w 848"/>
                  <a:gd name="T29" fmla="*/ 420 h 614"/>
                  <a:gd name="T30" fmla="*/ 444 w 848"/>
                  <a:gd name="T31" fmla="*/ 289 h 614"/>
                  <a:gd name="T32" fmla="*/ 207 w 848"/>
                  <a:gd name="T33" fmla="*/ 389 h 614"/>
                  <a:gd name="T34" fmla="*/ 160 w 848"/>
                  <a:gd name="T35" fmla="*/ 614 h 614"/>
                  <a:gd name="T36" fmla="*/ 108 w 848"/>
                  <a:gd name="T37" fmla="*/ 614 h 614"/>
                  <a:gd name="T38" fmla="*/ 133 w 848"/>
                  <a:gd name="T39" fmla="*/ 417 h 614"/>
                  <a:gd name="T40" fmla="*/ 120 w 848"/>
                  <a:gd name="T41" fmla="*/ 372 h 614"/>
                  <a:gd name="T42" fmla="*/ 77 w 848"/>
                  <a:gd name="T43" fmla="*/ 614 h 614"/>
                  <a:gd name="T44" fmla="*/ 29 w 848"/>
                  <a:gd name="T45" fmla="*/ 614 h 614"/>
                  <a:gd name="T46" fmla="*/ 47 w 848"/>
                  <a:gd name="T47" fmla="*/ 265 h 614"/>
                  <a:gd name="T48" fmla="*/ 8 w 848"/>
                  <a:gd name="T49" fmla="*/ 124 h 614"/>
                  <a:gd name="T50" fmla="*/ 121 w 848"/>
                  <a:gd name="T51"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8" h="614">
                    <a:moveTo>
                      <a:pt x="121" y="0"/>
                    </a:moveTo>
                    <a:cubicBezTo>
                      <a:pt x="123" y="10"/>
                      <a:pt x="180" y="67"/>
                      <a:pt x="240" y="79"/>
                    </a:cubicBezTo>
                    <a:cubicBezTo>
                      <a:pt x="299" y="90"/>
                      <a:pt x="587" y="68"/>
                      <a:pt x="625" y="128"/>
                    </a:cubicBezTo>
                    <a:cubicBezTo>
                      <a:pt x="664" y="188"/>
                      <a:pt x="661" y="243"/>
                      <a:pt x="665" y="251"/>
                    </a:cubicBezTo>
                    <a:cubicBezTo>
                      <a:pt x="707" y="335"/>
                      <a:pt x="848" y="389"/>
                      <a:pt x="841" y="394"/>
                    </a:cubicBezTo>
                    <a:cubicBezTo>
                      <a:pt x="831" y="399"/>
                      <a:pt x="766" y="398"/>
                      <a:pt x="660" y="289"/>
                    </a:cubicBezTo>
                    <a:cubicBezTo>
                      <a:pt x="633" y="261"/>
                      <a:pt x="727" y="439"/>
                      <a:pt x="742" y="456"/>
                    </a:cubicBezTo>
                    <a:cubicBezTo>
                      <a:pt x="762" y="479"/>
                      <a:pt x="749" y="603"/>
                      <a:pt x="746" y="614"/>
                    </a:cubicBezTo>
                    <a:cubicBezTo>
                      <a:pt x="691" y="614"/>
                      <a:pt x="691" y="614"/>
                      <a:pt x="691" y="614"/>
                    </a:cubicBezTo>
                    <a:cubicBezTo>
                      <a:pt x="691" y="614"/>
                      <a:pt x="719" y="555"/>
                      <a:pt x="701" y="509"/>
                    </a:cubicBezTo>
                    <a:cubicBezTo>
                      <a:pt x="686" y="469"/>
                      <a:pt x="651" y="417"/>
                      <a:pt x="651" y="417"/>
                    </a:cubicBezTo>
                    <a:cubicBezTo>
                      <a:pt x="651" y="417"/>
                      <a:pt x="684" y="537"/>
                      <a:pt x="646" y="614"/>
                    </a:cubicBezTo>
                    <a:cubicBezTo>
                      <a:pt x="584" y="614"/>
                      <a:pt x="584" y="614"/>
                      <a:pt x="584" y="614"/>
                    </a:cubicBezTo>
                    <a:cubicBezTo>
                      <a:pt x="584" y="614"/>
                      <a:pt x="614" y="568"/>
                      <a:pt x="617" y="547"/>
                    </a:cubicBezTo>
                    <a:cubicBezTo>
                      <a:pt x="621" y="526"/>
                      <a:pt x="623" y="475"/>
                      <a:pt x="576" y="420"/>
                    </a:cubicBezTo>
                    <a:cubicBezTo>
                      <a:pt x="529" y="365"/>
                      <a:pt x="473" y="290"/>
                      <a:pt x="444" y="289"/>
                    </a:cubicBezTo>
                    <a:cubicBezTo>
                      <a:pt x="389" y="286"/>
                      <a:pt x="260" y="338"/>
                      <a:pt x="207" y="389"/>
                    </a:cubicBezTo>
                    <a:cubicBezTo>
                      <a:pt x="179" y="415"/>
                      <a:pt x="162" y="573"/>
                      <a:pt x="160" y="614"/>
                    </a:cubicBezTo>
                    <a:cubicBezTo>
                      <a:pt x="108" y="614"/>
                      <a:pt x="108" y="614"/>
                      <a:pt x="108" y="614"/>
                    </a:cubicBezTo>
                    <a:cubicBezTo>
                      <a:pt x="108" y="614"/>
                      <a:pt x="138" y="384"/>
                      <a:pt x="133" y="417"/>
                    </a:cubicBezTo>
                    <a:cubicBezTo>
                      <a:pt x="130" y="434"/>
                      <a:pt x="138" y="367"/>
                      <a:pt x="120" y="372"/>
                    </a:cubicBezTo>
                    <a:cubicBezTo>
                      <a:pt x="105" y="376"/>
                      <a:pt x="77" y="614"/>
                      <a:pt x="77" y="614"/>
                    </a:cubicBezTo>
                    <a:cubicBezTo>
                      <a:pt x="29" y="614"/>
                      <a:pt x="29" y="614"/>
                      <a:pt x="29" y="614"/>
                    </a:cubicBezTo>
                    <a:cubicBezTo>
                      <a:pt x="29" y="614"/>
                      <a:pt x="73" y="333"/>
                      <a:pt x="47" y="265"/>
                    </a:cubicBezTo>
                    <a:cubicBezTo>
                      <a:pt x="27" y="211"/>
                      <a:pt x="0" y="162"/>
                      <a:pt x="8" y="124"/>
                    </a:cubicBezTo>
                    <a:cubicBezTo>
                      <a:pt x="20" y="65"/>
                      <a:pt x="121" y="0"/>
                      <a:pt x="121" y="0"/>
                    </a:cubicBezTo>
                  </a:path>
                </a:pathLst>
              </a:custGeom>
              <a:solidFill>
                <a:srgbClr val="9C6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4">
                <a:extLst>
                  <a:ext uri="{FF2B5EF4-FFF2-40B4-BE49-F238E27FC236}">
                    <a16:creationId xmlns:a16="http://schemas.microsoft.com/office/drawing/2014/main" id="{ABB5ABD9-B7A3-026B-1071-DBE0B0C59493}"/>
                  </a:ext>
                </a:extLst>
              </p:cNvPr>
              <p:cNvSpPr>
                <a:spLocks/>
              </p:cNvSpPr>
              <p:nvPr/>
            </p:nvSpPr>
            <p:spPr bwMode="auto">
              <a:xfrm>
                <a:off x="8475110" y="2153439"/>
                <a:ext cx="1851534" cy="1762165"/>
              </a:xfrm>
              <a:custGeom>
                <a:avLst/>
                <a:gdLst>
                  <a:gd name="T0" fmla="*/ 809 w 1616"/>
                  <a:gd name="T1" fmla="*/ 0 h 1538"/>
                  <a:gd name="T2" fmla="*/ 586 w 1616"/>
                  <a:gd name="T3" fmla="*/ 543 h 1538"/>
                  <a:gd name="T4" fmla="*/ 0 w 1616"/>
                  <a:gd name="T5" fmla="*/ 586 h 1538"/>
                  <a:gd name="T6" fmla="*/ 448 w 1616"/>
                  <a:gd name="T7" fmla="*/ 966 h 1538"/>
                  <a:gd name="T8" fmla="*/ 308 w 1616"/>
                  <a:gd name="T9" fmla="*/ 1538 h 1538"/>
                  <a:gd name="T10" fmla="*/ 809 w 1616"/>
                  <a:gd name="T11" fmla="*/ 1229 h 1538"/>
                  <a:gd name="T12" fmla="*/ 1307 w 1616"/>
                  <a:gd name="T13" fmla="*/ 1538 h 1538"/>
                  <a:gd name="T14" fmla="*/ 1167 w 1616"/>
                  <a:gd name="T15" fmla="*/ 966 h 1538"/>
                  <a:gd name="T16" fmla="*/ 1616 w 1616"/>
                  <a:gd name="T17" fmla="*/ 586 h 1538"/>
                  <a:gd name="T18" fmla="*/ 1029 w 1616"/>
                  <a:gd name="T19" fmla="*/ 543 h 1538"/>
                  <a:gd name="T20" fmla="*/ 809 w 1616"/>
                  <a:gd name="T21" fmla="*/ 0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6" h="1538">
                    <a:moveTo>
                      <a:pt x="809" y="0"/>
                    </a:moveTo>
                    <a:lnTo>
                      <a:pt x="586" y="543"/>
                    </a:lnTo>
                    <a:lnTo>
                      <a:pt x="0" y="586"/>
                    </a:lnTo>
                    <a:lnTo>
                      <a:pt x="448" y="966"/>
                    </a:lnTo>
                    <a:lnTo>
                      <a:pt x="308" y="1538"/>
                    </a:lnTo>
                    <a:lnTo>
                      <a:pt x="809" y="1229"/>
                    </a:lnTo>
                    <a:lnTo>
                      <a:pt x="1307" y="1538"/>
                    </a:lnTo>
                    <a:lnTo>
                      <a:pt x="1167" y="966"/>
                    </a:lnTo>
                    <a:lnTo>
                      <a:pt x="1616" y="586"/>
                    </a:lnTo>
                    <a:lnTo>
                      <a:pt x="1029" y="543"/>
                    </a:lnTo>
                    <a:lnTo>
                      <a:pt x="809" y="0"/>
                    </a:lnTo>
                    <a:close/>
                  </a:path>
                </a:pathLst>
              </a:custGeom>
              <a:solidFill>
                <a:srgbClr val="F9C5B5"/>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1" name="Freeform 18">
                <a:extLst>
                  <a:ext uri="{FF2B5EF4-FFF2-40B4-BE49-F238E27FC236}">
                    <a16:creationId xmlns:a16="http://schemas.microsoft.com/office/drawing/2014/main" id="{892A535B-91CA-F981-BF51-19D6BAE2A8F5}"/>
                  </a:ext>
                </a:extLst>
              </p:cNvPr>
              <p:cNvSpPr>
                <a:spLocks noEditPoints="1"/>
              </p:cNvSpPr>
              <p:nvPr/>
            </p:nvSpPr>
            <p:spPr bwMode="auto">
              <a:xfrm>
                <a:off x="5122545" y="2112697"/>
                <a:ext cx="1123507" cy="1775061"/>
              </a:xfrm>
              <a:custGeom>
                <a:avLst/>
                <a:gdLst>
                  <a:gd name="T0" fmla="*/ 263 w 474"/>
                  <a:gd name="T1" fmla="*/ 590 h 750"/>
                  <a:gd name="T2" fmla="*/ 195 w 474"/>
                  <a:gd name="T3" fmla="*/ 562 h 750"/>
                  <a:gd name="T4" fmla="*/ 126 w 474"/>
                  <a:gd name="T5" fmla="*/ 590 h 750"/>
                  <a:gd name="T6" fmla="*/ 97 w 474"/>
                  <a:gd name="T7" fmla="*/ 656 h 750"/>
                  <a:gd name="T8" fmla="*/ 126 w 474"/>
                  <a:gd name="T9" fmla="*/ 722 h 750"/>
                  <a:gd name="T10" fmla="*/ 195 w 474"/>
                  <a:gd name="T11" fmla="*/ 750 h 750"/>
                  <a:gd name="T12" fmla="*/ 263 w 474"/>
                  <a:gd name="T13" fmla="*/ 722 h 750"/>
                  <a:gd name="T14" fmla="*/ 292 w 474"/>
                  <a:gd name="T15" fmla="*/ 656 h 750"/>
                  <a:gd name="T16" fmla="*/ 263 w 474"/>
                  <a:gd name="T17" fmla="*/ 590 h 750"/>
                  <a:gd name="T18" fmla="*/ 406 w 474"/>
                  <a:gd name="T19" fmla="*/ 58 h 750"/>
                  <a:gd name="T20" fmla="*/ 226 w 474"/>
                  <a:gd name="T21" fmla="*/ 0 h 750"/>
                  <a:gd name="T22" fmla="*/ 66 w 474"/>
                  <a:gd name="T23" fmla="*/ 41 h 750"/>
                  <a:gd name="T24" fmla="*/ 0 w 474"/>
                  <a:gd name="T25" fmla="*/ 139 h 750"/>
                  <a:gd name="T26" fmla="*/ 22 w 474"/>
                  <a:gd name="T27" fmla="*/ 199 h 750"/>
                  <a:gd name="T28" fmla="*/ 83 w 474"/>
                  <a:gd name="T29" fmla="*/ 223 h 750"/>
                  <a:gd name="T30" fmla="*/ 147 w 474"/>
                  <a:gd name="T31" fmla="*/ 204 h 750"/>
                  <a:gd name="T32" fmla="*/ 170 w 474"/>
                  <a:gd name="T33" fmla="*/ 149 h 750"/>
                  <a:gd name="T34" fmla="*/ 163 w 474"/>
                  <a:gd name="T35" fmla="*/ 102 h 750"/>
                  <a:gd name="T36" fmla="*/ 151 w 474"/>
                  <a:gd name="T37" fmla="*/ 60 h 750"/>
                  <a:gd name="T38" fmla="*/ 182 w 474"/>
                  <a:gd name="T39" fmla="*/ 46 h 750"/>
                  <a:gd name="T40" fmla="*/ 219 w 474"/>
                  <a:gd name="T41" fmla="*/ 42 h 750"/>
                  <a:gd name="T42" fmla="*/ 297 w 474"/>
                  <a:gd name="T43" fmla="*/ 75 h 750"/>
                  <a:gd name="T44" fmla="*/ 327 w 474"/>
                  <a:gd name="T45" fmla="*/ 164 h 750"/>
                  <a:gd name="T46" fmla="*/ 285 w 474"/>
                  <a:gd name="T47" fmla="*/ 273 h 750"/>
                  <a:gd name="T48" fmla="*/ 170 w 474"/>
                  <a:gd name="T49" fmla="*/ 320 h 750"/>
                  <a:gd name="T50" fmla="*/ 170 w 474"/>
                  <a:gd name="T51" fmla="*/ 517 h 750"/>
                  <a:gd name="T52" fmla="*/ 215 w 474"/>
                  <a:gd name="T53" fmla="*/ 517 h 750"/>
                  <a:gd name="T54" fmla="*/ 218 w 474"/>
                  <a:gd name="T55" fmla="*/ 448 h 750"/>
                  <a:gd name="T56" fmla="*/ 405 w 474"/>
                  <a:gd name="T57" fmla="*/ 375 h 750"/>
                  <a:gd name="T58" fmla="*/ 474 w 474"/>
                  <a:gd name="T59" fmla="*/ 210 h 750"/>
                  <a:gd name="T60" fmla="*/ 406 w 474"/>
                  <a:gd name="T61" fmla="*/ 5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4" h="750">
                    <a:moveTo>
                      <a:pt x="263" y="590"/>
                    </a:moveTo>
                    <a:cubicBezTo>
                      <a:pt x="244" y="571"/>
                      <a:pt x="221" y="562"/>
                      <a:pt x="195" y="562"/>
                    </a:cubicBezTo>
                    <a:cubicBezTo>
                      <a:pt x="169" y="562"/>
                      <a:pt x="146" y="571"/>
                      <a:pt x="126" y="590"/>
                    </a:cubicBezTo>
                    <a:cubicBezTo>
                      <a:pt x="107" y="608"/>
                      <a:pt x="97" y="631"/>
                      <a:pt x="97" y="656"/>
                    </a:cubicBezTo>
                    <a:cubicBezTo>
                      <a:pt x="97" y="682"/>
                      <a:pt x="107" y="704"/>
                      <a:pt x="126" y="722"/>
                    </a:cubicBezTo>
                    <a:cubicBezTo>
                      <a:pt x="146" y="741"/>
                      <a:pt x="169" y="750"/>
                      <a:pt x="195" y="750"/>
                    </a:cubicBezTo>
                    <a:cubicBezTo>
                      <a:pt x="221" y="750"/>
                      <a:pt x="244" y="741"/>
                      <a:pt x="263" y="722"/>
                    </a:cubicBezTo>
                    <a:cubicBezTo>
                      <a:pt x="282" y="704"/>
                      <a:pt x="292" y="682"/>
                      <a:pt x="292" y="656"/>
                    </a:cubicBezTo>
                    <a:cubicBezTo>
                      <a:pt x="292" y="631"/>
                      <a:pt x="282" y="608"/>
                      <a:pt x="263" y="590"/>
                    </a:cubicBezTo>
                    <a:moveTo>
                      <a:pt x="406" y="58"/>
                    </a:moveTo>
                    <a:cubicBezTo>
                      <a:pt x="360" y="19"/>
                      <a:pt x="300" y="0"/>
                      <a:pt x="226" y="0"/>
                    </a:cubicBezTo>
                    <a:cubicBezTo>
                      <a:pt x="164" y="0"/>
                      <a:pt x="111" y="14"/>
                      <a:pt x="66" y="41"/>
                    </a:cubicBezTo>
                    <a:cubicBezTo>
                      <a:pt x="22" y="68"/>
                      <a:pt x="0" y="101"/>
                      <a:pt x="0" y="139"/>
                    </a:cubicBezTo>
                    <a:cubicBezTo>
                      <a:pt x="0" y="163"/>
                      <a:pt x="7" y="183"/>
                      <a:pt x="22" y="199"/>
                    </a:cubicBezTo>
                    <a:cubicBezTo>
                      <a:pt x="37" y="215"/>
                      <a:pt x="57" y="223"/>
                      <a:pt x="83" y="223"/>
                    </a:cubicBezTo>
                    <a:cubicBezTo>
                      <a:pt x="110" y="223"/>
                      <a:pt x="131" y="217"/>
                      <a:pt x="147" y="204"/>
                    </a:cubicBezTo>
                    <a:cubicBezTo>
                      <a:pt x="162" y="191"/>
                      <a:pt x="170" y="173"/>
                      <a:pt x="170" y="149"/>
                    </a:cubicBezTo>
                    <a:cubicBezTo>
                      <a:pt x="170" y="135"/>
                      <a:pt x="167" y="119"/>
                      <a:pt x="163" y="102"/>
                    </a:cubicBezTo>
                    <a:cubicBezTo>
                      <a:pt x="158" y="85"/>
                      <a:pt x="154" y="71"/>
                      <a:pt x="151" y="60"/>
                    </a:cubicBezTo>
                    <a:cubicBezTo>
                      <a:pt x="161" y="54"/>
                      <a:pt x="171" y="49"/>
                      <a:pt x="182" y="46"/>
                    </a:cubicBezTo>
                    <a:cubicBezTo>
                      <a:pt x="193" y="44"/>
                      <a:pt x="205" y="42"/>
                      <a:pt x="219" y="42"/>
                    </a:cubicBezTo>
                    <a:cubicBezTo>
                      <a:pt x="252" y="42"/>
                      <a:pt x="278" y="53"/>
                      <a:pt x="297" y="75"/>
                    </a:cubicBezTo>
                    <a:cubicBezTo>
                      <a:pt x="317" y="97"/>
                      <a:pt x="327" y="127"/>
                      <a:pt x="327" y="164"/>
                    </a:cubicBezTo>
                    <a:cubicBezTo>
                      <a:pt x="327" y="210"/>
                      <a:pt x="313" y="246"/>
                      <a:pt x="285" y="273"/>
                    </a:cubicBezTo>
                    <a:cubicBezTo>
                      <a:pt x="257" y="300"/>
                      <a:pt x="219" y="316"/>
                      <a:pt x="170" y="320"/>
                    </a:cubicBezTo>
                    <a:cubicBezTo>
                      <a:pt x="170" y="517"/>
                      <a:pt x="170" y="517"/>
                      <a:pt x="170" y="517"/>
                    </a:cubicBezTo>
                    <a:cubicBezTo>
                      <a:pt x="215" y="517"/>
                      <a:pt x="215" y="517"/>
                      <a:pt x="215" y="517"/>
                    </a:cubicBezTo>
                    <a:cubicBezTo>
                      <a:pt x="218" y="448"/>
                      <a:pt x="218" y="448"/>
                      <a:pt x="218" y="448"/>
                    </a:cubicBezTo>
                    <a:cubicBezTo>
                      <a:pt x="296" y="442"/>
                      <a:pt x="358" y="418"/>
                      <a:pt x="405" y="375"/>
                    </a:cubicBezTo>
                    <a:cubicBezTo>
                      <a:pt x="451" y="333"/>
                      <a:pt x="474" y="278"/>
                      <a:pt x="474" y="210"/>
                    </a:cubicBezTo>
                    <a:cubicBezTo>
                      <a:pt x="474" y="147"/>
                      <a:pt x="452" y="96"/>
                      <a:pt x="406" y="58"/>
                    </a:cubicBezTo>
                  </a:path>
                </a:pathLst>
              </a:custGeom>
              <a:solidFill>
                <a:srgbClr val="D2EEEA"/>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5">
                <a:extLst>
                  <a:ext uri="{FF2B5EF4-FFF2-40B4-BE49-F238E27FC236}">
                    <a16:creationId xmlns:a16="http://schemas.microsoft.com/office/drawing/2014/main" id="{9E165737-F752-3F29-023E-4175B0ACD165}"/>
                  </a:ext>
                </a:extLst>
              </p:cNvPr>
              <p:cNvSpPr>
                <a:spLocks/>
              </p:cNvSpPr>
              <p:nvPr/>
            </p:nvSpPr>
            <p:spPr bwMode="auto">
              <a:xfrm>
                <a:off x="7438195" y="4141465"/>
                <a:ext cx="2829907" cy="1813505"/>
              </a:xfrm>
              <a:custGeom>
                <a:avLst/>
                <a:gdLst>
                  <a:gd name="T0" fmla="*/ 453 w 1254"/>
                  <a:gd name="T1" fmla="*/ 472 h 802"/>
                  <a:gd name="T2" fmla="*/ 477 w 1254"/>
                  <a:gd name="T3" fmla="*/ 762 h 802"/>
                  <a:gd name="T4" fmla="*/ 460 w 1254"/>
                  <a:gd name="T5" fmla="*/ 802 h 802"/>
                  <a:gd name="T6" fmla="*/ 519 w 1254"/>
                  <a:gd name="T7" fmla="*/ 802 h 802"/>
                  <a:gd name="T8" fmla="*/ 548 w 1254"/>
                  <a:gd name="T9" fmla="*/ 802 h 802"/>
                  <a:gd name="T10" fmla="*/ 560 w 1254"/>
                  <a:gd name="T11" fmla="*/ 541 h 802"/>
                  <a:gd name="T12" fmla="*/ 729 w 1254"/>
                  <a:gd name="T13" fmla="*/ 523 h 802"/>
                  <a:gd name="T14" fmla="*/ 915 w 1254"/>
                  <a:gd name="T15" fmla="*/ 469 h 802"/>
                  <a:gd name="T16" fmla="*/ 960 w 1254"/>
                  <a:gd name="T17" fmla="*/ 528 h 802"/>
                  <a:gd name="T18" fmla="*/ 1048 w 1254"/>
                  <a:gd name="T19" fmla="*/ 566 h 802"/>
                  <a:gd name="T20" fmla="*/ 1023 w 1254"/>
                  <a:gd name="T21" fmla="*/ 712 h 802"/>
                  <a:gd name="T22" fmla="*/ 975 w 1254"/>
                  <a:gd name="T23" fmla="*/ 802 h 802"/>
                  <a:gd name="T24" fmla="*/ 1037 w 1254"/>
                  <a:gd name="T25" fmla="*/ 802 h 802"/>
                  <a:gd name="T26" fmla="*/ 1119 w 1254"/>
                  <a:gd name="T27" fmla="*/ 605 h 802"/>
                  <a:gd name="T28" fmla="*/ 1126 w 1254"/>
                  <a:gd name="T29" fmla="*/ 802 h 802"/>
                  <a:gd name="T30" fmla="*/ 1181 w 1254"/>
                  <a:gd name="T31" fmla="*/ 802 h 802"/>
                  <a:gd name="T32" fmla="*/ 1191 w 1254"/>
                  <a:gd name="T33" fmla="*/ 397 h 802"/>
                  <a:gd name="T34" fmla="*/ 1205 w 1254"/>
                  <a:gd name="T35" fmla="*/ 268 h 802"/>
                  <a:gd name="T36" fmla="*/ 1211 w 1254"/>
                  <a:gd name="T37" fmla="*/ 569 h 802"/>
                  <a:gd name="T38" fmla="*/ 1234 w 1254"/>
                  <a:gd name="T39" fmla="*/ 545 h 802"/>
                  <a:gd name="T40" fmla="*/ 1229 w 1254"/>
                  <a:gd name="T41" fmla="*/ 172 h 802"/>
                  <a:gd name="T42" fmla="*/ 1117 w 1254"/>
                  <a:gd name="T43" fmla="*/ 71 h 802"/>
                  <a:gd name="T44" fmla="*/ 460 w 1254"/>
                  <a:gd name="T45" fmla="*/ 76 h 802"/>
                  <a:gd name="T46" fmla="*/ 125 w 1254"/>
                  <a:gd name="T47" fmla="*/ 41 h 802"/>
                  <a:gd name="T48" fmla="*/ 97 w 1254"/>
                  <a:gd name="T49" fmla="*/ 0 h 802"/>
                  <a:gd name="T50" fmla="*/ 92 w 1254"/>
                  <a:gd name="T51" fmla="*/ 62 h 802"/>
                  <a:gd name="T52" fmla="*/ 80 w 1254"/>
                  <a:gd name="T53" fmla="*/ 126 h 802"/>
                  <a:gd name="T54" fmla="*/ 70 w 1254"/>
                  <a:gd name="T55" fmla="*/ 169 h 802"/>
                  <a:gd name="T56" fmla="*/ 37 w 1254"/>
                  <a:gd name="T57" fmla="*/ 251 h 802"/>
                  <a:gd name="T58" fmla="*/ 1 w 1254"/>
                  <a:gd name="T59" fmla="*/ 293 h 802"/>
                  <a:gd name="T60" fmla="*/ 73 w 1254"/>
                  <a:gd name="T61" fmla="*/ 334 h 802"/>
                  <a:gd name="T62" fmla="*/ 105 w 1254"/>
                  <a:gd name="T63" fmla="*/ 312 h 802"/>
                  <a:gd name="T64" fmla="*/ 226 w 1254"/>
                  <a:gd name="T65" fmla="*/ 281 h 802"/>
                  <a:gd name="T66" fmla="*/ 453 w 1254"/>
                  <a:gd name="T67" fmla="*/ 472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4" h="802">
                    <a:moveTo>
                      <a:pt x="453" y="472"/>
                    </a:moveTo>
                    <a:cubicBezTo>
                      <a:pt x="474" y="492"/>
                      <a:pt x="508" y="554"/>
                      <a:pt x="477" y="762"/>
                    </a:cubicBezTo>
                    <a:cubicBezTo>
                      <a:pt x="475" y="780"/>
                      <a:pt x="456" y="793"/>
                      <a:pt x="460" y="802"/>
                    </a:cubicBezTo>
                    <a:cubicBezTo>
                      <a:pt x="460" y="802"/>
                      <a:pt x="484" y="802"/>
                      <a:pt x="519" y="802"/>
                    </a:cubicBezTo>
                    <a:cubicBezTo>
                      <a:pt x="548" y="802"/>
                      <a:pt x="548" y="802"/>
                      <a:pt x="548" y="802"/>
                    </a:cubicBezTo>
                    <a:cubicBezTo>
                      <a:pt x="564" y="802"/>
                      <a:pt x="561" y="556"/>
                      <a:pt x="560" y="541"/>
                    </a:cubicBezTo>
                    <a:cubicBezTo>
                      <a:pt x="558" y="505"/>
                      <a:pt x="630" y="545"/>
                      <a:pt x="729" y="523"/>
                    </a:cubicBezTo>
                    <a:cubicBezTo>
                      <a:pt x="810" y="505"/>
                      <a:pt x="902" y="481"/>
                      <a:pt x="915" y="469"/>
                    </a:cubicBezTo>
                    <a:cubicBezTo>
                      <a:pt x="929" y="458"/>
                      <a:pt x="932" y="503"/>
                      <a:pt x="960" y="528"/>
                    </a:cubicBezTo>
                    <a:cubicBezTo>
                      <a:pt x="988" y="553"/>
                      <a:pt x="1017" y="566"/>
                      <a:pt x="1048" y="566"/>
                    </a:cubicBezTo>
                    <a:cubicBezTo>
                      <a:pt x="1080" y="566"/>
                      <a:pt x="1053" y="659"/>
                      <a:pt x="1023" y="712"/>
                    </a:cubicBezTo>
                    <a:cubicBezTo>
                      <a:pt x="993" y="765"/>
                      <a:pt x="975" y="802"/>
                      <a:pt x="975" y="802"/>
                    </a:cubicBezTo>
                    <a:cubicBezTo>
                      <a:pt x="1037" y="802"/>
                      <a:pt x="1037" y="802"/>
                      <a:pt x="1037" y="802"/>
                    </a:cubicBezTo>
                    <a:cubicBezTo>
                      <a:pt x="1037" y="802"/>
                      <a:pt x="1105" y="634"/>
                      <a:pt x="1119" y="605"/>
                    </a:cubicBezTo>
                    <a:cubicBezTo>
                      <a:pt x="1133" y="575"/>
                      <a:pt x="1126" y="771"/>
                      <a:pt x="1126" y="802"/>
                    </a:cubicBezTo>
                    <a:cubicBezTo>
                      <a:pt x="1181" y="802"/>
                      <a:pt x="1181" y="802"/>
                      <a:pt x="1181" y="802"/>
                    </a:cubicBezTo>
                    <a:cubicBezTo>
                      <a:pt x="1182" y="708"/>
                      <a:pt x="1184" y="462"/>
                      <a:pt x="1191" y="397"/>
                    </a:cubicBezTo>
                    <a:cubicBezTo>
                      <a:pt x="1195" y="358"/>
                      <a:pt x="1197" y="262"/>
                      <a:pt x="1205" y="268"/>
                    </a:cubicBezTo>
                    <a:cubicBezTo>
                      <a:pt x="1210" y="272"/>
                      <a:pt x="1192" y="483"/>
                      <a:pt x="1211" y="569"/>
                    </a:cubicBezTo>
                    <a:cubicBezTo>
                      <a:pt x="1220" y="611"/>
                      <a:pt x="1243" y="569"/>
                      <a:pt x="1234" y="545"/>
                    </a:cubicBezTo>
                    <a:cubicBezTo>
                      <a:pt x="1217" y="496"/>
                      <a:pt x="1254" y="236"/>
                      <a:pt x="1229" y="172"/>
                    </a:cubicBezTo>
                    <a:cubicBezTo>
                      <a:pt x="1210" y="124"/>
                      <a:pt x="1243" y="71"/>
                      <a:pt x="1117" y="71"/>
                    </a:cubicBezTo>
                    <a:cubicBezTo>
                      <a:pt x="991" y="71"/>
                      <a:pt x="528" y="78"/>
                      <a:pt x="460" y="76"/>
                    </a:cubicBezTo>
                    <a:cubicBezTo>
                      <a:pt x="325" y="71"/>
                      <a:pt x="172" y="53"/>
                      <a:pt x="125" y="41"/>
                    </a:cubicBezTo>
                    <a:cubicBezTo>
                      <a:pt x="106" y="36"/>
                      <a:pt x="123" y="3"/>
                      <a:pt x="97" y="0"/>
                    </a:cubicBezTo>
                    <a:cubicBezTo>
                      <a:pt x="97" y="0"/>
                      <a:pt x="90" y="50"/>
                      <a:pt x="92" y="62"/>
                    </a:cubicBezTo>
                    <a:cubicBezTo>
                      <a:pt x="93" y="74"/>
                      <a:pt x="88" y="116"/>
                      <a:pt x="80" y="126"/>
                    </a:cubicBezTo>
                    <a:cubicBezTo>
                      <a:pt x="73" y="135"/>
                      <a:pt x="66" y="145"/>
                      <a:pt x="70" y="169"/>
                    </a:cubicBezTo>
                    <a:cubicBezTo>
                      <a:pt x="74" y="194"/>
                      <a:pt x="44" y="226"/>
                      <a:pt x="37" y="251"/>
                    </a:cubicBezTo>
                    <a:cubicBezTo>
                      <a:pt x="30" y="277"/>
                      <a:pt x="3" y="273"/>
                      <a:pt x="1" y="293"/>
                    </a:cubicBezTo>
                    <a:cubicBezTo>
                      <a:pt x="0" y="313"/>
                      <a:pt x="45" y="335"/>
                      <a:pt x="73" y="334"/>
                    </a:cubicBezTo>
                    <a:cubicBezTo>
                      <a:pt x="101" y="334"/>
                      <a:pt x="93" y="320"/>
                      <a:pt x="105" y="312"/>
                    </a:cubicBezTo>
                    <a:cubicBezTo>
                      <a:pt x="118" y="305"/>
                      <a:pt x="167" y="311"/>
                      <a:pt x="226" y="281"/>
                    </a:cubicBezTo>
                    <a:cubicBezTo>
                      <a:pt x="261" y="259"/>
                      <a:pt x="436" y="455"/>
                      <a:pt x="453" y="472"/>
                    </a:cubicBezTo>
                  </a:path>
                </a:pathLst>
              </a:custGeom>
              <a:solidFill>
                <a:srgbClr val="C3A7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6">
                <a:extLst>
                  <a:ext uri="{FF2B5EF4-FFF2-40B4-BE49-F238E27FC236}">
                    <a16:creationId xmlns:a16="http://schemas.microsoft.com/office/drawing/2014/main" id="{B7E6A3B4-7E28-C9A6-3D94-C1E24B7F397B}"/>
                  </a:ext>
                </a:extLst>
              </p:cNvPr>
              <p:cNvSpPr>
                <a:spLocks/>
              </p:cNvSpPr>
              <p:nvPr/>
            </p:nvSpPr>
            <p:spPr bwMode="auto">
              <a:xfrm>
                <a:off x="7527821" y="4217743"/>
                <a:ext cx="90580" cy="102022"/>
              </a:xfrm>
              <a:custGeom>
                <a:avLst/>
                <a:gdLst>
                  <a:gd name="T0" fmla="*/ 0 w 40"/>
                  <a:gd name="T1" fmla="*/ 0 h 45"/>
                  <a:gd name="T2" fmla="*/ 38 w 40"/>
                  <a:gd name="T3" fmla="*/ 45 h 45"/>
                  <a:gd name="T4" fmla="*/ 39 w 40"/>
                  <a:gd name="T5" fmla="*/ 15 h 45"/>
                  <a:gd name="T6" fmla="*/ 0 w 40"/>
                  <a:gd name="T7" fmla="*/ 0 h 45"/>
                </a:gdLst>
                <a:ahLst/>
                <a:cxnLst>
                  <a:cxn ang="0">
                    <a:pos x="T0" y="T1"/>
                  </a:cxn>
                  <a:cxn ang="0">
                    <a:pos x="T2" y="T3"/>
                  </a:cxn>
                  <a:cxn ang="0">
                    <a:pos x="T4" y="T5"/>
                  </a:cxn>
                  <a:cxn ang="0">
                    <a:pos x="T6" y="T7"/>
                  </a:cxn>
                </a:cxnLst>
                <a:rect l="0" t="0" r="r" b="b"/>
                <a:pathLst>
                  <a:path w="40" h="45">
                    <a:moveTo>
                      <a:pt x="0" y="0"/>
                    </a:moveTo>
                    <a:cubicBezTo>
                      <a:pt x="6" y="35"/>
                      <a:pt x="38" y="45"/>
                      <a:pt x="38" y="45"/>
                    </a:cubicBezTo>
                    <a:cubicBezTo>
                      <a:pt x="38" y="45"/>
                      <a:pt x="40" y="23"/>
                      <a:pt x="39" y="15"/>
                    </a:cubicBezTo>
                    <a:cubicBezTo>
                      <a:pt x="38" y="6"/>
                      <a:pt x="0" y="0"/>
                      <a:pt x="0" y="0"/>
                    </a:cubicBezTo>
                  </a:path>
                </a:pathLst>
              </a:custGeom>
              <a:solidFill>
                <a:srgbClr val="C3A7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aphicFrame>
            <p:nvGraphicFramePr>
              <p:cNvPr id="24" name="Inhaltsplatzhalter 5">
                <a:extLst>
                  <a:ext uri="{FF2B5EF4-FFF2-40B4-BE49-F238E27FC236}">
                    <a16:creationId xmlns:a16="http://schemas.microsoft.com/office/drawing/2014/main" id="{FB872040-6EC1-4465-8305-C142C6F758EF}"/>
                  </a:ext>
                </a:extLst>
              </p:cNvPr>
              <p:cNvGraphicFramePr>
                <a:graphicFrameLocks/>
              </p:cNvGraphicFramePr>
              <p:nvPr>
                <p:extLst>
                  <p:ext uri="{D42A27DB-BD31-4B8C-83A1-F6EECF244321}">
                    <p14:modId xmlns:p14="http://schemas.microsoft.com/office/powerpoint/2010/main" val="2267078770"/>
                  </p:ext>
                </p:extLst>
              </p:nvPr>
            </p:nvGraphicFramePr>
            <p:xfrm>
              <a:off x="2407390" y="1869893"/>
              <a:ext cx="7936760" cy="4279796"/>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39" name="Group 38">
              <a:extLst>
                <a:ext uri="{FF2B5EF4-FFF2-40B4-BE49-F238E27FC236}">
                  <a16:creationId xmlns:a16="http://schemas.microsoft.com/office/drawing/2014/main" id="{969FD7E1-6D49-3A1D-CC6B-D9D3F91EC745}"/>
                </a:ext>
              </a:extLst>
            </p:cNvPr>
            <p:cNvGrpSpPr/>
            <p:nvPr/>
          </p:nvGrpSpPr>
          <p:grpSpPr>
            <a:xfrm>
              <a:off x="3834925" y="1908895"/>
              <a:ext cx="5127916" cy="3080662"/>
              <a:chOff x="3834925" y="1908895"/>
              <a:chExt cx="5127916" cy="3080662"/>
            </a:xfrm>
          </p:grpSpPr>
          <p:sp>
            <p:nvSpPr>
              <p:cNvPr id="2" name="TextBox 1">
                <a:extLst>
                  <a:ext uri="{FF2B5EF4-FFF2-40B4-BE49-F238E27FC236}">
                    <a16:creationId xmlns:a16="http://schemas.microsoft.com/office/drawing/2014/main" id="{D2D2A41A-A704-1CA1-8895-5C05053D1626}"/>
                  </a:ext>
                </a:extLst>
              </p:cNvPr>
              <p:cNvSpPr txBox="1"/>
              <p:nvPr/>
            </p:nvSpPr>
            <p:spPr>
              <a:xfrm>
                <a:off x="3892989" y="3926125"/>
                <a:ext cx="1059906" cy="369332"/>
              </a:xfrm>
              <a:prstGeom prst="rect">
                <a:avLst/>
              </a:prstGeom>
              <a:solidFill>
                <a:srgbClr val="85D2C7"/>
              </a:solidFill>
            </p:spPr>
            <p:txBody>
              <a:bodyPr wrap="none" rtlCol="0">
                <a:spAutoFit/>
              </a:bodyPr>
              <a:lstStyle/>
              <a:p>
                <a:r>
                  <a:rPr lang="is-IS" b="1" dirty="0">
                    <a:solidFill>
                      <a:schemeClr val="bg1"/>
                    </a:solidFill>
                  </a:rPr>
                  <a:t>HUNDUR</a:t>
                </a:r>
              </a:p>
            </p:txBody>
          </p:sp>
          <p:sp>
            <p:nvSpPr>
              <p:cNvPr id="33" name="TextBox 32">
                <a:extLst>
                  <a:ext uri="{FF2B5EF4-FFF2-40B4-BE49-F238E27FC236}">
                    <a16:creationId xmlns:a16="http://schemas.microsoft.com/office/drawing/2014/main" id="{12DA705B-EF8B-1241-746D-FE3B8C2F93EF}"/>
                  </a:ext>
                </a:extLst>
              </p:cNvPr>
              <p:cNvSpPr txBox="1"/>
              <p:nvPr/>
            </p:nvSpPr>
            <p:spPr>
              <a:xfrm>
                <a:off x="3834925" y="1908895"/>
                <a:ext cx="2044582" cy="369332"/>
              </a:xfrm>
              <a:prstGeom prst="rect">
                <a:avLst/>
              </a:prstGeom>
              <a:solidFill>
                <a:srgbClr val="79527B"/>
              </a:solidFill>
            </p:spPr>
            <p:txBody>
              <a:bodyPr wrap="square" rtlCol="0">
                <a:spAutoFit/>
              </a:bodyPr>
              <a:lstStyle/>
              <a:p>
                <a:r>
                  <a:rPr lang="is-IS" b="1" dirty="0">
                    <a:solidFill>
                      <a:schemeClr val="bg1"/>
                    </a:solidFill>
                  </a:rPr>
                  <a:t>SPURNINGAMERKI</a:t>
                </a:r>
              </a:p>
            </p:txBody>
          </p:sp>
          <p:sp>
            <p:nvSpPr>
              <p:cNvPr id="35" name="TextBox 34">
                <a:extLst>
                  <a:ext uri="{FF2B5EF4-FFF2-40B4-BE49-F238E27FC236}">
                    <a16:creationId xmlns:a16="http://schemas.microsoft.com/office/drawing/2014/main" id="{13941054-5C56-EE5E-4558-F640F00543D5}"/>
                  </a:ext>
                </a:extLst>
              </p:cNvPr>
              <p:cNvSpPr txBox="1"/>
              <p:nvPr/>
            </p:nvSpPr>
            <p:spPr>
              <a:xfrm>
                <a:off x="7841787" y="1917570"/>
                <a:ext cx="1031428" cy="369332"/>
              </a:xfrm>
              <a:prstGeom prst="rect">
                <a:avLst/>
              </a:prstGeom>
              <a:solidFill>
                <a:srgbClr val="F27954"/>
              </a:solidFill>
            </p:spPr>
            <p:txBody>
              <a:bodyPr wrap="square" rtlCol="0">
                <a:spAutoFit/>
              </a:bodyPr>
              <a:lstStyle/>
              <a:p>
                <a:r>
                  <a:rPr lang="is-IS" b="1" dirty="0">
                    <a:solidFill>
                      <a:schemeClr val="bg1"/>
                    </a:solidFill>
                  </a:rPr>
                  <a:t>STJARNA</a:t>
                </a:r>
              </a:p>
            </p:txBody>
          </p:sp>
          <p:sp>
            <p:nvSpPr>
              <p:cNvPr id="36" name="TextBox 35">
                <a:extLst>
                  <a:ext uri="{FF2B5EF4-FFF2-40B4-BE49-F238E27FC236}">
                    <a16:creationId xmlns:a16="http://schemas.microsoft.com/office/drawing/2014/main" id="{BFD054B7-3F46-23D5-0789-FF0862686E0D}"/>
                  </a:ext>
                </a:extLst>
              </p:cNvPr>
              <p:cNvSpPr txBox="1"/>
              <p:nvPr/>
            </p:nvSpPr>
            <p:spPr>
              <a:xfrm>
                <a:off x="7827010" y="3944841"/>
                <a:ext cx="1135831" cy="584775"/>
              </a:xfrm>
              <a:prstGeom prst="rect">
                <a:avLst/>
              </a:prstGeom>
              <a:solidFill>
                <a:srgbClr val="916395"/>
              </a:solidFill>
            </p:spPr>
            <p:txBody>
              <a:bodyPr wrap="square" rtlCol="0">
                <a:spAutoFit/>
              </a:bodyPr>
              <a:lstStyle/>
              <a:p>
                <a:r>
                  <a:rPr lang="is-IS" sz="1600" b="1" dirty="0">
                    <a:solidFill>
                      <a:schemeClr val="bg1"/>
                    </a:solidFill>
                  </a:rPr>
                  <a:t>MJÓLKUR-  </a:t>
                </a:r>
                <a:r>
                  <a:rPr lang="is-IS" sz="1600" b="1" dirty="0">
                    <a:solidFill>
                      <a:srgbClr val="916395"/>
                    </a:solidFill>
                  </a:rPr>
                  <a:t> ……</a:t>
                </a:r>
                <a:r>
                  <a:rPr lang="is-IS" sz="1600" b="1" dirty="0">
                    <a:solidFill>
                      <a:schemeClr val="bg1"/>
                    </a:solidFill>
                  </a:rPr>
                  <a:t>KÝRIN</a:t>
                </a:r>
              </a:p>
            </p:txBody>
          </p:sp>
          <p:sp>
            <p:nvSpPr>
              <p:cNvPr id="38" name="Oval 37">
                <a:extLst>
                  <a:ext uri="{FF2B5EF4-FFF2-40B4-BE49-F238E27FC236}">
                    <a16:creationId xmlns:a16="http://schemas.microsoft.com/office/drawing/2014/main" id="{94A8FEDF-DC95-F875-D84F-3E9A29F83A2F}"/>
                  </a:ext>
                </a:extLst>
              </p:cNvPr>
              <p:cNvSpPr/>
              <p:nvPr/>
            </p:nvSpPr>
            <p:spPr>
              <a:xfrm>
                <a:off x="7457801" y="4299752"/>
                <a:ext cx="713210" cy="689805"/>
              </a:xfrm>
              <a:prstGeom prst="ellipse">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grpSp>
      </p:grpSp>
    </p:spTree>
    <p:extLst>
      <p:ext uri="{BB962C8B-B14F-4D97-AF65-F5344CB8AC3E}">
        <p14:creationId xmlns:p14="http://schemas.microsoft.com/office/powerpoint/2010/main" val="1826445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Gerade Verbindung mit Pfeil 9">
            <a:extLst>
              <a:ext uri="{FF2B5EF4-FFF2-40B4-BE49-F238E27FC236}">
                <a16:creationId xmlns:a16="http://schemas.microsoft.com/office/drawing/2014/main" id="{35AEDE05-157D-B4F3-02FC-5BB1B02864BC}"/>
              </a:ext>
            </a:extLst>
          </p:cNvPr>
          <p:cNvCxnSpPr/>
          <p:nvPr/>
        </p:nvCxnSpPr>
        <p:spPr>
          <a:xfrm>
            <a:off x="2228818" y="2259290"/>
            <a:ext cx="0" cy="3542148"/>
          </a:xfrm>
          <a:prstGeom prst="straightConnector1">
            <a:avLst/>
          </a:prstGeom>
          <a:ln w="63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6D472EDF-E99D-7714-B544-B66B82CE4933}"/>
              </a:ext>
            </a:extLst>
          </p:cNvPr>
          <p:cNvSpPr/>
          <p:nvPr/>
        </p:nvSpPr>
        <p:spPr>
          <a:xfrm>
            <a:off x="2098611" y="1891220"/>
            <a:ext cx="260416" cy="2487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32" name="Kreuz 31">
            <a:extLst>
              <a:ext uri="{FF2B5EF4-FFF2-40B4-BE49-F238E27FC236}">
                <a16:creationId xmlns:a16="http://schemas.microsoft.com/office/drawing/2014/main" id="{296118DC-494D-F9FF-F7F3-A0F2C6E2023D}"/>
              </a:ext>
            </a:extLst>
          </p:cNvPr>
          <p:cNvSpPr/>
          <p:nvPr/>
        </p:nvSpPr>
        <p:spPr>
          <a:xfrm>
            <a:off x="2147439" y="1937862"/>
            <a:ext cx="162760" cy="155473"/>
          </a:xfrm>
          <a:prstGeom prst="plus">
            <a:avLst>
              <a:gd name="adj" fmla="val 355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29" name="Ellipse 28">
            <a:extLst>
              <a:ext uri="{FF2B5EF4-FFF2-40B4-BE49-F238E27FC236}">
                <a16:creationId xmlns:a16="http://schemas.microsoft.com/office/drawing/2014/main" id="{F6C1E5F8-3CBC-3C4F-9B5F-5376F1CAA0CE}"/>
              </a:ext>
            </a:extLst>
          </p:cNvPr>
          <p:cNvSpPr/>
          <p:nvPr/>
        </p:nvSpPr>
        <p:spPr>
          <a:xfrm>
            <a:off x="2098611" y="5932229"/>
            <a:ext cx="260416" cy="2487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30" name="Rechteck 29">
            <a:extLst>
              <a:ext uri="{FF2B5EF4-FFF2-40B4-BE49-F238E27FC236}">
                <a16:creationId xmlns:a16="http://schemas.microsoft.com/office/drawing/2014/main" id="{91345318-C6DA-4A01-78C6-785167F73058}"/>
              </a:ext>
            </a:extLst>
          </p:cNvPr>
          <p:cNvSpPr/>
          <p:nvPr/>
        </p:nvSpPr>
        <p:spPr>
          <a:xfrm>
            <a:off x="2159629" y="6035465"/>
            <a:ext cx="138380" cy="42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27" name="Ellipse 26">
            <a:extLst>
              <a:ext uri="{FF2B5EF4-FFF2-40B4-BE49-F238E27FC236}">
                <a16:creationId xmlns:a16="http://schemas.microsoft.com/office/drawing/2014/main" id="{BEF5A9DA-64F2-82A0-BD71-2EDD00B155A2}"/>
              </a:ext>
            </a:extLst>
          </p:cNvPr>
          <p:cNvSpPr/>
          <p:nvPr/>
        </p:nvSpPr>
        <p:spPr>
          <a:xfrm>
            <a:off x="11507078" y="6469543"/>
            <a:ext cx="260416" cy="2487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28" name="Kreuz 27">
            <a:extLst>
              <a:ext uri="{FF2B5EF4-FFF2-40B4-BE49-F238E27FC236}">
                <a16:creationId xmlns:a16="http://schemas.microsoft.com/office/drawing/2014/main" id="{0E1B3232-C1DC-5443-C9A8-499A146695CF}"/>
              </a:ext>
            </a:extLst>
          </p:cNvPr>
          <p:cNvSpPr/>
          <p:nvPr/>
        </p:nvSpPr>
        <p:spPr>
          <a:xfrm>
            <a:off x="11555906" y="6516185"/>
            <a:ext cx="162760" cy="155473"/>
          </a:xfrm>
          <a:prstGeom prst="plus">
            <a:avLst>
              <a:gd name="adj" fmla="val 355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25" name="Ellipse 24">
            <a:extLst>
              <a:ext uri="{FF2B5EF4-FFF2-40B4-BE49-F238E27FC236}">
                <a16:creationId xmlns:a16="http://schemas.microsoft.com/office/drawing/2014/main" id="{B43AB0C4-4985-A7DA-8E3A-628524BD9F55}"/>
              </a:ext>
            </a:extLst>
          </p:cNvPr>
          <p:cNvSpPr/>
          <p:nvPr/>
        </p:nvSpPr>
        <p:spPr>
          <a:xfrm>
            <a:off x="2658295" y="6469543"/>
            <a:ext cx="260416" cy="24875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26" name="Rechteck 25">
            <a:extLst>
              <a:ext uri="{FF2B5EF4-FFF2-40B4-BE49-F238E27FC236}">
                <a16:creationId xmlns:a16="http://schemas.microsoft.com/office/drawing/2014/main" id="{50AE2489-142A-451E-9828-0E92CD3C9FC8}"/>
              </a:ext>
            </a:extLst>
          </p:cNvPr>
          <p:cNvSpPr/>
          <p:nvPr/>
        </p:nvSpPr>
        <p:spPr>
          <a:xfrm>
            <a:off x="2719313" y="6572779"/>
            <a:ext cx="138380" cy="422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cxnSp>
        <p:nvCxnSpPr>
          <p:cNvPr id="15" name="Gerade Verbindung mit Pfeil 14">
            <a:extLst>
              <a:ext uri="{FF2B5EF4-FFF2-40B4-BE49-F238E27FC236}">
                <a16:creationId xmlns:a16="http://schemas.microsoft.com/office/drawing/2014/main" id="{4772EE32-DA5B-3D3C-4649-779087AD1D69}"/>
              </a:ext>
            </a:extLst>
          </p:cNvPr>
          <p:cNvCxnSpPr/>
          <p:nvPr/>
        </p:nvCxnSpPr>
        <p:spPr>
          <a:xfrm>
            <a:off x="3180864" y="6593922"/>
            <a:ext cx="8065872" cy="0"/>
          </a:xfrm>
          <a:prstGeom prst="straightConnector1">
            <a:avLst/>
          </a:prstGeom>
          <a:ln w="63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Rectangle 3">
            <a:extLst>
              <a:ext uri="{FF2B5EF4-FFF2-40B4-BE49-F238E27FC236}">
                <a16:creationId xmlns:a16="http://schemas.microsoft.com/office/drawing/2014/main" id="{FCDA68F0-9809-C920-A199-637B588510EE}"/>
              </a:ext>
            </a:extLst>
          </p:cNvPr>
          <p:cNvSpPr/>
          <p:nvPr/>
        </p:nvSpPr>
        <p:spPr>
          <a:xfrm>
            <a:off x="1" y="291787"/>
            <a:ext cx="12191999" cy="1199810"/>
          </a:xfrm>
          <a:prstGeom prst="rect">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0EE1BF28-D2B1-744F-89B7-D52F0BBA9E40}"/>
              </a:ext>
            </a:extLst>
          </p:cNvPr>
          <p:cNvSpPr>
            <a:spLocks noGrp="1"/>
          </p:cNvSpPr>
          <p:nvPr>
            <p:ph type="body" sz="quarter" idx="16"/>
          </p:nvPr>
        </p:nvSpPr>
        <p:spPr>
          <a:xfrm>
            <a:off x="260950" y="464349"/>
            <a:ext cx="11470341" cy="582221"/>
          </a:xfrm>
        </p:spPr>
        <p:txBody>
          <a:bodyPr>
            <a:noAutofit/>
          </a:bodyPr>
          <a:lstStyle/>
          <a:p>
            <a:r>
              <a:rPr lang="is-IS" sz="4800" b="1" dirty="0">
                <a:solidFill>
                  <a:schemeClr val="bg1"/>
                </a:solidFill>
              </a:rPr>
              <a:t>Greining vöruframboðs (Portfolio </a:t>
            </a:r>
            <a:r>
              <a:rPr lang="is-IS" sz="4800" b="1" dirty="0" err="1">
                <a:solidFill>
                  <a:schemeClr val="bg1"/>
                </a:solidFill>
              </a:rPr>
              <a:t>Analysis</a:t>
            </a:r>
            <a:r>
              <a:rPr lang="is-IS" sz="4800" b="1" dirty="0">
                <a:solidFill>
                  <a:schemeClr val="bg1"/>
                </a:solidFill>
              </a:rPr>
              <a:t>)</a:t>
            </a:r>
          </a:p>
        </p:txBody>
      </p:sp>
      <p:sp>
        <p:nvSpPr>
          <p:cNvPr id="34" name="Textfeld 33">
            <a:extLst>
              <a:ext uri="{FF2B5EF4-FFF2-40B4-BE49-F238E27FC236}">
                <a16:creationId xmlns:a16="http://schemas.microsoft.com/office/drawing/2014/main" id="{116C21FF-3DB7-E01B-3246-1500B0055BF0}"/>
              </a:ext>
            </a:extLst>
          </p:cNvPr>
          <p:cNvSpPr txBox="1"/>
          <p:nvPr/>
        </p:nvSpPr>
        <p:spPr>
          <a:xfrm>
            <a:off x="141377" y="1780006"/>
            <a:ext cx="2456540" cy="2677656"/>
          </a:xfrm>
          <a:prstGeom prst="rect">
            <a:avLst/>
          </a:prstGeom>
          <a:noFill/>
        </p:spPr>
        <p:txBody>
          <a:bodyPr wrap="square">
            <a:spAutoFit/>
          </a:bodyPr>
          <a:lstStyle/>
          <a:p>
            <a:r>
              <a:rPr lang="is-IS" sz="2400" dirty="0">
                <a:solidFill>
                  <a:srgbClr val="595A59"/>
                </a:solidFill>
              </a:rPr>
              <a:t>Ólík stefnumörkun þarf að eiga sér stað eftir því hvar varan/þjónustan er staðsett í </a:t>
            </a:r>
            <a:r>
              <a:rPr lang="is-IS" sz="2400" dirty="0" err="1">
                <a:solidFill>
                  <a:srgbClr val="595A59"/>
                </a:solidFill>
              </a:rPr>
              <a:t>rúbrikkunni</a:t>
            </a:r>
            <a:r>
              <a:rPr lang="is-IS" sz="2400" dirty="0">
                <a:solidFill>
                  <a:srgbClr val="595A59"/>
                </a:solidFill>
              </a:rPr>
              <a:t>.</a:t>
            </a:r>
            <a:endParaRPr lang="is-IS" sz="2400" b="1" dirty="0">
              <a:solidFill>
                <a:srgbClr val="FF0000"/>
              </a:solidFill>
            </a:endParaRPr>
          </a:p>
        </p:txBody>
      </p:sp>
      <p:sp>
        <p:nvSpPr>
          <p:cNvPr id="4" name="Textplatzhalter 2">
            <a:extLst>
              <a:ext uri="{FF2B5EF4-FFF2-40B4-BE49-F238E27FC236}">
                <a16:creationId xmlns:a16="http://schemas.microsoft.com/office/drawing/2014/main" id="{02421E39-227A-3C86-D24E-25D50FB5EB78}"/>
              </a:ext>
            </a:extLst>
          </p:cNvPr>
          <p:cNvSpPr>
            <a:spLocks noGrp="1"/>
          </p:cNvSpPr>
          <p:nvPr>
            <p:ph type="body" sz="quarter" idx="18"/>
          </p:nvPr>
        </p:nvSpPr>
        <p:spPr>
          <a:xfrm>
            <a:off x="295202" y="1159788"/>
            <a:ext cx="10772489" cy="489428"/>
          </a:xfrm>
        </p:spPr>
        <p:txBody>
          <a:bodyPr vert="horz" lIns="91440" tIns="45720" rIns="91440" bIns="45720" rtlCol="0" anchor="t">
            <a:noAutofit/>
          </a:bodyPr>
          <a:lstStyle/>
          <a:p>
            <a:r>
              <a:rPr lang="is-IS" sz="1600" dirty="0">
                <a:solidFill>
                  <a:schemeClr val="bg1"/>
                </a:solidFill>
              </a:rPr>
              <a:t>Eignasafnsgreining er leið til að meta eigið framboð</a:t>
            </a:r>
            <a:endParaRPr lang="de-DE" sz="1600" dirty="0">
              <a:solidFill>
                <a:schemeClr val="bg1"/>
              </a:solidFill>
            </a:endParaRPr>
          </a:p>
        </p:txBody>
      </p:sp>
      <p:grpSp>
        <p:nvGrpSpPr>
          <p:cNvPr id="5" name="Group 4">
            <a:extLst>
              <a:ext uri="{FF2B5EF4-FFF2-40B4-BE49-F238E27FC236}">
                <a16:creationId xmlns:a16="http://schemas.microsoft.com/office/drawing/2014/main" id="{85B3D67F-3083-601A-7BF6-5DA822EE1A51}"/>
              </a:ext>
            </a:extLst>
          </p:cNvPr>
          <p:cNvGrpSpPr/>
          <p:nvPr/>
        </p:nvGrpSpPr>
        <p:grpSpPr>
          <a:xfrm>
            <a:off x="3057933" y="1905127"/>
            <a:ext cx="8709561" cy="4418861"/>
            <a:chOff x="3090757" y="1472013"/>
            <a:chExt cx="8709561" cy="4418861"/>
          </a:xfrm>
        </p:grpSpPr>
        <p:sp>
          <p:nvSpPr>
            <p:cNvPr id="11" name="Rectangle 10">
              <a:extLst>
                <a:ext uri="{FF2B5EF4-FFF2-40B4-BE49-F238E27FC236}">
                  <a16:creationId xmlns:a16="http://schemas.microsoft.com/office/drawing/2014/main" id="{F303D993-8604-AD3E-9F71-81458D6A6964}"/>
                </a:ext>
              </a:extLst>
            </p:cNvPr>
            <p:cNvSpPr/>
            <p:nvPr/>
          </p:nvSpPr>
          <p:spPr>
            <a:xfrm>
              <a:off x="3443956" y="1472013"/>
              <a:ext cx="4101981" cy="1956987"/>
            </a:xfrm>
            <a:prstGeom prst="rect">
              <a:avLst/>
            </a:prstGeom>
            <a:solidFill>
              <a:srgbClr val="79527B"/>
            </a:solidFill>
            <a:ln>
              <a:solidFill>
                <a:srgbClr val="795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solidFill>
                    <a:schemeClr val="bg1"/>
                  </a:solidFill>
                </a:rPr>
                <a:t>SPURNINGAMERKI</a:t>
              </a:r>
            </a:p>
            <a:p>
              <a:r>
                <a:rPr lang="de-DE" sz="1600" dirty="0">
                  <a:solidFill>
                    <a:schemeClr val="bg1"/>
                  </a:solidFill>
                </a:rPr>
                <a:t>Mikil eftirspurn og möguleiki á hagnaði: Þetta gæti orðið næsta vonarstjarna fyrirtækisins - fylgstu með þessari vöru hvernig þróunin verður. Frekari fjárfestingar gætu verið skynsamlegar</a:t>
              </a:r>
              <a:r>
                <a:rPr lang="en-US" sz="1600" dirty="0">
                  <a:solidFill>
                    <a:schemeClr val="bg1"/>
                  </a:solidFill>
                </a:rPr>
                <a:t>.</a:t>
              </a:r>
              <a:endParaRPr lang="de-DE" sz="1600" dirty="0">
                <a:solidFill>
                  <a:schemeClr val="bg1"/>
                </a:solidFill>
              </a:endParaRPr>
            </a:p>
            <a:p>
              <a:pPr algn="ctr"/>
              <a:endParaRPr lang="is-IS" dirty="0"/>
            </a:p>
          </p:txBody>
        </p:sp>
        <p:sp>
          <p:nvSpPr>
            <p:cNvPr id="12" name="Rectangle 11">
              <a:extLst>
                <a:ext uri="{FF2B5EF4-FFF2-40B4-BE49-F238E27FC236}">
                  <a16:creationId xmlns:a16="http://schemas.microsoft.com/office/drawing/2014/main" id="{07C46D5C-57C4-E2C5-A06D-D19B631617C3}"/>
                </a:ext>
              </a:extLst>
            </p:cNvPr>
            <p:cNvSpPr/>
            <p:nvPr/>
          </p:nvSpPr>
          <p:spPr>
            <a:xfrm>
              <a:off x="7698337" y="1472013"/>
              <a:ext cx="4101981" cy="1956987"/>
            </a:xfrm>
            <a:prstGeom prst="rect">
              <a:avLst/>
            </a:prstGeom>
            <a:solidFill>
              <a:srgbClr val="F27954"/>
            </a:solidFill>
            <a:ln>
              <a:solidFill>
                <a:srgbClr val="F2795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is-IS" b="1" dirty="0">
                  <a:solidFill>
                    <a:schemeClr val="bg1"/>
                  </a:solidFill>
                </a:rPr>
                <a:t>STJARNA</a:t>
              </a:r>
              <a:endParaRPr lang="is-IS" sz="1800" b="1" dirty="0">
                <a:solidFill>
                  <a:schemeClr val="bg1"/>
                </a:solidFill>
              </a:endParaRPr>
            </a:p>
            <a:p>
              <a:r>
                <a:rPr lang="is-IS" sz="1600" dirty="0">
                  <a:solidFill>
                    <a:schemeClr val="bg1"/>
                  </a:solidFill>
                </a:rPr>
                <a:t>Mikil eftirspurn er eftir vörunni og mikill möguleiki á hagnaði: Haltu áfram með þessa vöru! Athugaðu hvort þú getir útvíkkað vöruna. Mikilvægt er að greina stöðu vörunnar reglulega til að átta sig  snemma á  breytingum í eftirspurn.</a:t>
              </a:r>
              <a:endParaRPr lang="is-IS" sz="1600" dirty="0">
                <a:solidFill>
                  <a:schemeClr val="bg1"/>
                </a:solidFill>
                <a:cs typeface="Calibri"/>
              </a:endParaRPr>
            </a:p>
            <a:p>
              <a:endParaRPr lang="is-IS" dirty="0"/>
            </a:p>
          </p:txBody>
        </p:sp>
        <p:sp>
          <p:nvSpPr>
            <p:cNvPr id="13" name="Rectangle 12">
              <a:extLst>
                <a:ext uri="{FF2B5EF4-FFF2-40B4-BE49-F238E27FC236}">
                  <a16:creationId xmlns:a16="http://schemas.microsoft.com/office/drawing/2014/main" id="{9D86EEAE-C012-72B0-AE42-444FEE72A835}"/>
                </a:ext>
              </a:extLst>
            </p:cNvPr>
            <p:cNvSpPr/>
            <p:nvPr/>
          </p:nvSpPr>
          <p:spPr>
            <a:xfrm>
              <a:off x="3443956" y="3581400"/>
              <a:ext cx="4101981" cy="1956987"/>
            </a:xfrm>
            <a:prstGeom prst="rect">
              <a:avLst/>
            </a:prstGeom>
            <a:solidFill>
              <a:srgbClr val="9ED4D3"/>
            </a:solidFill>
            <a:ln>
              <a:solidFill>
                <a:srgbClr val="85D2C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s-IS" sz="1800" noProof="0" dirty="0">
                <a:solidFill>
                  <a:schemeClr val="bg1"/>
                </a:solidFill>
              </a:endParaRPr>
            </a:p>
            <a:p>
              <a:r>
                <a:rPr lang="is-IS" b="1" dirty="0">
                  <a:solidFill>
                    <a:schemeClr val="bg1"/>
                  </a:solidFill>
                </a:rPr>
                <a:t>HUNDUR</a:t>
              </a:r>
            </a:p>
            <a:p>
              <a:r>
                <a:rPr lang="is-IS" sz="1600" noProof="0" dirty="0">
                  <a:solidFill>
                    <a:schemeClr val="bg1"/>
                  </a:solidFill>
                </a:rPr>
                <a:t>Lítil eftirspurn, og litlar líkur á hagnaði: Svo </a:t>
              </a:r>
              <a:r>
                <a:rPr lang="is-IS" sz="1600" dirty="0">
                  <a:solidFill>
                    <a:schemeClr val="bg1"/>
                  </a:solidFill>
                </a:rPr>
                <a:t>virðist sem þessi vara/þjónusta sé ekki að gera sig.  Þetta er eðlilegt þegar varan er ný á markaði. Ef </a:t>
              </a:r>
              <a:r>
                <a:rPr lang="is-IS" sz="1600" noProof="0" dirty="0">
                  <a:solidFill>
                    <a:schemeClr val="bg1"/>
                  </a:solidFill>
                </a:rPr>
                <a:t>þessi vara hefur verið kynnt og lítið að gerast ættir þú að íhuga að hætta með vöruna/þjónustuna eða útvista.</a:t>
              </a:r>
              <a:endParaRPr lang="is-IS" sz="1600" noProof="0" dirty="0">
                <a:solidFill>
                  <a:schemeClr val="bg1"/>
                </a:solidFill>
                <a:cs typeface="Calibri"/>
              </a:endParaRPr>
            </a:p>
            <a:p>
              <a:pPr algn="ctr"/>
              <a:endParaRPr lang="is-IS" dirty="0"/>
            </a:p>
          </p:txBody>
        </p:sp>
        <p:sp>
          <p:nvSpPr>
            <p:cNvPr id="14" name="Rectangle 13">
              <a:extLst>
                <a:ext uri="{FF2B5EF4-FFF2-40B4-BE49-F238E27FC236}">
                  <a16:creationId xmlns:a16="http://schemas.microsoft.com/office/drawing/2014/main" id="{A89F7CB6-BDC9-D2F8-C486-59EFE267D4D1}"/>
                </a:ext>
              </a:extLst>
            </p:cNvPr>
            <p:cNvSpPr/>
            <p:nvPr/>
          </p:nvSpPr>
          <p:spPr>
            <a:xfrm>
              <a:off x="7698337" y="3581400"/>
              <a:ext cx="4101981" cy="1956987"/>
            </a:xfrm>
            <a:prstGeom prst="rect">
              <a:avLst/>
            </a:prstGeom>
            <a:solidFill>
              <a:srgbClr val="916395"/>
            </a:solidFill>
            <a:ln>
              <a:solidFill>
                <a:srgbClr val="916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s-IS" sz="1800" b="1" noProof="0" dirty="0">
                  <a:solidFill>
                    <a:schemeClr val="bg1"/>
                  </a:solidFill>
                </a:rPr>
                <a:t>MJÓLKURKÝR</a:t>
              </a:r>
            </a:p>
            <a:p>
              <a:r>
                <a:rPr lang="is-IS" sz="1600" noProof="0" dirty="0">
                  <a:solidFill>
                    <a:schemeClr val="bg1"/>
                  </a:solidFill>
                </a:rPr>
                <a:t>Lítil eftirspurn en miklir hagnaðarmöguleikar: Ef lítið er haft fyrir vörunni gæti verið þess virði að leifa henni að vera eins og hún er, jafnvel endurfjárfesta í henni.</a:t>
              </a:r>
              <a:r>
                <a:rPr lang="is-IS" sz="1600" noProof="0" dirty="0">
                  <a:solidFill>
                    <a:srgbClr val="FF0000"/>
                  </a:solidFill>
                </a:rPr>
                <a:t> </a:t>
              </a:r>
              <a:r>
                <a:rPr lang="is-IS" sz="1600" dirty="0">
                  <a:solidFill>
                    <a:schemeClr val="bg1"/>
                  </a:solidFill>
                </a:rPr>
                <a:t>Fylgjast skal með þróuninni</a:t>
              </a:r>
            </a:p>
            <a:p>
              <a:endParaRPr lang="is-IS" dirty="0"/>
            </a:p>
          </p:txBody>
        </p:sp>
        <p:sp>
          <p:nvSpPr>
            <p:cNvPr id="33" name="TextBox 32">
              <a:extLst>
                <a:ext uri="{FF2B5EF4-FFF2-40B4-BE49-F238E27FC236}">
                  <a16:creationId xmlns:a16="http://schemas.microsoft.com/office/drawing/2014/main" id="{EDCA5E85-F361-A7F3-940D-3DF3F9A11422}"/>
                </a:ext>
              </a:extLst>
            </p:cNvPr>
            <p:cNvSpPr txBox="1"/>
            <p:nvPr/>
          </p:nvSpPr>
          <p:spPr>
            <a:xfrm rot="16200000">
              <a:off x="2822511" y="3286989"/>
              <a:ext cx="813492" cy="276999"/>
            </a:xfrm>
            <a:prstGeom prst="rect">
              <a:avLst/>
            </a:prstGeom>
            <a:noFill/>
          </p:spPr>
          <p:txBody>
            <a:bodyPr wrap="none" rtlCol="0">
              <a:spAutoFit/>
            </a:bodyPr>
            <a:lstStyle/>
            <a:p>
              <a:r>
                <a:rPr lang="is-IS" sz="1200" b="1" dirty="0">
                  <a:solidFill>
                    <a:srgbClr val="595A59"/>
                  </a:solidFill>
                </a:rPr>
                <a:t>Eftirspurn</a:t>
              </a:r>
            </a:p>
          </p:txBody>
        </p:sp>
        <p:sp>
          <p:nvSpPr>
            <p:cNvPr id="35" name="TextBox 34">
              <a:extLst>
                <a:ext uri="{FF2B5EF4-FFF2-40B4-BE49-F238E27FC236}">
                  <a16:creationId xmlns:a16="http://schemas.microsoft.com/office/drawing/2014/main" id="{3FA7D9BB-544D-1401-A26B-A26349B02650}"/>
                </a:ext>
              </a:extLst>
            </p:cNvPr>
            <p:cNvSpPr txBox="1"/>
            <p:nvPr/>
          </p:nvSpPr>
          <p:spPr>
            <a:xfrm>
              <a:off x="6613844" y="5613875"/>
              <a:ext cx="2046779" cy="276999"/>
            </a:xfrm>
            <a:prstGeom prst="rect">
              <a:avLst/>
            </a:prstGeom>
            <a:noFill/>
          </p:spPr>
          <p:txBody>
            <a:bodyPr wrap="none" rtlCol="0">
              <a:spAutoFit/>
            </a:bodyPr>
            <a:lstStyle/>
            <a:p>
              <a:r>
                <a:rPr lang="is-IS" sz="1200" b="1" dirty="0">
                  <a:solidFill>
                    <a:srgbClr val="595A59"/>
                  </a:solidFill>
                </a:rPr>
                <a:t>Vöxtur / Möguleiki á hagnaði</a:t>
              </a:r>
            </a:p>
          </p:txBody>
        </p:sp>
      </p:grpSp>
    </p:spTree>
    <p:extLst>
      <p:ext uri="{BB962C8B-B14F-4D97-AF65-F5344CB8AC3E}">
        <p14:creationId xmlns:p14="http://schemas.microsoft.com/office/powerpoint/2010/main" val="3830146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1F84DC1-C946-5349-AD97-232B2CF53064}"/>
              </a:ext>
            </a:extLst>
          </p:cNvPr>
          <p:cNvSpPr>
            <a:spLocks noGrp="1"/>
          </p:cNvSpPr>
          <p:nvPr>
            <p:ph type="body" sz="quarter" idx="15"/>
          </p:nvPr>
        </p:nvSpPr>
        <p:spPr/>
        <p:txBody>
          <a:bodyPr/>
          <a:lstStyle/>
          <a:p>
            <a:r>
              <a:rPr lang="en-US" dirty="0"/>
              <a:t>1</a:t>
            </a:r>
          </a:p>
        </p:txBody>
      </p:sp>
      <p:sp>
        <p:nvSpPr>
          <p:cNvPr id="16" name="Text Placeholder 15">
            <a:extLst>
              <a:ext uri="{FF2B5EF4-FFF2-40B4-BE49-F238E27FC236}">
                <a16:creationId xmlns:a16="http://schemas.microsoft.com/office/drawing/2014/main" id="{DCDDFC07-7B71-6A47-A9F1-A5DBE39F6143}"/>
              </a:ext>
            </a:extLst>
          </p:cNvPr>
          <p:cNvSpPr>
            <a:spLocks noGrp="1"/>
          </p:cNvSpPr>
          <p:nvPr>
            <p:ph type="body" sz="quarter" idx="16"/>
          </p:nvPr>
        </p:nvSpPr>
        <p:spPr>
          <a:xfrm>
            <a:off x="1610555" y="3067149"/>
            <a:ext cx="4250272" cy="2041133"/>
          </a:xfrm>
        </p:spPr>
        <p:txBody>
          <a:bodyPr>
            <a:normAutofit/>
          </a:bodyPr>
          <a:lstStyle/>
          <a:p>
            <a:pPr>
              <a:lnSpc>
                <a:spcPct val="120000"/>
              </a:lnSpc>
            </a:pPr>
            <a:r>
              <a:rPr lang="is-IS" sz="2400" dirty="0"/>
              <a:t>Í þessum hluta er farið yfir eftirfarandi:</a:t>
            </a:r>
          </a:p>
        </p:txBody>
      </p:sp>
      <p:sp>
        <p:nvSpPr>
          <p:cNvPr id="3" name="Text Placeholder 2">
            <a:extLst>
              <a:ext uri="{FF2B5EF4-FFF2-40B4-BE49-F238E27FC236}">
                <a16:creationId xmlns:a16="http://schemas.microsoft.com/office/drawing/2014/main" id="{A0D36C49-A450-4A4A-86D4-D21C4A7C6428}"/>
              </a:ext>
            </a:extLst>
          </p:cNvPr>
          <p:cNvSpPr>
            <a:spLocks noGrp="1"/>
          </p:cNvSpPr>
          <p:nvPr>
            <p:ph type="body" sz="quarter" idx="14"/>
          </p:nvPr>
        </p:nvSpPr>
        <p:spPr>
          <a:xfrm>
            <a:off x="7632987" y="3067149"/>
            <a:ext cx="4465067" cy="822373"/>
          </a:xfrm>
        </p:spPr>
        <p:txBody>
          <a:bodyPr/>
          <a:lstStyle/>
          <a:p>
            <a:r>
              <a:rPr lang="is-IS" dirty="0"/>
              <a:t>Áhættuþættir og </a:t>
            </a:r>
            <a:r>
              <a:rPr lang="is-IS" dirty="0" err="1"/>
              <a:t>snemmbúin</a:t>
            </a:r>
            <a:r>
              <a:rPr lang="is-IS" dirty="0"/>
              <a:t> hættumerki</a:t>
            </a:r>
          </a:p>
        </p:txBody>
      </p:sp>
      <p:sp>
        <p:nvSpPr>
          <p:cNvPr id="18" name="Text Placeholder 17">
            <a:extLst>
              <a:ext uri="{FF2B5EF4-FFF2-40B4-BE49-F238E27FC236}">
                <a16:creationId xmlns:a16="http://schemas.microsoft.com/office/drawing/2014/main" id="{0652B619-946D-CB46-8757-91BE320FDEC9}"/>
              </a:ext>
            </a:extLst>
          </p:cNvPr>
          <p:cNvSpPr>
            <a:spLocks noGrp="1"/>
          </p:cNvSpPr>
          <p:nvPr>
            <p:ph type="body" sz="quarter" idx="19"/>
          </p:nvPr>
        </p:nvSpPr>
        <p:spPr/>
        <p:txBody>
          <a:bodyPr/>
          <a:lstStyle/>
          <a:p>
            <a:r>
              <a:rPr lang="en-US" dirty="0"/>
              <a:t>2</a:t>
            </a:r>
          </a:p>
        </p:txBody>
      </p:sp>
      <p:sp>
        <p:nvSpPr>
          <p:cNvPr id="19" name="Text Placeholder 18">
            <a:extLst>
              <a:ext uri="{FF2B5EF4-FFF2-40B4-BE49-F238E27FC236}">
                <a16:creationId xmlns:a16="http://schemas.microsoft.com/office/drawing/2014/main" id="{620223B2-438C-EB4E-A346-11823F858354}"/>
              </a:ext>
            </a:extLst>
          </p:cNvPr>
          <p:cNvSpPr>
            <a:spLocks noGrp="1"/>
          </p:cNvSpPr>
          <p:nvPr>
            <p:ph type="body" sz="quarter" idx="20"/>
          </p:nvPr>
        </p:nvSpPr>
        <p:spPr>
          <a:xfrm>
            <a:off x="7632989" y="955622"/>
            <a:ext cx="4465067" cy="822373"/>
          </a:xfrm>
        </p:spPr>
        <p:txBody>
          <a:bodyPr/>
          <a:lstStyle/>
          <a:p>
            <a:r>
              <a:rPr lang="is-IS" dirty="0"/>
              <a:t>Áhættustýring fyrirtækja</a:t>
            </a:r>
          </a:p>
        </p:txBody>
      </p:sp>
      <p:sp>
        <p:nvSpPr>
          <p:cNvPr id="20" name="Text Placeholder 19">
            <a:extLst>
              <a:ext uri="{FF2B5EF4-FFF2-40B4-BE49-F238E27FC236}">
                <a16:creationId xmlns:a16="http://schemas.microsoft.com/office/drawing/2014/main" id="{74B2AF46-0EE1-0F40-B483-BFFEC8D87026}"/>
              </a:ext>
            </a:extLst>
          </p:cNvPr>
          <p:cNvSpPr>
            <a:spLocks noGrp="1"/>
          </p:cNvSpPr>
          <p:nvPr>
            <p:ph type="body" sz="quarter" idx="21"/>
          </p:nvPr>
        </p:nvSpPr>
        <p:spPr/>
        <p:txBody>
          <a:bodyPr/>
          <a:lstStyle/>
          <a:p>
            <a:r>
              <a:rPr lang="en-US" dirty="0"/>
              <a:t>3</a:t>
            </a:r>
          </a:p>
        </p:txBody>
      </p:sp>
      <p:sp>
        <p:nvSpPr>
          <p:cNvPr id="21" name="Text Placeholder 20">
            <a:extLst>
              <a:ext uri="{FF2B5EF4-FFF2-40B4-BE49-F238E27FC236}">
                <a16:creationId xmlns:a16="http://schemas.microsoft.com/office/drawing/2014/main" id="{23BEA5C9-AADB-0C4C-A483-DAC7DF64ED1B}"/>
              </a:ext>
            </a:extLst>
          </p:cNvPr>
          <p:cNvSpPr>
            <a:spLocks noGrp="1"/>
          </p:cNvSpPr>
          <p:nvPr>
            <p:ph type="body" sz="quarter" idx="22"/>
          </p:nvPr>
        </p:nvSpPr>
        <p:spPr>
          <a:xfrm>
            <a:off x="7632988" y="1989847"/>
            <a:ext cx="4465067" cy="822373"/>
          </a:xfrm>
        </p:spPr>
        <p:txBody>
          <a:bodyPr/>
          <a:lstStyle/>
          <a:p>
            <a:r>
              <a:rPr lang="is-IS" dirty="0"/>
              <a:t>Stefnumótun</a:t>
            </a:r>
          </a:p>
        </p:txBody>
      </p:sp>
      <p:sp>
        <p:nvSpPr>
          <p:cNvPr id="22" name="Text Placeholder 21">
            <a:extLst>
              <a:ext uri="{FF2B5EF4-FFF2-40B4-BE49-F238E27FC236}">
                <a16:creationId xmlns:a16="http://schemas.microsoft.com/office/drawing/2014/main" id="{D94876F9-AFB3-2946-9CFD-3CFB970C16CD}"/>
              </a:ext>
            </a:extLst>
          </p:cNvPr>
          <p:cNvSpPr>
            <a:spLocks noGrp="1"/>
          </p:cNvSpPr>
          <p:nvPr>
            <p:ph type="body" sz="quarter" idx="23"/>
          </p:nvPr>
        </p:nvSpPr>
        <p:spPr/>
        <p:txBody>
          <a:bodyPr/>
          <a:lstStyle/>
          <a:p>
            <a:r>
              <a:rPr lang="en-US" dirty="0"/>
              <a:t>4</a:t>
            </a:r>
          </a:p>
        </p:txBody>
      </p:sp>
      <p:sp>
        <p:nvSpPr>
          <p:cNvPr id="5" name="Textplatzhalter 4">
            <a:extLst>
              <a:ext uri="{FF2B5EF4-FFF2-40B4-BE49-F238E27FC236}">
                <a16:creationId xmlns:a16="http://schemas.microsoft.com/office/drawing/2014/main" id="{5F1F9FB1-3261-75DD-BDB0-0113FEAE81BD}"/>
              </a:ext>
            </a:extLst>
          </p:cNvPr>
          <p:cNvSpPr>
            <a:spLocks noGrp="1"/>
          </p:cNvSpPr>
          <p:nvPr>
            <p:ph type="body" sz="quarter" idx="24"/>
          </p:nvPr>
        </p:nvSpPr>
        <p:spPr>
          <a:xfrm>
            <a:off x="7632986" y="4184690"/>
            <a:ext cx="4465067" cy="822373"/>
          </a:xfrm>
        </p:spPr>
        <p:txBody>
          <a:bodyPr/>
          <a:lstStyle/>
          <a:p>
            <a:r>
              <a:rPr lang="is-IS" dirty="0"/>
              <a:t>Rekstrarsamfellustjórnun</a:t>
            </a:r>
          </a:p>
        </p:txBody>
      </p:sp>
      <p:sp>
        <p:nvSpPr>
          <p:cNvPr id="2" name="Text Placeholder 21">
            <a:extLst>
              <a:ext uri="{FF2B5EF4-FFF2-40B4-BE49-F238E27FC236}">
                <a16:creationId xmlns:a16="http://schemas.microsoft.com/office/drawing/2014/main" id="{B406C1D9-1602-7383-A254-70FA8688223D}"/>
              </a:ext>
            </a:extLst>
          </p:cNvPr>
          <p:cNvSpPr txBox="1">
            <a:spLocks/>
          </p:cNvSpPr>
          <p:nvPr/>
        </p:nvSpPr>
        <p:spPr>
          <a:xfrm>
            <a:off x="6781160" y="5404479"/>
            <a:ext cx="511077" cy="635000"/>
          </a:xfrm>
          <a:prstGeom prst="rect">
            <a:avLst/>
          </a:prstGeom>
          <a:noFill/>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5</a:t>
            </a:r>
          </a:p>
        </p:txBody>
      </p:sp>
      <p:sp>
        <p:nvSpPr>
          <p:cNvPr id="8" name="Text Placeholder 16">
            <a:extLst>
              <a:ext uri="{FF2B5EF4-FFF2-40B4-BE49-F238E27FC236}">
                <a16:creationId xmlns:a16="http://schemas.microsoft.com/office/drawing/2014/main" id="{5AFDC556-061E-1025-F48E-80863CD8AE26}"/>
              </a:ext>
            </a:extLst>
          </p:cNvPr>
          <p:cNvSpPr txBox="1">
            <a:spLocks/>
          </p:cNvSpPr>
          <p:nvPr/>
        </p:nvSpPr>
        <p:spPr>
          <a:xfrm>
            <a:off x="1645529" y="501012"/>
            <a:ext cx="4180325" cy="14700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 </a:t>
            </a:r>
            <a:r>
              <a:rPr lang="is-IS" dirty="0"/>
              <a:t>hluti</a:t>
            </a:r>
            <a:r>
              <a:rPr lang="en-US" dirty="0"/>
              <a:t>: </a:t>
            </a:r>
            <a:br>
              <a:rPr lang="en-US" sz="3600" dirty="0"/>
            </a:br>
            <a:r>
              <a:rPr lang="is-IS" sz="3600" b="1" cap="small" dirty="0"/>
              <a:t>Varúðarráðstaf-anir og aðgerðir til að koma í veg fyrir krísu</a:t>
            </a:r>
          </a:p>
        </p:txBody>
      </p:sp>
      <p:sp>
        <p:nvSpPr>
          <p:cNvPr id="6" name="Textfeld 5">
            <a:extLst>
              <a:ext uri="{FF2B5EF4-FFF2-40B4-BE49-F238E27FC236}">
                <a16:creationId xmlns:a16="http://schemas.microsoft.com/office/drawing/2014/main" id="{0CB1E8DB-DA5A-E3AE-D553-A63EE5AFF8A0}"/>
              </a:ext>
            </a:extLst>
          </p:cNvPr>
          <p:cNvSpPr txBox="1"/>
          <p:nvPr/>
        </p:nvSpPr>
        <p:spPr>
          <a:xfrm>
            <a:off x="1464389" y="5786144"/>
            <a:ext cx="4655127" cy="738664"/>
          </a:xfrm>
          <a:prstGeom prst="rect">
            <a:avLst/>
          </a:prstGeom>
          <a:noFill/>
        </p:spPr>
        <p:txBody>
          <a:bodyPr wrap="square" rtlCol="0">
            <a:spAutoFit/>
          </a:bodyPr>
          <a:lstStyle/>
          <a:p>
            <a:r>
              <a:rPr lang="is-IS" sz="1400">
                <a:solidFill>
                  <a:schemeClr val="bg1"/>
                </a:solidFill>
              </a:rPr>
              <a:t>This presentation is licensed under CC BY 4.0. </a:t>
            </a:r>
          </a:p>
          <a:p>
            <a:r>
              <a:rPr lang="is-IS" sz="1400">
                <a:solidFill>
                  <a:schemeClr val="bg1"/>
                </a:solidFill>
              </a:rPr>
              <a:t>To view a copy of this licence, please visit </a:t>
            </a:r>
            <a:r>
              <a:rPr lang="is-IS" sz="1400">
                <a:solidFill>
                  <a:schemeClr val="bg1"/>
                </a:solidFill>
                <a:hlinkClick r:id="rId2">
                  <a:extLst>
                    <a:ext uri="{A12FA001-AC4F-418D-AE19-62706E023703}">
                      <ahyp:hlinkClr xmlns:ahyp="http://schemas.microsoft.com/office/drawing/2018/hyperlinkcolor" val="tx"/>
                    </a:ext>
                  </a:extLst>
                </a:hlinkClick>
              </a:rPr>
              <a:t>https://creativecommons.org/licenses/by-sa/4.0/deed.en</a:t>
            </a:r>
            <a:r>
              <a:rPr lang="is-IS" sz="1400">
                <a:solidFill>
                  <a:schemeClr val="bg1"/>
                </a:solidFill>
              </a:rPr>
              <a:t> </a:t>
            </a:r>
          </a:p>
        </p:txBody>
      </p:sp>
    </p:spTree>
    <p:extLst>
      <p:ext uri="{BB962C8B-B14F-4D97-AF65-F5344CB8AC3E}">
        <p14:creationId xmlns:p14="http://schemas.microsoft.com/office/powerpoint/2010/main" val="4080054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CDA68F0-9809-C920-A199-637B588510EE}"/>
              </a:ext>
            </a:extLst>
          </p:cNvPr>
          <p:cNvSpPr/>
          <p:nvPr/>
        </p:nvSpPr>
        <p:spPr>
          <a:xfrm>
            <a:off x="1" y="291787"/>
            <a:ext cx="12191999" cy="1199810"/>
          </a:xfrm>
          <a:prstGeom prst="rect">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feld 33">
            <a:extLst>
              <a:ext uri="{FF2B5EF4-FFF2-40B4-BE49-F238E27FC236}">
                <a16:creationId xmlns:a16="http://schemas.microsoft.com/office/drawing/2014/main" id="{116C21FF-3DB7-E01B-3246-1500B0055BF0}"/>
              </a:ext>
            </a:extLst>
          </p:cNvPr>
          <p:cNvSpPr txBox="1"/>
          <p:nvPr/>
        </p:nvSpPr>
        <p:spPr>
          <a:xfrm>
            <a:off x="260950" y="1584975"/>
            <a:ext cx="5937085" cy="5262979"/>
          </a:xfrm>
          <a:prstGeom prst="rect">
            <a:avLst/>
          </a:prstGeom>
          <a:solidFill>
            <a:schemeClr val="bg1"/>
          </a:solidFill>
        </p:spPr>
        <p:txBody>
          <a:bodyPr wrap="square">
            <a:spAutoFit/>
          </a:bodyPr>
          <a:lstStyle/>
          <a:p>
            <a:r>
              <a:rPr lang="is-IS" sz="2400" dirty="0">
                <a:solidFill>
                  <a:srgbClr val="595A59"/>
                </a:solidFill>
              </a:rPr>
              <a:t>Tökum hótel í fjalllendi sem dæmi. Staðurinn er í meðallagi vinsæll á meðal ferðamanna og margir koma á þetta svæði vegna stórkostlegs landslags og til að stunda útivist í fallegri náttúru. Hótelið er lítið, með heilsulind sem er mjög vinsæl og kaffihús sem selur kaffi og kökur - þó er það ekki svo vel nýtt. Hótelið hefur verið að bjóða upp á fjölbreyttar ferðir og útivist í langan tíma, sú þjónusta er mjög vinsæl á meðal gesta. Eftir að hafa fengið nokkrar fyrirspurnir frá gestum er verið að íhuga hvort sniðugt væri að bjóða </a:t>
            </a:r>
            <a:r>
              <a:rPr lang="is-IS" sz="2400" dirty="0" err="1">
                <a:solidFill>
                  <a:srgbClr val="595A59"/>
                </a:solidFill>
              </a:rPr>
              <a:t>rafreiðhjól</a:t>
            </a:r>
            <a:r>
              <a:rPr lang="is-IS" sz="2400" dirty="0">
                <a:solidFill>
                  <a:srgbClr val="595A59"/>
                </a:solidFill>
              </a:rPr>
              <a:t> til leigu. Það yrði þá viðbót við þá hefðbundnu hjólaleigu sem er nú þegar á staðnum.</a:t>
            </a:r>
          </a:p>
        </p:txBody>
      </p:sp>
      <p:sp>
        <p:nvSpPr>
          <p:cNvPr id="37" name="Text Placeholder 1">
            <a:extLst>
              <a:ext uri="{FF2B5EF4-FFF2-40B4-BE49-F238E27FC236}">
                <a16:creationId xmlns:a16="http://schemas.microsoft.com/office/drawing/2014/main" id="{62449BE1-6861-7A69-D030-ECD4FB45F40C}"/>
              </a:ext>
            </a:extLst>
          </p:cNvPr>
          <p:cNvSpPr>
            <a:spLocks noGrp="1"/>
          </p:cNvSpPr>
          <p:nvPr>
            <p:ph type="body" sz="quarter" idx="16"/>
          </p:nvPr>
        </p:nvSpPr>
        <p:spPr>
          <a:xfrm>
            <a:off x="260950" y="464349"/>
            <a:ext cx="11470341" cy="582221"/>
          </a:xfrm>
        </p:spPr>
        <p:txBody>
          <a:bodyPr>
            <a:noAutofit/>
          </a:bodyPr>
          <a:lstStyle/>
          <a:p>
            <a:r>
              <a:rPr lang="is-IS" sz="4800" b="1">
                <a:solidFill>
                  <a:schemeClr val="bg1"/>
                </a:solidFill>
              </a:rPr>
              <a:t>DÆMI: Um greiningu vöruframboðs</a:t>
            </a:r>
            <a:endParaRPr lang="is-IS" sz="4800" b="1">
              <a:solidFill>
                <a:srgbClr val="FF0000"/>
              </a:solidFill>
            </a:endParaRPr>
          </a:p>
        </p:txBody>
      </p:sp>
      <p:pic>
        <p:nvPicPr>
          <p:cNvPr id="2" name="Bildplatzhalter 7">
            <a:extLst>
              <a:ext uri="{FF2B5EF4-FFF2-40B4-BE49-F238E27FC236}">
                <a16:creationId xmlns:a16="http://schemas.microsoft.com/office/drawing/2014/main" id="{EB95A809-7672-35A4-9790-1A50B01E6EA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728"/>
                    </a14:imgEffect>
                    <a14:imgEffect>
                      <a14:saturation sat="49000"/>
                    </a14:imgEffect>
                  </a14:imgLayer>
                </a14:imgProps>
              </a:ext>
              <a:ext uri="{28A0092B-C50C-407E-A947-70E740481C1C}">
                <a14:useLocalDpi xmlns:a14="http://schemas.microsoft.com/office/drawing/2010/main"/>
              </a:ext>
            </a:extLst>
          </a:blip>
          <a:srcRect l="195" t="20940" r="3222" b="14975"/>
          <a:stretch/>
        </p:blipFill>
        <p:spPr>
          <a:xfrm>
            <a:off x="6761414" y="4065051"/>
            <a:ext cx="4982159" cy="2399249"/>
          </a:xfrm>
          <a:prstGeom prst="rect">
            <a:avLst/>
          </a:prstGeom>
        </p:spPr>
      </p:pic>
      <p:sp>
        <p:nvSpPr>
          <p:cNvPr id="36" name="Textfeld 35">
            <a:extLst>
              <a:ext uri="{FF2B5EF4-FFF2-40B4-BE49-F238E27FC236}">
                <a16:creationId xmlns:a16="http://schemas.microsoft.com/office/drawing/2014/main" id="{C27DF3F1-389B-4BE0-5615-74438228FF65}"/>
              </a:ext>
            </a:extLst>
          </p:cNvPr>
          <p:cNvSpPr txBox="1"/>
          <p:nvPr/>
        </p:nvSpPr>
        <p:spPr>
          <a:xfrm>
            <a:off x="6708790" y="6470417"/>
            <a:ext cx="1874982" cy="215444"/>
          </a:xfrm>
          <a:prstGeom prst="rect">
            <a:avLst/>
          </a:prstGeom>
          <a:noFill/>
        </p:spPr>
        <p:txBody>
          <a:bodyPr wrap="square">
            <a:spAutoFit/>
          </a:bodyPr>
          <a:lstStyle/>
          <a:p>
            <a:r>
              <a:rPr lang="de-DE" sz="800" dirty="0">
                <a:solidFill>
                  <a:srgbClr val="595A59"/>
                </a:solidFill>
              </a:rPr>
              <a:t>Mynd: </a:t>
            </a:r>
            <a:r>
              <a:rPr lang="de-DE" sz="800" b="1" i="0" dirty="0">
                <a:solidFill>
                  <a:srgbClr val="595A59"/>
                </a:solidFill>
                <a:effectLst/>
              </a:rPr>
              <a:t>John Smith</a:t>
            </a:r>
            <a:endParaRPr lang="de-DE" sz="800" dirty="0">
              <a:solidFill>
                <a:srgbClr val="595A59"/>
              </a:solidFill>
            </a:endParaRPr>
          </a:p>
        </p:txBody>
      </p:sp>
      <p:grpSp>
        <p:nvGrpSpPr>
          <p:cNvPr id="4" name="Group 3">
            <a:extLst>
              <a:ext uri="{FF2B5EF4-FFF2-40B4-BE49-F238E27FC236}">
                <a16:creationId xmlns:a16="http://schemas.microsoft.com/office/drawing/2014/main" id="{E3DDD432-5E10-3A35-4703-3959A737BE17}"/>
              </a:ext>
            </a:extLst>
          </p:cNvPr>
          <p:cNvGrpSpPr/>
          <p:nvPr/>
        </p:nvGrpSpPr>
        <p:grpSpPr>
          <a:xfrm>
            <a:off x="6761414" y="1383773"/>
            <a:ext cx="4765052" cy="2602072"/>
            <a:chOff x="6557565" y="1756010"/>
            <a:chExt cx="5221605" cy="2791504"/>
          </a:xfrm>
        </p:grpSpPr>
        <p:grpSp>
          <p:nvGrpSpPr>
            <p:cNvPr id="33" name="Group 32">
              <a:extLst>
                <a:ext uri="{FF2B5EF4-FFF2-40B4-BE49-F238E27FC236}">
                  <a16:creationId xmlns:a16="http://schemas.microsoft.com/office/drawing/2014/main" id="{8B491F75-A89C-FBB9-8955-3621BDA7CB91}"/>
                </a:ext>
              </a:extLst>
            </p:cNvPr>
            <p:cNvGrpSpPr/>
            <p:nvPr/>
          </p:nvGrpSpPr>
          <p:grpSpPr>
            <a:xfrm>
              <a:off x="6557565" y="1756010"/>
              <a:ext cx="5221605" cy="2791504"/>
              <a:chOff x="3290433" y="1756010"/>
              <a:chExt cx="8488737" cy="4550268"/>
            </a:xfrm>
          </p:grpSpPr>
          <p:grpSp>
            <p:nvGrpSpPr>
              <p:cNvPr id="39" name="Gruppieren 4">
                <a:extLst>
                  <a:ext uri="{FF2B5EF4-FFF2-40B4-BE49-F238E27FC236}">
                    <a16:creationId xmlns:a16="http://schemas.microsoft.com/office/drawing/2014/main" id="{FD6457BB-6A78-C517-5B4A-5DA2D978BE40}"/>
                  </a:ext>
                </a:extLst>
              </p:cNvPr>
              <p:cNvGrpSpPr/>
              <p:nvPr/>
            </p:nvGrpSpPr>
            <p:grpSpPr>
              <a:xfrm>
                <a:off x="3290433" y="1756010"/>
                <a:ext cx="8488737" cy="4550268"/>
                <a:chOff x="1855413" y="1869893"/>
                <a:chExt cx="8488737" cy="4550268"/>
              </a:xfrm>
            </p:grpSpPr>
            <p:sp>
              <p:nvSpPr>
                <p:cNvPr id="46" name="Textplatzhalter 3">
                  <a:extLst>
                    <a:ext uri="{FF2B5EF4-FFF2-40B4-BE49-F238E27FC236}">
                      <a16:creationId xmlns:a16="http://schemas.microsoft.com/office/drawing/2014/main" id="{17DA9566-96DA-D159-4D7E-F5870E9B2434}"/>
                    </a:ext>
                  </a:extLst>
                </p:cNvPr>
                <p:cNvSpPr txBox="1">
                  <a:spLocks/>
                </p:cNvSpPr>
                <p:nvPr/>
              </p:nvSpPr>
              <p:spPr bwMode="gray">
                <a:xfrm>
                  <a:off x="2371227" y="4025212"/>
                  <a:ext cx="3950462" cy="1941321"/>
                </a:xfrm>
                <a:prstGeom prst="rect">
                  <a:avLst/>
                </a:prstGeom>
                <a:solidFill>
                  <a:srgbClr val="85D2C7"/>
                </a:solidFill>
              </p:spPr>
              <p:txBody>
                <a:bodyPr vert="horz" lIns="91440" tIns="45720" rIns="91440" bIns="45720" rtlCol="0">
                  <a:noAutofit/>
                </a:bodyPr>
                <a:lstStyle>
                  <a:lvl1pPr marL="0" indent="0" algn="l" defTabSz="685800" rtl="0" eaLnBrk="1" latinLnBrk="0" hangingPunct="1">
                    <a:lnSpc>
                      <a:spcPct val="100000"/>
                    </a:lnSpc>
                    <a:spcBef>
                      <a:spcPts val="600"/>
                    </a:spcBef>
                    <a:buFontTx/>
                    <a:buNone/>
                    <a:defRPr sz="1600" b="0" kern="1200">
                      <a:solidFill>
                        <a:schemeClr val="tx2"/>
                      </a:solidFill>
                      <a:latin typeface="+mn-lt"/>
                      <a:ea typeface="Open Sans Semibold" panose="020B0706030804020204" pitchFamily="34" charset="0"/>
                      <a:cs typeface="Segoe UI" panose="020B0502040204020203" pitchFamily="34" charset="0"/>
                    </a:defRPr>
                  </a:lvl1pPr>
                  <a:lvl2pPr marL="180000" indent="-180000" algn="l" defTabSz="6858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Segoe UI" panose="020B0502040204020203" pitchFamily="34" charset="0"/>
                    </a:defRPr>
                  </a:lvl2pPr>
                  <a:lvl3pPr marL="360000" indent="-180000" algn="l" defTabSz="685800" rtl="0" eaLnBrk="1" latinLnBrk="0" hangingPunct="1">
                    <a:lnSpc>
                      <a:spcPct val="100000"/>
                    </a:lnSpc>
                    <a:spcBef>
                      <a:spcPts val="600"/>
                    </a:spcBef>
                    <a:buClr>
                      <a:schemeClr val="tx2"/>
                    </a:buClr>
                    <a:buFont typeface="Arial" panose="020B0604020202020204" pitchFamily="34" charset="0"/>
                    <a:buChar char="•"/>
                    <a:defRPr sz="1400" kern="1200">
                      <a:solidFill>
                        <a:schemeClr val="tx2"/>
                      </a:solidFill>
                      <a:latin typeface="+mn-lt"/>
                      <a:ea typeface="+mn-ea"/>
                      <a:cs typeface="Segoe UI" panose="020B0502040204020203" pitchFamily="34" charset="0"/>
                    </a:defRPr>
                  </a:lvl3pPr>
                  <a:lvl4pPr marL="5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4pPr>
                  <a:lvl5pPr marL="72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5pPr>
                  <a:lvl6pPr marL="90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6pPr>
                  <a:lvl7pPr marL="108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7pPr>
                  <a:lvl8pPr marL="126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8pPr>
                  <a:lvl9pPr marL="14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9pPr>
                </a:lstStyle>
                <a:p>
                  <a:r>
                    <a:rPr lang="en-GB" sz="1400" b="1" dirty="0">
                      <a:solidFill>
                        <a:schemeClr val="bg1"/>
                      </a:solidFill>
                    </a:rPr>
                    <a:t>POOR DOGS</a:t>
                  </a:r>
                </a:p>
              </p:txBody>
            </p:sp>
            <p:sp>
              <p:nvSpPr>
                <p:cNvPr id="47" name="Textplatzhalter 3">
                  <a:extLst>
                    <a:ext uri="{FF2B5EF4-FFF2-40B4-BE49-F238E27FC236}">
                      <a16:creationId xmlns:a16="http://schemas.microsoft.com/office/drawing/2014/main" id="{DF48D45B-E3D7-9B36-C630-F882579E5009}"/>
                    </a:ext>
                  </a:extLst>
                </p:cNvPr>
                <p:cNvSpPr txBox="1">
                  <a:spLocks/>
                </p:cNvSpPr>
                <p:nvPr/>
              </p:nvSpPr>
              <p:spPr bwMode="gray">
                <a:xfrm>
                  <a:off x="6393688" y="4025212"/>
                  <a:ext cx="3950462" cy="1941322"/>
                </a:xfrm>
                <a:prstGeom prst="rect">
                  <a:avLst/>
                </a:prstGeom>
                <a:solidFill>
                  <a:srgbClr val="916395"/>
                </a:solidFill>
              </p:spPr>
              <p:txBody>
                <a:bodyPr vert="horz" lIns="91440" tIns="45720" rIns="91440" bIns="45720" rtlCol="0">
                  <a:noAutofit/>
                </a:bodyPr>
                <a:lstStyle>
                  <a:lvl1pPr marL="0" indent="0" algn="l" defTabSz="685800" rtl="0" eaLnBrk="1" latinLnBrk="0" hangingPunct="1">
                    <a:lnSpc>
                      <a:spcPct val="100000"/>
                    </a:lnSpc>
                    <a:spcBef>
                      <a:spcPts val="600"/>
                    </a:spcBef>
                    <a:buFontTx/>
                    <a:buNone/>
                    <a:defRPr sz="1600" b="0" kern="1200">
                      <a:solidFill>
                        <a:schemeClr val="tx2"/>
                      </a:solidFill>
                      <a:latin typeface="+mn-lt"/>
                      <a:ea typeface="Open Sans Semibold" panose="020B0706030804020204" pitchFamily="34" charset="0"/>
                      <a:cs typeface="Segoe UI" panose="020B0502040204020203" pitchFamily="34" charset="0"/>
                    </a:defRPr>
                  </a:lvl1pPr>
                  <a:lvl2pPr marL="180000" indent="-180000" algn="l" defTabSz="6858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Segoe UI" panose="020B0502040204020203" pitchFamily="34" charset="0"/>
                    </a:defRPr>
                  </a:lvl2pPr>
                  <a:lvl3pPr marL="360000" indent="-180000" algn="l" defTabSz="685800" rtl="0" eaLnBrk="1" latinLnBrk="0" hangingPunct="1">
                    <a:lnSpc>
                      <a:spcPct val="100000"/>
                    </a:lnSpc>
                    <a:spcBef>
                      <a:spcPts val="600"/>
                    </a:spcBef>
                    <a:buClr>
                      <a:schemeClr val="tx2"/>
                    </a:buClr>
                    <a:buFont typeface="Arial" panose="020B0604020202020204" pitchFamily="34" charset="0"/>
                    <a:buChar char="•"/>
                    <a:defRPr sz="1400" kern="1200">
                      <a:solidFill>
                        <a:schemeClr val="tx2"/>
                      </a:solidFill>
                      <a:latin typeface="+mn-lt"/>
                      <a:ea typeface="+mn-ea"/>
                      <a:cs typeface="Segoe UI" panose="020B0502040204020203" pitchFamily="34" charset="0"/>
                    </a:defRPr>
                  </a:lvl3pPr>
                  <a:lvl4pPr marL="5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4pPr>
                  <a:lvl5pPr marL="72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5pPr>
                  <a:lvl6pPr marL="90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6pPr>
                  <a:lvl7pPr marL="108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7pPr>
                  <a:lvl8pPr marL="126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8pPr>
                  <a:lvl9pPr marL="14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9pPr>
                </a:lstStyle>
                <a:p>
                  <a:r>
                    <a:rPr lang="en-GB" sz="1400" b="1" dirty="0">
                      <a:solidFill>
                        <a:schemeClr val="bg1"/>
                      </a:solidFill>
                    </a:rPr>
                    <a:t>CASH COWS</a:t>
                  </a:r>
                </a:p>
              </p:txBody>
            </p:sp>
            <p:sp>
              <p:nvSpPr>
                <p:cNvPr id="48" name="Textplatzhalter 3">
                  <a:extLst>
                    <a:ext uri="{FF2B5EF4-FFF2-40B4-BE49-F238E27FC236}">
                      <a16:creationId xmlns:a16="http://schemas.microsoft.com/office/drawing/2014/main" id="{9EB25D6B-62E8-7B11-09A2-1DD450880552}"/>
                    </a:ext>
                  </a:extLst>
                </p:cNvPr>
                <p:cNvSpPr txBox="1">
                  <a:spLocks/>
                </p:cNvSpPr>
                <p:nvPr/>
              </p:nvSpPr>
              <p:spPr bwMode="gray">
                <a:xfrm>
                  <a:off x="6393689" y="2011890"/>
                  <a:ext cx="3950461" cy="1941322"/>
                </a:xfrm>
                <a:prstGeom prst="rect">
                  <a:avLst/>
                </a:prstGeom>
                <a:solidFill>
                  <a:srgbClr val="F27954"/>
                </a:solidFill>
              </p:spPr>
              <p:txBody>
                <a:bodyPr vert="horz" lIns="91440" tIns="45720" rIns="91440" bIns="45720" rtlCol="0">
                  <a:noAutofit/>
                </a:bodyPr>
                <a:lstStyle>
                  <a:lvl1pPr marL="0" indent="0" algn="l" defTabSz="685800" rtl="0" eaLnBrk="1" latinLnBrk="0" hangingPunct="1">
                    <a:lnSpc>
                      <a:spcPct val="100000"/>
                    </a:lnSpc>
                    <a:spcBef>
                      <a:spcPts val="600"/>
                    </a:spcBef>
                    <a:buFontTx/>
                    <a:buNone/>
                    <a:defRPr sz="1600" b="0" kern="1200">
                      <a:solidFill>
                        <a:schemeClr val="tx2"/>
                      </a:solidFill>
                      <a:latin typeface="+mn-lt"/>
                      <a:ea typeface="Open Sans Semibold" panose="020B0706030804020204" pitchFamily="34" charset="0"/>
                      <a:cs typeface="Segoe UI" panose="020B0502040204020203" pitchFamily="34" charset="0"/>
                    </a:defRPr>
                  </a:lvl1pPr>
                  <a:lvl2pPr marL="180000" indent="-180000" algn="l" defTabSz="6858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Segoe UI" panose="020B0502040204020203" pitchFamily="34" charset="0"/>
                    </a:defRPr>
                  </a:lvl2pPr>
                  <a:lvl3pPr marL="360000" indent="-180000" algn="l" defTabSz="685800" rtl="0" eaLnBrk="1" latinLnBrk="0" hangingPunct="1">
                    <a:lnSpc>
                      <a:spcPct val="100000"/>
                    </a:lnSpc>
                    <a:spcBef>
                      <a:spcPts val="600"/>
                    </a:spcBef>
                    <a:buClr>
                      <a:schemeClr val="tx2"/>
                    </a:buClr>
                    <a:buFont typeface="Arial" panose="020B0604020202020204" pitchFamily="34" charset="0"/>
                    <a:buChar char="•"/>
                    <a:defRPr sz="1400" kern="1200">
                      <a:solidFill>
                        <a:schemeClr val="tx2"/>
                      </a:solidFill>
                      <a:latin typeface="+mn-lt"/>
                      <a:ea typeface="+mn-ea"/>
                      <a:cs typeface="Segoe UI" panose="020B0502040204020203" pitchFamily="34" charset="0"/>
                    </a:defRPr>
                  </a:lvl3pPr>
                  <a:lvl4pPr marL="5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4pPr>
                  <a:lvl5pPr marL="72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5pPr>
                  <a:lvl6pPr marL="90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6pPr>
                  <a:lvl7pPr marL="108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7pPr>
                  <a:lvl8pPr marL="126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8pPr>
                  <a:lvl9pPr marL="14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9pPr>
                </a:lstStyle>
                <a:p>
                  <a:r>
                    <a:rPr lang="en-GB" sz="1400" b="1" dirty="0">
                      <a:solidFill>
                        <a:schemeClr val="bg1"/>
                      </a:solidFill>
                    </a:rPr>
                    <a:t>STARS</a:t>
                  </a:r>
                </a:p>
              </p:txBody>
            </p:sp>
            <p:sp>
              <p:nvSpPr>
                <p:cNvPr id="49" name="Textplatzhalter 3">
                  <a:extLst>
                    <a:ext uri="{FF2B5EF4-FFF2-40B4-BE49-F238E27FC236}">
                      <a16:creationId xmlns:a16="http://schemas.microsoft.com/office/drawing/2014/main" id="{D6E2432C-C2F6-FB08-CEE9-645356583BF7}"/>
                    </a:ext>
                  </a:extLst>
                </p:cNvPr>
                <p:cNvSpPr txBox="1">
                  <a:spLocks/>
                </p:cNvSpPr>
                <p:nvPr/>
              </p:nvSpPr>
              <p:spPr bwMode="gray">
                <a:xfrm>
                  <a:off x="2371228" y="2011891"/>
                  <a:ext cx="3950461" cy="1941321"/>
                </a:xfrm>
                <a:prstGeom prst="rect">
                  <a:avLst/>
                </a:prstGeom>
                <a:solidFill>
                  <a:srgbClr val="79527B"/>
                </a:solidFill>
              </p:spPr>
              <p:txBody>
                <a:bodyPr vert="horz" lIns="91440" tIns="45720" rIns="91440" bIns="45720" rtlCol="0">
                  <a:noAutofit/>
                </a:bodyPr>
                <a:lstStyle>
                  <a:lvl1pPr marL="0" indent="0" algn="l" defTabSz="685800" rtl="0" eaLnBrk="1" latinLnBrk="0" hangingPunct="1">
                    <a:lnSpc>
                      <a:spcPct val="100000"/>
                    </a:lnSpc>
                    <a:spcBef>
                      <a:spcPts val="600"/>
                    </a:spcBef>
                    <a:buFontTx/>
                    <a:buNone/>
                    <a:defRPr sz="1600" b="0" kern="1200">
                      <a:solidFill>
                        <a:schemeClr val="tx2"/>
                      </a:solidFill>
                      <a:latin typeface="+mn-lt"/>
                      <a:ea typeface="Open Sans Semibold" panose="020B0706030804020204" pitchFamily="34" charset="0"/>
                      <a:cs typeface="Segoe UI" panose="020B0502040204020203" pitchFamily="34" charset="0"/>
                    </a:defRPr>
                  </a:lvl1pPr>
                  <a:lvl2pPr marL="180000" indent="-180000" algn="l" defTabSz="685800" rtl="0" eaLnBrk="1" latinLnBrk="0" hangingPunct="1">
                    <a:lnSpc>
                      <a:spcPct val="100000"/>
                    </a:lnSpc>
                    <a:spcBef>
                      <a:spcPts val="600"/>
                    </a:spcBef>
                    <a:buFont typeface="Arial" panose="020B0604020202020204" pitchFamily="34" charset="0"/>
                    <a:buChar char="•"/>
                    <a:defRPr sz="1400" kern="1200">
                      <a:solidFill>
                        <a:schemeClr val="tx2"/>
                      </a:solidFill>
                      <a:latin typeface="+mn-lt"/>
                      <a:ea typeface="+mn-ea"/>
                      <a:cs typeface="Segoe UI" panose="020B0502040204020203" pitchFamily="34" charset="0"/>
                    </a:defRPr>
                  </a:lvl2pPr>
                  <a:lvl3pPr marL="360000" indent="-180000" algn="l" defTabSz="685800" rtl="0" eaLnBrk="1" latinLnBrk="0" hangingPunct="1">
                    <a:lnSpc>
                      <a:spcPct val="100000"/>
                    </a:lnSpc>
                    <a:spcBef>
                      <a:spcPts val="600"/>
                    </a:spcBef>
                    <a:buClr>
                      <a:schemeClr val="tx2"/>
                    </a:buClr>
                    <a:buFont typeface="Arial" panose="020B0604020202020204" pitchFamily="34" charset="0"/>
                    <a:buChar char="•"/>
                    <a:defRPr sz="1400" kern="1200">
                      <a:solidFill>
                        <a:schemeClr val="tx2"/>
                      </a:solidFill>
                      <a:latin typeface="+mn-lt"/>
                      <a:ea typeface="+mn-ea"/>
                      <a:cs typeface="Segoe UI" panose="020B0502040204020203" pitchFamily="34" charset="0"/>
                    </a:defRPr>
                  </a:lvl3pPr>
                  <a:lvl4pPr marL="5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4pPr>
                  <a:lvl5pPr marL="72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5pPr>
                  <a:lvl6pPr marL="90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6pPr>
                  <a:lvl7pPr marL="108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7pPr>
                  <a:lvl8pPr marL="126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8pPr>
                  <a:lvl9pPr marL="1440000" indent="-18000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2"/>
                      </a:solidFill>
                      <a:latin typeface="+mn-lt"/>
                      <a:ea typeface="+mn-ea"/>
                      <a:cs typeface="Segoe UI" panose="020B0502040204020203" pitchFamily="34" charset="0"/>
                    </a:defRPr>
                  </a:lvl9pPr>
                </a:lstStyle>
                <a:p>
                  <a:r>
                    <a:rPr lang="en-GB" sz="1400" b="1" dirty="0">
                      <a:solidFill>
                        <a:schemeClr val="bg1"/>
                      </a:solidFill>
                    </a:rPr>
                    <a:t>QUESTION MARKS</a:t>
                  </a:r>
                </a:p>
              </p:txBody>
            </p:sp>
            <p:cxnSp>
              <p:nvCxnSpPr>
                <p:cNvPr id="50" name="Gerade Verbindung mit Pfeil 9">
                  <a:extLst>
                    <a:ext uri="{FF2B5EF4-FFF2-40B4-BE49-F238E27FC236}">
                      <a16:creationId xmlns:a16="http://schemas.microsoft.com/office/drawing/2014/main" id="{E868329C-0929-8091-1037-3B623864AD38}"/>
                    </a:ext>
                  </a:extLst>
                </p:cNvPr>
                <p:cNvCxnSpPr/>
                <p:nvPr/>
              </p:nvCxnSpPr>
              <p:spPr>
                <a:xfrm>
                  <a:off x="1994232" y="2337411"/>
                  <a:ext cx="0" cy="3243255"/>
                </a:xfrm>
                <a:prstGeom prst="straightConnector1">
                  <a:avLst/>
                </a:prstGeom>
                <a:ln w="63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1" name="Gruppieren 10">
                  <a:extLst>
                    <a:ext uri="{FF2B5EF4-FFF2-40B4-BE49-F238E27FC236}">
                      <a16:creationId xmlns:a16="http://schemas.microsoft.com/office/drawing/2014/main" id="{A8CF8076-326E-C121-D604-45FE0B87AFAA}"/>
                    </a:ext>
                  </a:extLst>
                </p:cNvPr>
                <p:cNvGrpSpPr>
                  <a:grpSpLocks noChangeAspect="1"/>
                </p:cNvGrpSpPr>
                <p:nvPr/>
              </p:nvGrpSpPr>
              <p:grpSpPr>
                <a:xfrm>
                  <a:off x="1880349" y="2000399"/>
                  <a:ext cx="227766" cy="227766"/>
                  <a:chOff x="275183" y="2200270"/>
                  <a:chExt cx="576064" cy="576064"/>
                </a:xfrm>
              </p:grpSpPr>
              <p:sp>
                <p:nvSpPr>
                  <p:cNvPr id="71" name="Ellipse 30">
                    <a:extLst>
                      <a:ext uri="{FF2B5EF4-FFF2-40B4-BE49-F238E27FC236}">
                        <a16:creationId xmlns:a16="http://schemas.microsoft.com/office/drawing/2014/main" id="{56343CAA-6E30-4EBE-023F-B18C7C54F2BF}"/>
                      </a:ext>
                    </a:extLst>
                  </p:cNvPr>
                  <p:cNvSpPr/>
                  <p:nvPr/>
                </p:nvSpPr>
                <p:spPr>
                  <a:xfrm>
                    <a:off x="275183" y="2200270"/>
                    <a:ext cx="576064"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72" name="Kreuz 31">
                    <a:extLst>
                      <a:ext uri="{FF2B5EF4-FFF2-40B4-BE49-F238E27FC236}">
                        <a16:creationId xmlns:a16="http://schemas.microsoft.com/office/drawing/2014/main" id="{E8BE5595-E412-E114-B619-3DB3E9E9DABD}"/>
                      </a:ext>
                    </a:extLst>
                  </p:cNvPr>
                  <p:cNvSpPr/>
                  <p:nvPr/>
                </p:nvSpPr>
                <p:spPr>
                  <a:xfrm>
                    <a:off x="383195" y="2308282"/>
                    <a:ext cx="360040" cy="360040"/>
                  </a:xfrm>
                  <a:prstGeom prst="plus">
                    <a:avLst>
                      <a:gd name="adj" fmla="val 355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grpSp>
            <p:grpSp>
              <p:nvGrpSpPr>
                <p:cNvPr id="52" name="Gruppieren 11">
                  <a:extLst>
                    <a:ext uri="{FF2B5EF4-FFF2-40B4-BE49-F238E27FC236}">
                      <a16:creationId xmlns:a16="http://schemas.microsoft.com/office/drawing/2014/main" id="{42577824-81D6-882C-408B-C697EA3CFF1C}"/>
                    </a:ext>
                  </a:extLst>
                </p:cNvPr>
                <p:cNvGrpSpPr>
                  <a:grpSpLocks noChangeAspect="1"/>
                </p:cNvGrpSpPr>
                <p:nvPr/>
              </p:nvGrpSpPr>
              <p:grpSpPr>
                <a:xfrm>
                  <a:off x="1880349" y="5700420"/>
                  <a:ext cx="227766" cy="227766"/>
                  <a:chOff x="244903" y="2763008"/>
                  <a:chExt cx="576064" cy="576064"/>
                </a:xfrm>
              </p:grpSpPr>
              <p:sp>
                <p:nvSpPr>
                  <p:cNvPr id="69" name="Ellipse 28">
                    <a:extLst>
                      <a:ext uri="{FF2B5EF4-FFF2-40B4-BE49-F238E27FC236}">
                        <a16:creationId xmlns:a16="http://schemas.microsoft.com/office/drawing/2014/main" id="{6EBEFF96-9A92-DEAC-2000-95A2F25B055B}"/>
                      </a:ext>
                    </a:extLst>
                  </p:cNvPr>
                  <p:cNvSpPr/>
                  <p:nvPr/>
                </p:nvSpPr>
                <p:spPr>
                  <a:xfrm>
                    <a:off x="244903" y="2763008"/>
                    <a:ext cx="576064"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70" name="Rechteck 29">
                    <a:extLst>
                      <a:ext uri="{FF2B5EF4-FFF2-40B4-BE49-F238E27FC236}">
                        <a16:creationId xmlns:a16="http://schemas.microsoft.com/office/drawing/2014/main" id="{DB08EA90-5059-29AF-FEC5-174C698C88C5}"/>
                      </a:ext>
                    </a:extLst>
                  </p:cNvPr>
                  <p:cNvSpPr/>
                  <p:nvPr/>
                </p:nvSpPr>
                <p:spPr>
                  <a:xfrm>
                    <a:off x="379880" y="3002079"/>
                    <a:ext cx="306110" cy="979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grpSp>
            <p:grpSp>
              <p:nvGrpSpPr>
                <p:cNvPr id="53" name="Gruppieren 12">
                  <a:extLst>
                    <a:ext uri="{FF2B5EF4-FFF2-40B4-BE49-F238E27FC236}">
                      <a16:creationId xmlns:a16="http://schemas.microsoft.com/office/drawing/2014/main" id="{D9DD6DCF-093A-0F3B-D40F-7D071EA68571}"/>
                    </a:ext>
                  </a:extLst>
                </p:cNvPr>
                <p:cNvGrpSpPr>
                  <a:grpSpLocks noChangeAspect="1"/>
                </p:cNvGrpSpPr>
                <p:nvPr/>
              </p:nvGrpSpPr>
              <p:grpSpPr>
                <a:xfrm>
                  <a:off x="10109225" y="6192395"/>
                  <a:ext cx="227766" cy="227766"/>
                  <a:chOff x="275183" y="2200270"/>
                  <a:chExt cx="576064" cy="576064"/>
                </a:xfrm>
              </p:grpSpPr>
              <p:sp>
                <p:nvSpPr>
                  <p:cNvPr id="67" name="Ellipse 26">
                    <a:extLst>
                      <a:ext uri="{FF2B5EF4-FFF2-40B4-BE49-F238E27FC236}">
                        <a16:creationId xmlns:a16="http://schemas.microsoft.com/office/drawing/2014/main" id="{3D1F6414-259B-84F1-9B6D-FA520E43CFB4}"/>
                      </a:ext>
                    </a:extLst>
                  </p:cNvPr>
                  <p:cNvSpPr/>
                  <p:nvPr/>
                </p:nvSpPr>
                <p:spPr>
                  <a:xfrm>
                    <a:off x="275183" y="2200270"/>
                    <a:ext cx="576064"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68" name="Kreuz 27">
                    <a:extLst>
                      <a:ext uri="{FF2B5EF4-FFF2-40B4-BE49-F238E27FC236}">
                        <a16:creationId xmlns:a16="http://schemas.microsoft.com/office/drawing/2014/main" id="{0D5DAF83-A7E4-FF5E-AB69-BD5A08D692C5}"/>
                      </a:ext>
                    </a:extLst>
                  </p:cNvPr>
                  <p:cNvSpPr/>
                  <p:nvPr/>
                </p:nvSpPr>
                <p:spPr>
                  <a:xfrm>
                    <a:off x="383195" y="2308282"/>
                    <a:ext cx="360040" cy="360040"/>
                  </a:xfrm>
                  <a:prstGeom prst="plus">
                    <a:avLst>
                      <a:gd name="adj" fmla="val 3558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grpSp>
            <p:grpSp>
              <p:nvGrpSpPr>
                <p:cNvPr id="54" name="Gruppieren 13">
                  <a:extLst>
                    <a:ext uri="{FF2B5EF4-FFF2-40B4-BE49-F238E27FC236}">
                      <a16:creationId xmlns:a16="http://schemas.microsoft.com/office/drawing/2014/main" id="{41377621-1716-6A46-C1FD-2D890504549D}"/>
                    </a:ext>
                  </a:extLst>
                </p:cNvPr>
                <p:cNvGrpSpPr>
                  <a:grpSpLocks noChangeAspect="1"/>
                </p:cNvGrpSpPr>
                <p:nvPr/>
              </p:nvGrpSpPr>
              <p:grpSpPr>
                <a:xfrm>
                  <a:off x="2369863" y="6192395"/>
                  <a:ext cx="227766" cy="227766"/>
                  <a:chOff x="244903" y="2763008"/>
                  <a:chExt cx="576064" cy="576064"/>
                </a:xfrm>
              </p:grpSpPr>
              <p:sp>
                <p:nvSpPr>
                  <p:cNvPr id="65" name="Ellipse 24">
                    <a:extLst>
                      <a:ext uri="{FF2B5EF4-FFF2-40B4-BE49-F238E27FC236}">
                        <a16:creationId xmlns:a16="http://schemas.microsoft.com/office/drawing/2014/main" id="{9600C94E-CA82-6542-08D9-3D61ACA15BC3}"/>
                      </a:ext>
                    </a:extLst>
                  </p:cNvPr>
                  <p:cNvSpPr/>
                  <p:nvPr/>
                </p:nvSpPr>
                <p:spPr>
                  <a:xfrm>
                    <a:off x="244903" y="2763008"/>
                    <a:ext cx="576064"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sp>
                <p:nvSpPr>
                  <p:cNvPr id="66" name="Rechteck 25">
                    <a:extLst>
                      <a:ext uri="{FF2B5EF4-FFF2-40B4-BE49-F238E27FC236}">
                        <a16:creationId xmlns:a16="http://schemas.microsoft.com/office/drawing/2014/main" id="{649E8C7E-4B89-2600-02FF-C2649395AEB8}"/>
                      </a:ext>
                    </a:extLst>
                  </p:cNvPr>
                  <p:cNvSpPr/>
                  <p:nvPr/>
                </p:nvSpPr>
                <p:spPr>
                  <a:xfrm>
                    <a:off x="379880" y="3002079"/>
                    <a:ext cx="306110" cy="979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tx2"/>
                      </a:solidFill>
                    </a:endParaRPr>
                  </a:p>
                </p:txBody>
              </p:sp>
            </p:grpSp>
            <p:cxnSp>
              <p:nvCxnSpPr>
                <p:cNvPr id="55" name="Gerade Verbindung mit Pfeil 14">
                  <a:extLst>
                    <a:ext uri="{FF2B5EF4-FFF2-40B4-BE49-F238E27FC236}">
                      <a16:creationId xmlns:a16="http://schemas.microsoft.com/office/drawing/2014/main" id="{926EC892-0196-5F18-BB2F-44D1745F2FFA}"/>
                    </a:ext>
                  </a:extLst>
                </p:cNvPr>
                <p:cNvCxnSpPr/>
                <p:nvPr/>
              </p:nvCxnSpPr>
              <p:spPr>
                <a:xfrm>
                  <a:off x="2826914" y="6306278"/>
                  <a:ext cx="7054609" cy="0"/>
                </a:xfrm>
                <a:prstGeom prst="straightConnector1">
                  <a:avLst/>
                </a:prstGeom>
                <a:ln w="63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 Box 20">
                  <a:extLst>
                    <a:ext uri="{FF2B5EF4-FFF2-40B4-BE49-F238E27FC236}">
                      <a16:creationId xmlns:a16="http://schemas.microsoft.com/office/drawing/2014/main" id="{BC2C41C4-838D-1713-6412-872379DEC2E8}"/>
                    </a:ext>
                  </a:extLst>
                </p:cNvPr>
                <p:cNvSpPr txBox="1">
                  <a:spLocks noChangeArrowheads="1"/>
                </p:cNvSpPr>
                <p:nvPr/>
              </p:nvSpPr>
              <p:spPr bwMode="auto">
                <a:xfrm>
                  <a:off x="5577862" y="6111379"/>
                  <a:ext cx="1605569" cy="277641"/>
                </a:xfrm>
                <a:prstGeom prst="rect">
                  <a:avLst/>
                </a:prstGeom>
                <a:solidFill>
                  <a:schemeClr val="bg1"/>
                </a:solidFill>
                <a:ln>
                  <a:noFill/>
                </a:ln>
              </p:spPr>
              <p:txBody>
                <a:bodyPr wrap="none" lIns="92075" tIns="46038" rIns="92075" bIns="46038">
                  <a:spAutoFit/>
                </a:bodyPr>
                <a:lstStyle>
                  <a:lvl1pPr>
                    <a:spcAft>
                      <a:spcPct val="0"/>
                    </a:spcAft>
                    <a:defRPr>
                      <a:solidFill>
                        <a:schemeClr val="tx1"/>
                      </a:solidFill>
                      <a:latin typeface="Arial" charset="0"/>
                    </a:defRPr>
                  </a:lvl1pPr>
                  <a:lvl2pPr marL="742950" indent="-285750">
                    <a:spcAft>
                      <a:spcPct val="0"/>
                    </a:spcAft>
                    <a:defRPr>
                      <a:solidFill>
                        <a:schemeClr val="tx1"/>
                      </a:solidFill>
                      <a:latin typeface="Arial" charset="0"/>
                    </a:defRPr>
                  </a:lvl2pPr>
                  <a:lvl3pPr marL="1143000" indent="-228600">
                    <a:spcAft>
                      <a:spcPct val="0"/>
                    </a:spcAft>
                    <a:defRPr>
                      <a:solidFill>
                        <a:schemeClr val="tx1"/>
                      </a:solidFill>
                      <a:latin typeface="Arial" charset="0"/>
                    </a:defRPr>
                  </a:lvl3pPr>
                  <a:lvl4pPr marL="1600200" indent="-228600">
                    <a:spcAft>
                      <a:spcPct val="0"/>
                    </a:spcAft>
                    <a:defRPr>
                      <a:solidFill>
                        <a:schemeClr val="tx1"/>
                      </a:solidFill>
                      <a:latin typeface="Arial" charset="0"/>
                    </a:defRPr>
                  </a:lvl4pPr>
                  <a:lvl5pPr marL="2057400" indent="-228600">
                    <a:spcAft>
                      <a:spcPct val="0"/>
                    </a:spcAft>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spcBef>
                      <a:spcPct val="50000"/>
                    </a:spcBef>
                    <a:buSzTx/>
                    <a:buFontTx/>
                    <a:buNone/>
                  </a:pPr>
                  <a:r>
                    <a:rPr lang="en-GB" sz="1200" b="1" dirty="0" err="1">
                      <a:solidFill>
                        <a:srgbClr val="595A59"/>
                      </a:solidFill>
                      <a:latin typeface="+mn-lt"/>
                    </a:rPr>
                    <a:t>Vöxtur</a:t>
                  </a:r>
                  <a:r>
                    <a:rPr lang="en-GB" sz="1200" b="1" dirty="0">
                      <a:solidFill>
                        <a:srgbClr val="595A59"/>
                      </a:solidFill>
                      <a:latin typeface="+mn-lt"/>
                    </a:rPr>
                    <a:t> / </a:t>
                  </a:r>
                  <a:r>
                    <a:rPr lang="en-GB" sz="1200" b="1" dirty="0" err="1">
                      <a:solidFill>
                        <a:srgbClr val="595A59"/>
                      </a:solidFill>
                      <a:latin typeface="+mn-lt"/>
                    </a:rPr>
                    <a:t>Hagnaðarvon</a:t>
                  </a:r>
                  <a:endParaRPr lang="en-GB" sz="1200" b="1" dirty="0">
                    <a:solidFill>
                      <a:srgbClr val="595A59"/>
                    </a:solidFill>
                    <a:latin typeface="+mn-lt"/>
                  </a:endParaRPr>
                </a:p>
              </p:txBody>
            </p:sp>
            <p:sp>
              <p:nvSpPr>
                <p:cNvPr id="57" name="Text Box 25">
                  <a:extLst>
                    <a:ext uri="{FF2B5EF4-FFF2-40B4-BE49-F238E27FC236}">
                      <a16:creationId xmlns:a16="http://schemas.microsoft.com/office/drawing/2014/main" id="{51643787-DA1C-D829-C2AB-5114C971F7AA}"/>
                    </a:ext>
                  </a:extLst>
                </p:cNvPr>
                <p:cNvSpPr txBox="1">
                  <a:spLocks noChangeArrowheads="1"/>
                </p:cNvSpPr>
                <p:nvPr/>
              </p:nvSpPr>
              <p:spPr bwMode="auto">
                <a:xfrm rot="16200000">
                  <a:off x="1153681" y="3841988"/>
                  <a:ext cx="1681105" cy="277641"/>
                </a:xfrm>
                <a:prstGeom prst="rect">
                  <a:avLst/>
                </a:prstGeom>
                <a:solidFill>
                  <a:schemeClr val="bg1"/>
                </a:solidFill>
                <a:ln>
                  <a:noFill/>
                </a:ln>
              </p:spPr>
              <p:txBody>
                <a:bodyPr wrap="square" lIns="92075" tIns="46038" rIns="92075" bIns="46038">
                  <a:spAutoFit/>
                </a:bodyPr>
                <a:lstStyle>
                  <a:lvl1pPr>
                    <a:spcAft>
                      <a:spcPct val="0"/>
                    </a:spcAft>
                    <a:defRPr>
                      <a:solidFill>
                        <a:schemeClr val="tx1"/>
                      </a:solidFill>
                      <a:latin typeface="Arial" charset="0"/>
                    </a:defRPr>
                  </a:lvl1pPr>
                  <a:lvl2pPr marL="742950" indent="-285750">
                    <a:spcAft>
                      <a:spcPct val="0"/>
                    </a:spcAft>
                    <a:defRPr>
                      <a:solidFill>
                        <a:schemeClr val="tx1"/>
                      </a:solidFill>
                      <a:latin typeface="Arial" charset="0"/>
                    </a:defRPr>
                  </a:lvl2pPr>
                  <a:lvl3pPr marL="1143000" indent="-228600">
                    <a:spcAft>
                      <a:spcPct val="0"/>
                    </a:spcAft>
                    <a:defRPr>
                      <a:solidFill>
                        <a:schemeClr val="tx1"/>
                      </a:solidFill>
                      <a:latin typeface="Arial" charset="0"/>
                    </a:defRPr>
                  </a:lvl3pPr>
                  <a:lvl4pPr marL="1600200" indent="-228600">
                    <a:spcAft>
                      <a:spcPct val="0"/>
                    </a:spcAft>
                    <a:defRPr>
                      <a:solidFill>
                        <a:schemeClr val="tx1"/>
                      </a:solidFill>
                      <a:latin typeface="Arial" charset="0"/>
                    </a:defRPr>
                  </a:lvl4pPr>
                  <a:lvl5pPr marL="2057400" indent="-228600">
                    <a:spcAft>
                      <a:spcPct val="0"/>
                    </a:spcAft>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0" hangingPunct="0">
                    <a:spcBef>
                      <a:spcPct val="50000"/>
                    </a:spcBef>
                    <a:buSzTx/>
                    <a:buFontTx/>
                    <a:buNone/>
                  </a:pPr>
                  <a:r>
                    <a:rPr lang="en-GB" sz="1200" b="1" dirty="0" err="1">
                      <a:solidFill>
                        <a:srgbClr val="595A59"/>
                      </a:solidFill>
                      <a:latin typeface="+mn-lt"/>
                    </a:rPr>
                    <a:t>Eftirspurn</a:t>
                  </a:r>
                  <a:endParaRPr lang="en-GB" sz="1200" b="1" dirty="0">
                    <a:solidFill>
                      <a:srgbClr val="595A59"/>
                    </a:solidFill>
                    <a:latin typeface="+mn-lt"/>
                  </a:endParaRPr>
                </a:p>
              </p:txBody>
            </p:sp>
            <p:sp>
              <p:nvSpPr>
                <p:cNvPr id="58" name="Freeform 5">
                  <a:extLst>
                    <a:ext uri="{FF2B5EF4-FFF2-40B4-BE49-F238E27FC236}">
                      <a16:creationId xmlns:a16="http://schemas.microsoft.com/office/drawing/2014/main" id="{ADAD96C5-CD14-78BD-8F1C-EA08CC0DE7EC}"/>
                    </a:ext>
                  </a:extLst>
                </p:cNvPr>
                <p:cNvSpPr>
                  <a:spLocks/>
                </p:cNvSpPr>
                <p:nvPr/>
              </p:nvSpPr>
              <p:spPr bwMode="auto">
                <a:xfrm>
                  <a:off x="3877428" y="4157724"/>
                  <a:ext cx="713210" cy="503673"/>
                </a:xfrm>
                <a:custGeom>
                  <a:avLst/>
                  <a:gdLst>
                    <a:gd name="T0" fmla="*/ 210 w 306"/>
                    <a:gd name="T1" fmla="*/ 21 h 216"/>
                    <a:gd name="T2" fmla="*/ 124 w 306"/>
                    <a:gd name="T3" fmla="*/ 21 h 216"/>
                    <a:gd name="T4" fmla="*/ 72 w 306"/>
                    <a:gd name="T5" fmla="*/ 59 h 216"/>
                    <a:gd name="T6" fmla="*/ 24 w 306"/>
                    <a:gd name="T7" fmla="*/ 72 h 216"/>
                    <a:gd name="T8" fmla="*/ 4 w 306"/>
                    <a:gd name="T9" fmla="*/ 84 h 216"/>
                    <a:gd name="T10" fmla="*/ 62 w 306"/>
                    <a:gd name="T11" fmla="*/ 156 h 216"/>
                    <a:gd name="T12" fmla="*/ 137 w 306"/>
                    <a:gd name="T13" fmla="*/ 158 h 216"/>
                    <a:gd name="T14" fmla="*/ 188 w 306"/>
                    <a:gd name="T15" fmla="*/ 216 h 216"/>
                    <a:gd name="T16" fmla="*/ 296 w 306"/>
                    <a:gd name="T17" fmla="*/ 132 h 216"/>
                    <a:gd name="T18" fmla="*/ 210 w 306"/>
                    <a:gd name="T19" fmla="*/ 21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6" h="216">
                      <a:moveTo>
                        <a:pt x="210" y="21"/>
                      </a:moveTo>
                      <a:cubicBezTo>
                        <a:pt x="159" y="0"/>
                        <a:pt x="132" y="15"/>
                        <a:pt x="124" y="21"/>
                      </a:cubicBezTo>
                      <a:cubicBezTo>
                        <a:pt x="117" y="26"/>
                        <a:pt x="117" y="46"/>
                        <a:pt x="72" y="59"/>
                      </a:cubicBezTo>
                      <a:cubicBezTo>
                        <a:pt x="28" y="72"/>
                        <a:pt x="31" y="72"/>
                        <a:pt x="24" y="72"/>
                      </a:cubicBezTo>
                      <a:cubicBezTo>
                        <a:pt x="16" y="72"/>
                        <a:pt x="7" y="65"/>
                        <a:pt x="4" y="84"/>
                      </a:cubicBezTo>
                      <a:cubicBezTo>
                        <a:pt x="0" y="121"/>
                        <a:pt x="35" y="152"/>
                        <a:pt x="62" y="156"/>
                      </a:cubicBezTo>
                      <a:cubicBezTo>
                        <a:pt x="89" y="160"/>
                        <a:pt x="93" y="139"/>
                        <a:pt x="137" y="158"/>
                      </a:cubicBezTo>
                      <a:cubicBezTo>
                        <a:pt x="181" y="177"/>
                        <a:pt x="188" y="216"/>
                        <a:pt x="188" y="216"/>
                      </a:cubicBezTo>
                      <a:cubicBezTo>
                        <a:pt x="188" y="216"/>
                        <a:pt x="306" y="158"/>
                        <a:pt x="296" y="132"/>
                      </a:cubicBezTo>
                      <a:cubicBezTo>
                        <a:pt x="283" y="97"/>
                        <a:pt x="210" y="21"/>
                        <a:pt x="210" y="21"/>
                      </a:cubicBezTo>
                    </a:path>
                  </a:pathLst>
                </a:custGeom>
                <a:solidFill>
                  <a:srgbClr val="9C6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 name="Freeform 6">
                  <a:extLst>
                    <a:ext uri="{FF2B5EF4-FFF2-40B4-BE49-F238E27FC236}">
                      <a16:creationId xmlns:a16="http://schemas.microsoft.com/office/drawing/2014/main" id="{F418520B-0C0E-BF59-545F-10030DDDE7B2}"/>
                    </a:ext>
                  </a:extLst>
                </p:cNvPr>
                <p:cNvSpPr>
                  <a:spLocks/>
                </p:cNvSpPr>
                <p:nvPr/>
              </p:nvSpPr>
              <p:spPr bwMode="auto">
                <a:xfrm>
                  <a:off x="4325029" y="4530560"/>
                  <a:ext cx="1975345" cy="1432321"/>
                </a:xfrm>
                <a:custGeom>
                  <a:avLst/>
                  <a:gdLst>
                    <a:gd name="T0" fmla="*/ 121 w 848"/>
                    <a:gd name="T1" fmla="*/ 0 h 614"/>
                    <a:gd name="T2" fmla="*/ 240 w 848"/>
                    <a:gd name="T3" fmla="*/ 79 h 614"/>
                    <a:gd name="T4" fmla="*/ 625 w 848"/>
                    <a:gd name="T5" fmla="*/ 128 h 614"/>
                    <a:gd name="T6" fmla="*/ 665 w 848"/>
                    <a:gd name="T7" fmla="*/ 251 h 614"/>
                    <a:gd name="T8" fmla="*/ 841 w 848"/>
                    <a:gd name="T9" fmla="*/ 394 h 614"/>
                    <a:gd name="T10" fmla="*/ 660 w 848"/>
                    <a:gd name="T11" fmla="*/ 289 h 614"/>
                    <a:gd name="T12" fmla="*/ 742 w 848"/>
                    <a:gd name="T13" fmla="*/ 456 h 614"/>
                    <a:gd name="T14" fmla="*/ 746 w 848"/>
                    <a:gd name="T15" fmla="*/ 614 h 614"/>
                    <a:gd name="T16" fmla="*/ 691 w 848"/>
                    <a:gd name="T17" fmla="*/ 614 h 614"/>
                    <a:gd name="T18" fmla="*/ 701 w 848"/>
                    <a:gd name="T19" fmla="*/ 509 h 614"/>
                    <a:gd name="T20" fmla="*/ 651 w 848"/>
                    <a:gd name="T21" fmla="*/ 417 h 614"/>
                    <a:gd name="T22" fmla="*/ 646 w 848"/>
                    <a:gd name="T23" fmla="*/ 614 h 614"/>
                    <a:gd name="T24" fmla="*/ 584 w 848"/>
                    <a:gd name="T25" fmla="*/ 614 h 614"/>
                    <a:gd name="T26" fmla="*/ 617 w 848"/>
                    <a:gd name="T27" fmla="*/ 547 h 614"/>
                    <a:gd name="T28" fmla="*/ 576 w 848"/>
                    <a:gd name="T29" fmla="*/ 420 h 614"/>
                    <a:gd name="T30" fmla="*/ 444 w 848"/>
                    <a:gd name="T31" fmla="*/ 289 h 614"/>
                    <a:gd name="T32" fmla="*/ 207 w 848"/>
                    <a:gd name="T33" fmla="*/ 389 h 614"/>
                    <a:gd name="T34" fmla="*/ 160 w 848"/>
                    <a:gd name="T35" fmla="*/ 614 h 614"/>
                    <a:gd name="T36" fmla="*/ 108 w 848"/>
                    <a:gd name="T37" fmla="*/ 614 h 614"/>
                    <a:gd name="T38" fmla="*/ 133 w 848"/>
                    <a:gd name="T39" fmla="*/ 417 h 614"/>
                    <a:gd name="T40" fmla="*/ 120 w 848"/>
                    <a:gd name="T41" fmla="*/ 372 h 614"/>
                    <a:gd name="T42" fmla="*/ 77 w 848"/>
                    <a:gd name="T43" fmla="*/ 614 h 614"/>
                    <a:gd name="T44" fmla="*/ 29 w 848"/>
                    <a:gd name="T45" fmla="*/ 614 h 614"/>
                    <a:gd name="T46" fmla="*/ 47 w 848"/>
                    <a:gd name="T47" fmla="*/ 265 h 614"/>
                    <a:gd name="T48" fmla="*/ 8 w 848"/>
                    <a:gd name="T49" fmla="*/ 124 h 614"/>
                    <a:gd name="T50" fmla="*/ 121 w 848"/>
                    <a:gd name="T51"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8" h="614">
                      <a:moveTo>
                        <a:pt x="121" y="0"/>
                      </a:moveTo>
                      <a:cubicBezTo>
                        <a:pt x="123" y="10"/>
                        <a:pt x="180" y="67"/>
                        <a:pt x="240" y="79"/>
                      </a:cubicBezTo>
                      <a:cubicBezTo>
                        <a:pt x="299" y="90"/>
                        <a:pt x="587" y="68"/>
                        <a:pt x="625" y="128"/>
                      </a:cubicBezTo>
                      <a:cubicBezTo>
                        <a:pt x="664" y="188"/>
                        <a:pt x="661" y="243"/>
                        <a:pt x="665" y="251"/>
                      </a:cubicBezTo>
                      <a:cubicBezTo>
                        <a:pt x="707" y="335"/>
                        <a:pt x="848" y="389"/>
                        <a:pt x="841" y="394"/>
                      </a:cubicBezTo>
                      <a:cubicBezTo>
                        <a:pt x="831" y="399"/>
                        <a:pt x="766" y="398"/>
                        <a:pt x="660" y="289"/>
                      </a:cubicBezTo>
                      <a:cubicBezTo>
                        <a:pt x="633" y="261"/>
                        <a:pt x="727" y="439"/>
                        <a:pt x="742" y="456"/>
                      </a:cubicBezTo>
                      <a:cubicBezTo>
                        <a:pt x="762" y="479"/>
                        <a:pt x="749" y="603"/>
                        <a:pt x="746" y="614"/>
                      </a:cubicBezTo>
                      <a:cubicBezTo>
                        <a:pt x="691" y="614"/>
                        <a:pt x="691" y="614"/>
                        <a:pt x="691" y="614"/>
                      </a:cubicBezTo>
                      <a:cubicBezTo>
                        <a:pt x="691" y="614"/>
                        <a:pt x="719" y="555"/>
                        <a:pt x="701" y="509"/>
                      </a:cubicBezTo>
                      <a:cubicBezTo>
                        <a:pt x="686" y="469"/>
                        <a:pt x="651" y="417"/>
                        <a:pt x="651" y="417"/>
                      </a:cubicBezTo>
                      <a:cubicBezTo>
                        <a:pt x="651" y="417"/>
                        <a:pt x="684" y="537"/>
                        <a:pt x="646" y="614"/>
                      </a:cubicBezTo>
                      <a:cubicBezTo>
                        <a:pt x="584" y="614"/>
                        <a:pt x="584" y="614"/>
                        <a:pt x="584" y="614"/>
                      </a:cubicBezTo>
                      <a:cubicBezTo>
                        <a:pt x="584" y="614"/>
                        <a:pt x="614" y="568"/>
                        <a:pt x="617" y="547"/>
                      </a:cubicBezTo>
                      <a:cubicBezTo>
                        <a:pt x="621" y="526"/>
                        <a:pt x="623" y="475"/>
                        <a:pt x="576" y="420"/>
                      </a:cubicBezTo>
                      <a:cubicBezTo>
                        <a:pt x="529" y="365"/>
                        <a:pt x="473" y="290"/>
                        <a:pt x="444" y="289"/>
                      </a:cubicBezTo>
                      <a:cubicBezTo>
                        <a:pt x="389" y="286"/>
                        <a:pt x="260" y="338"/>
                        <a:pt x="207" y="389"/>
                      </a:cubicBezTo>
                      <a:cubicBezTo>
                        <a:pt x="179" y="415"/>
                        <a:pt x="162" y="573"/>
                        <a:pt x="160" y="614"/>
                      </a:cubicBezTo>
                      <a:cubicBezTo>
                        <a:pt x="108" y="614"/>
                        <a:pt x="108" y="614"/>
                        <a:pt x="108" y="614"/>
                      </a:cubicBezTo>
                      <a:cubicBezTo>
                        <a:pt x="108" y="614"/>
                        <a:pt x="138" y="384"/>
                        <a:pt x="133" y="417"/>
                      </a:cubicBezTo>
                      <a:cubicBezTo>
                        <a:pt x="130" y="434"/>
                        <a:pt x="138" y="367"/>
                        <a:pt x="120" y="372"/>
                      </a:cubicBezTo>
                      <a:cubicBezTo>
                        <a:pt x="105" y="376"/>
                        <a:pt x="77" y="614"/>
                        <a:pt x="77" y="614"/>
                      </a:cubicBezTo>
                      <a:cubicBezTo>
                        <a:pt x="29" y="614"/>
                        <a:pt x="29" y="614"/>
                        <a:pt x="29" y="614"/>
                      </a:cubicBezTo>
                      <a:cubicBezTo>
                        <a:pt x="29" y="614"/>
                        <a:pt x="73" y="333"/>
                        <a:pt x="47" y="265"/>
                      </a:cubicBezTo>
                      <a:cubicBezTo>
                        <a:pt x="27" y="211"/>
                        <a:pt x="0" y="162"/>
                        <a:pt x="8" y="124"/>
                      </a:cubicBezTo>
                      <a:cubicBezTo>
                        <a:pt x="20" y="65"/>
                        <a:pt x="121" y="0"/>
                        <a:pt x="121" y="0"/>
                      </a:cubicBezTo>
                    </a:path>
                  </a:pathLst>
                </a:custGeom>
                <a:solidFill>
                  <a:srgbClr val="9C6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14">
                  <a:extLst>
                    <a:ext uri="{FF2B5EF4-FFF2-40B4-BE49-F238E27FC236}">
                      <a16:creationId xmlns:a16="http://schemas.microsoft.com/office/drawing/2014/main" id="{E86EB36F-7397-B3FA-1156-66AEF40C4BE9}"/>
                    </a:ext>
                  </a:extLst>
                </p:cNvPr>
                <p:cNvSpPr>
                  <a:spLocks/>
                </p:cNvSpPr>
                <p:nvPr/>
              </p:nvSpPr>
              <p:spPr bwMode="auto">
                <a:xfrm>
                  <a:off x="8475110" y="2153439"/>
                  <a:ext cx="1851534" cy="1762165"/>
                </a:xfrm>
                <a:custGeom>
                  <a:avLst/>
                  <a:gdLst>
                    <a:gd name="T0" fmla="*/ 809 w 1616"/>
                    <a:gd name="T1" fmla="*/ 0 h 1538"/>
                    <a:gd name="T2" fmla="*/ 586 w 1616"/>
                    <a:gd name="T3" fmla="*/ 543 h 1538"/>
                    <a:gd name="T4" fmla="*/ 0 w 1616"/>
                    <a:gd name="T5" fmla="*/ 586 h 1538"/>
                    <a:gd name="T6" fmla="*/ 448 w 1616"/>
                    <a:gd name="T7" fmla="*/ 966 h 1538"/>
                    <a:gd name="T8" fmla="*/ 308 w 1616"/>
                    <a:gd name="T9" fmla="*/ 1538 h 1538"/>
                    <a:gd name="T10" fmla="*/ 809 w 1616"/>
                    <a:gd name="T11" fmla="*/ 1229 h 1538"/>
                    <a:gd name="T12" fmla="*/ 1307 w 1616"/>
                    <a:gd name="T13" fmla="*/ 1538 h 1538"/>
                    <a:gd name="T14" fmla="*/ 1167 w 1616"/>
                    <a:gd name="T15" fmla="*/ 966 h 1538"/>
                    <a:gd name="T16" fmla="*/ 1616 w 1616"/>
                    <a:gd name="T17" fmla="*/ 586 h 1538"/>
                    <a:gd name="T18" fmla="*/ 1029 w 1616"/>
                    <a:gd name="T19" fmla="*/ 543 h 1538"/>
                    <a:gd name="T20" fmla="*/ 809 w 1616"/>
                    <a:gd name="T21" fmla="*/ 0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6" h="1538">
                      <a:moveTo>
                        <a:pt x="809" y="0"/>
                      </a:moveTo>
                      <a:lnTo>
                        <a:pt x="586" y="543"/>
                      </a:lnTo>
                      <a:lnTo>
                        <a:pt x="0" y="586"/>
                      </a:lnTo>
                      <a:lnTo>
                        <a:pt x="448" y="966"/>
                      </a:lnTo>
                      <a:lnTo>
                        <a:pt x="308" y="1538"/>
                      </a:lnTo>
                      <a:lnTo>
                        <a:pt x="809" y="1229"/>
                      </a:lnTo>
                      <a:lnTo>
                        <a:pt x="1307" y="1538"/>
                      </a:lnTo>
                      <a:lnTo>
                        <a:pt x="1167" y="966"/>
                      </a:lnTo>
                      <a:lnTo>
                        <a:pt x="1616" y="586"/>
                      </a:lnTo>
                      <a:lnTo>
                        <a:pt x="1029" y="543"/>
                      </a:lnTo>
                      <a:lnTo>
                        <a:pt x="809" y="0"/>
                      </a:lnTo>
                      <a:close/>
                    </a:path>
                  </a:pathLst>
                </a:custGeom>
                <a:solidFill>
                  <a:srgbClr val="F9C5B5"/>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1" name="Freeform 18">
                  <a:extLst>
                    <a:ext uri="{FF2B5EF4-FFF2-40B4-BE49-F238E27FC236}">
                      <a16:creationId xmlns:a16="http://schemas.microsoft.com/office/drawing/2014/main" id="{9D05CC57-86AC-1625-1A6D-6415FBF9D61F}"/>
                    </a:ext>
                  </a:extLst>
                </p:cNvPr>
                <p:cNvSpPr>
                  <a:spLocks noEditPoints="1"/>
                </p:cNvSpPr>
                <p:nvPr/>
              </p:nvSpPr>
              <p:spPr bwMode="auto">
                <a:xfrm>
                  <a:off x="5122545" y="2112697"/>
                  <a:ext cx="1123507" cy="1775061"/>
                </a:xfrm>
                <a:custGeom>
                  <a:avLst/>
                  <a:gdLst>
                    <a:gd name="T0" fmla="*/ 263 w 474"/>
                    <a:gd name="T1" fmla="*/ 590 h 750"/>
                    <a:gd name="T2" fmla="*/ 195 w 474"/>
                    <a:gd name="T3" fmla="*/ 562 h 750"/>
                    <a:gd name="T4" fmla="*/ 126 w 474"/>
                    <a:gd name="T5" fmla="*/ 590 h 750"/>
                    <a:gd name="T6" fmla="*/ 97 w 474"/>
                    <a:gd name="T7" fmla="*/ 656 h 750"/>
                    <a:gd name="T8" fmla="*/ 126 w 474"/>
                    <a:gd name="T9" fmla="*/ 722 h 750"/>
                    <a:gd name="T10" fmla="*/ 195 w 474"/>
                    <a:gd name="T11" fmla="*/ 750 h 750"/>
                    <a:gd name="T12" fmla="*/ 263 w 474"/>
                    <a:gd name="T13" fmla="*/ 722 h 750"/>
                    <a:gd name="T14" fmla="*/ 292 w 474"/>
                    <a:gd name="T15" fmla="*/ 656 h 750"/>
                    <a:gd name="T16" fmla="*/ 263 w 474"/>
                    <a:gd name="T17" fmla="*/ 590 h 750"/>
                    <a:gd name="T18" fmla="*/ 406 w 474"/>
                    <a:gd name="T19" fmla="*/ 58 h 750"/>
                    <a:gd name="T20" fmla="*/ 226 w 474"/>
                    <a:gd name="T21" fmla="*/ 0 h 750"/>
                    <a:gd name="T22" fmla="*/ 66 w 474"/>
                    <a:gd name="T23" fmla="*/ 41 h 750"/>
                    <a:gd name="T24" fmla="*/ 0 w 474"/>
                    <a:gd name="T25" fmla="*/ 139 h 750"/>
                    <a:gd name="T26" fmla="*/ 22 w 474"/>
                    <a:gd name="T27" fmla="*/ 199 h 750"/>
                    <a:gd name="T28" fmla="*/ 83 w 474"/>
                    <a:gd name="T29" fmla="*/ 223 h 750"/>
                    <a:gd name="T30" fmla="*/ 147 w 474"/>
                    <a:gd name="T31" fmla="*/ 204 h 750"/>
                    <a:gd name="T32" fmla="*/ 170 w 474"/>
                    <a:gd name="T33" fmla="*/ 149 h 750"/>
                    <a:gd name="T34" fmla="*/ 163 w 474"/>
                    <a:gd name="T35" fmla="*/ 102 h 750"/>
                    <a:gd name="T36" fmla="*/ 151 w 474"/>
                    <a:gd name="T37" fmla="*/ 60 h 750"/>
                    <a:gd name="T38" fmla="*/ 182 w 474"/>
                    <a:gd name="T39" fmla="*/ 46 h 750"/>
                    <a:gd name="T40" fmla="*/ 219 w 474"/>
                    <a:gd name="T41" fmla="*/ 42 h 750"/>
                    <a:gd name="T42" fmla="*/ 297 w 474"/>
                    <a:gd name="T43" fmla="*/ 75 h 750"/>
                    <a:gd name="T44" fmla="*/ 327 w 474"/>
                    <a:gd name="T45" fmla="*/ 164 h 750"/>
                    <a:gd name="T46" fmla="*/ 285 w 474"/>
                    <a:gd name="T47" fmla="*/ 273 h 750"/>
                    <a:gd name="T48" fmla="*/ 170 w 474"/>
                    <a:gd name="T49" fmla="*/ 320 h 750"/>
                    <a:gd name="T50" fmla="*/ 170 w 474"/>
                    <a:gd name="T51" fmla="*/ 517 h 750"/>
                    <a:gd name="T52" fmla="*/ 215 w 474"/>
                    <a:gd name="T53" fmla="*/ 517 h 750"/>
                    <a:gd name="T54" fmla="*/ 218 w 474"/>
                    <a:gd name="T55" fmla="*/ 448 h 750"/>
                    <a:gd name="T56" fmla="*/ 405 w 474"/>
                    <a:gd name="T57" fmla="*/ 375 h 750"/>
                    <a:gd name="T58" fmla="*/ 474 w 474"/>
                    <a:gd name="T59" fmla="*/ 210 h 750"/>
                    <a:gd name="T60" fmla="*/ 406 w 474"/>
                    <a:gd name="T61" fmla="*/ 58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4" h="750">
                      <a:moveTo>
                        <a:pt x="263" y="590"/>
                      </a:moveTo>
                      <a:cubicBezTo>
                        <a:pt x="244" y="571"/>
                        <a:pt x="221" y="562"/>
                        <a:pt x="195" y="562"/>
                      </a:cubicBezTo>
                      <a:cubicBezTo>
                        <a:pt x="169" y="562"/>
                        <a:pt x="146" y="571"/>
                        <a:pt x="126" y="590"/>
                      </a:cubicBezTo>
                      <a:cubicBezTo>
                        <a:pt x="107" y="608"/>
                        <a:pt x="97" y="631"/>
                        <a:pt x="97" y="656"/>
                      </a:cubicBezTo>
                      <a:cubicBezTo>
                        <a:pt x="97" y="682"/>
                        <a:pt x="107" y="704"/>
                        <a:pt x="126" y="722"/>
                      </a:cubicBezTo>
                      <a:cubicBezTo>
                        <a:pt x="146" y="741"/>
                        <a:pt x="169" y="750"/>
                        <a:pt x="195" y="750"/>
                      </a:cubicBezTo>
                      <a:cubicBezTo>
                        <a:pt x="221" y="750"/>
                        <a:pt x="244" y="741"/>
                        <a:pt x="263" y="722"/>
                      </a:cubicBezTo>
                      <a:cubicBezTo>
                        <a:pt x="282" y="704"/>
                        <a:pt x="292" y="682"/>
                        <a:pt x="292" y="656"/>
                      </a:cubicBezTo>
                      <a:cubicBezTo>
                        <a:pt x="292" y="631"/>
                        <a:pt x="282" y="608"/>
                        <a:pt x="263" y="590"/>
                      </a:cubicBezTo>
                      <a:moveTo>
                        <a:pt x="406" y="58"/>
                      </a:moveTo>
                      <a:cubicBezTo>
                        <a:pt x="360" y="19"/>
                        <a:pt x="300" y="0"/>
                        <a:pt x="226" y="0"/>
                      </a:cubicBezTo>
                      <a:cubicBezTo>
                        <a:pt x="164" y="0"/>
                        <a:pt x="111" y="14"/>
                        <a:pt x="66" y="41"/>
                      </a:cubicBezTo>
                      <a:cubicBezTo>
                        <a:pt x="22" y="68"/>
                        <a:pt x="0" y="101"/>
                        <a:pt x="0" y="139"/>
                      </a:cubicBezTo>
                      <a:cubicBezTo>
                        <a:pt x="0" y="163"/>
                        <a:pt x="7" y="183"/>
                        <a:pt x="22" y="199"/>
                      </a:cubicBezTo>
                      <a:cubicBezTo>
                        <a:pt x="37" y="215"/>
                        <a:pt x="57" y="223"/>
                        <a:pt x="83" y="223"/>
                      </a:cubicBezTo>
                      <a:cubicBezTo>
                        <a:pt x="110" y="223"/>
                        <a:pt x="131" y="217"/>
                        <a:pt x="147" y="204"/>
                      </a:cubicBezTo>
                      <a:cubicBezTo>
                        <a:pt x="162" y="191"/>
                        <a:pt x="170" y="173"/>
                        <a:pt x="170" y="149"/>
                      </a:cubicBezTo>
                      <a:cubicBezTo>
                        <a:pt x="170" y="135"/>
                        <a:pt x="167" y="119"/>
                        <a:pt x="163" y="102"/>
                      </a:cubicBezTo>
                      <a:cubicBezTo>
                        <a:pt x="158" y="85"/>
                        <a:pt x="154" y="71"/>
                        <a:pt x="151" y="60"/>
                      </a:cubicBezTo>
                      <a:cubicBezTo>
                        <a:pt x="161" y="54"/>
                        <a:pt x="171" y="49"/>
                        <a:pt x="182" y="46"/>
                      </a:cubicBezTo>
                      <a:cubicBezTo>
                        <a:pt x="193" y="44"/>
                        <a:pt x="205" y="42"/>
                        <a:pt x="219" y="42"/>
                      </a:cubicBezTo>
                      <a:cubicBezTo>
                        <a:pt x="252" y="42"/>
                        <a:pt x="278" y="53"/>
                        <a:pt x="297" y="75"/>
                      </a:cubicBezTo>
                      <a:cubicBezTo>
                        <a:pt x="317" y="97"/>
                        <a:pt x="327" y="127"/>
                        <a:pt x="327" y="164"/>
                      </a:cubicBezTo>
                      <a:cubicBezTo>
                        <a:pt x="327" y="210"/>
                        <a:pt x="313" y="246"/>
                        <a:pt x="285" y="273"/>
                      </a:cubicBezTo>
                      <a:cubicBezTo>
                        <a:pt x="257" y="300"/>
                        <a:pt x="219" y="316"/>
                        <a:pt x="170" y="320"/>
                      </a:cubicBezTo>
                      <a:cubicBezTo>
                        <a:pt x="170" y="517"/>
                        <a:pt x="170" y="517"/>
                        <a:pt x="170" y="517"/>
                      </a:cubicBezTo>
                      <a:cubicBezTo>
                        <a:pt x="215" y="517"/>
                        <a:pt x="215" y="517"/>
                        <a:pt x="215" y="517"/>
                      </a:cubicBezTo>
                      <a:cubicBezTo>
                        <a:pt x="218" y="448"/>
                        <a:pt x="218" y="448"/>
                        <a:pt x="218" y="448"/>
                      </a:cubicBezTo>
                      <a:cubicBezTo>
                        <a:pt x="296" y="442"/>
                        <a:pt x="358" y="418"/>
                        <a:pt x="405" y="375"/>
                      </a:cubicBezTo>
                      <a:cubicBezTo>
                        <a:pt x="451" y="333"/>
                        <a:pt x="474" y="278"/>
                        <a:pt x="474" y="210"/>
                      </a:cubicBezTo>
                      <a:cubicBezTo>
                        <a:pt x="474" y="147"/>
                        <a:pt x="452" y="96"/>
                        <a:pt x="406" y="58"/>
                      </a:cubicBezTo>
                    </a:path>
                  </a:pathLst>
                </a:custGeom>
                <a:solidFill>
                  <a:srgbClr val="D2EEEA"/>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62" name="Freeform 5">
                  <a:extLst>
                    <a:ext uri="{FF2B5EF4-FFF2-40B4-BE49-F238E27FC236}">
                      <a16:creationId xmlns:a16="http://schemas.microsoft.com/office/drawing/2014/main" id="{738B194D-D5F3-D0D7-FA85-2F278A8F498C}"/>
                    </a:ext>
                  </a:extLst>
                </p:cNvPr>
                <p:cNvSpPr>
                  <a:spLocks/>
                </p:cNvSpPr>
                <p:nvPr/>
              </p:nvSpPr>
              <p:spPr bwMode="auto">
                <a:xfrm>
                  <a:off x="7438195" y="4141465"/>
                  <a:ext cx="2829907" cy="1813505"/>
                </a:xfrm>
                <a:custGeom>
                  <a:avLst/>
                  <a:gdLst>
                    <a:gd name="T0" fmla="*/ 453 w 1254"/>
                    <a:gd name="T1" fmla="*/ 472 h 802"/>
                    <a:gd name="T2" fmla="*/ 477 w 1254"/>
                    <a:gd name="T3" fmla="*/ 762 h 802"/>
                    <a:gd name="T4" fmla="*/ 460 w 1254"/>
                    <a:gd name="T5" fmla="*/ 802 h 802"/>
                    <a:gd name="T6" fmla="*/ 519 w 1254"/>
                    <a:gd name="T7" fmla="*/ 802 h 802"/>
                    <a:gd name="T8" fmla="*/ 548 w 1254"/>
                    <a:gd name="T9" fmla="*/ 802 h 802"/>
                    <a:gd name="T10" fmla="*/ 560 w 1254"/>
                    <a:gd name="T11" fmla="*/ 541 h 802"/>
                    <a:gd name="T12" fmla="*/ 729 w 1254"/>
                    <a:gd name="T13" fmla="*/ 523 h 802"/>
                    <a:gd name="T14" fmla="*/ 915 w 1254"/>
                    <a:gd name="T15" fmla="*/ 469 h 802"/>
                    <a:gd name="T16" fmla="*/ 960 w 1254"/>
                    <a:gd name="T17" fmla="*/ 528 h 802"/>
                    <a:gd name="T18" fmla="*/ 1048 w 1254"/>
                    <a:gd name="T19" fmla="*/ 566 h 802"/>
                    <a:gd name="T20" fmla="*/ 1023 w 1254"/>
                    <a:gd name="T21" fmla="*/ 712 h 802"/>
                    <a:gd name="T22" fmla="*/ 975 w 1254"/>
                    <a:gd name="T23" fmla="*/ 802 h 802"/>
                    <a:gd name="T24" fmla="*/ 1037 w 1254"/>
                    <a:gd name="T25" fmla="*/ 802 h 802"/>
                    <a:gd name="T26" fmla="*/ 1119 w 1254"/>
                    <a:gd name="T27" fmla="*/ 605 h 802"/>
                    <a:gd name="T28" fmla="*/ 1126 w 1254"/>
                    <a:gd name="T29" fmla="*/ 802 h 802"/>
                    <a:gd name="T30" fmla="*/ 1181 w 1254"/>
                    <a:gd name="T31" fmla="*/ 802 h 802"/>
                    <a:gd name="T32" fmla="*/ 1191 w 1254"/>
                    <a:gd name="T33" fmla="*/ 397 h 802"/>
                    <a:gd name="T34" fmla="*/ 1205 w 1254"/>
                    <a:gd name="T35" fmla="*/ 268 h 802"/>
                    <a:gd name="T36" fmla="*/ 1211 w 1254"/>
                    <a:gd name="T37" fmla="*/ 569 h 802"/>
                    <a:gd name="T38" fmla="*/ 1234 w 1254"/>
                    <a:gd name="T39" fmla="*/ 545 h 802"/>
                    <a:gd name="T40" fmla="*/ 1229 w 1254"/>
                    <a:gd name="T41" fmla="*/ 172 h 802"/>
                    <a:gd name="T42" fmla="*/ 1117 w 1254"/>
                    <a:gd name="T43" fmla="*/ 71 h 802"/>
                    <a:gd name="T44" fmla="*/ 460 w 1254"/>
                    <a:gd name="T45" fmla="*/ 76 h 802"/>
                    <a:gd name="T46" fmla="*/ 125 w 1254"/>
                    <a:gd name="T47" fmla="*/ 41 h 802"/>
                    <a:gd name="T48" fmla="*/ 97 w 1254"/>
                    <a:gd name="T49" fmla="*/ 0 h 802"/>
                    <a:gd name="T50" fmla="*/ 92 w 1254"/>
                    <a:gd name="T51" fmla="*/ 62 h 802"/>
                    <a:gd name="T52" fmla="*/ 80 w 1254"/>
                    <a:gd name="T53" fmla="*/ 126 h 802"/>
                    <a:gd name="T54" fmla="*/ 70 w 1254"/>
                    <a:gd name="T55" fmla="*/ 169 h 802"/>
                    <a:gd name="T56" fmla="*/ 37 w 1254"/>
                    <a:gd name="T57" fmla="*/ 251 h 802"/>
                    <a:gd name="T58" fmla="*/ 1 w 1254"/>
                    <a:gd name="T59" fmla="*/ 293 h 802"/>
                    <a:gd name="T60" fmla="*/ 73 w 1254"/>
                    <a:gd name="T61" fmla="*/ 334 h 802"/>
                    <a:gd name="T62" fmla="*/ 105 w 1254"/>
                    <a:gd name="T63" fmla="*/ 312 h 802"/>
                    <a:gd name="T64" fmla="*/ 226 w 1254"/>
                    <a:gd name="T65" fmla="*/ 281 h 802"/>
                    <a:gd name="T66" fmla="*/ 453 w 1254"/>
                    <a:gd name="T67" fmla="*/ 472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54" h="802">
                      <a:moveTo>
                        <a:pt x="453" y="472"/>
                      </a:moveTo>
                      <a:cubicBezTo>
                        <a:pt x="474" y="492"/>
                        <a:pt x="508" y="554"/>
                        <a:pt x="477" y="762"/>
                      </a:cubicBezTo>
                      <a:cubicBezTo>
                        <a:pt x="475" y="780"/>
                        <a:pt x="456" y="793"/>
                        <a:pt x="460" y="802"/>
                      </a:cubicBezTo>
                      <a:cubicBezTo>
                        <a:pt x="460" y="802"/>
                        <a:pt x="484" y="802"/>
                        <a:pt x="519" y="802"/>
                      </a:cubicBezTo>
                      <a:cubicBezTo>
                        <a:pt x="548" y="802"/>
                        <a:pt x="548" y="802"/>
                        <a:pt x="548" y="802"/>
                      </a:cubicBezTo>
                      <a:cubicBezTo>
                        <a:pt x="564" y="802"/>
                        <a:pt x="561" y="556"/>
                        <a:pt x="560" y="541"/>
                      </a:cubicBezTo>
                      <a:cubicBezTo>
                        <a:pt x="558" y="505"/>
                        <a:pt x="630" y="545"/>
                        <a:pt x="729" y="523"/>
                      </a:cubicBezTo>
                      <a:cubicBezTo>
                        <a:pt x="810" y="505"/>
                        <a:pt x="902" y="481"/>
                        <a:pt x="915" y="469"/>
                      </a:cubicBezTo>
                      <a:cubicBezTo>
                        <a:pt x="929" y="458"/>
                        <a:pt x="932" y="503"/>
                        <a:pt x="960" y="528"/>
                      </a:cubicBezTo>
                      <a:cubicBezTo>
                        <a:pt x="988" y="553"/>
                        <a:pt x="1017" y="566"/>
                        <a:pt x="1048" y="566"/>
                      </a:cubicBezTo>
                      <a:cubicBezTo>
                        <a:pt x="1080" y="566"/>
                        <a:pt x="1053" y="659"/>
                        <a:pt x="1023" y="712"/>
                      </a:cubicBezTo>
                      <a:cubicBezTo>
                        <a:pt x="993" y="765"/>
                        <a:pt x="975" y="802"/>
                        <a:pt x="975" y="802"/>
                      </a:cubicBezTo>
                      <a:cubicBezTo>
                        <a:pt x="1037" y="802"/>
                        <a:pt x="1037" y="802"/>
                        <a:pt x="1037" y="802"/>
                      </a:cubicBezTo>
                      <a:cubicBezTo>
                        <a:pt x="1037" y="802"/>
                        <a:pt x="1105" y="634"/>
                        <a:pt x="1119" y="605"/>
                      </a:cubicBezTo>
                      <a:cubicBezTo>
                        <a:pt x="1133" y="575"/>
                        <a:pt x="1126" y="771"/>
                        <a:pt x="1126" y="802"/>
                      </a:cubicBezTo>
                      <a:cubicBezTo>
                        <a:pt x="1181" y="802"/>
                        <a:pt x="1181" y="802"/>
                        <a:pt x="1181" y="802"/>
                      </a:cubicBezTo>
                      <a:cubicBezTo>
                        <a:pt x="1182" y="708"/>
                        <a:pt x="1184" y="462"/>
                        <a:pt x="1191" y="397"/>
                      </a:cubicBezTo>
                      <a:cubicBezTo>
                        <a:pt x="1195" y="358"/>
                        <a:pt x="1197" y="262"/>
                        <a:pt x="1205" y="268"/>
                      </a:cubicBezTo>
                      <a:cubicBezTo>
                        <a:pt x="1210" y="272"/>
                        <a:pt x="1192" y="483"/>
                        <a:pt x="1211" y="569"/>
                      </a:cubicBezTo>
                      <a:cubicBezTo>
                        <a:pt x="1220" y="611"/>
                        <a:pt x="1243" y="569"/>
                        <a:pt x="1234" y="545"/>
                      </a:cubicBezTo>
                      <a:cubicBezTo>
                        <a:pt x="1217" y="496"/>
                        <a:pt x="1254" y="236"/>
                        <a:pt x="1229" y="172"/>
                      </a:cubicBezTo>
                      <a:cubicBezTo>
                        <a:pt x="1210" y="124"/>
                        <a:pt x="1243" y="71"/>
                        <a:pt x="1117" y="71"/>
                      </a:cubicBezTo>
                      <a:cubicBezTo>
                        <a:pt x="991" y="71"/>
                        <a:pt x="528" y="78"/>
                        <a:pt x="460" y="76"/>
                      </a:cubicBezTo>
                      <a:cubicBezTo>
                        <a:pt x="325" y="71"/>
                        <a:pt x="172" y="53"/>
                        <a:pt x="125" y="41"/>
                      </a:cubicBezTo>
                      <a:cubicBezTo>
                        <a:pt x="106" y="36"/>
                        <a:pt x="123" y="3"/>
                        <a:pt x="97" y="0"/>
                      </a:cubicBezTo>
                      <a:cubicBezTo>
                        <a:pt x="97" y="0"/>
                        <a:pt x="90" y="50"/>
                        <a:pt x="92" y="62"/>
                      </a:cubicBezTo>
                      <a:cubicBezTo>
                        <a:pt x="93" y="74"/>
                        <a:pt x="88" y="116"/>
                        <a:pt x="80" y="126"/>
                      </a:cubicBezTo>
                      <a:cubicBezTo>
                        <a:pt x="73" y="135"/>
                        <a:pt x="66" y="145"/>
                        <a:pt x="70" y="169"/>
                      </a:cubicBezTo>
                      <a:cubicBezTo>
                        <a:pt x="74" y="194"/>
                        <a:pt x="44" y="226"/>
                        <a:pt x="37" y="251"/>
                      </a:cubicBezTo>
                      <a:cubicBezTo>
                        <a:pt x="30" y="277"/>
                        <a:pt x="3" y="273"/>
                        <a:pt x="1" y="293"/>
                      </a:cubicBezTo>
                      <a:cubicBezTo>
                        <a:pt x="0" y="313"/>
                        <a:pt x="45" y="335"/>
                        <a:pt x="73" y="334"/>
                      </a:cubicBezTo>
                      <a:cubicBezTo>
                        <a:pt x="101" y="334"/>
                        <a:pt x="93" y="320"/>
                        <a:pt x="105" y="312"/>
                      </a:cubicBezTo>
                      <a:cubicBezTo>
                        <a:pt x="118" y="305"/>
                        <a:pt x="167" y="311"/>
                        <a:pt x="226" y="281"/>
                      </a:cubicBezTo>
                      <a:cubicBezTo>
                        <a:pt x="261" y="259"/>
                        <a:pt x="436" y="455"/>
                        <a:pt x="453" y="472"/>
                      </a:cubicBezTo>
                    </a:path>
                  </a:pathLst>
                </a:custGeom>
                <a:solidFill>
                  <a:srgbClr val="C3A7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6">
                  <a:extLst>
                    <a:ext uri="{FF2B5EF4-FFF2-40B4-BE49-F238E27FC236}">
                      <a16:creationId xmlns:a16="http://schemas.microsoft.com/office/drawing/2014/main" id="{533BF4CA-4001-0257-2F8C-067911C6C880}"/>
                    </a:ext>
                  </a:extLst>
                </p:cNvPr>
                <p:cNvSpPr>
                  <a:spLocks/>
                </p:cNvSpPr>
                <p:nvPr/>
              </p:nvSpPr>
              <p:spPr bwMode="auto">
                <a:xfrm>
                  <a:off x="7527821" y="4217743"/>
                  <a:ext cx="90580" cy="102022"/>
                </a:xfrm>
                <a:custGeom>
                  <a:avLst/>
                  <a:gdLst>
                    <a:gd name="T0" fmla="*/ 0 w 40"/>
                    <a:gd name="T1" fmla="*/ 0 h 45"/>
                    <a:gd name="T2" fmla="*/ 38 w 40"/>
                    <a:gd name="T3" fmla="*/ 45 h 45"/>
                    <a:gd name="T4" fmla="*/ 39 w 40"/>
                    <a:gd name="T5" fmla="*/ 15 h 45"/>
                    <a:gd name="T6" fmla="*/ 0 w 40"/>
                    <a:gd name="T7" fmla="*/ 0 h 45"/>
                  </a:gdLst>
                  <a:ahLst/>
                  <a:cxnLst>
                    <a:cxn ang="0">
                      <a:pos x="T0" y="T1"/>
                    </a:cxn>
                    <a:cxn ang="0">
                      <a:pos x="T2" y="T3"/>
                    </a:cxn>
                    <a:cxn ang="0">
                      <a:pos x="T4" y="T5"/>
                    </a:cxn>
                    <a:cxn ang="0">
                      <a:pos x="T6" y="T7"/>
                    </a:cxn>
                  </a:cxnLst>
                  <a:rect l="0" t="0" r="r" b="b"/>
                  <a:pathLst>
                    <a:path w="40" h="45">
                      <a:moveTo>
                        <a:pt x="0" y="0"/>
                      </a:moveTo>
                      <a:cubicBezTo>
                        <a:pt x="6" y="35"/>
                        <a:pt x="38" y="45"/>
                        <a:pt x="38" y="45"/>
                      </a:cubicBezTo>
                      <a:cubicBezTo>
                        <a:pt x="38" y="45"/>
                        <a:pt x="40" y="23"/>
                        <a:pt x="39" y="15"/>
                      </a:cubicBezTo>
                      <a:cubicBezTo>
                        <a:pt x="38" y="6"/>
                        <a:pt x="0" y="0"/>
                        <a:pt x="0" y="0"/>
                      </a:cubicBezTo>
                    </a:path>
                  </a:pathLst>
                </a:custGeom>
                <a:solidFill>
                  <a:srgbClr val="C3A7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aphicFrame>
              <p:nvGraphicFramePr>
                <p:cNvPr id="64" name="Inhaltsplatzhalter 5">
                  <a:extLst>
                    <a:ext uri="{FF2B5EF4-FFF2-40B4-BE49-F238E27FC236}">
                      <a16:creationId xmlns:a16="http://schemas.microsoft.com/office/drawing/2014/main" id="{1B22760B-8AA8-61A2-B553-AF0257DF6320}"/>
                    </a:ext>
                  </a:extLst>
                </p:cNvPr>
                <p:cNvGraphicFramePr>
                  <a:graphicFrameLocks/>
                </p:cNvGraphicFramePr>
                <p:nvPr>
                  <p:extLst>
                    <p:ext uri="{D42A27DB-BD31-4B8C-83A1-F6EECF244321}">
                      <p14:modId xmlns:p14="http://schemas.microsoft.com/office/powerpoint/2010/main" val="2972888326"/>
                    </p:ext>
                  </p:extLst>
                </p:nvPr>
              </p:nvGraphicFramePr>
              <p:xfrm>
                <a:off x="2407390" y="1869893"/>
                <a:ext cx="7936760" cy="4279796"/>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40" name="Group 39">
                <a:extLst>
                  <a:ext uri="{FF2B5EF4-FFF2-40B4-BE49-F238E27FC236}">
                    <a16:creationId xmlns:a16="http://schemas.microsoft.com/office/drawing/2014/main" id="{05A74D7E-C72E-ED09-46AF-F8C53BAA2767}"/>
                  </a:ext>
                </a:extLst>
              </p:cNvPr>
              <p:cNvGrpSpPr/>
              <p:nvPr/>
            </p:nvGrpSpPr>
            <p:grpSpPr>
              <a:xfrm>
                <a:off x="3834925" y="1908895"/>
                <a:ext cx="5934045" cy="3917350"/>
                <a:chOff x="3834925" y="1908895"/>
                <a:chExt cx="5934045" cy="3917350"/>
              </a:xfrm>
            </p:grpSpPr>
            <p:sp>
              <p:nvSpPr>
                <p:cNvPr id="41" name="TextBox 40">
                  <a:extLst>
                    <a:ext uri="{FF2B5EF4-FFF2-40B4-BE49-F238E27FC236}">
                      <a16:creationId xmlns:a16="http://schemas.microsoft.com/office/drawing/2014/main" id="{520B1A0C-B8A1-180E-7A80-88578E795BC0}"/>
                    </a:ext>
                  </a:extLst>
                </p:cNvPr>
                <p:cNvSpPr txBox="1"/>
                <p:nvPr/>
              </p:nvSpPr>
              <p:spPr>
                <a:xfrm>
                  <a:off x="3843804" y="3928262"/>
                  <a:ext cx="1468642" cy="484391"/>
                </a:xfrm>
                <a:prstGeom prst="rect">
                  <a:avLst/>
                </a:prstGeom>
                <a:solidFill>
                  <a:srgbClr val="85D2C7"/>
                </a:solidFill>
                <a:ln w="28575">
                  <a:solidFill>
                    <a:srgbClr val="85D2C7"/>
                  </a:solidFill>
                </a:ln>
              </p:spPr>
              <p:txBody>
                <a:bodyPr wrap="square" rtlCol="0">
                  <a:spAutoFit/>
                </a:bodyPr>
                <a:lstStyle/>
                <a:p>
                  <a:r>
                    <a:rPr lang="is-IS" sz="1200" b="1" dirty="0">
                      <a:solidFill>
                        <a:schemeClr val="bg1"/>
                      </a:solidFill>
                    </a:rPr>
                    <a:t>HUNDUR</a:t>
                  </a:r>
                </a:p>
              </p:txBody>
            </p:sp>
            <p:sp>
              <p:nvSpPr>
                <p:cNvPr id="42" name="TextBox 41">
                  <a:extLst>
                    <a:ext uri="{FF2B5EF4-FFF2-40B4-BE49-F238E27FC236}">
                      <a16:creationId xmlns:a16="http://schemas.microsoft.com/office/drawing/2014/main" id="{D9C1A8D0-9203-6D2D-0AE1-0F4FC8A46DF3}"/>
                    </a:ext>
                  </a:extLst>
                </p:cNvPr>
                <p:cNvSpPr txBox="1"/>
                <p:nvPr/>
              </p:nvSpPr>
              <p:spPr>
                <a:xfrm>
                  <a:off x="3834925" y="1908895"/>
                  <a:ext cx="2590737" cy="451520"/>
                </a:xfrm>
                <a:prstGeom prst="rect">
                  <a:avLst/>
                </a:prstGeom>
                <a:solidFill>
                  <a:srgbClr val="79527B"/>
                </a:solidFill>
              </p:spPr>
              <p:txBody>
                <a:bodyPr wrap="square" rtlCol="0">
                  <a:spAutoFit/>
                </a:bodyPr>
                <a:lstStyle/>
                <a:p>
                  <a:r>
                    <a:rPr lang="is-IS" sz="1200" b="1" dirty="0">
                      <a:solidFill>
                        <a:schemeClr val="bg1"/>
                      </a:solidFill>
                    </a:rPr>
                    <a:t>SPURNINGAMERKI</a:t>
                  </a:r>
                </a:p>
              </p:txBody>
            </p:sp>
            <p:sp>
              <p:nvSpPr>
                <p:cNvPr id="43" name="TextBox 42">
                  <a:extLst>
                    <a:ext uri="{FF2B5EF4-FFF2-40B4-BE49-F238E27FC236}">
                      <a16:creationId xmlns:a16="http://schemas.microsoft.com/office/drawing/2014/main" id="{CAD81B27-0A5F-78B9-87D6-DE6F95B86D0D}"/>
                    </a:ext>
                  </a:extLst>
                </p:cNvPr>
                <p:cNvSpPr txBox="1"/>
                <p:nvPr/>
              </p:nvSpPr>
              <p:spPr>
                <a:xfrm>
                  <a:off x="7841785" y="1917570"/>
                  <a:ext cx="1653972" cy="451520"/>
                </a:xfrm>
                <a:prstGeom prst="rect">
                  <a:avLst/>
                </a:prstGeom>
                <a:solidFill>
                  <a:srgbClr val="F27954"/>
                </a:solidFill>
              </p:spPr>
              <p:txBody>
                <a:bodyPr wrap="square" rtlCol="0">
                  <a:spAutoFit/>
                </a:bodyPr>
                <a:lstStyle/>
                <a:p>
                  <a:r>
                    <a:rPr lang="is-IS" sz="1200" b="1" dirty="0">
                      <a:solidFill>
                        <a:schemeClr val="bg1"/>
                      </a:solidFill>
                    </a:rPr>
                    <a:t>STJARNA</a:t>
                  </a:r>
                </a:p>
              </p:txBody>
            </p:sp>
            <p:sp>
              <p:nvSpPr>
                <p:cNvPr id="44" name="Oval 43">
                  <a:extLst>
                    <a:ext uri="{FF2B5EF4-FFF2-40B4-BE49-F238E27FC236}">
                      <a16:creationId xmlns:a16="http://schemas.microsoft.com/office/drawing/2014/main" id="{623C7AB0-EEB6-2A02-3D34-686D64CC090C}"/>
                    </a:ext>
                  </a:extLst>
                </p:cNvPr>
                <p:cNvSpPr/>
                <p:nvPr/>
              </p:nvSpPr>
              <p:spPr>
                <a:xfrm>
                  <a:off x="7457801" y="4299752"/>
                  <a:ext cx="713210" cy="689805"/>
                </a:xfrm>
                <a:prstGeom prst="ellipse">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5" name="TextBox 44">
                  <a:extLst>
                    <a:ext uri="{FF2B5EF4-FFF2-40B4-BE49-F238E27FC236}">
                      <a16:creationId xmlns:a16="http://schemas.microsoft.com/office/drawing/2014/main" id="{C39694A3-C461-95D9-B111-169EBF8F5817}"/>
                    </a:ext>
                  </a:extLst>
                </p:cNvPr>
                <p:cNvSpPr txBox="1"/>
                <p:nvPr/>
              </p:nvSpPr>
              <p:spPr>
                <a:xfrm>
                  <a:off x="7888501" y="5073712"/>
                  <a:ext cx="1880469" cy="752533"/>
                </a:xfrm>
                <a:prstGeom prst="rect">
                  <a:avLst/>
                </a:prstGeom>
                <a:solidFill>
                  <a:srgbClr val="916395"/>
                </a:solidFill>
              </p:spPr>
              <p:txBody>
                <a:bodyPr wrap="square" rtlCol="0">
                  <a:spAutoFit/>
                </a:bodyPr>
                <a:lstStyle/>
                <a:p>
                  <a:r>
                    <a:rPr lang="is-IS" sz="1200" b="1" dirty="0">
                      <a:solidFill>
                        <a:schemeClr val="bg1"/>
                      </a:solidFill>
                    </a:rPr>
                    <a:t>MJÓLKUR KÝRIN</a:t>
                  </a:r>
                </a:p>
              </p:txBody>
            </p:sp>
          </p:grpSp>
        </p:grpSp>
        <p:sp>
          <p:nvSpPr>
            <p:cNvPr id="35" name="Rectangle: Rounded Corners 34">
              <a:extLst>
                <a:ext uri="{FF2B5EF4-FFF2-40B4-BE49-F238E27FC236}">
                  <a16:creationId xmlns:a16="http://schemas.microsoft.com/office/drawing/2014/main" id="{244B0A7F-EA67-430C-9100-3266D1C40872}"/>
                </a:ext>
              </a:extLst>
            </p:cNvPr>
            <p:cNvSpPr/>
            <p:nvPr/>
          </p:nvSpPr>
          <p:spPr>
            <a:xfrm>
              <a:off x="9406740" y="3130152"/>
              <a:ext cx="695763" cy="177290"/>
            </a:xfrm>
            <a:prstGeom prst="roundRect">
              <a:avLst/>
            </a:prstGeom>
            <a:solidFill>
              <a:srgbClr val="916395"/>
            </a:solidFill>
            <a:ln>
              <a:solidFill>
                <a:srgbClr val="916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38" name="Rectangle: Rounded Corners 37">
              <a:extLst>
                <a:ext uri="{FF2B5EF4-FFF2-40B4-BE49-F238E27FC236}">
                  <a16:creationId xmlns:a16="http://schemas.microsoft.com/office/drawing/2014/main" id="{0473D4E9-25E8-04FC-8A36-C6B513BE26C2}"/>
                </a:ext>
              </a:extLst>
            </p:cNvPr>
            <p:cNvSpPr/>
            <p:nvPr/>
          </p:nvSpPr>
          <p:spPr>
            <a:xfrm>
              <a:off x="10157634" y="3086694"/>
              <a:ext cx="695763" cy="160198"/>
            </a:xfrm>
            <a:prstGeom prst="roundRect">
              <a:avLst/>
            </a:prstGeom>
            <a:solidFill>
              <a:srgbClr val="916395"/>
            </a:solidFill>
            <a:ln>
              <a:solidFill>
                <a:srgbClr val="916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grpSp>
      <p:sp>
        <p:nvSpPr>
          <p:cNvPr id="75" name="Freeform: Shape 74">
            <a:extLst>
              <a:ext uri="{FF2B5EF4-FFF2-40B4-BE49-F238E27FC236}">
                <a16:creationId xmlns:a16="http://schemas.microsoft.com/office/drawing/2014/main" id="{979BB883-866F-59D5-0CE2-661E855BEDE8}"/>
              </a:ext>
            </a:extLst>
          </p:cNvPr>
          <p:cNvSpPr/>
          <p:nvPr/>
        </p:nvSpPr>
        <p:spPr>
          <a:xfrm>
            <a:off x="7902628" y="2682772"/>
            <a:ext cx="141513" cy="69056"/>
          </a:xfrm>
          <a:custGeom>
            <a:avLst/>
            <a:gdLst>
              <a:gd name="connsiteX0" fmla="*/ 126542 w 141513"/>
              <a:gd name="connsiteY0" fmla="*/ 2381 h 69056"/>
              <a:gd name="connsiteX1" fmla="*/ 109873 w 141513"/>
              <a:gd name="connsiteY1" fmla="*/ 4762 h 69056"/>
              <a:gd name="connsiteX2" fmla="*/ 21767 w 141513"/>
              <a:gd name="connsiteY2" fmla="*/ 0 h 69056"/>
              <a:gd name="connsiteX3" fmla="*/ 2717 w 141513"/>
              <a:gd name="connsiteY3" fmla="*/ 4762 h 69056"/>
              <a:gd name="connsiteX4" fmla="*/ 336 w 141513"/>
              <a:gd name="connsiteY4" fmla="*/ 16668 h 69056"/>
              <a:gd name="connsiteX5" fmla="*/ 2717 w 141513"/>
              <a:gd name="connsiteY5" fmla="*/ 50006 h 69056"/>
              <a:gd name="connsiteX6" fmla="*/ 17004 w 141513"/>
              <a:gd name="connsiteY6" fmla="*/ 59531 h 69056"/>
              <a:gd name="connsiteX7" fmla="*/ 36054 w 141513"/>
              <a:gd name="connsiteY7" fmla="*/ 64293 h 69056"/>
              <a:gd name="connsiteX8" fmla="*/ 78917 w 141513"/>
              <a:gd name="connsiteY8" fmla="*/ 69056 h 69056"/>
              <a:gd name="connsiteX9" fmla="*/ 112254 w 141513"/>
              <a:gd name="connsiteY9" fmla="*/ 64293 h 69056"/>
              <a:gd name="connsiteX10" fmla="*/ 119398 w 141513"/>
              <a:gd name="connsiteY10" fmla="*/ 61912 h 69056"/>
              <a:gd name="connsiteX11" fmla="*/ 128923 w 141513"/>
              <a:gd name="connsiteY11" fmla="*/ 47625 h 69056"/>
              <a:gd name="connsiteX12" fmla="*/ 138448 w 141513"/>
              <a:gd name="connsiteY12" fmla="*/ 30956 h 69056"/>
              <a:gd name="connsiteX13" fmla="*/ 126542 w 141513"/>
              <a:gd name="connsiteY13" fmla="*/ 2381 h 6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513" h="69056">
                <a:moveTo>
                  <a:pt x="126542" y="2381"/>
                </a:moveTo>
                <a:cubicBezTo>
                  <a:pt x="121780" y="-1985"/>
                  <a:pt x="115486" y="4762"/>
                  <a:pt x="109873" y="4762"/>
                </a:cubicBezTo>
                <a:cubicBezTo>
                  <a:pt x="50804" y="4762"/>
                  <a:pt x="57787" y="5145"/>
                  <a:pt x="21767" y="0"/>
                </a:cubicBezTo>
                <a:cubicBezTo>
                  <a:pt x="15417" y="1587"/>
                  <a:pt x="7884" y="744"/>
                  <a:pt x="2717" y="4762"/>
                </a:cubicBezTo>
                <a:cubicBezTo>
                  <a:pt x="-478" y="7247"/>
                  <a:pt x="336" y="12621"/>
                  <a:pt x="336" y="16668"/>
                </a:cubicBezTo>
                <a:cubicBezTo>
                  <a:pt x="336" y="27809"/>
                  <a:pt x="-1321" y="39622"/>
                  <a:pt x="2717" y="50006"/>
                </a:cubicBezTo>
                <a:cubicBezTo>
                  <a:pt x="4791" y="55341"/>
                  <a:pt x="11451" y="58143"/>
                  <a:pt x="17004" y="59531"/>
                </a:cubicBezTo>
                <a:cubicBezTo>
                  <a:pt x="23354" y="61118"/>
                  <a:pt x="29574" y="63367"/>
                  <a:pt x="36054" y="64293"/>
                </a:cubicBezTo>
                <a:cubicBezTo>
                  <a:pt x="61402" y="67915"/>
                  <a:pt x="47133" y="66167"/>
                  <a:pt x="78917" y="69056"/>
                </a:cubicBezTo>
                <a:cubicBezTo>
                  <a:pt x="90029" y="67468"/>
                  <a:pt x="101200" y="66244"/>
                  <a:pt x="112254" y="64293"/>
                </a:cubicBezTo>
                <a:cubicBezTo>
                  <a:pt x="114726" y="63857"/>
                  <a:pt x="117623" y="63687"/>
                  <a:pt x="119398" y="61912"/>
                </a:cubicBezTo>
                <a:cubicBezTo>
                  <a:pt x="123445" y="57865"/>
                  <a:pt x="125748" y="52387"/>
                  <a:pt x="128923" y="47625"/>
                </a:cubicBezTo>
                <a:cubicBezTo>
                  <a:pt x="145393" y="22921"/>
                  <a:pt x="120328" y="61157"/>
                  <a:pt x="138448" y="30956"/>
                </a:cubicBezTo>
                <a:cubicBezTo>
                  <a:pt x="148413" y="14346"/>
                  <a:pt x="131304" y="6747"/>
                  <a:pt x="126542" y="2381"/>
                </a:cubicBezTo>
                <a:close/>
              </a:path>
            </a:pathLst>
          </a:custGeom>
          <a:solidFill>
            <a:srgbClr val="85D2C7"/>
          </a:solidFill>
          <a:ln>
            <a:solidFill>
              <a:srgbClr val="85D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76" name="Freeform: Shape 75">
            <a:extLst>
              <a:ext uri="{FF2B5EF4-FFF2-40B4-BE49-F238E27FC236}">
                <a16:creationId xmlns:a16="http://schemas.microsoft.com/office/drawing/2014/main" id="{F8AEC51B-7789-9931-9CE5-37F507A96DE1}"/>
              </a:ext>
            </a:extLst>
          </p:cNvPr>
          <p:cNvSpPr/>
          <p:nvPr/>
        </p:nvSpPr>
        <p:spPr>
          <a:xfrm>
            <a:off x="7903836" y="2752725"/>
            <a:ext cx="106689" cy="33338"/>
          </a:xfrm>
          <a:custGeom>
            <a:avLst/>
            <a:gdLst>
              <a:gd name="connsiteX0" fmla="*/ 1914 w 106689"/>
              <a:gd name="connsiteY0" fmla="*/ 28575 h 33338"/>
              <a:gd name="connsiteX1" fmla="*/ 13820 w 106689"/>
              <a:gd name="connsiteY1" fmla="*/ 33338 h 33338"/>
              <a:gd name="connsiteX2" fmla="*/ 23345 w 106689"/>
              <a:gd name="connsiteY2" fmla="*/ 28575 h 33338"/>
              <a:gd name="connsiteX3" fmla="*/ 37633 w 106689"/>
              <a:gd name="connsiteY3" fmla="*/ 26194 h 33338"/>
              <a:gd name="connsiteX4" fmla="*/ 44777 w 106689"/>
              <a:gd name="connsiteY4" fmla="*/ 21431 h 33338"/>
              <a:gd name="connsiteX5" fmla="*/ 54302 w 106689"/>
              <a:gd name="connsiteY5" fmla="*/ 19050 h 33338"/>
              <a:gd name="connsiteX6" fmla="*/ 85258 w 106689"/>
              <a:gd name="connsiteY6" fmla="*/ 14288 h 33338"/>
              <a:gd name="connsiteX7" fmla="*/ 99545 w 106689"/>
              <a:gd name="connsiteY7" fmla="*/ 9525 h 33338"/>
              <a:gd name="connsiteX8" fmla="*/ 106689 w 106689"/>
              <a:gd name="connsiteY8" fmla="*/ 7144 h 33338"/>
              <a:gd name="connsiteX9" fmla="*/ 99545 w 106689"/>
              <a:gd name="connsiteY9" fmla="*/ 4763 h 33338"/>
              <a:gd name="connsiteX10" fmla="*/ 80495 w 106689"/>
              <a:gd name="connsiteY10" fmla="*/ 0 h 33338"/>
              <a:gd name="connsiteX11" fmla="*/ 35252 w 106689"/>
              <a:gd name="connsiteY11" fmla="*/ 2381 h 33338"/>
              <a:gd name="connsiteX12" fmla="*/ 25727 w 106689"/>
              <a:gd name="connsiteY12" fmla="*/ 4763 h 33338"/>
              <a:gd name="connsiteX13" fmla="*/ 11439 w 106689"/>
              <a:gd name="connsiteY13" fmla="*/ 7144 h 33338"/>
              <a:gd name="connsiteX14" fmla="*/ 1914 w 106689"/>
              <a:gd name="connsiteY14" fmla="*/ 11906 h 33338"/>
              <a:gd name="connsiteX15" fmla="*/ 1914 w 106689"/>
              <a:gd name="connsiteY15" fmla="*/ 28575 h 3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689" h="33338">
                <a:moveTo>
                  <a:pt x="1914" y="28575"/>
                </a:moveTo>
                <a:cubicBezTo>
                  <a:pt x="3898" y="32147"/>
                  <a:pt x="9546" y="33338"/>
                  <a:pt x="13820" y="33338"/>
                </a:cubicBezTo>
                <a:cubicBezTo>
                  <a:pt x="17370" y="33338"/>
                  <a:pt x="19945" y="29595"/>
                  <a:pt x="23345" y="28575"/>
                </a:cubicBezTo>
                <a:cubicBezTo>
                  <a:pt x="27970" y="27188"/>
                  <a:pt x="32870" y="26988"/>
                  <a:pt x="37633" y="26194"/>
                </a:cubicBezTo>
                <a:cubicBezTo>
                  <a:pt x="40014" y="24606"/>
                  <a:pt x="42146" y="22558"/>
                  <a:pt x="44777" y="21431"/>
                </a:cubicBezTo>
                <a:cubicBezTo>
                  <a:pt x="47785" y="20142"/>
                  <a:pt x="51155" y="19949"/>
                  <a:pt x="54302" y="19050"/>
                </a:cubicBezTo>
                <a:cubicBezTo>
                  <a:pt x="72786" y="13769"/>
                  <a:pt x="46954" y="18118"/>
                  <a:pt x="85258" y="14288"/>
                </a:cubicBezTo>
                <a:lnTo>
                  <a:pt x="99545" y="9525"/>
                </a:lnTo>
                <a:lnTo>
                  <a:pt x="106689" y="7144"/>
                </a:lnTo>
                <a:cubicBezTo>
                  <a:pt x="104308" y="6350"/>
                  <a:pt x="101980" y="5372"/>
                  <a:pt x="99545" y="4763"/>
                </a:cubicBezTo>
                <a:lnTo>
                  <a:pt x="80495" y="0"/>
                </a:lnTo>
                <a:cubicBezTo>
                  <a:pt x="65414" y="794"/>
                  <a:pt x="50297" y="1073"/>
                  <a:pt x="35252" y="2381"/>
                </a:cubicBezTo>
                <a:cubicBezTo>
                  <a:pt x="31992" y="2665"/>
                  <a:pt x="28936" y="4121"/>
                  <a:pt x="25727" y="4763"/>
                </a:cubicBezTo>
                <a:cubicBezTo>
                  <a:pt x="20992" y="5710"/>
                  <a:pt x="16202" y="6350"/>
                  <a:pt x="11439" y="7144"/>
                </a:cubicBezTo>
                <a:cubicBezTo>
                  <a:pt x="8264" y="8731"/>
                  <a:pt x="5238" y="10660"/>
                  <a:pt x="1914" y="11906"/>
                </a:cubicBezTo>
                <a:cubicBezTo>
                  <a:pt x="-1150" y="13055"/>
                  <a:pt x="-70" y="25003"/>
                  <a:pt x="1914" y="28575"/>
                </a:cubicBezTo>
                <a:close/>
              </a:path>
            </a:pathLst>
          </a:custGeom>
          <a:solidFill>
            <a:srgbClr val="85D2C7"/>
          </a:solidFill>
          <a:ln>
            <a:solidFill>
              <a:srgbClr val="85D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Tree>
    <p:extLst>
      <p:ext uri="{BB962C8B-B14F-4D97-AF65-F5344CB8AC3E}">
        <p14:creationId xmlns:p14="http://schemas.microsoft.com/office/powerpoint/2010/main" val="824283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FCDA68F0-9809-C920-A199-637B588510EE}"/>
              </a:ext>
            </a:extLst>
          </p:cNvPr>
          <p:cNvSpPr/>
          <p:nvPr/>
        </p:nvSpPr>
        <p:spPr>
          <a:xfrm>
            <a:off x="1" y="291787"/>
            <a:ext cx="12191999" cy="1199810"/>
          </a:xfrm>
          <a:prstGeom prst="rect">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0EE1BF28-D2B1-744F-89B7-D52F0BBA9E40}"/>
              </a:ext>
            </a:extLst>
          </p:cNvPr>
          <p:cNvSpPr>
            <a:spLocks noGrp="1"/>
          </p:cNvSpPr>
          <p:nvPr>
            <p:ph type="body" sz="quarter" idx="16"/>
          </p:nvPr>
        </p:nvSpPr>
        <p:spPr>
          <a:xfrm>
            <a:off x="227051" y="372655"/>
            <a:ext cx="11044852" cy="1815871"/>
          </a:xfrm>
        </p:spPr>
        <p:txBody>
          <a:bodyPr>
            <a:noAutofit/>
          </a:bodyPr>
          <a:lstStyle/>
          <a:p>
            <a:r>
              <a:rPr lang="is-IS" sz="4800" b="1" dirty="0">
                <a:solidFill>
                  <a:schemeClr val="bg1"/>
                </a:solidFill>
              </a:rPr>
              <a:t>Dæmi: Greining á vöruframboði</a:t>
            </a:r>
          </a:p>
        </p:txBody>
      </p:sp>
      <p:sp>
        <p:nvSpPr>
          <p:cNvPr id="34" name="Textfeld 33">
            <a:extLst>
              <a:ext uri="{FF2B5EF4-FFF2-40B4-BE49-F238E27FC236}">
                <a16:creationId xmlns:a16="http://schemas.microsoft.com/office/drawing/2014/main" id="{116C21FF-3DB7-E01B-3246-1500B0055BF0}"/>
              </a:ext>
            </a:extLst>
          </p:cNvPr>
          <p:cNvSpPr txBox="1"/>
          <p:nvPr/>
        </p:nvSpPr>
        <p:spPr>
          <a:xfrm>
            <a:off x="169521" y="1818272"/>
            <a:ext cx="2059298" cy="2308324"/>
          </a:xfrm>
          <a:prstGeom prst="rect">
            <a:avLst/>
          </a:prstGeom>
          <a:noFill/>
        </p:spPr>
        <p:txBody>
          <a:bodyPr wrap="square">
            <a:spAutoFit/>
          </a:bodyPr>
          <a:lstStyle/>
          <a:p>
            <a:r>
              <a:rPr lang="is-IS" sz="2400" dirty="0">
                <a:solidFill>
                  <a:srgbClr val="595A59"/>
                </a:solidFill>
              </a:rPr>
              <a:t>Ef hótelið myndi fara í  gegnum þessa greiningu gæti hún litið út svona:</a:t>
            </a:r>
            <a:endParaRPr lang="is-IS" sz="2200" dirty="0">
              <a:solidFill>
                <a:srgbClr val="595A59"/>
              </a:solidFill>
            </a:endParaRPr>
          </a:p>
        </p:txBody>
      </p:sp>
      <p:grpSp>
        <p:nvGrpSpPr>
          <p:cNvPr id="33" name="Group 32">
            <a:extLst>
              <a:ext uri="{FF2B5EF4-FFF2-40B4-BE49-F238E27FC236}">
                <a16:creationId xmlns:a16="http://schemas.microsoft.com/office/drawing/2014/main" id="{352D7948-41FD-4DEF-25A2-D44D242441BD}"/>
              </a:ext>
            </a:extLst>
          </p:cNvPr>
          <p:cNvGrpSpPr/>
          <p:nvPr/>
        </p:nvGrpSpPr>
        <p:grpSpPr>
          <a:xfrm>
            <a:off x="3057933" y="1905127"/>
            <a:ext cx="8709561" cy="4418861"/>
            <a:chOff x="3090757" y="1472013"/>
            <a:chExt cx="8709561" cy="4418861"/>
          </a:xfrm>
        </p:grpSpPr>
        <p:sp>
          <p:nvSpPr>
            <p:cNvPr id="35" name="Rectangle 34">
              <a:extLst>
                <a:ext uri="{FF2B5EF4-FFF2-40B4-BE49-F238E27FC236}">
                  <a16:creationId xmlns:a16="http://schemas.microsoft.com/office/drawing/2014/main" id="{391FC64F-82C3-EE83-9BC9-6F74A7DE4ABC}"/>
                </a:ext>
              </a:extLst>
            </p:cNvPr>
            <p:cNvSpPr/>
            <p:nvPr/>
          </p:nvSpPr>
          <p:spPr>
            <a:xfrm>
              <a:off x="3443956" y="1472013"/>
              <a:ext cx="4101981" cy="1956987"/>
            </a:xfrm>
            <a:prstGeom prst="rect">
              <a:avLst/>
            </a:prstGeom>
            <a:solidFill>
              <a:srgbClr val="79527B"/>
            </a:solidFill>
            <a:ln>
              <a:solidFill>
                <a:srgbClr val="79527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de-DE" b="1" dirty="0">
                  <a:solidFill>
                    <a:schemeClr val="bg1"/>
                  </a:solidFill>
                </a:rPr>
                <a:t>SPURNINGAMERKI</a:t>
              </a:r>
              <a:br>
                <a:rPr lang="de-DE" b="1" dirty="0">
                  <a:solidFill>
                    <a:schemeClr val="bg1"/>
                  </a:solidFill>
                </a:rPr>
              </a:br>
              <a:r>
                <a:rPr lang="is-IS" sz="1400" b="1" dirty="0" err="1">
                  <a:solidFill>
                    <a:schemeClr val="bg1"/>
                  </a:solidFill>
                </a:rPr>
                <a:t>Rafreiðhjól</a:t>
              </a:r>
              <a:r>
                <a:rPr lang="is-IS" sz="1400" b="1" dirty="0">
                  <a:solidFill>
                    <a:schemeClr val="bg1"/>
                  </a:solidFill>
                </a:rPr>
                <a:t>:</a:t>
              </a:r>
              <a:r>
                <a:rPr lang="is-IS" sz="1400" dirty="0">
                  <a:solidFill>
                    <a:schemeClr val="bg1"/>
                  </a:solidFill>
                </a:rPr>
                <a:t> Leiga á </a:t>
              </a:r>
              <a:r>
                <a:rPr lang="is-IS" sz="1400" dirty="0" err="1">
                  <a:solidFill>
                    <a:schemeClr val="bg1"/>
                  </a:solidFill>
                </a:rPr>
                <a:t>rafreiðhjólum</a:t>
              </a:r>
              <a:r>
                <a:rPr lang="is-IS" sz="1400" dirty="0">
                  <a:solidFill>
                    <a:schemeClr val="bg1"/>
                  </a:solidFill>
                </a:rPr>
                <a:t> á einhverja möguleika, en ekki er enn víst hvernig það mun þróast.  Skoðanakannanir á meðal viðskiptavina/gesta gætu hjálpað til við að skerpa myndina.  Kannski er líka hægt að fá þau leigð í tilraunaskyni í stað þess að festa kaup á þeim, og meta svo hvort ætti að fjárfesta í slíkum hjólum.</a:t>
              </a:r>
              <a:endParaRPr lang="de-DE" sz="1400" b="1" dirty="0">
                <a:solidFill>
                  <a:schemeClr val="bg1"/>
                </a:solidFill>
              </a:endParaRPr>
            </a:p>
            <a:p>
              <a:pPr algn="ctr"/>
              <a:endParaRPr lang="is-IS" dirty="0"/>
            </a:p>
          </p:txBody>
        </p:sp>
        <p:sp>
          <p:nvSpPr>
            <p:cNvPr id="36" name="Rectangle 35">
              <a:extLst>
                <a:ext uri="{FF2B5EF4-FFF2-40B4-BE49-F238E27FC236}">
                  <a16:creationId xmlns:a16="http://schemas.microsoft.com/office/drawing/2014/main" id="{8571B640-7CBA-2D6B-DCDC-9389B5DC98C4}"/>
                </a:ext>
              </a:extLst>
            </p:cNvPr>
            <p:cNvSpPr/>
            <p:nvPr/>
          </p:nvSpPr>
          <p:spPr>
            <a:xfrm>
              <a:off x="7698337" y="1472013"/>
              <a:ext cx="4101981" cy="1956987"/>
            </a:xfrm>
            <a:prstGeom prst="rect">
              <a:avLst/>
            </a:prstGeom>
            <a:solidFill>
              <a:srgbClr val="F27954"/>
            </a:solidFill>
            <a:ln>
              <a:solidFill>
                <a:srgbClr val="F2795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is-IS" b="1" dirty="0">
                  <a:solidFill>
                    <a:schemeClr val="bg1"/>
                  </a:solidFill>
                </a:rPr>
                <a:t>STJARNA</a:t>
              </a:r>
              <a:endParaRPr lang="is-IS" sz="1800" b="1" dirty="0">
                <a:solidFill>
                  <a:schemeClr val="bg1"/>
                </a:solidFill>
              </a:endParaRPr>
            </a:p>
            <a:p>
              <a:r>
                <a:rPr lang="is-IS" sz="1400" b="1" dirty="0">
                  <a:solidFill>
                    <a:schemeClr val="bg1"/>
                  </a:solidFill>
                </a:rPr>
                <a:t>Heilsulind</a:t>
              </a:r>
              <a:r>
                <a:rPr lang="is-IS" sz="1400" dirty="0">
                  <a:solidFill>
                    <a:schemeClr val="bg1"/>
                  </a:solidFill>
                </a:rPr>
                <a:t>: Heilsulindinni er vel tekið af þeim ferðamönnum sem sækja staðinn.  Það eru margir sem vilja nota gufubaðið eftir mikla útiveru.  Haltu þessu áfram!</a:t>
              </a:r>
              <a:endParaRPr lang="is-IS" sz="1400" dirty="0">
                <a:solidFill>
                  <a:schemeClr val="bg1"/>
                </a:solidFill>
                <a:cs typeface="Calibri"/>
              </a:endParaRPr>
            </a:p>
            <a:p>
              <a:endParaRPr lang="is-IS" sz="1400" dirty="0">
                <a:solidFill>
                  <a:schemeClr val="bg1"/>
                </a:solidFill>
              </a:endParaRPr>
            </a:p>
            <a:p>
              <a:endParaRPr lang="is-IS" sz="1400" dirty="0">
                <a:solidFill>
                  <a:schemeClr val="bg1"/>
                </a:solidFill>
              </a:endParaRPr>
            </a:p>
            <a:p>
              <a:endParaRPr lang="is-IS" sz="1400" dirty="0">
                <a:solidFill>
                  <a:schemeClr val="bg1"/>
                </a:solidFill>
              </a:endParaRPr>
            </a:p>
          </p:txBody>
        </p:sp>
        <p:sp>
          <p:nvSpPr>
            <p:cNvPr id="37" name="Rectangle 36">
              <a:extLst>
                <a:ext uri="{FF2B5EF4-FFF2-40B4-BE49-F238E27FC236}">
                  <a16:creationId xmlns:a16="http://schemas.microsoft.com/office/drawing/2014/main" id="{C276BC8C-4020-0242-D1B7-430A00BFD7EC}"/>
                </a:ext>
              </a:extLst>
            </p:cNvPr>
            <p:cNvSpPr/>
            <p:nvPr/>
          </p:nvSpPr>
          <p:spPr>
            <a:xfrm>
              <a:off x="3443956" y="3581400"/>
              <a:ext cx="4101981" cy="1956987"/>
            </a:xfrm>
            <a:prstGeom prst="rect">
              <a:avLst/>
            </a:prstGeom>
            <a:solidFill>
              <a:srgbClr val="9ED4D3"/>
            </a:solidFill>
            <a:ln>
              <a:solidFill>
                <a:srgbClr val="85D2C7"/>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s-IS" sz="1800" noProof="0" dirty="0">
                <a:solidFill>
                  <a:schemeClr val="bg1"/>
                </a:solidFill>
              </a:endParaRPr>
            </a:p>
            <a:p>
              <a:r>
                <a:rPr lang="is-IS" b="1" dirty="0">
                  <a:solidFill>
                    <a:schemeClr val="bg1"/>
                  </a:solidFill>
                </a:rPr>
                <a:t>HUNDUR</a:t>
              </a:r>
            </a:p>
            <a:p>
              <a:r>
                <a:rPr lang="is-IS" sz="1400" b="1" dirty="0">
                  <a:solidFill>
                    <a:schemeClr val="bg1"/>
                  </a:solidFill>
                </a:rPr>
                <a:t>Kaffihús: </a:t>
              </a:r>
              <a:r>
                <a:rPr lang="is-IS" sz="1400" dirty="0">
                  <a:solidFill>
                    <a:schemeClr val="bg1"/>
                  </a:solidFill>
                </a:rPr>
                <a:t>Það er lítil eftirspurn eftir kaffi og kökum, salan þar hefur verið frekar dræm. Því er vert að huga að því að útvista rekstrinum og/eða jafnvel finna birgja sem býður upp á hollar veitingar sem eru í samræmi við kröfur þeirra ferðamanna sem þangað koma og vilja stunda útivist og velja þá frekar hollan og staðgóðan mat.</a:t>
              </a:r>
              <a:endParaRPr lang="is-IS" sz="1400" dirty="0">
                <a:solidFill>
                  <a:schemeClr val="bg1"/>
                </a:solidFill>
                <a:cs typeface="Calibri"/>
              </a:endParaRPr>
            </a:p>
            <a:p>
              <a:endParaRPr lang="is-IS" sz="1400" dirty="0">
                <a:solidFill>
                  <a:schemeClr val="bg1"/>
                </a:solidFill>
              </a:endParaRPr>
            </a:p>
            <a:p>
              <a:endParaRPr lang="is-IS" sz="1600" dirty="0"/>
            </a:p>
          </p:txBody>
        </p:sp>
        <p:sp>
          <p:nvSpPr>
            <p:cNvPr id="38" name="Rectangle 37">
              <a:extLst>
                <a:ext uri="{FF2B5EF4-FFF2-40B4-BE49-F238E27FC236}">
                  <a16:creationId xmlns:a16="http://schemas.microsoft.com/office/drawing/2014/main" id="{1A982CEB-D3FC-49C2-4A35-BB85FF9AC3AC}"/>
                </a:ext>
              </a:extLst>
            </p:cNvPr>
            <p:cNvSpPr/>
            <p:nvPr/>
          </p:nvSpPr>
          <p:spPr>
            <a:xfrm>
              <a:off x="7698337" y="3581400"/>
              <a:ext cx="4101981" cy="1956987"/>
            </a:xfrm>
            <a:prstGeom prst="rect">
              <a:avLst/>
            </a:prstGeom>
            <a:solidFill>
              <a:srgbClr val="916395"/>
            </a:solidFill>
            <a:ln>
              <a:solidFill>
                <a:srgbClr val="916395"/>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is-IS" sz="1800" b="1" noProof="0" dirty="0">
                  <a:solidFill>
                    <a:schemeClr val="bg1"/>
                  </a:solidFill>
                </a:rPr>
                <a:t>MJÓLKURKÝR</a:t>
              </a:r>
            </a:p>
            <a:p>
              <a:r>
                <a:rPr lang="en-US" sz="1400" b="1" dirty="0" err="1">
                  <a:solidFill>
                    <a:schemeClr val="bg1"/>
                  </a:solidFill>
                </a:rPr>
                <a:t>Ferðir</a:t>
              </a:r>
              <a:r>
                <a:rPr lang="en-US" sz="1400" b="1" dirty="0">
                  <a:solidFill>
                    <a:schemeClr val="bg1"/>
                  </a:solidFill>
                </a:rPr>
                <a:t> </a:t>
              </a:r>
              <a:r>
                <a:rPr lang="en-US" sz="1400" b="1" dirty="0" err="1">
                  <a:solidFill>
                    <a:schemeClr val="bg1"/>
                  </a:solidFill>
                </a:rPr>
                <a:t>og</a:t>
              </a:r>
              <a:r>
                <a:rPr lang="en-US" sz="1400" b="1" dirty="0">
                  <a:solidFill>
                    <a:schemeClr val="bg1"/>
                  </a:solidFill>
                </a:rPr>
                <a:t> </a:t>
              </a:r>
              <a:r>
                <a:rPr lang="en-US" sz="1400" b="1" dirty="0" err="1">
                  <a:solidFill>
                    <a:schemeClr val="bg1"/>
                  </a:solidFill>
                </a:rPr>
                <a:t>útivist</a:t>
              </a:r>
              <a:r>
                <a:rPr lang="en-US" sz="1400" dirty="0">
                  <a:solidFill>
                    <a:schemeClr val="bg1"/>
                  </a:solidFill>
                </a:rPr>
                <a:t>: </a:t>
              </a:r>
              <a:r>
                <a:rPr lang="is-IS" sz="1400" dirty="0">
                  <a:solidFill>
                    <a:schemeClr val="bg1"/>
                  </a:solidFill>
                </a:rPr>
                <a:t>Ferðatilboðin ganga vel, eftirspurnin er stöðug. Hér er rétt að huga að því að útvíkka vöruframboðið í samræmi við eftirspurnina.  Hvort sem er gönguferð , eða </a:t>
              </a:r>
              <a:r>
                <a:rPr lang="is-IS" sz="1400" dirty="0" err="1">
                  <a:solidFill>
                    <a:schemeClr val="bg1"/>
                  </a:solidFill>
                </a:rPr>
                <a:t>jóga</a:t>
              </a:r>
              <a:r>
                <a:rPr lang="is-IS" sz="1400" dirty="0">
                  <a:solidFill>
                    <a:schemeClr val="bg1"/>
                  </a:solidFill>
                </a:rPr>
                <a:t> í fjöllunum, stundum er hægt að þróa nýja möguleika með litlum tilkostnaði og fyrirhöfn.</a:t>
              </a:r>
            </a:p>
            <a:p>
              <a:endParaRPr lang="is-IS" sz="1600" dirty="0"/>
            </a:p>
          </p:txBody>
        </p:sp>
        <p:sp>
          <p:nvSpPr>
            <p:cNvPr id="39" name="TextBox 38">
              <a:extLst>
                <a:ext uri="{FF2B5EF4-FFF2-40B4-BE49-F238E27FC236}">
                  <a16:creationId xmlns:a16="http://schemas.microsoft.com/office/drawing/2014/main" id="{097DBF6D-5C78-A68A-30D9-A4A73952C1E9}"/>
                </a:ext>
              </a:extLst>
            </p:cNvPr>
            <p:cNvSpPr txBox="1"/>
            <p:nvPr/>
          </p:nvSpPr>
          <p:spPr>
            <a:xfrm rot="16200000">
              <a:off x="2822511" y="3286989"/>
              <a:ext cx="813492" cy="276999"/>
            </a:xfrm>
            <a:prstGeom prst="rect">
              <a:avLst/>
            </a:prstGeom>
            <a:noFill/>
          </p:spPr>
          <p:txBody>
            <a:bodyPr wrap="none" rtlCol="0">
              <a:spAutoFit/>
            </a:bodyPr>
            <a:lstStyle/>
            <a:p>
              <a:r>
                <a:rPr lang="is-IS" sz="1200" b="1" dirty="0">
                  <a:solidFill>
                    <a:srgbClr val="595A59"/>
                  </a:solidFill>
                </a:rPr>
                <a:t>Eftirspurn</a:t>
              </a:r>
            </a:p>
          </p:txBody>
        </p:sp>
        <p:sp>
          <p:nvSpPr>
            <p:cNvPr id="40" name="TextBox 39">
              <a:extLst>
                <a:ext uri="{FF2B5EF4-FFF2-40B4-BE49-F238E27FC236}">
                  <a16:creationId xmlns:a16="http://schemas.microsoft.com/office/drawing/2014/main" id="{3E4F6D1F-6DEB-87EC-D0AB-1269531B14E4}"/>
                </a:ext>
              </a:extLst>
            </p:cNvPr>
            <p:cNvSpPr txBox="1"/>
            <p:nvPr/>
          </p:nvSpPr>
          <p:spPr>
            <a:xfrm>
              <a:off x="6613844" y="5613875"/>
              <a:ext cx="2046779" cy="276999"/>
            </a:xfrm>
            <a:prstGeom prst="rect">
              <a:avLst/>
            </a:prstGeom>
            <a:noFill/>
          </p:spPr>
          <p:txBody>
            <a:bodyPr wrap="none" rtlCol="0">
              <a:spAutoFit/>
            </a:bodyPr>
            <a:lstStyle/>
            <a:p>
              <a:r>
                <a:rPr lang="is-IS" sz="1200" b="1" dirty="0">
                  <a:solidFill>
                    <a:srgbClr val="595A59"/>
                  </a:solidFill>
                </a:rPr>
                <a:t>Vöxtur / Möguleiki á hagnaði</a:t>
              </a:r>
            </a:p>
          </p:txBody>
        </p:sp>
      </p:grpSp>
    </p:spTree>
    <p:extLst>
      <p:ext uri="{BB962C8B-B14F-4D97-AF65-F5344CB8AC3E}">
        <p14:creationId xmlns:p14="http://schemas.microsoft.com/office/powerpoint/2010/main" val="40607822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draußen, Person, springen, Luft enthält.&#10;&#10;Automatisch generierte Beschreibung">
            <a:extLst>
              <a:ext uri="{FF2B5EF4-FFF2-40B4-BE49-F238E27FC236}">
                <a16:creationId xmlns:a16="http://schemas.microsoft.com/office/drawing/2014/main" id="{6E289C67-697C-95B2-11AC-B1933C90C33F}"/>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8458" b="8458"/>
          <a:stretch>
            <a:fillRect/>
          </a:stretch>
        </p:blipFill>
        <p:spPr/>
      </p:pic>
      <p:sp>
        <p:nvSpPr>
          <p:cNvPr id="3" name="Textplatzhalter 2">
            <a:extLst>
              <a:ext uri="{FF2B5EF4-FFF2-40B4-BE49-F238E27FC236}">
                <a16:creationId xmlns:a16="http://schemas.microsoft.com/office/drawing/2014/main" id="{F4B0B7B6-D4AC-E5CB-EE1F-98EC8BFC54AC}"/>
              </a:ext>
            </a:extLst>
          </p:cNvPr>
          <p:cNvSpPr>
            <a:spLocks noGrp="1"/>
          </p:cNvSpPr>
          <p:nvPr>
            <p:ph type="body" sz="quarter" idx="18"/>
          </p:nvPr>
        </p:nvSpPr>
        <p:spPr>
          <a:xfrm>
            <a:off x="1718561" y="907523"/>
            <a:ext cx="4621841" cy="489428"/>
          </a:xfrm>
        </p:spPr>
        <p:txBody>
          <a:bodyPr>
            <a:noAutofit/>
          </a:bodyPr>
          <a:lstStyle/>
          <a:p>
            <a:r>
              <a:rPr lang="is-IS" sz="1600" dirty="0"/>
              <a:t>Að beita </a:t>
            </a:r>
            <a:r>
              <a:rPr lang="is-IS" sz="1600" dirty="0" err="1"/>
              <a:t>kænsku</a:t>
            </a:r>
            <a:r>
              <a:rPr lang="is-IS" sz="1600" dirty="0"/>
              <a:t> getur verið leið til þess að skara fram úr í samkeppni.</a:t>
            </a:r>
          </a:p>
        </p:txBody>
      </p:sp>
      <p:sp>
        <p:nvSpPr>
          <p:cNvPr id="4" name="Textplatzhalter 3">
            <a:extLst>
              <a:ext uri="{FF2B5EF4-FFF2-40B4-BE49-F238E27FC236}">
                <a16:creationId xmlns:a16="http://schemas.microsoft.com/office/drawing/2014/main" id="{D689D101-EFBD-677A-9B74-02DFE8479039}"/>
              </a:ext>
            </a:extLst>
          </p:cNvPr>
          <p:cNvSpPr>
            <a:spLocks noGrp="1"/>
          </p:cNvSpPr>
          <p:nvPr>
            <p:ph type="body" sz="quarter" idx="16"/>
          </p:nvPr>
        </p:nvSpPr>
        <p:spPr>
          <a:xfrm>
            <a:off x="1718561" y="260692"/>
            <a:ext cx="5105121" cy="646831"/>
          </a:xfrm>
        </p:spPr>
        <p:txBody>
          <a:bodyPr>
            <a:noAutofit/>
          </a:bodyPr>
          <a:lstStyle/>
          <a:p>
            <a:r>
              <a:rPr lang="de-DE" b="1" dirty="0"/>
              <a:t>02. Stefna sem KÆNSKA</a:t>
            </a:r>
          </a:p>
        </p:txBody>
      </p:sp>
      <p:sp>
        <p:nvSpPr>
          <p:cNvPr id="5" name="Textplatzhalter 2">
            <a:extLst>
              <a:ext uri="{FF2B5EF4-FFF2-40B4-BE49-F238E27FC236}">
                <a16:creationId xmlns:a16="http://schemas.microsoft.com/office/drawing/2014/main" id="{BBD61747-EFE4-D5A9-1C06-D8D3C813AF67}"/>
              </a:ext>
            </a:extLst>
          </p:cNvPr>
          <p:cNvSpPr txBox="1">
            <a:spLocks/>
          </p:cNvSpPr>
          <p:nvPr/>
        </p:nvSpPr>
        <p:spPr>
          <a:xfrm>
            <a:off x="1718561" y="2314828"/>
            <a:ext cx="4621841" cy="4276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6" name="Textplatzhalter 4">
            <a:extLst>
              <a:ext uri="{FF2B5EF4-FFF2-40B4-BE49-F238E27FC236}">
                <a16:creationId xmlns:a16="http://schemas.microsoft.com/office/drawing/2014/main" id="{0700719C-788C-9E4C-EDC9-4BD089DA003B}"/>
              </a:ext>
            </a:extLst>
          </p:cNvPr>
          <p:cNvSpPr txBox="1">
            <a:spLocks/>
          </p:cNvSpPr>
          <p:nvPr/>
        </p:nvSpPr>
        <p:spPr>
          <a:xfrm>
            <a:off x="1718561" y="1525211"/>
            <a:ext cx="4621841" cy="130942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dirty="0"/>
              <a:t>Að vera skrefi á undan keppinautum með því að hafa áhrif á þá er hluti af stærri stefnu, að sögn </a:t>
            </a:r>
            <a:r>
              <a:rPr lang="is-IS" dirty="0" err="1"/>
              <a:t>Mintzberg</a:t>
            </a:r>
            <a:r>
              <a:rPr lang="is-IS" dirty="0"/>
              <a:t>. </a:t>
            </a:r>
          </a:p>
          <a:p>
            <a:r>
              <a:rPr lang="is-IS" dirty="0"/>
              <a:t>Dæmi um þetta væri staðbundið hótel sem gæti látið berast að áætlanir væru um að stækka hótelið. Til þess að koma í veg fyrir að samkeppnisaðili fari þá leið. Verkfæri eins og Framtíðarhjólið hjálpa við að skoða og meta þær aðstæður sem geta komið upp í framtíðinni. </a:t>
            </a:r>
          </a:p>
        </p:txBody>
      </p:sp>
      <p:sp>
        <p:nvSpPr>
          <p:cNvPr id="11" name="Textfeld 10">
            <a:extLst>
              <a:ext uri="{FF2B5EF4-FFF2-40B4-BE49-F238E27FC236}">
                <a16:creationId xmlns:a16="http://schemas.microsoft.com/office/drawing/2014/main" id="{4253A6E1-6331-5D21-88F6-F33A729247E9}"/>
              </a:ext>
            </a:extLst>
          </p:cNvPr>
          <p:cNvSpPr txBox="1"/>
          <p:nvPr/>
        </p:nvSpPr>
        <p:spPr>
          <a:xfrm>
            <a:off x="6852062" y="6406917"/>
            <a:ext cx="1874982" cy="215444"/>
          </a:xfrm>
          <a:prstGeom prst="rect">
            <a:avLst/>
          </a:prstGeom>
          <a:noFill/>
        </p:spPr>
        <p:txBody>
          <a:bodyPr wrap="square">
            <a:spAutoFit/>
          </a:bodyPr>
          <a:lstStyle/>
          <a:p>
            <a:r>
              <a:rPr lang="de-DE" sz="800" dirty="0">
                <a:solidFill>
                  <a:schemeClr val="bg1"/>
                </a:solidFill>
              </a:rPr>
              <a:t>Mynd: </a:t>
            </a:r>
            <a:r>
              <a:rPr lang="de-DE" sz="800" b="1" i="0" dirty="0">
                <a:solidFill>
                  <a:schemeClr val="bg1"/>
                </a:solidFill>
                <a:effectLst/>
              </a:rPr>
              <a:t>Mary Taylor</a:t>
            </a:r>
            <a:endParaRPr lang="de-DE" sz="800" dirty="0">
              <a:solidFill>
                <a:schemeClr val="bg1"/>
              </a:solidFill>
            </a:endParaRPr>
          </a:p>
        </p:txBody>
      </p:sp>
      <p:sp>
        <p:nvSpPr>
          <p:cNvPr id="12" name="Textfeld 11">
            <a:extLst>
              <a:ext uri="{FF2B5EF4-FFF2-40B4-BE49-F238E27FC236}">
                <a16:creationId xmlns:a16="http://schemas.microsoft.com/office/drawing/2014/main" id="{290133E2-7E12-3129-3A61-68430BCE3360}"/>
              </a:ext>
            </a:extLst>
          </p:cNvPr>
          <p:cNvSpPr txBox="1"/>
          <p:nvPr/>
        </p:nvSpPr>
        <p:spPr>
          <a:xfrm>
            <a:off x="6852062" y="6629509"/>
            <a:ext cx="6094562" cy="215444"/>
          </a:xfrm>
          <a:prstGeom prst="rect">
            <a:avLst/>
          </a:prstGeom>
          <a:noFill/>
        </p:spPr>
        <p:txBody>
          <a:bodyPr wrap="square">
            <a:spAutoFit/>
          </a:bodyPr>
          <a:lstStyle/>
          <a:p>
            <a:r>
              <a:rPr lang="de-DE" sz="800" dirty="0">
                <a:solidFill>
                  <a:srgbClr val="595A59"/>
                </a:solidFill>
              </a:rPr>
              <a:t>https://uk.indeed.com/career-advice/career-development/mintzberg-5-ps-of-strategy</a:t>
            </a:r>
          </a:p>
        </p:txBody>
      </p:sp>
    </p:spTree>
    <p:extLst>
      <p:ext uri="{BB962C8B-B14F-4D97-AF65-F5344CB8AC3E}">
        <p14:creationId xmlns:p14="http://schemas.microsoft.com/office/powerpoint/2010/main" val="2584024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Fahrt, Outdoorobjekt, Riesenrad enthält.&#10;&#10;Automatisch generierte Beschreibung">
            <a:extLst>
              <a:ext uri="{FF2B5EF4-FFF2-40B4-BE49-F238E27FC236}">
                <a16:creationId xmlns:a16="http://schemas.microsoft.com/office/drawing/2014/main" id="{99BD5CC6-C429-CB40-98E4-FE1EE9747F1C}"/>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23253" r="23253"/>
          <a:stretch>
            <a:fillRect/>
          </a:stretch>
        </p:blipFill>
        <p:spPr/>
      </p:pic>
      <p:sp>
        <p:nvSpPr>
          <p:cNvPr id="3" name="Textplatzhalter 2">
            <a:extLst>
              <a:ext uri="{FF2B5EF4-FFF2-40B4-BE49-F238E27FC236}">
                <a16:creationId xmlns:a16="http://schemas.microsoft.com/office/drawing/2014/main" id="{F4B0B7B6-D4AC-E5CB-EE1F-98EC8BFC54AC}"/>
              </a:ext>
            </a:extLst>
          </p:cNvPr>
          <p:cNvSpPr>
            <a:spLocks noGrp="1"/>
          </p:cNvSpPr>
          <p:nvPr>
            <p:ph type="body" sz="quarter" idx="18"/>
          </p:nvPr>
        </p:nvSpPr>
        <p:spPr>
          <a:xfrm>
            <a:off x="1718558" y="1277323"/>
            <a:ext cx="4621841" cy="489428"/>
          </a:xfrm>
        </p:spPr>
        <p:txBody>
          <a:bodyPr>
            <a:noAutofit/>
          </a:bodyPr>
          <a:lstStyle/>
          <a:p>
            <a:r>
              <a:rPr lang="is-IS" sz="1600"/>
              <a:t>Framtíðarhjólið er öflugt tæki til að átta sig á atburðarás og afleiðingum</a:t>
            </a:r>
          </a:p>
        </p:txBody>
      </p:sp>
      <p:sp>
        <p:nvSpPr>
          <p:cNvPr id="4" name="Textplatzhalter 3">
            <a:extLst>
              <a:ext uri="{FF2B5EF4-FFF2-40B4-BE49-F238E27FC236}">
                <a16:creationId xmlns:a16="http://schemas.microsoft.com/office/drawing/2014/main" id="{D689D101-EFBD-677A-9B74-02DFE8479039}"/>
              </a:ext>
            </a:extLst>
          </p:cNvPr>
          <p:cNvSpPr>
            <a:spLocks noGrp="1"/>
          </p:cNvSpPr>
          <p:nvPr>
            <p:ph type="body" sz="quarter" idx="16"/>
          </p:nvPr>
        </p:nvSpPr>
        <p:spPr>
          <a:xfrm>
            <a:off x="1718561" y="111739"/>
            <a:ext cx="4716425" cy="891545"/>
          </a:xfrm>
        </p:spPr>
        <p:txBody>
          <a:bodyPr>
            <a:noAutofit/>
          </a:bodyPr>
          <a:lstStyle/>
          <a:p>
            <a:r>
              <a:rPr lang="de-DE" b="1" dirty="0"/>
              <a:t>Mögulegar afleiðingar af beytingu kænsku?</a:t>
            </a:r>
          </a:p>
        </p:txBody>
      </p:sp>
      <p:sp>
        <p:nvSpPr>
          <p:cNvPr id="5" name="Textplatzhalter 2">
            <a:extLst>
              <a:ext uri="{FF2B5EF4-FFF2-40B4-BE49-F238E27FC236}">
                <a16:creationId xmlns:a16="http://schemas.microsoft.com/office/drawing/2014/main" id="{BBD61747-EFE4-D5A9-1C06-D8D3C813AF67}"/>
              </a:ext>
            </a:extLst>
          </p:cNvPr>
          <p:cNvSpPr txBox="1">
            <a:spLocks/>
          </p:cNvSpPr>
          <p:nvPr/>
        </p:nvSpPr>
        <p:spPr>
          <a:xfrm>
            <a:off x="1718561" y="2314828"/>
            <a:ext cx="4621841" cy="4276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6" name="Textplatzhalter 4">
            <a:extLst>
              <a:ext uri="{FF2B5EF4-FFF2-40B4-BE49-F238E27FC236}">
                <a16:creationId xmlns:a16="http://schemas.microsoft.com/office/drawing/2014/main" id="{0700719C-788C-9E4C-EDC9-4BD089DA003B}"/>
              </a:ext>
            </a:extLst>
          </p:cNvPr>
          <p:cNvSpPr txBox="1">
            <a:spLocks/>
          </p:cNvSpPr>
          <p:nvPr/>
        </p:nvSpPr>
        <p:spPr>
          <a:xfrm>
            <a:off x="1718559" y="1839800"/>
            <a:ext cx="4621841" cy="1655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sz="2000" dirty="0"/>
              <a:t>Sérhver ákvörðun sem tekin er hefur fjölbreyttar afleiðingar, bæði  beinar og óbeinar – hefur þú einhvern tíma heyrt um fiðrildaáhrifin? </a:t>
            </a:r>
            <a:br>
              <a:rPr lang="is-IS" sz="2000" dirty="0"/>
            </a:br>
            <a:r>
              <a:rPr lang="is-IS" sz="2000" dirty="0"/>
              <a:t>Samkvæmt þeirri kenningu geta vængir fiðrildis komið af stað flóðbylgju. </a:t>
            </a:r>
          </a:p>
          <a:p>
            <a:r>
              <a:rPr lang="is-IS" sz="2000" dirty="0"/>
              <a:t>Þegar þú tekur ákvörðun um hvernig eigi að bregðast við samkeppni, hjálpar Framtíðarhjólið að skoða mögulegar beinar og óbeinar afleiðingar.  Framtíðarhjólið er skapandi aðferð til að skoða mögulegar afleiðingar í þremur einföldum skrefum.</a:t>
            </a:r>
          </a:p>
          <a:p>
            <a:endParaRPr lang="is-IS" sz="2300" dirty="0"/>
          </a:p>
        </p:txBody>
      </p:sp>
      <p:sp>
        <p:nvSpPr>
          <p:cNvPr id="9" name="Textfeld 8">
            <a:extLst>
              <a:ext uri="{FF2B5EF4-FFF2-40B4-BE49-F238E27FC236}">
                <a16:creationId xmlns:a16="http://schemas.microsoft.com/office/drawing/2014/main" id="{20F0639F-E825-C1BA-CE89-EAFB67FC11FA}"/>
              </a:ext>
            </a:extLst>
          </p:cNvPr>
          <p:cNvSpPr txBox="1"/>
          <p:nvPr/>
        </p:nvSpPr>
        <p:spPr>
          <a:xfrm>
            <a:off x="6852062" y="6406917"/>
            <a:ext cx="1874982" cy="215444"/>
          </a:xfrm>
          <a:prstGeom prst="rect">
            <a:avLst/>
          </a:prstGeom>
          <a:noFill/>
        </p:spPr>
        <p:txBody>
          <a:bodyPr wrap="square">
            <a:spAutoFit/>
          </a:bodyPr>
          <a:lstStyle/>
          <a:p>
            <a:r>
              <a:rPr lang="de-DE" sz="800" dirty="0" err="1">
                <a:solidFill>
                  <a:schemeClr val="bg1"/>
                </a:solidFill>
              </a:rPr>
              <a:t>Photo</a:t>
            </a:r>
            <a:r>
              <a:rPr lang="de-DE" sz="800" dirty="0">
                <a:solidFill>
                  <a:schemeClr val="bg1"/>
                </a:solidFill>
              </a:rPr>
              <a:t>: </a:t>
            </a:r>
            <a:r>
              <a:rPr lang="de-DE" sz="800" b="1" i="0" dirty="0" err="1">
                <a:solidFill>
                  <a:schemeClr val="bg1"/>
                </a:solidFill>
                <a:effectLst/>
              </a:rPr>
              <a:t>Tranmautritam</a:t>
            </a:r>
            <a:endParaRPr lang="de-DE" sz="800" dirty="0">
              <a:solidFill>
                <a:schemeClr val="bg1"/>
              </a:solidFill>
            </a:endParaRPr>
          </a:p>
        </p:txBody>
      </p:sp>
      <p:pic>
        <p:nvPicPr>
          <p:cNvPr id="7" name="Grafik 6" descr="Geöffnetes Buch">
            <a:extLst>
              <a:ext uri="{FF2B5EF4-FFF2-40B4-BE49-F238E27FC236}">
                <a16:creationId xmlns:a16="http://schemas.microsoft.com/office/drawing/2014/main" id="{423C70A3-1EAA-F098-EE88-4AFDC8A93DF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34881" y="6134417"/>
            <a:ext cx="549914" cy="549914"/>
          </a:xfrm>
          <a:prstGeom prst="rect">
            <a:avLst/>
          </a:prstGeom>
        </p:spPr>
      </p:pic>
      <p:sp>
        <p:nvSpPr>
          <p:cNvPr id="11" name="Textfeld 10">
            <a:extLst>
              <a:ext uri="{FF2B5EF4-FFF2-40B4-BE49-F238E27FC236}">
                <a16:creationId xmlns:a16="http://schemas.microsoft.com/office/drawing/2014/main" id="{7A767A83-BD95-00D4-08B8-E7EC4A4DFFBD}"/>
              </a:ext>
            </a:extLst>
          </p:cNvPr>
          <p:cNvSpPr txBox="1"/>
          <p:nvPr/>
        </p:nvSpPr>
        <p:spPr>
          <a:xfrm>
            <a:off x="2859753" y="6079330"/>
            <a:ext cx="3397146" cy="800219"/>
          </a:xfrm>
          <a:prstGeom prst="rect">
            <a:avLst/>
          </a:prstGeom>
          <a:noFill/>
        </p:spPr>
        <p:txBody>
          <a:bodyPr wrap="square" rtlCol="0">
            <a:spAutoFit/>
          </a:bodyPr>
          <a:lstStyle/>
          <a:p>
            <a:r>
              <a:rPr lang="en-GB" sz="1400" dirty="0">
                <a:solidFill>
                  <a:schemeClr val="bg1"/>
                </a:solidFill>
                <a:latin typeface="+mn-lt"/>
                <a:ea typeface="+mn-ea"/>
                <a:cs typeface="+mn-cs"/>
                <a:hlinkClick r:id="rId5">
                  <a:extLst>
                    <a:ext uri="{A12FA001-AC4F-418D-AE19-62706E023703}">
                      <ahyp:hlinkClr xmlns:ahyp="http://schemas.microsoft.com/office/drawing/2018/hyperlinkcolor" val="tx"/>
                    </a:ext>
                  </a:extLst>
                </a:hlinkClick>
              </a:rPr>
              <a:t>The Futures Wheel - Identifying Consequences of a Change (mindtools.com) </a:t>
            </a:r>
            <a:endParaRPr lang="en-GB" sz="1400" dirty="0">
              <a:solidFill>
                <a:schemeClr val="bg1"/>
              </a:solidFill>
              <a:latin typeface="+mn-lt"/>
              <a:ea typeface="+mn-ea"/>
              <a:cs typeface="+mn-cs"/>
            </a:endParaRPr>
          </a:p>
          <a:p>
            <a:endParaRPr lang="en-GB" dirty="0"/>
          </a:p>
        </p:txBody>
      </p:sp>
    </p:spTree>
    <p:extLst>
      <p:ext uri="{BB962C8B-B14F-4D97-AF65-F5344CB8AC3E}">
        <p14:creationId xmlns:p14="http://schemas.microsoft.com/office/powerpoint/2010/main" val="3581101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2A37602D-16D3-3E59-F667-A1C0809399ED}"/>
              </a:ext>
            </a:extLst>
          </p:cNvPr>
          <p:cNvSpPr/>
          <p:nvPr/>
        </p:nvSpPr>
        <p:spPr>
          <a:xfrm>
            <a:off x="0" y="310284"/>
            <a:ext cx="12191999" cy="1199810"/>
          </a:xfrm>
          <a:prstGeom prst="rect">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platzhalter 3">
            <a:extLst>
              <a:ext uri="{FF2B5EF4-FFF2-40B4-BE49-F238E27FC236}">
                <a16:creationId xmlns:a16="http://schemas.microsoft.com/office/drawing/2014/main" id="{D4ADA671-2DA4-BA1B-EC4E-A4E45787FC6E}"/>
              </a:ext>
            </a:extLst>
          </p:cNvPr>
          <p:cNvSpPr txBox="1">
            <a:spLocks/>
          </p:cNvSpPr>
          <p:nvPr/>
        </p:nvSpPr>
        <p:spPr>
          <a:xfrm>
            <a:off x="295202" y="622346"/>
            <a:ext cx="11359085" cy="8915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bg1"/>
                </a:solidFill>
              </a:rPr>
              <a:t>Framtíðarhjólið</a:t>
            </a:r>
          </a:p>
        </p:txBody>
      </p:sp>
      <p:sp>
        <p:nvSpPr>
          <p:cNvPr id="8" name="Textplatzhalter 7">
            <a:extLst>
              <a:ext uri="{FF2B5EF4-FFF2-40B4-BE49-F238E27FC236}">
                <a16:creationId xmlns:a16="http://schemas.microsoft.com/office/drawing/2014/main" id="{2E0D3343-C96B-DFBE-A445-1ED7F8186B8A}"/>
              </a:ext>
            </a:extLst>
          </p:cNvPr>
          <p:cNvSpPr>
            <a:spLocks noGrp="1"/>
          </p:cNvSpPr>
          <p:nvPr>
            <p:ph type="body" sz="quarter" idx="16"/>
          </p:nvPr>
        </p:nvSpPr>
        <p:spPr>
          <a:xfrm>
            <a:off x="1498175" y="1833918"/>
            <a:ext cx="5570468" cy="1180619"/>
          </a:xfrm>
        </p:spPr>
        <p:txBody>
          <a:bodyPr>
            <a:normAutofit lnSpcReduction="10000"/>
          </a:bodyPr>
          <a:lstStyle/>
          <a:p>
            <a:pPr algn="l">
              <a:lnSpc>
                <a:spcPct val="120000"/>
              </a:lnSpc>
            </a:pPr>
            <a:r>
              <a:rPr lang="de-DE" sz="2200" b="1" dirty="0">
                <a:solidFill>
                  <a:srgbClr val="595A59"/>
                </a:solidFill>
              </a:rPr>
              <a:t>SVIÐSMYNDIN</a:t>
            </a:r>
          </a:p>
          <a:p>
            <a:pPr algn="l">
              <a:lnSpc>
                <a:spcPct val="120000"/>
              </a:lnSpc>
            </a:pPr>
            <a:r>
              <a:rPr lang="is-IS" sz="1600" dirty="0">
                <a:solidFill>
                  <a:srgbClr val="595A59"/>
                </a:solidFill>
              </a:rPr>
              <a:t>Í miðjuna skrifar þú örstutta lýsingu á greiningarefninu. T.a.m. þá ákvörðun sem á að greina afleiðingar af.</a:t>
            </a:r>
          </a:p>
        </p:txBody>
      </p:sp>
      <p:sp>
        <p:nvSpPr>
          <p:cNvPr id="13" name="Freeform 6">
            <a:extLst>
              <a:ext uri="{FF2B5EF4-FFF2-40B4-BE49-F238E27FC236}">
                <a16:creationId xmlns:a16="http://schemas.microsoft.com/office/drawing/2014/main" id="{ED8B5829-EEAE-3B39-1695-D0F0BCC34B9F}"/>
              </a:ext>
            </a:extLst>
          </p:cNvPr>
          <p:cNvSpPr>
            <a:spLocks noChangeArrowheads="1"/>
          </p:cNvSpPr>
          <p:nvPr/>
        </p:nvSpPr>
        <p:spPr bwMode="auto">
          <a:xfrm>
            <a:off x="9318413" y="3621088"/>
            <a:ext cx="953959" cy="951899"/>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916395"/>
          </a:solidFill>
          <a:ln>
            <a:noFill/>
          </a:ln>
          <a:effectLst/>
        </p:spPr>
        <p:txBody>
          <a:bodyPr wrap="none" anchor="ctr"/>
          <a:lstStyle/>
          <a:p>
            <a:pPr algn="ctr"/>
            <a:r>
              <a:rPr lang="en-GB" sz="4000" b="1" dirty="0">
                <a:solidFill>
                  <a:schemeClr val="bg1"/>
                </a:solidFill>
              </a:rPr>
              <a:t>1</a:t>
            </a:r>
          </a:p>
        </p:txBody>
      </p:sp>
      <p:sp>
        <p:nvSpPr>
          <p:cNvPr id="14" name="Freeform 6">
            <a:extLst>
              <a:ext uri="{FF2B5EF4-FFF2-40B4-BE49-F238E27FC236}">
                <a16:creationId xmlns:a16="http://schemas.microsoft.com/office/drawing/2014/main" id="{197C45A8-CBE6-2477-03C4-C11AA5F29D9E}"/>
              </a:ext>
            </a:extLst>
          </p:cNvPr>
          <p:cNvSpPr>
            <a:spLocks noChangeArrowheads="1"/>
          </p:cNvSpPr>
          <p:nvPr/>
        </p:nvSpPr>
        <p:spPr bwMode="auto">
          <a:xfrm>
            <a:off x="8687498" y="2704473"/>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85D2C7"/>
          </a:solidFill>
          <a:ln>
            <a:noFill/>
          </a:ln>
          <a:effectLst/>
        </p:spPr>
        <p:txBody>
          <a:bodyPr wrap="none" anchor="ctr"/>
          <a:lstStyle/>
          <a:p>
            <a:pPr algn="ctr"/>
            <a:r>
              <a:rPr lang="en-GB" sz="2800" b="1" dirty="0">
                <a:solidFill>
                  <a:schemeClr val="bg1"/>
                </a:solidFill>
              </a:rPr>
              <a:t>2</a:t>
            </a:r>
          </a:p>
        </p:txBody>
      </p:sp>
      <p:sp>
        <p:nvSpPr>
          <p:cNvPr id="15" name="Freeform 6">
            <a:extLst>
              <a:ext uri="{FF2B5EF4-FFF2-40B4-BE49-F238E27FC236}">
                <a16:creationId xmlns:a16="http://schemas.microsoft.com/office/drawing/2014/main" id="{5334C9E5-C96F-63BA-FE16-E7E1BCED0940}"/>
              </a:ext>
            </a:extLst>
          </p:cNvPr>
          <p:cNvSpPr>
            <a:spLocks noChangeArrowheads="1"/>
          </p:cNvSpPr>
          <p:nvPr/>
        </p:nvSpPr>
        <p:spPr bwMode="auto">
          <a:xfrm>
            <a:off x="9966385" y="2704473"/>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85D2C7"/>
          </a:solidFill>
          <a:ln>
            <a:noFill/>
          </a:ln>
          <a:effectLst/>
        </p:spPr>
        <p:txBody>
          <a:bodyPr wrap="none" anchor="ctr"/>
          <a:lstStyle/>
          <a:p>
            <a:pPr algn="ctr"/>
            <a:r>
              <a:rPr lang="en-GB" sz="2800" b="1" dirty="0">
                <a:solidFill>
                  <a:schemeClr val="bg1"/>
                </a:solidFill>
              </a:rPr>
              <a:t>2</a:t>
            </a:r>
          </a:p>
        </p:txBody>
      </p:sp>
      <p:sp>
        <p:nvSpPr>
          <p:cNvPr id="16" name="Freeform 6">
            <a:extLst>
              <a:ext uri="{FF2B5EF4-FFF2-40B4-BE49-F238E27FC236}">
                <a16:creationId xmlns:a16="http://schemas.microsoft.com/office/drawing/2014/main" id="{FB73F5A3-B5C8-F529-870A-6482908328C4}"/>
              </a:ext>
            </a:extLst>
          </p:cNvPr>
          <p:cNvSpPr>
            <a:spLocks noChangeArrowheads="1"/>
          </p:cNvSpPr>
          <p:nvPr/>
        </p:nvSpPr>
        <p:spPr bwMode="auto">
          <a:xfrm>
            <a:off x="8054196" y="3766207"/>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85D2C7"/>
          </a:solidFill>
          <a:ln>
            <a:noFill/>
          </a:ln>
          <a:effectLst/>
        </p:spPr>
        <p:txBody>
          <a:bodyPr wrap="none" anchor="ctr"/>
          <a:lstStyle/>
          <a:p>
            <a:pPr algn="ctr"/>
            <a:r>
              <a:rPr lang="en-GB" sz="2800" b="1" dirty="0">
                <a:solidFill>
                  <a:schemeClr val="bg1"/>
                </a:solidFill>
              </a:rPr>
              <a:t>2</a:t>
            </a:r>
          </a:p>
        </p:txBody>
      </p:sp>
      <p:sp>
        <p:nvSpPr>
          <p:cNvPr id="17" name="Freeform 6">
            <a:extLst>
              <a:ext uri="{FF2B5EF4-FFF2-40B4-BE49-F238E27FC236}">
                <a16:creationId xmlns:a16="http://schemas.microsoft.com/office/drawing/2014/main" id="{F9500859-36EB-5DB0-5ABF-DCA708367EE8}"/>
              </a:ext>
            </a:extLst>
          </p:cNvPr>
          <p:cNvSpPr>
            <a:spLocks noChangeArrowheads="1"/>
          </p:cNvSpPr>
          <p:nvPr/>
        </p:nvSpPr>
        <p:spPr bwMode="auto">
          <a:xfrm>
            <a:off x="8687497" y="4830879"/>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85D2C7"/>
          </a:solidFill>
          <a:ln>
            <a:noFill/>
          </a:ln>
          <a:effectLst/>
        </p:spPr>
        <p:txBody>
          <a:bodyPr wrap="none" anchor="ctr"/>
          <a:lstStyle/>
          <a:p>
            <a:pPr algn="ctr"/>
            <a:r>
              <a:rPr lang="en-GB" sz="2800" b="1" dirty="0">
                <a:solidFill>
                  <a:schemeClr val="bg1"/>
                </a:solidFill>
              </a:rPr>
              <a:t>2</a:t>
            </a:r>
          </a:p>
        </p:txBody>
      </p:sp>
      <p:sp>
        <p:nvSpPr>
          <p:cNvPr id="18" name="Freeform 6">
            <a:extLst>
              <a:ext uri="{FF2B5EF4-FFF2-40B4-BE49-F238E27FC236}">
                <a16:creationId xmlns:a16="http://schemas.microsoft.com/office/drawing/2014/main" id="{FE461CD7-19B8-F375-4A81-D1074FD0ECAA}"/>
              </a:ext>
            </a:extLst>
          </p:cNvPr>
          <p:cNvSpPr>
            <a:spLocks noChangeArrowheads="1"/>
          </p:cNvSpPr>
          <p:nvPr/>
        </p:nvSpPr>
        <p:spPr bwMode="auto">
          <a:xfrm>
            <a:off x="9966385" y="4857307"/>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85D2C7"/>
          </a:solidFill>
          <a:ln>
            <a:noFill/>
          </a:ln>
          <a:effectLst/>
        </p:spPr>
        <p:txBody>
          <a:bodyPr wrap="none" anchor="ctr"/>
          <a:lstStyle/>
          <a:p>
            <a:pPr algn="ctr"/>
            <a:r>
              <a:rPr lang="en-GB" sz="2800" b="1" dirty="0">
                <a:solidFill>
                  <a:schemeClr val="bg1"/>
                </a:solidFill>
              </a:rPr>
              <a:t>2</a:t>
            </a:r>
          </a:p>
        </p:txBody>
      </p:sp>
      <p:sp>
        <p:nvSpPr>
          <p:cNvPr id="19" name="Freeform 6">
            <a:extLst>
              <a:ext uri="{FF2B5EF4-FFF2-40B4-BE49-F238E27FC236}">
                <a16:creationId xmlns:a16="http://schemas.microsoft.com/office/drawing/2014/main" id="{3802B45E-90F7-0D25-5656-11DDC5203F99}"/>
              </a:ext>
            </a:extLst>
          </p:cNvPr>
          <p:cNvSpPr>
            <a:spLocks noChangeArrowheads="1"/>
          </p:cNvSpPr>
          <p:nvPr/>
        </p:nvSpPr>
        <p:spPr bwMode="auto">
          <a:xfrm>
            <a:off x="10640614" y="3766208"/>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85D2C7"/>
          </a:solidFill>
          <a:ln>
            <a:noFill/>
          </a:ln>
          <a:effectLst/>
        </p:spPr>
        <p:txBody>
          <a:bodyPr wrap="none" anchor="ctr"/>
          <a:lstStyle/>
          <a:p>
            <a:pPr algn="ctr"/>
            <a:r>
              <a:rPr lang="en-GB" sz="2800" b="1" dirty="0">
                <a:solidFill>
                  <a:schemeClr val="bg1"/>
                </a:solidFill>
              </a:rPr>
              <a:t>2</a:t>
            </a:r>
          </a:p>
        </p:txBody>
      </p:sp>
      <p:sp>
        <p:nvSpPr>
          <p:cNvPr id="20" name="Freeform 6">
            <a:extLst>
              <a:ext uri="{FF2B5EF4-FFF2-40B4-BE49-F238E27FC236}">
                <a16:creationId xmlns:a16="http://schemas.microsoft.com/office/drawing/2014/main" id="{0894EFE7-FDCD-E46C-424B-D80F93DF6B3F}"/>
              </a:ext>
            </a:extLst>
          </p:cNvPr>
          <p:cNvSpPr>
            <a:spLocks noChangeArrowheads="1"/>
          </p:cNvSpPr>
          <p:nvPr/>
        </p:nvSpPr>
        <p:spPr bwMode="auto">
          <a:xfrm>
            <a:off x="7780939" y="1586581"/>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3FAB9C"/>
          </a:solidFill>
          <a:ln>
            <a:noFill/>
          </a:ln>
          <a:effectLst/>
        </p:spPr>
        <p:txBody>
          <a:bodyPr wrap="none" anchor="ctr"/>
          <a:lstStyle/>
          <a:p>
            <a:pPr algn="ctr"/>
            <a:r>
              <a:rPr lang="en-GB" sz="2800" b="1" dirty="0">
                <a:solidFill>
                  <a:schemeClr val="bg1"/>
                </a:solidFill>
              </a:rPr>
              <a:t>3 </a:t>
            </a:r>
          </a:p>
        </p:txBody>
      </p:sp>
      <p:sp>
        <p:nvSpPr>
          <p:cNvPr id="21" name="Freeform 6">
            <a:extLst>
              <a:ext uri="{FF2B5EF4-FFF2-40B4-BE49-F238E27FC236}">
                <a16:creationId xmlns:a16="http://schemas.microsoft.com/office/drawing/2014/main" id="{A20AFB1C-66A9-4F68-F2AE-B2914DAB39FA}"/>
              </a:ext>
            </a:extLst>
          </p:cNvPr>
          <p:cNvSpPr>
            <a:spLocks noChangeArrowheads="1"/>
          </p:cNvSpPr>
          <p:nvPr/>
        </p:nvSpPr>
        <p:spPr bwMode="auto">
          <a:xfrm>
            <a:off x="9432734" y="1333311"/>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3FAB9C"/>
          </a:solidFill>
          <a:ln>
            <a:noFill/>
          </a:ln>
          <a:effectLst/>
        </p:spPr>
        <p:txBody>
          <a:bodyPr wrap="none" anchor="ctr"/>
          <a:lstStyle/>
          <a:p>
            <a:pPr algn="ctr"/>
            <a:r>
              <a:rPr lang="en-GB" sz="2800" b="1" dirty="0">
                <a:solidFill>
                  <a:schemeClr val="bg1"/>
                </a:solidFill>
              </a:rPr>
              <a:t>3</a:t>
            </a:r>
          </a:p>
        </p:txBody>
      </p:sp>
      <p:sp>
        <p:nvSpPr>
          <p:cNvPr id="22" name="Freeform 6">
            <a:extLst>
              <a:ext uri="{FF2B5EF4-FFF2-40B4-BE49-F238E27FC236}">
                <a16:creationId xmlns:a16="http://schemas.microsoft.com/office/drawing/2014/main" id="{9BEC21DD-7D71-A7BB-694D-CB91E5F5B2AC}"/>
              </a:ext>
            </a:extLst>
          </p:cNvPr>
          <p:cNvSpPr>
            <a:spLocks noChangeArrowheads="1"/>
          </p:cNvSpPr>
          <p:nvPr/>
        </p:nvSpPr>
        <p:spPr bwMode="auto">
          <a:xfrm>
            <a:off x="11038022" y="1591566"/>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3FAB9C"/>
          </a:solidFill>
          <a:ln>
            <a:noFill/>
          </a:ln>
          <a:effectLst/>
        </p:spPr>
        <p:txBody>
          <a:bodyPr wrap="none" anchor="ctr"/>
          <a:lstStyle/>
          <a:p>
            <a:pPr algn="ctr"/>
            <a:r>
              <a:rPr lang="en-GB" sz="2800" b="1" dirty="0">
                <a:solidFill>
                  <a:schemeClr val="bg1"/>
                </a:solidFill>
              </a:rPr>
              <a:t>3</a:t>
            </a:r>
          </a:p>
        </p:txBody>
      </p:sp>
      <p:sp>
        <p:nvSpPr>
          <p:cNvPr id="23" name="Freeform 6">
            <a:extLst>
              <a:ext uri="{FF2B5EF4-FFF2-40B4-BE49-F238E27FC236}">
                <a16:creationId xmlns:a16="http://schemas.microsoft.com/office/drawing/2014/main" id="{E493528A-8A52-D171-FC50-7DC759B039FE}"/>
              </a:ext>
            </a:extLst>
          </p:cNvPr>
          <p:cNvSpPr>
            <a:spLocks noChangeArrowheads="1"/>
          </p:cNvSpPr>
          <p:nvPr/>
        </p:nvSpPr>
        <p:spPr bwMode="auto">
          <a:xfrm>
            <a:off x="7086505" y="2704473"/>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3FAB9C"/>
          </a:solidFill>
          <a:ln>
            <a:noFill/>
          </a:ln>
          <a:effectLst/>
        </p:spPr>
        <p:txBody>
          <a:bodyPr wrap="none" anchor="ctr"/>
          <a:lstStyle/>
          <a:p>
            <a:pPr algn="ctr"/>
            <a:r>
              <a:rPr lang="en-GB" sz="2800" b="1" dirty="0">
                <a:solidFill>
                  <a:schemeClr val="bg1"/>
                </a:solidFill>
              </a:rPr>
              <a:t>3</a:t>
            </a:r>
          </a:p>
        </p:txBody>
      </p:sp>
      <p:sp>
        <p:nvSpPr>
          <p:cNvPr id="24" name="Freeform 6">
            <a:extLst>
              <a:ext uri="{FF2B5EF4-FFF2-40B4-BE49-F238E27FC236}">
                <a16:creationId xmlns:a16="http://schemas.microsoft.com/office/drawing/2014/main" id="{30EABA2C-2544-DBFD-564A-56D9A6B741C6}"/>
              </a:ext>
            </a:extLst>
          </p:cNvPr>
          <p:cNvSpPr>
            <a:spLocks noChangeArrowheads="1"/>
          </p:cNvSpPr>
          <p:nvPr/>
        </p:nvSpPr>
        <p:spPr bwMode="auto">
          <a:xfrm>
            <a:off x="6645390" y="4120982"/>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3FAB9C"/>
          </a:solidFill>
          <a:ln>
            <a:noFill/>
          </a:ln>
          <a:effectLst/>
        </p:spPr>
        <p:txBody>
          <a:bodyPr wrap="none" anchor="ctr"/>
          <a:lstStyle/>
          <a:p>
            <a:pPr algn="ctr"/>
            <a:r>
              <a:rPr lang="en-GB" sz="2800" b="1" dirty="0">
                <a:solidFill>
                  <a:schemeClr val="bg1"/>
                </a:solidFill>
              </a:rPr>
              <a:t>3</a:t>
            </a:r>
          </a:p>
        </p:txBody>
      </p:sp>
      <p:sp>
        <p:nvSpPr>
          <p:cNvPr id="25" name="Freeform 6">
            <a:extLst>
              <a:ext uri="{FF2B5EF4-FFF2-40B4-BE49-F238E27FC236}">
                <a16:creationId xmlns:a16="http://schemas.microsoft.com/office/drawing/2014/main" id="{17BD1428-8405-8F0D-60E2-0D7D6441AF61}"/>
              </a:ext>
            </a:extLst>
          </p:cNvPr>
          <p:cNvSpPr>
            <a:spLocks noChangeArrowheads="1"/>
          </p:cNvSpPr>
          <p:nvPr/>
        </p:nvSpPr>
        <p:spPr bwMode="auto">
          <a:xfrm>
            <a:off x="7277994" y="5402857"/>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3FAB9C"/>
          </a:solidFill>
          <a:ln>
            <a:noFill/>
          </a:ln>
          <a:effectLst/>
        </p:spPr>
        <p:txBody>
          <a:bodyPr wrap="none" anchor="ctr"/>
          <a:lstStyle/>
          <a:p>
            <a:pPr algn="ctr"/>
            <a:r>
              <a:rPr lang="en-GB" sz="2800" b="1" dirty="0">
                <a:solidFill>
                  <a:schemeClr val="bg1"/>
                </a:solidFill>
              </a:rPr>
              <a:t>3</a:t>
            </a:r>
          </a:p>
        </p:txBody>
      </p:sp>
      <p:sp>
        <p:nvSpPr>
          <p:cNvPr id="26" name="Freeform 6">
            <a:extLst>
              <a:ext uri="{FF2B5EF4-FFF2-40B4-BE49-F238E27FC236}">
                <a16:creationId xmlns:a16="http://schemas.microsoft.com/office/drawing/2014/main" id="{2EA0818D-B1A4-5E8D-9863-B8739540B9CA}"/>
              </a:ext>
            </a:extLst>
          </p:cNvPr>
          <p:cNvSpPr>
            <a:spLocks noChangeArrowheads="1"/>
          </p:cNvSpPr>
          <p:nvPr/>
        </p:nvSpPr>
        <p:spPr bwMode="auto">
          <a:xfrm>
            <a:off x="9184361" y="6191541"/>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3FAB9C"/>
          </a:solidFill>
          <a:ln>
            <a:noFill/>
          </a:ln>
          <a:effectLst/>
        </p:spPr>
        <p:txBody>
          <a:bodyPr wrap="none" anchor="ctr"/>
          <a:lstStyle/>
          <a:p>
            <a:pPr algn="ctr"/>
            <a:r>
              <a:rPr lang="en-GB" sz="2800" b="1" dirty="0">
                <a:solidFill>
                  <a:schemeClr val="bg1"/>
                </a:solidFill>
              </a:rPr>
              <a:t>3</a:t>
            </a:r>
          </a:p>
        </p:txBody>
      </p:sp>
      <p:sp>
        <p:nvSpPr>
          <p:cNvPr id="27" name="Freeform 6">
            <a:extLst>
              <a:ext uri="{FF2B5EF4-FFF2-40B4-BE49-F238E27FC236}">
                <a16:creationId xmlns:a16="http://schemas.microsoft.com/office/drawing/2014/main" id="{A73755FA-A831-0B4C-78EF-0AB878FEA75D}"/>
              </a:ext>
            </a:extLst>
          </p:cNvPr>
          <p:cNvSpPr>
            <a:spLocks noChangeArrowheads="1"/>
          </p:cNvSpPr>
          <p:nvPr/>
        </p:nvSpPr>
        <p:spPr bwMode="auto">
          <a:xfrm>
            <a:off x="10993038" y="5987848"/>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3FAB9C"/>
          </a:solidFill>
          <a:ln>
            <a:noFill/>
          </a:ln>
          <a:effectLst/>
        </p:spPr>
        <p:txBody>
          <a:bodyPr wrap="none" anchor="ctr"/>
          <a:lstStyle/>
          <a:p>
            <a:pPr algn="ctr"/>
            <a:r>
              <a:rPr lang="en-GB" sz="2800" b="1" dirty="0">
                <a:solidFill>
                  <a:schemeClr val="bg1"/>
                </a:solidFill>
              </a:rPr>
              <a:t>3</a:t>
            </a:r>
          </a:p>
        </p:txBody>
      </p:sp>
      <p:sp>
        <p:nvSpPr>
          <p:cNvPr id="28" name="Freeform 6">
            <a:extLst>
              <a:ext uri="{FF2B5EF4-FFF2-40B4-BE49-F238E27FC236}">
                <a16:creationId xmlns:a16="http://schemas.microsoft.com/office/drawing/2014/main" id="{BA79F938-DC32-C7A9-EB2E-D4DE0BAEF0CC}"/>
              </a:ext>
            </a:extLst>
          </p:cNvPr>
          <p:cNvSpPr>
            <a:spLocks noChangeArrowheads="1"/>
          </p:cNvSpPr>
          <p:nvPr/>
        </p:nvSpPr>
        <p:spPr bwMode="auto">
          <a:xfrm>
            <a:off x="11383838" y="4916611"/>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3FAB9C"/>
          </a:solidFill>
          <a:ln>
            <a:noFill/>
          </a:ln>
          <a:effectLst/>
        </p:spPr>
        <p:txBody>
          <a:bodyPr wrap="none" anchor="ctr"/>
          <a:lstStyle/>
          <a:p>
            <a:pPr algn="ctr"/>
            <a:r>
              <a:rPr lang="en-GB" sz="2800" b="1" dirty="0">
                <a:solidFill>
                  <a:schemeClr val="bg1"/>
                </a:solidFill>
              </a:rPr>
              <a:t>3</a:t>
            </a:r>
          </a:p>
        </p:txBody>
      </p:sp>
      <p:sp>
        <p:nvSpPr>
          <p:cNvPr id="29" name="Freeform 6">
            <a:extLst>
              <a:ext uri="{FF2B5EF4-FFF2-40B4-BE49-F238E27FC236}">
                <a16:creationId xmlns:a16="http://schemas.microsoft.com/office/drawing/2014/main" id="{1EBAA98A-61F4-FEF5-D3E9-6B4093D66E7E}"/>
              </a:ext>
            </a:extLst>
          </p:cNvPr>
          <p:cNvSpPr>
            <a:spLocks noChangeArrowheads="1"/>
          </p:cNvSpPr>
          <p:nvPr/>
        </p:nvSpPr>
        <p:spPr bwMode="auto">
          <a:xfrm>
            <a:off x="11350497" y="3046382"/>
            <a:ext cx="794817" cy="774637"/>
          </a:xfrm>
          <a:custGeom>
            <a:avLst/>
            <a:gdLst>
              <a:gd name="T0" fmla="*/ 1020 w 2040"/>
              <a:gd name="T1" fmla="*/ 0 h 2039"/>
              <a:gd name="T2" fmla="*/ 1020 w 2040"/>
              <a:gd name="T3" fmla="*/ 0 h 2039"/>
              <a:gd name="T4" fmla="*/ 2039 w 2040"/>
              <a:gd name="T5" fmla="*/ 1019 h 2039"/>
              <a:gd name="T6" fmla="*/ 2039 w 2040"/>
              <a:gd name="T7" fmla="*/ 1019 h 2039"/>
              <a:gd name="T8" fmla="*/ 1020 w 2040"/>
              <a:gd name="T9" fmla="*/ 2038 h 2039"/>
              <a:gd name="T10" fmla="*/ 1020 w 2040"/>
              <a:gd name="T11" fmla="*/ 2038 h 2039"/>
              <a:gd name="T12" fmla="*/ 0 w 2040"/>
              <a:gd name="T13" fmla="*/ 1019 h 2039"/>
              <a:gd name="T14" fmla="*/ 0 w 2040"/>
              <a:gd name="T15" fmla="*/ 1019 h 2039"/>
              <a:gd name="T16" fmla="*/ 1020 w 2040"/>
              <a:gd name="T17" fmla="*/ 0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0" h="2039">
                <a:moveTo>
                  <a:pt x="1020" y="0"/>
                </a:moveTo>
                <a:lnTo>
                  <a:pt x="1020" y="0"/>
                </a:lnTo>
                <a:cubicBezTo>
                  <a:pt x="1582" y="0"/>
                  <a:pt x="2039" y="456"/>
                  <a:pt x="2039" y="1019"/>
                </a:cubicBezTo>
                <a:lnTo>
                  <a:pt x="2039" y="1019"/>
                </a:lnTo>
                <a:cubicBezTo>
                  <a:pt x="2039" y="1581"/>
                  <a:pt x="1582" y="2038"/>
                  <a:pt x="1020" y="2038"/>
                </a:cubicBezTo>
                <a:lnTo>
                  <a:pt x="1020" y="2038"/>
                </a:lnTo>
                <a:cubicBezTo>
                  <a:pt x="457" y="2038"/>
                  <a:pt x="0" y="1581"/>
                  <a:pt x="0" y="1019"/>
                </a:cubicBezTo>
                <a:lnTo>
                  <a:pt x="0" y="1019"/>
                </a:lnTo>
                <a:cubicBezTo>
                  <a:pt x="0" y="456"/>
                  <a:pt x="457" y="0"/>
                  <a:pt x="1020" y="0"/>
                </a:cubicBezTo>
              </a:path>
            </a:pathLst>
          </a:custGeom>
          <a:solidFill>
            <a:srgbClr val="3FAB9C"/>
          </a:solidFill>
          <a:ln>
            <a:noFill/>
          </a:ln>
          <a:effectLst/>
        </p:spPr>
        <p:txBody>
          <a:bodyPr wrap="none" anchor="ctr"/>
          <a:lstStyle/>
          <a:p>
            <a:pPr algn="ctr"/>
            <a:r>
              <a:rPr lang="en-GB" sz="2800" b="1" dirty="0">
                <a:solidFill>
                  <a:schemeClr val="bg1"/>
                </a:solidFill>
              </a:rPr>
              <a:t>3</a:t>
            </a:r>
          </a:p>
        </p:txBody>
      </p:sp>
      <p:sp>
        <p:nvSpPr>
          <p:cNvPr id="30" name="Up Arrow 21">
            <a:extLst>
              <a:ext uri="{FF2B5EF4-FFF2-40B4-BE49-F238E27FC236}">
                <a16:creationId xmlns:a16="http://schemas.microsoft.com/office/drawing/2014/main" id="{00A03F6D-6A42-2E89-D01B-E1AAD985C00C}"/>
              </a:ext>
            </a:extLst>
          </p:cNvPr>
          <p:cNvSpPr/>
          <p:nvPr/>
        </p:nvSpPr>
        <p:spPr>
          <a:xfrm rot="1844693">
            <a:off x="10049168" y="3438342"/>
            <a:ext cx="159886" cy="291677"/>
          </a:xfrm>
          <a:prstGeom prst="upArrow">
            <a:avLst/>
          </a:prstGeom>
          <a:solidFill>
            <a:srgbClr val="70C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1" name="Up Arrow 21">
            <a:extLst>
              <a:ext uri="{FF2B5EF4-FFF2-40B4-BE49-F238E27FC236}">
                <a16:creationId xmlns:a16="http://schemas.microsoft.com/office/drawing/2014/main" id="{545E1F7F-B442-E3D6-C67D-3EAE3A80DFDB}"/>
              </a:ext>
            </a:extLst>
          </p:cNvPr>
          <p:cNvSpPr/>
          <p:nvPr/>
        </p:nvSpPr>
        <p:spPr>
          <a:xfrm rot="5400000">
            <a:off x="10319847" y="3964726"/>
            <a:ext cx="159886" cy="291677"/>
          </a:xfrm>
          <a:prstGeom prst="upArrow">
            <a:avLst/>
          </a:prstGeom>
          <a:solidFill>
            <a:srgbClr val="70C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2" name="Up Arrow 21">
            <a:extLst>
              <a:ext uri="{FF2B5EF4-FFF2-40B4-BE49-F238E27FC236}">
                <a16:creationId xmlns:a16="http://schemas.microsoft.com/office/drawing/2014/main" id="{9AA1A17F-26F4-2E93-A80F-2598FA9D38F2}"/>
              </a:ext>
            </a:extLst>
          </p:cNvPr>
          <p:cNvSpPr/>
          <p:nvPr/>
        </p:nvSpPr>
        <p:spPr>
          <a:xfrm rot="8462521">
            <a:off x="10107625" y="4452272"/>
            <a:ext cx="159886" cy="291677"/>
          </a:xfrm>
          <a:prstGeom prst="upArrow">
            <a:avLst/>
          </a:prstGeom>
          <a:solidFill>
            <a:srgbClr val="70C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3" name="Up Arrow 21">
            <a:extLst>
              <a:ext uri="{FF2B5EF4-FFF2-40B4-BE49-F238E27FC236}">
                <a16:creationId xmlns:a16="http://schemas.microsoft.com/office/drawing/2014/main" id="{DB20605A-6D17-4FD8-4E99-46FFEAA1E212}"/>
              </a:ext>
            </a:extLst>
          </p:cNvPr>
          <p:cNvSpPr/>
          <p:nvPr/>
        </p:nvSpPr>
        <p:spPr>
          <a:xfrm rot="12967876">
            <a:off x="9352791" y="4462883"/>
            <a:ext cx="159886" cy="291677"/>
          </a:xfrm>
          <a:prstGeom prst="upArrow">
            <a:avLst/>
          </a:prstGeom>
          <a:solidFill>
            <a:srgbClr val="70C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4" name="Up Arrow 21">
            <a:extLst>
              <a:ext uri="{FF2B5EF4-FFF2-40B4-BE49-F238E27FC236}">
                <a16:creationId xmlns:a16="http://schemas.microsoft.com/office/drawing/2014/main" id="{CFFD2890-7AF6-729B-6AF3-659307A417EA}"/>
              </a:ext>
            </a:extLst>
          </p:cNvPr>
          <p:cNvSpPr/>
          <p:nvPr/>
        </p:nvSpPr>
        <p:spPr>
          <a:xfrm rot="16200000">
            <a:off x="9094366" y="3975144"/>
            <a:ext cx="159886" cy="291677"/>
          </a:xfrm>
          <a:prstGeom prst="upArrow">
            <a:avLst/>
          </a:prstGeom>
          <a:solidFill>
            <a:srgbClr val="70C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5" name="Up Arrow 21">
            <a:extLst>
              <a:ext uri="{FF2B5EF4-FFF2-40B4-BE49-F238E27FC236}">
                <a16:creationId xmlns:a16="http://schemas.microsoft.com/office/drawing/2014/main" id="{9237B705-1CDB-E7BB-5036-914B82DD33DB}"/>
              </a:ext>
            </a:extLst>
          </p:cNvPr>
          <p:cNvSpPr/>
          <p:nvPr/>
        </p:nvSpPr>
        <p:spPr>
          <a:xfrm rot="19088722">
            <a:off x="9344972" y="3449831"/>
            <a:ext cx="159886" cy="291677"/>
          </a:xfrm>
          <a:prstGeom prst="upArrow">
            <a:avLst/>
          </a:prstGeom>
          <a:solidFill>
            <a:srgbClr val="70CA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6" name="Up Arrow 21">
            <a:extLst>
              <a:ext uri="{FF2B5EF4-FFF2-40B4-BE49-F238E27FC236}">
                <a16:creationId xmlns:a16="http://schemas.microsoft.com/office/drawing/2014/main" id="{5E1565B3-07C9-4FF5-B506-74AC63787168}"/>
              </a:ext>
            </a:extLst>
          </p:cNvPr>
          <p:cNvSpPr/>
          <p:nvPr/>
        </p:nvSpPr>
        <p:spPr>
          <a:xfrm rot="19056464">
            <a:off x="7884744" y="3325447"/>
            <a:ext cx="186022" cy="620726"/>
          </a:xfrm>
          <a:prstGeom prst="upArrow">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7" name="Up Arrow 21">
            <a:extLst>
              <a:ext uri="{FF2B5EF4-FFF2-40B4-BE49-F238E27FC236}">
                <a16:creationId xmlns:a16="http://schemas.microsoft.com/office/drawing/2014/main" id="{7BA6F3AB-7399-C86C-0F9D-E1862694055D}"/>
              </a:ext>
            </a:extLst>
          </p:cNvPr>
          <p:cNvSpPr/>
          <p:nvPr/>
        </p:nvSpPr>
        <p:spPr>
          <a:xfrm rot="15506694">
            <a:off x="7687928" y="3997409"/>
            <a:ext cx="186022" cy="620726"/>
          </a:xfrm>
          <a:prstGeom prst="upArrow">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8" name="Up Arrow 21">
            <a:extLst>
              <a:ext uri="{FF2B5EF4-FFF2-40B4-BE49-F238E27FC236}">
                <a16:creationId xmlns:a16="http://schemas.microsoft.com/office/drawing/2014/main" id="{0C5D67D5-8400-CA28-1A54-85D28C3AD580}"/>
              </a:ext>
            </a:extLst>
          </p:cNvPr>
          <p:cNvSpPr/>
          <p:nvPr/>
        </p:nvSpPr>
        <p:spPr>
          <a:xfrm rot="19256627">
            <a:off x="8585046" y="2192191"/>
            <a:ext cx="186022" cy="620726"/>
          </a:xfrm>
          <a:prstGeom prst="upArrow">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9" name="Up Arrow 21">
            <a:extLst>
              <a:ext uri="{FF2B5EF4-FFF2-40B4-BE49-F238E27FC236}">
                <a16:creationId xmlns:a16="http://schemas.microsoft.com/office/drawing/2014/main" id="{4E5412EA-8851-0AE6-42D1-6C122AB9AC6A}"/>
              </a:ext>
            </a:extLst>
          </p:cNvPr>
          <p:cNvSpPr/>
          <p:nvPr/>
        </p:nvSpPr>
        <p:spPr>
          <a:xfrm rot="20189878">
            <a:off x="10077754" y="2105776"/>
            <a:ext cx="186022" cy="620726"/>
          </a:xfrm>
          <a:prstGeom prst="upArrow">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0" name="Up Arrow 21">
            <a:extLst>
              <a:ext uri="{FF2B5EF4-FFF2-40B4-BE49-F238E27FC236}">
                <a16:creationId xmlns:a16="http://schemas.microsoft.com/office/drawing/2014/main" id="{D1CD2F78-C2BA-5FF3-2A68-BEEA5B12F487}"/>
              </a:ext>
            </a:extLst>
          </p:cNvPr>
          <p:cNvSpPr/>
          <p:nvPr/>
        </p:nvSpPr>
        <p:spPr>
          <a:xfrm rot="2486793">
            <a:off x="10752377" y="2293145"/>
            <a:ext cx="186022" cy="620726"/>
          </a:xfrm>
          <a:prstGeom prst="upArrow">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1" name="Up Arrow 21">
            <a:extLst>
              <a:ext uri="{FF2B5EF4-FFF2-40B4-BE49-F238E27FC236}">
                <a16:creationId xmlns:a16="http://schemas.microsoft.com/office/drawing/2014/main" id="{0482E53A-2EA5-7021-4B4F-C1AB318BA108}"/>
              </a:ext>
            </a:extLst>
          </p:cNvPr>
          <p:cNvSpPr/>
          <p:nvPr/>
        </p:nvSpPr>
        <p:spPr>
          <a:xfrm rot="6754368" flipH="1">
            <a:off x="10940599" y="2966149"/>
            <a:ext cx="178213" cy="620726"/>
          </a:xfrm>
          <a:prstGeom prst="upArrow">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2" name="Up Arrow 21">
            <a:extLst>
              <a:ext uri="{FF2B5EF4-FFF2-40B4-BE49-F238E27FC236}">
                <a16:creationId xmlns:a16="http://schemas.microsoft.com/office/drawing/2014/main" id="{04E7DFEF-C180-54A7-87FA-36A2DECCA609}"/>
              </a:ext>
            </a:extLst>
          </p:cNvPr>
          <p:cNvSpPr/>
          <p:nvPr/>
        </p:nvSpPr>
        <p:spPr>
          <a:xfrm rot="5571854">
            <a:off x="10982813" y="4956071"/>
            <a:ext cx="186022" cy="620726"/>
          </a:xfrm>
          <a:prstGeom prst="upArrow">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3" name="Up Arrow 21">
            <a:extLst>
              <a:ext uri="{FF2B5EF4-FFF2-40B4-BE49-F238E27FC236}">
                <a16:creationId xmlns:a16="http://schemas.microsoft.com/office/drawing/2014/main" id="{7ED321AC-1D89-861D-AE63-A57536E85DEF}"/>
              </a:ext>
            </a:extLst>
          </p:cNvPr>
          <p:cNvSpPr/>
          <p:nvPr/>
        </p:nvSpPr>
        <p:spPr>
          <a:xfrm rot="8191669">
            <a:off x="10746502" y="5479813"/>
            <a:ext cx="186022" cy="620726"/>
          </a:xfrm>
          <a:prstGeom prst="upArrow">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4" name="Up Arrow 21">
            <a:extLst>
              <a:ext uri="{FF2B5EF4-FFF2-40B4-BE49-F238E27FC236}">
                <a16:creationId xmlns:a16="http://schemas.microsoft.com/office/drawing/2014/main" id="{954C3958-A0A6-384A-4C05-9AD2FD3615E9}"/>
              </a:ext>
            </a:extLst>
          </p:cNvPr>
          <p:cNvSpPr/>
          <p:nvPr/>
        </p:nvSpPr>
        <p:spPr>
          <a:xfrm rot="9630591">
            <a:off x="9227137" y="5585187"/>
            <a:ext cx="186022" cy="620726"/>
          </a:xfrm>
          <a:prstGeom prst="upArrow">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82" name="Up Arrow 21">
            <a:extLst>
              <a:ext uri="{FF2B5EF4-FFF2-40B4-BE49-F238E27FC236}">
                <a16:creationId xmlns:a16="http://schemas.microsoft.com/office/drawing/2014/main" id="{4BE3CD0D-B693-7640-8947-98CF6D8AAF31}"/>
              </a:ext>
            </a:extLst>
          </p:cNvPr>
          <p:cNvSpPr/>
          <p:nvPr/>
        </p:nvSpPr>
        <p:spPr>
          <a:xfrm rot="15065226">
            <a:off x="8313350" y="5123603"/>
            <a:ext cx="186022" cy="620726"/>
          </a:xfrm>
          <a:prstGeom prst="upArrow">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84" name="Oval 1">
            <a:extLst>
              <a:ext uri="{FF2B5EF4-FFF2-40B4-BE49-F238E27FC236}">
                <a16:creationId xmlns:a16="http://schemas.microsoft.com/office/drawing/2014/main" id="{532DFA6B-9F5B-A7FF-0D6F-8CBB5D4DC5A3}"/>
              </a:ext>
            </a:extLst>
          </p:cNvPr>
          <p:cNvSpPr/>
          <p:nvPr/>
        </p:nvSpPr>
        <p:spPr>
          <a:xfrm>
            <a:off x="588373" y="1698559"/>
            <a:ext cx="771474" cy="771474"/>
          </a:xfrm>
          <a:prstGeom prst="ellipse">
            <a:avLst/>
          </a:prstGeom>
          <a:solidFill>
            <a:srgbClr val="916395"/>
          </a:solidFill>
          <a:ln>
            <a:solidFill>
              <a:srgbClr val="916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25">
            <a:extLst>
              <a:ext uri="{FF2B5EF4-FFF2-40B4-BE49-F238E27FC236}">
                <a16:creationId xmlns:a16="http://schemas.microsoft.com/office/drawing/2014/main" id="{99B60A6D-F1A9-4597-3AA7-7823E2EB6ADA}"/>
              </a:ext>
            </a:extLst>
          </p:cNvPr>
          <p:cNvSpPr txBox="1">
            <a:spLocks/>
          </p:cNvSpPr>
          <p:nvPr/>
        </p:nvSpPr>
        <p:spPr>
          <a:xfrm>
            <a:off x="726701" y="1755754"/>
            <a:ext cx="511077" cy="635000"/>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a:t>
            </a:r>
          </a:p>
        </p:txBody>
      </p:sp>
      <p:cxnSp>
        <p:nvCxnSpPr>
          <p:cNvPr id="86" name="Straight Connector 30">
            <a:extLst>
              <a:ext uri="{FF2B5EF4-FFF2-40B4-BE49-F238E27FC236}">
                <a16:creationId xmlns:a16="http://schemas.microsoft.com/office/drawing/2014/main" id="{D5726D11-C78C-176B-EEE4-2A5AED996A89}"/>
              </a:ext>
            </a:extLst>
          </p:cNvPr>
          <p:cNvCxnSpPr>
            <a:cxnSpLocks/>
          </p:cNvCxnSpPr>
          <p:nvPr/>
        </p:nvCxnSpPr>
        <p:spPr>
          <a:xfrm>
            <a:off x="-3344" y="2088530"/>
            <a:ext cx="591717" cy="0"/>
          </a:xfrm>
          <a:prstGeom prst="line">
            <a:avLst/>
          </a:prstGeom>
          <a:ln w="19050">
            <a:solidFill>
              <a:srgbClr val="916395"/>
            </a:solidFill>
          </a:ln>
        </p:spPr>
        <p:style>
          <a:lnRef idx="1">
            <a:schemeClr val="accent1"/>
          </a:lnRef>
          <a:fillRef idx="0">
            <a:schemeClr val="accent1"/>
          </a:fillRef>
          <a:effectRef idx="0">
            <a:schemeClr val="accent1"/>
          </a:effectRef>
          <a:fontRef idx="minor">
            <a:schemeClr val="tx1"/>
          </a:fontRef>
        </p:style>
      </p:cxnSp>
      <p:sp>
        <p:nvSpPr>
          <p:cNvPr id="87" name="Oval 1">
            <a:extLst>
              <a:ext uri="{FF2B5EF4-FFF2-40B4-BE49-F238E27FC236}">
                <a16:creationId xmlns:a16="http://schemas.microsoft.com/office/drawing/2014/main" id="{1E1B071F-3A50-4475-458C-8CADA6491F83}"/>
              </a:ext>
            </a:extLst>
          </p:cNvPr>
          <p:cNvSpPr/>
          <p:nvPr/>
        </p:nvSpPr>
        <p:spPr>
          <a:xfrm>
            <a:off x="583567" y="3116302"/>
            <a:ext cx="771474" cy="771474"/>
          </a:xfrm>
          <a:prstGeom prst="ellipse">
            <a:avLst/>
          </a:prstGeom>
          <a:solidFill>
            <a:srgbClr val="85D2C7"/>
          </a:solidFill>
          <a:ln>
            <a:solidFill>
              <a:srgbClr val="85D2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 Placeholder 25">
            <a:extLst>
              <a:ext uri="{FF2B5EF4-FFF2-40B4-BE49-F238E27FC236}">
                <a16:creationId xmlns:a16="http://schemas.microsoft.com/office/drawing/2014/main" id="{0FC3CF9B-EC1D-9F12-CAAD-92BC6205B4B2}"/>
              </a:ext>
            </a:extLst>
          </p:cNvPr>
          <p:cNvSpPr txBox="1">
            <a:spLocks/>
          </p:cNvSpPr>
          <p:nvPr/>
        </p:nvSpPr>
        <p:spPr>
          <a:xfrm>
            <a:off x="721895" y="3173497"/>
            <a:ext cx="511077" cy="635000"/>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a:t>
            </a:r>
          </a:p>
        </p:txBody>
      </p:sp>
      <p:cxnSp>
        <p:nvCxnSpPr>
          <p:cNvPr id="89" name="Straight Connector 30">
            <a:extLst>
              <a:ext uri="{FF2B5EF4-FFF2-40B4-BE49-F238E27FC236}">
                <a16:creationId xmlns:a16="http://schemas.microsoft.com/office/drawing/2014/main" id="{7550CA17-2E79-6311-B494-5092916EDEBE}"/>
              </a:ext>
            </a:extLst>
          </p:cNvPr>
          <p:cNvCxnSpPr>
            <a:cxnSpLocks/>
          </p:cNvCxnSpPr>
          <p:nvPr/>
        </p:nvCxnSpPr>
        <p:spPr>
          <a:xfrm>
            <a:off x="-8150" y="3506273"/>
            <a:ext cx="591717" cy="0"/>
          </a:xfrm>
          <a:prstGeom prst="line">
            <a:avLst/>
          </a:prstGeom>
          <a:ln w="19050">
            <a:solidFill>
              <a:srgbClr val="85D2C7"/>
            </a:solidFill>
          </a:ln>
        </p:spPr>
        <p:style>
          <a:lnRef idx="1">
            <a:schemeClr val="accent1"/>
          </a:lnRef>
          <a:fillRef idx="0">
            <a:schemeClr val="accent1"/>
          </a:fillRef>
          <a:effectRef idx="0">
            <a:schemeClr val="accent1"/>
          </a:effectRef>
          <a:fontRef idx="minor">
            <a:schemeClr val="tx1"/>
          </a:fontRef>
        </p:style>
      </p:cxnSp>
      <p:sp>
        <p:nvSpPr>
          <p:cNvPr id="90" name="Oval 1">
            <a:extLst>
              <a:ext uri="{FF2B5EF4-FFF2-40B4-BE49-F238E27FC236}">
                <a16:creationId xmlns:a16="http://schemas.microsoft.com/office/drawing/2014/main" id="{1E90A4F7-5420-56EA-885F-1D4E60DFEC4A}"/>
              </a:ext>
            </a:extLst>
          </p:cNvPr>
          <p:cNvSpPr/>
          <p:nvPr/>
        </p:nvSpPr>
        <p:spPr>
          <a:xfrm>
            <a:off x="588373" y="4729477"/>
            <a:ext cx="771474" cy="771474"/>
          </a:xfrm>
          <a:prstGeom prst="ellipse">
            <a:avLst/>
          </a:prstGeom>
          <a:solidFill>
            <a:srgbClr val="3FAB9C"/>
          </a:solidFill>
          <a:ln>
            <a:solidFill>
              <a:srgbClr val="3FAB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5">
            <a:extLst>
              <a:ext uri="{FF2B5EF4-FFF2-40B4-BE49-F238E27FC236}">
                <a16:creationId xmlns:a16="http://schemas.microsoft.com/office/drawing/2014/main" id="{BAD72364-1E0C-DC16-3D2F-7AD00DEBB000}"/>
              </a:ext>
            </a:extLst>
          </p:cNvPr>
          <p:cNvSpPr txBox="1">
            <a:spLocks/>
          </p:cNvSpPr>
          <p:nvPr/>
        </p:nvSpPr>
        <p:spPr>
          <a:xfrm>
            <a:off x="726701" y="4786672"/>
            <a:ext cx="511077" cy="635000"/>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a:t>
            </a:r>
          </a:p>
        </p:txBody>
      </p:sp>
      <p:cxnSp>
        <p:nvCxnSpPr>
          <p:cNvPr id="92" name="Straight Connector 30">
            <a:extLst>
              <a:ext uri="{FF2B5EF4-FFF2-40B4-BE49-F238E27FC236}">
                <a16:creationId xmlns:a16="http://schemas.microsoft.com/office/drawing/2014/main" id="{9980F014-B21F-3FD7-9C0B-F670CA35E00C}"/>
              </a:ext>
            </a:extLst>
          </p:cNvPr>
          <p:cNvCxnSpPr>
            <a:cxnSpLocks/>
          </p:cNvCxnSpPr>
          <p:nvPr/>
        </p:nvCxnSpPr>
        <p:spPr>
          <a:xfrm>
            <a:off x="-3344" y="5119448"/>
            <a:ext cx="591717" cy="0"/>
          </a:xfrm>
          <a:prstGeom prst="line">
            <a:avLst/>
          </a:prstGeom>
          <a:ln w="19050">
            <a:solidFill>
              <a:srgbClr val="3FAB9C"/>
            </a:solidFill>
          </a:ln>
        </p:spPr>
        <p:style>
          <a:lnRef idx="1">
            <a:schemeClr val="accent1"/>
          </a:lnRef>
          <a:fillRef idx="0">
            <a:schemeClr val="accent1"/>
          </a:fillRef>
          <a:effectRef idx="0">
            <a:schemeClr val="accent1"/>
          </a:effectRef>
          <a:fontRef idx="minor">
            <a:schemeClr val="tx1"/>
          </a:fontRef>
        </p:style>
      </p:cxnSp>
      <p:sp>
        <p:nvSpPr>
          <p:cNvPr id="93" name="Textplatzhalter 7">
            <a:extLst>
              <a:ext uri="{FF2B5EF4-FFF2-40B4-BE49-F238E27FC236}">
                <a16:creationId xmlns:a16="http://schemas.microsoft.com/office/drawing/2014/main" id="{5E50FD6D-DD96-EAB6-25E1-1454FE245D35}"/>
              </a:ext>
            </a:extLst>
          </p:cNvPr>
          <p:cNvSpPr txBox="1">
            <a:spLocks/>
          </p:cNvSpPr>
          <p:nvPr/>
        </p:nvSpPr>
        <p:spPr>
          <a:xfrm>
            <a:off x="1443233" y="3118945"/>
            <a:ext cx="5857456" cy="15570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de-DE" sz="2200" b="1" dirty="0">
                <a:solidFill>
                  <a:srgbClr val="595A59"/>
                </a:solidFill>
              </a:rPr>
              <a:t>BEINAR AFLEIÐINGAR</a:t>
            </a:r>
          </a:p>
          <a:p>
            <a:pPr>
              <a:lnSpc>
                <a:spcPct val="120000"/>
              </a:lnSpc>
            </a:pPr>
            <a:r>
              <a:rPr lang="is-IS" sz="1600" dirty="0">
                <a:solidFill>
                  <a:srgbClr val="595A59"/>
                </a:solidFill>
              </a:rPr>
              <a:t>Íhugaðu nú strax atburðarásina. Hver afleiðing er skrifuð í hringina sem eru utan um miðjuna. Þetta eru beinar afleiðingar</a:t>
            </a:r>
            <a:r>
              <a:rPr lang="en-US" sz="1600" dirty="0">
                <a:solidFill>
                  <a:srgbClr val="595A59"/>
                </a:solidFill>
              </a:rPr>
              <a:t>.</a:t>
            </a:r>
            <a:endParaRPr lang="de-DE" sz="1600" dirty="0">
              <a:solidFill>
                <a:srgbClr val="595A59"/>
              </a:solidFill>
            </a:endParaRPr>
          </a:p>
        </p:txBody>
      </p:sp>
      <p:sp>
        <p:nvSpPr>
          <p:cNvPr id="94" name="Textplatzhalter 7">
            <a:extLst>
              <a:ext uri="{FF2B5EF4-FFF2-40B4-BE49-F238E27FC236}">
                <a16:creationId xmlns:a16="http://schemas.microsoft.com/office/drawing/2014/main" id="{8C380275-9DEE-C983-3FDB-6F20BD42A6FA}"/>
              </a:ext>
            </a:extLst>
          </p:cNvPr>
          <p:cNvSpPr txBox="1">
            <a:spLocks/>
          </p:cNvSpPr>
          <p:nvPr/>
        </p:nvSpPr>
        <p:spPr>
          <a:xfrm>
            <a:off x="1505285" y="4773648"/>
            <a:ext cx="5857456" cy="1462006"/>
          </a:xfrm>
          <a:prstGeom prst="rect">
            <a:avLst/>
          </a:prstGeom>
        </p:spPr>
        <p:txBody>
          <a:bodyPr vert="horz" lIns="91440" tIns="45720" rIns="91440" bIns="45720" rtlCol="0" anchor="t">
            <a:normAutofit fontScale="6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500" b="1" dirty="0">
                <a:solidFill>
                  <a:srgbClr val="595A59"/>
                </a:solidFill>
              </a:rPr>
              <a:t>ÓBEINAR AFLEIÐINGAR</a:t>
            </a:r>
          </a:p>
          <a:p>
            <a:pPr>
              <a:lnSpc>
                <a:spcPct val="120000"/>
              </a:lnSpc>
            </a:pPr>
            <a:r>
              <a:rPr lang="is-IS" sz="2600" dirty="0">
                <a:solidFill>
                  <a:srgbClr val="595A59"/>
                </a:solidFill>
              </a:rPr>
              <a:t>Líttu nú á beinu afleiðingarnar.  Hvaða afleiðingar gætu orðið ef slíkt myndi gerast?  Það eru óbeinar afleiðingar. </a:t>
            </a:r>
            <a:br>
              <a:rPr lang="is-IS" sz="2600" dirty="0">
                <a:solidFill>
                  <a:srgbClr val="595A59"/>
                </a:solidFill>
              </a:rPr>
            </a:br>
            <a:r>
              <a:rPr lang="is-IS" sz="2600" dirty="0">
                <a:solidFill>
                  <a:srgbClr val="595A59"/>
                </a:solidFill>
              </a:rPr>
              <a:t>Sambærilegt og á undan, raðaðu þeim í kringum beinu afleiðingarnar og tengdu saman.</a:t>
            </a:r>
            <a:endParaRPr lang="is-IS" sz="2600" dirty="0">
              <a:solidFill>
                <a:srgbClr val="595A59"/>
              </a:solidFill>
              <a:cs typeface="Calibri"/>
            </a:endParaRPr>
          </a:p>
        </p:txBody>
      </p:sp>
      <p:sp>
        <p:nvSpPr>
          <p:cNvPr id="95" name="Textplatzhalter 2">
            <a:extLst>
              <a:ext uri="{FF2B5EF4-FFF2-40B4-BE49-F238E27FC236}">
                <a16:creationId xmlns:a16="http://schemas.microsoft.com/office/drawing/2014/main" id="{FF8C2E6A-3B3B-3D36-6F7D-1E6C256BADDD}"/>
              </a:ext>
            </a:extLst>
          </p:cNvPr>
          <p:cNvSpPr>
            <a:spLocks noGrp="1"/>
          </p:cNvSpPr>
          <p:nvPr>
            <p:ph type="body" sz="quarter" idx="18"/>
          </p:nvPr>
        </p:nvSpPr>
        <p:spPr>
          <a:xfrm>
            <a:off x="318750" y="1191321"/>
            <a:ext cx="7309912" cy="489428"/>
          </a:xfrm>
        </p:spPr>
        <p:txBody>
          <a:bodyPr>
            <a:noAutofit/>
          </a:bodyPr>
          <a:lstStyle/>
          <a:p>
            <a:r>
              <a:rPr lang="is-IS" sz="1600" dirty="0">
                <a:solidFill>
                  <a:schemeClr val="bg1"/>
                </a:solidFill>
              </a:rPr>
              <a:t>Framtíðarhjólið er öflugt tæki til að átta sig á atburðarás og afleiðingum</a:t>
            </a:r>
          </a:p>
        </p:txBody>
      </p:sp>
    </p:spTree>
    <p:extLst>
      <p:ext uri="{BB962C8B-B14F-4D97-AF65-F5344CB8AC3E}">
        <p14:creationId xmlns:p14="http://schemas.microsoft.com/office/powerpoint/2010/main" val="2591652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descr="Ein Bild, das Person, drinnen, Menge enthält.&#10;&#10;Automatisch generierte Beschreibung">
            <a:extLst>
              <a:ext uri="{FF2B5EF4-FFF2-40B4-BE49-F238E27FC236}">
                <a16:creationId xmlns:a16="http://schemas.microsoft.com/office/drawing/2014/main" id="{296BDE22-10BC-2F1F-CC9E-B026F05FE5A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8416" b="8416"/>
          <a:stretch>
            <a:fillRect/>
          </a:stretch>
        </p:blipFill>
        <p:spPr/>
      </p:pic>
      <p:sp>
        <p:nvSpPr>
          <p:cNvPr id="3" name="Textplatzhalter 2">
            <a:extLst>
              <a:ext uri="{FF2B5EF4-FFF2-40B4-BE49-F238E27FC236}">
                <a16:creationId xmlns:a16="http://schemas.microsoft.com/office/drawing/2014/main" id="{F4B0B7B6-D4AC-E5CB-EE1F-98EC8BFC54AC}"/>
              </a:ext>
            </a:extLst>
          </p:cNvPr>
          <p:cNvSpPr>
            <a:spLocks noGrp="1"/>
          </p:cNvSpPr>
          <p:nvPr>
            <p:ph type="body" sz="quarter" idx="18"/>
          </p:nvPr>
        </p:nvSpPr>
        <p:spPr>
          <a:xfrm>
            <a:off x="1718561" y="1045737"/>
            <a:ext cx="4621841" cy="489428"/>
          </a:xfrm>
        </p:spPr>
        <p:txBody>
          <a:bodyPr>
            <a:noAutofit/>
          </a:bodyPr>
          <a:lstStyle/>
          <a:p>
            <a:r>
              <a:rPr lang="is-IS" sz="1600" dirty="0"/>
              <a:t> Fyrri ákvarðanir og aðgerðir innan fyrirtækisins, geta sýnt sérstakt mynstur. Þetta mynstur getur síðan verið sett inn sem hluti af stefnu. </a:t>
            </a:r>
          </a:p>
        </p:txBody>
      </p:sp>
      <p:sp>
        <p:nvSpPr>
          <p:cNvPr id="4" name="Textplatzhalter 3">
            <a:extLst>
              <a:ext uri="{FF2B5EF4-FFF2-40B4-BE49-F238E27FC236}">
                <a16:creationId xmlns:a16="http://schemas.microsoft.com/office/drawing/2014/main" id="{D689D101-EFBD-677A-9B74-02DFE8479039}"/>
              </a:ext>
            </a:extLst>
          </p:cNvPr>
          <p:cNvSpPr>
            <a:spLocks noGrp="1"/>
          </p:cNvSpPr>
          <p:nvPr>
            <p:ph type="body" sz="quarter" idx="16"/>
          </p:nvPr>
        </p:nvSpPr>
        <p:spPr>
          <a:xfrm>
            <a:off x="1528772" y="228600"/>
            <a:ext cx="5323289" cy="891545"/>
          </a:xfrm>
        </p:spPr>
        <p:txBody>
          <a:bodyPr>
            <a:noAutofit/>
          </a:bodyPr>
          <a:lstStyle/>
          <a:p>
            <a:r>
              <a:rPr lang="de-DE" b="1" dirty="0"/>
              <a:t>03. Stefna sem MYNSTUR</a:t>
            </a:r>
          </a:p>
        </p:txBody>
      </p:sp>
      <p:sp>
        <p:nvSpPr>
          <p:cNvPr id="5" name="Textplatzhalter 2">
            <a:extLst>
              <a:ext uri="{FF2B5EF4-FFF2-40B4-BE49-F238E27FC236}">
                <a16:creationId xmlns:a16="http://schemas.microsoft.com/office/drawing/2014/main" id="{BBD61747-EFE4-D5A9-1C06-D8D3C813AF67}"/>
              </a:ext>
            </a:extLst>
          </p:cNvPr>
          <p:cNvSpPr txBox="1">
            <a:spLocks/>
          </p:cNvSpPr>
          <p:nvPr/>
        </p:nvSpPr>
        <p:spPr>
          <a:xfrm>
            <a:off x="1718561" y="2314828"/>
            <a:ext cx="4621841" cy="4276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6" name="Textplatzhalter 4">
            <a:extLst>
              <a:ext uri="{FF2B5EF4-FFF2-40B4-BE49-F238E27FC236}">
                <a16:creationId xmlns:a16="http://schemas.microsoft.com/office/drawing/2014/main" id="{0700719C-788C-9E4C-EDC9-4BD089DA003B}"/>
              </a:ext>
            </a:extLst>
          </p:cNvPr>
          <p:cNvSpPr txBox="1">
            <a:spLocks/>
          </p:cNvSpPr>
          <p:nvPr/>
        </p:nvSpPr>
        <p:spPr>
          <a:xfrm>
            <a:off x="1718561" y="2025543"/>
            <a:ext cx="4621841" cy="165575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sz="2100" dirty="0"/>
              <a:t>Stefna er stundum sprottin af sögulegri hegðun og fyrri ákvörðunum. Stöðug og árangursrík starfsemi getur orðið stefna frekar en meðvituð ákvörðun. </a:t>
            </a:r>
          </a:p>
          <a:p>
            <a:r>
              <a:rPr lang="is-IS" sz="2100" dirty="0"/>
              <a:t>Horfðu á þau mynstur sem þú finnur hjá fólki í fyrirtækinu og í fyrirtækinu sjálfu. Íhugaðu síðan hvort þessi mynstur séu orðin hluti af stefnumótun fyrirtækisins og hvaða áhrif þau hafa á framtíðarstefnumótun</a:t>
            </a:r>
            <a:endParaRPr lang="is-IS" dirty="0"/>
          </a:p>
        </p:txBody>
      </p:sp>
      <p:sp>
        <p:nvSpPr>
          <p:cNvPr id="9" name="Textfeld 8">
            <a:extLst>
              <a:ext uri="{FF2B5EF4-FFF2-40B4-BE49-F238E27FC236}">
                <a16:creationId xmlns:a16="http://schemas.microsoft.com/office/drawing/2014/main" id="{6208C384-408D-4755-491C-E07DD9BB7342}"/>
              </a:ext>
            </a:extLst>
          </p:cNvPr>
          <p:cNvSpPr txBox="1"/>
          <p:nvPr/>
        </p:nvSpPr>
        <p:spPr>
          <a:xfrm>
            <a:off x="6852062" y="6406917"/>
            <a:ext cx="1874982" cy="215444"/>
          </a:xfrm>
          <a:prstGeom prst="rect">
            <a:avLst/>
          </a:prstGeom>
          <a:noFill/>
        </p:spPr>
        <p:txBody>
          <a:bodyPr wrap="square">
            <a:spAutoFit/>
          </a:bodyPr>
          <a:lstStyle/>
          <a:p>
            <a:r>
              <a:rPr lang="de-DE" sz="800" dirty="0">
                <a:solidFill>
                  <a:schemeClr val="bg1"/>
                </a:solidFill>
              </a:rPr>
              <a:t>Mynd: </a:t>
            </a:r>
            <a:r>
              <a:rPr lang="de-DE" sz="800" b="1" dirty="0">
                <a:solidFill>
                  <a:schemeClr val="bg1"/>
                </a:solidFill>
              </a:rPr>
              <a:t>fauxels</a:t>
            </a:r>
            <a:endParaRPr lang="de-DE" sz="800" dirty="0">
              <a:solidFill>
                <a:schemeClr val="bg1"/>
              </a:solidFill>
            </a:endParaRPr>
          </a:p>
        </p:txBody>
      </p:sp>
      <p:sp>
        <p:nvSpPr>
          <p:cNvPr id="13" name="Textfeld 12">
            <a:extLst>
              <a:ext uri="{FF2B5EF4-FFF2-40B4-BE49-F238E27FC236}">
                <a16:creationId xmlns:a16="http://schemas.microsoft.com/office/drawing/2014/main" id="{A91127EC-E52A-1DEB-3177-4607E5F3398E}"/>
              </a:ext>
            </a:extLst>
          </p:cNvPr>
          <p:cNvSpPr txBox="1"/>
          <p:nvPr/>
        </p:nvSpPr>
        <p:spPr>
          <a:xfrm>
            <a:off x="6852062" y="6629509"/>
            <a:ext cx="6094562" cy="215444"/>
          </a:xfrm>
          <a:prstGeom prst="rect">
            <a:avLst/>
          </a:prstGeom>
          <a:noFill/>
        </p:spPr>
        <p:txBody>
          <a:bodyPr wrap="square">
            <a:spAutoFit/>
          </a:bodyPr>
          <a:lstStyle/>
          <a:p>
            <a:r>
              <a:rPr lang="de-DE" sz="800" dirty="0">
                <a:solidFill>
                  <a:srgbClr val="595A59"/>
                </a:solidFill>
              </a:rPr>
              <a:t>https://uk.indeed.com/career-advice/career-development/mintzberg-5-ps-of-strategy</a:t>
            </a:r>
          </a:p>
        </p:txBody>
      </p:sp>
    </p:spTree>
    <p:extLst>
      <p:ext uri="{BB962C8B-B14F-4D97-AF65-F5344CB8AC3E}">
        <p14:creationId xmlns:p14="http://schemas.microsoft.com/office/powerpoint/2010/main" val="3351978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4B0B7B6-D4AC-E5CB-EE1F-98EC8BFC54AC}"/>
              </a:ext>
            </a:extLst>
          </p:cNvPr>
          <p:cNvSpPr>
            <a:spLocks noGrp="1"/>
          </p:cNvSpPr>
          <p:nvPr>
            <p:ph type="body" sz="quarter" idx="18"/>
          </p:nvPr>
        </p:nvSpPr>
        <p:spPr>
          <a:xfrm>
            <a:off x="1718561" y="1045737"/>
            <a:ext cx="4621841" cy="489428"/>
          </a:xfrm>
        </p:spPr>
        <p:txBody>
          <a:bodyPr>
            <a:noAutofit/>
          </a:bodyPr>
          <a:lstStyle/>
          <a:p>
            <a:r>
              <a:rPr lang="nn-NO" sz="1600" dirty="0"/>
              <a:t>Stefnan útfrá stöðu á markaði og þeirri samkeppni sem fyrirtæki vill vera í.</a:t>
            </a:r>
            <a:endParaRPr lang="de-DE" sz="1600" dirty="0"/>
          </a:p>
        </p:txBody>
      </p:sp>
      <p:sp>
        <p:nvSpPr>
          <p:cNvPr id="4" name="Textplatzhalter 3">
            <a:extLst>
              <a:ext uri="{FF2B5EF4-FFF2-40B4-BE49-F238E27FC236}">
                <a16:creationId xmlns:a16="http://schemas.microsoft.com/office/drawing/2014/main" id="{D689D101-EFBD-677A-9B74-02DFE8479039}"/>
              </a:ext>
            </a:extLst>
          </p:cNvPr>
          <p:cNvSpPr>
            <a:spLocks noGrp="1"/>
          </p:cNvSpPr>
          <p:nvPr>
            <p:ph type="body" sz="quarter" idx="16"/>
          </p:nvPr>
        </p:nvSpPr>
        <p:spPr>
          <a:xfrm>
            <a:off x="1546032" y="260692"/>
            <a:ext cx="5133501" cy="891545"/>
          </a:xfrm>
        </p:spPr>
        <p:txBody>
          <a:bodyPr>
            <a:noAutofit/>
          </a:bodyPr>
          <a:lstStyle/>
          <a:p>
            <a:r>
              <a:rPr lang="de-DE" b="1" dirty="0"/>
              <a:t>04. Stefna sem STAÐA</a:t>
            </a:r>
          </a:p>
        </p:txBody>
      </p:sp>
      <p:sp>
        <p:nvSpPr>
          <p:cNvPr id="5" name="Textplatzhalter 2">
            <a:extLst>
              <a:ext uri="{FF2B5EF4-FFF2-40B4-BE49-F238E27FC236}">
                <a16:creationId xmlns:a16="http://schemas.microsoft.com/office/drawing/2014/main" id="{BBD61747-EFE4-D5A9-1C06-D8D3C813AF67}"/>
              </a:ext>
            </a:extLst>
          </p:cNvPr>
          <p:cNvSpPr txBox="1">
            <a:spLocks/>
          </p:cNvSpPr>
          <p:nvPr/>
        </p:nvSpPr>
        <p:spPr>
          <a:xfrm>
            <a:off x="1718561" y="2314828"/>
            <a:ext cx="4621841" cy="4276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9" name="Textfeld 8">
            <a:extLst>
              <a:ext uri="{FF2B5EF4-FFF2-40B4-BE49-F238E27FC236}">
                <a16:creationId xmlns:a16="http://schemas.microsoft.com/office/drawing/2014/main" id="{6208C384-408D-4755-491C-E07DD9BB7342}"/>
              </a:ext>
            </a:extLst>
          </p:cNvPr>
          <p:cNvSpPr txBox="1"/>
          <p:nvPr/>
        </p:nvSpPr>
        <p:spPr>
          <a:xfrm>
            <a:off x="6852062" y="6406917"/>
            <a:ext cx="1874982" cy="215444"/>
          </a:xfrm>
          <a:prstGeom prst="rect">
            <a:avLst/>
          </a:prstGeom>
          <a:noFill/>
        </p:spPr>
        <p:txBody>
          <a:bodyPr wrap="square">
            <a:spAutoFit/>
          </a:bodyPr>
          <a:lstStyle/>
          <a:p>
            <a:r>
              <a:rPr lang="de-DE" sz="800" dirty="0" err="1">
                <a:solidFill>
                  <a:schemeClr val="bg1"/>
                </a:solidFill>
              </a:rPr>
              <a:t>Photo</a:t>
            </a:r>
            <a:r>
              <a:rPr lang="de-DE" sz="800" dirty="0">
                <a:solidFill>
                  <a:schemeClr val="bg1"/>
                </a:solidFill>
              </a:rPr>
              <a:t>: </a:t>
            </a:r>
            <a:r>
              <a:rPr lang="de-DE" sz="800" b="1" dirty="0" err="1">
                <a:solidFill>
                  <a:schemeClr val="bg1"/>
                </a:solidFill>
              </a:rPr>
              <a:t>fauxels</a:t>
            </a:r>
            <a:endParaRPr lang="de-DE" sz="800" dirty="0">
              <a:solidFill>
                <a:schemeClr val="bg1"/>
              </a:solidFill>
            </a:endParaRPr>
          </a:p>
        </p:txBody>
      </p:sp>
      <p:sp>
        <p:nvSpPr>
          <p:cNvPr id="13" name="Textfeld 12">
            <a:extLst>
              <a:ext uri="{FF2B5EF4-FFF2-40B4-BE49-F238E27FC236}">
                <a16:creationId xmlns:a16="http://schemas.microsoft.com/office/drawing/2014/main" id="{A91127EC-E52A-1DEB-3177-4607E5F3398E}"/>
              </a:ext>
            </a:extLst>
          </p:cNvPr>
          <p:cNvSpPr txBox="1"/>
          <p:nvPr/>
        </p:nvSpPr>
        <p:spPr>
          <a:xfrm>
            <a:off x="6852062" y="6629509"/>
            <a:ext cx="6094562" cy="215444"/>
          </a:xfrm>
          <a:prstGeom prst="rect">
            <a:avLst/>
          </a:prstGeom>
          <a:noFill/>
        </p:spPr>
        <p:txBody>
          <a:bodyPr wrap="square">
            <a:spAutoFit/>
          </a:bodyPr>
          <a:lstStyle/>
          <a:p>
            <a:r>
              <a:rPr lang="de-DE" sz="800" dirty="0">
                <a:solidFill>
                  <a:srgbClr val="595A59"/>
                </a:solidFill>
              </a:rPr>
              <a:t>https://uk.indeed.com/career-advice/career-development/mintzberg-5-ps-of-strategy</a:t>
            </a:r>
          </a:p>
        </p:txBody>
      </p:sp>
      <p:pic>
        <p:nvPicPr>
          <p:cNvPr id="14" name="Bildplatzhalter 13" descr="Ein Bild, das Projektil enthält.&#10;&#10;Automatisch generierte Beschreibung">
            <a:extLst>
              <a:ext uri="{FF2B5EF4-FFF2-40B4-BE49-F238E27FC236}">
                <a16:creationId xmlns:a16="http://schemas.microsoft.com/office/drawing/2014/main" id="{DDDAAC14-9B26-D867-6D74-C211E58D5761}"/>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3265" b="3265"/>
          <a:stretch>
            <a:fillRect/>
          </a:stretch>
        </p:blipFill>
        <p:spPr/>
      </p:pic>
      <p:sp>
        <p:nvSpPr>
          <p:cNvPr id="10" name="Textfeld 9">
            <a:extLst>
              <a:ext uri="{FF2B5EF4-FFF2-40B4-BE49-F238E27FC236}">
                <a16:creationId xmlns:a16="http://schemas.microsoft.com/office/drawing/2014/main" id="{A21DD55F-2F47-A706-6EC0-718DC1DE7A28}"/>
              </a:ext>
            </a:extLst>
          </p:cNvPr>
          <p:cNvSpPr txBox="1"/>
          <p:nvPr/>
        </p:nvSpPr>
        <p:spPr>
          <a:xfrm>
            <a:off x="1718560" y="1763496"/>
            <a:ext cx="4621841" cy="3970318"/>
          </a:xfrm>
          <a:prstGeom prst="rect">
            <a:avLst/>
          </a:prstGeom>
          <a:noFill/>
        </p:spPr>
        <p:txBody>
          <a:bodyPr wrap="square">
            <a:spAutoFit/>
          </a:bodyPr>
          <a:lstStyle/>
          <a:p>
            <a:r>
              <a:rPr lang="is-IS" dirty="0">
                <a:solidFill>
                  <a:schemeClr val="bg1"/>
                </a:solidFill>
              </a:rPr>
              <a:t>Það er mjög mikilvægt að skoða vandlega, hanna, og innleiða af ítrustu varkárni, stefnu fyrirtækis. Það er hún sem ákvarðar stöðu fyrirtækisins á markaði. Hún horfir á hvernig fyrirtækið vill staðsetja sig bæði á markaðnum og í hugum neytenda, til þess að ná samkeppnisyfirburðum. </a:t>
            </a:r>
          </a:p>
          <a:p>
            <a:endParaRPr lang="is-IS" dirty="0">
              <a:solidFill>
                <a:schemeClr val="bg1"/>
              </a:solidFill>
            </a:endParaRPr>
          </a:p>
          <a:p>
            <a:r>
              <a:rPr lang="is-IS" dirty="0">
                <a:solidFill>
                  <a:schemeClr val="bg1"/>
                </a:solidFill>
              </a:rPr>
              <a:t>Til móta stöðu fyrirtækisins í stefnunni, ættir þú að íhuga innri þætti svo sem tegund og gæði vöru/þjónustu sem boðið er upp á, auk ytri þátta eins og eftirspurn. </a:t>
            </a:r>
          </a:p>
          <a:p>
            <a:endParaRPr lang="is-IS" dirty="0">
              <a:solidFill>
                <a:schemeClr val="bg1"/>
              </a:solidFill>
            </a:endParaRPr>
          </a:p>
          <a:p>
            <a:r>
              <a:rPr lang="is-IS" dirty="0">
                <a:solidFill>
                  <a:schemeClr val="bg1"/>
                </a:solidFill>
              </a:rPr>
              <a:t>Meira er fjallað um þetta í námskeiðshluta nr. 3. </a:t>
            </a:r>
          </a:p>
        </p:txBody>
      </p:sp>
      <p:sp>
        <p:nvSpPr>
          <p:cNvPr id="15" name="Textfeld 14">
            <a:extLst>
              <a:ext uri="{FF2B5EF4-FFF2-40B4-BE49-F238E27FC236}">
                <a16:creationId xmlns:a16="http://schemas.microsoft.com/office/drawing/2014/main" id="{4278CBC1-DE03-FE50-253B-430CC8D861E4}"/>
              </a:ext>
            </a:extLst>
          </p:cNvPr>
          <p:cNvSpPr txBox="1"/>
          <p:nvPr/>
        </p:nvSpPr>
        <p:spPr>
          <a:xfrm>
            <a:off x="7004462" y="6559317"/>
            <a:ext cx="1874982" cy="215444"/>
          </a:xfrm>
          <a:prstGeom prst="rect">
            <a:avLst/>
          </a:prstGeom>
          <a:noFill/>
        </p:spPr>
        <p:txBody>
          <a:bodyPr wrap="square">
            <a:spAutoFit/>
          </a:bodyPr>
          <a:lstStyle/>
          <a:p>
            <a:r>
              <a:rPr lang="de-DE" sz="800" dirty="0" err="1">
                <a:solidFill>
                  <a:schemeClr val="bg1"/>
                </a:solidFill>
              </a:rPr>
              <a:t>Photo</a:t>
            </a:r>
            <a:r>
              <a:rPr lang="de-DE" sz="800" dirty="0">
                <a:solidFill>
                  <a:schemeClr val="bg1"/>
                </a:solidFill>
              </a:rPr>
              <a:t>: </a:t>
            </a:r>
            <a:r>
              <a:rPr lang="de-DE" sz="800" b="1" dirty="0" err="1">
                <a:solidFill>
                  <a:schemeClr val="bg1"/>
                </a:solidFill>
              </a:rPr>
              <a:t>fauxels</a:t>
            </a:r>
            <a:endParaRPr lang="de-DE" sz="800" dirty="0">
              <a:solidFill>
                <a:schemeClr val="bg1"/>
              </a:solidFill>
            </a:endParaRPr>
          </a:p>
        </p:txBody>
      </p:sp>
      <p:sp>
        <p:nvSpPr>
          <p:cNvPr id="16" name="Textfeld 15">
            <a:extLst>
              <a:ext uri="{FF2B5EF4-FFF2-40B4-BE49-F238E27FC236}">
                <a16:creationId xmlns:a16="http://schemas.microsoft.com/office/drawing/2014/main" id="{F939BAEF-4518-5362-697E-6757F4A0B1AD}"/>
              </a:ext>
            </a:extLst>
          </p:cNvPr>
          <p:cNvSpPr txBox="1"/>
          <p:nvPr/>
        </p:nvSpPr>
        <p:spPr>
          <a:xfrm>
            <a:off x="6852062" y="6375395"/>
            <a:ext cx="1874982" cy="215444"/>
          </a:xfrm>
          <a:prstGeom prst="rect">
            <a:avLst/>
          </a:prstGeom>
          <a:noFill/>
        </p:spPr>
        <p:txBody>
          <a:bodyPr wrap="square">
            <a:spAutoFit/>
          </a:bodyPr>
          <a:lstStyle/>
          <a:p>
            <a:r>
              <a:rPr lang="de-DE" sz="800" dirty="0" err="1">
                <a:solidFill>
                  <a:schemeClr val="bg1"/>
                </a:solidFill>
              </a:rPr>
              <a:t>Photo</a:t>
            </a:r>
            <a:r>
              <a:rPr lang="de-DE" sz="800" dirty="0">
                <a:solidFill>
                  <a:schemeClr val="bg1"/>
                </a:solidFill>
              </a:rPr>
              <a:t>: </a:t>
            </a:r>
            <a:r>
              <a:rPr lang="de-DE" sz="800" b="1" dirty="0" err="1">
                <a:solidFill>
                  <a:schemeClr val="bg1"/>
                </a:solidFill>
              </a:rPr>
              <a:t>Pixabay</a:t>
            </a:r>
            <a:endParaRPr lang="de-DE" sz="800" dirty="0">
              <a:solidFill>
                <a:schemeClr val="bg1"/>
              </a:solidFill>
            </a:endParaRPr>
          </a:p>
        </p:txBody>
      </p:sp>
    </p:spTree>
    <p:extLst>
      <p:ext uri="{BB962C8B-B14F-4D97-AF65-F5344CB8AC3E}">
        <p14:creationId xmlns:p14="http://schemas.microsoft.com/office/powerpoint/2010/main" val="494378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descr="Ein Bild, das schließen enthält.&#10;&#10;Automatisch generierte Beschreibung">
            <a:extLst>
              <a:ext uri="{FF2B5EF4-FFF2-40B4-BE49-F238E27FC236}">
                <a16:creationId xmlns:a16="http://schemas.microsoft.com/office/drawing/2014/main" id="{70AD21D3-981D-B4ED-0EA4-C90DD2723A8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3500" r="23500"/>
          <a:stretch>
            <a:fillRect/>
          </a:stretch>
        </p:blipFill>
        <p:spPr/>
      </p:pic>
      <p:sp>
        <p:nvSpPr>
          <p:cNvPr id="3" name="Textplatzhalter 2">
            <a:extLst>
              <a:ext uri="{FF2B5EF4-FFF2-40B4-BE49-F238E27FC236}">
                <a16:creationId xmlns:a16="http://schemas.microsoft.com/office/drawing/2014/main" id="{F4B0B7B6-D4AC-E5CB-EE1F-98EC8BFC54AC}"/>
              </a:ext>
            </a:extLst>
          </p:cNvPr>
          <p:cNvSpPr>
            <a:spLocks noGrp="1"/>
          </p:cNvSpPr>
          <p:nvPr>
            <p:ph type="body" sz="quarter" idx="18"/>
          </p:nvPr>
        </p:nvSpPr>
        <p:spPr>
          <a:xfrm>
            <a:off x="1718559" y="1468013"/>
            <a:ext cx="4621841" cy="489428"/>
          </a:xfrm>
        </p:spPr>
        <p:txBody>
          <a:bodyPr>
            <a:noAutofit/>
          </a:bodyPr>
          <a:lstStyle/>
          <a:p>
            <a:r>
              <a:rPr lang="is-IS" sz="1600" dirty="0"/>
              <a:t>Stefna sem sjónarhorn segir til um hvernig fyrirtæki starfar.</a:t>
            </a:r>
          </a:p>
        </p:txBody>
      </p:sp>
      <p:sp>
        <p:nvSpPr>
          <p:cNvPr id="4" name="Textplatzhalter 3">
            <a:extLst>
              <a:ext uri="{FF2B5EF4-FFF2-40B4-BE49-F238E27FC236}">
                <a16:creationId xmlns:a16="http://schemas.microsoft.com/office/drawing/2014/main" id="{D689D101-EFBD-677A-9B74-02DFE8479039}"/>
              </a:ext>
            </a:extLst>
          </p:cNvPr>
          <p:cNvSpPr>
            <a:spLocks noGrp="1"/>
          </p:cNvSpPr>
          <p:nvPr>
            <p:ph type="body" sz="quarter" idx="16"/>
          </p:nvPr>
        </p:nvSpPr>
        <p:spPr>
          <a:xfrm>
            <a:off x="1546032" y="260692"/>
            <a:ext cx="5133501" cy="891545"/>
          </a:xfrm>
        </p:spPr>
        <p:txBody>
          <a:bodyPr>
            <a:noAutofit/>
          </a:bodyPr>
          <a:lstStyle/>
          <a:p>
            <a:r>
              <a:rPr lang="de-DE" b="1" dirty="0"/>
              <a:t>05. Stefna sem SJÓNARHORN</a:t>
            </a:r>
          </a:p>
        </p:txBody>
      </p:sp>
      <p:sp>
        <p:nvSpPr>
          <p:cNvPr id="5" name="Textplatzhalter 2">
            <a:extLst>
              <a:ext uri="{FF2B5EF4-FFF2-40B4-BE49-F238E27FC236}">
                <a16:creationId xmlns:a16="http://schemas.microsoft.com/office/drawing/2014/main" id="{BBD61747-EFE4-D5A9-1C06-D8D3C813AF67}"/>
              </a:ext>
            </a:extLst>
          </p:cNvPr>
          <p:cNvSpPr txBox="1">
            <a:spLocks/>
          </p:cNvSpPr>
          <p:nvPr/>
        </p:nvSpPr>
        <p:spPr>
          <a:xfrm>
            <a:off x="1718561" y="2314828"/>
            <a:ext cx="4621841" cy="4276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13" name="Textfeld 12">
            <a:extLst>
              <a:ext uri="{FF2B5EF4-FFF2-40B4-BE49-F238E27FC236}">
                <a16:creationId xmlns:a16="http://schemas.microsoft.com/office/drawing/2014/main" id="{A91127EC-E52A-1DEB-3177-4607E5F3398E}"/>
              </a:ext>
            </a:extLst>
          </p:cNvPr>
          <p:cNvSpPr txBox="1"/>
          <p:nvPr/>
        </p:nvSpPr>
        <p:spPr>
          <a:xfrm>
            <a:off x="6852062" y="6629509"/>
            <a:ext cx="6094562" cy="215444"/>
          </a:xfrm>
          <a:prstGeom prst="rect">
            <a:avLst/>
          </a:prstGeom>
          <a:noFill/>
        </p:spPr>
        <p:txBody>
          <a:bodyPr wrap="square">
            <a:spAutoFit/>
          </a:bodyPr>
          <a:lstStyle/>
          <a:p>
            <a:r>
              <a:rPr lang="de-DE" sz="800" dirty="0">
                <a:solidFill>
                  <a:srgbClr val="595A59"/>
                </a:solidFill>
              </a:rPr>
              <a:t>https://uk.indeed.com/career-advice/career-development/mintzberg-5-ps-of-strategy</a:t>
            </a:r>
          </a:p>
        </p:txBody>
      </p:sp>
      <p:sp>
        <p:nvSpPr>
          <p:cNvPr id="10" name="Textfeld 9">
            <a:extLst>
              <a:ext uri="{FF2B5EF4-FFF2-40B4-BE49-F238E27FC236}">
                <a16:creationId xmlns:a16="http://schemas.microsoft.com/office/drawing/2014/main" id="{A21DD55F-2F47-A706-6EC0-718DC1DE7A28}"/>
              </a:ext>
            </a:extLst>
          </p:cNvPr>
          <p:cNvSpPr txBox="1"/>
          <p:nvPr/>
        </p:nvSpPr>
        <p:spPr>
          <a:xfrm>
            <a:off x="1718560" y="2314828"/>
            <a:ext cx="4621841" cy="3785652"/>
          </a:xfrm>
          <a:prstGeom prst="rect">
            <a:avLst/>
          </a:prstGeom>
          <a:noFill/>
        </p:spPr>
        <p:txBody>
          <a:bodyPr wrap="square">
            <a:spAutoFit/>
          </a:bodyPr>
          <a:lstStyle/>
          <a:p>
            <a:r>
              <a:rPr lang="is-IS" sz="2000" dirty="0">
                <a:solidFill>
                  <a:schemeClr val="bg1"/>
                </a:solidFill>
              </a:rPr>
              <a:t>Sjónarhornsþátturinn vísar ekki til neinnar af ofangreindum aðferðum. Þess í stað er stuðst við stærri ramma þar sem fyrirtækið er í brennidepli. Fyrirtækið mótar stefnuna með hliðsjón af mikilvægustu þáttum fyrirtækisins, s.s. hvernig einstakir hagsmunaaðilar (starfsmenn, birgjar, almenningur) skynja fyrirtækið eða hvernig ákvarðanir eru teknar innan ramma/gilda fyrirtækisins. Summa þessara mismunandi sjónarmiða getur verið gagnleg við stefnumótandi ákvarðanatöku.</a:t>
            </a:r>
            <a:endParaRPr lang="is-IS" dirty="0">
              <a:solidFill>
                <a:schemeClr val="bg1"/>
              </a:solidFill>
            </a:endParaRPr>
          </a:p>
        </p:txBody>
      </p:sp>
      <p:sp>
        <p:nvSpPr>
          <p:cNvPr id="16" name="Textfeld 15">
            <a:extLst>
              <a:ext uri="{FF2B5EF4-FFF2-40B4-BE49-F238E27FC236}">
                <a16:creationId xmlns:a16="http://schemas.microsoft.com/office/drawing/2014/main" id="{F939BAEF-4518-5362-697E-6757F4A0B1AD}"/>
              </a:ext>
            </a:extLst>
          </p:cNvPr>
          <p:cNvSpPr txBox="1"/>
          <p:nvPr/>
        </p:nvSpPr>
        <p:spPr>
          <a:xfrm>
            <a:off x="6852062" y="6387813"/>
            <a:ext cx="1874982" cy="215444"/>
          </a:xfrm>
          <a:prstGeom prst="rect">
            <a:avLst/>
          </a:prstGeom>
          <a:noFill/>
        </p:spPr>
        <p:txBody>
          <a:bodyPr wrap="square">
            <a:spAutoFit/>
          </a:bodyPr>
          <a:lstStyle/>
          <a:p>
            <a:r>
              <a:rPr lang="de-DE" sz="800" dirty="0" err="1">
                <a:solidFill>
                  <a:schemeClr val="bg1"/>
                </a:solidFill>
              </a:rPr>
              <a:t>Photo</a:t>
            </a:r>
            <a:r>
              <a:rPr lang="de-DE" sz="800" dirty="0">
                <a:solidFill>
                  <a:schemeClr val="bg1"/>
                </a:solidFill>
              </a:rPr>
              <a:t>: </a:t>
            </a:r>
            <a:r>
              <a:rPr lang="de-DE" sz="800" b="1" dirty="0" err="1">
                <a:solidFill>
                  <a:schemeClr val="bg1"/>
                </a:solidFill>
              </a:rPr>
              <a:t>Pixabay</a:t>
            </a:r>
            <a:endParaRPr lang="de-DE" sz="800" dirty="0">
              <a:solidFill>
                <a:schemeClr val="bg1"/>
              </a:solidFill>
            </a:endParaRPr>
          </a:p>
        </p:txBody>
      </p:sp>
    </p:spTree>
    <p:extLst>
      <p:ext uri="{BB962C8B-B14F-4D97-AF65-F5344CB8AC3E}">
        <p14:creationId xmlns:p14="http://schemas.microsoft.com/office/powerpoint/2010/main" val="3506432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DEF452FB-AEAA-104C-9AED-4D0AC8469C59}"/>
              </a:ext>
            </a:extLst>
          </p:cNvPr>
          <p:cNvSpPr>
            <a:spLocks noGrp="1"/>
          </p:cNvSpPr>
          <p:nvPr>
            <p:ph type="body" sz="quarter" idx="16"/>
          </p:nvPr>
        </p:nvSpPr>
        <p:spPr/>
        <p:txBody>
          <a:bodyPr>
            <a:normAutofit lnSpcReduction="10000"/>
          </a:bodyPr>
          <a:lstStyle/>
          <a:p>
            <a:r>
              <a:rPr lang="de-DE" b="1" dirty="0"/>
              <a:t>AÐ EFLA STEFNUNA</a:t>
            </a:r>
          </a:p>
        </p:txBody>
      </p:sp>
      <p:pic>
        <p:nvPicPr>
          <p:cNvPr id="12" name="Bildplatzhalter 11" descr="Ein Bild, das Wasser, Himmel, draußen, Fluss enthält.&#10;&#10;Automatisch generierte Beschreibung">
            <a:extLst>
              <a:ext uri="{FF2B5EF4-FFF2-40B4-BE49-F238E27FC236}">
                <a16:creationId xmlns:a16="http://schemas.microsoft.com/office/drawing/2014/main" id="{A65394EA-DE7A-3B84-40FB-1D9B8AD96F3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7366" b="17366"/>
          <a:stretch>
            <a:fillRect/>
          </a:stretch>
        </p:blipFill>
        <p:spPr/>
      </p:pic>
      <p:sp>
        <p:nvSpPr>
          <p:cNvPr id="9" name="Text Placeholder 2">
            <a:extLst>
              <a:ext uri="{FF2B5EF4-FFF2-40B4-BE49-F238E27FC236}">
                <a16:creationId xmlns:a16="http://schemas.microsoft.com/office/drawing/2014/main" id="{0B21F147-173D-A89A-3A1C-47FDFA204BB7}"/>
              </a:ext>
            </a:extLst>
          </p:cNvPr>
          <p:cNvSpPr txBox="1">
            <a:spLocks/>
          </p:cNvSpPr>
          <p:nvPr/>
        </p:nvSpPr>
        <p:spPr>
          <a:xfrm>
            <a:off x="360829" y="1229767"/>
            <a:ext cx="5818298" cy="8761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sz="1600" dirty="0"/>
              <a:t>Líta má á stefnu sem brú á milli nútíðar og framtíðar. </a:t>
            </a:r>
            <a:r>
              <a:rPr lang="is-IS" sz="1600" dirty="0" err="1"/>
              <a:t>Mintzberg</a:t>
            </a:r>
            <a:r>
              <a:rPr lang="is-IS" sz="1600" dirty="0"/>
              <a:t> </a:t>
            </a:r>
            <a:r>
              <a:rPr lang="is-IS" sz="1600" dirty="0" err="1"/>
              <a:t>Strategy</a:t>
            </a:r>
            <a:r>
              <a:rPr lang="is-IS" sz="1600" dirty="0"/>
              <a:t> </a:t>
            </a:r>
            <a:r>
              <a:rPr lang="is-IS" sz="1600" dirty="0" err="1"/>
              <a:t>Bridge</a:t>
            </a:r>
            <a:r>
              <a:rPr lang="is-IS" sz="1600" dirty="0"/>
              <a:t> nálgunin getur hjálpað við að skoða stefnu út frá ólíkum sjónarhornum.</a:t>
            </a:r>
          </a:p>
        </p:txBody>
      </p:sp>
      <p:sp>
        <p:nvSpPr>
          <p:cNvPr id="10" name="Textplatzhalter 9">
            <a:extLst>
              <a:ext uri="{FF2B5EF4-FFF2-40B4-BE49-F238E27FC236}">
                <a16:creationId xmlns:a16="http://schemas.microsoft.com/office/drawing/2014/main" id="{CB35068C-1DE7-1471-492A-632FCFA1825E}"/>
              </a:ext>
            </a:extLst>
          </p:cNvPr>
          <p:cNvSpPr txBox="1">
            <a:spLocks noGrp="1"/>
          </p:cNvSpPr>
          <p:nvPr>
            <p:ph type="body" sz="quarter" idx="18"/>
          </p:nvPr>
        </p:nvSpPr>
        <p:spPr>
          <a:xfrm>
            <a:off x="6392300" y="5772583"/>
            <a:ext cx="4983163" cy="442172"/>
          </a:xfrm>
          <a:prstGeom prst="rect">
            <a:avLst/>
          </a:prstGeom>
          <a:noFill/>
        </p:spPr>
        <p:txBody>
          <a:bodyPr wrap="square">
            <a:spAutoFit/>
          </a:bodyPr>
          <a:lstStyle/>
          <a:p>
            <a:r>
              <a:rPr lang="de-DE" sz="800" dirty="0">
                <a:solidFill>
                  <a:srgbClr val="595A59"/>
                </a:solidFill>
              </a:rPr>
              <a:t>Mynd: </a:t>
            </a:r>
            <a:r>
              <a:rPr lang="de-DE" sz="800" b="1" i="0" dirty="0">
                <a:solidFill>
                  <a:srgbClr val="595A59"/>
                </a:solidFill>
                <a:effectLst/>
              </a:rPr>
              <a:t>eberhard grossgasteiger</a:t>
            </a:r>
            <a:endParaRPr lang="de-DE" sz="800" dirty="0">
              <a:solidFill>
                <a:srgbClr val="595A59"/>
              </a:solidFill>
            </a:endParaRPr>
          </a:p>
          <a:p>
            <a:endParaRPr lang="de-DE" sz="800" dirty="0"/>
          </a:p>
        </p:txBody>
      </p:sp>
      <p:sp>
        <p:nvSpPr>
          <p:cNvPr id="13" name="Textfeld 12">
            <a:extLst>
              <a:ext uri="{FF2B5EF4-FFF2-40B4-BE49-F238E27FC236}">
                <a16:creationId xmlns:a16="http://schemas.microsoft.com/office/drawing/2014/main" id="{7CBED9F1-95B7-EA03-C0C2-1E15CF92C0CF}"/>
              </a:ext>
            </a:extLst>
          </p:cNvPr>
          <p:cNvSpPr txBox="1"/>
          <p:nvPr/>
        </p:nvSpPr>
        <p:spPr>
          <a:xfrm>
            <a:off x="623005" y="2079264"/>
            <a:ext cx="4621841" cy="369332"/>
          </a:xfrm>
          <a:prstGeom prst="rect">
            <a:avLst/>
          </a:prstGeom>
          <a:noFill/>
        </p:spPr>
        <p:txBody>
          <a:bodyPr wrap="square">
            <a:spAutoFit/>
          </a:bodyPr>
          <a:lstStyle/>
          <a:p>
            <a:r>
              <a:rPr lang="is-IS" dirty="0">
                <a:solidFill>
                  <a:schemeClr val="bg1"/>
                </a:solidFill>
              </a:rPr>
              <a:t>Greindu stefnuna með því að íhuga eftirfarandi:</a:t>
            </a:r>
          </a:p>
        </p:txBody>
      </p:sp>
      <p:sp>
        <p:nvSpPr>
          <p:cNvPr id="14" name="Freeform 51">
            <a:extLst>
              <a:ext uri="{FF2B5EF4-FFF2-40B4-BE49-F238E27FC236}">
                <a16:creationId xmlns:a16="http://schemas.microsoft.com/office/drawing/2014/main" id="{4040A528-8D2A-A93F-87B9-3CDEBBDAEFE9}"/>
              </a:ext>
            </a:extLst>
          </p:cNvPr>
          <p:cNvSpPr/>
          <p:nvPr/>
        </p:nvSpPr>
        <p:spPr>
          <a:xfrm rot="16200000">
            <a:off x="374224" y="2995138"/>
            <a:ext cx="401734" cy="465991"/>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chemeClr val="bg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rgbClr val="9ED4D3"/>
              </a:solidFill>
              <a:latin typeface="Arial" pitchFamily="18"/>
              <a:ea typeface="Arial Unicode MS" pitchFamily="2"/>
              <a:cs typeface="Arial Unicode MS" pitchFamily="2"/>
            </a:endParaRPr>
          </a:p>
        </p:txBody>
      </p:sp>
      <p:sp>
        <p:nvSpPr>
          <p:cNvPr id="15" name="Textfeld 14">
            <a:extLst>
              <a:ext uri="{FF2B5EF4-FFF2-40B4-BE49-F238E27FC236}">
                <a16:creationId xmlns:a16="http://schemas.microsoft.com/office/drawing/2014/main" id="{D53FECAB-0EC1-CE4D-D2A1-AE33F6672325}"/>
              </a:ext>
            </a:extLst>
          </p:cNvPr>
          <p:cNvSpPr txBox="1"/>
          <p:nvPr/>
        </p:nvSpPr>
        <p:spPr>
          <a:xfrm>
            <a:off x="959057" y="3029702"/>
            <a:ext cx="4621841" cy="369332"/>
          </a:xfrm>
          <a:prstGeom prst="rect">
            <a:avLst/>
          </a:prstGeom>
          <a:noFill/>
        </p:spPr>
        <p:txBody>
          <a:bodyPr wrap="square">
            <a:spAutoFit/>
          </a:bodyPr>
          <a:lstStyle/>
          <a:p>
            <a:r>
              <a:rPr lang="is-IS" b="1" dirty="0">
                <a:solidFill>
                  <a:schemeClr val="bg1"/>
                </a:solidFill>
              </a:rPr>
              <a:t>Hvaðan komum við og hvar erum við?  (Nútíð)</a:t>
            </a:r>
          </a:p>
        </p:txBody>
      </p:sp>
      <p:sp>
        <p:nvSpPr>
          <p:cNvPr id="16" name="Freeform 51">
            <a:extLst>
              <a:ext uri="{FF2B5EF4-FFF2-40B4-BE49-F238E27FC236}">
                <a16:creationId xmlns:a16="http://schemas.microsoft.com/office/drawing/2014/main" id="{6D026A41-D80C-09F4-1886-309D0EEB282E}"/>
              </a:ext>
            </a:extLst>
          </p:cNvPr>
          <p:cNvSpPr/>
          <p:nvPr/>
        </p:nvSpPr>
        <p:spPr>
          <a:xfrm rot="16200000">
            <a:off x="374224" y="3951759"/>
            <a:ext cx="401734" cy="465991"/>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chemeClr val="bg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rgbClr val="9ED4D3"/>
              </a:solidFill>
              <a:latin typeface="Arial" pitchFamily="18"/>
              <a:ea typeface="Arial Unicode MS" pitchFamily="2"/>
              <a:cs typeface="Arial Unicode MS" pitchFamily="2"/>
            </a:endParaRPr>
          </a:p>
        </p:txBody>
      </p:sp>
      <p:sp>
        <p:nvSpPr>
          <p:cNvPr id="17" name="Textfeld 16">
            <a:extLst>
              <a:ext uri="{FF2B5EF4-FFF2-40B4-BE49-F238E27FC236}">
                <a16:creationId xmlns:a16="http://schemas.microsoft.com/office/drawing/2014/main" id="{532D09D5-B655-9365-112F-E2FA2B03CD14}"/>
              </a:ext>
            </a:extLst>
          </p:cNvPr>
          <p:cNvSpPr txBox="1"/>
          <p:nvPr/>
        </p:nvSpPr>
        <p:spPr>
          <a:xfrm>
            <a:off x="959057" y="3986323"/>
            <a:ext cx="4621841" cy="646331"/>
          </a:xfrm>
          <a:prstGeom prst="rect">
            <a:avLst/>
          </a:prstGeom>
          <a:noFill/>
        </p:spPr>
        <p:txBody>
          <a:bodyPr wrap="square">
            <a:spAutoFit/>
          </a:bodyPr>
          <a:lstStyle/>
          <a:p>
            <a:r>
              <a:rPr lang="is-IS" b="1">
                <a:solidFill>
                  <a:schemeClr val="bg1"/>
                </a:solidFill>
              </a:rPr>
              <a:t>Hvert viljum við fara og vera í framtíðinni? (Framtíð)</a:t>
            </a:r>
          </a:p>
        </p:txBody>
      </p:sp>
      <p:sp>
        <p:nvSpPr>
          <p:cNvPr id="18" name="Freeform 51">
            <a:extLst>
              <a:ext uri="{FF2B5EF4-FFF2-40B4-BE49-F238E27FC236}">
                <a16:creationId xmlns:a16="http://schemas.microsoft.com/office/drawing/2014/main" id="{470DFAA1-9A4C-8F59-CDCC-DB66CA146213}"/>
              </a:ext>
            </a:extLst>
          </p:cNvPr>
          <p:cNvSpPr/>
          <p:nvPr/>
        </p:nvSpPr>
        <p:spPr>
          <a:xfrm rot="16200000">
            <a:off x="395960" y="4947338"/>
            <a:ext cx="401734" cy="465991"/>
          </a:xfrm>
          <a:custGeom>
            <a:avLst/>
            <a:gdLst/>
            <a:ahLst/>
            <a:cxnLst>
              <a:cxn ang="3cd4">
                <a:pos x="hc" y="t"/>
              </a:cxn>
              <a:cxn ang="cd2">
                <a:pos x="l" y="vc"/>
              </a:cxn>
              <a:cxn ang="cd4">
                <a:pos x="hc" y="b"/>
              </a:cxn>
              <a:cxn ang="0">
                <a:pos x="r" y="vc"/>
              </a:cxn>
            </a:cxnLst>
            <a:rect l="l" t="t" r="r" b="b"/>
            <a:pathLst>
              <a:path w="898" h="99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chemeClr val="bg1"/>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solidFill>
                <a:srgbClr val="9ED4D3"/>
              </a:solidFill>
              <a:latin typeface="Arial" pitchFamily="18"/>
              <a:ea typeface="Arial Unicode MS" pitchFamily="2"/>
              <a:cs typeface="Arial Unicode MS" pitchFamily="2"/>
            </a:endParaRPr>
          </a:p>
        </p:txBody>
      </p:sp>
      <p:sp>
        <p:nvSpPr>
          <p:cNvPr id="19" name="Textfeld 18">
            <a:extLst>
              <a:ext uri="{FF2B5EF4-FFF2-40B4-BE49-F238E27FC236}">
                <a16:creationId xmlns:a16="http://schemas.microsoft.com/office/drawing/2014/main" id="{A9E20025-99EB-ABCF-92D1-D5447A598BA2}"/>
              </a:ext>
            </a:extLst>
          </p:cNvPr>
          <p:cNvSpPr txBox="1"/>
          <p:nvPr/>
        </p:nvSpPr>
        <p:spPr>
          <a:xfrm>
            <a:off x="980793" y="4981902"/>
            <a:ext cx="4621841" cy="646331"/>
          </a:xfrm>
          <a:prstGeom prst="rect">
            <a:avLst/>
          </a:prstGeom>
          <a:noFill/>
        </p:spPr>
        <p:txBody>
          <a:bodyPr wrap="square">
            <a:spAutoFit/>
          </a:bodyPr>
          <a:lstStyle/>
          <a:p>
            <a:r>
              <a:rPr lang="is-IS" b="1">
                <a:solidFill>
                  <a:schemeClr val="bg1"/>
                </a:solidFill>
              </a:rPr>
              <a:t>Hvernig komumst við frá nútíðinni til framtíðar? (Áætlun)</a:t>
            </a:r>
          </a:p>
        </p:txBody>
      </p:sp>
    </p:spTree>
    <p:extLst>
      <p:ext uri="{BB962C8B-B14F-4D97-AF65-F5344CB8AC3E}">
        <p14:creationId xmlns:p14="http://schemas.microsoft.com/office/powerpoint/2010/main" val="3276680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BA51CE3E-E19B-4EDB-4488-95E2EC3A4394}"/>
              </a:ext>
            </a:extLst>
          </p:cNvPr>
          <p:cNvSpPr/>
          <p:nvPr/>
        </p:nvSpPr>
        <p:spPr>
          <a:xfrm>
            <a:off x="1" y="237466"/>
            <a:ext cx="12191999" cy="1199810"/>
          </a:xfrm>
          <a:prstGeom prst="rect">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platzhalter 6">
            <a:extLst>
              <a:ext uri="{FF2B5EF4-FFF2-40B4-BE49-F238E27FC236}">
                <a16:creationId xmlns:a16="http://schemas.microsoft.com/office/drawing/2014/main" id="{AFA39313-F9E5-C0F5-FEA1-936EDC7BF39A}"/>
              </a:ext>
            </a:extLst>
          </p:cNvPr>
          <p:cNvSpPr txBox="1">
            <a:spLocks/>
          </p:cNvSpPr>
          <p:nvPr/>
        </p:nvSpPr>
        <p:spPr>
          <a:xfrm>
            <a:off x="437301" y="336277"/>
            <a:ext cx="10027499" cy="5822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bg1"/>
                </a:solidFill>
              </a:rPr>
              <a:t>Vertu skapandi þegar þú býrð til stefnu</a:t>
            </a:r>
          </a:p>
        </p:txBody>
      </p:sp>
      <p:sp>
        <p:nvSpPr>
          <p:cNvPr id="33" name="Freeform 1">
            <a:extLst>
              <a:ext uri="{FF2B5EF4-FFF2-40B4-BE49-F238E27FC236}">
                <a16:creationId xmlns:a16="http://schemas.microsoft.com/office/drawing/2014/main" id="{67CD5906-106A-4FF3-0CFA-C69D86B8439D}"/>
              </a:ext>
            </a:extLst>
          </p:cNvPr>
          <p:cNvSpPr>
            <a:spLocks noChangeArrowheads="1"/>
          </p:cNvSpPr>
          <p:nvPr/>
        </p:nvSpPr>
        <p:spPr bwMode="auto">
          <a:xfrm flipH="1">
            <a:off x="324449" y="4939773"/>
            <a:ext cx="2586093" cy="786768"/>
          </a:xfrm>
          <a:custGeom>
            <a:avLst/>
            <a:gdLst>
              <a:gd name="T0" fmla="*/ 11444 w 11466"/>
              <a:gd name="T1" fmla="*/ 57 h 3490"/>
              <a:gd name="T2" fmla="*/ 11398 w 11466"/>
              <a:gd name="T3" fmla="*/ 291 h 3490"/>
              <a:gd name="T4" fmla="*/ 11285 w 11466"/>
              <a:gd name="T5" fmla="*/ 525 h 3490"/>
              <a:gd name="T6" fmla="*/ 11135 w 11466"/>
              <a:gd name="T7" fmla="*/ 720 h 3490"/>
              <a:gd name="T8" fmla="*/ 10892 w 11466"/>
              <a:gd name="T9" fmla="*/ 947 h 3490"/>
              <a:gd name="T10" fmla="*/ 10535 w 11466"/>
              <a:gd name="T11" fmla="*/ 1192 h 3490"/>
              <a:gd name="T12" fmla="*/ 10174 w 11466"/>
              <a:gd name="T13" fmla="*/ 1383 h 3490"/>
              <a:gd name="T14" fmla="*/ 9867 w 11466"/>
              <a:gd name="T15" fmla="*/ 1517 h 3490"/>
              <a:gd name="T16" fmla="*/ 9452 w 11466"/>
              <a:gd name="T17" fmla="*/ 1671 h 3490"/>
              <a:gd name="T18" fmla="*/ 9028 w 11466"/>
              <a:gd name="T19" fmla="*/ 1799 h 3490"/>
              <a:gd name="T20" fmla="*/ 8551 w 11466"/>
              <a:gd name="T21" fmla="*/ 1919 h 3490"/>
              <a:gd name="T22" fmla="*/ 8107 w 11466"/>
              <a:gd name="T23" fmla="*/ 2009 h 3490"/>
              <a:gd name="T24" fmla="*/ 7581 w 11466"/>
              <a:gd name="T25" fmla="*/ 2093 h 3490"/>
              <a:gd name="T26" fmla="*/ 6756 w 11466"/>
              <a:gd name="T27" fmla="*/ 2182 h 3490"/>
              <a:gd name="T28" fmla="*/ 6013 w 11466"/>
              <a:gd name="T29" fmla="*/ 2222 h 3490"/>
              <a:gd name="T30" fmla="*/ 5204 w 11466"/>
              <a:gd name="T31" fmla="*/ 2224 h 3490"/>
              <a:gd name="T32" fmla="*/ 3898 w 11466"/>
              <a:gd name="T33" fmla="*/ 2133 h 3490"/>
              <a:gd name="T34" fmla="*/ 3291 w 11466"/>
              <a:gd name="T35" fmla="*/ 2047 h 3490"/>
              <a:gd name="T36" fmla="*/ 2645 w 11466"/>
              <a:gd name="T37" fmla="*/ 1919 h 3490"/>
              <a:gd name="T38" fmla="*/ 2160 w 11466"/>
              <a:gd name="T39" fmla="*/ 1793 h 3490"/>
              <a:gd name="T40" fmla="*/ 1792 w 11466"/>
              <a:gd name="T41" fmla="*/ 1676 h 3490"/>
              <a:gd name="T42" fmla="*/ 1525 w 11466"/>
              <a:gd name="T43" fmla="*/ 1577 h 3490"/>
              <a:gd name="T44" fmla="*/ 1233 w 11466"/>
              <a:gd name="T45" fmla="*/ 1451 h 3490"/>
              <a:gd name="T46" fmla="*/ 986 w 11466"/>
              <a:gd name="T47" fmla="*/ 1326 h 3490"/>
              <a:gd name="T48" fmla="*/ 761 w 11466"/>
              <a:gd name="T49" fmla="*/ 1193 h 3490"/>
              <a:gd name="T50" fmla="*/ 570 w 11466"/>
              <a:gd name="T51" fmla="*/ 1059 h 3490"/>
              <a:gd name="T52" fmla="*/ 400 w 11466"/>
              <a:gd name="T53" fmla="*/ 914 h 3490"/>
              <a:gd name="T54" fmla="*/ 258 w 11466"/>
              <a:gd name="T55" fmla="*/ 764 h 3490"/>
              <a:gd name="T56" fmla="*/ 140 w 11466"/>
              <a:gd name="T57" fmla="*/ 598 h 3490"/>
              <a:gd name="T58" fmla="*/ 67 w 11466"/>
              <a:gd name="T59" fmla="*/ 454 h 3490"/>
              <a:gd name="T60" fmla="*/ 14 w 11466"/>
              <a:gd name="T61" fmla="*/ 279 h 3490"/>
              <a:gd name="T62" fmla="*/ 21 w 11466"/>
              <a:gd name="T63" fmla="*/ 1438 h 3490"/>
              <a:gd name="T64" fmla="*/ 47 w 11466"/>
              <a:gd name="T65" fmla="*/ 1595 h 3490"/>
              <a:gd name="T66" fmla="*/ 110 w 11466"/>
              <a:gd name="T67" fmla="*/ 1768 h 3490"/>
              <a:gd name="T68" fmla="*/ 192 w 11466"/>
              <a:gd name="T69" fmla="*/ 1911 h 3490"/>
              <a:gd name="T70" fmla="*/ 322 w 11466"/>
              <a:gd name="T71" fmla="*/ 2075 h 3490"/>
              <a:gd name="T72" fmla="*/ 473 w 11466"/>
              <a:gd name="T73" fmla="*/ 2224 h 3490"/>
              <a:gd name="T74" fmla="*/ 654 w 11466"/>
              <a:gd name="T75" fmla="*/ 2367 h 3490"/>
              <a:gd name="T76" fmla="*/ 854 w 11466"/>
              <a:gd name="T77" fmla="*/ 2499 h 3490"/>
              <a:gd name="T78" fmla="*/ 1099 w 11466"/>
              <a:gd name="T79" fmla="*/ 2636 h 3490"/>
              <a:gd name="T80" fmla="*/ 1340 w 11466"/>
              <a:gd name="T81" fmla="*/ 2751 h 3490"/>
              <a:gd name="T82" fmla="*/ 1639 w 11466"/>
              <a:gd name="T83" fmla="*/ 2874 h 3490"/>
              <a:gd name="T84" fmla="*/ 1911 w 11466"/>
              <a:gd name="T85" fmla="*/ 2970 h 3490"/>
              <a:gd name="T86" fmla="*/ 2296 w 11466"/>
              <a:gd name="T87" fmla="*/ 3086 h 3490"/>
              <a:gd name="T88" fmla="*/ 2777 w 11466"/>
              <a:gd name="T89" fmla="*/ 3205 h 3490"/>
              <a:gd name="T90" fmla="*/ 3317 w 11466"/>
              <a:gd name="T91" fmla="*/ 3308 h 3490"/>
              <a:gd name="T92" fmla="*/ 3809 w 11466"/>
              <a:gd name="T93" fmla="*/ 3380 h 3490"/>
              <a:gd name="T94" fmla="*/ 4916 w 11466"/>
              <a:gd name="T95" fmla="*/ 3473 h 3490"/>
              <a:gd name="T96" fmla="*/ 5786 w 11466"/>
              <a:gd name="T97" fmla="*/ 3488 h 3490"/>
              <a:gd name="T98" fmla="*/ 6396 w 11466"/>
              <a:gd name="T99" fmla="*/ 3468 h 3490"/>
              <a:gd name="T100" fmla="*/ 7422 w 11466"/>
              <a:gd name="T101" fmla="*/ 3378 h 3490"/>
              <a:gd name="T102" fmla="*/ 7950 w 11466"/>
              <a:gd name="T103" fmla="*/ 3300 h 3490"/>
              <a:gd name="T104" fmla="*/ 8478 w 11466"/>
              <a:gd name="T105" fmla="*/ 3199 h 3490"/>
              <a:gd name="T106" fmla="*/ 8964 w 11466"/>
              <a:gd name="T107" fmla="*/ 3083 h 3490"/>
              <a:gd name="T108" fmla="*/ 9404 w 11466"/>
              <a:gd name="T109" fmla="*/ 2953 h 3490"/>
              <a:gd name="T110" fmla="*/ 9817 w 11466"/>
              <a:gd name="T111" fmla="*/ 2805 h 3490"/>
              <a:gd name="T112" fmla="*/ 10127 w 11466"/>
              <a:gd name="T113" fmla="*/ 2675 h 3490"/>
              <a:gd name="T114" fmla="*/ 10401 w 11466"/>
              <a:gd name="T115" fmla="*/ 2539 h 3490"/>
              <a:gd name="T116" fmla="*/ 10752 w 11466"/>
              <a:gd name="T117" fmla="*/ 2326 h 3490"/>
              <a:gd name="T118" fmla="*/ 11042 w 11466"/>
              <a:gd name="T119" fmla="*/ 2095 h 3490"/>
              <a:gd name="T120" fmla="*/ 11219 w 11466"/>
              <a:gd name="T121" fmla="*/ 1904 h 3490"/>
              <a:gd name="T122" fmla="*/ 11345 w 11466"/>
              <a:gd name="T123" fmla="*/ 1717 h 3490"/>
              <a:gd name="T124" fmla="*/ 11427 w 11466"/>
              <a:gd name="T125" fmla="*/ 1522 h 3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466" h="3490">
                <a:moveTo>
                  <a:pt x="11460" y="1365"/>
                </a:moveTo>
                <a:lnTo>
                  <a:pt x="11460" y="1365"/>
                </a:lnTo>
                <a:cubicBezTo>
                  <a:pt x="11460" y="1361"/>
                  <a:pt x="11461" y="1357"/>
                  <a:pt x="11461" y="1354"/>
                </a:cubicBezTo>
                <a:lnTo>
                  <a:pt x="11461" y="1354"/>
                </a:lnTo>
                <a:cubicBezTo>
                  <a:pt x="11462" y="1346"/>
                  <a:pt x="11462" y="1339"/>
                  <a:pt x="11463" y="1331"/>
                </a:cubicBezTo>
                <a:lnTo>
                  <a:pt x="11463" y="1331"/>
                </a:lnTo>
                <a:cubicBezTo>
                  <a:pt x="11463" y="1327"/>
                  <a:pt x="11464" y="1322"/>
                  <a:pt x="11464" y="1318"/>
                </a:cubicBezTo>
                <a:lnTo>
                  <a:pt x="11464" y="1318"/>
                </a:lnTo>
                <a:cubicBezTo>
                  <a:pt x="11464" y="1311"/>
                  <a:pt x="11464" y="1304"/>
                  <a:pt x="11465" y="1298"/>
                </a:cubicBezTo>
                <a:lnTo>
                  <a:pt x="11465" y="1298"/>
                </a:lnTo>
                <a:cubicBezTo>
                  <a:pt x="11465" y="1293"/>
                  <a:pt x="11465" y="1288"/>
                  <a:pt x="11465" y="1283"/>
                </a:cubicBezTo>
                <a:lnTo>
                  <a:pt x="11465" y="1283"/>
                </a:lnTo>
                <a:cubicBezTo>
                  <a:pt x="11465" y="1278"/>
                  <a:pt x="11465" y="1273"/>
                  <a:pt x="11465" y="1267"/>
                </a:cubicBezTo>
                <a:lnTo>
                  <a:pt x="11465" y="1262"/>
                </a:lnTo>
                <a:lnTo>
                  <a:pt x="11465" y="1260"/>
                </a:lnTo>
                <a:lnTo>
                  <a:pt x="11465" y="1260"/>
                </a:lnTo>
                <a:cubicBezTo>
                  <a:pt x="11458" y="840"/>
                  <a:pt x="11452" y="420"/>
                  <a:pt x="11446" y="0"/>
                </a:cubicBezTo>
                <a:lnTo>
                  <a:pt x="11446" y="0"/>
                </a:lnTo>
                <a:cubicBezTo>
                  <a:pt x="11446" y="7"/>
                  <a:pt x="11446" y="15"/>
                  <a:pt x="11446" y="23"/>
                </a:cubicBezTo>
                <a:lnTo>
                  <a:pt x="11446" y="23"/>
                </a:lnTo>
                <a:cubicBezTo>
                  <a:pt x="11446" y="27"/>
                  <a:pt x="11446" y="32"/>
                  <a:pt x="11445" y="37"/>
                </a:cubicBezTo>
                <a:lnTo>
                  <a:pt x="11445" y="37"/>
                </a:lnTo>
                <a:cubicBezTo>
                  <a:pt x="11445" y="44"/>
                  <a:pt x="11444" y="50"/>
                  <a:pt x="11444" y="57"/>
                </a:cubicBezTo>
                <a:lnTo>
                  <a:pt x="11444" y="57"/>
                </a:lnTo>
                <a:cubicBezTo>
                  <a:pt x="11444" y="61"/>
                  <a:pt x="11444" y="66"/>
                  <a:pt x="11444" y="71"/>
                </a:cubicBezTo>
                <a:lnTo>
                  <a:pt x="11444" y="71"/>
                </a:lnTo>
                <a:cubicBezTo>
                  <a:pt x="11443" y="78"/>
                  <a:pt x="11442" y="86"/>
                  <a:pt x="11441" y="93"/>
                </a:cubicBezTo>
                <a:lnTo>
                  <a:pt x="11441" y="93"/>
                </a:lnTo>
                <a:cubicBezTo>
                  <a:pt x="11441" y="97"/>
                  <a:pt x="11441" y="101"/>
                  <a:pt x="11440" y="105"/>
                </a:cubicBezTo>
                <a:lnTo>
                  <a:pt x="11440" y="105"/>
                </a:lnTo>
                <a:cubicBezTo>
                  <a:pt x="11439" y="116"/>
                  <a:pt x="11438" y="127"/>
                  <a:pt x="11436" y="139"/>
                </a:cubicBezTo>
                <a:lnTo>
                  <a:pt x="11436" y="139"/>
                </a:lnTo>
                <a:cubicBezTo>
                  <a:pt x="11434" y="150"/>
                  <a:pt x="11432" y="161"/>
                  <a:pt x="11430" y="172"/>
                </a:cubicBezTo>
                <a:lnTo>
                  <a:pt x="11430" y="172"/>
                </a:lnTo>
                <a:cubicBezTo>
                  <a:pt x="11429" y="176"/>
                  <a:pt x="11429" y="178"/>
                  <a:pt x="11428" y="181"/>
                </a:cubicBezTo>
                <a:lnTo>
                  <a:pt x="11428" y="181"/>
                </a:lnTo>
                <a:cubicBezTo>
                  <a:pt x="11426" y="191"/>
                  <a:pt x="11424" y="201"/>
                  <a:pt x="11421" y="211"/>
                </a:cubicBezTo>
                <a:lnTo>
                  <a:pt x="11421" y="211"/>
                </a:lnTo>
                <a:cubicBezTo>
                  <a:pt x="11421" y="214"/>
                  <a:pt x="11420" y="216"/>
                  <a:pt x="11419" y="218"/>
                </a:cubicBezTo>
                <a:lnTo>
                  <a:pt x="11419" y="218"/>
                </a:lnTo>
                <a:cubicBezTo>
                  <a:pt x="11417" y="231"/>
                  <a:pt x="11414" y="242"/>
                  <a:pt x="11410" y="254"/>
                </a:cubicBezTo>
                <a:lnTo>
                  <a:pt x="11410" y="254"/>
                </a:lnTo>
                <a:cubicBezTo>
                  <a:pt x="11410" y="257"/>
                  <a:pt x="11408" y="259"/>
                  <a:pt x="11408" y="262"/>
                </a:cubicBezTo>
                <a:lnTo>
                  <a:pt x="11408" y="262"/>
                </a:lnTo>
                <a:cubicBezTo>
                  <a:pt x="11405" y="272"/>
                  <a:pt x="11402" y="281"/>
                  <a:pt x="11398" y="291"/>
                </a:cubicBezTo>
                <a:lnTo>
                  <a:pt x="11398" y="291"/>
                </a:lnTo>
                <a:cubicBezTo>
                  <a:pt x="11397" y="294"/>
                  <a:pt x="11397" y="297"/>
                  <a:pt x="11396" y="299"/>
                </a:cubicBezTo>
                <a:lnTo>
                  <a:pt x="11396" y="299"/>
                </a:lnTo>
                <a:cubicBezTo>
                  <a:pt x="11391" y="311"/>
                  <a:pt x="11387" y="323"/>
                  <a:pt x="11383" y="335"/>
                </a:cubicBezTo>
                <a:lnTo>
                  <a:pt x="11383" y="335"/>
                </a:lnTo>
                <a:cubicBezTo>
                  <a:pt x="11382" y="336"/>
                  <a:pt x="11381" y="339"/>
                  <a:pt x="11380" y="340"/>
                </a:cubicBezTo>
                <a:lnTo>
                  <a:pt x="11380" y="340"/>
                </a:lnTo>
                <a:cubicBezTo>
                  <a:pt x="11376" y="350"/>
                  <a:pt x="11372" y="360"/>
                  <a:pt x="11368" y="370"/>
                </a:cubicBezTo>
                <a:lnTo>
                  <a:pt x="11368" y="370"/>
                </a:lnTo>
                <a:cubicBezTo>
                  <a:pt x="11367" y="373"/>
                  <a:pt x="11366" y="376"/>
                  <a:pt x="11364" y="379"/>
                </a:cubicBezTo>
                <a:lnTo>
                  <a:pt x="11364" y="379"/>
                </a:lnTo>
                <a:cubicBezTo>
                  <a:pt x="11359" y="390"/>
                  <a:pt x="11354" y="402"/>
                  <a:pt x="11348" y="413"/>
                </a:cubicBezTo>
                <a:lnTo>
                  <a:pt x="11348" y="413"/>
                </a:lnTo>
                <a:cubicBezTo>
                  <a:pt x="11348" y="413"/>
                  <a:pt x="11348" y="414"/>
                  <a:pt x="11347" y="414"/>
                </a:cubicBezTo>
                <a:lnTo>
                  <a:pt x="11347" y="414"/>
                </a:lnTo>
                <a:cubicBezTo>
                  <a:pt x="11342" y="425"/>
                  <a:pt x="11336" y="436"/>
                  <a:pt x="11330" y="447"/>
                </a:cubicBezTo>
                <a:lnTo>
                  <a:pt x="11330" y="447"/>
                </a:lnTo>
                <a:cubicBezTo>
                  <a:pt x="11328" y="450"/>
                  <a:pt x="11327" y="454"/>
                  <a:pt x="11326" y="457"/>
                </a:cubicBezTo>
                <a:lnTo>
                  <a:pt x="11326" y="457"/>
                </a:lnTo>
                <a:cubicBezTo>
                  <a:pt x="11320" y="466"/>
                  <a:pt x="11315" y="476"/>
                  <a:pt x="11308" y="486"/>
                </a:cubicBezTo>
                <a:lnTo>
                  <a:pt x="11308" y="486"/>
                </a:lnTo>
                <a:cubicBezTo>
                  <a:pt x="11308" y="488"/>
                  <a:pt x="11307" y="489"/>
                  <a:pt x="11306" y="491"/>
                </a:cubicBezTo>
                <a:lnTo>
                  <a:pt x="11306" y="491"/>
                </a:lnTo>
                <a:cubicBezTo>
                  <a:pt x="11299" y="503"/>
                  <a:pt x="11292" y="514"/>
                  <a:pt x="11285" y="525"/>
                </a:cubicBezTo>
                <a:lnTo>
                  <a:pt x="11285" y="525"/>
                </a:lnTo>
                <a:cubicBezTo>
                  <a:pt x="11283" y="528"/>
                  <a:pt x="11282" y="530"/>
                  <a:pt x="11280" y="533"/>
                </a:cubicBezTo>
                <a:lnTo>
                  <a:pt x="11280" y="533"/>
                </a:lnTo>
                <a:cubicBezTo>
                  <a:pt x="11274" y="542"/>
                  <a:pt x="11267" y="551"/>
                  <a:pt x="11261" y="561"/>
                </a:cubicBezTo>
                <a:lnTo>
                  <a:pt x="11261" y="561"/>
                </a:lnTo>
                <a:cubicBezTo>
                  <a:pt x="11260" y="563"/>
                  <a:pt x="11258" y="565"/>
                  <a:pt x="11256" y="568"/>
                </a:cubicBezTo>
                <a:lnTo>
                  <a:pt x="11256" y="568"/>
                </a:lnTo>
                <a:cubicBezTo>
                  <a:pt x="11249" y="580"/>
                  <a:pt x="11240" y="591"/>
                  <a:pt x="11232" y="601"/>
                </a:cubicBezTo>
                <a:lnTo>
                  <a:pt x="11232" y="601"/>
                </a:lnTo>
                <a:cubicBezTo>
                  <a:pt x="11231" y="604"/>
                  <a:pt x="11229" y="606"/>
                  <a:pt x="11227" y="608"/>
                </a:cubicBezTo>
                <a:lnTo>
                  <a:pt x="11227" y="608"/>
                </a:lnTo>
                <a:cubicBezTo>
                  <a:pt x="11220" y="617"/>
                  <a:pt x="11214" y="626"/>
                  <a:pt x="11206" y="635"/>
                </a:cubicBezTo>
                <a:lnTo>
                  <a:pt x="11206" y="635"/>
                </a:lnTo>
                <a:cubicBezTo>
                  <a:pt x="11204" y="638"/>
                  <a:pt x="11202" y="641"/>
                  <a:pt x="11200" y="644"/>
                </a:cubicBezTo>
                <a:lnTo>
                  <a:pt x="11200" y="644"/>
                </a:lnTo>
                <a:cubicBezTo>
                  <a:pt x="11191" y="655"/>
                  <a:pt x="11182" y="666"/>
                  <a:pt x="11172" y="677"/>
                </a:cubicBezTo>
                <a:lnTo>
                  <a:pt x="11172" y="677"/>
                </a:lnTo>
                <a:cubicBezTo>
                  <a:pt x="11171" y="679"/>
                  <a:pt x="11169" y="681"/>
                  <a:pt x="11168" y="682"/>
                </a:cubicBezTo>
                <a:lnTo>
                  <a:pt x="11168" y="682"/>
                </a:lnTo>
                <a:cubicBezTo>
                  <a:pt x="11160" y="692"/>
                  <a:pt x="11151" y="702"/>
                  <a:pt x="11142" y="712"/>
                </a:cubicBezTo>
                <a:lnTo>
                  <a:pt x="11142" y="712"/>
                </a:lnTo>
                <a:cubicBezTo>
                  <a:pt x="11140" y="715"/>
                  <a:pt x="11138" y="717"/>
                  <a:pt x="11135" y="720"/>
                </a:cubicBezTo>
                <a:lnTo>
                  <a:pt x="11135" y="720"/>
                </a:lnTo>
                <a:cubicBezTo>
                  <a:pt x="11125" y="731"/>
                  <a:pt x="11115" y="742"/>
                  <a:pt x="11104" y="753"/>
                </a:cubicBezTo>
                <a:lnTo>
                  <a:pt x="11104" y="753"/>
                </a:lnTo>
                <a:cubicBezTo>
                  <a:pt x="11103" y="755"/>
                  <a:pt x="11102" y="756"/>
                  <a:pt x="11101" y="757"/>
                </a:cubicBezTo>
                <a:lnTo>
                  <a:pt x="11101" y="757"/>
                </a:lnTo>
                <a:cubicBezTo>
                  <a:pt x="11091" y="767"/>
                  <a:pt x="11081" y="777"/>
                  <a:pt x="11071" y="787"/>
                </a:cubicBezTo>
                <a:lnTo>
                  <a:pt x="11071" y="787"/>
                </a:lnTo>
                <a:cubicBezTo>
                  <a:pt x="11069" y="790"/>
                  <a:pt x="11066" y="792"/>
                  <a:pt x="11063" y="795"/>
                </a:cubicBezTo>
                <a:lnTo>
                  <a:pt x="11063" y="795"/>
                </a:lnTo>
                <a:cubicBezTo>
                  <a:pt x="11052" y="806"/>
                  <a:pt x="11040" y="818"/>
                  <a:pt x="11028" y="829"/>
                </a:cubicBezTo>
                <a:lnTo>
                  <a:pt x="11028" y="829"/>
                </a:lnTo>
                <a:cubicBezTo>
                  <a:pt x="11026" y="831"/>
                  <a:pt x="11025" y="832"/>
                  <a:pt x="11023" y="834"/>
                </a:cubicBezTo>
                <a:lnTo>
                  <a:pt x="11023" y="834"/>
                </a:lnTo>
                <a:cubicBezTo>
                  <a:pt x="11012" y="845"/>
                  <a:pt x="11000" y="855"/>
                  <a:pt x="10989" y="865"/>
                </a:cubicBezTo>
                <a:lnTo>
                  <a:pt x="10989" y="865"/>
                </a:lnTo>
                <a:cubicBezTo>
                  <a:pt x="10986" y="867"/>
                  <a:pt x="10984" y="870"/>
                  <a:pt x="10982" y="872"/>
                </a:cubicBezTo>
                <a:lnTo>
                  <a:pt x="10982" y="872"/>
                </a:lnTo>
                <a:cubicBezTo>
                  <a:pt x="10969" y="883"/>
                  <a:pt x="10955" y="894"/>
                  <a:pt x="10943" y="905"/>
                </a:cubicBezTo>
                <a:lnTo>
                  <a:pt x="10943" y="905"/>
                </a:lnTo>
                <a:cubicBezTo>
                  <a:pt x="10940" y="907"/>
                  <a:pt x="10937" y="910"/>
                  <a:pt x="10935" y="912"/>
                </a:cubicBezTo>
                <a:lnTo>
                  <a:pt x="10935" y="912"/>
                </a:lnTo>
                <a:cubicBezTo>
                  <a:pt x="10923" y="922"/>
                  <a:pt x="10910" y="932"/>
                  <a:pt x="10898" y="942"/>
                </a:cubicBezTo>
                <a:lnTo>
                  <a:pt x="10898" y="942"/>
                </a:lnTo>
                <a:cubicBezTo>
                  <a:pt x="10896" y="944"/>
                  <a:pt x="10894" y="945"/>
                  <a:pt x="10892" y="947"/>
                </a:cubicBezTo>
                <a:lnTo>
                  <a:pt x="10892" y="947"/>
                </a:lnTo>
                <a:cubicBezTo>
                  <a:pt x="10878" y="959"/>
                  <a:pt x="10862" y="971"/>
                  <a:pt x="10846" y="982"/>
                </a:cubicBezTo>
                <a:lnTo>
                  <a:pt x="10846" y="982"/>
                </a:lnTo>
                <a:cubicBezTo>
                  <a:pt x="10843" y="985"/>
                  <a:pt x="10841" y="987"/>
                  <a:pt x="10838" y="989"/>
                </a:cubicBezTo>
                <a:lnTo>
                  <a:pt x="10838" y="989"/>
                </a:lnTo>
                <a:cubicBezTo>
                  <a:pt x="10822" y="1001"/>
                  <a:pt x="10806" y="1013"/>
                  <a:pt x="10790" y="1025"/>
                </a:cubicBezTo>
                <a:lnTo>
                  <a:pt x="10790" y="1025"/>
                </a:lnTo>
                <a:cubicBezTo>
                  <a:pt x="10788" y="1027"/>
                  <a:pt x="10785" y="1028"/>
                  <a:pt x="10782" y="1031"/>
                </a:cubicBezTo>
                <a:lnTo>
                  <a:pt x="10782" y="1031"/>
                </a:lnTo>
                <a:cubicBezTo>
                  <a:pt x="10766" y="1042"/>
                  <a:pt x="10749" y="1054"/>
                  <a:pt x="10732" y="1066"/>
                </a:cubicBezTo>
                <a:lnTo>
                  <a:pt x="10732" y="1066"/>
                </a:lnTo>
                <a:lnTo>
                  <a:pt x="10731" y="1067"/>
                </a:lnTo>
                <a:lnTo>
                  <a:pt x="10731" y="1067"/>
                </a:lnTo>
                <a:cubicBezTo>
                  <a:pt x="10714" y="1079"/>
                  <a:pt x="10696" y="1090"/>
                  <a:pt x="10678" y="1102"/>
                </a:cubicBezTo>
                <a:lnTo>
                  <a:pt x="10678" y="1102"/>
                </a:lnTo>
                <a:cubicBezTo>
                  <a:pt x="10675" y="1104"/>
                  <a:pt x="10672" y="1106"/>
                  <a:pt x="10669" y="1108"/>
                </a:cubicBezTo>
                <a:lnTo>
                  <a:pt x="10669" y="1108"/>
                </a:lnTo>
                <a:cubicBezTo>
                  <a:pt x="10648" y="1122"/>
                  <a:pt x="10628" y="1134"/>
                  <a:pt x="10607" y="1148"/>
                </a:cubicBezTo>
                <a:lnTo>
                  <a:pt x="10607" y="1148"/>
                </a:lnTo>
                <a:cubicBezTo>
                  <a:pt x="10604" y="1149"/>
                  <a:pt x="10601" y="1152"/>
                  <a:pt x="10598" y="1153"/>
                </a:cubicBezTo>
                <a:lnTo>
                  <a:pt x="10598" y="1153"/>
                </a:lnTo>
                <a:cubicBezTo>
                  <a:pt x="10577" y="1166"/>
                  <a:pt x="10556" y="1179"/>
                  <a:pt x="10535" y="1192"/>
                </a:cubicBezTo>
                <a:lnTo>
                  <a:pt x="10535" y="1192"/>
                </a:lnTo>
                <a:cubicBezTo>
                  <a:pt x="10531" y="1194"/>
                  <a:pt x="10529" y="1196"/>
                  <a:pt x="10526" y="1197"/>
                </a:cubicBezTo>
                <a:lnTo>
                  <a:pt x="10526" y="1197"/>
                </a:lnTo>
                <a:cubicBezTo>
                  <a:pt x="10504" y="1210"/>
                  <a:pt x="10482" y="1223"/>
                  <a:pt x="10460" y="1235"/>
                </a:cubicBezTo>
                <a:lnTo>
                  <a:pt x="10460" y="1235"/>
                </a:lnTo>
                <a:cubicBezTo>
                  <a:pt x="10456" y="1237"/>
                  <a:pt x="10453" y="1239"/>
                  <a:pt x="10450" y="1241"/>
                </a:cubicBezTo>
                <a:lnTo>
                  <a:pt x="10450" y="1241"/>
                </a:lnTo>
                <a:cubicBezTo>
                  <a:pt x="10428" y="1253"/>
                  <a:pt x="10405" y="1266"/>
                  <a:pt x="10382" y="1279"/>
                </a:cubicBezTo>
                <a:lnTo>
                  <a:pt x="10382" y="1279"/>
                </a:lnTo>
                <a:cubicBezTo>
                  <a:pt x="10378" y="1281"/>
                  <a:pt x="10373" y="1283"/>
                  <a:pt x="10369" y="1285"/>
                </a:cubicBezTo>
                <a:lnTo>
                  <a:pt x="10369" y="1285"/>
                </a:lnTo>
                <a:cubicBezTo>
                  <a:pt x="10358" y="1291"/>
                  <a:pt x="10346" y="1297"/>
                  <a:pt x="10335" y="1303"/>
                </a:cubicBezTo>
                <a:lnTo>
                  <a:pt x="10335" y="1303"/>
                </a:lnTo>
                <a:cubicBezTo>
                  <a:pt x="10331" y="1305"/>
                  <a:pt x="10326" y="1308"/>
                  <a:pt x="10322" y="1310"/>
                </a:cubicBezTo>
                <a:lnTo>
                  <a:pt x="10322" y="1310"/>
                </a:lnTo>
                <a:cubicBezTo>
                  <a:pt x="10306" y="1318"/>
                  <a:pt x="10290" y="1326"/>
                  <a:pt x="10274" y="1334"/>
                </a:cubicBezTo>
                <a:lnTo>
                  <a:pt x="10274" y="1334"/>
                </a:lnTo>
                <a:cubicBezTo>
                  <a:pt x="10271" y="1336"/>
                  <a:pt x="10268" y="1337"/>
                  <a:pt x="10264" y="1339"/>
                </a:cubicBezTo>
                <a:lnTo>
                  <a:pt x="10264" y="1339"/>
                </a:lnTo>
                <a:cubicBezTo>
                  <a:pt x="10252" y="1345"/>
                  <a:pt x="10238" y="1352"/>
                  <a:pt x="10225" y="1358"/>
                </a:cubicBezTo>
                <a:lnTo>
                  <a:pt x="10225" y="1358"/>
                </a:lnTo>
                <a:cubicBezTo>
                  <a:pt x="10220" y="1361"/>
                  <a:pt x="10214" y="1364"/>
                  <a:pt x="10209" y="1366"/>
                </a:cubicBezTo>
                <a:lnTo>
                  <a:pt x="10209" y="1366"/>
                </a:lnTo>
                <a:cubicBezTo>
                  <a:pt x="10197" y="1372"/>
                  <a:pt x="10186" y="1378"/>
                  <a:pt x="10174" y="1383"/>
                </a:cubicBezTo>
                <a:lnTo>
                  <a:pt x="10174" y="1383"/>
                </a:lnTo>
                <a:cubicBezTo>
                  <a:pt x="10169" y="1385"/>
                  <a:pt x="10163" y="1388"/>
                  <a:pt x="10157" y="1391"/>
                </a:cubicBezTo>
                <a:lnTo>
                  <a:pt x="10157" y="1391"/>
                </a:lnTo>
                <a:cubicBezTo>
                  <a:pt x="10144" y="1397"/>
                  <a:pt x="10132" y="1403"/>
                  <a:pt x="10118" y="1409"/>
                </a:cubicBezTo>
                <a:lnTo>
                  <a:pt x="10118" y="1409"/>
                </a:lnTo>
                <a:cubicBezTo>
                  <a:pt x="10114" y="1411"/>
                  <a:pt x="10111" y="1413"/>
                  <a:pt x="10107" y="1415"/>
                </a:cubicBezTo>
                <a:lnTo>
                  <a:pt x="10107" y="1415"/>
                </a:lnTo>
                <a:cubicBezTo>
                  <a:pt x="10090" y="1422"/>
                  <a:pt x="10073" y="1430"/>
                  <a:pt x="10055" y="1438"/>
                </a:cubicBezTo>
                <a:lnTo>
                  <a:pt x="10055" y="1438"/>
                </a:lnTo>
                <a:cubicBezTo>
                  <a:pt x="10051" y="1440"/>
                  <a:pt x="10046" y="1442"/>
                  <a:pt x="10042" y="1444"/>
                </a:cubicBezTo>
                <a:lnTo>
                  <a:pt x="10042" y="1444"/>
                </a:lnTo>
                <a:cubicBezTo>
                  <a:pt x="10029" y="1449"/>
                  <a:pt x="10016" y="1455"/>
                  <a:pt x="10003" y="1461"/>
                </a:cubicBezTo>
                <a:lnTo>
                  <a:pt x="10003" y="1461"/>
                </a:lnTo>
                <a:cubicBezTo>
                  <a:pt x="9997" y="1464"/>
                  <a:pt x="9991" y="1466"/>
                  <a:pt x="9985" y="1469"/>
                </a:cubicBezTo>
                <a:lnTo>
                  <a:pt x="9985" y="1469"/>
                </a:lnTo>
                <a:cubicBezTo>
                  <a:pt x="9972" y="1474"/>
                  <a:pt x="9960" y="1479"/>
                  <a:pt x="9947" y="1485"/>
                </a:cubicBezTo>
                <a:lnTo>
                  <a:pt x="9947" y="1485"/>
                </a:lnTo>
                <a:cubicBezTo>
                  <a:pt x="9942" y="1487"/>
                  <a:pt x="9937" y="1489"/>
                  <a:pt x="9931" y="1492"/>
                </a:cubicBezTo>
                <a:lnTo>
                  <a:pt x="9931" y="1492"/>
                </a:lnTo>
                <a:cubicBezTo>
                  <a:pt x="9912" y="1500"/>
                  <a:pt x="9892" y="1507"/>
                  <a:pt x="9873" y="1515"/>
                </a:cubicBezTo>
                <a:lnTo>
                  <a:pt x="9873" y="1515"/>
                </a:lnTo>
                <a:cubicBezTo>
                  <a:pt x="9871" y="1516"/>
                  <a:pt x="9869" y="1517"/>
                  <a:pt x="9867" y="1517"/>
                </a:cubicBezTo>
                <a:lnTo>
                  <a:pt x="9867" y="1517"/>
                </a:lnTo>
                <a:cubicBezTo>
                  <a:pt x="9850" y="1525"/>
                  <a:pt x="9832" y="1532"/>
                  <a:pt x="9814" y="1539"/>
                </a:cubicBezTo>
                <a:lnTo>
                  <a:pt x="9814" y="1539"/>
                </a:lnTo>
                <a:cubicBezTo>
                  <a:pt x="9809" y="1541"/>
                  <a:pt x="9803" y="1543"/>
                  <a:pt x="9797" y="1546"/>
                </a:cubicBezTo>
                <a:lnTo>
                  <a:pt x="9797" y="1546"/>
                </a:lnTo>
                <a:cubicBezTo>
                  <a:pt x="9781" y="1552"/>
                  <a:pt x="9766" y="1558"/>
                  <a:pt x="9749" y="1564"/>
                </a:cubicBezTo>
                <a:lnTo>
                  <a:pt x="9749" y="1564"/>
                </a:lnTo>
                <a:cubicBezTo>
                  <a:pt x="9745" y="1566"/>
                  <a:pt x="9740" y="1567"/>
                  <a:pt x="9736" y="1569"/>
                </a:cubicBezTo>
                <a:lnTo>
                  <a:pt x="9736" y="1569"/>
                </a:lnTo>
                <a:cubicBezTo>
                  <a:pt x="9716" y="1577"/>
                  <a:pt x="9696" y="1585"/>
                  <a:pt x="9676" y="1592"/>
                </a:cubicBezTo>
                <a:lnTo>
                  <a:pt x="9676" y="1592"/>
                </a:lnTo>
                <a:cubicBezTo>
                  <a:pt x="9671" y="1593"/>
                  <a:pt x="9667" y="1595"/>
                  <a:pt x="9662" y="1597"/>
                </a:cubicBezTo>
                <a:lnTo>
                  <a:pt x="9662" y="1597"/>
                </a:lnTo>
                <a:cubicBezTo>
                  <a:pt x="9646" y="1603"/>
                  <a:pt x="9629" y="1608"/>
                  <a:pt x="9613" y="1615"/>
                </a:cubicBezTo>
                <a:lnTo>
                  <a:pt x="9613" y="1615"/>
                </a:lnTo>
                <a:cubicBezTo>
                  <a:pt x="9607" y="1617"/>
                  <a:pt x="9601" y="1619"/>
                  <a:pt x="9595" y="1621"/>
                </a:cubicBezTo>
                <a:lnTo>
                  <a:pt x="9595" y="1621"/>
                </a:lnTo>
                <a:cubicBezTo>
                  <a:pt x="9577" y="1628"/>
                  <a:pt x="9558" y="1635"/>
                  <a:pt x="9540" y="1641"/>
                </a:cubicBezTo>
                <a:lnTo>
                  <a:pt x="9540" y="1641"/>
                </a:lnTo>
                <a:cubicBezTo>
                  <a:pt x="9537" y="1641"/>
                  <a:pt x="9534" y="1643"/>
                  <a:pt x="9532" y="1643"/>
                </a:cubicBezTo>
                <a:lnTo>
                  <a:pt x="9532" y="1643"/>
                </a:lnTo>
                <a:cubicBezTo>
                  <a:pt x="9511" y="1650"/>
                  <a:pt x="9490" y="1658"/>
                  <a:pt x="9468" y="1665"/>
                </a:cubicBezTo>
                <a:lnTo>
                  <a:pt x="9468" y="1665"/>
                </a:lnTo>
                <a:cubicBezTo>
                  <a:pt x="9463" y="1667"/>
                  <a:pt x="9457" y="1668"/>
                  <a:pt x="9452" y="1671"/>
                </a:cubicBezTo>
                <a:lnTo>
                  <a:pt x="9452" y="1671"/>
                </a:lnTo>
                <a:cubicBezTo>
                  <a:pt x="9435" y="1676"/>
                  <a:pt x="9419" y="1681"/>
                  <a:pt x="9402" y="1687"/>
                </a:cubicBezTo>
                <a:lnTo>
                  <a:pt x="9402" y="1687"/>
                </a:lnTo>
                <a:cubicBezTo>
                  <a:pt x="9396" y="1689"/>
                  <a:pt x="9391" y="1691"/>
                  <a:pt x="9384" y="1693"/>
                </a:cubicBezTo>
                <a:lnTo>
                  <a:pt x="9384" y="1693"/>
                </a:lnTo>
                <a:cubicBezTo>
                  <a:pt x="9363" y="1699"/>
                  <a:pt x="9341" y="1707"/>
                  <a:pt x="9319" y="1714"/>
                </a:cubicBezTo>
                <a:lnTo>
                  <a:pt x="9319" y="1714"/>
                </a:lnTo>
                <a:cubicBezTo>
                  <a:pt x="9317" y="1714"/>
                  <a:pt x="9315" y="1715"/>
                  <a:pt x="9313" y="1716"/>
                </a:cubicBezTo>
                <a:lnTo>
                  <a:pt x="9313" y="1716"/>
                </a:lnTo>
                <a:cubicBezTo>
                  <a:pt x="9293" y="1722"/>
                  <a:pt x="9273" y="1728"/>
                  <a:pt x="9252" y="1734"/>
                </a:cubicBezTo>
                <a:lnTo>
                  <a:pt x="9252" y="1734"/>
                </a:lnTo>
                <a:cubicBezTo>
                  <a:pt x="9246" y="1736"/>
                  <a:pt x="9240" y="1738"/>
                  <a:pt x="9233" y="1740"/>
                </a:cubicBezTo>
                <a:lnTo>
                  <a:pt x="9233" y="1740"/>
                </a:lnTo>
                <a:cubicBezTo>
                  <a:pt x="9216" y="1746"/>
                  <a:pt x="9198" y="1751"/>
                  <a:pt x="9180" y="1756"/>
                </a:cubicBezTo>
                <a:lnTo>
                  <a:pt x="9180" y="1756"/>
                </a:lnTo>
                <a:cubicBezTo>
                  <a:pt x="9175" y="1757"/>
                  <a:pt x="9170" y="1759"/>
                  <a:pt x="9165" y="1760"/>
                </a:cubicBezTo>
                <a:lnTo>
                  <a:pt x="9165" y="1760"/>
                </a:lnTo>
                <a:cubicBezTo>
                  <a:pt x="9142" y="1767"/>
                  <a:pt x="9120" y="1774"/>
                  <a:pt x="9097" y="1780"/>
                </a:cubicBezTo>
                <a:lnTo>
                  <a:pt x="9097" y="1780"/>
                </a:lnTo>
                <a:cubicBezTo>
                  <a:pt x="9092" y="1781"/>
                  <a:pt x="9088" y="1782"/>
                  <a:pt x="9083" y="1784"/>
                </a:cubicBezTo>
                <a:lnTo>
                  <a:pt x="9083" y="1784"/>
                </a:lnTo>
                <a:cubicBezTo>
                  <a:pt x="9064" y="1789"/>
                  <a:pt x="9046" y="1795"/>
                  <a:pt x="9028" y="1799"/>
                </a:cubicBezTo>
                <a:lnTo>
                  <a:pt x="9028" y="1799"/>
                </a:lnTo>
                <a:cubicBezTo>
                  <a:pt x="9021" y="1801"/>
                  <a:pt x="9014" y="1803"/>
                  <a:pt x="9008" y="1805"/>
                </a:cubicBezTo>
                <a:lnTo>
                  <a:pt x="9008" y="1805"/>
                </a:lnTo>
                <a:cubicBezTo>
                  <a:pt x="8988" y="1811"/>
                  <a:pt x="8967" y="1816"/>
                  <a:pt x="8946" y="1822"/>
                </a:cubicBezTo>
                <a:lnTo>
                  <a:pt x="8946" y="1822"/>
                </a:lnTo>
                <a:cubicBezTo>
                  <a:pt x="8943" y="1822"/>
                  <a:pt x="8940" y="1823"/>
                  <a:pt x="8938" y="1824"/>
                </a:cubicBezTo>
                <a:lnTo>
                  <a:pt x="8938" y="1824"/>
                </a:lnTo>
                <a:cubicBezTo>
                  <a:pt x="8914" y="1830"/>
                  <a:pt x="8890" y="1837"/>
                  <a:pt x="8867" y="1842"/>
                </a:cubicBezTo>
                <a:lnTo>
                  <a:pt x="8867" y="1842"/>
                </a:lnTo>
                <a:cubicBezTo>
                  <a:pt x="8861" y="1844"/>
                  <a:pt x="8855" y="1846"/>
                  <a:pt x="8848" y="1847"/>
                </a:cubicBezTo>
                <a:lnTo>
                  <a:pt x="8848" y="1847"/>
                </a:lnTo>
                <a:cubicBezTo>
                  <a:pt x="8830" y="1852"/>
                  <a:pt x="8812" y="1856"/>
                  <a:pt x="8793" y="1861"/>
                </a:cubicBezTo>
                <a:lnTo>
                  <a:pt x="8793" y="1861"/>
                </a:lnTo>
                <a:cubicBezTo>
                  <a:pt x="8787" y="1863"/>
                  <a:pt x="8780" y="1865"/>
                  <a:pt x="8774" y="1866"/>
                </a:cubicBezTo>
                <a:lnTo>
                  <a:pt x="8774" y="1866"/>
                </a:lnTo>
                <a:cubicBezTo>
                  <a:pt x="8750" y="1872"/>
                  <a:pt x="8726" y="1878"/>
                  <a:pt x="8702" y="1883"/>
                </a:cubicBezTo>
                <a:lnTo>
                  <a:pt x="8702" y="1883"/>
                </a:lnTo>
                <a:cubicBezTo>
                  <a:pt x="8700" y="1884"/>
                  <a:pt x="8698" y="1885"/>
                  <a:pt x="8697" y="1885"/>
                </a:cubicBezTo>
                <a:lnTo>
                  <a:pt x="8697" y="1885"/>
                </a:lnTo>
                <a:cubicBezTo>
                  <a:pt x="8674" y="1890"/>
                  <a:pt x="8652" y="1896"/>
                  <a:pt x="8629" y="1901"/>
                </a:cubicBezTo>
                <a:lnTo>
                  <a:pt x="8629" y="1901"/>
                </a:lnTo>
                <a:cubicBezTo>
                  <a:pt x="8622" y="1902"/>
                  <a:pt x="8615" y="1904"/>
                  <a:pt x="8608" y="1906"/>
                </a:cubicBezTo>
                <a:lnTo>
                  <a:pt x="8608" y="1906"/>
                </a:lnTo>
                <a:cubicBezTo>
                  <a:pt x="8589" y="1910"/>
                  <a:pt x="8570" y="1914"/>
                  <a:pt x="8551" y="1919"/>
                </a:cubicBezTo>
                <a:lnTo>
                  <a:pt x="8551" y="1919"/>
                </a:lnTo>
                <a:cubicBezTo>
                  <a:pt x="8545" y="1920"/>
                  <a:pt x="8539" y="1922"/>
                  <a:pt x="8533" y="1923"/>
                </a:cubicBezTo>
                <a:lnTo>
                  <a:pt x="8533" y="1923"/>
                </a:lnTo>
                <a:cubicBezTo>
                  <a:pt x="8508" y="1928"/>
                  <a:pt x="8484" y="1933"/>
                  <a:pt x="8459" y="1939"/>
                </a:cubicBezTo>
                <a:lnTo>
                  <a:pt x="8459" y="1939"/>
                </a:lnTo>
                <a:cubicBezTo>
                  <a:pt x="8454" y="1940"/>
                  <a:pt x="8448" y="1941"/>
                  <a:pt x="8444" y="1942"/>
                </a:cubicBezTo>
                <a:lnTo>
                  <a:pt x="8444" y="1942"/>
                </a:lnTo>
                <a:cubicBezTo>
                  <a:pt x="8423" y="1946"/>
                  <a:pt x="8403" y="1950"/>
                  <a:pt x="8383" y="1955"/>
                </a:cubicBezTo>
                <a:lnTo>
                  <a:pt x="8383" y="1955"/>
                </a:lnTo>
                <a:cubicBezTo>
                  <a:pt x="8375" y="1956"/>
                  <a:pt x="8369" y="1958"/>
                  <a:pt x="8361" y="1960"/>
                </a:cubicBezTo>
                <a:lnTo>
                  <a:pt x="8361" y="1960"/>
                </a:lnTo>
                <a:cubicBezTo>
                  <a:pt x="8340" y="1964"/>
                  <a:pt x="8318" y="1968"/>
                  <a:pt x="8297" y="1973"/>
                </a:cubicBezTo>
                <a:lnTo>
                  <a:pt x="8297" y="1973"/>
                </a:lnTo>
                <a:cubicBezTo>
                  <a:pt x="8293" y="1973"/>
                  <a:pt x="8289" y="1974"/>
                  <a:pt x="8284" y="1975"/>
                </a:cubicBezTo>
                <a:lnTo>
                  <a:pt x="8284" y="1975"/>
                </a:lnTo>
                <a:cubicBezTo>
                  <a:pt x="8259" y="1980"/>
                  <a:pt x="8234" y="1985"/>
                  <a:pt x="8209" y="1990"/>
                </a:cubicBezTo>
                <a:lnTo>
                  <a:pt x="8209" y="1990"/>
                </a:lnTo>
                <a:cubicBezTo>
                  <a:pt x="8202" y="1991"/>
                  <a:pt x="8195" y="1993"/>
                  <a:pt x="8188" y="1994"/>
                </a:cubicBezTo>
                <a:lnTo>
                  <a:pt x="8188" y="1994"/>
                </a:lnTo>
                <a:cubicBezTo>
                  <a:pt x="8169" y="1997"/>
                  <a:pt x="8149" y="2001"/>
                  <a:pt x="8129" y="2004"/>
                </a:cubicBezTo>
                <a:lnTo>
                  <a:pt x="8129" y="2004"/>
                </a:lnTo>
                <a:cubicBezTo>
                  <a:pt x="8122" y="2006"/>
                  <a:pt x="8115" y="2007"/>
                  <a:pt x="8107" y="2009"/>
                </a:cubicBezTo>
                <a:lnTo>
                  <a:pt x="8107" y="2009"/>
                </a:lnTo>
                <a:cubicBezTo>
                  <a:pt x="8081" y="2013"/>
                  <a:pt x="8056" y="2018"/>
                  <a:pt x="8029" y="2023"/>
                </a:cubicBezTo>
                <a:lnTo>
                  <a:pt x="8029" y="2023"/>
                </a:lnTo>
                <a:cubicBezTo>
                  <a:pt x="8028" y="2023"/>
                  <a:pt x="8027" y="2023"/>
                  <a:pt x="8025" y="2024"/>
                </a:cubicBezTo>
                <a:lnTo>
                  <a:pt x="8025" y="2024"/>
                </a:lnTo>
                <a:cubicBezTo>
                  <a:pt x="8001" y="2028"/>
                  <a:pt x="7976" y="2032"/>
                  <a:pt x="7951" y="2036"/>
                </a:cubicBezTo>
                <a:lnTo>
                  <a:pt x="7951" y="2036"/>
                </a:lnTo>
                <a:cubicBezTo>
                  <a:pt x="7944" y="2037"/>
                  <a:pt x="7936" y="2039"/>
                  <a:pt x="7928" y="2040"/>
                </a:cubicBezTo>
                <a:lnTo>
                  <a:pt x="7928" y="2040"/>
                </a:lnTo>
                <a:cubicBezTo>
                  <a:pt x="7908" y="2044"/>
                  <a:pt x="7888" y="2047"/>
                  <a:pt x="7867" y="2050"/>
                </a:cubicBezTo>
                <a:lnTo>
                  <a:pt x="7867" y="2050"/>
                </a:lnTo>
                <a:cubicBezTo>
                  <a:pt x="7861" y="2051"/>
                  <a:pt x="7854" y="2052"/>
                  <a:pt x="7847" y="2053"/>
                </a:cubicBezTo>
                <a:lnTo>
                  <a:pt x="7847" y="2053"/>
                </a:lnTo>
                <a:cubicBezTo>
                  <a:pt x="7821" y="2058"/>
                  <a:pt x="7795" y="2062"/>
                  <a:pt x="7769" y="2065"/>
                </a:cubicBezTo>
                <a:lnTo>
                  <a:pt x="7769" y="2065"/>
                </a:lnTo>
                <a:cubicBezTo>
                  <a:pt x="7763" y="2067"/>
                  <a:pt x="7757" y="2067"/>
                  <a:pt x="7752" y="2068"/>
                </a:cubicBezTo>
                <a:lnTo>
                  <a:pt x="7752" y="2068"/>
                </a:lnTo>
                <a:cubicBezTo>
                  <a:pt x="7730" y="2071"/>
                  <a:pt x="7709" y="2075"/>
                  <a:pt x="7688" y="2078"/>
                </a:cubicBezTo>
                <a:lnTo>
                  <a:pt x="7688" y="2078"/>
                </a:lnTo>
                <a:cubicBezTo>
                  <a:pt x="7680" y="2079"/>
                  <a:pt x="7671" y="2080"/>
                  <a:pt x="7663" y="2081"/>
                </a:cubicBezTo>
                <a:lnTo>
                  <a:pt x="7663" y="2081"/>
                </a:lnTo>
                <a:cubicBezTo>
                  <a:pt x="7641" y="2085"/>
                  <a:pt x="7619" y="2088"/>
                  <a:pt x="7597" y="2091"/>
                </a:cubicBezTo>
                <a:lnTo>
                  <a:pt x="7597" y="2091"/>
                </a:lnTo>
                <a:cubicBezTo>
                  <a:pt x="7591" y="2092"/>
                  <a:pt x="7587" y="2093"/>
                  <a:pt x="7581" y="2093"/>
                </a:cubicBezTo>
                <a:lnTo>
                  <a:pt x="7581" y="2093"/>
                </a:lnTo>
                <a:cubicBezTo>
                  <a:pt x="7555" y="2097"/>
                  <a:pt x="7528" y="2101"/>
                  <a:pt x="7502" y="2104"/>
                </a:cubicBezTo>
                <a:lnTo>
                  <a:pt x="7502" y="2104"/>
                </a:lnTo>
                <a:cubicBezTo>
                  <a:pt x="7494" y="2105"/>
                  <a:pt x="7486" y="2106"/>
                  <a:pt x="7478" y="2107"/>
                </a:cubicBezTo>
                <a:lnTo>
                  <a:pt x="7478" y="2107"/>
                </a:lnTo>
                <a:cubicBezTo>
                  <a:pt x="7458" y="2110"/>
                  <a:pt x="7438" y="2112"/>
                  <a:pt x="7418" y="2115"/>
                </a:cubicBezTo>
                <a:lnTo>
                  <a:pt x="7418" y="2115"/>
                </a:lnTo>
                <a:cubicBezTo>
                  <a:pt x="7410" y="2116"/>
                  <a:pt x="7403" y="2116"/>
                  <a:pt x="7396" y="2118"/>
                </a:cubicBezTo>
                <a:lnTo>
                  <a:pt x="7396" y="2118"/>
                </a:lnTo>
                <a:cubicBezTo>
                  <a:pt x="7345" y="2124"/>
                  <a:pt x="7294" y="2130"/>
                  <a:pt x="7243" y="2136"/>
                </a:cubicBezTo>
                <a:lnTo>
                  <a:pt x="7243" y="2136"/>
                </a:lnTo>
                <a:lnTo>
                  <a:pt x="7242" y="2136"/>
                </a:lnTo>
                <a:lnTo>
                  <a:pt x="7242" y="2136"/>
                </a:lnTo>
                <a:cubicBezTo>
                  <a:pt x="7191" y="2142"/>
                  <a:pt x="7139" y="2147"/>
                  <a:pt x="7087" y="2152"/>
                </a:cubicBezTo>
                <a:lnTo>
                  <a:pt x="7087" y="2152"/>
                </a:lnTo>
                <a:cubicBezTo>
                  <a:pt x="7083" y="2153"/>
                  <a:pt x="7078" y="2154"/>
                  <a:pt x="7074" y="2154"/>
                </a:cubicBezTo>
                <a:lnTo>
                  <a:pt x="7074" y="2154"/>
                </a:lnTo>
                <a:cubicBezTo>
                  <a:pt x="7024" y="2159"/>
                  <a:pt x="6975" y="2164"/>
                  <a:pt x="6925" y="2168"/>
                </a:cubicBezTo>
                <a:lnTo>
                  <a:pt x="6925" y="2168"/>
                </a:lnTo>
                <a:cubicBezTo>
                  <a:pt x="6921" y="2169"/>
                  <a:pt x="6917" y="2169"/>
                  <a:pt x="6913" y="2169"/>
                </a:cubicBezTo>
                <a:lnTo>
                  <a:pt x="6913" y="2169"/>
                </a:lnTo>
                <a:cubicBezTo>
                  <a:pt x="6861" y="2174"/>
                  <a:pt x="6809" y="2178"/>
                  <a:pt x="6756" y="2182"/>
                </a:cubicBezTo>
                <a:lnTo>
                  <a:pt x="6756" y="2182"/>
                </a:lnTo>
                <a:cubicBezTo>
                  <a:pt x="6752" y="2183"/>
                  <a:pt x="6749" y="2183"/>
                  <a:pt x="6744" y="2184"/>
                </a:cubicBezTo>
                <a:lnTo>
                  <a:pt x="6744" y="2184"/>
                </a:lnTo>
                <a:cubicBezTo>
                  <a:pt x="6706" y="2186"/>
                  <a:pt x="6666" y="2189"/>
                  <a:pt x="6627" y="2192"/>
                </a:cubicBezTo>
                <a:lnTo>
                  <a:pt x="6627" y="2192"/>
                </a:lnTo>
                <a:cubicBezTo>
                  <a:pt x="6626" y="2192"/>
                  <a:pt x="6625" y="2192"/>
                  <a:pt x="6624" y="2192"/>
                </a:cubicBezTo>
                <a:lnTo>
                  <a:pt x="6624" y="2192"/>
                </a:lnTo>
                <a:cubicBezTo>
                  <a:pt x="6584" y="2195"/>
                  <a:pt x="6544" y="2198"/>
                  <a:pt x="6504" y="2200"/>
                </a:cubicBezTo>
                <a:lnTo>
                  <a:pt x="6504" y="2200"/>
                </a:lnTo>
                <a:cubicBezTo>
                  <a:pt x="6500" y="2201"/>
                  <a:pt x="6496" y="2201"/>
                  <a:pt x="6492" y="2201"/>
                </a:cubicBezTo>
                <a:lnTo>
                  <a:pt x="6492" y="2201"/>
                </a:lnTo>
                <a:cubicBezTo>
                  <a:pt x="6453" y="2204"/>
                  <a:pt x="6415" y="2205"/>
                  <a:pt x="6376" y="2208"/>
                </a:cubicBezTo>
                <a:lnTo>
                  <a:pt x="6376" y="2208"/>
                </a:lnTo>
                <a:cubicBezTo>
                  <a:pt x="6370" y="2208"/>
                  <a:pt x="6365" y="2208"/>
                  <a:pt x="6359" y="2208"/>
                </a:cubicBezTo>
                <a:lnTo>
                  <a:pt x="6359" y="2208"/>
                </a:lnTo>
                <a:cubicBezTo>
                  <a:pt x="6320" y="2211"/>
                  <a:pt x="6282" y="2212"/>
                  <a:pt x="6244" y="2214"/>
                </a:cubicBezTo>
                <a:lnTo>
                  <a:pt x="6244" y="2214"/>
                </a:lnTo>
                <a:cubicBezTo>
                  <a:pt x="6238" y="2214"/>
                  <a:pt x="6232" y="2214"/>
                  <a:pt x="6225" y="2215"/>
                </a:cubicBezTo>
                <a:lnTo>
                  <a:pt x="6225" y="2215"/>
                </a:lnTo>
                <a:cubicBezTo>
                  <a:pt x="6191" y="2216"/>
                  <a:pt x="6155" y="2217"/>
                  <a:pt x="6121" y="2219"/>
                </a:cubicBezTo>
                <a:lnTo>
                  <a:pt x="6121" y="2219"/>
                </a:lnTo>
                <a:cubicBezTo>
                  <a:pt x="6119" y="2219"/>
                  <a:pt x="6117" y="2219"/>
                  <a:pt x="6115" y="2219"/>
                </a:cubicBezTo>
                <a:lnTo>
                  <a:pt x="6115" y="2219"/>
                </a:lnTo>
                <a:cubicBezTo>
                  <a:pt x="6082" y="2220"/>
                  <a:pt x="6047" y="2221"/>
                  <a:pt x="6013" y="2222"/>
                </a:cubicBezTo>
                <a:lnTo>
                  <a:pt x="6013" y="2222"/>
                </a:lnTo>
                <a:cubicBezTo>
                  <a:pt x="6007" y="2222"/>
                  <a:pt x="6002" y="2222"/>
                  <a:pt x="5995" y="2223"/>
                </a:cubicBezTo>
                <a:lnTo>
                  <a:pt x="5995" y="2223"/>
                </a:lnTo>
                <a:cubicBezTo>
                  <a:pt x="5961" y="2224"/>
                  <a:pt x="5926" y="2225"/>
                  <a:pt x="5891" y="2225"/>
                </a:cubicBezTo>
                <a:lnTo>
                  <a:pt x="5891" y="2225"/>
                </a:lnTo>
                <a:cubicBezTo>
                  <a:pt x="5885" y="2225"/>
                  <a:pt x="5880" y="2225"/>
                  <a:pt x="5874" y="2225"/>
                </a:cubicBezTo>
                <a:lnTo>
                  <a:pt x="5874" y="2225"/>
                </a:lnTo>
                <a:cubicBezTo>
                  <a:pt x="5839" y="2226"/>
                  <a:pt x="5804" y="2226"/>
                  <a:pt x="5768" y="2227"/>
                </a:cubicBezTo>
                <a:lnTo>
                  <a:pt x="5768" y="2227"/>
                </a:lnTo>
                <a:cubicBezTo>
                  <a:pt x="5767" y="2227"/>
                  <a:pt x="5767" y="2227"/>
                  <a:pt x="5766" y="2227"/>
                </a:cubicBezTo>
                <a:lnTo>
                  <a:pt x="5766" y="2227"/>
                </a:lnTo>
                <a:cubicBezTo>
                  <a:pt x="5707" y="2227"/>
                  <a:pt x="5647" y="2228"/>
                  <a:pt x="5588" y="2228"/>
                </a:cubicBezTo>
                <a:lnTo>
                  <a:pt x="5573" y="2228"/>
                </a:lnTo>
                <a:lnTo>
                  <a:pt x="5573" y="2228"/>
                </a:lnTo>
                <a:cubicBezTo>
                  <a:pt x="5514" y="2228"/>
                  <a:pt x="5454" y="2228"/>
                  <a:pt x="5394" y="2227"/>
                </a:cubicBezTo>
                <a:lnTo>
                  <a:pt x="5394" y="2227"/>
                </a:lnTo>
                <a:cubicBezTo>
                  <a:pt x="5370" y="2227"/>
                  <a:pt x="5346" y="2226"/>
                  <a:pt x="5323" y="2226"/>
                </a:cubicBezTo>
                <a:lnTo>
                  <a:pt x="5323" y="2226"/>
                </a:lnTo>
                <a:cubicBezTo>
                  <a:pt x="5322" y="2226"/>
                  <a:pt x="5320" y="2226"/>
                  <a:pt x="5319" y="2226"/>
                </a:cubicBezTo>
                <a:lnTo>
                  <a:pt x="5319" y="2226"/>
                </a:lnTo>
                <a:cubicBezTo>
                  <a:pt x="5288" y="2225"/>
                  <a:pt x="5257" y="2225"/>
                  <a:pt x="5227" y="2224"/>
                </a:cubicBezTo>
                <a:lnTo>
                  <a:pt x="5227" y="2224"/>
                </a:lnTo>
                <a:cubicBezTo>
                  <a:pt x="5219" y="2224"/>
                  <a:pt x="5212" y="2224"/>
                  <a:pt x="5204" y="2224"/>
                </a:cubicBezTo>
                <a:lnTo>
                  <a:pt x="5204" y="2224"/>
                </a:lnTo>
                <a:cubicBezTo>
                  <a:pt x="5172" y="2223"/>
                  <a:pt x="5141" y="2222"/>
                  <a:pt x="5110" y="2221"/>
                </a:cubicBezTo>
                <a:lnTo>
                  <a:pt x="5110" y="2221"/>
                </a:lnTo>
                <a:cubicBezTo>
                  <a:pt x="5109" y="2221"/>
                  <a:pt x="5108" y="2221"/>
                  <a:pt x="5107" y="2221"/>
                </a:cubicBezTo>
                <a:lnTo>
                  <a:pt x="5107" y="2221"/>
                </a:lnTo>
                <a:cubicBezTo>
                  <a:pt x="5077" y="2220"/>
                  <a:pt x="5046" y="2219"/>
                  <a:pt x="5015" y="2218"/>
                </a:cubicBezTo>
                <a:lnTo>
                  <a:pt x="5015" y="2218"/>
                </a:lnTo>
                <a:cubicBezTo>
                  <a:pt x="5008" y="2217"/>
                  <a:pt x="5001" y="2217"/>
                  <a:pt x="4993" y="2217"/>
                </a:cubicBezTo>
                <a:lnTo>
                  <a:pt x="4993" y="2217"/>
                </a:lnTo>
                <a:cubicBezTo>
                  <a:pt x="4962" y="2216"/>
                  <a:pt x="4931" y="2215"/>
                  <a:pt x="4900" y="2214"/>
                </a:cubicBezTo>
                <a:lnTo>
                  <a:pt x="4900" y="2214"/>
                </a:lnTo>
                <a:cubicBezTo>
                  <a:pt x="4899" y="2214"/>
                  <a:pt x="4899" y="2213"/>
                  <a:pt x="4898" y="2213"/>
                </a:cubicBezTo>
                <a:lnTo>
                  <a:pt x="4898" y="2213"/>
                </a:lnTo>
                <a:cubicBezTo>
                  <a:pt x="4761" y="2207"/>
                  <a:pt x="4627" y="2199"/>
                  <a:pt x="4495" y="2189"/>
                </a:cubicBezTo>
                <a:lnTo>
                  <a:pt x="4495" y="2189"/>
                </a:lnTo>
                <a:cubicBezTo>
                  <a:pt x="4361" y="2179"/>
                  <a:pt x="4228" y="2168"/>
                  <a:pt x="4097" y="2155"/>
                </a:cubicBezTo>
                <a:lnTo>
                  <a:pt x="4097" y="2155"/>
                </a:lnTo>
                <a:lnTo>
                  <a:pt x="4097" y="2155"/>
                </a:lnTo>
                <a:cubicBezTo>
                  <a:pt x="4067" y="2152"/>
                  <a:pt x="4036" y="2148"/>
                  <a:pt x="4006" y="2145"/>
                </a:cubicBezTo>
                <a:lnTo>
                  <a:pt x="4006" y="2145"/>
                </a:lnTo>
                <a:cubicBezTo>
                  <a:pt x="4000" y="2145"/>
                  <a:pt x="3993" y="2144"/>
                  <a:pt x="3988" y="2143"/>
                </a:cubicBezTo>
                <a:lnTo>
                  <a:pt x="3988" y="2143"/>
                </a:lnTo>
                <a:cubicBezTo>
                  <a:pt x="3958" y="2140"/>
                  <a:pt x="3928" y="2136"/>
                  <a:pt x="3898" y="2133"/>
                </a:cubicBezTo>
                <a:lnTo>
                  <a:pt x="3898" y="2133"/>
                </a:lnTo>
                <a:cubicBezTo>
                  <a:pt x="3897" y="2133"/>
                  <a:pt x="3895" y="2132"/>
                  <a:pt x="3894" y="2132"/>
                </a:cubicBezTo>
                <a:lnTo>
                  <a:pt x="3894" y="2132"/>
                </a:lnTo>
                <a:cubicBezTo>
                  <a:pt x="3865" y="2130"/>
                  <a:pt x="3837" y="2126"/>
                  <a:pt x="3809" y="2122"/>
                </a:cubicBezTo>
                <a:lnTo>
                  <a:pt x="3809" y="2122"/>
                </a:lnTo>
                <a:cubicBezTo>
                  <a:pt x="3803" y="2121"/>
                  <a:pt x="3796" y="2121"/>
                  <a:pt x="3789" y="2120"/>
                </a:cubicBezTo>
                <a:lnTo>
                  <a:pt x="3789" y="2120"/>
                </a:lnTo>
                <a:cubicBezTo>
                  <a:pt x="3761" y="2116"/>
                  <a:pt x="3732" y="2112"/>
                  <a:pt x="3704" y="2109"/>
                </a:cubicBezTo>
                <a:lnTo>
                  <a:pt x="3704" y="2109"/>
                </a:lnTo>
                <a:cubicBezTo>
                  <a:pt x="3700" y="2108"/>
                  <a:pt x="3695" y="2108"/>
                  <a:pt x="3691" y="2107"/>
                </a:cubicBezTo>
                <a:lnTo>
                  <a:pt x="3691" y="2107"/>
                </a:lnTo>
                <a:cubicBezTo>
                  <a:pt x="3663" y="2104"/>
                  <a:pt x="3636" y="2100"/>
                  <a:pt x="3608" y="2096"/>
                </a:cubicBezTo>
                <a:lnTo>
                  <a:pt x="3608" y="2096"/>
                </a:lnTo>
                <a:cubicBezTo>
                  <a:pt x="3603" y="2095"/>
                  <a:pt x="3598" y="2094"/>
                  <a:pt x="3593" y="2094"/>
                </a:cubicBezTo>
                <a:lnTo>
                  <a:pt x="3593" y="2094"/>
                </a:lnTo>
                <a:cubicBezTo>
                  <a:pt x="3563" y="2090"/>
                  <a:pt x="3534" y="2085"/>
                  <a:pt x="3504" y="2081"/>
                </a:cubicBezTo>
                <a:lnTo>
                  <a:pt x="3504" y="2081"/>
                </a:lnTo>
                <a:cubicBezTo>
                  <a:pt x="3498" y="2080"/>
                  <a:pt x="3492" y="2079"/>
                  <a:pt x="3486" y="2078"/>
                </a:cubicBezTo>
                <a:lnTo>
                  <a:pt x="3486" y="2078"/>
                </a:lnTo>
                <a:cubicBezTo>
                  <a:pt x="3426" y="2069"/>
                  <a:pt x="3365" y="2060"/>
                  <a:pt x="3306" y="2050"/>
                </a:cubicBezTo>
                <a:lnTo>
                  <a:pt x="3306" y="2050"/>
                </a:lnTo>
                <a:cubicBezTo>
                  <a:pt x="3301" y="2049"/>
                  <a:pt x="3296" y="2048"/>
                  <a:pt x="3291" y="2047"/>
                </a:cubicBezTo>
                <a:lnTo>
                  <a:pt x="3291" y="2047"/>
                </a:lnTo>
                <a:cubicBezTo>
                  <a:pt x="3259" y="2042"/>
                  <a:pt x="3228" y="2036"/>
                  <a:pt x="3197" y="2031"/>
                </a:cubicBezTo>
                <a:lnTo>
                  <a:pt x="3197" y="2031"/>
                </a:lnTo>
                <a:cubicBezTo>
                  <a:pt x="3192" y="2030"/>
                  <a:pt x="3187" y="2029"/>
                  <a:pt x="3182" y="2029"/>
                </a:cubicBezTo>
                <a:lnTo>
                  <a:pt x="3182" y="2029"/>
                </a:lnTo>
                <a:cubicBezTo>
                  <a:pt x="3151" y="2023"/>
                  <a:pt x="3119" y="2017"/>
                  <a:pt x="3088" y="2011"/>
                </a:cubicBezTo>
                <a:lnTo>
                  <a:pt x="3088" y="2011"/>
                </a:lnTo>
                <a:cubicBezTo>
                  <a:pt x="3085" y="2011"/>
                  <a:pt x="3081" y="2010"/>
                  <a:pt x="3078" y="2009"/>
                </a:cubicBezTo>
                <a:lnTo>
                  <a:pt x="3078" y="2009"/>
                </a:lnTo>
                <a:cubicBezTo>
                  <a:pt x="3047" y="2003"/>
                  <a:pt x="3015" y="1997"/>
                  <a:pt x="2983" y="1991"/>
                </a:cubicBezTo>
                <a:lnTo>
                  <a:pt x="2983" y="1991"/>
                </a:lnTo>
                <a:cubicBezTo>
                  <a:pt x="2982" y="1991"/>
                  <a:pt x="2981" y="1991"/>
                  <a:pt x="2980" y="1990"/>
                </a:cubicBezTo>
                <a:lnTo>
                  <a:pt x="2980" y="1990"/>
                </a:lnTo>
                <a:cubicBezTo>
                  <a:pt x="2948" y="1984"/>
                  <a:pt x="2917" y="1978"/>
                  <a:pt x="2886" y="1971"/>
                </a:cubicBezTo>
                <a:lnTo>
                  <a:pt x="2886" y="1971"/>
                </a:lnTo>
                <a:cubicBezTo>
                  <a:pt x="2882" y="1971"/>
                  <a:pt x="2877" y="1970"/>
                  <a:pt x="2873" y="1969"/>
                </a:cubicBezTo>
                <a:lnTo>
                  <a:pt x="2873" y="1969"/>
                </a:lnTo>
                <a:cubicBezTo>
                  <a:pt x="2838" y="1961"/>
                  <a:pt x="2804" y="1954"/>
                  <a:pt x="2770" y="1947"/>
                </a:cubicBezTo>
                <a:lnTo>
                  <a:pt x="2770" y="1947"/>
                </a:lnTo>
                <a:cubicBezTo>
                  <a:pt x="2766" y="1946"/>
                  <a:pt x="2762" y="1945"/>
                  <a:pt x="2758" y="1944"/>
                </a:cubicBezTo>
                <a:lnTo>
                  <a:pt x="2758" y="1944"/>
                </a:lnTo>
                <a:cubicBezTo>
                  <a:pt x="2724" y="1937"/>
                  <a:pt x="2690" y="1929"/>
                  <a:pt x="2656" y="1922"/>
                </a:cubicBezTo>
                <a:lnTo>
                  <a:pt x="2656" y="1922"/>
                </a:lnTo>
                <a:cubicBezTo>
                  <a:pt x="2653" y="1920"/>
                  <a:pt x="2648" y="1920"/>
                  <a:pt x="2645" y="1919"/>
                </a:cubicBezTo>
                <a:lnTo>
                  <a:pt x="2645" y="1919"/>
                </a:lnTo>
                <a:cubicBezTo>
                  <a:pt x="2611" y="1911"/>
                  <a:pt x="2577" y="1903"/>
                  <a:pt x="2544" y="1895"/>
                </a:cubicBezTo>
                <a:lnTo>
                  <a:pt x="2544" y="1895"/>
                </a:lnTo>
                <a:cubicBezTo>
                  <a:pt x="2540" y="1894"/>
                  <a:pt x="2537" y="1893"/>
                  <a:pt x="2534" y="1893"/>
                </a:cubicBezTo>
                <a:lnTo>
                  <a:pt x="2534" y="1893"/>
                </a:lnTo>
                <a:cubicBezTo>
                  <a:pt x="2500" y="1885"/>
                  <a:pt x="2467" y="1876"/>
                  <a:pt x="2433" y="1868"/>
                </a:cubicBezTo>
                <a:lnTo>
                  <a:pt x="2433" y="1868"/>
                </a:lnTo>
                <a:cubicBezTo>
                  <a:pt x="2430" y="1867"/>
                  <a:pt x="2427" y="1866"/>
                  <a:pt x="2423" y="1865"/>
                </a:cubicBezTo>
                <a:lnTo>
                  <a:pt x="2423" y="1865"/>
                </a:lnTo>
                <a:cubicBezTo>
                  <a:pt x="2402" y="1859"/>
                  <a:pt x="2380" y="1853"/>
                  <a:pt x="2358" y="1848"/>
                </a:cubicBezTo>
                <a:lnTo>
                  <a:pt x="2358" y="1848"/>
                </a:lnTo>
                <a:lnTo>
                  <a:pt x="2357" y="1848"/>
                </a:lnTo>
                <a:lnTo>
                  <a:pt x="2357" y="1848"/>
                </a:lnTo>
                <a:cubicBezTo>
                  <a:pt x="2337" y="1842"/>
                  <a:pt x="2316" y="1837"/>
                  <a:pt x="2296" y="1831"/>
                </a:cubicBezTo>
                <a:lnTo>
                  <a:pt x="2296" y="1831"/>
                </a:lnTo>
                <a:cubicBezTo>
                  <a:pt x="2290" y="1829"/>
                  <a:pt x="2284" y="1828"/>
                  <a:pt x="2278" y="1827"/>
                </a:cubicBezTo>
                <a:lnTo>
                  <a:pt x="2278" y="1827"/>
                </a:lnTo>
                <a:cubicBezTo>
                  <a:pt x="2263" y="1822"/>
                  <a:pt x="2247" y="1818"/>
                  <a:pt x="2232" y="1813"/>
                </a:cubicBezTo>
                <a:lnTo>
                  <a:pt x="2232" y="1813"/>
                </a:lnTo>
                <a:cubicBezTo>
                  <a:pt x="2226" y="1812"/>
                  <a:pt x="2220" y="1810"/>
                  <a:pt x="2213" y="1808"/>
                </a:cubicBezTo>
                <a:lnTo>
                  <a:pt x="2213" y="1808"/>
                </a:lnTo>
                <a:cubicBezTo>
                  <a:pt x="2196" y="1803"/>
                  <a:pt x="2177" y="1798"/>
                  <a:pt x="2160" y="1793"/>
                </a:cubicBezTo>
                <a:lnTo>
                  <a:pt x="2160" y="1793"/>
                </a:lnTo>
                <a:cubicBezTo>
                  <a:pt x="2157" y="1792"/>
                  <a:pt x="2155" y="1791"/>
                  <a:pt x="2152" y="1791"/>
                </a:cubicBezTo>
                <a:lnTo>
                  <a:pt x="2152" y="1791"/>
                </a:lnTo>
                <a:cubicBezTo>
                  <a:pt x="2132" y="1785"/>
                  <a:pt x="2112" y="1779"/>
                  <a:pt x="2091" y="1772"/>
                </a:cubicBezTo>
                <a:lnTo>
                  <a:pt x="2091" y="1772"/>
                </a:lnTo>
                <a:cubicBezTo>
                  <a:pt x="2086" y="1771"/>
                  <a:pt x="2080" y="1769"/>
                  <a:pt x="2075" y="1768"/>
                </a:cubicBezTo>
                <a:lnTo>
                  <a:pt x="2075" y="1768"/>
                </a:lnTo>
                <a:cubicBezTo>
                  <a:pt x="2061" y="1763"/>
                  <a:pt x="2045" y="1759"/>
                  <a:pt x="2031" y="1754"/>
                </a:cubicBezTo>
                <a:lnTo>
                  <a:pt x="2031" y="1754"/>
                </a:lnTo>
                <a:cubicBezTo>
                  <a:pt x="2024" y="1752"/>
                  <a:pt x="2018" y="1750"/>
                  <a:pt x="2012" y="1748"/>
                </a:cubicBezTo>
                <a:lnTo>
                  <a:pt x="2012" y="1748"/>
                </a:lnTo>
                <a:cubicBezTo>
                  <a:pt x="1996" y="1744"/>
                  <a:pt x="1982" y="1739"/>
                  <a:pt x="1966" y="1734"/>
                </a:cubicBezTo>
                <a:lnTo>
                  <a:pt x="1966" y="1734"/>
                </a:lnTo>
                <a:cubicBezTo>
                  <a:pt x="1962" y="1732"/>
                  <a:pt x="1957" y="1731"/>
                  <a:pt x="1953" y="1729"/>
                </a:cubicBezTo>
                <a:lnTo>
                  <a:pt x="1953" y="1729"/>
                </a:lnTo>
                <a:cubicBezTo>
                  <a:pt x="1933" y="1723"/>
                  <a:pt x="1914" y="1717"/>
                  <a:pt x="1894" y="1711"/>
                </a:cubicBezTo>
                <a:lnTo>
                  <a:pt x="1894" y="1711"/>
                </a:lnTo>
                <a:cubicBezTo>
                  <a:pt x="1888" y="1708"/>
                  <a:pt x="1883" y="1707"/>
                  <a:pt x="1877" y="1705"/>
                </a:cubicBezTo>
                <a:lnTo>
                  <a:pt x="1877" y="1705"/>
                </a:lnTo>
                <a:cubicBezTo>
                  <a:pt x="1865" y="1701"/>
                  <a:pt x="1854" y="1697"/>
                  <a:pt x="1843" y="1693"/>
                </a:cubicBezTo>
                <a:lnTo>
                  <a:pt x="1843" y="1693"/>
                </a:lnTo>
                <a:cubicBezTo>
                  <a:pt x="1836" y="1691"/>
                  <a:pt x="1830" y="1689"/>
                  <a:pt x="1823" y="1687"/>
                </a:cubicBezTo>
                <a:lnTo>
                  <a:pt x="1823" y="1687"/>
                </a:lnTo>
                <a:cubicBezTo>
                  <a:pt x="1813" y="1683"/>
                  <a:pt x="1802" y="1679"/>
                  <a:pt x="1792" y="1676"/>
                </a:cubicBezTo>
                <a:lnTo>
                  <a:pt x="1792" y="1676"/>
                </a:lnTo>
                <a:cubicBezTo>
                  <a:pt x="1785" y="1673"/>
                  <a:pt x="1778" y="1671"/>
                  <a:pt x="1771" y="1668"/>
                </a:cubicBezTo>
                <a:lnTo>
                  <a:pt x="1771" y="1668"/>
                </a:lnTo>
                <a:cubicBezTo>
                  <a:pt x="1761" y="1665"/>
                  <a:pt x="1751" y="1661"/>
                  <a:pt x="1742" y="1658"/>
                </a:cubicBezTo>
                <a:lnTo>
                  <a:pt x="1742" y="1658"/>
                </a:lnTo>
                <a:cubicBezTo>
                  <a:pt x="1734" y="1656"/>
                  <a:pt x="1728" y="1653"/>
                  <a:pt x="1720" y="1650"/>
                </a:cubicBezTo>
                <a:lnTo>
                  <a:pt x="1720" y="1650"/>
                </a:lnTo>
                <a:cubicBezTo>
                  <a:pt x="1711" y="1647"/>
                  <a:pt x="1701" y="1644"/>
                  <a:pt x="1692" y="1640"/>
                </a:cubicBezTo>
                <a:lnTo>
                  <a:pt x="1692" y="1640"/>
                </a:lnTo>
                <a:cubicBezTo>
                  <a:pt x="1684" y="1637"/>
                  <a:pt x="1677" y="1635"/>
                  <a:pt x="1671" y="1632"/>
                </a:cubicBezTo>
                <a:lnTo>
                  <a:pt x="1671" y="1632"/>
                </a:lnTo>
                <a:cubicBezTo>
                  <a:pt x="1661" y="1628"/>
                  <a:pt x="1651" y="1626"/>
                  <a:pt x="1642" y="1621"/>
                </a:cubicBezTo>
                <a:lnTo>
                  <a:pt x="1642" y="1621"/>
                </a:lnTo>
                <a:cubicBezTo>
                  <a:pt x="1635" y="1619"/>
                  <a:pt x="1628" y="1617"/>
                  <a:pt x="1621" y="1614"/>
                </a:cubicBezTo>
                <a:lnTo>
                  <a:pt x="1621" y="1614"/>
                </a:lnTo>
                <a:cubicBezTo>
                  <a:pt x="1611" y="1610"/>
                  <a:pt x="1602" y="1607"/>
                  <a:pt x="1592" y="1603"/>
                </a:cubicBezTo>
                <a:lnTo>
                  <a:pt x="1592" y="1603"/>
                </a:lnTo>
                <a:cubicBezTo>
                  <a:pt x="1586" y="1600"/>
                  <a:pt x="1579" y="1598"/>
                  <a:pt x="1572" y="1596"/>
                </a:cubicBezTo>
                <a:lnTo>
                  <a:pt x="1572" y="1596"/>
                </a:lnTo>
                <a:cubicBezTo>
                  <a:pt x="1562" y="1592"/>
                  <a:pt x="1552" y="1587"/>
                  <a:pt x="1542" y="1583"/>
                </a:cubicBezTo>
                <a:lnTo>
                  <a:pt x="1542" y="1583"/>
                </a:lnTo>
                <a:cubicBezTo>
                  <a:pt x="1536" y="1581"/>
                  <a:pt x="1531" y="1579"/>
                  <a:pt x="1525" y="1577"/>
                </a:cubicBezTo>
                <a:lnTo>
                  <a:pt x="1525" y="1577"/>
                </a:lnTo>
                <a:cubicBezTo>
                  <a:pt x="1512" y="1572"/>
                  <a:pt x="1498" y="1566"/>
                  <a:pt x="1486" y="1561"/>
                </a:cubicBezTo>
                <a:lnTo>
                  <a:pt x="1486" y="1561"/>
                </a:lnTo>
                <a:cubicBezTo>
                  <a:pt x="1483" y="1560"/>
                  <a:pt x="1480" y="1558"/>
                  <a:pt x="1478" y="1558"/>
                </a:cubicBezTo>
                <a:lnTo>
                  <a:pt x="1478" y="1558"/>
                </a:lnTo>
                <a:cubicBezTo>
                  <a:pt x="1462" y="1552"/>
                  <a:pt x="1447" y="1545"/>
                  <a:pt x="1431" y="1539"/>
                </a:cubicBezTo>
                <a:lnTo>
                  <a:pt x="1431" y="1539"/>
                </a:lnTo>
                <a:cubicBezTo>
                  <a:pt x="1427" y="1537"/>
                  <a:pt x="1422" y="1535"/>
                  <a:pt x="1417" y="1533"/>
                </a:cubicBezTo>
                <a:lnTo>
                  <a:pt x="1417" y="1533"/>
                </a:lnTo>
                <a:cubicBezTo>
                  <a:pt x="1407" y="1528"/>
                  <a:pt x="1396" y="1524"/>
                  <a:pt x="1386" y="1519"/>
                </a:cubicBezTo>
                <a:lnTo>
                  <a:pt x="1386" y="1519"/>
                </a:lnTo>
                <a:cubicBezTo>
                  <a:pt x="1380" y="1517"/>
                  <a:pt x="1374" y="1514"/>
                  <a:pt x="1368" y="1512"/>
                </a:cubicBezTo>
                <a:lnTo>
                  <a:pt x="1368" y="1512"/>
                </a:lnTo>
                <a:cubicBezTo>
                  <a:pt x="1359" y="1507"/>
                  <a:pt x="1350" y="1503"/>
                  <a:pt x="1340" y="1500"/>
                </a:cubicBezTo>
                <a:lnTo>
                  <a:pt x="1340" y="1500"/>
                </a:lnTo>
                <a:cubicBezTo>
                  <a:pt x="1335" y="1497"/>
                  <a:pt x="1328" y="1494"/>
                  <a:pt x="1322" y="1492"/>
                </a:cubicBezTo>
                <a:lnTo>
                  <a:pt x="1322" y="1492"/>
                </a:lnTo>
                <a:cubicBezTo>
                  <a:pt x="1314" y="1487"/>
                  <a:pt x="1305" y="1484"/>
                  <a:pt x="1296" y="1480"/>
                </a:cubicBezTo>
                <a:lnTo>
                  <a:pt x="1296" y="1480"/>
                </a:lnTo>
                <a:cubicBezTo>
                  <a:pt x="1289" y="1477"/>
                  <a:pt x="1284" y="1474"/>
                  <a:pt x="1277" y="1471"/>
                </a:cubicBezTo>
                <a:lnTo>
                  <a:pt x="1277" y="1471"/>
                </a:lnTo>
                <a:cubicBezTo>
                  <a:pt x="1269" y="1467"/>
                  <a:pt x="1260" y="1464"/>
                  <a:pt x="1252" y="1460"/>
                </a:cubicBezTo>
                <a:lnTo>
                  <a:pt x="1252" y="1460"/>
                </a:lnTo>
                <a:cubicBezTo>
                  <a:pt x="1246" y="1457"/>
                  <a:pt x="1239" y="1454"/>
                  <a:pt x="1233" y="1451"/>
                </a:cubicBezTo>
                <a:lnTo>
                  <a:pt x="1233" y="1451"/>
                </a:lnTo>
                <a:cubicBezTo>
                  <a:pt x="1225" y="1447"/>
                  <a:pt x="1217" y="1444"/>
                  <a:pt x="1208" y="1439"/>
                </a:cubicBezTo>
                <a:lnTo>
                  <a:pt x="1208" y="1439"/>
                </a:lnTo>
                <a:cubicBezTo>
                  <a:pt x="1203" y="1436"/>
                  <a:pt x="1196" y="1434"/>
                  <a:pt x="1190" y="1431"/>
                </a:cubicBezTo>
                <a:lnTo>
                  <a:pt x="1190" y="1431"/>
                </a:lnTo>
                <a:cubicBezTo>
                  <a:pt x="1182" y="1426"/>
                  <a:pt x="1173" y="1422"/>
                  <a:pt x="1165" y="1418"/>
                </a:cubicBezTo>
                <a:lnTo>
                  <a:pt x="1165" y="1418"/>
                </a:lnTo>
                <a:cubicBezTo>
                  <a:pt x="1159" y="1416"/>
                  <a:pt x="1154" y="1413"/>
                  <a:pt x="1148" y="1410"/>
                </a:cubicBezTo>
                <a:lnTo>
                  <a:pt x="1148" y="1410"/>
                </a:lnTo>
                <a:cubicBezTo>
                  <a:pt x="1139" y="1406"/>
                  <a:pt x="1130" y="1401"/>
                  <a:pt x="1122" y="1397"/>
                </a:cubicBezTo>
                <a:lnTo>
                  <a:pt x="1122" y="1397"/>
                </a:lnTo>
                <a:cubicBezTo>
                  <a:pt x="1116" y="1395"/>
                  <a:pt x="1112" y="1392"/>
                  <a:pt x="1106" y="1389"/>
                </a:cubicBezTo>
                <a:lnTo>
                  <a:pt x="1106" y="1389"/>
                </a:lnTo>
                <a:cubicBezTo>
                  <a:pt x="1096" y="1384"/>
                  <a:pt x="1086" y="1379"/>
                  <a:pt x="1076" y="1374"/>
                </a:cubicBezTo>
                <a:lnTo>
                  <a:pt x="1076" y="1374"/>
                </a:lnTo>
                <a:cubicBezTo>
                  <a:pt x="1072" y="1372"/>
                  <a:pt x="1069" y="1370"/>
                  <a:pt x="1065" y="1368"/>
                </a:cubicBezTo>
                <a:lnTo>
                  <a:pt x="1065" y="1368"/>
                </a:lnTo>
                <a:cubicBezTo>
                  <a:pt x="1052" y="1361"/>
                  <a:pt x="1038" y="1354"/>
                  <a:pt x="1025" y="1347"/>
                </a:cubicBezTo>
                <a:lnTo>
                  <a:pt x="1025" y="1347"/>
                </a:lnTo>
                <a:cubicBezTo>
                  <a:pt x="1022" y="1345"/>
                  <a:pt x="1017" y="1344"/>
                  <a:pt x="1014" y="1341"/>
                </a:cubicBezTo>
                <a:lnTo>
                  <a:pt x="1014" y="1341"/>
                </a:lnTo>
                <a:cubicBezTo>
                  <a:pt x="1004" y="1336"/>
                  <a:pt x="995" y="1331"/>
                  <a:pt x="986" y="1326"/>
                </a:cubicBezTo>
                <a:lnTo>
                  <a:pt x="986" y="1326"/>
                </a:lnTo>
                <a:cubicBezTo>
                  <a:pt x="981" y="1323"/>
                  <a:pt x="975" y="1321"/>
                  <a:pt x="971" y="1318"/>
                </a:cubicBezTo>
                <a:lnTo>
                  <a:pt x="971" y="1318"/>
                </a:lnTo>
                <a:cubicBezTo>
                  <a:pt x="962" y="1313"/>
                  <a:pt x="955" y="1309"/>
                  <a:pt x="946" y="1304"/>
                </a:cubicBezTo>
                <a:lnTo>
                  <a:pt x="946" y="1304"/>
                </a:lnTo>
                <a:cubicBezTo>
                  <a:pt x="941" y="1301"/>
                  <a:pt x="936" y="1298"/>
                  <a:pt x="931" y="1295"/>
                </a:cubicBezTo>
                <a:lnTo>
                  <a:pt x="931" y="1295"/>
                </a:lnTo>
                <a:cubicBezTo>
                  <a:pt x="923" y="1291"/>
                  <a:pt x="916" y="1287"/>
                  <a:pt x="908" y="1283"/>
                </a:cubicBezTo>
                <a:lnTo>
                  <a:pt x="908" y="1283"/>
                </a:lnTo>
                <a:cubicBezTo>
                  <a:pt x="903" y="1280"/>
                  <a:pt x="898" y="1277"/>
                  <a:pt x="892" y="1273"/>
                </a:cubicBezTo>
                <a:lnTo>
                  <a:pt x="892" y="1273"/>
                </a:lnTo>
                <a:cubicBezTo>
                  <a:pt x="885" y="1269"/>
                  <a:pt x="878" y="1265"/>
                  <a:pt x="871" y="1261"/>
                </a:cubicBezTo>
                <a:lnTo>
                  <a:pt x="871" y="1261"/>
                </a:lnTo>
                <a:cubicBezTo>
                  <a:pt x="865" y="1258"/>
                  <a:pt x="860" y="1254"/>
                  <a:pt x="855" y="1251"/>
                </a:cubicBezTo>
                <a:lnTo>
                  <a:pt x="855" y="1251"/>
                </a:lnTo>
                <a:cubicBezTo>
                  <a:pt x="848" y="1247"/>
                  <a:pt x="841" y="1243"/>
                  <a:pt x="834" y="1239"/>
                </a:cubicBezTo>
                <a:lnTo>
                  <a:pt x="834" y="1239"/>
                </a:lnTo>
                <a:cubicBezTo>
                  <a:pt x="828" y="1235"/>
                  <a:pt x="823" y="1232"/>
                  <a:pt x="818" y="1229"/>
                </a:cubicBezTo>
                <a:lnTo>
                  <a:pt x="818" y="1229"/>
                </a:lnTo>
                <a:cubicBezTo>
                  <a:pt x="811" y="1224"/>
                  <a:pt x="804" y="1220"/>
                  <a:pt x="797" y="1216"/>
                </a:cubicBezTo>
                <a:lnTo>
                  <a:pt x="797" y="1216"/>
                </a:lnTo>
                <a:cubicBezTo>
                  <a:pt x="792" y="1213"/>
                  <a:pt x="787" y="1210"/>
                  <a:pt x="782" y="1207"/>
                </a:cubicBezTo>
                <a:lnTo>
                  <a:pt x="782" y="1207"/>
                </a:lnTo>
                <a:cubicBezTo>
                  <a:pt x="775" y="1202"/>
                  <a:pt x="768" y="1197"/>
                  <a:pt x="761" y="1193"/>
                </a:cubicBezTo>
                <a:lnTo>
                  <a:pt x="761" y="1193"/>
                </a:lnTo>
                <a:cubicBezTo>
                  <a:pt x="756" y="1190"/>
                  <a:pt x="751" y="1187"/>
                  <a:pt x="747" y="1184"/>
                </a:cubicBezTo>
                <a:lnTo>
                  <a:pt x="747" y="1184"/>
                </a:lnTo>
                <a:cubicBezTo>
                  <a:pt x="739" y="1179"/>
                  <a:pt x="731" y="1174"/>
                  <a:pt x="724" y="1169"/>
                </a:cubicBezTo>
                <a:lnTo>
                  <a:pt x="724" y="1169"/>
                </a:lnTo>
                <a:cubicBezTo>
                  <a:pt x="720" y="1166"/>
                  <a:pt x="716" y="1164"/>
                  <a:pt x="713" y="1162"/>
                </a:cubicBezTo>
                <a:lnTo>
                  <a:pt x="713" y="1162"/>
                </a:lnTo>
                <a:cubicBezTo>
                  <a:pt x="701" y="1154"/>
                  <a:pt x="690" y="1146"/>
                  <a:pt x="679" y="1139"/>
                </a:cubicBezTo>
                <a:lnTo>
                  <a:pt x="679" y="1139"/>
                </a:lnTo>
                <a:cubicBezTo>
                  <a:pt x="677" y="1137"/>
                  <a:pt x="675" y="1136"/>
                  <a:pt x="673" y="1134"/>
                </a:cubicBezTo>
                <a:lnTo>
                  <a:pt x="673" y="1134"/>
                </a:lnTo>
                <a:cubicBezTo>
                  <a:pt x="665" y="1128"/>
                  <a:pt x="655" y="1122"/>
                  <a:pt x="647" y="1116"/>
                </a:cubicBezTo>
                <a:lnTo>
                  <a:pt x="647" y="1116"/>
                </a:lnTo>
                <a:cubicBezTo>
                  <a:pt x="643" y="1113"/>
                  <a:pt x="639" y="1110"/>
                  <a:pt x="635" y="1107"/>
                </a:cubicBezTo>
                <a:lnTo>
                  <a:pt x="635" y="1107"/>
                </a:lnTo>
                <a:cubicBezTo>
                  <a:pt x="628" y="1102"/>
                  <a:pt x="621" y="1097"/>
                  <a:pt x="615" y="1092"/>
                </a:cubicBezTo>
                <a:lnTo>
                  <a:pt x="615" y="1092"/>
                </a:lnTo>
                <a:cubicBezTo>
                  <a:pt x="610" y="1089"/>
                  <a:pt x="606" y="1086"/>
                  <a:pt x="602" y="1083"/>
                </a:cubicBezTo>
                <a:lnTo>
                  <a:pt x="602" y="1083"/>
                </a:lnTo>
                <a:cubicBezTo>
                  <a:pt x="595" y="1078"/>
                  <a:pt x="589" y="1073"/>
                  <a:pt x="583" y="1069"/>
                </a:cubicBezTo>
                <a:lnTo>
                  <a:pt x="583" y="1069"/>
                </a:lnTo>
                <a:cubicBezTo>
                  <a:pt x="579" y="1066"/>
                  <a:pt x="575" y="1062"/>
                  <a:pt x="570" y="1059"/>
                </a:cubicBezTo>
                <a:lnTo>
                  <a:pt x="570" y="1059"/>
                </a:lnTo>
                <a:cubicBezTo>
                  <a:pt x="564" y="1054"/>
                  <a:pt x="558" y="1050"/>
                  <a:pt x="552" y="1045"/>
                </a:cubicBezTo>
                <a:lnTo>
                  <a:pt x="552" y="1045"/>
                </a:lnTo>
                <a:cubicBezTo>
                  <a:pt x="548" y="1042"/>
                  <a:pt x="544" y="1038"/>
                  <a:pt x="539" y="1035"/>
                </a:cubicBezTo>
                <a:lnTo>
                  <a:pt x="539" y="1035"/>
                </a:lnTo>
                <a:cubicBezTo>
                  <a:pt x="534" y="1031"/>
                  <a:pt x="528" y="1026"/>
                  <a:pt x="522" y="1021"/>
                </a:cubicBezTo>
                <a:lnTo>
                  <a:pt x="522" y="1021"/>
                </a:lnTo>
                <a:cubicBezTo>
                  <a:pt x="518" y="1018"/>
                  <a:pt x="514" y="1015"/>
                  <a:pt x="510" y="1011"/>
                </a:cubicBezTo>
                <a:lnTo>
                  <a:pt x="510" y="1011"/>
                </a:lnTo>
                <a:cubicBezTo>
                  <a:pt x="504" y="1007"/>
                  <a:pt x="499" y="1002"/>
                  <a:pt x="493" y="997"/>
                </a:cubicBezTo>
                <a:lnTo>
                  <a:pt x="493" y="997"/>
                </a:lnTo>
                <a:cubicBezTo>
                  <a:pt x="489" y="994"/>
                  <a:pt x="485" y="991"/>
                  <a:pt x="481" y="987"/>
                </a:cubicBezTo>
                <a:lnTo>
                  <a:pt x="481" y="987"/>
                </a:lnTo>
                <a:cubicBezTo>
                  <a:pt x="475" y="982"/>
                  <a:pt x="470" y="978"/>
                  <a:pt x="464" y="973"/>
                </a:cubicBezTo>
                <a:lnTo>
                  <a:pt x="464" y="973"/>
                </a:lnTo>
                <a:cubicBezTo>
                  <a:pt x="461" y="969"/>
                  <a:pt x="457" y="966"/>
                  <a:pt x="453" y="963"/>
                </a:cubicBezTo>
                <a:lnTo>
                  <a:pt x="453" y="963"/>
                </a:lnTo>
                <a:cubicBezTo>
                  <a:pt x="447" y="958"/>
                  <a:pt x="441" y="952"/>
                  <a:pt x="435" y="947"/>
                </a:cubicBezTo>
                <a:lnTo>
                  <a:pt x="435" y="947"/>
                </a:lnTo>
                <a:cubicBezTo>
                  <a:pt x="433" y="944"/>
                  <a:pt x="429" y="941"/>
                  <a:pt x="426" y="938"/>
                </a:cubicBezTo>
                <a:lnTo>
                  <a:pt x="426" y="938"/>
                </a:lnTo>
                <a:cubicBezTo>
                  <a:pt x="418" y="931"/>
                  <a:pt x="410" y="924"/>
                  <a:pt x="402" y="917"/>
                </a:cubicBezTo>
                <a:lnTo>
                  <a:pt x="402" y="917"/>
                </a:lnTo>
                <a:cubicBezTo>
                  <a:pt x="401" y="916"/>
                  <a:pt x="400" y="915"/>
                  <a:pt x="400" y="914"/>
                </a:cubicBezTo>
                <a:lnTo>
                  <a:pt x="400" y="914"/>
                </a:lnTo>
                <a:cubicBezTo>
                  <a:pt x="391" y="906"/>
                  <a:pt x="383" y="898"/>
                  <a:pt x="374" y="890"/>
                </a:cubicBezTo>
                <a:lnTo>
                  <a:pt x="374" y="890"/>
                </a:lnTo>
                <a:cubicBezTo>
                  <a:pt x="371" y="887"/>
                  <a:pt x="368" y="884"/>
                  <a:pt x="366" y="881"/>
                </a:cubicBezTo>
                <a:lnTo>
                  <a:pt x="366" y="881"/>
                </a:lnTo>
                <a:cubicBezTo>
                  <a:pt x="360" y="876"/>
                  <a:pt x="354" y="871"/>
                  <a:pt x="349" y="865"/>
                </a:cubicBezTo>
                <a:lnTo>
                  <a:pt x="349" y="865"/>
                </a:lnTo>
                <a:cubicBezTo>
                  <a:pt x="346" y="862"/>
                  <a:pt x="343" y="858"/>
                  <a:pt x="340" y="855"/>
                </a:cubicBezTo>
                <a:lnTo>
                  <a:pt x="340" y="855"/>
                </a:lnTo>
                <a:cubicBezTo>
                  <a:pt x="335" y="850"/>
                  <a:pt x="330" y="845"/>
                  <a:pt x="325" y="840"/>
                </a:cubicBezTo>
                <a:lnTo>
                  <a:pt x="325" y="840"/>
                </a:lnTo>
                <a:cubicBezTo>
                  <a:pt x="322" y="837"/>
                  <a:pt x="319" y="833"/>
                  <a:pt x="316" y="830"/>
                </a:cubicBezTo>
                <a:lnTo>
                  <a:pt x="316" y="830"/>
                </a:lnTo>
                <a:cubicBezTo>
                  <a:pt x="311" y="825"/>
                  <a:pt x="306" y="820"/>
                  <a:pt x="302" y="815"/>
                </a:cubicBezTo>
                <a:lnTo>
                  <a:pt x="302" y="815"/>
                </a:lnTo>
                <a:cubicBezTo>
                  <a:pt x="299" y="812"/>
                  <a:pt x="296" y="808"/>
                  <a:pt x="292" y="805"/>
                </a:cubicBezTo>
                <a:lnTo>
                  <a:pt x="292" y="805"/>
                </a:lnTo>
                <a:cubicBezTo>
                  <a:pt x="288" y="799"/>
                  <a:pt x="284" y="795"/>
                  <a:pt x="280" y="790"/>
                </a:cubicBezTo>
                <a:lnTo>
                  <a:pt x="280" y="790"/>
                </a:lnTo>
                <a:cubicBezTo>
                  <a:pt x="276" y="786"/>
                  <a:pt x="273" y="783"/>
                  <a:pt x="270" y="778"/>
                </a:cubicBezTo>
                <a:lnTo>
                  <a:pt x="270" y="778"/>
                </a:lnTo>
                <a:cubicBezTo>
                  <a:pt x="266" y="774"/>
                  <a:pt x="262" y="769"/>
                  <a:pt x="258" y="764"/>
                </a:cubicBezTo>
                <a:lnTo>
                  <a:pt x="258" y="764"/>
                </a:lnTo>
                <a:cubicBezTo>
                  <a:pt x="255" y="760"/>
                  <a:pt x="252" y="757"/>
                  <a:pt x="249" y="753"/>
                </a:cubicBezTo>
                <a:lnTo>
                  <a:pt x="249" y="753"/>
                </a:lnTo>
                <a:cubicBezTo>
                  <a:pt x="245" y="749"/>
                  <a:pt x="241" y="743"/>
                  <a:pt x="237" y="739"/>
                </a:cubicBezTo>
                <a:lnTo>
                  <a:pt x="237" y="739"/>
                </a:lnTo>
                <a:cubicBezTo>
                  <a:pt x="234" y="735"/>
                  <a:pt x="231" y="732"/>
                  <a:pt x="228" y="728"/>
                </a:cubicBezTo>
                <a:lnTo>
                  <a:pt x="228" y="728"/>
                </a:lnTo>
                <a:cubicBezTo>
                  <a:pt x="224" y="722"/>
                  <a:pt x="220" y="717"/>
                  <a:pt x="216" y="712"/>
                </a:cubicBezTo>
                <a:lnTo>
                  <a:pt x="216" y="712"/>
                </a:lnTo>
                <a:cubicBezTo>
                  <a:pt x="213" y="709"/>
                  <a:pt x="211" y="705"/>
                  <a:pt x="209" y="702"/>
                </a:cubicBezTo>
                <a:lnTo>
                  <a:pt x="209" y="702"/>
                </a:lnTo>
                <a:cubicBezTo>
                  <a:pt x="204" y="696"/>
                  <a:pt x="199" y="689"/>
                  <a:pt x="195" y="682"/>
                </a:cubicBezTo>
                <a:lnTo>
                  <a:pt x="195" y="682"/>
                </a:lnTo>
                <a:cubicBezTo>
                  <a:pt x="193" y="681"/>
                  <a:pt x="192" y="679"/>
                  <a:pt x="190" y="676"/>
                </a:cubicBezTo>
                <a:lnTo>
                  <a:pt x="190" y="676"/>
                </a:lnTo>
                <a:cubicBezTo>
                  <a:pt x="184" y="668"/>
                  <a:pt x="178" y="659"/>
                  <a:pt x="172" y="651"/>
                </a:cubicBezTo>
                <a:lnTo>
                  <a:pt x="172" y="651"/>
                </a:lnTo>
                <a:cubicBezTo>
                  <a:pt x="171" y="648"/>
                  <a:pt x="169" y="646"/>
                  <a:pt x="168" y="643"/>
                </a:cubicBezTo>
                <a:lnTo>
                  <a:pt x="168" y="643"/>
                </a:lnTo>
                <a:cubicBezTo>
                  <a:pt x="163" y="637"/>
                  <a:pt x="160" y="631"/>
                  <a:pt x="155" y="625"/>
                </a:cubicBezTo>
                <a:lnTo>
                  <a:pt x="155" y="625"/>
                </a:lnTo>
                <a:cubicBezTo>
                  <a:pt x="153" y="621"/>
                  <a:pt x="151" y="618"/>
                  <a:pt x="150" y="615"/>
                </a:cubicBezTo>
                <a:lnTo>
                  <a:pt x="150" y="615"/>
                </a:lnTo>
                <a:cubicBezTo>
                  <a:pt x="146" y="610"/>
                  <a:pt x="142" y="604"/>
                  <a:pt x="140" y="598"/>
                </a:cubicBezTo>
                <a:lnTo>
                  <a:pt x="140" y="598"/>
                </a:lnTo>
                <a:cubicBezTo>
                  <a:pt x="137" y="595"/>
                  <a:pt x="135" y="591"/>
                  <a:pt x="133" y="588"/>
                </a:cubicBezTo>
                <a:lnTo>
                  <a:pt x="133" y="588"/>
                </a:lnTo>
                <a:cubicBezTo>
                  <a:pt x="130" y="583"/>
                  <a:pt x="126" y="577"/>
                  <a:pt x="124" y="572"/>
                </a:cubicBezTo>
                <a:lnTo>
                  <a:pt x="124" y="572"/>
                </a:lnTo>
                <a:cubicBezTo>
                  <a:pt x="122" y="568"/>
                  <a:pt x="120" y="565"/>
                  <a:pt x="118" y="561"/>
                </a:cubicBezTo>
                <a:lnTo>
                  <a:pt x="118" y="561"/>
                </a:lnTo>
                <a:cubicBezTo>
                  <a:pt x="115" y="556"/>
                  <a:pt x="112" y="551"/>
                  <a:pt x="110" y="545"/>
                </a:cubicBezTo>
                <a:lnTo>
                  <a:pt x="110" y="545"/>
                </a:lnTo>
                <a:cubicBezTo>
                  <a:pt x="107" y="542"/>
                  <a:pt x="105" y="538"/>
                  <a:pt x="104" y="534"/>
                </a:cubicBezTo>
                <a:lnTo>
                  <a:pt x="104" y="534"/>
                </a:lnTo>
                <a:cubicBezTo>
                  <a:pt x="101" y="529"/>
                  <a:pt x="98" y="524"/>
                  <a:pt x="96" y="519"/>
                </a:cubicBezTo>
                <a:lnTo>
                  <a:pt x="96" y="519"/>
                </a:lnTo>
                <a:cubicBezTo>
                  <a:pt x="94" y="515"/>
                  <a:pt x="92" y="511"/>
                  <a:pt x="90" y="507"/>
                </a:cubicBezTo>
                <a:lnTo>
                  <a:pt x="90" y="507"/>
                </a:lnTo>
                <a:cubicBezTo>
                  <a:pt x="88" y="503"/>
                  <a:pt x="85" y="497"/>
                  <a:pt x="83" y="492"/>
                </a:cubicBezTo>
                <a:lnTo>
                  <a:pt x="83" y="492"/>
                </a:lnTo>
                <a:cubicBezTo>
                  <a:pt x="81" y="488"/>
                  <a:pt x="80" y="484"/>
                  <a:pt x="78" y="481"/>
                </a:cubicBezTo>
                <a:lnTo>
                  <a:pt x="78" y="481"/>
                </a:lnTo>
                <a:cubicBezTo>
                  <a:pt x="75" y="475"/>
                  <a:pt x="73" y="470"/>
                  <a:pt x="71" y="464"/>
                </a:cubicBezTo>
                <a:lnTo>
                  <a:pt x="71" y="464"/>
                </a:lnTo>
                <a:cubicBezTo>
                  <a:pt x="70" y="461"/>
                  <a:pt x="68" y="457"/>
                  <a:pt x="67" y="454"/>
                </a:cubicBezTo>
                <a:lnTo>
                  <a:pt x="67" y="454"/>
                </a:lnTo>
                <a:cubicBezTo>
                  <a:pt x="64" y="448"/>
                  <a:pt x="61" y="442"/>
                  <a:pt x="59" y="435"/>
                </a:cubicBezTo>
                <a:lnTo>
                  <a:pt x="59" y="435"/>
                </a:lnTo>
                <a:cubicBezTo>
                  <a:pt x="58" y="433"/>
                  <a:pt x="57" y="430"/>
                  <a:pt x="56" y="427"/>
                </a:cubicBezTo>
                <a:lnTo>
                  <a:pt x="56" y="427"/>
                </a:lnTo>
                <a:cubicBezTo>
                  <a:pt x="52" y="418"/>
                  <a:pt x="50" y="409"/>
                  <a:pt x="46" y="400"/>
                </a:cubicBezTo>
                <a:lnTo>
                  <a:pt x="46" y="400"/>
                </a:lnTo>
                <a:cubicBezTo>
                  <a:pt x="45" y="398"/>
                  <a:pt x="45" y="396"/>
                  <a:pt x="44" y="394"/>
                </a:cubicBezTo>
                <a:lnTo>
                  <a:pt x="44" y="394"/>
                </a:lnTo>
                <a:cubicBezTo>
                  <a:pt x="42" y="388"/>
                  <a:pt x="40" y="380"/>
                  <a:pt x="38" y="373"/>
                </a:cubicBezTo>
                <a:lnTo>
                  <a:pt x="38" y="373"/>
                </a:lnTo>
                <a:cubicBezTo>
                  <a:pt x="37" y="370"/>
                  <a:pt x="35" y="366"/>
                  <a:pt x="35" y="363"/>
                </a:cubicBezTo>
                <a:lnTo>
                  <a:pt x="35" y="363"/>
                </a:lnTo>
                <a:cubicBezTo>
                  <a:pt x="33" y="358"/>
                  <a:pt x="31" y="352"/>
                  <a:pt x="30" y="346"/>
                </a:cubicBezTo>
                <a:lnTo>
                  <a:pt x="30" y="346"/>
                </a:lnTo>
                <a:cubicBezTo>
                  <a:pt x="29" y="342"/>
                  <a:pt x="28" y="339"/>
                  <a:pt x="27" y="335"/>
                </a:cubicBezTo>
                <a:lnTo>
                  <a:pt x="27" y="335"/>
                </a:lnTo>
                <a:cubicBezTo>
                  <a:pt x="25" y="329"/>
                  <a:pt x="24" y="324"/>
                  <a:pt x="22" y="318"/>
                </a:cubicBezTo>
                <a:lnTo>
                  <a:pt x="22" y="318"/>
                </a:lnTo>
                <a:cubicBezTo>
                  <a:pt x="22" y="315"/>
                  <a:pt x="21" y="310"/>
                  <a:pt x="20" y="307"/>
                </a:cubicBezTo>
                <a:lnTo>
                  <a:pt x="20" y="307"/>
                </a:lnTo>
                <a:cubicBezTo>
                  <a:pt x="19" y="302"/>
                  <a:pt x="18" y="296"/>
                  <a:pt x="17" y="291"/>
                </a:cubicBezTo>
                <a:lnTo>
                  <a:pt x="17" y="291"/>
                </a:lnTo>
                <a:cubicBezTo>
                  <a:pt x="16" y="287"/>
                  <a:pt x="15" y="283"/>
                  <a:pt x="14" y="279"/>
                </a:cubicBezTo>
                <a:lnTo>
                  <a:pt x="14" y="279"/>
                </a:lnTo>
                <a:cubicBezTo>
                  <a:pt x="14" y="273"/>
                  <a:pt x="12" y="268"/>
                  <a:pt x="12" y="263"/>
                </a:cubicBezTo>
                <a:lnTo>
                  <a:pt x="12" y="263"/>
                </a:lnTo>
                <a:cubicBezTo>
                  <a:pt x="11" y="259"/>
                  <a:pt x="10" y="255"/>
                  <a:pt x="10" y="251"/>
                </a:cubicBezTo>
                <a:lnTo>
                  <a:pt x="10" y="251"/>
                </a:lnTo>
                <a:cubicBezTo>
                  <a:pt x="9" y="246"/>
                  <a:pt x="9" y="241"/>
                  <a:pt x="7" y="235"/>
                </a:cubicBezTo>
                <a:lnTo>
                  <a:pt x="7" y="235"/>
                </a:lnTo>
                <a:cubicBezTo>
                  <a:pt x="7" y="231"/>
                  <a:pt x="7" y="228"/>
                  <a:pt x="6" y="224"/>
                </a:cubicBezTo>
                <a:lnTo>
                  <a:pt x="6" y="224"/>
                </a:lnTo>
                <a:cubicBezTo>
                  <a:pt x="6" y="218"/>
                  <a:pt x="5" y="212"/>
                  <a:pt x="4" y="207"/>
                </a:cubicBezTo>
                <a:lnTo>
                  <a:pt x="4" y="207"/>
                </a:lnTo>
                <a:cubicBezTo>
                  <a:pt x="4" y="203"/>
                  <a:pt x="4" y="199"/>
                  <a:pt x="3" y="196"/>
                </a:cubicBezTo>
                <a:lnTo>
                  <a:pt x="3" y="196"/>
                </a:lnTo>
                <a:cubicBezTo>
                  <a:pt x="2" y="189"/>
                  <a:pt x="2" y="183"/>
                  <a:pt x="2" y="177"/>
                </a:cubicBezTo>
                <a:lnTo>
                  <a:pt x="2" y="177"/>
                </a:lnTo>
                <a:cubicBezTo>
                  <a:pt x="2" y="174"/>
                  <a:pt x="1" y="171"/>
                  <a:pt x="1" y="168"/>
                </a:cubicBezTo>
                <a:lnTo>
                  <a:pt x="1" y="168"/>
                </a:lnTo>
                <a:cubicBezTo>
                  <a:pt x="1" y="158"/>
                  <a:pt x="1" y="150"/>
                  <a:pt x="0" y="140"/>
                </a:cubicBezTo>
                <a:lnTo>
                  <a:pt x="20" y="1401"/>
                </a:lnTo>
                <a:lnTo>
                  <a:pt x="20" y="1401"/>
                </a:lnTo>
                <a:cubicBezTo>
                  <a:pt x="20" y="1410"/>
                  <a:pt x="21" y="1419"/>
                  <a:pt x="21" y="1428"/>
                </a:cubicBezTo>
                <a:lnTo>
                  <a:pt x="21" y="1428"/>
                </a:lnTo>
                <a:cubicBezTo>
                  <a:pt x="21" y="1432"/>
                  <a:pt x="21" y="1435"/>
                  <a:pt x="21" y="1438"/>
                </a:cubicBezTo>
                <a:lnTo>
                  <a:pt x="21" y="1438"/>
                </a:lnTo>
                <a:cubicBezTo>
                  <a:pt x="22" y="1444"/>
                  <a:pt x="22" y="1450"/>
                  <a:pt x="23" y="1456"/>
                </a:cubicBezTo>
                <a:lnTo>
                  <a:pt x="23" y="1456"/>
                </a:lnTo>
                <a:cubicBezTo>
                  <a:pt x="23" y="1460"/>
                  <a:pt x="24" y="1464"/>
                  <a:pt x="24" y="1467"/>
                </a:cubicBezTo>
                <a:lnTo>
                  <a:pt x="24" y="1467"/>
                </a:lnTo>
                <a:cubicBezTo>
                  <a:pt x="24" y="1473"/>
                  <a:pt x="25" y="1478"/>
                  <a:pt x="25" y="1484"/>
                </a:cubicBezTo>
                <a:lnTo>
                  <a:pt x="25" y="1484"/>
                </a:lnTo>
                <a:cubicBezTo>
                  <a:pt x="26" y="1488"/>
                  <a:pt x="27" y="1492"/>
                  <a:pt x="27" y="1496"/>
                </a:cubicBezTo>
                <a:lnTo>
                  <a:pt x="27" y="1496"/>
                </a:lnTo>
                <a:cubicBezTo>
                  <a:pt x="28" y="1501"/>
                  <a:pt x="29" y="1506"/>
                  <a:pt x="30" y="1512"/>
                </a:cubicBezTo>
                <a:lnTo>
                  <a:pt x="30" y="1512"/>
                </a:lnTo>
                <a:cubicBezTo>
                  <a:pt x="30" y="1516"/>
                  <a:pt x="31" y="1520"/>
                  <a:pt x="31" y="1523"/>
                </a:cubicBezTo>
                <a:lnTo>
                  <a:pt x="31" y="1523"/>
                </a:lnTo>
                <a:cubicBezTo>
                  <a:pt x="32" y="1529"/>
                  <a:pt x="33" y="1535"/>
                  <a:pt x="34" y="1540"/>
                </a:cubicBezTo>
                <a:lnTo>
                  <a:pt x="34" y="1540"/>
                </a:lnTo>
                <a:cubicBezTo>
                  <a:pt x="35" y="1543"/>
                  <a:pt x="35" y="1547"/>
                  <a:pt x="37" y="1551"/>
                </a:cubicBezTo>
                <a:lnTo>
                  <a:pt x="37" y="1551"/>
                </a:lnTo>
                <a:cubicBezTo>
                  <a:pt x="38" y="1557"/>
                  <a:pt x="39" y="1562"/>
                  <a:pt x="40" y="1567"/>
                </a:cubicBezTo>
                <a:lnTo>
                  <a:pt x="40" y="1567"/>
                </a:lnTo>
                <a:cubicBezTo>
                  <a:pt x="41" y="1571"/>
                  <a:pt x="41" y="1575"/>
                  <a:pt x="42" y="1578"/>
                </a:cubicBezTo>
                <a:lnTo>
                  <a:pt x="42" y="1578"/>
                </a:lnTo>
                <a:cubicBezTo>
                  <a:pt x="44" y="1585"/>
                  <a:pt x="45" y="1590"/>
                  <a:pt x="47" y="1595"/>
                </a:cubicBezTo>
                <a:lnTo>
                  <a:pt x="47" y="1595"/>
                </a:lnTo>
                <a:cubicBezTo>
                  <a:pt x="47" y="1599"/>
                  <a:pt x="49" y="1603"/>
                  <a:pt x="50" y="1606"/>
                </a:cubicBezTo>
                <a:lnTo>
                  <a:pt x="50" y="1606"/>
                </a:lnTo>
                <a:cubicBezTo>
                  <a:pt x="51" y="1612"/>
                  <a:pt x="52" y="1618"/>
                  <a:pt x="54" y="1624"/>
                </a:cubicBezTo>
                <a:lnTo>
                  <a:pt x="54" y="1624"/>
                </a:lnTo>
                <a:cubicBezTo>
                  <a:pt x="55" y="1627"/>
                  <a:pt x="56" y="1630"/>
                  <a:pt x="57" y="1633"/>
                </a:cubicBezTo>
                <a:lnTo>
                  <a:pt x="57" y="1633"/>
                </a:lnTo>
                <a:cubicBezTo>
                  <a:pt x="60" y="1641"/>
                  <a:pt x="62" y="1648"/>
                  <a:pt x="64" y="1655"/>
                </a:cubicBezTo>
                <a:lnTo>
                  <a:pt x="64" y="1655"/>
                </a:lnTo>
                <a:cubicBezTo>
                  <a:pt x="65" y="1657"/>
                  <a:pt x="65" y="1659"/>
                  <a:pt x="66" y="1661"/>
                </a:cubicBezTo>
                <a:lnTo>
                  <a:pt x="66" y="1661"/>
                </a:lnTo>
                <a:cubicBezTo>
                  <a:pt x="69" y="1670"/>
                  <a:pt x="72" y="1678"/>
                  <a:pt x="75" y="1687"/>
                </a:cubicBezTo>
                <a:lnTo>
                  <a:pt x="75" y="1687"/>
                </a:lnTo>
                <a:cubicBezTo>
                  <a:pt x="77" y="1690"/>
                  <a:pt x="78" y="1693"/>
                  <a:pt x="78" y="1696"/>
                </a:cubicBezTo>
                <a:lnTo>
                  <a:pt x="78" y="1696"/>
                </a:lnTo>
                <a:cubicBezTo>
                  <a:pt x="81" y="1702"/>
                  <a:pt x="84" y="1708"/>
                  <a:pt x="86" y="1714"/>
                </a:cubicBezTo>
                <a:lnTo>
                  <a:pt x="86" y="1714"/>
                </a:lnTo>
                <a:cubicBezTo>
                  <a:pt x="87" y="1718"/>
                  <a:pt x="89" y="1721"/>
                  <a:pt x="91" y="1725"/>
                </a:cubicBezTo>
                <a:lnTo>
                  <a:pt x="91" y="1725"/>
                </a:lnTo>
                <a:cubicBezTo>
                  <a:pt x="92" y="1730"/>
                  <a:pt x="95" y="1736"/>
                  <a:pt x="98" y="1741"/>
                </a:cubicBezTo>
                <a:lnTo>
                  <a:pt x="98" y="1741"/>
                </a:lnTo>
                <a:cubicBezTo>
                  <a:pt x="99" y="1745"/>
                  <a:pt x="101" y="1748"/>
                  <a:pt x="102" y="1752"/>
                </a:cubicBezTo>
                <a:lnTo>
                  <a:pt x="102" y="1752"/>
                </a:lnTo>
                <a:cubicBezTo>
                  <a:pt x="105" y="1758"/>
                  <a:pt x="107" y="1763"/>
                  <a:pt x="110" y="1768"/>
                </a:cubicBezTo>
                <a:lnTo>
                  <a:pt x="110" y="1768"/>
                </a:lnTo>
                <a:cubicBezTo>
                  <a:pt x="112" y="1772"/>
                  <a:pt x="114" y="1775"/>
                  <a:pt x="115" y="1779"/>
                </a:cubicBezTo>
                <a:lnTo>
                  <a:pt x="115" y="1779"/>
                </a:lnTo>
                <a:cubicBezTo>
                  <a:pt x="118" y="1785"/>
                  <a:pt x="121" y="1789"/>
                  <a:pt x="123" y="1795"/>
                </a:cubicBezTo>
                <a:lnTo>
                  <a:pt x="123" y="1795"/>
                </a:lnTo>
                <a:cubicBezTo>
                  <a:pt x="125" y="1798"/>
                  <a:pt x="127" y="1802"/>
                  <a:pt x="129" y="1806"/>
                </a:cubicBezTo>
                <a:lnTo>
                  <a:pt x="129" y="1806"/>
                </a:lnTo>
                <a:cubicBezTo>
                  <a:pt x="132" y="1811"/>
                  <a:pt x="135" y="1817"/>
                  <a:pt x="137" y="1821"/>
                </a:cubicBezTo>
                <a:lnTo>
                  <a:pt x="137" y="1821"/>
                </a:lnTo>
                <a:cubicBezTo>
                  <a:pt x="140" y="1825"/>
                  <a:pt x="141" y="1829"/>
                  <a:pt x="143" y="1833"/>
                </a:cubicBezTo>
                <a:lnTo>
                  <a:pt x="143" y="1833"/>
                </a:lnTo>
                <a:cubicBezTo>
                  <a:pt x="146" y="1838"/>
                  <a:pt x="150" y="1843"/>
                  <a:pt x="152" y="1848"/>
                </a:cubicBezTo>
                <a:lnTo>
                  <a:pt x="152" y="1848"/>
                </a:lnTo>
                <a:cubicBezTo>
                  <a:pt x="155" y="1852"/>
                  <a:pt x="156" y="1855"/>
                  <a:pt x="159" y="1859"/>
                </a:cubicBezTo>
                <a:lnTo>
                  <a:pt x="159" y="1859"/>
                </a:lnTo>
                <a:cubicBezTo>
                  <a:pt x="162" y="1865"/>
                  <a:pt x="165" y="1870"/>
                  <a:pt x="169" y="1875"/>
                </a:cubicBezTo>
                <a:lnTo>
                  <a:pt x="169" y="1875"/>
                </a:lnTo>
                <a:cubicBezTo>
                  <a:pt x="171" y="1879"/>
                  <a:pt x="173" y="1882"/>
                  <a:pt x="175" y="1885"/>
                </a:cubicBezTo>
                <a:lnTo>
                  <a:pt x="175" y="1885"/>
                </a:lnTo>
                <a:cubicBezTo>
                  <a:pt x="179" y="1891"/>
                  <a:pt x="183" y="1898"/>
                  <a:pt x="187" y="1903"/>
                </a:cubicBezTo>
                <a:lnTo>
                  <a:pt x="187" y="1903"/>
                </a:lnTo>
                <a:cubicBezTo>
                  <a:pt x="189" y="1906"/>
                  <a:pt x="191" y="1909"/>
                  <a:pt x="192" y="1911"/>
                </a:cubicBezTo>
                <a:lnTo>
                  <a:pt x="192" y="1911"/>
                </a:lnTo>
                <a:cubicBezTo>
                  <a:pt x="198" y="1920"/>
                  <a:pt x="203" y="1929"/>
                  <a:pt x="210" y="1937"/>
                </a:cubicBezTo>
                <a:lnTo>
                  <a:pt x="210" y="1937"/>
                </a:lnTo>
                <a:cubicBezTo>
                  <a:pt x="211" y="1939"/>
                  <a:pt x="213" y="1941"/>
                  <a:pt x="214" y="1943"/>
                </a:cubicBezTo>
                <a:lnTo>
                  <a:pt x="214" y="1943"/>
                </a:lnTo>
                <a:cubicBezTo>
                  <a:pt x="219" y="1950"/>
                  <a:pt x="223" y="1956"/>
                  <a:pt x="229" y="1963"/>
                </a:cubicBezTo>
                <a:lnTo>
                  <a:pt x="229" y="1963"/>
                </a:lnTo>
                <a:cubicBezTo>
                  <a:pt x="231" y="1966"/>
                  <a:pt x="233" y="1969"/>
                  <a:pt x="236" y="1972"/>
                </a:cubicBezTo>
                <a:lnTo>
                  <a:pt x="236" y="1972"/>
                </a:lnTo>
                <a:cubicBezTo>
                  <a:pt x="240" y="1978"/>
                  <a:pt x="244" y="1983"/>
                  <a:pt x="248" y="1989"/>
                </a:cubicBezTo>
                <a:lnTo>
                  <a:pt x="248" y="1989"/>
                </a:lnTo>
                <a:cubicBezTo>
                  <a:pt x="251" y="1992"/>
                  <a:pt x="253" y="1996"/>
                  <a:pt x="256" y="1999"/>
                </a:cubicBezTo>
                <a:lnTo>
                  <a:pt x="256" y="1999"/>
                </a:lnTo>
                <a:cubicBezTo>
                  <a:pt x="261" y="2004"/>
                  <a:pt x="264" y="2009"/>
                  <a:pt x="269" y="2014"/>
                </a:cubicBezTo>
                <a:lnTo>
                  <a:pt x="269" y="2014"/>
                </a:lnTo>
                <a:cubicBezTo>
                  <a:pt x="272" y="2017"/>
                  <a:pt x="274" y="2021"/>
                  <a:pt x="277" y="2025"/>
                </a:cubicBezTo>
                <a:lnTo>
                  <a:pt x="277" y="2025"/>
                </a:lnTo>
                <a:cubicBezTo>
                  <a:pt x="282" y="2030"/>
                  <a:pt x="286" y="2034"/>
                  <a:pt x="290" y="2039"/>
                </a:cubicBezTo>
                <a:lnTo>
                  <a:pt x="290" y="2039"/>
                </a:lnTo>
                <a:cubicBezTo>
                  <a:pt x="293" y="2043"/>
                  <a:pt x="296" y="2047"/>
                  <a:pt x="299" y="2050"/>
                </a:cubicBezTo>
                <a:lnTo>
                  <a:pt x="299" y="2050"/>
                </a:lnTo>
                <a:cubicBezTo>
                  <a:pt x="303" y="2055"/>
                  <a:pt x="307" y="2060"/>
                  <a:pt x="312" y="2065"/>
                </a:cubicBezTo>
                <a:lnTo>
                  <a:pt x="312" y="2065"/>
                </a:lnTo>
                <a:cubicBezTo>
                  <a:pt x="315" y="2068"/>
                  <a:pt x="319" y="2072"/>
                  <a:pt x="322" y="2075"/>
                </a:cubicBezTo>
                <a:lnTo>
                  <a:pt x="322" y="2075"/>
                </a:lnTo>
                <a:cubicBezTo>
                  <a:pt x="326" y="2080"/>
                  <a:pt x="330" y="2085"/>
                  <a:pt x="335" y="2090"/>
                </a:cubicBezTo>
                <a:lnTo>
                  <a:pt x="335" y="2090"/>
                </a:lnTo>
                <a:cubicBezTo>
                  <a:pt x="338" y="2094"/>
                  <a:pt x="342" y="2097"/>
                  <a:pt x="345" y="2101"/>
                </a:cubicBezTo>
                <a:lnTo>
                  <a:pt x="345" y="2101"/>
                </a:lnTo>
                <a:cubicBezTo>
                  <a:pt x="350" y="2105"/>
                  <a:pt x="354" y="2111"/>
                  <a:pt x="359" y="2115"/>
                </a:cubicBezTo>
                <a:lnTo>
                  <a:pt x="359" y="2115"/>
                </a:lnTo>
                <a:cubicBezTo>
                  <a:pt x="362" y="2119"/>
                  <a:pt x="366" y="2122"/>
                  <a:pt x="369" y="2125"/>
                </a:cubicBezTo>
                <a:lnTo>
                  <a:pt x="369" y="2125"/>
                </a:lnTo>
                <a:cubicBezTo>
                  <a:pt x="374" y="2131"/>
                  <a:pt x="380" y="2136"/>
                  <a:pt x="385" y="2142"/>
                </a:cubicBezTo>
                <a:lnTo>
                  <a:pt x="385" y="2142"/>
                </a:lnTo>
                <a:cubicBezTo>
                  <a:pt x="388" y="2145"/>
                  <a:pt x="391" y="2148"/>
                  <a:pt x="394" y="2150"/>
                </a:cubicBezTo>
                <a:lnTo>
                  <a:pt x="394" y="2150"/>
                </a:lnTo>
                <a:cubicBezTo>
                  <a:pt x="402" y="2158"/>
                  <a:pt x="410" y="2166"/>
                  <a:pt x="419" y="2175"/>
                </a:cubicBezTo>
                <a:lnTo>
                  <a:pt x="419" y="2175"/>
                </a:lnTo>
                <a:cubicBezTo>
                  <a:pt x="420" y="2176"/>
                  <a:pt x="421" y="2177"/>
                  <a:pt x="423" y="2178"/>
                </a:cubicBezTo>
                <a:lnTo>
                  <a:pt x="423" y="2178"/>
                </a:lnTo>
                <a:cubicBezTo>
                  <a:pt x="430" y="2185"/>
                  <a:pt x="438" y="2192"/>
                  <a:pt x="445" y="2199"/>
                </a:cubicBezTo>
                <a:lnTo>
                  <a:pt x="445" y="2199"/>
                </a:lnTo>
                <a:cubicBezTo>
                  <a:pt x="449" y="2202"/>
                  <a:pt x="452" y="2205"/>
                  <a:pt x="455" y="2208"/>
                </a:cubicBezTo>
                <a:lnTo>
                  <a:pt x="455" y="2208"/>
                </a:lnTo>
                <a:cubicBezTo>
                  <a:pt x="461" y="2214"/>
                  <a:pt x="467" y="2218"/>
                  <a:pt x="473" y="2224"/>
                </a:cubicBezTo>
                <a:lnTo>
                  <a:pt x="473" y="2224"/>
                </a:lnTo>
                <a:cubicBezTo>
                  <a:pt x="477" y="2226"/>
                  <a:pt x="480" y="2230"/>
                  <a:pt x="484" y="2234"/>
                </a:cubicBezTo>
                <a:lnTo>
                  <a:pt x="484" y="2234"/>
                </a:lnTo>
                <a:cubicBezTo>
                  <a:pt x="489" y="2238"/>
                  <a:pt x="495" y="2243"/>
                  <a:pt x="501" y="2247"/>
                </a:cubicBezTo>
                <a:lnTo>
                  <a:pt x="501" y="2247"/>
                </a:lnTo>
                <a:cubicBezTo>
                  <a:pt x="505" y="2251"/>
                  <a:pt x="509" y="2255"/>
                  <a:pt x="513" y="2258"/>
                </a:cubicBezTo>
                <a:lnTo>
                  <a:pt x="513" y="2258"/>
                </a:lnTo>
                <a:cubicBezTo>
                  <a:pt x="518" y="2262"/>
                  <a:pt x="524" y="2267"/>
                  <a:pt x="529" y="2272"/>
                </a:cubicBezTo>
                <a:lnTo>
                  <a:pt x="529" y="2272"/>
                </a:lnTo>
                <a:cubicBezTo>
                  <a:pt x="534" y="2275"/>
                  <a:pt x="538" y="2279"/>
                  <a:pt x="542" y="2282"/>
                </a:cubicBezTo>
                <a:lnTo>
                  <a:pt x="542" y="2282"/>
                </a:lnTo>
                <a:cubicBezTo>
                  <a:pt x="548" y="2286"/>
                  <a:pt x="554" y="2291"/>
                  <a:pt x="559" y="2295"/>
                </a:cubicBezTo>
                <a:lnTo>
                  <a:pt x="559" y="2295"/>
                </a:lnTo>
                <a:cubicBezTo>
                  <a:pt x="564" y="2299"/>
                  <a:pt x="568" y="2302"/>
                  <a:pt x="572" y="2306"/>
                </a:cubicBezTo>
                <a:lnTo>
                  <a:pt x="572" y="2306"/>
                </a:lnTo>
                <a:cubicBezTo>
                  <a:pt x="578" y="2310"/>
                  <a:pt x="583" y="2315"/>
                  <a:pt x="589" y="2319"/>
                </a:cubicBezTo>
                <a:lnTo>
                  <a:pt x="589" y="2319"/>
                </a:lnTo>
                <a:cubicBezTo>
                  <a:pt x="594" y="2323"/>
                  <a:pt x="598" y="2326"/>
                  <a:pt x="603" y="2330"/>
                </a:cubicBezTo>
                <a:lnTo>
                  <a:pt x="603" y="2330"/>
                </a:lnTo>
                <a:cubicBezTo>
                  <a:pt x="609" y="2334"/>
                  <a:pt x="615" y="2338"/>
                  <a:pt x="621" y="2343"/>
                </a:cubicBezTo>
                <a:lnTo>
                  <a:pt x="621" y="2343"/>
                </a:lnTo>
                <a:cubicBezTo>
                  <a:pt x="625" y="2346"/>
                  <a:pt x="630" y="2350"/>
                  <a:pt x="635" y="2353"/>
                </a:cubicBezTo>
                <a:lnTo>
                  <a:pt x="635" y="2353"/>
                </a:lnTo>
                <a:cubicBezTo>
                  <a:pt x="641" y="2358"/>
                  <a:pt x="648" y="2362"/>
                  <a:pt x="654" y="2367"/>
                </a:cubicBezTo>
                <a:lnTo>
                  <a:pt x="654" y="2367"/>
                </a:lnTo>
                <a:cubicBezTo>
                  <a:pt x="658" y="2370"/>
                  <a:pt x="662" y="2373"/>
                  <a:pt x="666" y="2376"/>
                </a:cubicBezTo>
                <a:lnTo>
                  <a:pt x="666" y="2376"/>
                </a:lnTo>
                <a:cubicBezTo>
                  <a:pt x="675" y="2382"/>
                  <a:pt x="682" y="2387"/>
                  <a:pt x="690" y="2393"/>
                </a:cubicBezTo>
                <a:lnTo>
                  <a:pt x="690" y="2393"/>
                </a:lnTo>
                <a:cubicBezTo>
                  <a:pt x="693" y="2395"/>
                  <a:pt x="696" y="2397"/>
                  <a:pt x="699" y="2399"/>
                </a:cubicBezTo>
                <a:lnTo>
                  <a:pt x="699" y="2399"/>
                </a:lnTo>
                <a:cubicBezTo>
                  <a:pt x="710" y="2407"/>
                  <a:pt x="721" y="2414"/>
                  <a:pt x="732" y="2421"/>
                </a:cubicBezTo>
                <a:lnTo>
                  <a:pt x="732" y="2421"/>
                </a:lnTo>
                <a:cubicBezTo>
                  <a:pt x="736" y="2424"/>
                  <a:pt x="741" y="2427"/>
                  <a:pt x="745" y="2430"/>
                </a:cubicBezTo>
                <a:lnTo>
                  <a:pt x="745" y="2430"/>
                </a:lnTo>
                <a:cubicBezTo>
                  <a:pt x="752" y="2435"/>
                  <a:pt x="759" y="2439"/>
                  <a:pt x="767" y="2444"/>
                </a:cubicBezTo>
                <a:lnTo>
                  <a:pt x="767" y="2444"/>
                </a:lnTo>
                <a:cubicBezTo>
                  <a:pt x="771" y="2448"/>
                  <a:pt x="777" y="2451"/>
                  <a:pt x="781" y="2454"/>
                </a:cubicBezTo>
                <a:lnTo>
                  <a:pt x="781" y="2454"/>
                </a:lnTo>
                <a:cubicBezTo>
                  <a:pt x="788" y="2458"/>
                  <a:pt x="795" y="2463"/>
                  <a:pt x="801" y="2467"/>
                </a:cubicBezTo>
                <a:lnTo>
                  <a:pt x="801" y="2467"/>
                </a:lnTo>
                <a:cubicBezTo>
                  <a:pt x="807" y="2470"/>
                  <a:pt x="812" y="2474"/>
                  <a:pt x="818" y="2477"/>
                </a:cubicBezTo>
                <a:lnTo>
                  <a:pt x="818" y="2477"/>
                </a:lnTo>
                <a:cubicBezTo>
                  <a:pt x="824" y="2481"/>
                  <a:pt x="831" y="2485"/>
                  <a:pt x="837" y="2489"/>
                </a:cubicBezTo>
                <a:lnTo>
                  <a:pt x="837" y="2489"/>
                </a:lnTo>
                <a:cubicBezTo>
                  <a:pt x="843" y="2492"/>
                  <a:pt x="848" y="2496"/>
                  <a:pt x="854" y="2499"/>
                </a:cubicBezTo>
                <a:lnTo>
                  <a:pt x="854" y="2499"/>
                </a:lnTo>
                <a:cubicBezTo>
                  <a:pt x="861" y="2504"/>
                  <a:pt x="867" y="2507"/>
                  <a:pt x="873" y="2511"/>
                </a:cubicBezTo>
                <a:lnTo>
                  <a:pt x="873" y="2511"/>
                </a:lnTo>
                <a:cubicBezTo>
                  <a:pt x="880" y="2515"/>
                  <a:pt x="885" y="2518"/>
                  <a:pt x="891" y="2522"/>
                </a:cubicBezTo>
                <a:lnTo>
                  <a:pt x="891" y="2522"/>
                </a:lnTo>
                <a:cubicBezTo>
                  <a:pt x="898" y="2525"/>
                  <a:pt x="904" y="2529"/>
                  <a:pt x="911" y="2534"/>
                </a:cubicBezTo>
                <a:lnTo>
                  <a:pt x="911" y="2534"/>
                </a:lnTo>
                <a:cubicBezTo>
                  <a:pt x="917" y="2537"/>
                  <a:pt x="923" y="2540"/>
                  <a:pt x="928" y="2544"/>
                </a:cubicBezTo>
                <a:lnTo>
                  <a:pt x="928" y="2544"/>
                </a:lnTo>
                <a:cubicBezTo>
                  <a:pt x="935" y="2548"/>
                  <a:pt x="942" y="2551"/>
                  <a:pt x="949" y="2555"/>
                </a:cubicBezTo>
                <a:lnTo>
                  <a:pt x="949" y="2555"/>
                </a:lnTo>
                <a:cubicBezTo>
                  <a:pt x="955" y="2559"/>
                  <a:pt x="961" y="2562"/>
                  <a:pt x="966" y="2565"/>
                </a:cubicBezTo>
                <a:lnTo>
                  <a:pt x="966" y="2565"/>
                </a:lnTo>
                <a:cubicBezTo>
                  <a:pt x="974" y="2569"/>
                  <a:pt x="981" y="2573"/>
                  <a:pt x="989" y="2578"/>
                </a:cubicBezTo>
                <a:lnTo>
                  <a:pt x="989" y="2578"/>
                </a:lnTo>
                <a:cubicBezTo>
                  <a:pt x="994" y="2580"/>
                  <a:pt x="1000" y="2583"/>
                  <a:pt x="1006" y="2587"/>
                </a:cubicBezTo>
                <a:lnTo>
                  <a:pt x="1006" y="2587"/>
                </a:lnTo>
                <a:cubicBezTo>
                  <a:pt x="1014" y="2591"/>
                  <a:pt x="1022" y="2596"/>
                  <a:pt x="1031" y="2600"/>
                </a:cubicBezTo>
                <a:lnTo>
                  <a:pt x="1031" y="2600"/>
                </a:lnTo>
                <a:cubicBezTo>
                  <a:pt x="1035" y="2603"/>
                  <a:pt x="1040" y="2605"/>
                  <a:pt x="1045" y="2608"/>
                </a:cubicBezTo>
                <a:lnTo>
                  <a:pt x="1045" y="2608"/>
                </a:lnTo>
                <a:cubicBezTo>
                  <a:pt x="1058" y="2615"/>
                  <a:pt x="1071" y="2622"/>
                  <a:pt x="1084" y="2629"/>
                </a:cubicBezTo>
                <a:lnTo>
                  <a:pt x="1084" y="2629"/>
                </a:lnTo>
                <a:cubicBezTo>
                  <a:pt x="1089" y="2631"/>
                  <a:pt x="1094" y="2634"/>
                  <a:pt x="1099" y="2636"/>
                </a:cubicBezTo>
                <a:lnTo>
                  <a:pt x="1099" y="2636"/>
                </a:lnTo>
                <a:cubicBezTo>
                  <a:pt x="1108" y="2640"/>
                  <a:pt x="1117" y="2645"/>
                  <a:pt x="1125" y="2649"/>
                </a:cubicBezTo>
                <a:lnTo>
                  <a:pt x="1125" y="2649"/>
                </a:lnTo>
                <a:cubicBezTo>
                  <a:pt x="1132" y="2653"/>
                  <a:pt x="1137" y="2656"/>
                  <a:pt x="1143" y="2659"/>
                </a:cubicBezTo>
                <a:lnTo>
                  <a:pt x="1143" y="2659"/>
                </a:lnTo>
                <a:cubicBezTo>
                  <a:pt x="1151" y="2662"/>
                  <a:pt x="1159" y="2666"/>
                  <a:pt x="1167" y="2670"/>
                </a:cubicBezTo>
                <a:lnTo>
                  <a:pt x="1167" y="2670"/>
                </a:lnTo>
                <a:cubicBezTo>
                  <a:pt x="1173" y="2673"/>
                  <a:pt x="1180" y="2676"/>
                  <a:pt x="1186" y="2680"/>
                </a:cubicBezTo>
                <a:lnTo>
                  <a:pt x="1186" y="2680"/>
                </a:lnTo>
                <a:cubicBezTo>
                  <a:pt x="1194" y="2683"/>
                  <a:pt x="1201" y="2687"/>
                  <a:pt x="1209" y="2691"/>
                </a:cubicBezTo>
                <a:lnTo>
                  <a:pt x="1209" y="2691"/>
                </a:lnTo>
                <a:cubicBezTo>
                  <a:pt x="1215" y="2694"/>
                  <a:pt x="1223" y="2697"/>
                  <a:pt x="1229" y="2700"/>
                </a:cubicBezTo>
                <a:lnTo>
                  <a:pt x="1229" y="2700"/>
                </a:lnTo>
                <a:cubicBezTo>
                  <a:pt x="1236" y="2704"/>
                  <a:pt x="1244" y="2708"/>
                  <a:pt x="1252" y="2711"/>
                </a:cubicBezTo>
                <a:lnTo>
                  <a:pt x="1252" y="2711"/>
                </a:lnTo>
                <a:cubicBezTo>
                  <a:pt x="1259" y="2714"/>
                  <a:pt x="1266" y="2718"/>
                  <a:pt x="1272" y="2720"/>
                </a:cubicBezTo>
                <a:lnTo>
                  <a:pt x="1272" y="2720"/>
                </a:lnTo>
                <a:cubicBezTo>
                  <a:pt x="1280" y="2724"/>
                  <a:pt x="1288" y="2727"/>
                  <a:pt x="1295" y="2731"/>
                </a:cubicBezTo>
                <a:lnTo>
                  <a:pt x="1295" y="2731"/>
                </a:lnTo>
                <a:cubicBezTo>
                  <a:pt x="1302" y="2734"/>
                  <a:pt x="1309" y="2737"/>
                  <a:pt x="1316" y="2741"/>
                </a:cubicBezTo>
                <a:lnTo>
                  <a:pt x="1316" y="2741"/>
                </a:lnTo>
                <a:cubicBezTo>
                  <a:pt x="1324" y="2744"/>
                  <a:pt x="1332" y="2747"/>
                  <a:pt x="1340" y="2751"/>
                </a:cubicBezTo>
                <a:lnTo>
                  <a:pt x="1340" y="2751"/>
                </a:lnTo>
                <a:cubicBezTo>
                  <a:pt x="1347" y="2754"/>
                  <a:pt x="1354" y="2757"/>
                  <a:pt x="1361" y="2760"/>
                </a:cubicBezTo>
                <a:lnTo>
                  <a:pt x="1361" y="2760"/>
                </a:lnTo>
                <a:cubicBezTo>
                  <a:pt x="1369" y="2764"/>
                  <a:pt x="1377" y="2767"/>
                  <a:pt x="1385" y="2771"/>
                </a:cubicBezTo>
                <a:lnTo>
                  <a:pt x="1385" y="2771"/>
                </a:lnTo>
                <a:cubicBezTo>
                  <a:pt x="1392" y="2774"/>
                  <a:pt x="1399" y="2777"/>
                  <a:pt x="1406" y="2780"/>
                </a:cubicBezTo>
                <a:lnTo>
                  <a:pt x="1406" y="2780"/>
                </a:lnTo>
                <a:cubicBezTo>
                  <a:pt x="1415" y="2784"/>
                  <a:pt x="1424" y="2787"/>
                  <a:pt x="1432" y="2791"/>
                </a:cubicBezTo>
                <a:lnTo>
                  <a:pt x="1432" y="2791"/>
                </a:lnTo>
                <a:cubicBezTo>
                  <a:pt x="1439" y="2794"/>
                  <a:pt x="1446" y="2797"/>
                  <a:pt x="1452" y="2800"/>
                </a:cubicBezTo>
                <a:lnTo>
                  <a:pt x="1452" y="2800"/>
                </a:lnTo>
                <a:cubicBezTo>
                  <a:pt x="1464" y="2804"/>
                  <a:pt x="1476" y="2810"/>
                  <a:pt x="1488" y="2814"/>
                </a:cubicBezTo>
                <a:lnTo>
                  <a:pt x="1488" y="2814"/>
                </a:lnTo>
                <a:cubicBezTo>
                  <a:pt x="1497" y="2818"/>
                  <a:pt x="1506" y="2821"/>
                  <a:pt x="1515" y="2825"/>
                </a:cubicBezTo>
                <a:lnTo>
                  <a:pt x="1515" y="2825"/>
                </a:lnTo>
                <a:cubicBezTo>
                  <a:pt x="1524" y="2829"/>
                  <a:pt x="1534" y="2833"/>
                  <a:pt x="1544" y="2837"/>
                </a:cubicBezTo>
                <a:lnTo>
                  <a:pt x="1544" y="2837"/>
                </a:lnTo>
                <a:cubicBezTo>
                  <a:pt x="1551" y="2840"/>
                  <a:pt x="1558" y="2843"/>
                  <a:pt x="1565" y="2845"/>
                </a:cubicBezTo>
                <a:lnTo>
                  <a:pt x="1565" y="2845"/>
                </a:lnTo>
                <a:cubicBezTo>
                  <a:pt x="1574" y="2849"/>
                  <a:pt x="1583" y="2852"/>
                  <a:pt x="1591" y="2855"/>
                </a:cubicBezTo>
                <a:lnTo>
                  <a:pt x="1591" y="2855"/>
                </a:lnTo>
                <a:cubicBezTo>
                  <a:pt x="1599" y="2858"/>
                  <a:pt x="1607" y="2861"/>
                  <a:pt x="1615" y="2864"/>
                </a:cubicBezTo>
                <a:lnTo>
                  <a:pt x="1615" y="2864"/>
                </a:lnTo>
                <a:cubicBezTo>
                  <a:pt x="1623" y="2868"/>
                  <a:pt x="1631" y="2871"/>
                  <a:pt x="1639" y="2874"/>
                </a:cubicBezTo>
                <a:lnTo>
                  <a:pt x="1639" y="2874"/>
                </a:lnTo>
                <a:cubicBezTo>
                  <a:pt x="1648" y="2877"/>
                  <a:pt x="1655" y="2880"/>
                  <a:pt x="1663" y="2883"/>
                </a:cubicBezTo>
                <a:lnTo>
                  <a:pt x="1663" y="2883"/>
                </a:lnTo>
                <a:cubicBezTo>
                  <a:pt x="1672" y="2886"/>
                  <a:pt x="1680" y="2889"/>
                  <a:pt x="1689" y="2892"/>
                </a:cubicBezTo>
                <a:lnTo>
                  <a:pt x="1689" y="2892"/>
                </a:lnTo>
                <a:cubicBezTo>
                  <a:pt x="1696" y="2895"/>
                  <a:pt x="1705" y="2898"/>
                  <a:pt x="1713" y="2901"/>
                </a:cubicBezTo>
                <a:lnTo>
                  <a:pt x="1713" y="2901"/>
                </a:lnTo>
                <a:cubicBezTo>
                  <a:pt x="1721" y="2904"/>
                  <a:pt x="1730" y="2907"/>
                  <a:pt x="1738" y="2911"/>
                </a:cubicBezTo>
                <a:lnTo>
                  <a:pt x="1738" y="2911"/>
                </a:lnTo>
                <a:cubicBezTo>
                  <a:pt x="1746" y="2913"/>
                  <a:pt x="1754" y="2916"/>
                  <a:pt x="1762" y="2919"/>
                </a:cubicBezTo>
                <a:lnTo>
                  <a:pt x="1762" y="2919"/>
                </a:lnTo>
                <a:cubicBezTo>
                  <a:pt x="1771" y="2922"/>
                  <a:pt x="1780" y="2925"/>
                  <a:pt x="1789" y="2928"/>
                </a:cubicBezTo>
                <a:lnTo>
                  <a:pt x="1789" y="2928"/>
                </a:lnTo>
                <a:cubicBezTo>
                  <a:pt x="1796" y="2931"/>
                  <a:pt x="1804" y="2934"/>
                  <a:pt x="1813" y="2936"/>
                </a:cubicBezTo>
                <a:lnTo>
                  <a:pt x="1813" y="2936"/>
                </a:lnTo>
                <a:cubicBezTo>
                  <a:pt x="1822" y="2940"/>
                  <a:pt x="1830" y="2943"/>
                  <a:pt x="1840" y="2946"/>
                </a:cubicBezTo>
                <a:lnTo>
                  <a:pt x="1840" y="2946"/>
                </a:lnTo>
                <a:cubicBezTo>
                  <a:pt x="1847" y="2949"/>
                  <a:pt x="1855" y="2951"/>
                  <a:pt x="1864" y="2954"/>
                </a:cubicBezTo>
                <a:lnTo>
                  <a:pt x="1864" y="2954"/>
                </a:lnTo>
                <a:cubicBezTo>
                  <a:pt x="1873" y="2958"/>
                  <a:pt x="1883" y="2961"/>
                  <a:pt x="1892" y="2964"/>
                </a:cubicBezTo>
                <a:lnTo>
                  <a:pt x="1892" y="2964"/>
                </a:lnTo>
                <a:cubicBezTo>
                  <a:pt x="1898" y="2966"/>
                  <a:pt x="1905" y="2968"/>
                  <a:pt x="1911" y="2970"/>
                </a:cubicBezTo>
                <a:lnTo>
                  <a:pt x="1911" y="2970"/>
                </a:lnTo>
                <a:cubicBezTo>
                  <a:pt x="1913" y="2971"/>
                  <a:pt x="1914" y="2971"/>
                  <a:pt x="1915" y="2971"/>
                </a:cubicBezTo>
                <a:lnTo>
                  <a:pt x="1915" y="2971"/>
                </a:lnTo>
                <a:cubicBezTo>
                  <a:pt x="1934" y="2978"/>
                  <a:pt x="1953" y="2984"/>
                  <a:pt x="1971" y="2989"/>
                </a:cubicBezTo>
                <a:lnTo>
                  <a:pt x="1971" y="2989"/>
                </a:lnTo>
                <a:cubicBezTo>
                  <a:pt x="1977" y="2992"/>
                  <a:pt x="1983" y="2994"/>
                  <a:pt x="1988" y="2995"/>
                </a:cubicBezTo>
                <a:lnTo>
                  <a:pt x="1988" y="2995"/>
                </a:lnTo>
                <a:cubicBezTo>
                  <a:pt x="2003" y="2999"/>
                  <a:pt x="2016" y="3004"/>
                  <a:pt x="2031" y="3008"/>
                </a:cubicBezTo>
                <a:lnTo>
                  <a:pt x="2031" y="3008"/>
                </a:lnTo>
                <a:cubicBezTo>
                  <a:pt x="2038" y="3011"/>
                  <a:pt x="2044" y="3013"/>
                  <a:pt x="2051" y="3015"/>
                </a:cubicBezTo>
                <a:lnTo>
                  <a:pt x="2051" y="3015"/>
                </a:lnTo>
                <a:cubicBezTo>
                  <a:pt x="2065" y="3019"/>
                  <a:pt x="2079" y="3023"/>
                  <a:pt x="2094" y="3027"/>
                </a:cubicBezTo>
                <a:lnTo>
                  <a:pt x="2094" y="3027"/>
                </a:lnTo>
                <a:cubicBezTo>
                  <a:pt x="2099" y="3030"/>
                  <a:pt x="2106" y="3032"/>
                  <a:pt x="2112" y="3033"/>
                </a:cubicBezTo>
                <a:lnTo>
                  <a:pt x="2112" y="3033"/>
                </a:lnTo>
                <a:cubicBezTo>
                  <a:pt x="2131" y="3039"/>
                  <a:pt x="2151" y="3045"/>
                  <a:pt x="2171" y="3051"/>
                </a:cubicBezTo>
                <a:lnTo>
                  <a:pt x="2171" y="3051"/>
                </a:lnTo>
                <a:cubicBezTo>
                  <a:pt x="2175" y="3052"/>
                  <a:pt x="2178" y="3053"/>
                  <a:pt x="2181" y="3054"/>
                </a:cubicBezTo>
                <a:lnTo>
                  <a:pt x="2181" y="3054"/>
                </a:lnTo>
                <a:cubicBezTo>
                  <a:pt x="2198" y="3059"/>
                  <a:pt x="2216" y="3063"/>
                  <a:pt x="2232" y="3069"/>
                </a:cubicBezTo>
                <a:lnTo>
                  <a:pt x="2232" y="3069"/>
                </a:lnTo>
                <a:cubicBezTo>
                  <a:pt x="2239" y="3070"/>
                  <a:pt x="2246" y="3072"/>
                  <a:pt x="2253" y="3074"/>
                </a:cubicBezTo>
                <a:lnTo>
                  <a:pt x="2253" y="3074"/>
                </a:lnTo>
                <a:cubicBezTo>
                  <a:pt x="2267" y="3078"/>
                  <a:pt x="2281" y="3082"/>
                  <a:pt x="2296" y="3086"/>
                </a:cubicBezTo>
                <a:lnTo>
                  <a:pt x="2296" y="3086"/>
                </a:lnTo>
                <a:cubicBezTo>
                  <a:pt x="2302" y="3088"/>
                  <a:pt x="2310" y="3090"/>
                  <a:pt x="2316" y="3092"/>
                </a:cubicBezTo>
                <a:lnTo>
                  <a:pt x="2316" y="3092"/>
                </a:lnTo>
                <a:cubicBezTo>
                  <a:pt x="2335" y="3097"/>
                  <a:pt x="2353" y="3102"/>
                  <a:pt x="2372" y="3107"/>
                </a:cubicBezTo>
                <a:lnTo>
                  <a:pt x="2372" y="3107"/>
                </a:lnTo>
                <a:cubicBezTo>
                  <a:pt x="2374" y="3107"/>
                  <a:pt x="2377" y="3108"/>
                  <a:pt x="2379" y="3108"/>
                </a:cubicBezTo>
                <a:lnTo>
                  <a:pt x="2379" y="3108"/>
                </a:lnTo>
                <a:cubicBezTo>
                  <a:pt x="2399" y="3115"/>
                  <a:pt x="2421" y="3120"/>
                  <a:pt x="2442" y="3125"/>
                </a:cubicBezTo>
                <a:lnTo>
                  <a:pt x="2442" y="3125"/>
                </a:lnTo>
                <a:cubicBezTo>
                  <a:pt x="2443" y="3126"/>
                  <a:pt x="2446" y="3126"/>
                  <a:pt x="2448" y="3127"/>
                </a:cubicBezTo>
                <a:lnTo>
                  <a:pt x="2448" y="3127"/>
                </a:lnTo>
                <a:cubicBezTo>
                  <a:pt x="2450" y="3127"/>
                  <a:pt x="2452" y="3128"/>
                  <a:pt x="2455" y="3128"/>
                </a:cubicBezTo>
                <a:lnTo>
                  <a:pt x="2455" y="3128"/>
                </a:lnTo>
                <a:cubicBezTo>
                  <a:pt x="2487" y="3137"/>
                  <a:pt x="2520" y="3145"/>
                  <a:pt x="2553" y="3153"/>
                </a:cubicBezTo>
                <a:lnTo>
                  <a:pt x="2553" y="3153"/>
                </a:lnTo>
                <a:cubicBezTo>
                  <a:pt x="2557" y="3154"/>
                  <a:pt x="2561" y="3155"/>
                  <a:pt x="2564" y="3156"/>
                </a:cubicBezTo>
                <a:lnTo>
                  <a:pt x="2564" y="3156"/>
                </a:lnTo>
                <a:cubicBezTo>
                  <a:pt x="2597" y="3164"/>
                  <a:pt x="2631" y="3171"/>
                  <a:pt x="2664" y="3179"/>
                </a:cubicBezTo>
                <a:lnTo>
                  <a:pt x="2664" y="3179"/>
                </a:lnTo>
                <a:cubicBezTo>
                  <a:pt x="2668" y="3180"/>
                  <a:pt x="2673" y="3181"/>
                  <a:pt x="2677" y="3182"/>
                </a:cubicBezTo>
                <a:lnTo>
                  <a:pt x="2677" y="3182"/>
                </a:lnTo>
                <a:cubicBezTo>
                  <a:pt x="2710" y="3190"/>
                  <a:pt x="2743" y="3197"/>
                  <a:pt x="2777" y="3205"/>
                </a:cubicBezTo>
                <a:lnTo>
                  <a:pt x="2777" y="3205"/>
                </a:lnTo>
                <a:cubicBezTo>
                  <a:pt x="2781" y="3206"/>
                  <a:pt x="2786" y="3207"/>
                  <a:pt x="2791" y="3208"/>
                </a:cubicBezTo>
                <a:lnTo>
                  <a:pt x="2791" y="3208"/>
                </a:lnTo>
                <a:cubicBezTo>
                  <a:pt x="2824" y="3215"/>
                  <a:pt x="2857" y="3222"/>
                  <a:pt x="2892" y="3229"/>
                </a:cubicBezTo>
                <a:lnTo>
                  <a:pt x="2892" y="3229"/>
                </a:lnTo>
                <a:cubicBezTo>
                  <a:pt x="2893" y="3229"/>
                  <a:pt x="2896" y="3230"/>
                  <a:pt x="2897" y="3231"/>
                </a:cubicBezTo>
                <a:lnTo>
                  <a:pt x="2897" y="3231"/>
                </a:lnTo>
                <a:cubicBezTo>
                  <a:pt x="2901" y="3231"/>
                  <a:pt x="2904" y="3232"/>
                  <a:pt x="2907" y="3233"/>
                </a:cubicBezTo>
                <a:lnTo>
                  <a:pt x="2907" y="3233"/>
                </a:lnTo>
                <a:cubicBezTo>
                  <a:pt x="2938" y="3238"/>
                  <a:pt x="2968" y="3245"/>
                  <a:pt x="2999" y="3251"/>
                </a:cubicBezTo>
                <a:lnTo>
                  <a:pt x="2999" y="3251"/>
                </a:lnTo>
                <a:cubicBezTo>
                  <a:pt x="3001" y="3251"/>
                  <a:pt x="3003" y="3252"/>
                  <a:pt x="3004" y="3252"/>
                </a:cubicBezTo>
                <a:lnTo>
                  <a:pt x="3004" y="3252"/>
                </a:lnTo>
                <a:cubicBezTo>
                  <a:pt x="3035" y="3258"/>
                  <a:pt x="3066" y="3264"/>
                  <a:pt x="3097" y="3269"/>
                </a:cubicBezTo>
                <a:lnTo>
                  <a:pt x="3097" y="3269"/>
                </a:lnTo>
                <a:cubicBezTo>
                  <a:pt x="3100" y="3270"/>
                  <a:pt x="3104" y="3271"/>
                  <a:pt x="3108" y="3272"/>
                </a:cubicBezTo>
                <a:lnTo>
                  <a:pt x="3108" y="3272"/>
                </a:lnTo>
                <a:cubicBezTo>
                  <a:pt x="3139" y="3277"/>
                  <a:pt x="3169" y="3283"/>
                  <a:pt x="3200" y="3288"/>
                </a:cubicBezTo>
                <a:lnTo>
                  <a:pt x="3200" y="3288"/>
                </a:lnTo>
                <a:cubicBezTo>
                  <a:pt x="3206" y="3289"/>
                  <a:pt x="3212" y="3291"/>
                  <a:pt x="3218" y="3292"/>
                </a:cubicBezTo>
                <a:lnTo>
                  <a:pt x="3218" y="3292"/>
                </a:lnTo>
                <a:cubicBezTo>
                  <a:pt x="3248" y="3297"/>
                  <a:pt x="3278" y="3302"/>
                  <a:pt x="3309" y="3307"/>
                </a:cubicBezTo>
                <a:lnTo>
                  <a:pt x="3309" y="3307"/>
                </a:lnTo>
                <a:cubicBezTo>
                  <a:pt x="3311" y="3308"/>
                  <a:pt x="3314" y="3308"/>
                  <a:pt x="3317" y="3308"/>
                </a:cubicBezTo>
                <a:lnTo>
                  <a:pt x="3317" y="3308"/>
                </a:lnTo>
                <a:cubicBezTo>
                  <a:pt x="3321" y="3309"/>
                  <a:pt x="3325" y="3310"/>
                  <a:pt x="3329" y="3311"/>
                </a:cubicBezTo>
                <a:lnTo>
                  <a:pt x="3329" y="3311"/>
                </a:lnTo>
                <a:cubicBezTo>
                  <a:pt x="3356" y="3315"/>
                  <a:pt x="3384" y="3319"/>
                  <a:pt x="3411" y="3324"/>
                </a:cubicBezTo>
                <a:lnTo>
                  <a:pt x="3411" y="3324"/>
                </a:lnTo>
                <a:cubicBezTo>
                  <a:pt x="3414" y="3324"/>
                  <a:pt x="3415" y="3325"/>
                  <a:pt x="3417" y="3325"/>
                </a:cubicBezTo>
                <a:lnTo>
                  <a:pt x="3417" y="3325"/>
                </a:lnTo>
                <a:cubicBezTo>
                  <a:pt x="3447" y="3329"/>
                  <a:pt x="3475" y="3334"/>
                  <a:pt x="3505" y="3338"/>
                </a:cubicBezTo>
                <a:lnTo>
                  <a:pt x="3505" y="3338"/>
                </a:lnTo>
                <a:cubicBezTo>
                  <a:pt x="3511" y="3339"/>
                  <a:pt x="3518" y="3340"/>
                  <a:pt x="3525" y="3341"/>
                </a:cubicBezTo>
                <a:lnTo>
                  <a:pt x="3525" y="3341"/>
                </a:lnTo>
                <a:cubicBezTo>
                  <a:pt x="3554" y="3346"/>
                  <a:pt x="3583" y="3350"/>
                  <a:pt x="3612" y="3354"/>
                </a:cubicBezTo>
                <a:lnTo>
                  <a:pt x="3612" y="3354"/>
                </a:lnTo>
                <a:cubicBezTo>
                  <a:pt x="3617" y="3355"/>
                  <a:pt x="3623" y="3355"/>
                  <a:pt x="3627" y="3357"/>
                </a:cubicBezTo>
                <a:lnTo>
                  <a:pt x="3627" y="3357"/>
                </a:lnTo>
                <a:cubicBezTo>
                  <a:pt x="3656" y="3360"/>
                  <a:pt x="3685" y="3364"/>
                  <a:pt x="3713" y="3368"/>
                </a:cubicBezTo>
                <a:lnTo>
                  <a:pt x="3713" y="3368"/>
                </a:lnTo>
                <a:cubicBezTo>
                  <a:pt x="3716" y="3368"/>
                  <a:pt x="3718" y="3369"/>
                  <a:pt x="3720" y="3369"/>
                </a:cubicBezTo>
                <a:lnTo>
                  <a:pt x="3720" y="3369"/>
                </a:lnTo>
                <a:cubicBezTo>
                  <a:pt x="3721" y="3369"/>
                  <a:pt x="3722" y="3369"/>
                  <a:pt x="3723" y="3369"/>
                </a:cubicBezTo>
                <a:lnTo>
                  <a:pt x="3723" y="3369"/>
                </a:lnTo>
                <a:cubicBezTo>
                  <a:pt x="3751" y="3373"/>
                  <a:pt x="3780" y="3377"/>
                  <a:pt x="3809" y="3380"/>
                </a:cubicBezTo>
                <a:lnTo>
                  <a:pt x="3809" y="3380"/>
                </a:lnTo>
                <a:cubicBezTo>
                  <a:pt x="3816" y="3381"/>
                  <a:pt x="3823" y="3382"/>
                  <a:pt x="3829" y="3383"/>
                </a:cubicBezTo>
                <a:lnTo>
                  <a:pt x="3829" y="3383"/>
                </a:lnTo>
                <a:cubicBezTo>
                  <a:pt x="3857" y="3387"/>
                  <a:pt x="3884" y="3389"/>
                  <a:pt x="3911" y="3393"/>
                </a:cubicBezTo>
                <a:lnTo>
                  <a:pt x="3911" y="3393"/>
                </a:lnTo>
                <a:cubicBezTo>
                  <a:pt x="3914" y="3393"/>
                  <a:pt x="3916" y="3393"/>
                  <a:pt x="3918" y="3393"/>
                </a:cubicBezTo>
                <a:lnTo>
                  <a:pt x="3918" y="3393"/>
                </a:lnTo>
                <a:cubicBezTo>
                  <a:pt x="3947" y="3397"/>
                  <a:pt x="3976" y="3400"/>
                  <a:pt x="4006" y="3403"/>
                </a:cubicBezTo>
                <a:lnTo>
                  <a:pt x="4006" y="3403"/>
                </a:lnTo>
                <a:cubicBezTo>
                  <a:pt x="4013" y="3405"/>
                  <a:pt x="4020" y="3405"/>
                  <a:pt x="4028" y="3406"/>
                </a:cubicBezTo>
                <a:lnTo>
                  <a:pt x="4028" y="3406"/>
                </a:lnTo>
                <a:cubicBezTo>
                  <a:pt x="4057" y="3409"/>
                  <a:pt x="4086" y="3412"/>
                  <a:pt x="4116" y="3415"/>
                </a:cubicBezTo>
                <a:lnTo>
                  <a:pt x="4116" y="3415"/>
                </a:lnTo>
                <a:lnTo>
                  <a:pt x="4117" y="3415"/>
                </a:lnTo>
                <a:lnTo>
                  <a:pt x="4117" y="3415"/>
                </a:lnTo>
                <a:cubicBezTo>
                  <a:pt x="4117" y="3415"/>
                  <a:pt x="4117" y="3415"/>
                  <a:pt x="4118" y="3415"/>
                </a:cubicBezTo>
                <a:lnTo>
                  <a:pt x="4118" y="3415"/>
                </a:lnTo>
                <a:cubicBezTo>
                  <a:pt x="4183" y="3422"/>
                  <a:pt x="4248" y="3428"/>
                  <a:pt x="4314" y="3434"/>
                </a:cubicBezTo>
                <a:lnTo>
                  <a:pt x="4315" y="3434"/>
                </a:lnTo>
                <a:lnTo>
                  <a:pt x="4315" y="3434"/>
                </a:lnTo>
                <a:cubicBezTo>
                  <a:pt x="4446" y="3446"/>
                  <a:pt x="4579" y="3455"/>
                  <a:pt x="4714" y="3463"/>
                </a:cubicBezTo>
                <a:lnTo>
                  <a:pt x="4715" y="3463"/>
                </a:lnTo>
                <a:lnTo>
                  <a:pt x="4715" y="3463"/>
                </a:lnTo>
                <a:cubicBezTo>
                  <a:pt x="4782" y="3467"/>
                  <a:pt x="4849" y="3470"/>
                  <a:pt x="4916" y="3473"/>
                </a:cubicBezTo>
                <a:lnTo>
                  <a:pt x="4916" y="3473"/>
                </a:lnTo>
                <a:cubicBezTo>
                  <a:pt x="4918" y="3473"/>
                  <a:pt x="4918" y="3474"/>
                  <a:pt x="4919" y="3474"/>
                </a:cubicBezTo>
                <a:lnTo>
                  <a:pt x="4919" y="3474"/>
                </a:lnTo>
                <a:cubicBezTo>
                  <a:pt x="4950" y="3475"/>
                  <a:pt x="4982" y="3476"/>
                  <a:pt x="5014" y="3478"/>
                </a:cubicBezTo>
                <a:lnTo>
                  <a:pt x="5014" y="3478"/>
                </a:lnTo>
                <a:cubicBezTo>
                  <a:pt x="5021" y="3478"/>
                  <a:pt x="5027" y="3478"/>
                  <a:pt x="5034" y="3479"/>
                </a:cubicBezTo>
                <a:lnTo>
                  <a:pt x="5034" y="3479"/>
                </a:lnTo>
                <a:cubicBezTo>
                  <a:pt x="5065" y="3479"/>
                  <a:pt x="5097" y="3480"/>
                  <a:pt x="5128" y="3481"/>
                </a:cubicBezTo>
                <a:lnTo>
                  <a:pt x="5128" y="3481"/>
                </a:lnTo>
                <a:lnTo>
                  <a:pt x="5129" y="3481"/>
                </a:lnTo>
                <a:lnTo>
                  <a:pt x="5129" y="3481"/>
                </a:lnTo>
                <a:cubicBezTo>
                  <a:pt x="5161" y="3483"/>
                  <a:pt x="5193" y="3483"/>
                  <a:pt x="5225" y="3484"/>
                </a:cubicBezTo>
                <a:lnTo>
                  <a:pt x="5225" y="3484"/>
                </a:lnTo>
                <a:cubicBezTo>
                  <a:pt x="5232" y="3484"/>
                  <a:pt x="5239" y="3484"/>
                  <a:pt x="5245" y="3484"/>
                </a:cubicBezTo>
                <a:lnTo>
                  <a:pt x="5245" y="3484"/>
                </a:lnTo>
                <a:cubicBezTo>
                  <a:pt x="5301" y="3486"/>
                  <a:pt x="5357" y="3487"/>
                  <a:pt x="5413" y="3488"/>
                </a:cubicBezTo>
                <a:lnTo>
                  <a:pt x="5413" y="3488"/>
                </a:lnTo>
                <a:cubicBezTo>
                  <a:pt x="5474" y="3489"/>
                  <a:pt x="5534" y="3489"/>
                  <a:pt x="5593" y="3489"/>
                </a:cubicBezTo>
                <a:lnTo>
                  <a:pt x="5606" y="3489"/>
                </a:lnTo>
                <a:lnTo>
                  <a:pt x="5606" y="3489"/>
                </a:lnTo>
                <a:cubicBezTo>
                  <a:pt x="5666" y="3489"/>
                  <a:pt x="5726" y="3489"/>
                  <a:pt x="5785" y="3488"/>
                </a:cubicBezTo>
                <a:lnTo>
                  <a:pt x="5786" y="3488"/>
                </a:lnTo>
                <a:lnTo>
                  <a:pt x="5786" y="3488"/>
                </a:lnTo>
                <a:cubicBezTo>
                  <a:pt x="5787" y="3488"/>
                  <a:pt x="5787" y="3488"/>
                  <a:pt x="5788" y="3488"/>
                </a:cubicBezTo>
                <a:lnTo>
                  <a:pt x="5788" y="3488"/>
                </a:lnTo>
                <a:cubicBezTo>
                  <a:pt x="5824" y="3488"/>
                  <a:pt x="5858" y="3487"/>
                  <a:pt x="5893" y="3486"/>
                </a:cubicBezTo>
                <a:lnTo>
                  <a:pt x="5893" y="3486"/>
                </a:lnTo>
                <a:cubicBezTo>
                  <a:pt x="5899" y="3486"/>
                  <a:pt x="5905" y="3486"/>
                  <a:pt x="5911" y="3486"/>
                </a:cubicBezTo>
                <a:lnTo>
                  <a:pt x="5911" y="3486"/>
                </a:lnTo>
                <a:cubicBezTo>
                  <a:pt x="5945" y="3485"/>
                  <a:pt x="5980" y="3484"/>
                  <a:pt x="6014" y="3483"/>
                </a:cubicBezTo>
                <a:lnTo>
                  <a:pt x="6014" y="3483"/>
                </a:lnTo>
                <a:cubicBezTo>
                  <a:pt x="6021" y="3483"/>
                  <a:pt x="6027" y="3483"/>
                  <a:pt x="6033" y="3483"/>
                </a:cubicBezTo>
                <a:lnTo>
                  <a:pt x="6033" y="3483"/>
                </a:lnTo>
                <a:cubicBezTo>
                  <a:pt x="6067" y="3481"/>
                  <a:pt x="6101" y="3480"/>
                  <a:pt x="6135" y="3479"/>
                </a:cubicBezTo>
                <a:lnTo>
                  <a:pt x="6135" y="3479"/>
                </a:lnTo>
                <a:cubicBezTo>
                  <a:pt x="6137" y="3479"/>
                  <a:pt x="6138" y="3479"/>
                  <a:pt x="6140" y="3479"/>
                </a:cubicBezTo>
                <a:lnTo>
                  <a:pt x="6140" y="3479"/>
                </a:lnTo>
                <a:cubicBezTo>
                  <a:pt x="6175" y="3478"/>
                  <a:pt x="6210" y="3477"/>
                  <a:pt x="6245" y="3475"/>
                </a:cubicBezTo>
                <a:lnTo>
                  <a:pt x="6245" y="3475"/>
                </a:lnTo>
                <a:cubicBezTo>
                  <a:pt x="6249" y="3475"/>
                  <a:pt x="6252" y="3475"/>
                  <a:pt x="6255" y="3474"/>
                </a:cubicBezTo>
                <a:lnTo>
                  <a:pt x="6255" y="3474"/>
                </a:lnTo>
                <a:cubicBezTo>
                  <a:pt x="6258" y="3474"/>
                  <a:pt x="6261" y="3474"/>
                  <a:pt x="6264" y="3474"/>
                </a:cubicBezTo>
                <a:lnTo>
                  <a:pt x="6264" y="3474"/>
                </a:lnTo>
                <a:cubicBezTo>
                  <a:pt x="6302" y="3473"/>
                  <a:pt x="6340" y="3471"/>
                  <a:pt x="6379" y="3469"/>
                </a:cubicBezTo>
                <a:lnTo>
                  <a:pt x="6379" y="3469"/>
                </a:lnTo>
                <a:cubicBezTo>
                  <a:pt x="6385" y="3469"/>
                  <a:pt x="6390" y="3468"/>
                  <a:pt x="6396" y="3468"/>
                </a:cubicBezTo>
                <a:lnTo>
                  <a:pt x="6396" y="3468"/>
                </a:lnTo>
                <a:cubicBezTo>
                  <a:pt x="6435" y="3466"/>
                  <a:pt x="6473" y="3464"/>
                  <a:pt x="6511" y="3462"/>
                </a:cubicBezTo>
                <a:lnTo>
                  <a:pt x="6511" y="3462"/>
                </a:lnTo>
                <a:cubicBezTo>
                  <a:pt x="6516" y="3461"/>
                  <a:pt x="6520" y="3461"/>
                  <a:pt x="6524" y="3460"/>
                </a:cubicBezTo>
                <a:lnTo>
                  <a:pt x="6524" y="3460"/>
                </a:lnTo>
                <a:cubicBezTo>
                  <a:pt x="6606" y="3456"/>
                  <a:pt x="6688" y="3450"/>
                  <a:pt x="6769" y="3443"/>
                </a:cubicBezTo>
                <a:lnTo>
                  <a:pt x="6769" y="3443"/>
                </a:lnTo>
                <a:cubicBezTo>
                  <a:pt x="6770" y="3443"/>
                  <a:pt x="6772" y="3443"/>
                  <a:pt x="6772" y="3443"/>
                </a:cubicBezTo>
                <a:lnTo>
                  <a:pt x="6772" y="3443"/>
                </a:lnTo>
                <a:cubicBezTo>
                  <a:pt x="6773" y="3443"/>
                  <a:pt x="6774" y="3443"/>
                  <a:pt x="6775" y="3443"/>
                </a:cubicBezTo>
                <a:lnTo>
                  <a:pt x="6775" y="3443"/>
                </a:lnTo>
                <a:cubicBezTo>
                  <a:pt x="6828" y="3439"/>
                  <a:pt x="6881" y="3435"/>
                  <a:pt x="6934" y="3430"/>
                </a:cubicBezTo>
                <a:lnTo>
                  <a:pt x="6934" y="3430"/>
                </a:lnTo>
                <a:cubicBezTo>
                  <a:pt x="6936" y="3429"/>
                  <a:pt x="6940" y="3429"/>
                  <a:pt x="6943" y="3429"/>
                </a:cubicBezTo>
                <a:lnTo>
                  <a:pt x="6943" y="3429"/>
                </a:lnTo>
                <a:cubicBezTo>
                  <a:pt x="6994" y="3425"/>
                  <a:pt x="7044" y="3419"/>
                  <a:pt x="7094" y="3415"/>
                </a:cubicBezTo>
                <a:lnTo>
                  <a:pt x="7094" y="3415"/>
                </a:lnTo>
                <a:cubicBezTo>
                  <a:pt x="7098" y="3414"/>
                  <a:pt x="7102" y="3413"/>
                  <a:pt x="7106" y="3413"/>
                </a:cubicBezTo>
                <a:lnTo>
                  <a:pt x="7106" y="3413"/>
                </a:lnTo>
                <a:cubicBezTo>
                  <a:pt x="7211" y="3403"/>
                  <a:pt x="7315" y="3390"/>
                  <a:pt x="7418" y="3378"/>
                </a:cubicBezTo>
                <a:lnTo>
                  <a:pt x="7418" y="3378"/>
                </a:lnTo>
                <a:cubicBezTo>
                  <a:pt x="7419" y="3378"/>
                  <a:pt x="7421" y="3378"/>
                  <a:pt x="7422" y="3378"/>
                </a:cubicBezTo>
                <a:lnTo>
                  <a:pt x="7422" y="3378"/>
                </a:lnTo>
                <a:cubicBezTo>
                  <a:pt x="7425" y="3377"/>
                  <a:pt x="7429" y="3377"/>
                  <a:pt x="7432" y="3376"/>
                </a:cubicBezTo>
                <a:lnTo>
                  <a:pt x="7432" y="3376"/>
                </a:lnTo>
                <a:cubicBezTo>
                  <a:pt x="7456" y="3373"/>
                  <a:pt x="7480" y="3370"/>
                  <a:pt x="7503" y="3367"/>
                </a:cubicBezTo>
                <a:lnTo>
                  <a:pt x="7503" y="3367"/>
                </a:lnTo>
                <a:cubicBezTo>
                  <a:pt x="7508" y="3367"/>
                  <a:pt x="7513" y="3365"/>
                  <a:pt x="7519" y="3365"/>
                </a:cubicBezTo>
                <a:lnTo>
                  <a:pt x="7519" y="3365"/>
                </a:lnTo>
                <a:cubicBezTo>
                  <a:pt x="7547" y="3361"/>
                  <a:pt x="7575" y="3357"/>
                  <a:pt x="7603" y="3353"/>
                </a:cubicBezTo>
                <a:lnTo>
                  <a:pt x="7603" y="3353"/>
                </a:lnTo>
                <a:cubicBezTo>
                  <a:pt x="7605" y="3353"/>
                  <a:pt x="7607" y="3353"/>
                  <a:pt x="7610" y="3352"/>
                </a:cubicBezTo>
                <a:lnTo>
                  <a:pt x="7610" y="3352"/>
                </a:lnTo>
                <a:cubicBezTo>
                  <a:pt x="7635" y="3349"/>
                  <a:pt x="7660" y="3345"/>
                  <a:pt x="7685" y="3342"/>
                </a:cubicBezTo>
                <a:lnTo>
                  <a:pt x="7685" y="3342"/>
                </a:lnTo>
                <a:cubicBezTo>
                  <a:pt x="7692" y="3340"/>
                  <a:pt x="7698" y="3340"/>
                  <a:pt x="7705" y="3339"/>
                </a:cubicBezTo>
                <a:lnTo>
                  <a:pt x="7705" y="3339"/>
                </a:lnTo>
                <a:cubicBezTo>
                  <a:pt x="7729" y="3335"/>
                  <a:pt x="7752" y="3332"/>
                  <a:pt x="7776" y="3328"/>
                </a:cubicBezTo>
                <a:lnTo>
                  <a:pt x="7776" y="3328"/>
                </a:lnTo>
                <a:cubicBezTo>
                  <a:pt x="7780" y="3328"/>
                  <a:pt x="7784" y="3327"/>
                  <a:pt x="7787" y="3327"/>
                </a:cubicBezTo>
                <a:lnTo>
                  <a:pt x="7787" y="3327"/>
                </a:lnTo>
                <a:cubicBezTo>
                  <a:pt x="7814" y="3322"/>
                  <a:pt x="7841" y="3318"/>
                  <a:pt x="7869" y="3314"/>
                </a:cubicBezTo>
                <a:lnTo>
                  <a:pt x="7869" y="3314"/>
                </a:lnTo>
                <a:cubicBezTo>
                  <a:pt x="7873" y="3313"/>
                  <a:pt x="7879" y="3312"/>
                  <a:pt x="7884" y="3311"/>
                </a:cubicBezTo>
                <a:lnTo>
                  <a:pt x="7884" y="3311"/>
                </a:lnTo>
                <a:cubicBezTo>
                  <a:pt x="7906" y="3308"/>
                  <a:pt x="7928" y="3304"/>
                  <a:pt x="7950" y="3300"/>
                </a:cubicBezTo>
                <a:lnTo>
                  <a:pt x="7950" y="3300"/>
                </a:lnTo>
                <a:cubicBezTo>
                  <a:pt x="7957" y="3299"/>
                  <a:pt x="7963" y="3298"/>
                  <a:pt x="7970" y="3297"/>
                </a:cubicBezTo>
                <a:lnTo>
                  <a:pt x="7970" y="3297"/>
                </a:lnTo>
                <a:cubicBezTo>
                  <a:pt x="8023" y="3288"/>
                  <a:pt x="8076" y="3278"/>
                  <a:pt x="8128" y="3269"/>
                </a:cubicBezTo>
                <a:lnTo>
                  <a:pt x="8128" y="3269"/>
                </a:lnTo>
                <a:cubicBezTo>
                  <a:pt x="8135" y="3268"/>
                  <a:pt x="8140" y="3267"/>
                  <a:pt x="8147" y="3266"/>
                </a:cubicBezTo>
                <a:lnTo>
                  <a:pt x="8147" y="3266"/>
                </a:lnTo>
                <a:cubicBezTo>
                  <a:pt x="8168" y="3261"/>
                  <a:pt x="8189" y="3258"/>
                  <a:pt x="8210" y="3254"/>
                </a:cubicBezTo>
                <a:lnTo>
                  <a:pt x="8210" y="3254"/>
                </a:lnTo>
                <a:cubicBezTo>
                  <a:pt x="8216" y="3252"/>
                  <a:pt x="8222" y="3251"/>
                  <a:pt x="8228" y="3250"/>
                </a:cubicBezTo>
                <a:lnTo>
                  <a:pt x="8228" y="3250"/>
                </a:lnTo>
                <a:cubicBezTo>
                  <a:pt x="8253" y="3246"/>
                  <a:pt x="8279" y="3240"/>
                  <a:pt x="8305" y="3236"/>
                </a:cubicBezTo>
                <a:lnTo>
                  <a:pt x="8305" y="3236"/>
                </a:lnTo>
                <a:cubicBezTo>
                  <a:pt x="8308" y="3235"/>
                  <a:pt x="8310" y="3234"/>
                  <a:pt x="8313" y="3234"/>
                </a:cubicBezTo>
                <a:lnTo>
                  <a:pt x="8313" y="3234"/>
                </a:lnTo>
                <a:cubicBezTo>
                  <a:pt x="8336" y="3229"/>
                  <a:pt x="8359" y="3224"/>
                  <a:pt x="8381" y="3219"/>
                </a:cubicBezTo>
                <a:lnTo>
                  <a:pt x="8381" y="3219"/>
                </a:lnTo>
                <a:cubicBezTo>
                  <a:pt x="8389" y="3218"/>
                  <a:pt x="8395" y="3217"/>
                  <a:pt x="8401" y="3216"/>
                </a:cubicBezTo>
                <a:lnTo>
                  <a:pt x="8401" y="3216"/>
                </a:lnTo>
                <a:cubicBezTo>
                  <a:pt x="8422" y="3211"/>
                  <a:pt x="8444" y="3207"/>
                  <a:pt x="8465" y="3202"/>
                </a:cubicBezTo>
                <a:lnTo>
                  <a:pt x="8465" y="3202"/>
                </a:lnTo>
                <a:cubicBezTo>
                  <a:pt x="8470" y="3201"/>
                  <a:pt x="8474" y="3200"/>
                  <a:pt x="8478" y="3199"/>
                </a:cubicBezTo>
                <a:lnTo>
                  <a:pt x="8478" y="3199"/>
                </a:lnTo>
                <a:cubicBezTo>
                  <a:pt x="8503" y="3194"/>
                  <a:pt x="8528" y="3188"/>
                  <a:pt x="8553" y="3183"/>
                </a:cubicBezTo>
                <a:lnTo>
                  <a:pt x="8553" y="3183"/>
                </a:lnTo>
                <a:cubicBezTo>
                  <a:pt x="8558" y="3182"/>
                  <a:pt x="8563" y="3181"/>
                  <a:pt x="8568" y="3180"/>
                </a:cubicBezTo>
                <a:lnTo>
                  <a:pt x="8568" y="3180"/>
                </a:lnTo>
                <a:cubicBezTo>
                  <a:pt x="8589" y="3175"/>
                  <a:pt x="8609" y="3170"/>
                  <a:pt x="8629" y="3166"/>
                </a:cubicBezTo>
                <a:lnTo>
                  <a:pt x="8629" y="3166"/>
                </a:lnTo>
                <a:cubicBezTo>
                  <a:pt x="8635" y="3164"/>
                  <a:pt x="8642" y="3163"/>
                  <a:pt x="8647" y="3161"/>
                </a:cubicBezTo>
                <a:lnTo>
                  <a:pt x="8647" y="3161"/>
                </a:lnTo>
                <a:cubicBezTo>
                  <a:pt x="8672" y="3156"/>
                  <a:pt x="8696" y="3150"/>
                  <a:pt x="8720" y="3144"/>
                </a:cubicBezTo>
                <a:lnTo>
                  <a:pt x="8720" y="3144"/>
                </a:lnTo>
                <a:cubicBezTo>
                  <a:pt x="8720" y="3144"/>
                  <a:pt x="8720" y="3144"/>
                  <a:pt x="8721" y="3144"/>
                </a:cubicBezTo>
                <a:lnTo>
                  <a:pt x="8721" y="3144"/>
                </a:lnTo>
                <a:cubicBezTo>
                  <a:pt x="8746" y="3138"/>
                  <a:pt x="8770" y="3133"/>
                  <a:pt x="8794" y="3126"/>
                </a:cubicBezTo>
                <a:lnTo>
                  <a:pt x="8794" y="3126"/>
                </a:lnTo>
                <a:cubicBezTo>
                  <a:pt x="8800" y="3125"/>
                  <a:pt x="8806" y="3123"/>
                  <a:pt x="8812" y="3122"/>
                </a:cubicBezTo>
                <a:lnTo>
                  <a:pt x="8812" y="3122"/>
                </a:lnTo>
                <a:cubicBezTo>
                  <a:pt x="8831" y="3117"/>
                  <a:pt x="8850" y="3112"/>
                  <a:pt x="8869" y="3107"/>
                </a:cubicBezTo>
                <a:lnTo>
                  <a:pt x="8869" y="3107"/>
                </a:lnTo>
                <a:cubicBezTo>
                  <a:pt x="8875" y="3106"/>
                  <a:pt x="8880" y="3105"/>
                  <a:pt x="8886" y="3103"/>
                </a:cubicBezTo>
                <a:lnTo>
                  <a:pt x="8886" y="3103"/>
                </a:lnTo>
                <a:cubicBezTo>
                  <a:pt x="8910" y="3097"/>
                  <a:pt x="8934" y="3090"/>
                  <a:pt x="8958" y="3085"/>
                </a:cubicBezTo>
                <a:lnTo>
                  <a:pt x="8958" y="3085"/>
                </a:lnTo>
                <a:cubicBezTo>
                  <a:pt x="8960" y="3084"/>
                  <a:pt x="8962" y="3083"/>
                  <a:pt x="8964" y="3083"/>
                </a:cubicBezTo>
                <a:lnTo>
                  <a:pt x="8964" y="3083"/>
                </a:lnTo>
                <a:cubicBezTo>
                  <a:pt x="8985" y="3077"/>
                  <a:pt x="9007" y="3071"/>
                  <a:pt x="9028" y="3065"/>
                </a:cubicBezTo>
                <a:lnTo>
                  <a:pt x="9028" y="3065"/>
                </a:lnTo>
                <a:cubicBezTo>
                  <a:pt x="9034" y="3063"/>
                  <a:pt x="9040" y="3062"/>
                  <a:pt x="9046" y="3060"/>
                </a:cubicBezTo>
                <a:lnTo>
                  <a:pt x="9046" y="3060"/>
                </a:lnTo>
                <a:cubicBezTo>
                  <a:pt x="9066" y="3055"/>
                  <a:pt x="9085" y="3049"/>
                  <a:pt x="9104" y="3044"/>
                </a:cubicBezTo>
                <a:lnTo>
                  <a:pt x="9104" y="3044"/>
                </a:lnTo>
                <a:cubicBezTo>
                  <a:pt x="9108" y="3043"/>
                  <a:pt x="9112" y="3042"/>
                  <a:pt x="9116" y="3040"/>
                </a:cubicBezTo>
                <a:lnTo>
                  <a:pt x="9116" y="3040"/>
                </a:lnTo>
                <a:cubicBezTo>
                  <a:pt x="9140" y="3034"/>
                  <a:pt x="9162" y="3027"/>
                  <a:pt x="9185" y="3021"/>
                </a:cubicBezTo>
                <a:lnTo>
                  <a:pt x="9185" y="3021"/>
                </a:lnTo>
                <a:cubicBezTo>
                  <a:pt x="9190" y="3019"/>
                  <a:pt x="9194" y="3018"/>
                  <a:pt x="9198" y="3017"/>
                </a:cubicBezTo>
                <a:lnTo>
                  <a:pt x="9198" y="3017"/>
                </a:lnTo>
                <a:cubicBezTo>
                  <a:pt x="9217" y="3011"/>
                  <a:pt x="9235" y="3006"/>
                  <a:pt x="9254" y="3000"/>
                </a:cubicBezTo>
                <a:lnTo>
                  <a:pt x="9254" y="3000"/>
                </a:lnTo>
                <a:cubicBezTo>
                  <a:pt x="9260" y="2998"/>
                  <a:pt x="9266" y="2996"/>
                  <a:pt x="9271" y="2995"/>
                </a:cubicBezTo>
                <a:lnTo>
                  <a:pt x="9271" y="2995"/>
                </a:lnTo>
                <a:cubicBezTo>
                  <a:pt x="9293" y="2988"/>
                  <a:pt x="9314" y="2982"/>
                  <a:pt x="9335" y="2975"/>
                </a:cubicBezTo>
                <a:lnTo>
                  <a:pt x="9335" y="2975"/>
                </a:lnTo>
                <a:cubicBezTo>
                  <a:pt x="9336" y="2975"/>
                  <a:pt x="9337" y="2975"/>
                  <a:pt x="9338" y="2974"/>
                </a:cubicBezTo>
                <a:lnTo>
                  <a:pt x="9338" y="2974"/>
                </a:lnTo>
                <a:cubicBezTo>
                  <a:pt x="9361" y="2967"/>
                  <a:pt x="9382" y="2960"/>
                  <a:pt x="9404" y="2953"/>
                </a:cubicBezTo>
                <a:lnTo>
                  <a:pt x="9404" y="2953"/>
                </a:lnTo>
                <a:cubicBezTo>
                  <a:pt x="9410" y="2951"/>
                  <a:pt x="9415" y="2949"/>
                  <a:pt x="9420" y="2948"/>
                </a:cubicBezTo>
                <a:lnTo>
                  <a:pt x="9420" y="2948"/>
                </a:lnTo>
                <a:cubicBezTo>
                  <a:pt x="9438" y="2942"/>
                  <a:pt x="9455" y="2936"/>
                  <a:pt x="9473" y="2931"/>
                </a:cubicBezTo>
                <a:lnTo>
                  <a:pt x="9473" y="2931"/>
                </a:lnTo>
                <a:cubicBezTo>
                  <a:pt x="9477" y="2929"/>
                  <a:pt x="9483" y="2927"/>
                  <a:pt x="9488" y="2925"/>
                </a:cubicBezTo>
                <a:lnTo>
                  <a:pt x="9488" y="2925"/>
                </a:lnTo>
                <a:cubicBezTo>
                  <a:pt x="9510" y="2918"/>
                  <a:pt x="9531" y="2911"/>
                  <a:pt x="9552" y="2904"/>
                </a:cubicBezTo>
                <a:lnTo>
                  <a:pt x="9552" y="2904"/>
                </a:lnTo>
                <a:cubicBezTo>
                  <a:pt x="9554" y="2903"/>
                  <a:pt x="9555" y="2902"/>
                  <a:pt x="9557" y="2902"/>
                </a:cubicBezTo>
                <a:lnTo>
                  <a:pt x="9557" y="2902"/>
                </a:lnTo>
                <a:cubicBezTo>
                  <a:pt x="9577" y="2895"/>
                  <a:pt x="9596" y="2888"/>
                  <a:pt x="9615" y="2881"/>
                </a:cubicBezTo>
                <a:lnTo>
                  <a:pt x="9615" y="2881"/>
                </a:lnTo>
                <a:cubicBezTo>
                  <a:pt x="9621" y="2880"/>
                  <a:pt x="9626" y="2878"/>
                  <a:pt x="9632" y="2875"/>
                </a:cubicBezTo>
                <a:lnTo>
                  <a:pt x="9632" y="2875"/>
                </a:lnTo>
                <a:cubicBezTo>
                  <a:pt x="9649" y="2870"/>
                  <a:pt x="9666" y="2863"/>
                  <a:pt x="9684" y="2857"/>
                </a:cubicBezTo>
                <a:lnTo>
                  <a:pt x="9684" y="2857"/>
                </a:lnTo>
                <a:cubicBezTo>
                  <a:pt x="9688" y="2855"/>
                  <a:pt x="9691" y="2854"/>
                  <a:pt x="9695" y="2853"/>
                </a:cubicBezTo>
                <a:lnTo>
                  <a:pt x="9695" y="2853"/>
                </a:lnTo>
                <a:cubicBezTo>
                  <a:pt x="9715" y="2845"/>
                  <a:pt x="9736" y="2837"/>
                  <a:pt x="9756" y="2830"/>
                </a:cubicBezTo>
                <a:lnTo>
                  <a:pt x="9756" y="2830"/>
                </a:lnTo>
                <a:cubicBezTo>
                  <a:pt x="9760" y="2828"/>
                  <a:pt x="9764" y="2827"/>
                  <a:pt x="9767" y="2825"/>
                </a:cubicBezTo>
                <a:lnTo>
                  <a:pt x="9767" y="2825"/>
                </a:lnTo>
                <a:cubicBezTo>
                  <a:pt x="9785" y="2819"/>
                  <a:pt x="9801" y="2813"/>
                  <a:pt x="9817" y="2805"/>
                </a:cubicBezTo>
                <a:lnTo>
                  <a:pt x="9817" y="2805"/>
                </a:lnTo>
                <a:cubicBezTo>
                  <a:pt x="9823" y="2804"/>
                  <a:pt x="9828" y="2802"/>
                  <a:pt x="9833" y="2800"/>
                </a:cubicBezTo>
                <a:lnTo>
                  <a:pt x="9833" y="2800"/>
                </a:lnTo>
                <a:cubicBezTo>
                  <a:pt x="9851" y="2793"/>
                  <a:pt x="9870" y="2785"/>
                  <a:pt x="9888" y="2777"/>
                </a:cubicBezTo>
                <a:lnTo>
                  <a:pt x="9888" y="2777"/>
                </a:lnTo>
                <a:cubicBezTo>
                  <a:pt x="9890" y="2777"/>
                  <a:pt x="9891" y="2777"/>
                  <a:pt x="9892" y="2776"/>
                </a:cubicBezTo>
                <a:lnTo>
                  <a:pt x="9892" y="2776"/>
                </a:lnTo>
                <a:cubicBezTo>
                  <a:pt x="9912" y="2768"/>
                  <a:pt x="9932" y="2760"/>
                  <a:pt x="9951" y="2751"/>
                </a:cubicBezTo>
                <a:lnTo>
                  <a:pt x="9951" y="2751"/>
                </a:lnTo>
                <a:cubicBezTo>
                  <a:pt x="9953" y="2751"/>
                  <a:pt x="9954" y="2750"/>
                  <a:pt x="9956" y="2750"/>
                </a:cubicBezTo>
                <a:lnTo>
                  <a:pt x="9956" y="2750"/>
                </a:lnTo>
                <a:cubicBezTo>
                  <a:pt x="9960" y="2749"/>
                  <a:pt x="9962" y="2747"/>
                  <a:pt x="9966" y="2746"/>
                </a:cubicBezTo>
                <a:lnTo>
                  <a:pt x="9966" y="2746"/>
                </a:lnTo>
                <a:cubicBezTo>
                  <a:pt x="9979" y="2740"/>
                  <a:pt x="9992" y="2734"/>
                  <a:pt x="10005" y="2729"/>
                </a:cubicBezTo>
                <a:lnTo>
                  <a:pt x="10005" y="2729"/>
                </a:lnTo>
                <a:cubicBezTo>
                  <a:pt x="10011" y="2726"/>
                  <a:pt x="10016" y="2724"/>
                  <a:pt x="10022" y="2721"/>
                </a:cubicBezTo>
                <a:lnTo>
                  <a:pt x="10022" y="2721"/>
                </a:lnTo>
                <a:cubicBezTo>
                  <a:pt x="10035" y="2716"/>
                  <a:pt x="10049" y="2710"/>
                  <a:pt x="10063" y="2704"/>
                </a:cubicBezTo>
                <a:lnTo>
                  <a:pt x="10063" y="2704"/>
                </a:lnTo>
                <a:cubicBezTo>
                  <a:pt x="10066" y="2702"/>
                  <a:pt x="10071" y="2700"/>
                  <a:pt x="10074" y="2699"/>
                </a:cubicBezTo>
                <a:lnTo>
                  <a:pt x="10074" y="2699"/>
                </a:lnTo>
                <a:cubicBezTo>
                  <a:pt x="10092" y="2690"/>
                  <a:pt x="10109" y="2683"/>
                  <a:pt x="10127" y="2675"/>
                </a:cubicBezTo>
                <a:lnTo>
                  <a:pt x="10127" y="2675"/>
                </a:lnTo>
                <a:cubicBezTo>
                  <a:pt x="10130" y="2673"/>
                  <a:pt x="10133" y="2672"/>
                  <a:pt x="10136" y="2670"/>
                </a:cubicBezTo>
                <a:lnTo>
                  <a:pt x="10136" y="2670"/>
                </a:lnTo>
                <a:cubicBezTo>
                  <a:pt x="10151" y="2664"/>
                  <a:pt x="10164" y="2658"/>
                  <a:pt x="10177" y="2651"/>
                </a:cubicBezTo>
                <a:lnTo>
                  <a:pt x="10177" y="2651"/>
                </a:lnTo>
                <a:cubicBezTo>
                  <a:pt x="10183" y="2649"/>
                  <a:pt x="10188" y="2646"/>
                  <a:pt x="10194" y="2643"/>
                </a:cubicBezTo>
                <a:lnTo>
                  <a:pt x="10194" y="2643"/>
                </a:lnTo>
                <a:cubicBezTo>
                  <a:pt x="10205" y="2638"/>
                  <a:pt x="10217" y="2632"/>
                  <a:pt x="10229" y="2626"/>
                </a:cubicBezTo>
                <a:lnTo>
                  <a:pt x="10229" y="2626"/>
                </a:lnTo>
                <a:cubicBezTo>
                  <a:pt x="10234" y="2624"/>
                  <a:pt x="10239" y="2622"/>
                  <a:pt x="10244" y="2619"/>
                </a:cubicBezTo>
                <a:lnTo>
                  <a:pt x="10244" y="2619"/>
                </a:lnTo>
                <a:cubicBezTo>
                  <a:pt x="10258" y="2612"/>
                  <a:pt x="10272" y="2606"/>
                  <a:pt x="10285" y="2599"/>
                </a:cubicBezTo>
                <a:lnTo>
                  <a:pt x="10285" y="2599"/>
                </a:lnTo>
                <a:cubicBezTo>
                  <a:pt x="10288" y="2598"/>
                  <a:pt x="10291" y="2597"/>
                  <a:pt x="10294" y="2595"/>
                </a:cubicBezTo>
                <a:lnTo>
                  <a:pt x="10294" y="2595"/>
                </a:lnTo>
                <a:cubicBezTo>
                  <a:pt x="10310" y="2587"/>
                  <a:pt x="10326" y="2578"/>
                  <a:pt x="10342" y="2570"/>
                </a:cubicBezTo>
                <a:lnTo>
                  <a:pt x="10342" y="2570"/>
                </a:lnTo>
                <a:cubicBezTo>
                  <a:pt x="10345" y="2568"/>
                  <a:pt x="10349" y="2567"/>
                  <a:pt x="10353" y="2564"/>
                </a:cubicBezTo>
                <a:lnTo>
                  <a:pt x="10353" y="2564"/>
                </a:lnTo>
                <a:cubicBezTo>
                  <a:pt x="10365" y="2558"/>
                  <a:pt x="10377" y="2552"/>
                  <a:pt x="10389" y="2545"/>
                </a:cubicBezTo>
                <a:lnTo>
                  <a:pt x="10389" y="2545"/>
                </a:lnTo>
                <a:cubicBezTo>
                  <a:pt x="10392" y="2544"/>
                  <a:pt x="10394" y="2543"/>
                  <a:pt x="10396" y="2542"/>
                </a:cubicBezTo>
                <a:lnTo>
                  <a:pt x="10396" y="2542"/>
                </a:lnTo>
                <a:cubicBezTo>
                  <a:pt x="10398" y="2541"/>
                  <a:pt x="10399" y="2540"/>
                  <a:pt x="10401" y="2539"/>
                </a:cubicBezTo>
                <a:lnTo>
                  <a:pt x="10401" y="2539"/>
                </a:lnTo>
                <a:cubicBezTo>
                  <a:pt x="10424" y="2527"/>
                  <a:pt x="10447" y="2514"/>
                  <a:pt x="10470" y="2501"/>
                </a:cubicBezTo>
                <a:lnTo>
                  <a:pt x="10470" y="2501"/>
                </a:lnTo>
                <a:cubicBezTo>
                  <a:pt x="10473" y="2499"/>
                  <a:pt x="10476" y="2498"/>
                  <a:pt x="10479" y="2496"/>
                </a:cubicBezTo>
                <a:lnTo>
                  <a:pt x="10479" y="2496"/>
                </a:lnTo>
                <a:cubicBezTo>
                  <a:pt x="10501" y="2484"/>
                  <a:pt x="10523" y="2471"/>
                  <a:pt x="10545" y="2458"/>
                </a:cubicBezTo>
                <a:lnTo>
                  <a:pt x="10545" y="2458"/>
                </a:lnTo>
                <a:cubicBezTo>
                  <a:pt x="10548" y="2456"/>
                  <a:pt x="10551" y="2454"/>
                  <a:pt x="10554" y="2453"/>
                </a:cubicBezTo>
                <a:lnTo>
                  <a:pt x="10554" y="2453"/>
                </a:lnTo>
                <a:cubicBezTo>
                  <a:pt x="10576" y="2439"/>
                  <a:pt x="10597" y="2427"/>
                  <a:pt x="10618" y="2414"/>
                </a:cubicBezTo>
                <a:lnTo>
                  <a:pt x="10618" y="2414"/>
                </a:lnTo>
                <a:cubicBezTo>
                  <a:pt x="10621" y="2412"/>
                  <a:pt x="10624" y="2410"/>
                  <a:pt x="10627" y="2408"/>
                </a:cubicBezTo>
                <a:lnTo>
                  <a:pt x="10627" y="2408"/>
                </a:lnTo>
                <a:cubicBezTo>
                  <a:pt x="10648" y="2395"/>
                  <a:pt x="10668" y="2382"/>
                  <a:pt x="10688" y="2368"/>
                </a:cubicBezTo>
                <a:lnTo>
                  <a:pt x="10688" y="2368"/>
                </a:lnTo>
                <a:cubicBezTo>
                  <a:pt x="10690" y="2368"/>
                  <a:pt x="10691" y="2367"/>
                  <a:pt x="10692" y="2367"/>
                </a:cubicBezTo>
                <a:lnTo>
                  <a:pt x="10692" y="2367"/>
                </a:lnTo>
                <a:cubicBezTo>
                  <a:pt x="10694" y="2365"/>
                  <a:pt x="10695" y="2364"/>
                  <a:pt x="10698" y="2363"/>
                </a:cubicBezTo>
                <a:lnTo>
                  <a:pt x="10698" y="2363"/>
                </a:lnTo>
                <a:cubicBezTo>
                  <a:pt x="10715" y="2351"/>
                  <a:pt x="10733" y="2339"/>
                  <a:pt x="10750" y="2327"/>
                </a:cubicBezTo>
                <a:lnTo>
                  <a:pt x="10750" y="2327"/>
                </a:lnTo>
                <a:cubicBezTo>
                  <a:pt x="10751" y="2327"/>
                  <a:pt x="10751" y="2327"/>
                  <a:pt x="10752" y="2326"/>
                </a:cubicBezTo>
                <a:lnTo>
                  <a:pt x="10752" y="2326"/>
                </a:lnTo>
                <a:cubicBezTo>
                  <a:pt x="10769" y="2315"/>
                  <a:pt x="10785" y="2303"/>
                  <a:pt x="10802" y="2291"/>
                </a:cubicBezTo>
                <a:lnTo>
                  <a:pt x="10802" y="2291"/>
                </a:lnTo>
                <a:cubicBezTo>
                  <a:pt x="10805" y="2289"/>
                  <a:pt x="10807" y="2287"/>
                  <a:pt x="10810" y="2285"/>
                </a:cubicBezTo>
                <a:lnTo>
                  <a:pt x="10810" y="2285"/>
                </a:lnTo>
                <a:cubicBezTo>
                  <a:pt x="10826" y="2273"/>
                  <a:pt x="10842" y="2262"/>
                  <a:pt x="10857" y="2250"/>
                </a:cubicBezTo>
                <a:lnTo>
                  <a:pt x="10857" y="2250"/>
                </a:lnTo>
                <a:cubicBezTo>
                  <a:pt x="10860" y="2247"/>
                  <a:pt x="10863" y="2245"/>
                  <a:pt x="10866" y="2243"/>
                </a:cubicBezTo>
                <a:lnTo>
                  <a:pt x="10866" y="2243"/>
                </a:lnTo>
                <a:cubicBezTo>
                  <a:pt x="10882" y="2231"/>
                  <a:pt x="10897" y="2219"/>
                  <a:pt x="10912" y="2207"/>
                </a:cubicBezTo>
                <a:lnTo>
                  <a:pt x="10912" y="2207"/>
                </a:lnTo>
                <a:cubicBezTo>
                  <a:pt x="10913" y="2207"/>
                  <a:pt x="10913" y="2206"/>
                  <a:pt x="10913" y="2206"/>
                </a:cubicBezTo>
                <a:lnTo>
                  <a:pt x="10913" y="2206"/>
                </a:lnTo>
                <a:cubicBezTo>
                  <a:pt x="10915" y="2205"/>
                  <a:pt x="10916" y="2204"/>
                  <a:pt x="10918" y="2202"/>
                </a:cubicBezTo>
                <a:lnTo>
                  <a:pt x="10918" y="2202"/>
                </a:lnTo>
                <a:cubicBezTo>
                  <a:pt x="10930" y="2192"/>
                  <a:pt x="10942" y="2182"/>
                  <a:pt x="10954" y="2172"/>
                </a:cubicBezTo>
                <a:lnTo>
                  <a:pt x="10954" y="2172"/>
                </a:lnTo>
                <a:cubicBezTo>
                  <a:pt x="10957" y="2170"/>
                  <a:pt x="10960" y="2168"/>
                  <a:pt x="10963" y="2165"/>
                </a:cubicBezTo>
                <a:lnTo>
                  <a:pt x="10963" y="2165"/>
                </a:lnTo>
                <a:cubicBezTo>
                  <a:pt x="10975" y="2154"/>
                  <a:pt x="10989" y="2144"/>
                  <a:pt x="11001" y="2132"/>
                </a:cubicBezTo>
                <a:lnTo>
                  <a:pt x="11001" y="2132"/>
                </a:lnTo>
                <a:cubicBezTo>
                  <a:pt x="11003" y="2130"/>
                  <a:pt x="11006" y="2128"/>
                  <a:pt x="11008" y="2125"/>
                </a:cubicBezTo>
                <a:lnTo>
                  <a:pt x="11008" y="2125"/>
                </a:lnTo>
                <a:cubicBezTo>
                  <a:pt x="11020" y="2115"/>
                  <a:pt x="11031" y="2105"/>
                  <a:pt x="11042" y="2095"/>
                </a:cubicBezTo>
                <a:lnTo>
                  <a:pt x="11042" y="2095"/>
                </a:lnTo>
                <a:cubicBezTo>
                  <a:pt x="11044" y="2093"/>
                  <a:pt x="11046" y="2091"/>
                  <a:pt x="11048" y="2090"/>
                </a:cubicBezTo>
                <a:lnTo>
                  <a:pt x="11048" y="2090"/>
                </a:lnTo>
                <a:cubicBezTo>
                  <a:pt x="11060" y="2078"/>
                  <a:pt x="11071" y="2067"/>
                  <a:pt x="11083" y="2055"/>
                </a:cubicBezTo>
                <a:lnTo>
                  <a:pt x="11083" y="2055"/>
                </a:lnTo>
                <a:cubicBezTo>
                  <a:pt x="11084" y="2054"/>
                  <a:pt x="11085" y="2053"/>
                  <a:pt x="11086" y="2052"/>
                </a:cubicBezTo>
                <a:lnTo>
                  <a:pt x="11086" y="2052"/>
                </a:lnTo>
                <a:cubicBezTo>
                  <a:pt x="11088" y="2050"/>
                  <a:pt x="11090" y="2049"/>
                  <a:pt x="11091" y="2047"/>
                </a:cubicBezTo>
                <a:lnTo>
                  <a:pt x="11091" y="2047"/>
                </a:lnTo>
                <a:cubicBezTo>
                  <a:pt x="11101" y="2037"/>
                  <a:pt x="11111" y="2027"/>
                  <a:pt x="11121" y="2017"/>
                </a:cubicBezTo>
                <a:lnTo>
                  <a:pt x="11121" y="2017"/>
                </a:lnTo>
                <a:cubicBezTo>
                  <a:pt x="11122" y="2016"/>
                  <a:pt x="11122" y="2015"/>
                  <a:pt x="11124" y="2014"/>
                </a:cubicBezTo>
                <a:lnTo>
                  <a:pt x="11124" y="2014"/>
                </a:lnTo>
                <a:cubicBezTo>
                  <a:pt x="11134" y="2003"/>
                  <a:pt x="11145" y="1991"/>
                  <a:pt x="11155" y="1981"/>
                </a:cubicBezTo>
                <a:lnTo>
                  <a:pt x="11155" y="1981"/>
                </a:lnTo>
                <a:cubicBezTo>
                  <a:pt x="11157" y="1978"/>
                  <a:pt x="11159" y="1975"/>
                  <a:pt x="11162" y="1973"/>
                </a:cubicBezTo>
                <a:lnTo>
                  <a:pt x="11162" y="1973"/>
                </a:lnTo>
                <a:cubicBezTo>
                  <a:pt x="11171" y="1963"/>
                  <a:pt x="11179" y="1953"/>
                  <a:pt x="11187" y="1943"/>
                </a:cubicBezTo>
                <a:lnTo>
                  <a:pt x="11187" y="1943"/>
                </a:lnTo>
                <a:cubicBezTo>
                  <a:pt x="11189" y="1942"/>
                  <a:pt x="11191" y="1940"/>
                  <a:pt x="11192" y="1938"/>
                </a:cubicBezTo>
                <a:lnTo>
                  <a:pt x="11192" y="1938"/>
                </a:lnTo>
                <a:cubicBezTo>
                  <a:pt x="11201" y="1927"/>
                  <a:pt x="11210" y="1916"/>
                  <a:pt x="11219" y="1904"/>
                </a:cubicBezTo>
                <a:lnTo>
                  <a:pt x="11219" y="1904"/>
                </a:lnTo>
                <a:cubicBezTo>
                  <a:pt x="11220" y="1903"/>
                  <a:pt x="11221" y="1902"/>
                  <a:pt x="11222" y="1901"/>
                </a:cubicBezTo>
                <a:lnTo>
                  <a:pt x="11222" y="1901"/>
                </a:lnTo>
                <a:cubicBezTo>
                  <a:pt x="11224" y="1899"/>
                  <a:pt x="11225" y="1898"/>
                  <a:pt x="11226" y="1896"/>
                </a:cubicBezTo>
                <a:lnTo>
                  <a:pt x="11226" y="1896"/>
                </a:lnTo>
                <a:cubicBezTo>
                  <a:pt x="11234" y="1887"/>
                  <a:pt x="11240" y="1878"/>
                  <a:pt x="11247" y="1869"/>
                </a:cubicBezTo>
                <a:lnTo>
                  <a:pt x="11247" y="1869"/>
                </a:lnTo>
                <a:cubicBezTo>
                  <a:pt x="11249" y="1866"/>
                  <a:pt x="11250" y="1864"/>
                  <a:pt x="11252" y="1862"/>
                </a:cubicBezTo>
                <a:lnTo>
                  <a:pt x="11252" y="1862"/>
                </a:lnTo>
                <a:cubicBezTo>
                  <a:pt x="11260" y="1850"/>
                  <a:pt x="11268" y="1840"/>
                  <a:pt x="11276" y="1829"/>
                </a:cubicBezTo>
                <a:lnTo>
                  <a:pt x="11276" y="1829"/>
                </a:lnTo>
                <a:cubicBezTo>
                  <a:pt x="11277" y="1826"/>
                  <a:pt x="11279" y="1823"/>
                  <a:pt x="11281" y="1821"/>
                </a:cubicBezTo>
                <a:lnTo>
                  <a:pt x="11281" y="1821"/>
                </a:lnTo>
                <a:cubicBezTo>
                  <a:pt x="11287" y="1812"/>
                  <a:pt x="11293" y="1803"/>
                  <a:pt x="11299" y="1794"/>
                </a:cubicBezTo>
                <a:lnTo>
                  <a:pt x="11299" y="1794"/>
                </a:lnTo>
                <a:cubicBezTo>
                  <a:pt x="11301" y="1791"/>
                  <a:pt x="11303" y="1788"/>
                  <a:pt x="11305" y="1785"/>
                </a:cubicBezTo>
                <a:lnTo>
                  <a:pt x="11305" y="1785"/>
                </a:lnTo>
                <a:cubicBezTo>
                  <a:pt x="11312" y="1774"/>
                  <a:pt x="11318" y="1763"/>
                  <a:pt x="11326" y="1752"/>
                </a:cubicBezTo>
                <a:lnTo>
                  <a:pt x="11326" y="1752"/>
                </a:lnTo>
                <a:cubicBezTo>
                  <a:pt x="11326" y="1751"/>
                  <a:pt x="11326" y="1751"/>
                  <a:pt x="11326" y="1750"/>
                </a:cubicBezTo>
                <a:lnTo>
                  <a:pt x="11326" y="1750"/>
                </a:lnTo>
                <a:cubicBezTo>
                  <a:pt x="11327" y="1749"/>
                  <a:pt x="11328" y="1747"/>
                  <a:pt x="11328" y="1746"/>
                </a:cubicBezTo>
                <a:lnTo>
                  <a:pt x="11328" y="1746"/>
                </a:lnTo>
                <a:cubicBezTo>
                  <a:pt x="11335" y="1737"/>
                  <a:pt x="11340" y="1727"/>
                  <a:pt x="11345" y="1717"/>
                </a:cubicBezTo>
                <a:lnTo>
                  <a:pt x="11345" y="1717"/>
                </a:lnTo>
                <a:cubicBezTo>
                  <a:pt x="11347" y="1714"/>
                  <a:pt x="11348" y="1711"/>
                  <a:pt x="11350" y="1708"/>
                </a:cubicBezTo>
                <a:lnTo>
                  <a:pt x="11350" y="1708"/>
                </a:lnTo>
                <a:cubicBezTo>
                  <a:pt x="11356" y="1697"/>
                  <a:pt x="11361" y="1686"/>
                  <a:pt x="11367" y="1675"/>
                </a:cubicBezTo>
                <a:lnTo>
                  <a:pt x="11367" y="1675"/>
                </a:lnTo>
                <a:cubicBezTo>
                  <a:pt x="11367" y="1675"/>
                  <a:pt x="11367" y="1674"/>
                  <a:pt x="11368" y="1674"/>
                </a:cubicBezTo>
                <a:lnTo>
                  <a:pt x="11368" y="1674"/>
                </a:lnTo>
                <a:cubicBezTo>
                  <a:pt x="11373" y="1663"/>
                  <a:pt x="11378" y="1651"/>
                  <a:pt x="11384" y="1640"/>
                </a:cubicBezTo>
                <a:lnTo>
                  <a:pt x="11384" y="1640"/>
                </a:lnTo>
                <a:cubicBezTo>
                  <a:pt x="11385" y="1636"/>
                  <a:pt x="11386" y="1633"/>
                  <a:pt x="11388" y="1630"/>
                </a:cubicBezTo>
                <a:lnTo>
                  <a:pt x="11388" y="1630"/>
                </a:lnTo>
                <a:cubicBezTo>
                  <a:pt x="11392" y="1620"/>
                  <a:pt x="11396" y="1611"/>
                  <a:pt x="11400" y="1601"/>
                </a:cubicBezTo>
                <a:lnTo>
                  <a:pt x="11400" y="1601"/>
                </a:lnTo>
                <a:cubicBezTo>
                  <a:pt x="11400" y="1600"/>
                  <a:pt x="11401" y="1598"/>
                  <a:pt x="11402" y="1597"/>
                </a:cubicBezTo>
                <a:lnTo>
                  <a:pt x="11402" y="1597"/>
                </a:lnTo>
                <a:cubicBezTo>
                  <a:pt x="11402" y="1596"/>
                  <a:pt x="11402" y="1596"/>
                  <a:pt x="11402" y="1595"/>
                </a:cubicBezTo>
                <a:lnTo>
                  <a:pt x="11402" y="1595"/>
                </a:lnTo>
                <a:cubicBezTo>
                  <a:pt x="11407" y="1583"/>
                  <a:pt x="11411" y="1572"/>
                  <a:pt x="11416" y="1560"/>
                </a:cubicBezTo>
                <a:lnTo>
                  <a:pt x="11416" y="1560"/>
                </a:lnTo>
                <a:cubicBezTo>
                  <a:pt x="11416" y="1557"/>
                  <a:pt x="11417" y="1555"/>
                  <a:pt x="11418" y="1552"/>
                </a:cubicBezTo>
                <a:lnTo>
                  <a:pt x="11418" y="1552"/>
                </a:lnTo>
                <a:cubicBezTo>
                  <a:pt x="11421" y="1542"/>
                  <a:pt x="11424" y="1532"/>
                  <a:pt x="11427" y="1522"/>
                </a:cubicBezTo>
                <a:lnTo>
                  <a:pt x="11427" y="1522"/>
                </a:lnTo>
                <a:cubicBezTo>
                  <a:pt x="11428" y="1520"/>
                  <a:pt x="11429" y="1517"/>
                  <a:pt x="11430" y="1515"/>
                </a:cubicBezTo>
                <a:lnTo>
                  <a:pt x="11430" y="1515"/>
                </a:lnTo>
                <a:cubicBezTo>
                  <a:pt x="11433" y="1503"/>
                  <a:pt x="11437" y="1491"/>
                  <a:pt x="11439" y="1479"/>
                </a:cubicBezTo>
                <a:lnTo>
                  <a:pt x="11439" y="1479"/>
                </a:lnTo>
                <a:cubicBezTo>
                  <a:pt x="11440" y="1476"/>
                  <a:pt x="11441" y="1474"/>
                  <a:pt x="11441" y="1472"/>
                </a:cubicBezTo>
                <a:lnTo>
                  <a:pt x="11441" y="1472"/>
                </a:lnTo>
                <a:cubicBezTo>
                  <a:pt x="11444" y="1462"/>
                  <a:pt x="11446" y="1452"/>
                  <a:pt x="11448" y="1442"/>
                </a:cubicBezTo>
                <a:lnTo>
                  <a:pt x="11448" y="1442"/>
                </a:lnTo>
                <a:cubicBezTo>
                  <a:pt x="11448" y="1440"/>
                  <a:pt x="11448" y="1438"/>
                  <a:pt x="11449" y="1436"/>
                </a:cubicBezTo>
                <a:lnTo>
                  <a:pt x="11449" y="1436"/>
                </a:lnTo>
                <a:cubicBezTo>
                  <a:pt x="11449" y="1435"/>
                  <a:pt x="11449" y="1434"/>
                  <a:pt x="11449" y="1432"/>
                </a:cubicBezTo>
                <a:lnTo>
                  <a:pt x="11449" y="1432"/>
                </a:lnTo>
                <a:cubicBezTo>
                  <a:pt x="11452" y="1422"/>
                  <a:pt x="11454" y="1411"/>
                  <a:pt x="11455" y="1399"/>
                </a:cubicBezTo>
                <a:lnTo>
                  <a:pt x="11455" y="1399"/>
                </a:lnTo>
                <a:cubicBezTo>
                  <a:pt x="11457" y="1388"/>
                  <a:pt x="11459" y="1376"/>
                  <a:pt x="11460" y="1365"/>
                </a:cubicBezTo>
              </a:path>
            </a:pathLst>
          </a:custGeom>
          <a:solidFill>
            <a:srgbClr val="005757"/>
          </a:solidFill>
          <a:ln>
            <a:noFill/>
          </a:ln>
          <a:effectLst/>
        </p:spPr>
        <p:txBody>
          <a:bodyPr wrap="none" anchor="ctr"/>
          <a:lstStyle/>
          <a:p>
            <a:endParaRPr lang="en-GB" sz="2450" dirty="0">
              <a:latin typeface="Lato Light" panose="020F0502020204030203" pitchFamily="34" charset="0"/>
            </a:endParaRPr>
          </a:p>
        </p:txBody>
      </p:sp>
      <p:sp>
        <p:nvSpPr>
          <p:cNvPr id="34" name="Freeform 15">
            <a:extLst>
              <a:ext uri="{FF2B5EF4-FFF2-40B4-BE49-F238E27FC236}">
                <a16:creationId xmlns:a16="http://schemas.microsoft.com/office/drawing/2014/main" id="{3894729B-7CD8-CCC1-0AC1-2DAB599A54B6}"/>
              </a:ext>
            </a:extLst>
          </p:cNvPr>
          <p:cNvSpPr>
            <a:spLocks noChangeArrowheads="1"/>
          </p:cNvSpPr>
          <p:nvPr/>
        </p:nvSpPr>
        <p:spPr bwMode="auto">
          <a:xfrm flipH="1">
            <a:off x="328737" y="4469661"/>
            <a:ext cx="2581723" cy="976794"/>
          </a:xfrm>
          <a:custGeom>
            <a:avLst/>
            <a:gdLst>
              <a:gd name="connsiteX0" fmla="*/ 3148751 w 6232704"/>
              <a:gd name="connsiteY0" fmla="*/ 958642 h 2358145"/>
              <a:gd name="connsiteX1" fmla="*/ 3684016 w 6232704"/>
              <a:gd name="connsiteY1" fmla="*/ 1180149 h 2358145"/>
              <a:gd name="connsiteX2" fmla="*/ 3083409 w 6232704"/>
              <a:gd name="connsiteY2" fmla="*/ 1387506 h 2358145"/>
              <a:gd name="connsiteX3" fmla="*/ 2548144 w 6232704"/>
              <a:gd name="connsiteY3" fmla="*/ 1165999 h 2358145"/>
              <a:gd name="connsiteX4" fmla="*/ 3148751 w 6232704"/>
              <a:gd name="connsiteY4" fmla="*/ 958642 h 2358145"/>
              <a:gd name="connsiteX5" fmla="*/ 3185494 w 6232704"/>
              <a:gd name="connsiteY5" fmla="*/ 721025 h 2358145"/>
              <a:gd name="connsiteX6" fmla="*/ 1913174 w 6232704"/>
              <a:gd name="connsiteY6" fmla="*/ 1160498 h 2358145"/>
              <a:gd name="connsiteX7" fmla="*/ 3046666 w 6232704"/>
              <a:gd name="connsiteY7" fmla="*/ 1629378 h 2358145"/>
              <a:gd name="connsiteX8" fmla="*/ 4319530 w 6232704"/>
              <a:gd name="connsiteY8" fmla="*/ 1189905 h 2358145"/>
              <a:gd name="connsiteX9" fmla="*/ 3185494 w 6232704"/>
              <a:gd name="connsiteY9" fmla="*/ 721025 h 2358145"/>
              <a:gd name="connsiteX10" fmla="*/ 3223059 w 6232704"/>
              <a:gd name="connsiteY10" fmla="*/ 472154 h 2358145"/>
              <a:gd name="connsiteX11" fmla="*/ 4977739 w 6232704"/>
              <a:gd name="connsiteY11" fmla="*/ 1197529 h 2358145"/>
              <a:gd name="connsiteX12" fmla="*/ 3008556 w 6232704"/>
              <a:gd name="connsiteY12" fmla="*/ 1878249 h 2358145"/>
              <a:gd name="connsiteX13" fmla="*/ 1254965 w 6232704"/>
              <a:gd name="connsiteY13" fmla="*/ 1152329 h 2358145"/>
              <a:gd name="connsiteX14" fmla="*/ 3223059 w 6232704"/>
              <a:gd name="connsiteY14" fmla="*/ 472154 h 2358145"/>
              <a:gd name="connsiteX15" fmla="*/ 3262295 w 6232704"/>
              <a:gd name="connsiteY15" fmla="*/ 214529 h 2358145"/>
              <a:gd name="connsiteX16" fmla="*/ 573240 w 6232704"/>
              <a:gd name="connsiteY16" fmla="*/ 1144240 h 2358145"/>
              <a:gd name="connsiteX17" fmla="*/ 2969864 w 6232704"/>
              <a:gd name="connsiteY17" fmla="*/ 2134372 h 2358145"/>
              <a:gd name="connsiteX18" fmla="*/ 5659463 w 6232704"/>
              <a:gd name="connsiteY18" fmla="*/ 1205205 h 2358145"/>
              <a:gd name="connsiteX19" fmla="*/ 3262295 w 6232704"/>
              <a:gd name="connsiteY19" fmla="*/ 214529 h 2358145"/>
              <a:gd name="connsiteX20" fmla="*/ 3294969 w 6232704"/>
              <a:gd name="connsiteY20" fmla="*/ 608 h 2358145"/>
              <a:gd name="connsiteX21" fmla="*/ 6227443 w 6232704"/>
              <a:gd name="connsiteY21" fmla="*/ 1212281 h 2358145"/>
              <a:gd name="connsiteX22" fmla="*/ 2937190 w 6232704"/>
              <a:gd name="connsiteY22" fmla="*/ 2357546 h 2358145"/>
              <a:gd name="connsiteX23" fmla="*/ 5261 w 6232704"/>
              <a:gd name="connsiteY23" fmla="*/ 1137164 h 2358145"/>
              <a:gd name="connsiteX24" fmla="*/ 3294969 w 6232704"/>
              <a:gd name="connsiteY24" fmla="*/ 608 h 235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32704" h="2358145">
                <a:moveTo>
                  <a:pt x="3148751" y="958642"/>
                </a:moveTo>
                <a:cubicBezTo>
                  <a:pt x="3462396" y="962451"/>
                  <a:pt x="3701985" y="1061504"/>
                  <a:pt x="3684016" y="1180149"/>
                </a:cubicBezTo>
                <a:cubicBezTo>
                  <a:pt x="3666047" y="1298250"/>
                  <a:pt x="3397053" y="1391316"/>
                  <a:pt x="3083409" y="1387506"/>
                </a:cubicBezTo>
                <a:cubicBezTo>
                  <a:pt x="2770309" y="1383696"/>
                  <a:pt x="2530719" y="1284644"/>
                  <a:pt x="2548144" y="1165999"/>
                </a:cubicBezTo>
                <a:cubicBezTo>
                  <a:pt x="2566657" y="1047898"/>
                  <a:pt x="2835107" y="954832"/>
                  <a:pt x="3148751" y="958642"/>
                </a:cubicBezTo>
                <a:close/>
                <a:moveTo>
                  <a:pt x="3185494" y="721025"/>
                </a:moveTo>
                <a:cubicBezTo>
                  <a:pt x="2520752" y="712856"/>
                  <a:pt x="1951284" y="909448"/>
                  <a:pt x="1913174" y="1160498"/>
                </a:cubicBezTo>
                <a:cubicBezTo>
                  <a:pt x="1875065" y="1411547"/>
                  <a:pt x="2383013" y="1621754"/>
                  <a:pt x="3046666" y="1629378"/>
                </a:cubicBezTo>
                <a:cubicBezTo>
                  <a:pt x="3710864" y="1637547"/>
                  <a:pt x="4280876" y="1440955"/>
                  <a:pt x="4319530" y="1189905"/>
                </a:cubicBezTo>
                <a:cubicBezTo>
                  <a:pt x="4357640" y="938855"/>
                  <a:pt x="3850237" y="728649"/>
                  <a:pt x="3185494" y="721025"/>
                </a:cubicBezTo>
                <a:close/>
                <a:moveTo>
                  <a:pt x="3223059" y="472154"/>
                </a:moveTo>
                <a:cubicBezTo>
                  <a:pt x="4251477" y="484679"/>
                  <a:pt x="5037081" y="809246"/>
                  <a:pt x="4977739" y="1197529"/>
                </a:cubicBezTo>
                <a:cubicBezTo>
                  <a:pt x="4918397" y="1586356"/>
                  <a:pt x="4036974" y="1890774"/>
                  <a:pt x="3008556" y="1878249"/>
                </a:cubicBezTo>
                <a:cubicBezTo>
                  <a:pt x="1981227" y="1865724"/>
                  <a:pt x="1195623" y="1541157"/>
                  <a:pt x="1254965" y="1152329"/>
                </a:cubicBezTo>
                <a:cubicBezTo>
                  <a:pt x="1313763" y="764591"/>
                  <a:pt x="2195186" y="460173"/>
                  <a:pt x="3223059" y="472154"/>
                </a:cubicBezTo>
                <a:close/>
                <a:moveTo>
                  <a:pt x="3262295" y="214529"/>
                </a:moveTo>
                <a:cubicBezTo>
                  <a:pt x="1858410" y="197655"/>
                  <a:pt x="653836" y="614065"/>
                  <a:pt x="573240" y="1144240"/>
                </a:cubicBezTo>
                <a:cubicBezTo>
                  <a:pt x="492100" y="1674415"/>
                  <a:pt x="1565435" y="2117498"/>
                  <a:pt x="2969864" y="2134372"/>
                </a:cubicBezTo>
                <a:cubicBezTo>
                  <a:pt x="4374293" y="2151791"/>
                  <a:pt x="5578869" y="1735380"/>
                  <a:pt x="5659463" y="1205205"/>
                </a:cubicBezTo>
                <a:cubicBezTo>
                  <a:pt x="5740059" y="675030"/>
                  <a:pt x="4667269" y="231948"/>
                  <a:pt x="3262295" y="214529"/>
                </a:cubicBezTo>
                <a:close/>
                <a:moveTo>
                  <a:pt x="3294969" y="608"/>
                </a:moveTo>
                <a:cubicBezTo>
                  <a:pt x="5013611" y="21293"/>
                  <a:pt x="6326553" y="563443"/>
                  <a:pt x="6227443" y="1212281"/>
                </a:cubicBezTo>
                <a:cubicBezTo>
                  <a:pt x="6128333" y="1860575"/>
                  <a:pt x="4655288" y="2378231"/>
                  <a:pt x="2937190" y="2357546"/>
                </a:cubicBezTo>
                <a:cubicBezTo>
                  <a:pt x="1219093" y="2336862"/>
                  <a:pt x="-93850" y="1786002"/>
                  <a:pt x="5261" y="1137164"/>
                </a:cubicBezTo>
                <a:cubicBezTo>
                  <a:pt x="104371" y="488870"/>
                  <a:pt x="1577415" y="-20076"/>
                  <a:pt x="3294969" y="608"/>
                </a:cubicBezTo>
                <a:close/>
              </a:path>
            </a:pathLst>
          </a:custGeom>
          <a:solidFill>
            <a:srgbClr val="086D6E">
              <a:alpha val="77255"/>
            </a:srgbClr>
          </a:solidFill>
          <a:ln>
            <a:noFill/>
          </a:ln>
          <a:effectLst/>
        </p:spPr>
        <p:txBody>
          <a:bodyPr wrap="square" anchor="ctr">
            <a:noAutofit/>
          </a:bodyPr>
          <a:lstStyle/>
          <a:p>
            <a:endParaRPr lang="en-GB" sz="2450" dirty="0">
              <a:latin typeface="Lato Light" panose="020F0502020204030203" pitchFamily="34" charset="0"/>
            </a:endParaRPr>
          </a:p>
        </p:txBody>
      </p:sp>
      <p:sp>
        <p:nvSpPr>
          <p:cNvPr id="35" name="Freeform 7">
            <a:extLst>
              <a:ext uri="{FF2B5EF4-FFF2-40B4-BE49-F238E27FC236}">
                <a16:creationId xmlns:a16="http://schemas.microsoft.com/office/drawing/2014/main" id="{644BE7CB-D11F-294B-EBA6-455300F1E272}"/>
              </a:ext>
            </a:extLst>
          </p:cNvPr>
          <p:cNvSpPr>
            <a:spLocks noChangeArrowheads="1"/>
          </p:cNvSpPr>
          <p:nvPr/>
        </p:nvSpPr>
        <p:spPr bwMode="auto">
          <a:xfrm flipH="1">
            <a:off x="1298130" y="924067"/>
            <a:ext cx="250049" cy="805160"/>
          </a:xfrm>
          <a:custGeom>
            <a:avLst/>
            <a:gdLst>
              <a:gd name="T0" fmla="*/ 1 w 1694"/>
              <a:gd name="T1" fmla="*/ 1899 h 5147"/>
              <a:gd name="T2" fmla="*/ 0 w 1694"/>
              <a:gd name="T3" fmla="*/ 5146 h 5147"/>
              <a:gd name="T4" fmla="*/ 1107 w 1694"/>
              <a:gd name="T5" fmla="*/ 4547 h 5147"/>
              <a:gd name="T6" fmla="*/ 1693 w 1694"/>
              <a:gd name="T7" fmla="*/ 0 h 5147"/>
              <a:gd name="T8" fmla="*/ 1 w 1694"/>
              <a:gd name="T9" fmla="*/ 1899 h 5147"/>
            </a:gdLst>
            <a:ahLst/>
            <a:cxnLst>
              <a:cxn ang="0">
                <a:pos x="T0" y="T1"/>
              </a:cxn>
              <a:cxn ang="0">
                <a:pos x="T2" y="T3"/>
              </a:cxn>
              <a:cxn ang="0">
                <a:pos x="T4" y="T5"/>
              </a:cxn>
              <a:cxn ang="0">
                <a:pos x="T6" y="T7"/>
              </a:cxn>
              <a:cxn ang="0">
                <a:pos x="T8" y="T9"/>
              </a:cxn>
            </a:cxnLst>
            <a:rect l="0" t="0" r="r" b="b"/>
            <a:pathLst>
              <a:path w="1694" h="5147">
                <a:moveTo>
                  <a:pt x="1" y="1899"/>
                </a:moveTo>
                <a:lnTo>
                  <a:pt x="0" y="5146"/>
                </a:lnTo>
                <a:lnTo>
                  <a:pt x="1107" y="4547"/>
                </a:lnTo>
                <a:lnTo>
                  <a:pt x="1693" y="0"/>
                </a:lnTo>
                <a:lnTo>
                  <a:pt x="1" y="1899"/>
                </a:lnTo>
              </a:path>
            </a:pathLst>
          </a:custGeom>
          <a:solidFill>
            <a:srgbClr val="086D6E"/>
          </a:solidFill>
          <a:ln>
            <a:noFill/>
          </a:ln>
          <a:effectLst/>
        </p:spPr>
        <p:txBody>
          <a:bodyPr wrap="none" anchor="ctr"/>
          <a:lstStyle/>
          <a:p>
            <a:endParaRPr lang="en-GB" sz="2450" dirty="0">
              <a:latin typeface="Lato Light" panose="020F0502020204030203" pitchFamily="34" charset="0"/>
            </a:endParaRPr>
          </a:p>
        </p:txBody>
      </p:sp>
      <p:sp>
        <p:nvSpPr>
          <p:cNvPr id="37" name="Freeform 9">
            <a:extLst>
              <a:ext uri="{FF2B5EF4-FFF2-40B4-BE49-F238E27FC236}">
                <a16:creationId xmlns:a16="http://schemas.microsoft.com/office/drawing/2014/main" id="{349ED039-39E1-EEA2-83D3-D5471D460C56}"/>
              </a:ext>
            </a:extLst>
          </p:cNvPr>
          <p:cNvSpPr>
            <a:spLocks noChangeArrowheads="1"/>
          </p:cNvSpPr>
          <p:nvPr/>
        </p:nvSpPr>
        <p:spPr bwMode="auto">
          <a:xfrm flipH="1">
            <a:off x="1689088" y="925808"/>
            <a:ext cx="251771" cy="805160"/>
          </a:xfrm>
          <a:custGeom>
            <a:avLst/>
            <a:gdLst>
              <a:gd name="T0" fmla="*/ 583 w 1691"/>
              <a:gd name="T1" fmla="*/ 4529 h 5097"/>
              <a:gd name="T2" fmla="*/ 1689 w 1691"/>
              <a:gd name="T3" fmla="*/ 5096 h 5097"/>
              <a:gd name="T4" fmla="*/ 1690 w 1691"/>
              <a:gd name="T5" fmla="*/ 1848 h 5097"/>
              <a:gd name="T6" fmla="*/ 0 w 1691"/>
              <a:gd name="T7" fmla="*/ 0 h 5097"/>
              <a:gd name="T8" fmla="*/ 583 w 1691"/>
              <a:gd name="T9" fmla="*/ 4529 h 5097"/>
            </a:gdLst>
            <a:ahLst/>
            <a:cxnLst>
              <a:cxn ang="0">
                <a:pos x="T0" y="T1"/>
              </a:cxn>
              <a:cxn ang="0">
                <a:pos x="T2" y="T3"/>
              </a:cxn>
              <a:cxn ang="0">
                <a:pos x="T4" y="T5"/>
              </a:cxn>
              <a:cxn ang="0">
                <a:pos x="T6" y="T7"/>
              </a:cxn>
              <a:cxn ang="0">
                <a:pos x="T8" y="T9"/>
              </a:cxn>
            </a:cxnLst>
            <a:rect l="0" t="0" r="r" b="b"/>
            <a:pathLst>
              <a:path w="1691" h="5097">
                <a:moveTo>
                  <a:pt x="583" y="4529"/>
                </a:moveTo>
                <a:lnTo>
                  <a:pt x="1689" y="5096"/>
                </a:lnTo>
                <a:lnTo>
                  <a:pt x="1690" y="1848"/>
                </a:lnTo>
                <a:lnTo>
                  <a:pt x="0" y="0"/>
                </a:lnTo>
                <a:lnTo>
                  <a:pt x="583" y="4529"/>
                </a:lnTo>
              </a:path>
            </a:pathLst>
          </a:custGeom>
          <a:solidFill>
            <a:srgbClr val="086D6E"/>
          </a:solidFill>
          <a:ln>
            <a:noFill/>
          </a:ln>
          <a:effectLst/>
        </p:spPr>
        <p:txBody>
          <a:bodyPr wrap="none" anchor="ctr"/>
          <a:lstStyle/>
          <a:p>
            <a:endParaRPr lang="en-GB" sz="2450" dirty="0">
              <a:latin typeface="Lato Light" panose="020F0502020204030203" pitchFamily="34" charset="0"/>
            </a:endParaRPr>
          </a:p>
        </p:txBody>
      </p:sp>
      <p:sp>
        <p:nvSpPr>
          <p:cNvPr id="38" name="Freeform 11">
            <a:extLst>
              <a:ext uri="{FF2B5EF4-FFF2-40B4-BE49-F238E27FC236}">
                <a16:creationId xmlns:a16="http://schemas.microsoft.com/office/drawing/2014/main" id="{A6168C8E-75FC-03EF-B646-4C13A1BE335E}"/>
              </a:ext>
            </a:extLst>
          </p:cNvPr>
          <p:cNvSpPr>
            <a:spLocks noChangeArrowheads="1"/>
          </p:cNvSpPr>
          <p:nvPr/>
        </p:nvSpPr>
        <p:spPr bwMode="auto">
          <a:xfrm flipH="1">
            <a:off x="1546190" y="1153156"/>
            <a:ext cx="142815" cy="3786617"/>
          </a:xfrm>
          <a:custGeom>
            <a:avLst/>
            <a:gdLst>
              <a:gd name="T0" fmla="*/ 652 w 653"/>
              <a:gd name="T1" fmla="*/ 13763 h 13915"/>
              <a:gd name="T2" fmla="*/ 652 w 653"/>
              <a:gd name="T3" fmla="*/ 13763 h 13915"/>
              <a:gd name="T4" fmla="*/ 335 w 653"/>
              <a:gd name="T5" fmla="*/ 13910 h 13915"/>
              <a:gd name="T6" fmla="*/ 335 w 653"/>
              <a:gd name="T7" fmla="*/ 13910 h 13915"/>
              <a:gd name="T8" fmla="*/ 2 w 653"/>
              <a:gd name="T9" fmla="*/ 13763 h 13915"/>
              <a:gd name="T10" fmla="*/ 2 w 653"/>
              <a:gd name="T11" fmla="*/ 286 h 13915"/>
              <a:gd name="T12" fmla="*/ 2 w 653"/>
              <a:gd name="T13" fmla="*/ 286 h 13915"/>
              <a:gd name="T14" fmla="*/ 326 w 653"/>
              <a:gd name="T15" fmla="*/ 0 h 13915"/>
              <a:gd name="T16" fmla="*/ 326 w 653"/>
              <a:gd name="T17" fmla="*/ 0 h 13915"/>
              <a:gd name="T18" fmla="*/ 652 w 653"/>
              <a:gd name="T19" fmla="*/ 286 h 13915"/>
              <a:gd name="T20" fmla="*/ 652 w 653"/>
              <a:gd name="T21" fmla="*/ 13763 h 13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3" h="13915">
                <a:moveTo>
                  <a:pt x="652" y="13763"/>
                </a:moveTo>
                <a:lnTo>
                  <a:pt x="652" y="13763"/>
                </a:lnTo>
                <a:cubicBezTo>
                  <a:pt x="652" y="13841"/>
                  <a:pt x="496" y="13906"/>
                  <a:pt x="335" y="13910"/>
                </a:cubicBezTo>
                <a:lnTo>
                  <a:pt x="335" y="13910"/>
                </a:lnTo>
                <a:cubicBezTo>
                  <a:pt x="170" y="13914"/>
                  <a:pt x="0" y="13855"/>
                  <a:pt x="2" y="13763"/>
                </a:cubicBezTo>
                <a:lnTo>
                  <a:pt x="2" y="286"/>
                </a:lnTo>
                <a:lnTo>
                  <a:pt x="2" y="286"/>
                </a:lnTo>
                <a:cubicBezTo>
                  <a:pt x="2" y="128"/>
                  <a:pt x="147" y="0"/>
                  <a:pt x="326" y="0"/>
                </a:cubicBezTo>
                <a:lnTo>
                  <a:pt x="326" y="0"/>
                </a:lnTo>
                <a:cubicBezTo>
                  <a:pt x="506" y="0"/>
                  <a:pt x="652" y="128"/>
                  <a:pt x="652" y="286"/>
                </a:cubicBezTo>
                <a:lnTo>
                  <a:pt x="652" y="13763"/>
                </a:lnTo>
              </a:path>
            </a:pathLst>
          </a:custGeom>
          <a:solidFill>
            <a:srgbClr val="005757"/>
          </a:solidFill>
          <a:ln>
            <a:noFill/>
          </a:ln>
          <a:effectLst/>
        </p:spPr>
        <p:txBody>
          <a:bodyPr wrap="none" anchor="ctr"/>
          <a:lstStyle/>
          <a:p>
            <a:endParaRPr lang="en-GB" sz="2450" dirty="0">
              <a:latin typeface="Lato Light" panose="020F0502020204030203" pitchFamily="34" charset="0"/>
            </a:endParaRPr>
          </a:p>
        </p:txBody>
      </p:sp>
      <p:sp>
        <p:nvSpPr>
          <p:cNvPr id="39" name="Textfeld 38">
            <a:extLst>
              <a:ext uri="{FF2B5EF4-FFF2-40B4-BE49-F238E27FC236}">
                <a16:creationId xmlns:a16="http://schemas.microsoft.com/office/drawing/2014/main" id="{C274C9B7-3ECC-1695-CD66-0EE5890191E1}"/>
              </a:ext>
            </a:extLst>
          </p:cNvPr>
          <p:cNvSpPr txBox="1"/>
          <p:nvPr/>
        </p:nvSpPr>
        <p:spPr>
          <a:xfrm>
            <a:off x="2347259" y="1756599"/>
            <a:ext cx="9912906" cy="646331"/>
          </a:xfrm>
          <a:prstGeom prst="rect">
            <a:avLst/>
          </a:prstGeom>
          <a:noFill/>
        </p:spPr>
        <p:txBody>
          <a:bodyPr wrap="square" rtlCol="0">
            <a:spAutoFit/>
          </a:bodyPr>
          <a:lstStyle/>
          <a:p>
            <a:r>
              <a:rPr lang="is-IS" b="1" dirty="0">
                <a:solidFill>
                  <a:srgbClr val="595A59"/>
                </a:solidFill>
              </a:rPr>
              <a:t>SÝN. </a:t>
            </a:r>
            <a:r>
              <a:rPr lang="is-IS" dirty="0">
                <a:solidFill>
                  <a:srgbClr val="595A59"/>
                </a:solidFill>
              </a:rPr>
              <a:t>Sýnin setur stefnuna; að hinni fullkomnu stöðu. Spurningarnar "Hver vil ég vera?" eða "Hvað vil ég verða?" eru hluti af stefnumörkuninni.</a:t>
            </a:r>
          </a:p>
        </p:txBody>
      </p:sp>
      <p:sp>
        <p:nvSpPr>
          <p:cNvPr id="40" name="Textfeld 39">
            <a:extLst>
              <a:ext uri="{FF2B5EF4-FFF2-40B4-BE49-F238E27FC236}">
                <a16:creationId xmlns:a16="http://schemas.microsoft.com/office/drawing/2014/main" id="{42890683-29A1-9FBE-7D4B-60CCF1C8DF99}"/>
              </a:ext>
            </a:extLst>
          </p:cNvPr>
          <p:cNvSpPr txBox="1"/>
          <p:nvPr/>
        </p:nvSpPr>
        <p:spPr>
          <a:xfrm>
            <a:off x="2383935" y="2426366"/>
            <a:ext cx="9808066" cy="923330"/>
          </a:xfrm>
          <a:prstGeom prst="rect">
            <a:avLst/>
          </a:prstGeom>
          <a:noFill/>
        </p:spPr>
        <p:txBody>
          <a:bodyPr wrap="square" rtlCol="0">
            <a:spAutoFit/>
          </a:bodyPr>
          <a:lstStyle/>
          <a:p>
            <a:r>
              <a:rPr lang="is-IS" b="1" dirty="0">
                <a:solidFill>
                  <a:srgbClr val="595A59"/>
                </a:solidFill>
              </a:rPr>
              <a:t>MARKMIÐ. </a:t>
            </a:r>
            <a:r>
              <a:rPr lang="is-IS" dirty="0">
                <a:solidFill>
                  <a:srgbClr val="595A59"/>
                </a:solidFill>
              </a:rPr>
              <a:t>Skiptu stóru myndinni niður, í minni hluta.  Það eru markmið fyrirtækisins.  Þau geta verið magnbundin (þ.e. mælanleg) eða eigindleg (óbeint mælanleg). Auk þess er gerður greinarmunur á milli skammtíma-, miðlungs- og langtímamarkmiða.</a:t>
            </a:r>
          </a:p>
        </p:txBody>
      </p:sp>
      <p:sp>
        <p:nvSpPr>
          <p:cNvPr id="41" name="Textfeld 40">
            <a:extLst>
              <a:ext uri="{FF2B5EF4-FFF2-40B4-BE49-F238E27FC236}">
                <a16:creationId xmlns:a16="http://schemas.microsoft.com/office/drawing/2014/main" id="{AB6B1B83-3472-1B26-5B72-58D81B30D273}"/>
              </a:ext>
            </a:extLst>
          </p:cNvPr>
          <p:cNvSpPr txBox="1"/>
          <p:nvPr/>
        </p:nvSpPr>
        <p:spPr>
          <a:xfrm>
            <a:off x="2383934" y="3398520"/>
            <a:ext cx="9685806" cy="646331"/>
          </a:xfrm>
          <a:prstGeom prst="rect">
            <a:avLst/>
          </a:prstGeom>
          <a:noFill/>
        </p:spPr>
        <p:txBody>
          <a:bodyPr wrap="square" rtlCol="0">
            <a:spAutoFit/>
          </a:bodyPr>
          <a:lstStyle/>
          <a:p>
            <a:r>
              <a:rPr lang="is-IS" b="1" dirty="0">
                <a:solidFill>
                  <a:srgbClr val="595A59"/>
                </a:solidFill>
              </a:rPr>
              <a:t>STEFNA. </a:t>
            </a:r>
            <a:r>
              <a:rPr lang="is-IS" dirty="0">
                <a:solidFill>
                  <a:srgbClr val="595A59"/>
                </a:solidFill>
              </a:rPr>
              <a:t>Þetta eru þau skref sem þarf að stíga til að ná markmiðum fyrirtækisins. Skrefin eru yfirleitt frekar stór og hvert skref inniheldur nokkrar aðgerðir.</a:t>
            </a:r>
          </a:p>
        </p:txBody>
      </p:sp>
      <p:sp>
        <p:nvSpPr>
          <p:cNvPr id="42" name="Textfeld 41">
            <a:extLst>
              <a:ext uri="{FF2B5EF4-FFF2-40B4-BE49-F238E27FC236}">
                <a16:creationId xmlns:a16="http://schemas.microsoft.com/office/drawing/2014/main" id="{415A3FA1-4E8A-E717-4F18-811615FF178B}"/>
              </a:ext>
            </a:extLst>
          </p:cNvPr>
          <p:cNvSpPr txBox="1"/>
          <p:nvPr/>
        </p:nvSpPr>
        <p:spPr>
          <a:xfrm>
            <a:off x="2974485" y="4249762"/>
            <a:ext cx="8626966" cy="646331"/>
          </a:xfrm>
          <a:prstGeom prst="rect">
            <a:avLst/>
          </a:prstGeom>
          <a:noFill/>
        </p:spPr>
        <p:txBody>
          <a:bodyPr wrap="square" rtlCol="0">
            <a:spAutoFit/>
          </a:bodyPr>
          <a:lstStyle/>
          <a:p>
            <a:r>
              <a:rPr lang="is-IS" b="1" dirty="0">
                <a:solidFill>
                  <a:srgbClr val="595A59"/>
                </a:solidFill>
              </a:rPr>
              <a:t>AÐGERÐIRNAR.</a:t>
            </a:r>
            <a:r>
              <a:rPr lang="is-IS" dirty="0">
                <a:solidFill>
                  <a:srgbClr val="595A59"/>
                </a:solidFill>
              </a:rPr>
              <a:t> Stefna er áætlun um rekstur, sem felur í sér ýmsar aðgerðir og ráðstafanir sem mikilvægar eru til þess að vinna sig í þá átt sem stefnan segir.  </a:t>
            </a:r>
            <a:endParaRPr lang="is-IS" strike="sngStrike" dirty="0">
              <a:solidFill>
                <a:srgbClr val="595A59"/>
              </a:solidFill>
              <a:highlight>
                <a:srgbClr val="00FF00"/>
              </a:highlight>
            </a:endParaRPr>
          </a:p>
        </p:txBody>
      </p:sp>
      <p:sp>
        <p:nvSpPr>
          <p:cNvPr id="48" name="Pentagon 29">
            <a:extLst>
              <a:ext uri="{FF2B5EF4-FFF2-40B4-BE49-F238E27FC236}">
                <a16:creationId xmlns:a16="http://schemas.microsoft.com/office/drawing/2014/main" id="{66977D94-5436-46D8-1ED5-B7C8A9B8A47D}"/>
              </a:ext>
            </a:extLst>
          </p:cNvPr>
          <p:cNvSpPr/>
          <p:nvPr/>
        </p:nvSpPr>
        <p:spPr>
          <a:xfrm>
            <a:off x="1548180" y="2553885"/>
            <a:ext cx="581871" cy="654487"/>
          </a:xfrm>
          <a:prstGeom prst="homePlate">
            <a:avLst>
              <a:gd name="adj" fmla="val 29904"/>
            </a:avLst>
          </a:prstGeom>
          <a:solidFill>
            <a:srgbClr val="F2795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49" name="Pentagon 30">
            <a:extLst>
              <a:ext uri="{FF2B5EF4-FFF2-40B4-BE49-F238E27FC236}">
                <a16:creationId xmlns:a16="http://schemas.microsoft.com/office/drawing/2014/main" id="{9239E557-3DE2-1819-8445-532AAFD7B807}"/>
              </a:ext>
            </a:extLst>
          </p:cNvPr>
          <p:cNvSpPr/>
          <p:nvPr/>
        </p:nvSpPr>
        <p:spPr>
          <a:xfrm>
            <a:off x="1546191" y="1807642"/>
            <a:ext cx="583860" cy="685866"/>
          </a:xfrm>
          <a:prstGeom prst="homePlate">
            <a:avLst>
              <a:gd name="adj" fmla="val 29904"/>
            </a:avLst>
          </a:prstGeom>
          <a:solidFill>
            <a:srgbClr val="9ED4D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50" name="Pentagon 31">
            <a:extLst>
              <a:ext uri="{FF2B5EF4-FFF2-40B4-BE49-F238E27FC236}">
                <a16:creationId xmlns:a16="http://schemas.microsoft.com/office/drawing/2014/main" id="{46BC372F-5AE2-66D0-6593-CFCAAFA18BD5}"/>
              </a:ext>
            </a:extLst>
          </p:cNvPr>
          <p:cNvSpPr/>
          <p:nvPr/>
        </p:nvSpPr>
        <p:spPr>
          <a:xfrm>
            <a:off x="1548180" y="3307553"/>
            <a:ext cx="581871" cy="646331"/>
          </a:xfrm>
          <a:prstGeom prst="homePlate">
            <a:avLst>
              <a:gd name="adj" fmla="val 29904"/>
            </a:avLst>
          </a:prstGeom>
          <a:solidFill>
            <a:srgbClr val="E5329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51" name="Pentagon 32">
            <a:extLst>
              <a:ext uri="{FF2B5EF4-FFF2-40B4-BE49-F238E27FC236}">
                <a16:creationId xmlns:a16="http://schemas.microsoft.com/office/drawing/2014/main" id="{B08B27CF-81A5-6FB3-9878-4A54E1A1E6B8}"/>
              </a:ext>
            </a:extLst>
          </p:cNvPr>
          <p:cNvSpPr/>
          <p:nvPr/>
        </p:nvSpPr>
        <p:spPr>
          <a:xfrm>
            <a:off x="1548180" y="4065096"/>
            <a:ext cx="581871" cy="646331"/>
          </a:xfrm>
          <a:prstGeom prst="homePlate">
            <a:avLst>
              <a:gd name="adj" fmla="val 29904"/>
            </a:avLst>
          </a:prstGeom>
          <a:solidFill>
            <a:srgbClr val="9163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2" name="Textplatzhalter 32">
            <a:extLst>
              <a:ext uri="{FF2B5EF4-FFF2-40B4-BE49-F238E27FC236}">
                <a16:creationId xmlns:a16="http://schemas.microsoft.com/office/drawing/2014/main" id="{DA0B3C56-EB06-7674-055E-46A31E9E177F}"/>
              </a:ext>
            </a:extLst>
          </p:cNvPr>
          <p:cNvSpPr txBox="1">
            <a:spLocks/>
          </p:cNvSpPr>
          <p:nvPr/>
        </p:nvSpPr>
        <p:spPr>
          <a:xfrm>
            <a:off x="2081768" y="1108467"/>
            <a:ext cx="11470341" cy="5822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sz="1600" dirty="0">
                <a:solidFill>
                  <a:schemeClr val="bg1"/>
                </a:solidFill>
              </a:rPr>
              <a:t>Með því að fylgja fjórum þrepum er á einfaldan hátt hægt að þróa stefnu, markmið og aðgerðir.</a:t>
            </a:r>
            <a:endParaRPr lang="is-IS" dirty="0"/>
          </a:p>
        </p:txBody>
      </p:sp>
    </p:spTree>
    <p:extLst>
      <p:ext uri="{BB962C8B-B14F-4D97-AF65-F5344CB8AC3E}">
        <p14:creationId xmlns:p14="http://schemas.microsoft.com/office/powerpoint/2010/main" val="2761730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72E0F576-31D6-8F3C-FC6A-76A05223B772}"/>
              </a:ext>
            </a:extLst>
          </p:cNvPr>
          <p:cNvSpPr>
            <a:spLocks noGrp="1"/>
          </p:cNvSpPr>
          <p:nvPr>
            <p:ph type="body" sz="quarter" idx="18"/>
          </p:nvPr>
        </p:nvSpPr>
        <p:spPr/>
        <p:txBody>
          <a:bodyPr vert="horz" lIns="91440" tIns="45720" rIns="91440" bIns="45720" rtlCol="0" anchor="t">
            <a:normAutofit fontScale="92500" lnSpcReduction="20000"/>
          </a:bodyPr>
          <a:lstStyle/>
          <a:p>
            <a:pPr>
              <a:lnSpc>
                <a:spcPct val="110000"/>
              </a:lnSpc>
            </a:pPr>
            <a:r>
              <a:rPr lang="en-US" dirty="0"/>
              <a:t>... </a:t>
            </a:r>
            <a:r>
              <a:rPr lang="is-IS" dirty="0"/>
              <a:t>skilja hvaða þættir leiða til krísu og hvernig væri mögulega hægt að koma í veg fyrir hana</a:t>
            </a:r>
          </a:p>
          <a:p>
            <a:pPr>
              <a:lnSpc>
                <a:spcPct val="110000"/>
              </a:lnSpc>
            </a:pPr>
            <a:r>
              <a:rPr lang="is-IS" dirty="0"/>
              <a:t>... skilja mikilvægi áhættustýringar fyrir fyrirtæki</a:t>
            </a:r>
          </a:p>
          <a:p>
            <a:pPr>
              <a:lnSpc>
                <a:spcPct val="110000"/>
              </a:lnSpc>
            </a:pPr>
            <a:r>
              <a:rPr lang="is-IS" dirty="0"/>
              <a:t>... þekkja verkfærin sem þarf til að þróa trausta stefnu og hvernig á að beita þeim</a:t>
            </a:r>
          </a:p>
          <a:p>
            <a:pPr>
              <a:lnSpc>
                <a:spcPct val="110000"/>
              </a:lnSpc>
            </a:pPr>
            <a:r>
              <a:rPr lang="is-IS" dirty="0"/>
              <a:t>... koma auga á og meta áhættuþætti krísu á frumstigi</a:t>
            </a:r>
            <a:endParaRPr lang="is-IS" dirty="0">
              <a:cs typeface="Calibri"/>
            </a:endParaRPr>
          </a:p>
          <a:p>
            <a:pPr>
              <a:lnSpc>
                <a:spcPct val="120000"/>
              </a:lnSpc>
            </a:pPr>
            <a:r>
              <a:rPr lang="is-IS" dirty="0"/>
              <a:t>...þekkja meginreglur rekstrarsamfellustjórnunar</a:t>
            </a:r>
          </a:p>
        </p:txBody>
      </p:sp>
      <p:sp>
        <p:nvSpPr>
          <p:cNvPr id="10" name="Textplatzhalter 9">
            <a:extLst>
              <a:ext uri="{FF2B5EF4-FFF2-40B4-BE49-F238E27FC236}">
                <a16:creationId xmlns:a16="http://schemas.microsoft.com/office/drawing/2014/main" id="{7CC564F9-607E-E542-1604-F24D8406335F}"/>
              </a:ext>
            </a:extLst>
          </p:cNvPr>
          <p:cNvSpPr>
            <a:spLocks noGrp="1"/>
          </p:cNvSpPr>
          <p:nvPr>
            <p:ph type="body" sz="quarter" idx="16"/>
          </p:nvPr>
        </p:nvSpPr>
        <p:spPr>
          <a:xfrm>
            <a:off x="1718561" y="595510"/>
            <a:ext cx="5105121" cy="1009770"/>
          </a:xfrm>
        </p:spPr>
        <p:txBody>
          <a:bodyPr>
            <a:normAutofit fontScale="85000" lnSpcReduction="10000"/>
          </a:bodyPr>
          <a:lstStyle/>
          <a:p>
            <a:r>
              <a:rPr lang="de-DE" dirty="0"/>
              <a:t>Eftir að hafa lokið þessum námskeiðshluta ættir þú að…</a:t>
            </a:r>
          </a:p>
        </p:txBody>
      </p:sp>
      <p:pic>
        <p:nvPicPr>
          <p:cNvPr id="4" name="Bildplatzhalter 3" descr="Ein Bild, das Himmel, draußen, Berg, Hügel enthält.&#10;&#10;Automatisch generierte Beschreibung">
            <a:extLst>
              <a:ext uri="{FF2B5EF4-FFF2-40B4-BE49-F238E27FC236}">
                <a16:creationId xmlns:a16="http://schemas.microsoft.com/office/drawing/2014/main" id="{FA2333A8-BC63-0BE8-2EB9-CCA15795F0F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49" b="149"/>
          <a:stretch>
            <a:fillRect/>
          </a:stretch>
        </p:blipFill>
        <p:spPr/>
      </p:pic>
      <p:sp>
        <p:nvSpPr>
          <p:cNvPr id="5" name="Textfeld 4">
            <a:extLst>
              <a:ext uri="{FF2B5EF4-FFF2-40B4-BE49-F238E27FC236}">
                <a16:creationId xmlns:a16="http://schemas.microsoft.com/office/drawing/2014/main" id="{6A98285A-C24E-8531-331B-EF56FD4CDF78}"/>
              </a:ext>
            </a:extLst>
          </p:cNvPr>
          <p:cNvSpPr txBox="1"/>
          <p:nvPr/>
        </p:nvSpPr>
        <p:spPr>
          <a:xfrm>
            <a:off x="6823682" y="6398313"/>
            <a:ext cx="1874982" cy="215444"/>
          </a:xfrm>
          <a:prstGeom prst="rect">
            <a:avLst/>
          </a:prstGeom>
          <a:noFill/>
        </p:spPr>
        <p:txBody>
          <a:bodyPr wrap="square" lIns="91440" tIns="45720" rIns="91440" bIns="45720" anchor="t">
            <a:spAutoFit/>
          </a:bodyPr>
          <a:lstStyle/>
          <a:p>
            <a:r>
              <a:rPr lang="de-DE" sz="800" dirty="0" err="1">
                <a:solidFill>
                  <a:srgbClr val="595A59"/>
                </a:solidFill>
              </a:rPr>
              <a:t>Mynd</a:t>
            </a:r>
            <a:r>
              <a:rPr lang="de-DE" sz="800" dirty="0">
                <a:solidFill>
                  <a:srgbClr val="595A59"/>
                </a:solidFill>
              </a:rPr>
              <a:t>: </a:t>
            </a:r>
            <a:r>
              <a:rPr lang="de-DE" sz="800" b="1" i="0" dirty="0">
                <a:solidFill>
                  <a:srgbClr val="595A59"/>
                </a:solidFill>
                <a:effectLst/>
              </a:rPr>
              <a:t>Tobias </a:t>
            </a:r>
            <a:r>
              <a:rPr lang="de-DE" sz="800" b="1" i="0" dirty="0" err="1">
                <a:solidFill>
                  <a:srgbClr val="595A59"/>
                </a:solidFill>
                <a:effectLst/>
              </a:rPr>
              <a:t>Bjørkli</a:t>
            </a:r>
            <a:endParaRPr lang="de-DE" sz="800" dirty="0">
              <a:solidFill>
                <a:srgbClr val="595A59"/>
              </a:solidFill>
            </a:endParaRPr>
          </a:p>
        </p:txBody>
      </p:sp>
    </p:spTree>
    <p:extLst>
      <p:ext uri="{BB962C8B-B14F-4D97-AF65-F5344CB8AC3E}">
        <p14:creationId xmlns:p14="http://schemas.microsoft.com/office/powerpoint/2010/main" val="1323202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BA51CE3E-E19B-4EDB-4488-95E2EC3A4394}"/>
              </a:ext>
            </a:extLst>
          </p:cNvPr>
          <p:cNvSpPr/>
          <p:nvPr/>
        </p:nvSpPr>
        <p:spPr>
          <a:xfrm>
            <a:off x="1" y="291787"/>
            <a:ext cx="12191999" cy="1199810"/>
          </a:xfrm>
          <a:prstGeom prst="rect">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platzhalter 6">
            <a:extLst>
              <a:ext uri="{FF2B5EF4-FFF2-40B4-BE49-F238E27FC236}">
                <a16:creationId xmlns:a16="http://schemas.microsoft.com/office/drawing/2014/main" id="{AFA39313-F9E5-C0F5-FEA1-936EDC7BF39A}"/>
              </a:ext>
            </a:extLst>
          </p:cNvPr>
          <p:cNvSpPr txBox="1">
            <a:spLocks/>
          </p:cNvSpPr>
          <p:nvPr/>
        </p:nvSpPr>
        <p:spPr>
          <a:xfrm>
            <a:off x="437301" y="336277"/>
            <a:ext cx="9602626" cy="5822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b="1" dirty="0">
                <a:solidFill>
                  <a:schemeClr val="bg1"/>
                </a:solidFill>
              </a:rPr>
              <a:t>Vertu skapandi í áætlanagerðinni</a:t>
            </a:r>
          </a:p>
        </p:txBody>
      </p:sp>
      <p:sp>
        <p:nvSpPr>
          <p:cNvPr id="33" name="Freeform 1">
            <a:extLst>
              <a:ext uri="{FF2B5EF4-FFF2-40B4-BE49-F238E27FC236}">
                <a16:creationId xmlns:a16="http://schemas.microsoft.com/office/drawing/2014/main" id="{67CD5906-106A-4FF3-0CFA-C69D86B8439D}"/>
              </a:ext>
            </a:extLst>
          </p:cNvPr>
          <p:cNvSpPr>
            <a:spLocks noChangeArrowheads="1"/>
          </p:cNvSpPr>
          <p:nvPr/>
        </p:nvSpPr>
        <p:spPr bwMode="auto">
          <a:xfrm flipH="1">
            <a:off x="324449" y="4939773"/>
            <a:ext cx="2586093" cy="786768"/>
          </a:xfrm>
          <a:custGeom>
            <a:avLst/>
            <a:gdLst>
              <a:gd name="T0" fmla="*/ 11444 w 11466"/>
              <a:gd name="T1" fmla="*/ 57 h 3490"/>
              <a:gd name="T2" fmla="*/ 11398 w 11466"/>
              <a:gd name="T3" fmla="*/ 291 h 3490"/>
              <a:gd name="T4" fmla="*/ 11285 w 11466"/>
              <a:gd name="T5" fmla="*/ 525 h 3490"/>
              <a:gd name="T6" fmla="*/ 11135 w 11466"/>
              <a:gd name="T7" fmla="*/ 720 h 3490"/>
              <a:gd name="T8" fmla="*/ 10892 w 11466"/>
              <a:gd name="T9" fmla="*/ 947 h 3490"/>
              <a:gd name="T10" fmla="*/ 10535 w 11466"/>
              <a:gd name="T11" fmla="*/ 1192 h 3490"/>
              <a:gd name="T12" fmla="*/ 10174 w 11466"/>
              <a:gd name="T13" fmla="*/ 1383 h 3490"/>
              <a:gd name="T14" fmla="*/ 9867 w 11466"/>
              <a:gd name="T15" fmla="*/ 1517 h 3490"/>
              <a:gd name="T16" fmla="*/ 9452 w 11466"/>
              <a:gd name="T17" fmla="*/ 1671 h 3490"/>
              <a:gd name="T18" fmla="*/ 9028 w 11466"/>
              <a:gd name="T19" fmla="*/ 1799 h 3490"/>
              <a:gd name="T20" fmla="*/ 8551 w 11466"/>
              <a:gd name="T21" fmla="*/ 1919 h 3490"/>
              <a:gd name="T22" fmla="*/ 8107 w 11466"/>
              <a:gd name="T23" fmla="*/ 2009 h 3490"/>
              <a:gd name="T24" fmla="*/ 7581 w 11466"/>
              <a:gd name="T25" fmla="*/ 2093 h 3490"/>
              <a:gd name="T26" fmla="*/ 6756 w 11466"/>
              <a:gd name="T27" fmla="*/ 2182 h 3490"/>
              <a:gd name="T28" fmla="*/ 6013 w 11466"/>
              <a:gd name="T29" fmla="*/ 2222 h 3490"/>
              <a:gd name="T30" fmla="*/ 5204 w 11466"/>
              <a:gd name="T31" fmla="*/ 2224 h 3490"/>
              <a:gd name="T32" fmla="*/ 3898 w 11466"/>
              <a:gd name="T33" fmla="*/ 2133 h 3490"/>
              <a:gd name="T34" fmla="*/ 3291 w 11466"/>
              <a:gd name="T35" fmla="*/ 2047 h 3490"/>
              <a:gd name="T36" fmla="*/ 2645 w 11466"/>
              <a:gd name="T37" fmla="*/ 1919 h 3490"/>
              <a:gd name="T38" fmla="*/ 2160 w 11466"/>
              <a:gd name="T39" fmla="*/ 1793 h 3490"/>
              <a:gd name="T40" fmla="*/ 1792 w 11466"/>
              <a:gd name="T41" fmla="*/ 1676 h 3490"/>
              <a:gd name="T42" fmla="*/ 1525 w 11466"/>
              <a:gd name="T43" fmla="*/ 1577 h 3490"/>
              <a:gd name="T44" fmla="*/ 1233 w 11466"/>
              <a:gd name="T45" fmla="*/ 1451 h 3490"/>
              <a:gd name="T46" fmla="*/ 986 w 11466"/>
              <a:gd name="T47" fmla="*/ 1326 h 3490"/>
              <a:gd name="T48" fmla="*/ 761 w 11466"/>
              <a:gd name="T49" fmla="*/ 1193 h 3490"/>
              <a:gd name="T50" fmla="*/ 570 w 11466"/>
              <a:gd name="T51" fmla="*/ 1059 h 3490"/>
              <a:gd name="T52" fmla="*/ 400 w 11466"/>
              <a:gd name="T53" fmla="*/ 914 h 3490"/>
              <a:gd name="T54" fmla="*/ 258 w 11466"/>
              <a:gd name="T55" fmla="*/ 764 h 3490"/>
              <a:gd name="T56" fmla="*/ 140 w 11466"/>
              <a:gd name="T57" fmla="*/ 598 h 3490"/>
              <a:gd name="T58" fmla="*/ 67 w 11466"/>
              <a:gd name="T59" fmla="*/ 454 h 3490"/>
              <a:gd name="T60" fmla="*/ 14 w 11466"/>
              <a:gd name="T61" fmla="*/ 279 h 3490"/>
              <a:gd name="T62" fmla="*/ 21 w 11466"/>
              <a:gd name="T63" fmla="*/ 1438 h 3490"/>
              <a:gd name="T64" fmla="*/ 47 w 11466"/>
              <a:gd name="T65" fmla="*/ 1595 h 3490"/>
              <a:gd name="T66" fmla="*/ 110 w 11466"/>
              <a:gd name="T67" fmla="*/ 1768 h 3490"/>
              <a:gd name="T68" fmla="*/ 192 w 11466"/>
              <a:gd name="T69" fmla="*/ 1911 h 3490"/>
              <a:gd name="T70" fmla="*/ 322 w 11466"/>
              <a:gd name="T71" fmla="*/ 2075 h 3490"/>
              <a:gd name="T72" fmla="*/ 473 w 11466"/>
              <a:gd name="T73" fmla="*/ 2224 h 3490"/>
              <a:gd name="T74" fmla="*/ 654 w 11466"/>
              <a:gd name="T75" fmla="*/ 2367 h 3490"/>
              <a:gd name="T76" fmla="*/ 854 w 11466"/>
              <a:gd name="T77" fmla="*/ 2499 h 3490"/>
              <a:gd name="T78" fmla="*/ 1099 w 11466"/>
              <a:gd name="T79" fmla="*/ 2636 h 3490"/>
              <a:gd name="T80" fmla="*/ 1340 w 11466"/>
              <a:gd name="T81" fmla="*/ 2751 h 3490"/>
              <a:gd name="T82" fmla="*/ 1639 w 11466"/>
              <a:gd name="T83" fmla="*/ 2874 h 3490"/>
              <a:gd name="T84" fmla="*/ 1911 w 11466"/>
              <a:gd name="T85" fmla="*/ 2970 h 3490"/>
              <a:gd name="T86" fmla="*/ 2296 w 11466"/>
              <a:gd name="T87" fmla="*/ 3086 h 3490"/>
              <a:gd name="T88" fmla="*/ 2777 w 11466"/>
              <a:gd name="T89" fmla="*/ 3205 h 3490"/>
              <a:gd name="T90" fmla="*/ 3317 w 11466"/>
              <a:gd name="T91" fmla="*/ 3308 h 3490"/>
              <a:gd name="T92" fmla="*/ 3809 w 11466"/>
              <a:gd name="T93" fmla="*/ 3380 h 3490"/>
              <a:gd name="T94" fmla="*/ 4916 w 11466"/>
              <a:gd name="T95" fmla="*/ 3473 h 3490"/>
              <a:gd name="T96" fmla="*/ 5786 w 11466"/>
              <a:gd name="T97" fmla="*/ 3488 h 3490"/>
              <a:gd name="T98" fmla="*/ 6396 w 11466"/>
              <a:gd name="T99" fmla="*/ 3468 h 3490"/>
              <a:gd name="T100" fmla="*/ 7422 w 11466"/>
              <a:gd name="T101" fmla="*/ 3378 h 3490"/>
              <a:gd name="T102" fmla="*/ 7950 w 11466"/>
              <a:gd name="T103" fmla="*/ 3300 h 3490"/>
              <a:gd name="T104" fmla="*/ 8478 w 11466"/>
              <a:gd name="T105" fmla="*/ 3199 h 3490"/>
              <a:gd name="T106" fmla="*/ 8964 w 11466"/>
              <a:gd name="T107" fmla="*/ 3083 h 3490"/>
              <a:gd name="T108" fmla="*/ 9404 w 11466"/>
              <a:gd name="T109" fmla="*/ 2953 h 3490"/>
              <a:gd name="T110" fmla="*/ 9817 w 11466"/>
              <a:gd name="T111" fmla="*/ 2805 h 3490"/>
              <a:gd name="T112" fmla="*/ 10127 w 11466"/>
              <a:gd name="T113" fmla="*/ 2675 h 3490"/>
              <a:gd name="T114" fmla="*/ 10401 w 11466"/>
              <a:gd name="T115" fmla="*/ 2539 h 3490"/>
              <a:gd name="T116" fmla="*/ 10752 w 11466"/>
              <a:gd name="T117" fmla="*/ 2326 h 3490"/>
              <a:gd name="T118" fmla="*/ 11042 w 11466"/>
              <a:gd name="T119" fmla="*/ 2095 h 3490"/>
              <a:gd name="T120" fmla="*/ 11219 w 11466"/>
              <a:gd name="T121" fmla="*/ 1904 h 3490"/>
              <a:gd name="T122" fmla="*/ 11345 w 11466"/>
              <a:gd name="T123" fmla="*/ 1717 h 3490"/>
              <a:gd name="T124" fmla="*/ 11427 w 11466"/>
              <a:gd name="T125" fmla="*/ 1522 h 3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466" h="3490">
                <a:moveTo>
                  <a:pt x="11460" y="1365"/>
                </a:moveTo>
                <a:lnTo>
                  <a:pt x="11460" y="1365"/>
                </a:lnTo>
                <a:cubicBezTo>
                  <a:pt x="11460" y="1361"/>
                  <a:pt x="11461" y="1357"/>
                  <a:pt x="11461" y="1354"/>
                </a:cubicBezTo>
                <a:lnTo>
                  <a:pt x="11461" y="1354"/>
                </a:lnTo>
                <a:cubicBezTo>
                  <a:pt x="11462" y="1346"/>
                  <a:pt x="11462" y="1339"/>
                  <a:pt x="11463" y="1331"/>
                </a:cubicBezTo>
                <a:lnTo>
                  <a:pt x="11463" y="1331"/>
                </a:lnTo>
                <a:cubicBezTo>
                  <a:pt x="11463" y="1327"/>
                  <a:pt x="11464" y="1322"/>
                  <a:pt x="11464" y="1318"/>
                </a:cubicBezTo>
                <a:lnTo>
                  <a:pt x="11464" y="1318"/>
                </a:lnTo>
                <a:cubicBezTo>
                  <a:pt x="11464" y="1311"/>
                  <a:pt x="11464" y="1304"/>
                  <a:pt x="11465" y="1298"/>
                </a:cubicBezTo>
                <a:lnTo>
                  <a:pt x="11465" y="1298"/>
                </a:lnTo>
                <a:cubicBezTo>
                  <a:pt x="11465" y="1293"/>
                  <a:pt x="11465" y="1288"/>
                  <a:pt x="11465" y="1283"/>
                </a:cubicBezTo>
                <a:lnTo>
                  <a:pt x="11465" y="1283"/>
                </a:lnTo>
                <a:cubicBezTo>
                  <a:pt x="11465" y="1278"/>
                  <a:pt x="11465" y="1273"/>
                  <a:pt x="11465" y="1267"/>
                </a:cubicBezTo>
                <a:lnTo>
                  <a:pt x="11465" y="1262"/>
                </a:lnTo>
                <a:lnTo>
                  <a:pt x="11465" y="1260"/>
                </a:lnTo>
                <a:lnTo>
                  <a:pt x="11465" y="1260"/>
                </a:lnTo>
                <a:cubicBezTo>
                  <a:pt x="11458" y="840"/>
                  <a:pt x="11452" y="420"/>
                  <a:pt x="11446" y="0"/>
                </a:cubicBezTo>
                <a:lnTo>
                  <a:pt x="11446" y="0"/>
                </a:lnTo>
                <a:cubicBezTo>
                  <a:pt x="11446" y="7"/>
                  <a:pt x="11446" y="15"/>
                  <a:pt x="11446" y="23"/>
                </a:cubicBezTo>
                <a:lnTo>
                  <a:pt x="11446" y="23"/>
                </a:lnTo>
                <a:cubicBezTo>
                  <a:pt x="11446" y="27"/>
                  <a:pt x="11446" y="32"/>
                  <a:pt x="11445" y="37"/>
                </a:cubicBezTo>
                <a:lnTo>
                  <a:pt x="11445" y="37"/>
                </a:lnTo>
                <a:cubicBezTo>
                  <a:pt x="11445" y="44"/>
                  <a:pt x="11444" y="50"/>
                  <a:pt x="11444" y="57"/>
                </a:cubicBezTo>
                <a:lnTo>
                  <a:pt x="11444" y="57"/>
                </a:lnTo>
                <a:cubicBezTo>
                  <a:pt x="11444" y="61"/>
                  <a:pt x="11444" y="66"/>
                  <a:pt x="11444" y="71"/>
                </a:cubicBezTo>
                <a:lnTo>
                  <a:pt x="11444" y="71"/>
                </a:lnTo>
                <a:cubicBezTo>
                  <a:pt x="11443" y="78"/>
                  <a:pt x="11442" y="86"/>
                  <a:pt x="11441" y="93"/>
                </a:cubicBezTo>
                <a:lnTo>
                  <a:pt x="11441" y="93"/>
                </a:lnTo>
                <a:cubicBezTo>
                  <a:pt x="11441" y="97"/>
                  <a:pt x="11441" y="101"/>
                  <a:pt x="11440" y="105"/>
                </a:cubicBezTo>
                <a:lnTo>
                  <a:pt x="11440" y="105"/>
                </a:lnTo>
                <a:cubicBezTo>
                  <a:pt x="11439" y="116"/>
                  <a:pt x="11438" y="127"/>
                  <a:pt x="11436" y="139"/>
                </a:cubicBezTo>
                <a:lnTo>
                  <a:pt x="11436" y="139"/>
                </a:lnTo>
                <a:cubicBezTo>
                  <a:pt x="11434" y="150"/>
                  <a:pt x="11432" y="161"/>
                  <a:pt x="11430" y="172"/>
                </a:cubicBezTo>
                <a:lnTo>
                  <a:pt x="11430" y="172"/>
                </a:lnTo>
                <a:cubicBezTo>
                  <a:pt x="11429" y="176"/>
                  <a:pt x="11429" y="178"/>
                  <a:pt x="11428" y="181"/>
                </a:cubicBezTo>
                <a:lnTo>
                  <a:pt x="11428" y="181"/>
                </a:lnTo>
                <a:cubicBezTo>
                  <a:pt x="11426" y="191"/>
                  <a:pt x="11424" y="201"/>
                  <a:pt x="11421" y="211"/>
                </a:cubicBezTo>
                <a:lnTo>
                  <a:pt x="11421" y="211"/>
                </a:lnTo>
                <a:cubicBezTo>
                  <a:pt x="11421" y="214"/>
                  <a:pt x="11420" y="216"/>
                  <a:pt x="11419" y="218"/>
                </a:cubicBezTo>
                <a:lnTo>
                  <a:pt x="11419" y="218"/>
                </a:lnTo>
                <a:cubicBezTo>
                  <a:pt x="11417" y="231"/>
                  <a:pt x="11414" y="242"/>
                  <a:pt x="11410" y="254"/>
                </a:cubicBezTo>
                <a:lnTo>
                  <a:pt x="11410" y="254"/>
                </a:lnTo>
                <a:cubicBezTo>
                  <a:pt x="11410" y="257"/>
                  <a:pt x="11408" y="259"/>
                  <a:pt x="11408" y="262"/>
                </a:cubicBezTo>
                <a:lnTo>
                  <a:pt x="11408" y="262"/>
                </a:lnTo>
                <a:cubicBezTo>
                  <a:pt x="11405" y="272"/>
                  <a:pt x="11402" y="281"/>
                  <a:pt x="11398" y="291"/>
                </a:cubicBezTo>
                <a:lnTo>
                  <a:pt x="11398" y="291"/>
                </a:lnTo>
                <a:cubicBezTo>
                  <a:pt x="11397" y="294"/>
                  <a:pt x="11397" y="297"/>
                  <a:pt x="11396" y="299"/>
                </a:cubicBezTo>
                <a:lnTo>
                  <a:pt x="11396" y="299"/>
                </a:lnTo>
                <a:cubicBezTo>
                  <a:pt x="11391" y="311"/>
                  <a:pt x="11387" y="323"/>
                  <a:pt x="11383" y="335"/>
                </a:cubicBezTo>
                <a:lnTo>
                  <a:pt x="11383" y="335"/>
                </a:lnTo>
                <a:cubicBezTo>
                  <a:pt x="11382" y="336"/>
                  <a:pt x="11381" y="339"/>
                  <a:pt x="11380" y="340"/>
                </a:cubicBezTo>
                <a:lnTo>
                  <a:pt x="11380" y="340"/>
                </a:lnTo>
                <a:cubicBezTo>
                  <a:pt x="11376" y="350"/>
                  <a:pt x="11372" y="360"/>
                  <a:pt x="11368" y="370"/>
                </a:cubicBezTo>
                <a:lnTo>
                  <a:pt x="11368" y="370"/>
                </a:lnTo>
                <a:cubicBezTo>
                  <a:pt x="11367" y="373"/>
                  <a:pt x="11366" y="376"/>
                  <a:pt x="11364" y="379"/>
                </a:cubicBezTo>
                <a:lnTo>
                  <a:pt x="11364" y="379"/>
                </a:lnTo>
                <a:cubicBezTo>
                  <a:pt x="11359" y="390"/>
                  <a:pt x="11354" y="402"/>
                  <a:pt x="11348" y="413"/>
                </a:cubicBezTo>
                <a:lnTo>
                  <a:pt x="11348" y="413"/>
                </a:lnTo>
                <a:cubicBezTo>
                  <a:pt x="11348" y="413"/>
                  <a:pt x="11348" y="414"/>
                  <a:pt x="11347" y="414"/>
                </a:cubicBezTo>
                <a:lnTo>
                  <a:pt x="11347" y="414"/>
                </a:lnTo>
                <a:cubicBezTo>
                  <a:pt x="11342" y="425"/>
                  <a:pt x="11336" y="436"/>
                  <a:pt x="11330" y="447"/>
                </a:cubicBezTo>
                <a:lnTo>
                  <a:pt x="11330" y="447"/>
                </a:lnTo>
                <a:cubicBezTo>
                  <a:pt x="11328" y="450"/>
                  <a:pt x="11327" y="454"/>
                  <a:pt x="11326" y="457"/>
                </a:cubicBezTo>
                <a:lnTo>
                  <a:pt x="11326" y="457"/>
                </a:lnTo>
                <a:cubicBezTo>
                  <a:pt x="11320" y="466"/>
                  <a:pt x="11315" y="476"/>
                  <a:pt x="11308" y="486"/>
                </a:cubicBezTo>
                <a:lnTo>
                  <a:pt x="11308" y="486"/>
                </a:lnTo>
                <a:cubicBezTo>
                  <a:pt x="11308" y="488"/>
                  <a:pt x="11307" y="489"/>
                  <a:pt x="11306" y="491"/>
                </a:cubicBezTo>
                <a:lnTo>
                  <a:pt x="11306" y="491"/>
                </a:lnTo>
                <a:cubicBezTo>
                  <a:pt x="11299" y="503"/>
                  <a:pt x="11292" y="514"/>
                  <a:pt x="11285" y="525"/>
                </a:cubicBezTo>
                <a:lnTo>
                  <a:pt x="11285" y="525"/>
                </a:lnTo>
                <a:cubicBezTo>
                  <a:pt x="11283" y="528"/>
                  <a:pt x="11282" y="530"/>
                  <a:pt x="11280" y="533"/>
                </a:cubicBezTo>
                <a:lnTo>
                  <a:pt x="11280" y="533"/>
                </a:lnTo>
                <a:cubicBezTo>
                  <a:pt x="11274" y="542"/>
                  <a:pt x="11267" y="551"/>
                  <a:pt x="11261" y="561"/>
                </a:cubicBezTo>
                <a:lnTo>
                  <a:pt x="11261" y="561"/>
                </a:lnTo>
                <a:cubicBezTo>
                  <a:pt x="11260" y="563"/>
                  <a:pt x="11258" y="565"/>
                  <a:pt x="11256" y="568"/>
                </a:cubicBezTo>
                <a:lnTo>
                  <a:pt x="11256" y="568"/>
                </a:lnTo>
                <a:cubicBezTo>
                  <a:pt x="11249" y="580"/>
                  <a:pt x="11240" y="591"/>
                  <a:pt x="11232" y="601"/>
                </a:cubicBezTo>
                <a:lnTo>
                  <a:pt x="11232" y="601"/>
                </a:lnTo>
                <a:cubicBezTo>
                  <a:pt x="11231" y="604"/>
                  <a:pt x="11229" y="606"/>
                  <a:pt x="11227" y="608"/>
                </a:cubicBezTo>
                <a:lnTo>
                  <a:pt x="11227" y="608"/>
                </a:lnTo>
                <a:cubicBezTo>
                  <a:pt x="11220" y="617"/>
                  <a:pt x="11214" y="626"/>
                  <a:pt x="11206" y="635"/>
                </a:cubicBezTo>
                <a:lnTo>
                  <a:pt x="11206" y="635"/>
                </a:lnTo>
                <a:cubicBezTo>
                  <a:pt x="11204" y="638"/>
                  <a:pt x="11202" y="641"/>
                  <a:pt x="11200" y="644"/>
                </a:cubicBezTo>
                <a:lnTo>
                  <a:pt x="11200" y="644"/>
                </a:lnTo>
                <a:cubicBezTo>
                  <a:pt x="11191" y="655"/>
                  <a:pt x="11182" y="666"/>
                  <a:pt x="11172" y="677"/>
                </a:cubicBezTo>
                <a:lnTo>
                  <a:pt x="11172" y="677"/>
                </a:lnTo>
                <a:cubicBezTo>
                  <a:pt x="11171" y="679"/>
                  <a:pt x="11169" y="681"/>
                  <a:pt x="11168" y="682"/>
                </a:cubicBezTo>
                <a:lnTo>
                  <a:pt x="11168" y="682"/>
                </a:lnTo>
                <a:cubicBezTo>
                  <a:pt x="11160" y="692"/>
                  <a:pt x="11151" y="702"/>
                  <a:pt x="11142" y="712"/>
                </a:cubicBezTo>
                <a:lnTo>
                  <a:pt x="11142" y="712"/>
                </a:lnTo>
                <a:cubicBezTo>
                  <a:pt x="11140" y="715"/>
                  <a:pt x="11138" y="717"/>
                  <a:pt x="11135" y="720"/>
                </a:cubicBezTo>
                <a:lnTo>
                  <a:pt x="11135" y="720"/>
                </a:lnTo>
                <a:cubicBezTo>
                  <a:pt x="11125" y="731"/>
                  <a:pt x="11115" y="742"/>
                  <a:pt x="11104" y="753"/>
                </a:cubicBezTo>
                <a:lnTo>
                  <a:pt x="11104" y="753"/>
                </a:lnTo>
                <a:cubicBezTo>
                  <a:pt x="11103" y="755"/>
                  <a:pt x="11102" y="756"/>
                  <a:pt x="11101" y="757"/>
                </a:cubicBezTo>
                <a:lnTo>
                  <a:pt x="11101" y="757"/>
                </a:lnTo>
                <a:cubicBezTo>
                  <a:pt x="11091" y="767"/>
                  <a:pt x="11081" y="777"/>
                  <a:pt x="11071" y="787"/>
                </a:cubicBezTo>
                <a:lnTo>
                  <a:pt x="11071" y="787"/>
                </a:lnTo>
                <a:cubicBezTo>
                  <a:pt x="11069" y="790"/>
                  <a:pt x="11066" y="792"/>
                  <a:pt x="11063" y="795"/>
                </a:cubicBezTo>
                <a:lnTo>
                  <a:pt x="11063" y="795"/>
                </a:lnTo>
                <a:cubicBezTo>
                  <a:pt x="11052" y="806"/>
                  <a:pt x="11040" y="818"/>
                  <a:pt x="11028" y="829"/>
                </a:cubicBezTo>
                <a:lnTo>
                  <a:pt x="11028" y="829"/>
                </a:lnTo>
                <a:cubicBezTo>
                  <a:pt x="11026" y="831"/>
                  <a:pt x="11025" y="832"/>
                  <a:pt x="11023" y="834"/>
                </a:cubicBezTo>
                <a:lnTo>
                  <a:pt x="11023" y="834"/>
                </a:lnTo>
                <a:cubicBezTo>
                  <a:pt x="11012" y="845"/>
                  <a:pt x="11000" y="855"/>
                  <a:pt x="10989" y="865"/>
                </a:cubicBezTo>
                <a:lnTo>
                  <a:pt x="10989" y="865"/>
                </a:lnTo>
                <a:cubicBezTo>
                  <a:pt x="10986" y="867"/>
                  <a:pt x="10984" y="870"/>
                  <a:pt x="10982" y="872"/>
                </a:cubicBezTo>
                <a:lnTo>
                  <a:pt x="10982" y="872"/>
                </a:lnTo>
                <a:cubicBezTo>
                  <a:pt x="10969" y="883"/>
                  <a:pt x="10955" y="894"/>
                  <a:pt x="10943" y="905"/>
                </a:cubicBezTo>
                <a:lnTo>
                  <a:pt x="10943" y="905"/>
                </a:lnTo>
                <a:cubicBezTo>
                  <a:pt x="10940" y="907"/>
                  <a:pt x="10937" y="910"/>
                  <a:pt x="10935" y="912"/>
                </a:cubicBezTo>
                <a:lnTo>
                  <a:pt x="10935" y="912"/>
                </a:lnTo>
                <a:cubicBezTo>
                  <a:pt x="10923" y="922"/>
                  <a:pt x="10910" y="932"/>
                  <a:pt x="10898" y="942"/>
                </a:cubicBezTo>
                <a:lnTo>
                  <a:pt x="10898" y="942"/>
                </a:lnTo>
                <a:cubicBezTo>
                  <a:pt x="10896" y="944"/>
                  <a:pt x="10894" y="945"/>
                  <a:pt x="10892" y="947"/>
                </a:cubicBezTo>
                <a:lnTo>
                  <a:pt x="10892" y="947"/>
                </a:lnTo>
                <a:cubicBezTo>
                  <a:pt x="10878" y="959"/>
                  <a:pt x="10862" y="971"/>
                  <a:pt x="10846" y="982"/>
                </a:cubicBezTo>
                <a:lnTo>
                  <a:pt x="10846" y="982"/>
                </a:lnTo>
                <a:cubicBezTo>
                  <a:pt x="10843" y="985"/>
                  <a:pt x="10841" y="987"/>
                  <a:pt x="10838" y="989"/>
                </a:cubicBezTo>
                <a:lnTo>
                  <a:pt x="10838" y="989"/>
                </a:lnTo>
                <a:cubicBezTo>
                  <a:pt x="10822" y="1001"/>
                  <a:pt x="10806" y="1013"/>
                  <a:pt x="10790" y="1025"/>
                </a:cubicBezTo>
                <a:lnTo>
                  <a:pt x="10790" y="1025"/>
                </a:lnTo>
                <a:cubicBezTo>
                  <a:pt x="10788" y="1027"/>
                  <a:pt x="10785" y="1028"/>
                  <a:pt x="10782" y="1031"/>
                </a:cubicBezTo>
                <a:lnTo>
                  <a:pt x="10782" y="1031"/>
                </a:lnTo>
                <a:cubicBezTo>
                  <a:pt x="10766" y="1042"/>
                  <a:pt x="10749" y="1054"/>
                  <a:pt x="10732" y="1066"/>
                </a:cubicBezTo>
                <a:lnTo>
                  <a:pt x="10732" y="1066"/>
                </a:lnTo>
                <a:lnTo>
                  <a:pt x="10731" y="1067"/>
                </a:lnTo>
                <a:lnTo>
                  <a:pt x="10731" y="1067"/>
                </a:lnTo>
                <a:cubicBezTo>
                  <a:pt x="10714" y="1079"/>
                  <a:pt x="10696" y="1090"/>
                  <a:pt x="10678" y="1102"/>
                </a:cubicBezTo>
                <a:lnTo>
                  <a:pt x="10678" y="1102"/>
                </a:lnTo>
                <a:cubicBezTo>
                  <a:pt x="10675" y="1104"/>
                  <a:pt x="10672" y="1106"/>
                  <a:pt x="10669" y="1108"/>
                </a:cubicBezTo>
                <a:lnTo>
                  <a:pt x="10669" y="1108"/>
                </a:lnTo>
                <a:cubicBezTo>
                  <a:pt x="10648" y="1122"/>
                  <a:pt x="10628" y="1134"/>
                  <a:pt x="10607" y="1148"/>
                </a:cubicBezTo>
                <a:lnTo>
                  <a:pt x="10607" y="1148"/>
                </a:lnTo>
                <a:cubicBezTo>
                  <a:pt x="10604" y="1149"/>
                  <a:pt x="10601" y="1152"/>
                  <a:pt x="10598" y="1153"/>
                </a:cubicBezTo>
                <a:lnTo>
                  <a:pt x="10598" y="1153"/>
                </a:lnTo>
                <a:cubicBezTo>
                  <a:pt x="10577" y="1166"/>
                  <a:pt x="10556" y="1179"/>
                  <a:pt x="10535" y="1192"/>
                </a:cubicBezTo>
                <a:lnTo>
                  <a:pt x="10535" y="1192"/>
                </a:lnTo>
                <a:cubicBezTo>
                  <a:pt x="10531" y="1194"/>
                  <a:pt x="10529" y="1196"/>
                  <a:pt x="10526" y="1197"/>
                </a:cubicBezTo>
                <a:lnTo>
                  <a:pt x="10526" y="1197"/>
                </a:lnTo>
                <a:cubicBezTo>
                  <a:pt x="10504" y="1210"/>
                  <a:pt x="10482" y="1223"/>
                  <a:pt x="10460" y="1235"/>
                </a:cubicBezTo>
                <a:lnTo>
                  <a:pt x="10460" y="1235"/>
                </a:lnTo>
                <a:cubicBezTo>
                  <a:pt x="10456" y="1237"/>
                  <a:pt x="10453" y="1239"/>
                  <a:pt x="10450" y="1241"/>
                </a:cubicBezTo>
                <a:lnTo>
                  <a:pt x="10450" y="1241"/>
                </a:lnTo>
                <a:cubicBezTo>
                  <a:pt x="10428" y="1253"/>
                  <a:pt x="10405" y="1266"/>
                  <a:pt x="10382" y="1279"/>
                </a:cubicBezTo>
                <a:lnTo>
                  <a:pt x="10382" y="1279"/>
                </a:lnTo>
                <a:cubicBezTo>
                  <a:pt x="10378" y="1281"/>
                  <a:pt x="10373" y="1283"/>
                  <a:pt x="10369" y="1285"/>
                </a:cubicBezTo>
                <a:lnTo>
                  <a:pt x="10369" y="1285"/>
                </a:lnTo>
                <a:cubicBezTo>
                  <a:pt x="10358" y="1291"/>
                  <a:pt x="10346" y="1297"/>
                  <a:pt x="10335" y="1303"/>
                </a:cubicBezTo>
                <a:lnTo>
                  <a:pt x="10335" y="1303"/>
                </a:lnTo>
                <a:cubicBezTo>
                  <a:pt x="10331" y="1305"/>
                  <a:pt x="10326" y="1308"/>
                  <a:pt x="10322" y="1310"/>
                </a:cubicBezTo>
                <a:lnTo>
                  <a:pt x="10322" y="1310"/>
                </a:lnTo>
                <a:cubicBezTo>
                  <a:pt x="10306" y="1318"/>
                  <a:pt x="10290" y="1326"/>
                  <a:pt x="10274" y="1334"/>
                </a:cubicBezTo>
                <a:lnTo>
                  <a:pt x="10274" y="1334"/>
                </a:lnTo>
                <a:cubicBezTo>
                  <a:pt x="10271" y="1336"/>
                  <a:pt x="10268" y="1337"/>
                  <a:pt x="10264" y="1339"/>
                </a:cubicBezTo>
                <a:lnTo>
                  <a:pt x="10264" y="1339"/>
                </a:lnTo>
                <a:cubicBezTo>
                  <a:pt x="10252" y="1345"/>
                  <a:pt x="10238" y="1352"/>
                  <a:pt x="10225" y="1358"/>
                </a:cubicBezTo>
                <a:lnTo>
                  <a:pt x="10225" y="1358"/>
                </a:lnTo>
                <a:cubicBezTo>
                  <a:pt x="10220" y="1361"/>
                  <a:pt x="10214" y="1364"/>
                  <a:pt x="10209" y="1366"/>
                </a:cubicBezTo>
                <a:lnTo>
                  <a:pt x="10209" y="1366"/>
                </a:lnTo>
                <a:cubicBezTo>
                  <a:pt x="10197" y="1372"/>
                  <a:pt x="10186" y="1378"/>
                  <a:pt x="10174" y="1383"/>
                </a:cubicBezTo>
                <a:lnTo>
                  <a:pt x="10174" y="1383"/>
                </a:lnTo>
                <a:cubicBezTo>
                  <a:pt x="10169" y="1385"/>
                  <a:pt x="10163" y="1388"/>
                  <a:pt x="10157" y="1391"/>
                </a:cubicBezTo>
                <a:lnTo>
                  <a:pt x="10157" y="1391"/>
                </a:lnTo>
                <a:cubicBezTo>
                  <a:pt x="10144" y="1397"/>
                  <a:pt x="10132" y="1403"/>
                  <a:pt x="10118" y="1409"/>
                </a:cubicBezTo>
                <a:lnTo>
                  <a:pt x="10118" y="1409"/>
                </a:lnTo>
                <a:cubicBezTo>
                  <a:pt x="10114" y="1411"/>
                  <a:pt x="10111" y="1413"/>
                  <a:pt x="10107" y="1415"/>
                </a:cubicBezTo>
                <a:lnTo>
                  <a:pt x="10107" y="1415"/>
                </a:lnTo>
                <a:cubicBezTo>
                  <a:pt x="10090" y="1422"/>
                  <a:pt x="10073" y="1430"/>
                  <a:pt x="10055" y="1438"/>
                </a:cubicBezTo>
                <a:lnTo>
                  <a:pt x="10055" y="1438"/>
                </a:lnTo>
                <a:cubicBezTo>
                  <a:pt x="10051" y="1440"/>
                  <a:pt x="10046" y="1442"/>
                  <a:pt x="10042" y="1444"/>
                </a:cubicBezTo>
                <a:lnTo>
                  <a:pt x="10042" y="1444"/>
                </a:lnTo>
                <a:cubicBezTo>
                  <a:pt x="10029" y="1449"/>
                  <a:pt x="10016" y="1455"/>
                  <a:pt x="10003" y="1461"/>
                </a:cubicBezTo>
                <a:lnTo>
                  <a:pt x="10003" y="1461"/>
                </a:lnTo>
                <a:cubicBezTo>
                  <a:pt x="9997" y="1464"/>
                  <a:pt x="9991" y="1466"/>
                  <a:pt x="9985" y="1469"/>
                </a:cubicBezTo>
                <a:lnTo>
                  <a:pt x="9985" y="1469"/>
                </a:lnTo>
                <a:cubicBezTo>
                  <a:pt x="9972" y="1474"/>
                  <a:pt x="9960" y="1479"/>
                  <a:pt x="9947" y="1485"/>
                </a:cubicBezTo>
                <a:lnTo>
                  <a:pt x="9947" y="1485"/>
                </a:lnTo>
                <a:cubicBezTo>
                  <a:pt x="9942" y="1487"/>
                  <a:pt x="9937" y="1489"/>
                  <a:pt x="9931" y="1492"/>
                </a:cubicBezTo>
                <a:lnTo>
                  <a:pt x="9931" y="1492"/>
                </a:lnTo>
                <a:cubicBezTo>
                  <a:pt x="9912" y="1500"/>
                  <a:pt x="9892" y="1507"/>
                  <a:pt x="9873" y="1515"/>
                </a:cubicBezTo>
                <a:lnTo>
                  <a:pt x="9873" y="1515"/>
                </a:lnTo>
                <a:cubicBezTo>
                  <a:pt x="9871" y="1516"/>
                  <a:pt x="9869" y="1517"/>
                  <a:pt x="9867" y="1517"/>
                </a:cubicBezTo>
                <a:lnTo>
                  <a:pt x="9867" y="1517"/>
                </a:lnTo>
                <a:cubicBezTo>
                  <a:pt x="9850" y="1525"/>
                  <a:pt x="9832" y="1532"/>
                  <a:pt x="9814" y="1539"/>
                </a:cubicBezTo>
                <a:lnTo>
                  <a:pt x="9814" y="1539"/>
                </a:lnTo>
                <a:cubicBezTo>
                  <a:pt x="9809" y="1541"/>
                  <a:pt x="9803" y="1543"/>
                  <a:pt x="9797" y="1546"/>
                </a:cubicBezTo>
                <a:lnTo>
                  <a:pt x="9797" y="1546"/>
                </a:lnTo>
                <a:cubicBezTo>
                  <a:pt x="9781" y="1552"/>
                  <a:pt x="9766" y="1558"/>
                  <a:pt x="9749" y="1564"/>
                </a:cubicBezTo>
                <a:lnTo>
                  <a:pt x="9749" y="1564"/>
                </a:lnTo>
                <a:cubicBezTo>
                  <a:pt x="9745" y="1566"/>
                  <a:pt x="9740" y="1567"/>
                  <a:pt x="9736" y="1569"/>
                </a:cubicBezTo>
                <a:lnTo>
                  <a:pt x="9736" y="1569"/>
                </a:lnTo>
                <a:cubicBezTo>
                  <a:pt x="9716" y="1577"/>
                  <a:pt x="9696" y="1585"/>
                  <a:pt x="9676" y="1592"/>
                </a:cubicBezTo>
                <a:lnTo>
                  <a:pt x="9676" y="1592"/>
                </a:lnTo>
                <a:cubicBezTo>
                  <a:pt x="9671" y="1593"/>
                  <a:pt x="9667" y="1595"/>
                  <a:pt x="9662" y="1597"/>
                </a:cubicBezTo>
                <a:lnTo>
                  <a:pt x="9662" y="1597"/>
                </a:lnTo>
                <a:cubicBezTo>
                  <a:pt x="9646" y="1603"/>
                  <a:pt x="9629" y="1608"/>
                  <a:pt x="9613" y="1615"/>
                </a:cubicBezTo>
                <a:lnTo>
                  <a:pt x="9613" y="1615"/>
                </a:lnTo>
                <a:cubicBezTo>
                  <a:pt x="9607" y="1617"/>
                  <a:pt x="9601" y="1619"/>
                  <a:pt x="9595" y="1621"/>
                </a:cubicBezTo>
                <a:lnTo>
                  <a:pt x="9595" y="1621"/>
                </a:lnTo>
                <a:cubicBezTo>
                  <a:pt x="9577" y="1628"/>
                  <a:pt x="9558" y="1635"/>
                  <a:pt x="9540" y="1641"/>
                </a:cubicBezTo>
                <a:lnTo>
                  <a:pt x="9540" y="1641"/>
                </a:lnTo>
                <a:cubicBezTo>
                  <a:pt x="9537" y="1641"/>
                  <a:pt x="9534" y="1643"/>
                  <a:pt x="9532" y="1643"/>
                </a:cubicBezTo>
                <a:lnTo>
                  <a:pt x="9532" y="1643"/>
                </a:lnTo>
                <a:cubicBezTo>
                  <a:pt x="9511" y="1650"/>
                  <a:pt x="9490" y="1658"/>
                  <a:pt x="9468" y="1665"/>
                </a:cubicBezTo>
                <a:lnTo>
                  <a:pt x="9468" y="1665"/>
                </a:lnTo>
                <a:cubicBezTo>
                  <a:pt x="9463" y="1667"/>
                  <a:pt x="9457" y="1668"/>
                  <a:pt x="9452" y="1671"/>
                </a:cubicBezTo>
                <a:lnTo>
                  <a:pt x="9452" y="1671"/>
                </a:lnTo>
                <a:cubicBezTo>
                  <a:pt x="9435" y="1676"/>
                  <a:pt x="9419" y="1681"/>
                  <a:pt x="9402" y="1687"/>
                </a:cubicBezTo>
                <a:lnTo>
                  <a:pt x="9402" y="1687"/>
                </a:lnTo>
                <a:cubicBezTo>
                  <a:pt x="9396" y="1689"/>
                  <a:pt x="9391" y="1691"/>
                  <a:pt x="9384" y="1693"/>
                </a:cubicBezTo>
                <a:lnTo>
                  <a:pt x="9384" y="1693"/>
                </a:lnTo>
                <a:cubicBezTo>
                  <a:pt x="9363" y="1699"/>
                  <a:pt x="9341" y="1707"/>
                  <a:pt x="9319" y="1714"/>
                </a:cubicBezTo>
                <a:lnTo>
                  <a:pt x="9319" y="1714"/>
                </a:lnTo>
                <a:cubicBezTo>
                  <a:pt x="9317" y="1714"/>
                  <a:pt x="9315" y="1715"/>
                  <a:pt x="9313" y="1716"/>
                </a:cubicBezTo>
                <a:lnTo>
                  <a:pt x="9313" y="1716"/>
                </a:lnTo>
                <a:cubicBezTo>
                  <a:pt x="9293" y="1722"/>
                  <a:pt x="9273" y="1728"/>
                  <a:pt x="9252" y="1734"/>
                </a:cubicBezTo>
                <a:lnTo>
                  <a:pt x="9252" y="1734"/>
                </a:lnTo>
                <a:cubicBezTo>
                  <a:pt x="9246" y="1736"/>
                  <a:pt x="9240" y="1738"/>
                  <a:pt x="9233" y="1740"/>
                </a:cubicBezTo>
                <a:lnTo>
                  <a:pt x="9233" y="1740"/>
                </a:lnTo>
                <a:cubicBezTo>
                  <a:pt x="9216" y="1746"/>
                  <a:pt x="9198" y="1751"/>
                  <a:pt x="9180" y="1756"/>
                </a:cubicBezTo>
                <a:lnTo>
                  <a:pt x="9180" y="1756"/>
                </a:lnTo>
                <a:cubicBezTo>
                  <a:pt x="9175" y="1757"/>
                  <a:pt x="9170" y="1759"/>
                  <a:pt x="9165" y="1760"/>
                </a:cubicBezTo>
                <a:lnTo>
                  <a:pt x="9165" y="1760"/>
                </a:lnTo>
                <a:cubicBezTo>
                  <a:pt x="9142" y="1767"/>
                  <a:pt x="9120" y="1774"/>
                  <a:pt x="9097" y="1780"/>
                </a:cubicBezTo>
                <a:lnTo>
                  <a:pt x="9097" y="1780"/>
                </a:lnTo>
                <a:cubicBezTo>
                  <a:pt x="9092" y="1781"/>
                  <a:pt x="9088" y="1782"/>
                  <a:pt x="9083" y="1784"/>
                </a:cubicBezTo>
                <a:lnTo>
                  <a:pt x="9083" y="1784"/>
                </a:lnTo>
                <a:cubicBezTo>
                  <a:pt x="9064" y="1789"/>
                  <a:pt x="9046" y="1795"/>
                  <a:pt x="9028" y="1799"/>
                </a:cubicBezTo>
                <a:lnTo>
                  <a:pt x="9028" y="1799"/>
                </a:lnTo>
                <a:cubicBezTo>
                  <a:pt x="9021" y="1801"/>
                  <a:pt x="9014" y="1803"/>
                  <a:pt x="9008" y="1805"/>
                </a:cubicBezTo>
                <a:lnTo>
                  <a:pt x="9008" y="1805"/>
                </a:lnTo>
                <a:cubicBezTo>
                  <a:pt x="8988" y="1811"/>
                  <a:pt x="8967" y="1816"/>
                  <a:pt x="8946" y="1822"/>
                </a:cubicBezTo>
                <a:lnTo>
                  <a:pt x="8946" y="1822"/>
                </a:lnTo>
                <a:cubicBezTo>
                  <a:pt x="8943" y="1822"/>
                  <a:pt x="8940" y="1823"/>
                  <a:pt x="8938" y="1824"/>
                </a:cubicBezTo>
                <a:lnTo>
                  <a:pt x="8938" y="1824"/>
                </a:lnTo>
                <a:cubicBezTo>
                  <a:pt x="8914" y="1830"/>
                  <a:pt x="8890" y="1837"/>
                  <a:pt x="8867" y="1842"/>
                </a:cubicBezTo>
                <a:lnTo>
                  <a:pt x="8867" y="1842"/>
                </a:lnTo>
                <a:cubicBezTo>
                  <a:pt x="8861" y="1844"/>
                  <a:pt x="8855" y="1846"/>
                  <a:pt x="8848" y="1847"/>
                </a:cubicBezTo>
                <a:lnTo>
                  <a:pt x="8848" y="1847"/>
                </a:lnTo>
                <a:cubicBezTo>
                  <a:pt x="8830" y="1852"/>
                  <a:pt x="8812" y="1856"/>
                  <a:pt x="8793" y="1861"/>
                </a:cubicBezTo>
                <a:lnTo>
                  <a:pt x="8793" y="1861"/>
                </a:lnTo>
                <a:cubicBezTo>
                  <a:pt x="8787" y="1863"/>
                  <a:pt x="8780" y="1865"/>
                  <a:pt x="8774" y="1866"/>
                </a:cubicBezTo>
                <a:lnTo>
                  <a:pt x="8774" y="1866"/>
                </a:lnTo>
                <a:cubicBezTo>
                  <a:pt x="8750" y="1872"/>
                  <a:pt x="8726" y="1878"/>
                  <a:pt x="8702" y="1883"/>
                </a:cubicBezTo>
                <a:lnTo>
                  <a:pt x="8702" y="1883"/>
                </a:lnTo>
                <a:cubicBezTo>
                  <a:pt x="8700" y="1884"/>
                  <a:pt x="8698" y="1885"/>
                  <a:pt x="8697" y="1885"/>
                </a:cubicBezTo>
                <a:lnTo>
                  <a:pt x="8697" y="1885"/>
                </a:lnTo>
                <a:cubicBezTo>
                  <a:pt x="8674" y="1890"/>
                  <a:pt x="8652" y="1896"/>
                  <a:pt x="8629" y="1901"/>
                </a:cubicBezTo>
                <a:lnTo>
                  <a:pt x="8629" y="1901"/>
                </a:lnTo>
                <a:cubicBezTo>
                  <a:pt x="8622" y="1902"/>
                  <a:pt x="8615" y="1904"/>
                  <a:pt x="8608" y="1906"/>
                </a:cubicBezTo>
                <a:lnTo>
                  <a:pt x="8608" y="1906"/>
                </a:lnTo>
                <a:cubicBezTo>
                  <a:pt x="8589" y="1910"/>
                  <a:pt x="8570" y="1914"/>
                  <a:pt x="8551" y="1919"/>
                </a:cubicBezTo>
                <a:lnTo>
                  <a:pt x="8551" y="1919"/>
                </a:lnTo>
                <a:cubicBezTo>
                  <a:pt x="8545" y="1920"/>
                  <a:pt x="8539" y="1922"/>
                  <a:pt x="8533" y="1923"/>
                </a:cubicBezTo>
                <a:lnTo>
                  <a:pt x="8533" y="1923"/>
                </a:lnTo>
                <a:cubicBezTo>
                  <a:pt x="8508" y="1928"/>
                  <a:pt x="8484" y="1933"/>
                  <a:pt x="8459" y="1939"/>
                </a:cubicBezTo>
                <a:lnTo>
                  <a:pt x="8459" y="1939"/>
                </a:lnTo>
                <a:cubicBezTo>
                  <a:pt x="8454" y="1940"/>
                  <a:pt x="8448" y="1941"/>
                  <a:pt x="8444" y="1942"/>
                </a:cubicBezTo>
                <a:lnTo>
                  <a:pt x="8444" y="1942"/>
                </a:lnTo>
                <a:cubicBezTo>
                  <a:pt x="8423" y="1946"/>
                  <a:pt x="8403" y="1950"/>
                  <a:pt x="8383" y="1955"/>
                </a:cubicBezTo>
                <a:lnTo>
                  <a:pt x="8383" y="1955"/>
                </a:lnTo>
                <a:cubicBezTo>
                  <a:pt x="8375" y="1956"/>
                  <a:pt x="8369" y="1958"/>
                  <a:pt x="8361" y="1960"/>
                </a:cubicBezTo>
                <a:lnTo>
                  <a:pt x="8361" y="1960"/>
                </a:lnTo>
                <a:cubicBezTo>
                  <a:pt x="8340" y="1964"/>
                  <a:pt x="8318" y="1968"/>
                  <a:pt x="8297" y="1973"/>
                </a:cubicBezTo>
                <a:lnTo>
                  <a:pt x="8297" y="1973"/>
                </a:lnTo>
                <a:cubicBezTo>
                  <a:pt x="8293" y="1973"/>
                  <a:pt x="8289" y="1974"/>
                  <a:pt x="8284" y="1975"/>
                </a:cubicBezTo>
                <a:lnTo>
                  <a:pt x="8284" y="1975"/>
                </a:lnTo>
                <a:cubicBezTo>
                  <a:pt x="8259" y="1980"/>
                  <a:pt x="8234" y="1985"/>
                  <a:pt x="8209" y="1990"/>
                </a:cubicBezTo>
                <a:lnTo>
                  <a:pt x="8209" y="1990"/>
                </a:lnTo>
                <a:cubicBezTo>
                  <a:pt x="8202" y="1991"/>
                  <a:pt x="8195" y="1993"/>
                  <a:pt x="8188" y="1994"/>
                </a:cubicBezTo>
                <a:lnTo>
                  <a:pt x="8188" y="1994"/>
                </a:lnTo>
                <a:cubicBezTo>
                  <a:pt x="8169" y="1997"/>
                  <a:pt x="8149" y="2001"/>
                  <a:pt x="8129" y="2004"/>
                </a:cubicBezTo>
                <a:lnTo>
                  <a:pt x="8129" y="2004"/>
                </a:lnTo>
                <a:cubicBezTo>
                  <a:pt x="8122" y="2006"/>
                  <a:pt x="8115" y="2007"/>
                  <a:pt x="8107" y="2009"/>
                </a:cubicBezTo>
                <a:lnTo>
                  <a:pt x="8107" y="2009"/>
                </a:lnTo>
                <a:cubicBezTo>
                  <a:pt x="8081" y="2013"/>
                  <a:pt x="8056" y="2018"/>
                  <a:pt x="8029" y="2023"/>
                </a:cubicBezTo>
                <a:lnTo>
                  <a:pt x="8029" y="2023"/>
                </a:lnTo>
                <a:cubicBezTo>
                  <a:pt x="8028" y="2023"/>
                  <a:pt x="8027" y="2023"/>
                  <a:pt x="8025" y="2024"/>
                </a:cubicBezTo>
                <a:lnTo>
                  <a:pt x="8025" y="2024"/>
                </a:lnTo>
                <a:cubicBezTo>
                  <a:pt x="8001" y="2028"/>
                  <a:pt x="7976" y="2032"/>
                  <a:pt x="7951" y="2036"/>
                </a:cubicBezTo>
                <a:lnTo>
                  <a:pt x="7951" y="2036"/>
                </a:lnTo>
                <a:cubicBezTo>
                  <a:pt x="7944" y="2037"/>
                  <a:pt x="7936" y="2039"/>
                  <a:pt x="7928" y="2040"/>
                </a:cubicBezTo>
                <a:lnTo>
                  <a:pt x="7928" y="2040"/>
                </a:lnTo>
                <a:cubicBezTo>
                  <a:pt x="7908" y="2044"/>
                  <a:pt x="7888" y="2047"/>
                  <a:pt x="7867" y="2050"/>
                </a:cubicBezTo>
                <a:lnTo>
                  <a:pt x="7867" y="2050"/>
                </a:lnTo>
                <a:cubicBezTo>
                  <a:pt x="7861" y="2051"/>
                  <a:pt x="7854" y="2052"/>
                  <a:pt x="7847" y="2053"/>
                </a:cubicBezTo>
                <a:lnTo>
                  <a:pt x="7847" y="2053"/>
                </a:lnTo>
                <a:cubicBezTo>
                  <a:pt x="7821" y="2058"/>
                  <a:pt x="7795" y="2062"/>
                  <a:pt x="7769" y="2065"/>
                </a:cubicBezTo>
                <a:lnTo>
                  <a:pt x="7769" y="2065"/>
                </a:lnTo>
                <a:cubicBezTo>
                  <a:pt x="7763" y="2067"/>
                  <a:pt x="7757" y="2067"/>
                  <a:pt x="7752" y="2068"/>
                </a:cubicBezTo>
                <a:lnTo>
                  <a:pt x="7752" y="2068"/>
                </a:lnTo>
                <a:cubicBezTo>
                  <a:pt x="7730" y="2071"/>
                  <a:pt x="7709" y="2075"/>
                  <a:pt x="7688" y="2078"/>
                </a:cubicBezTo>
                <a:lnTo>
                  <a:pt x="7688" y="2078"/>
                </a:lnTo>
                <a:cubicBezTo>
                  <a:pt x="7680" y="2079"/>
                  <a:pt x="7671" y="2080"/>
                  <a:pt x="7663" y="2081"/>
                </a:cubicBezTo>
                <a:lnTo>
                  <a:pt x="7663" y="2081"/>
                </a:lnTo>
                <a:cubicBezTo>
                  <a:pt x="7641" y="2085"/>
                  <a:pt x="7619" y="2088"/>
                  <a:pt x="7597" y="2091"/>
                </a:cubicBezTo>
                <a:lnTo>
                  <a:pt x="7597" y="2091"/>
                </a:lnTo>
                <a:cubicBezTo>
                  <a:pt x="7591" y="2092"/>
                  <a:pt x="7587" y="2093"/>
                  <a:pt x="7581" y="2093"/>
                </a:cubicBezTo>
                <a:lnTo>
                  <a:pt x="7581" y="2093"/>
                </a:lnTo>
                <a:cubicBezTo>
                  <a:pt x="7555" y="2097"/>
                  <a:pt x="7528" y="2101"/>
                  <a:pt x="7502" y="2104"/>
                </a:cubicBezTo>
                <a:lnTo>
                  <a:pt x="7502" y="2104"/>
                </a:lnTo>
                <a:cubicBezTo>
                  <a:pt x="7494" y="2105"/>
                  <a:pt x="7486" y="2106"/>
                  <a:pt x="7478" y="2107"/>
                </a:cubicBezTo>
                <a:lnTo>
                  <a:pt x="7478" y="2107"/>
                </a:lnTo>
                <a:cubicBezTo>
                  <a:pt x="7458" y="2110"/>
                  <a:pt x="7438" y="2112"/>
                  <a:pt x="7418" y="2115"/>
                </a:cubicBezTo>
                <a:lnTo>
                  <a:pt x="7418" y="2115"/>
                </a:lnTo>
                <a:cubicBezTo>
                  <a:pt x="7410" y="2116"/>
                  <a:pt x="7403" y="2116"/>
                  <a:pt x="7396" y="2118"/>
                </a:cubicBezTo>
                <a:lnTo>
                  <a:pt x="7396" y="2118"/>
                </a:lnTo>
                <a:cubicBezTo>
                  <a:pt x="7345" y="2124"/>
                  <a:pt x="7294" y="2130"/>
                  <a:pt x="7243" y="2136"/>
                </a:cubicBezTo>
                <a:lnTo>
                  <a:pt x="7243" y="2136"/>
                </a:lnTo>
                <a:lnTo>
                  <a:pt x="7242" y="2136"/>
                </a:lnTo>
                <a:lnTo>
                  <a:pt x="7242" y="2136"/>
                </a:lnTo>
                <a:cubicBezTo>
                  <a:pt x="7191" y="2142"/>
                  <a:pt x="7139" y="2147"/>
                  <a:pt x="7087" y="2152"/>
                </a:cubicBezTo>
                <a:lnTo>
                  <a:pt x="7087" y="2152"/>
                </a:lnTo>
                <a:cubicBezTo>
                  <a:pt x="7083" y="2153"/>
                  <a:pt x="7078" y="2154"/>
                  <a:pt x="7074" y="2154"/>
                </a:cubicBezTo>
                <a:lnTo>
                  <a:pt x="7074" y="2154"/>
                </a:lnTo>
                <a:cubicBezTo>
                  <a:pt x="7024" y="2159"/>
                  <a:pt x="6975" y="2164"/>
                  <a:pt x="6925" y="2168"/>
                </a:cubicBezTo>
                <a:lnTo>
                  <a:pt x="6925" y="2168"/>
                </a:lnTo>
                <a:cubicBezTo>
                  <a:pt x="6921" y="2169"/>
                  <a:pt x="6917" y="2169"/>
                  <a:pt x="6913" y="2169"/>
                </a:cubicBezTo>
                <a:lnTo>
                  <a:pt x="6913" y="2169"/>
                </a:lnTo>
                <a:cubicBezTo>
                  <a:pt x="6861" y="2174"/>
                  <a:pt x="6809" y="2178"/>
                  <a:pt x="6756" y="2182"/>
                </a:cubicBezTo>
                <a:lnTo>
                  <a:pt x="6756" y="2182"/>
                </a:lnTo>
                <a:cubicBezTo>
                  <a:pt x="6752" y="2183"/>
                  <a:pt x="6749" y="2183"/>
                  <a:pt x="6744" y="2184"/>
                </a:cubicBezTo>
                <a:lnTo>
                  <a:pt x="6744" y="2184"/>
                </a:lnTo>
                <a:cubicBezTo>
                  <a:pt x="6706" y="2186"/>
                  <a:pt x="6666" y="2189"/>
                  <a:pt x="6627" y="2192"/>
                </a:cubicBezTo>
                <a:lnTo>
                  <a:pt x="6627" y="2192"/>
                </a:lnTo>
                <a:cubicBezTo>
                  <a:pt x="6626" y="2192"/>
                  <a:pt x="6625" y="2192"/>
                  <a:pt x="6624" y="2192"/>
                </a:cubicBezTo>
                <a:lnTo>
                  <a:pt x="6624" y="2192"/>
                </a:lnTo>
                <a:cubicBezTo>
                  <a:pt x="6584" y="2195"/>
                  <a:pt x="6544" y="2198"/>
                  <a:pt x="6504" y="2200"/>
                </a:cubicBezTo>
                <a:lnTo>
                  <a:pt x="6504" y="2200"/>
                </a:lnTo>
                <a:cubicBezTo>
                  <a:pt x="6500" y="2201"/>
                  <a:pt x="6496" y="2201"/>
                  <a:pt x="6492" y="2201"/>
                </a:cubicBezTo>
                <a:lnTo>
                  <a:pt x="6492" y="2201"/>
                </a:lnTo>
                <a:cubicBezTo>
                  <a:pt x="6453" y="2204"/>
                  <a:pt x="6415" y="2205"/>
                  <a:pt x="6376" y="2208"/>
                </a:cubicBezTo>
                <a:lnTo>
                  <a:pt x="6376" y="2208"/>
                </a:lnTo>
                <a:cubicBezTo>
                  <a:pt x="6370" y="2208"/>
                  <a:pt x="6365" y="2208"/>
                  <a:pt x="6359" y="2208"/>
                </a:cubicBezTo>
                <a:lnTo>
                  <a:pt x="6359" y="2208"/>
                </a:lnTo>
                <a:cubicBezTo>
                  <a:pt x="6320" y="2211"/>
                  <a:pt x="6282" y="2212"/>
                  <a:pt x="6244" y="2214"/>
                </a:cubicBezTo>
                <a:lnTo>
                  <a:pt x="6244" y="2214"/>
                </a:lnTo>
                <a:cubicBezTo>
                  <a:pt x="6238" y="2214"/>
                  <a:pt x="6232" y="2214"/>
                  <a:pt x="6225" y="2215"/>
                </a:cubicBezTo>
                <a:lnTo>
                  <a:pt x="6225" y="2215"/>
                </a:lnTo>
                <a:cubicBezTo>
                  <a:pt x="6191" y="2216"/>
                  <a:pt x="6155" y="2217"/>
                  <a:pt x="6121" y="2219"/>
                </a:cubicBezTo>
                <a:lnTo>
                  <a:pt x="6121" y="2219"/>
                </a:lnTo>
                <a:cubicBezTo>
                  <a:pt x="6119" y="2219"/>
                  <a:pt x="6117" y="2219"/>
                  <a:pt x="6115" y="2219"/>
                </a:cubicBezTo>
                <a:lnTo>
                  <a:pt x="6115" y="2219"/>
                </a:lnTo>
                <a:cubicBezTo>
                  <a:pt x="6082" y="2220"/>
                  <a:pt x="6047" y="2221"/>
                  <a:pt x="6013" y="2222"/>
                </a:cubicBezTo>
                <a:lnTo>
                  <a:pt x="6013" y="2222"/>
                </a:lnTo>
                <a:cubicBezTo>
                  <a:pt x="6007" y="2222"/>
                  <a:pt x="6002" y="2222"/>
                  <a:pt x="5995" y="2223"/>
                </a:cubicBezTo>
                <a:lnTo>
                  <a:pt x="5995" y="2223"/>
                </a:lnTo>
                <a:cubicBezTo>
                  <a:pt x="5961" y="2224"/>
                  <a:pt x="5926" y="2225"/>
                  <a:pt x="5891" y="2225"/>
                </a:cubicBezTo>
                <a:lnTo>
                  <a:pt x="5891" y="2225"/>
                </a:lnTo>
                <a:cubicBezTo>
                  <a:pt x="5885" y="2225"/>
                  <a:pt x="5880" y="2225"/>
                  <a:pt x="5874" y="2225"/>
                </a:cubicBezTo>
                <a:lnTo>
                  <a:pt x="5874" y="2225"/>
                </a:lnTo>
                <a:cubicBezTo>
                  <a:pt x="5839" y="2226"/>
                  <a:pt x="5804" y="2226"/>
                  <a:pt x="5768" y="2227"/>
                </a:cubicBezTo>
                <a:lnTo>
                  <a:pt x="5768" y="2227"/>
                </a:lnTo>
                <a:cubicBezTo>
                  <a:pt x="5767" y="2227"/>
                  <a:pt x="5767" y="2227"/>
                  <a:pt x="5766" y="2227"/>
                </a:cubicBezTo>
                <a:lnTo>
                  <a:pt x="5766" y="2227"/>
                </a:lnTo>
                <a:cubicBezTo>
                  <a:pt x="5707" y="2227"/>
                  <a:pt x="5647" y="2228"/>
                  <a:pt x="5588" y="2228"/>
                </a:cubicBezTo>
                <a:lnTo>
                  <a:pt x="5573" y="2228"/>
                </a:lnTo>
                <a:lnTo>
                  <a:pt x="5573" y="2228"/>
                </a:lnTo>
                <a:cubicBezTo>
                  <a:pt x="5514" y="2228"/>
                  <a:pt x="5454" y="2228"/>
                  <a:pt x="5394" y="2227"/>
                </a:cubicBezTo>
                <a:lnTo>
                  <a:pt x="5394" y="2227"/>
                </a:lnTo>
                <a:cubicBezTo>
                  <a:pt x="5370" y="2227"/>
                  <a:pt x="5346" y="2226"/>
                  <a:pt x="5323" y="2226"/>
                </a:cubicBezTo>
                <a:lnTo>
                  <a:pt x="5323" y="2226"/>
                </a:lnTo>
                <a:cubicBezTo>
                  <a:pt x="5322" y="2226"/>
                  <a:pt x="5320" y="2226"/>
                  <a:pt x="5319" y="2226"/>
                </a:cubicBezTo>
                <a:lnTo>
                  <a:pt x="5319" y="2226"/>
                </a:lnTo>
                <a:cubicBezTo>
                  <a:pt x="5288" y="2225"/>
                  <a:pt x="5257" y="2225"/>
                  <a:pt x="5227" y="2224"/>
                </a:cubicBezTo>
                <a:lnTo>
                  <a:pt x="5227" y="2224"/>
                </a:lnTo>
                <a:cubicBezTo>
                  <a:pt x="5219" y="2224"/>
                  <a:pt x="5212" y="2224"/>
                  <a:pt x="5204" y="2224"/>
                </a:cubicBezTo>
                <a:lnTo>
                  <a:pt x="5204" y="2224"/>
                </a:lnTo>
                <a:cubicBezTo>
                  <a:pt x="5172" y="2223"/>
                  <a:pt x="5141" y="2222"/>
                  <a:pt x="5110" y="2221"/>
                </a:cubicBezTo>
                <a:lnTo>
                  <a:pt x="5110" y="2221"/>
                </a:lnTo>
                <a:cubicBezTo>
                  <a:pt x="5109" y="2221"/>
                  <a:pt x="5108" y="2221"/>
                  <a:pt x="5107" y="2221"/>
                </a:cubicBezTo>
                <a:lnTo>
                  <a:pt x="5107" y="2221"/>
                </a:lnTo>
                <a:cubicBezTo>
                  <a:pt x="5077" y="2220"/>
                  <a:pt x="5046" y="2219"/>
                  <a:pt x="5015" y="2218"/>
                </a:cubicBezTo>
                <a:lnTo>
                  <a:pt x="5015" y="2218"/>
                </a:lnTo>
                <a:cubicBezTo>
                  <a:pt x="5008" y="2217"/>
                  <a:pt x="5001" y="2217"/>
                  <a:pt x="4993" y="2217"/>
                </a:cubicBezTo>
                <a:lnTo>
                  <a:pt x="4993" y="2217"/>
                </a:lnTo>
                <a:cubicBezTo>
                  <a:pt x="4962" y="2216"/>
                  <a:pt x="4931" y="2215"/>
                  <a:pt x="4900" y="2214"/>
                </a:cubicBezTo>
                <a:lnTo>
                  <a:pt x="4900" y="2214"/>
                </a:lnTo>
                <a:cubicBezTo>
                  <a:pt x="4899" y="2214"/>
                  <a:pt x="4899" y="2213"/>
                  <a:pt x="4898" y="2213"/>
                </a:cubicBezTo>
                <a:lnTo>
                  <a:pt x="4898" y="2213"/>
                </a:lnTo>
                <a:cubicBezTo>
                  <a:pt x="4761" y="2207"/>
                  <a:pt x="4627" y="2199"/>
                  <a:pt x="4495" y="2189"/>
                </a:cubicBezTo>
                <a:lnTo>
                  <a:pt x="4495" y="2189"/>
                </a:lnTo>
                <a:cubicBezTo>
                  <a:pt x="4361" y="2179"/>
                  <a:pt x="4228" y="2168"/>
                  <a:pt x="4097" y="2155"/>
                </a:cubicBezTo>
                <a:lnTo>
                  <a:pt x="4097" y="2155"/>
                </a:lnTo>
                <a:lnTo>
                  <a:pt x="4097" y="2155"/>
                </a:lnTo>
                <a:cubicBezTo>
                  <a:pt x="4067" y="2152"/>
                  <a:pt x="4036" y="2148"/>
                  <a:pt x="4006" y="2145"/>
                </a:cubicBezTo>
                <a:lnTo>
                  <a:pt x="4006" y="2145"/>
                </a:lnTo>
                <a:cubicBezTo>
                  <a:pt x="4000" y="2145"/>
                  <a:pt x="3993" y="2144"/>
                  <a:pt x="3988" y="2143"/>
                </a:cubicBezTo>
                <a:lnTo>
                  <a:pt x="3988" y="2143"/>
                </a:lnTo>
                <a:cubicBezTo>
                  <a:pt x="3958" y="2140"/>
                  <a:pt x="3928" y="2136"/>
                  <a:pt x="3898" y="2133"/>
                </a:cubicBezTo>
                <a:lnTo>
                  <a:pt x="3898" y="2133"/>
                </a:lnTo>
                <a:cubicBezTo>
                  <a:pt x="3897" y="2133"/>
                  <a:pt x="3895" y="2132"/>
                  <a:pt x="3894" y="2132"/>
                </a:cubicBezTo>
                <a:lnTo>
                  <a:pt x="3894" y="2132"/>
                </a:lnTo>
                <a:cubicBezTo>
                  <a:pt x="3865" y="2130"/>
                  <a:pt x="3837" y="2126"/>
                  <a:pt x="3809" y="2122"/>
                </a:cubicBezTo>
                <a:lnTo>
                  <a:pt x="3809" y="2122"/>
                </a:lnTo>
                <a:cubicBezTo>
                  <a:pt x="3803" y="2121"/>
                  <a:pt x="3796" y="2121"/>
                  <a:pt x="3789" y="2120"/>
                </a:cubicBezTo>
                <a:lnTo>
                  <a:pt x="3789" y="2120"/>
                </a:lnTo>
                <a:cubicBezTo>
                  <a:pt x="3761" y="2116"/>
                  <a:pt x="3732" y="2112"/>
                  <a:pt x="3704" y="2109"/>
                </a:cubicBezTo>
                <a:lnTo>
                  <a:pt x="3704" y="2109"/>
                </a:lnTo>
                <a:cubicBezTo>
                  <a:pt x="3700" y="2108"/>
                  <a:pt x="3695" y="2108"/>
                  <a:pt x="3691" y="2107"/>
                </a:cubicBezTo>
                <a:lnTo>
                  <a:pt x="3691" y="2107"/>
                </a:lnTo>
                <a:cubicBezTo>
                  <a:pt x="3663" y="2104"/>
                  <a:pt x="3636" y="2100"/>
                  <a:pt x="3608" y="2096"/>
                </a:cubicBezTo>
                <a:lnTo>
                  <a:pt x="3608" y="2096"/>
                </a:lnTo>
                <a:cubicBezTo>
                  <a:pt x="3603" y="2095"/>
                  <a:pt x="3598" y="2094"/>
                  <a:pt x="3593" y="2094"/>
                </a:cubicBezTo>
                <a:lnTo>
                  <a:pt x="3593" y="2094"/>
                </a:lnTo>
                <a:cubicBezTo>
                  <a:pt x="3563" y="2090"/>
                  <a:pt x="3534" y="2085"/>
                  <a:pt x="3504" y="2081"/>
                </a:cubicBezTo>
                <a:lnTo>
                  <a:pt x="3504" y="2081"/>
                </a:lnTo>
                <a:cubicBezTo>
                  <a:pt x="3498" y="2080"/>
                  <a:pt x="3492" y="2079"/>
                  <a:pt x="3486" y="2078"/>
                </a:cubicBezTo>
                <a:lnTo>
                  <a:pt x="3486" y="2078"/>
                </a:lnTo>
                <a:cubicBezTo>
                  <a:pt x="3426" y="2069"/>
                  <a:pt x="3365" y="2060"/>
                  <a:pt x="3306" y="2050"/>
                </a:cubicBezTo>
                <a:lnTo>
                  <a:pt x="3306" y="2050"/>
                </a:lnTo>
                <a:cubicBezTo>
                  <a:pt x="3301" y="2049"/>
                  <a:pt x="3296" y="2048"/>
                  <a:pt x="3291" y="2047"/>
                </a:cubicBezTo>
                <a:lnTo>
                  <a:pt x="3291" y="2047"/>
                </a:lnTo>
                <a:cubicBezTo>
                  <a:pt x="3259" y="2042"/>
                  <a:pt x="3228" y="2036"/>
                  <a:pt x="3197" y="2031"/>
                </a:cubicBezTo>
                <a:lnTo>
                  <a:pt x="3197" y="2031"/>
                </a:lnTo>
                <a:cubicBezTo>
                  <a:pt x="3192" y="2030"/>
                  <a:pt x="3187" y="2029"/>
                  <a:pt x="3182" y="2029"/>
                </a:cubicBezTo>
                <a:lnTo>
                  <a:pt x="3182" y="2029"/>
                </a:lnTo>
                <a:cubicBezTo>
                  <a:pt x="3151" y="2023"/>
                  <a:pt x="3119" y="2017"/>
                  <a:pt x="3088" y="2011"/>
                </a:cubicBezTo>
                <a:lnTo>
                  <a:pt x="3088" y="2011"/>
                </a:lnTo>
                <a:cubicBezTo>
                  <a:pt x="3085" y="2011"/>
                  <a:pt x="3081" y="2010"/>
                  <a:pt x="3078" y="2009"/>
                </a:cubicBezTo>
                <a:lnTo>
                  <a:pt x="3078" y="2009"/>
                </a:lnTo>
                <a:cubicBezTo>
                  <a:pt x="3047" y="2003"/>
                  <a:pt x="3015" y="1997"/>
                  <a:pt x="2983" y="1991"/>
                </a:cubicBezTo>
                <a:lnTo>
                  <a:pt x="2983" y="1991"/>
                </a:lnTo>
                <a:cubicBezTo>
                  <a:pt x="2982" y="1991"/>
                  <a:pt x="2981" y="1991"/>
                  <a:pt x="2980" y="1990"/>
                </a:cubicBezTo>
                <a:lnTo>
                  <a:pt x="2980" y="1990"/>
                </a:lnTo>
                <a:cubicBezTo>
                  <a:pt x="2948" y="1984"/>
                  <a:pt x="2917" y="1978"/>
                  <a:pt x="2886" y="1971"/>
                </a:cubicBezTo>
                <a:lnTo>
                  <a:pt x="2886" y="1971"/>
                </a:lnTo>
                <a:cubicBezTo>
                  <a:pt x="2882" y="1971"/>
                  <a:pt x="2877" y="1970"/>
                  <a:pt x="2873" y="1969"/>
                </a:cubicBezTo>
                <a:lnTo>
                  <a:pt x="2873" y="1969"/>
                </a:lnTo>
                <a:cubicBezTo>
                  <a:pt x="2838" y="1961"/>
                  <a:pt x="2804" y="1954"/>
                  <a:pt x="2770" y="1947"/>
                </a:cubicBezTo>
                <a:lnTo>
                  <a:pt x="2770" y="1947"/>
                </a:lnTo>
                <a:cubicBezTo>
                  <a:pt x="2766" y="1946"/>
                  <a:pt x="2762" y="1945"/>
                  <a:pt x="2758" y="1944"/>
                </a:cubicBezTo>
                <a:lnTo>
                  <a:pt x="2758" y="1944"/>
                </a:lnTo>
                <a:cubicBezTo>
                  <a:pt x="2724" y="1937"/>
                  <a:pt x="2690" y="1929"/>
                  <a:pt x="2656" y="1922"/>
                </a:cubicBezTo>
                <a:lnTo>
                  <a:pt x="2656" y="1922"/>
                </a:lnTo>
                <a:cubicBezTo>
                  <a:pt x="2653" y="1920"/>
                  <a:pt x="2648" y="1920"/>
                  <a:pt x="2645" y="1919"/>
                </a:cubicBezTo>
                <a:lnTo>
                  <a:pt x="2645" y="1919"/>
                </a:lnTo>
                <a:cubicBezTo>
                  <a:pt x="2611" y="1911"/>
                  <a:pt x="2577" y="1903"/>
                  <a:pt x="2544" y="1895"/>
                </a:cubicBezTo>
                <a:lnTo>
                  <a:pt x="2544" y="1895"/>
                </a:lnTo>
                <a:cubicBezTo>
                  <a:pt x="2540" y="1894"/>
                  <a:pt x="2537" y="1893"/>
                  <a:pt x="2534" y="1893"/>
                </a:cubicBezTo>
                <a:lnTo>
                  <a:pt x="2534" y="1893"/>
                </a:lnTo>
                <a:cubicBezTo>
                  <a:pt x="2500" y="1885"/>
                  <a:pt x="2467" y="1876"/>
                  <a:pt x="2433" y="1868"/>
                </a:cubicBezTo>
                <a:lnTo>
                  <a:pt x="2433" y="1868"/>
                </a:lnTo>
                <a:cubicBezTo>
                  <a:pt x="2430" y="1867"/>
                  <a:pt x="2427" y="1866"/>
                  <a:pt x="2423" y="1865"/>
                </a:cubicBezTo>
                <a:lnTo>
                  <a:pt x="2423" y="1865"/>
                </a:lnTo>
                <a:cubicBezTo>
                  <a:pt x="2402" y="1859"/>
                  <a:pt x="2380" y="1853"/>
                  <a:pt x="2358" y="1848"/>
                </a:cubicBezTo>
                <a:lnTo>
                  <a:pt x="2358" y="1848"/>
                </a:lnTo>
                <a:lnTo>
                  <a:pt x="2357" y="1848"/>
                </a:lnTo>
                <a:lnTo>
                  <a:pt x="2357" y="1848"/>
                </a:lnTo>
                <a:cubicBezTo>
                  <a:pt x="2337" y="1842"/>
                  <a:pt x="2316" y="1837"/>
                  <a:pt x="2296" y="1831"/>
                </a:cubicBezTo>
                <a:lnTo>
                  <a:pt x="2296" y="1831"/>
                </a:lnTo>
                <a:cubicBezTo>
                  <a:pt x="2290" y="1829"/>
                  <a:pt x="2284" y="1828"/>
                  <a:pt x="2278" y="1827"/>
                </a:cubicBezTo>
                <a:lnTo>
                  <a:pt x="2278" y="1827"/>
                </a:lnTo>
                <a:cubicBezTo>
                  <a:pt x="2263" y="1822"/>
                  <a:pt x="2247" y="1818"/>
                  <a:pt x="2232" y="1813"/>
                </a:cubicBezTo>
                <a:lnTo>
                  <a:pt x="2232" y="1813"/>
                </a:lnTo>
                <a:cubicBezTo>
                  <a:pt x="2226" y="1812"/>
                  <a:pt x="2220" y="1810"/>
                  <a:pt x="2213" y="1808"/>
                </a:cubicBezTo>
                <a:lnTo>
                  <a:pt x="2213" y="1808"/>
                </a:lnTo>
                <a:cubicBezTo>
                  <a:pt x="2196" y="1803"/>
                  <a:pt x="2177" y="1798"/>
                  <a:pt x="2160" y="1793"/>
                </a:cubicBezTo>
                <a:lnTo>
                  <a:pt x="2160" y="1793"/>
                </a:lnTo>
                <a:cubicBezTo>
                  <a:pt x="2157" y="1792"/>
                  <a:pt x="2155" y="1791"/>
                  <a:pt x="2152" y="1791"/>
                </a:cubicBezTo>
                <a:lnTo>
                  <a:pt x="2152" y="1791"/>
                </a:lnTo>
                <a:cubicBezTo>
                  <a:pt x="2132" y="1785"/>
                  <a:pt x="2112" y="1779"/>
                  <a:pt x="2091" y="1772"/>
                </a:cubicBezTo>
                <a:lnTo>
                  <a:pt x="2091" y="1772"/>
                </a:lnTo>
                <a:cubicBezTo>
                  <a:pt x="2086" y="1771"/>
                  <a:pt x="2080" y="1769"/>
                  <a:pt x="2075" y="1768"/>
                </a:cubicBezTo>
                <a:lnTo>
                  <a:pt x="2075" y="1768"/>
                </a:lnTo>
                <a:cubicBezTo>
                  <a:pt x="2061" y="1763"/>
                  <a:pt x="2045" y="1759"/>
                  <a:pt x="2031" y="1754"/>
                </a:cubicBezTo>
                <a:lnTo>
                  <a:pt x="2031" y="1754"/>
                </a:lnTo>
                <a:cubicBezTo>
                  <a:pt x="2024" y="1752"/>
                  <a:pt x="2018" y="1750"/>
                  <a:pt x="2012" y="1748"/>
                </a:cubicBezTo>
                <a:lnTo>
                  <a:pt x="2012" y="1748"/>
                </a:lnTo>
                <a:cubicBezTo>
                  <a:pt x="1996" y="1744"/>
                  <a:pt x="1982" y="1739"/>
                  <a:pt x="1966" y="1734"/>
                </a:cubicBezTo>
                <a:lnTo>
                  <a:pt x="1966" y="1734"/>
                </a:lnTo>
                <a:cubicBezTo>
                  <a:pt x="1962" y="1732"/>
                  <a:pt x="1957" y="1731"/>
                  <a:pt x="1953" y="1729"/>
                </a:cubicBezTo>
                <a:lnTo>
                  <a:pt x="1953" y="1729"/>
                </a:lnTo>
                <a:cubicBezTo>
                  <a:pt x="1933" y="1723"/>
                  <a:pt x="1914" y="1717"/>
                  <a:pt x="1894" y="1711"/>
                </a:cubicBezTo>
                <a:lnTo>
                  <a:pt x="1894" y="1711"/>
                </a:lnTo>
                <a:cubicBezTo>
                  <a:pt x="1888" y="1708"/>
                  <a:pt x="1883" y="1707"/>
                  <a:pt x="1877" y="1705"/>
                </a:cubicBezTo>
                <a:lnTo>
                  <a:pt x="1877" y="1705"/>
                </a:lnTo>
                <a:cubicBezTo>
                  <a:pt x="1865" y="1701"/>
                  <a:pt x="1854" y="1697"/>
                  <a:pt x="1843" y="1693"/>
                </a:cubicBezTo>
                <a:lnTo>
                  <a:pt x="1843" y="1693"/>
                </a:lnTo>
                <a:cubicBezTo>
                  <a:pt x="1836" y="1691"/>
                  <a:pt x="1830" y="1689"/>
                  <a:pt x="1823" y="1687"/>
                </a:cubicBezTo>
                <a:lnTo>
                  <a:pt x="1823" y="1687"/>
                </a:lnTo>
                <a:cubicBezTo>
                  <a:pt x="1813" y="1683"/>
                  <a:pt x="1802" y="1679"/>
                  <a:pt x="1792" y="1676"/>
                </a:cubicBezTo>
                <a:lnTo>
                  <a:pt x="1792" y="1676"/>
                </a:lnTo>
                <a:cubicBezTo>
                  <a:pt x="1785" y="1673"/>
                  <a:pt x="1778" y="1671"/>
                  <a:pt x="1771" y="1668"/>
                </a:cubicBezTo>
                <a:lnTo>
                  <a:pt x="1771" y="1668"/>
                </a:lnTo>
                <a:cubicBezTo>
                  <a:pt x="1761" y="1665"/>
                  <a:pt x="1751" y="1661"/>
                  <a:pt x="1742" y="1658"/>
                </a:cubicBezTo>
                <a:lnTo>
                  <a:pt x="1742" y="1658"/>
                </a:lnTo>
                <a:cubicBezTo>
                  <a:pt x="1734" y="1656"/>
                  <a:pt x="1728" y="1653"/>
                  <a:pt x="1720" y="1650"/>
                </a:cubicBezTo>
                <a:lnTo>
                  <a:pt x="1720" y="1650"/>
                </a:lnTo>
                <a:cubicBezTo>
                  <a:pt x="1711" y="1647"/>
                  <a:pt x="1701" y="1644"/>
                  <a:pt x="1692" y="1640"/>
                </a:cubicBezTo>
                <a:lnTo>
                  <a:pt x="1692" y="1640"/>
                </a:lnTo>
                <a:cubicBezTo>
                  <a:pt x="1684" y="1637"/>
                  <a:pt x="1677" y="1635"/>
                  <a:pt x="1671" y="1632"/>
                </a:cubicBezTo>
                <a:lnTo>
                  <a:pt x="1671" y="1632"/>
                </a:lnTo>
                <a:cubicBezTo>
                  <a:pt x="1661" y="1628"/>
                  <a:pt x="1651" y="1626"/>
                  <a:pt x="1642" y="1621"/>
                </a:cubicBezTo>
                <a:lnTo>
                  <a:pt x="1642" y="1621"/>
                </a:lnTo>
                <a:cubicBezTo>
                  <a:pt x="1635" y="1619"/>
                  <a:pt x="1628" y="1617"/>
                  <a:pt x="1621" y="1614"/>
                </a:cubicBezTo>
                <a:lnTo>
                  <a:pt x="1621" y="1614"/>
                </a:lnTo>
                <a:cubicBezTo>
                  <a:pt x="1611" y="1610"/>
                  <a:pt x="1602" y="1607"/>
                  <a:pt x="1592" y="1603"/>
                </a:cubicBezTo>
                <a:lnTo>
                  <a:pt x="1592" y="1603"/>
                </a:lnTo>
                <a:cubicBezTo>
                  <a:pt x="1586" y="1600"/>
                  <a:pt x="1579" y="1598"/>
                  <a:pt x="1572" y="1596"/>
                </a:cubicBezTo>
                <a:lnTo>
                  <a:pt x="1572" y="1596"/>
                </a:lnTo>
                <a:cubicBezTo>
                  <a:pt x="1562" y="1592"/>
                  <a:pt x="1552" y="1587"/>
                  <a:pt x="1542" y="1583"/>
                </a:cubicBezTo>
                <a:lnTo>
                  <a:pt x="1542" y="1583"/>
                </a:lnTo>
                <a:cubicBezTo>
                  <a:pt x="1536" y="1581"/>
                  <a:pt x="1531" y="1579"/>
                  <a:pt x="1525" y="1577"/>
                </a:cubicBezTo>
                <a:lnTo>
                  <a:pt x="1525" y="1577"/>
                </a:lnTo>
                <a:cubicBezTo>
                  <a:pt x="1512" y="1572"/>
                  <a:pt x="1498" y="1566"/>
                  <a:pt x="1486" y="1561"/>
                </a:cubicBezTo>
                <a:lnTo>
                  <a:pt x="1486" y="1561"/>
                </a:lnTo>
                <a:cubicBezTo>
                  <a:pt x="1483" y="1560"/>
                  <a:pt x="1480" y="1558"/>
                  <a:pt x="1478" y="1558"/>
                </a:cubicBezTo>
                <a:lnTo>
                  <a:pt x="1478" y="1558"/>
                </a:lnTo>
                <a:cubicBezTo>
                  <a:pt x="1462" y="1552"/>
                  <a:pt x="1447" y="1545"/>
                  <a:pt x="1431" y="1539"/>
                </a:cubicBezTo>
                <a:lnTo>
                  <a:pt x="1431" y="1539"/>
                </a:lnTo>
                <a:cubicBezTo>
                  <a:pt x="1427" y="1537"/>
                  <a:pt x="1422" y="1535"/>
                  <a:pt x="1417" y="1533"/>
                </a:cubicBezTo>
                <a:lnTo>
                  <a:pt x="1417" y="1533"/>
                </a:lnTo>
                <a:cubicBezTo>
                  <a:pt x="1407" y="1528"/>
                  <a:pt x="1396" y="1524"/>
                  <a:pt x="1386" y="1519"/>
                </a:cubicBezTo>
                <a:lnTo>
                  <a:pt x="1386" y="1519"/>
                </a:lnTo>
                <a:cubicBezTo>
                  <a:pt x="1380" y="1517"/>
                  <a:pt x="1374" y="1514"/>
                  <a:pt x="1368" y="1512"/>
                </a:cubicBezTo>
                <a:lnTo>
                  <a:pt x="1368" y="1512"/>
                </a:lnTo>
                <a:cubicBezTo>
                  <a:pt x="1359" y="1507"/>
                  <a:pt x="1350" y="1503"/>
                  <a:pt x="1340" y="1500"/>
                </a:cubicBezTo>
                <a:lnTo>
                  <a:pt x="1340" y="1500"/>
                </a:lnTo>
                <a:cubicBezTo>
                  <a:pt x="1335" y="1497"/>
                  <a:pt x="1328" y="1494"/>
                  <a:pt x="1322" y="1492"/>
                </a:cubicBezTo>
                <a:lnTo>
                  <a:pt x="1322" y="1492"/>
                </a:lnTo>
                <a:cubicBezTo>
                  <a:pt x="1314" y="1487"/>
                  <a:pt x="1305" y="1484"/>
                  <a:pt x="1296" y="1480"/>
                </a:cubicBezTo>
                <a:lnTo>
                  <a:pt x="1296" y="1480"/>
                </a:lnTo>
                <a:cubicBezTo>
                  <a:pt x="1289" y="1477"/>
                  <a:pt x="1284" y="1474"/>
                  <a:pt x="1277" y="1471"/>
                </a:cubicBezTo>
                <a:lnTo>
                  <a:pt x="1277" y="1471"/>
                </a:lnTo>
                <a:cubicBezTo>
                  <a:pt x="1269" y="1467"/>
                  <a:pt x="1260" y="1464"/>
                  <a:pt x="1252" y="1460"/>
                </a:cubicBezTo>
                <a:lnTo>
                  <a:pt x="1252" y="1460"/>
                </a:lnTo>
                <a:cubicBezTo>
                  <a:pt x="1246" y="1457"/>
                  <a:pt x="1239" y="1454"/>
                  <a:pt x="1233" y="1451"/>
                </a:cubicBezTo>
                <a:lnTo>
                  <a:pt x="1233" y="1451"/>
                </a:lnTo>
                <a:cubicBezTo>
                  <a:pt x="1225" y="1447"/>
                  <a:pt x="1217" y="1444"/>
                  <a:pt x="1208" y="1439"/>
                </a:cubicBezTo>
                <a:lnTo>
                  <a:pt x="1208" y="1439"/>
                </a:lnTo>
                <a:cubicBezTo>
                  <a:pt x="1203" y="1436"/>
                  <a:pt x="1196" y="1434"/>
                  <a:pt x="1190" y="1431"/>
                </a:cubicBezTo>
                <a:lnTo>
                  <a:pt x="1190" y="1431"/>
                </a:lnTo>
                <a:cubicBezTo>
                  <a:pt x="1182" y="1426"/>
                  <a:pt x="1173" y="1422"/>
                  <a:pt x="1165" y="1418"/>
                </a:cubicBezTo>
                <a:lnTo>
                  <a:pt x="1165" y="1418"/>
                </a:lnTo>
                <a:cubicBezTo>
                  <a:pt x="1159" y="1416"/>
                  <a:pt x="1154" y="1413"/>
                  <a:pt x="1148" y="1410"/>
                </a:cubicBezTo>
                <a:lnTo>
                  <a:pt x="1148" y="1410"/>
                </a:lnTo>
                <a:cubicBezTo>
                  <a:pt x="1139" y="1406"/>
                  <a:pt x="1130" y="1401"/>
                  <a:pt x="1122" y="1397"/>
                </a:cubicBezTo>
                <a:lnTo>
                  <a:pt x="1122" y="1397"/>
                </a:lnTo>
                <a:cubicBezTo>
                  <a:pt x="1116" y="1395"/>
                  <a:pt x="1112" y="1392"/>
                  <a:pt x="1106" y="1389"/>
                </a:cubicBezTo>
                <a:lnTo>
                  <a:pt x="1106" y="1389"/>
                </a:lnTo>
                <a:cubicBezTo>
                  <a:pt x="1096" y="1384"/>
                  <a:pt x="1086" y="1379"/>
                  <a:pt x="1076" y="1374"/>
                </a:cubicBezTo>
                <a:lnTo>
                  <a:pt x="1076" y="1374"/>
                </a:lnTo>
                <a:cubicBezTo>
                  <a:pt x="1072" y="1372"/>
                  <a:pt x="1069" y="1370"/>
                  <a:pt x="1065" y="1368"/>
                </a:cubicBezTo>
                <a:lnTo>
                  <a:pt x="1065" y="1368"/>
                </a:lnTo>
                <a:cubicBezTo>
                  <a:pt x="1052" y="1361"/>
                  <a:pt x="1038" y="1354"/>
                  <a:pt x="1025" y="1347"/>
                </a:cubicBezTo>
                <a:lnTo>
                  <a:pt x="1025" y="1347"/>
                </a:lnTo>
                <a:cubicBezTo>
                  <a:pt x="1022" y="1345"/>
                  <a:pt x="1017" y="1344"/>
                  <a:pt x="1014" y="1341"/>
                </a:cubicBezTo>
                <a:lnTo>
                  <a:pt x="1014" y="1341"/>
                </a:lnTo>
                <a:cubicBezTo>
                  <a:pt x="1004" y="1336"/>
                  <a:pt x="995" y="1331"/>
                  <a:pt x="986" y="1326"/>
                </a:cubicBezTo>
                <a:lnTo>
                  <a:pt x="986" y="1326"/>
                </a:lnTo>
                <a:cubicBezTo>
                  <a:pt x="981" y="1323"/>
                  <a:pt x="975" y="1321"/>
                  <a:pt x="971" y="1318"/>
                </a:cubicBezTo>
                <a:lnTo>
                  <a:pt x="971" y="1318"/>
                </a:lnTo>
                <a:cubicBezTo>
                  <a:pt x="962" y="1313"/>
                  <a:pt x="955" y="1309"/>
                  <a:pt x="946" y="1304"/>
                </a:cubicBezTo>
                <a:lnTo>
                  <a:pt x="946" y="1304"/>
                </a:lnTo>
                <a:cubicBezTo>
                  <a:pt x="941" y="1301"/>
                  <a:pt x="936" y="1298"/>
                  <a:pt x="931" y="1295"/>
                </a:cubicBezTo>
                <a:lnTo>
                  <a:pt x="931" y="1295"/>
                </a:lnTo>
                <a:cubicBezTo>
                  <a:pt x="923" y="1291"/>
                  <a:pt x="916" y="1287"/>
                  <a:pt x="908" y="1283"/>
                </a:cubicBezTo>
                <a:lnTo>
                  <a:pt x="908" y="1283"/>
                </a:lnTo>
                <a:cubicBezTo>
                  <a:pt x="903" y="1280"/>
                  <a:pt x="898" y="1277"/>
                  <a:pt x="892" y="1273"/>
                </a:cubicBezTo>
                <a:lnTo>
                  <a:pt x="892" y="1273"/>
                </a:lnTo>
                <a:cubicBezTo>
                  <a:pt x="885" y="1269"/>
                  <a:pt x="878" y="1265"/>
                  <a:pt x="871" y="1261"/>
                </a:cubicBezTo>
                <a:lnTo>
                  <a:pt x="871" y="1261"/>
                </a:lnTo>
                <a:cubicBezTo>
                  <a:pt x="865" y="1258"/>
                  <a:pt x="860" y="1254"/>
                  <a:pt x="855" y="1251"/>
                </a:cubicBezTo>
                <a:lnTo>
                  <a:pt x="855" y="1251"/>
                </a:lnTo>
                <a:cubicBezTo>
                  <a:pt x="848" y="1247"/>
                  <a:pt x="841" y="1243"/>
                  <a:pt x="834" y="1239"/>
                </a:cubicBezTo>
                <a:lnTo>
                  <a:pt x="834" y="1239"/>
                </a:lnTo>
                <a:cubicBezTo>
                  <a:pt x="828" y="1235"/>
                  <a:pt x="823" y="1232"/>
                  <a:pt x="818" y="1229"/>
                </a:cubicBezTo>
                <a:lnTo>
                  <a:pt x="818" y="1229"/>
                </a:lnTo>
                <a:cubicBezTo>
                  <a:pt x="811" y="1224"/>
                  <a:pt x="804" y="1220"/>
                  <a:pt x="797" y="1216"/>
                </a:cubicBezTo>
                <a:lnTo>
                  <a:pt x="797" y="1216"/>
                </a:lnTo>
                <a:cubicBezTo>
                  <a:pt x="792" y="1213"/>
                  <a:pt x="787" y="1210"/>
                  <a:pt x="782" y="1207"/>
                </a:cubicBezTo>
                <a:lnTo>
                  <a:pt x="782" y="1207"/>
                </a:lnTo>
                <a:cubicBezTo>
                  <a:pt x="775" y="1202"/>
                  <a:pt x="768" y="1197"/>
                  <a:pt x="761" y="1193"/>
                </a:cubicBezTo>
                <a:lnTo>
                  <a:pt x="761" y="1193"/>
                </a:lnTo>
                <a:cubicBezTo>
                  <a:pt x="756" y="1190"/>
                  <a:pt x="751" y="1187"/>
                  <a:pt x="747" y="1184"/>
                </a:cubicBezTo>
                <a:lnTo>
                  <a:pt x="747" y="1184"/>
                </a:lnTo>
                <a:cubicBezTo>
                  <a:pt x="739" y="1179"/>
                  <a:pt x="731" y="1174"/>
                  <a:pt x="724" y="1169"/>
                </a:cubicBezTo>
                <a:lnTo>
                  <a:pt x="724" y="1169"/>
                </a:lnTo>
                <a:cubicBezTo>
                  <a:pt x="720" y="1166"/>
                  <a:pt x="716" y="1164"/>
                  <a:pt x="713" y="1162"/>
                </a:cubicBezTo>
                <a:lnTo>
                  <a:pt x="713" y="1162"/>
                </a:lnTo>
                <a:cubicBezTo>
                  <a:pt x="701" y="1154"/>
                  <a:pt x="690" y="1146"/>
                  <a:pt x="679" y="1139"/>
                </a:cubicBezTo>
                <a:lnTo>
                  <a:pt x="679" y="1139"/>
                </a:lnTo>
                <a:cubicBezTo>
                  <a:pt x="677" y="1137"/>
                  <a:pt x="675" y="1136"/>
                  <a:pt x="673" y="1134"/>
                </a:cubicBezTo>
                <a:lnTo>
                  <a:pt x="673" y="1134"/>
                </a:lnTo>
                <a:cubicBezTo>
                  <a:pt x="665" y="1128"/>
                  <a:pt x="655" y="1122"/>
                  <a:pt x="647" y="1116"/>
                </a:cubicBezTo>
                <a:lnTo>
                  <a:pt x="647" y="1116"/>
                </a:lnTo>
                <a:cubicBezTo>
                  <a:pt x="643" y="1113"/>
                  <a:pt x="639" y="1110"/>
                  <a:pt x="635" y="1107"/>
                </a:cubicBezTo>
                <a:lnTo>
                  <a:pt x="635" y="1107"/>
                </a:lnTo>
                <a:cubicBezTo>
                  <a:pt x="628" y="1102"/>
                  <a:pt x="621" y="1097"/>
                  <a:pt x="615" y="1092"/>
                </a:cubicBezTo>
                <a:lnTo>
                  <a:pt x="615" y="1092"/>
                </a:lnTo>
                <a:cubicBezTo>
                  <a:pt x="610" y="1089"/>
                  <a:pt x="606" y="1086"/>
                  <a:pt x="602" y="1083"/>
                </a:cubicBezTo>
                <a:lnTo>
                  <a:pt x="602" y="1083"/>
                </a:lnTo>
                <a:cubicBezTo>
                  <a:pt x="595" y="1078"/>
                  <a:pt x="589" y="1073"/>
                  <a:pt x="583" y="1069"/>
                </a:cubicBezTo>
                <a:lnTo>
                  <a:pt x="583" y="1069"/>
                </a:lnTo>
                <a:cubicBezTo>
                  <a:pt x="579" y="1066"/>
                  <a:pt x="575" y="1062"/>
                  <a:pt x="570" y="1059"/>
                </a:cubicBezTo>
                <a:lnTo>
                  <a:pt x="570" y="1059"/>
                </a:lnTo>
                <a:cubicBezTo>
                  <a:pt x="564" y="1054"/>
                  <a:pt x="558" y="1050"/>
                  <a:pt x="552" y="1045"/>
                </a:cubicBezTo>
                <a:lnTo>
                  <a:pt x="552" y="1045"/>
                </a:lnTo>
                <a:cubicBezTo>
                  <a:pt x="548" y="1042"/>
                  <a:pt x="544" y="1038"/>
                  <a:pt x="539" y="1035"/>
                </a:cubicBezTo>
                <a:lnTo>
                  <a:pt x="539" y="1035"/>
                </a:lnTo>
                <a:cubicBezTo>
                  <a:pt x="534" y="1031"/>
                  <a:pt x="528" y="1026"/>
                  <a:pt x="522" y="1021"/>
                </a:cubicBezTo>
                <a:lnTo>
                  <a:pt x="522" y="1021"/>
                </a:lnTo>
                <a:cubicBezTo>
                  <a:pt x="518" y="1018"/>
                  <a:pt x="514" y="1015"/>
                  <a:pt x="510" y="1011"/>
                </a:cubicBezTo>
                <a:lnTo>
                  <a:pt x="510" y="1011"/>
                </a:lnTo>
                <a:cubicBezTo>
                  <a:pt x="504" y="1007"/>
                  <a:pt x="499" y="1002"/>
                  <a:pt x="493" y="997"/>
                </a:cubicBezTo>
                <a:lnTo>
                  <a:pt x="493" y="997"/>
                </a:lnTo>
                <a:cubicBezTo>
                  <a:pt x="489" y="994"/>
                  <a:pt x="485" y="991"/>
                  <a:pt x="481" y="987"/>
                </a:cubicBezTo>
                <a:lnTo>
                  <a:pt x="481" y="987"/>
                </a:lnTo>
                <a:cubicBezTo>
                  <a:pt x="475" y="982"/>
                  <a:pt x="470" y="978"/>
                  <a:pt x="464" y="973"/>
                </a:cubicBezTo>
                <a:lnTo>
                  <a:pt x="464" y="973"/>
                </a:lnTo>
                <a:cubicBezTo>
                  <a:pt x="461" y="969"/>
                  <a:pt x="457" y="966"/>
                  <a:pt x="453" y="963"/>
                </a:cubicBezTo>
                <a:lnTo>
                  <a:pt x="453" y="963"/>
                </a:lnTo>
                <a:cubicBezTo>
                  <a:pt x="447" y="958"/>
                  <a:pt x="441" y="952"/>
                  <a:pt x="435" y="947"/>
                </a:cubicBezTo>
                <a:lnTo>
                  <a:pt x="435" y="947"/>
                </a:lnTo>
                <a:cubicBezTo>
                  <a:pt x="433" y="944"/>
                  <a:pt x="429" y="941"/>
                  <a:pt x="426" y="938"/>
                </a:cubicBezTo>
                <a:lnTo>
                  <a:pt x="426" y="938"/>
                </a:lnTo>
                <a:cubicBezTo>
                  <a:pt x="418" y="931"/>
                  <a:pt x="410" y="924"/>
                  <a:pt x="402" y="917"/>
                </a:cubicBezTo>
                <a:lnTo>
                  <a:pt x="402" y="917"/>
                </a:lnTo>
                <a:cubicBezTo>
                  <a:pt x="401" y="916"/>
                  <a:pt x="400" y="915"/>
                  <a:pt x="400" y="914"/>
                </a:cubicBezTo>
                <a:lnTo>
                  <a:pt x="400" y="914"/>
                </a:lnTo>
                <a:cubicBezTo>
                  <a:pt x="391" y="906"/>
                  <a:pt x="383" y="898"/>
                  <a:pt x="374" y="890"/>
                </a:cubicBezTo>
                <a:lnTo>
                  <a:pt x="374" y="890"/>
                </a:lnTo>
                <a:cubicBezTo>
                  <a:pt x="371" y="887"/>
                  <a:pt x="368" y="884"/>
                  <a:pt x="366" y="881"/>
                </a:cubicBezTo>
                <a:lnTo>
                  <a:pt x="366" y="881"/>
                </a:lnTo>
                <a:cubicBezTo>
                  <a:pt x="360" y="876"/>
                  <a:pt x="354" y="871"/>
                  <a:pt x="349" y="865"/>
                </a:cubicBezTo>
                <a:lnTo>
                  <a:pt x="349" y="865"/>
                </a:lnTo>
                <a:cubicBezTo>
                  <a:pt x="346" y="862"/>
                  <a:pt x="343" y="858"/>
                  <a:pt x="340" y="855"/>
                </a:cubicBezTo>
                <a:lnTo>
                  <a:pt x="340" y="855"/>
                </a:lnTo>
                <a:cubicBezTo>
                  <a:pt x="335" y="850"/>
                  <a:pt x="330" y="845"/>
                  <a:pt x="325" y="840"/>
                </a:cubicBezTo>
                <a:lnTo>
                  <a:pt x="325" y="840"/>
                </a:lnTo>
                <a:cubicBezTo>
                  <a:pt x="322" y="837"/>
                  <a:pt x="319" y="833"/>
                  <a:pt x="316" y="830"/>
                </a:cubicBezTo>
                <a:lnTo>
                  <a:pt x="316" y="830"/>
                </a:lnTo>
                <a:cubicBezTo>
                  <a:pt x="311" y="825"/>
                  <a:pt x="306" y="820"/>
                  <a:pt x="302" y="815"/>
                </a:cubicBezTo>
                <a:lnTo>
                  <a:pt x="302" y="815"/>
                </a:lnTo>
                <a:cubicBezTo>
                  <a:pt x="299" y="812"/>
                  <a:pt x="296" y="808"/>
                  <a:pt x="292" y="805"/>
                </a:cubicBezTo>
                <a:lnTo>
                  <a:pt x="292" y="805"/>
                </a:lnTo>
                <a:cubicBezTo>
                  <a:pt x="288" y="799"/>
                  <a:pt x="284" y="795"/>
                  <a:pt x="280" y="790"/>
                </a:cubicBezTo>
                <a:lnTo>
                  <a:pt x="280" y="790"/>
                </a:lnTo>
                <a:cubicBezTo>
                  <a:pt x="276" y="786"/>
                  <a:pt x="273" y="783"/>
                  <a:pt x="270" y="778"/>
                </a:cubicBezTo>
                <a:lnTo>
                  <a:pt x="270" y="778"/>
                </a:lnTo>
                <a:cubicBezTo>
                  <a:pt x="266" y="774"/>
                  <a:pt x="262" y="769"/>
                  <a:pt x="258" y="764"/>
                </a:cubicBezTo>
                <a:lnTo>
                  <a:pt x="258" y="764"/>
                </a:lnTo>
                <a:cubicBezTo>
                  <a:pt x="255" y="760"/>
                  <a:pt x="252" y="757"/>
                  <a:pt x="249" y="753"/>
                </a:cubicBezTo>
                <a:lnTo>
                  <a:pt x="249" y="753"/>
                </a:lnTo>
                <a:cubicBezTo>
                  <a:pt x="245" y="749"/>
                  <a:pt x="241" y="743"/>
                  <a:pt x="237" y="739"/>
                </a:cubicBezTo>
                <a:lnTo>
                  <a:pt x="237" y="739"/>
                </a:lnTo>
                <a:cubicBezTo>
                  <a:pt x="234" y="735"/>
                  <a:pt x="231" y="732"/>
                  <a:pt x="228" y="728"/>
                </a:cubicBezTo>
                <a:lnTo>
                  <a:pt x="228" y="728"/>
                </a:lnTo>
                <a:cubicBezTo>
                  <a:pt x="224" y="722"/>
                  <a:pt x="220" y="717"/>
                  <a:pt x="216" y="712"/>
                </a:cubicBezTo>
                <a:lnTo>
                  <a:pt x="216" y="712"/>
                </a:lnTo>
                <a:cubicBezTo>
                  <a:pt x="213" y="709"/>
                  <a:pt x="211" y="705"/>
                  <a:pt x="209" y="702"/>
                </a:cubicBezTo>
                <a:lnTo>
                  <a:pt x="209" y="702"/>
                </a:lnTo>
                <a:cubicBezTo>
                  <a:pt x="204" y="696"/>
                  <a:pt x="199" y="689"/>
                  <a:pt x="195" y="682"/>
                </a:cubicBezTo>
                <a:lnTo>
                  <a:pt x="195" y="682"/>
                </a:lnTo>
                <a:cubicBezTo>
                  <a:pt x="193" y="681"/>
                  <a:pt x="192" y="679"/>
                  <a:pt x="190" y="676"/>
                </a:cubicBezTo>
                <a:lnTo>
                  <a:pt x="190" y="676"/>
                </a:lnTo>
                <a:cubicBezTo>
                  <a:pt x="184" y="668"/>
                  <a:pt x="178" y="659"/>
                  <a:pt x="172" y="651"/>
                </a:cubicBezTo>
                <a:lnTo>
                  <a:pt x="172" y="651"/>
                </a:lnTo>
                <a:cubicBezTo>
                  <a:pt x="171" y="648"/>
                  <a:pt x="169" y="646"/>
                  <a:pt x="168" y="643"/>
                </a:cubicBezTo>
                <a:lnTo>
                  <a:pt x="168" y="643"/>
                </a:lnTo>
                <a:cubicBezTo>
                  <a:pt x="163" y="637"/>
                  <a:pt x="160" y="631"/>
                  <a:pt x="155" y="625"/>
                </a:cubicBezTo>
                <a:lnTo>
                  <a:pt x="155" y="625"/>
                </a:lnTo>
                <a:cubicBezTo>
                  <a:pt x="153" y="621"/>
                  <a:pt x="151" y="618"/>
                  <a:pt x="150" y="615"/>
                </a:cubicBezTo>
                <a:lnTo>
                  <a:pt x="150" y="615"/>
                </a:lnTo>
                <a:cubicBezTo>
                  <a:pt x="146" y="610"/>
                  <a:pt x="142" y="604"/>
                  <a:pt x="140" y="598"/>
                </a:cubicBezTo>
                <a:lnTo>
                  <a:pt x="140" y="598"/>
                </a:lnTo>
                <a:cubicBezTo>
                  <a:pt x="137" y="595"/>
                  <a:pt x="135" y="591"/>
                  <a:pt x="133" y="588"/>
                </a:cubicBezTo>
                <a:lnTo>
                  <a:pt x="133" y="588"/>
                </a:lnTo>
                <a:cubicBezTo>
                  <a:pt x="130" y="583"/>
                  <a:pt x="126" y="577"/>
                  <a:pt x="124" y="572"/>
                </a:cubicBezTo>
                <a:lnTo>
                  <a:pt x="124" y="572"/>
                </a:lnTo>
                <a:cubicBezTo>
                  <a:pt x="122" y="568"/>
                  <a:pt x="120" y="565"/>
                  <a:pt x="118" y="561"/>
                </a:cubicBezTo>
                <a:lnTo>
                  <a:pt x="118" y="561"/>
                </a:lnTo>
                <a:cubicBezTo>
                  <a:pt x="115" y="556"/>
                  <a:pt x="112" y="551"/>
                  <a:pt x="110" y="545"/>
                </a:cubicBezTo>
                <a:lnTo>
                  <a:pt x="110" y="545"/>
                </a:lnTo>
                <a:cubicBezTo>
                  <a:pt x="107" y="542"/>
                  <a:pt x="105" y="538"/>
                  <a:pt x="104" y="534"/>
                </a:cubicBezTo>
                <a:lnTo>
                  <a:pt x="104" y="534"/>
                </a:lnTo>
                <a:cubicBezTo>
                  <a:pt x="101" y="529"/>
                  <a:pt x="98" y="524"/>
                  <a:pt x="96" y="519"/>
                </a:cubicBezTo>
                <a:lnTo>
                  <a:pt x="96" y="519"/>
                </a:lnTo>
                <a:cubicBezTo>
                  <a:pt x="94" y="515"/>
                  <a:pt x="92" y="511"/>
                  <a:pt x="90" y="507"/>
                </a:cubicBezTo>
                <a:lnTo>
                  <a:pt x="90" y="507"/>
                </a:lnTo>
                <a:cubicBezTo>
                  <a:pt x="88" y="503"/>
                  <a:pt x="85" y="497"/>
                  <a:pt x="83" y="492"/>
                </a:cubicBezTo>
                <a:lnTo>
                  <a:pt x="83" y="492"/>
                </a:lnTo>
                <a:cubicBezTo>
                  <a:pt x="81" y="488"/>
                  <a:pt x="80" y="484"/>
                  <a:pt x="78" y="481"/>
                </a:cubicBezTo>
                <a:lnTo>
                  <a:pt x="78" y="481"/>
                </a:lnTo>
                <a:cubicBezTo>
                  <a:pt x="75" y="475"/>
                  <a:pt x="73" y="470"/>
                  <a:pt x="71" y="464"/>
                </a:cubicBezTo>
                <a:lnTo>
                  <a:pt x="71" y="464"/>
                </a:lnTo>
                <a:cubicBezTo>
                  <a:pt x="70" y="461"/>
                  <a:pt x="68" y="457"/>
                  <a:pt x="67" y="454"/>
                </a:cubicBezTo>
                <a:lnTo>
                  <a:pt x="67" y="454"/>
                </a:lnTo>
                <a:cubicBezTo>
                  <a:pt x="64" y="448"/>
                  <a:pt x="61" y="442"/>
                  <a:pt x="59" y="435"/>
                </a:cubicBezTo>
                <a:lnTo>
                  <a:pt x="59" y="435"/>
                </a:lnTo>
                <a:cubicBezTo>
                  <a:pt x="58" y="433"/>
                  <a:pt x="57" y="430"/>
                  <a:pt x="56" y="427"/>
                </a:cubicBezTo>
                <a:lnTo>
                  <a:pt x="56" y="427"/>
                </a:lnTo>
                <a:cubicBezTo>
                  <a:pt x="52" y="418"/>
                  <a:pt x="50" y="409"/>
                  <a:pt x="46" y="400"/>
                </a:cubicBezTo>
                <a:lnTo>
                  <a:pt x="46" y="400"/>
                </a:lnTo>
                <a:cubicBezTo>
                  <a:pt x="45" y="398"/>
                  <a:pt x="45" y="396"/>
                  <a:pt x="44" y="394"/>
                </a:cubicBezTo>
                <a:lnTo>
                  <a:pt x="44" y="394"/>
                </a:lnTo>
                <a:cubicBezTo>
                  <a:pt x="42" y="388"/>
                  <a:pt x="40" y="380"/>
                  <a:pt x="38" y="373"/>
                </a:cubicBezTo>
                <a:lnTo>
                  <a:pt x="38" y="373"/>
                </a:lnTo>
                <a:cubicBezTo>
                  <a:pt x="37" y="370"/>
                  <a:pt x="35" y="366"/>
                  <a:pt x="35" y="363"/>
                </a:cubicBezTo>
                <a:lnTo>
                  <a:pt x="35" y="363"/>
                </a:lnTo>
                <a:cubicBezTo>
                  <a:pt x="33" y="358"/>
                  <a:pt x="31" y="352"/>
                  <a:pt x="30" y="346"/>
                </a:cubicBezTo>
                <a:lnTo>
                  <a:pt x="30" y="346"/>
                </a:lnTo>
                <a:cubicBezTo>
                  <a:pt x="29" y="342"/>
                  <a:pt x="28" y="339"/>
                  <a:pt x="27" y="335"/>
                </a:cubicBezTo>
                <a:lnTo>
                  <a:pt x="27" y="335"/>
                </a:lnTo>
                <a:cubicBezTo>
                  <a:pt x="25" y="329"/>
                  <a:pt x="24" y="324"/>
                  <a:pt x="22" y="318"/>
                </a:cubicBezTo>
                <a:lnTo>
                  <a:pt x="22" y="318"/>
                </a:lnTo>
                <a:cubicBezTo>
                  <a:pt x="22" y="315"/>
                  <a:pt x="21" y="310"/>
                  <a:pt x="20" y="307"/>
                </a:cubicBezTo>
                <a:lnTo>
                  <a:pt x="20" y="307"/>
                </a:lnTo>
                <a:cubicBezTo>
                  <a:pt x="19" y="302"/>
                  <a:pt x="18" y="296"/>
                  <a:pt x="17" y="291"/>
                </a:cubicBezTo>
                <a:lnTo>
                  <a:pt x="17" y="291"/>
                </a:lnTo>
                <a:cubicBezTo>
                  <a:pt x="16" y="287"/>
                  <a:pt x="15" y="283"/>
                  <a:pt x="14" y="279"/>
                </a:cubicBezTo>
                <a:lnTo>
                  <a:pt x="14" y="279"/>
                </a:lnTo>
                <a:cubicBezTo>
                  <a:pt x="14" y="273"/>
                  <a:pt x="12" y="268"/>
                  <a:pt x="12" y="263"/>
                </a:cubicBezTo>
                <a:lnTo>
                  <a:pt x="12" y="263"/>
                </a:lnTo>
                <a:cubicBezTo>
                  <a:pt x="11" y="259"/>
                  <a:pt x="10" y="255"/>
                  <a:pt x="10" y="251"/>
                </a:cubicBezTo>
                <a:lnTo>
                  <a:pt x="10" y="251"/>
                </a:lnTo>
                <a:cubicBezTo>
                  <a:pt x="9" y="246"/>
                  <a:pt x="9" y="241"/>
                  <a:pt x="7" y="235"/>
                </a:cubicBezTo>
                <a:lnTo>
                  <a:pt x="7" y="235"/>
                </a:lnTo>
                <a:cubicBezTo>
                  <a:pt x="7" y="231"/>
                  <a:pt x="7" y="228"/>
                  <a:pt x="6" y="224"/>
                </a:cubicBezTo>
                <a:lnTo>
                  <a:pt x="6" y="224"/>
                </a:lnTo>
                <a:cubicBezTo>
                  <a:pt x="6" y="218"/>
                  <a:pt x="5" y="212"/>
                  <a:pt x="4" y="207"/>
                </a:cubicBezTo>
                <a:lnTo>
                  <a:pt x="4" y="207"/>
                </a:lnTo>
                <a:cubicBezTo>
                  <a:pt x="4" y="203"/>
                  <a:pt x="4" y="199"/>
                  <a:pt x="3" y="196"/>
                </a:cubicBezTo>
                <a:lnTo>
                  <a:pt x="3" y="196"/>
                </a:lnTo>
                <a:cubicBezTo>
                  <a:pt x="2" y="189"/>
                  <a:pt x="2" y="183"/>
                  <a:pt x="2" y="177"/>
                </a:cubicBezTo>
                <a:lnTo>
                  <a:pt x="2" y="177"/>
                </a:lnTo>
                <a:cubicBezTo>
                  <a:pt x="2" y="174"/>
                  <a:pt x="1" y="171"/>
                  <a:pt x="1" y="168"/>
                </a:cubicBezTo>
                <a:lnTo>
                  <a:pt x="1" y="168"/>
                </a:lnTo>
                <a:cubicBezTo>
                  <a:pt x="1" y="158"/>
                  <a:pt x="1" y="150"/>
                  <a:pt x="0" y="140"/>
                </a:cubicBezTo>
                <a:lnTo>
                  <a:pt x="20" y="1401"/>
                </a:lnTo>
                <a:lnTo>
                  <a:pt x="20" y="1401"/>
                </a:lnTo>
                <a:cubicBezTo>
                  <a:pt x="20" y="1410"/>
                  <a:pt x="21" y="1419"/>
                  <a:pt x="21" y="1428"/>
                </a:cubicBezTo>
                <a:lnTo>
                  <a:pt x="21" y="1428"/>
                </a:lnTo>
                <a:cubicBezTo>
                  <a:pt x="21" y="1432"/>
                  <a:pt x="21" y="1435"/>
                  <a:pt x="21" y="1438"/>
                </a:cubicBezTo>
                <a:lnTo>
                  <a:pt x="21" y="1438"/>
                </a:lnTo>
                <a:cubicBezTo>
                  <a:pt x="22" y="1444"/>
                  <a:pt x="22" y="1450"/>
                  <a:pt x="23" y="1456"/>
                </a:cubicBezTo>
                <a:lnTo>
                  <a:pt x="23" y="1456"/>
                </a:lnTo>
                <a:cubicBezTo>
                  <a:pt x="23" y="1460"/>
                  <a:pt x="24" y="1464"/>
                  <a:pt x="24" y="1467"/>
                </a:cubicBezTo>
                <a:lnTo>
                  <a:pt x="24" y="1467"/>
                </a:lnTo>
                <a:cubicBezTo>
                  <a:pt x="24" y="1473"/>
                  <a:pt x="25" y="1478"/>
                  <a:pt x="25" y="1484"/>
                </a:cubicBezTo>
                <a:lnTo>
                  <a:pt x="25" y="1484"/>
                </a:lnTo>
                <a:cubicBezTo>
                  <a:pt x="26" y="1488"/>
                  <a:pt x="27" y="1492"/>
                  <a:pt x="27" y="1496"/>
                </a:cubicBezTo>
                <a:lnTo>
                  <a:pt x="27" y="1496"/>
                </a:lnTo>
                <a:cubicBezTo>
                  <a:pt x="28" y="1501"/>
                  <a:pt x="29" y="1506"/>
                  <a:pt x="30" y="1512"/>
                </a:cubicBezTo>
                <a:lnTo>
                  <a:pt x="30" y="1512"/>
                </a:lnTo>
                <a:cubicBezTo>
                  <a:pt x="30" y="1516"/>
                  <a:pt x="31" y="1520"/>
                  <a:pt x="31" y="1523"/>
                </a:cubicBezTo>
                <a:lnTo>
                  <a:pt x="31" y="1523"/>
                </a:lnTo>
                <a:cubicBezTo>
                  <a:pt x="32" y="1529"/>
                  <a:pt x="33" y="1535"/>
                  <a:pt x="34" y="1540"/>
                </a:cubicBezTo>
                <a:lnTo>
                  <a:pt x="34" y="1540"/>
                </a:lnTo>
                <a:cubicBezTo>
                  <a:pt x="35" y="1543"/>
                  <a:pt x="35" y="1547"/>
                  <a:pt x="37" y="1551"/>
                </a:cubicBezTo>
                <a:lnTo>
                  <a:pt x="37" y="1551"/>
                </a:lnTo>
                <a:cubicBezTo>
                  <a:pt x="38" y="1557"/>
                  <a:pt x="39" y="1562"/>
                  <a:pt x="40" y="1567"/>
                </a:cubicBezTo>
                <a:lnTo>
                  <a:pt x="40" y="1567"/>
                </a:lnTo>
                <a:cubicBezTo>
                  <a:pt x="41" y="1571"/>
                  <a:pt x="41" y="1575"/>
                  <a:pt x="42" y="1578"/>
                </a:cubicBezTo>
                <a:lnTo>
                  <a:pt x="42" y="1578"/>
                </a:lnTo>
                <a:cubicBezTo>
                  <a:pt x="44" y="1585"/>
                  <a:pt x="45" y="1590"/>
                  <a:pt x="47" y="1595"/>
                </a:cubicBezTo>
                <a:lnTo>
                  <a:pt x="47" y="1595"/>
                </a:lnTo>
                <a:cubicBezTo>
                  <a:pt x="47" y="1599"/>
                  <a:pt x="49" y="1603"/>
                  <a:pt x="50" y="1606"/>
                </a:cubicBezTo>
                <a:lnTo>
                  <a:pt x="50" y="1606"/>
                </a:lnTo>
                <a:cubicBezTo>
                  <a:pt x="51" y="1612"/>
                  <a:pt x="52" y="1618"/>
                  <a:pt x="54" y="1624"/>
                </a:cubicBezTo>
                <a:lnTo>
                  <a:pt x="54" y="1624"/>
                </a:lnTo>
                <a:cubicBezTo>
                  <a:pt x="55" y="1627"/>
                  <a:pt x="56" y="1630"/>
                  <a:pt x="57" y="1633"/>
                </a:cubicBezTo>
                <a:lnTo>
                  <a:pt x="57" y="1633"/>
                </a:lnTo>
                <a:cubicBezTo>
                  <a:pt x="60" y="1641"/>
                  <a:pt x="62" y="1648"/>
                  <a:pt x="64" y="1655"/>
                </a:cubicBezTo>
                <a:lnTo>
                  <a:pt x="64" y="1655"/>
                </a:lnTo>
                <a:cubicBezTo>
                  <a:pt x="65" y="1657"/>
                  <a:pt x="65" y="1659"/>
                  <a:pt x="66" y="1661"/>
                </a:cubicBezTo>
                <a:lnTo>
                  <a:pt x="66" y="1661"/>
                </a:lnTo>
                <a:cubicBezTo>
                  <a:pt x="69" y="1670"/>
                  <a:pt x="72" y="1678"/>
                  <a:pt x="75" y="1687"/>
                </a:cubicBezTo>
                <a:lnTo>
                  <a:pt x="75" y="1687"/>
                </a:lnTo>
                <a:cubicBezTo>
                  <a:pt x="77" y="1690"/>
                  <a:pt x="78" y="1693"/>
                  <a:pt x="78" y="1696"/>
                </a:cubicBezTo>
                <a:lnTo>
                  <a:pt x="78" y="1696"/>
                </a:lnTo>
                <a:cubicBezTo>
                  <a:pt x="81" y="1702"/>
                  <a:pt x="84" y="1708"/>
                  <a:pt x="86" y="1714"/>
                </a:cubicBezTo>
                <a:lnTo>
                  <a:pt x="86" y="1714"/>
                </a:lnTo>
                <a:cubicBezTo>
                  <a:pt x="87" y="1718"/>
                  <a:pt x="89" y="1721"/>
                  <a:pt x="91" y="1725"/>
                </a:cubicBezTo>
                <a:lnTo>
                  <a:pt x="91" y="1725"/>
                </a:lnTo>
                <a:cubicBezTo>
                  <a:pt x="92" y="1730"/>
                  <a:pt x="95" y="1736"/>
                  <a:pt x="98" y="1741"/>
                </a:cubicBezTo>
                <a:lnTo>
                  <a:pt x="98" y="1741"/>
                </a:lnTo>
                <a:cubicBezTo>
                  <a:pt x="99" y="1745"/>
                  <a:pt x="101" y="1748"/>
                  <a:pt x="102" y="1752"/>
                </a:cubicBezTo>
                <a:lnTo>
                  <a:pt x="102" y="1752"/>
                </a:lnTo>
                <a:cubicBezTo>
                  <a:pt x="105" y="1758"/>
                  <a:pt x="107" y="1763"/>
                  <a:pt x="110" y="1768"/>
                </a:cubicBezTo>
                <a:lnTo>
                  <a:pt x="110" y="1768"/>
                </a:lnTo>
                <a:cubicBezTo>
                  <a:pt x="112" y="1772"/>
                  <a:pt x="114" y="1775"/>
                  <a:pt x="115" y="1779"/>
                </a:cubicBezTo>
                <a:lnTo>
                  <a:pt x="115" y="1779"/>
                </a:lnTo>
                <a:cubicBezTo>
                  <a:pt x="118" y="1785"/>
                  <a:pt x="121" y="1789"/>
                  <a:pt x="123" y="1795"/>
                </a:cubicBezTo>
                <a:lnTo>
                  <a:pt x="123" y="1795"/>
                </a:lnTo>
                <a:cubicBezTo>
                  <a:pt x="125" y="1798"/>
                  <a:pt x="127" y="1802"/>
                  <a:pt x="129" y="1806"/>
                </a:cubicBezTo>
                <a:lnTo>
                  <a:pt x="129" y="1806"/>
                </a:lnTo>
                <a:cubicBezTo>
                  <a:pt x="132" y="1811"/>
                  <a:pt x="135" y="1817"/>
                  <a:pt x="137" y="1821"/>
                </a:cubicBezTo>
                <a:lnTo>
                  <a:pt x="137" y="1821"/>
                </a:lnTo>
                <a:cubicBezTo>
                  <a:pt x="140" y="1825"/>
                  <a:pt x="141" y="1829"/>
                  <a:pt x="143" y="1833"/>
                </a:cubicBezTo>
                <a:lnTo>
                  <a:pt x="143" y="1833"/>
                </a:lnTo>
                <a:cubicBezTo>
                  <a:pt x="146" y="1838"/>
                  <a:pt x="150" y="1843"/>
                  <a:pt x="152" y="1848"/>
                </a:cubicBezTo>
                <a:lnTo>
                  <a:pt x="152" y="1848"/>
                </a:lnTo>
                <a:cubicBezTo>
                  <a:pt x="155" y="1852"/>
                  <a:pt x="156" y="1855"/>
                  <a:pt x="159" y="1859"/>
                </a:cubicBezTo>
                <a:lnTo>
                  <a:pt x="159" y="1859"/>
                </a:lnTo>
                <a:cubicBezTo>
                  <a:pt x="162" y="1865"/>
                  <a:pt x="165" y="1870"/>
                  <a:pt x="169" y="1875"/>
                </a:cubicBezTo>
                <a:lnTo>
                  <a:pt x="169" y="1875"/>
                </a:lnTo>
                <a:cubicBezTo>
                  <a:pt x="171" y="1879"/>
                  <a:pt x="173" y="1882"/>
                  <a:pt x="175" y="1885"/>
                </a:cubicBezTo>
                <a:lnTo>
                  <a:pt x="175" y="1885"/>
                </a:lnTo>
                <a:cubicBezTo>
                  <a:pt x="179" y="1891"/>
                  <a:pt x="183" y="1898"/>
                  <a:pt x="187" y="1903"/>
                </a:cubicBezTo>
                <a:lnTo>
                  <a:pt x="187" y="1903"/>
                </a:lnTo>
                <a:cubicBezTo>
                  <a:pt x="189" y="1906"/>
                  <a:pt x="191" y="1909"/>
                  <a:pt x="192" y="1911"/>
                </a:cubicBezTo>
                <a:lnTo>
                  <a:pt x="192" y="1911"/>
                </a:lnTo>
                <a:cubicBezTo>
                  <a:pt x="198" y="1920"/>
                  <a:pt x="203" y="1929"/>
                  <a:pt x="210" y="1937"/>
                </a:cubicBezTo>
                <a:lnTo>
                  <a:pt x="210" y="1937"/>
                </a:lnTo>
                <a:cubicBezTo>
                  <a:pt x="211" y="1939"/>
                  <a:pt x="213" y="1941"/>
                  <a:pt x="214" y="1943"/>
                </a:cubicBezTo>
                <a:lnTo>
                  <a:pt x="214" y="1943"/>
                </a:lnTo>
                <a:cubicBezTo>
                  <a:pt x="219" y="1950"/>
                  <a:pt x="223" y="1956"/>
                  <a:pt x="229" y="1963"/>
                </a:cubicBezTo>
                <a:lnTo>
                  <a:pt x="229" y="1963"/>
                </a:lnTo>
                <a:cubicBezTo>
                  <a:pt x="231" y="1966"/>
                  <a:pt x="233" y="1969"/>
                  <a:pt x="236" y="1972"/>
                </a:cubicBezTo>
                <a:lnTo>
                  <a:pt x="236" y="1972"/>
                </a:lnTo>
                <a:cubicBezTo>
                  <a:pt x="240" y="1978"/>
                  <a:pt x="244" y="1983"/>
                  <a:pt x="248" y="1989"/>
                </a:cubicBezTo>
                <a:lnTo>
                  <a:pt x="248" y="1989"/>
                </a:lnTo>
                <a:cubicBezTo>
                  <a:pt x="251" y="1992"/>
                  <a:pt x="253" y="1996"/>
                  <a:pt x="256" y="1999"/>
                </a:cubicBezTo>
                <a:lnTo>
                  <a:pt x="256" y="1999"/>
                </a:lnTo>
                <a:cubicBezTo>
                  <a:pt x="261" y="2004"/>
                  <a:pt x="264" y="2009"/>
                  <a:pt x="269" y="2014"/>
                </a:cubicBezTo>
                <a:lnTo>
                  <a:pt x="269" y="2014"/>
                </a:lnTo>
                <a:cubicBezTo>
                  <a:pt x="272" y="2017"/>
                  <a:pt x="274" y="2021"/>
                  <a:pt x="277" y="2025"/>
                </a:cubicBezTo>
                <a:lnTo>
                  <a:pt x="277" y="2025"/>
                </a:lnTo>
                <a:cubicBezTo>
                  <a:pt x="282" y="2030"/>
                  <a:pt x="286" y="2034"/>
                  <a:pt x="290" y="2039"/>
                </a:cubicBezTo>
                <a:lnTo>
                  <a:pt x="290" y="2039"/>
                </a:lnTo>
                <a:cubicBezTo>
                  <a:pt x="293" y="2043"/>
                  <a:pt x="296" y="2047"/>
                  <a:pt x="299" y="2050"/>
                </a:cubicBezTo>
                <a:lnTo>
                  <a:pt x="299" y="2050"/>
                </a:lnTo>
                <a:cubicBezTo>
                  <a:pt x="303" y="2055"/>
                  <a:pt x="307" y="2060"/>
                  <a:pt x="312" y="2065"/>
                </a:cubicBezTo>
                <a:lnTo>
                  <a:pt x="312" y="2065"/>
                </a:lnTo>
                <a:cubicBezTo>
                  <a:pt x="315" y="2068"/>
                  <a:pt x="319" y="2072"/>
                  <a:pt x="322" y="2075"/>
                </a:cubicBezTo>
                <a:lnTo>
                  <a:pt x="322" y="2075"/>
                </a:lnTo>
                <a:cubicBezTo>
                  <a:pt x="326" y="2080"/>
                  <a:pt x="330" y="2085"/>
                  <a:pt x="335" y="2090"/>
                </a:cubicBezTo>
                <a:lnTo>
                  <a:pt x="335" y="2090"/>
                </a:lnTo>
                <a:cubicBezTo>
                  <a:pt x="338" y="2094"/>
                  <a:pt x="342" y="2097"/>
                  <a:pt x="345" y="2101"/>
                </a:cubicBezTo>
                <a:lnTo>
                  <a:pt x="345" y="2101"/>
                </a:lnTo>
                <a:cubicBezTo>
                  <a:pt x="350" y="2105"/>
                  <a:pt x="354" y="2111"/>
                  <a:pt x="359" y="2115"/>
                </a:cubicBezTo>
                <a:lnTo>
                  <a:pt x="359" y="2115"/>
                </a:lnTo>
                <a:cubicBezTo>
                  <a:pt x="362" y="2119"/>
                  <a:pt x="366" y="2122"/>
                  <a:pt x="369" y="2125"/>
                </a:cubicBezTo>
                <a:lnTo>
                  <a:pt x="369" y="2125"/>
                </a:lnTo>
                <a:cubicBezTo>
                  <a:pt x="374" y="2131"/>
                  <a:pt x="380" y="2136"/>
                  <a:pt x="385" y="2142"/>
                </a:cubicBezTo>
                <a:lnTo>
                  <a:pt x="385" y="2142"/>
                </a:lnTo>
                <a:cubicBezTo>
                  <a:pt x="388" y="2145"/>
                  <a:pt x="391" y="2148"/>
                  <a:pt x="394" y="2150"/>
                </a:cubicBezTo>
                <a:lnTo>
                  <a:pt x="394" y="2150"/>
                </a:lnTo>
                <a:cubicBezTo>
                  <a:pt x="402" y="2158"/>
                  <a:pt x="410" y="2166"/>
                  <a:pt x="419" y="2175"/>
                </a:cubicBezTo>
                <a:lnTo>
                  <a:pt x="419" y="2175"/>
                </a:lnTo>
                <a:cubicBezTo>
                  <a:pt x="420" y="2176"/>
                  <a:pt x="421" y="2177"/>
                  <a:pt x="423" y="2178"/>
                </a:cubicBezTo>
                <a:lnTo>
                  <a:pt x="423" y="2178"/>
                </a:lnTo>
                <a:cubicBezTo>
                  <a:pt x="430" y="2185"/>
                  <a:pt x="438" y="2192"/>
                  <a:pt x="445" y="2199"/>
                </a:cubicBezTo>
                <a:lnTo>
                  <a:pt x="445" y="2199"/>
                </a:lnTo>
                <a:cubicBezTo>
                  <a:pt x="449" y="2202"/>
                  <a:pt x="452" y="2205"/>
                  <a:pt x="455" y="2208"/>
                </a:cubicBezTo>
                <a:lnTo>
                  <a:pt x="455" y="2208"/>
                </a:lnTo>
                <a:cubicBezTo>
                  <a:pt x="461" y="2214"/>
                  <a:pt x="467" y="2218"/>
                  <a:pt x="473" y="2224"/>
                </a:cubicBezTo>
                <a:lnTo>
                  <a:pt x="473" y="2224"/>
                </a:lnTo>
                <a:cubicBezTo>
                  <a:pt x="477" y="2226"/>
                  <a:pt x="480" y="2230"/>
                  <a:pt x="484" y="2234"/>
                </a:cubicBezTo>
                <a:lnTo>
                  <a:pt x="484" y="2234"/>
                </a:lnTo>
                <a:cubicBezTo>
                  <a:pt x="489" y="2238"/>
                  <a:pt x="495" y="2243"/>
                  <a:pt x="501" y="2247"/>
                </a:cubicBezTo>
                <a:lnTo>
                  <a:pt x="501" y="2247"/>
                </a:lnTo>
                <a:cubicBezTo>
                  <a:pt x="505" y="2251"/>
                  <a:pt x="509" y="2255"/>
                  <a:pt x="513" y="2258"/>
                </a:cubicBezTo>
                <a:lnTo>
                  <a:pt x="513" y="2258"/>
                </a:lnTo>
                <a:cubicBezTo>
                  <a:pt x="518" y="2262"/>
                  <a:pt x="524" y="2267"/>
                  <a:pt x="529" y="2272"/>
                </a:cubicBezTo>
                <a:lnTo>
                  <a:pt x="529" y="2272"/>
                </a:lnTo>
                <a:cubicBezTo>
                  <a:pt x="534" y="2275"/>
                  <a:pt x="538" y="2279"/>
                  <a:pt x="542" y="2282"/>
                </a:cubicBezTo>
                <a:lnTo>
                  <a:pt x="542" y="2282"/>
                </a:lnTo>
                <a:cubicBezTo>
                  <a:pt x="548" y="2286"/>
                  <a:pt x="554" y="2291"/>
                  <a:pt x="559" y="2295"/>
                </a:cubicBezTo>
                <a:lnTo>
                  <a:pt x="559" y="2295"/>
                </a:lnTo>
                <a:cubicBezTo>
                  <a:pt x="564" y="2299"/>
                  <a:pt x="568" y="2302"/>
                  <a:pt x="572" y="2306"/>
                </a:cubicBezTo>
                <a:lnTo>
                  <a:pt x="572" y="2306"/>
                </a:lnTo>
                <a:cubicBezTo>
                  <a:pt x="578" y="2310"/>
                  <a:pt x="583" y="2315"/>
                  <a:pt x="589" y="2319"/>
                </a:cubicBezTo>
                <a:lnTo>
                  <a:pt x="589" y="2319"/>
                </a:lnTo>
                <a:cubicBezTo>
                  <a:pt x="594" y="2323"/>
                  <a:pt x="598" y="2326"/>
                  <a:pt x="603" y="2330"/>
                </a:cubicBezTo>
                <a:lnTo>
                  <a:pt x="603" y="2330"/>
                </a:lnTo>
                <a:cubicBezTo>
                  <a:pt x="609" y="2334"/>
                  <a:pt x="615" y="2338"/>
                  <a:pt x="621" y="2343"/>
                </a:cubicBezTo>
                <a:lnTo>
                  <a:pt x="621" y="2343"/>
                </a:lnTo>
                <a:cubicBezTo>
                  <a:pt x="625" y="2346"/>
                  <a:pt x="630" y="2350"/>
                  <a:pt x="635" y="2353"/>
                </a:cubicBezTo>
                <a:lnTo>
                  <a:pt x="635" y="2353"/>
                </a:lnTo>
                <a:cubicBezTo>
                  <a:pt x="641" y="2358"/>
                  <a:pt x="648" y="2362"/>
                  <a:pt x="654" y="2367"/>
                </a:cubicBezTo>
                <a:lnTo>
                  <a:pt x="654" y="2367"/>
                </a:lnTo>
                <a:cubicBezTo>
                  <a:pt x="658" y="2370"/>
                  <a:pt x="662" y="2373"/>
                  <a:pt x="666" y="2376"/>
                </a:cubicBezTo>
                <a:lnTo>
                  <a:pt x="666" y="2376"/>
                </a:lnTo>
                <a:cubicBezTo>
                  <a:pt x="675" y="2382"/>
                  <a:pt x="682" y="2387"/>
                  <a:pt x="690" y="2393"/>
                </a:cubicBezTo>
                <a:lnTo>
                  <a:pt x="690" y="2393"/>
                </a:lnTo>
                <a:cubicBezTo>
                  <a:pt x="693" y="2395"/>
                  <a:pt x="696" y="2397"/>
                  <a:pt x="699" y="2399"/>
                </a:cubicBezTo>
                <a:lnTo>
                  <a:pt x="699" y="2399"/>
                </a:lnTo>
                <a:cubicBezTo>
                  <a:pt x="710" y="2407"/>
                  <a:pt x="721" y="2414"/>
                  <a:pt x="732" y="2421"/>
                </a:cubicBezTo>
                <a:lnTo>
                  <a:pt x="732" y="2421"/>
                </a:lnTo>
                <a:cubicBezTo>
                  <a:pt x="736" y="2424"/>
                  <a:pt x="741" y="2427"/>
                  <a:pt x="745" y="2430"/>
                </a:cubicBezTo>
                <a:lnTo>
                  <a:pt x="745" y="2430"/>
                </a:lnTo>
                <a:cubicBezTo>
                  <a:pt x="752" y="2435"/>
                  <a:pt x="759" y="2439"/>
                  <a:pt x="767" y="2444"/>
                </a:cubicBezTo>
                <a:lnTo>
                  <a:pt x="767" y="2444"/>
                </a:lnTo>
                <a:cubicBezTo>
                  <a:pt x="771" y="2448"/>
                  <a:pt x="777" y="2451"/>
                  <a:pt x="781" y="2454"/>
                </a:cubicBezTo>
                <a:lnTo>
                  <a:pt x="781" y="2454"/>
                </a:lnTo>
                <a:cubicBezTo>
                  <a:pt x="788" y="2458"/>
                  <a:pt x="795" y="2463"/>
                  <a:pt x="801" y="2467"/>
                </a:cubicBezTo>
                <a:lnTo>
                  <a:pt x="801" y="2467"/>
                </a:lnTo>
                <a:cubicBezTo>
                  <a:pt x="807" y="2470"/>
                  <a:pt x="812" y="2474"/>
                  <a:pt x="818" y="2477"/>
                </a:cubicBezTo>
                <a:lnTo>
                  <a:pt x="818" y="2477"/>
                </a:lnTo>
                <a:cubicBezTo>
                  <a:pt x="824" y="2481"/>
                  <a:pt x="831" y="2485"/>
                  <a:pt x="837" y="2489"/>
                </a:cubicBezTo>
                <a:lnTo>
                  <a:pt x="837" y="2489"/>
                </a:lnTo>
                <a:cubicBezTo>
                  <a:pt x="843" y="2492"/>
                  <a:pt x="848" y="2496"/>
                  <a:pt x="854" y="2499"/>
                </a:cubicBezTo>
                <a:lnTo>
                  <a:pt x="854" y="2499"/>
                </a:lnTo>
                <a:cubicBezTo>
                  <a:pt x="861" y="2504"/>
                  <a:pt x="867" y="2507"/>
                  <a:pt x="873" y="2511"/>
                </a:cubicBezTo>
                <a:lnTo>
                  <a:pt x="873" y="2511"/>
                </a:lnTo>
                <a:cubicBezTo>
                  <a:pt x="880" y="2515"/>
                  <a:pt x="885" y="2518"/>
                  <a:pt x="891" y="2522"/>
                </a:cubicBezTo>
                <a:lnTo>
                  <a:pt x="891" y="2522"/>
                </a:lnTo>
                <a:cubicBezTo>
                  <a:pt x="898" y="2525"/>
                  <a:pt x="904" y="2529"/>
                  <a:pt x="911" y="2534"/>
                </a:cubicBezTo>
                <a:lnTo>
                  <a:pt x="911" y="2534"/>
                </a:lnTo>
                <a:cubicBezTo>
                  <a:pt x="917" y="2537"/>
                  <a:pt x="923" y="2540"/>
                  <a:pt x="928" y="2544"/>
                </a:cubicBezTo>
                <a:lnTo>
                  <a:pt x="928" y="2544"/>
                </a:lnTo>
                <a:cubicBezTo>
                  <a:pt x="935" y="2548"/>
                  <a:pt x="942" y="2551"/>
                  <a:pt x="949" y="2555"/>
                </a:cubicBezTo>
                <a:lnTo>
                  <a:pt x="949" y="2555"/>
                </a:lnTo>
                <a:cubicBezTo>
                  <a:pt x="955" y="2559"/>
                  <a:pt x="961" y="2562"/>
                  <a:pt x="966" y="2565"/>
                </a:cubicBezTo>
                <a:lnTo>
                  <a:pt x="966" y="2565"/>
                </a:lnTo>
                <a:cubicBezTo>
                  <a:pt x="974" y="2569"/>
                  <a:pt x="981" y="2573"/>
                  <a:pt x="989" y="2578"/>
                </a:cubicBezTo>
                <a:lnTo>
                  <a:pt x="989" y="2578"/>
                </a:lnTo>
                <a:cubicBezTo>
                  <a:pt x="994" y="2580"/>
                  <a:pt x="1000" y="2583"/>
                  <a:pt x="1006" y="2587"/>
                </a:cubicBezTo>
                <a:lnTo>
                  <a:pt x="1006" y="2587"/>
                </a:lnTo>
                <a:cubicBezTo>
                  <a:pt x="1014" y="2591"/>
                  <a:pt x="1022" y="2596"/>
                  <a:pt x="1031" y="2600"/>
                </a:cubicBezTo>
                <a:lnTo>
                  <a:pt x="1031" y="2600"/>
                </a:lnTo>
                <a:cubicBezTo>
                  <a:pt x="1035" y="2603"/>
                  <a:pt x="1040" y="2605"/>
                  <a:pt x="1045" y="2608"/>
                </a:cubicBezTo>
                <a:lnTo>
                  <a:pt x="1045" y="2608"/>
                </a:lnTo>
                <a:cubicBezTo>
                  <a:pt x="1058" y="2615"/>
                  <a:pt x="1071" y="2622"/>
                  <a:pt x="1084" y="2629"/>
                </a:cubicBezTo>
                <a:lnTo>
                  <a:pt x="1084" y="2629"/>
                </a:lnTo>
                <a:cubicBezTo>
                  <a:pt x="1089" y="2631"/>
                  <a:pt x="1094" y="2634"/>
                  <a:pt x="1099" y="2636"/>
                </a:cubicBezTo>
                <a:lnTo>
                  <a:pt x="1099" y="2636"/>
                </a:lnTo>
                <a:cubicBezTo>
                  <a:pt x="1108" y="2640"/>
                  <a:pt x="1117" y="2645"/>
                  <a:pt x="1125" y="2649"/>
                </a:cubicBezTo>
                <a:lnTo>
                  <a:pt x="1125" y="2649"/>
                </a:lnTo>
                <a:cubicBezTo>
                  <a:pt x="1132" y="2653"/>
                  <a:pt x="1137" y="2656"/>
                  <a:pt x="1143" y="2659"/>
                </a:cubicBezTo>
                <a:lnTo>
                  <a:pt x="1143" y="2659"/>
                </a:lnTo>
                <a:cubicBezTo>
                  <a:pt x="1151" y="2662"/>
                  <a:pt x="1159" y="2666"/>
                  <a:pt x="1167" y="2670"/>
                </a:cubicBezTo>
                <a:lnTo>
                  <a:pt x="1167" y="2670"/>
                </a:lnTo>
                <a:cubicBezTo>
                  <a:pt x="1173" y="2673"/>
                  <a:pt x="1180" y="2676"/>
                  <a:pt x="1186" y="2680"/>
                </a:cubicBezTo>
                <a:lnTo>
                  <a:pt x="1186" y="2680"/>
                </a:lnTo>
                <a:cubicBezTo>
                  <a:pt x="1194" y="2683"/>
                  <a:pt x="1201" y="2687"/>
                  <a:pt x="1209" y="2691"/>
                </a:cubicBezTo>
                <a:lnTo>
                  <a:pt x="1209" y="2691"/>
                </a:lnTo>
                <a:cubicBezTo>
                  <a:pt x="1215" y="2694"/>
                  <a:pt x="1223" y="2697"/>
                  <a:pt x="1229" y="2700"/>
                </a:cubicBezTo>
                <a:lnTo>
                  <a:pt x="1229" y="2700"/>
                </a:lnTo>
                <a:cubicBezTo>
                  <a:pt x="1236" y="2704"/>
                  <a:pt x="1244" y="2708"/>
                  <a:pt x="1252" y="2711"/>
                </a:cubicBezTo>
                <a:lnTo>
                  <a:pt x="1252" y="2711"/>
                </a:lnTo>
                <a:cubicBezTo>
                  <a:pt x="1259" y="2714"/>
                  <a:pt x="1266" y="2718"/>
                  <a:pt x="1272" y="2720"/>
                </a:cubicBezTo>
                <a:lnTo>
                  <a:pt x="1272" y="2720"/>
                </a:lnTo>
                <a:cubicBezTo>
                  <a:pt x="1280" y="2724"/>
                  <a:pt x="1288" y="2727"/>
                  <a:pt x="1295" y="2731"/>
                </a:cubicBezTo>
                <a:lnTo>
                  <a:pt x="1295" y="2731"/>
                </a:lnTo>
                <a:cubicBezTo>
                  <a:pt x="1302" y="2734"/>
                  <a:pt x="1309" y="2737"/>
                  <a:pt x="1316" y="2741"/>
                </a:cubicBezTo>
                <a:lnTo>
                  <a:pt x="1316" y="2741"/>
                </a:lnTo>
                <a:cubicBezTo>
                  <a:pt x="1324" y="2744"/>
                  <a:pt x="1332" y="2747"/>
                  <a:pt x="1340" y="2751"/>
                </a:cubicBezTo>
                <a:lnTo>
                  <a:pt x="1340" y="2751"/>
                </a:lnTo>
                <a:cubicBezTo>
                  <a:pt x="1347" y="2754"/>
                  <a:pt x="1354" y="2757"/>
                  <a:pt x="1361" y="2760"/>
                </a:cubicBezTo>
                <a:lnTo>
                  <a:pt x="1361" y="2760"/>
                </a:lnTo>
                <a:cubicBezTo>
                  <a:pt x="1369" y="2764"/>
                  <a:pt x="1377" y="2767"/>
                  <a:pt x="1385" y="2771"/>
                </a:cubicBezTo>
                <a:lnTo>
                  <a:pt x="1385" y="2771"/>
                </a:lnTo>
                <a:cubicBezTo>
                  <a:pt x="1392" y="2774"/>
                  <a:pt x="1399" y="2777"/>
                  <a:pt x="1406" y="2780"/>
                </a:cubicBezTo>
                <a:lnTo>
                  <a:pt x="1406" y="2780"/>
                </a:lnTo>
                <a:cubicBezTo>
                  <a:pt x="1415" y="2784"/>
                  <a:pt x="1424" y="2787"/>
                  <a:pt x="1432" y="2791"/>
                </a:cubicBezTo>
                <a:lnTo>
                  <a:pt x="1432" y="2791"/>
                </a:lnTo>
                <a:cubicBezTo>
                  <a:pt x="1439" y="2794"/>
                  <a:pt x="1446" y="2797"/>
                  <a:pt x="1452" y="2800"/>
                </a:cubicBezTo>
                <a:lnTo>
                  <a:pt x="1452" y="2800"/>
                </a:lnTo>
                <a:cubicBezTo>
                  <a:pt x="1464" y="2804"/>
                  <a:pt x="1476" y="2810"/>
                  <a:pt x="1488" y="2814"/>
                </a:cubicBezTo>
                <a:lnTo>
                  <a:pt x="1488" y="2814"/>
                </a:lnTo>
                <a:cubicBezTo>
                  <a:pt x="1497" y="2818"/>
                  <a:pt x="1506" y="2821"/>
                  <a:pt x="1515" y="2825"/>
                </a:cubicBezTo>
                <a:lnTo>
                  <a:pt x="1515" y="2825"/>
                </a:lnTo>
                <a:cubicBezTo>
                  <a:pt x="1524" y="2829"/>
                  <a:pt x="1534" y="2833"/>
                  <a:pt x="1544" y="2837"/>
                </a:cubicBezTo>
                <a:lnTo>
                  <a:pt x="1544" y="2837"/>
                </a:lnTo>
                <a:cubicBezTo>
                  <a:pt x="1551" y="2840"/>
                  <a:pt x="1558" y="2843"/>
                  <a:pt x="1565" y="2845"/>
                </a:cubicBezTo>
                <a:lnTo>
                  <a:pt x="1565" y="2845"/>
                </a:lnTo>
                <a:cubicBezTo>
                  <a:pt x="1574" y="2849"/>
                  <a:pt x="1583" y="2852"/>
                  <a:pt x="1591" y="2855"/>
                </a:cubicBezTo>
                <a:lnTo>
                  <a:pt x="1591" y="2855"/>
                </a:lnTo>
                <a:cubicBezTo>
                  <a:pt x="1599" y="2858"/>
                  <a:pt x="1607" y="2861"/>
                  <a:pt x="1615" y="2864"/>
                </a:cubicBezTo>
                <a:lnTo>
                  <a:pt x="1615" y="2864"/>
                </a:lnTo>
                <a:cubicBezTo>
                  <a:pt x="1623" y="2868"/>
                  <a:pt x="1631" y="2871"/>
                  <a:pt x="1639" y="2874"/>
                </a:cubicBezTo>
                <a:lnTo>
                  <a:pt x="1639" y="2874"/>
                </a:lnTo>
                <a:cubicBezTo>
                  <a:pt x="1648" y="2877"/>
                  <a:pt x="1655" y="2880"/>
                  <a:pt x="1663" y="2883"/>
                </a:cubicBezTo>
                <a:lnTo>
                  <a:pt x="1663" y="2883"/>
                </a:lnTo>
                <a:cubicBezTo>
                  <a:pt x="1672" y="2886"/>
                  <a:pt x="1680" y="2889"/>
                  <a:pt x="1689" y="2892"/>
                </a:cubicBezTo>
                <a:lnTo>
                  <a:pt x="1689" y="2892"/>
                </a:lnTo>
                <a:cubicBezTo>
                  <a:pt x="1696" y="2895"/>
                  <a:pt x="1705" y="2898"/>
                  <a:pt x="1713" y="2901"/>
                </a:cubicBezTo>
                <a:lnTo>
                  <a:pt x="1713" y="2901"/>
                </a:lnTo>
                <a:cubicBezTo>
                  <a:pt x="1721" y="2904"/>
                  <a:pt x="1730" y="2907"/>
                  <a:pt x="1738" y="2911"/>
                </a:cubicBezTo>
                <a:lnTo>
                  <a:pt x="1738" y="2911"/>
                </a:lnTo>
                <a:cubicBezTo>
                  <a:pt x="1746" y="2913"/>
                  <a:pt x="1754" y="2916"/>
                  <a:pt x="1762" y="2919"/>
                </a:cubicBezTo>
                <a:lnTo>
                  <a:pt x="1762" y="2919"/>
                </a:lnTo>
                <a:cubicBezTo>
                  <a:pt x="1771" y="2922"/>
                  <a:pt x="1780" y="2925"/>
                  <a:pt x="1789" y="2928"/>
                </a:cubicBezTo>
                <a:lnTo>
                  <a:pt x="1789" y="2928"/>
                </a:lnTo>
                <a:cubicBezTo>
                  <a:pt x="1796" y="2931"/>
                  <a:pt x="1804" y="2934"/>
                  <a:pt x="1813" y="2936"/>
                </a:cubicBezTo>
                <a:lnTo>
                  <a:pt x="1813" y="2936"/>
                </a:lnTo>
                <a:cubicBezTo>
                  <a:pt x="1822" y="2940"/>
                  <a:pt x="1830" y="2943"/>
                  <a:pt x="1840" y="2946"/>
                </a:cubicBezTo>
                <a:lnTo>
                  <a:pt x="1840" y="2946"/>
                </a:lnTo>
                <a:cubicBezTo>
                  <a:pt x="1847" y="2949"/>
                  <a:pt x="1855" y="2951"/>
                  <a:pt x="1864" y="2954"/>
                </a:cubicBezTo>
                <a:lnTo>
                  <a:pt x="1864" y="2954"/>
                </a:lnTo>
                <a:cubicBezTo>
                  <a:pt x="1873" y="2958"/>
                  <a:pt x="1883" y="2961"/>
                  <a:pt x="1892" y="2964"/>
                </a:cubicBezTo>
                <a:lnTo>
                  <a:pt x="1892" y="2964"/>
                </a:lnTo>
                <a:cubicBezTo>
                  <a:pt x="1898" y="2966"/>
                  <a:pt x="1905" y="2968"/>
                  <a:pt x="1911" y="2970"/>
                </a:cubicBezTo>
                <a:lnTo>
                  <a:pt x="1911" y="2970"/>
                </a:lnTo>
                <a:cubicBezTo>
                  <a:pt x="1913" y="2971"/>
                  <a:pt x="1914" y="2971"/>
                  <a:pt x="1915" y="2971"/>
                </a:cubicBezTo>
                <a:lnTo>
                  <a:pt x="1915" y="2971"/>
                </a:lnTo>
                <a:cubicBezTo>
                  <a:pt x="1934" y="2978"/>
                  <a:pt x="1953" y="2984"/>
                  <a:pt x="1971" y="2989"/>
                </a:cubicBezTo>
                <a:lnTo>
                  <a:pt x="1971" y="2989"/>
                </a:lnTo>
                <a:cubicBezTo>
                  <a:pt x="1977" y="2992"/>
                  <a:pt x="1983" y="2994"/>
                  <a:pt x="1988" y="2995"/>
                </a:cubicBezTo>
                <a:lnTo>
                  <a:pt x="1988" y="2995"/>
                </a:lnTo>
                <a:cubicBezTo>
                  <a:pt x="2003" y="2999"/>
                  <a:pt x="2016" y="3004"/>
                  <a:pt x="2031" y="3008"/>
                </a:cubicBezTo>
                <a:lnTo>
                  <a:pt x="2031" y="3008"/>
                </a:lnTo>
                <a:cubicBezTo>
                  <a:pt x="2038" y="3011"/>
                  <a:pt x="2044" y="3013"/>
                  <a:pt x="2051" y="3015"/>
                </a:cubicBezTo>
                <a:lnTo>
                  <a:pt x="2051" y="3015"/>
                </a:lnTo>
                <a:cubicBezTo>
                  <a:pt x="2065" y="3019"/>
                  <a:pt x="2079" y="3023"/>
                  <a:pt x="2094" y="3027"/>
                </a:cubicBezTo>
                <a:lnTo>
                  <a:pt x="2094" y="3027"/>
                </a:lnTo>
                <a:cubicBezTo>
                  <a:pt x="2099" y="3030"/>
                  <a:pt x="2106" y="3032"/>
                  <a:pt x="2112" y="3033"/>
                </a:cubicBezTo>
                <a:lnTo>
                  <a:pt x="2112" y="3033"/>
                </a:lnTo>
                <a:cubicBezTo>
                  <a:pt x="2131" y="3039"/>
                  <a:pt x="2151" y="3045"/>
                  <a:pt x="2171" y="3051"/>
                </a:cubicBezTo>
                <a:lnTo>
                  <a:pt x="2171" y="3051"/>
                </a:lnTo>
                <a:cubicBezTo>
                  <a:pt x="2175" y="3052"/>
                  <a:pt x="2178" y="3053"/>
                  <a:pt x="2181" y="3054"/>
                </a:cubicBezTo>
                <a:lnTo>
                  <a:pt x="2181" y="3054"/>
                </a:lnTo>
                <a:cubicBezTo>
                  <a:pt x="2198" y="3059"/>
                  <a:pt x="2216" y="3063"/>
                  <a:pt x="2232" y="3069"/>
                </a:cubicBezTo>
                <a:lnTo>
                  <a:pt x="2232" y="3069"/>
                </a:lnTo>
                <a:cubicBezTo>
                  <a:pt x="2239" y="3070"/>
                  <a:pt x="2246" y="3072"/>
                  <a:pt x="2253" y="3074"/>
                </a:cubicBezTo>
                <a:lnTo>
                  <a:pt x="2253" y="3074"/>
                </a:lnTo>
                <a:cubicBezTo>
                  <a:pt x="2267" y="3078"/>
                  <a:pt x="2281" y="3082"/>
                  <a:pt x="2296" y="3086"/>
                </a:cubicBezTo>
                <a:lnTo>
                  <a:pt x="2296" y="3086"/>
                </a:lnTo>
                <a:cubicBezTo>
                  <a:pt x="2302" y="3088"/>
                  <a:pt x="2310" y="3090"/>
                  <a:pt x="2316" y="3092"/>
                </a:cubicBezTo>
                <a:lnTo>
                  <a:pt x="2316" y="3092"/>
                </a:lnTo>
                <a:cubicBezTo>
                  <a:pt x="2335" y="3097"/>
                  <a:pt x="2353" y="3102"/>
                  <a:pt x="2372" y="3107"/>
                </a:cubicBezTo>
                <a:lnTo>
                  <a:pt x="2372" y="3107"/>
                </a:lnTo>
                <a:cubicBezTo>
                  <a:pt x="2374" y="3107"/>
                  <a:pt x="2377" y="3108"/>
                  <a:pt x="2379" y="3108"/>
                </a:cubicBezTo>
                <a:lnTo>
                  <a:pt x="2379" y="3108"/>
                </a:lnTo>
                <a:cubicBezTo>
                  <a:pt x="2399" y="3115"/>
                  <a:pt x="2421" y="3120"/>
                  <a:pt x="2442" y="3125"/>
                </a:cubicBezTo>
                <a:lnTo>
                  <a:pt x="2442" y="3125"/>
                </a:lnTo>
                <a:cubicBezTo>
                  <a:pt x="2443" y="3126"/>
                  <a:pt x="2446" y="3126"/>
                  <a:pt x="2448" y="3127"/>
                </a:cubicBezTo>
                <a:lnTo>
                  <a:pt x="2448" y="3127"/>
                </a:lnTo>
                <a:cubicBezTo>
                  <a:pt x="2450" y="3127"/>
                  <a:pt x="2452" y="3128"/>
                  <a:pt x="2455" y="3128"/>
                </a:cubicBezTo>
                <a:lnTo>
                  <a:pt x="2455" y="3128"/>
                </a:lnTo>
                <a:cubicBezTo>
                  <a:pt x="2487" y="3137"/>
                  <a:pt x="2520" y="3145"/>
                  <a:pt x="2553" y="3153"/>
                </a:cubicBezTo>
                <a:lnTo>
                  <a:pt x="2553" y="3153"/>
                </a:lnTo>
                <a:cubicBezTo>
                  <a:pt x="2557" y="3154"/>
                  <a:pt x="2561" y="3155"/>
                  <a:pt x="2564" y="3156"/>
                </a:cubicBezTo>
                <a:lnTo>
                  <a:pt x="2564" y="3156"/>
                </a:lnTo>
                <a:cubicBezTo>
                  <a:pt x="2597" y="3164"/>
                  <a:pt x="2631" y="3171"/>
                  <a:pt x="2664" y="3179"/>
                </a:cubicBezTo>
                <a:lnTo>
                  <a:pt x="2664" y="3179"/>
                </a:lnTo>
                <a:cubicBezTo>
                  <a:pt x="2668" y="3180"/>
                  <a:pt x="2673" y="3181"/>
                  <a:pt x="2677" y="3182"/>
                </a:cubicBezTo>
                <a:lnTo>
                  <a:pt x="2677" y="3182"/>
                </a:lnTo>
                <a:cubicBezTo>
                  <a:pt x="2710" y="3190"/>
                  <a:pt x="2743" y="3197"/>
                  <a:pt x="2777" y="3205"/>
                </a:cubicBezTo>
                <a:lnTo>
                  <a:pt x="2777" y="3205"/>
                </a:lnTo>
                <a:cubicBezTo>
                  <a:pt x="2781" y="3206"/>
                  <a:pt x="2786" y="3207"/>
                  <a:pt x="2791" y="3208"/>
                </a:cubicBezTo>
                <a:lnTo>
                  <a:pt x="2791" y="3208"/>
                </a:lnTo>
                <a:cubicBezTo>
                  <a:pt x="2824" y="3215"/>
                  <a:pt x="2857" y="3222"/>
                  <a:pt x="2892" y="3229"/>
                </a:cubicBezTo>
                <a:lnTo>
                  <a:pt x="2892" y="3229"/>
                </a:lnTo>
                <a:cubicBezTo>
                  <a:pt x="2893" y="3229"/>
                  <a:pt x="2896" y="3230"/>
                  <a:pt x="2897" y="3231"/>
                </a:cubicBezTo>
                <a:lnTo>
                  <a:pt x="2897" y="3231"/>
                </a:lnTo>
                <a:cubicBezTo>
                  <a:pt x="2901" y="3231"/>
                  <a:pt x="2904" y="3232"/>
                  <a:pt x="2907" y="3233"/>
                </a:cubicBezTo>
                <a:lnTo>
                  <a:pt x="2907" y="3233"/>
                </a:lnTo>
                <a:cubicBezTo>
                  <a:pt x="2938" y="3238"/>
                  <a:pt x="2968" y="3245"/>
                  <a:pt x="2999" y="3251"/>
                </a:cubicBezTo>
                <a:lnTo>
                  <a:pt x="2999" y="3251"/>
                </a:lnTo>
                <a:cubicBezTo>
                  <a:pt x="3001" y="3251"/>
                  <a:pt x="3003" y="3252"/>
                  <a:pt x="3004" y="3252"/>
                </a:cubicBezTo>
                <a:lnTo>
                  <a:pt x="3004" y="3252"/>
                </a:lnTo>
                <a:cubicBezTo>
                  <a:pt x="3035" y="3258"/>
                  <a:pt x="3066" y="3264"/>
                  <a:pt x="3097" y="3269"/>
                </a:cubicBezTo>
                <a:lnTo>
                  <a:pt x="3097" y="3269"/>
                </a:lnTo>
                <a:cubicBezTo>
                  <a:pt x="3100" y="3270"/>
                  <a:pt x="3104" y="3271"/>
                  <a:pt x="3108" y="3272"/>
                </a:cubicBezTo>
                <a:lnTo>
                  <a:pt x="3108" y="3272"/>
                </a:lnTo>
                <a:cubicBezTo>
                  <a:pt x="3139" y="3277"/>
                  <a:pt x="3169" y="3283"/>
                  <a:pt x="3200" y="3288"/>
                </a:cubicBezTo>
                <a:lnTo>
                  <a:pt x="3200" y="3288"/>
                </a:lnTo>
                <a:cubicBezTo>
                  <a:pt x="3206" y="3289"/>
                  <a:pt x="3212" y="3291"/>
                  <a:pt x="3218" y="3292"/>
                </a:cubicBezTo>
                <a:lnTo>
                  <a:pt x="3218" y="3292"/>
                </a:lnTo>
                <a:cubicBezTo>
                  <a:pt x="3248" y="3297"/>
                  <a:pt x="3278" y="3302"/>
                  <a:pt x="3309" y="3307"/>
                </a:cubicBezTo>
                <a:lnTo>
                  <a:pt x="3309" y="3307"/>
                </a:lnTo>
                <a:cubicBezTo>
                  <a:pt x="3311" y="3308"/>
                  <a:pt x="3314" y="3308"/>
                  <a:pt x="3317" y="3308"/>
                </a:cubicBezTo>
                <a:lnTo>
                  <a:pt x="3317" y="3308"/>
                </a:lnTo>
                <a:cubicBezTo>
                  <a:pt x="3321" y="3309"/>
                  <a:pt x="3325" y="3310"/>
                  <a:pt x="3329" y="3311"/>
                </a:cubicBezTo>
                <a:lnTo>
                  <a:pt x="3329" y="3311"/>
                </a:lnTo>
                <a:cubicBezTo>
                  <a:pt x="3356" y="3315"/>
                  <a:pt x="3384" y="3319"/>
                  <a:pt x="3411" y="3324"/>
                </a:cubicBezTo>
                <a:lnTo>
                  <a:pt x="3411" y="3324"/>
                </a:lnTo>
                <a:cubicBezTo>
                  <a:pt x="3414" y="3324"/>
                  <a:pt x="3415" y="3325"/>
                  <a:pt x="3417" y="3325"/>
                </a:cubicBezTo>
                <a:lnTo>
                  <a:pt x="3417" y="3325"/>
                </a:lnTo>
                <a:cubicBezTo>
                  <a:pt x="3447" y="3329"/>
                  <a:pt x="3475" y="3334"/>
                  <a:pt x="3505" y="3338"/>
                </a:cubicBezTo>
                <a:lnTo>
                  <a:pt x="3505" y="3338"/>
                </a:lnTo>
                <a:cubicBezTo>
                  <a:pt x="3511" y="3339"/>
                  <a:pt x="3518" y="3340"/>
                  <a:pt x="3525" y="3341"/>
                </a:cubicBezTo>
                <a:lnTo>
                  <a:pt x="3525" y="3341"/>
                </a:lnTo>
                <a:cubicBezTo>
                  <a:pt x="3554" y="3346"/>
                  <a:pt x="3583" y="3350"/>
                  <a:pt x="3612" y="3354"/>
                </a:cubicBezTo>
                <a:lnTo>
                  <a:pt x="3612" y="3354"/>
                </a:lnTo>
                <a:cubicBezTo>
                  <a:pt x="3617" y="3355"/>
                  <a:pt x="3623" y="3355"/>
                  <a:pt x="3627" y="3357"/>
                </a:cubicBezTo>
                <a:lnTo>
                  <a:pt x="3627" y="3357"/>
                </a:lnTo>
                <a:cubicBezTo>
                  <a:pt x="3656" y="3360"/>
                  <a:pt x="3685" y="3364"/>
                  <a:pt x="3713" y="3368"/>
                </a:cubicBezTo>
                <a:lnTo>
                  <a:pt x="3713" y="3368"/>
                </a:lnTo>
                <a:cubicBezTo>
                  <a:pt x="3716" y="3368"/>
                  <a:pt x="3718" y="3369"/>
                  <a:pt x="3720" y="3369"/>
                </a:cubicBezTo>
                <a:lnTo>
                  <a:pt x="3720" y="3369"/>
                </a:lnTo>
                <a:cubicBezTo>
                  <a:pt x="3721" y="3369"/>
                  <a:pt x="3722" y="3369"/>
                  <a:pt x="3723" y="3369"/>
                </a:cubicBezTo>
                <a:lnTo>
                  <a:pt x="3723" y="3369"/>
                </a:lnTo>
                <a:cubicBezTo>
                  <a:pt x="3751" y="3373"/>
                  <a:pt x="3780" y="3377"/>
                  <a:pt x="3809" y="3380"/>
                </a:cubicBezTo>
                <a:lnTo>
                  <a:pt x="3809" y="3380"/>
                </a:lnTo>
                <a:cubicBezTo>
                  <a:pt x="3816" y="3381"/>
                  <a:pt x="3823" y="3382"/>
                  <a:pt x="3829" y="3383"/>
                </a:cubicBezTo>
                <a:lnTo>
                  <a:pt x="3829" y="3383"/>
                </a:lnTo>
                <a:cubicBezTo>
                  <a:pt x="3857" y="3387"/>
                  <a:pt x="3884" y="3389"/>
                  <a:pt x="3911" y="3393"/>
                </a:cubicBezTo>
                <a:lnTo>
                  <a:pt x="3911" y="3393"/>
                </a:lnTo>
                <a:cubicBezTo>
                  <a:pt x="3914" y="3393"/>
                  <a:pt x="3916" y="3393"/>
                  <a:pt x="3918" y="3393"/>
                </a:cubicBezTo>
                <a:lnTo>
                  <a:pt x="3918" y="3393"/>
                </a:lnTo>
                <a:cubicBezTo>
                  <a:pt x="3947" y="3397"/>
                  <a:pt x="3976" y="3400"/>
                  <a:pt x="4006" y="3403"/>
                </a:cubicBezTo>
                <a:lnTo>
                  <a:pt x="4006" y="3403"/>
                </a:lnTo>
                <a:cubicBezTo>
                  <a:pt x="4013" y="3405"/>
                  <a:pt x="4020" y="3405"/>
                  <a:pt x="4028" y="3406"/>
                </a:cubicBezTo>
                <a:lnTo>
                  <a:pt x="4028" y="3406"/>
                </a:lnTo>
                <a:cubicBezTo>
                  <a:pt x="4057" y="3409"/>
                  <a:pt x="4086" y="3412"/>
                  <a:pt x="4116" y="3415"/>
                </a:cubicBezTo>
                <a:lnTo>
                  <a:pt x="4116" y="3415"/>
                </a:lnTo>
                <a:lnTo>
                  <a:pt x="4117" y="3415"/>
                </a:lnTo>
                <a:lnTo>
                  <a:pt x="4117" y="3415"/>
                </a:lnTo>
                <a:cubicBezTo>
                  <a:pt x="4117" y="3415"/>
                  <a:pt x="4117" y="3415"/>
                  <a:pt x="4118" y="3415"/>
                </a:cubicBezTo>
                <a:lnTo>
                  <a:pt x="4118" y="3415"/>
                </a:lnTo>
                <a:cubicBezTo>
                  <a:pt x="4183" y="3422"/>
                  <a:pt x="4248" y="3428"/>
                  <a:pt x="4314" y="3434"/>
                </a:cubicBezTo>
                <a:lnTo>
                  <a:pt x="4315" y="3434"/>
                </a:lnTo>
                <a:lnTo>
                  <a:pt x="4315" y="3434"/>
                </a:lnTo>
                <a:cubicBezTo>
                  <a:pt x="4446" y="3446"/>
                  <a:pt x="4579" y="3455"/>
                  <a:pt x="4714" y="3463"/>
                </a:cubicBezTo>
                <a:lnTo>
                  <a:pt x="4715" y="3463"/>
                </a:lnTo>
                <a:lnTo>
                  <a:pt x="4715" y="3463"/>
                </a:lnTo>
                <a:cubicBezTo>
                  <a:pt x="4782" y="3467"/>
                  <a:pt x="4849" y="3470"/>
                  <a:pt x="4916" y="3473"/>
                </a:cubicBezTo>
                <a:lnTo>
                  <a:pt x="4916" y="3473"/>
                </a:lnTo>
                <a:cubicBezTo>
                  <a:pt x="4918" y="3473"/>
                  <a:pt x="4918" y="3474"/>
                  <a:pt x="4919" y="3474"/>
                </a:cubicBezTo>
                <a:lnTo>
                  <a:pt x="4919" y="3474"/>
                </a:lnTo>
                <a:cubicBezTo>
                  <a:pt x="4950" y="3475"/>
                  <a:pt x="4982" y="3476"/>
                  <a:pt x="5014" y="3478"/>
                </a:cubicBezTo>
                <a:lnTo>
                  <a:pt x="5014" y="3478"/>
                </a:lnTo>
                <a:cubicBezTo>
                  <a:pt x="5021" y="3478"/>
                  <a:pt x="5027" y="3478"/>
                  <a:pt x="5034" y="3479"/>
                </a:cubicBezTo>
                <a:lnTo>
                  <a:pt x="5034" y="3479"/>
                </a:lnTo>
                <a:cubicBezTo>
                  <a:pt x="5065" y="3479"/>
                  <a:pt x="5097" y="3480"/>
                  <a:pt x="5128" y="3481"/>
                </a:cubicBezTo>
                <a:lnTo>
                  <a:pt x="5128" y="3481"/>
                </a:lnTo>
                <a:lnTo>
                  <a:pt x="5129" y="3481"/>
                </a:lnTo>
                <a:lnTo>
                  <a:pt x="5129" y="3481"/>
                </a:lnTo>
                <a:cubicBezTo>
                  <a:pt x="5161" y="3483"/>
                  <a:pt x="5193" y="3483"/>
                  <a:pt x="5225" y="3484"/>
                </a:cubicBezTo>
                <a:lnTo>
                  <a:pt x="5225" y="3484"/>
                </a:lnTo>
                <a:cubicBezTo>
                  <a:pt x="5232" y="3484"/>
                  <a:pt x="5239" y="3484"/>
                  <a:pt x="5245" y="3484"/>
                </a:cubicBezTo>
                <a:lnTo>
                  <a:pt x="5245" y="3484"/>
                </a:lnTo>
                <a:cubicBezTo>
                  <a:pt x="5301" y="3486"/>
                  <a:pt x="5357" y="3487"/>
                  <a:pt x="5413" y="3488"/>
                </a:cubicBezTo>
                <a:lnTo>
                  <a:pt x="5413" y="3488"/>
                </a:lnTo>
                <a:cubicBezTo>
                  <a:pt x="5474" y="3489"/>
                  <a:pt x="5534" y="3489"/>
                  <a:pt x="5593" y="3489"/>
                </a:cubicBezTo>
                <a:lnTo>
                  <a:pt x="5606" y="3489"/>
                </a:lnTo>
                <a:lnTo>
                  <a:pt x="5606" y="3489"/>
                </a:lnTo>
                <a:cubicBezTo>
                  <a:pt x="5666" y="3489"/>
                  <a:pt x="5726" y="3489"/>
                  <a:pt x="5785" y="3488"/>
                </a:cubicBezTo>
                <a:lnTo>
                  <a:pt x="5786" y="3488"/>
                </a:lnTo>
                <a:lnTo>
                  <a:pt x="5786" y="3488"/>
                </a:lnTo>
                <a:cubicBezTo>
                  <a:pt x="5787" y="3488"/>
                  <a:pt x="5787" y="3488"/>
                  <a:pt x="5788" y="3488"/>
                </a:cubicBezTo>
                <a:lnTo>
                  <a:pt x="5788" y="3488"/>
                </a:lnTo>
                <a:cubicBezTo>
                  <a:pt x="5824" y="3488"/>
                  <a:pt x="5858" y="3487"/>
                  <a:pt x="5893" y="3486"/>
                </a:cubicBezTo>
                <a:lnTo>
                  <a:pt x="5893" y="3486"/>
                </a:lnTo>
                <a:cubicBezTo>
                  <a:pt x="5899" y="3486"/>
                  <a:pt x="5905" y="3486"/>
                  <a:pt x="5911" y="3486"/>
                </a:cubicBezTo>
                <a:lnTo>
                  <a:pt x="5911" y="3486"/>
                </a:lnTo>
                <a:cubicBezTo>
                  <a:pt x="5945" y="3485"/>
                  <a:pt x="5980" y="3484"/>
                  <a:pt x="6014" y="3483"/>
                </a:cubicBezTo>
                <a:lnTo>
                  <a:pt x="6014" y="3483"/>
                </a:lnTo>
                <a:cubicBezTo>
                  <a:pt x="6021" y="3483"/>
                  <a:pt x="6027" y="3483"/>
                  <a:pt x="6033" y="3483"/>
                </a:cubicBezTo>
                <a:lnTo>
                  <a:pt x="6033" y="3483"/>
                </a:lnTo>
                <a:cubicBezTo>
                  <a:pt x="6067" y="3481"/>
                  <a:pt x="6101" y="3480"/>
                  <a:pt x="6135" y="3479"/>
                </a:cubicBezTo>
                <a:lnTo>
                  <a:pt x="6135" y="3479"/>
                </a:lnTo>
                <a:cubicBezTo>
                  <a:pt x="6137" y="3479"/>
                  <a:pt x="6138" y="3479"/>
                  <a:pt x="6140" y="3479"/>
                </a:cubicBezTo>
                <a:lnTo>
                  <a:pt x="6140" y="3479"/>
                </a:lnTo>
                <a:cubicBezTo>
                  <a:pt x="6175" y="3478"/>
                  <a:pt x="6210" y="3477"/>
                  <a:pt x="6245" y="3475"/>
                </a:cubicBezTo>
                <a:lnTo>
                  <a:pt x="6245" y="3475"/>
                </a:lnTo>
                <a:cubicBezTo>
                  <a:pt x="6249" y="3475"/>
                  <a:pt x="6252" y="3475"/>
                  <a:pt x="6255" y="3474"/>
                </a:cubicBezTo>
                <a:lnTo>
                  <a:pt x="6255" y="3474"/>
                </a:lnTo>
                <a:cubicBezTo>
                  <a:pt x="6258" y="3474"/>
                  <a:pt x="6261" y="3474"/>
                  <a:pt x="6264" y="3474"/>
                </a:cubicBezTo>
                <a:lnTo>
                  <a:pt x="6264" y="3474"/>
                </a:lnTo>
                <a:cubicBezTo>
                  <a:pt x="6302" y="3473"/>
                  <a:pt x="6340" y="3471"/>
                  <a:pt x="6379" y="3469"/>
                </a:cubicBezTo>
                <a:lnTo>
                  <a:pt x="6379" y="3469"/>
                </a:lnTo>
                <a:cubicBezTo>
                  <a:pt x="6385" y="3469"/>
                  <a:pt x="6390" y="3468"/>
                  <a:pt x="6396" y="3468"/>
                </a:cubicBezTo>
                <a:lnTo>
                  <a:pt x="6396" y="3468"/>
                </a:lnTo>
                <a:cubicBezTo>
                  <a:pt x="6435" y="3466"/>
                  <a:pt x="6473" y="3464"/>
                  <a:pt x="6511" y="3462"/>
                </a:cubicBezTo>
                <a:lnTo>
                  <a:pt x="6511" y="3462"/>
                </a:lnTo>
                <a:cubicBezTo>
                  <a:pt x="6516" y="3461"/>
                  <a:pt x="6520" y="3461"/>
                  <a:pt x="6524" y="3460"/>
                </a:cubicBezTo>
                <a:lnTo>
                  <a:pt x="6524" y="3460"/>
                </a:lnTo>
                <a:cubicBezTo>
                  <a:pt x="6606" y="3456"/>
                  <a:pt x="6688" y="3450"/>
                  <a:pt x="6769" y="3443"/>
                </a:cubicBezTo>
                <a:lnTo>
                  <a:pt x="6769" y="3443"/>
                </a:lnTo>
                <a:cubicBezTo>
                  <a:pt x="6770" y="3443"/>
                  <a:pt x="6772" y="3443"/>
                  <a:pt x="6772" y="3443"/>
                </a:cubicBezTo>
                <a:lnTo>
                  <a:pt x="6772" y="3443"/>
                </a:lnTo>
                <a:cubicBezTo>
                  <a:pt x="6773" y="3443"/>
                  <a:pt x="6774" y="3443"/>
                  <a:pt x="6775" y="3443"/>
                </a:cubicBezTo>
                <a:lnTo>
                  <a:pt x="6775" y="3443"/>
                </a:lnTo>
                <a:cubicBezTo>
                  <a:pt x="6828" y="3439"/>
                  <a:pt x="6881" y="3435"/>
                  <a:pt x="6934" y="3430"/>
                </a:cubicBezTo>
                <a:lnTo>
                  <a:pt x="6934" y="3430"/>
                </a:lnTo>
                <a:cubicBezTo>
                  <a:pt x="6936" y="3429"/>
                  <a:pt x="6940" y="3429"/>
                  <a:pt x="6943" y="3429"/>
                </a:cubicBezTo>
                <a:lnTo>
                  <a:pt x="6943" y="3429"/>
                </a:lnTo>
                <a:cubicBezTo>
                  <a:pt x="6994" y="3425"/>
                  <a:pt x="7044" y="3419"/>
                  <a:pt x="7094" y="3415"/>
                </a:cubicBezTo>
                <a:lnTo>
                  <a:pt x="7094" y="3415"/>
                </a:lnTo>
                <a:cubicBezTo>
                  <a:pt x="7098" y="3414"/>
                  <a:pt x="7102" y="3413"/>
                  <a:pt x="7106" y="3413"/>
                </a:cubicBezTo>
                <a:lnTo>
                  <a:pt x="7106" y="3413"/>
                </a:lnTo>
                <a:cubicBezTo>
                  <a:pt x="7211" y="3403"/>
                  <a:pt x="7315" y="3390"/>
                  <a:pt x="7418" y="3378"/>
                </a:cubicBezTo>
                <a:lnTo>
                  <a:pt x="7418" y="3378"/>
                </a:lnTo>
                <a:cubicBezTo>
                  <a:pt x="7419" y="3378"/>
                  <a:pt x="7421" y="3378"/>
                  <a:pt x="7422" y="3378"/>
                </a:cubicBezTo>
                <a:lnTo>
                  <a:pt x="7422" y="3378"/>
                </a:lnTo>
                <a:cubicBezTo>
                  <a:pt x="7425" y="3377"/>
                  <a:pt x="7429" y="3377"/>
                  <a:pt x="7432" y="3376"/>
                </a:cubicBezTo>
                <a:lnTo>
                  <a:pt x="7432" y="3376"/>
                </a:lnTo>
                <a:cubicBezTo>
                  <a:pt x="7456" y="3373"/>
                  <a:pt x="7480" y="3370"/>
                  <a:pt x="7503" y="3367"/>
                </a:cubicBezTo>
                <a:lnTo>
                  <a:pt x="7503" y="3367"/>
                </a:lnTo>
                <a:cubicBezTo>
                  <a:pt x="7508" y="3367"/>
                  <a:pt x="7513" y="3365"/>
                  <a:pt x="7519" y="3365"/>
                </a:cubicBezTo>
                <a:lnTo>
                  <a:pt x="7519" y="3365"/>
                </a:lnTo>
                <a:cubicBezTo>
                  <a:pt x="7547" y="3361"/>
                  <a:pt x="7575" y="3357"/>
                  <a:pt x="7603" y="3353"/>
                </a:cubicBezTo>
                <a:lnTo>
                  <a:pt x="7603" y="3353"/>
                </a:lnTo>
                <a:cubicBezTo>
                  <a:pt x="7605" y="3353"/>
                  <a:pt x="7607" y="3353"/>
                  <a:pt x="7610" y="3352"/>
                </a:cubicBezTo>
                <a:lnTo>
                  <a:pt x="7610" y="3352"/>
                </a:lnTo>
                <a:cubicBezTo>
                  <a:pt x="7635" y="3349"/>
                  <a:pt x="7660" y="3345"/>
                  <a:pt x="7685" y="3342"/>
                </a:cubicBezTo>
                <a:lnTo>
                  <a:pt x="7685" y="3342"/>
                </a:lnTo>
                <a:cubicBezTo>
                  <a:pt x="7692" y="3340"/>
                  <a:pt x="7698" y="3340"/>
                  <a:pt x="7705" y="3339"/>
                </a:cubicBezTo>
                <a:lnTo>
                  <a:pt x="7705" y="3339"/>
                </a:lnTo>
                <a:cubicBezTo>
                  <a:pt x="7729" y="3335"/>
                  <a:pt x="7752" y="3332"/>
                  <a:pt x="7776" y="3328"/>
                </a:cubicBezTo>
                <a:lnTo>
                  <a:pt x="7776" y="3328"/>
                </a:lnTo>
                <a:cubicBezTo>
                  <a:pt x="7780" y="3328"/>
                  <a:pt x="7784" y="3327"/>
                  <a:pt x="7787" y="3327"/>
                </a:cubicBezTo>
                <a:lnTo>
                  <a:pt x="7787" y="3327"/>
                </a:lnTo>
                <a:cubicBezTo>
                  <a:pt x="7814" y="3322"/>
                  <a:pt x="7841" y="3318"/>
                  <a:pt x="7869" y="3314"/>
                </a:cubicBezTo>
                <a:lnTo>
                  <a:pt x="7869" y="3314"/>
                </a:lnTo>
                <a:cubicBezTo>
                  <a:pt x="7873" y="3313"/>
                  <a:pt x="7879" y="3312"/>
                  <a:pt x="7884" y="3311"/>
                </a:cubicBezTo>
                <a:lnTo>
                  <a:pt x="7884" y="3311"/>
                </a:lnTo>
                <a:cubicBezTo>
                  <a:pt x="7906" y="3308"/>
                  <a:pt x="7928" y="3304"/>
                  <a:pt x="7950" y="3300"/>
                </a:cubicBezTo>
                <a:lnTo>
                  <a:pt x="7950" y="3300"/>
                </a:lnTo>
                <a:cubicBezTo>
                  <a:pt x="7957" y="3299"/>
                  <a:pt x="7963" y="3298"/>
                  <a:pt x="7970" y="3297"/>
                </a:cubicBezTo>
                <a:lnTo>
                  <a:pt x="7970" y="3297"/>
                </a:lnTo>
                <a:cubicBezTo>
                  <a:pt x="8023" y="3288"/>
                  <a:pt x="8076" y="3278"/>
                  <a:pt x="8128" y="3269"/>
                </a:cubicBezTo>
                <a:lnTo>
                  <a:pt x="8128" y="3269"/>
                </a:lnTo>
                <a:cubicBezTo>
                  <a:pt x="8135" y="3268"/>
                  <a:pt x="8140" y="3267"/>
                  <a:pt x="8147" y="3266"/>
                </a:cubicBezTo>
                <a:lnTo>
                  <a:pt x="8147" y="3266"/>
                </a:lnTo>
                <a:cubicBezTo>
                  <a:pt x="8168" y="3261"/>
                  <a:pt x="8189" y="3258"/>
                  <a:pt x="8210" y="3254"/>
                </a:cubicBezTo>
                <a:lnTo>
                  <a:pt x="8210" y="3254"/>
                </a:lnTo>
                <a:cubicBezTo>
                  <a:pt x="8216" y="3252"/>
                  <a:pt x="8222" y="3251"/>
                  <a:pt x="8228" y="3250"/>
                </a:cubicBezTo>
                <a:lnTo>
                  <a:pt x="8228" y="3250"/>
                </a:lnTo>
                <a:cubicBezTo>
                  <a:pt x="8253" y="3246"/>
                  <a:pt x="8279" y="3240"/>
                  <a:pt x="8305" y="3236"/>
                </a:cubicBezTo>
                <a:lnTo>
                  <a:pt x="8305" y="3236"/>
                </a:lnTo>
                <a:cubicBezTo>
                  <a:pt x="8308" y="3235"/>
                  <a:pt x="8310" y="3234"/>
                  <a:pt x="8313" y="3234"/>
                </a:cubicBezTo>
                <a:lnTo>
                  <a:pt x="8313" y="3234"/>
                </a:lnTo>
                <a:cubicBezTo>
                  <a:pt x="8336" y="3229"/>
                  <a:pt x="8359" y="3224"/>
                  <a:pt x="8381" y="3219"/>
                </a:cubicBezTo>
                <a:lnTo>
                  <a:pt x="8381" y="3219"/>
                </a:lnTo>
                <a:cubicBezTo>
                  <a:pt x="8389" y="3218"/>
                  <a:pt x="8395" y="3217"/>
                  <a:pt x="8401" y="3216"/>
                </a:cubicBezTo>
                <a:lnTo>
                  <a:pt x="8401" y="3216"/>
                </a:lnTo>
                <a:cubicBezTo>
                  <a:pt x="8422" y="3211"/>
                  <a:pt x="8444" y="3207"/>
                  <a:pt x="8465" y="3202"/>
                </a:cubicBezTo>
                <a:lnTo>
                  <a:pt x="8465" y="3202"/>
                </a:lnTo>
                <a:cubicBezTo>
                  <a:pt x="8470" y="3201"/>
                  <a:pt x="8474" y="3200"/>
                  <a:pt x="8478" y="3199"/>
                </a:cubicBezTo>
                <a:lnTo>
                  <a:pt x="8478" y="3199"/>
                </a:lnTo>
                <a:cubicBezTo>
                  <a:pt x="8503" y="3194"/>
                  <a:pt x="8528" y="3188"/>
                  <a:pt x="8553" y="3183"/>
                </a:cubicBezTo>
                <a:lnTo>
                  <a:pt x="8553" y="3183"/>
                </a:lnTo>
                <a:cubicBezTo>
                  <a:pt x="8558" y="3182"/>
                  <a:pt x="8563" y="3181"/>
                  <a:pt x="8568" y="3180"/>
                </a:cubicBezTo>
                <a:lnTo>
                  <a:pt x="8568" y="3180"/>
                </a:lnTo>
                <a:cubicBezTo>
                  <a:pt x="8589" y="3175"/>
                  <a:pt x="8609" y="3170"/>
                  <a:pt x="8629" y="3166"/>
                </a:cubicBezTo>
                <a:lnTo>
                  <a:pt x="8629" y="3166"/>
                </a:lnTo>
                <a:cubicBezTo>
                  <a:pt x="8635" y="3164"/>
                  <a:pt x="8642" y="3163"/>
                  <a:pt x="8647" y="3161"/>
                </a:cubicBezTo>
                <a:lnTo>
                  <a:pt x="8647" y="3161"/>
                </a:lnTo>
                <a:cubicBezTo>
                  <a:pt x="8672" y="3156"/>
                  <a:pt x="8696" y="3150"/>
                  <a:pt x="8720" y="3144"/>
                </a:cubicBezTo>
                <a:lnTo>
                  <a:pt x="8720" y="3144"/>
                </a:lnTo>
                <a:cubicBezTo>
                  <a:pt x="8720" y="3144"/>
                  <a:pt x="8720" y="3144"/>
                  <a:pt x="8721" y="3144"/>
                </a:cubicBezTo>
                <a:lnTo>
                  <a:pt x="8721" y="3144"/>
                </a:lnTo>
                <a:cubicBezTo>
                  <a:pt x="8746" y="3138"/>
                  <a:pt x="8770" y="3133"/>
                  <a:pt x="8794" y="3126"/>
                </a:cubicBezTo>
                <a:lnTo>
                  <a:pt x="8794" y="3126"/>
                </a:lnTo>
                <a:cubicBezTo>
                  <a:pt x="8800" y="3125"/>
                  <a:pt x="8806" y="3123"/>
                  <a:pt x="8812" y="3122"/>
                </a:cubicBezTo>
                <a:lnTo>
                  <a:pt x="8812" y="3122"/>
                </a:lnTo>
                <a:cubicBezTo>
                  <a:pt x="8831" y="3117"/>
                  <a:pt x="8850" y="3112"/>
                  <a:pt x="8869" y="3107"/>
                </a:cubicBezTo>
                <a:lnTo>
                  <a:pt x="8869" y="3107"/>
                </a:lnTo>
                <a:cubicBezTo>
                  <a:pt x="8875" y="3106"/>
                  <a:pt x="8880" y="3105"/>
                  <a:pt x="8886" y="3103"/>
                </a:cubicBezTo>
                <a:lnTo>
                  <a:pt x="8886" y="3103"/>
                </a:lnTo>
                <a:cubicBezTo>
                  <a:pt x="8910" y="3097"/>
                  <a:pt x="8934" y="3090"/>
                  <a:pt x="8958" y="3085"/>
                </a:cubicBezTo>
                <a:lnTo>
                  <a:pt x="8958" y="3085"/>
                </a:lnTo>
                <a:cubicBezTo>
                  <a:pt x="8960" y="3084"/>
                  <a:pt x="8962" y="3083"/>
                  <a:pt x="8964" y="3083"/>
                </a:cubicBezTo>
                <a:lnTo>
                  <a:pt x="8964" y="3083"/>
                </a:lnTo>
                <a:cubicBezTo>
                  <a:pt x="8985" y="3077"/>
                  <a:pt x="9007" y="3071"/>
                  <a:pt x="9028" y="3065"/>
                </a:cubicBezTo>
                <a:lnTo>
                  <a:pt x="9028" y="3065"/>
                </a:lnTo>
                <a:cubicBezTo>
                  <a:pt x="9034" y="3063"/>
                  <a:pt x="9040" y="3062"/>
                  <a:pt x="9046" y="3060"/>
                </a:cubicBezTo>
                <a:lnTo>
                  <a:pt x="9046" y="3060"/>
                </a:lnTo>
                <a:cubicBezTo>
                  <a:pt x="9066" y="3055"/>
                  <a:pt x="9085" y="3049"/>
                  <a:pt x="9104" y="3044"/>
                </a:cubicBezTo>
                <a:lnTo>
                  <a:pt x="9104" y="3044"/>
                </a:lnTo>
                <a:cubicBezTo>
                  <a:pt x="9108" y="3043"/>
                  <a:pt x="9112" y="3042"/>
                  <a:pt x="9116" y="3040"/>
                </a:cubicBezTo>
                <a:lnTo>
                  <a:pt x="9116" y="3040"/>
                </a:lnTo>
                <a:cubicBezTo>
                  <a:pt x="9140" y="3034"/>
                  <a:pt x="9162" y="3027"/>
                  <a:pt x="9185" y="3021"/>
                </a:cubicBezTo>
                <a:lnTo>
                  <a:pt x="9185" y="3021"/>
                </a:lnTo>
                <a:cubicBezTo>
                  <a:pt x="9190" y="3019"/>
                  <a:pt x="9194" y="3018"/>
                  <a:pt x="9198" y="3017"/>
                </a:cubicBezTo>
                <a:lnTo>
                  <a:pt x="9198" y="3017"/>
                </a:lnTo>
                <a:cubicBezTo>
                  <a:pt x="9217" y="3011"/>
                  <a:pt x="9235" y="3006"/>
                  <a:pt x="9254" y="3000"/>
                </a:cubicBezTo>
                <a:lnTo>
                  <a:pt x="9254" y="3000"/>
                </a:lnTo>
                <a:cubicBezTo>
                  <a:pt x="9260" y="2998"/>
                  <a:pt x="9266" y="2996"/>
                  <a:pt x="9271" y="2995"/>
                </a:cubicBezTo>
                <a:lnTo>
                  <a:pt x="9271" y="2995"/>
                </a:lnTo>
                <a:cubicBezTo>
                  <a:pt x="9293" y="2988"/>
                  <a:pt x="9314" y="2982"/>
                  <a:pt x="9335" y="2975"/>
                </a:cubicBezTo>
                <a:lnTo>
                  <a:pt x="9335" y="2975"/>
                </a:lnTo>
                <a:cubicBezTo>
                  <a:pt x="9336" y="2975"/>
                  <a:pt x="9337" y="2975"/>
                  <a:pt x="9338" y="2974"/>
                </a:cubicBezTo>
                <a:lnTo>
                  <a:pt x="9338" y="2974"/>
                </a:lnTo>
                <a:cubicBezTo>
                  <a:pt x="9361" y="2967"/>
                  <a:pt x="9382" y="2960"/>
                  <a:pt x="9404" y="2953"/>
                </a:cubicBezTo>
                <a:lnTo>
                  <a:pt x="9404" y="2953"/>
                </a:lnTo>
                <a:cubicBezTo>
                  <a:pt x="9410" y="2951"/>
                  <a:pt x="9415" y="2949"/>
                  <a:pt x="9420" y="2948"/>
                </a:cubicBezTo>
                <a:lnTo>
                  <a:pt x="9420" y="2948"/>
                </a:lnTo>
                <a:cubicBezTo>
                  <a:pt x="9438" y="2942"/>
                  <a:pt x="9455" y="2936"/>
                  <a:pt x="9473" y="2931"/>
                </a:cubicBezTo>
                <a:lnTo>
                  <a:pt x="9473" y="2931"/>
                </a:lnTo>
                <a:cubicBezTo>
                  <a:pt x="9477" y="2929"/>
                  <a:pt x="9483" y="2927"/>
                  <a:pt x="9488" y="2925"/>
                </a:cubicBezTo>
                <a:lnTo>
                  <a:pt x="9488" y="2925"/>
                </a:lnTo>
                <a:cubicBezTo>
                  <a:pt x="9510" y="2918"/>
                  <a:pt x="9531" y="2911"/>
                  <a:pt x="9552" y="2904"/>
                </a:cubicBezTo>
                <a:lnTo>
                  <a:pt x="9552" y="2904"/>
                </a:lnTo>
                <a:cubicBezTo>
                  <a:pt x="9554" y="2903"/>
                  <a:pt x="9555" y="2902"/>
                  <a:pt x="9557" y="2902"/>
                </a:cubicBezTo>
                <a:lnTo>
                  <a:pt x="9557" y="2902"/>
                </a:lnTo>
                <a:cubicBezTo>
                  <a:pt x="9577" y="2895"/>
                  <a:pt x="9596" y="2888"/>
                  <a:pt x="9615" y="2881"/>
                </a:cubicBezTo>
                <a:lnTo>
                  <a:pt x="9615" y="2881"/>
                </a:lnTo>
                <a:cubicBezTo>
                  <a:pt x="9621" y="2880"/>
                  <a:pt x="9626" y="2878"/>
                  <a:pt x="9632" y="2875"/>
                </a:cubicBezTo>
                <a:lnTo>
                  <a:pt x="9632" y="2875"/>
                </a:lnTo>
                <a:cubicBezTo>
                  <a:pt x="9649" y="2870"/>
                  <a:pt x="9666" y="2863"/>
                  <a:pt x="9684" y="2857"/>
                </a:cubicBezTo>
                <a:lnTo>
                  <a:pt x="9684" y="2857"/>
                </a:lnTo>
                <a:cubicBezTo>
                  <a:pt x="9688" y="2855"/>
                  <a:pt x="9691" y="2854"/>
                  <a:pt x="9695" y="2853"/>
                </a:cubicBezTo>
                <a:lnTo>
                  <a:pt x="9695" y="2853"/>
                </a:lnTo>
                <a:cubicBezTo>
                  <a:pt x="9715" y="2845"/>
                  <a:pt x="9736" y="2837"/>
                  <a:pt x="9756" y="2830"/>
                </a:cubicBezTo>
                <a:lnTo>
                  <a:pt x="9756" y="2830"/>
                </a:lnTo>
                <a:cubicBezTo>
                  <a:pt x="9760" y="2828"/>
                  <a:pt x="9764" y="2827"/>
                  <a:pt x="9767" y="2825"/>
                </a:cubicBezTo>
                <a:lnTo>
                  <a:pt x="9767" y="2825"/>
                </a:lnTo>
                <a:cubicBezTo>
                  <a:pt x="9785" y="2819"/>
                  <a:pt x="9801" y="2813"/>
                  <a:pt x="9817" y="2805"/>
                </a:cubicBezTo>
                <a:lnTo>
                  <a:pt x="9817" y="2805"/>
                </a:lnTo>
                <a:cubicBezTo>
                  <a:pt x="9823" y="2804"/>
                  <a:pt x="9828" y="2802"/>
                  <a:pt x="9833" y="2800"/>
                </a:cubicBezTo>
                <a:lnTo>
                  <a:pt x="9833" y="2800"/>
                </a:lnTo>
                <a:cubicBezTo>
                  <a:pt x="9851" y="2793"/>
                  <a:pt x="9870" y="2785"/>
                  <a:pt x="9888" y="2777"/>
                </a:cubicBezTo>
                <a:lnTo>
                  <a:pt x="9888" y="2777"/>
                </a:lnTo>
                <a:cubicBezTo>
                  <a:pt x="9890" y="2777"/>
                  <a:pt x="9891" y="2777"/>
                  <a:pt x="9892" y="2776"/>
                </a:cubicBezTo>
                <a:lnTo>
                  <a:pt x="9892" y="2776"/>
                </a:lnTo>
                <a:cubicBezTo>
                  <a:pt x="9912" y="2768"/>
                  <a:pt x="9932" y="2760"/>
                  <a:pt x="9951" y="2751"/>
                </a:cubicBezTo>
                <a:lnTo>
                  <a:pt x="9951" y="2751"/>
                </a:lnTo>
                <a:cubicBezTo>
                  <a:pt x="9953" y="2751"/>
                  <a:pt x="9954" y="2750"/>
                  <a:pt x="9956" y="2750"/>
                </a:cubicBezTo>
                <a:lnTo>
                  <a:pt x="9956" y="2750"/>
                </a:lnTo>
                <a:cubicBezTo>
                  <a:pt x="9960" y="2749"/>
                  <a:pt x="9962" y="2747"/>
                  <a:pt x="9966" y="2746"/>
                </a:cubicBezTo>
                <a:lnTo>
                  <a:pt x="9966" y="2746"/>
                </a:lnTo>
                <a:cubicBezTo>
                  <a:pt x="9979" y="2740"/>
                  <a:pt x="9992" y="2734"/>
                  <a:pt x="10005" y="2729"/>
                </a:cubicBezTo>
                <a:lnTo>
                  <a:pt x="10005" y="2729"/>
                </a:lnTo>
                <a:cubicBezTo>
                  <a:pt x="10011" y="2726"/>
                  <a:pt x="10016" y="2724"/>
                  <a:pt x="10022" y="2721"/>
                </a:cubicBezTo>
                <a:lnTo>
                  <a:pt x="10022" y="2721"/>
                </a:lnTo>
                <a:cubicBezTo>
                  <a:pt x="10035" y="2716"/>
                  <a:pt x="10049" y="2710"/>
                  <a:pt x="10063" y="2704"/>
                </a:cubicBezTo>
                <a:lnTo>
                  <a:pt x="10063" y="2704"/>
                </a:lnTo>
                <a:cubicBezTo>
                  <a:pt x="10066" y="2702"/>
                  <a:pt x="10071" y="2700"/>
                  <a:pt x="10074" y="2699"/>
                </a:cubicBezTo>
                <a:lnTo>
                  <a:pt x="10074" y="2699"/>
                </a:lnTo>
                <a:cubicBezTo>
                  <a:pt x="10092" y="2690"/>
                  <a:pt x="10109" y="2683"/>
                  <a:pt x="10127" y="2675"/>
                </a:cubicBezTo>
                <a:lnTo>
                  <a:pt x="10127" y="2675"/>
                </a:lnTo>
                <a:cubicBezTo>
                  <a:pt x="10130" y="2673"/>
                  <a:pt x="10133" y="2672"/>
                  <a:pt x="10136" y="2670"/>
                </a:cubicBezTo>
                <a:lnTo>
                  <a:pt x="10136" y="2670"/>
                </a:lnTo>
                <a:cubicBezTo>
                  <a:pt x="10151" y="2664"/>
                  <a:pt x="10164" y="2658"/>
                  <a:pt x="10177" y="2651"/>
                </a:cubicBezTo>
                <a:lnTo>
                  <a:pt x="10177" y="2651"/>
                </a:lnTo>
                <a:cubicBezTo>
                  <a:pt x="10183" y="2649"/>
                  <a:pt x="10188" y="2646"/>
                  <a:pt x="10194" y="2643"/>
                </a:cubicBezTo>
                <a:lnTo>
                  <a:pt x="10194" y="2643"/>
                </a:lnTo>
                <a:cubicBezTo>
                  <a:pt x="10205" y="2638"/>
                  <a:pt x="10217" y="2632"/>
                  <a:pt x="10229" y="2626"/>
                </a:cubicBezTo>
                <a:lnTo>
                  <a:pt x="10229" y="2626"/>
                </a:lnTo>
                <a:cubicBezTo>
                  <a:pt x="10234" y="2624"/>
                  <a:pt x="10239" y="2622"/>
                  <a:pt x="10244" y="2619"/>
                </a:cubicBezTo>
                <a:lnTo>
                  <a:pt x="10244" y="2619"/>
                </a:lnTo>
                <a:cubicBezTo>
                  <a:pt x="10258" y="2612"/>
                  <a:pt x="10272" y="2606"/>
                  <a:pt x="10285" y="2599"/>
                </a:cubicBezTo>
                <a:lnTo>
                  <a:pt x="10285" y="2599"/>
                </a:lnTo>
                <a:cubicBezTo>
                  <a:pt x="10288" y="2598"/>
                  <a:pt x="10291" y="2597"/>
                  <a:pt x="10294" y="2595"/>
                </a:cubicBezTo>
                <a:lnTo>
                  <a:pt x="10294" y="2595"/>
                </a:lnTo>
                <a:cubicBezTo>
                  <a:pt x="10310" y="2587"/>
                  <a:pt x="10326" y="2578"/>
                  <a:pt x="10342" y="2570"/>
                </a:cubicBezTo>
                <a:lnTo>
                  <a:pt x="10342" y="2570"/>
                </a:lnTo>
                <a:cubicBezTo>
                  <a:pt x="10345" y="2568"/>
                  <a:pt x="10349" y="2567"/>
                  <a:pt x="10353" y="2564"/>
                </a:cubicBezTo>
                <a:lnTo>
                  <a:pt x="10353" y="2564"/>
                </a:lnTo>
                <a:cubicBezTo>
                  <a:pt x="10365" y="2558"/>
                  <a:pt x="10377" y="2552"/>
                  <a:pt x="10389" y="2545"/>
                </a:cubicBezTo>
                <a:lnTo>
                  <a:pt x="10389" y="2545"/>
                </a:lnTo>
                <a:cubicBezTo>
                  <a:pt x="10392" y="2544"/>
                  <a:pt x="10394" y="2543"/>
                  <a:pt x="10396" y="2542"/>
                </a:cubicBezTo>
                <a:lnTo>
                  <a:pt x="10396" y="2542"/>
                </a:lnTo>
                <a:cubicBezTo>
                  <a:pt x="10398" y="2541"/>
                  <a:pt x="10399" y="2540"/>
                  <a:pt x="10401" y="2539"/>
                </a:cubicBezTo>
                <a:lnTo>
                  <a:pt x="10401" y="2539"/>
                </a:lnTo>
                <a:cubicBezTo>
                  <a:pt x="10424" y="2527"/>
                  <a:pt x="10447" y="2514"/>
                  <a:pt x="10470" y="2501"/>
                </a:cubicBezTo>
                <a:lnTo>
                  <a:pt x="10470" y="2501"/>
                </a:lnTo>
                <a:cubicBezTo>
                  <a:pt x="10473" y="2499"/>
                  <a:pt x="10476" y="2498"/>
                  <a:pt x="10479" y="2496"/>
                </a:cubicBezTo>
                <a:lnTo>
                  <a:pt x="10479" y="2496"/>
                </a:lnTo>
                <a:cubicBezTo>
                  <a:pt x="10501" y="2484"/>
                  <a:pt x="10523" y="2471"/>
                  <a:pt x="10545" y="2458"/>
                </a:cubicBezTo>
                <a:lnTo>
                  <a:pt x="10545" y="2458"/>
                </a:lnTo>
                <a:cubicBezTo>
                  <a:pt x="10548" y="2456"/>
                  <a:pt x="10551" y="2454"/>
                  <a:pt x="10554" y="2453"/>
                </a:cubicBezTo>
                <a:lnTo>
                  <a:pt x="10554" y="2453"/>
                </a:lnTo>
                <a:cubicBezTo>
                  <a:pt x="10576" y="2439"/>
                  <a:pt x="10597" y="2427"/>
                  <a:pt x="10618" y="2414"/>
                </a:cubicBezTo>
                <a:lnTo>
                  <a:pt x="10618" y="2414"/>
                </a:lnTo>
                <a:cubicBezTo>
                  <a:pt x="10621" y="2412"/>
                  <a:pt x="10624" y="2410"/>
                  <a:pt x="10627" y="2408"/>
                </a:cubicBezTo>
                <a:lnTo>
                  <a:pt x="10627" y="2408"/>
                </a:lnTo>
                <a:cubicBezTo>
                  <a:pt x="10648" y="2395"/>
                  <a:pt x="10668" y="2382"/>
                  <a:pt x="10688" y="2368"/>
                </a:cubicBezTo>
                <a:lnTo>
                  <a:pt x="10688" y="2368"/>
                </a:lnTo>
                <a:cubicBezTo>
                  <a:pt x="10690" y="2368"/>
                  <a:pt x="10691" y="2367"/>
                  <a:pt x="10692" y="2367"/>
                </a:cubicBezTo>
                <a:lnTo>
                  <a:pt x="10692" y="2367"/>
                </a:lnTo>
                <a:cubicBezTo>
                  <a:pt x="10694" y="2365"/>
                  <a:pt x="10695" y="2364"/>
                  <a:pt x="10698" y="2363"/>
                </a:cubicBezTo>
                <a:lnTo>
                  <a:pt x="10698" y="2363"/>
                </a:lnTo>
                <a:cubicBezTo>
                  <a:pt x="10715" y="2351"/>
                  <a:pt x="10733" y="2339"/>
                  <a:pt x="10750" y="2327"/>
                </a:cubicBezTo>
                <a:lnTo>
                  <a:pt x="10750" y="2327"/>
                </a:lnTo>
                <a:cubicBezTo>
                  <a:pt x="10751" y="2327"/>
                  <a:pt x="10751" y="2327"/>
                  <a:pt x="10752" y="2326"/>
                </a:cubicBezTo>
                <a:lnTo>
                  <a:pt x="10752" y="2326"/>
                </a:lnTo>
                <a:cubicBezTo>
                  <a:pt x="10769" y="2315"/>
                  <a:pt x="10785" y="2303"/>
                  <a:pt x="10802" y="2291"/>
                </a:cubicBezTo>
                <a:lnTo>
                  <a:pt x="10802" y="2291"/>
                </a:lnTo>
                <a:cubicBezTo>
                  <a:pt x="10805" y="2289"/>
                  <a:pt x="10807" y="2287"/>
                  <a:pt x="10810" y="2285"/>
                </a:cubicBezTo>
                <a:lnTo>
                  <a:pt x="10810" y="2285"/>
                </a:lnTo>
                <a:cubicBezTo>
                  <a:pt x="10826" y="2273"/>
                  <a:pt x="10842" y="2262"/>
                  <a:pt x="10857" y="2250"/>
                </a:cubicBezTo>
                <a:lnTo>
                  <a:pt x="10857" y="2250"/>
                </a:lnTo>
                <a:cubicBezTo>
                  <a:pt x="10860" y="2247"/>
                  <a:pt x="10863" y="2245"/>
                  <a:pt x="10866" y="2243"/>
                </a:cubicBezTo>
                <a:lnTo>
                  <a:pt x="10866" y="2243"/>
                </a:lnTo>
                <a:cubicBezTo>
                  <a:pt x="10882" y="2231"/>
                  <a:pt x="10897" y="2219"/>
                  <a:pt x="10912" y="2207"/>
                </a:cubicBezTo>
                <a:lnTo>
                  <a:pt x="10912" y="2207"/>
                </a:lnTo>
                <a:cubicBezTo>
                  <a:pt x="10913" y="2207"/>
                  <a:pt x="10913" y="2206"/>
                  <a:pt x="10913" y="2206"/>
                </a:cubicBezTo>
                <a:lnTo>
                  <a:pt x="10913" y="2206"/>
                </a:lnTo>
                <a:cubicBezTo>
                  <a:pt x="10915" y="2205"/>
                  <a:pt x="10916" y="2204"/>
                  <a:pt x="10918" y="2202"/>
                </a:cubicBezTo>
                <a:lnTo>
                  <a:pt x="10918" y="2202"/>
                </a:lnTo>
                <a:cubicBezTo>
                  <a:pt x="10930" y="2192"/>
                  <a:pt x="10942" y="2182"/>
                  <a:pt x="10954" y="2172"/>
                </a:cubicBezTo>
                <a:lnTo>
                  <a:pt x="10954" y="2172"/>
                </a:lnTo>
                <a:cubicBezTo>
                  <a:pt x="10957" y="2170"/>
                  <a:pt x="10960" y="2168"/>
                  <a:pt x="10963" y="2165"/>
                </a:cubicBezTo>
                <a:lnTo>
                  <a:pt x="10963" y="2165"/>
                </a:lnTo>
                <a:cubicBezTo>
                  <a:pt x="10975" y="2154"/>
                  <a:pt x="10989" y="2144"/>
                  <a:pt x="11001" y="2132"/>
                </a:cubicBezTo>
                <a:lnTo>
                  <a:pt x="11001" y="2132"/>
                </a:lnTo>
                <a:cubicBezTo>
                  <a:pt x="11003" y="2130"/>
                  <a:pt x="11006" y="2128"/>
                  <a:pt x="11008" y="2125"/>
                </a:cubicBezTo>
                <a:lnTo>
                  <a:pt x="11008" y="2125"/>
                </a:lnTo>
                <a:cubicBezTo>
                  <a:pt x="11020" y="2115"/>
                  <a:pt x="11031" y="2105"/>
                  <a:pt x="11042" y="2095"/>
                </a:cubicBezTo>
                <a:lnTo>
                  <a:pt x="11042" y="2095"/>
                </a:lnTo>
                <a:cubicBezTo>
                  <a:pt x="11044" y="2093"/>
                  <a:pt x="11046" y="2091"/>
                  <a:pt x="11048" y="2090"/>
                </a:cubicBezTo>
                <a:lnTo>
                  <a:pt x="11048" y="2090"/>
                </a:lnTo>
                <a:cubicBezTo>
                  <a:pt x="11060" y="2078"/>
                  <a:pt x="11071" y="2067"/>
                  <a:pt x="11083" y="2055"/>
                </a:cubicBezTo>
                <a:lnTo>
                  <a:pt x="11083" y="2055"/>
                </a:lnTo>
                <a:cubicBezTo>
                  <a:pt x="11084" y="2054"/>
                  <a:pt x="11085" y="2053"/>
                  <a:pt x="11086" y="2052"/>
                </a:cubicBezTo>
                <a:lnTo>
                  <a:pt x="11086" y="2052"/>
                </a:lnTo>
                <a:cubicBezTo>
                  <a:pt x="11088" y="2050"/>
                  <a:pt x="11090" y="2049"/>
                  <a:pt x="11091" y="2047"/>
                </a:cubicBezTo>
                <a:lnTo>
                  <a:pt x="11091" y="2047"/>
                </a:lnTo>
                <a:cubicBezTo>
                  <a:pt x="11101" y="2037"/>
                  <a:pt x="11111" y="2027"/>
                  <a:pt x="11121" y="2017"/>
                </a:cubicBezTo>
                <a:lnTo>
                  <a:pt x="11121" y="2017"/>
                </a:lnTo>
                <a:cubicBezTo>
                  <a:pt x="11122" y="2016"/>
                  <a:pt x="11122" y="2015"/>
                  <a:pt x="11124" y="2014"/>
                </a:cubicBezTo>
                <a:lnTo>
                  <a:pt x="11124" y="2014"/>
                </a:lnTo>
                <a:cubicBezTo>
                  <a:pt x="11134" y="2003"/>
                  <a:pt x="11145" y="1991"/>
                  <a:pt x="11155" y="1981"/>
                </a:cubicBezTo>
                <a:lnTo>
                  <a:pt x="11155" y="1981"/>
                </a:lnTo>
                <a:cubicBezTo>
                  <a:pt x="11157" y="1978"/>
                  <a:pt x="11159" y="1975"/>
                  <a:pt x="11162" y="1973"/>
                </a:cubicBezTo>
                <a:lnTo>
                  <a:pt x="11162" y="1973"/>
                </a:lnTo>
                <a:cubicBezTo>
                  <a:pt x="11171" y="1963"/>
                  <a:pt x="11179" y="1953"/>
                  <a:pt x="11187" y="1943"/>
                </a:cubicBezTo>
                <a:lnTo>
                  <a:pt x="11187" y="1943"/>
                </a:lnTo>
                <a:cubicBezTo>
                  <a:pt x="11189" y="1942"/>
                  <a:pt x="11191" y="1940"/>
                  <a:pt x="11192" y="1938"/>
                </a:cubicBezTo>
                <a:lnTo>
                  <a:pt x="11192" y="1938"/>
                </a:lnTo>
                <a:cubicBezTo>
                  <a:pt x="11201" y="1927"/>
                  <a:pt x="11210" y="1916"/>
                  <a:pt x="11219" y="1904"/>
                </a:cubicBezTo>
                <a:lnTo>
                  <a:pt x="11219" y="1904"/>
                </a:lnTo>
                <a:cubicBezTo>
                  <a:pt x="11220" y="1903"/>
                  <a:pt x="11221" y="1902"/>
                  <a:pt x="11222" y="1901"/>
                </a:cubicBezTo>
                <a:lnTo>
                  <a:pt x="11222" y="1901"/>
                </a:lnTo>
                <a:cubicBezTo>
                  <a:pt x="11224" y="1899"/>
                  <a:pt x="11225" y="1898"/>
                  <a:pt x="11226" y="1896"/>
                </a:cubicBezTo>
                <a:lnTo>
                  <a:pt x="11226" y="1896"/>
                </a:lnTo>
                <a:cubicBezTo>
                  <a:pt x="11234" y="1887"/>
                  <a:pt x="11240" y="1878"/>
                  <a:pt x="11247" y="1869"/>
                </a:cubicBezTo>
                <a:lnTo>
                  <a:pt x="11247" y="1869"/>
                </a:lnTo>
                <a:cubicBezTo>
                  <a:pt x="11249" y="1866"/>
                  <a:pt x="11250" y="1864"/>
                  <a:pt x="11252" y="1862"/>
                </a:cubicBezTo>
                <a:lnTo>
                  <a:pt x="11252" y="1862"/>
                </a:lnTo>
                <a:cubicBezTo>
                  <a:pt x="11260" y="1850"/>
                  <a:pt x="11268" y="1840"/>
                  <a:pt x="11276" y="1829"/>
                </a:cubicBezTo>
                <a:lnTo>
                  <a:pt x="11276" y="1829"/>
                </a:lnTo>
                <a:cubicBezTo>
                  <a:pt x="11277" y="1826"/>
                  <a:pt x="11279" y="1823"/>
                  <a:pt x="11281" y="1821"/>
                </a:cubicBezTo>
                <a:lnTo>
                  <a:pt x="11281" y="1821"/>
                </a:lnTo>
                <a:cubicBezTo>
                  <a:pt x="11287" y="1812"/>
                  <a:pt x="11293" y="1803"/>
                  <a:pt x="11299" y="1794"/>
                </a:cubicBezTo>
                <a:lnTo>
                  <a:pt x="11299" y="1794"/>
                </a:lnTo>
                <a:cubicBezTo>
                  <a:pt x="11301" y="1791"/>
                  <a:pt x="11303" y="1788"/>
                  <a:pt x="11305" y="1785"/>
                </a:cubicBezTo>
                <a:lnTo>
                  <a:pt x="11305" y="1785"/>
                </a:lnTo>
                <a:cubicBezTo>
                  <a:pt x="11312" y="1774"/>
                  <a:pt x="11318" y="1763"/>
                  <a:pt x="11326" y="1752"/>
                </a:cubicBezTo>
                <a:lnTo>
                  <a:pt x="11326" y="1752"/>
                </a:lnTo>
                <a:cubicBezTo>
                  <a:pt x="11326" y="1751"/>
                  <a:pt x="11326" y="1751"/>
                  <a:pt x="11326" y="1750"/>
                </a:cubicBezTo>
                <a:lnTo>
                  <a:pt x="11326" y="1750"/>
                </a:lnTo>
                <a:cubicBezTo>
                  <a:pt x="11327" y="1749"/>
                  <a:pt x="11328" y="1747"/>
                  <a:pt x="11328" y="1746"/>
                </a:cubicBezTo>
                <a:lnTo>
                  <a:pt x="11328" y="1746"/>
                </a:lnTo>
                <a:cubicBezTo>
                  <a:pt x="11335" y="1737"/>
                  <a:pt x="11340" y="1727"/>
                  <a:pt x="11345" y="1717"/>
                </a:cubicBezTo>
                <a:lnTo>
                  <a:pt x="11345" y="1717"/>
                </a:lnTo>
                <a:cubicBezTo>
                  <a:pt x="11347" y="1714"/>
                  <a:pt x="11348" y="1711"/>
                  <a:pt x="11350" y="1708"/>
                </a:cubicBezTo>
                <a:lnTo>
                  <a:pt x="11350" y="1708"/>
                </a:lnTo>
                <a:cubicBezTo>
                  <a:pt x="11356" y="1697"/>
                  <a:pt x="11361" y="1686"/>
                  <a:pt x="11367" y="1675"/>
                </a:cubicBezTo>
                <a:lnTo>
                  <a:pt x="11367" y="1675"/>
                </a:lnTo>
                <a:cubicBezTo>
                  <a:pt x="11367" y="1675"/>
                  <a:pt x="11367" y="1674"/>
                  <a:pt x="11368" y="1674"/>
                </a:cubicBezTo>
                <a:lnTo>
                  <a:pt x="11368" y="1674"/>
                </a:lnTo>
                <a:cubicBezTo>
                  <a:pt x="11373" y="1663"/>
                  <a:pt x="11378" y="1651"/>
                  <a:pt x="11384" y="1640"/>
                </a:cubicBezTo>
                <a:lnTo>
                  <a:pt x="11384" y="1640"/>
                </a:lnTo>
                <a:cubicBezTo>
                  <a:pt x="11385" y="1636"/>
                  <a:pt x="11386" y="1633"/>
                  <a:pt x="11388" y="1630"/>
                </a:cubicBezTo>
                <a:lnTo>
                  <a:pt x="11388" y="1630"/>
                </a:lnTo>
                <a:cubicBezTo>
                  <a:pt x="11392" y="1620"/>
                  <a:pt x="11396" y="1611"/>
                  <a:pt x="11400" y="1601"/>
                </a:cubicBezTo>
                <a:lnTo>
                  <a:pt x="11400" y="1601"/>
                </a:lnTo>
                <a:cubicBezTo>
                  <a:pt x="11400" y="1600"/>
                  <a:pt x="11401" y="1598"/>
                  <a:pt x="11402" y="1597"/>
                </a:cubicBezTo>
                <a:lnTo>
                  <a:pt x="11402" y="1597"/>
                </a:lnTo>
                <a:cubicBezTo>
                  <a:pt x="11402" y="1596"/>
                  <a:pt x="11402" y="1596"/>
                  <a:pt x="11402" y="1595"/>
                </a:cubicBezTo>
                <a:lnTo>
                  <a:pt x="11402" y="1595"/>
                </a:lnTo>
                <a:cubicBezTo>
                  <a:pt x="11407" y="1583"/>
                  <a:pt x="11411" y="1572"/>
                  <a:pt x="11416" y="1560"/>
                </a:cubicBezTo>
                <a:lnTo>
                  <a:pt x="11416" y="1560"/>
                </a:lnTo>
                <a:cubicBezTo>
                  <a:pt x="11416" y="1557"/>
                  <a:pt x="11417" y="1555"/>
                  <a:pt x="11418" y="1552"/>
                </a:cubicBezTo>
                <a:lnTo>
                  <a:pt x="11418" y="1552"/>
                </a:lnTo>
                <a:cubicBezTo>
                  <a:pt x="11421" y="1542"/>
                  <a:pt x="11424" y="1532"/>
                  <a:pt x="11427" y="1522"/>
                </a:cubicBezTo>
                <a:lnTo>
                  <a:pt x="11427" y="1522"/>
                </a:lnTo>
                <a:cubicBezTo>
                  <a:pt x="11428" y="1520"/>
                  <a:pt x="11429" y="1517"/>
                  <a:pt x="11430" y="1515"/>
                </a:cubicBezTo>
                <a:lnTo>
                  <a:pt x="11430" y="1515"/>
                </a:lnTo>
                <a:cubicBezTo>
                  <a:pt x="11433" y="1503"/>
                  <a:pt x="11437" y="1491"/>
                  <a:pt x="11439" y="1479"/>
                </a:cubicBezTo>
                <a:lnTo>
                  <a:pt x="11439" y="1479"/>
                </a:lnTo>
                <a:cubicBezTo>
                  <a:pt x="11440" y="1476"/>
                  <a:pt x="11441" y="1474"/>
                  <a:pt x="11441" y="1472"/>
                </a:cubicBezTo>
                <a:lnTo>
                  <a:pt x="11441" y="1472"/>
                </a:lnTo>
                <a:cubicBezTo>
                  <a:pt x="11444" y="1462"/>
                  <a:pt x="11446" y="1452"/>
                  <a:pt x="11448" y="1442"/>
                </a:cubicBezTo>
                <a:lnTo>
                  <a:pt x="11448" y="1442"/>
                </a:lnTo>
                <a:cubicBezTo>
                  <a:pt x="11448" y="1440"/>
                  <a:pt x="11448" y="1438"/>
                  <a:pt x="11449" y="1436"/>
                </a:cubicBezTo>
                <a:lnTo>
                  <a:pt x="11449" y="1436"/>
                </a:lnTo>
                <a:cubicBezTo>
                  <a:pt x="11449" y="1435"/>
                  <a:pt x="11449" y="1434"/>
                  <a:pt x="11449" y="1432"/>
                </a:cubicBezTo>
                <a:lnTo>
                  <a:pt x="11449" y="1432"/>
                </a:lnTo>
                <a:cubicBezTo>
                  <a:pt x="11452" y="1422"/>
                  <a:pt x="11454" y="1411"/>
                  <a:pt x="11455" y="1399"/>
                </a:cubicBezTo>
                <a:lnTo>
                  <a:pt x="11455" y="1399"/>
                </a:lnTo>
                <a:cubicBezTo>
                  <a:pt x="11457" y="1388"/>
                  <a:pt x="11459" y="1376"/>
                  <a:pt x="11460" y="1365"/>
                </a:cubicBezTo>
              </a:path>
            </a:pathLst>
          </a:custGeom>
          <a:solidFill>
            <a:srgbClr val="005757"/>
          </a:solidFill>
          <a:ln>
            <a:noFill/>
          </a:ln>
          <a:effectLst/>
        </p:spPr>
        <p:txBody>
          <a:bodyPr wrap="none" anchor="ctr"/>
          <a:lstStyle/>
          <a:p>
            <a:endParaRPr lang="en-GB" sz="2450" dirty="0">
              <a:latin typeface="Lato Light" panose="020F0502020204030203" pitchFamily="34" charset="0"/>
            </a:endParaRPr>
          </a:p>
        </p:txBody>
      </p:sp>
      <p:sp>
        <p:nvSpPr>
          <p:cNvPr id="34" name="Freeform 15">
            <a:extLst>
              <a:ext uri="{FF2B5EF4-FFF2-40B4-BE49-F238E27FC236}">
                <a16:creationId xmlns:a16="http://schemas.microsoft.com/office/drawing/2014/main" id="{3894729B-7CD8-CCC1-0AC1-2DAB599A54B6}"/>
              </a:ext>
            </a:extLst>
          </p:cNvPr>
          <p:cNvSpPr>
            <a:spLocks noChangeArrowheads="1"/>
          </p:cNvSpPr>
          <p:nvPr/>
        </p:nvSpPr>
        <p:spPr bwMode="auto">
          <a:xfrm flipH="1">
            <a:off x="328737" y="4469661"/>
            <a:ext cx="2581723" cy="976794"/>
          </a:xfrm>
          <a:custGeom>
            <a:avLst/>
            <a:gdLst>
              <a:gd name="connsiteX0" fmla="*/ 3148751 w 6232704"/>
              <a:gd name="connsiteY0" fmla="*/ 958642 h 2358145"/>
              <a:gd name="connsiteX1" fmla="*/ 3684016 w 6232704"/>
              <a:gd name="connsiteY1" fmla="*/ 1180149 h 2358145"/>
              <a:gd name="connsiteX2" fmla="*/ 3083409 w 6232704"/>
              <a:gd name="connsiteY2" fmla="*/ 1387506 h 2358145"/>
              <a:gd name="connsiteX3" fmla="*/ 2548144 w 6232704"/>
              <a:gd name="connsiteY3" fmla="*/ 1165999 h 2358145"/>
              <a:gd name="connsiteX4" fmla="*/ 3148751 w 6232704"/>
              <a:gd name="connsiteY4" fmla="*/ 958642 h 2358145"/>
              <a:gd name="connsiteX5" fmla="*/ 3185494 w 6232704"/>
              <a:gd name="connsiteY5" fmla="*/ 721025 h 2358145"/>
              <a:gd name="connsiteX6" fmla="*/ 1913174 w 6232704"/>
              <a:gd name="connsiteY6" fmla="*/ 1160498 h 2358145"/>
              <a:gd name="connsiteX7" fmla="*/ 3046666 w 6232704"/>
              <a:gd name="connsiteY7" fmla="*/ 1629378 h 2358145"/>
              <a:gd name="connsiteX8" fmla="*/ 4319530 w 6232704"/>
              <a:gd name="connsiteY8" fmla="*/ 1189905 h 2358145"/>
              <a:gd name="connsiteX9" fmla="*/ 3185494 w 6232704"/>
              <a:gd name="connsiteY9" fmla="*/ 721025 h 2358145"/>
              <a:gd name="connsiteX10" fmla="*/ 3223059 w 6232704"/>
              <a:gd name="connsiteY10" fmla="*/ 472154 h 2358145"/>
              <a:gd name="connsiteX11" fmla="*/ 4977739 w 6232704"/>
              <a:gd name="connsiteY11" fmla="*/ 1197529 h 2358145"/>
              <a:gd name="connsiteX12" fmla="*/ 3008556 w 6232704"/>
              <a:gd name="connsiteY12" fmla="*/ 1878249 h 2358145"/>
              <a:gd name="connsiteX13" fmla="*/ 1254965 w 6232704"/>
              <a:gd name="connsiteY13" fmla="*/ 1152329 h 2358145"/>
              <a:gd name="connsiteX14" fmla="*/ 3223059 w 6232704"/>
              <a:gd name="connsiteY14" fmla="*/ 472154 h 2358145"/>
              <a:gd name="connsiteX15" fmla="*/ 3262295 w 6232704"/>
              <a:gd name="connsiteY15" fmla="*/ 214529 h 2358145"/>
              <a:gd name="connsiteX16" fmla="*/ 573240 w 6232704"/>
              <a:gd name="connsiteY16" fmla="*/ 1144240 h 2358145"/>
              <a:gd name="connsiteX17" fmla="*/ 2969864 w 6232704"/>
              <a:gd name="connsiteY17" fmla="*/ 2134372 h 2358145"/>
              <a:gd name="connsiteX18" fmla="*/ 5659463 w 6232704"/>
              <a:gd name="connsiteY18" fmla="*/ 1205205 h 2358145"/>
              <a:gd name="connsiteX19" fmla="*/ 3262295 w 6232704"/>
              <a:gd name="connsiteY19" fmla="*/ 214529 h 2358145"/>
              <a:gd name="connsiteX20" fmla="*/ 3294969 w 6232704"/>
              <a:gd name="connsiteY20" fmla="*/ 608 h 2358145"/>
              <a:gd name="connsiteX21" fmla="*/ 6227443 w 6232704"/>
              <a:gd name="connsiteY21" fmla="*/ 1212281 h 2358145"/>
              <a:gd name="connsiteX22" fmla="*/ 2937190 w 6232704"/>
              <a:gd name="connsiteY22" fmla="*/ 2357546 h 2358145"/>
              <a:gd name="connsiteX23" fmla="*/ 5261 w 6232704"/>
              <a:gd name="connsiteY23" fmla="*/ 1137164 h 2358145"/>
              <a:gd name="connsiteX24" fmla="*/ 3294969 w 6232704"/>
              <a:gd name="connsiteY24" fmla="*/ 608 h 235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32704" h="2358145">
                <a:moveTo>
                  <a:pt x="3148751" y="958642"/>
                </a:moveTo>
                <a:cubicBezTo>
                  <a:pt x="3462396" y="962451"/>
                  <a:pt x="3701985" y="1061504"/>
                  <a:pt x="3684016" y="1180149"/>
                </a:cubicBezTo>
                <a:cubicBezTo>
                  <a:pt x="3666047" y="1298250"/>
                  <a:pt x="3397053" y="1391316"/>
                  <a:pt x="3083409" y="1387506"/>
                </a:cubicBezTo>
                <a:cubicBezTo>
                  <a:pt x="2770309" y="1383696"/>
                  <a:pt x="2530719" y="1284644"/>
                  <a:pt x="2548144" y="1165999"/>
                </a:cubicBezTo>
                <a:cubicBezTo>
                  <a:pt x="2566657" y="1047898"/>
                  <a:pt x="2835107" y="954832"/>
                  <a:pt x="3148751" y="958642"/>
                </a:cubicBezTo>
                <a:close/>
                <a:moveTo>
                  <a:pt x="3185494" y="721025"/>
                </a:moveTo>
                <a:cubicBezTo>
                  <a:pt x="2520752" y="712856"/>
                  <a:pt x="1951284" y="909448"/>
                  <a:pt x="1913174" y="1160498"/>
                </a:cubicBezTo>
                <a:cubicBezTo>
                  <a:pt x="1875065" y="1411547"/>
                  <a:pt x="2383013" y="1621754"/>
                  <a:pt x="3046666" y="1629378"/>
                </a:cubicBezTo>
                <a:cubicBezTo>
                  <a:pt x="3710864" y="1637547"/>
                  <a:pt x="4280876" y="1440955"/>
                  <a:pt x="4319530" y="1189905"/>
                </a:cubicBezTo>
                <a:cubicBezTo>
                  <a:pt x="4357640" y="938855"/>
                  <a:pt x="3850237" y="728649"/>
                  <a:pt x="3185494" y="721025"/>
                </a:cubicBezTo>
                <a:close/>
                <a:moveTo>
                  <a:pt x="3223059" y="472154"/>
                </a:moveTo>
                <a:cubicBezTo>
                  <a:pt x="4251477" y="484679"/>
                  <a:pt x="5037081" y="809246"/>
                  <a:pt x="4977739" y="1197529"/>
                </a:cubicBezTo>
                <a:cubicBezTo>
                  <a:pt x="4918397" y="1586356"/>
                  <a:pt x="4036974" y="1890774"/>
                  <a:pt x="3008556" y="1878249"/>
                </a:cubicBezTo>
                <a:cubicBezTo>
                  <a:pt x="1981227" y="1865724"/>
                  <a:pt x="1195623" y="1541157"/>
                  <a:pt x="1254965" y="1152329"/>
                </a:cubicBezTo>
                <a:cubicBezTo>
                  <a:pt x="1313763" y="764591"/>
                  <a:pt x="2195186" y="460173"/>
                  <a:pt x="3223059" y="472154"/>
                </a:cubicBezTo>
                <a:close/>
                <a:moveTo>
                  <a:pt x="3262295" y="214529"/>
                </a:moveTo>
                <a:cubicBezTo>
                  <a:pt x="1858410" y="197655"/>
                  <a:pt x="653836" y="614065"/>
                  <a:pt x="573240" y="1144240"/>
                </a:cubicBezTo>
                <a:cubicBezTo>
                  <a:pt x="492100" y="1674415"/>
                  <a:pt x="1565435" y="2117498"/>
                  <a:pt x="2969864" y="2134372"/>
                </a:cubicBezTo>
                <a:cubicBezTo>
                  <a:pt x="4374293" y="2151791"/>
                  <a:pt x="5578869" y="1735380"/>
                  <a:pt x="5659463" y="1205205"/>
                </a:cubicBezTo>
                <a:cubicBezTo>
                  <a:pt x="5740059" y="675030"/>
                  <a:pt x="4667269" y="231948"/>
                  <a:pt x="3262295" y="214529"/>
                </a:cubicBezTo>
                <a:close/>
                <a:moveTo>
                  <a:pt x="3294969" y="608"/>
                </a:moveTo>
                <a:cubicBezTo>
                  <a:pt x="5013611" y="21293"/>
                  <a:pt x="6326553" y="563443"/>
                  <a:pt x="6227443" y="1212281"/>
                </a:cubicBezTo>
                <a:cubicBezTo>
                  <a:pt x="6128333" y="1860575"/>
                  <a:pt x="4655288" y="2378231"/>
                  <a:pt x="2937190" y="2357546"/>
                </a:cubicBezTo>
                <a:cubicBezTo>
                  <a:pt x="1219093" y="2336862"/>
                  <a:pt x="-93850" y="1786002"/>
                  <a:pt x="5261" y="1137164"/>
                </a:cubicBezTo>
                <a:cubicBezTo>
                  <a:pt x="104371" y="488870"/>
                  <a:pt x="1577415" y="-20076"/>
                  <a:pt x="3294969" y="608"/>
                </a:cubicBezTo>
                <a:close/>
              </a:path>
            </a:pathLst>
          </a:custGeom>
          <a:solidFill>
            <a:srgbClr val="086D6E">
              <a:alpha val="77255"/>
            </a:srgbClr>
          </a:solidFill>
          <a:ln>
            <a:noFill/>
          </a:ln>
          <a:effectLst/>
        </p:spPr>
        <p:txBody>
          <a:bodyPr wrap="square" anchor="ctr">
            <a:noAutofit/>
          </a:bodyPr>
          <a:lstStyle/>
          <a:p>
            <a:endParaRPr lang="en-GB" sz="2450" dirty="0">
              <a:latin typeface="Lato Light" panose="020F0502020204030203" pitchFamily="34" charset="0"/>
            </a:endParaRPr>
          </a:p>
        </p:txBody>
      </p:sp>
      <p:sp>
        <p:nvSpPr>
          <p:cNvPr id="35" name="Freeform 7">
            <a:extLst>
              <a:ext uri="{FF2B5EF4-FFF2-40B4-BE49-F238E27FC236}">
                <a16:creationId xmlns:a16="http://schemas.microsoft.com/office/drawing/2014/main" id="{644BE7CB-D11F-294B-EBA6-455300F1E272}"/>
              </a:ext>
            </a:extLst>
          </p:cNvPr>
          <p:cNvSpPr>
            <a:spLocks noChangeArrowheads="1"/>
          </p:cNvSpPr>
          <p:nvPr/>
        </p:nvSpPr>
        <p:spPr bwMode="auto">
          <a:xfrm flipH="1">
            <a:off x="1298130" y="924067"/>
            <a:ext cx="250049" cy="805160"/>
          </a:xfrm>
          <a:custGeom>
            <a:avLst/>
            <a:gdLst>
              <a:gd name="T0" fmla="*/ 1 w 1694"/>
              <a:gd name="T1" fmla="*/ 1899 h 5147"/>
              <a:gd name="T2" fmla="*/ 0 w 1694"/>
              <a:gd name="T3" fmla="*/ 5146 h 5147"/>
              <a:gd name="T4" fmla="*/ 1107 w 1694"/>
              <a:gd name="T5" fmla="*/ 4547 h 5147"/>
              <a:gd name="T6" fmla="*/ 1693 w 1694"/>
              <a:gd name="T7" fmla="*/ 0 h 5147"/>
              <a:gd name="T8" fmla="*/ 1 w 1694"/>
              <a:gd name="T9" fmla="*/ 1899 h 5147"/>
            </a:gdLst>
            <a:ahLst/>
            <a:cxnLst>
              <a:cxn ang="0">
                <a:pos x="T0" y="T1"/>
              </a:cxn>
              <a:cxn ang="0">
                <a:pos x="T2" y="T3"/>
              </a:cxn>
              <a:cxn ang="0">
                <a:pos x="T4" y="T5"/>
              </a:cxn>
              <a:cxn ang="0">
                <a:pos x="T6" y="T7"/>
              </a:cxn>
              <a:cxn ang="0">
                <a:pos x="T8" y="T9"/>
              </a:cxn>
            </a:cxnLst>
            <a:rect l="0" t="0" r="r" b="b"/>
            <a:pathLst>
              <a:path w="1694" h="5147">
                <a:moveTo>
                  <a:pt x="1" y="1899"/>
                </a:moveTo>
                <a:lnTo>
                  <a:pt x="0" y="5146"/>
                </a:lnTo>
                <a:lnTo>
                  <a:pt x="1107" y="4547"/>
                </a:lnTo>
                <a:lnTo>
                  <a:pt x="1693" y="0"/>
                </a:lnTo>
                <a:lnTo>
                  <a:pt x="1" y="1899"/>
                </a:lnTo>
              </a:path>
            </a:pathLst>
          </a:custGeom>
          <a:solidFill>
            <a:srgbClr val="086D6E"/>
          </a:solidFill>
          <a:ln>
            <a:noFill/>
          </a:ln>
          <a:effectLst/>
        </p:spPr>
        <p:txBody>
          <a:bodyPr wrap="none" anchor="ctr"/>
          <a:lstStyle/>
          <a:p>
            <a:endParaRPr lang="en-GB" sz="2450" dirty="0">
              <a:latin typeface="Lato Light" panose="020F0502020204030203" pitchFamily="34" charset="0"/>
            </a:endParaRPr>
          </a:p>
        </p:txBody>
      </p:sp>
      <p:sp>
        <p:nvSpPr>
          <p:cNvPr id="37" name="Freeform 9">
            <a:extLst>
              <a:ext uri="{FF2B5EF4-FFF2-40B4-BE49-F238E27FC236}">
                <a16:creationId xmlns:a16="http://schemas.microsoft.com/office/drawing/2014/main" id="{349ED039-39E1-EEA2-83D3-D5471D460C56}"/>
              </a:ext>
            </a:extLst>
          </p:cNvPr>
          <p:cNvSpPr>
            <a:spLocks noChangeArrowheads="1"/>
          </p:cNvSpPr>
          <p:nvPr/>
        </p:nvSpPr>
        <p:spPr bwMode="auto">
          <a:xfrm flipH="1">
            <a:off x="1689088" y="925808"/>
            <a:ext cx="251771" cy="805160"/>
          </a:xfrm>
          <a:custGeom>
            <a:avLst/>
            <a:gdLst>
              <a:gd name="T0" fmla="*/ 583 w 1691"/>
              <a:gd name="T1" fmla="*/ 4529 h 5097"/>
              <a:gd name="T2" fmla="*/ 1689 w 1691"/>
              <a:gd name="T3" fmla="*/ 5096 h 5097"/>
              <a:gd name="T4" fmla="*/ 1690 w 1691"/>
              <a:gd name="T5" fmla="*/ 1848 h 5097"/>
              <a:gd name="T6" fmla="*/ 0 w 1691"/>
              <a:gd name="T7" fmla="*/ 0 h 5097"/>
              <a:gd name="T8" fmla="*/ 583 w 1691"/>
              <a:gd name="T9" fmla="*/ 4529 h 5097"/>
            </a:gdLst>
            <a:ahLst/>
            <a:cxnLst>
              <a:cxn ang="0">
                <a:pos x="T0" y="T1"/>
              </a:cxn>
              <a:cxn ang="0">
                <a:pos x="T2" y="T3"/>
              </a:cxn>
              <a:cxn ang="0">
                <a:pos x="T4" y="T5"/>
              </a:cxn>
              <a:cxn ang="0">
                <a:pos x="T6" y="T7"/>
              </a:cxn>
              <a:cxn ang="0">
                <a:pos x="T8" y="T9"/>
              </a:cxn>
            </a:cxnLst>
            <a:rect l="0" t="0" r="r" b="b"/>
            <a:pathLst>
              <a:path w="1691" h="5097">
                <a:moveTo>
                  <a:pt x="583" y="4529"/>
                </a:moveTo>
                <a:lnTo>
                  <a:pt x="1689" y="5096"/>
                </a:lnTo>
                <a:lnTo>
                  <a:pt x="1690" y="1848"/>
                </a:lnTo>
                <a:lnTo>
                  <a:pt x="0" y="0"/>
                </a:lnTo>
                <a:lnTo>
                  <a:pt x="583" y="4529"/>
                </a:lnTo>
              </a:path>
            </a:pathLst>
          </a:custGeom>
          <a:solidFill>
            <a:srgbClr val="086D6E"/>
          </a:solidFill>
          <a:ln>
            <a:noFill/>
          </a:ln>
          <a:effectLst/>
        </p:spPr>
        <p:txBody>
          <a:bodyPr wrap="none" anchor="ctr"/>
          <a:lstStyle/>
          <a:p>
            <a:endParaRPr lang="en-GB" sz="2450" dirty="0">
              <a:latin typeface="Lato Light" panose="020F0502020204030203" pitchFamily="34" charset="0"/>
            </a:endParaRPr>
          </a:p>
        </p:txBody>
      </p:sp>
      <p:sp>
        <p:nvSpPr>
          <p:cNvPr id="38" name="Freeform 11">
            <a:extLst>
              <a:ext uri="{FF2B5EF4-FFF2-40B4-BE49-F238E27FC236}">
                <a16:creationId xmlns:a16="http://schemas.microsoft.com/office/drawing/2014/main" id="{A6168C8E-75FC-03EF-B646-4C13A1BE335E}"/>
              </a:ext>
            </a:extLst>
          </p:cNvPr>
          <p:cNvSpPr>
            <a:spLocks noChangeArrowheads="1"/>
          </p:cNvSpPr>
          <p:nvPr/>
        </p:nvSpPr>
        <p:spPr bwMode="auto">
          <a:xfrm flipH="1">
            <a:off x="1546190" y="1153156"/>
            <a:ext cx="142815" cy="3786617"/>
          </a:xfrm>
          <a:custGeom>
            <a:avLst/>
            <a:gdLst>
              <a:gd name="T0" fmla="*/ 652 w 653"/>
              <a:gd name="T1" fmla="*/ 13763 h 13915"/>
              <a:gd name="T2" fmla="*/ 652 w 653"/>
              <a:gd name="T3" fmla="*/ 13763 h 13915"/>
              <a:gd name="T4" fmla="*/ 335 w 653"/>
              <a:gd name="T5" fmla="*/ 13910 h 13915"/>
              <a:gd name="T6" fmla="*/ 335 w 653"/>
              <a:gd name="T7" fmla="*/ 13910 h 13915"/>
              <a:gd name="T8" fmla="*/ 2 w 653"/>
              <a:gd name="T9" fmla="*/ 13763 h 13915"/>
              <a:gd name="T10" fmla="*/ 2 w 653"/>
              <a:gd name="T11" fmla="*/ 286 h 13915"/>
              <a:gd name="T12" fmla="*/ 2 w 653"/>
              <a:gd name="T13" fmla="*/ 286 h 13915"/>
              <a:gd name="T14" fmla="*/ 326 w 653"/>
              <a:gd name="T15" fmla="*/ 0 h 13915"/>
              <a:gd name="T16" fmla="*/ 326 w 653"/>
              <a:gd name="T17" fmla="*/ 0 h 13915"/>
              <a:gd name="T18" fmla="*/ 652 w 653"/>
              <a:gd name="T19" fmla="*/ 286 h 13915"/>
              <a:gd name="T20" fmla="*/ 652 w 653"/>
              <a:gd name="T21" fmla="*/ 13763 h 13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3" h="13915">
                <a:moveTo>
                  <a:pt x="652" y="13763"/>
                </a:moveTo>
                <a:lnTo>
                  <a:pt x="652" y="13763"/>
                </a:lnTo>
                <a:cubicBezTo>
                  <a:pt x="652" y="13841"/>
                  <a:pt x="496" y="13906"/>
                  <a:pt x="335" y="13910"/>
                </a:cubicBezTo>
                <a:lnTo>
                  <a:pt x="335" y="13910"/>
                </a:lnTo>
                <a:cubicBezTo>
                  <a:pt x="170" y="13914"/>
                  <a:pt x="0" y="13855"/>
                  <a:pt x="2" y="13763"/>
                </a:cubicBezTo>
                <a:lnTo>
                  <a:pt x="2" y="286"/>
                </a:lnTo>
                <a:lnTo>
                  <a:pt x="2" y="286"/>
                </a:lnTo>
                <a:cubicBezTo>
                  <a:pt x="2" y="128"/>
                  <a:pt x="147" y="0"/>
                  <a:pt x="326" y="0"/>
                </a:cubicBezTo>
                <a:lnTo>
                  <a:pt x="326" y="0"/>
                </a:lnTo>
                <a:cubicBezTo>
                  <a:pt x="506" y="0"/>
                  <a:pt x="652" y="128"/>
                  <a:pt x="652" y="286"/>
                </a:cubicBezTo>
                <a:lnTo>
                  <a:pt x="652" y="13763"/>
                </a:lnTo>
              </a:path>
            </a:pathLst>
          </a:custGeom>
          <a:solidFill>
            <a:srgbClr val="005757"/>
          </a:solidFill>
          <a:ln>
            <a:noFill/>
          </a:ln>
          <a:effectLst/>
        </p:spPr>
        <p:txBody>
          <a:bodyPr wrap="none" anchor="ctr"/>
          <a:lstStyle/>
          <a:p>
            <a:endParaRPr lang="en-GB" sz="2450" dirty="0">
              <a:latin typeface="Lato Light" panose="020F0502020204030203" pitchFamily="34" charset="0"/>
            </a:endParaRPr>
          </a:p>
        </p:txBody>
      </p:sp>
      <p:sp>
        <p:nvSpPr>
          <p:cNvPr id="48" name="Pentagon 29">
            <a:extLst>
              <a:ext uri="{FF2B5EF4-FFF2-40B4-BE49-F238E27FC236}">
                <a16:creationId xmlns:a16="http://schemas.microsoft.com/office/drawing/2014/main" id="{66977D94-5436-46D8-1ED5-B7C8A9B8A47D}"/>
              </a:ext>
            </a:extLst>
          </p:cNvPr>
          <p:cNvSpPr/>
          <p:nvPr/>
        </p:nvSpPr>
        <p:spPr>
          <a:xfrm>
            <a:off x="1548180" y="2553885"/>
            <a:ext cx="2044765" cy="654487"/>
          </a:xfrm>
          <a:prstGeom prst="homePlate">
            <a:avLst>
              <a:gd name="adj" fmla="val 29904"/>
            </a:avLst>
          </a:prstGeom>
          <a:solidFill>
            <a:srgbClr val="F27954"/>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49" name="Pentagon 30">
            <a:extLst>
              <a:ext uri="{FF2B5EF4-FFF2-40B4-BE49-F238E27FC236}">
                <a16:creationId xmlns:a16="http://schemas.microsoft.com/office/drawing/2014/main" id="{9239E557-3DE2-1819-8445-532AAFD7B807}"/>
              </a:ext>
            </a:extLst>
          </p:cNvPr>
          <p:cNvSpPr/>
          <p:nvPr/>
        </p:nvSpPr>
        <p:spPr>
          <a:xfrm>
            <a:off x="1546191" y="1807642"/>
            <a:ext cx="2046754" cy="685866"/>
          </a:xfrm>
          <a:prstGeom prst="homePlate">
            <a:avLst>
              <a:gd name="adj" fmla="val 29904"/>
            </a:avLst>
          </a:prstGeom>
          <a:solidFill>
            <a:srgbClr val="9ED4D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50" name="Pentagon 31">
            <a:extLst>
              <a:ext uri="{FF2B5EF4-FFF2-40B4-BE49-F238E27FC236}">
                <a16:creationId xmlns:a16="http://schemas.microsoft.com/office/drawing/2014/main" id="{46BC372F-5AE2-66D0-6593-CFCAAFA18BD5}"/>
              </a:ext>
            </a:extLst>
          </p:cNvPr>
          <p:cNvSpPr/>
          <p:nvPr/>
        </p:nvSpPr>
        <p:spPr>
          <a:xfrm>
            <a:off x="1548180" y="3307553"/>
            <a:ext cx="2044765" cy="646331"/>
          </a:xfrm>
          <a:prstGeom prst="homePlate">
            <a:avLst>
              <a:gd name="adj" fmla="val 29904"/>
            </a:avLst>
          </a:prstGeom>
          <a:solidFill>
            <a:srgbClr val="E5329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51" name="Pentagon 32">
            <a:extLst>
              <a:ext uri="{FF2B5EF4-FFF2-40B4-BE49-F238E27FC236}">
                <a16:creationId xmlns:a16="http://schemas.microsoft.com/office/drawing/2014/main" id="{B08B27CF-81A5-6FB3-9878-4A54E1A1E6B8}"/>
              </a:ext>
            </a:extLst>
          </p:cNvPr>
          <p:cNvSpPr/>
          <p:nvPr/>
        </p:nvSpPr>
        <p:spPr>
          <a:xfrm>
            <a:off x="1548180" y="4065096"/>
            <a:ext cx="2044765" cy="646331"/>
          </a:xfrm>
          <a:prstGeom prst="homePlate">
            <a:avLst>
              <a:gd name="adj" fmla="val 29904"/>
            </a:avLst>
          </a:prstGeom>
          <a:solidFill>
            <a:srgbClr val="91639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Lato Light" panose="020F0502020204030203" pitchFamily="34" charset="0"/>
            </a:endParaRPr>
          </a:p>
        </p:txBody>
      </p:sp>
      <p:sp>
        <p:nvSpPr>
          <p:cNvPr id="4" name="Textfeld 3">
            <a:extLst>
              <a:ext uri="{FF2B5EF4-FFF2-40B4-BE49-F238E27FC236}">
                <a16:creationId xmlns:a16="http://schemas.microsoft.com/office/drawing/2014/main" id="{9D461244-00E5-43BA-7ED8-109404A4B0F3}"/>
              </a:ext>
            </a:extLst>
          </p:cNvPr>
          <p:cNvSpPr txBox="1"/>
          <p:nvPr/>
        </p:nvSpPr>
        <p:spPr>
          <a:xfrm>
            <a:off x="1773381" y="1993420"/>
            <a:ext cx="1516013" cy="369332"/>
          </a:xfrm>
          <a:prstGeom prst="rect">
            <a:avLst/>
          </a:prstGeom>
          <a:noFill/>
        </p:spPr>
        <p:txBody>
          <a:bodyPr wrap="square" rtlCol="0">
            <a:spAutoFit/>
          </a:bodyPr>
          <a:lstStyle/>
          <a:p>
            <a:r>
              <a:rPr lang="de-DE" b="1" dirty="0">
                <a:solidFill>
                  <a:schemeClr val="bg1"/>
                </a:solidFill>
              </a:rPr>
              <a:t>SÝN</a:t>
            </a:r>
          </a:p>
        </p:txBody>
      </p:sp>
      <p:sp>
        <p:nvSpPr>
          <p:cNvPr id="5" name="Textfeld 4">
            <a:extLst>
              <a:ext uri="{FF2B5EF4-FFF2-40B4-BE49-F238E27FC236}">
                <a16:creationId xmlns:a16="http://schemas.microsoft.com/office/drawing/2014/main" id="{9E1B431C-1E34-2AE5-3C4E-BBC9CCE8BB4A}"/>
              </a:ext>
            </a:extLst>
          </p:cNvPr>
          <p:cNvSpPr txBox="1"/>
          <p:nvPr/>
        </p:nvSpPr>
        <p:spPr>
          <a:xfrm>
            <a:off x="1773381" y="2658135"/>
            <a:ext cx="1666936" cy="369332"/>
          </a:xfrm>
          <a:prstGeom prst="rect">
            <a:avLst/>
          </a:prstGeom>
          <a:noFill/>
        </p:spPr>
        <p:txBody>
          <a:bodyPr wrap="square" rtlCol="0">
            <a:spAutoFit/>
          </a:bodyPr>
          <a:lstStyle/>
          <a:p>
            <a:r>
              <a:rPr lang="de-DE" b="1" dirty="0">
                <a:solidFill>
                  <a:schemeClr val="bg1"/>
                </a:solidFill>
              </a:rPr>
              <a:t>MARKMIÐ</a:t>
            </a:r>
          </a:p>
        </p:txBody>
      </p:sp>
      <p:sp>
        <p:nvSpPr>
          <p:cNvPr id="7" name="Textfeld 6">
            <a:extLst>
              <a:ext uri="{FF2B5EF4-FFF2-40B4-BE49-F238E27FC236}">
                <a16:creationId xmlns:a16="http://schemas.microsoft.com/office/drawing/2014/main" id="{B9AE8308-5EA5-02C2-B6AF-0CDC22878F50}"/>
              </a:ext>
            </a:extLst>
          </p:cNvPr>
          <p:cNvSpPr txBox="1"/>
          <p:nvPr/>
        </p:nvSpPr>
        <p:spPr>
          <a:xfrm>
            <a:off x="1699446" y="3436242"/>
            <a:ext cx="1897990" cy="369332"/>
          </a:xfrm>
          <a:prstGeom prst="rect">
            <a:avLst/>
          </a:prstGeom>
          <a:noFill/>
        </p:spPr>
        <p:txBody>
          <a:bodyPr wrap="square" rtlCol="0">
            <a:spAutoFit/>
          </a:bodyPr>
          <a:lstStyle/>
          <a:p>
            <a:r>
              <a:rPr lang="de-DE" b="1" dirty="0">
                <a:solidFill>
                  <a:schemeClr val="bg1"/>
                </a:solidFill>
              </a:rPr>
              <a:t>STEFNA</a:t>
            </a:r>
          </a:p>
        </p:txBody>
      </p:sp>
      <p:sp>
        <p:nvSpPr>
          <p:cNvPr id="8" name="Textfeld 7">
            <a:extLst>
              <a:ext uri="{FF2B5EF4-FFF2-40B4-BE49-F238E27FC236}">
                <a16:creationId xmlns:a16="http://schemas.microsoft.com/office/drawing/2014/main" id="{8FA22B96-AF1D-3C09-14AE-5BEF0ED7B544}"/>
              </a:ext>
            </a:extLst>
          </p:cNvPr>
          <p:cNvSpPr txBox="1"/>
          <p:nvPr/>
        </p:nvSpPr>
        <p:spPr>
          <a:xfrm>
            <a:off x="1631349" y="4203595"/>
            <a:ext cx="1897990" cy="369332"/>
          </a:xfrm>
          <a:prstGeom prst="rect">
            <a:avLst/>
          </a:prstGeom>
          <a:noFill/>
        </p:spPr>
        <p:txBody>
          <a:bodyPr wrap="square" rtlCol="0">
            <a:spAutoFit/>
          </a:bodyPr>
          <a:lstStyle/>
          <a:p>
            <a:r>
              <a:rPr lang="de-DE" b="1" dirty="0">
                <a:solidFill>
                  <a:schemeClr val="bg1"/>
                </a:solidFill>
              </a:rPr>
              <a:t>AÐGERÐIR</a:t>
            </a:r>
            <a:endParaRPr lang="de-DE" b="1" dirty="0">
              <a:solidFill>
                <a:schemeClr val="bg1"/>
              </a:solidFill>
              <a:highlight>
                <a:srgbClr val="00FF00"/>
              </a:highlight>
            </a:endParaRPr>
          </a:p>
        </p:txBody>
      </p:sp>
      <p:sp>
        <p:nvSpPr>
          <p:cNvPr id="9" name="Textplatzhalter 32">
            <a:extLst>
              <a:ext uri="{FF2B5EF4-FFF2-40B4-BE49-F238E27FC236}">
                <a16:creationId xmlns:a16="http://schemas.microsoft.com/office/drawing/2014/main" id="{A4136F07-3F62-755F-2894-AB13C6050E22}"/>
              </a:ext>
            </a:extLst>
          </p:cNvPr>
          <p:cNvSpPr txBox="1">
            <a:spLocks/>
          </p:cNvSpPr>
          <p:nvPr/>
        </p:nvSpPr>
        <p:spPr>
          <a:xfrm>
            <a:off x="2081768" y="1108467"/>
            <a:ext cx="11470341" cy="58222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sz="1600" dirty="0">
                <a:solidFill>
                  <a:schemeClr val="bg1"/>
                </a:solidFill>
              </a:rPr>
              <a:t>Með því að fylgja fjórum þrepum er á einfaldan hátt hægt að þróa stefnu, markmið og aðgerðir.</a:t>
            </a:r>
            <a:endParaRPr lang="is-IS" sz="1000" dirty="0"/>
          </a:p>
        </p:txBody>
      </p:sp>
    </p:spTree>
    <p:extLst>
      <p:ext uri="{BB962C8B-B14F-4D97-AF65-F5344CB8AC3E}">
        <p14:creationId xmlns:p14="http://schemas.microsoft.com/office/powerpoint/2010/main" val="2413193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B609F8-DA96-FA45-812A-9B7C783F7904}"/>
              </a:ext>
            </a:extLst>
          </p:cNvPr>
          <p:cNvSpPr>
            <a:spLocks noGrp="1"/>
          </p:cNvSpPr>
          <p:nvPr>
            <p:ph type="body" sz="quarter" idx="16"/>
          </p:nvPr>
        </p:nvSpPr>
        <p:spPr>
          <a:xfrm>
            <a:off x="666708" y="752638"/>
            <a:ext cx="5663754" cy="2438970"/>
          </a:xfrm>
        </p:spPr>
        <p:txBody>
          <a:bodyPr>
            <a:normAutofit fontScale="92500" lnSpcReduction="10000"/>
          </a:bodyPr>
          <a:lstStyle/>
          <a:p>
            <a:r>
              <a:rPr lang="is-IS" sz="4600"/>
              <a:t>03</a:t>
            </a:r>
          </a:p>
          <a:p>
            <a:r>
              <a:rPr lang="is-IS" sz="5100"/>
              <a:t>Áhættuþættir &amp; snemmbúin viðvörunarmerki</a:t>
            </a:r>
          </a:p>
          <a:p>
            <a:endParaRPr lang="is-IS" sz="5100"/>
          </a:p>
          <a:p>
            <a:endParaRPr lang="is-IS"/>
          </a:p>
        </p:txBody>
      </p:sp>
      <p:sp>
        <p:nvSpPr>
          <p:cNvPr id="3" name="Text Placeholder 1">
            <a:extLst>
              <a:ext uri="{FF2B5EF4-FFF2-40B4-BE49-F238E27FC236}">
                <a16:creationId xmlns:a16="http://schemas.microsoft.com/office/drawing/2014/main" id="{64D13765-A477-376C-9882-019D491F8089}"/>
              </a:ext>
            </a:extLst>
          </p:cNvPr>
          <p:cNvSpPr txBox="1">
            <a:spLocks/>
          </p:cNvSpPr>
          <p:nvPr/>
        </p:nvSpPr>
        <p:spPr>
          <a:xfrm>
            <a:off x="666708" y="2605169"/>
            <a:ext cx="4941612" cy="16476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30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5100" dirty="0"/>
          </a:p>
          <a:p>
            <a:endParaRPr lang="en-US" dirty="0"/>
          </a:p>
        </p:txBody>
      </p:sp>
    </p:spTree>
    <p:extLst>
      <p:ext uri="{BB962C8B-B14F-4D97-AF65-F5344CB8AC3E}">
        <p14:creationId xmlns:p14="http://schemas.microsoft.com/office/powerpoint/2010/main" val="259500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5E6861A0-BFE8-F385-2B2B-8010D2D881E4}"/>
              </a:ext>
            </a:extLst>
          </p:cNvPr>
          <p:cNvSpPr>
            <a:spLocks noGrp="1"/>
          </p:cNvSpPr>
          <p:nvPr>
            <p:ph type="body" sz="quarter" idx="19"/>
          </p:nvPr>
        </p:nvSpPr>
        <p:spPr/>
        <p:txBody>
          <a:bodyPr/>
          <a:lstStyle/>
          <a:p>
            <a:r>
              <a:rPr lang="de-DE" dirty="0"/>
              <a:t>1</a:t>
            </a:r>
          </a:p>
        </p:txBody>
      </p:sp>
      <p:sp>
        <p:nvSpPr>
          <p:cNvPr id="6" name="Textplatzhalter 5">
            <a:extLst>
              <a:ext uri="{FF2B5EF4-FFF2-40B4-BE49-F238E27FC236}">
                <a16:creationId xmlns:a16="http://schemas.microsoft.com/office/drawing/2014/main" id="{1F719C6C-E990-2B78-724D-053B88AAD1C0}"/>
              </a:ext>
            </a:extLst>
          </p:cNvPr>
          <p:cNvSpPr>
            <a:spLocks noGrp="1"/>
          </p:cNvSpPr>
          <p:nvPr>
            <p:ph type="body" sz="quarter" idx="20"/>
          </p:nvPr>
        </p:nvSpPr>
        <p:spPr>
          <a:xfrm>
            <a:off x="7511069" y="2250732"/>
            <a:ext cx="4465067" cy="822373"/>
          </a:xfrm>
        </p:spPr>
        <p:txBody>
          <a:bodyPr/>
          <a:lstStyle/>
          <a:p>
            <a:r>
              <a:rPr lang="is-IS" sz="2600" b="1" dirty="0">
                <a:ea typeface="Roboto" charset="0"/>
                <a:cs typeface="Roboto" charset="0"/>
              </a:rPr>
              <a:t>Atvinnugreinin</a:t>
            </a:r>
            <a:br>
              <a:rPr lang="is-IS" sz="2600" b="1" dirty="0">
                <a:ea typeface="Roboto" charset="0"/>
                <a:cs typeface="Roboto" charset="0"/>
              </a:rPr>
            </a:br>
            <a:r>
              <a:rPr lang="is-IS" sz="2000" dirty="0">
                <a:ea typeface="Lato Light" charset="0"/>
                <a:cs typeface="Lato Light" charset="0"/>
              </a:rPr>
              <a:t>Kerfisbundin leit að hættumerkjum í þeirri grein sem fyrirtækið starfar í</a:t>
            </a:r>
          </a:p>
          <a:p>
            <a:endParaRPr lang="is-IS" dirty="0"/>
          </a:p>
        </p:txBody>
      </p:sp>
      <p:sp>
        <p:nvSpPr>
          <p:cNvPr id="7" name="Textplatzhalter 6">
            <a:extLst>
              <a:ext uri="{FF2B5EF4-FFF2-40B4-BE49-F238E27FC236}">
                <a16:creationId xmlns:a16="http://schemas.microsoft.com/office/drawing/2014/main" id="{24128DB0-D719-796F-8DD1-662C3F17971C}"/>
              </a:ext>
            </a:extLst>
          </p:cNvPr>
          <p:cNvSpPr>
            <a:spLocks noGrp="1"/>
          </p:cNvSpPr>
          <p:nvPr>
            <p:ph type="body" sz="quarter" idx="21"/>
          </p:nvPr>
        </p:nvSpPr>
        <p:spPr/>
        <p:txBody>
          <a:bodyPr/>
          <a:lstStyle/>
          <a:p>
            <a:r>
              <a:rPr lang="de-DE" dirty="0"/>
              <a:t>2</a:t>
            </a:r>
          </a:p>
        </p:txBody>
      </p:sp>
      <p:sp>
        <p:nvSpPr>
          <p:cNvPr id="8" name="Textplatzhalter 7">
            <a:extLst>
              <a:ext uri="{FF2B5EF4-FFF2-40B4-BE49-F238E27FC236}">
                <a16:creationId xmlns:a16="http://schemas.microsoft.com/office/drawing/2014/main" id="{4842D3F9-8EC7-C8C5-80D9-3D2E520A6CA1}"/>
              </a:ext>
            </a:extLst>
          </p:cNvPr>
          <p:cNvSpPr>
            <a:spLocks noGrp="1"/>
          </p:cNvSpPr>
          <p:nvPr>
            <p:ph type="body" sz="quarter" idx="22"/>
          </p:nvPr>
        </p:nvSpPr>
        <p:spPr>
          <a:xfrm>
            <a:off x="7511069" y="3380504"/>
            <a:ext cx="4465067" cy="822373"/>
          </a:xfrm>
        </p:spPr>
        <p:txBody>
          <a:bodyPr/>
          <a:lstStyle/>
          <a:p>
            <a:r>
              <a:rPr lang="is-IS" sz="2600" b="1" dirty="0">
                <a:ea typeface="Roboto" charset="0"/>
              </a:rPr>
              <a:t>Fyrirtækið</a:t>
            </a:r>
            <a:br>
              <a:rPr lang="is-IS" sz="2600" b="1" dirty="0">
                <a:ea typeface="Roboto" charset="0"/>
              </a:rPr>
            </a:br>
            <a:r>
              <a:rPr lang="is-IS" sz="2000" dirty="0">
                <a:ea typeface="Lato Light" charset="0"/>
                <a:cs typeface="Lato Light" charset="0"/>
              </a:rPr>
              <a:t>Greining á hættumerkjum sem geta verið innan fyrirtækisins</a:t>
            </a:r>
          </a:p>
          <a:p>
            <a:endParaRPr lang="is-IS" dirty="0"/>
          </a:p>
        </p:txBody>
      </p:sp>
      <p:sp>
        <p:nvSpPr>
          <p:cNvPr id="9" name="Textplatzhalter 8">
            <a:extLst>
              <a:ext uri="{FF2B5EF4-FFF2-40B4-BE49-F238E27FC236}">
                <a16:creationId xmlns:a16="http://schemas.microsoft.com/office/drawing/2014/main" id="{3C5F59A8-F9A5-79EF-4EDB-6E5EB514EFC9}"/>
              </a:ext>
            </a:extLst>
          </p:cNvPr>
          <p:cNvSpPr>
            <a:spLocks noGrp="1"/>
          </p:cNvSpPr>
          <p:nvPr>
            <p:ph type="body" sz="quarter" idx="23"/>
          </p:nvPr>
        </p:nvSpPr>
        <p:spPr/>
        <p:txBody>
          <a:bodyPr/>
          <a:lstStyle/>
          <a:p>
            <a:r>
              <a:rPr lang="de-DE" dirty="0"/>
              <a:t>3</a:t>
            </a:r>
          </a:p>
        </p:txBody>
      </p:sp>
      <p:sp>
        <p:nvSpPr>
          <p:cNvPr id="10" name="Textplatzhalter 9">
            <a:extLst>
              <a:ext uri="{FF2B5EF4-FFF2-40B4-BE49-F238E27FC236}">
                <a16:creationId xmlns:a16="http://schemas.microsoft.com/office/drawing/2014/main" id="{38CAEDCB-F99E-F10C-FD48-87A4643FF583}"/>
              </a:ext>
            </a:extLst>
          </p:cNvPr>
          <p:cNvSpPr>
            <a:spLocks noGrp="1"/>
          </p:cNvSpPr>
          <p:nvPr>
            <p:ph type="body" sz="quarter" idx="24"/>
          </p:nvPr>
        </p:nvSpPr>
        <p:spPr>
          <a:xfrm>
            <a:off x="7511069" y="4486018"/>
            <a:ext cx="4465067" cy="822373"/>
          </a:xfrm>
        </p:spPr>
        <p:txBody>
          <a:bodyPr/>
          <a:lstStyle/>
          <a:p>
            <a:r>
              <a:rPr lang="is-IS" sz="2600" b="1" dirty="0"/>
              <a:t>Samband hagsmunaaðila</a:t>
            </a:r>
            <a:br>
              <a:rPr lang="is-IS" sz="2600" b="1" dirty="0"/>
            </a:br>
            <a:r>
              <a:rPr lang="is-IS" sz="2000" dirty="0">
                <a:ea typeface="Roboto" charset="0"/>
                <a:cs typeface="Roboto" charset="0"/>
              </a:rPr>
              <a:t>Sum hætta stafar af sambandi við hagsmunaaðila</a:t>
            </a:r>
          </a:p>
          <a:p>
            <a:endParaRPr lang="is-IS" dirty="0"/>
          </a:p>
        </p:txBody>
      </p:sp>
      <p:sp>
        <p:nvSpPr>
          <p:cNvPr id="11" name="Textplatzhalter 10">
            <a:extLst>
              <a:ext uri="{FF2B5EF4-FFF2-40B4-BE49-F238E27FC236}">
                <a16:creationId xmlns:a16="http://schemas.microsoft.com/office/drawing/2014/main" id="{6853965D-EA17-235D-692D-6571E7CE13DE}"/>
              </a:ext>
            </a:extLst>
          </p:cNvPr>
          <p:cNvSpPr>
            <a:spLocks noGrp="1"/>
          </p:cNvSpPr>
          <p:nvPr>
            <p:ph type="body" sz="quarter" idx="25"/>
          </p:nvPr>
        </p:nvSpPr>
        <p:spPr/>
        <p:txBody>
          <a:bodyPr/>
          <a:lstStyle/>
          <a:p>
            <a:r>
              <a:rPr lang="de-DE" dirty="0"/>
              <a:t>4</a:t>
            </a:r>
          </a:p>
        </p:txBody>
      </p:sp>
      <p:sp>
        <p:nvSpPr>
          <p:cNvPr id="12" name="Textplatzhalter 11">
            <a:extLst>
              <a:ext uri="{FF2B5EF4-FFF2-40B4-BE49-F238E27FC236}">
                <a16:creationId xmlns:a16="http://schemas.microsoft.com/office/drawing/2014/main" id="{9E65483B-916D-72ED-6A62-3DFC8EA96833}"/>
              </a:ext>
            </a:extLst>
          </p:cNvPr>
          <p:cNvSpPr>
            <a:spLocks noGrp="1"/>
          </p:cNvSpPr>
          <p:nvPr>
            <p:ph type="body" sz="quarter" idx="26"/>
          </p:nvPr>
        </p:nvSpPr>
        <p:spPr>
          <a:xfrm>
            <a:off x="7497213" y="5464036"/>
            <a:ext cx="4465067" cy="822373"/>
          </a:xfrm>
        </p:spPr>
        <p:txBody>
          <a:bodyPr/>
          <a:lstStyle/>
          <a:p>
            <a:r>
              <a:rPr lang="is-IS" sz="2600" b="1" dirty="0"/>
              <a:t>Hættumat</a:t>
            </a:r>
            <a:br>
              <a:rPr lang="is-IS" sz="2600" b="1" dirty="0">
                <a:highlight>
                  <a:srgbClr val="00FF00"/>
                </a:highlight>
              </a:rPr>
            </a:br>
            <a:r>
              <a:rPr lang="is-IS" sz="2000" dirty="0">
                <a:ea typeface="Roboto" charset="0"/>
                <a:cs typeface="Roboto" charset="0"/>
              </a:rPr>
              <a:t>Kerfisbundin skönnun á óbeinum þáttum</a:t>
            </a:r>
          </a:p>
          <a:p>
            <a:endParaRPr lang="is-IS" dirty="0"/>
          </a:p>
        </p:txBody>
      </p:sp>
      <p:sp>
        <p:nvSpPr>
          <p:cNvPr id="4" name="Textplatzhalter 3">
            <a:extLst>
              <a:ext uri="{FF2B5EF4-FFF2-40B4-BE49-F238E27FC236}">
                <a16:creationId xmlns:a16="http://schemas.microsoft.com/office/drawing/2014/main" id="{A5D3CBA8-08EB-37F0-97A9-384992434E50}"/>
              </a:ext>
            </a:extLst>
          </p:cNvPr>
          <p:cNvSpPr>
            <a:spLocks noGrp="1"/>
          </p:cNvSpPr>
          <p:nvPr>
            <p:ph type="body" sz="quarter" idx="18"/>
          </p:nvPr>
        </p:nvSpPr>
        <p:spPr>
          <a:xfrm>
            <a:off x="1575582" y="2661919"/>
            <a:ext cx="4180325" cy="3784225"/>
          </a:xfrm>
        </p:spPr>
        <p:txBody>
          <a:bodyPr/>
          <a:lstStyle/>
          <a:p>
            <a:r>
              <a:rPr lang="is-IS" sz="2400" dirty="0">
                <a:solidFill>
                  <a:schemeClr val="bg1"/>
                </a:solidFill>
              </a:rPr>
              <a:t>Með reglulegu, kerfisbundnu og yfirgripsmiklu hættumati er hægt að greina krísur á frumstigi og grípa svo til mótvægisaðgerða.</a:t>
            </a:r>
          </a:p>
          <a:p>
            <a:endParaRPr lang="is-IS" dirty="0"/>
          </a:p>
          <a:p>
            <a:r>
              <a:rPr lang="is-IS" dirty="0"/>
              <a:t>Mikilvægt er að leita eftir hættumerkjunum á eftirfarandi sviðum:</a:t>
            </a:r>
          </a:p>
        </p:txBody>
      </p:sp>
      <p:sp>
        <p:nvSpPr>
          <p:cNvPr id="3" name="Textplatzhalter 2">
            <a:extLst>
              <a:ext uri="{FF2B5EF4-FFF2-40B4-BE49-F238E27FC236}">
                <a16:creationId xmlns:a16="http://schemas.microsoft.com/office/drawing/2014/main" id="{CA53A572-ED3D-7532-22AB-0A9B433F014A}"/>
              </a:ext>
            </a:extLst>
          </p:cNvPr>
          <p:cNvSpPr>
            <a:spLocks noGrp="1"/>
          </p:cNvSpPr>
          <p:nvPr>
            <p:ph type="body" sz="quarter" idx="16"/>
          </p:nvPr>
        </p:nvSpPr>
        <p:spPr>
          <a:xfrm>
            <a:off x="1548092" y="628635"/>
            <a:ext cx="4250272" cy="1495299"/>
          </a:xfrm>
        </p:spPr>
        <p:txBody>
          <a:bodyPr vert="horz" lIns="91440" tIns="45720" rIns="91440" bIns="45720" rtlCol="0" anchor="t">
            <a:normAutofit fontScale="40000" lnSpcReduction="20000"/>
          </a:bodyPr>
          <a:lstStyle/>
          <a:p>
            <a:r>
              <a:rPr lang="is-IS" sz="6900" b="1">
                <a:solidFill>
                  <a:schemeClr val="bg1"/>
                </a:solidFill>
              </a:rPr>
              <a:t>Snemmbúin</a:t>
            </a:r>
            <a:r>
              <a:rPr lang="is-IS" sz="6900" b="1" dirty="0">
                <a:solidFill>
                  <a:schemeClr val="bg1"/>
                </a:solidFill>
              </a:rPr>
              <a:t> hættumerki</a:t>
            </a:r>
          </a:p>
          <a:p>
            <a:r>
              <a:rPr lang="is-IS" sz="6900" b="1" cap="small" dirty="0"/>
              <a:t>Fjögur lykilsvið til að greina hættumerki</a:t>
            </a:r>
            <a:endParaRPr lang="is-IS" sz="6900" b="1" cap="small" dirty="0">
              <a:solidFill>
                <a:schemeClr val="bg1"/>
              </a:solidFill>
              <a:highlight>
                <a:srgbClr val="00FF00"/>
              </a:highlight>
            </a:endParaRPr>
          </a:p>
          <a:p>
            <a:endParaRPr lang="is-IS" dirty="0"/>
          </a:p>
        </p:txBody>
      </p:sp>
    </p:spTree>
    <p:extLst>
      <p:ext uri="{BB962C8B-B14F-4D97-AF65-F5344CB8AC3E}">
        <p14:creationId xmlns:p14="http://schemas.microsoft.com/office/powerpoint/2010/main" val="38396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9739E466-1461-1770-59D3-81A972759C49}"/>
              </a:ext>
            </a:extLst>
          </p:cNvPr>
          <p:cNvSpPr>
            <a:spLocks noGrp="1"/>
          </p:cNvSpPr>
          <p:nvPr>
            <p:ph type="body" sz="quarter" idx="18"/>
          </p:nvPr>
        </p:nvSpPr>
        <p:spPr>
          <a:xfrm>
            <a:off x="7615665" y="1776872"/>
            <a:ext cx="3828189" cy="4402255"/>
          </a:xfrm>
        </p:spPr>
        <p:txBody>
          <a:bodyPr>
            <a:normAutofit/>
          </a:bodyPr>
          <a:lstStyle/>
          <a:p>
            <a:r>
              <a:rPr lang="is-IS" sz="2000" dirty="0">
                <a:latin typeface="Calibri" panose="020F0502020204030204" pitchFamily="34" charset="0"/>
                <a:ea typeface="Lato Light" panose="020F0502020204030203" pitchFamily="34" charset="0"/>
                <a:cs typeface="Calibri" panose="020F0502020204030204" pitchFamily="34" charset="0"/>
              </a:rPr>
              <a:t>Upplýsingar um þróun mála í atvinnugreininni er að finna t.a.m. í fagtímaritum og á vefsíðum á internetinu. Það er mikilvægt að skanna þá stöðugt og vinna úr þessu mikilvægar upplýsingar um greinina. Einnig er mikilvægt að deila þessum upplýsingum með viðeigandi aðilum innan fyrirtækisins (sem og ráðgjöfum fyrirtækisins) og ræða um þessa þróun kerfisbundið.</a:t>
            </a:r>
          </a:p>
          <a:p>
            <a:r>
              <a:rPr lang="is-IS" sz="2000" dirty="0">
                <a:latin typeface="Calibri" panose="020F0502020204030204" pitchFamily="34" charset="0"/>
                <a:ea typeface="Lato Light" panose="020F0502020204030203" pitchFamily="34" charset="0"/>
                <a:cs typeface="Calibri" panose="020F0502020204030204" pitchFamily="34" charset="0"/>
              </a:rPr>
              <a:t>Það er betur farið yfir þetta í námskeiðshluta nr. 3! </a:t>
            </a:r>
            <a:endParaRPr lang="is-IS" sz="2000" dirty="0"/>
          </a:p>
        </p:txBody>
      </p:sp>
      <p:sp>
        <p:nvSpPr>
          <p:cNvPr id="12" name="Textplatzhalter 11">
            <a:extLst>
              <a:ext uri="{FF2B5EF4-FFF2-40B4-BE49-F238E27FC236}">
                <a16:creationId xmlns:a16="http://schemas.microsoft.com/office/drawing/2014/main" id="{A1F317B5-5DE7-4E59-F377-76593C02D295}"/>
              </a:ext>
            </a:extLst>
          </p:cNvPr>
          <p:cNvSpPr>
            <a:spLocks noGrp="1"/>
          </p:cNvSpPr>
          <p:nvPr>
            <p:ph type="body" sz="quarter" idx="16"/>
          </p:nvPr>
        </p:nvSpPr>
        <p:spPr>
          <a:xfrm>
            <a:off x="1527754" y="577972"/>
            <a:ext cx="10332552" cy="565524"/>
          </a:xfrm>
        </p:spPr>
        <p:txBody>
          <a:bodyPr>
            <a:noAutofit/>
          </a:bodyPr>
          <a:lstStyle/>
          <a:p>
            <a:r>
              <a:rPr lang="de-DE" dirty="0">
                <a:solidFill>
                  <a:srgbClr val="595A59"/>
                </a:solidFill>
              </a:rPr>
              <a:t>Atvinnugreinin– Hvernig kemur maður auga á þá þróun sem á sér stað í atvinnugreininni?</a:t>
            </a:r>
          </a:p>
        </p:txBody>
      </p:sp>
      <p:sp>
        <p:nvSpPr>
          <p:cNvPr id="14" name="Oval 32">
            <a:extLst>
              <a:ext uri="{FF2B5EF4-FFF2-40B4-BE49-F238E27FC236}">
                <a16:creationId xmlns:a16="http://schemas.microsoft.com/office/drawing/2014/main" id="{0FFB6A24-A5EB-73D2-1611-5FD3460E5277}"/>
              </a:ext>
            </a:extLst>
          </p:cNvPr>
          <p:cNvSpPr/>
          <p:nvPr/>
        </p:nvSpPr>
        <p:spPr>
          <a:xfrm>
            <a:off x="617952" y="451300"/>
            <a:ext cx="771474" cy="77147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5">
            <a:extLst>
              <a:ext uri="{FF2B5EF4-FFF2-40B4-BE49-F238E27FC236}">
                <a16:creationId xmlns:a16="http://schemas.microsoft.com/office/drawing/2014/main" id="{0D93114C-4E86-D37D-8CD3-8C66E91F2C76}"/>
              </a:ext>
            </a:extLst>
          </p:cNvPr>
          <p:cNvSpPr txBox="1">
            <a:spLocks/>
          </p:cNvSpPr>
          <p:nvPr/>
        </p:nvSpPr>
        <p:spPr>
          <a:xfrm>
            <a:off x="756280" y="508495"/>
            <a:ext cx="511077" cy="635000"/>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a:t>
            </a:r>
          </a:p>
        </p:txBody>
      </p:sp>
      <p:cxnSp>
        <p:nvCxnSpPr>
          <p:cNvPr id="16" name="Straight Connector 34">
            <a:extLst>
              <a:ext uri="{FF2B5EF4-FFF2-40B4-BE49-F238E27FC236}">
                <a16:creationId xmlns:a16="http://schemas.microsoft.com/office/drawing/2014/main" id="{2DD6D395-66AC-94C7-BD62-E9E2C5934066}"/>
              </a:ext>
            </a:extLst>
          </p:cNvPr>
          <p:cNvCxnSpPr>
            <a:cxnSpLocks/>
          </p:cNvCxnSpPr>
          <p:nvPr/>
        </p:nvCxnSpPr>
        <p:spPr>
          <a:xfrm>
            <a:off x="26235" y="841271"/>
            <a:ext cx="591717" cy="0"/>
          </a:xfrm>
          <a:prstGeom prst="line">
            <a:avLst/>
          </a:prstGeom>
          <a:ln w="19050">
            <a:solidFill>
              <a:srgbClr val="F27954"/>
            </a:solidFill>
          </a:ln>
        </p:spPr>
        <p:style>
          <a:lnRef idx="1">
            <a:schemeClr val="accent1"/>
          </a:lnRef>
          <a:fillRef idx="0">
            <a:schemeClr val="accent1"/>
          </a:fillRef>
          <a:effectRef idx="0">
            <a:schemeClr val="accent1"/>
          </a:effectRef>
          <a:fontRef idx="minor">
            <a:schemeClr val="tx1"/>
          </a:fontRef>
        </p:style>
      </p:cxnSp>
      <p:sp>
        <p:nvSpPr>
          <p:cNvPr id="18" name="Rectangle 174">
            <a:extLst>
              <a:ext uri="{FF2B5EF4-FFF2-40B4-BE49-F238E27FC236}">
                <a16:creationId xmlns:a16="http://schemas.microsoft.com/office/drawing/2014/main" id="{00F3EB50-0DE1-008F-690C-4EEAAF8C6E8A}"/>
              </a:ext>
            </a:extLst>
          </p:cNvPr>
          <p:cNvSpPr>
            <a:spLocks noChangeArrowheads="1"/>
          </p:cNvSpPr>
          <p:nvPr/>
        </p:nvSpPr>
        <p:spPr bwMode="auto">
          <a:xfrm>
            <a:off x="2" y="2975376"/>
            <a:ext cx="4043832" cy="540346"/>
          </a:xfrm>
          <a:prstGeom prst="rect">
            <a:avLst/>
          </a:prstGeom>
          <a:solidFill>
            <a:srgbClr val="F27954"/>
          </a:solidFill>
          <a:ln>
            <a:noFill/>
          </a:ln>
        </p:spPr>
        <p:txBody>
          <a:bodyPr vert="horz" wrap="square" lIns="45708" tIns="22854" rIns="45708" bIns="22854" numCol="1" anchor="t" anchorCtr="0" compatLnSpc="1">
            <a:prstTxWarp prst="textNoShape">
              <a:avLst/>
            </a:prstTxWarp>
          </a:bodyPr>
          <a:lstStyle/>
          <a:p>
            <a:endParaRPr lang="en-GB" b="1" dirty="0">
              <a:latin typeface="+mj-lt"/>
            </a:endParaRPr>
          </a:p>
        </p:txBody>
      </p:sp>
      <p:sp>
        <p:nvSpPr>
          <p:cNvPr id="19" name="Rectangle 178">
            <a:extLst>
              <a:ext uri="{FF2B5EF4-FFF2-40B4-BE49-F238E27FC236}">
                <a16:creationId xmlns:a16="http://schemas.microsoft.com/office/drawing/2014/main" id="{2FE8A128-0EDE-3DE1-5F3E-CC2AB90F68B2}"/>
              </a:ext>
            </a:extLst>
          </p:cNvPr>
          <p:cNvSpPr>
            <a:spLocks noChangeArrowheads="1"/>
          </p:cNvSpPr>
          <p:nvPr/>
        </p:nvSpPr>
        <p:spPr bwMode="auto">
          <a:xfrm>
            <a:off x="0" y="4596414"/>
            <a:ext cx="3954653" cy="540828"/>
          </a:xfrm>
          <a:prstGeom prst="rect">
            <a:avLst/>
          </a:prstGeom>
          <a:solidFill>
            <a:srgbClr val="79527B"/>
          </a:solidFill>
          <a:ln>
            <a:noFill/>
          </a:ln>
        </p:spPr>
        <p:txBody>
          <a:bodyPr vert="horz" wrap="square" lIns="45708" tIns="22854" rIns="45708" bIns="22854" numCol="1" anchor="t" anchorCtr="0" compatLnSpc="1">
            <a:prstTxWarp prst="textNoShape">
              <a:avLst/>
            </a:prstTxWarp>
          </a:bodyPr>
          <a:lstStyle/>
          <a:p>
            <a:endParaRPr lang="en-GB" b="1" dirty="0">
              <a:latin typeface="+mj-lt"/>
            </a:endParaRPr>
          </a:p>
        </p:txBody>
      </p:sp>
      <p:sp>
        <p:nvSpPr>
          <p:cNvPr id="20" name="Freeform 182">
            <a:extLst>
              <a:ext uri="{FF2B5EF4-FFF2-40B4-BE49-F238E27FC236}">
                <a16:creationId xmlns:a16="http://schemas.microsoft.com/office/drawing/2014/main" id="{94F4D5BA-F330-0791-B190-24E21F4CADC5}"/>
              </a:ext>
            </a:extLst>
          </p:cNvPr>
          <p:cNvSpPr>
            <a:spLocks/>
          </p:cNvSpPr>
          <p:nvPr/>
        </p:nvSpPr>
        <p:spPr bwMode="auto">
          <a:xfrm>
            <a:off x="3487958" y="4400231"/>
            <a:ext cx="887087" cy="934157"/>
          </a:xfrm>
          <a:custGeom>
            <a:avLst/>
            <a:gdLst>
              <a:gd name="T0" fmla="*/ 1694 w 1743"/>
              <a:gd name="T1" fmla="*/ 782 h 1743"/>
              <a:gd name="T2" fmla="*/ 1694 w 1743"/>
              <a:gd name="T3" fmla="*/ 960 h 1743"/>
              <a:gd name="T4" fmla="*/ 961 w 1743"/>
              <a:gd name="T5" fmla="*/ 1694 h 1743"/>
              <a:gd name="T6" fmla="*/ 783 w 1743"/>
              <a:gd name="T7" fmla="*/ 1694 h 1743"/>
              <a:gd name="T8" fmla="*/ 49 w 1743"/>
              <a:gd name="T9" fmla="*/ 960 h 1743"/>
              <a:gd name="T10" fmla="*/ 49 w 1743"/>
              <a:gd name="T11" fmla="*/ 782 h 1743"/>
              <a:gd name="T12" fmla="*/ 783 w 1743"/>
              <a:gd name="T13" fmla="*/ 49 h 1743"/>
              <a:gd name="T14" fmla="*/ 961 w 1743"/>
              <a:gd name="T15" fmla="*/ 49 h 1743"/>
              <a:gd name="T16" fmla="*/ 1694 w 1743"/>
              <a:gd name="T17" fmla="*/ 782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3" h="1743">
                <a:moveTo>
                  <a:pt x="1694" y="782"/>
                </a:moveTo>
                <a:cubicBezTo>
                  <a:pt x="1743" y="832"/>
                  <a:pt x="1743" y="911"/>
                  <a:pt x="1694" y="960"/>
                </a:cubicBezTo>
                <a:cubicBezTo>
                  <a:pt x="961" y="1694"/>
                  <a:pt x="961" y="1694"/>
                  <a:pt x="961" y="1694"/>
                </a:cubicBezTo>
                <a:cubicBezTo>
                  <a:pt x="911" y="1743"/>
                  <a:pt x="832" y="1743"/>
                  <a:pt x="783" y="1694"/>
                </a:cubicBezTo>
                <a:cubicBezTo>
                  <a:pt x="49" y="960"/>
                  <a:pt x="49" y="960"/>
                  <a:pt x="49" y="960"/>
                </a:cubicBezTo>
                <a:cubicBezTo>
                  <a:pt x="0" y="911"/>
                  <a:pt x="0" y="832"/>
                  <a:pt x="49" y="782"/>
                </a:cubicBezTo>
                <a:cubicBezTo>
                  <a:pt x="783" y="49"/>
                  <a:pt x="783" y="49"/>
                  <a:pt x="783" y="49"/>
                </a:cubicBezTo>
                <a:cubicBezTo>
                  <a:pt x="832" y="0"/>
                  <a:pt x="911" y="0"/>
                  <a:pt x="961" y="49"/>
                </a:cubicBezTo>
                <a:lnTo>
                  <a:pt x="1694" y="782"/>
                </a:lnTo>
                <a:close/>
              </a:path>
            </a:pathLst>
          </a:custGeom>
          <a:solidFill>
            <a:srgbClr val="79527B"/>
          </a:solidFill>
          <a:ln>
            <a:noFill/>
          </a:ln>
        </p:spPr>
        <p:txBody>
          <a:bodyPr vert="horz" wrap="square" lIns="45708" tIns="22854" rIns="45708" bIns="22854" numCol="1" anchor="t" anchorCtr="0" compatLnSpc="1">
            <a:prstTxWarp prst="textNoShape">
              <a:avLst/>
            </a:prstTxWarp>
          </a:bodyPr>
          <a:lstStyle/>
          <a:p>
            <a:endParaRPr lang="en-GB" b="1" dirty="0">
              <a:latin typeface="+mj-lt"/>
            </a:endParaRPr>
          </a:p>
        </p:txBody>
      </p:sp>
      <p:sp>
        <p:nvSpPr>
          <p:cNvPr id="21" name="Rectangle 188">
            <a:extLst>
              <a:ext uri="{FF2B5EF4-FFF2-40B4-BE49-F238E27FC236}">
                <a16:creationId xmlns:a16="http://schemas.microsoft.com/office/drawing/2014/main" id="{DA25D663-1DD4-BED9-1632-62BBFCD68B3D}"/>
              </a:ext>
            </a:extLst>
          </p:cNvPr>
          <p:cNvSpPr>
            <a:spLocks noChangeArrowheads="1"/>
          </p:cNvSpPr>
          <p:nvPr/>
        </p:nvSpPr>
        <p:spPr bwMode="auto">
          <a:xfrm>
            <a:off x="3" y="2434548"/>
            <a:ext cx="3270194" cy="540828"/>
          </a:xfrm>
          <a:prstGeom prst="rect">
            <a:avLst/>
          </a:prstGeom>
          <a:solidFill>
            <a:srgbClr val="916395"/>
          </a:solidFill>
          <a:ln>
            <a:noFill/>
          </a:ln>
        </p:spPr>
        <p:txBody>
          <a:bodyPr vert="horz" wrap="square" lIns="45708" tIns="22854" rIns="45708" bIns="22854" numCol="1" anchor="t" anchorCtr="0" compatLnSpc="1">
            <a:prstTxWarp prst="textNoShape">
              <a:avLst/>
            </a:prstTxWarp>
          </a:bodyPr>
          <a:lstStyle/>
          <a:p>
            <a:endParaRPr lang="en-GB" b="1" dirty="0">
              <a:latin typeface="+mj-lt"/>
            </a:endParaRPr>
          </a:p>
        </p:txBody>
      </p:sp>
      <p:sp>
        <p:nvSpPr>
          <p:cNvPr id="22" name="Freeform 191">
            <a:extLst>
              <a:ext uri="{FF2B5EF4-FFF2-40B4-BE49-F238E27FC236}">
                <a16:creationId xmlns:a16="http://schemas.microsoft.com/office/drawing/2014/main" id="{EA70C1B8-9979-5BC1-0D19-A752CC2918A9}"/>
              </a:ext>
            </a:extLst>
          </p:cNvPr>
          <p:cNvSpPr>
            <a:spLocks/>
          </p:cNvSpPr>
          <p:nvPr/>
        </p:nvSpPr>
        <p:spPr bwMode="auto">
          <a:xfrm>
            <a:off x="2795250" y="2237884"/>
            <a:ext cx="887087" cy="934157"/>
          </a:xfrm>
          <a:custGeom>
            <a:avLst/>
            <a:gdLst>
              <a:gd name="T0" fmla="*/ 1694 w 1743"/>
              <a:gd name="T1" fmla="*/ 782 h 1743"/>
              <a:gd name="T2" fmla="*/ 1694 w 1743"/>
              <a:gd name="T3" fmla="*/ 960 h 1743"/>
              <a:gd name="T4" fmla="*/ 960 w 1743"/>
              <a:gd name="T5" fmla="*/ 1694 h 1743"/>
              <a:gd name="T6" fmla="*/ 783 w 1743"/>
              <a:gd name="T7" fmla="*/ 1694 h 1743"/>
              <a:gd name="T8" fmla="*/ 49 w 1743"/>
              <a:gd name="T9" fmla="*/ 960 h 1743"/>
              <a:gd name="T10" fmla="*/ 49 w 1743"/>
              <a:gd name="T11" fmla="*/ 782 h 1743"/>
              <a:gd name="T12" fmla="*/ 783 w 1743"/>
              <a:gd name="T13" fmla="*/ 49 h 1743"/>
              <a:gd name="T14" fmla="*/ 960 w 1743"/>
              <a:gd name="T15" fmla="*/ 49 h 1743"/>
              <a:gd name="T16" fmla="*/ 1694 w 1743"/>
              <a:gd name="T17" fmla="*/ 782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3" h="1743">
                <a:moveTo>
                  <a:pt x="1694" y="782"/>
                </a:moveTo>
                <a:cubicBezTo>
                  <a:pt x="1743" y="831"/>
                  <a:pt x="1743" y="911"/>
                  <a:pt x="1694" y="960"/>
                </a:cubicBezTo>
                <a:cubicBezTo>
                  <a:pt x="960" y="1694"/>
                  <a:pt x="960" y="1694"/>
                  <a:pt x="960" y="1694"/>
                </a:cubicBezTo>
                <a:cubicBezTo>
                  <a:pt x="911" y="1743"/>
                  <a:pt x="832" y="1743"/>
                  <a:pt x="783" y="1694"/>
                </a:cubicBezTo>
                <a:cubicBezTo>
                  <a:pt x="49" y="960"/>
                  <a:pt x="49" y="960"/>
                  <a:pt x="49" y="960"/>
                </a:cubicBezTo>
                <a:cubicBezTo>
                  <a:pt x="0" y="911"/>
                  <a:pt x="0" y="831"/>
                  <a:pt x="49" y="782"/>
                </a:cubicBezTo>
                <a:cubicBezTo>
                  <a:pt x="783" y="49"/>
                  <a:pt x="783" y="49"/>
                  <a:pt x="783" y="49"/>
                </a:cubicBezTo>
                <a:cubicBezTo>
                  <a:pt x="832" y="0"/>
                  <a:pt x="911" y="0"/>
                  <a:pt x="960" y="49"/>
                </a:cubicBezTo>
                <a:lnTo>
                  <a:pt x="1694" y="782"/>
                </a:lnTo>
                <a:close/>
              </a:path>
            </a:pathLst>
          </a:custGeom>
          <a:solidFill>
            <a:srgbClr val="916395"/>
          </a:solidFill>
          <a:ln>
            <a:noFill/>
          </a:ln>
        </p:spPr>
        <p:txBody>
          <a:bodyPr vert="horz" wrap="square" lIns="45708" tIns="22854" rIns="45708" bIns="22854" numCol="1" anchor="t" anchorCtr="0" compatLnSpc="1">
            <a:prstTxWarp prst="textNoShape">
              <a:avLst/>
            </a:prstTxWarp>
          </a:bodyPr>
          <a:lstStyle/>
          <a:p>
            <a:endParaRPr lang="en-GB" b="1" dirty="0">
              <a:latin typeface="+mj-lt"/>
            </a:endParaRPr>
          </a:p>
        </p:txBody>
      </p:sp>
      <p:sp>
        <p:nvSpPr>
          <p:cNvPr id="23" name="Rectangle 194">
            <a:extLst>
              <a:ext uri="{FF2B5EF4-FFF2-40B4-BE49-F238E27FC236}">
                <a16:creationId xmlns:a16="http://schemas.microsoft.com/office/drawing/2014/main" id="{00A97D3B-BC19-43B9-86EB-EB591B394C38}"/>
              </a:ext>
            </a:extLst>
          </p:cNvPr>
          <p:cNvSpPr>
            <a:spLocks noChangeArrowheads="1"/>
          </p:cNvSpPr>
          <p:nvPr/>
        </p:nvSpPr>
        <p:spPr bwMode="auto">
          <a:xfrm>
            <a:off x="0" y="3515240"/>
            <a:ext cx="3487957" cy="540828"/>
          </a:xfrm>
          <a:prstGeom prst="rect">
            <a:avLst/>
          </a:prstGeom>
          <a:solidFill>
            <a:srgbClr val="9ED4D3"/>
          </a:solidFill>
          <a:ln>
            <a:noFill/>
          </a:ln>
        </p:spPr>
        <p:txBody>
          <a:bodyPr vert="horz" wrap="square" lIns="45708" tIns="22854" rIns="45708" bIns="22854" numCol="1" anchor="t" anchorCtr="0" compatLnSpc="1">
            <a:prstTxWarp prst="textNoShape">
              <a:avLst/>
            </a:prstTxWarp>
          </a:bodyPr>
          <a:lstStyle/>
          <a:p>
            <a:endParaRPr lang="en-GB" b="1" dirty="0">
              <a:latin typeface="+mj-lt"/>
            </a:endParaRPr>
          </a:p>
        </p:txBody>
      </p:sp>
      <p:sp>
        <p:nvSpPr>
          <p:cNvPr id="24" name="Freeform 198">
            <a:extLst>
              <a:ext uri="{FF2B5EF4-FFF2-40B4-BE49-F238E27FC236}">
                <a16:creationId xmlns:a16="http://schemas.microsoft.com/office/drawing/2014/main" id="{AB372C72-138C-C64F-A317-11AC3A938C87}"/>
              </a:ext>
            </a:extLst>
          </p:cNvPr>
          <p:cNvSpPr>
            <a:spLocks/>
          </p:cNvSpPr>
          <p:nvPr/>
        </p:nvSpPr>
        <p:spPr bwMode="auto">
          <a:xfrm>
            <a:off x="2992381" y="3319057"/>
            <a:ext cx="887087" cy="934157"/>
          </a:xfrm>
          <a:custGeom>
            <a:avLst/>
            <a:gdLst>
              <a:gd name="T0" fmla="*/ 1694 w 1743"/>
              <a:gd name="T1" fmla="*/ 782 h 1743"/>
              <a:gd name="T2" fmla="*/ 1694 w 1743"/>
              <a:gd name="T3" fmla="*/ 960 h 1743"/>
              <a:gd name="T4" fmla="*/ 960 w 1743"/>
              <a:gd name="T5" fmla="*/ 1693 h 1743"/>
              <a:gd name="T6" fmla="*/ 783 w 1743"/>
              <a:gd name="T7" fmla="*/ 1693 h 1743"/>
              <a:gd name="T8" fmla="*/ 49 w 1743"/>
              <a:gd name="T9" fmla="*/ 960 h 1743"/>
              <a:gd name="T10" fmla="*/ 49 w 1743"/>
              <a:gd name="T11" fmla="*/ 782 h 1743"/>
              <a:gd name="T12" fmla="*/ 783 w 1743"/>
              <a:gd name="T13" fmla="*/ 49 h 1743"/>
              <a:gd name="T14" fmla="*/ 960 w 1743"/>
              <a:gd name="T15" fmla="*/ 49 h 1743"/>
              <a:gd name="T16" fmla="*/ 1694 w 1743"/>
              <a:gd name="T17" fmla="*/ 782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3" h="1743">
                <a:moveTo>
                  <a:pt x="1694" y="782"/>
                </a:moveTo>
                <a:cubicBezTo>
                  <a:pt x="1743" y="831"/>
                  <a:pt x="1743" y="911"/>
                  <a:pt x="1694" y="960"/>
                </a:cubicBezTo>
                <a:cubicBezTo>
                  <a:pt x="960" y="1693"/>
                  <a:pt x="960" y="1693"/>
                  <a:pt x="960" y="1693"/>
                </a:cubicBezTo>
                <a:cubicBezTo>
                  <a:pt x="911" y="1743"/>
                  <a:pt x="832" y="1743"/>
                  <a:pt x="783" y="1693"/>
                </a:cubicBezTo>
                <a:cubicBezTo>
                  <a:pt x="49" y="960"/>
                  <a:pt x="49" y="960"/>
                  <a:pt x="49" y="960"/>
                </a:cubicBezTo>
                <a:cubicBezTo>
                  <a:pt x="0" y="911"/>
                  <a:pt x="0" y="831"/>
                  <a:pt x="49" y="782"/>
                </a:cubicBezTo>
                <a:cubicBezTo>
                  <a:pt x="783" y="49"/>
                  <a:pt x="783" y="49"/>
                  <a:pt x="783" y="49"/>
                </a:cubicBezTo>
                <a:cubicBezTo>
                  <a:pt x="832" y="0"/>
                  <a:pt x="911" y="0"/>
                  <a:pt x="960" y="49"/>
                </a:cubicBezTo>
                <a:lnTo>
                  <a:pt x="1694" y="782"/>
                </a:lnTo>
                <a:close/>
              </a:path>
            </a:pathLst>
          </a:custGeom>
          <a:solidFill>
            <a:srgbClr val="9ED4D3"/>
          </a:solidFill>
          <a:ln>
            <a:noFill/>
          </a:ln>
        </p:spPr>
        <p:txBody>
          <a:bodyPr vert="horz" wrap="square" lIns="45708" tIns="22854" rIns="45708" bIns="22854" numCol="1" anchor="t" anchorCtr="0" compatLnSpc="1">
            <a:prstTxWarp prst="textNoShape">
              <a:avLst/>
            </a:prstTxWarp>
          </a:bodyPr>
          <a:lstStyle/>
          <a:p>
            <a:endParaRPr lang="en-GB" b="1" dirty="0">
              <a:latin typeface="+mj-lt"/>
            </a:endParaRPr>
          </a:p>
        </p:txBody>
      </p:sp>
      <p:sp>
        <p:nvSpPr>
          <p:cNvPr id="25" name="Rectangle 200">
            <a:extLst>
              <a:ext uri="{FF2B5EF4-FFF2-40B4-BE49-F238E27FC236}">
                <a16:creationId xmlns:a16="http://schemas.microsoft.com/office/drawing/2014/main" id="{B803A8CA-CC77-2D44-A85E-989AB492391B}"/>
              </a:ext>
            </a:extLst>
          </p:cNvPr>
          <p:cNvSpPr>
            <a:spLocks noChangeArrowheads="1"/>
          </p:cNvSpPr>
          <p:nvPr/>
        </p:nvSpPr>
        <p:spPr bwMode="auto">
          <a:xfrm>
            <a:off x="0" y="4056067"/>
            <a:ext cx="2850667" cy="540346"/>
          </a:xfrm>
          <a:prstGeom prst="rect">
            <a:avLst/>
          </a:prstGeom>
          <a:solidFill>
            <a:srgbClr val="85D2C7"/>
          </a:solidFill>
          <a:ln>
            <a:noFill/>
          </a:ln>
        </p:spPr>
        <p:txBody>
          <a:bodyPr vert="horz" wrap="square" lIns="45708" tIns="22854" rIns="45708" bIns="22854" numCol="1" anchor="t" anchorCtr="0" compatLnSpc="1">
            <a:prstTxWarp prst="textNoShape">
              <a:avLst/>
            </a:prstTxWarp>
          </a:bodyPr>
          <a:lstStyle/>
          <a:p>
            <a:endParaRPr lang="en-GB" b="1" dirty="0">
              <a:latin typeface="+mj-lt"/>
            </a:endParaRPr>
          </a:p>
        </p:txBody>
      </p:sp>
      <p:sp>
        <p:nvSpPr>
          <p:cNvPr id="26" name="Freeform 204">
            <a:extLst>
              <a:ext uri="{FF2B5EF4-FFF2-40B4-BE49-F238E27FC236}">
                <a16:creationId xmlns:a16="http://schemas.microsoft.com/office/drawing/2014/main" id="{1939757C-E393-DCA8-3DAC-B86BF61E3EA6}"/>
              </a:ext>
            </a:extLst>
          </p:cNvPr>
          <p:cNvSpPr>
            <a:spLocks/>
          </p:cNvSpPr>
          <p:nvPr/>
        </p:nvSpPr>
        <p:spPr bwMode="auto">
          <a:xfrm>
            <a:off x="2243744" y="3859885"/>
            <a:ext cx="887087" cy="933675"/>
          </a:xfrm>
          <a:custGeom>
            <a:avLst/>
            <a:gdLst>
              <a:gd name="T0" fmla="*/ 1694 w 1743"/>
              <a:gd name="T1" fmla="*/ 783 h 1743"/>
              <a:gd name="T2" fmla="*/ 1694 w 1743"/>
              <a:gd name="T3" fmla="*/ 961 h 1743"/>
              <a:gd name="T4" fmla="*/ 961 w 1743"/>
              <a:gd name="T5" fmla="*/ 1694 h 1743"/>
              <a:gd name="T6" fmla="*/ 783 w 1743"/>
              <a:gd name="T7" fmla="*/ 1694 h 1743"/>
              <a:gd name="T8" fmla="*/ 50 w 1743"/>
              <a:gd name="T9" fmla="*/ 961 h 1743"/>
              <a:gd name="T10" fmla="*/ 50 w 1743"/>
              <a:gd name="T11" fmla="*/ 783 h 1743"/>
              <a:gd name="T12" fmla="*/ 783 w 1743"/>
              <a:gd name="T13" fmla="*/ 49 h 1743"/>
              <a:gd name="T14" fmla="*/ 961 w 1743"/>
              <a:gd name="T15" fmla="*/ 49 h 1743"/>
              <a:gd name="T16" fmla="*/ 1694 w 1743"/>
              <a:gd name="T17" fmla="*/ 783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3" h="1743">
                <a:moveTo>
                  <a:pt x="1694" y="783"/>
                </a:moveTo>
                <a:cubicBezTo>
                  <a:pt x="1743" y="832"/>
                  <a:pt x="1743" y="912"/>
                  <a:pt x="1694" y="961"/>
                </a:cubicBezTo>
                <a:cubicBezTo>
                  <a:pt x="961" y="1694"/>
                  <a:pt x="961" y="1694"/>
                  <a:pt x="961" y="1694"/>
                </a:cubicBezTo>
                <a:cubicBezTo>
                  <a:pt x="912" y="1743"/>
                  <a:pt x="832" y="1743"/>
                  <a:pt x="783" y="1694"/>
                </a:cubicBezTo>
                <a:cubicBezTo>
                  <a:pt x="50" y="961"/>
                  <a:pt x="50" y="961"/>
                  <a:pt x="50" y="961"/>
                </a:cubicBezTo>
                <a:cubicBezTo>
                  <a:pt x="0" y="912"/>
                  <a:pt x="0" y="832"/>
                  <a:pt x="50" y="783"/>
                </a:cubicBezTo>
                <a:cubicBezTo>
                  <a:pt x="783" y="49"/>
                  <a:pt x="783" y="49"/>
                  <a:pt x="783" y="49"/>
                </a:cubicBezTo>
                <a:cubicBezTo>
                  <a:pt x="832" y="0"/>
                  <a:pt x="912" y="0"/>
                  <a:pt x="961" y="49"/>
                </a:cubicBezTo>
                <a:lnTo>
                  <a:pt x="1694" y="783"/>
                </a:lnTo>
                <a:close/>
              </a:path>
            </a:pathLst>
          </a:custGeom>
          <a:solidFill>
            <a:srgbClr val="85D2C7"/>
          </a:solidFill>
          <a:ln>
            <a:noFill/>
          </a:ln>
        </p:spPr>
        <p:txBody>
          <a:bodyPr vert="horz" wrap="square" lIns="45708" tIns="22854" rIns="45708" bIns="22854" numCol="1" anchor="t" anchorCtr="0" compatLnSpc="1">
            <a:prstTxWarp prst="textNoShape">
              <a:avLst/>
            </a:prstTxWarp>
          </a:bodyPr>
          <a:lstStyle/>
          <a:p>
            <a:endParaRPr lang="en-GB" b="1" dirty="0">
              <a:latin typeface="+mj-lt"/>
            </a:endParaRPr>
          </a:p>
        </p:txBody>
      </p:sp>
      <p:sp>
        <p:nvSpPr>
          <p:cNvPr id="27" name="Rectangle 206">
            <a:extLst>
              <a:ext uri="{FF2B5EF4-FFF2-40B4-BE49-F238E27FC236}">
                <a16:creationId xmlns:a16="http://schemas.microsoft.com/office/drawing/2014/main" id="{E7530ED6-2206-1B30-415D-40D04F66CE1E}"/>
              </a:ext>
            </a:extLst>
          </p:cNvPr>
          <p:cNvSpPr>
            <a:spLocks noChangeArrowheads="1"/>
          </p:cNvSpPr>
          <p:nvPr/>
        </p:nvSpPr>
        <p:spPr bwMode="auto">
          <a:xfrm>
            <a:off x="2" y="1894203"/>
            <a:ext cx="2458514" cy="540346"/>
          </a:xfrm>
          <a:prstGeom prst="rect">
            <a:avLst/>
          </a:prstGeom>
          <a:solidFill>
            <a:srgbClr val="79527B"/>
          </a:solidFill>
          <a:ln>
            <a:noFill/>
          </a:ln>
        </p:spPr>
        <p:txBody>
          <a:bodyPr vert="horz" wrap="square" lIns="45708" tIns="22854" rIns="45708" bIns="22854" numCol="1" anchor="t" anchorCtr="0" compatLnSpc="1">
            <a:prstTxWarp prst="textNoShape">
              <a:avLst/>
            </a:prstTxWarp>
          </a:bodyPr>
          <a:lstStyle/>
          <a:p>
            <a:endParaRPr lang="en-GB" b="1" dirty="0">
              <a:latin typeface="+mj-lt"/>
            </a:endParaRPr>
          </a:p>
        </p:txBody>
      </p:sp>
      <p:sp>
        <p:nvSpPr>
          <p:cNvPr id="28" name="Freeform 210">
            <a:extLst>
              <a:ext uri="{FF2B5EF4-FFF2-40B4-BE49-F238E27FC236}">
                <a16:creationId xmlns:a16="http://schemas.microsoft.com/office/drawing/2014/main" id="{A4B9721B-06D8-49DF-3457-08F1A2A01A0F}"/>
              </a:ext>
            </a:extLst>
          </p:cNvPr>
          <p:cNvSpPr>
            <a:spLocks/>
          </p:cNvSpPr>
          <p:nvPr/>
        </p:nvSpPr>
        <p:spPr bwMode="auto">
          <a:xfrm>
            <a:off x="1987474" y="1697538"/>
            <a:ext cx="886629" cy="933675"/>
          </a:xfrm>
          <a:custGeom>
            <a:avLst/>
            <a:gdLst>
              <a:gd name="T0" fmla="*/ 1693 w 1742"/>
              <a:gd name="T1" fmla="*/ 782 h 1743"/>
              <a:gd name="T2" fmla="*/ 1693 w 1742"/>
              <a:gd name="T3" fmla="*/ 960 h 1743"/>
              <a:gd name="T4" fmla="*/ 960 w 1742"/>
              <a:gd name="T5" fmla="*/ 1694 h 1743"/>
              <a:gd name="T6" fmla="*/ 782 w 1742"/>
              <a:gd name="T7" fmla="*/ 1694 h 1743"/>
              <a:gd name="T8" fmla="*/ 49 w 1742"/>
              <a:gd name="T9" fmla="*/ 960 h 1743"/>
              <a:gd name="T10" fmla="*/ 49 w 1742"/>
              <a:gd name="T11" fmla="*/ 782 h 1743"/>
              <a:gd name="T12" fmla="*/ 782 w 1742"/>
              <a:gd name="T13" fmla="*/ 49 h 1743"/>
              <a:gd name="T14" fmla="*/ 960 w 1742"/>
              <a:gd name="T15" fmla="*/ 49 h 1743"/>
              <a:gd name="T16" fmla="*/ 1693 w 1742"/>
              <a:gd name="T17" fmla="*/ 782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2" h="1743">
                <a:moveTo>
                  <a:pt x="1693" y="782"/>
                </a:moveTo>
                <a:cubicBezTo>
                  <a:pt x="1742" y="831"/>
                  <a:pt x="1742" y="911"/>
                  <a:pt x="1693" y="960"/>
                </a:cubicBezTo>
                <a:cubicBezTo>
                  <a:pt x="960" y="1694"/>
                  <a:pt x="960" y="1694"/>
                  <a:pt x="960" y="1694"/>
                </a:cubicBezTo>
                <a:cubicBezTo>
                  <a:pt x="911" y="1743"/>
                  <a:pt x="831" y="1743"/>
                  <a:pt x="782" y="1694"/>
                </a:cubicBezTo>
                <a:cubicBezTo>
                  <a:pt x="49" y="960"/>
                  <a:pt x="49" y="960"/>
                  <a:pt x="49" y="960"/>
                </a:cubicBezTo>
                <a:cubicBezTo>
                  <a:pt x="0" y="911"/>
                  <a:pt x="0" y="831"/>
                  <a:pt x="49" y="782"/>
                </a:cubicBezTo>
                <a:cubicBezTo>
                  <a:pt x="782" y="49"/>
                  <a:pt x="782" y="49"/>
                  <a:pt x="782" y="49"/>
                </a:cubicBezTo>
                <a:cubicBezTo>
                  <a:pt x="831" y="0"/>
                  <a:pt x="911" y="0"/>
                  <a:pt x="960" y="49"/>
                </a:cubicBezTo>
                <a:lnTo>
                  <a:pt x="1693" y="782"/>
                </a:lnTo>
                <a:close/>
              </a:path>
            </a:pathLst>
          </a:custGeom>
          <a:solidFill>
            <a:srgbClr val="79527B"/>
          </a:solidFill>
          <a:ln>
            <a:noFill/>
          </a:ln>
        </p:spPr>
        <p:txBody>
          <a:bodyPr vert="horz" wrap="square" lIns="45708" tIns="22854" rIns="45708" bIns="22854" numCol="1" anchor="t" anchorCtr="0" compatLnSpc="1">
            <a:prstTxWarp prst="textNoShape">
              <a:avLst/>
            </a:prstTxWarp>
          </a:bodyPr>
          <a:lstStyle/>
          <a:p>
            <a:endParaRPr lang="en-GB" b="1" dirty="0">
              <a:latin typeface="+mj-lt"/>
            </a:endParaRPr>
          </a:p>
        </p:txBody>
      </p:sp>
      <p:sp>
        <p:nvSpPr>
          <p:cNvPr id="29" name="Rectangle 214">
            <a:extLst>
              <a:ext uri="{FF2B5EF4-FFF2-40B4-BE49-F238E27FC236}">
                <a16:creationId xmlns:a16="http://schemas.microsoft.com/office/drawing/2014/main" id="{61709892-826F-5B41-A5CB-D5D2B00A0E6C}"/>
              </a:ext>
            </a:extLst>
          </p:cNvPr>
          <p:cNvSpPr>
            <a:spLocks noChangeArrowheads="1"/>
          </p:cNvSpPr>
          <p:nvPr/>
        </p:nvSpPr>
        <p:spPr bwMode="auto">
          <a:xfrm>
            <a:off x="2" y="5137241"/>
            <a:ext cx="2458514" cy="540346"/>
          </a:xfrm>
          <a:prstGeom prst="rect">
            <a:avLst/>
          </a:prstGeom>
          <a:solidFill>
            <a:srgbClr val="916395"/>
          </a:solidFill>
          <a:ln>
            <a:noFill/>
          </a:ln>
        </p:spPr>
        <p:txBody>
          <a:bodyPr vert="horz" wrap="square" lIns="45708" tIns="22854" rIns="45708" bIns="22854" numCol="1" anchor="t" anchorCtr="0" compatLnSpc="1">
            <a:prstTxWarp prst="textNoShape">
              <a:avLst/>
            </a:prstTxWarp>
          </a:bodyPr>
          <a:lstStyle/>
          <a:p>
            <a:endParaRPr lang="en-GB" b="1" dirty="0">
              <a:latin typeface="+mj-lt"/>
            </a:endParaRPr>
          </a:p>
        </p:txBody>
      </p:sp>
      <p:sp>
        <p:nvSpPr>
          <p:cNvPr id="30" name="Freeform 217">
            <a:extLst>
              <a:ext uri="{FF2B5EF4-FFF2-40B4-BE49-F238E27FC236}">
                <a16:creationId xmlns:a16="http://schemas.microsoft.com/office/drawing/2014/main" id="{636FD54D-AEC9-3F4B-3D60-9C2DCC4B57B8}"/>
              </a:ext>
            </a:extLst>
          </p:cNvPr>
          <p:cNvSpPr>
            <a:spLocks/>
          </p:cNvSpPr>
          <p:nvPr/>
        </p:nvSpPr>
        <p:spPr bwMode="auto">
          <a:xfrm>
            <a:off x="1987016" y="4940577"/>
            <a:ext cx="887087" cy="933675"/>
          </a:xfrm>
          <a:custGeom>
            <a:avLst/>
            <a:gdLst>
              <a:gd name="T0" fmla="*/ 1693 w 1743"/>
              <a:gd name="T1" fmla="*/ 783 h 1743"/>
              <a:gd name="T2" fmla="*/ 1693 w 1743"/>
              <a:gd name="T3" fmla="*/ 961 h 1743"/>
              <a:gd name="T4" fmla="*/ 960 w 1743"/>
              <a:gd name="T5" fmla="*/ 1694 h 1743"/>
              <a:gd name="T6" fmla="*/ 782 w 1743"/>
              <a:gd name="T7" fmla="*/ 1694 h 1743"/>
              <a:gd name="T8" fmla="*/ 49 w 1743"/>
              <a:gd name="T9" fmla="*/ 961 h 1743"/>
              <a:gd name="T10" fmla="*/ 49 w 1743"/>
              <a:gd name="T11" fmla="*/ 783 h 1743"/>
              <a:gd name="T12" fmla="*/ 782 w 1743"/>
              <a:gd name="T13" fmla="*/ 49 h 1743"/>
              <a:gd name="T14" fmla="*/ 960 w 1743"/>
              <a:gd name="T15" fmla="*/ 49 h 1743"/>
              <a:gd name="T16" fmla="*/ 1693 w 1743"/>
              <a:gd name="T17" fmla="*/ 783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3" h="1743">
                <a:moveTo>
                  <a:pt x="1693" y="783"/>
                </a:moveTo>
                <a:cubicBezTo>
                  <a:pt x="1743" y="832"/>
                  <a:pt x="1742" y="911"/>
                  <a:pt x="1693" y="961"/>
                </a:cubicBezTo>
                <a:cubicBezTo>
                  <a:pt x="960" y="1694"/>
                  <a:pt x="960" y="1694"/>
                  <a:pt x="960" y="1694"/>
                </a:cubicBezTo>
                <a:cubicBezTo>
                  <a:pt x="911" y="1743"/>
                  <a:pt x="831" y="1743"/>
                  <a:pt x="782" y="1694"/>
                </a:cubicBezTo>
                <a:cubicBezTo>
                  <a:pt x="49" y="961"/>
                  <a:pt x="49" y="961"/>
                  <a:pt x="49" y="961"/>
                </a:cubicBezTo>
                <a:cubicBezTo>
                  <a:pt x="0" y="911"/>
                  <a:pt x="0" y="832"/>
                  <a:pt x="49" y="783"/>
                </a:cubicBezTo>
                <a:cubicBezTo>
                  <a:pt x="782" y="49"/>
                  <a:pt x="782" y="49"/>
                  <a:pt x="782" y="49"/>
                </a:cubicBezTo>
                <a:cubicBezTo>
                  <a:pt x="831" y="0"/>
                  <a:pt x="911" y="0"/>
                  <a:pt x="960" y="49"/>
                </a:cubicBezTo>
                <a:lnTo>
                  <a:pt x="1693" y="783"/>
                </a:lnTo>
                <a:close/>
              </a:path>
            </a:pathLst>
          </a:custGeom>
          <a:solidFill>
            <a:srgbClr val="916395"/>
          </a:solidFill>
          <a:ln>
            <a:noFill/>
          </a:ln>
        </p:spPr>
        <p:txBody>
          <a:bodyPr vert="horz" wrap="square" lIns="45708" tIns="22854" rIns="45708" bIns="22854" numCol="1" anchor="t" anchorCtr="0" compatLnSpc="1">
            <a:prstTxWarp prst="textNoShape">
              <a:avLst/>
            </a:prstTxWarp>
          </a:bodyPr>
          <a:lstStyle/>
          <a:p>
            <a:endParaRPr lang="en-GB" b="1" dirty="0">
              <a:latin typeface="+mj-lt"/>
            </a:endParaRPr>
          </a:p>
        </p:txBody>
      </p:sp>
      <p:sp>
        <p:nvSpPr>
          <p:cNvPr id="31" name="Freeform 198">
            <a:extLst>
              <a:ext uri="{FF2B5EF4-FFF2-40B4-BE49-F238E27FC236}">
                <a16:creationId xmlns:a16="http://schemas.microsoft.com/office/drawing/2014/main" id="{B6F3E839-72F4-8606-CBAA-2D9F7BAAC7FF}"/>
              </a:ext>
            </a:extLst>
          </p:cNvPr>
          <p:cNvSpPr>
            <a:spLocks/>
          </p:cNvSpPr>
          <p:nvPr/>
        </p:nvSpPr>
        <p:spPr bwMode="auto">
          <a:xfrm>
            <a:off x="3660295" y="2786118"/>
            <a:ext cx="887087" cy="934157"/>
          </a:xfrm>
          <a:custGeom>
            <a:avLst/>
            <a:gdLst>
              <a:gd name="T0" fmla="*/ 1694 w 1743"/>
              <a:gd name="T1" fmla="*/ 782 h 1743"/>
              <a:gd name="T2" fmla="*/ 1694 w 1743"/>
              <a:gd name="T3" fmla="*/ 960 h 1743"/>
              <a:gd name="T4" fmla="*/ 960 w 1743"/>
              <a:gd name="T5" fmla="*/ 1693 h 1743"/>
              <a:gd name="T6" fmla="*/ 783 w 1743"/>
              <a:gd name="T7" fmla="*/ 1693 h 1743"/>
              <a:gd name="T8" fmla="*/ 49 w 1743"/>
              <a:gd name="T9" fmla="*/ 960 h 1743"/>
              <a:gd name="T10" fmla="*/ 49 w 1743"/>
              <a:gd name="T11" fmla="*/ 782 h 1743"/>
              <a:gd name="T12" fmla="*/ 783 w 1743"/>
              <a:gd name="T13" fmla="*/ 49 h 1743"/>
              <a:gd name="T14" fmla="*/ 960 w 1743"/>
              <a:gd name="T15" fmla="*/ 49 h 1743"/>
              <a:gd name="T16" fmla="*/ 1694 w 1743"/>
              <a:gd name="T17" fmla="*/ 782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3" h="1743">
                <a:moveTo>
                  <a:pt x="1694" y="782"/>
                </a:moveTo>
                <a:cubicBezTo>
                  <a:pt x="1743" y="831"/>
                  <a:pt x="1743" y="911"/>
                  <a:pt x="1694" y="960"/>
                </a:cubicBezTo>
                <a:cubicBezTo>
                  <a:pt x="960" y="1693"/>
                  <a:pt x="960" y="1693"/>
                  <a:pt x="960" y="1693"/>
                </a:cubicBezTo>
                <a:cubicBezTo>
                  <a:pt x="911" y="1743"/>
                  <a:pt x="832" y="1743"/>
                  <a:pt x="783" y="1693"/>
                </a:cubicBezTo>
                <a:cubicBezTo>
                  <a:pt x="49" y="960"/>
                  <a:pt x="49" y="960"/>
                  <a:pt x="49" y="960"/>
                </a:cubicBezTo>
                <a:cubicBezTo>
                  <a:pt x="0" y="911"/>
                  <a:pt x="0" y="831"/>
                  <a:pt x="49" y="782"/>
                </a:cubicBezTo>
                <a:cubicBezTo>
                  <a:pt x="783" y="49"/>
                  <a:pt x="783" y="49"/>
                  <a:pt x="783" y="49"/>
                </a:cubicBezTo>
                <a:cubicBezTo>
                  <a:pt x="832" y="0"/>
                  <a:pt x="911" y="0"/>
                  <a:pt x="960" y="49"/>
                </a:cubicBezTo>
                <a:lnTo>
                  <a:pt x="1694" y="782"/>
                </a:lnTo>
                <a:close/>
              </a:path>
            </a:pathLst>
          </a:custGeom>
          <a:solidFill>
            <a:srgbClr val="F27954"/>
          </a:solidFill>
          <a:ln>
            <a:noFill/>
          </a:ln>
        </p:spPr>
        <p:txBody>
          <a:bodyPr vert="horz" wrap="square" lIns="45708" tIns="22854" rIns="45708" bIns="22854" numCol="1" anchor="t" anchorCtr="0" compatLnSpc="1">
            <a:prstTxWarp prst="textNoShape">
              <a:avLst/>
            </a:prstTxWarp>
          </a:bodyPr>
          <a:lstStyle/>
          <a:p>
            <a:endParaRPr lang="en-GB" b="1" dirty="0">
              <a:latin typeface="+mj-lt"/>
            </a:endParaRPr>
          </a:p>
        </p:txBody>
      </p:sp>
      <p:sp>
        <p:nvSpPr>
          <p:cNvPr id="32" name="TextBox 79">
            <a:extLst>
              <a:ext uri="{FF2B5EF4-FFF2-40B4-BE49-F238E27FC236}">
                <a16:creationId xmlns:a16="http://schemas.microsoft.com/office/drawing/2014/main" id="{0358A405-C362-7EA3-A374-2A1559AD184A}"/>
              </a:ext>
            </a:extLst>
          </p:cNvPr>
          <p:cNvSpPr txBox="1"/>
          <p:nvPr/>
        </p:nvSpPr>
        <p:spPr>
          <a:xfrm>
            <a:off x="160985" y="5195813"/>
            <a:ext cx="1237647" cy="415498"/>
          </a:xfrm>
          <a:prstGeom prst="rect">
            <a:avLst/>
          </a:prstGeom>
          <a:noFill/>
        </p:spPr>
        <p:txBody>
          <a:bodyPr wrap="none" rtlCol="0">
            <a:spAutoFit/>
          </a:bodyPr>
          <a:lstStyle/>
          <a:p>
            <a:r>
              <a:rPr lang="is-IS" sz="2100" b="1" dirty="0">
                <a:solidFill>
                  <a:schemeClr val="bg1"/>
                </a:solidFill>
                <a:latin typeface="+mj-lt"/>
                <a:ea typeface="Roboto" charset="0"/>
                <a:cs typeface="Roboto" charset="0"/>
              </a:rPr>
              <a:t>Internetið</a:t>
            </a:r>
          </a:p>
        </p:txBody>
      </p:sp>
      <p:sp>
        <p:nvSpPr>
          <p:cNvPr id="33" name="TextBox 80">
            <a:extLst>
              <a:ext uri="{FF2B5EF4-FFF2-40B4-BE49-F238E27FC236}">
                <a16:creationId xmlns:a16="http://schemas.microsoft.com/office/drawing/2014/main" id="{E1A5DE65-F93C-62BD-698C-417069677DBE}"/>
              </a:ext>
            </a:extLst>
          </p:cNvPr>
          <p:cNvSpPr txBox="1"/>
          <p:nvPr/>
        </p:nvSpPr>
        <p:spPr>
          <a:xfrm>
            <a:off x="160985" y="4633412"/>
            <a:ext cx="1701941" cy="415498"/>
          </a:xfrm>
          <a:prstGeom prst="rect">
            <a:avLst/>
          </a:prstGeom>
          <a:noFill/>
        </p:spPr>
        <p:txBody>
          <a:bodyPr wrap="none" rtlCol="0">
            <a:spAutoFit/>
          </a:bodyPr>
          <a:lstStyle/>
          <a:p>
            <a:r>
              <a:rPr lang="is-IS" sz="2100" b="1" dirty="0">
                <a:solidFill>
                  <a:schemeClr val="bg1"/>
                </a:solidFill>
                <a:latin typeface="+mj-lt"/>
                <a:ea typeface="Roboto" charset="0"/>
                <a:cs typeface="Roboto" charset="0"/>
              </a:rPr>
              <a:t>Vísindagreinar</a:t>
            </a:r>
          </a:p>
        </p:txBody>
      </p:sp>
      <p:sp>
        <p:nvSpPr>
          <p:cNvPr id="34" name="TextBox 81">
            <a:extLst>
              <a:ext uri="{FF2B5EF4-FFF2-40B4-BE49-F238E27FC236}">
                <a16:creationId xmlns:a16="http://schemas.microsoft.com/office/drawing/2014/main" id="{B02BD9B0-C480-616A-7761-F921C021EBDE}"/>
              </a:ext>
            </a:extLst>
          </p:cNvPr>
          <p:cNvSpPr txBox="1"/>
          <p:nvPr/>
        </p:nvSpPr>
        <p:spPr>
          <a:xfrm>
            <a:off x="160985" y="4109285"/>
            <a:ext cx="2000163" cy="415498"/>
          </a:xfrm>
          <a:prstGeom prst="rect">
            <a:avLst/>
          </a:prstGeom>
          <a:noFill/>
        </p:spPr>
        <p:txBody>
          <a:bodyPr wrap="none" rtlCol="0">
            <a:spAutoFit/>
          </a:bodyPr>
          <a:lstStyle/>
          <a:p>
            <a:r>
              <a:rPr lang="is-IS" sz="2100" b="1">
                <a:solidFill>
                  <a:schemeClr val="bg1"/>
                </a:solidFill>
                <a:latin typeface="+mj-lt"/>
                <a:ea typeface="Roboto" charset="0"/>
                <a:cs typeface="Roboto" charset="0"/>
              </a:rPr>
              <a:t>Skoðanakannanir</a:t>
            </a:r>
          </a:p>
        </p:txBody>
      </p:sp>
      <p:sp>
        <p:nvSpPr>
          <p:cNvPr id="35" name="TextBox 82">
            <a:extLst>
              <a:ext uri="{FF2B5EF4-FFF2-40B4-BE49-F238E27FC236}">
                <a16:creationId xmlns:a16="http://schemas.microsoft.com/office/drawing/2014/main" id="{D9133DF0-18C8-29B5-921F-A3987BB293A1}"/>
              </a:ext>
            </a:extLst>
          </p:cNvPr>
          <p:cNvSpPr txBox="1"/>
          <p:nvPr/>
        </p:nvSpPr>
        <p:spPr>
          <a:xfrm>
            <a:off x="160985" y="3553631"/>
            <a:ext cx="1255793" cy="415498"/>
          </a:xfrm>
          <a:prstGeom prst="rect">
            <a:avLst/>
          </a:prstGeom>
          <a:noFill/>
        </p:spPr>
        <p:txBody>
          <a:bodyPr wrap="none" rtlCol="0">
            <a:spAutoFit/>
          </a:bodyPr>
          <a:lstStyle/>
          <a:p>
            <a:r>
              <a:rPr lang="is-IS" sz="2100" b="1" dirty="0">
                <a:solidFill>
                  <a:schemeClr val="bg1"/>
                </a:solidFill>
                <a:latin typeface="+mj-lt"/>
                <a:ea typeface="Roboto" charset="0"/>
                <a:cs typeface="Roboto" charset="0"/>
              </a:rPr>
              <a:t>Fagtímarit</a:t>
            </a:r>
          </a:p>
        </p:txBody>
      </p:sp>
      <p:sp>
        <p:nvSpPr>
          <p:cNvPr id="36" name="TextBox 83">
            <a:extLst>
              <a:ext uri="{FF2B5EF4-FFF2-40B4-BE49-F238E27FC236}">
                <a16:creationId xmlns:a16="http://schemas.microsoft.com/office/drawing/2014/main" id="{F68A7BC5-D2CD-9897-1A22-488B9904F568}"/>
              </a:ext>
            </a:extLst>
          </p:cNvPr>
          <p:cNvSpPr txBox="1"/>
          <p:nvPr/>
        </p:nvSpPr>
        <p:spPr>
          <a:xfrm>
            <a:off x="160985" y="3029504"/>
            <a:ext cx="1876155" cy="415498"/>
          </a:xfrm>
          <a:prstGeom prst="rect">
            <a:avLst/>
          </a:prstGeom>
          <a:noFill/>
        </p:spPr>
        <p:txBody>
          <a:bodyPr wrap="none" rtlCol="0">
            <a:spAutoFit/>
          </a:bodyPr>
          <a:lstStyle/>
          <a:p>
            <a:r>
              <a:rPr lang="is-IS" sz="2100" b="1">
                <a:solidFill>
                  <a:schemeClr val="bg1"/>
                </a:solidFill>
                <a:latin typeface="+mj-lt"/>
                <a:ea typeface="Roboto" charset="0"/>
                <a:cs typeface="Roboto" charset="0"/>
              </a:rPr>
              <a:t>Sjónvarpsfréttir </a:t>
            </a:r>
          </a:p>
        </p:txBody>
      </p:sp>
      <p:sp>
        <p:nvSpPr>
          <p:cNvPr id="37" name="TextBox 84">
            <a:extLst>
              <a:ext uri="{FF2B5EF4-FFF2-40B4-BE49-F238E27FC236}">
                <a16:creationId xmlns:a16="http://schemas.microsoft.com/office/drawing/2014/main" id="{7101A7ED-B389-2547-A68B-619074305D30}"/>
              </a:ext>
            </a:extLst>
          </p:cNvPr>
          <p:cNvSpPr txBox="1"/>
          <p:nvPr/>
        </p:nvSpPr>
        <p:spPr>
          <a:xfrm>
            <a:off x="160985" y="2467103"/>
            <a:ext cx="939681" cy="415498"/>
          </a:xfrm>
          <a:prstGeom prst="rect">
            <a:avLst/>
          </a:prstGeom>
          <a:noFill/>
        </p:spPr>
        <p:txBody>
          <a:bodyPr wrap="none" rtlCol="0">
            <a:spAutoFit/>
          </a:bodyPr>
          <a:lstStyle/>
          <a:p>
            <a:r>
              <a:rPr lang="is-IS" sz="2100" b="1">
                <a:solidFill>
                  <a:schemeClr val="bg1"/>
                </a:solidFill>
                <a:latin typeface="+mj-lt"/>
                <a:ea typeface="Roboto" charset="0"/>
                <a:cs typeface="Roboto" charset="0"/>
              </a:rPr>
              <a:t>Tímarit</a:t>
            </a:r>
          </a:p>
        </p:txBody>
      </p:sp>
      <p:sp>
        <p:nvSpPr>
          <p:cNvPr id="38" name="TextBox 85">
            <a:extLst>
              <a:ext uri="{FF2B5EF4-FFF2-40B4-BE49-F238E27FC236}">
                <a16:creationId xmlns:a16="http://schemas.microsoft.com/office/drawing/2014/main" id="{94D656FB-4E96-17F4-05B6-7DA37C09FD89}"/>
              </a:ext>
            </a:extLst>
          </p:cNvPr>
          <p:cNvSpPr txBox="1"/>
          <p:nvPr/>
        </p:nvSpPr>
        <p:spPr>
          <a:xfrm>
            <a:off x="160985" y="1942976"/>
            <a:ext cx="1064715" cy="415498"/>
          </a:xfrm>
          <a:prstGeom prst="rect">
            <a:avLst/>
          </a:prstGeom>
          <a:noFill/>
        </p:spPr>
        <p:txBody>
          <a:bodyPr wrap="none" rtlCol="0">
            <a:spAutoFit/>
          </a:bodyPr>
          <a:lstStyle/>
          <a:p>
            <a:r>
              <a:rPr lang="is-IS" sz="2100" b="1">
                <a:solidFill>
                  <a:schemeClr val="bg1"/>
                </a:solidFill>
                <a:latin typeface="+mj-lt"/>
                <a:ea typeface="Roboto" charset="0"/>
                <a:cs typeface="Roboto" charset="0"/>
              </a:rPr>
              <a:t>Dagblöð</a:t>
            </a:r>
          </a:p>
        </p:txBody>
      </p:sp>
      <p:sp>
        <p:nvSpPr>
          <p:cNvPr id="50" name="TextBox 91">
            <a:extLst>
              <a:ext uri="{FF2B5EF4-FFF2-40B4-BE49-F238E27FC236}">
                <a16:creationId xmlns:a16="http://schemas.microsoft.com/office/drawing/2014/main" id="{C2D8FC29-7A5F-B1E7-C041-D23DC947FEC4}"/>
              </a:ext>
            </a:extLst>
          </p:cNvPr>
          <p:cNvSpPr txBox="1"/>
          <p:nvPr/>
        </p:nvSpPr>
        <p:spPr>
          <a:xfrm>
            <a:off x="5002382" y="2613392"/>
            <a:ext cx="1869466" cy="2862322"/>
          </a:xfrm>
          <a:prstGeom prst="rect">
            <a:avLst/>
          </a:prstGeom>
          <a:solidFill>
            <a:srgbClr val="79527B"/>
          </a:solidFill>
        </p:spPr>
        <p:txBody>
          <a:bodyPr wrap="square" rtlCol="0">
            <a:spAutoFit/>
          </a:bodyPr>
          <a:lstStyle/>
          <a:p>
            <a:pPr algn="ctr"/>
            <a:r>
              <a:rPr lang="is-IS" sz="2000" dirty="0">
                <a:solidFill>
                  <a:schemeClr val="bg1"/>
                </a:solidFill>
                <a:ea typeface="Lato Light" charset="0"/>
                <a:cs typeface="Lato Light" charset="0"/>
              </a:rPr>
              <a:t>Geymdu mikilvægar upplýsingar, deildu þeim með þínu teymi og ræddu mögulegar afleiðingar fyrir fyrirtækið</a:t>
            </a:r>
          </a:p>
        </p:txBody>
      </p:sp>
    </p:spTree>
    <p:extLst>
      <p:ext uri="{BB962C8B-B14F-4D97-AF65-F5344CB8AC3E}">
        <p14:creationId xmlns:p14="http://schemas.microsoft.com/office/powerpoint/2010/main" val="575965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reeform 7">
            <a:extLst>
              <a:ext uri="{FF2B5EF4-FFF2-40B4-BE49-F238E27FC236}">
                <a16:creationId xmlns:a16="http://schemas.microsoft.com/office/drawing/2014/main" id="{6DB4EF9E-6D86-E484-ED34-973F75637D32}"/>
              </a:ext>
            </a:extLst>
          </p:cNvPr>
          <p:cNvSpPr>
            <a:spLocks/>
          </p:cNvSpPr>
          <p:nvPr/>
        </p:nvSpPr>
        <p:spPr bwMode="auto">
          <a:xfrm>
            <a:off x="7192969" y="3603157"/>
            <a:ext cx="2523727" cy="962214"/>
          </a:xfrm>
          <a:custGeom>
            <a:avLst/>
            <a:gdLst>
              <a:gd name="T0" fmla="*/ 0 w 1819"/>
              <a:gd name="T1" fmla="*/ 410 h 410"/>
              <a:gd name="T2" fmla="*/ 0 w 1819"/>
              <a:gd name="T3" fmla="*/ 0 h 410"/>
              <a:gd name="T4" fmla="*/ 1819 w 1819"/>
              <a:gd name="T5" fmla="*/ 0 h 410"/>
              <a:gd name="T6" fmla="*/ 1819 w 1819"/>
              <a:gd name="T7" fmla="*/ 231 h 410"/>
              <a:gd name="T8" fmla="*/ 1518 w 1819"/>
              <a:gd name="T9" fmla="*/ 394 h 410"/>
              <a:gd name="T10" fmla="*/ 1518 w 1819"/>
              <a:gd name="T11" fmla="*/ 410 h 410"/>
              <a:gd name="T12" fmla="*/ 0 w 1819"/>
              <a:gd name="T13" fmla="*/ 410 h 410"/>
              <a:gd name="T14" fmla="*/ 0 w 1819"/>
              <a:gd name="T15" fmla="*/ 410 h 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9" h="410">
                <a:moveTo>
                  <a:pt x="0" y="410"/>
                </a:moveTo>
                <a:lnTo>
                  <a:pt x="0" y="0"/>
                </a:lnTo>
                <a:lnTo>
                  <a:pt x="1819" y="0"/>
                </a:lnTo>
                <a:lnTo>
                  <a:pt x="1819" y="231"/>
                </a:lnTo>
                <a:lnTo>
                  <a:pt x="1518" y="394"/>
                </a:lnTo>
                <a:lnTo>
                  <a:pt x="1518" y="410"/>
                </a:lnTo>
                <a:lnTo>
                  <a:pt x="0" y="410"/>
                </a:lnTo>
                <a:lnTo>
                  <a:pt x="0" y="410"/>
                </a:lnTo>
                <a:close/>
              </a:path>
            </a:pathLst>
          </a:custGeom>
          <a:solidFill>
            <a:srgbClr val="79527B"/>
          </a:solidFill>
          <a:ln>
            <a:noFill/>
          </a:ln>
        </p:spPr>
        <p:txBody>
          <a:bodyPr vert="horz" wrap="square" lIns="68580" tIns="34290" rIns="68580" bIns="34290" numCol="1" anchor="t" anchorCtr="0" compatLnSpc="1">
            <a:prstTxWarp prst="textNoShape">
              <a:avLst/>
            </a:prstTxWarp>
          </a:bodyPr>
          <a:lstStyle/>
          <a:p>
            <a:endParaRPr lang="en-GB" sz="1500" dirty="0">
              <a:latin typeface="+mj-lt"/>
            </a:endParaRPr>
          </a:p>
        </p:txBody>
      </p:sp>
      <p:sp>
        <p:nvSpPr>
          <p:cNvPr id="13" name="Textplatzhalter 12">
            <a:extLst>
              <a:ext uri="{FF2B5EF4-FFF2-40B4-BE49-F238E27FC236}">
                <a16:creationId xmlns:a16="http://schemas.microsoft.com/office/drawing/2014/main" id="{9739E466-1461-1770-59D3-81A972759C49}"/>
              </a:ext>
            </a:extLst>
          </p:cNvPr>
          <p:cNvSpPr>
            <a:spLocks noGrp="1"/>
          </p:cNvSpPr>
          <p:nvPr>
            <p:ph type="body" sz="quarter" idx="18"/>
          </p:nvPr>
        </p:nvSpPr>
        <p:spPr>
          <a:xfrm>
            <a:off x="322093" y="1776872"/>
            <a:ext cx="3722894" cy="4130645"/>
          </a:xfrm>
        </p:spPr>
        <p:txBody>
          <a:bodyPr>
            <a:normAutofit/>
          </a:bodyPr>
          <a:lstStyle/>
          <a:p>
            <a:pPr marL="12700" indent="-12700"/>
            <a:r>
              <a:rPr lang="is-IS" sz="2000" dirty="0">
                <a:latin typeface="Calibri" panose="020F0502020204030204" pitchFamily="34" charset="0"/>
                <a:ea typeface="Lato Light" panose="020F0502020204030203" pitchFamily="34" charset="0"/>
                <a:cs typeface="Calibri" panose="020F0502020204030204" pitchFamily="34" charset="0"/>
              </a:rPr>
              <a:t>Það er mikið til af upplýsingum  sem hægt er að nota til að bera snemma kennsl á áhættuþætti.</a:t>
            </a:r>
          </a:p>
          <a:p>
            <a:pPr marL="12700" indent="-12700"/>
            <a:r>
              <a:rPr lang="is-IS" sz="2000" dirty="0">
                <a:latin typeface="Calibri" panose="020F0502020204030204" pitchFamily="34" charset="0"/>
                <a:ea typeface="Lato Light" panose="020F0502020204030203" pitchFamily="34" charset="0"/>
                <a:cs typeface="Calibri" panose="020F0502020204030204" pitchFamily="34" charset="0"/>
              </a:rPr>
              <a:t>Áskorunin er að skoða á réttum stöðum og nýta sér þessar upplýsingar.  Árangursvísar eru sérstaklega mikilvæg gagnaheimild.</a:t>
            </a:r>
          </a:p>
          <a:p>
            <a:pPr marL="12700" indent="-12700"/>
            <a:r>
              <a:rPr lang="is-IS" sz="2000" dirty="0">
                <a:latin typeface="Calibri" panose="020F0502020204030204" pitchFamily="34" charset="0"/>
                <a:ea typeface="Lato Light" panose="020F0502020204030203" pitchFamily="34" charset="0"/>
                <a:cs typeface="Calibri" panose="020F0502020204030204" pitchFamily="34" charset="0"/>
              </a:rPr>
              <a:t>Það er farið betur yfir þetta í námskeiðshluti nr.4!</a:t>
            </a:r>
          </a:p>
          <a:p>
            <a:endParaRPr lang="is-IS" sz="2000" dirty="0"/>
          </a:p>
        </p:txBody>
      </p:sp>
      <p:sp>
        <p:nvSpPr>
          <p:cNvPr id="12" name="Textplatzhalter 11">
            <a:extLst>
              <a:ext uri="{FF2B5EF4-FFF2-40B4-BE49-F238E27FC236}">
                <a16:creationId xmlns:a16="http://schemas.microsoft.com/office/drawing/2014/main" id="{A1F317B5-5DE7-4E59-F377-76593C02D295}"/>
              </a:ext>
            </a:extLst>
          </p:cNvPr>
          <p:cNvSpPr>
            <a:spLocks noGrp="1"/>
          </p:cNvSpPr>
          <p:nvPr>
            <p:ph type="body" sz="quarter" idx="16"/>
          </p:nvPr>
        </p:nvSpPr>
        <p:spPr>
          <a:xfrm>
            <a:off x="1527753" y="577972"/>
            <a:ext cx="10638011" cy="565524"/>
          </a:xfrm>
        </p:spPr>
        <p:txBody>
          <a:bodyPr>
            <a:noAutofit/>
          </a:bodyPr>
          <a:lstStyle/>
          <a:p>
            <a:r>
              <a:rPr lang="de-DE" dirty="0">
                <a:solidFill>
                  <a:srgbClr val="595A59"/>
                </a:solidFill>
              </a:rPr>
              <a:t>Fyrirtækið– Árangursvísar (KPI)</a:t>
            </a:r>
          </a:p>
        </p:txBody>
      </p:sp>
      <p:sp>
        <p:nvSpPr>
          <p:cNvPr id="14" name="Oval 32">
            <a:extLst>
              <a:ext uri="{FF2B5EF4-FFF2-40B4-BE49-F238E27FC236}">
                <a16:creationId xmlns:a16="http://schemas.microsoft.com/office/drawing/2014/main" id="{0FFB6A24-A5EB-73D2-1611-5FD3460E5277}"/>
              </a:ext>
            </a:extLst>
          </p:cNvPr>
          <p:cNvSpPr/>
          <p:nvPr/>
        </p:nvSpPr>
        <p:spPr>
          <a:xfrm>
            <a:off x="617952" y="451300"/>
            <a:ext cx="771474" cy="77147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5">
            <a:extLst>
              <a:ext uri="{FF2B5EF4-FFF2-40B4-BE49-F238E27FC236}">
                <a16:creationId xmlns:a16="http://schemas.microsoft.com/office/drawing/2014/main" id="{0D93114C-4E86-D37D-8CD3-8C66E91F2C76}"/>
              </a:ext>
            </a:extLst>
          </p:cNvPr>
          <p:cNvSpPr txBox="1">
            <a:spLocks/>
          </p:cNvSpPr>
          <p:nvPr/>
        </p:nvSpPr>
        <p:spPr>
          <a:xfrm>
            <a:off x="756280" y="508495"/>
            <a:ext cx="511077" cy="635000"/>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a:t>
            </a:r>
          </a:p>
        </p:txBody>
      </p:sp>
      <p:cxnSp>
        <p:nvCxnSpPr>
          <p:cNvPr id="16" name="Straight Connector 34">
            <a:extLst>
              <a:ext uri="{FF2B5EF4-FFF2-40B4-BE49-F238E27FC236}">
                <a16:creationId xmlns:a16="http://schemas.microsoft.com/office/drawing/2014/main" id="{2DD6D395-66AC-94C7-BD62-E9E2C5934066}"/>
              </a:ext>
            </a:extLst>
          </p:cNvPr>
          <p:cNvCxnSpPr>
            <a:cxnSpLocks/>
          </p:cNvCxnSpPr>
          <p:nvPr/>
        </p:nvCxnSpPr>
        <p:spPr>
          <a:xfrm>
            <a:off x="26235" y="841271"/>
            <a:ext cx="591717" cy="0"/>
          </a:xfrm>
          <a:prstGeom prst="line">
            <a:avLst/>
          </a:prstGeom>
          <a:ln w="19050">
            <a:solidFill>
              <a:srgbClr val="F27954"/>
            </a:solidFill>
          </a:ln>
        </p:spPr>
        <p:style>
          <a:lnRef idx="1">
            <a:schemeClr val="accent1"/>
          </a:lnRef>
          <a:fillRef idx="0">
            <a:schemeClr val="accent1"/>
          </a:fillRef>
          <a:effectRef idx="0">
            <a:schemeClr val="accent1"/>
          </a:effectRef>
          <a:fontRef idx="minor">
            <a:schemeClr val="tx1"/>
          </a:fontRef>
        </p:style>
      </p:cxnSp>
      <p:sp>
        <p:nvSpPr>
          <p:cNvPr id="2" name="Rechteck 43">
            <a:extLst>
              <a:ext uri="{FF2B5EF4-FFF2-40B4-BE49-F238E27FC236}">
                <a16:creationId xmlns:a16="http://schemas.microsoft.com/office/drawing/2014/main" id="{B204F275-0A48-F129-1FB2-7BE7A0373548}"/>
              </a:ext>
            </a:extLst>
          </p:cNvPr>
          <p:cNvSpPr/>
          <p:nvPr/>
        </p:nvSpPr>
        <p:spPr>
          <a:xfrm>
            <a:off x="4870011" y="2662721"/>
            <a:ext cx="4846685" cy="891754"/>
          </a:xfrm>
          <a:prstGeom prst="rect">
            <a:avLst/>
          </a:prstGeom>
          <a:solidFill>
            <a:srgbClr val="916395"/>
          </a:solidFill>
          <a:ln>
            <a:noFill/>
          </a:ln>
        </p:spPr>
        <p:txBody>
          <a:bodyPr vert="horz" wrap="square" lIns="68580" tIns="34290" rIns="68580" bIns="34290" numCol="1" anchor="t" anchorCtr="0" compatLnSpc="1">
            <a:prstTxWarp prst="textNoShape">
              <a:avLst/>
            </a:prstTxWarp>
          </a:bodyPr>
          <a:lstStyle/>
          <a:p>
            <a:endParaRPr lang="en-GB" sz="1500" dirty="0">
              <a:latin typeface="+mj-lt"/>
            </a:endParaRPr>
          </a:p>
        </p:txBody>
      </p:sp>
      <p:sp>
        <p:nvSpPr>
          <p:cNvPr id="3" name="Rechteck 43">
            <a:extLst>
              <a:ext uri="{FF2B5EF4-FFF2-40B4-BE49-F238E27FC236}">
                <a16:creationId xmlns:a16="http://schemas.microsoft.com/office/drawing/2014/main" id="{2CFB387C-637A-4B79-068B-36DE34031A94}"/>
              </a:ext>
            </a:extLst>
          </p:cNvPr>
          <p:cNvSpPr/>
          <p:nvPr/>
        </p:nvSpPr>
        <p:spPr>
          <a:xfrm>
            <a:off x="4870011" y="1584826"/>
            <a:ext cx="4846686" cy="1001377"/>
          </a:xfrm>
          <a:prstGeom prst="rect">
            <a:avLst/>
          </a:prstGeom>
          <a:solidFill>
            <a:srgbClr val="85D2C7"/>
          </a:solidFill>
          <a:ln>
            <a:noFill/>
          </a:ln>
        </p:spPr>
        <p:txBody>
          <a:bodyPr vert="horz" wrap="square" lIns="68580" tIns="34290" rIns="68580" bIns="34290" numCol="1" anchor="t" anchorCtr="0" compatLnSpc="1">
            <a:prstTxWarp prst="textNoShape">
              <a:avLst/>
            </a:prstTxWarp>
          </a:bodyPr>
          <a:lstStyle/>
          <a:p>
            <a:endParaRPr lang="en-GB" sz="1500" dirty="0">
              <a:latin typeface="+mj-lt"/>
            </a:endParaRPr>
          </a:p>
        </p:txBody>
      </p:sp>
      <p:sp>
        <p:nvSpPr>
          <p:cNvPr id="4" name="Rechteck 43">
            <a:extLst>
              <a:ext uri="{FF2B5EF4-FFF2-40B4-BE49-F238E27FC236}">
                <a16:creationId xmlns:a16="http://schemas.microsoft.com/office/drawing/2014/main" id="{C62A6984-39BE-1BC8-5116-D2D70451AC68}"/>
              </a:ext>
            </a:extLst>
          </p:cNvPr>
          <p:cNvSpPr/>
          <p:nvPr/>
        </p:nvSpPr>
        <p:spPr>
          <a:xfrm>
            <a:off x="4870011" y="4632873"/>
            <a:ext cx="4448908" cy="1198261"/>
          </a:xfrm>
          <a:prstGeom prst="rect">
            <a:avLst/>
          </a:prstGeom>
          <a:solidFill>
            <a:srgbClr val="F27954"/>
          </a:solidFill>
          <a:ln>
            <a:noFill/>
          </a:ln>
        </p:spPr>
        <p:txBody>
          <a:bodyPr vert="horz" wrap="square" lIns="68580" tIns="34290" rIns="68580" bIns="34290" numCol="1" anchor="t" anchorCtr="0" compatLnSpc="1">
            <a:prstTxWarp prst="textNoShape">
              <a:avLst/>
            </a:prstTxWarp>
          </a:bodyPr>
          <a:lstStyle/>
          <a:p>
            <a:endParaRPr lang="en-GB" sz="1500" dirty="0">
              <a:latin typeface="+mj-lt"/>
            </a:endParaRPr>
          </a:p>
        </p:txBody>
      </p:sp>
      <p:grpSp>
        <p:nvGrpSpPr>
          <p:cNvPr id="5" name="Group 75">
            <a:extLst>
              <a:ext uri="{FF2B5EF4-FFF2-40B4-BE49-F238E27FC236}">
                <a16:creationId xmlns:a16="http://schemas.microsoft.com/office/drawing/2014/main" id="{918BEF45-7786-41E3-3ECF-FC35FBF2D0F3}"/>
              </a:ext>
            </a:extLst>
          </p:cNvPr>
          <p:cNvGrpSpPr/>
          <p:nvPr/>
        </p:nvGrpSpPr>
        <p:grpSpPr>
          <a:xfrm>
            <a:off x="9433622" y="2057948"/>
            <a:ext cx="2636354" cy="4024806"/>
            <a:chOff x="9357727" y="2325994"/>
            <a:chExt cx="2767275" cy="4224677"/>
          </a:xfrm>
        </p:grpSpPr>
        <p:sp>
          <p:nvSpPr>
            <p:cNvPr id="6" name="Freeform 9">
              <a:extLst>
                <a:ext uri="{FF2B5EF4-FFF2-40B4-BE49-F238E27FC236}">
                  <a16:creationId xmlns:a16="http://schemas.microsoft.com/office/drawing/2014/main" id="{646858E1-C6BE-BA18-1A45-F615E05A9AEB}"/>
                </a:ext>
              </a:extLst>
            </p:cNvPr>
            <p:cNvSpPr>
              <a:spLocks/>
            </p:cNvSpPr>
            <p:nvPr/>
          </p:nvSpPr>
          <p:spPr bwMode="auto">
            <a:xfrm>
              <a:off x="11391303" y="3767664"/>
              <a:ext cx="419627" cy="2044802"/>
            </a:xfrm>
            <a:custGeom>
              <a:avLst/>
              <a:gdLst>
                <a:gd name="T0" fmla="*/ 299 w 299"/>
                <a:gd name="T1" fmla="*/ 1290 h 1457"/>
                <a:gd name="T2" fmla="*/ 299 w 299"/>
                <a:gd name="T3" fmla="*/ 88 h 1457"/>
                <a:gd name="T4" fmla="*/ 237 w 299"/>
                <a:gd name="T5" fmla="*/ 122 h 1457"/>
                <a:gd name="T6" fmla="*/ 0 w 299"/>
                <a:gd name="T7" fmla="*/ 0 h 1457"/>
                <a:gd name="T8" fmla="*/ 0 w 299"/>
                <a:gd name="T9" fmla="*/ 1457 h 1457"/>
                <a:gd name="T10" fmla="*/ 299 w 299"/>
                <a:gd name="T11" fmla="*/ 1290 h 1457"/>
                <a:gd name="T12" fmla="*/ 299 w 299"/>
                <a:gd name="T13" fmla="*/ 1290 h 1457"/>
              </a:gdLst>
              <a:ahLst/>
              <a:cxnLst>
                <a:cxn ang="0">
                  <a:pos x="T0" y="T1"/>
                </a:cxn>
                <a:cxn ang="0">
                  <a:pos x="T2" y="T3"/>
                </a:cxn>
                <a:cxn ang="0">
                  <a:pos x="T4" y="T5"/>
                </a:cxn>
                <a:cxn ang="0">
                  <a:pos x="T6" y="T7"/>
                </a:cxn>
                <a:cxn ang="0">
                  <a:pos x="T8" y="T9"/>
                </a:cxn>
                <a:cxn ang="0">
                  <a:pos x="T10" y="T11"/>
                </a:cxn>
                <a:cxn ang="0">
                  <a:pos x="T12" y="T13"/>
                </a:cxn>
              </a:cxnLst>
              <a:rect l="0" t="0" r="r" b="b"/>
              <a:pathLst>
                <a:path w="299" h="1457">
                  <a:moveTo>
                    <a:pt x="299" y="1290"/>
                  </a:moveTo>
                  <a:lnTo>
                    <a:pt x="299" y="88"/>
                  </a:lnTo>
                  <a:lnTo>
                    <a:pt x="237" y="122"/>
                  </a:lnTo>
                  <a:lnTo>
                    <a:pt x="0" y="0"/>
                  </a:lnTo>
                  <a:lnTo>
                    <a:pt x="0" y="1457"/>
                  </a:lnTo>
                  <a:lnTo>
                    <a:pt x="299" y="1290"/>
                  </a:lnTo>
                  <a:lnTo>
                    <a:pt x="299" y="1290"/>
                  </a:lnTo>
                  <a:close/>
                </a:path>
              </a:pathLst>
            </a:custGeom>
            <a:solidFill>
              <a:srgbClr val="3FAB9C"/>
            </a:solidFill>
            <a:ln>
              <a:noFill/>
            </a:ln>
          </p:spPr>
          <p:txBody>
            <a:bodyPr vert="horz" wrap="square" lIns="68580" tIns="34290" rIns="68580" bIns="34290" numCol="1" anchor="t" anchorCtr="0" compatLnSpc="1">
              <a:prstTxWarp prst="textNoShape">
                <a:avLst/>
              </a:prstTxWarp>
            </a:bodyPr>
            <a:lstStyle/>
            <a:p>
              <a:endParaRPr lang="en-GB" sz="1500" dirty="0">
                <a:latin typeface="+mj-lt"/>
              </a:endParaRPr>
            </a:p>
          </p:txBody>
        </p:sp>
        <p:sp>
          <p:nvSpPr>
            <p:cNvPr id="7" name="Freeform 10">
              <a:extLst>
                <a:ext uri="{FF2B5EF4-FFF2-40B4-BE49-F238E27FC236}">
                  <a16:creationId xmlns:a16="http://schemas.microsoft.com/office/drawing/2014/main" id="{A9946518-B5CE-6E55-5AA4-D5C4FE3666A4}"/>
                </a:ext>
              </a:extLst>
            </p:cNvPr>
            <p:cNvSpPr>
              <a:spLocks/>
            </p:cNvSpPr>
            <p:nvPr/>
          </p:nvSpPr>
          <p:spPr bwMode="auto">
            <a:xfrm>
              <a:off x="11110616" y="2325994"/>
              <a:ext cx="981000" cy="1663068"/>
            </a:xfrm>
            <a:custGeom>
              <a:avLst/>
              <a:gdLst>
                <a:gd name="T0" fmla="*/ 245 w 699"/>
                <a:gd name="T1" fmla="*/ 0 h 1185"/>
                <a:gd name="T2" fmla="*/ 0 w 699"/>
                <a:gd name="T3" fmla="*/ 135 h 1185"/>
                <a:gd name="T4" fmla="*/ 448 w 699"/>
                <a:gd name="T5" fmla="*/ 1185 h 1185"/>
                <a:gd name="T6" fmla="*/ 699 w 699"/>
                <a:gd name="T7" fmla="*/ 1049 h 1185"/>
                <a:gd name="T8" fmla="*/ 245 w 699"/>
                <a:gd name="T9" fmla="*/ 0 h 1185"/>
                <a:gd name="T10" fmla="*/ 245 w 699"/>
                <a:gd name="T11" fmla="*/ 0 h 1185"/>
              </a:gdLst>
              <a:ahLst/>
              <a:cxnLst>
                <a:cxn ang="0">
                  <a:pos x="T0" y="T1"/>
                </a:cxn>
                <a:cxn ang="0">
                  <a:pos x="T2" y="T3"/>
                </a:cxn>
                <a:cxn ang="0">
                  <a:pos x="T4" y="T5"/>
                </a:cxn>
                <a:cxn ang="0">
                  <a:pos x="T6" y="T7"/>
                </a:cxn>
                <a:cxn ang="0">
                  <a:pos x="T8" y="T9"/>
                </a:cxn>
                <a:cxn ang="0">
                  <a:pos x="T10" y="T11"/>
                </a:cxn>
              </a:cxnLst>
              <a:rect l="0" t="0" r="r" b="b"/>
              <a:pathLst>
                <a:path w="699" h="1185">
                  <a:moveTo>
                    <a:pt x="245" y="0"/>
                  </a:moveTo>
                  <a:lnTo>
                    <a:pt x="0" y="135"/>
                  </a:lnTo>
                  <a:lnTo>
                    <a:pt x="448" y="1185"/>
                  </a:lnTo>
                  <a:lnTo>
                    <a:pt x="699" y="1049"/>
                  </a:lnTo>
                  <a:lnTo>
                    <a:pt x="245" y="0"/>
                  </a:lnTo>
                  <a:lnTo>
                    <a:pt x="245" y="0"/>
                  </a:lnTo>
                  <a:close/>
                </a:path>
              </a:pathLst>
            </a:custGeom>
            <a:solidFill>
              <a:srgbClr val="3FAB9C"/>
            </a:solidFill>
            <a:ln>
              <a:noFill/>
            </a:ln>
          </p:spPr>
          <p:txBody>
            <a:bodyPr vert="horz" wrap="square" lIns="68580" tIns="34290" rIns="68580" bIns="34290" numCol="1" anchor="t" anchorCtr="0" compatLnSpc="1">
              <a:prstTxWarp prst="textNoShape">
                <a:avLst/>
              </a:prstTxWarp>
            </a:bodyPr>
            <a:lstStyle/>
            <a:p>
              <a:endParaRPr lang="en-GB" sz="4400" dirty="0">
                <a:latin typeface="+mj-lt"/>
              </a:endParaRPr>
            </a:p>
          </p:txBody>
        </p:sp>
        <p:sp>
          <p:nvSpPr>
            <p:cNvPr id="8" name="Freeform 11">
              <a:extLst>
                <a:ext uri="{FF2B5EF4-FFF2-40B4-BE49-F238E27FC236}">
                  <a16:creationId xmlns:a16="http://schemas.microsoft.com/office/drawing/2014/main" id="{080FBA5E-5972-0FA5-D092-31F4E5F41CF2}"/>
                </a:ext>
              </a:extLst>
            </p:cNvPr>
            <p:cNvSpPr>
              <a:spLocks/>
            </p:cNvSpPr>
            <p:nvPr/>
          </p:nvSpPr>
          <p:spPr bwMode="auto">
            <a:xfrm>
              <a:off x="10299433" y="2504577"/>
              <a:ext cx="1424485" cy="3347187"/>
            </a:xfrm>
            <a:custGeom>
              <a:avLst/>
              <a:gdLst>
                <a:gd name="T0" fmla="*/ 778 w 1015"/>
                <a:gd name="T1" fmla="*/ 2385 h 2385"/>
                <a:gd name="T2" fmla="*/ 778 w 1015"/>
                <a:gd name="T3" fmla="*/ 928 h 2385"/>
                <a:gd name="T4" fmla="*/ 1015 w 1015"/>
                <a:gd name="T5" fmla="*/ 1050 h 2385"/>
                <a:gd name="T6" fmla="*/ 567 w 1015"/>
                <a:gd name="T7" fmla="*/ 0 h 2385"/>
                <a:gd name="T8" fmla="*/ 0 w 1015"/>
                <a:gd name="T9" fmla="*/ 532 h 2385"/>
                <a:gd name="T10" fmla="*/ 225 w 1015"/>
                <a:gd name="T11" fmla="*/ 645 h 2385"/>
                <a:gd name="T12" fmla="*/ 225 w 1015"/>
                <a:gd name="T13" fmla="*/ 2103 h 2385"/>
                <a:gd name="T14" fmla="*/ 778 w 1015"/>
                <a:gd name="T15" fmla="*/ 2385 h 2385"/>
                <a:gd name="T16" fmla="*/ 778 w 1015"/>
                <a:gd name="T17" fmla="*/ 2385 h 2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5" h="2385">
                  <a:moveTo>
                    <a:pt x="778" y="2385"/>
                  </a:moveTo>
                  <a:lnTo>
                    <a:pt x="778" y="928"/>
                  </a:lnTo>
                  <a:lnTo>
                    <a:pt x="1015" y="1050"/>
                  </a:lnTo>
                  <a:lnTo>
                    <a:pt x="567" y="0"/>
                  </a:lnTo>
                  <a:lnTo>
                    <a:pt x="0" y="532"/>
                  </a:lnTo>
                  <a:lnTo>
                    <a:pt x="225" y="645"/>
                  </a:lnTo>
                  <a:lnTo>
                    <a:pt x="225" y="2103"/>
                  </a:lnTo>
                  <a:lnTo>
                    <a:pt x="778" y="2385"/>
                  </a:lnTo>
                  <a:lnTo>
                    <a:pt x="778" y="2385"/>
                  </a:lnTo>
                  <a:close/>
                </a:path>
              </a:pathLst>
            </a:custGeom>
            <a:solidFill>
              <a:srgbClr val="85D2C7"/>
            </a:solidFill>
            <a:ln>
              <a:noFill/>
            </a:ln>
          </p:spPr>
          <p:txBody>
            <a:bodyPr vert="horz" wrap="square" lIns="68580" tIns="34290" rIns="68580" bIns="34290" numCol="1" anchor="t" anchorCtr="0" compatLnSpc="1">
              <a:prstTxWarp prst="textNoShape">
                <a:avLst/>
              </a:prstTxWarp>
            </a:bodyPr>
            <a:lstStyle/>
            <a:p>
              <a:endParaRPr lang="en-GB" sz="4400" dirty="0">
                <a:latin typeface="+mj-lt"/>
              </a:endParaRPr>
            </a:p>
          </p:txBody>
        </p:sp>
        <p:sp>
          <p:nvSpPr>
            <p:cNvPr id="9" name="Freeform 12">
              <a:extLst>
                <a:ext uri="{FF2B5EF4-FFF2-40B4-BE49-F238E27FC236}">
                  <a16:creationId xmlns:a16="http://schemas.microsoft.com/office/drawing/2014/main" id="{8C0877B7-92DE-33F5-C1D2-DB22F38B1D33}"/>
                </a:ext>
              </a:extLst>
            </p:cNvPr>
            <p:cNvSpPr>
              <a:spLocks/>
            </p:cNvSpPr>
            <p:nvPr/>
          </p:nvSpPr>
          <p:spPr bwMode="auto">
            <a:xfrm>
              <a:off x="10195578" y="4032914"/>
              <a:ext cx="1195725" cy="625931"/>
            </a:xfrm>
            <a:custGeom>
              <a:avLst/>
              <a:gdLst>
                <a:gd name="T0" fmla="*/ 852 w 852"/>
                <a:gd name="T1" fmla="*/ 281 h 446"/>
                <a:gd name="T2" fmla="*/ 299 w 852"/>
                <a:gd name="T3" fmla="*/ 0 h 446"/>
                <a:gd name="T4" fmla="*/ 0 w 852"/>
                <a:gd name="T5" fmla="*/ 166 h 446"/>
                <a:gd name="T6" fmla="*/ 554 w 852"/>
                <a:gd name="T7" fmla="*/ 446 h 446"/>
                <a:gd name="T8" fmla="*/ 852 w 852"/>
                <a:gd name="T9" fmla="*/ 281 h 446"/>
                <a:gd name="T10" fmla="*/ 852 w 852"/>
                <a:gd name="T11" fmla="*/ 281 h 446"/>
              </a:gdLst>
              <a:ahLst/>
              <a:cxnLst>
                <a:cxn ang="0">
                  <a:pos x="T0" y="T1"/>
                </a:cxn>
                <a:cxn ang="0">
                  <a:pos x="T2" y="T3"/>
                </a:cxn>
                <a:cxn ang="0">
                  <a:pos x="T4" y="T5"/>
                </a:cxn>
                <a:cxn ang="0">
                  <a:pos x="T6" y="T7"/>
                </a:cxn>
                <a:cxn ang="0">
                  <a:pos x="T8" y="T9"/>
                </a:cxn>
                <a:cxn ang="0">
                  <a:pos x="T10" y="T11"/>
                </a:cxn>
              </a:cxnLst>
              <a:rect l="0" t="0" r="r" b="b"/>
              <a:pathLst>
                <a:path w="852" h="446">
                  <a:moveTo>
                    <a:pt x="852" y="281"/>
                  </a:moveTo>
                  <a:lnTo>
                    <a:pt x="299" y="0"/>
                  </a:lnTo>
                  <a:lnTo>
                    <a:pt x="0" y="166"/>
                  </a:lnTo>
                  <a:lnTo>
                    <a:pt x="554" y="446"/>
                  </a:lnTo>
                  <a:lnTo>
                    <a:pt x="852" y="281"/>
                  </a:lnTo>
                  <a:lnTo>
                    <a:pt x="852" y="281"/>
                  </a:lnTo>
                  <a:close/>
                </a:path>
              </a:pathLst>
            </a:custGeom>
            <a:solidFill>
              <a:srgbClr val="916395"/>
            </a:solidFill>
            <a:ln>
              <a:noFill/>
            </a:ln>
          </p:spPr>
          <p:txBody>
            <a:bodyPr vert="horz" wrap="square" lIns="68580" tIns="34290" rIns="68580" bIns="34290" numCol="1" anchor="t" anchorCtr="0" compatLnSpc="1">
              <a:prstTxWarp prst="textNoShape">
                <a:avLst/>
              </a:prstTxWarp>
            </a:bodyPr>
            <a:lstStyle/>
            <a:p>
              <a:endParaRPr lang="en-GB" sz="1500" dirty="0">
                <a:latin typeface="+mj-lt"/>
              </a:endParaRPr>
            </a:p>
          </p:txBody>
        </p:sp>
        <p:sp>
          <p:nvSpPr>
            <p:cNvPr id="10" name="Freeform 13">
              <a:extLst>
                <a:ext uri="{FF2B5EF4-FFF2-40B4-BE49-F238E27FC236}">
                  <a16:creationId xmlns:a16="http://schemas.microsoft.com/office/drawing/2014/main" id="{133F67B0-712D-69BE-A732-5063F805D713}"/>
                </a:ext>
              </a:extLst>
            </p:cNvPr>
            <p:cNvSpPr>
              <a:spLocks/>
            </p:cNvSpPr>
            <p:nvPr/>
          </p:nvSpPr>
          <p:spPr bwMode="auto">
            <a:xfrm>
              <a:off x="10195579" y="4265883"/>
              <a:ext cx="777501" cy="1818849"/>
            </a:xfrm>
            <a:custGeom>
              <a:avLst/>
              <a:gdLst>
                <a:gd name="T0" fmla="*/ 554 w 554"/>
                <a:gd name="T1" fmla="*/ 1296 h 1296"/>
                <a:gd name="T2" fmla="*/ 554 w 554"/>
                <a:gd name="T3" fmla="*/ 280 h 1296"/>
                <a:gd name="T4" fmla="*/ 0 w 554"/>
                <a:gd name="T5" fmla="*/ 0 h 1296"/>
                <a:gd name="T6" fmla="*/ 0 w 554"/>
                <a:gd name="T7" fmla="*/ 1013 h 1296"/>
                <a:gd name="T8" fmla="*/ 554 w 554"/>
                <a:gd name="T9" fmla="*/ 1296 h 1296"/>
                <a:gd name="T10" fmla="*/ 554 w 554"/>
                <a:gd name="T11" fmla="*/ 1296 h 1296"/>
              </a:gdLst>
              <a:ahLst/>
              <a:cxnLst>
                <a:cxn ang="0">
                  <a:pos x="T0" y="T1"/>
                </a:cxn>
                <a:cxn ang="0">
                  <a:pos x="T2" y="T3"/>
                </a:cxn>
                <a:cxn ang="0">
                  <a:pos x="T4" y="T5"/>
                </a:cxn>
                <a:cxn ang="0">
                  <a:pos x="T6" y="T7"/>
                </a:cxn>
                <a:cxn ang="0">
                  <a:pos x="T8" y="T9"/>
                </a:cxn>
                <a:cxn ang="0">
                  <a:pos x="T10" y="T11"/>
                </a:cxn>
              </a:cxnLst>
              <a:rect l="0" t="0" r="r" b="b"/>
              <a:pathLst>
                <a:path w="554" h="1296">
                  <a:moveTo>
                    <a:pt x="554" y="1296"/>
                  </a:moveTo>
                  <a:lnTo>
                    <a:pt x="554" y="280"/>
                  </a:lnTo>
                  <a:lnTo>
                    <a:pt x="0" y="0"/>
                  </a:lnTo>
                  <a:lnTo>
                    <a:pt x="0" y="1013"/>
                  </a:lnTo>
                  <a:lnTo>
                    <a:pt x="554" y="1296"/>
                  </a:lnTo>
                  <a:lnTo>
                    <a:pt x="554" y="1296"/>
                  </a:lnTo>
                  <a:close/>
                </a:path>
              </a:pathLst>
            </a:custGeom>
            <a:solidFill>
              <a:srgbClr val="855A88"/>
            </a:solidFill>
            <a:ln>
              <a:noFill/>
            </a:ln>
          </p:spPr>
          <p:txBody>
            <a:bodyPr vert="horz" wrap="square" lIns="68580" tIns="34290" rIns="68580" bIns="34290" numCol="1" anchor="t" anchorCtr="0" compatLnSpc="1">
              <a:prstTxWarp prst="textNoShape">
                <a:avLst/>
              </a:prstTxWarp>
            </a:bodyPr>
            <a:lstStyle/>
            <a:p>
              <a:endParaRPr lang="en-GB" sz="1500" dirty="0">
                <a:latin typeface="+mj-lt"/>
              </a:endParaRPr>
            </a:p>
          </p:txBody>
        </p:sp>
        <p:sp>
          <p:nvSpPr>
            <p:cNvPr id="11" name="Freeform 14">
              <a:extLst>
                <a:ext uri="{FF2B5EF4-FFF2-40B4-BE49-F238E27FC236}">
                  <a16:creationId xmlns:a16="http://schemas.microsoft.com/office/drawing/2014/main" id="{19EDCAB4-6BC2-0F30-4219-06EB3447BD99}"/>
                </a:ext>
              </a:extLst>
            </p:cNvPr>
            <p:cNvSpPr>
              <a:spLocks/>
            </p:cNvSpPr>
            <p:nvPr/>
          </p:nvSpPr>
          <p:spPr bwMode="auto">
            <a:xfrm>
              <a:off x="10973080" y="4427279"/>
              <a:ext cx="418223" cy="1657454"/>
            </a:xfrm>
            <a:custGeom>
              <a:avLst/>
              <a:gdLst>
                <a:gd name="T0" fmla="*/ 298 w 298"/>
                <a:gd name="T1" fmla="*/ 1015 h 1181"/>
                <a:gd name="T2" fmla="*/ 298 w 298"/>
                <a:gd name="T3" fmla="*/ 0 h 1181"/>
                <a:gd name="T4" fmla="*/ 0 w 298"/>
                <a:gd name="T5" fmla="*/ 165 h 1181"/>
                <a:gd name="T6" fmla="*/ 0 w 298"/>
                <a:gd name="T7" fmla="*/ 1181 h 1181"/>
                <a:gd name="T8" fmla="*/ 298 w 298"/>
                <a:gd name="T9" fmla="*/ 1015 h 1181"/>
                <a:gd name="T10" fmla="*/ 298 w 298"/>
                <a:gd name="T11" fmla="*/ 1015 h 1181"/>
              </a:gdLst>
              <a:ahLst/>
              <a:cxnLst>
                <a:cxn ang="0">
                  <a:pos x="T0" y="T1"/>
                </a:cxn>
                <a:cxn ang="0">
                  <a:pos x="T2" y="T3"/>
                </a:cxn>
                <a:cxn ang="0">
                  <a:pos x="T4" y="T5"/>
                </a:cxn>
                <a:cxn ang="0">
                  <a:pos x="T6" y="T7"/>
                </a:cxn>
                <a:cxn ang="0">
                  <a:pos x="T8" y="T9"/>
                </a:cxn>
                <a:cxn ang="0">
                  <a:pos x="T10" y="T11"/>
                </a:cxn>
              </a:cxnLst>
              <a:rect l="0" t="0" r="r" b="b"/>
              <a:pathLst>
                <a:path w="298" h="1181">
                  <a:moveTo>
                    <a:pt x="298" y="1015"/>
                  </a:moveTo>
                  <a:lnTo>
                    <a:pt x="298" y="0"/>
                  </a:lnTo>
                  <a:lnTo>
                    <a:pt x="0" y="165"/>
                  </a:lnTo>
                  <a:lnTo>
                    <a:pt x="0" y="1181"/>
                  </a:lnTo>
                  <a:lnTo>
                    <a:pt x="298" y="1015"/>
                  </a:lnTo>
                  <a:lnTo>
                    <a:pt x="298" y="1015"/>
                  </a:lnTo>
                  <a:close/>
                </a:path>
              </a:pathLst>
            </a:custGeom>
            <a:solidFill>
              <a:srgbClr val="855A88"/>
            </a:solidFill>
            <a:ln>
              <a:noFill/>
            </a:ln>
          </p:spPr>
          <p:txBody>
            <a:bodyPr vert="horz" wrap="square" lIns="68580" tIns="34290" rIns="68580" bIns="34290" numCol="1" anchor="t" anchorCtr="0" compatLnSpc="1">
              <a:prstTxWarp prst="textNoShape">
                <a:avLst/>
              </a:prstTxWarp>
            </a:bodyPr>
            <a:lstStyle/>
            <a:p>
              <a:endParaRPr lang="en-GB" sz="1500" dirty="0">
                <a:latin typeface="+mj-lt"/>
              </a:endParaRPr>
            </a:p>
          </p:txBody>
        </p:sp>
        <p:sp>
          <p:nvSpPr>
            <p:cNvPr id="17" name="Freeform 15">
              <a:extLst>
                <a:ext uri="{FF2B5EF4-FFF2-40B4-BE49-F238E27FC236}">
                  <a16:creationId xmlns:a16="http://schemas.microsoft.com/office/drawing/2014/main" id="{A85FC29C-A83A-1048-305A-B6734EF0EC36}"/>
                </a:ext>
              </a:extLst>
            </p:cNvPr>
            <p:cNvSpPr>
              <a:spLocks/>
            </p:cNvSpPr>
            <p:nvPr/>
          </p:nvSpPr>
          <p:spPr bwMode="auto">
            <a:xfrm>
              <a:off x="9777355" y="4605515"/>
              <a:ext cx="1195724" cy="625931"/>
            </a:xfrm>
            <a:custGeom>
              <a:avLst/>
              <a:gdLst>
                <a:gd name="T0" fmla="*/ 852 w 852"/>
                <a:gd name="T1" fmla="*/ 283 h 446"/>
                <a:gd name="T2" fmla="*/ 298 w 852"/>
                <a:gd name="T3" fmla="*/ 0 h 446"/>
                <a:gd name="T4" fmla="*/ 0 w 852"/>
                <a:gd name="T5" fmla="*/ 166 h 446"/>
                <a:gd name="T6" fmla="*/ 553 w 852"/>
                <a:gd name="T7" fmla="*/ 446 h 446"/>
                <a:gd name="T8" fmla="*/ 852 w 852"/>
                <a:gd name="T9" fmla="*/ 283 h 446"/>
                <a:gd name="T10" fmla="*/ 852 w 852"/>
                <a:gd name="T11" fmla="*/ 283 h 446"/>
              </a:gdLst>
              <a:ahLst/>
              <a:cxnLst>
                <a:cxn ang="0">
                  <a:pos x="T0" y="T1"/>
                </a:cxn>
                <a:cxn ang="0">
                  <a:pos x="T2" y="T3"/>
                </a:cxn>
                <a:cxn ang="0">
                  <a:pos x="T4" y="T5"/>
                </a:cxn>
                <a:cxn ang="0">
                  <a:pos x="T6" y="T7"/>
                </a:cxn>
                <a:cxn ang="0">
                  <a:pos x="T8" y="T9"/>
                </a:cxn>
                <a:cxn ang="0">
                  <a:pos x="T10" y="T11"/>
                </a:cxn>
              </a:cxnLst>
              <a:rect l="0" t="0" r="r" b="b"/>
              <a:pathLst>
                <a:path w="852" h="446">
                  <a:moveTo>
                    <a:pt x="852" y="283"/>
                  </a:moveTo>
                  <a:lnTo>
                    <a:pt x="298" y="0"/>
                  </a:lnTo>
                  <a:lnTo>
                    <a:pt x="0" y="166"/>
                  </a:lnTo>
                  <a:lnTo>
                    <a:pt x="553" y="446"/>
                  </a:lnTo>
                  <a:lnTo>
                    <a:pt x="852" y="283"/>
                  </a:lnTo>
                  <a:lnTo>
                    <a:pt x="852" y="283"/>
                  </a:lnTo>
                  <a:close/>
                </a:path>
              </a:pathLst>
            </a:custGeom>
            <a:solidFill>
              <a:srgbClr val="79527B"/>
            </a:solidFill>
            <a:ln>
              <a:noFill/>
            </a:ln>
          </p:spPr>
          <p:txBody>
            <a:bodyPr vert="horz" wrap="square" lIns="68580" tIns="34290" rIns="68580" bIns="34290" numCol="1" anchor="t" anchorCtr="0" compatLnSpc="1">
              <a:prstTxWarp prst="textNoShape">
                <a:avLst/>
              </a:prstTxWarp>
            </a:bodyPr>
            <a:lstStyle/>
            <a:p>
              <a:endParaRPr lang="en-GB" sz="1500" dirty="0">
                <a:latin typeface="+mj-lt"/>
              </a:endParaRPr>
            </a:p>
          </p:txBody>
        </p:sp>
        <p:sp>
          <p:nvSpPr>
            <p:cNvPr id="39" name="Freeform 16">
              <a:extLst>
                <a:ext uri="{FF2B5EF4-FFF2-40B4-BE49-F238E27FC236}">
                  <a16:creationId xmlns:a16="http://schemas.microsoft.com/office/drawing/2014/main" id="{B868BBCE-8137-8F50-B971-57E9746D9CA1}"/>
                </a:ext>
              </a:extLst>
            </p:cNvPr>
            <p:cNvSpPr>
              <a:spLocks/>
            </p:cNvSpPr>
            <p:nvPr/>
          </p:nvSpPr>
          <p:spPr bwMode="auto">
            <a:xfrm>
              <a:off x="10553453" y="5002687"/>
              <a:ext cx="419627" cy="1313613"/>
            </a:xfrm>
            <a:custGeom>
              <a:avLst/>
              <a:gdLst>
                <a:gd name="T0" fmla="*/ 299 w 299"/>
                <a:gd name="T1" fmla="*/ 771 h 936"/>
                <a:gd name="T2" fmla="*/ 299 w 299"/>
                <a:gd name="T3" fmla="*/ 0 h 936"/>
                <a:gd name="T4" fmla="*/ 0 w 299"/>
                <a:gd name="T5" fmla="*/ 163 h 936"/>
                <a:gd name="T6" fmla="*/ 0 w 299"/>
                <a:gd name="T7" fmla="*/ 936 h 936"/>
                <a:gd name="T8" fmla="*/ 299 w 299"/>
                <a:gd name="T9" fmla="*/ 771 h 936"/>
                <a:gd name="T10" fmla="*/ 299 w 299"/>
                <a:gd name="T11" fmla="*/ 771 h 936"/>
              </a:gdLst>
              <a:ahLst/>
              <a:cxnLst>
                <a:cxn ang="0">
                  <a:pos x="T0" y="T1"/>
                </a:cxn>
                <a:cxn ang="0">
                  <a:pos x="T2" y="T3"/>
                </a:cxn>
                <a:cxn ang="0">
                  <a:pos x="T4" y="T5"/>
                </a:cxn>
                <a:cxn ang="0">
                  <a:pos x="T6" y="T7"/>
                </a:cxn>
                <a:cxn ang="0">
                  <a:pos x="T8" y="T9"/>
                </a:cxn>
                <a:cxn ang="0">
                  <a:pos x="T10" y="T11"/>
                </a:cxn>
              </a:cxnLst>
              <a:rect l="0" t="0" r="r" b="b"/>
              <a:pathLst>
                <a:path w="299" h="936">
                  <a:moveTo>
                    <a:pt x="299" y="771"/>
                  </a:moveTo>
                  <a:lnTo>
                    <a:pt x="299" y="0"/>
                  </a:lnTo>
                  <a:lnTo>
                    <a:pt x="0" y="163"/>
                  </a:lnTo>
                  <a:lnTo>
                    <a:pt x="0" y="936"/>
                  </a:lnTo>
                  <a:lnTo>
                    <a:pt x="299" y="771"/>
                  </a:lnTo>
                  <a:lnTo>
                    <a:pt x="299" y="771"/>
                  </a:lnTo>
                  <a:close/>
                </a:path>
              </a:pathLst>
            </a:custGeom>
            <a:solidFill>
              <a:srgbClr val="654567"/>
            </a:solidFill>
            <a:ln>
              <a:noFill/>
            </a:ln>
          </p:spPr>
          <p:txBody>
            <a:bodyPr vert="horz" wrap="square" lIns="68580" tIns="34290" rIns="68580" bIns="34290" numCol="1" anchor="t" anchorCtr="0" compatLnSpc="1">
              <a:prstTxWarp prst="textNoShape">
                <a:avLst/>
              </a:prstTxWarp>
            </a:bodyPr>
            <a:lstStyle/>
            <a:p>
              <a:endParaRPr lang="en-GB" sz="1500" dirty="0">
                <a:latin typeface="+mj-lt"/>
              </a:endParaRPr>
            </a:p>
          </p:txBody>
        </p:sp>
        <p:sp>
          <p:nvSpPr>
            <p:cNvPr id="40" name="Freeform 17">
              <a:extLst>
                <a:ext uri="{FF2B5EF4-FFF2-40B4-BE49-F238E27FC236}">
                  <a16:creationId xmlns:a16="http://schemas.microsoft.com/office/drawing/2014/main" id="{6E4E8D77-9BBC-2F12-C916-18EDEBF4FDC9}"/>
                </a:ext>
              </a:extLst>
            </p:cNvPr>
            <p:cNvSpPr>
              <a:spLocks/>
            </p:cNvSpPr>
            <p:nvPr/>
          </p:nvSpPr>
          <p:spPr bwMode="auto">
            <a:xfrm>
              <a:off x="9794467" y="4832268"/>
              <a:ext cx="776098" cy="1477815"/>
            </a:xfrm>
            <a:custGeom>
              <a:avLst/>
              <a:gdLst>
                <a:gd name="T0" fmla="*/ 553 w 553"/>
                <a:gd name="T1" fmla="*/ 1053 h 1053"/>
                <a:gd name="T2" fmla="*/ 553 w 553"/>
                <a:gd name="T3" fmla="*/ 280 h 1053"/>
                <a:gd name="T4" fmla="*/ 0 w 553"/>
                <a:gd name="T5" fmla="*/ 0 h 1053"/>
                <a:gd name="T6" fmla="*/ 0 w 553"/>
                <a:gd name="T7" fmla="*/ 772 h 1053"/>
                <a:gd name="T8" fmla="*/ 553 w 553"/>
                <a:gd name="T9" fmla="*/ 1053 h 1053"/>
                <a:gd name="T10" fmla="*/ 553 w 553"/>
                <a:gd name="T11" fmla="*/ 1053 h 1053"/>
              </a:gdLst>
              <a:ahLst/>
              <a:cxnLst>
                <a:cxn ang="0">
                  <a:pos x="T0" y="T1"/>
                </a:cxn>
                <a:cxn ang="0">
                  <a:pos x="T2" y="T3"/>
                </a:cxn>
                <a:cxn ang="0">
                  <a:pos x="T4" y="T5"/>
                </a:cxn>
                <a:cxn ang="0">
                  <a:pos x="T6" y="T7"/>
                </a:cxn>
                <a:cxn ang="0">
                  <a:pos x="T8" y="T9"/>
                </a:cxn>
                <a:cxn ang="0">
                  <a:pos x="T10" y="T11"/>
                </a:cxn>
              </a:cxnLst>
              <a:rect l="0" t="0" r="r" b="b"/>
              <a:pathLst>
                <a:path w="553" h="1053">
                  <a:moveTo>
                    <a:pt x="553" y="1053"/>
                  </a:moveTo>
                  <a:lnTo>
                    <a:pt x="553" y="280"/>
                  </a:lnTo>
                  <a:lnTo>
                    <a:pt x="0" y="0"/>
                  </a:lnTo>
                  <a:lnTo>
                    <a:pt x="0" y="772"/>
                  </a:lnTo>
                  <a:lnTo>
                    <a:pt x="553" y="1053"/>
                  </a:lnTo>
                  <a:lnTo>
                    <a:pt x="553" y="1053"/>
                  </a:lnTo>
                  <a:close/>
                </a:path>
              </a:pathLst>
            </a:custGeom>
            <a:solidFill>
              <a:srgbClr val="654567"/>
            </a:solidFill>
            <a:ln>
              <a:noFill/>
            </a:ln>
          </p:spPr>
          <p:txBody>
            <a:bodyPr vert="horz" wrap="square" lIns="68580" tIns="34290" rIns="68580" bIns="34290" numCol="1" anchor="t" anchorCtr="0" compatLnSpc="1">
              <a:prstTxWarp prst="textNoShape">
                <a:avLst/>
              </a:prstTxWarp>
            </a:bodyPr>
            <a:lstStyle/>
            <a:p>
              <a:endParaRPr lang="en-GB" sz="1500" dirty="0">
                <a:latin typeface="+mj-lt"/>
              </a:endParaRPr>
            </a:p>
          </p:txBody>
        </p:sp>
        <p:grpSp>
          <p:nvGrpSpPr>
            <p:cNvPr id="41" name="Group 28">
              <a:extLst>
                <a:ext uri="{FF2B5EF4-FFF2-40B4-BE49-F238E27FC236}">
                  <a16:creationId xmlns:a16="http://schemas.microsoft.com/office/drawing/2014/main" id="{08BA56FF-4B1C-7415-016D-D3954C6B9B22}"/>
                </a:ext>
              </a:extLst>
            </p:cNvPr>
            <p:cNvGrpSpPr/>
            <p:nvPr/>
          </p:nvGrpSpPr>
          <p:grpSpPr>
            <a:xfrm>
              <a:off x="9357727" y="5185131"/>
              <a:ext cx="1195727" cy="1365540"/>
              <a:chOff x="8526457" y="4929184"/>
              <a:chExt cx="1352552" cy="1544637"/>
            </a:xfrm>
          </p:grpSpPr>
          <p:sp>
            <p:nvSpPr>
              <p:cNvPr id="42" name="Freeform 18">
                <a:extLst>
                  <a:ext uri="{FF2B5EF4-FFF2-40B4-BE49-F238E27FC236}">
                    <a16:creationId xmlns:a16="http://schemas.microsoft.com/office/drawing/2014/main" id="{5735C13F-1AD1-298B-4951-80A19B59D580}"/>
                  </a:ext>
                </a:extLst>
              </p:cNvPr>
              <p:cNvSpPr>
                <a:spLocks/>
              </p:cNvSpPr>
              <p:nvPr/>
            </p:nvSpPr>
            <p:spPr bwMode="auto">
              <a:xfrm>
                <a:off x="8526460" y="4929184"/>
                <a:ext cx="1352549" cy="709613"/>
              </a:xfrm>
              <a:custGeom>
                <a:avLst/>
                <a:gdLst>
                  <a:gd name="T0" fmla="*/ 852 w 852"/>
                  <a:gd name="T1" fmla="*/ 282 h 447"/>
                  <a:gd name="T2" fmla="*/ 299 w 852"/>
                  <a:gd name="T3" fmla="*/ 0 h 447"/>
                  <a:gd name="T4" fmla="*/ 0 w 852"/>
                  <a:gd name="T5" fmla="*/ 165 h 447"/>
                  <a:gd name="T6" fmla="*/ 554 w 852"/>
                  <a:gd name="T7" fmla="*/ 447 h 447"/>
                  <a:gd name="T8" fmla="*/ 852 w 852"/>
                  <a:gd name="T9" fmla="*/ 282 h 447"/>
                  <a:gd name="T10" fmla="*/ 852 w 852"/>
                  <a:gd name="T11" fmla="*/ 282 h 447"/>
                </a:gdLst>
                <a:ahLst/>
                <a:cxnLst>
                  <a:cxn ang="0">
                    <a:pos x="T0" y="T1"/>
                  </a:cxn>
                  <a:cxn ang="0">
                    <a:pos x="T2" y="T3"/>
                  </a:cxn>
                  <a:cxn ang="0">
                    <a:pos x="T4" y="T5"/>
                  </a:cxn>
                  <a:cxn ang="0">
                    <a:pos x="T6" y="T7"/>
                  </a:cxn>
                  <a:cxn ang="0">
                    <a:pos x="T8" y="T9"/>
                  </a:cxn>
                  <a:cxn ang="0">
                    <a:pos x="T10" y="T11"/>
                  </a:cxn>
                </a:cxnLst>
                <a:rect l="0" t="0" r="r" b="b"/>
                <a:pathLst>
                  <a:path w="852" h="447">
                    <a:moveTo>
                      <a:pt x="852" y="282"/>
                    </a:moveTo>
                    <a:lnTo>
                      <a:pt x="299" y="0"/>
                    </a:lnTo>
                    <a:lnTo>
                      <a:pt x="0" y="165"/>
                    </a:lnTo>
                    <a:lnTo>
                      <a:pt x="554" y="447"/>
                    </a:lnTo>
                    <a:lnTo>
                      <a:pt x="852" y="282"/>
                    </a:lnTo>
                    <a:lnTo>
                      <a:pt x="852" y="282"/>
                    </a:lnTo>
                    <a:close/>
                  </a:path>
                </a:pathLst>
              </a:custGeom>
              <a:solidFill>
                <a:srgbClr val="F279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500" dirty="0">
                  <a:latin typeface="+mj-lt"/>
                </a:endParaRPr>
              </a:p>
            </p:txBody>
          </p:sp>
          <p:sp>
            <p:nvSpPr>
              <p:cNvPr id="43" name="Freeform 19">
                <a:extLst>
                  <a:ext uri="{FF2B5EF4-FFF2-40B4-BE49-F238E27FC236}">
                    <a16:creationId xmlns:a16="http://schemas.microsoft.com/office/drawing/2014/main" id="{399D38E4-BFCD-8B46-D05A-36F3F911BF77}"/>
                  </a:ext>
                </a:extLst>
              </p:cNvPr>
              <p:cNvSpPr>
                <a:spLocks/>
              </p:cNvSpPr>
              <p:nvPr/>
            </p:nvSpPr>
            <p:spPr bwMode="auto">
              <a:xfrm>
                <a:off x="9405934" y="5376859"/>
                <a:ext cx="473075" cy="1096962"/>
              </a:xfrm>
              <a:custGeom>
                <a:avLst/>
                <a:gdLst>
                  <a:gd name="T0" fmla="*/ 298 w 298"/>
                  <a:gd name="T1" fmla="*/ 524 h 691"/>
                  <a:gd name="T2" fmla="*/ 298 w 298"/>
                  <a:gd name="T3" fmla="*/ 0 h 691"/>
                  <a:gd name="T4" fmla="*/ 0 w 298"/>
                  <a:gd name="T5" fmla="*/ 165 h 691"/>
                  <a:gd name="T6" fmla="*/ 0 w 298"/>
                  <a:gd name="T7" fmla="*/ 691 h 691"/>
                  <a:gd name="T8" fmla="*/ 298 w 298"/>
                  <a:gd name="T9" fmla="*/ 524 h 691"/>
                  <a:gd name="T10" fmla="*/ 298 w 298"/>
                  <a:gd name="T11" fmla="*/ 524 h 691"/>
                </a:gdLst>
                <a:ahLst/>
                <a:cxnLst>
                  <a:cxn ang="0">
                    <a:pos x="T0" y="T1"/>
                  </a:cxn>
                  <a:cxn ang="0">
                    <a:pos x="T2" y="T3"/>
                  </a:cxn>
                  <a:cxn ang="0">
                    <a:pos x="T4" y="T5"/>
                  </a:cxn>
                  <a:cxn ang="0">
                    <a:pos x="T6" y="T7"/>
                  </a:cxn>
                  <a:cxn ang="0">
                    <a:pos x="T8" y="T9"/>
                  </a:cxn>
                  <a:cxn ang="0">
                    <a:pos x="T10" y="T11"/>
                  </a:cxn>
                </a:cxnLst>
                <a:rect l="0" t="0" r="r" b="b"/>
                <a:pathLst>
                  <a:path w="298" h="691">
                    <a:moveTo>
                      <a:pt x="298" y="524"/>
                    </a:moveTo>
                    <a:lnTo>
                      <a:pt x="298" y="0"/>
                    </a:lnTo>
                    <a:lnTo>
                      <a:pt x="0" y="165"/>
                    </a:lnTo>
                    <a:lnTo>
                      <a:pt x="0" y="691"/>
                    </a:lnTo>
                    <a:lnTo>
                      <a:pt x="298" y="524"/>
                    </a:lnTo>
                    <a:lnTo>
                      <a:pt x="298" y="524"/>
                    </a:lnTo>
                    <a:close/>
                  </a:path>
                </a:pathLst>
              </a:custGeom>
              <a:solidFill>
                <a:srgbClr val="F061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500" dirty="0">
                  <a:latin typeface="+mj-lt"/>
                </a:endParaRPr>
              </a:p>
            </p:txBody>
          </p:sp>
          <p:sp>
            <p:nvSpPr>
              <p:cNvPr id="44" name="Freeform 20">
                <a:extLst>
                  <a:ext uri="{FF2B5EF4-FFF2-40B4-BE49-F238E27FC236}">
                    <a16:creationId xmlns:a16="http://schemas.microsoft.com/office/drawing/2014/main" id="{711E90EF-6009-D07D-3609-A967AB1F1F6C}"/>
                  </a:ext>
                </a:extLst>
              </p:cNvPr>
              <p:cNvSpPr>
                <a:spLocks/>
              </p:cNvSpPr>
              <p:nvPr/>
            </p:nvSpPr>
            <p:spPr bwMode="auto">
              <a:xfrm>
                <a:off x="8526457" y="5191122"/>
                <a:ext cx="879474" cy="1282699"/>
              </a:xfrm>
              <a:custGeom>
                <a:avLst/>
                <a:gdLst>
                  <a:gd name="T0" fmla="*/ 554 w 554"/>
                  <a:gd name="T1" fmla="*/ 808 h 808"/>
                  <a:gd name="T2" fmla="*/ 554 w 554"/>
                  <a:gd name="T3" fmla="*/ 282 h 808"/>
                  <a:gd name="T4" fmla="*/ 0 w 554"/>
                  <a:gd name="T5" fmla="*/ 0 h 808"/>
                  <a:gd name="T6" fmla="*/ 0 w 554"/>
                  <a:gd name="T7" fmla="*/ 525 h 808"/>
                  <a:gd name="T8" fmla="*/ 554 w 554"/>
                  <a:gd name="T9" fmla="*/ 808 h 808"/>
                  <a:gd name="T10" fmla="*/ 554 w 554"/>
                  <a:gd name="T11" fmla="*/ 808 h 808"/>
                </a:gdLst>
                <a:ahLst/>
                <a:cxnLst>
                  <a:cxn ang="0">
                    <a:pos x="T0" y="T1"/>
                  </a:cxn>
                  <a:cxn ang="0">
                    <a:pos x="T2" y="T3"/>
                  </a:cxn>
                  <a:cxn ang="0">
                    <a:pos x="T4" y="T5"/>
                  </a:cxn>
                  <a:cxn ang="0">
                    <a:pos x="T6" y="T7"/>
                  </a:cxn>
                  <a:cxn ang="0">
                    <a:pos x="T8" y="T9"/>
                  </a:cxn>
                  <a:cxn ang="0">
                    <a:pos x="T10" y="T11"/>
                  </a:cxn>
                </a:cxnLst>
                <a:rect l="0" t="0" r="r" b="b"/>
                <a:pathLst>
                  <a:path w="554" h="808">
                    <a:moveTo>
                      <a:pt x="554" y="808"/>
                    </a:moveTo>
                    <a:lnTo>
                      <a:pt x="554" y="282"/>
                    </a:lnTo>
                    <a:lnTo>
                      <a:pt x="0" y="0"/>
                    </a:lnTo>
                    <a:lnTo>
                      <a:pt x="0" y="525"/>
                    </a:lnTo>
                    <a:lnTo>
                      <a:pt x="554" y="808"/>
                    </a:lnTo>
                    <a:lnTo>
                      <a:pt x="554" y="808"/>
                    </a:lnTo>
                    <a:close/>
                  </a:path>
                </a:pathLst>
              </a:custGeom>
              <a:solidFill>
                <a:srgbClr val="F061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sz="1500" dirty="0">
                  <a:latin typeface="+mj-lt"/>
                </a:endParaRPr>
              </a:p>
            </p:txBody>
          </p:sp>
        </p:grpSp>
        <p:sp>
          <p:nvSpPr>
            <p:cNvPr id="52" name="Freeform 9">
              <a:extLst>
                <a:ext uri="{FF2B5EF4-FFF2-40B4-BE49-F238E27FC236}">
                  <a16:creationId xmlns:a16="http://schemas.microsoft.com/office/drawing/2014/main" id="{BE395B08-F82A-3C7D-A801-BD2F0079B675}"/>
                </a:ext>
              </a:extLst>
            </p:cNvPr>
            <p:cNvSpPr>
              <a:spLocks/>
            </p:cNvSpPr>
            <p:nvPr/>
          </p:nvSpPr>
          <p:spPr bwMode="auto">
            <a:xfrm>
              <a:off x="11424690" y="3806961"/>
              <a:ext cx="419627" cy="2044802"/>
            </a:xfrm>
            <a:custGeom>
              <a:avLst/>
              <a:gdLst>
                <a:gd name="T0" fmla="*/ 299 w 299"/>
                <a:gd name="T1" fmla="*/ 1290 h 1457"/>
                <a:gd name="T2" fmla="*/ 299 w 299"/>
                <a:gd name="T3" fmla="*/ 88 h 1457"/>
                <a:gd name="T4" fmla="*/ 237 w 299"/>
                <a:gd name="T5" fmla="*/ 122 h 1457"/>
                <a:gd name="T6" fmla="*/ 0 w 299"/>
                <a:gd name="T7" fmla="*/ 0 h 1457"/>
                <a:gd name="T8" fmla="*/ 0 w 299"/>
                <a:gd name="T9" fmla="*/ 1457 h 1457"/>
                <a:gd name="T10" fmla="*/ 299 w 299"/>
                <a:gd name="T11" fmla="*/ 1290 h 1457"/>
                <a:gd name="T12" fmla="*/ 299 w 299"/>
                <a:gd name="T13" fmla="*/ 1290 h 1457"/>
              </a:gdLst>
              <a:ahLst/>
              <a:cxnLst>
                <a:cxn ang="0">
                  <a:pos x="T0" y="T1"/>
                </a:cxn>
                <a:cxn ang="0">
                  <a:pos x="T2" y="T3"/>
                </a:cxn>
                <a:cxn ang="0">
                  <a:pos x="T4" y="T5"/>
                </a:cxn>
                <a:cxn ang="0">
                  <a:pos x="T6" y="T7"/>
                </a:cxn>
                <a:cxn ang="0">
                  <a:pos x="T8" y="T9"/>
                </a:cxn>
                <a:cxn ang="0">
                  <a:pos x="T10" y="T11"/>
                </a:cxn>
                <a:cxn ang="0">
                  <a:pos x="T12" y="T13"/>
                </a:cxn>
              </a:cxnLst>
              <a:rect l="0" t="0" r="r" b="b"/>
              <a:pathLst>
                <a:path w="299" h="1457">
                  <a:moveTo>
                    <a:pt x="299" y="1290"/>
                  </a:moveTo>
                  <a:lnTo>
                    <a:pt x="299" y="88"/>
                  </a:lnTo>
                  <a:lnTo>
                    <a:pt x="237" y="122"/>
                  </a:lnTo>
                  <a:lnTo>
                    <a:pt x="0" y="0"/>
                  </a:lnTo>
                  <a:lnTo>
                    <a:pt x="0" y="1457"/>
                  </a:lnTo>
                  <a:lnTo>
                    <a:pt x="299" y="1290"/>
                  </a:lnTo>
                  <a:lnTo>
                    <a:pt x="299" y="1290"/>
                  </a:lnTo>
                  <a:close/>
                </a:path>
              </a:pathLst>
            </a:custGeom>
            <a:solidFill>
              <a:srgbClr val="70CABD"/>
            </a:solidFill>
            <a:ln>
              <a:noFill/>
            </a:ln>
          </p:spPr>
          <p:txBody>
            <a:bodyPr vert="horz" wrap="square" lIns="68580" tIns="34290" rIns="68580" bIns="34290" numCol="1" anchor="t" anchorCtr="0" compatLnSpc="1">
              <a:prstTxWarp prst="textNoShape">
                <a:avLst/>
              </a:prstTxWarp>
            </a:bodyPr>
            <a:lstStyle/>
            <a:p>
              <a:endParaRPr lang="en-GB" sz="1500" dirty="0">
                <a:latin typeface="+mj-lt"/>
              </a:endParaRPr>
            </a:p>
          </p:txBody>
        </p:sp>
        <p:sp>
          <p:nvSpPr>
            <p:cNvPr id="53" name="Freeform 10">
              <a:extLst>
                <a:ext uri="{FF2B5EF4-FFF2-40B4-BE49-F238E27FC236}">
                  <a16:creationId xmlns:a16="http://schemas.microsoft.com/office/drawing/2014/main" id="{0188AE5F-4A54-2127-59F8-66843AC02ECD}"/>
                </a:ext>
              </a:extLst>
            </p:cNvPr>
            <p:cNvSpPr>
              <a:spLocks/>
            </p:cNvSpPr>
            <p:nvPr/>
          </p:nvSpPr>
          <p:spPr bwMode="auto">
            <a:xfrm>
              <a:off x="11144002" y="2325994"/>
              <a:ext cx="981000" cy="1663068"/>
            </a:xfrm>
            <a:custGeom>
              <a:avLst/>
              <a:gdLst>
                <a:gd name="T0" fmla="*/ 245 w 699"/>
                <a:gd name="T1" fmla="*/ 0 h 1185"/>
                <a:gd name="T2" fmla="*/ 0 w 699"/>
                <a:gd name="T3" fmla="*/ 135 h 1185"/>
                <a:gd name="T4" fmla="*/ 448 w 699"/>
                <a:gd name="T5" fmla="*/ 1185 h 1185"/>
                <a:gd name="T6" fmla="*/ 699 w 699"/>
                <a:gd name="T7" fmla="*/ 1049 h 1185"/>
                <a:gd name="T8" fmla="*/ 245 w 699"/>
                <a:gd name="T9" fmla="*/ 0 h 1185"/>
                <a:gd name="T10" fmla="*/ 245 w 699"/>
                <a:gd name="T11" fmla="*/ 0 h 1185"/>
              </a:gdLst>
              <a:ahLst/>
              <a:cxnLst>
                <a:cxn ang="0">
                  <a:pos x="T0" y="T1"/>
                </a:cxn>
                <a:cxn ang="0">
                  <a:pos x="T2" y="T3"/>
                </a:cxn>
                <a:cxn ang="0">
                  <a:pos x="T4" y="T5"/>
                </a:cxn>
                <a:cxn ang="0">
                  <a:pos x="T6" y="T7"/>
                </a:cxn>
                <a:cxn ang="0">
                  <a:pos x="T8" y="T9"/>
                </a:cxn>
                <a:cxn ang="0">
                  <a:pos x="T10" y="T11"/>
                </a:cxn>
              </a:cxnLst>
              <a:rect l="0" t="0" r="r" b="b"/>
              <a:pathLst>
                <a:path w="699" h="1185">
                  <a:moveTo>
                    <a:pt x="245" y="0"/>
                  </a:moveTo>
                  <a:lnTo>
                    <a:pt x="0" y="135"/>
                  </a:lnTo>
                  <a:lnTo>
                    <a:pt x="448" y="1185"/>
                  </a:lnTo>
                  <a:lnTo>
                    <a:pt x="699" y="1049"/>
                  </a:lnTo>
                  <a:lnTo>
                    <a:pt x="245" y="0"/>
                  </a:lnTo>
                  <a:lnTo>
                    <a:pt x="245" y="0"/>
                  </a:lnTo>
                  <a:close/>
                </a:path>
              </a:pathLst>
            </a:custGeom>
            <a:solidFill>
              <a:srgbClr val="70CABD"/>
            </a:solidFill>
            <a:ln>
              <a:noFill/>
            </a:ln>
          </p:spPr>
          <p:txBody>
            <a:bodyPr vert="horz" wrap="square" lIns="68580" tIns="34290" rIns="68580" bIns="34290" numCol="1" anchor="t" anchorCtr="0" compatLnSpc="1">
              <a:prstTxWarp prst="textNoShape">
                <a:avLst/>
              </a:prstTxWarp>
            </a:bodyPr>
            <a:lstStyle/>
            <a:p>
              <a:endParaRPr lang="en-GB" sz="4400" dirty="0">
                <a:latin typeface="+mj-lt"/>
              </a:endParaRPr>
            </a:p>
          </p:txBody>
        </p:sp>
      </p:grpSp>
      <p:sp>
        <p:nvSpPr>
          <p:cNvPr id="45" name="Rechteck 42">
            <a:extLst>
              <a:ext uri="{FF2B5EF4-FFF2-40B4-BE49-F238E27FC236}">
                <a16:creationId xmlns:a16="http://schemas.microsoft.com/office/drawing/2014/main" id="{B515A522-1281-3AEB-EDAA-2D16714C714B}"/>
              </a:ext>
            </a:extLst>
          </p:cNvPr>
          <p:cNvSpPr/>
          <p:nvPr/>
        </p:nvSpPr>
        <p:spPr>
          <a:xfrm>
            <a:off x="4870011" y="3614255"/>
            <a:ext cx="3101848" cy="951116"/>
          </a:xfrm>
          <a:prstGeom prst="rect">
            <a:avLst/>
          </a:prstGeom>
          <a:solidFill>
            <a:srgbClr val="79527B"/>
          </a:solidFill>
          <a:ln>
            <a:noFill/>
          </a:ln>
        </p:spPr>
        <p:txBody>
          <a:bodyPr vert="horz" wrap="square" lIns="68580" tIns="34290" rIns="68580" bIns="34290" numCol="1" anchor="t" anchorCtr="0" compatLnSpc="1">
            <a:prstTxWarp prst="textNoShape">
              <a:avLst/>
            </a:prstTxWarp>
          </a:bodyPr>
          <a:lstStyle/>
          <a:p>
            <a:endParaRPr lang="en-GB" sz="1500" dirty="0">
              <a:latin typeface="+mj-lt"/>
            </a:endParaRPr>
          </a:p>
        </p:txBody>
      </p:sp>
      <p:sp>
        <p:nvSpPr>
          <p:cNvPr id="46" name="Subtitle 2">
            <a:extLst>
              <a:ext uri="{FF2B5EF4-FFF2-40B4-BE49-F238E27FC236}">
                <a16:creationId xmlns:a16="http://schemas.microsoft.com/office/drawing/2014/main" id="{89011C98-71BC-4D76-8AFF-D2EB695C61EF}"/>
              </a:ext>
            </a:extLst>
          </p:cNvPr>
          <p:cNvSpPr txBox="1">
            <a:spLocks/>
          </p:cNvSpPr>
          <p:nvPr/>
        </p:nvSpPr>
        <p:spPr>
          <a:xfrm>
            <a:off x="4991324" y="4710754"/>
            <a:ext cx="4109595" cy="813346"/>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860"/>
              </a:lnSpc>
            </a:pPr>
            <a:r>
              <a:rPr lang="is-IS" sz="1600" dirty="0">
                <a:solidFill>
                  <a:schemeClr val="bg1"/>
                </a:solidFill>
                <a:latin typeface="+mn-lt"/>
                <a:ea typeface="Lato Light" panose="020F0502020204030203" pitchFamily="34" charset="0"/>
                <a:cs typeface="Mukta ExtraLight" panose="020B0000000000000000" pitchFamily="34" charset="77"/>
              </a:rPr>
              <a:t>Árangursvísar snúast um að bera kennsl á, mæla helstu vísa sem segja til um frammistöðu fyrirtækisins og nota til stýringar.  </a:t>
            </a:r>
          </a:p>
        </p:txBody>
      </p:sp>
      <p:sp>
        <p:nvSpPr>
          <p:cNvPr id="47" name="Subtitle 2">
            <a:extLst>
              <a:ext uri="{FF2B5EF4-FFF2-40B4-BE49-F238E27FC236}">
                <a16:creationId xmlns:a16="http://schemas.microsoft.com/office/drawing/2014/main" id="{A4A2B213-1208-7F73-78F3-22CBCF4D0F4D}"/>
              </a:ext>
            </a:extLst>
          </p:cNvPr>
          <p:cNvSpPr txBox="1">
            <a:spLocks/>
          </p:cNvSpPr>
          <p:nvPr/>
        </p:nvSpPr>
        <p:spPr>
          <a:xfrm>
            <a:off x="4870012" y="3663678"/>
            <a:ext cx="4738825" cy="813346"/>
          </a:xfrm>
          <a:prstGeom prst="rect">
            <a:avLst/>
          </a:prstGeom>
        </p:spPr>
        <p:txBody>
          <a:bodyPr vert="horz" wrap="square" lIns="81580" tIns="40790" rIns="81580" bIns="4079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860"/>
              </a:lnSpc>
            </a:pPr>
            <a:r>
              <a:rPr lang="is-IS" sz="1600" dirty="0">
                <a:solidFill>
                  <a:schemeClr val="bg1"/>
                </a:solidFill>
                <a:latin typeface="+mn-lt"/>
                <a:ea typeface="Lato Light"/>
              </a:rPr>
              <a:t>Árangursvísar eru oft notaðir af litlum og meðalstórum fyrirtækjum til að meta árangur eða velgengni tiltekinnar starfsemi.</a:t>
            </a:r>
          </a:p>
        </p:txBody>
      </p:sp>
      <p:sp>
        <p:nvSpPr>
          <p:cNvPr id="48" name="Subtitle 2">
            <a:extLst>
              <a:ext uri="{FF2B5EF4-FFF2-40B4-BE49-F238E27FC236}">
                <a16:creationId xmlns:a16="http://schemas.microsoft.com/office/drawing/2014/main" id="{48EF81EA-86D4-45A8-620B-9EEFCC013B12}"/>
              </a:ext>
            </a:extLst>
          </p:cNvPr>
          <p:cNvSpPr txBox="1">
            <a:spLocks/>
          </p:cNvSpPr>
          <p:nvPr/>
        </p:nvSpPr>
        <p:spPr>
          <a:xfrm>
            <a:off x="4870012" y="2712562"/>
            <a:ext cx="4846684" cy="813346"/>
          </a:xfrm>
          <a:prstGeom prst="rect">
            <a:avLst/>
          </a:prstGeom>
          <a:noFill/>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860"/>
              </a:lnSpc>
            </a:pPr>
            <a:r>
              <a:rPr lang="is-IS" sz="1600" dirty="0">
                <a:solidFill>
                  <a:schemeClr val="bg1"/>
                </a:solidFill>
                <a:latin typeface="+mn-lt"/>
                <a:ea typeface="Lato Light" panose="020F0502020204030203" pitchFamily="34" charset="0"/>
                <a:cs typeface="Mukta ExtraLight" panose="020B0000000000000000" pitchFamily="34" charset="77"/>
              </a:rPr>
              <a:t>Til þess að velja rétta árangursvísa (KPI) er mikilvægt að hafa góðan skilning á hvað er mikilvægt fyrir velgengni lítilla og meðalstórra fyrirtækja. </a:t>
            </a:r>
          </a:p>
        </p:txBody>
      </p:sp>
      <p:sp>
        <p:nvSpPr>
          <p:cNvPr id="49" name="Subtitle 2">
            <a:extLst>
              <a:ext uri="{FF2B5EF4-FFF2-40B4-BE49-F238E27FC236}">
                <a16:creationId xmlns:a16="http://schemas.microsoft.com/office/drawing/2014/main" id="{F11B610B-43FA-AEA7-FF5D-B0899A38D8E2}"/>
              </a:ext>
            </a:extLst>
          </p:cNvPr>
          <p:cNvSpPr txBox="1">
            <a:spLocks/>
          </p:cNvSpPr>
          <p:nvPr/>
        </p:nvSpPr>
        <p:spPr>
          <a:xfrm>
            <a:off x="4870011" y="1572490"/>
            <a:ext cx="4878491" cy="1057002"/>
          </a:xfrm>
          <a:prstGeom prst="rect">
            <a:avLst/>
          </a:prstGeom>
          <a:noFill/>
        </p:spPr>
        <p:txBody>
          <a:bodyPr vert="horz" wrap="square" lIns="81580" tIns="40790" rIns="81580" bIns="4079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860"/>
              </a:lnSpc>
            </a:pPr>
            <a:r>
              <a:rPr lang="is-IS" sz="1500" dirty="0">
                <a:solidFill>
                  <a:schemeClr val="bg1"/>
                </a:solidFill>
                <a:latin typeface="+mn-lt"/>
                <a:ea typeface="Lato Light"/>
                <a:cs typeface="Mukta ExtraLight" panose="020B0000000000000000" pitchFamily="34" charset="77"/>
              </a:rPr>
              <a:t>Með því að skoða árangursvísa (KPI) getur það leitt til þess að komið er auga á atriði innan fyrirtækisins sem gera þarf mikilvægar endurbætur á. Á sama tíma eykur þetta skilning á þeirri krísu sem mögulega er að koma</a:t>
            </a:r>
            <a:r>
              <a:rPr lang="is-IS" sz="1600" dirty="0">
                <a:solidFill>
                  <a:schemeClr val="bg1"/>
                </a:solidFill>
                <a:latin typeface="+mn-lt"/>
                <a:ea typeface="Lato Light"/>
                <a:cs typeface="Mukta ExtraLight" panose="020B0000000000000000" pitchFamily="34" charset="77"/>
              </a:rPr>
              <a:t> upp.</a:t>
            </a:r>
          </a:p>
        </p:txBody>
      </p:sp>
    </p:spTree>
    <p:extLst>
      <p:ext uri="{BB962C8B-B14F-4D97-AF65-F5344CB8AC3E}">
        <p14:creationId xmlns:p14="http://schemas.microsoft.com/office/powerpoint/2010/main" val="3277402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9739E466-1461-1770-59D3-81A972759C49}"/>
              </a:ext>
            </a:extLst>
          </p:cNvPr>
          <p:cNvSpPr>
            <a:spLocks noGrp="1"/>
          </p:cNvSpPr>
          <p:nvPr>
            <p:ph type="body" sz="quarter" idx="18"/>
          </p:nvPr>
        </p:nvSpPr>
        <p:spPr>
          <a:xfrm>
            <a:off x="322092" y="1682896"/>
            <a:ext cx="4543900" cy="4333822"/>
          </a:xfrm>
        </p:spPr>
        <p:txBody>
          <a:bodyPr vert="horz" lIns="91440" tIns="45720" rIns="91440" bIns="45720" rtlCol="0" anchor="t">
            <a:normAutofit fontScale="85000" lnSpcReduction="10000"/>
          </a:bodyPr>
          <a:lstStyle/>
          <a:p>
            <a:pPr marL="12700" indent="-12700">
              <a:lnSpc>
                <a:spcPct val="110000"/>
              </a:lnSpc>
            </a:pPr>
            <a:r>
              <a:rPr lang="is-IS" dirty="0"/>
              <a:t>Stjórnun hagsmunaaðila felur í sér að bera kennsl á þarfir og hagsmuni helstu hagsmunaaðila.  Þetta er gert til að koma í veg fyrir hættur og lágmarka áhættu. Þessi stýring miðar að því að styrkja jákvæð áhrif og lágmarka neikvæð. Þetta er ekki greining sem gerð er í eitt skipti, hún verður að fara fram kerfisbundið og stöðugt. Farið er yfir leiðir til að bera kennsl á, meta og eiga samskipti við hagsmunaaðila í námskeiðshluta nr. 5. Þessi yfirferð hér er gagnleg til að greina gróflega hverjir eru hagsmunaaðilar.</a:t>
            </a:r>
          </a:p>
        </p:txBody>
      </p:sp>
      <p:sp>
        <p:nvSpPr>
          <p:cNvPr id="12" name="Textplatzhalter 11">
            <a:extLst>
              <a:ext uri="{FF2B5EF4-FFF2-40B4-BE49-F238E27FC236}">
                <a16:creationId xmlns:a16="http://schemas.microsoft.com/office/drawing/2014/main" id="{A1F317B5-5DE7-4E59-F377-76593C02D295}"/>
              </a:ext>
            </a:extLst>
          </p:cNvPr>
          <p:cNvSpPr>
            <a:spLocks noGrp="1"/>
          </p:cNvSpPr>
          <p:nvPr>
            <p:ph type="body" sz="quarter" idx="16"/>
          </p:nvPr>
        </p:nvSpPr>
        <p:spPr>
          <a:xfrm>
            <a:off x="1527753" y="577972"/>
            <a:ext cx="10638011" cy="565524"/>
          </a:xfrm>
        </p:spPr>
        <p:txBody>
          <a:bodyPr>
            <a:noAutofit/>
          </a:bodyPr>
          <a:lstStyle/>
          <a:p>
            <a:r>
              <a:rPr lang="de-DE" dirty="0">
                <a:solidFill>
                  <a:srgbClr val="595A59"/>
                </a:solidFill>
              </a:rPr>
              <a:t>Samband við hagsmunaaðila</a:t>
            </a:r>
          </a:p>
        </p:txBody>
      </p:sp>
      <p:sp>
        <p:nvSpPr>
          <p:cNvPr id="14" name="Oval 32">
            <a:extLst>
              <a:ext uri="{FF2B5EF4-FFF2-40B4-BE49-F238E27FC236}">
                <a16:creationId xmlns:a16="http://schemas.microsoft.com/office/drawing/2014/main" id="{0FFB6A24-A5EB-73D2-1611-5FD3460E5277}"/>
              </a:ext>
            </a:extLst>
          </p:cNvPr>
          <p:cNvSpPr/>
          <p:nvPr/>
        </p:nvSpPr>
        <p:spPr>
          <a:xfrm>
            <a:off x="617952" y="451300"/>
            <a:ext cx="771474" cy="77147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5">
            <a:extLst>
              <a:ext uri="{FF2B5EF4-FFF2-40B4-BE49-F238E27FC236}">
                <a16:creationId xmlns:a16="http://schemas.microsoft.com/office/drawing/2014/main" id="{0D93114C-4E86-D37D-8CD3-8C66E91F2C76}"/>
              </a:ext>
            </a:extLst>
          </p:cNvPr>
          <p:cNvSpPr txBox="1">
            <a:spLocks/>
          </p:cNvSpPr>
          <p:nvPr/>
        </p:nvSpPr>
        <p:spPr>
          <a:xfrm>
            <a:off x="756280" y="508495"/>
            <a:ext cx="511077" cy="635000"/>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3</a:t>
            </a:r>
          </a:p>
        </p:txBody>
      </p:sp>
      <p:cxnSp>
        <p:nvCxnSpPr>
          <p:cNvPr id="16" name="Straight Connector 34">
            <a:extLst>
              <a:ext uri="{FF2B5EF4-FFF2-40B4-BE49-F238E27FC236}">
                <a16:creationId xmlns:a16="http://schemas.microsoft.com/office/drawing/2014/main" id="{2DD6D395-66AC-94C7-BD62-E9E2C5934066}"/>
              </a:ext>
            </a:extLst>
          </p:cNvPr>
          <p:cNvCxnSpPr>
            <a:cxnSpLocks/>
          </p:cNvCxnSpPr>
          <p:nvPr/>
        </p:nvCxnSpPr>
        <p:spPr>
          <a:xfrm>
            <a:off x="26235" y="841271"/>
            <a:ext cx="591717" cy="0"/>
          </a:xfrm>
          <a:prstGeom prst="line">
            <a:avLst/>
          </a:prstGeom>
          <a:ln w="19050">
            <a:solidFill>
              <a:srgbClr val="F27954"/>
            </a:solidFill>
          </a:ln>
        </p:spPr>
        <p:style>
          <a:lnRef idx="1">
            <a:schemeClr val="accent1"/>
          </a:lnRef>
          <a:fillRef idx="0">
            <a:schemeClr val="accent1"/>
          </a:fillRef>
          <a:effectRef idx="0">
            <a:schemeClr val="accent1"/>
          </a:effectRef>
          <a:fontRef idx="minor">
            <a:schemeClr val="tx1"/>
          </a:fontRef>
        </p:style>
      </p:cxnSp>
      <p:cxnSp>
        <p:nvCxnSpPr>
          <p:cNvPr id="18" name="Straight Connector 21">
            <a:extLst>
              <a:ext uri="{FF2B5EF4-FFF2-40B4-BE49-F238E27FC236}">
                <a16:creationId xmlns:a16="http://schemas.microsoft.com/office/drawing/2014/main" id="{5502C3E1-AA1D-AB40-C5DA-D696574684E0}"/>
              </a:ext>
            </a:extLst>
          </p:cNvPr>
          <p:cNvCxnSpPr>
            <a:cxnSpLocks/>
          </p:cNvCxnSpPr>
          <p:nvPr/>
        </p:nvCxnSpPr>
        <p:spPr>
          <a:xfrm>
            <a:off x="6514804" y="3324287"/>
            <a:ext cx="1346117" cy="4370"/>
          </a:xfrm>
          <a:prstGeom prst="line">
            <a:avLst/>
          </a:prstGeom>
          <a:ln w="38100">
            <a:solidFill>
              <a:srgbClr val="85D2C7"/>
            </a:solidFill>
            <a:headEnd type="oval"/>
          </a:ln>
        </p:spPr>
        <p:style>
          <a:lnRef idx="1">
            <a:schemeClr val="accent1"/>
          </a:lnRef>
          <a:fillRef idx="0">
            <a:schemeClr val="accent1"/>
          </a:fillRef>
          <a:effectRef idx="0">
            <a:schemeClr val="accent1"/>
          </a:effectRef>
          <a:fontRef idx="minor">
            <a:schemeClr val="tx1"/>
          </a:fontRef>
        </p:style>
      </p:cxnSp>
      <p:cxnSp>
        <p:nvCxnSpPr>
          <p:cNvPr id="19" name="Straight Connector 25">
            <a:extLst>
              <a:ext uri="{FF2B5EF4-FFF2-40B4-BE49-F238E27FC236}">
                <a16:creationId xmlns:a16="http://schemas.microsoft.com/office/drawing/2014/main" id="{0E1EB099-C530-C5EA-4472-4F97BD9D9AD4}"/>
              </a:ext>
            </a:extLst>
          </p:cNvPr>
          <p:cNvCxnSpPr>
            <a:cxnSpLocks/>
          </p:cNvCxnSpPr>
          <p:nvPr/>
        </p:nvCxnSpPr>
        <p:spPr>
          <a:xfrm flipH="1">
            <a:off x="8861483" y="3148813"/>
            <a:ext cx="1343509" cy="5866"/>
          </a:xfrm>
          <a:prstGeom prst="line">
            <a:avLst/>
          </a:prstGeom>
          <a:ln w="38100">
            <a:solidFill>
              <a:srgbClr val="85D2C7"/>
            </a:solidFill>
            <a:headEnd type="oval"/>
          </a:ln>
        </p:spPr>
        <p:style>
          <a:lnRef idx="1">
            <a:schemeClr val="accent1"/>
          </a:lnRef>
          <a:fillRef idx="0">
            <a:schemeClr val="accent1"/>
          </a:fillRef>
          <a:effectRef idx="0">
            <a:schemeClr val="accent1"/>
          </a:effectRef>
          <a:fontRef idx="minor">
            <a:schemeClr val="tx1"/>
          </a:fontRef>
        </p:style>
      </p:cxnSp>
      <p:sp>
        <p:nvSpPr>
          <p:cNvPr id="20" name="Shape 23">
            <a:extLst>
              <a:ext uri="{FF2B5EF4-FFF2-40B4-BE49-F238E27FC236}">
                <a16:creationId xmlns:a16="http://schemas.microsoft.com/office/drawing/2014/main" id="{504C5E54-8141-55C5-7D6D-A325D3EBDF48}"/>
              </a:ext>
            </a:extLst>
          </p:cNvPr>
          <p:cNvSpPr/>
          <p:nvPr/>
        </p:nvSpPr>
        <p:spPr>
          <a:xfrm>
            <a:off x="8826473" y="1911044"/>
            <a:ext cx="1378518" cy="1859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914" y="0"/>
                </a:lnTo>
                <a:lnTo>
                  <a:pt x="21600" y="0"/>
                </a:lnTo>
              </a:path>
            </a:pathLst>
          </a:custGeom>
          <a:noFill/>
          <a:ln w="38100" cap="flat">
            <a:solidFill>
              <a:srgbClr val="85D2C7"/>
            </a:solidFill>
            <a:prstDash val="solid"/>
            <a:miter lim="400000"/>
            <a:tailEnd type="oval"/>
          </a:ln>
          <a:effectLst/>
        </p:spPr>
        <p:txBody>
          <a:bodyPr wrap="square" lIns="38100" tIns="38100" rIns="38100" bIns="38100" numCol="1" anchor="ctr">
            <a:noAutofit/>
          </a:bodyPr>
          <a:lstStyle/>
          <a:p>
            <a:pPr lvl="0"/>
            <a:endParaRPr lang="en-GB" sz="1600" dirty="0">
              <a:latin typeface="+mj-lt"/>
            </a:endParaRPr>
          </a:p>
        </p:txBody>
      </p:sp>
      <p:sp>
        <p:nvSpPr>
          <p:cNvPr id="21" name="Shape 24">
            <a:extLst>
              <a:ext uri="{FF2B5EF4-FFF2-40B4-BE49-F238E27FC236}">
                <a16:creationId xmlns:a16="http://schemas.microsoft.com/office/drawing/2014/main" id="{B724FEA8-3FC2-C62A-0203-A9D2979C1612}"/>
              </a:ext>
            </a:extLst>
          </p:cNvPr>
          <p:cNvSpPr/>
          <p:nvPr/>
        </p:nvSpPr>
        <p:spPr>
          <a:xfrm rot="10800000" flipH="1">
            <a:off x="8826473" y="4317059"/>
            <a:ext cx="1378518" cy="1859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914" y="0"/>
                </a:lnTo>
                <a:lnTo>
                  <a:pt x="21600" y="0"/>
                </a:lnTo>
              </a:path>
            </a:pathLst>
          </a:custGeom>
          <a:noFill/>
          <a:ln w="38100" cap="flat">
            <a:solidFill>
              <a:srgbClr val="F27954"/>
            </a:solidFill>
            <a:prstDash val="solid"/>
            <a:miter lim="400000"/>
            <a:tailEnd type="oval"/>
          </a:ln>
          <a:effectLst/>
        </p:spPr>
        <p:txBody>
          <a:bodyPr wrap="square" lIns="38100" tIns="38100" rIns="38100" bIns="38100" numCol="1" anchor="ctr">
            <a:noAutofit/>
          </a:bodyPr>
          <a:lstStyle/>
          <a:p>
            <a:pPr lvl="0"/>
            <a:endParaRPr lang="en-GB" sz="1600" dirty="0">
              <a:latin typeface="+mj-lt"/>
            </a:endParaRPr>
          </a:p>
        </p:txBody>
      </p:sp>
      <p:sp>
        <p:nvSpPr>
          <p:cNvPr id="22" name="Shape 26">
            <a:extLst>
              <a:ext uri="{FF2B5EF4-FFF2-40B4-BE49-F238E27FC236}">
                <a16:creationId xmlns:a16="http://schemas.microsoft.com/office/drawing/2014/main" id="{780B9CD4-C8B7-B3D6-3570-1E4805EF0060}"/>
              </a:ext>
            </a:extLst>
          </p:cNvPr>
          <p:cNvSpPr/>
          <p:nvPr/>
        </p:nvSpPr>
        <p:spPr>
          <a:xfrm>
            <a:off x="6569956" y="1911044"/>
            <a:ext cx="1378517" cy="1859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686" y="0"/>
                </a:lnTo>
                <a:lnTo>
                  <a:pt x="0" y="0"/>
                </a:lnTo>
              </a:path>
            </a:pathLst>
          </a:custGeom>
          <a:noFill/>
          <a:ln w="38100" cap="flat">
            <a:solidFill>
              <a:srgbClr val="916395"/>
            </a:solidFill>
            <a:prstDash val="solid"/>
            <a:miter lim="400000"/>
            <a:tailEnd type="oval"/>
          </a:ln>
          <a:effectLst/>
        </p:spPr>
        <p:txBody>
          <a:bodyPr wrap="square" lIns="38100" tIns="38100" rIns="38100" bIns="38100" numCol="1" anchor="ctr">
            <a:noAutofit/>
          </a:bodyPr>
          <a:lstStyle/>
          <a:p>
            <a:pPr lvl="0"/>
            <a:endParaRPr lang="en-GB" sz="1600" dirty="0">
              <a:latin typeface="+mj-lt"/>
            </a:endParaRPr>
          </a:p>
        </p:txBody>
      </p:sp>
      <p:sp>
        <p:nvSpPr>
          <p:cNvPr id="23" name="Shape 27">
            <a:extLst>
              <a:ext uri="{FF2B5EF4-FFF2-40B4-BE49-F238E27FC236}">
                <a16:creationId xmlns:a16="http://schemas.microsoft.com/office/drawing/2014/main" id="{DD63D240-B640-66D5-7F73-CC3561703D4E}"/>
              </a:ext>
            </a:extLst>
          </p:cNvPr>
          <p:cNvSpPr/>
          <p:nvPr/>
        </p:nvSpPr>
        <p:spPr>
          <a:xfrm>
            <a:off x="6569956" y="4253378"/>
            <a:ext cx="1378517" cy="18595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686" y="21600"/>
                </a:lnTo>
                <a:lnTo>
                  <a:pt x="0" y="21600"/>
                </a:lnTo>
              </a:path>
            </a:pathLst>
          </a:custGeom>
          <a:noFill/>
          <a:ln w="38100" cap="flat">
            <a:solidFill>
              <a:srgbClr val="79527B"/>
            </a:solidFill>
            <a:prstDash val="solid"/>
            <a:miter lim="400000"/>
            <a:tailEnd type="oval"/>
          </a:ln>
          <a:effectLst/>
        </p:spPr>
        <p:txBody>
          <a:bodyPr wrap="square" lIns="38100" tIns="38100" rIns="38100" bIns="38100" numCol="1" anchor="ctr">
            <a:noAutofit/>
          </a:bodyPr>
          <a:lstStyle/>
          <a:p>
            <a:pPr lvl="0"/>
            <a:endParaRPr lang="en-GB" sz="1600" dirty="0">
              <a:latin typeface="+mj-lt"/>
            </a:endParaRPr>
          </a:p>
        </p:txBody>
      </p:sp>
      <p:sp>
        <p:nvSpPr>
          <p:cNvPr id="24" name="Shape 6">
            <a:extLst>
              <a:ext uri="{FF2B5EF4-FFF2-40B4-BE49-F238E27FC236}">
                <a16:creationId xmlns:a16="http://schemas.microsoft.com/office/drawing/2014/main" id="{BC28A2C8-769B-50DA-03A7-0E7DEA2F7A0E}"/>
              </a:ext>
            </a:extLst>
          </p:cNvPr>
          <p:cNvSpPr/>
          <p:nvPr/>
        </p:nvSpPr>
        <p:spPr>
          <a:xfrm>
            <a:off x="6952935" y="1517501"/>
            <a:ext cx="1422996" cy="164341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2"/>
                </a:lnTo>
                <a:lnTo>
                  <a:pt x="21600" y="21600"/>
                </a:lnTo>
                <a:lnTo>
                  <a:pt x="21600" y="0"/>
                </a:lnTo>
                <a:close/>
              </a:path>
            </a:pathLst>
          </a:custGeom>
          <a:solidFill>
            <a:srgbClr val="916395"/>
          </a:solidFill>
          <a:ln w="12700" cap="flat">
            <a:solidFill>
              <a:srgbClr val="916395"/>
            </a:solidFill>
            <a:miter lim="400000"/>
          </a:ln>
          <a:effectLst/>
        </p:spPr>
        <p:txBody>
          <a:bodyPr wrap="square" lIns="0" tIns="0" rIns="0" bIns="0" numCol="1" anchor="t">
            <a:noAutofit/>
          </a:bodyPr>
          <a:lstStyle/>
          <a:p>
            <a:pPr lvl="0"/>
            <a:endParaRPr lang="en-GB" sz="1600" dirty="0">
              <a:latin typeface="+mj-lt"/>
            </a:endParaRPr>
          </a:p>
        </p:txBody>
      </p:sp>
      <p:sp>
        <p:nvSpPr>
          <p:cNvPr id="25" name="Shape 7">
            <a:extLst>
              <a:ext uri="{FF2B5EF4-FFF2-40B4-BE49-F238E27FC236}">
                <a16:creationId xmlns:a16="http://schemas.microsoft.com/office/drawing/2014/main" id="{625EFA56-F723-99FA-08AD-EA9B150F919F}"/>
              </a:ext>
            </a:extLst>
          </p:cNvPr>
          <p:cNvSpPr/>
          <p:nvPr/>
        </p:nvSpPr>
        <p:spPr>
          <a:xfrm>
            <a:off x="6956435" y="2333041"/>
            <a:ext cx="1423242" cy="16432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 y="21600"/>
                </a:lnTo>
                <a:lnTo>
                  <a:pt x="21600" y="10801"/>
                </a:lnTo>
                <a:lnTo>
                  <a:pt x="0" y="0"/>
                </a:lnTo>
                <a:close/>
              </a:path>
            </a:pathLst>
          </a:custGeom>
          <a:solidFill>
            <a:srgbClr val="85D2C7"/>
          </a:solidFill>
          <a:ln w="12700" cap="flat">
            <a:noFill/>
            <a:miter lim="400000"/>
          </a:ln>
          <a:effectLst/>
        </p:spPr>
        <p:txBody>
          <a:bodyPr wrap="square" lIns="0" tIns="0" rIns="0" bIns="0" numCol="1" anchor="t">
            <a:noAutofit/>
          </a:bodyPr>
          <a:lstStyle/>
          <a:p>
            <a:pPr lvl="0"/>
            <a:endParaRPr lang="en-GB" sz="1600" dirty="0">
              <a:latin typeface="+mj-lt"/>
            </a:endParaRPr>
          </a:p>
        </p:txBody>
      </p:sp>
      <p:sp>
        <p:nvSpPr>
          <p:cNvPr id="26" name="Shape 8">
            <a:extLst>
              <a:ext uri="{FF2B5EF4-FFF2-40B4-BE49-F238E27FC236}">
                <a16:creationId xmlns:a16="http://schemas.microsoft.com/office/drawing/2014/main" id="{0F081C64-5E4D-D93A-29F1-5116B30FCAD4}"/>
              </a:ext>
            </a:extLst>
          </p:cNvPr>
          <p:cNvSpPr/>
          <p:nvPr/>
        </p:nvSpPr>
        <p:spPr>
          <a:xfrm>
            <a:off x="6952935" y="3151888"/>
            <a:ext cx="1422996" cy="164341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0798"/>
                </a:lnTo>
                <a:lnTo>
                  <a:pt x="21600" y="0"/>
                </a:lnTo>
                <a:lnTo>
                  <a:pt x="21600" y="21600"/>
                </a:lnTo>
                <a:close/>
              </a:path>
            </a:pathLst>
          </a:custGeom>
          <a:solidFill>
            <a:srgbClr val="79527B"/>
          </a:solidFill>
          <a:ln w="12700" cap="flat">
            <a:noFill/>
            <a:miter lim="400000"/>
          </a:ln>
          <a:effectLst/>
        </p:spPr>
        <p:txBody>
          <a:bodyPr wrap="square" lIns="0" tIns="0" rIns="0" bIns="0" numCol="1" anchor="t">
            <a:noAutofit/>
          </a:bodyPr>
          <a:lstStyle/>
          <a:p>
            <a:pPr lvl="0"/>
            <a:endParaRPr lang="en-GB" sz="1600" dirty="0">
              <a:latin typeface="+mj-lt"/>
            </a:endParaRPr>
          </a:p>
        </p:txBody>
      </p:sp>
      <p:sp>
        <p:nvSpPr>
          <p:cNvPr id="27" name="Shape 9">
            <a:extLst>
              <a:ext uri="{FF2B5EF4-FFF2-40B4-BE49-F238E27FC236}">
                <a16:creationId xmlns:a16="http://schemas.microsoft.com/office/drawing/2014/main" id="{3084A2E7-A801-4789-F734-5618577B8DDD}"/>
              </a:ext>
            </a:extLst>
          </p:cNvPr>
          <p:cNvSpPr/>
          <p:nvPr/>
        </p:nvSpPr>
        <p:spPr>
          <a:xfrm>
            <a:off x="8379678" y="1517501"/>
            <a:ext cx="1422997" cy="16434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10802"/>
                </a:lnTo>
                <a:lnTo>
                  <a:pt x="0" y="21600"/>
                </a:lnTo>
                <a:lnTo>
                  <a:pt x="0" y="0"/>
                </a:lnTo>
                <a:close/>
              </a:path>
            </a:pathLst>
          </a:custGeom>
          <a:solidFill>
            <a:srgbClr val="85D2C7"/>
          </a:solidFill>
          <a:ln w="12700" cap="flat">
            <a:noFill/>
            <a:miter lim="400000"/>
          </a:ln>
          <a:effectLst/>
        </p:spPr>
        <p:txBody>
          <a:bodyPr wrap="square" lIns="0" tIns="0" rIns="0" bIns="0" numCol="1" anchor="t">
            <a:noAutofit/>
          </a:bodyPr>
          <a:lstStyle/>
          <a:p>
            <a:pPr lvl="0"/>
            <a:endParaRPr lang="en-GB" sz="1600" dirty="0">
              <a:latin typeface="+mj-lt"/>
            </a:endParaRPr>
          </a:p>
        </p:txBody>
      </p:sp>
      <p:sp>
        <p:nvSpPr>
          <p:cNvPr id="28" name="Shape 10">
            <a:extLst>
              <a:ext uri="{FF2B5EF4-FFF2-40B4-BE49-F238E27FC236}">
                <a16:creationId xmlns:a16="http://schemas.microsoft.com/office/drawing/2014/main" id="{042EC2D7-1E02-3BE1-A06B-3F4B6E22C622}"/>
              </a:ext>
            </a:extLst>
          </p:cNvPr>
          <p:cNvSpPr/>
          <p:nvPr/>
        </p:nvSpPr>
        <p:spPr>
          <a:xfrm>
            <a:off x="8375931" y="2333041"/>
            <a:ext cx="1423242" cy="164327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596" y="21600"/>
                </a:lnTo>
                <a:lnTo>
                  <a:pt x="0" y="10801"/>
                </a:lnTo>
                <a:lnTo>
                  <a:pt x="21600" y="0"/>
                </a:lnTo>
                <a:close/>
              </a:path>
            </a:pathLst>
          </a:custGeom>
          <a:solidFill>
            <a:srgbClr val="9ED4D3"/>
          </a:solidFill>
          <a:ln w="12700" cap="flat">
            <a:noFill/>
            <a:miter lim="400000"/>
          </a:ln>
          <a:effectLst/>
        </p:spPr>
        <p:txBody>
          <a:bodyPr wrap="square" lIns="0" tIns="0" rIns="0" bIns="0" numCol="1" anchor="t">
            <a:noAutofit/>
          </a:bodyPr>
          <a:lstStyle/>
          <a:p>
            <a:pPr lvl="0"/>
            <a:endParaRPr lang="en-GB" sz="1600" dirty="0">
              <a:latin typeface="+mj-lt"/>
            </a:endParaRPr>
          </a:p>
        </p:txBody>
      </p:sp>
      <p:sp>
        <p:nvSpPr>
          <p:cNvPr id="29" name="Shape 11">
            <a:extLst>
              <a:ext uri="{FF2B5EF4-FFF2-40B4-BE49-F238E27FC236}">
                <a16:creationId xmlns:a16="http://schemas.microsoft.com/office/drawing/2014/main" id="{AB2FB463-D759-FDFD-5F84-684DE785B8C1}"/>
              </a:ext>
            </a:extLst>
          </p:cNvPr>
          <p:cNvSpPr/>
          <p:nvPr/>
        </p:nvSpPr>
        <p:spPr>
          <a:xfrm>
            <a:off x="8379678" y="3151888"/>
            <a:ext cx="1422997" cy="16434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798"/>
                </a:lnTo>
                <a:lnTo>
                  <a:pt x="0" y="0"/>
                </a:lnTo>
                <a:lnTo>
                  <a:pt x="0" y="21600"/>
                </a:lnTo>
                <a:close/>
              </a:path>
            </a:pathLst>
          </a:custGeom>
          <a:solidFill>
            <a:srgbClr val="F27954"/>
          </a:solidFill>
          <a:ln w="12700" cap="flat">
            <a:noFill/>
            <a:miter lim="400000"/>
          </a:ln>
          <a:effectLst/>
        </p:spPr>
        <p:txBody>
          <a:bodyPr wrap="square" lIns="0" tIns="0" rIns="0" bIns="0" numCol="1" anchor="t">
            <a:noAutofit/>
          </a:bodyPr>
          <a:lstStyle/>
          <a:p>
            <a:pPr lvl="0"/>
            <a:endParaRPr lang="en-GB" sz="1600" dirty="0">
              <a:latin typeface="+mj-lt"/>
            </a:endParaRPr>
          </a:p>
        </p:txBody>
      </p:sp>
      <p:sp>
        <p:nvSpPr>
          <p:cNvPr id="30" name="Shape 13">
            <a:extLst>
              <a:ext uri="{FF2B5EF4-FFF2-40B4-BE49-F238E27FC236}">
                <a16:creationId xmlns:a16="http://schemas.microsoft.com/office/drawing/2014/main" id="{732289F2-61C4-14E4-EEC7-D2B6AB530729}"/>
              </a:ext>
            </a:extLst>
          </p:cNvPr>
          <p:cNvSpPr/>
          <p:nvPr/>
        </p:nvSpPr>
        <p:spPr>
          <a:xfrm>
            <a:off x="7664309" y="2339210"/>
            <a:ext cx="1423242" cy="164341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FFFFF">
              <a:alpha val="83000"/>
            </a:srgbClr>
          </a:solidFill>
          <a:ln w="12700" cap="flat">
            <a:noFill/>
            <a:miter lim="400000"/>
          </a:ln>
          <a:effectLst/>
        </p:spPr>
        <p:txBody>
          <a:bodyPr wrap="square" lIns="0" tIns="0" rIns="0" bIns="0" numCol="1" anchor="t">
            <a:noAutofit/>
          </a:bodyPr>
          <a:lstStyle/>
          <a:p>
            <a:pPr lvl="0"/>
            <a:endParaRPr lang="en-GB" sz="1600" dirty="0">
              <a:latin typeface="+mj-lt"/>
            </a:endParaRPr>
          </a:p>
        </p:txBody>
      </p:sp>
      <p:sp>
        <p:nvSpPr>
          <p:cNvPr id="31" name="Subtitle 2">
            <a:extLst>
              <a:ext uri="{FF2B5EF4-FFF2-40B4-BE49-F238E27FC236}">
                <a16:creationId xmlns:a16="http://schemas.microsoft.com/office/drawing/2014/main" id="{ADE6FEE7-BD46-7AAD-2F05-E44C93A60BBE}"/>
              </a:ext>
            </a:extLst>
          </p:cNvPr>
          <p:cNvSpPr txBox="1">
            <a:spLocks/>
          </p:cNvSpPr>
          <p:nvPr/>
        </p:nvSpPr>
        <p:spPr>
          <a:xfrm>
            <a:off x="10329338" y="2084313"/>
            <a:ext cx="1683471" cy="44782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620"/>
              </a:lnSpc>
              <a:spcBef>
                <a:spcPts val="0"/>
              </a:spcBef>
              <a:buFont typeface="Arial" panose="020B0604020202020204" pitchFamily="34" charset="0"/>
              <a:buChar char="•"/>
            </a:pPr>
            <a:r>
              <a:rPr lang="is-IS" sz="1600" dirty="0">
                <a:solidFill>
                  <a:srgbClr val="FF0000"/>
                </a:solidFill>
                <a:latin typeface="+mn-lt"/>
                <a:ea typeface="Lato Light" panose="020F0502020204030203" pitchFamily="34" charset="0"/>
                <a:cs typeface="Mukta ExtraLight" panose="020B0000000000000000" pitchFamily="34" charset="77"/>
              </a:rPr>
              <a:t>Fjölmiðla samtök</a:t>
            </a:r>
          </a:p>
          <a:p>
            <a:pPr marL="171450" indent="-171450" algn="l">
              <a:lnSpc>
                <a:spcPts val="1620"/>
              </a:lnSpc>
              <a:spcBef>
                <a:spcPts val="0"/>
              </a:spcBef>
              <a:buFont typeface="Arial" panose="020B0604020202020204" pitchFamily="34" charset="0"/>
              <a:buChar char="•"/>
            </a:pPr>
            <a:r>
              <a:rPr lang="is-IS" sz="1600" dirty="0">
                <a:solidFill>
                  <a:srgbClr val="595959"/>
                </a:solidFill>
                <a:latin typeface="+mn-lt"/>
                <a:ea typeface="Lato Light" panose="020F0502020204030203" pitchFamily="34" charset="0"/>
                <a:cs typeface="Mukta ExtraLight" panose="020B0000000000000000" pitchFamily="34" charset="77"/>
              </a:rPr>
              <a:t>Samfélagsmiðlar</a:t>
            </a:r>
          </a:p>
        </p:txBody>
      </p:sp>
      <p:sp>
        <p:nvSpPr>
          <p:cNvPr id="32" name="TextBox 29">
            <a:extLst>
              <a:ext uri="{FF2B5EF4-FFF2-40B4-BE49-F238E27FC236}">
                <a16:creationId xmlns:a16="http://schemas.microsoft.com/office/drawing/2014/main" id="{25100A05-7E64-92C3-C9CE-9527D34CD607}"/>
              </a:ext>
            </a:extLst>
          </p:cNvPr>
          <p:cNvSpPr txBox="1"/>
          <p:nvPr/>
        </p:nvSpPr>
        <p:spPr>
          <a:xfrm>
            <a:off x="10333850" y="1748160"/>
            <a:ext cx="1043876" cy="338554"/>
          </a:xfrm>
          <a:prstGeom prst="rect">
            <a:avLst/>
          </a:prstGeom>
          <a:noFill/>
        </p:spPr>
        <p:txBody>
          <a:bodyPr wrap="none" rtlCol="0" anchor="t" anchorCtr="0">
            <a:spAutoFit/>
          </a:bodyPr>
          <a:lstStyle/>
          <a:p>
            <a:r>
              <a:rPr lang="is-IS" sz="1600" b="1">
                <a:solidFill>
                  <a:srgbClr val="85D2C7"/>
                </a:solidFill>
                <a:ea typeface="League Spartan" charset="0"/>
                <a:cs typeface="Poppins" pitchFamily="2" charset="77"/>
              </a:rPr>
              <a:t>Fjölmiðlar</a:t>
            </a:r>
          </a:p>
        </p:txBody>
      </p:sp>
      <p:sp>
        <p:nvSpPr>
          <p:cNvPr id="33" name="Subtitle 2">
            <a:extLst>
              <a:ext uri="{FF2B5EF4-FFF2-40B4-BE49-F238E27FC236}">
                <a16:creationId xmlns:a16="http://schemas.microsoft.com/office/drawing/2014/main" id="{E251EFA9-CC07-61A3-F7FC-6D1A95D84E42}"/>
              </a:ext>
            </a:extLst>
          </p:cNvPr>
          <p:cNvSpPr txBox="1">
            <a:spLocks/>
          </p:cNvSpPr>
          <p:nvPr/>
        </p:nvSpPr>
        <p:spPr>
          <a:xfrm>
            <a:off x="10313174" y="3271544"/>
            <a:ext cx="1683471" cy="1063376"/>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620"/>
              </a:lnSpc>
              <a:spcBef>
                <a:spcPts val="0"/>
              </a:spcBef>
              <a:buFont typeface="Arial" panose="020B0604020202020204" pitchFamily="34" charset="0"/>
              <a:buChar char="•"/>
            </a:pPr>
            <a:r>
              <a:rPr lang="is-IS" sz="1600" dirty="0">
                <a:solidFill>
                  <a:srgbClr val="595959"/>
                </a:solidFill>
                <a:latin typeface="+mn-lt"/>
                <a:ea typeface="Lato Light" panose="020F0502020204030203" pitchFamily="34" charset="0"/>
                <a:cs typeface="Mukta ExtraLight" panose="020B0000000000000000" pitchFamily="34" charset="77"/>
              </a:rPr>
              <a:t>Háskólar</a:t>
            </a:r>
          </a:p>
          <a:p>
            <a:pPr marL="171450" indent="-171450" algn="l">
              <a:lnSpc>
                <a:spcPts val="1620"/>
              </a:lnSpc>
              <a:spcBef>
                <a:spcPts val="0"/>
              </a:spcBef>
              <a:buFont typeface="Arial" panose="020B0604020202020204" pitchFamily="34" charset="0"/>
              <a:buChar char="•"/>
            </a:pPr>
            <a:r>
              <a:rPr lang="is-IS" sz="1600" dirty="0">
                <a:solidFill>
                  <a:srgbClr val="595959"/>
                </a:solidFill>
                <a:latin typeface="+mn-lt"/>
                <a:ea typeface="Lato Light" panose="020F0502020204030203" pitchFamily="34" charset="0"/>
                <a:cs typeface="Mukta ExtraLight" panose="020B0000000000000000" pitchFamily="34" charset="77"/>
              </a:rPr>
              <a:t>Rannsókna- stofnanir</a:t>
            </a:r>
          </a:p>
          <a:p>
            <a:pPr marL="171450" indent="-171450" algn="l">
              <a:lnSpc>
                <a:spcPts val="1620"/>
              </a:lnSpc>
              <a:spcBef>
                <a:spcPts val="0"/>
              </a:spcBef>
              <a:buFont typeface="Arial" panose="020B0604020202020204" pitchFamily="34" charset="0"/>
              <a:buChar char="•"/>
            </a:pPr>
            <a:r>
              <a:rPr lang="is-IS" sz="1600" dirty="0">
                <a:solidFill>
                  <a:srgbClr val="595959"/>
                </a:solidFill>
                <a:latin typeface="+mn-lt"/>
                <a:ea typeface="Lato Light" panose="020F0502020204030203" pitchFamily="34" charset="0"/>
                <a:cs typeface="Mukta ExtraLight" panose="020B0000000000000000" pitchFamily="34" charset="77"/>
              </a:rPr>
              <a:t>Skoðanir sérfræðinga</a:t>
            </a:r>
          </a:p>
        </p:txBody>
      </p:sp>
      <p:sp>
        <p:nvSpPr>
          <p:cNvPr id="34" name="TextBox 31">
            <a:extLst>
              <a:ext uri="{FF2B5EF4-FFF2-40B4-BE49-F238E27FC236}">
                <a16:creationId xmlns:a16="http://schemas.microsoft.com/office/drawing/2014/main" id="{F4CE278B-59DB-1FD8-58E0-D2E73B0D75F3}"/>
              </a:ext>
            </a:extLst>
          </p:cNvPr>
          <p:cNvSpPr txBox="1"/>
          <p:nvPr/>
        </p:nvSpPr>
        <p:spPr>
          <a:xfrm>
            <a:off x="10333850" y="2956932"/>
            <a:ext cx="869149" cy="338554"/>
          </a:xfrm>
          <a:prstGeom prst="rect">
            <a:avLst/>
          </a:prstGeom>
          <a:noFill/>
        </p:spPr>
        <p:txBody>
          <a:bodyPr wrap="none" rtlCol="0" anchor="t" anchorCtr="0">
            <a:spAutoFit/>
          </a:bodyPr>
          <a:lstStyle/>
          <a:p>
            <a:r>
              <a:rPr lang="is-IS" sz="1600" b="1">
                <a:solidFill>
                  <a:srgbClr val="85D2C7"/>
                </a:solidFill>
                <a:ea typeface="League Spartan" charset="0"/>
                <a:cs typeface="Poppins" pitchFamily="2" charset="77"/>
              </a:rPr>
              <a:t>Vísindin</a:t>
            </a:r>
          </a:p>
        </p:txBody>
      </p:sp>
      <p:sp>
        <p:nvSpPr>
          <p:cNvPr id="35" name="Subtitle 2">
            <a:extLst>
              <a:ext uri="{FF2B5EF4-FFF2-40B4-BE49-F238E27FC236}">
                <a16:creationId xmlns:a16="http://schemas.microsoft.com/office/drawing/2014/main" id="{50B35BED-C1CE-C6D9-4DFD-07005F89E85C}"/>
              </a:ext>
            </a:extLst>
          </p:cNvPr>
          <p:cNvSpPr txBox="1">
            <a:spLocks/>
          </p:cNvSpPr>
          <p:nvPr/>
        </p:nvSpPr>
        <p:spPr>
          <a:xfrm>
            <a:off x="10313174" y="4645200"/>
            <a:ext cx="1683471" cy="653007"/>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620"/>
              </a:lnSpc>
              <a:spcBef>
                <a:spcPts val="0"/>
              </a:spcBef>
              <a:buFont typeface="Arial" panose="020B0604020202020204" pitchFamily="34" charset="0"/>
              <a:buChar char="•"/>
            </a:pPr>
            <a:r>
              <a:rPr lang="is-IS" sz="1600">
                <a:solidFill>
                  <a:srgbClr val="595959"/>
                </a:solidFill>
                <a:latin typeface="+mn-lt"/>
                <a:ea typeface="Lato Light" panose="020F0502020204030203" pitchFamily="34" charset="0"/>
                <a:cs typeface="Mukta ExtraLight" panose="020B0000000000000000" pitchFamily="34" charset="77"/>
              </a:rPr>
              <a:t>Ríkisstjórn &amp; sveitarfélög</a:t>
            </a:r>
          </a:p>
          <a:p>
            <a:pPr marL="171450" indent="-171450" algn="l">
              <a:lnSpc>
                <a:spcPts val="1620"/>
              </a:lnSpc>
              <a:spcBef>
                <a:spcPts val="0"/>
              </a:spcBef>
              <a:buFont typeface="Arial" panose="020B0604020202020204" pitchFamily="34" charset="0"/>
              <a:buChar char="•"/>
            </a:pPr>
            <a:r>
              <a:rPr lang="is-IS" sz="1600">
                <a:solidFill>
                  <a:srgbClr val="595959"/>
                </a:solidFill>
                <a:latin typeface="+mn-lt"/>
                <a:ea typeface="Lato Light" panose="020F0502020204030203" pitchFamily="34" charset="0"/>
                <a:cs typeface="Mukta ExtraLight" panose="020B0000000000000000" pitchFamily="34" charset="77"/>
              </a:rPr>
              <a:t>Önnur yfirvöld</a:t>
            </a:r>
          </a:p>
        </p:txBody>
      </p:sp>
      <p:sp>
        <p:nvSpPr>
          <p:cNvPr id="36" name="TextBox 33">
            <a:extLst>
              <a:ext uri="{FF2B5EF4-FFF2-40B4-BE49-F238E27FC236}">
                <a16:creationId xmlns:a16="http://schemas.microsoft.com/office/drawing/2014/main" id="{89111EF9-5CFE-DFCE-50D5-5BF1ED6AEC4B}"/>
              </a:ext>
            </a:extLst>
          </p:cNvPr>
          <p:cNvSpPr txBox="1"/>
          <p:nvPr/>
        </p:nvSpPr>
        <p:spPr>
          <a:xfrm>
            <a:off x="10317686" y="4356541"/>
            <a:ext cx="1178528" cy="338554"/>
          </a:xfrm>
          <a:prstGeom prst="rect">
            <a:avLst/>
          </a:prstGeom>
          <a:noFill/>
        </p:spPr>
        <p:txBody>
          <a:bodyPr wrap="none" rtlCol="0" anchor="t" anchorCtr="0">
            <a:spAutoFit/>
          </a:bodyPr>
          <a:lstStyle/>
          <a:p>
            <a:r>
              <a:rPr lang="is-IS" sz="1600" b="1">
                <a:solidFill>
                  <a:srgbClr val="F27954"/>
                </a:solidFill>
                <a:ea typeface="League Spartan" charset="0"/>
                <a:cs typeface="Poppins" pitchFamily="2" charset="77"/>
              </a:rPr>
              <a:t>Stjórnmálin</a:t>
            </a:r>
          </a:p>
        </p:txBody>
      </p:sp>
      <p:sp>
        <p:nvSpPr>
          <p:cNvPr id="37" name="Subtitle 2">
            <a:extLst>
              <a:ext uri="{FF2B5EF4-FFF2-40B4-BE49-F238E27FC236}">
                <a16:creationId xmlns:a16="http://schemas.microsoft.com/office/drawing/2014/main" id="{3CD03608-DBE5-68CA-08FF-743DFA144040}"/>
              </a:ext>
            </a:extLst>
          </p:cNvPr>
          <p:cNvSpPr txBox="1">
            <a:spLocks/>
          </p:cNvSpPr>
          <p:nvPr/>
        </p:nvSpPr>
        <p:spPr>
          <a:xfrm>
            <a:off x="5262726" y="2022856"/>
            <a:ext cx="1733404" cy="1063376"/>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620"/>
              </a:lnSpc>
              <a:spcBef>
                <a:spcPts val="0"/>
              </a:spcBef>
              <a:buFont typeface="Arial" panose="020B0604020202020204" pitchFamily="34" charset="0"/>
              <a:buChar char="•"/>
            </a:pPr>
            <a:r>
              <a:rPr lang="is-IS" sz="1600" dirty="0">
                <a:solidFill>
                  <a:srgbClr val="595959"/>
                </a:solidFill>
                <a:latin typeface="+mn-lt"/>
                <a:ea typeface="Lato Light" panose="020F0502020204030203" pitchFamily="34" charset="0"/>
                <a:cs typeface="Mukta ExtraLight" panose="020B0000000000000000" pitchFamily="34" charset="77"/>
              </a:rPr>
              <a:t>Íbúar </a:t>
            </a:r>
          </a:p>
          <a:p>
            <a:pPr marL="171450" indent="-171450" algn="l">
              <a:lnSpc>
                <a:spcPts val="1620"/>
              </a:lnSpc>
              <a:spcBef>
                <a:spcPts val="0"/>
              </a:spcBef>
              <a:buFont typeface="Arial" panose="020B0604020202020204" pitchFamily="34" charset="0"/>
              <a:buChar char="•"/>
            </a:pPr>
            <a:r>
              <a:rPr lang="is-IS" sz="1600" dirty="0">
                <a:solidFill>
                  <a:srgbClr val="595959"/>
                </a:solidFill>
                <a:latin typeface="+mn-lt"/>
                <a:ea typeface="Lato Light" panose="020F0502020204030203" pitchFamily="34" charset="0"/>
                <a:cs typeface="Mukta ExtraLight" panose="020B0000000000000000" pitchFamily="34" charset="77"/>
              </a:rPr>
              <a:t>Menningar-</a:t>
            </a:r>
            <a:br>
              <a:rPr lang="is-IS" sz="1600" dirty="0">
                <a:solidFill>
                  <a:srgbClr val="595959"/>
                </a:solidFill>
                <a:latin typeface="+mn-lt"/>
                <a:ea typeface="Lato Light" panose="020F0502020204030203" pitchFamily="34" charset="0"/>
                <a:cs typeface="Mukta ExtraLight" panose="020B0000000000000000" pitchFamily="34" charset="77"/>
              </a:rPr>
            </a:br>
            <a:r>
              <a:rPr lang="is-IS" sz="1600" dirty="0">
                <a:solidFill>
                  <a:srgbClr val="595959"/>
                </a:solidFill>
                <a:latin typeface="+mn-lt"/>
                <a:ea typeface="Lato Light" panose="020F0502020204030203" pitchFamily="34" charset="0"/>
                <a:cs typeface="Mukta ExtraLight" panose="020B0000000000000000" pitchFamily="34" charset="77"/>
              </a:rPr>
              <a:t>stofnanir </a:t>
            </a:r>
          </a:p>
          <a:p>
            <a:pPr marL="171450" indent="-171450" algn="l">
              <a:lnSpc>
                <a:spcPts val="1620"/>
              </a:lnSpc>
              <a:spcBef>
                <a:spcPts val="0"/>
              </a:spcBef>
              <a:buFont typeface="Arial" panose="020B0604020202020204" pitchFamily="34" charset="0"/>
              <a:buChar char="•"/>
            </a:pPr>
            <a:r>
              <a:rPr lang="is-IS" sz="1600" dirty="0">
                <a:solidFill>
                  <a:srgbClr val="595959"/>
                </a:solidFill>
                <a:latin typeface="+mn-lt"/>
                <a:ea typeface="Lato Light" panose="020F0502020204030203" pitchFamily="34" charset="0"/>
                <a:cs typeface="Mukta ExtraLight" panose="020B0000000000000000" pitchFamily="34" charset="77"/>
              </a:rPr>
              <a:t>Samtök</a:t>
            </a:r>
          </a:p>
          <a:p>
            <a:pPr marL="171450" indent="-171450" algn="l">
              <a:lnSpc>
                <a:spcPts val="1620"/>
              </a:lnSpc>
              <a:spcBef>
                <a:spcPts val="0"/>
              </a:spcBef>
              <a:buFont typeface="Arial" panose="020B0604020202020204" pitchFamily="34" charset="0"/>
              <a:buChar char="•"/>
            </a:pPr>
            <a:r>
              <a:rPr lang="is-IS" sz="1600" dirty="0">
                <a:solidFill>
                  <a:srgbClr val="595959"/>
                </a:solidFill>
                <a:latin typeface="+mn-lt"/>
                <a:ea typeface="Lato Light" panose="020F0502020204030203" pitchFamily="34" charset="0"/>
                <a:cs typeface="Mukta ExtraLight" panose="020B0000000000000000" pitchFamily="34" charset="77"/>
              </a:rPr>
              <a:t>Þrýstihópar</a:t>
            </a:r>
          </a:p>
        </p:txBody>
      </p:sp>
      <p:sp>
        <p:nvSpPr>
          <p:cNvPr id="38" name="TextBox 118">
            <a:extLst>
              <a:ext uri="{FF2B5EF4-FFF2-40B4-BE49-F238E27FC236}">
                <a16:creationId xmlns:a16="http://schemas.microsoft.com/office/drawing/2014/main" id="{221E9C32-90EC-2052-AACE-944B7D3CCB4A}"/>
              </a:ext>
            </a:extLst>
          </p:cNvPr>
          <p:cNvSpPr txBox="1"/>
          <p:nvPr/>
        </p:nvSpPr>
        <p:spPr>
          <a:xfrm>
            <a:off x="5147105" y="1682896"/>
            <a:ext cx="962251" cy="338554"/>
          </a:xfrm>
          <a:prstGeom prst="rect">
            <a:avLst/>
          </a:prstGeom>
          <a:noFill/>
        </p:spPr>
        <p:txBody>
          <a:bodyPr wrap="none" rtlCol="0" anchor="t" anchorCtr="0">
            <a:spAutoFit/>
          </a:bodyPr>
          <a:lstStyle/>
          <a:p>
            <a:pPr algn="r"/>
            <a:r>
              <a:rPr lang="is-IS" sz="1600" b="1">
                <a:solidFill>
                  <a:srgbClr val="916395"/>
                </a:solidFill>
                <a:ea typeface="League Spartan" charset="0"/>
                <a:cs typeface="Poppins" pitchFamily="2" charset="77"/>
              </a:rPr>
              <a:t>Samfélag</a:t>
            </a:r>
          </a:p>
        </p:txBody>
      </p:sp>
      <p:sp>
        <p:nvSpPr>
          <p:cNvPr id="50" name="Subtitle 2">
            <a:extLst>
              <a:ext uri="{FF2B5EF4-FFF2-40B4-BE49-F238E27FC236}">
                <a16:creationId xmlns:a16="http://schemas.microsoft.com/office/drawing/2014/main" id="{AF0682A0-2F68-FB48-22AE-9F03A61AA2DC}"/>
              </a:ext>
            </a:extLst>
          </p:cNvPr>
          <p:cNvSpPr txBox="1">
            <a:spLocks/>
          </p:cNvSpPr>
          <p:nvPr/>
        </p:nvSpPr>
        <p:spPr>
          <a:xfrm>
            <a:off x="5220042" y="3440015"/>
            <a:ext cx="1751916" cy="653007"/>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620"/>
              </a:lnSpc>
              <a:spcBef>
                <a:spcPts val="0"/>
              </a:spcBef>
              <a:buFont typeface="Arial" panose="020B0604020202020204" pitchFamily="34" charset="0"/>
              <a:buChar char="•"/>
            </a:pPr>
            <a:r>
              <a:rPr lang="is-IS" sz="1600" dirty="0">
                <a:solidFill>
                  <a:srgbClr val="595959"/>
                </a:solidFill>
                <a:latin typeface="+mn-lt"/>
                <a:ea typeface="Lato Light" panose="020F0502020204030203" pitchFamily="34" charset="0"/>
                <a:cs typeface="Mukta ExtraLight" panose="020B0000000000000000" pitchFamily="34" charset="77"/>
              </a:rPr>
              <a:t>Samkeppnisaðilar</a:t>
            </a:r>
          </a:p>
          <a:p>
            <a:pPr marL="171450" indent="-171450" algn="l">
              <a:lnSpc>
                <a:spcPts val="1620"/>
              </a:lnSpc>
              <a:spcBef>
                <a:spcPts val="0"/>
              </a:spcBef>
              <a:buFont typeface="Arial" panose="020B0604020202020204" pitchFamily="34" charset="0"/>
              <a:buChar char="•"/>
            </a:pPr>
            <a:r>
              <a:rPr lang="is-IS" sz="1600" dirty="0">
                <a:solidFill>
                  <a:srgbClr val="595959"/>
                </a:solidFill>
                <a:latin typeface="+mn-lt"/>
                <a:ea typeface="Lato Light" panose="020F0502020204030203" pitchFamily="34" charset="0"/>
                <a:cs typeface="Mukta ExtraLight" panose="020B0000000000000000" pitchFamily="34" charset="77"/>
              </a:rPr>
              <a:t>Birgjar</a:t>
            </a:r>
          </a:p>
          <a:p>
            <a:pPr marL="171450" indent="-171450" algn="l">
              <a:lnSpc>
                <a:spcPts val="1620"/>
              </a:lnSpc>
              <a:spcBef>
                <a:spcPts val="0"/>
              </a:spcBef>
              <a:buFont typeface="Arial" panose="020B0604020202020204" pitchFamily="34" charset="0"/>
              <a:buChar char="•"/>
            </a:pPr>
            <a:r>
              <a:rPr lang="is-IS" sz="1600" dirty="0" err="1">
                <a:solidFill>
                  <a:srgbClr val="595959"/>
                </a:solidFill>
                <a:latin typeface="+mn-lt"/>
                <a:ea typeface="Lato Light" panose="020F0502020204030203" pitchFamily="34" charset="0"/>
                <a:cs typeface="Mukta ExtraLight" panose="020B0000000000000000" pitchFamily="34" charset="77"/>
              </a:rPr>
              <a:t>Þjónusuaðilar</a:t>
            </a:r>
            <a:endParaRPr lang="is-IS" sz="1600" dirty="0">
              <a:solidFill>
                <a:srgbClr val="595959"/>
              </a:solidFill>
              <a:latin typeface="+mn-lt"/>
              <a:ea typeface="Lato Light" panose="020F0502020204030203" pitchFamily="34" charset="0"/>
              <a:cs typeface="Mukta ExtraLight" panose="020B0000000000000000" pitchFamily="34" charset="77"/>
            </a:endParaRPr>
          </a:p>
        </p:txBody>
      </p:sp>
      <p:sp>
        <p:nvSpPr>
          <p:cNvPr id="54" name="TextBox 120">
            <a:extLst>
              <a:ext uri="{FF2B5EF4-FFF2-40B4-BE49-F238E27FC236}">
                <a16:creationId xmlns:a16="http://schemas.microsoft.com/office/drawing/2014/main" id="{F923C650-644E-9999-6022-587CFC499EF5}"/>
              </a:ext>
            </a:extLst>
          </p:cNvPr>
          <p:cNvSpPr txBox="1"/>
          <p:nvPr/>
        </p:nvSpPr>
        <p:spPr>
          <a:xfrm>
            <a:off x="4751647" y="3153704"/>
            <a:ext cx="1445653" cy="338554"/>
          </a:xfrm>
          <a:prstGeom prst="rect">
            <a:avLst/>
          </a:prstGeom>
          <a:noFill/>
        </p:spPr>
        <p:txBody>
          <a:bodyPr wrap="none" rtlCol="0" anchor="t" anchorCtr="0">
            <a:spAutoFit/>
          </a:bodyPr>
          <a:lstStyle/>
          <a:p>
            <a:pPr algn="r"/>
            <a:r>
              <a:rPr lang="is-IS" sz="1600" b="1">
                <a:solidFill>
                  <a:srgbClr val="85D2C7"/>
                </a:solidFill>
                <a:ea typeface="League Spartan" charset="0"/>
                <a:cs typeface="Poppins" pitchFamily="2" charset="77"/>
              </a:rPr>
              <a:t>Atvinnugreinin</a:t>
            </a:r>
          </a:p>
        </p:txBody>
      </p:sp>
      <p:sp>
        <p:nvSpPr>
          <p:cNvPr id="55" name="Subtitle 2">
            <a:extLst>
              <a:ext uri="{FF2B5EF4-FFF2-40B4-BE49-F238E27FC236}">
                <a16:creationId xmlns:a16="http://schemas.microsoft.com/office/drawing/2014/main" id="{0195E7F4-7A9B-C6CD-B815-0DE058BF864B}"/>
              </a:ext>
            </a:extLst>
          </p:cNvPr>
          <p:cNvSpPr txBox="1">
            <a:spLocks/>
          </p:cNvSpPr>
          <p:nvPr/>
        </p:nvSpPr>
        <p:spPr>
          <a:xfrm>
            <a:off x="5347160" y="4570001"/>
            <a:ext cx="1683471" cy="65307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620"/>
              </a:lnSpc>
              <a:spcBef>
                <a:spcPts val="0"/>
              </a:spcBef>
              <a:buFont typeface="Arial" panose="020B0604020202020204" pitchFamily="34" charset="0"/>
              <a:buChar char="•"/>
            </a:pPr>
            <a:r>
              <a:rPr lang="is-IS" sz="1600">
                <a:solidFill>
                  <a:srgbClr val="595959"/>
                </a:solidFill>
                <a:latin typeface="+mn-lt"/>
                <a:ea typeface="Lato Light" panose="020F0502020204030203" pitchFamily="34" charset="0"/>
                <a:cs typeface="Mukta ExtraLight" panose="020B0000000000000000" pitchFamily="34" charset="77"/>
              </a:rPr>
              <a:t>Fyrirtæki</a:t>
            </a:r>
          </a:p>
          <a:p>
            <a:pPr marL="171450" indent="-171450" algn="l">
              <a:lnSpc>
                <a:spcPts val="1620"/>
              </a:lnSpc>
              <a:spcBef>
                <a:spcPts val="0"/>
              </a:spcBef>
              <a:buFont typeface="Arial" panose="020B0604020202020204" pitchFamily="34" charset="0"/>
              <a:buChar char="•"/>
            </a:pPr>
            <a:r>
              <a:rPr lang="is-IS" sz="1600">
                <a:solidFill>
                  <a:srgbClr val="595959"/>
                </a:solidFill>
                <a:latin typeface="+mn-lt"/>
                <a:ea typeface="Lato Light" panose="020F0502020204030203" pitchFamily="34" charset="0"/>
                <a:cs typeface="Mukta ExtraLight" panose="020B0000000000000000" pitchFamily="34" charset="77"/>
              </a:rPr>
              <a:t>Bankar</a:t>
            </a:r>
          </a:p>
          <a:p>
            <a:pPr marL="171450" indent="-171450" algn="l">
              <a:lnSpc>
                <a:spcPts val="1620"/>
              </a:lnSpc>
              <a:spcBef>
                <a:spcPts val="0"/>
              </a:spcBef>
              <a:buFont typeface="Arial" panose="020B0604020202020204" pitchFamily="34" charset="0"/>
              <a:buChar char="•"/>
            </a:pPr>
            <a:r>
              <a:rPr lang="is-IS" sz="1600">
                <a:solidFill>
                  <a:srgbClr val="595959"/>
                </a:solidFill>
                <a:latin typeface="+mn-lt"/>
                <a:ea typeface="Lato Light" panose="020F0502020204030203" pitchFamily="34" charset="0"/>
                <a:cs typeface="Mukta ExtraLight" panose="020B0000000000000000" pitchFamily="34" charset="77"/>
              </a:rPr>
              <a:t>Aðrir</a:t>
            </a:r>
          </a:p>
        </p:txBody>
      </p:sp>
      <p:sp>
        <p:nvSpPr>
          <p:cNvPr id="56" name="TextBox 122">
            <a:extLst>
              <a:ext uri="{FF2B5EF4-FFF2-40B4-BE49-F238E27FC236}">
                <a16:creationId xmlns:a16="http://schemas.microsoft.com/office/drawing/2014/main" id="{F82F9499-F66E-3234-3C99-F4E76F6D01A5}"/>
              </a:ext>
            </a:extLst>
          </p:cNvPr>
          <p:cNvSpPr txBox="1"/>
          <p:nvPr/>
        </p:nvSpPr>
        <p:spPr>
          <a:xfrm>
            <a:off x="4650629" y="4260071"/>
            <a:ext cx="1820756" cy="338554"/>
          </a:xfrm>
          <a:prstGeom prst="rect">
            <a:avLst/>
          </a:prstGeom>
          <a:noFill/>
        </p:spPr>
        <p:txBody>
          <a:bodyPr wrap="none" rtlCol="0" anchor="t" anchorCtr="0">
            <a:spAutoFit/>
          </a:bodyPr>
          <a:lstStyle/>
          <a:p>
            <a:pPr algn="r"/>
            <a:r>
              <a:rPr lang="is-IS" sz="1600" b="1" dirty="0">
                <a:solidFill>
                  <a:srgbClr val="79527B"/>
                </a:solidFill>
                <a:ea typeface="League Spartan" charset="0"/>
                <a:cs typeface="Poppins" pitchFamily="2" charset="77"/>
              </a:rPr>
              <a:t>Fjármagnseigendur</a:t>
            </a:r>
          </a:p>
        </p:txBody>
      </p:sp>
      <p:sp>
        <p:nvSpPr>
          <p:cNvPr id="57" name="Fünfeck 2">
            <a:extLst>
              <a:ext uri="{FF2B5EF4-FFF2-40B4-BE49-F238E27FC236}">
                <a16:creationId xmlns:a16="http://schemas.microsoft.com/office/drawing/2014/main" id="{84782B62-4699-8081-DA66-68DB7B8A5E02}"/>
              </a:ext>
            </a:extLst>
          </p:cNvPr>
          <p:cNvSpPr/>
          <p:nvPr/>
        </p:nvSpPr>
        <p:spPr>
          <a:xfrm>
            <a:off x="7848112" y="2713544"/>
            <a:ext cx="1042444" cy="882269"/>
          </a:xfrm>
          <a:prstGeom prst="pentagon">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8" name="TextBox 29">
            <a:extLst>
              <a:ext uri="{FF2B5EF4-FFF2-40B4-BE49-F238E27FC236}">
                <a16:creationId xmlns:a16="http://schemas.microsoft.com/office/drawing/2014/main" id="{E568396B-0EE8-DAB0-84CF-A21EAB8AC7BF}"/>
              </a:ext>
            </a:extLst>
          </p:cNvPr>
          <p:cNvSpPr txBox="1"/>
          <p:nvPr/>
        </p:nvSpPr>
        <p:spPr>
          <a:xfrm>
            <a:off x="7851460" y="2993461"/>
            <a:ext cx="1083951" cy="261610"/>
          </a:xfrm>
          <a:prstGeom prst="rect">
            <a:avLst/>
          </a:prstGeom>
          <a:noFill/>
        </p:spPr>
        <p:txBody>
          <a:bodyPr wrap="none" rtlCol="0" anchor="t" anchorCtr="0">
            <a:spAutoFit/>
          </a:bodyPr>
          <a:lstStyle/>
          <a:p>
            <a:r>
              <a:rPr lang="is-IS" sz="1100" b="1" dirty="0">
                <a:solidFill>
                  <a:schemeClr val="bg1"/>
                </a:solidFill>
                <a:latin typeface="+mj-lt"/>
                <a:ea typeface="League Spartan" charset="0"/>
                <a:cs typeface="Poppins" pitchFamily="2" charset="77"/>
              </a:rPr>
              <a:t>Hagsmunaaðilar</a:t>
            </a:r>
          </a:p>
        </p:txBody>
      </p:sp>
      <p:sp>
        <p:nvSpPr>
          <p:cNvPr id="59" name="Shape 27">
            <a:extLst>
              <a:ext uri="{FF2B5EF4-FFF2-40B4-BE49-F238E27FC236}">
                <a16:creationId xmlns:a16="http://schemas.microsoft.com/office/drawing/2014/main" id="{E320045C-F24F-145E-021F-DFC753C63CCF}"/>
              </a:ext>
            </a:extLst>
          </p:cNvPr>
          <p:cNvSpPr/>
          <p:nvPr/>
        </p:nvSpPr>
        <p:spPr>
          <a:xfrm>
            <a:off x="8228277" y="3386333"/>
            <a:ext cx="165570" cy="180817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686" y="21600"/>
                </a:lnTo>
                <a:lnTo>
                  <a:pt x="0" y="21600"/>
                </a:lnTo>
              </a:path>
            </a:pathLst>
          </a:custGeom>
          <a:noFill/>
          <a:ln w="38100" cap="flat">
            <a:solidFill>
              <a:srgbClr val="F27954"/>
            </a:solidFill>
            <a:prstDash val="solid"/>
            <a:miter lim="400000"/>
            <a:tailEnd type="oval"/>
          </a:ln>
          <a:effectLst/>
        </p:spPr>
        <p:txBody>
          <a:bodyPr wrap="square" lIns="38100" tIns="38100" rIns="38100" bIns="38100" numCol="1" anchor="ctr">
            <a:noAutofit/>
          </a:bodyPr>
          <a:lstStyle/>
          <a:p>
            <a:pPr lvl="0"/>
            <a:endParaRPr lang="en-GB" sz="1600" dirty="0">
              <a:latin typeface="+mj-lt"/>
            </a:endParaRPr>
          </a:p>
        </p:txBody>
      </p:sp>
      <p:sp>
        <p:nvSpPr>
          <p:cNvPr id="60" name="Subtitle 2">
            <a:extLst>
              <a:ext uri="{FF2B5EF4-FFF2-40B4-BE49-F238E27FC236}">
                <a16:creationId xmlns:a16="http://schemas.microsoft.com/office/drawing/2014/main" id="{0FE622B1-D064-595F-D0BC-671FB415C9FE}"/>
              </a:ext>
            </a:extLst>
          </p:cNvPr>
          <p:cNvSpPr txBox="1">
            <a:spLocks/>
          </p:cNvSpPr>
          <p:nvPr/>
        </p:nvSpPr>
        <p:spPr>
          <a:xfrm>
            <a:off x="6965460" y="5295960"/>
            <a:ext cx="1683471" cy="425381"/>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520"/>
              </a:lnSpc>
              <a:spcBef>
                <a:spcPts val="0"/>
              </a:spcBef>
              <a:buFont typeface="Arial" panose="020B0604020202020204" pitchFamily="34" charset="0"/>
              <a:buChar char="•"/>
            </a:pPr>
            <a:r>
              <a:rPr lang="is-IS" sz="1600">
                <a:solidFill>
                  <a:srgbClr val="595959"/>
                </a:solidFill>
                <a:latin typeface="+mn-lt"/>
                <a:ea typeface="Lato Light"/>
                <a:cs typeface="Mukta ExtraLight" panose="020B0000000000000000" pitchFamily="34" charset="77"/>
              </a:rPr>
              <a:t>Beinir / óbeinir</a:t>
            </a:r>
            <a:endParaRPr lang="is-IS" sz="1600">
              <a:solidFill>
                <a:srgbClr val="FF0000"/>
              </a:solidFill>
              <a:highlight>
                <a:srgbClr val="FFFF00"/>
              </a:highlight>
              <a:latin typeface="+mn-lt"/>
              <a:ea typeface="Lato Light" panose="020F0502020204030203" pitchFamily="34" charset="0"/>
              <a:cs typeface="Mukta ExtraLight" panose="020B0000000000000000" pitchFamily="34" charset="77"/>
            </a:endParaRPr>
          </a:p>
          <a:p>
            <a:pPr marL="171450" indent="-171450" algn="l">
              <a:lnSpc>
                <a:spcPts val="1520"/>
              </a:lnSpc>
              <a:spcBef>
                <a:spcPts val="0"/>
              </a:spcBef>
              <a:buFont typeface="Arial" panose="020B0604020202020204" pitchFamily="34" charset="0"/>
              <a:buChar char="•"/>
            </a:pPr>
            <a:r>
              <a:rPr lang="is-IS" sz="1600" dirty="0">
                <a:solidFill>
                  <a:srgbClr val="595959"/>
                </a:solidFill>
                <a:latin typeface="+mn-lt"/>
                <a:ea typeface="Lato Light"/>
                <a:cs typeface="Mukta ExtraLight" panose="020B0000000000000000" pitchFamily="34" charset="77"/>
              </a:rPr>
              <a:t>Stéttarfélög</a:t>
            </a:r>
            <a:endParaRPr lang="is-IS" sz="1600" dirty="0">
              <a:solidFill>
                <a:srgbClr val="FF0000"/>
              </a:solidFill>
              <a:highlight>
                <a:srgbClr val="FFFF00"/>
              </a:highlight>
              <a:latin typeface="+mn-lt"/>
              <a:ea typeface="Lato Light" panose="020F0502020204030203" pitchFamily="34" charset="0"/>
              <a:cs typeface="Mukta ExtraLight" panose="020B0000000000000000" pitchFamily="34" charset="77"/>
            </a:endParaRPr>
          </a:p>
        </p:txBody>
      </p:sp>
      <p:sp>
        <p:nvSpPr>
          <p:cNvPr id="61" name="TextBox 40">
            <a:extLst>
              <a:ext uri="{FF2B5EF4-FFF2-40B4-BE49-F238E27FC236}">
                <a16:creationId xmlns:a16="http://schemas.microsoft.com/office/drawing/2014/main" id="{50830A30-A928-62A8-9113-0E8F4BD6431F}"/>
              </a:ext>
            </a:extLst>
          </p:cNvPr>
          <p:cNvSpPr txBox="1"/>
          <p:nvPr/>
        </p:nvSpPr>
        <p:spPr>
          <a:xfrm>
            <a:off x="6953272" y="5005663"/>
            <a:ext cx="1161728" cy="338554"/>
          </a:xfrm>
          <a:prstGeom prst="rect">
            <a:avLst/>
          </a:prstGeom>
          <a:noFill/>
        </p:spPr>
        <p:txBody>
          <a:bodyPr wrap="none" rtlCol="0" anchor="t" anchorCtr="0">
            <a:spAutoFit/>
          </a:bodyPr>
          <a:lstStyle/>
          <a:p>
            <a:pPr algn="r"/>
            <a:r>
              <a:rPr lang="is-IS" sz="1600" b="1">
                <a:solidFill>
                  <a:srgbClr val="F27954"/>
                </a:solidFill>
                <a:ea typeface="League Spartan" charset="0"/>
                <a:cs typeface="Poppins" pitchFamily="2" charset="77"/>
              </a:rPr>
              <a:t>Starfsmenn</a:t>
            </a:r>
          </a:p>
        </p:txBody>
      </p:sp>
    </p:spTree>
    <p:extLst>
      <p:ext uri="{BB962C8B-B14F-4D97-AF65-F5344CB8AC3E}">
        <p14:creationId xmlns:p14="http://schemas.microsoft.com/office/powerpoint/2010/main" val="3238564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platzhalter 12">
            <a:extLst>
              <a:ext uri="{FF2B5EF4-FFF2-40B4-BE49-F238E27FC236}">
                <a16:creationId xmlns:a16="http://schemas.microsoft.com/office/drawing/2014/main" id="{9739E466-1461-1770-59D3-81A972759C49}"/>
              </a:ext>
            </a:extLst>
          </p:cNvPr>
          <p:cNvSpPr>
            <a:spLocks noGrp="1"/>
          </p:cNvSpPr>
          <p:nvPr>
            <p:ph type="body" sz="quarter" idx="18"/>
          </p:nvPr>
        </p:nvSpPr>
        <p:spPr>
          <a:xfrm>
            <a:off x="322092" y="1682896"/>
            <a:ext cx="4543900" cy="4333822"/>
          </a:xfrm>
        </p:spPr>
        <p:txBody>
          <a:bodyPr vert="horz" lIns="91440" tIns="45720" rIns="91440" bIns="45720" rtlCol="0" anchor="t">
            <a:normAutofit fontScale="70000" lnSpcReduction="20000"/>
          </a:bodyPr>
          <a:lstStyle/>
          <a:p>
            <a:pPr marL="12700" indent="-12700">
              <a:lnSpc>
                <a:spcPct val="120000"/>
              </a:lnSpc>
            </a:pPr>
            <a:r>
              <a:rPr lang="is-IS" dirty="0"/>
              <a:t>Mörg lítil og meðalstór fyrirtæki framkvæma nú þegar reglulega úttektir og mat í ýmsum tilgangi (t.d. úttekt á birgjum), en alltof oft er litið á þær með einangruðum hætti og eingöngu fyrir tiltekið svið innan starfseminnar. Þegar úttektir og mat frá ólíkum sviðum fyrirtækisins eru teknar saman og horft á það heildrænt er oft mögulegt að teikna mjög skýra mynd af stöðu fyrirtækisins og mögulegum orsökum krísu. Hér eru til hliðar eru sex dæmi um úttektir sem gerðar eru reglulega innan fyrirtækja.  Eru einhverjar úttektir sem gerðar eru og þú þekkir til en eru ekki nefndar hér?</a:t>
            </a:r>
          </a:p>
          <a:p>
            <a:pPr marL="12700" indent="-12700">
              <a:lnSpc>
                <a:spcPct val="120000"/>
              </a:lnSpc>
            </a:pPr>
            <a:endParaRPr lang="is-IS" dirty="0"/>
          </a:p>
          <a:p>
            <a:pPr marL="12700" indent="-12700">
              <a:lnSpc>
                <a:spcPct val="120000"/>
              </a:lnSpc>
            </a:pPr>
            <a:r>
              <a:rPr lang="is-IS" dirty="0"/>
              <a:t>Mikilvægt er að láta þær fylgja með!</a:t>
            </a:r>
          </a:p>
        </p:txBody>
      </p:sp>
      <p:sp>
        <p:nvSpPr>
          <p:cNvPr id="12" name="Textplatzhalter 11">
            <a:extLst>
              <a:ext uri="{FF2B5EF4-FFF2-40B4-BE49-F238E27FC236}">
                <a16:creationId xmlns:a16="http://schemas.microsoft.com/office/drawing/2014/main" id="{A1F317B5-5DE7-4E59-F377-76593C02D295}"/>
              </a:ext>
            </a:extLst>
          </p:cNvPr>
          <p:cNvSpPr>
            <a:spLocks noGrp="1"/>
          </p:cNvSpPr>
          <p:nvPr>
            <p:ph type="body" sz="quarter" idx="16"/>
          </p:nvPr>
        </p:nvSpPr>
        <p:spPr>
          <a:xfrm>
            <a:off x="1527753" y="577972"/>
            <a:ext cx="10638011" cy="565524"/>
          </a:xfrm>
        </p:spPr>
        <p:txBody>
          <a:bodyPr>
            <a:noAutofit/>
          </a:bodyPr>
          <a:lstStyle/>
          <a:p>
            <a:r>
              <a:rPr lang="de-DE" dirty="0">
                <a:solidFill>
                  <a:srgbClr val="595A59"/>
                </a:solidFill>
              </a:rPr>
              <a:t>Nota núverandi úttektir og mat til að koma auga á áhættu</a:t>
            </a:r>
          </a:p>
        </p:txBody>
      </p:sp>
      <p:sp>
        <p:nvSpPr>
          <p:cNvPr id="14" name="Oval 32">
            <a:extLst>
              <a:ext uri="{FF2B5EF4-FFF2-40B4-BE49-F238E27FC236}">
                <a16:creationId xmlns:a16="http://schemas.microsoft.com/office/drawing/2014/main" id="{0FFB6A24-A5EB-73D2-1611-5FD3460E5277}"/>
              </a:ext>
            </a:extLst>
          </p:cNvPr>
          <p:cNvSpPr/>
          <p:nvPr/>
        </p:nvSpPr>
        <p:spPr>
          <a:xfrm>
            <a:off x="617952" y="451300"/>
            <a:ext cx="771474" cy="771474"/>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5">
            <a:extLst>
              <a:ext uri="{FF2B5EF4-FFF2-40B4-BE49-F238E27FC236}">
                <a16:creationId xmlns:a16="http://schemas.microsoft.com/office/drawing/2014/main" id="{0D93114C-4E86-D37D-8CD3-8C66E91F2C76}"/>
              </a:ext>
            </a:extLst>
          </p:cNvPr>
          <p:cNvSpPr txBox="1">
            <a:spLocks/>
          </p:cNvSpPr>
          <p:nvPr/>
        </p:nvSpPr>
        <p:spPr>
          <a:xfrm>
            <a:off x="756280" y="508495"/>
            <a:ext cx="511077" cy="635000"/>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8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4</a:t>
            </a:r>
          </a:p>
        </p:txBody>
      </p:sp>
      <p:cxnSp>
        <p:nvCxnSpPr>
          <p:cNvPr id="16" name="Straight Connector 34">
            <a:extLst>
              <a:ext uri="{FF2B5EF4-FFF2-40B4-BE49-F238E27FC236}">
                <a16:creationId xmlns:a16="http://schemas.microsoft.com/office/drawing/2014/main" id="{2DD6D395-66AC-94C7-BD62-E9E2C5934066}"/>
              </a:ext>
            </a:extLst>
          </p:cNvPr>
          <p:cNvCxnSpPr>
            <a:cxnSpLocks/>
          </p:cNvCxnSpPr>
          <p:nvPr/>
        </p:nvCxnSpPr>
        <p:spPr>
          <a:xfrm>
            <a:off x="26235" y="841271"/>
            <a:ext cx="591717" cy="0"/>
          </a:xfrm>
          <a:prstGeom prst="line">
            <a:avLst/>
          </a:prstGeom>
          <a:ln w="19050">
            <a:solidFill>
              <a:srgbClr val="F27954"/>
            </a:solidFill>
          </a:ln>
        </p:spPr>
        <p:style>
          <a:lnRef idx="1">
            <a:schemeClr val="accent1"/>
          </a:lnRef>
          <a:fillRef idx="0">
            <a:schemeClr val="accent1"/>
          </a:fillRef>
          <a:effectRef idx="0">
            <a:schemeClr val="accent1"/>
          </a:effectRef>
          <a:fontRef idx="minor">
            <a:schemeClr val="tx1"/>
          </a:fontRef>
        </p:style>
      </p:cxnSp>
      <p:sp>
        <p:nvSpPr>
          <p:cNvPr id="2" name="Freeform 21">
            <a:extLst>
              <a:ext uri="{FF2B5EF4-FFF2-40B4-BE49-F238E27FC236}">
                <a16:creationId xmlns:a16="http://schemas.microsoft.com/office/drawing/2014/main" id="{D8AB4582-D6CA-F1F7-5CF6-186ED863CC71}"/>
              </a:ext>
            </a:extLst>
          </p:cNvPr>
          <p:cNvSpPr/>
          <p:nvPr/>
        </p:nvSpPr>
        <p:spPr>
          <a:xfrm>
            <a:off x="7338117" y="2205400"/>
            <a:ext cx="1191629" cy="1198362"/>
          </a:xfrm>
          <a:custGeom>
            <a:avLst/>
            <a:gdLst>
              <a:gd name="connsiteX0" fmla="*/ 874322 w 3456476"/>
              <a:gd name="connsiteY0" fmla="*/ 0 h 3476003"/>
              <a:gd name="connsiteX1" fmla="*/ 3456475 w 3456476"/>
              <a:gd name="connsiteY1" fmla="*/ 481535 h 3476003"/>
              <a:gd name="connsiteX2" fmla="*/ 3456476 w 3456476"/>
              <a:gd name="connsiteY2" fmla="*/ 2480209 h 3476003"/>
              <a:gd name="connsiteX3" fmla="*/ 3338706 w 3456476"/>
              <a:gd name="connsiteY3" fmla="*/ 2486156 h 3476003"/>
              <a:gd name="connsiteX4" fmla="*/ 1753677 w 3456476"/>
              <a:gd name="connsiteY4" fmla="*/ 3436181 h 3476003"/>
              <a:gd name="connsiteX5" fmla="*/ 1729485 w 3456476"/>
              <a:gd name="connsiteY5" fmla="*/ 3476003 h 3476003"/>
              <a:gd name="connsiteX6" fmla="*/ 0 w 3456476"/>
              <a:gd name="connsiteY6" fmla="*/ 2477484 h 3476003"/>
              <a:gd name="connsiteX7" fmla="*/ 874322 w 3456476"/>
              <a:gd name="connsiteY7" fmla="*/ 0 h 34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6476" h="3476003">
                <a:moveTo>
                  <a:pt x="874322" y="0"/>
                </a:moveTo>
                <a:lnTo>
                  <a:pt x="3456475" y="481535"/>
                </a:lnTo>
                <a:lnTo>
                  <a:pt x="3456476" y="2480209"/>
                </a:lnTo>
                <a:lnTo>
                  <a:pt x="3338706" y="2486156"/>
                </a:lnTo>
                <a:cubicBezTo>
                  <a:pt x="2679043" y="2553148"/>
                  <a:pt x="2106314" y="2914209"/>
                  <a:pt x="1753677" y="3436181"/>
                </a:cubicBezTo>
                <a:lnTo>
                  <a:pt x="1729485" y="3476003"/>
                </a:lnTo>
                <a:lnTo>
                  <a:pt x="0" y="2477484"/>
                </a:lnTo>
                <a:lnTo>
                  <a:pt x="874322" y="0"/>
                </a:lnTo>
                <a:close/>
              </a:path>
            </a:pathLst>
          </a:cu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3" name="Freeform 20">
            <a:extLst>
              <a:ext uri="{FF2B5EF4-FFF2-40B4-BE49-F238E27FC236}">
                <a16:creationId xmlns:a16="http://schemas.microsoft.com/office/drawing/2014/main" id="{18641931-533A-34A3-C5B6-5E1F2A8ABBA9}"/>
              </a:ext>
            </a:extLst>
          </p:cNvPr>
          <p:cNvSpPr/>
          <p:nvPr/>
        </p:nvSpPr>
        <p:spPr>
          <a:xfrm>
            <a:off x="8602250" y="2205400"/>
            <a:ext cx="1192218" cy="1198362"/>
          </a:xfrm>
          <a:custGeom>
            <a:avLst/>
            <a:gdLst>
              <a:gd name="connsiteX0" fmla="*/ 2584207 w 3458182"/>
              <a:gd name="connsiteY0" fmla="*/ 0 h 3476003"/>
              <a:gd name="connsiteX1" fmla="*/ 3458182 w 3458182"/>
              <a:gd name="connsiteY1" fmla="*/ 2476499 h 3476003"/>
              <a:gd name="connsiteX2" fmla="*/ 1726990 w 3458182"/>
              <a:gd name="connsiteY2" fmla="*/ 3476003 h 3476003"/>
              <a:gd name="connsiteX3" fmla="*/ 1702798 w 3458182"/>
              <a:gd name="connsiteY3" fmla="*/ 3436181 h 3476003"/>
              <a:gd name="connsiteX4" fmla="*/ 117769 w 3458182"/>
              <a:gd name="connsiteY4" fmla="*/ 2486156 h 3476003"/>
              <a:gd name="connsiteX5" fmla="*/ 1 w 3458182"/>
              <a:gd name="connsiteY5" fmla="*/ 2480209 h 3476003"/>
              <a:gd name="connsiteX6" fmla="*/ 0 w 3458182"/>
              <a:gd name="connsiteY6" fmla="*/ 481918 h 3476003"/>
              <a:gd name="connsiteX7" fmla="*/ 2584207 w 3458182"/>
              <a:gd name="connsiteY7" fmla="*/ 0 h 34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8182" h="3476003">
                <a:moveTo>
                  <a:pt x="2584207" y="0"/>
                </a:moveTo>
                <a:lnTo>
                  <a:pt x="3458182" y="2476499"/>
                </a:lnTo>
                <a:lnTo>
                  <a:pt x="1726990" y="3476003"/>
                </a:lnTo>
                <a:lnTo>
                  <a:pt x="1702798" y="3436181"/>
                </a:lnTo>
                <a:cubicBezTo>
                  <a:pt x="1350161" y="2914209"/>
                  <a:pt x="777432" y="2553148"/>
                  <a:pt x="117769" y="2486156"/>
                </a:cubicBezTo>
                <a:lnTo>
                  <a:pt x="1" y="2480209"/>
                </a:lnTo>
                <a:lnTo>
                  <a:pt x="0" y="481918"/>
                </a:lnTo>
                <a:lnTo>
                  <a:pt x="2584207" y="0"/>
                </a:lnTo>
                <a:close/>
              </a:path>
            </a:pathLst>
          </a:cu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4" name="Freeform 16">
            <a:extLst>
              <a:ext uri="{FF2B5EF4-FFF2-40B4-BE49-F238E27FC236}">
                <a16:creationId xmlns:a16="http://schemas.microsoft.com/office/drawing/2014/main" id="{A58BCAA2-BCFE-0F13-E597-05F8E9D36698}"/>
              </a:ext>
            </a:extLst>
          </p:cNvPr>
          <p:cNvSpPr/>
          <p:nvPr/>
        </p:nvSpPr>
        <p:spPr>
          <a:xfrm>
            <a:off x="9233938" y="3122029"/>
            <a:ext cx="1186036" cy="1376540"/>
          </a:xfrm>
          <a:custGeom>
            <a:avLst/>
            <a:gdLst>
              <a:gd name="connsiteX0" fmla="*/ 1730758 w 3440250"/>
              <a:gd name="connsiteY0" fmla="*/ 0 h 3992832"/>
              <a:gd name="connsiteX1" fmla="*/ 3440250 w 3440250"/>
              <a:gd name="connsiteY1" fmla="*/ 1996416 h 3992832"/>
              <a:gd name="connsiteX2" fmla="*/ 1730758 w 3440250"/>
              <a:gd name="connsiteY2" fmla="*/ 3992832 h 3992832"/>
              <a:gd name="connsiteX3" fmla="*/ 0 w 3440250"/>
              <a:gd name="connsiteY3" fmla="*/ 2993578 h 3992832"/>
              <a:gd name="connsiteX4" fmla="*/ 71529 w 3440250"/>
              <a:gd name="connsiteY4" fmla="*/ 2845094 h 3992832"/>
              <a:gd name="connsiteX5" fmla="*/ 242869 w 3440250"/>
              <a:gd name="connsiteY5" fmla="*/ 1996416 h 3992832"/>
              <a:gd name="connsiteX6" fmla="*/ 71529 w 3440250"/>
              <a:gd name="connsiteY6" fmla="*/ 1147738 h 3992832"/>
              <a:gd name="connsiteX7" fmla="*/ 0 w 3440250"/>
              <a:gd name="connsiteY7" fmla="*/ 999253 h 3992832"/>
              <a:gd name="connsiteX8" fmla="*/ 1730758 w 3440250"/>
              <a:gd name="connsiteY8" fmla="*/ 0 h 399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250" h="3992832">
                <a:moveTo>
                  <a:pt x="1730758" y="0"/>
                </a:moveTo>
                <a:lnTo>
                  <a:pt x="3440250" y="1996416"/>
                </a:lnTo>
                <a:lnTo>
                  <a:pt x="1730758" y="3992832"/>
                </a:lnTo>
                <a:lnTo>
                  <a:pt x="0" y="2993578"/>
                </a:lnTo>
                <a:lnTo>
                  <a:pt x="71529" y="2845094"/>
                </a:lnTo>
                <a:cubicBezTo>
                  <a:pt x="181859" y="2584244"/>
                  <a:pt x="242869" y="2297455"/>
                  <a:pt x="242869" y="1996416"/>
                </a:cubicBezTo>
                <a:cubicBezTo>
                  <a:pt x="242869" y="1695377"/>
                  <a:pt x="181859" y="1408588"/>
                  <a:pt x="71529" y="1147738"/>
                </a:cubicBezTo>
                <a:lnTo>
                  <a:pt x="0" y="999253"/>
                </a:lnTo>
                <a:lnTo>
                  <a:pt x="1730758" y="0"/>
                </a:lnTo>
                <a:close/>
              </a:path>
            </a:pathLst>
          </a:cu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5" name="Freeform 15">
            <a:extLst>
              <a:ext uri="{FF2B5EF4-FFF2-40B4-BE49-F238E27FC236}">
                <a16:creationId xmlns:a16="http://schemas.microsoft.com/office/drawing/2014/main" id="{9E99F27D-EEBD-4BF6-C2C1-47EED7CE3ABD}"/>
              </a:ext>
            </a:extLst>
          </p:cNvPr>
          <p:cNvSpPr/>
          <p:nvPr/>
        </p:nvSpPr>
        <p:spPr>
          <a:xfrm>
            <a:off x="6712730" y="3122303"/>
            <a:ext cx="1185327" cy="1375993"/>
          </a:xfrm>
          <a:custGeom>
            <a:avLst/>
            <a:gdLst>
              <a:gd name="connsiteX0" fmla="*/ 1708813 w 3438196"/>
              <a:gd name="connsiteY0" fmla="*/ 0 h 3991245"/>
              <a:gd name="connsiteX1" fmla="*/ 3438196 w 3438196"/>
              <a:gd name="connsiteY1" fmla="*/ 998460 h 3991245"/>
              <a:gd name="connsiteX2" fmla="*/ 3366667 w 3438196"/>
              <a:gd name="connsiteY2" fmla="*/ 1146945 h 3991245"/>
              <a:gd name="connsiteX3" fmla="*/ 3195327 w 3438196"/>
              <a:gd name="connsiteY3" fmla="*/ 1995623 h 3991245"/>
              <a:gd name="connsiteX4" fmla="*/ 3366667 w 3438196"/>
              <a:gd name="connsiteY4" fmla="*/ 2844301 h 3991245"/>
              <a:gd name="connsiteX5" fmla="*/ 3438196 w 3438196"/>
              <a:gd name="connsiteY5" fmla="*/ 2992785 h 3991245"/>
              <a:gd name="connsiteX6" fmla="*/ 1708812 w 3438196"/>
              <a:gd name="connsiteY6" fmla="*/ 3991245 h 3991245"/>
              <a:gd name="connsiteX7" fmla="*/ 0 w 3438196"/>
              <a:gd name="connsiteY7" fmla="*/ 1995623 h 3991245"/>
              <a:gd name="connsiteX8" fmla="*/ 1708813 w 3438196"/>
              <a:gd name="connsiteY8" fmla="*/ 0 h 3991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196" h="3991245">
                <a:moveTo>
                  <a:pt x="1708813" y="0"/>
                </a:moveTo>
                <a:lnTo>
                  <a:pt x="3438196" y="998460"/>
                </a:lnTo>
                <a:lnTo>
                  <a:pt x="3366667" y="1146945"/>
                </a:lnTo>
                <a:cubicBezTo>
                  <a:pt x="3256337" y="1407795"/>
                  <a:pt x="3195327" y="1694584"/>
                  <a:pt x="3195327" y="1995623"/>
                </a:cubicBezTo>
                <a:cubicBezTo>
                  <a:pt x="3195327" y="2296662"/>
                  <a:pt x="3256337" y="2583451"/>
                  <a:pt x="3366667" y="2844301"/>
                </a:cubicBezTo>
                <a:lnTo>
                  <a:pt x="3438196" y="2992785"/>
                </a:lnTo>
                <a:lnTo>
                  <a:pt x="1708812" y="3991245"/>
                </a:lnTo>
                <a:lnTo>
                  <a:pt x="0" y="1995623"/>
                </a:lnTo>
                <a:lnTo>
                  <a:pt x="1708813" y="0"/>
                </a:lnTo>
                <a:close/>
              </a:path>
            </a:pathLst>
          </a:custGeom>
          <a:solidFill>
            <a:srgbClr val="9DC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6" name="Freeform 14">
            <a:extLst>
              <a:ext uri="{FF2B5EF4-FFF2-40B4-BE49-F238E27FC236}">
                <a16:creationId xmlns:a16="http://schemas.microsoft.com/office/drawing/2014/main" id="{B25AF2E0-623A-69BE-6787-1C8F38E7475A}"/>
              </a:ext>
            </a:extLst>
          </p:cNvPr>
          <p:cNvSpPr/>
          <p:nvPr/>
        </p:nvSpPr>
        <p:spPr>
          <a:xfrm>
            <a:off x="7338115" y="4216836"/>
            <a:ext cx="1191630" cy="1198362"/>
          </a:xfrm>
          <a:custGeom>
            <a:avLst/>
            <a:gdLst>
              <a:gd name="connsiteX0" fmla="*/ 1729485 w 3456477"/>
              <a:gd name="connsiteY0" fmla="*/ 0 h 3476003"/>
              <a:gd name="connsiteX1" fmla="*/ 1753678 w 3456477"/>
              <a:gd name="connsiteY1" fmla="*/ 39822 h 3476003"/>
              <a:gd name="connsiteX2" fmla="*/ 3338707 w 3456477"/>
              <a:gd name="connsiteY2" fmla="*/ 989847 h 3476003"/>
              <a:gd name="connsiteX3" fmla="*/ 3456477 w 3456477"/>
              <a:gd name="connsiteY3" fmla="*/ 995794 h 3476003"/>
              <a:gd name="connsiteX4" fmla="*/ 3456476 w 3456477"/>
              <a:gd name="connsiteY4" fmla="*/ 2994468 h 3476003"/>
              <a:gd name="connsiteX5" fmla="*/ 874323 w 3456477"/>
              <a:gd name="connsiteY5" fmla="*/ 3476003 h 3476003"/>
              <a:gd name="connsiteX6" fmla="*/ 0 w 3456477"/>
              <a:gd name="connsiteY6" fmla="*/ 998518 h 3476003"/>
              <a:gd name="connsiteX7" fmla="*/ 1729485 w 3456477"/>
              <a:gd name="connsiteY7" fmla="*/ 0 h 34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6477" h="3476003">
                <a:moveTo>
                  <a:pt x="1729485" y="0"/>
                </a:moveTo>
                <a:lnTo>
                  <a:pt x="1753678" y="39822"/>
                </a:lnTo>
                <a:cubicBezTo>
                  <a:pt x="2106315" y="561794"/>
                  <a:pt x="2679044" y="922855"/>
                  <a:pt x="3338707" y="989847"/>
                </a:cubicBezTo>
                <a:lnTo>
                  <a:pt x="3456477" y="995794"/>
                </a:lnTo>
                <a:lnTo>
                  <a:pt x="3456476" y="2994468"/>
                </a:lnTo>
                <a:lnTo>
                  <a:pt x="874323" y="3476003"/>
                </a:lnTo>
                <a:lnTo>
                  <a:pt x="0" y="998518"/>
                </a:lnTo>
                <a:lnTo>
                  <a:pt x="1729485" y="0"/>
                </a:lnTo>
                <a:close/>
              </a:path>
            </a:pathLst>
          </a:custGeom>
          <a:solidFill>
            <a:srgbClr val="9DC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7" name="Freeform 13">
            <a:extLst>
              <a:ext uri="{FF2B5EF4-FFF2-40B4-BE49-F238E27FC236}">
                <a16:creationId xmlns:a16="http://schemas.microsoft.com/office/drawing/2014/main" id="{0D238A84-B6E3-2C54-F65A-3AA738510569}"/>
              </a:ext>
            </a:extLst>
          </p:cNvPr>
          <p:cNvSpPr/>
          <p:nvPr/>
        </p:nvSpPr>
        <p:spPr>
          <a:xfrm>
            <a:off x="8602251" y="4216836"/>
            <a:ext cx="1192218" cy="1198362"/>
          </a:xfrm>
          <a:custGeom>
            <a:avLst/>
            <a:gdLst>
              <a:gd name="connsiteX0" fmla="*/ 1726990 w 3458181"/>
              <a:gd name="connsiteY0" fmla="*/ 0 h 3476003"/>
              <a:gd name="connsiteX1" fmla="*/ 3458181 w 3458181"/>
              <a:gd name="connsiteY1" fmla="*/ 999504 h 3476003"/>
              <a:gd name="connsiteX2" fmla="*/ 2584206 w 3458181"/>
              <a:gd name="connsiteY2" fmla="*/ 3476003 h 3476003"/>
              <a:gd name="connsiteX3" fmla="*/ 0 w 3458181"/>
              <a:gd name="connsiteY3" fmla="*/ 2994085 h 3476003"/>
              <a:gd name="connsiteX4" fmla="*/ 0 w 3458181"/>
              <a:gd name="connsiteY4" fmla="*/ 995794 h 3476003"/>
              <a:gd name="connsiteX5" fmla="*/ 117768 w 3458181"/>
              <a:gd name="connsiteY5" fmla="*/ 989847 h 3476003"/>
              <a:gd name="connsiteX6" fmla="*/ 1702797 w 3458181"/>
              <a:gd name="connsiteY6" fmla="*/ 39822 h 3476003"/>
              <a:gd name="connsiteX7" fmla="*/ 1726990 w 3458181"/>
              <a:gd name="connsiteY7" fmla="*/ 0 h 347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8181" h="3476003">
                <a:moveTo>
                  <a:pt x="1726990" y="0"/>
                </a:moveTo>
                <a:lnTo>
                  <a:pt x="3458181" y="999504"/>
                </a:lnTo>
                <a:lnTo>
                  <a:pt x="2584206" y="3476003"/>
                </a:lnTo>
                <a:lnTo>
                  <a:pt x="0" y="2994085"/>
                </a:lnTo>
                <a:lnTo>
                  <a:pt x="0" y="995794"/>
                </a:lnTo>
                <a:lnTo>
                  <a:pt x="117768" y="989847"/>
                </a:lnTo>
                <a:cubicBezTo>
                  <a:pt x="777431" y="922855"/>
                  <a:pt x="1350160" y="561794"/>
                  <a:pt x="1702797" y="39822"/>
                </a:cubicBezTo>
                <a:lnTo>
                  <a:pt x="1726990" y="0"/>
                </a:lnTo>
                <a:close/>
              </a:path>
            </a:pathLst>
          </a:cu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
        <p:nvSpPr>
          <p:cNvPr id="8" name="TextBox 41">
            <a:extLst>
              <a:ext uri="{FF2B5EF4-FFF2-40B4-BE49-F238E27FC236}">
                <a16:creationId xmlns:a16="http://schemas.microsoft.com/office/drawing/2014/main" id="{B5BA28E2-5D11-926B-AB64-D072E152BE12}"/>
              </a:ext>
            </a:extLst>
          </p:cNvPr>
          <p:cNvSpPr txBox="1"/>
          <p:nvPr/>
        </p:nvSpPr>
        <p:spPr>
          <a:xfrm>
            <a:off x="5429026" y="2250094"/>
            <a:ext cx="1686103" cy="400110"/>
          </a:xfrm>
          <a:prstGeom prst="rect">
            <a:avLst/>
          </a:prstGeom>
          <a:noFill/>
        </p:spPr>
        <p:txBody>
          <a:bodyPr wrap="none" rtlCol="0" anchor="b" anchorCtr="0">
            <a:spAutoFit/>
          </a:bodyPr>
          <a:lstStyle/>
          <a:p>
            <a:pPr algn="r"/>
            <a:r>
              <a:rPr lang="is-IS" sz="2000" b="1" dirty="0">
                <a:solidFill>
                  <a:srgbClr val="916395"/>
                </a:solidFill>
                <a:ea typeface="League Spartan" charset="0"/>
                <a:cs typeface="Poppins" pitchFamily="2" charset="77"/>
              </a:rPr>
              <a:t>Mat á birgjum</a:t>
            </a:r>
          </a:p>
        </p:txBody>
      </p:sp>
      <p:sp>
        <p:nvSpPr>
          <p:cNvPr id="9" name="TextBox 43">
            <a:extLst>
              <a:ext uri="{FF2B5EF4-FFF2-40B4-BE49-F238E27FC236}">
                <a16:creationId xmlns:a16="http://schemas.microsoft.com/office/drawing/2014/main" id="{39FF03E6-FAC4-4549-5B17-6DB45FDEA0FC}"/>
              </a:ext>
            </a:extLst>
          </p:cNvPr>
          <p:cNvSpPr txBox="1"/>
          <p:nvPr/>
        </p:nvSpPr>
        <p:spPr>
          <a:xfrm>
            <a:off x="9812772" y="2024208"/>
            <a:ext cx="1590472" cy="646331"/>
          </a:xfrm>
          <a:prstGeom prst="rect">
            <a:avLst/>
          </a:prstGeom>
          <a:noFill/>
        </p:spPr>
        <p:txBody>
          <a:bodyPr wrap="square" rtlCol="0" anchor="b" anchorCtr="0">
            <a:spAutoFit/>
          </a:bodyPr>
          <a:lstStyle/>
          <a:p>
            <a:r>
              <a:rPr lang="is-IS" b="1" dirty="0">
                <a:solidFill>
                  <a:srgbClr val="916395"/>
                </a:solidFill>
                <a:ea typeface="League Spartan" charset="0"/>
                <a:cs typeface="Poppins" pitchFamily="2" charset="77"/>
              </a:rPr>
              <a:t>Öryggismat / Slysaskráning</a:t>
            </a:r>
          </a:p>
        </p:txBody>
      </p:sp>
      <p:sp>
        <p:nvSpPr>
          <p:cNvPr id="10" name="TextBox 45">
            <a:extLst>
              <a:ext uri="{FF2B5EF4-FFF2-40B4-BE49-F238E27FC236}">
                <a16:creationId xmlns:a16="http://schemas.microsoft.com/office/drawing/2014/main" id="{93B10EA0-1DDF-47F0-B0CD-85DFCB8C084B}"/>
              </a:ext>
            </a:extLst>
          </p:cNvPr>
          <p:cNvSpPr txBox="1"/>
          <p:nvPr/>
        </p:nvSpPr>
        <p:spPr>
          <a:xfrm>
            <a:off x="4865992" y="4802898"/>
            <a:ext cx="2249138" cy="400110"/>
          </a:xfrm>
          <a:prstGeom prst="rect">
            <a:avLst/>
          </a:prstGeom>
          <a:noFill/>
        </p:spPr>
        <p:txBody>
          <a:bodyPr wrap="square" rtlCol="0" anchor="b" anchorCtr="0">
            <a:spAutoFit/>
          </a:bodyPr>
          <a:lstStyle/>
          <a:p>
            <a:pPr algn="r"/>
            <a:r>
              <a:rPr lang="is-IS" sz="2000" b="1" dirty="0">
                <a:solidFill>
                  <a:srgbClr val="9DC5C4"/>
                </a:solidFill>
                <a:ea typeface="League Spartan" charset="0"/>
                <a:cs typeface="Poppins" pitchFamily="2" charset="77"/>
              </a:rPr>
              <a:t>Áhættugreining</a:t>
            </a:r>
          </a:p>
        </p:txBody>
      </p:sp>
      <p:sp>
        <p:nvSpPr>
          <p:cNvPr id="11" name="TextBox 47">
            <a:extLst>
              <a:ext uri="{FF2B5EF4-FFF2-40B4-BE49-F238E27FC236}">
                <a16:creationId xmlns:a16="http://schemas.microsoft.com/office/drawing/2014/main" id="{D6613E6F-8452-326B-9E64-72A1ACFF6A21}"/>
              </a:ext>
            </a:extLst>
          </p:cNvPr>
          <p:cNvSpPr txBox="1"/>
          <p:nvPr/>
        </p:nvSpPr>
        <p:spPr>
          <a:xfrm>
            <a:off x="9791109" y="5061255"/>
            <a:ext cx="2044149" cy="707886"/>
          </a:xfrm>
          <a:prstGeom prst="rect">
            <a:avLst/>
          </a:prstGeom>
          <a:noFill/>
        </p:spPr>
        <p:txBody>
          <a:bodyPr wrap="none" rtlCol="0" anchor="b" anchorCtr="0">
            <a:spAutoFit/>
          </a:bodyPr>
          <a:lstStyle/>
          <a:p>
            <a:r>
              <a:rPr lang="is-IS" sz="2000" b="1">
                <a:solidFill>
                  <a:srgbClr val="9ED4D3"/>
                </a:solidFill>
                <a:ea typeface="League Spartan" charset="0"/>
                <a:cs typeface="Poppins" pitchFamily="2" charset="77"/>
              </a:rPr>
              <a:t>Úttekt á </a:t>
            </a:r>
            <a:br>
              <a:rPr lang="is-IS" sz="2000" b="1">
                <a:solidFill>
                  <a:srgbClr val="9ED4D3"/>
                </a:solidFill>
                <a:ea typeface="League Spartan" charset="0"/>
                <a:cs typeface="Poppins" pitchFamily="2" charset="77"/>
              </a:rPr>
            </a:br>
            <a:r>
              <a:rPr lang="is-IS" sz="2000" b="1">
                <a:solidFill>
                  <a:srgbClr val="9ED4D3"/>
                </a:solidFill>
                <a:ea typeface="League Spartan" charset="0"/>
                <a:cs typeface="Poppins" pitchFamily="2" charset="77"/>
              </a:rPr>
              <a:t>mannauðsmálum</a:t>
            </a:r>
          </a:p>
        </p:txBody>
      </p:sp>
      <p:sp>
        <p:nvSpPr>
          <p:cNvPr id="17" name="TextBox 49">
            <a:extLst>
              <a:ext uri="{FF2B5EF4-FFF2-40B4-BE49-F238E27FC236}">
                <a16:creationId xmlns:a16="http://schemas.microsoft.com/office/drawing/2014/main" id="{1B9E200C-C706-E1FC-7D23-514B8E450959}"/>
              </a:ext>
            </a:extLst>
          </p:cNvPr>
          <p:cNvSpPr txBox="1"/>
          <p:nvPr/>
        </p:nvSpPr>
        <p:spPr>
          <a:xfrm>
            <a:off x="5117325" y="3369318"/>
            <a:ext cx="1446230" cy="707886"/>
          </a:xfrm>
          <a:prstGeom prst="rect">
            <a:avLst/>
          </a:prstGeom>
          <a:noFill/>
        </p:spPr>
        <p:txBody>
          <a:bodyPr wrap="none" rtlCol="0" anchor="b" anchorCtr="0">
            <a:spAutoFit/>
          </a:bodyPr>
          <a:lstStyle/>
          <a:p>
            <a:pPr algn="r"/>
            <a:r>
              <a:rPr lang="is-IS" sz="2000" b="1" dirty="0">
                <a:solidFill>
                  <a:srgbClr val="9DC5C4"/>
                </a:solidFill>
                <a:ea typeface="League Spartan" charset="0"/>
                <a:cs typeface="Poppins" pitchFamily="2" charset="77"/>
              </a:rPr>
              <a:t>Fjárhagsleg </a:t>
            </a:r>
            <a:br>
              <a:rPr lang="is-IS" sz="2000" b="1" dirty="0">
                <a:solidFill>
                  <a:srgbClr val="9DC5C4"/>
                </a:solidFill>
                <a:ea typeface="League Spartan" charset="0"/>
                <a:cs typeface="Poppins" pitchFamily="2" charset="77"/>
              </a:rPr>
            </a:br>
            <a:r>
              <a:rPr lang="is-IS" sz="2000" b="1" dirty="0">
                <a:solidFill>
                  <a:srgbClr val="9DC5C4"/>
                </a:solidFill>
                <a:ea typeface="League Spartan" charset="0"/>
                <a:cs typeface="Poppins" pitchFamily="2" charset="77"/>
              </a:rPr>
              <a:t>úttekt</a:t>
            </a:r>
          </a:p>
        </p:txBody>
      </p:sp>
      <p:sp>
        <p:nvSpPr>
          <p:cNvPr id="39" name="TextBox 51">
            <a:extLst>
              <a:ext uri="{FF2B5EF4-FFF2-40B4-BE49-F238E27FC236}">
                <a16:creationId xmlns:a16="http://schemas.microsoft.com/office/drawing/2014/main" id="{9A0DA10D-11AA-64F2-8F2C-D1A11204B171}"/>
              </a:ext>
            </a:extLst>
          </p:cNvPr>
          <p:cNvSpPr txBox="1"/>
          <p:nvPr/>
        </p:nvSpPr>
        <p:spPr>
          <a:xfrm>
            <a:off x="10619911" y="3218720"/>
            <a:ext cx="1276183" cy="707886"/>
          </a:xfrm>
          <a:prstGeom prst="rect">
            <a:avLst/>
          </a:prstGeom>
          <a:noFill/>
        </p:spPr>
        <p:txBody>
          <a:bodyPr wrap="none" rtlCol="0" anchor="b" anchorCtr="0">
            <a:spAutoFit/>
          </a:bodyPr>
          <a:lstStyle/>
          <a:p>
            <a:r>
              <a:rPr lang="is-IS" sz="2000" b="1" dirty="0">
                <a:solidFill>
                  <a:srgbClr val="F27954"/>
                </a:solidFill>
                <a:ea typeface="League Spartan" charset="0"/>
                <a:cs typeface="Poppins" pitchFamily="2" charset="77"/>
              </a:rPr>
              <a:t>Útsetning </a:t>
            </a:r>
          </a:p>
          <a:p>
            <a:r>
              <a:rPr lang="is-IS" sz="2000" b="1" dirty="0">
                <a:solidFill>
                  <a:srgbClr val="F27954"/>
                </a:solidFill>
                <a:ea typeface="League Spartan" charset="0"/>
                <a:cs typeface="Poppins" pitchFamily="2" charset="77"/>
              </a:rPr>
              <a:t>ábyrgðar</a:t>
            </a:r>
          </a:p>
        </p:txBody>
      </p:sp>
      <p:sp>
        <p:nvSpPr>
          <p:cNvPr id="40" name="Oval 62">
            <a:extLst>
              <a:ext uri="{FF2B5EF4-FFF2-40B4-BE49-F238E27FC236}">
                <a16:creationId xmlns:a16="http://schemas.microsoft.com/office/drawing/2014/main" id="{A3BFEBF1-D9B5-D1A0-D1E6-545C911D9C2B}"/>
              </a:ext>
            </a:extLst>
          </p:cNvPr>
          <p:cNvSpPr/>
          <p:nvPr/>
        </p:nvSpPr>
        <p:spPr>
          <a:xfrm>
            <a:off x="7808149" y="3052097"/>
            <a:ext cx="1516404" cy="151640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mj-lt"/>
            </a:endParaRPr>
          </a:p>
        </p:txBody>
      </p:sp>
    </p:spTree>
    <p:extLst>
      <p:ext uri="{BB962C8B-B14F-4D97-AF65-F5344CB8AC3E}">
        <p14:creationId xmlns:p14="http://schemas.microsoft.com/office/powerpoint/2010/main" val="825764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a:extLst>
              <a:ext uri="{FF2B5EF4-FFF2-40B4-BE49-F238E27FC236}">
                <a16:creationId xmlns:a16="http://schemas.microsoft.com/office/drawing/2014/main" id="{69C710D4-201D-B571-211D-AE43B5823F4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23256" r="23256"/>
          <a:stretch>
            <a:fillRect/>
          </a:stretch>
        </p:blipFill>
        <p:spPr/>
      </p:pic>
      <p:sp>
        <p:nvSpPr>
          <p:cNvPr id="6" name="Textplatzhalter 5">
            <a:extLst>
              <a:ext uri="{FF2B5EF4-FFF2-40B4-BE49-F238E27FC236}">
                <a16:creationId xmlns:a16="http://schemas.microsoft.com/office/drawing/2014/main" id="{2A51084C-CD7D-DBE6-20D4-AA99FDF46266}"/>
              </a:ext>
            </a:extLst>
          </p:cNvPr>
          <p:cNvSpPr>
            <a:spLocks noGrp="1"/>
          </p:cNvSpPr>
          <p:nvPr>
            <p:ph type="body" sz="quarter" idx="18"/>
          </p:nvPr>
        </p:nvSpPr>
        <p:spPr>
          <a:xfrm>
            <a:off x="1718560" y="1804536"/>
            <a:ext cx="4716425" cy="599705"/>
          </a:xfrm>
        </p:spPr>
        <p:txBody>
          <a:bodyPr>
            <a:normAutofit/>
          </a:bodyPr>
          <a:lstStyle/>
          <a:p>
            <a:r>
              <a:rPr lang="is-IS" sz="1600"/>
              <a:t>Hjálplegt er að nota virðiskeðjuna til að skoða  hugsanlegar orsakir krísu innan fyrirtækisins</a:t>
            </a:r>
          </a:p>
        </p:txBody>
      </p:sp>
      <p:sp>
        <p:nvSpPr>
          <p:cNvPr id="5" name="Textplatzhalter 4">
            <a:extLst>
              <a:ext uri="{FF2B5EF4-FFF2-40B4-BE49-F238E27FC236}">
                <a16:creationId xmlns:a16="http://schemas.microsoft.com/office/drawing/2014/main" id="{5DAB309C-309B-F0EC-1D7F-E115EBC78A42}"/>
              </a:ext>
            </a:extLst>
          </p:cNvPr>
          <p:cNvSpPr>
            <a:spLocks noGrp="1"/>
          </p:cNvSpPr>
          <p:nvPr>
            <p:ph type="body" sz="quarter" idx="16"/>
          </p:nvPr>
        </p:nvSpPr>
        <p:spPr>
          <a:xfrm>
            <a:off x="1718560" y="394636"/>
            <a:ext cx="4922871" cy="1262148"/>
          </a:xfrm>
        </p:spPr>
        <p:txBody>
          <a:bodyPr>
            <a:normAutofit/>
          </a:bodyPr>
          <a:lstStyle/>
          <a:p>
            <a:r>
              <a:rPr lang="de-DE" sz="4000" cap="small" dirty="0"/>
              <a:t>Orsakir krísu innan virðiskeðjunnar</a:t>
            </a:r>
          </a:p>
        </p:txBody>
      </p:sp>
      <p:sp>
        <p:nvSpPr>
          <p:cNvPr id="7" name="Textplatzhalter 5">
            <a:extLst>
              <a:ext uri="{FF2B5EF4-FFF2-40B4-BE49-F238E27FC236}">
                <a16:creationId xmlns:a16="http://schemas.microsoft.com/office/drawing/2014/main" id="{28AA05E1-1AB4-44C8-0792-AC68D3453A91}"/>
              </a:ext>
            </a:extLst>
          </p:cNvPr>
          <p:cNvSpPr txBox="1">
            <a:spLocks/>
          </p:cNvSpPr>
          <p:nvPr/>
        </p:nvSpPr>
        <p:spPr>
          <a:xfrm>
            <a:off x="1718560" y="2634558"/>
            <a:ext cx="4621841" cy="28353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dirty="0"/>
              <a:t>Við erum búin að fara yfir nokkrar leiðir til að finna </a:t>
            </a:r>
            <a:r>
              <a:rPr lang="is-IS" dirty="0" err="1"/>
              <a:t>snemmbúin</a:t>
            </a:r>
            <a:r>
              <a:rPr lang="is-IS" dirty="0"/>
              <a:t> hættumerki. </a:t>
            </a:r>
          </a:p>
          <a:p>
            <a:r>
              <a:rPr lang="is-IS" dirty="0"/>
              <a:t> Að greina </a:t>
            </a:r>
            <a:r>
              <a:rPr lang="is-IS" dirty="0" err="1"/>
              <a:t>virðiskeðjuna</a:t>
            </a:r>
            <a:r>
              <a:rPr lang="is-IS" dirty="0"/>
              <a:t> er einnig öflug leið til að átta sig á og fylgjast með áhættuþáttum.</a:t>
            </a:r>
          </a:p>
        </p:txBody>
      </p:sp>
      <p:sp>
        <p:nvSpPr>
          <p:cNvPr id="10" name="Textplatzhalter 9">
            <a:extLst>
              <a:ext uri="{FF2B5EF4-FFF2-40B4-BE49-F238E27FC236}">
                <a16:creationId xmlns:a16="http://schemas.microsoft.com/office/drawing/2014/main" id="{A83883C8-F3FC-D279-69E7-AE21A241C45B}"/>
              </a:ext>
            </a:extLst>
          </p:cNvPr>
          <p:cNvSpPr txBox="1">
            <a:spLocks/>
          </p:cNvSpPr>
          <p:nvPr/>
        </p:nvSpPr>
        <p:spPr>
          <a:xfrm>
            <a:off x="6852062" y="6370214"/>
            <a:ext cx="4983163" cy="44217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rgbClr val="595A59"/>
                </a:solidFill>
              </a:rPr>
              <a:t>Mynd: </a:t>
            </a:r>
            <a:r>
              <a:rPr lang="de-DE" sz="800" b="1" dirty="0">
                <a:solidFill>
                  <a:srgbClr val="595A59"/>
                </a:solidFill>
              </a:rPr>
              <a:t>cottonbro studio</a:t>
            </a:r>
            <a:endParaRPr lang="de-DE" sz="800" dirty="0">
              <a:solidFill>
                <a:srgbClr val="595A59"/>
              </a:solidFill>
            </a:endParaRPr>
          </a:p>
          <a:p>
            <a:endParaRPr lang="de-DE" sz="800" dirty="0"/>
          </a:p>
        </p:txBody>
      </p:sp>
      <p:sp>
        <p:nvSpPr>
          <p:cNvPr id="2" name="Rechteck 1">
            <a:extLst>
              <a:ext uri="{FF2B5EF4-FFF2-40B4-BE49-F238E27FC236}">
                <a16:creationId xmlns:a16="http://schemas.microsoft.com/office/drawing/2014/main" id="{542C0453-ACDC-4CB8-1BB8-67E12A174D98}"/>
              </a:ext>
            </a:extLst>
          </p:cNvPr>
          <p:cNvSpPr/>
          <p:nvPr/>
        </p:nvSpPr>
        <p:spPr>
          <a:xfrm>
            <a:off x="2042160" y="5679440"/>
            <a:ext cx="4298241" cy="9118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Grafik 3" descr="Glühbirne und Stift">
            <a:extLst>
              <a:ext uri="{FF2B5EF4-FFF2-40B4-BE49-F238E27FC236}">
                <a16:creationId xmlns:a16="http://schemas.microsoft.com/office/drawing/2014/main" id="{D4BA1D5F-2982-CB74-870C-849E40E7DB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7950" y="5827192"/>
            <a:ext cx="646332" cy="646332"/>
          </a:xfrm>
          <a:prstGeom prst="rect">
            <a:avLst/>
          </a:prstGeom>
        </p:spPr>
      </p:pic>
      <p:sp>
        <p:nvSpPr>
          <p:cNvPr id="8" name="Textfeld 7">
            <a:extLst>
              <a:ext uri="{FF2B5EF4-FFF2-40B4-BE49-F238E27FC236}">
                <a16:creationId xmlns:a16="http://schemas.microsoft.com/office/drawing/2014/main" id="{0EDD893A-EF6A-4D1F-6DAD-3315D7FB67EF}"/>
              </a:ext>
            </a:extLst>
          </p:cNvPr>
          <p:cNvSpPr txBox="1"/>
          <p:nvPr/>
        </p:nvSpPr>
        <p:spPr>
          <a:xfrm>
            <a:off x="2865083" y="5831840"/>
            <a:ext cx="3475318" cy="492443"/>
          </a:xfrm>
          <a:prstGeom prst="rect">
            <a:avLst/>
          </a:prstGeom>
          <a:noFill/>
        </p:spPr>
        <p:txBody>
          <a:bodyPr wrap="square" rtlCol="0">
            <a:spAutoFit/>
          </a:bodyPr>
          <a:lstStyle/>
          <a:p>
            <a:r>
              <a:rPr lang="is-IS" sz="1300" dirty="0">
                <a:solidFill>
                  <a:srgbClr val="595A59"/>
                </a:solidFill>
              </a:rPr>
              <a:t>Þetta myndband útskýrir </a:t>
            </a:r>
            <a:r>
              <a:rPr lang="is-IS" sz="1300" dirty="0" err="1">
                <a:solidFill>
                  <a:srgbClr val="595A59"/>
                </a:solidFill>
              </a:rPr>
              <a:t>virðiskeðjuna</a:t>
            </a:r>
            <a:r>
              <a:rPr lang="de-DE" sz="1300" dirty="0">
                <a:solidFill>
                  <a:srgbClr val="595A59"/>
                </a:solidFill>
              </a:rPr>
              <a:t>: </a:t>
            </a:r>
            <a:r>
              <a:rPr lang="de-DE" sz="1300" dirty="0">
                <a:solidFill>
                  <a:srgbClr val="595A59"/>
                </a:solidFill>
                <a:hlinkClick r:id="rId6">
                  <a:extLst>
                    <a:ext uri="{A12FA001-AC4F-418D-AE19-62706E023703}">
                      <ahyp:hlinkClr xmlns:ahyp="http://schemas.microsoft.com/office/drawing/2018/hyperlinkcolor" val="tx"/>
                    </a:ext>
                  </a:extLst>
                </a:hlinkClick>
              </a:rPr>
              <a:t>https://www.youtube.com/watch?v=SI5lYaZaUlg</a:t>
            </a:r>
            <a:r>
              <a:rPr lang="de-DE" sz="1300" dirty="0">
                <a:solidFill>
                  <a:srgbClr val="595A59"/>
                </a:solidFill>
              </a:rPr>
              <a:t>  </a:t>
            </a:r>
            <a:endParaRPr lang="en-GB" sz="1300" dirty="0">
              <a:solidFill>
                <a:srgbClr val="595A59"/>
              </a:solidFill>
            </a:endParaRPr>
          </a:p>
        </p:txBody>
      </p:sp>
    </p:spTree>
    <p:extLst>
      <p:ext uri="{BB962C8B-B14F-4D97-AF65-F5344CB8AC3E}">
        <p14:creationId xmlns:p14="http://schemas.microsoft.com/office/powerpoint/2010/main" val="1250481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05FB03E-58E5-1CB0-7072-68FB4D922FEB}"/>
              </a:ext>
            </a:extLst>
          </p:cNvPr>
          <p:cNvSpPr/>
          <p:nvPr/>
        </p:nvSpPr>
        <p:spPr>
          <a:xfrm>
            <a:off x="1" y="336895"/>
            <a:ext cx="12191999" cy="119981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platzhalter 2">
            <a:extLst>
              <a:ext uri="{FF2B5EF4-FFF2-40B4-BE49-F238E27FC236}">
                <a16:creationId xmlns:a16="http://schemas.microsoft.com/office/drawing/2014/main" id="{FF61BD6A-C6DD-70BA-3B14-D385B7C2FA56}"/>
              </a:ext>
            </a:extLst>
          </p:cNvPr>
          <p:cNvSpPr>
            <a:spLocks noGrp="1"/>
          </p:cNvSpPr>
          <p:nvPr>
            <p:ph type="body" sz="quarter" idx="16"/>
          </p:nvPr>
        </p:nvSpPr>
        <p:spPr/>
        <p:txBody>
          <a:bodyPr>
            <a:normAutofit lnSpcReduction="10000"/>
          </a:bodyPr>
          <a:lstStyle/>
          <a:p>
            <a:r>
              <a:rPr lang="de-DE" dirty="0">
                <a:solidFill>
                  <a:schemeClr val="bg1"/>
                </a:solidFill>
              </a:rPr>
              <a:t>Að greina krísu snemma– Virðiskeðjan</a:t>
            </a:r>
          </a:p>
        </p:txBody>
      </p:sp>
      <p:sp>
        <p:nvSpPr>
          <p:cNvPr id="17" name="TextBox 17">
            <a:extLst>
              <a:ext uri="{FF2B5EF4-FFF2-40B4-BE49-F238E27FC236}">
                <a16:creationId xmlns:a16="http://schemas.microsoft.com/office/drawing/2014/main" id="{7BE00EE1-DE6D-E008-CABB-DF0EE19B17FA}"/>
              </a:ext>
            </a:extLst>
          </p:cNvPr>
          <p:cNvSpPr txBox="1"/>
          <p:nvPr/>
        </p:nvSpPr>
        <p:spPr>
          <a:xfrm>
            <a:off x="6533114" y="5348363"/>
            <a:ext cx="2562433"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INNKAUP OG ÖNNUR ÖFLUN AÐFANGA</a:t>
            </a:r>
          </a:p>
        </p:txBody>
      </p:sp>
      <p:sp>
        <p:nvSpPr>
          <p:cNvPr id="34" name="Textfeld 33">
            <a:extLst>
              <a:ext uri="{FF2B5EF4-FFF2-40B4-BE49-F238E27FC236}">
                <a16:creationId xmlns:a16="http://schemas.microsoft.com/office/drawing/2014/main" id="{3B33F2A4-3C3A-6B10-480C-B76AD3559F98}"/>
              </a:ext>
            </a:extLst>
          </p:cNvPr>
          <p:cNvSpPr txBox="1"/>
          <p:nvPr/>
        </p:nvSpPr>
        <p:spPr>
          <a:xfrm>
            <a:off x="161693" y="1766911"/>
            <a:ext cx="4408404" cy="5062924"/>
          </a:xfrm>
          <a:prstGeom prst="rect">
            <a:avLst/>
          </a:prstGeom>
          <a:solidFill>
            <a:schemeClr val="bg2"/>
          </a:solidFill>
        </p:spPr>
        <p:txBody>
          <a:bodyPr wrap="square">
            <a:spAutoFit/>
          </a:bodyPr>
          <a:lstStyle/>
          <a:p>
            <a:r>
              <a:rPr lang="is-IS" sz="1900" dirty="0" err="1">
                <a:solidFill>
                  <a:srgbClr val="595A59"/>
                </a:solidFill>
              </a:rPr>
              <a:t>Virðiskeðjan</a:t>
            </a:r>
            <a:r>
              <a:rPr lang="is-IS" sz="1900" dirty="0">
                <a:solidFill>
                  <a:srgbClr val="595A59"/>
                </a:solidFill>
              </a:rPr>
              <a:t> er líkan sem lýsir allri starfsemi fyrirtækis sem þarf til að búa til vöru eða þjónustu. </a:t>
            </a:r>
          </a:p>
          <a:p>
            <a:endParaRPr lang="is-IS" sz="1900" dirty="0">
              <a:solidFill>
                <a:srgbClr val="595A59"/>
              </a:solidFill>
            </a:endParaRPr>
          </a:p>
          <a:p>
            <a:r>
              <a:rPr lang="is-IS" sz="1900" dirty="0">
                <a:solidFill>
                  <a:srgbClr val="595A59"/>
                </a:solidFill>
              </a:rPr>
              <a:t>Með þessu líkani er hægt að sjá hvaða vinnuferlar og starfsþættir eiga þátt í verðmætasköpuninni.</a:t>
            </a:r>
          </a:p>
          <a:p>
            <a:endParaRPr lang="is-IS" sz="1900" dirty="0">
              <a:solidFill>
                <a:srgbClr val="595A59"/>
              </a:solidFill>
              <a:highlight>
                <a:srgbClr val="00FF00"/>
              </a:highlight>
            </a:endParaRPr>
          </a:p>
          <a:p>
            <a:r>
              <a:rPr lang="is-IS" sz="1900" dirty="0">
                <a:solidFill>
                  <a:srgbClr val="595A59"/>
                </a:solidFill>
              </a:rPr>
              <a:t>Hugmyndin var fyrst gefin út árið 1985 af </a:t>
            </a:r>
            <a:r>
              <a:rPr lang="is-IS" sz="1900" b="1" dirty="0">
                <a:solidFill>
                  <a:srgbClr val="595A59"/>
                </a:solidFill>
              </a:rPr>
              <a:t>Michael E. </a:t>
            </a:r>
            <a:r>
              <a:rPr lang="is-IS" sz="1900" b="1" dirty="0" err="1">
                <a:solidFill>
                  <a:srgbClr val="595A59"/>
                </a:solidFill>
              </a:rPr>
              <a:t>Porter</a:t>
            </a:r>
            <a:r>
              <a:rPr lang="is-IS" sz="1900" b="1" dirty="0">
                <a:solidFill>
                  <a:srgbClr val="595A59"/>
                </a:solidFill>
              </a:rPr>
              <a:t> </a:t>
            </a:r>
            <a:r>
              <a:rPr lang="is-IS" sz="1900" dirty="0">
                <a:solidFill>
                  <a:srgbClr val="595A59"/>
                </a:solidFill>
              </a:rPr>
              <a:t>í bók hans um samkeppnisforskot:</a:t>
            </a:r>
          </a:p>
          <a:p>
            <a:endParaRPr lang="is-IS" sz="1900" dirty="0">
              <a:solidFill>
                <a:srgbClr val="595A59"/>
              </a:solidFill>
            </a:endParaRPr>
          </a:p>
          <a:p>
            <a:r>
              <a:rPr lang="is-IS" sz="1900" i="1" dirty="0">
                <a:solidFill>
                  <a:srgbClr val="595A59"/>
                </a:solidFill>
              </a:rPr>
              <a:t>"</a:t>
            </a:r>
            <a:r>
              <a:rPr lang="en-US" sz="1900" i="1" dirty="0">
                <a:solidFill>
                  <a:srgbClr val="595A59"/>
                </a:solidFill>
              </a:rPr>
              <a:t>Every company is a collection of activities through which its product is designed, manufactured, distributed, delivered and supported. All these activities can be represented in a value chain</a:t>
            </a:r>
            <a:r>
              <a:rPr lang="is-IS" sz="1900" i="1" dirty="0">
                <a:solidFill>
                  <a:srgbClr val="595A59"/>
                </a:solidFill>
              </a:rPr>
              <a:t>.“</a:t>
            </a:r>
            <a:endParaRPr lang="is-IS" dirty="0"/>
          </a:p>
        </p:txBody>
      </p:sp>
      <p:sp>
        <p:nvSpPr>
          <p:cNvPr id="33" name="Textplatzhalter 5">
            <a:extLst>
              <a:ext uri="{FF2B5EF4-FFF2-40B4-BE49-F238E27FC236}">
                <a16:creationId xmlns:a16="http://schemas.microsoft.com/office/drawing/2014/main" id="{EA37392B-58A3-367E-F2A0-6C6F6C205D70}"/>
              </a:ext>
            </a:extLst>
          </p:cNvPr>
          <p:cNvSpPr>
            <a:spLocks noGrp="1"/>
          </p:cNvSpPr>
          <p:nvPr>
            <p:ph type="body" sz="quarter" idx="18"/>
          </p:nvPr>
        </p:nvSpPr>
        <p:spPr>
          <a:xfrm>
            <a:off x="427612" y="1129758"/>
            <a:ext cx="8834647" cy="599705"/>
          </a:xfrm>
        </p:spPr>
        <p:txBody>
          <a:bodyPr>
            <a:normAutofit/>
          </a:bodyPr>
          <a:lstStyle/>
          <a:p>
            <a:r>
              <a:rPr lang="is-IS" sz="1600" dirty="0">
                <a:solidFill>
                  <a:schemeClr val="bg1"/>
                </a:solidFill>
              </a:rPr>
              <a:t>Hægt er að kortleggja </a:t>
            </a:r>
            <a:r>
              <a:rPr lang="is-IS" sz="1600" dirty="0" err="1">
                <a:solidFill>
                  <a:schemeClr val="bg1"/>
                </a:solidFill>
              </a:rPr>
              <a:t>snemmbúin</a:t>
            </a:r>
            <a:r>
              <a:rPr lang="is-IS" sz="1600" dirty="0">
                <a:solidFill>
                  <a:schemeClr val="bg1"/>
                </a:solidFill>
              </a:rPr>
              <a:t> viðvörunarmerki með því að nota </a:t>
            </a:r>
            <a:r>
              <a:rPr lang="is-IS" sz="1600" dirty="0" err="1">
                <a:solidFill>
                  <a:schemeClr val="bg1"/>
                </a:solidFill>
              </a:rPr>
              <a:t>virðiskeðju</a:t>
            </a:r>
            <a:r>
              <a:rPr lang="is-IS" sz="1600" dirty="0">
                <a:solidFill>
                  <a:schemeClr val="bg1"/>
                </a:solidFill>
              </a:rPr>
              <a:t> </a:t>
            </a:r>
            <a:r>
              <a:rPr lang="is-IS" sz="1600" dirty="0" err="1">
                <a:solidFill>
                  <a:schemeClr val="bg1"/>
                </a:solidFill>
              </a:rPr>
              <a:t>Porter</a:t>
            </a:r>
            <a:endParaRPr lang="is-IS" sz="1600" dirty="0">
              <a:solidFill>
                <a:schemeClr val="bg1"/>
              </a:solidFill>
            </a:endParaRPr>
          </a:p>
        </p:txBody>
      </p:sp>
      <p:grpSp>
        <p:nvGrpSpPr>
          <p:cNvPr id="40" name="Group 39">
            <a:extLst>
              <a:ext uri="{FF2B5EF4-FFF2-40B4-BE49-F238E27FC236}">
                <a16:creationId xmlns:a16="http://schemas.microsoft.com/office/drawing/2014/main" id="{2A1E594A-71CE-44F2-8FFA-6F6DCDABEE8B}"/>
              </a:ext>
            </a:extLst>
          </p:cNvPr>
          <p:cNvGrpSpPr/>
          <p:nvPr/>
        </p:nvGrpSpPr>
        <p:grpSpPr>
          <a:xfrm>
            <a:off x="4621554" y="2192636"/>
            <a:ext cx="7408753" cy="3848678"/>
            <a:chOff x="4621554" y="2192636"/>
            <a:chExt cx="7408753" cy="3848678"/>
          </a:xfrm>
        </p:grpSpPr>
        <p:sp>
          <p:nvSpPr>
            <p:cNvPr id="4" name="Rectangle 4">
              <a:extLst>
                <a:ext uri="{FF2B5EF4-FFF2-40B4-BE49-F238E27FC236}">
                  <a16:creationId xmlns:a16="http://schemas.microsoft.com/office/drawing/2014/main" id="{4A7DE67F-7235-FDAC-533E-8CFB321A249C}"/>
                </a:ext>
              </a:extLst>
            </p:cNvPr>
            <p:cNvSpPr/>
            <p:nvPr/>
          </p:nvSpPr>
          <p:spPr>
            <a:xfrm>
              <a:off x="5056692" y="3947207"/>
              <a:ext cx="5515268" cy="427132"/>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grpSp>
          <p:nvGrpSpPr>
            <p:cNvPr id="39" name="Group 38">
              <a:extLst>
                <a:ext uri="{FF2B5EF4-FFF2-40B4-BE49-F238E27FC236}">
                  <a16:creationId xmlns:a16="http://schemas.microsoft.com/office/drawing/2014/main" id="{2C015A55-27B2-1BE9-055F-963B36399234}"/>
                </a:ext>
              </a:extLst>
            </p:cNvPr>
            <p:cNvGrpSpPr/>
            <p:nvPr/>
          </p:nvGrpSpPr>
          <p:grpSpPr>
            <a:xfrm>
              <a:off x="4621554" y="2192636"/>
              <a:ext cx="7408753" cy="3848678"/>
              <a:chOff x="4621554" y="2192636"/>
              <a:chExt cx="7408753" cy="3848678"/>
            </a:xfrm>
          </p:grpSpPr>
          <p:grpSp>
            <p:nvGrpSpPr>
              <p:cNvPr id="37" name="Group 36">
                <a:extLst>
                  <a:ext uri="{FF2B5EF4-FFF2-40B4-BE49-F238E27FC236}">
                    <a16:creationId xmlns:a16="http://schemas.microsoft.com/office/drawing/2014/main" id="{E2A0CCB7-26DE-61F8-F0E1-5CE519D4124F}"/>
                  </a:ext>
                </a:extLst>
              </p:cNvPr>
              <p:cNvGrpSpPr/>
              <p:nvPr/>
            </p:nvGrpSpPr>
            <p:grpSpPr>
              <a:xfrm>
                <a:off x="4621554" y="2192636"/>
                <a:ext cx="7408753" cy="3848678"/>
                <a:chOff x="4621554" y="2192636"/>
                <a:chExt cx="7408753" cy="3848678"/>
              </a:xfrm>
            </p:grpSpPr>
            <p:sp>
              <p:nvSpPr>
                <p:cNvPr id="6" name="Rectangle 6">
                  <a:extLst>
                    <a:ext uri="{FF2B5EF4-FFF2-40B4-BE49-F238E27FC236}">
                      <a16:creationId xmlns:a16="http://schemas.microsoft.com/office/drawing/2014/main" id="{E6A8DCDD-2C77-70A5-5E94-9891996BBA1E}"/>
                    </a:ext>
                  </a:extLst>
                </p:cNvPr>
                <p:cNvSpPr/>
                <p:nvPr/>
              </p:nvSpPr>
              <p:spPr>
                <a:xfrm>
                  <a:off x="5056692" y="4830828"/>
                  <a:ext cx="5515268" cy="427132"/>
                </a:xfrm>
                <a:prstGeom prst="rect">
                  <a:avLst/>
                </a:prstGeom>
                <a:solidFill>
                  <a:srgbClr val="AC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7" name="Rectangle 7">
                  <a:extLst>
                    <a:ext uri="{FF2B5EF4-FFF2-40B4-BE49-F238E27FC236}">
                      <a16:creationId xmlns:a16="http://schemas.microsoft.com/office/drawing/2014/main" id="{0326CC0E-F1E7-4345-5DE0-811B4149AE3F}"/>
                    </a:ext>
                  </a:extLst>
                </p:cNvPr>
                <p:cNvSpPr/>
                <p:nvPr/>
              </p:nvSpPr>
              <p:spPr>
                <a:xfrm>
                  <a:off x="5056692" y="4389017"/>
                  <a:ext cx="5515268" cy="427132"/>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grpSp>
              <p:nvGrpSpPr>
                <p:cNvPr id="36" name="Group 35">
                  <a:extLst>
                    <a:ext uri="{FF2B5EF4-FFF2-40B4-BE49-F238E27FC236}">
                      <a16:creationId xmlns:a16="http://schemas.microsoft.com/office/drawing/2014/main" id="{B9F8B0B6-7490-8344-10A1-B981A832881F}"/>
                    </a:ext>
                  </a:extLst>
                </p:cNvPr>
                <p:cNvGrpSpPr/>
                <p:nvPr/>
              </p:nvGrpSpPr>
              <p:grpSpPr>
                <a:xfrm>
                  <a:off x="4621554" y="2192636"/>
                  <a:ext cx="7408753" cy="3848678"/>
                  <a:chOff x="4621554" y="2192636"/>
                  <a:chExt cx="7408753" cy="3848678"/>
                </a:xfrm>
              </p:grpSpPr>
              <p:sp>
                <p:nvSpPr>
                  <p:cNvPr id="9" name="Rectangle 9">
                    <a:extLst>
                      <a:ext uri="{FF2B5EF4-FFF2-40B4-BE49-F238E27FC236}">
                        <a16:creationId xmlns:a16="http://schemas.microsoft.com/office/drawing/2014/main" id="{1ADE22FA-026A-3F57-D937-C4E152D0AE67}"/>
                      </a:ext>
                    </a:extLst>
                  </p:cNvPr>
                  <p:cNvSpPr/>
                  <p:nvPr/>
                </p:nvSpPr>
                <p:spPr>
                  <a:xfrm>
                    <a:off x="5056692" y="2192636"/>
                    <a:ext cx="1090706" cy="1739893"/>
                  </a:xfrm>
                  <a:prstGeom prst="rect">
                    <a:avLst/>
                  </a:prstGeom>
                  <a:solidFill>
                    <a:srgbClr val="D2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grpSp>
                <p:nvGrpSpPr>
                  <p:cNvPr id="35" name="Group 34">
                    <a:extLst>
                      <a:ext uri="{FF2B5EF4-FFF2-40B4-BE49-F238E27FC236}">
                        <a16:creationId xmlns:a16="http://schemas.microsoft.com/office/drawing/2014/main" id="{46D768F2-4BFC-B096-A184-541560972A70}"/>
                      </a:ext>
                    </a:extLst>
                  </p:cNvPr>
                  <p:cNvGrpSpPr/>
                  <p:nvPr/>
                </p:nvGrpSpPr>
                <p:grpSpPr>
                  <a:xfrm>
                    <a:off x="4621554" y="2192636"/>
                    <a:ext cx="7408753" cy="3848678"/>
                    <a:chOff x="4621554" y="2192636"/>
                    <a:chExt cx="7408753" cy="3848678"/>
                  </a:xfrm>
                </p:grpSpPr>
                <p:sp>
                  <p:nvSpPr>
                    <p:cNvPr id="5" name="Rectangle 5">
                      <a:extLst>
                        <a:ext uri="{FF2B5EF4-FFF2-40B4-BE49-F238E27FC236}">
                          <a16:creationId xmlns:a16="http://schemas.microsoft.com/office/drawing/2014/main" id="{11EAA1A2-83AB-8FEF-8624-7B4FB43CB245}"/>
                        </a:ext>
                      </a:extLst>
                    </p:cNvPr>
                    <p:cNvSpPr/>
                    <p:nvPr/>
                  </p:nvSpPr>
                  <p:spPr>
                    <a:xfrm>
                      <a:off x="5056692" y="5272639"/>
                      <a:ext cx="5515268" cy="427132"/>
                    </a:xfrm>
                    <a:prstGeom prst="rect">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8" name="Triangle 8">
                      <a:extLst>
                        <a:ext uri="{FF2B5EF4-FFF2-40B4-BE49-F238E27FC236}">
                          <a16:creationId xmlns:a16="http://schemas.microsoft.com/office/drawing/2014/main" id="{4E0C280B-6BC5-4B51-7122-C51A2ED1CE96}"/>
                        </a:ext>
                      </a:extLst>
                    </p:cNvPr>
                    <p:cNvSpPr/>
                    <p:nvPr/>
                  </p:nvSpPr>
                  <p:spPr>
                    <a:xfrm rot="5400000">
                      <a:off x="9555168" y="3224632"/>
                      <a:ext cx="3506293" cy="1443985"/>
                    </a:xfrm>
                    <a:prstGeom prst="triangl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10" name="Rectangle 10">
                      <a:extLst>
                        <a:ext uri="{FF2B5EF4-FFF2-40B4-BE49-F238E27FC236}">
                          <a16:creationId xmlns:a16="http://schemas.microsoft.com/office/drawing/2014/main" id="{B71DD800-58A9-2D6A-8785-C1E79CC002DE}"/>
                        </a:ext>
                      </a:extLst>
                    </p:cNvPr>
                    <p:cNvSpPr/>
                    <p:nvPr/>
                  </p:nvSpPr>
                  <p:spPr>
                    <a:xfrm>
                      <a:off x="6159849" y="2192636"/>
                      <a:ext cx="1090706" cy="1739893"/>
                    </a:xfrm>
                    <a:prstGeom prst="rect">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1" name="Rectangle 11">
                      <a:extLst>
                        <a:ext uri="{FF2B5EF4-FFF2-40B4-BE49-F238E27FC236}">
                          <a16:creationId xmlns:a16="http://schemas.microsoft.com/office/drawing/2014/main" id="{68F1D004-5EF3-5A5C-4324-E1C998BD9F7B}"/>
                        </a:ext>
                      </a:extLst>
                    </p:cNvPr>
                    <p:cNvSpPr/>
                    <p:nvPr/>
                  </p:nvSpPr>
                  <p:spPr>
                    <a:xfrm>
                      <a:off x="7263007" y="2192636"/>
                      <a:ext cx="1090706" cy="1739893"/>
                    </a:xfrm>
                    <a:prstGeom prst="rect">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2" name="Rectangle 12">
                      <a:extLst>
                        <a:ext uri="{FF2B5EF4-FFF2-40B4-BE49-F238E27FC236}">
                          <a16:creationId xmlns:a16="http://schemas.microsoft.com/office/drawing/2014/main" id="{F25FC80F-3EAD-4F0F-4564-789263C7C72A}"/>
                        </a:ext>
                      </a:extLst>
                    </p:cNvPr>
                    <p:cNvSpPr/>
                    <p:nvPr/>
                  </p:nvSpPr>
                  <p:spPr>
                    <a:xfrm>
                      <a:off x="8370778" y="2192636"/>
                      <a:ext cx="1090706" cy="1739893"/>
                    </a:xfrm>
                    <a:prstGeom prst="rect">
                      <a:avLst/>
                    </a:prstGeom>
                    <a:solidFill>
                      <a:srgbClr val="9DC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3" name="Rectangle 13">
                      <a:extLst>
                        <a:ext uri="{FF2B5EF4-FFF2-40B4-BE49-F238E27FC236}">
                          <a16:creationId xmlns:a16="http://schemas.microsoft.com/office/drawing/2014/main" id="{8F644917-E33C-0D52-F31F-48FD5D3581DE}"/>
                        </a:ext>
                      </a:extLst>
                    </p:cNvPr>
                    <p:cNvSpPr/>
                    <p:nvPr/>
                  </p:nvSpPr>
                  <p:spPr>
                    <a:xfrm flipH="1">
                      <a:off x="9479704" y="2193478"/>
                      <a:ext cx="1090706" cy="1739893"/>
                    </a:xfrm>
                    <a:prstGeom prst="rect">
                      <a:avLst/>
                    </a:prstGeom>
                    <a:solidFill>
                      <a:srgbClr val="7F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4" name="TextBox 14">
                      <a:extLst>
                        <a:ext uri="{FF2B5EF4-FFF2-40B4-BE49-F238E27FC236}">
                          <a16:creationId xmlns:a16="http://schemas.microsoft.com/office/drawing/2014/main" id="{6FE3EFA2-6424-6D26-359B-3A48CB2C7691}"/>
                        </a:ext>
                      </a:extLst>
                    </p:cNvPr>
                    <p:cNvSpPr txBox="1"/>
                    <p:nvPr/>
                  </p:nvSpPr>
                  <p:spPr>
                    <a:xfrm>
                      <a:off x="5560004" y="4025694"/>
                      <a:ext cx="450867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SKIPULAG OG INNVIÐIR TIL STUÐNINGS AÐALSTARFSEMINNI</a:t>
                      </a:r>
                    </a:p>
                  </p:txBody>
                </p:sp>
                <p:sp>
                  <p:nvSpPr>
                    <p:cNvPr id="15" name="TextBox 15">
                      <a:extLst>
                        <a:ext uri="{FF2B5EF4-FFF2-40B4-BE49-F238E27FC236}">
                          <a16:creationId xmlns:a16="http://schemas.microsoft.com/office/drawing/2014/main" id="{9ED0B9DD-2B9E-98FB-7443-90C7C774F6ED}"/>
                        </a:ext>
                      </a:extLst>
                    </p:cNvPr>
                    <p:cNvSpPr txBox="1"/>
                    <p:nvPr/>
                  </p:nvSpPr>
                  <p:spPr>
                    <a:xfrm>
                      <a:off x="7006004" y="4466176"/>
                      <a:ext cx="161666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MANNAUÐS</a:t>
                      </a:r>
                    </a:p>
                  </p:txBody>
                </p:sp>
                <p:sp>
                  <p:nvSpPr>
                    <p:cNvPr id="16" name="TextBox 16">
                      <a:extLst>
                        <a:ext uri="{FF2B5EF4-FFF2-40B4-BE49-F238E27FC236}">
                          <a16:creationId xmlns:a16="http://schemas.microsoft.com/office/drawing/2014/main" id="{8CA1C8E4-472E-9EAF-82AE-152A403BC568}"/>
                        </a:ext>
                      </a:extLst>
                    </p:cNvPr>
                    <p:cNvSpPr txBox="1"/>
                    <p:nvPr/>
                  </p:nvSpPr>
                  <p:spPr>
                    <a:xfrm>
                      <a:off x="6328800" y="4907224"/>
                      <a:ext cx="297107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TÆKNILEGUR STUÐNINGUR VIÐ STARFSEMINA</a:t>
                      </a:r>
                    </a:p>
                  </p:txBody>
                </p:sp>
                <p:sp>
                  <p:nvSpPr>
                    <p:cNvPr id="18" name="TextBox 23">
                      <a:extLst>
                        <a:ext uri="{FF2B5EF4-FFF2-40B4-BE49-F238E27FC236}">
                          <a16:creationId xmlns:a16="http://schemas.microsoft.com/office/drawing/2014/main" id="{D14ED1A4-07DF-588E-7F79-B25A11A3DE0B}"/>
                        </a:ext>
                      </a:extLst>
                    </p:cNvPr>
                    <p:cNvSpPr txBox="1"/>
                    <p:nvPr/>
                  </p:nvSpPr>
                  <p:spPr>
                    <a:xfrm>
                      <a:off x="10928046" y="3794030"/>
                      <a:ext cx="514885"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VIRÐI</a:t>
                      </a:r>
                    </a:p>
                  </p:txBody>
                </p:sp>
                <p:sp>
                  <p:nvSpPr>
                    <p:cNvPr id="19" name="TextBox 25">
                      <a:extLst>
                        <a:ext uri="{FF2B5EF4-FFF2-40B4-BE49-F238E27FC236}">
                          <a16:creationId xmlns:a16="http://schemas.microsoft.com/office/drawing/2014/main" id="{2BF63838-9221-97E6-5C02-77429C5FEFAC}"/>
                        </a:ext>
                      </a:extLst>
                    </p:cNvPr>
                    <p:cNvSpPr txBox="1"/>
                    <p:nvPr/>
                  </p:nvSpPr>
                  <p:spPr>
                    <a:xfrm>
                      <a:off x="6548507" y="5764315"/>
                      <a:ext cx="2531655" cy="276999"/>
                    </a:xfrm>
                    <a:prstGeom prst="rect">
                      <a:avLst/>
                    </a:prstGeom>
                    <a:noFill/>
                  </p:spPr>
                  <p:txBody>
                    <a:bodyPr wrap="none" rtlCol="0" anchor="ctr">
                      <a:spAutoFit/>
                    </a:bodyPr>
                    <a:lstStyle/>
                    <a:p>
                      <a:pPr algn="ctr"/>
                      <a:r>
                        <a:rPr lang="en-GB" sz="1200" b="1" dirty="0">
                          <a:solidFill>
                            <a:srgbClr val="000000"/>
                          </a:solidFill>
                          <a:latin typeface="+mj-lt"/>
                          <a:cs typeface="Poppins" pitchFamily="2" charset="77"/>
                        </a:rPr>
                        <a:t>FERLAR TIL STUÐNINGS STARFSEMINNI</a:t>
                      </a:r>
                    </a:p>
                  </p:txBody>
                </p:sp>
                <p:sp>
                  <p:nvSpPr>
                    <p:cNvPr id="20" name="TextBox 26">
                      <a:extLst>
                        <a:ext uri="{FF2B5EF4-FFF2-40B4-BE49-F238E27FC236}">
                          <a16:creationId xmlns:a16="http://schemas.microsoft.com/office/drawing/2014/main" id="{C064C9E7-F8C6-78B4-B868-36A75CA7DEBA}"/>
                        </a:ext>
                      </a:extLst>
                    </p:cNvPr>
                    <p:cNvSpPr txBox="1"/>
                    <p:nvPr/>
                  </p:nvSpPr>
                  <p:spPr>
                    <a:xfrm rot="16200000">
                      <a:off x="3982862" y="2832169"/>
                      <a:ext cx="1739050" cy="461665"/>
                    </a:xfrm>
                    <a:prstGeom prst="rect">
                      <a:avLst/>
                    </a:prstGeom>
                    <a:noFill/>
                  </p:spPr>
                  <p:txBody>
                    <a:bodyPr wrap="square" rtlCol="0" anchor="ctr">
                      <a:spAutoFit/>
                    </a:bodyPr>
                    <a:lstStyle/>
                    <a:p>
                      <a:pPr algn="ctr"/>
                      <a:r>
                        <a:rPr lang="en-GB" sz="1200" b="1" dirty="0">
                          <a:solidFill>
                            <a:srgbClr val="000000"/>
                          </a:solidFill>
                          <a:latin typeface="+mj-lt"/>
                          <a:cs typeface="Poppins" pitchFamily="2" charset="77"/>
                        </a:rPr>
                        <a:t>HELSTU VINNUFERLAR OG STARFSÞÆTTIR</a:t>
                      </a:r>
                    </a:p>
                  </p:txBody>
                </p:sp>
                <p:sp>
                  <p:nvSpPr>
                    <p:cNvPr id="21" name="TextBox 18">
                      <a:extLst>
                        <a:ext uri="{FF2B5EF4-FFF2-40B4-BE49-F238E27FC236}">
                          <a16:creationId xmlns:a16="http://schemas.microsoft.com/office/drawing/2014/main" id="{883A822C-62B7-8EE3-464A-5C1E00703AB5}"/>
                        </a:ext>
                      </a:extLst>
                    </p:cNvPr>
                    <p:cNvSpPr txBox="1"/>
                    <p:nvPr/>
                  </p:nvSpPr>
                  <p:spPr>
                    <a:xfrm>
                      <a:off x="5131153" y="3155665"/>
                      <a:ext cx="964788"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AÐSTREYMI OG MÓTTAKA AÐFANGA</a:t>
                      </a:r>
                    </a:p>
                  </p:txBody>
                </p:sp>
                <p:sp>
                  <p:nvSpPr>
                    <p:cNvPr id="22" name="TextBox 19">
                      <a:extLst>
                        <a:ext uri="{FF2B5EF4-FFF2-40B4-BE49-F238E27FC236}">
                          <a16:creationId xmlns:a16="http://schemas.microsoft.com/office/drawing/2014/main" id="{5E0BF195-6EF4-906F-CEBF-CBAA35AD738B}"/>
                        </a:ext>
                      </a:extLst>
                    </p:cNvPr>
                    <p:cNvSpPr txBox="1"/>
                    <p:nvPr/>
                  </p:nvSpPr>
                  <p:spPr>
                    <a:xfrm>
                      <a:off x="6241295" y="3182040"/>
                      <a:ext cx="881439" cy="646331"/>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FRAMLEIÐSLA / REKSTUR</a:t>
                      </a:r>
                    </a:p>
                  </p:txBody>
                </p:sp>
                <p:sp>
                  <p:nvSpPr>
                    <p:cNvPr id="23" name="TextBox 20">
                      <a:extLst>
                        <a:ext uri="{FF2B5EF4-FFF2-40B4-BE49-F238E27FC236}">
                          <a16:creationId xmlns:a16="http://schemas.microsoft.com/office/drawing/2014/main" id="{0507CED7-31E4-1B58-87FE-27404EB5F7F0}"/>
                        </a:ext>
                      </a:extLst>
                    </p:cNvPr>
                    <p:cNvSpPr txBox="1"/>
                    <p:nvPr/>
                  </p:nvSpPr>
                  <p:spPr>
                    <a:xfrm>
                      <a:off x="7302012" y="3155665"/>
                      <a:ext cx="1017309"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FRÁGANGUR VÖRU, GEYMSLA OG DREIFING</a:t>
                      </a:r>
                    </a:p>
                  </p:txBody>
                </p:sp>
                <p:sp>
                  <p:nvSpPr>
                    <p:cNvPr id="24" name="TextBox 21">
                      <a:extLst>
                        <a:ext uri="{FF2B5EF4-FFF2-40B4-BE49-F238E27FC236}">
                          <a16:creationId xmlns:a16="http://schemas.microsoft.com/office/drawing/2014/main" id="{4BB2AF35-90E0-E8AA-2F96-698EF6AB2FDB}"/>
                        </a:ext>
                      </a:extLst>
                    </p:cNvPr>
                    <p:cNvSpPr txBox="1"/>
                    <p:nvPr/>
                  </p:nvSpPr>
                  <p:spPr>
                    <a:xfrm>
                      <a:off x="8406676" y="3130153"/>
                      <a:ext cx="1021571"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MARKAÐS- OG SÖLUTENGT STARF</a:t>
                      </a:r>
                    </a:p>
                  </p:txBody>
                </p:sp>
                <p:sp>
                  <p:nvSpPr>
                    <p:cNvPr id="25" name="TextBox 22">
                      <a:extLst>
                        <a:ext uri="{FF2B5EF4-FFF2-40B4-BE49-F238E27FC236}">
                          <a16:creationId xmlns:a16="http://schemas.microsoft.com/office/drawing/2014/main" id="{5E51C673-86CF-3AE7-3A97-26D952B87649}"/>
                        </a:ext>
                      </a:extLst>
                    </p:cNvPr>
                    <p:cNvSpPr txBox="1"/>
                    <p:nvPr/>
                  </p:nvSpPr>
                  <p:spPr>
                    <a:xfrm>
                      <a:off x="9619979" y="3182041"/>
                      <a:ext cx="810158" cy="276999"/>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ÞJÓNUSTA</a:t>
                      </a:r>
                    </a:p>
                  </p:txBody>
                </p:sp>
                <p:sp>
                  <p:nvSpPr>
                    <p:cNvPr id="26" name="Freeform 223">
                      <a:extLst>
                        <a:ext uri="{FF2B5EF4-FFF2-40B4-BE49-F238E27FC236}">
                          <a16:creationId xmlns:a16="http://schemas.microsoft.com/office/drawing/2014/main" id="{A12CB5A9-A64C-09A9-AD71-0092DFECA735}"/>
                        </a:ext>
                      </a:extLst>
                    </p:cNvPr>
                    <p:cNvSpPr>
                      <a:spLocks noChangeArrowheads="1"/>
                    </p:cNvSpPr>
                    <p:nvPr/>
                  </p:nvSpPr>
                  <p:spPr bwMode="auto">
                    <a:xfrm>
                      <a:off x="6468563" y="2755425"/>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567" dirty="0">
                        <a:latin typeface="+mj-lt"/>
                      </a:endParaRPr>
                    </a:p>
                  </p:txBody>
                </p:sp>
                <p:sp>
                  <p:nvSpPr>
                    <p:cNvPr id="27" name="Freeform 233">
                      <a:extLst>
                        <a:ext uri="{FF2B5EF4-FFF2-40B4-BE49-F238E27FC236}">
                          <a16:creationId xmlns:a16="http://schemas.microsoft.com/office/drawing/2014/main" id="{C9808D59-518B-99DB-D7D5-47F193F971A1}"/>
                        </a:ext>
                      </a:extLst>
                    </p:cNvPr>
                    <p:cNvSpPr>
                      <a:spLocks noChangeArrowheads="1"/>
                    </p:cNvSpPr>
                    <p:nvPr/>
                  </p:nvSpPr>
                  <p:spPr bwMode="auto">
                    <a:xfrm>
                      <a:off x="5364972" y="2681476"/>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567" dirty="0">
                        <a:latin typeface="+mj-lt"/>
                      </a:endParaRPr>
                    </a:p>
                  </p:txBody>
                </p:sp>
                <p:sp>
                  <p:nvSpPr>
                    <p:cNvPr id="28" name="Freeform 236">
                      <a:extLst>
                        <a:ext uri="{FF2B5EF4-FFF2-40B4-BE49-F238E27FC236}">
                          <a16:creationId xmlns:a16="http://schemas.microsoft.com/office/drawing/2014/main" id="{054FA699-5CA3-337F-79C8-9D5363F873A6}"/>
                        </a:ext>
                      </a:extLst>
                    </p:cNvPr>
                    <p:cNvSpPr>
                      <a:spLocks noChangeArrowheads="1"/>
                    </p:cNvSpPr>
                    <p:nvPr/>
                  </p:nvSpPr>
                  <p:spPr bwMode="auto">
                    <a:xfrm>
                      <a:off x="7507887" y="2755424"/>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567" dirty="0">
                        <a:latin typeface="+mj-lt"/>
                      </a:endParaRPr>
                    </a:p>
                  </p:txBody>
                </p:sp>
                <p:sp>
                  <p:nvSpPr>
                    <p:cNvPr id="29" name="Freeform 242">
                      <a:extLst>
                        <a:ext uri="{FF2B5EF4-FFF2-40B4-BE49-F238E27FC236}">
                          <a16:creationId xmlns:a16="http://schemas.microsoft.com/office/drawing/2014/main" id="{64DFD41A-2EDC-DD4E-0540-9A850E174D35}"/>
                        </a:ext>
                      </a:extLst>
                    </p:cNvPr>
                    <p:cNvSpPr>
                      <a:spLocks noChangeArrowheads="1"/>
                    </p:cNvSpPr>
                    <p:nvPr/>
                  </p:nvSpPr>
                  <p:spPr bwMode="auto">
                    <a:xfrm>
                      <a:off x="8670838" y="2594491"/>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567" dirty="0">
                        <a:latin typeface="+mj-lt"/>
                      </a:endParaRPr>
                    </a:p>
                  </p:txBody>
                </p:sp>
                <p:sp>
                  <p:nvSpPr>
                    <p:cNvPr id="30" name="Freeform 245">
                      <a:extLst>
                        <a:ext uri="{FF2B5EF4-FFF2-40B4-BE49-F238E27FC236}">
                          <a16:creationId xmlns:a16="http://schemas.microsoft.com/office/drawing/2014/main" id="{7405EDDB-5423-F0AA-7CB1-02C1342D9BA0}"/>
                        </a:ext>
                      </a:extLst>
                    </p:cNvPr>
                    <p:cNvSpPr>
                      <a:spLocks noChangeArrowheads="1"/>
                    </p:cNvSpPr>
                    <p:nvPr/>
                  </p:nvSpPr>
                  <p:spPr bwMode="auto">
                    <a:xfrm>
                      <a:off x="9767481" y="2590165"/>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567" dirty="0">
                        <a:latin typeface="+mj-lt"/>
                      </a:endParaRPr>
                    </a:p>
                  </p:txBody>
                </p:sp>
                <p:sp>
                  <p:nvSpPr>
                    <p:cNvPr id="31" name="Left Arrow 33">
                      <a:extLst>
                        <a:ext uri="{FF2B5EF4-FFF2-40B4-BE49-F238E27FC236}">
                          <a16:creationId xmlns:a16="http://schemas.microsoft.com/office/drawing/2014/main" id="{393D52A1-7224-5D37-694F-E024490AEE45}"/>
                        </a:ext>
                      </a:extLst>
                    </p:cNvPr>
                    <p:cNvSpPr/>
                    <p:nvPr/>
                  </p:nvSpPr>
                  <p:spPr>
                    <a:xfrm>
                      <a:off x="5056693" y="5817070"/>
                      <a:ext cx="1410551" cy="164510"/>
                    </a:xfrm>
                    <a:prstGeom prst="lef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2" name="Right Arrow 34">
                      <a:extLst>
                        <a:ext uri="{FF2B5EF4-FFF2-40B4-BE49-F238E27FC236}">
                          <a16:creationId xmlns:a16="http://schemas.microsoft.com/office/drawing/2014/main" id="{5218DFB3-D440-F415-1EB7-EFD06D8C353C}"/>
                        </a:ext>
                      </a:extLst>
                    </p:cNvPr>
                    <p:cNvSpPr/>
                    <p:nvPr/>
                  </p:nvSpPr>
                  <p:spPr>
                    <a:xfrm>
                      <a:off x="9161425" y="5817070"/>
                      <a:ext cx="1408987" cy="164510"/>
                    </a:xfrm>
                    <a:prstGeom prst="righ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grpSp>
            </p:grpSp>
          </p:grpSp>
          <p:sp>
            <p:nvSpPr>
              <p:cNvPr id="38" name="TextBox 16">
                <a:extLst>
                  <a:ext uri="{FF2B5EF4-FFF2-40B4-BE49-F238E27FC236}">
                    <a16:creationId xmlns:a16="http://schemas.microsoft.com/office/drawing/2014/main" id="{43BA9B67-B8E3-FAE5-A7D5-8A405E2AB1BD}"/>
                  </a:ext>
                </a:extLst>
              </p:cNvPr>
              <p:cNvSpPr txBox="1"/>
              <p:nvPr/>
            </p:nvSpPr>
            <p:spPr>
              <a:xfrm>
                <a:off x="6605331" y="5365665"/>
                <a:ext cx="2418034"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INNKAUP OG ÖNNUR ÖFLUN GAGNA</a:t>
                </a:r>
              </a:p>
            </p:txBody>
          </p:sp>
        </p:grpSp>
      </p:grpSp>
    </p:spTree>
    <p:extLst>
      <p:ext uri="{BB962C8B-B14F-4D97-AF65-F5344CB8AC3E}">
        <p14:creationId xmlns:p14="http://schemas.microsoft.com/office/powerpoint/2010/main" val="37224460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05FB03E-58E5-1CB0-7072-68FB4D922FEB}"/>
              </a:ext>
            </a:extLst>
          </p:cNvPr>
          <p:cNvSpPr/>
          <p:nvPr/>
        </p:nvSpPr>
        <p:spPr>
          <a:xfrm>
            <a:off x="1" y="336895"/>
            <a:ext cx="12191999" cy="119981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platzhalter 2">
            <a:extLst>
              <a:ext uri="{FF2B5EF4-FFF2-40B4-BE49-F238E27FC236}">
                <a16:creationId xmlns:a16="http://schemas.microsoft.com/office/drawing/2014/main" id="{FF61BD6A-C6DD-70BA-3B14-D385B7C2FA56}"/>
              </a:ext>
            </a:extLst>
          </p:cNvPr>
          <p:cNvSpPr>
            <a:spLocks noGrp="1"/>
          </p:cNvSpPr>
          <p:nvPr>
            <p:ph type="body" sz="quarter" idx="16"/>
          </p:nvPr>
        </p:nvSpPr>
        <p:spPr/>
        <p:txBody>
          <a:bodyPr>
            <a:normAutofit lnSpcReduction="10000"/>
          </a:bodyPr>
          <a:lstStyle/>
          <a:p>
            <a:r>
              <a:rPr lang="de-DE" dirty="0">
                <a:solidFill>
                  <a:schemeClr val="bg1"/>
                </a:solidFill>
              </a:rPr>
              <a:t>Virðiskeðjan sem tól til greiningar á mögulegri krísu</a:t>
            </a:r>
          </a:p>
        </p:txBody>
      </p:sp>
      <p:sp>
        <p:nvSpPr>
          <p:cNvPr id="14" name="TextBox 14">
            <a:extLst>
              <a:ext uri="{FF2B5EF4-FFF2-40B4-BE49-F238E27FC236}">
                <a16:creationId xmlns:a16="http://schemas.microsoft.com/office/drawing/2014/main" id="{6FE3EFA2-6424-6D26-359B-3A48CB2C7691}"/>
              </a:ext>
            </a:extLst>
          </p:cNvPr>
          <p:cNvSpPr txBox="1"/>
          <p:nvPr/>
        </p:nvSpPr>
        <p:spPr>
          <a:xfrm>
            <a:off x="7003046" y="4025694"/>
            <a:ext cx="162256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FIRM INFRASTRUCTURE</a:t>
            </a:r>
          </a:p>
        </p:txBody>
      </p:sp>
      <p:sp>
        <p:nvSpPr>
          <p:cNvPr id="15" name="TextBox 15">
            <a:extLst>
              <a:ext uri="{FF2B5EF4-FFF2-40B4-BE49-F238E27FC236}">
                <a16:creationId xmlns:a16="http://schemas.microsoft.com/office/drawing/2014/main" id="{9ED0B9DD-2B9E-98FB-7443-90C7C774F6ED}"/>
              </a:ext>
            </a:extLst>
          </p:cNvPr>
          <p:cNvSpPr txBox="1"/>
          <p:nvPr/>
        </p:nvSpPr>
        <p:spPr>
          <a:xfrm>
            <a:off x="6647438" y="4466176"/>
            <a:ext cx="2333779"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HUMAN RESOURCE MANAGEMENT</a:t>
            </a:r>
          </a:p>
        </p:txBody>
      </p:sp>
      <p:sp>
        <p:nvSpPr>
          <p:cNvPr id="16" name="TextBox 16">
            <a:extLst>
              <a:ext uri="{FF2B5EF4-FFF2-40B4-BE49-F238E27FC236}">
                <a16:creationId xmlns:a16="http://schemas.microsoft.com/office/drawing/2014/main" id="{8CA1C8E4-472E-9EAF-82AE-152A403BC568}"/>
              </a:ext>
            </a:extLst>
          </p:cNvPr>
          <p:cNvSpPr txBox="1"/>
          <p:nvPr/>
        </p:nvSpPr>
        <p:spPr>
          <a:xfrm>
            <a:off x="6822741" y="4907224"/>
            <a:ext cx="198317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TECHNOLOGY DEVELOPMENT</a:t>
            </a:r>
          </a:p>
        </p:txBody>
      </p:sp>
      <p:sp>
        <p:nvSpPr>
          <p:cNvPr id="17" name="TextBox 17">
            <a:extLst>
              <a:ext uri="{FF2B5EF4-FFF2-40B4-BE49-F238E27FC236}">
                <a16:creationId xmlns:a16="http://schemas.microsoft.com/office/drawing/2014/main" id="{7BE00EE1-DE6D-E008-CABB-DF0EE19B17FA}"/>
              </a:ext>
            </a:extLst>
          </p:cNvPr>
          <p:cNvSpPr txBox="1"/>
          <p:nvPr/>
        </p:nvSpPr>
        <p:spPr>
          <a:xfrm>
            <a:off x="7243433" y="5348363"/>
            <a:ext cx="1141786"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PROCUREMENT</a:t>
            </a:r>
          </a:p>
        </p:txBody>
      </p:sp>
      <p:sp>
        <p:nvSpPr>
          <p:cNvPr id="18" name="TextBox 23">
            <a:extLst>
              <a:ext uri="{FF2B5EF4-FFF2-40B4-BE49-F238E27FC236}">
                <a16:creationId xmlns:a16="http://schemas.microsoft.com/office/drawing/2014/main" id="{D14ED1A4-07DF-588E-7F79-B25A11A3DE0B}"/>
              </a:ext>
            </a:extLst>
          </p:cNvPr>
          <p:cNvSpPr txBox="1"/>
          <p:nvPr/>
        </p:nvSpPr>
        <p:spPr>
          <a:xfrm>
            <a:off x="10907204" y="3794030"/>
            <a:ext cx="556563"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CRISIS</a:t>
            </a:r>
          </a:p>
        </p:txBody>
      </p:sp>
      <p:sp>
        <p:nvSpPr>
          <p:cNvPr id="21" name="TextBox 18">
            <a:extLst>
              <a:ext uri="{FF2B5EF4-FFF2-40B4-BE49-F238E27FC236}">
                <a16:creationId xmlns:a16="http://schemas.microsoft.com/office/drawing/2014/main" id="{883A822C-62B7-8EE3-464A-5C1E00703AB5}"/>
              </a:ext>
            </a:extLst>
          </p:cNvPr>
          <p:cNvSpPr txBox="1"/>
          <p:nvPr/>
        </p:nvSpPr>
        <p:spPr>
          <a:xfrm>
            <a:off x="5201005" y="3182041"/>
            <a:ext cx="802079" cy="461665"/>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INBOUND</a:t>
            </a:r>
          </a:p>
          <a:p>
            <a:pPr algn="ctr"/>
            <a:r>
              <a:rPr lang="en-GB" sz="1200" b="1" dirty="0">
                <a:solidFill>
                  <a:schemeClr val="bg1"/>
                </a:solidFill>
                <a:latin typeface="+mj-lt"/>
                <a:cs typeface="Poppins" pitchFamily="2" charset="77"/>
              </a:rPr>
              <a:t>LOGISTICS</a:t>
            </a:r>
          </a:p>
        </p:txBody>
      </p:sp>
      <p:sp>
        <p:nvSpPr>
          <p:cNvPr id="22" name="TextBox 19">
            <a:extLst>
              <a:ext uri="{FF2B5EF4-FFF2-40B4-BE49-F238E27FC236}">
                <a16:creationId xmlns:a16="http://schemas.microsoft.com/office/drawing/2014/main" id="{5E0BF195-6EF4-906F-CEBF-CBAA35AD738B}"/>
              </a:ext>
            </a:extLst>
          </p:cNvPr>
          <p:cNvSpPr txBox="1"/>
          <p:nvPr/>
        </p:nvSpPr>
        <p:spPr>
          <a:xfrm>
            <a:off x="6223756" y="3182040"/>
            <a:ext cx="962891" cy="276999"/>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OPERATIONS</a:t>
            </a:r>
          </a:p>
        </p:txBody>
      </p:sp>
      <p:sp>
        <p:nvSpPr>
          <p:cNvPr id="23" name="TextBox 20">
            <a:extLst>
              <a:ext uri="{FF2B5EF4-FFF2-40B4-BE49-F238E27FC236}">
                <a16:creationId xmlns:a16="http://schemas.microsoft.com/office/drawing/2014/main" id="{0507CED7-31E4-1B58-87FE-27404EB5F7F0}"/>
              </a:ext>
            </a:extLst>
          </p:cNvPr>
          <p:cNvSpPr txBox="1"/>
          <p:nvPr/>
        </p:nvSpPr>
        <p:spPr>
          <a:xfrm>
            <a:off x="7349164" y="3182041"/>
            <a:ext cx="917238" cy="461665"/>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OUTBOUND</a:t>
            </a:r>
          </a:p>
          <a:p>
            <a:pPr algn="ctr"/>
            <a:r>
              <a:rPr lang="en-GB" sz="1200" b="1" dirty="0">
                <a:solidFill>
                  <a:schemeClr val="bg1"/>
                </a:solidFill>
                <a:latin typeface="+mj-lt"/>
                <a:cs typeface="Poppins" pitchFamily="2" charset="77"/>
              </a:rPr>
              <a:t>LOGISTICS</a:t>
            </a:r>
          </a:p>
        </p:txBody>
      </p:sp>
      <p:sp>
        <p:nvSpPr>
          <p:cNvPr id="24" name="TextBox 21">
            <a:extLst>
              <a:ext uri="{FF2B5EF4-FFF2-40B4-BE49-F238E27FC236}">
                <a16:creationId xmlns:a16="http://schemas.microsoft.com/office/drawing/2014/main" id="{4BB2AF35-90E0-E8AA-2F96-698EF6AB2FDB}"/>
              </a:ext>
            </a:extLst>
          </p:cNvPr>
          <p:cNvSpPr txBox="1"/>
          <p:nvPr/>
        </p:nvSpPr>
        <p:spPr>
          <a:xfrm>
            <a:off x="8450049" y="3182041"/>
            <a:ext cx="930062" cy="461665"/>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MARKETING</a:t>
            </a:r>
          </a:p>
          <a:p>
            <a:pPr algn="ctr"/>
            <a:r>
              <a:rPr lang="en-GB" sz="1200" b="1" dirty="0">
                <a:solidFill>
                  <a:schemeClr val="bg1"/>
                </a:solidFill>
                <a:latin typeface="+mj-lt"/>
                <a:cs typeface="Poppins" pitchFamily="2" charset="77"/>
              </a:rPr>
              <a:t>AND SALES</a:t>
            </a:r>
          </a:p>
        </p:txBody>
      </p:sp>
      <p:sp>
        <p:nvSpPr>
          <p:cNvPr id="26" name="Freeform 223">
            <a:extLst>
              <a:ext uri="{FF2B5EF4-FFF2-40B4-BE49-F238E27FC236}">
                <a16:creationId xmlns:a16="http://schemas.microsoft.com/office/drawing/2014/main" id="{A12CB5A9-A64C-09A9-AD71-0092DFECA735}"/>
              </a:ext>
            </a:extLst>
          </p:cNvPr>
          <p:cNvSpPr>
            <a:spLocks noChangeArrowheads="1"/>
          </p:cNvSpPr>
          <p:nvPr/>
        </p:nvSpPr>
        <p:spPr bwMode="auto">
          <a:xfrm>
            <a:off x="6468563" y="2755425"/>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567" dirty="0">
              <a:latin typeface="+mj-lt"/>
            </a:endParaRPr>
          </a:p>
        </p:txBody>
      </p:sp>
      <p:sp>
        <p:nvSpPr>
          <p:cNvPr id="27" name="Freeform 233">
            <a:extLst>
              <a:ext uri="{FF2B5EF4-FFF2-40B4-BE49-F238E27FC236}">
                <a16:creationId xmlns:a16="http://schemas.microsoft.com/office/drawing/2014/main" id="{C9808D59-518B-99DB-D7D5-47F193F971A1}"/>
              </a:ext>
            </a:extLst>
          </p:cNvPr>
          <p:cNvSpPr>
            <a:spLocks noChangeArrowheads="1"/>
          </p:cNvSpPr>
          <p:nvPr/>
        </p:nvSpPr>
        <p:spPr bwMode="auto">
          <a:xfrm>
            <a:off x="5364972" y="2681476"/>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567" dirty="0">
              <a:latin typeface="+mj-lt"/>
            </a:endParaRPr>
          </a:p>
        </p:txBody>
      </p:sp>
      <p:sp>
        <p:nvSpPr>
          <p:cNvPr id="28" name="Freeform 236">
            <a:extLst>
              <a:ext uri="{FF2B5EF4-FFF2-40B4-BE49-F238E27FC236}">
                <a16:creationId xmlns:a16="http://schemas.microsoft.com/office/drawing/2014/main" id="{054FA699-5CA3-337F-79C8-9D5363F873A6}"/>
              </a:ext>
            </a:extLst>
          </p:cNvPr>
          <p:cNvSpPr>
            <a:spLocks noChangeArrowheads="1"/>
          </p:cNvSpPr>
          <p:nvPr/>
        </p:nvSpPr>
        <p:spPr bwMode="auto">
          <a:xfrm>
            <a:off x="7507887" y="2755424"/>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567" dirty="0">
              <a:latin typeface="+mj-lt"/>
            </a:endParaRPr>
          </a:p>
        </p:txBody>
      </p:sp>
      <p:sp>
        <p:nvSpPr>
          <p:cNvPr id="29" name="Freeform 242">
            <a:extLst>
              <a:ext uri="{FF2B5EF4-FFF2-40B4-BE49-F238E27FC236}">
                <a16:creationId xmlns:a16="http://schemas.microsoft.com/office/drawing/2014/main" id="{64DFD41A-2EDC-DD4E-0540-9A850E174D35}"/>
              </a:ext>
            </a:extLst>
          </p:cNvPr>
          <p:cNvSpPr>
            <a:spLocks noChangeArrowheads="1"/>
          </p:cNvSpPr>
          <p:nvPr/>
        </p:nvSpPr>
        <p:spPr bwMode="auto">
          <a:xfrm>
            <a:off x="8670838" y="2594491"/>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567" dirty="0">
              <a:latin typeface="+mj-lt"/>
            </a:endParaRPr>
          </a:p>
        </p:txBody>
      </p:sp>
      <p:sp>
        <p:nvSpPr>
          <p:cNvPr id="34" name="Textfeld 33">
            <a:extLst>
              <a:ext uri="{FF2B5EF4-FFF2-40B4-BE49-F238E27FC236}">
                <a16:creationId xmlns:a16="http://schemas.microsoft.com/office/drawing/2014/main" id="{3B33F2A4-3C3A-6B10-480C-B76AD3559F98}"/>
              </a:ext>
            </a:extLst>
          </p:cNvPr>
          <p:cNvSpPr txBox="1"/>
          <p:nvPr/>
        </p:nvSpPr>
        <p:spPr>
          <a:xfrm>
            <a:off x="339341" y="2808014"/>
            <a:ext cx="4034828" cy="3447098"/>
          </a:xfrm>
          <a:prstGeom prst="rect">
            <a:avLst/>
          </a:prstGeom>
          <a:noFill/>
        </p:spPr>
        <p:txBody>
          <a:bodyPr wrap="square">
            <a:spAutoFit/>
          </a:bodyPr>
          <a:lstStyle/>
          <a:p>
            <a:r>
              <a:rPr lang="is-IS" sz="2000" dirty="0">
                <a:solidFill>
                  <a:srgbClr val="595A59"/>
                </a:solidFill>
              </a:rPr>
              <a:t>Hér notum við </a:t>
            </a:r>
            <a:r>
              <a:rPr lang="is-IS" sz="2000" dirty="0" err="1">
                <a:solidFill>
                  <a:srgbClr val="595A59"/>
                </a:solidFill>
              </a:rPr>
              <a:t>virðiskeðjuna</a:t>
            </a:r>
            <a:r>
              <a:rPr lang="is-IS" sz="2000" dirty="0">
                <a:solidFill>
                  <a:srgbClr val="595A59"/>
                </a:solidFill>
              </a:rPr>
              <a:t> sem grunn. </a:t>
            </a:r>
          </a:p>
          <a:p>
            <a:endParaRPr lang="is-IS" sz="2000" dirty="0">
              <a:solidFill>
                <a:srgbClr val="595A59"/>
              </a:solidFill>
            </a:endParaRPr>
          </a:p>
          <a:p>
            <a:r>
              <a:rPr lang="is-IS" sz="2000" dirty="0">
                <a:solidFill>
                  <a:srgbClr val="595A59"/>
                </a:solidFill>
              </a:rPr>
              <a:t>Í sumum fyrirtækjum eru ekki allir þessir þættir og ferlar til staðar (t.a.m. þjónusta)</a:t>
            </a:r>
          </a:p>
          <a:p>
            <a:endParaRPr lang="is-IS" sz="2000" b="1" dirty="0">
              <a:solidFill>
                <a:srgbClr val="595A59"/>
              </a:solidFill>
            </a:endParaRPr>
          </a:p>
          <a:p>
            <a:r>
              <a:rPr lang="is-IS" sz="2000" b="1" dirty="0">
                <a:solidFill>
                  <a:srgbClr val="595A59"/>
                </a:solidFill>
              </a:rPr>
              <a:t>Lærðu að bera kennsl á mögulega þætti sem geta valdið krísu, með því að horfa á </a:t>
            </a:r>
            <a:r>
              <a:rPr lang="is-IS" sz="2000" b="1" dirty="0" err="1">
                <a:solidFill>
                  <a:srgbClr val="595A59"/>
                </a:solidFill>
              </a:rPr>
              <a:t>virðiskeðjuna</a:t>
            </a:r>
            <a:endParaRPr lang="is-IS" sz="2000" b="1" dirty="0">
              <a:solidFill>
                <a:srgbClr val="595A59"/>
              </a:solidFill>
            </a:endParaRPr>
          </a:p>
          <a:p>
            <a:endParaRPr lang="is-IS" dirty="0"/>
          </a:p>
        </p:txBody>
      </p:sp>
      <p:sp>
        <p:nvSpPr>
          <p:cNvPr id="33" name="Textplatzhalter 5">
            <a:extLst>
              <a:ext uri="{FF2B5EF4-FFF2-40B4-BE49-F238E27FC236}">
                <a16:creationId xmlns:a16="http://schemas.microsoft.com/office/drawing/2014/main" id="{EA37392B-58A3-367E-F2A0-6C6F6C205D70}"/>
              </a:ext>
            </a:extLst>
          </p:cNvPr>
          <p:cNvSpPr>
            <a:spLocks noGrp="1"/>
          </p:cNvSpPr>
          <p:nvPr>
            <p:ph type="body" sz="quarter" idx="18"/>
          </p:nvPr>
        </p:nvSpPr>
        <p:spPr>
          <a:xfrm>
            <a:off x="427612" y="1129758"/>
            <a:ext cx="8834647" cy="599705"/>
          </a:xfrm>
        </p:spPr>
        <p:txBody>
          <a:bodyPr>
            <a:normAutofit/>
          </a:bodyPr>
          <a:lstStyle/>
          <a:p>
            <a:r>
              <a:rPr lang="is-IS" sz="1600" dirty="0">
                <a:solidFill>
                  <a:schemeClr val="bg1"/>
                </a:solidFill>
              </a:rPr>
              <a:t>Hægt er að kortleggja </a:t>
            </a:r>
            <a:r>
              <a:rPr lang="is-IS" sz="1600" dirty="0" err="1">
                <a:solidFill>
                  <a:schemeClr val="bg1"/>
                </a:solidFill>
              </a:rPr>
              <a:t>snemmbúin</a:t>
            </a:r>
            <a:r>
              <a:rPr lang="is-IS" sz="1600" dirty="0">
                <a:solidFill>
                  <a:schemeClr val="bg1"/>
                </a:solidFill>
              </a:rPr>
              <a:t> hættumerki með því að nota </a:t>
            </a:r>
            <a:r>
              <a:rPr lang="is-IS" sz="1600" dirty="0" err="1">
                <a:solidFill>
                  <a:schemeClr val="bg1"/>
                </a:solidFill>
              </a:rPr>
              <a:t>virðiskeðju</a:t>
            </a:r>
            <a:r>
              <a:rPr lang="is-IS" sz="1600" dirty="0">
                <a:solidFill>
                  <a:schemeClr val="bg1"/>
                </a:solidFill>
              </a:rPr>
              <a:t> </a:t>
            </a:r>
            <a:r>
              <a:rPr lang="is-IS" sz="1600" dirty="0" err="1">
                <a:solidFill>
                  <a:schemeClr val="bg1"/>
                </a:solidFill>
              </a:rPr>
              <a:t>Porter</a:t>
            </a:r>
            <a:endParaRPr lang="is-IS" sz="1600" dirty="0">
              <a:solidFill>
                <a:schemeClr val="bg1"/>
              </a:solidFill>
            </a:endParaRPr>
          </a:p>
        </p:txBody>
      </p:sp>
      <p:sp>
        <p:nvSpPr>
          <p:cNvPr id="35" name="Textfeld 34">
            <a:extLst>
              <a:ext uri="{FF2B5EF4-FFF2-40B4-BE49-F238E27FC236}">
                <a16:creationId xmlns:a16="http://schemas.microsoft.com/office/drawing/2014/main" id="{8B759AFD-F0C7-5979-B45C-188115E3C2D0}"/>
              </a:ext>
            </a:extLst>
          </p:cNvPr>
          <p:cNvSpPr txBox="1"/>
          <p:nvPr/>
        </p:nvSpPr>
        <p:spPr>
          <a:xfrm>
            <a:off x="303296" y="1850606"/>
            <a:ext cx="3964627" cy="830997"/>
          </a:xfrm>
          <a:prstGeom prst="rect">
            <a:avLst/>
          </a:prstGeom>
          <a:noFill/>
        </p:spPr>
        <p:txBody>
          <a:bodyPr wrap="square">
            <a:spAutoFit/>
          </a:bodyPr>
          <a:lstStyle/>
          <a:p>
            <a:r>
              <a:rPr lang="is-IS" sz="2400" b="1" dirty="0">
                <a:solidFill>
                  <a:srgbClr val="595A59"/>
                </a:solidFill>
              </a:rPr>
              <a:t>Orsakir krísu er hægt að finna í öllum sviðum rekstrar</a:t>
            </a:r>
          </a:p>
        </p:txBody>
      </p:sp>
      <p:grpSp>
        <p:nvGrpSpPr>
          <p:cNvPr id="125" name="Group 124">
            <a:extLst>
              <a:ext uri="{FF2B5EF4-FFF2-40B4-BE49-F238E27FC236}">
                <a16:creationId xmlns:a16="http://schemas.microsoft.com/office/drawing/2014/main" id="{5D44FD40-ADD9-47F7-6A8E-517A817116B1}"/>
              </a:ext>
            </a:extLst>
          </p:cNvPr>
          <p:cNvGrpSpPr/>
          <p:nvPr/>
        </p:nvGrpSpPr>
        <p:grpSpPr>
          <a:xfrm>
            <a:off x="4621554" y="2192636"/>
            <a:ext cx="7408753" cy="3848678"/>
            <a:chOff x="4621554" y="2192636"/>
            <a:chExt cx="7408753" cy="3848678"/>
          </a:xfrm>
        </p:grpSpPr>
        <p:sp>
          <p:nvSpPr>
            <p:cNvPr id="126" name="Rectangle 4">
              <a:extLst>
                <a:ext uri="{FF2B5EF4-FFF2-40B4-BE49-F238E27FC236}">
                  <a16:creationId xmlns:a16="http://schemas.microsoft.com/office/drawing/2014/main" id="{06439BE6-7CC2-F52F-4822-528792E4F527}"/>
                </a:ext>
              </a:extLst>
            </p:cNvPr>
            <p:cNvSpPr/>
            <p:nvPr/>
          </p:nvSpPr>
          <p:spPr>
            <a:xfrm>
              <a:off x="5056692" y="3947207"/>
              <a:ext cx="5515268" cy="427132"/>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grpSp>
          <p:nvGrpSpPr>
            <p:cNvPr id="127" name="Group 126">
              <a:extLst>
                <a:ext uri="{FF2B5EF4-FFF2-40B4-BE49-F238E27FC236}">
                  <a16:creationId xmlns:a16="http://schemas.microsoft.com/office/drawing/2014/main" id="{837079DB-68FE-2AE9-EEB9-6C7BEE47C303}"/>
                </a:ext>
              </a:extLst>
            </p:cNvPr>
            <p:cNvGrpSpPr/>
            <p:nvPr/>
          </p:nvGrpSpPr>
          <p:grpSpPr>
            <a:xfrm>
              <a:off x="4621554" y="2192636"/>
              <a:ext cx="7408753" cy="3848678"/>
              <a:chOff x="4621554" y="2192636"/>
              <a:chExt cx="7408753" cy="3848678"/>
            </a:xfrm>
          </p:grpSpPr>
          <p:grpSp>
            <p:nvGrpSpPr>
              <p:cNvPr id="128" name="Group 127">
                <a:extLst>
                  <a:ext uri="{FF2B5EF4-FFF2-40B4-BE49-F238E27FC236}">
                    <a16:creationId xmlns:a16="http://schemas.microsoft.com/office/drawing/2014/main" id="{F6635C09-7893-8539-2094-CCDD43B9EA76}"/>
                  </a:ext>
                </a:extLst>
              </p:cNvPr>
              <p:cNvGrpSpPr/>
              <p:nvPr/>
            </p:nvGrpSpPr>
            <p:grpSpPr>
              <a:xfrm>
                <a:off x="4621554" y="2192636"/>
                <a:ext cx="7408753" cy="3848678"/>
                <a:chOff x="4621554" y="2192636"/>
                <a:chExt cx="7408753" cy="3848678"/>
              </a:xfrm>
            </p:grpSpPr>
            <p:sp>
              <p:nvSpPr>
                <p:cNvPr id="130" name="Rectangle 6">
                  <a:extLst>
                    <a:ext uri="{FF2B5EF4-FFF2-40B4-BE49-F238E27FC236}">
                      <a16:creationId xmlns:a16="http://schemas.microsoft.com/office/drawing/2014/main" id="{D34AA269-4A58-4D9A-BE8C-912C7603ECAC}"/>
                    </a:ext>
                  </a:extLst>
                </p:cNvPr>
                <p:cNvSpPr/>
                <p:nvPr/>
              </p:nvSpPr>
              <p:spPr>
                <a:xfrm>
                  <a:off x="5056692" y="4830828"/>
                  <a:ext cx="5515268" cy="427132"/>
                </a:xfrm>
                <a:prstGeom prst="rect">
                  <a:avLst/>
                </a:prstGeom>
                <a:solidFill>
                  <a:srgbClr val="AC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31" name="Rectangle 7">
                  <a:extLst>
                    <a:ext uri="{FF2B5EF4-FFF2-40B4-BE49-F238E27FC236}">
                      <a16:creationId xmlns:a16="http://schemas.microsoft.com/office/drawing/2014/main" id="{8F7B4914-C63C-DD5E-E513-1EC19F5525A0}"/>
                    </a:ext>
                  </a:extLst>
                </p:cNvPr>
                <p:cNvSpPr/>
                <p:nvPr/>
              </p:nvSpPr>
              <p:spPr>
                <a:xfrm>
                  <a:off x="5056692" y="4389017"/>
                  <a:ext cx="5515268" cy="427132"/>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grpSp>
              <p:nvGrpSpPr>
                <p:cNvPr id="132" name="Group 131">
                  <a:extLst>
                    <a:ext uri="{FF2B5EF4-FFF2-40B4-BE49-F238E27FC236}">
                      <a16:creationId xmlns:a16="http://schemas.microsoft.com/office/drawing/2014/main" id="{55B0D0A5-61A1-9B14-D4FF-4F6D6CD3D447}"/>
                    </a:ext>
                  </a:extLst>
                </p:cNvPr>
                <p:cNvGrpSpPr/>
                <p:nvPr/>
              </p:nvGrpSpPr>
              <p:grpSpPr>
                <a:xfrm>
                  <a:off x="4621554" y="2192636"/>
                  <a:ext cx="7408753" cy="3848678"/>
                  <a:chOff x="4621554" y="2192636"/>
                  <a:chExt cx="7408753" cy="3848678"/>
                </a:xfrm>
              </p:grpSpPr>
              <p:sp>
                <p:nvSpPr>
                  <p:cNvPr id="133" name="Rectangle 9">
                    <a:extLst>
                      <a:ext uri="{FF2B5EF4-FFF2-40B4-BE49-F238E27FC236}">
                        <a16:creationId xmlns:a16="http://schemas.microsoft.com/office/drawing/2014/main" id="{A3BAA84F-1BAD-ED82-2125-958C3E5F5FAA}"/>
                      </a:ext>
                    </a:extLst>
                  </p:cNvPr>
                  <p:cNvSpPr/>
                  <p:nvPr/>
                </p:nvSpPr>
                <p:spPr>
                  <a:xfrm>
                    <a:off x="5056692" y="2192636"/>
                    <a:ext cx="1090706" cy="1739893"/>
                  </a:xfrm>
                  <a:prstGeom prst="rect">
                    <a:avLst/>
                  </a:prstGeom>
                  <a:solidFill>
                    <a:srgbClr val="D2EE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grpSp>
                <p:nvGrpSpPr>
                  <p:cNvPr id="134" name="Group 133">
                    <a:extLst>
                      <a:ext uri="{FF2B5EF4-FFF2-40B4-BE49-F238E27FC236}">
                        <a16:creationId xmlns:a16="http://schemas.microsoft.com/office/drawing/2014/main" id="{2D2C5B44-5CAA-610A-C01A-19E4FA6293A5}"/>
                      </a:ext>
                    </a:extLst>
                  </p:cNvPr>
                  <p:cNvGrpSpPr/>
                  <p:nvPr/>
                </p:nvGrpSpPr>
                <p:grpSpPr>
                  <a:xfrm>
                    <a:off x="4621554" y="2192636"/>
                    <a:ext cx="7408753" cy="3848678"/>
                    <a:chOff x="4621554" y="2192636"/>
                    <a:chExt cx="7408753" cy="3848678"/>
                  </a:xfrm>
                </p:grpSpPr>
                <p:sp>
                  <p:nvSpPr>
                    <p:cNvPr id="135" name="Rectangle 5">
                      <a:extLst>
                        <a:ext uri="{FF2B5EF4-FFF2-40B4-BE49-F238E27FC236}">
                          <a16:creationId xmlns:a16="http://schemas.microsoft.com/office/drawing/2014/main" id="{746DCFB5-DD94-D1F6-8E68-44329A99A13A}"/>
                        </a:ext>
                      </a:extLst>
                    </p:cNvPr>
                    <p:cNvSpPr/>
                    <p:nvPr/>
                  </p:nvSpPr>
                  <p:spPr>
                    <a:xfrm>
                      <a:off x="5056692" y="5272639"/>
                      <a:ext cx="5515268" cy="427132"/>
                    </a:xfrm>
                    <a:prstGeom prst="rect">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36" name="Triangle 8">
                      <a:extLst>
                        <a:ext uri="{FF2B5EF4-FFF2-40B4-BE49-F238E27FC236}">
                          <a16:creationId xmlns:a16="http://schemas.microsoft.com/office/drawing/2014/main" id="{943EAA50-3BBA-4030-5F7E-6F6F05310867}"/>
                        </a:ext>
                      </a:extLst>
                    </p:cNvPr>
                    <p:cNvSpPr/>
                    <p:nvPr/>
                  </p:nvSpPr>
                  <p:spPr>
                    <a:xfrm rot="5400000">
                      <a:off x="9555168" y="3224632"/>
                      <a:ext cx="3506293" cy="1443985"/>
                    </a:xfrm>
                    <a:prstGeom prst="triangl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137" name="Rectangle 10">
                      <a:extLst>
                        <a:ext uri="{FF2B5EF4-FFF2-40B4-BE49-F238E27FC236}">
                          <a16:creationId xmlns:a16="http://schemas.microsoft.com/office/drawing/2014/main" id="{49A716D2-7A11-ED0B-3C08-A9B91F48248B}"/>
                        </a:ext>
                      </a:extLst>
                    </p:cNvPr>
                    <p:cNvSpPr/>
                    <p:nvPr/>
                  </p:nvSpPr>
                  <p:spPr>
                    <a:xfrm>
                      <a:off x="6159849" y="2192636"/>
                      <a:ext cx="1090706" cy="1739893"/>
                    </a:xfrm>
                    <a:prstGeom prst="rect">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38" name="Rectangle 11">
                      <a:extLst>
                        <a:ext uri="{FF2B5EF4-FFF2-40B4-BE49-F238E27FC236}">
                          <a16:creationId xmlns:a16="http://schemas.microsoft.com/office/drawing/2014/main" id="{7BB3CDFA-6CBF-9624-6523-AE3DF61F66EF}"/>
                        </a:ext>
                      </a:extLst>
                    </p:cNvPr>
                    <p:cNvSpPr/>
                    <p:nvPr/>
                  </p:nvSpPr>
                  <p:spPr>
                    <a:xfrm>
                      <a:off x="7263007" y="2192636"/>
                      <a:ext cx="1090706" cy="1739893"/>
                    </a:xfrm>
                    <a:prstGeom prst="rect">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39" name="Rectangle 12">
                      <a:extLst>
                        <a:ext uri="{FF2B5EF4-FFF2-40B4-BE49-F238E27FC236}">
                          <a16:creationId xmlns:a16="http://schemas.microsoft.com/office/drawing/2014/main" id="{BFDFFFD9-4AE7-5FA9-DCE8-E814F9D50E0C}"/>
                        </a:ext>
                      </a:extLst>
                    </p:cNvPr>
                    <p:cNvSpPr/>
                    <p:nvPr/>
                  </p:nvSpPr>
                  <p:spPr>
                    <a:xfrm>
                      <a:off x="8370778" y="2192636"/>
                      <a:ext cx="1090706" cy="1739893"/>
                    </a:xfrm>
                    <a:prstGeom prst="rect">
                      <a:avLst/>
                    </a:prstGeom>
                    <a:solidFill>
                      <a:srgbClr val="9DC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40" name="Rectangle 13">
                      <a:extLst>
                        <a:ext uri="{FF2B5EF4-FFF2-40B4-BE49-F238E27FC236}">
                          <a16:creationId xmlns:a16="http://schemas.microsoft.com/office/drawing/2014/main" id="{3A1B9114-1C3E-0AE8-A386-9C505E9E56C9}"/>
                        </a:ext>
                      </a:extLst>
                    </p:cNvPr>
                    <p:cNvSpPr/>
                    <p:nvPr/>
                  </p:nvSpPr>
                  <p:spPr>
                    <a:xfrm flipH="1">
                      <a:off x="9479704" y="2193478"/>
                      <a:ext cx="1090706" cy="1739893"/>
                    </a:xfrm>
                    <a:prstGeom prst="rect">
                      <a:avLst/>
                    </a:prstGeom>
                    <a:solidFill>
                      <a:srgbClr val="7F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41" name="TextBox 14">
                      <a:extLst>
                        <a:ext uri="{FF2B5EF4-FFF2-40B4-BE49-F238E27FC236}">
                          <a16:creationId xmlns:a16="http://schemas.microsoft.com/office/drawing/2014/main" id="{F3C29285-B05D-1170-CBE5-762EE869B304}"/>
                        </a:ext>
                      </a:extLst>
                    </p:cNvPr>
                    <p:cNvSpPr txBox="1"/>
                    <p:nvPr/>
                  </p:nvSpPr>
                  <p:spPr>
                    <a:xfrm>
                      <a:off x="5560004" y="4025694"/>
                      <a:ext cx="450867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SKIPULAG OG INNVIÐIR TIL STUÐNINGS AÐALSTARFSEMINNI</a:t>
                      </a:r>
                    </a:p>
                  </p:txBody>
                </p:sp>
                <p:sp>
                  <p:nvSpPr>
                    <p:cNvPr id="142" name="TextBox 15">
                      <a:extLst>
                        <a:ext uri="{FF2B5EF4-FFF2-40B4-BE49-F238E27FC236}">
                          <a16:creationId xmlns:a16="http://schemas.microsoft.com/office/drawing/2014/main" id="{DAAB6153-A8FB-A18D-AF0F-3238A1C6F8F8}"/>
                        </a:ext>
                      </a:extLst>
                    </p:cNvPr>
                    <p:cNvSpPr txBox="1"/>
                    <p:nvPr/>
                  </p:nvSpPr>
                  <p:spPr>
                    <a:xfrm>
                      <a:off x="7006004" y="4466176"/>
                      <a:ext cx="161666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MANNAUÐS</a:t>
                      </a:r>
                    </a:p>
                  </p:txBody>
                </p:sp>
                <p:sp>
                  <p:nvSpPr>
                    <p:cNvPr id="143" name="TextBox 16">
                      <a:extLst>
                        <a:ext uri="{FF2B5EF4-FFF2-40B4-BE49-F238E27FC236}">
                          <a16:creationId xmlns:a16="http://schemas.microsoft.com/office/drawing/2014/main" id="{32C16178-68E2-E192-D6F4-60D5C09C2424}"/>
                        </a:ext>
                      </a:extLst>
                    </p:cNvPr>
                    <p:cNvSpPr txBox="1"/>
                    <p:nvPr/>
                  </p:nvSpPr>
                  <p:spPr>
                    <a:xfrm>
                      <a:off x="6328800" y="4907224"/>
                      <a:ext cx="297107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TÆKNILEGUR STUÐNINGUR VIÐ STARFSEMINA</a:t>
                      </a:r>
                    </a:p>
                  </p:txBody>
                </p:sp>
                <p:sp>
                  <p:nvSpPr>
                    <p:cNvPr id="144" name="TextBox 23">
                      <a:extLst>
                        <a:ext uri="{FF2B5EF4-FFF2-40B4-BE49-F238E27FC236}">
                          <a16:creationId xmlns:a16="http://schemas.microsoft.com/office/drawing/2014/main" id="{A7B5AFD3-FC99-9A51-1F36-1EDA02841CC6}"/>
                        </a:ext>
                      </a:extLst>
                    </p:cNvPr>
                    <p:cNvSpPr txBox="1"/>
                    <p:nvPr/>
                  </p:nvSpPr>
                  <p:spPr>
                    <a:xfrm>
                      <a:off x="10919614" y="3794030"/>
                      <a:ext cx="531749"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KRÍSA</a:t>
                      </a:r>
                    </a:p>
                  </p:txBody>
                </p:sp>
                <p:sp>
                  <p:nvSpPr>
                    <p:cNvPr id="145" name="TextBox 25">
                      <a:extLst>
                        <a:ext uri="{FF2B5EF4-FFF2-40B4-BE49-F238E27FC236}">
                          <a16:creationId xmlns:a16="http://schemas.microsoft.com/office/drawing/2014/main" id="{94F3D243-A8DE-0D75-E655-180FED71AE33}"/>
                        </a:ext>
                      </a:extLst>
                    </p:cNvPr>
                    <p:cNvSpPr txBox="1"/>
                    <p:nvPr/>
                  </p:nvSpPr>
                  <p:spPr>
                    <a:xfrm>
                      <a:off x="6548507" y="5764315"/>
                      <a:ext cx="2531655" cy="276999"/>
                    </a:xfrm>
                    <a:prstGeom prst="rect">
                      <a:avLst/>
                    </a:prstGeom>
                    <a:noFill/>
                  </p:spPr>
                  <p:txBody>
                    <a:bodyPr wrap="none" rtlCol="0" anchor="ctr">
                      <a:spAutoFit/>
                    </a:bodyPr>
                    <a:lstStyle/>
                    <a:p>
                      <a:pPr algn="ctr"/>
                      <a:r>
                        <a:rPr lang="en-GB" sz="1200" b="1" dirty="0">
                          <a:solidFill>
                            <a:srgbClr val="000000"/>
                          </a:solidFill>
                          <a:latin typeface="+mj-lt"/>
                          <a:cs typeface="Poppins" pitchFamily="2" charset="77"/>
                        </a:rPr>
                        <a:t>FERLAR TIL STUÐNINGS STARFSEMINNI</a:t>
                      </a:r>
                    </a:p>
                  </p:txBody>
                </p:sp>
                <p:sp>
                  <p:nvSpPr>
                    <p:cNvPr id="146" name="TextBox 26">
                      <a:extLst>
                        <a:ext uri="{FF2B5EF4-FFF2-40B4-BE49-F238E27FC236}">
                          <a16:creationId xmlns:a16="http://schemas.microsoft.com/office/drawing/2014/main" id="{192503A8-2612-DB66-B224-72C7CF5BC8C7}"/>
                        </a:ext>
                      </a:extLst>
                    </p:cNvPr>
                    <p:cNvSpPr txBox="1"/>
                    <p:nvPr/>
                  </p:nvSpPr>
                  <p:spPr>
                    <a:xfrm rot="16200000">
                      <a:off x="3982862" y="2832169"/>
                      <a:ext cx="1739050" cy="461665"/>
                    </a:xfrm>
                    <a:prstGeom prst="rect">
                      <a:avLst/>
                    </a:prstGeom>
                    <a:noFill/>
                  </p:spPr>
                  <p:txBody>
                    <a:bodyPr wrap="square" rtlCol="0" anchor="ctr">
                      <a:spAutoFit/>
                    </a:bodyPr>
                    <a:lstStyle/>
                    <a:p>
                      <a:pPr algn="ctr"/>
                      <a:r>
                        <a:rPr lang="en-GB" sz="1200" b="1" dirty="0">
                          <a:solidFill>
                            <a:srgbClr val="000000"/>
                          </a:solidFill>
                          <a:latin typeface="+mj-lt"/>
                          <a:cs typeface="Poppins" pitchFamily="2" charset="77"/>
                        </a:rPr>
                        <a:t>HELSTU VINNUFERLAR OG STARFSÞÆTTIR</a:t>
                      </a:r>
                    </a:p>
                  </p:txBody>
                </p:sp>
                <p:sp>
                  <p:nvSpPr>
                    <p:cNvPr id="147" name="TextBox 18">
                      <a:extLst>
                        <a:ext uri="{FF2B5EF4-FFF2-40B4-BE49-F238E27FC236}">
                          <a16:creationId xmlns:a16="http://schemas.microsoft.com/office/drawing/2014/main" id="{9D24B2A4-1C47-9CA8-B361-F9716F6DA13A}"/>
                        </a:ext>
                      </a:extLst>
                    </p:cNvPr>
                    <p:cNvSpPr txBox="1"/>
                    <p:nvPr/>
                  </p:nvSpPr>
                  <p:spPr>
                    <a:xfrm>
                      <a:off x="5131153" y="3155665"/>
                      <a:ext cx="964788"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AÐSTREYMI OG MÓTTAKA AÐFANGA</a:t>
                      </a:r>
                    </a:p>
                  </p:txBody>
                </p:sp>
                <p:sp>
                  <p:nvSpPr>
                    <p:cNvPr id="148" name="TextBox 19">
                      <a:extLst>
                        <a:ext uri="{FF2B5EF4-FFF2-40B4-BE49-F238E27FC236}">
                          <a16:creationId xmlns:a16="http://schemas.microsoft.com/office/drawing/2014/main" id="{423230F7-CDAA-E466-EBBA-2541B53C18CD}"/>
                        </a:ext>
                      </a:extLst>
                    </p:cNvPr>
                    <p:cNvSpPr txBox="1"/>
                    <p:nvPr/>
                  </p:nvSpPr>
                  <p:spPr>
                    <a:xfrm>
                      <a:off x="6241295" y="3182040"/>
                      <a:ext cx="881439" cy="646331"/>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FRAMLEIÐSLA / REKSTUR</a:t>
                      </a:r>
                    </a:p>
                  </p:txBody>
                </p:sp>
                <p:sp>
                  <p:nvSpPr>
                    <p:cNvPr id="149" name="TextBox 20">
                      <a:extLst>
                        <a:ext uri="{FF2B5EF4-FFF2-40B4-BE49-F238E27FC236}">
                          <a16:creationId xmlns:a16="http://schemas.microsoft.com/office/drawing/2014/main" id="{FDFD6858-4AC5-B4AD-3E85-CF49C9D03B5C}"/>
                        </a:ext>
                      </a:extLst>
                    </p:cNvPr>
                    <p:cNvSpPr txBox="1"/>
                    <p:nvPr/>
                  </p:nvSpPr>
                  <p:spPr>
                    <a:xfrm>
                      <a:off x="7302012" y="3155665"/>
                      <a:ext cx="1017309"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FRÁGANGUR VÖRU, GEYMSLA OG DREIFING</a:t>
                      </a:r>
                    </a:p>
                  </p:txBody>
                </p:sp>
                <p:sp>
                  <p:nvSpPr>
                    <p:cNvPr id="150" name="TextBox 21">
                      <a:extLst>
                        <a:ext uri="{FF2B5EF4-FFF2-40B4-BE49-F238E27FC236}">
                          <a16:creationId xmlns:a16="http://schemas.microsoft.com/office/drawing/2014/main" id="{D4792476-331B-EFF8-41E3-C56D491A3F10}"/>
                        </a:ext>
                      </a:extLst>
                    </p:cNvPr>
                    <p:cNvSpPr txBox="1"/>
                    <p:nvPr/>
                  </p:nvSpPr>
                  <p:spPr>
                    <a:xfrm>
                      <a:off x="8406676" y="3130153"/>
                      <a:ext cx="1021571"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MARKAÐS- OG SÖLUTENGT STARF</a:t>
                      </a:r>
                    </a:p>
                  </p:txBody>
                </p:sp>
                <p:sp>
                  <p:nvSpPr>
                    <p:cNvPr id="151" name="TextBox 22">
                      <a:extLst>
                        <a:ext uri="{FF2B5EF4-FFF2-40B4-BE49-F238E27FC236}">
                          <a16:creationId xmlns:a16="http://schemas.microsoft.com/office/drawing/2014/main" id="{9B969301-499F-6719-37A9-4990199EFF31}"/>
                        </a:ext>
                      </a:extLst>
                    </p:cNvPr>
                    <p:cNvSpPr txBox="1"/>
                    <p:nvPr/>
                  </p:nvSpPr>
                  <p:spPr>
                    <a:xfrm>
                      <a:off x="9619979" y="3182041"/>
                      <a:ext cx="810158" cy="276999"/>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ÞJÓNUSTA</a:t>
                      </a:r>
                    </a:p>
                  </p:txBody>
                </p:sp>
                <p:sp>
                  <p:nvSpPr>
                    <p:cNvPr id="152" name="Freeform 223">
                      <a:extLst>
                        <a:ext uri="{FF2B5EF4-FFF2-40B4-BE49-F238E27FC236}">
                          <a16:creationId xmlns:a16="http://schemas.microsoft.com/office/drawing/2014/main" id="{BFE60C80-04D9-00B3-7472-C0A2B9637BFA}"/>
                        </a:ext>
                      </a:extLst>
                    </p:cNvPr>
                    <p:cNvSpPr>
                      <a:spLocks noChangeArrowheads="1"/>
                    </p:cNvSpPr>
                    <p:nvPr/>
                  </p:nvSpPr>
                  <p:spPr bwMode="auto">
                    <a:xfrm>
                      <a:off x="6468563" y="2755425"/>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567" dirty="0">
                        <a:latin typeface="+mj-lt"/>
                      </a:endParaRPr>
                    </a:p>
                  </p:txBody>
                </p:sp>
                <p:sp>
                  <p:nvSpPr>
                    <p:cNvPr id="153" name="Freeform 233">
                      <a:extLst>
                        <a:ext uri="{FF2B5EF4-FFF2-40B4-BE49-F238E27FC236}">
                          <a16:creationId xmlns:a16="http://schemas.microsoft.com/office/drawing/2014/main" id="{B34E866A-DC99-21A4-65E3-08A7A9D8B862}"/>
                        </a:ext>
                      </a:extLst>
                    </p:cNvPr>
                    <p:cNvSpPr>
                      <a:spLocks noChangeArrowheads="1"/>
                    </p:cNvSpPr>
                    <p:nvPr/>
                  </p:nvSpPr>
                  <p:spPr bwMode="auto">
                    <a:xfrm>
                      <a:off x="5364972" y="2681476"/>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567" dirty="0">
                        <a:latin typeface="+mj-lt"/>
                      </a:endParaRPr>
                    </a:p>
                  </p:txBody>
                </p:sp>
                <p:sp>
                  <p:nvSpPr>
                    <p:cNvPr id="154" name="Freeform 236">
                      <a:extLst>
                        <a:ext uri="{FF2B5EF4-FFF2-40B4-BE49-F238E27FC236}">
                          <a16:creationId xmlns:a16="http://schemas.microsoft.com/office/drawing/2014/main" id="{C32A947E-D6D0-1770-1295-998712A1E5BA}"/>
                        </a:ext>
                      </a:extLst>
                    </p:cNvPr>
                    <p:cNvSpPr>
                      <a:spLocks noChangeArrowheads="1"/>
                    </p:cNvSpPr>
                    <p:nvPr/>
                  </p:nvSpPr>
                  <p:spPr bwMode="auto">
                    <a:xfrm>
                      <a:off x="7507887" y="2755424"/>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567" dirty="0">
                        <a:latin typeface="+mj-lt"/>
                      </a:endParaRPr>
                    </a:p>
                  </p:txBody>
                </p:sp>
                <p:sp>
                  <p:nvSpPr>
                    <p:cNvPr id="155" name="Freeform 242">
                      <a:extLst>
                        <a:ext uri="{FF2B5EF4-FFF2-40B4-BE49-F238E27FC236}">
                          <a16:creationId xmlns:a16="http://schemas.microsoft.com/office/drawing/2014/main" id="{966F0B55-BBF9-F4C9-25CF-8F805C281D49}"/>
                        </a:ext>
                      </a:extLst>
                    </p:cNvPr>
                    <p:cNvSpPr>
                      <a:spLocks noChangeArrowheads="1"/>
                    </p:cNvSpPr>
                    <p:nvPr/>
                  </p:nvSpPr>
                  <p:spPr bwMode="auto">
                    <a:xfrm>
                      <a:off x="8670838" y="2594491"/>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567" dirty="0">
                        <a:latin typeface="+mj-lt"/>
                      </a:endParaRPr>
                    </a:p>
                  </p:txBody>
                </p:sp>
                <p:sp>
                  <p:nvSpPr>
                    <p:cNvPr id="156" name="Freeform 245">
                      <a:extLst>
                        <a:ext uri="{FF2B5EF4-FFF2-40B4-BE49-F238E27FC236}">
                          <a16:creationId xmlns:a16="http://schemas.microsoft.com/office/drawing/2014/main" id="{97B22295-AF9E-E7D3-4228-4E7C150C153C}"/>
                        </a:ext>
                      </a:extLst>
                    </p:cNvPr>
                    <p:cNvSpPr>
                      <a:spLocks noChangeArrowheads="1"/>
                    </p:cNvSpPr>
                    <p:nvPr/>
                  </p:nvSpPr>
                  <p:spPr bwMode="auto">
                    <a:xfrm>
                      <a:off x="9767481" y="2590165"/>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567" dirty="0">
                        <a:latin typeface="+mj-lt"/>
                      </a:endParaRPr>
                    </a:p>
                  </p:txBody>
                </p:sp>
                <p:sp>
                  <p:nvSpPr>
                    <p:cNvPr id="157" name="Left Arrow 33">
                      <a:extLst>
                        <a:ext uri="{FF2B5EF4-FFF2-40B4-BE49-F238E27FC236}">
                          <a16:creationId xmlns:a16="http://schemas.microsoft.com/office/drawing/2014/main" id="{6A24FAF5-AA15-E74E-5CDF-40CA64872CFB}"/>
                        </a:ext>
                      </a:extLst>
                    </p:cNvPr>
                    <p:cNvSpPr/>
                    <p:nvPr/>
                  </p:nvSpPr>
                  <p:spPr>
                    <a:xfrm>
                      <a:off x="5056693" y="5817070"/>
                      <a:ext cx="1410551" cy="164510"/>
                    </a:xfrm>
                    <a:prstGeom prst="lef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58" name="Right Arrow 34">
                      <a:extLst>
                        <a:ext uri="{FF2B5EF4-FFF2-40B4-BE49-F238E27FC236}">
                          <a16:creationId xmlns:a16="http://schemas.microsoft.com/office/drawing/2014/main" id="{6753E5E0-6CA3-9DDE-2AA7-F593E89296C1}"/>
                        </a:ext>
                      </a:extLst>
                    </p:cNvPr>
                    <p:cNvSpPr/>
                    <p:nvPr/>
                  </p:nvSpPr>
                  <p:spPr>
                    <a:xfrm>
                      <a:off x="9161425" y="5817070"/>
                      <a:ext cx="1408987" cy="164510"/>
                    </a:xfrm>
                    <a:prstGeom prst="righ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grpSp>
            </p:grpSp>
          </p:grpSp>
          <p:sp>
            <p:nvSpPr>
              <p:cNvPr id="129" name="TextBox 16">
                <a:extLst>
                  <a:ext uri="{FF2B5EF4-FFF2-40B4-BE49-F238E27FC236}">
                    <a16:creationId xmlns:a16="http://schemas.microsoft.com/office/drawing/2014/main" id="{78B804FA-112F-400B-195A-2BB0B0A68FD8}"/>
                  </a:ext>
                </a:extLst>
              </p:cNvPr>
              <p:cNvSpPr txBox="1"/>
              <p:nvPr/>
            </p:nvSpPr>
            <p:spPr>
              <a:xfrm>
                <a:off x="6605331" y="5365665"/>
                <a:ext cx="2418034"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INNKAUP OG ÖNNUR ÖFLUN GAGNA</a:t>
                </a:r>
              </a:p>
            </p:txBody>
          </p:sp>
        </p:grpSp>
      </p:grpSp>
    </p:spTree>
    <p:extLst>
      <p:ext uri="{BB962C8B-B14F-4D97-AF65-F5344CB8AC3E}">
        <p14:creationId xmlns:p14="http://schemas.microsoft.com/office/powerpoint/2010/main" val="3345685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B609F8-DA96-FA45-812A-9B7C783F7904}"/>
              </a:ext>
            </a:extLst>
          </p:cNvPr>
          <p:cNvSpPr>
            <a:spLocks noGrp="1"/>
          </p:cNvSpPr>
          <p:nvPr>
            <p:ph type="body" sz="quarter" idx="16"/>
          </p:nvPr>
        </p:nvSpPr>
        <p:spPr>
          <a:xfrm>
            <a:off x="666708" y="752638"/>
            <a:ext cx="4941612" cy="3095462"/>
          </a:xfrm>
        </p:spPr>
        <p:txBody>
          <a:bodyPr>
            <a:normAutofit/>
          </a:bodyPr>
          <a:lstStyle/>
          <a:p>
            <a:r>
              <a:rPr lang="is-IS" sz="4700" dirty="0"/>
              <a:t>01</a:t>
            </a:r>
          </a:p>
          <a:p>
            <a:pPr>
              <a:lnSpc>
                <a:spcPct val="120000"/>
              </a:lnSpc>
            </a:pPr>
            <a:r>
              <a:rPr lang="is-IS" sz="4700" dirty="0"/>
              <a:t>Áhættustýring fyrirtækja</a:t>
            </a:r>
          </a:p>
        </p:txBody>
      </p:sp>
    </p:spTree>
    <p:extLst>
      <p:ext uri="{BB962C8B-B14F-4D97-AF65-F5344CB8AC3E}">
        <p14:creationId xmlns:p14="http://schemas.microsoft.com/office/powerpoint/2010/main" val="2257529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05FB03E-58E5-1CB0-7072-68FB4D922FEB}"/>
              </a:ext>
            </a:extLst>
          </p:cNvPr>
          <p:cNvSpPr/>
          <p:nvPr/>
        </p:nvSpPr>
        <p:spPr>
          <a:xfrm>
            <a:off x="1" y="336895"/>
            <a:ext cx="12191999" cy="119981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platzhalter 2">
            <a:extLst>
              <a:ext uri="{FF2B5EF4-FFF2-40B4-BE49-F238E27FC236}">
                <a16:creationId xmlns:a16="http://schemas.microsoft.com/office/drawing/2014/main" id="{FF61BD6A-C6DD-70BA-3B14-D385B7C2FA56}"/>
              </a:ext>
            </a:extLst>
          </p:cNvPr>
          <p:cNvSpPr>
            <a:spLocks noGrp="1"/>
          </p:cNvSpPr>
          <p:nvPr>
            <p:ph type="body" sz="quarter" idx="16"/>
          </p:nvPr>
        </p:nvSpPr>
        <p:spPr/>
        <p:txBody>
          <a:bodyPr>
            <a:normAutofit lnSpcReduction="10000"/>
          </a:bodyPr>
          <a:lstStyle/>
          <a:p>
            <a:r>
              <a:rPr lang="de-DE" dirty="0">
                <a:solidFill>
                  <a:schemeClr val="bg1"/>
                </a:solidFill>
              </a:rPr>
              <a:t>Virðiskeðjan sem tól til greiningar á mögulegri krísu</a:t>
            </a:r>
          </a:p>
        </p:txBody>
      </p:sp>
      <p:sp>
        <p:nvSpPr>
          <p:cNvPr id="27" name="Freeform 233">
            <a:extLst>
              <a:ext uri="{FF2B5EF4-FFF2-40B4-BE49-F238E27FC236}">
                <a16:creationId xmlns:a16="http://schemas.microsoft.com/office/drawing/2014/main" id="{C9808D59-518B-99DB-D7D5-47F193F971A1}"/>
              </a:ext>
            </a:extLst>
          </p:cNvPr>
          <p:cNvSpPr>
            <a:spLocks noChangeArrowheads="1"/>
          </p:cNvSpPr>
          <p:nvPr/>
        </p:nvSpPr>
        <p:spPr bwMode="auto">
          <a:xfrm>
            <a:off x="5364972" y="2681476"/>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567" dirty="0">
              <a:latin typeface="+mj-lt"/>
            </a:endParaRPr>
          </a:p>
        </p:txBody>
      </p:sp>
      <p:sp>
        <p:nvSpPr>
          <p:cNvPr id="29" name="Freeform 242">
            <a:extLst>
              <a:ext uri="{FF2B5EF4-FFF2-40B4-BE49-F238E27FC236}">
                <a16:creationId xmlns:a16="http://schemas.microsoft.com/office/drawing/2014/main" id="{64DFD41A-2EDC-DD4E-0540-9A850E174D35}"/>
              </a:ext>
            </a:extLst>
          </p:cNvPr>
          <p:cNvSpPr>
            <a:spLocks noChangeArrowheads="1"/>
          </p:cNvSpPr>
          <p:nvPr/>
        </p:nvSpPr>
        <p:spPr bwMode="auto">
          <a:xfrm>
            <a:off x="8670838" y="2594491"/>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567" dirty="0">
              <a:latin typeface="+mj-lt"/>
            </a:endParaRPr>
          </a:p>
        </p:txBody>
      </p:sp>
      <p:sp>
        <p:nvSpPr>
          <p:cNvPr id="34" name="Textfeld 33">
            <a:extLst>
              <a:ext uri="{FF2B5EF4-FFF2-40B4-BE49-F238E27FC236}">
                <a16:creationId xmlns:a16="http://schemas.microsoft.com/office/drawing/2014/main" id="{3B33F2A4-3C3A-6B10-480C-B76AD3559F98}"/>
              </a:ext>
            </a:extLst>
          </p:cNvPr>
          <p:cNvSpPr txBox="1"/>
          <p:nvPr/>
        </p:nvSpPr>
        <p:spPr>
          <a:xfrm>
            <a:off x="292368" y="4022958"/>
            <a:ext cx="3959463" cy="1846659"/>
          </a:xfrm>
          <a:prstGeom prst="rect">
            <a:avLst/>
          </a:prstGeom>
          <a:noFill/>
        </p:spPr>
        <p:txBody>
          <a:bodyPr wrap="square">
            <a:spAutoFit/>
          </a:bodyPr>
          <a:lstStyle/>
          <a:p>
            <a:r>
              <a:rPr lang="is-IS" sz="1900" dirty="0">
                <a:solidFill>
                  <a:srgbClr val="595A59"/>
                </a:solidFill>
              </a:rPr>
              <a:t>Sú krísa sem fylgdi Covid-19 sýndi mikilvægi þess að horfa fram í tímann, stefnumörkun fyrirtækja skiptir þar öllu máli.  Ef fyrirtækið er fyrir á erfiðum stað getur skammtíma tekjutap verið loka höggið.</a:t>
            </a:r>
            <a:endParaRPr lang="is-IS" dirty="0"/>
          </a:p>
        </p:txBody>
      </p:sp>
      <p:sp>
        <p:nvSpPr>
          <p:cNvPr id="33" name="Textplatzhalter 5">
            <a:extLst>
              <a:ext uri="{FF2B5EF4-FFF2-40B4-BE49-F238E27FC236}">
                <a16:creationId xmlns:a16="http://schemas.microsoft.com/office/drawing/2014/main" id="{EA37392B-58A3-367E-F2A0-6C6F6C205D70}"/>
              </a:ext>
            </a:extLst>
          </p:cNvPr>
          <p:cNvSpPr>
            <a:spLocks noGrp="1"/>
          </p:cNvSpPr>
          <p:nvPr>
            <p:ph type="body" sz="quarter" idx="18"/>
          </p:nvPr>
        </p:nvSpPr>
        <p:spPr>
          <a:xfrm>
            <a:off x="427612" y="1129758"/>
            <a:ext cx="8834647" cy="599705"/>
          </a:xfrm>
        </p:spPr>
        <p:txBody>
          <a:bodyPr>
            <a:normAutofit/>
          </a:bodyPr>
          <a:lstStyle/>
          <a:p>
            <a:r>
              <a:rPr lang="is-IS" sz="1600" dirty="0">
                <a:solidFill>
                  <a:schemeClr val="bg1"/>
                </a:solidFill>
              </a:rPr>
              <a:t>Að koma í tíma auga á vandamál, sem felast í innviðum fyrirtækisins </a:t>
            </a:r>
          </a:p>
        </p:txBody>
      </p:sp>
      <p:sp>
        <p:nvSpPr>
          <p:cNvPr id="35" name="Textfeld 34">
            <a:extLst>
              <a:ext uri="{FF2B5EF4-FFF2-40B4-BE49-F238E27FC236}">
                <a16:creationId xmlns:a16="http://schemas.microsoft.com/office/drawing/2014/main" id="{8B759AFD-F0C7-5979-B45C-188115E3C2D0}"/>
              </a:ext>
            </a:extLst>
          </p:cNvPr>
          <p:cNvSpPr txBox="1"/>
          <p:nvPr/>
        </p:nvSpPr>
        <p:spPr>
          <a:xfrm>
            <a:off x="309027" y="1804653"/>
            <a:ext cx="3964627" cy="2123658"/>
          </a:xfrm>
          <a:prstGeom prst="rect">
            <a:avLst/>
          </a:prstGeom>
          <a:noFill/>
        </p:spPr>
        <p:txBody>
          <a:bodyPr wrap="square">
            <a:spAutoFit/>
          </a:bodyPr>
          <a:lstStyle/>
          <a:p>
            <a:r>
              <a:rPr lang="is-IS" sz="2200" b="1" dirty="0">
                <a:solidFill>
                  <a:srgbClr val="595A59"/>
                </a:solidFill>
              </a:rPr>
              <a:t>Orsakir krísu geta legið í öllum sviðum fyrirtækisins. Að jafnaði er ekki hægt að rekja krísu til eins þáttar heldur til margra sem í sameiningu hafa </a:t>
            </a:r>
            <a:r>
              <a:rPr lang="is-IS" sz="2200" b="1" dirty="0" err="1">
                <a:solidFill>
                  <a:srgbClr val="595A59"/>
                </a:solidFill>
              </a:rPr>
              <a:t>fjölþættar</a:t>
            </a:r>
            <a:r>
              <a:rPr lang="is-IS" sz="2200" b="1" dirty="0">
                <a:solidFill>
                  <a:srgbClr val="595A59"/>
                </a:solidFill>
              </a:rPr>
              <a:t> afleiðingar og áhrif.</a:t>
            </a:r>
          </a:p>
        </p:txBody>
      </p:sp>
      <p:grpSp>
        <p:nvGrpSpPr>
          <p:cNvPr id="75" name="Group 74">
            <a:extLst>
              <a:ext uri="{FF2B5EF4-FFF2-40B4-BE49-F238E27FC236}">
                <a16:creationId xmlns:a16="http://schemas.microsoft.com/office/drawing/2014/main" id="{EDF2D7E4-7ED8-0626-FCC5-13E65A4D4DA5}"/>
              </a:ext>
            </a:extLst>
          </p:cNvPr>
          <p:cNvGrpSpPr/>
          <p:nvPr/>
        </p:nvGrpSpPr>
        <p:grpSpPr>
          <a:xfrm>
            <a:off x="4538545" y="2192636"/>
            <a:ext cx="7491762" cy="3848678"/>
            <a:chOff x="4538545" y="2192636"/>
            <a:chExt cx="7491762" cy="3848678"/>
          </a:xfrm>
        </p:grpSpPr>
        <p:grpSp>
          <p:nvGrpSpPr>
            <p:cNvPr id="73" name="Group 72">
              <a:extLst>
                <a:ext uri="{FF2B5EF4-FFF2-40B4-BE49-F238E27FC236}">
                  <a16:creationId xmlns:a16="http://schemas.microsoft.com/office/drawing/2014/main" id="{36F5E864-7C24-7D5A-DDC8-0DDAF8BE5108}"/>
                </a:ext>
              </a:extLst>
            </p:cNvPr>
            <p:cNvGrpSpPr/>
            <p:nvPr/>
          </p:nvGrpSpPr>
          <p:grpSpPr>
            <a:xfrm>
              <a:off x="4538545" y="2192636"/>
              <a:ext cx="7491762" cy="3848678"/>
              <a:chOff x="4538545" y="2192636"/>
              <a:chExt cx="7491762" cy="3848678"/>
            </a:xfrm>
          </p:grpSpPr>
          <p:sp>
            <p:nvSpPr>
              <p:cNvPr id="4" name="Rectangle 4">
                <a:extLst>
                  <a:ext uri="{FF2B5EF4-FFF2-40B4-BE49-F238E27FC236}">
                    <a16:creationId xmlns:a16="http://schemas.microsoft.com/office/drawing/2014/main" id="{4A7DE67F-7235-FDAC-533E-8CFB321A249C}"/>
                  </a:ext>
                </a:extLst>
              </p:cNvPr>
              <p:cNvSpPr/>
              <p:nvPr/>
            </p:nvSpPr>
            <p:spPr>
              <a:xfrm>
                <a:off x="5056692" y="3947207"/>
                <a:ext cx="5515268" cy="427132"/>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5" name="Rectangle 5">
                <a:extLst>
                  <a:ext uri="{FF2B5EF4-FFF2-40B4-BE49-F238E27FC236}">
                    <a16:creationId xmlns:a16="http://schemas.microsoft.com/office/drawing/2014/main" id="{11EAA1A2-83AB-8FEF-8624-7B4FB43CB245}"/>
                  </a:ext>
                </a:extLst>
              </p:cNvPr>
              <p:cNvSpPr/>
              <p:nvPr/>
            </p:nvSpPr>
            <p:spPr>
              <a:xfrm>
                <a:off x="5056692" y="5272639"/>
                <a:ext cx="5515268" cy="427132"/>
              </a:xfrm>
              <a:prstGeom prst="rect">
                <a:avLst/>
              </a:prstGeom>
              <a:solidFill>
                <a:srgbClr val="C3A7C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 name="Rectangle 6">
                <a:extLst>
                  <a:ext uri="{FF2B5EF4-FFF2-40B4-BE49-F238E27FC236}">
                    <a16:creationId xmlns:a16="http://schemas.microsoft.com/office/drawing/2014/main" id="{E6A8DCDD-2C77-70A5-5E94-9891996BBA1E}"/>
                  </a:ext>
                </a:extLst>
              </p:cNvPr>
              <p:cNvSpPr/>
              <p:nvPr/>
            </p:nvSpPr>
            <p:spPr>
              <a:xfrm>
                <a:off x="5056692" y="4830828"/>
                <a:ext cx="5515268" cy="427132"/>
              </a:xfrm>
              <a:prstGeom prst="rect">
                <a:avLst/>
              </a:prstGeom>
              <a:solidFill>
                <a:srgbClr val="AC87A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7" name="Rectangle 7">
                <a:extLst>
                  <a:ext uri="{FF2B5EF4-FFF2-40B4-BE49-F238E27FC236}">
                    <a16:creationId xmlns:a16="http://schemas.microsoft.com/office/drawing/2014/main" id="{0326CC0E-F1E7-4345-5DE0-811B4149AE3F}"/>
                  </a:ext>
                </a:extLst>
              </p:cNvPr>
              <p:cNvSpPr/>
              <p:nvPr/>
            </p:nvSpPr>
            <p:spPr>
              <a:xfrm>
                <a:off x="5056692" y="4389017"/>
                <a:ext cx="5515268" cy="427132"/>
              </a:xfrm>
              <a:prstGeom prst="rect">
                <a:avLst/>
              </a:prstGeom>
              <a:solidFill>
                <a:srgbClr val="91639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8" name="Triangle 8">
                <a:extLst>
                  <a:ext uri="{FF2B5EF4-FFF2-40B4-BE49-F238E27FC236}">
                    <a16:creationId xmlns:a16="http://schemas.microsoft.com/office/drawing/2014/main" id="{4E0C280B-6BC5-4B51-7122-C51A2ED1CE96}"/>
                  </a:ext>
                </a:extLst>
              </p:cNvPr>
              <p:cNvSpPr/>
              <p:nvPr/>
            </p:nvSpPr>
            <p:spPr>
              <a:xfrm rot="5400000">
                <a:off x="9555168" y="3224632"/>
                <a:ext cx="3506293" cy="1443985"/>
              </a:xfrm>
              <a:prstGeom prst="triangle">
                <a:avLst/>
              </a:prstGeom>
              <a:solidFill>
                <a:srgbClr val="F2795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9" name="Rectangle 9">
                <a:extLst>
                  <a:ext uri="{FF2B5EF4-FFF2-40B4-BE49-F238E27FC236}">
                    <a16:creationId xmlns:a16="http://schemas.microsoft.com/office/drawing/2014/main" id="{1ADE22FA-026A-3F57-D937-C4E152D0AE67}"/>
                  </a:ext>
                </a:extLst>
              </p:cNvPr>
              <p:cNvSpPr/>
              <p:nvPr/>
            </p:nvSpPr>
            <p:spPr>
              <a:xfrm>
                <a:off x="5056692" y="2192636"/>
                <a:ext cx="1090706" cy="1739893"/>
              </a:xfrm>
              <a:prstGeom prst="rect">
                <a:avLst/>
              </a:prstGeom>
              <a:solidFill>
                <a:srgbClr val="D2EEE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0" name="Rectangle 10">
                <a:extLst>
                  <a:ext uri="{FF2B5EF4-FFF2-40B4-BE49-F238E27FC236}">
                    <a16:creationId xmlns:a16="http://schemas.microsoft.com/office/drawing/2014/main" id="{B71DD800-58A9-2D6A-8785-C1E79CC002DE}"/>
                  </a:ext>
                </a:extLst>
              </p:cNvPr>
              <p:cNvSpPr/>
              <p:nvPr/>
            </p:nvSpPr>
            <p:spPr>
              <a:xfrm>
                <a:off x="6159849" y="2192636"/>
                <a:ext cx="1090706" cy="1739893"/>
              </a:xfrm>
              <a:prstGeom prst="rect">
                <a:avLst/>
              </a:prstGeom>
              <a:solidFill>
                <a:srgbClr val="9ED4D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1" name="Rectangle 11">
                <a:extLst>
                  <a:ext uri="{FF2B5EF4-FFF2-40B4-BE49-F238E27FC236}">
                    <a16:creationId xmlns:a16="http://schemas.microsoft.com/office/drawing/2014/main" id="{68F1D004-5EF3-5A5C-4324-E1C998BD9F7B}"/>
                  </a:ext>
                </a:extLst>
              </p:cNvPr>
              <p:cNvSpPr/>
              <p:nvPr/>
            </p:nvSpPr>
            <p:spPr>
              <a:xfrm>
                <a:off x="7263007" y="2192636"/>
                <a:ext cx="1090706" cy="1739893"/>
              </a:xfrm>
              <a:prstGeom prst="rect">
                <a:avLst/>
              </a:prstGeom>
              <a:solidFill>
                <a:srgbClr val="85D2C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2" name="Rectangle 12">
                <a:extLst>
                  <a:ext uri="{FF2B5EF4-FFF2-40B4-BE49-F238E27FC236}">
                    <a16:creationId xmlns:a16="http://schemas.microsoft.com/office/drawing/2014/main" id="{F25FC80F-3EAD-4F0F-4564-789263C7C72A}"/>
                  </a:ext>
                </a:extLst>
              </p:cNvPr>
              <p:cNvSpPr/>
              <p:nvPr/>
            </p:nvSpPr>
            <p:spPr>
              <a:xfrm>
                <a:off x="8370778" y="2192636"/>
                <a:ext cx="1090706" cy="1739893"/>
              </a:xfrm>
              <a:prstGeom prst="rect">
                <a:avLst/>
              </a:prstGeom>
              <a:solidFill>
                <a:srgbClr val="9DC5C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3" name="Rectangle 13">
                <a:extLst>
                  <a:ext uri="{FF2B5EF4-FFF2-40B4-BE49-F238E27FC236}">
                    <a16:creationId xmlns:a16="http://schemas.microsoft.com/office/drawing/2014/main" id="{8F644917-E33C-0D52-F31F-48FD5D3581DE}"/>
                  </a:ext>
                </a:extLst>
              </p:cNvPr>
              <p:cNvSpPr/>
              <p:nvPr/>
            </p:nvSpPr>
            <p:spPr>
              <a:xfrm flipH="1">
                <a:off x="9479704" y="2193478"/>
                <a:ext cx="1090706" cy="1739893"/>
              </a:xfrm>
              <a:prstGeom prst="rect">
                <a:avLst/>
              </a:prstGeom>
              <a:solidFill>
                <a:srgbClr val="7FB3B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14" name="TextBox 14">
                <a:extLst>
                  <a:ext uri="{FF2B5EF4-FFF2-40B4-BE49-F238E27FC236}">
                    <a16:creationId xmlns:a16="http://schemas.microsoft.com/office/drawing/2014/main" id="{6FE3EFA2-6424-6D26-359B-3A48CB2C7691}"/>
                  </a:ext>
                </a:extLst>
              </p:cNvPr>
              <p:cNvSpPr txBox="1"/>
              <p:nvPr/>
            </p:nvSpPr>
            <p:spPr>
              <a:xfrm>
                <a:off x="5541556" y="4025694"/>
                <a:ext cx="454554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SKIPULAG OG INNVIÐIR TIL STUÐNINGS AÐALSTARFSEMINNI</a:t>
                </a:r>
              </a:p>
            </p:txBody>
          </p:sp>
          <p:sp>
            <p:nvSpPr>
              <p:cNvPr id="15" name="TextBox 15">
                <a:extLst>
                  <a:ext uri="{FF2B5EF4-FFF2-40B4-BE49-F238E27FC236}">
                    <a16:creationId xmlns:a16="http://schemas.microsoft.com/office/drawing/2014/main" id="{9ED0B9DD-2B9E-98FB-7443-90C7C774F6ED}"/>
                  </a:ext>
                </a:extLst>
              </p:cNvPr>
              <p:cNvSpPr txBox="1"/>
              <p:nvPr/>
            </p:nvSpPr>
            <p:spPr>
              <a:xfrm>
                <a:off x="7005997" y="4466176"/>
                <a:ext cx="161666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MANNAUÐS</a:t>
                </a:r>
              </a:p>
            </p:txBody>
          </p:sp>
          <p:sp>
            <p:nvSpPr>
              <p:cNvPr id="16" name="TextBox 16">
                <a:extLst>
                  <a:ext uri="{FF2B5EF4-FFF2-40B4-BE49-F238E27FC236}">
                    <a16:creationId xmlns:a16="http://schemas.microsoft.com/office/drawing/2014/main" id="{8CA1C8E4-472E-9EAF-82AE-152A403BC568}"/>
                  </a:ext>
                </a:extLst>
              </p:cNvPr>
              <p:cNvSpPr txBox="1"/>
              <p:nvPr/>
            </p:nvSpPr>
            <p:spPr>
              <a:xfrm>
                <a:off x="6328792" y="4907224"/>
                <a:ext cx="297107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TÆKNILEGUR STUÐNINGUR VIÐ STARFSEMINA</a:t>
                </a:r>
              </a:p>
            </p:txBody>
          </p:sp>
          <p:sp>
            <p:nvSpPr>
              <p:cNvPr id="17" name="TextBox 17">
                <a:extLst>
                  <a:ext uri="{FF2B5EF4-FFF2-40B4-BE49-F238E27FC236}">
                    <a16:creationId xmlns:a16="http://schemas.microsoft.com/office/drawing/2014/main" id="{7BE00EE1-DE6D-E008-CABB-DF0EE19B17FA}"/>
                  </a:ext>
                </a:extLst>
              </p:cNvPr>
              <p:cNvSpPr txBox="1"/>
              <p:nvPr/>
            </p:nvSpPr>
            <p:spPr>
              <a:xfrm>
                <a:off x="6605309" y="5348363"/>
                <a:ext cx="2418034"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INNKAUP OG ÖNNUR ÖFLUN GAGNA</a:t>
                </a:r>
              </a:p>
            </p:txBody>
          </p:sp>
          <p:sp>
            <p:nvSpPr>
              <p:cNvPr id="18" name="TextBox 23">
                <a:extLst>
                  <a:ext uri="{FF2B5EF4-FFF2-40B4-BE49-F238E27FC236}">
                    <a16:creationId xmlns:a16="http://schemas.microsoft.com/office/drawing/2014/main" id="{D14ED1A4-07DF-588E-7F79-B25A11A3DE0B}"/>
                  </a:ext>
                </a:extLst>
              </p:cNvPr>
              <p:cNvSpPr txBox="1"/>
              <p:nvPr/>
            </p:nvSpPr>
            <p:spPr>
              <a:xfrm>
                <a:off x="10919611" y="3794030"/>
                <a:ext cx="531749"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KRÍSA</a:t>
                </a:r>
              </a:p>
            </p:txBody>
          </p:sp>
          <p:sp>
            <p:nvSpPr>
              <p:cNvPr id="19" name="TextBox 25">
                <a:extLst>
                  <a:ext uri="{FF2B5EF4-FFF2-40B4-BE49-F238E27FC236}">
                    <a16:creationId xmlns:a16="http://schemas.microsoft.com/office/drawing/2014/main" id="{2BF63838-9221-97E6-5C02-77429C5FEFAC}"/>
                  </a:ext>
                </a:extLst>
              </p:cNvPr>
              <p:cNvSpPr txBox="1"/>
              <p:nvPr/>
            </p:nvSpPr>
            <p:spPr>
              <a:xfrm>
                <a:off x="6548498" y="5764315"/>
                <a:ext cx="2531655" cy="276999"/>
              </a:xfrm>
              <a:prstGeom prst="rect">
                <a:avLst/>
              </a:prstGeom>
              <a:noFill/>
            </p:spPr>
            <p:txBody>
              <a:bodyPr wrap="none" rtlCol="0" anchor="ctr">
                <a:spAutoFit/>
              </a:bodyPr>
              <a:lstStyle/>
              <a:p>
                <a:pPr algn="ctr"/>
                <a:r>
                  <a:rPr lang="en-GB" sz="1200" b="1" dirty="0">
                    <a:solidFill>
                      <a:srgbClr val="000000"/>
                    </a:solidFill>
                    <a:latin typeface="+mj-lt"/>
                    <a:cs typeface="Poppins" pitchFamily="2" charset="77"/>
                  </a:rPr>
                  <a:t>FERLAR TIL STUÐNINGS STARFSEMINNI</a:t>
                </a:r>
              </a:p>
            </p:txBody>
          </p:sp>
          <p:sp>
            <p:nvSpPr>
              <p:cNvPr id="20" name="TextBox 26">
                <a:extLst>
                  <a:ext uri="{FF2B5EF4-FFF2-40B4-BE49-F238E27FC236}">
                    <a16:creationId xmlns:a16="http://schemas.microsoft.com/office/drawing/2014/main" id="{C064C9E7-F8C6-78B4-B868-36A75CA7DEBA}"/>
                  </a:ext>
                </a:extLst>
              </p:cNvPr>
              <p:cNvSpPr txBox="1"/>
              <p:nvPr/>
            </p:nvSpPr>
            <p:spPr>
              <a:xfrm rot="16200000">
                <a:off x="3943563" y="3089707"/>
                <a:ext cx="1651629" cy="461665"/>
              </a:xfrm>
              <a:prstGeom prst="rect">
                <a:avLst/>
              </a:prstGeom>
              <a:noFill/>
            </p:spPr>
            <p:txBody>
              <a:bodyPr wrap="square" rtlCol="0" anchor="ctr">
                <a:spAutoFit/>
              </a:bodyPr>
              <a:lstStyle/>
              <a:p>
                <a:pPr algn="ctr"/>
                <a:r>
                  <a:rPr lang="en-GB" sz="1200" b="1" dirty="0">
                    <a:solidFill>
                      <a:srgbClr val="000000"/>
                    </a:solidFill>
                    <a:latin typeface="+mj-lt"/>
                    <a:cs typeface="Poppins" pitchFamily="2" charset="77"/>
                  </a:rPr>
                  <a:t>HELSTU VINNUFERLAR OG STARFSÞÆTTIR</a:t>
                </a:r>
              </a:p>
            </p:txBody>
          </p:sp>
          <p:sp>
            <p:nvSpPr>
              <p:cNvPr id="23" name="TextBox 20">
                <a:extLst>
                  <a:ext uri="{FF2B5EF4-FFF2-40B4-BE49-F238E27FC236}">
                    <a16:creationId xmlns:a16="http://schemas.microsoft.com/office/drawing/2014/main" id="{0507CED7-31E4-1B58-87FE-27404EB5F7F0}"/>
                  </a:ext>
                </a:extLst>
              </p:cNvPr>
              <p:cNvSpPr txBox="1"/>
              <p:nvPr/>
            </p:nvSpPr>
            <p:spPr>
              <a:xfrm>
                <a:off x="5094983" y="3090527"/>
                <a:ext cx="995933"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AÐSTREYMI OG MÓTTAKA AÐFANGA</a:t>
                </a:r>
              </a:p>
            </p:txBody>
          </p:sp>
          <p:sp>
            <p:nvSpPr>
              <p:cNvPr id="24" name="TextBox 21">
                <a:extLst>
                  <a:ext uri="{FF2B5EF4-FFF2-40B4-BE49-F238E27FC236}">
                    <a16:creationId xmlns:a16="http://schemas.microsoft.com/office/drawing/2014/main" id="{4BB2AF35-90E0-E8AA-2F96-698EF6AB2FDB}"/>
                  </a:ext>
                </a:extLst>
              </p:cNvPr>
              <p:cNvSpPr txBox="1"/>
              <p:nvPr/>
            </p:nvSpPr>
            <p:spPr>
              <a:xfrm>
                <a:off x="8399079" y="3182041"/>
                <a:ext cx="1024144" cy="646331"/>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MARKAÐS-SETNING OG SALA</a:t>
                </a:r>
              </a:p>
            </p:txBody>
          </p:sp>
          <p:sp>
            <p:nvSpPr>
              <p:cNvPr id="25" name="TextBox 22">
                <a:extLst>
                  <a:ext uri="{FF2B5EF4-FFF2-40B4-BE49-F238E27FC236}">
                    <a16:creationId xmlns:a16="http://schemas.microsoft.com/office/drawing/2014/main" id="{5E51C673-86CF-3AE7-3A97-26D952B87649}"/>
                  </a:ext>
                </a:extLst>
              </p:cNvPr>
              <p:cNvSpPr txBox="1"/>
              <p:nvPr/>
            </p:nvSpPr>
            <p:spPr>
              <a:xfrm>
                <a:off x="9619980" y="3182041"/>
                <a:ext cx="810158" cy="276999"/>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ÞJÓNUSTA</a:t>
                </a:r>
              </a:p>
            </p:txBody>
          </p:sp>
          <p:sp>
            <p:nvSpPr>
              <p:cNvPr id="26" name="Freeform 223">
                <a:extLst>
                  <a:ext uri="{FF2B5EF4-FFF2-40B4-BE49-F238E27FC236}">
                    <a16:creationId xmlns:a16="http://schemas.microsoft.com/office/drawing/2014/main" id="{A12CB5A9-A64C-09A9-AD71-0092DFECA735}"/>
                  </a:ext>
                </a:extLst>
              </p:cNvPr>
              <p:cNvSpPr>
                <a:spLocks noChangeArrowheads="1"/>
              </p:cNvSpPr>
              <p:nvPr/>
            </p:nvSpPr>
            <p:spPr bwMode="auto">
              <a:xfrm>
                <a:off x="6468563" y="2755425"/>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567" dirty="0">
                  <a:latin typeface="+mj-lt"/>
                </a:endParaRPr>
              </a:p>
            </p:txBody>
          </p:sp>
          <p:sp>
            <p:nvSpPr>
              <p:cNvPr id="28" name="Freeform 236">
                <a:extLst>
                  <a:ext uri="{FF2B5EF4-FFF2-40B4-BE49-F238E27FC236}">
                    <a16:creationId xmlns:a16="http://schemas.microsoft.com/office/drawing/2014/main" id="{054FA699-5CA3-337F-79C8-9D5363F873A6}"/>
                  </a:ext>
                </a:extLst>
              </p:cNvPr>
              <p:cNvSpPr>
                <a:spLocks noChangeArrowheads="1"/>
              </p:cNvSpPr>
              <p:nvPr/>
            </p:nvSpPr>
            <p:spPr bwMode="auto">
              <a:xfrm>
                <a:off x="7507887" y="2755424"/>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567" dirty="0">
                  <a:latin typeface="+mj-lt"/>
                </a:endParaRPr>
              </a:p>
            </p:txBody>
          </p:sp>
          <p:sp>
            <p:nvSpPr>
              <p:cNvPr id="30" name="Freeform 245">
                <a:extLst>
                  <a:ext uri="{FF2B5EF4-FFF2-40B4-BE49-F238E27FC236}">
                    <a16:creationId xmlns:a16="http://schemas.microsoft.com/office/drawing/2014/main" id="{7405EDDB-5423-F0AA-7CB1-02C1342D9BA0}"/>
                  </a:ext>
                </a:extLst>
              </p:cNvPr>
              <p:cNvSpPr>
                <a:spLocks noChangeArrowheads="1"/>
              </p:cNvSpPr>
              <p:nvPr/>
            </p:nvSpPr>
            <p:spPr bwMode="auto">
              <a:xfrm>
                <a:off x="9767481" y="2590165"/>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567" dirty="0">
                  <a:latin typeface="+mj-lt"/>
                </a:endParaRPr>
              </a:p>
            </p:txBody>
          </p:sp>
          <p:sp>
            <p:nvSpPr>
              <p:cNvPr id="31" name="Left Arrow 33">
                <a:extLst>
                  <a:ext uri="{FF2B5EF4-FFF2-40B4-BE49-F238E27FC236}">
                    <a16:creationId xmlns:a16="http://schemas.microsoft.com/office/drawing/2014/main" id="{393D52A1-7224-5D37-694F-E024490AEE45}"/>
                  </a:ext>
                </a:extLst>
              </p:cNvPr>
              <p:cNvSpPr/>
              <p:nvPr/>
            </p:nvSpPr>
            <p:spPr>
              <a:xfrm>
                <a:off x="5056693" y="5817070"/>
                <a:ext cx="1491805" cy="164510"/>
              </a:xfrm>
              <a:prstGeom prst="lef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2" name="Right Arrow 34">
                <a:extLst>
                  <a:ext uri="{FF2B5EF4-FFF2-40B4-BE49-F238E27FC236}">
                    <a16:creationId xmlns:a16="http://schemas.microsoft.com/office/drawing/2014/main" id="{5218DFB3-D440-F415-1EB7-EFD06D8C353C}"/>
                  </a:ext>
                </a:extLst>
              </p:cNvPr>
              <p:cNvSpPr/>
              <p:nvPr/>
            </p:nvSpPr>
            <p:spPr>
              <a:xfrm>
                <a:off x="9023343" y="5817070"/>
                <a:ext cx="1547069" cy="164510"/>
              </a:xfrm>
              <a:prstGeom prst="righ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70" name="TextBox 20">
                <a:extLst>
                  <a:ext uri="{FF2B5EF4-FFF2-40B4-BE49-F238E27FC236}">
                    <a16:creationId xmlns:a16="http://schemas.microsoft.com/office/drawing/2014/main" id="{8AE1BE95-D391-B7AD-0F79-5CB096C08B9E}"/>
                  </a:ext>
                </a:extLst>
              </p:cNvPr>
              <p:cNvSpPr txBox="1"/>
              <p:nvPr/>
            </p:nvSpPr>
            <p:spPr>
              <a:xfrm>
                <a:off x="6179478" y="3069314"/>
                <a:ext cx="1021300" cy="461665"/>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FRAMLEIÐSLA / REKSTUR</a:t>
                </a:r>
              </a:p>
            </p:txBody>
          </p:sp>
          <p:sp>
            <p:nvSpPr>
              <p:cNvPr id="71" name="TextBox 20">
                <a:extLst>
                  <a:ext uri="{FF2B5EF4-FFF2-40B4-BE49-F238E27FC236}">
                    <a16:creationId xmlns:a16="http://schemas.microsoft.com/office/drawing/2014/main" id="{7329BAF7-703B-C77A-DD07-252299E21DB9}"/>
                  </a:ext>
                </a:extLst>
              </p:cNvPr>
              <p:cNvSpPr txBox="1"/>
              <p:nvPr/>
            </p:nvSpPr>
            <p:spPr>
              <a:xfrm>
                <a:off x="7308373" y="3091686"/>
                <a:ext cx="1021300"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FRÁGANGUR VÖRU, GEYMSLA OG DREIFING</a:t>
                </a:r>
              </a:p>
            </p:txBody>
          </p:sp>
        </p:grpSp>
        <p:sp>
          <p:nvSpPr>
            <p:cNvPr id="74" name="Freeform 242">
              <a:extLst>
                <a:ext uri="{FF2B5EF4-FFF2-40B4-BE49-F238E27FC236}">
                  <a16:creationId xmlns:a16="http://schemas.microsoft.com/office/drawing/2014/main" id="{ECD5B9F4-D057-93FC-EA4F-1091A5B5F43E}"/>
                </a:ext>
              </a:extLst>
            </p:cNvPr>
            <p:cNvSpPr>
              <a:spLocks noChangeArrowheads="1"/>
            </p:cNvSpPr>
            <p:nvPr/>
          </p:nvSpPr>
          <p:spPr bwMode="auto">
            <a:xfrm>
              <a:off x="8670838" y="2556498"/>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567" dirty="0">
                <a:latin typeface="+mj-lt"/>
              </a:endParaRPr>
            </a:p>
          </p:txBody>
        </p:sp>
      </p:grpSp>
    </p:spTree>
    <p:extLst>
      <p:ext uri="{BB962C8B-B14F-4D97-AF65-F5344CB8AC3E}">
        <p14:creationId xmlns:p14="http://schemas.microsoft.com/office/powerpoint/2010/main" val="3836134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E1BF28-D2B1-744F-89B7-D52F0BBA9E40}"/>
              </a:ext>
            </a:extLst>
          </p:cNvPr>
          <p:cNvSpPr>
            <a:spLocks noGrp="1"/>
          </p:cNvSpPr>
          <p:nvPr>
            <p:ph type="body" sz="quarter" idx="16"/>
          </p:nvPr>
        </p:nvSpPr>
        <p:spPr>
          <a:xfrm>
            <a:off x="734715" y="145404"/>
            <a:ext cx="5085159" cy="582221"/>
          </a:xfrm>
        </p:spPr>
        <p:txBody>
          <a:bodyPr>
            <a:noAutofit/>
          </a:bodyPr>
          <a:lstStyle/>
          <a:p>
            <a:r>
              <a:rPr lang="is-IS" sz="3000" b="1" dirty="0"/>
              <a:t>Að koma í veg fyrir krísu á frumstigi með að horfa á innviði fyrirtækis.</a:t>
            </a:r>
          </a:p>
        </p:txBody>
      </p:sp>
      <p:pic>
        <p:nvPicPr>
          <p:cNvPr id="7" name="Bildplatzhalter 6" descr="Ein Bild, das Text, draußen, Weg, Straße enthält.&#10;&#10;Automatisch generierte Beschreibung">
            <a:extLst>
              <a:ext uri="{FF2B5EF4-FFF2-40B4-BE49-F238E27FC236}">
                <a16:creationId xmlns:a16="http://schemas.microsoft.com/office/drawing/2014/main" id="{7F31862E-1EBA-AF16-48C2-2013A296476E}"/>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11603" b="23039"/>
          <a:stretch/>
        </p:blipFill>
        <p:spPr>
          <a:xfrm>
            <a:off x="6392300" y="228600"/>
            <a:ext cx="5564883" cy="5447571"/>
          </a:xfrm>
        </p:spPr>
      </p:pic>
      <p:graphicFrame>
        <p:nvGraphicFramePr>
          <p:cNvPr id="6" name="Text Placeholder 2">
            <a:extLst>
              <a:ext uri="{FF2B5EF4-FFF2-40B4-BE49-F238E27FC236}">
                <a16:creationId xmlns:a16="http://schemas.microsoft.com/office/drawing/2014/main" id="{EE016E1C-50E7-5E53-6734-0DF970B0EBD2}"/>
              </a:ext>
            </a:extLst>
          </p:cNvPr>
          <p:cNvGraphicFramePr/>
          <p:nvPr>
            <p:extLst>
              <p:ext uri="{D42A27DB-BD31-4B8C-83A1-F6EECF244321}">
                <p14:modId xmlns:p14="http://schemas.microsoft.com/office/powerpoint/2010/main" val="2730035817"/>
              </p:ext>
            </p:extLst>
          </p:nvPr>
        </p:nvGraphicFramePr>
        <p:xfrm>
          <a:off x="439410" y="1632970"/>
          <a:ext cx="5360291" cy="44853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platzhalter 9">
            <a:extLst>
              <a:ext uri="{FF2B5EF4-FFF2-40B4-BE49-F238E27FC236}">
                <a16:creationId xmlns:a16="http://schemas.microsoft.com/office/drawing/2014/main" id="{353BA721-B5B1-01D8-4BFF-BFEEED83CF24}"/>
              </a:ext>
            </a:extLst>
          </p:cNvPr>
          <p:cNvSpPr txBox="1">
            <a:spLocks/>
          </p:cNvSpPr>
          <p:nvPr/>
        </p:nvSpPr>
        <p:spPr>
          <a:xfrm>
            <a:off x="6392300" y="5676171"/>
            <a:ext cx="4983163" cy="44217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rgbClr val="595A59"/>
                </a:solidFill>
              </a:rPr>
              <a:t>Mynd: </a:t>
            </a:r>
            <a:r>
              <a:rPr lang="de-DE" sz="800" b="1" dirty="0">
                <a:solidFill>
                  <a:srgbClr val="595A59"/>
                </a:solidFill>
              </a:rPr>
              <a:t>Max Bender</a:t>
            </a:r>
            <a:endParaRPr lang="de-DE" sz="800" dirty="0">
              <a:solidFill>
                <a:srgbClr val="595A59"/>
              </a:solidFill>
            </a:endParaRPr>
          </a:p>
          <a:p>
            <a:endParaRPr lang="de-DE" sz="800" dirty="0"/>
          </a:p>
        </p:txBody>
      </p:sp>
    </p:spTree>
    <p:extLst>
      <p:ext uri="{BB962C8B-B14F-4D97-AF65-F5344CB8AC3E}">
        <p14:creationId xmlns:p14="http://schemas.microsoft.com/office/powerpoint/2010/main" val="1008263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7">
            <a:extLst>
              <a:ext uri="{FF2B5EF4-FFF2-40B4-BE49-F238E27FC236}">
                <a16:creationId xmlns:a16="http://schemas.microsoft.com/office/drawing/2014/main" id="{3D782AA5-1303-51C4-E4AB-E60E80C4323E}"/>
              </a:ext>
            </a:extLst>
          </p:cNvPr>
          <p:cNvSpPr/>
          <p:nvPr/>
        </p:nvSpPr>
        <p:spPr>
          <a:xfrm>
            <a:off x="5056692" y="4389017"/>
            <a:ext cx="5515268" cy="427132"/>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4" name="Rectangle 4">
            <a:extLst>
              <a:ext uri="{FF2B5EF4-FFF2-40B4-BE49-F238E27FC236}">
                <a16:creationId xmlns:a16="http://schemas.microsoft.com/office/drawing/2014/main" id="{B96E6A7B-FA5A-10B8-9D7C-9C5556F89AF9}"/>
              </a:ext>
            </a:extLst>
          </p:cNvPr>
          <p:cNvSpPr/>
          <p:nvPr/>
        </p:nvSpPr>
        <p:spPr>
          <a:xfrm>
            <a:off x="5056692" y="3947207"/>
            <a:ext cx="5515268" cy="427132"/>
          </a:xfrm>
          <a:prstGeom prst="rect">
            <a:avLst/>
          </a:prstGeom>
          <a:solidFill>
            <a:srgbClr val="79527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2" name="Rectangle 3">
            <a:extLst>
              <a:ext uri="{FF2B5EF4-FFF2-40B4-BE49-F238E27FC236}">
                <a16:creationId xmlns:a16="http://schemas.microsoft.com/office/drawing/2014/main" id="{105FB03E-58E5-1CB0-7072-68FB4D922FEB}"/>
              </a:ext>
            </a:extLst>
          </p:cNvPr>
          <p:cNvSpPr/>
          <p:nvPr/>
        </p:nvSpPr>
        <p:spPr>
          <a:xfrm>
            <a:off x="1" y="336895"/>
            <a:ext cx="12191999" cy="119981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platzhalter 2">
            <a:extLst>
              <a:ext uri="{FF2B5EF4-FFF2-40B4-BE49-F238E27FC236}">
                <a16:creationId xmlns:a16="http://schemas.microsoft.com/office/drawing/2014/main" id="{FF61BD6A-C6DD-70BA-3B14-D385B7C2FA56}"/>
              </a:ext>
            </a:extLst>
          </p:cNvPr>
          <p:cNvSpPr>
            <a:spLocks noGrp="1"/>
          </p:cNvSpPr>
          <p:nvPr>
            <p:ph type="body" sz="quarter" idx="16"/>
          </p:nvPr>
        </p:nvSpPr>
        <p:spPr/>
        <p:txBody>
          <a:bodyPr>
            <a:normAutofit lnSpcReduction="10000"/>
          </a:bodyPr>
          <a:lstStyle/>
          <a:p>
            <a:r>
              <a:rPr lang="de-DE" dirty="0">
                <a:solidFill>
                  <a:schemeClr val="bg1"/>
                </a:solidFill>
              </a:rPr>
              <a:t>Virðiskeðjan sem tól til greiningar á mögulegri krísu</a:t>
            </a:r>
          </a:p>
        </p:txBody>
      </p:sp>
      <p:sp>
        <p:nvSpPr>
          <p:cNvPr id="16" name="TextBox 16">
            <a:extLst>
              <a:ext uri="{FF2B5EF4-FFF2-40B4-BE49-F238E27FC236}">
                <a16:creationId xmlns:a16="http://schemas.microsoft.com/office/drawing/2014/main" id="{8CA1C8E4-472E-9EAF-82AE-152A403BC568}"/>
              </a:ext>
            </a:extLst>
          </p:cNvPr>
          <p:cNvSpPr txBox="1"/>
          <p:nvPr/>
        </p:nvSpPr>
        <p:spPr>
          <a:xfrm>
            <a:off x="6822741" y="4907224"/>
            <a:ext cx="198317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TECHNOLOGY DEVELOPMENT</a:t>
            </a:r>
          </a:p>
        </p:txBody>
      </p:sp>
      <p:sp>
        <p:nvSpPr>
          <p:cNvPr id="17" name="TextBox 17">
            <a:extLst>
              <a:ext uri="{FF2B5EF4-FFF2-40B4-BE49-F238E27FC236}">
                <a16:creationId xmlns:a16="http://schemas.microsoft.com/office/drawing/2014/main" id="{7BE00EE1-DE6D-E008-CABB-DF0EE19B17FA}"/>
              </a:ext>
            </a:extLst>
          </p:cNvPr>
          <p:cNvSpPr txBox="1"/>
          <p:nvPr/>
        </p:nvSpPr>
        <p:spPr>
          <a:xfrm>
            <a:off x="7243433" y="5348363"/>
            <a:ext cx="1141786"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PROCUREMENT</a:t>
            </a:r>
          </a:p>
        </p:txBody>
      </p:sp>
      <p:sp>
        <p:nvSpPr>
          <p:cNvPr id="18" name="TextBox 23">
            <a:extLst>
              <a:ext uri="{FF2B5EF4-FFF2-40B4-BE49-F238E27FC236}">
                <a16:creationId xmlns:a16="http://schemas.microsoft.com/office/drawing/2014/main" id="{D14ED1A4-07DF-588E-7F79-B25A11A3DE0B}"/>
              </a:ext>
            </a:extLst>
          </p:cNvPr>
          <p:cNvSpPr txBox="1"/>
          <p:nvPr/>
        </p:nvSpPr>
        <p:spPr>
          <a:xfrm>
            <a:off x="10907204" y="3794030"/>
            <a:ext cx="556563"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CRISIS</a:t>
            </a:r>
          </a:p>
        </p:txBody>
      </p:sp>
      <p:sp>
        <p:nvSpPr>
          <p:cNvPr id="21" name="TextBox 18">
            <a:extLst>
              <a:ext uri="{FF2B5EF4-FFF2-40B4-BE49-F238E27FC236}">
                <a16:creationId xmlns:a16="http://schemas.microsoft.com/office/drawing/2014/main" id="{883A822C-62B7-8EE3-464A-5C1E00703AB5}"/>
              </a:ext>
            </a:extLst>
          </p:cNvPr>
          <p:cNvSpPr txBox="1"/>
          <p:nvPr/>
        </p:nvSpPr>
        <p:spPr>
          <a:xfrm>
            <a:off x="5201005" y="3182041"/>
            <a:ext cx="802079" cy="461665"/>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INBOUND</a:t>
            </a:r>
          </a:p>
          <a:p>
            <a:pPr algn="ctr"/>
            <a:r>
              <a:rPr lang="en-GB" sz="1200" b="1" dirty="0">
                <a:solidFill>
                  <a:schemeClr val="bg1"/>
                </a:solidFill>
                <a:latin typeface="+mj-lt"/>
                <a:cs typeface="Poppins" pitchFamily="2" charset="77"/>
              </a:rPr>
              <a:t>LOGISTICS</a:t>
            </a:r>
          </a:p>
        </p:txBody>
      </p:sp>
      <p:sp>
        <p:nvSpPr>
          <p:cNvPr id="22" name="TextBox 19">
            <a:extLst>
              <a:ext uri="{FF2B5EF4-FFF2-40B4-BE49-F238E27FC236}">
                <a16:creationId xmlns:a16="http://schemas.microsoft.com/office/drawing/2014/main" id="{5E0BF195-6EF4-906F-CEBF-CBAA35AD738B}"/>
              </a:ext>
            </a:extLst>
          </p:cNvPr>
          <p:cNvSpPr txBox="1"/>
          <p:nvPr/>
        </p:nvSpPr>
        <p:spPr>
          <a:xfrm>
            <a:off x="6223756" y="3182040"/>
            <a:ext cx="962891" cy="276999"/>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OPERATIONS</a:t>
            </a:r>
          </a:p>
        </p:txBody>
      </p:sp>
      <p:sp>
        <p:nvSpPr>
          <p:cNvPr id="23" name="TextBox 20">
            <a:extLst>
              <a:ext uri="{FF2B5EF4-FFF2-40B4-BE49-F238E27FC236}">
                <a16:creationId xmlns:a16="http://schemas.microsoft.com/office/drawing/2014/main" id="{0507CED7-31E4-1B58-87FE-27404EB5F7F0}"/>
              </a:ext>
            </a:extLst>
          </p:cNvPr>
          <p:cNvSpPr txBox="1"/>
          <p:nvPr/>
        </p:nvSpPr>
        <p:spPr>
          <a:xfrm>
            <a:off x="7349164" y="3182041"/>
            <a:ext cx="917238" cy="461665"/>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OUTBOUND</a:t>
            </a:r>
          </a:p>
          <a:p>
            <a:pPr algn="ctr"/>
            <a:r>
              <a:rPr lang="en-GB" sz="1200" b="1" dirty="0">
                <a:solidFill>
                  <a:schemeClr val="bg1"/>
                </a:solidFill>
                <a:latin typeface="+mj-lt"/>
                <a:cs typeface="Poppins" pitchFamily="2" charset="77"/>
              </a:rPr>
              <a:t>LOGISTICS</a:t>
            </a:r>
          </a:p>
        </p:txBody>
      </p:sp>
      <p:sp>
        <p:nvSpPr>
          <p:cNvPr id="24" name="TextBox 21">
            <a:extLst>
              <a:ext uri="{FF2B5EF4-FFF2-40B4-BE49-F238E27FC236}">
                <a16:creationId xmlns:a16="http://schemas.microsoft.com/office/drawing/2014/main" id="{4BB2AF35-90E0-E8AA-2F96-698EF6AB2FDB}"/>
              </a:ext>
            </a:extLst>
          </p:cNvPr>
          <p:cNvSpPr txBox="1"/>
          <p:nvPr/>
        </p:nvSpPr>
        <p:spPr>
          <a:xfrm>
            <a:off x="8450049" y="3182041"/>
            <a:ext cx="930062" cy="461665"/>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MARKETING</a:t>
            </a:r>
          </a:p>
          <a:p>
            <a:pPr algn="ctr"/>
            <a:r>
              <a:rPr lang="en-GB" sz="1200" b="1" dirty="0">
                <a:solidFill>
                  <a:schemeClr val="bg1"/>
                </a:solidFill>
                <a:latin typeface="+mj-lt"/>
                <a:cs typeface="Poppins" pitchFamily="2" charset="77"/>
              </a:rPr>
              <a:t>AND SALES</a:t>
            </a:r>
          </a:p>
        </p:txBody>
      </p:sp>
      <p:sp>
        <p:nvSpPr>
          <p:cNvPr id="25" name="TextBox 22">
            <a:extLst>
              <a:ext uri="{FF2B5EF4-FFF2-40B4-BE49-F238E27FC236}">
                <a16:creationId xmlns:a16="http://schemas.microsoft.com/office/drawing/2014/main" id="{5E51C673-86CF-3AE7-3A97-26D952B87649}"/>
              </a:ext>
            </a:extLst>
          </p:cNvPr>
          <p:cNvSpPr txBox="1"/>
          <p:nvPr/>
        </p:nvSpPr>
        <p:spPr>
          <a:xfrm>
            <a:off x="9685382" y="3182041"/>
            <a:ext cx="679352" cy="276999"/>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SERVICE</a:t>
            </a:r>
          </a:p>
        </p:txBody>
      </p:sp>
      <p:sp>
        <p:nvSpPr>
          <p:cNvPr id="26" name="Freeform 223">
            <a:extLst>
              <a:ext uri="{FF2B5EF4-FFF2-40B4-BE49-F238E27FC236}">
                <a16:creationId xmlns:a16="http://schemas.microsoft.com/office/drawing/2014/main" id="{A12CB5A9-A64C-09A9-AD71-0092DFECA735}"/>
              </a:ext>
            </a:extLst>
          </p:cNvPr>
          <p:cNvSpPr>
            <a:spLocks noChangeArrowheads="1"/>
          </p:cNvSpPr>
          <p:nvPr/>
        </p:nvSpPr>
        <p:spPr bwMode="auto">
          <a:xfrm>
            <a:off x="6468563" y="2755425"/>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567" dirty="0">
              <a:latin typeface="+mj-lt"/>
            </a:endParaRPr>
          </a:p>
        </p:txBody>
      </p:sp>
      <p:sp>
        <p:nvSpPr>
          <p:cNvPr id="27" name="Freeform 233">
            <a:extLst>
              <a:ext uri="{FF2B5EF4-FFF2-40B4-BE49-F238E27FC236}">
                <a16:creationId xmlns:a16="http://schemas.microsoft.com/office/drawing/2014/main" id="{C9808D59-518B-99DB-D7D5-47F193F971A1}"/>
              </a:ext>
            </a:extLst>
          </p:cNvPr>
          <p:cNvSpPr>
            <a:spLocks noChangeArrowheads="1"/>
          </p:cNvSpPr>
          <p:nvPr/>
        </p:nvSpPr>
        <p:spPr bwMode="auto">
          <a:xfrm>
            <a:off x="5364972" y="2681476"/>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567" dirty="0">
              <a:latin typeface="+mj-lt"/>
            </a:endParaRPr>
          </a:p>
        </p:txBody>
      </p:sp>
      <p:sp>
        <p:nvSpPr>
          <p:cNvPr id="28" name="Freeform 236">
            <a:extLst>
              <a:ext uri="{FF2B5EF4-FFF2-40B4-BE49-F238E27FC236}">
                <a16:creationId xmlns:a16="http://schemas.microsoft.com/office/drawing/2014/main" id="{054FA699-5CA3-337F-79C8-9D5363F873A6}"/>
              </a:ext>
            </a:extLst>
          </p:cNvPr>
          <p:cNvSpPr>
            <a:spLocks noChangeArrowheads="1"/>
          </p:cNvSpPr>
          <p:nvPr/>
        </p:nvSpPr>
        <p:spPr bwMode="auto">
          <a:xfrm>
            <a:off x="7507887" y="2755424"/>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567" dirty="0">
              <a:latin typeface="+mj-lt"/>
            </a:endParaRPr>
          </a:p>
        </p:txBody>
      </p:sp>
      <p:sp>
        <p:nvSpPr>
          <p:cNvPr id="30" name="Freeform 245">
            <a:extLst>
              <a:ext uri="{FF2B5EF4-FFF2-40B4-BE49-F238E27FC236}">
                <a16:creationId xmlns:a16="http://schemas.microsoft.com/office/drawing/2014/main" id="{7405EDDB-5423-F0AA-7CB1-02C1342D9BA0}"/>
              </a:ext>
            </a:extLst>
          </p:cNvPr>
          <p:cNvSpPr>
            <a:spLocks noChangeArrowheads="1"/>
          </p:cNvSpPr>
          <p:nvPr/>
        </p:nvSpPr>
        <p:spPr bwMode="auto">
          <a:xfrm>
            <a:off x="9767481" y="2590165"/>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567" dirty="0">
              <a:latin typeface="+mj-lt"/>
            </a:endParaRPr>
          </a:p>
        </p:txBody>
      </p:sp>
      <p:sp>
        <p:nvSpPr>
          <p:cNvPr id="34" name="Textfeld 33">
            <a:extLst>
              <a:ext uri="{FF2B5EF4-FFF2-40B4-BE49-F238E27FC236}">
                <a16:creationId xmlns:a16="http://schemas.microsoft.com/office/drawing/2014/main" id="{3B33F2A4-3C3A-6B10-480C-B76AD3559F98}"/>
              </a:ext>
            </a:extLst>
          </p:cNvPr>
          <p:cNvSpPr txBox="1"/>
          <p:nvPr/>
        </p:nvSpPr>
        <p:spPr>
          <a:xfrm>
            <a:off x="292368" y="4022958"/>
            <a:ext cx="3959463" cy="1554272"/>
          </a:xfrm>
          <a:prstGeom prst="rect">
            <a:avLst/>
          </a:prstGeom>
          <a:noFill/>
        </p:spPr>
        <p:txBody>
          <a:bodyPr wrap="square">
            <a:spAutoFit/>
          </a:bodyPr>
          <a:lstStyle/>
          <a:p>
            <a:r>
              <a:rPr lang="is-IS" sz="1900" dirty="0">
                <a:solidFill>
                  <a:srgbClr val="595A59"/>
                </a:solidFill>
              </a:rPr>
              <a:t>Allt sem leiðir til þess að fyrirtæki getur ekki starfað á fullum krafti vegna skorts á starfsfólki. Þetta undirstrikar mikilvægi snjallrar mannauðsstjórnunar. </a:t>
            </a:r>
            <a:endParaRPr lang="is-IS" dirty="0">
              <a:solidFill>
                <a:srgbClr val="FF0000"/>
              </a:solidFill>
            </a:endParaRPr>
          </a:p>
        </p:txBody>
      </p:sp>
      <p:sp>
        <p:nvSpPr>
          <p:cNvPr id="33" name="Textplatzhalter 5">
            <a:extLst>
              <a:ext uri="{FF2B5EF4-FFF2-40B4-BE49-F238E27FC236}">
                <a16:creationId xmlns:a16="http://schemas.microsoft.com/office/drawing/2014/main" id="{EA37392B-58A3-367E-F2A0-6C6F6C205D70}"/>
              </a:ext>
            </a:extLst>
          </p:cNvPr>
          <p:cNvSpPr>
            <a:spLocks noGrp="1"/>
          </p:cNvSpPr>
          <p:nvPr>
            <p:ph type="body" sz="quarter" idx="18"/>
          </p:nvPr>
        </p:nvSpPr>
        <p:spPr>
          <a:xfrm>
            <a:off x="427612" y="1129758"/>
            <a:ext cx="8834647" cy="599705"/>
          </a:xfrm>
        </p:spPr>
        <p:txBody>
          <a:bodyPr>
            <a:normAutofit/>
          </a:bodyPr>
          <a:lstStyle/>
          <a:p>
            <a:r>
              <a:rPr lang="is-IS" sz="1600">
                <a:solidFill>
                  <a:schemeClr val="bg1"/>
                </a:solidFill>
              </a:rPr>
              <a:t>Komdu í tíma auga á, vandamál sem geta komið upp tengt mannauðinum</a:t>
            </a:r>
          </a:p>
        </p:txBody>
      </p:sp>
      <p:sp>
        <p:nvSpPr>
          <p:cNvPr id="38" name="Rectangle 5">
            <a:extLst>
              <a:ext uri="{FF2B5EF4-FFF2-40B4-BE49-F238E27FC236}">
                <a16:creationId xmlns:a16="http://schemas.microsoft.com/office/drawing/2014/main" id="{8B090646-D654-3A1A-0F0D-DA566B69BE2C}"/>
              </a:ext>
            </a:extLst>
          </p:cNvPr>
          <p:cNvSpPr/>
          <p:nvPr/>
        </p:nvSpPr>
        <p:spPr>
          <a:xfrm>
            <a:off x="5056692" y="5272639"/>
            <a:ext cx="5515268" cy="427132"/>
          </a:xfrm>
          <a:prstGeom prst="rect">
            <a:avLst/>
          </a:prstGeom>
          <a:solidFill>
            <a:srgbClr val="C3A7C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9" name="Rectangle 6">
            <a:extLst>
              <a:ext uri="{FF2B5EF4-FFF2-40B4-BE49-F238E27FC236}">
                <a16:creationId xmlns:a16="http://schemas.microsoft.com/office/drawing/2014/main" id="{034E6656-89A4-9DDD-C0CC-A1E267D1BE00}"/>
              </a:ext>
            </a:extLst>
          </p:cNvPr>
          <p:cNvSpPr/>
          <p:nvPr/>
        </p:nvSpPr>
        <p:spPr>
          <a:xfrm>
            <a:off x="5056692" y="4830828"/>
            <a:ext cx="5515268" cy="427132"/>
          </a:xfrm>
          <a:prstGeom prst="rect">
            <a:avLst/>
          </a:prstGeom>
          <a:solidFill>
            <a:srgbClr val="AC87A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1" name="Triangle 8">
            <a:extLst>
              <a:ext uri="{FF2B5EF4-FFF2-40B4-BE49-F238E27FC236}">
                <a16:creationId xmlns:a16="http://schemas.microsoft.com/office/drawing/2014/main" id="{A4993780-DAA3-9AFA-17E0-A84D20DBCD7D}"/>
              </a:ext>
            </a:extLst>
          </p:cNvPr>
          <p:cNvSpPr/>
          <p:nvPr/>
        </p:nvSpPr>
        <p:spPr>
          <a:xfrm rot="5400000">
            <a:off x="9555168" y="3224632"/>
            <a:ext cx="3506293" cy="1443985"/>
          </a:xfrm>
          <a:prstGeom prst="triangle">
            <a:avLst/>
          </a:prstGeom>
          <a:solidFill>
            <a:srgbClr val="F2795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42" name="Rectangle 9">
            <a:extLst>
              <a:ext uri="{FF2B5EF4-FFF2-40B4-BE49-F238E27FC236}">
                <a16:creationId xmlns:a16="http://schemas.microsoft.com/office/drawing/2014/main" id="{7FAB5620-9D35-D8D5-BFD6-D473B1DC9D33}"/>
              </a:ext>
            </a:extLst>
          </p:cNvPr>
          <p:cNvSpPr/>
          <p:nvPr/>
        </p:nvSpPr>
        <p:spPr>
          <a:xfrm>
            <a:off x="5056692" y="2192636"/>
            <a:ext cx="1090706" cy="1739893"/>
          </a:xfrm>
          <a:prstGeom prst="rect">
            <a:avLst/>
          </a:prstGeom>
          <a:solidFill>
            <a:srgbClr val="D2EEE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3" name="Rectangle 10">
            <a:extLst>
              <a:ext uri="{FF2B5EF4-FFF2-40B4-BE49-F238E27FC236}">
                <a16:creationId xmlns:a16="http://schemas.microsoft.com/office/drawing/2014/main" id="{7A72274A-A41F-E0A5-0EBF-592E7F10727A}"/>
              </a:ext>
            </a:extLst>
          </p:cNvPr>
          <p:cNvSpPr/>
          <p:nvPr/>
        </p:nvSpPr>
        <p:spPr>
          <a:xfrm>
            <a:off x="6159849" y="2192636"/>
            <a:ext cx="1090706" cy="1739893"/>
          </a:xfrm>
          <a:prstGeom prst="rect">
            <a:avLst/>
          </a:prstGeom>
          <a:solidFill>
            <a:srgbClr val="9ED4D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4" name="Rectangle 11">
            <a:extLst>
              <a:ext uri="{FF2B5EF4-FFF2-40B4-BE49-F238E27FC236}">
                <a16:creationId xmlns:a16="http://schemas.microsoft.com/office/drawing/2014/main" id="{769CBEA2-3816-68B5-E104-0804B17A41B6}"/>
              </a:ext>
            </a:extLst>
          </p:cNvPr>
          <p:cNvSpPr/>
          <p:nvPr/>
        </p:nvSpPr>
        <p:spPr>
          <a:xfrm>
            <a:off x="7263007" y="2192636"/>
            <a:ext cx="1090706" cy="1739893"/>
          </a:xfrm>
          <a:prstGeom prst="rect">
            <a:avLst/>
          </a:prstGeom>
          <a:solidFill>
            <a:srgbClr val="85D2C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5" name="Rectangle 12">
            <a:extLst>
              <a:ext uri="{FF2B5EF4-FFF2-40B4-BE49-F238E27FC236}">
                <a16:creationId xmlns:a16="http://schemas.microsoft.com/office/drawing/2014/main" id="{AD2575B7-679D-6114-92CF-E958816BB7E6}"/>
              </a:ext>
            </a:extLst>
          </p:cNvPr>
          <p:cNvSpPr/>
          <p:nvPr/>
        </p:nvSpPr>
        <p:spPr>
          <a:xfrm>
            <a:off x="8370778" y="2192636"/>
            <a:ext cx="1090706" cy="1739893"/>
          </a:xfrm>
          <a:prstGeom prst="rect">
            <a:avLst/>
          </a:prstGeom>
          <a:solidFill>
            <a:srgbClr val="9DC5C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6" name="Rectangle 13">
            <a:extLst>
              <a:ext uri="{FF2B5EF4-FFF2-40B4-BE49-F238E27FC236}">
                <a16:creationId xmlns:a16="http://schemas.microsoft.com/office/drawing/2014/main" id="{1C724EB8-82F1-03DD-3B90-78B8C25137A3}"/>
              </a:ext>
            </a:extLst>
          </p:cNvPr>
          <p:cNvSpPr/>
          <p:nvPr/>
        </p:nvSpPr>
        <p:spPr>
          <a:xfrm flipH="1">
            <a:off x="9479704" y="2193478"/>
            <a:ext cx="1090706" cy="1739893"/>
          </a:xfrm>
          <a:prstGeom prst="rect">
            <a:avLst/>
          </a:prstGeom>
          <a:solidFill>
            <a:srgbClr val="7FB3B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7" name="TextBox 14">
            <a:extLst>
              <a:ext uri="{FF2B5EF4-FFF2-40B4-BE49-F238E27FC236}">
                <a16:creationId xmlns:a16="http://schemas.microsoft.com/office/drawing/2014/main" id="{9A33F919-DACF-7FB9-757E-0CF2FCDD387F}"/>
              </a:ext>
            </a:extLst>
          </p:cNvPr>
          <p:cNvSpPr txBox="1"/>
          <p:nvPr/>
        </p:nvSpPr>
        <p:spPr>
          <a:xfrm>
            <a:off x="5614578" y="4038823"/>
            <a:ext cx="454554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SKIPULAG OG INNVIÐIR TIL STUÐNINGS AÐALSTARFSEMINNI</a:t>
            </a:r>
          </a:p>
        </p:txBody>
      </p:sp>
      <p:sp>
        <p:nvSpPr>
          <p:cNvPr id="48" name="TextBox 15">
            <a:extLst>
              <a:ext uri="{FF2B5EF4-FFF2-40B4-BE49-F238E27FC236}">
                <a16:creationId xmlns:a16="http://schemas.microsoft.com/office/drawing/2014/main" id="{50BAD2DA-6082-F08C-701A-EA5C9D04A0ED}"/>
              </a:ext>
            </a:extLst>
          </p:cNvPr>
          <p:cNvSpPr txBox="1"/>
          <p:nvPr/>
        </p:nvSpPr>
        <p:spPr>
          <a:xfrm>
            <a:off x="7005997" y="4466176"/>
            <a:ext cx="161666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MANNAUÐS</a:t>
            </a:r>
          </a:p>
        </p:txBody>
      </p:sp>
      <p:sp>
        <p:nvSpPr>
          <p:cNvPr id="49" name="TextBox 16">
            <a:extLst>
              <a:ext uri="{FF2B5EF4-FFF2-40B4-BE49-F238E27FC236}">
                <a16:creationId xmlns:a16="http://schemas.microsoft.com/office/drawing/2014/main" id="{61B62959-F089-CEEE-1481-70A1C896633D}"/>
              </a:ext>
            </a:extLst>
          </p:cNvPr>
          <p:cNvSpPr txBox="1"/>
          <p:nvPr/>
        </p:nvSpPr>
        <p:spPr>
          <a:xfrm>
            <a:off x="6328792" y="4907224"/>
            <a:ext cx="297107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TÆKNILEGUR STUÐNINGUR VIÐ STARFSEMINA</a:t>
            </a:r>
          </a:p>
        </p:txBody>
      </p:sp>
      <p:sp>
        <p:nvSpPr>
          <p:cNvPr id="50" name="TextBox 17">
            <a:extLst>
              <a:ext uri="{FF2B5EF4-FFF2-40B4-BE49-F238E27FC236}">
                <a16:creationId xmlns:a16="http://schemas.microsoft.com/office/drawing/2014/main" id="{ECE483BD-DBB4-13D7-B31C-209AEE8560A5}"/>
              </a:ext>
            </a:extLst>
          </p:cNvPr>
          <p:cNvSpPr txBox="1"/>
          <p:nvPr/>
        </p:nvSpPr>
        <p:spPr>
          <a:xfrm>
            <a:off x="6605309" y="5348363"/>
            <a:ext cx="2418034"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INNKAUP OG ÖNNUR ÖFLUN GAGNA</a:t>
            </a:r>
          </a:p>
        </p:txBody>
      </p:sp>
      <p:sp>
        <p:nvSpPr>
          <p:cNvPr id="51" name="TextBox 23">
            <a:extLst>
              <a:ext uri="{FF2B5EF4-FFF2-40B4-BE49-F238E27FC236}">
                <a16:creationId xmlns:a16="http://schemas.microsoft.com/office/drawing/2014/main" id="{E82D1030-2D87-4CEB-4EEC-BB3DEC5EBC27}"/>
              </a:ext>
            </a:extLst>
          </p:cNvPr>
          <p:cNvSpPr txBox="1"/>
          <p:nvPr/>
        </p:nvSpPr>
        <p:spPr>
          <a:xfrm>
            <a:off x="10919611" y="3794030"/>
            <a:ext cx="531749"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KRÍSA</a:t>
            </a:r>
          </a:p>
        </p:txBody>
      </p:sp>
      <p:sp>
        <p:nvSpPr>
          <p:cNvPr id="52" name="TextBox 25">
            <a:extLst>
              <a:ext uri="{FF2B5EF4-FFF2-40B4-BE49-F238E27FC236}">
                <a16:creationId xmlns:a16="http://schemas.microsoft.com/office/drawing/2014/main" id="{732189B6-7499-D916-43EB-B03B691AE7D2}"/>
              </a:ext>
            </a:extLst>
          </p:cNvPr>
          <p:cNvSpPr txBox="1"/>
          <p:nvPr/>
        </p:nvSpPr>
        <p:spPr>
          <a:xfrm>
            <a:off x="6548498" y="5764315"/>
            <a:ext cx="2531655" cy="276999"/>
          </a:xfrm>
          <a:prstGeom prst="rect">
            <a:avLst/>
          </a:prstGeom>
          <a:noFill/>
        </p:spPr>
        <p:txBody>
          <a:bodyPr wrap="none" rtlCol="0" anchor="ctr">
            <a:spAutoFit/>
          </a:bodyPr>
          <a:lstStyle/>
          <a:p>
            <a:pPr algn="ctr"/>
            <a:r>
              <a:rPr lang="en-GB" sz="1200" b="1" dirty="0">
                <a:solidFill>
                  <a:srgbClr val="000000"/>
                </a:solidFill>
                <a:latin typeface="+mj-lt"/>
                <a:cs typeface="Poppins" pitchFamily="2" charset="77"/>
              </a:rPr>
              <a:t>FERLAR TIL STUÐNINGS STARFSEMINNI</a:t>
            </a:r>
          </a:p>
        </p:txBody>
      </p:sp>
      <p:sp>
        <p:nvSpPr>
          <p:cNvPr id="53" name="TextBox 26">
            <a:extLst>
              <a:ext uri="{FF2B5EF4-FFF2-40B4-BE49-F238E27FC236}">
                <a16:creationId xmlns:a16="http://schemas.microsoft.com/office/drawing/2014/main" id="{14FB08AD-6456-D45D-8DA0-6BDA16727482}"/>
              </a:ext>
            </a:extLst>
          </p:cNvPr>
          <p:cNvSpPr txBox="1"/>
          <p:nvPr/>
        </p:nvSpPr>
        <p:spPr>
          <a:xfrm rot="16200000">
            <a:off x="3943563" y="3089707"/>
            <a:ext cx="1651629" cy="461665"/>
          </a:xfrm>
          <a:prstGeom prst="rect">
            <a:avLst/>
          </a:prstGeom>
          <a:noFill/>
        </p:spPr>
        <p:txBody>
          <a:bodyPr wrap="square" rtlCol="0" anchor="ctr">
            <a:spAutoFit/>
          </a:bodyPr>
          <a:lstStyle/>
          <a:p>
            <a:pPr algn="ctr"/>
            <a:r>
              <a:rPr lang="en-GB" sz="1200" b="1" dirty="0">
                <a:solidFill>
                  <a:srgbClr val="000000"/>
                </a:solidFill>
                <a:latin typeface="+mj-lt"/>
                <a:cs typeface="Poppins" pitchFamily="2" charset="77"/>
              </a:rPr>
              <a:t>HELSTU VINNUFERLAR OG STARFSÞÆTTIR</a:t>
            </a:r>
          </a:p>
        </p:txBody>
      </p:sp>
      <p:sp>
        <p:nvSpPr>
          <p:cNvPr id="54" name="TextBox 20">
            <a:extLst>
              <a:ext uri="{FF2B5EF4-FFF2-40B4-BE49-F238E27FC236}">
                <a16:creationId xmlns:a16="http://schemas.microsoft.com/office/drawing/2014/main" id="{7E50C799-A3E2-87B5-81EB-A15D66DF4497}"/>
              </a:ext>
            </a:extLst>
          </p:cNvPr>
          <p:cNvSpPr txBox="1"/>
          <p:nvPr/>
        </p:nvSpPr>
        <p:spPr>
          <a:xfrm>
            <a:off x="5094983" y="3090527"/>
            <a:ext cx="995933"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AÐSTREYMI OG MÓTTAKA AÐFANGA</a:t>
            </a:r>
          </a:p>
        </p:txBody>
      </p:sp>
      <p:sp>
        <p:nvSpPr>
          <p:cNvPr id="55" name="TextBox 21">
            <a:extLst>
              <a:ext uri="{FF2B5EF4-FFF2-40B4-BE49-F238E27FC236}">
                <a16:creationId xmlns:a16="http://schemas.microsoft.com/office/drawing/2014/main" id="{3D424AA9-4672-E167-79F1-716013132E26}"/>
              </a:ext>
            </a:extLst>
          </p:cNvPr>
          <p:cNvSpPr txBox="1"/>
          <p:nvPr/>
        </p:nvSpPr>
        <p:spPr>
          <a:xfrm>
            <a:off x="8399079" y="3182041"/>
            <a:ext cx="1024144" cy="646331"/>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MARKAÐS-SETNING OG SALA</a:t>
            </a:r>
          </a:p>
        </p:txBody>
      </p:sp>
      <p:sp>
        <p:nvSpPr>
          <p:cNvPr id="56" name="TextBox 22">
            <a:extLst>
              <a:ext uri="{FF2B5EF4-FFF2-40B4-BE49-F238E27FC236}">
                <a16:creationId xmlns:a16="http://schemas.microsoft.com/office/drawing/2014/main" id="{DEA0BF2F-6454-1795-94E4-6952803D44A6}"/>
              </a:ext>
            </a:extLst>
          </p:cNvPr>
          <p:cNvSpPr txBox="1"/>
          <p:nvPr/>
        </p:nvSpPr>
        <p:spPr>
          <a:xfrm>
            <a:off x="9619980" y="3182041"/>
            <a:ext cx="810158" cy="276999"/>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ÞJÓNUSTA</a:t>
            </a:r>
          </a:p>
        </p:txBody>
      </p:sp>
      <p:sp>
        <p:nvSpPr>
          <p:cNvPr id="57" name="Freeform 223">
            <a:extLst>
              <a:ext uri="{FF2B5EF4-FFF2-40B4-BE49-F238E27FC236}">
                <a16:creationId xmlns:a16="http://schemas.microsoft.com/office/drawing/2014/main" id="{853DB767-A6BA-32C1-D080-D7A973F532C9}"/>
              </a:ext>
            </a:extLst>
          </p:cNvPr>
          <p:cNvSpPr>
            <a:spLocks noChangeArrowheads="1"/>
          </p:cNvSpPr>
          <p:nvPr/>
        </p:nvSpPr>
        <p:spPr bwMode="auto">
          <a:xfrm>
            <a:off x="6468563" y="2755425"/>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567" dirty="0">
              <a:latin typeface="+mj-lt"/>
            </a:endParaRPr>
          </a:p>
        </p:txBody>
      </p:sp>
      <p:sp>
        <p:nvSpPr>
          <p:cNvPr id="58" name="Freeform 236">
            <a:extLst>
              <a:ext uri="{FF2B5EF4-FFF2-40B4-BE49-F238E27FC236}">
                <a16:creationId xmlns:a16="http://schemas.microsoft.com/office/drawing/2014/main" id="{6D8E6087-12DA-4B87-BC9E-7F8DFF7BB637}"/>
              </a:ext>
            </a:extLst>
          </p:cNvPr>
          <p:cNvSpPr>
            <a:spLocks noChangeArrowheads="1"/>
          </p:cNvSpPr>
          <p:nvPr/>
        </p:nvSpPr>
        <p:spPr bwMode="auto">
          <a:xfrm>
            <a:off x="7507887" y="2755424"/>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567" dirty="0">
              <a:latin typeface="+mj-lt"/>
            </a:endParaRPr>
          </a:p>
        </p:txBody>
      </p:sp>
      <p:sp>
        <p:nvSpPr>
          <p:cNvPr id="59" name="Freeform 245">
            <a:extLst>
              <a:ext uri="{FF2B5EF4-FFF2-40B4-BE49-F238E27FC236}">
                <a16:creationId xmlns:a16="http://schemas.microsoft.com/office/drawing/2014/main" id="{C50504AE-3C8D-3F8D-B128-6109C42A3949}"/>
              </a:ext>
            </a:extLst>
          </p:cNvPr>
          <p:cNvSpPr>
            <a:spLocks noChangeArrowheads="1"/>
          </p:cNvSpPr>
          <p:nvPr/>
        </p:nvSpPr>
        <p:spPr bwMode="auto">
          <a:xfrm>
            <a:off x="9767481" y="2590165"/>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567" dirty="0">
              <a:latin typeface="+mj-lt"/>
            </a:endParaRPr>
          </a:p>
        </p:txBody>
      </p:sp>
      <p:sp>
        <p:nvSpPr>
          <p:cNvPr id="60" name="Left Arrow 33">
            <a:extLst>
              <a:ext uri="{FF2B5EF4-FFF2-40B4-BE49-F238E27FC236}">
                <a16:creationId xmlns:a16="http://schemas.microsoft.com/office/drawing/2014/main" id="{9A9448EF-90B9-790E-37B1-CB224F33F278}"/>
              </a:ext>
            </a:extLst>
          </p:cNvPr>
          <p:cNvSpPr/>
          <p:nvPr/>
        </p:nvSpPr>
        <p:spPr>
          <a:xfrm>
            <a:off x="5056693" y="5817070"/>
            <a:ext cx="1491805" cy="164510"/>
          </a:xfrm>
          <a:prstGeom prst="lef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1" name="Right Arrow 34">
            <a:extLst>
              <a:ext uri="{FF2B5EF4-FFF2-40B4-BE49-F238E27FC236}">
                <a16:creationId xmlns:a16="http://schemas.microsoft.com/office/drawing/2014/main" id="{3D59AF6A-ADC6-390C-A84D-B360FB61D7EF}"/>
              </a:ext>
            </a:extLst>
          </p:cNvPr>
          <p:cNvSpPr/>
          <p:nvPr/>
        </p:nvSpPr>
        <p:spPr>
          <a:xfrm>
            <a:off x="9023343" y="5817070"/>
            <a:ext cx="1547069" cy="164510"/>
          </a:xfrm>
          <a:prstGeom prst="righ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2" name="TextBox 20">
            <a:extLst>
              <a:ext uri="{FF2B5EF4-FFF2-40B4-BE49-F238E27FC236}">
                <a16:creationId xmlns:a16="http://schemas.microsoft.com/office/drawing/2014/main" id="{E0912430-FBD3-D2D1-8762-12C65C1C2960}"/>
              </a:ext>
            </a:extLst>
          </p:cNvPr>
          <p:cNvSpPr txBox="1"/>
          <p:nvPr/>
        </p:nvSpPr>
        <p:spPr>
          <a:xfrm>
            <a:off x="6179478" y="3069314"/>
            <a:ext cx="1021300" cy="461665"/>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FRAMLEIÐSLA / REKSTUR</a:t>
            </a:r>
          </a:p>
        </p:txBody>
      </p:sp>
      <p:sp>
        <p:nvSpPr>
          <p:cNvPr id="63" name="TextBox 20">
            <a:extLst>
              <a:ext uri="{FF2B5EF4-FFF2-40B4-BE49-F238E27FC236}">
                <a16:creationId xmlns:a16="http://schemas.microsoft.com/office/drawing/2014/main" id="{F9025CC3-84CF-B0B3-9276-E2251BBC49F4}"/>
              </a:ext>
            </a:extLst>
          </p:cNvPr>
          <p:cNvSpPr txBox="1"/>
          <p:nvPr/>
        </p:nvSpPr>
        <p:spPr>
          <a:xfrm>
            <a:off x="7308373" y="3091686"/>
            <a:ext cx="1021300"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FRÁGANGUR VÖRU, GEYMSLA OG DREIFING</a:t>
            </a:r>
          </a:p>
        </p:txBody>
      </p:sp>
      <p:sp>
        <p:nvSpPr>
          <p:cNvPr id="66" name="Freeform 242">
            <a:extLst>
              <a:ext uri="{FF2B5EF4-FFF2-40B4-BE49-F238E27FC236}">
                <a16:creationId xmlns:a16="http://schemas.microsoft.com/office/drawing/2014/main" id="{615D7A1D-8261-46BA-5194-C6479CB75A31}"/>
              </a:ext>
            </a:extLst>
          </p:cNvPr>
          <p:cNvSpPr>
            <a:spLocks noChangeArrowheads="1"/>
          </p:cNvSpPr>
          <p:nvPr/>
        </p:nvSpPr>
        <p:spPr bwMode="auto">
          <a:xfrm>
            <a:off x="8670838" y="2594491"/>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567" dirty="0">
              <a:latin typeface="+mj-lt"/>
            </a:endParaRPr>
          </a:p>
        </p:txBody>
      </p:sp>
      <p:sp>
        <p:nvSpPr>
          <p:cNvPr id="67" name="Freeform 233">
            <a:extLst>
              <a:ext uri="{FF2B5EF4-FFF2-40B4-BE49-F238E27FC236}">
                <a16:creationId xmlns:a16="http://schemas.microsoft.com/office/drawing/2014/main" id="{D7798A5A-2CA7-2E09-8F82-0E96C3B130D3}"/>
              </a:ext>
            </a:extLst>
          </p:cNvPr>
          <p:cNvSpPr>
            <a:spLocks noChangeArrowheads="1"/>
          </p:cNvSpPr>
          <p:nvPr/>
        </p:nvSpPr>
        <p:spPr bwMode="auto">
          <a:xfrm>
            <a:off x="5326189" y="2550307"/>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567" dirty="0">
              <a:latin typeface="+mj-lt"/>
            </a:endParaRPr>
          </a:p>
        </p:txBody>
      </p:sp>
    </p:spTree>
    <p:extLst>
      <p:ext uri="{BB962C8B-B14F-4D97-AF65-F5344CB8AC3E}">
        <p14:creationId xmlns:p14="http://schemas.microsoft.com/office/powerpoint/2010/main" val="3772279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platzhalter 33">
            <a:extLst>
              <a:ext uri="{FF2B5EF4-FFF2-40B4-BE49-F238E27FC236}">
                <a16:creationId xmlns:a16="http://schemas.microsoft.com/office/drawing/2014/main" id="{90E22E7C-FA7A-B07A-9AFF-7192A85B9446}"/>
              </a:ext>
            </a:extLst>
          </p:cNvPr>
          <p:cNvSpPr>
            <a:spLocks noGrp="1"/>
          </p:cNvSpPr>
          <p:nvPr>
            <p:ph type="body" sz="quarter" idx="18"/>
          </p:nvPr>
        </p:nvSpPr>
        <p:spPr>
          <a:xfrm>
            <a:off x="1456230" y="724470"/>
            <a:ext cx="4868518" cy="4151822"/>
          </a:xfrm>
        </p:spPr>
        <p:txBody>
          <a:bodyPr>
            <a:normAutofit/>
          </a:bodyPr>
          <a:lstStyle/>
          <a:p>
            <a:r>
              <a:rPr lang="is-IS" sz="2000" dirty="0"/>
              <a:t>Með því að skoða vel mannauðsmálin er hægt að sjá margvíslegar vísbendingar um krísu á fyrstu stigum.  Starfsmenn geta gefið góðar vísbendingar um stöðu mála innan fyrirtækisins – jafnvel þó þeir nái ekki að koma auga á það beint og koma jafnvel ekki orðum að því.  Notaðu þessar upplýsingar fyrir greiningu:</a:t>
            </a:r>
          </a:p>
        </p:txBody>
      </p:sp>
      <p:sp>
        <p:nvSpPr>
          <p:cNvPr id="33" name="Textplatzhalter 32">
            <a:extLst>
              <a:ext uri="{FF2B5EF4-FFF2-40B4-BE49-F238E27FC236}">
                <a16:creationId xmlns:a16="http://schemas.microsoft.com/office/drawing/2014/main" id="{3111A1C8-A213-4A3B-F602-2D2F0929DE29}"/>
              </a:ext>
            </a:extLst>
          </p:cNvPr>
          <p:cNvSpPr>
            <a:spLocks noGrp="1"/>
          </p:cNvSpPr>
          <p:nvPr>
            <p:ph type="body" sz="quarter" idx="16"/>
          </p:nvPr>
        </p:nvSpPr>
        <p:spPr>
          <a:xfrm>
            <a:off x="1718561" y="233238"/>
            <a:ext cx="4994093" cy="582221"/>
          </a:xfrm>
        </p:spPr>
        <p:txBody>
          <a:bodyPr vert="horz" lIns="91440" tIns="45720" rIns="91440" bIns="45720" rtlCol="0" anchor="t">
            <a:normAutofit fontScale="92500"/>
          </a:bodyPr>
          <a:lstStyle/>
          <a:p>
            <a:r>
              <a:rPr lang="de-DE" sz="2400" b="1" dirty="0"/>
              <a:t>MÆLINGAR TENGDAR MANNAUÐNUM</a:t>
            </a:r>
          </a:p>
        </p:txBody>
      </p:sp>
      <p:sp>
        <p:nvSpPr>
          <p:cNvPr id="4" name="Pentagon 29">
            <a:extLst>
              <a:ext uri="{FF2B5EF4-FFF2-40B4-BE49-F238E27FC236}">
                <a16:creationId xmlns:a16="http://schemas.microsoft.com/office/drawing/2014/main" id="{BE851E19-5CCC-4026-813D-53F94A3AC0E9}"/>
              </a:ext>
            </a:extLst>
          </p:cNvPr>
          <p:cNvSpPr/>
          <p:nvPr/>
        </p:nvSpPr>
        <p:spPr>
          <a:xfrm>
            <a:off x="4501275" y="3001838"/>
            <a:ext cx="7426928" cy="708579"/>
          </a:xfrm>
          <a:prstGeom prst="homePlate">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7">
            <a:extLst>
              <a:ext uri="{FF2B5EF4-FFF2-40B4-BE49-F238E27FC236}">
                <a16:creationId xmlns:a16="http://schemas.microsoft.com/office/drawing/2014/main" id="{77F44FBC-28A2-9319-6F27-4BA05F37D8A3}"/>
              </a:ext>
            </a:extLst>
          </p:cNvPr>
          <p:cNvSpPr txBox="1"/>
          <p:nvPr/>
        </p:nvSpPr>
        <p:spPr>
          <a:xfrm>
            <a:off x="4610232" y="3233433"/>
            <a:ext cx="1499278" cy="335989"/>
          </a:xfrm>
          <a:prstGeom prst="rect">
            <a:avLst/>
          </a:prstGeom>
          <a:noFill/>
          <a:ln>
            <a:noFill/>
          </a:ln>
        </p:spPr>
        <p:txBody>
          <a:bodyPr wrap="square" rtlCol="0" anchor="ctr" anchorCtr="0">
            <a:spAutoFit/>
          </a:bodyPr>
          <a:lstStyle/>
          <a:p>
            <a:pPr lvl="0">
              <a:lnSpc>
                <a:spcPts val="1860"/>
              </a:lnSpc>
              <a:defRPr/>
            </a:pPr>
            <a:r>
              <a:rPr lang="is-IS" b="1" dirty="0">
                <a:solidFill>
                  <a:schemeClr val="bg1"/>
                </a:solidFill>
                <a:ea typeface="League Spartan" charset="0"/>
                <a:cs typeface="Poppins" pitchFamily="2" charset="77"/>
              </a:rPr>
              <a:t>Veikindaleyfi</a:t>
            </a:r>
          </a:p>
        </p:txBody>
      </p:sp>
      <p:sp>
        <p:nvSpPr>
          <p:cNvPr id="6" name="Subtitle 2">
            <a:extLst>
              <a:ext uri="{FF2B5EF4-FFF2-40B4-BE49-F238E27FC236}">
                <a16:creationId xmlns:a16="http://schemas.microsoft.com/office/drawing/2014/main" id="{60DDD896-B827-62E5-3AE7-9644C24366EC}"/>
              </a:ext>
            </a:extLst>
          </p:cNvPr>
          <p:cNvSpPr txBox="1">
            <a:spLocks/>
          </p:cNvSpPr>
          <p:nvPr/>
        </p:nvSpPr>
        <p:spPr>
          <a:xfrm>
            <a:off x="6960597" y="3233433"/>
            <a:ext cx="5156055"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Hefur veikindaleyfum fjölgað?</a:t>
            </a:r>
          </a:p>
        </p:txBody>
      </p:sp>
      <p:sp>
        <p:nvSpPr>
          <p:cNvPr id="7" name="Pentagon 32">
            <a:extLst>
              <a:ext uri="{FF2B5EF4-FFF2-40B4-BE49-F238E27FC236}">
                <a16:creationId xmlns:a16="http://schemas.microsoft.com/office/drawing/2014/main" id="{8050CEE8-4D97-3E6E-9C3E-1D085D8CACA4}"/>
              </a:ext>
            </a:extLst>
          </p:cNvPr>
          <p:cNvSpPr/>
          <p:nvPr/>
        </p:nvSpPr>
        <p:spPr>
          <a:xfrm>
            <a:off x="4501275" y="3805688"/>
            <a:ext cx="7477218" cy="703808"/>
          </a:xfrm>
          <a:prstGeom prst="homePlat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BAF68E7-89D4-BB35-02B0-C5800D24B4DE}"/>
              </a:ext>
            </a:extLst>
          </p:cNvPr>
          <p:cNvSpPr txBox="1"/>
          <p:nvPr/>
        </p:nvSpPr>
        <p:spPr>
          <a:xfrm>
            <a:off x="4496960" y="3710597"/>
            <a:ext cx="2393480" cy="823302"/>
          </a:xfrm>
          <a:prstGeom prst="rect">
            <a:avLst/>
          </a:prstGeom>
          <a:noFill/>
          <a:ln>
            <a:noFill/>
          </a:ln>
        </p:spPr>
        <p:txBody>
          <a:bodyPr wrap="square" rtlCol="0" anchor="ctr" anchorCtr="0">
            <a:spAutoFit/>
          </a:bodyPr>
          <a:lstStyle/>
          <a:p>
            <a:pPr lvl="0">
              <a:lnSpc>
                <a:spcPts val="1860"/>
              </a:lnSpc>
              <a:defRPr/>
            </a:pPr>
            <a:r>
              <a:rPr lang="is-IS" sz="1600" b="1" dirty="0">
                <a:solidFill>
                  <a:schemeClr val="bg1"/>
                </a:solidFill>
                <a:ea typeface="League Spartan" charset="0"/>
                <a:cs typeface="Poppins" pitchFamily="2" charset="77"/>
              </a:rPr>
              <a:t>Tími sem tekur að finna  hæft fólk í stöður innan fyrirtækisins</a:t>
            </a:r>
          </a:p>
        </p:txBody>
      </p:sp>
      <p:sp>
        <p:nvSpPr>
          <p:cNvPr id="9" name="Subtitle 2">
            <a:extLst>
              <a:ext uri="{FF2B5EF4-FFF2-40B4-BE49-F238E27FC236}">
                <a16:creationId xmlns:a16="http://schemas.microsoft.com/office/drawing/2014/main" id="{93302AA8-80E9-93D0-E2A8-45DA9211CB64}"/>
              </a:ext>
            </a:extLst>
          </p:cNvPr>
          <p:cNvSpPr txBox="1">
            <a:spLocks/>
          </p:cNvSpPr>
          <p:nvPr/>
        </p:nvSpPr>
        <p:spPr>
          <a:xfrm>
            <a:off x="6943940" y="3883717"/>
            <a:ext cx="4732239"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Er erfiðara að fá starfsfólk?  Þarftu að bjóða hærri laun en vanalega til að fá hæft fólk í vinnu?</a:t>
            </a:r>
          </a:p>
        </p:txBody>
      </p:sp>
      <p:sp>
        <p:nvSpPr>
          <p:cNvPr id="16" name="Pentagon 41">
            <a:extLst>
              <a:ext uri="{FF2B5EF4-FFF2-40B4-BE49-F238E27FC236}">
                <a16:creationId xmlns:a16="http://schemas.microsoft.com/office/drawing/2014/main" id="{9C239C26-2C92-2C89-5AFF-DFB1E71D6722}"/>
              </a:ext>
            </a:extLst>
          </p:cNvPr>
          <p:cNvSpPr/>
          <p:nvPr/>
        </p:nvSpPr>
        <p:spPr>
          <a:xfrm>
            <a:off x="4501275" y="4588643"/>
            <a:ext cx="7477218" cy="663704"/>
          </a:xfrm>
          <a:prstGeom prst="homePlat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7">
            <a:extLst>
              <a:ext uri="{FF2B5EF4-FFF2-40B4-BE49-F238E27FC236}">
                <a16:creationId xmlns:a16="http://schemas.microsoft.com/office/drawing/2014/main" id="{481784DD-448B-1A31-78F4-EB46067AF8A5}"/>
              </a:ext>
            </a:extLst>
          </p:cNvPr>
          <p:cNvSpPr txBox="1"/>
          <p:nvPr/>
        </p:nvSpPr>
        <p:spPr>
          <a:xfrm>
            <a:off x="4460212" y="4625333"/>
            <a:ext cx="2102423" cy="579646"/>
          </a:xfrm>
          <a:prstGeom prst="rect">
            <a:avLst/>
          </a:prstGeom>
          <a:noFill/>
          <a:ln>
            <a:noFill/>
          </a:ln>
        </p:spPr>
        <p:txBody>
          <a:bodyPr wrap="square" rtlCol="0" anchor="ctr" anchorCtr="0">
            <a:spAutoFit/>
          </a:bodyPr>
          <a:lstStyle/>
          <a:p>
            <a:pPr lvl="0">
              <a:lnSpc>
                <a:spcPts val="1860"/>
              </a:lnSpc>
              <a:defRPr/>
            </a:pPr>
            <a:r>
              <a:rPr lang="is-IS" sz="1600" b="1" dirty="0">
                <a:solidFill>
                  <a:schemeClr val="bg1"/>
                </a:solidFill>
                <a:ea typeface="League Spartan" charset="0"/>
                <a:cs typeface="Poppins" pitchFamily="2" charset="77"/>
              </a:rPr>
              <a:t>Handahófskenndar starfsumsóknir</a:t>
            </a:r>
          </a:p>
        </p:txBody>
      </p:sp>
      <p:sp>
        <p:nvSpPr>
          <p:cNvPr id="18" name="Subtitle 2">
            <a:extLst>
              <a:ext uri="{FF2B5EF4-FFF2-40B4-BE49-F238E27FC236}">
                <a16:creationId xmlns:a16="http://schemas.microsoft.com/office/drawing/2014/main" id="{C1CADB1C-320E-4803-54DA-FD015407A13A}"/>
              </a:ext>
            </a:extLst>
          </p:cNvPr>
          <p:cNvSpPr txBox="1">
            <a:spLocks/>
          </p:cNvSpPr>
          <p:nvPr/>
        </p:nvSpPr>
        <p:spPr>
          <a:xfrm>
            <a:off x="6930166" y="4746765"/>
            <a:ext cx="5482950"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Eru færri að senda inn opnar atvinnuumsóknir?</a:t>
            </a:r>
          </a:p>
        </p:txBody>
      </p:sp>
      <p:sp>
        <p:nvSpPr>
          <p:cNvPr id="19" name="Pentagon 2">
            <a:extLst>
              <a:ext uri="{FF2B5EF4-FFF2-40B4-BE49-F238E27FC236}">
                <a16:creationId xmlns:a16="http://schemas.microsoft.com/office/drawing/2014/main" id="{6585F910-5410-EEBC-9836-24B46295F2E1}"/>
              </a:ext>
            </a:extLst>
          </p:cNvPr>
          <p:cNvSpPr/>
          <p:nvPr/>
        </p:nvSpPr>
        <p:spPr>
          <a:xfrm>
            <a:off x="4501275" y="5308643"/>
            <a:ext cx="7477218" cy="762633"/>
          </a:xfrm>
          <a:prstGeom prst="homePlate">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7">
            <a:extLst>
              <a:ext uri="{FF2B5EF4-FFF2-40B4-BE49-F238E27FC236}">
                <a16:creationId xmlns:a16="http://schemas.microsoft.com/office/drawing/2014/main" id="{48CDA02A-BBD0-F1B5-AE9A-7BC46714DF65}"/>
              </a:ext>
            </a:extLst>
          </p:cNvPr>
          <p:cNvSpPr txBox="1"/>
          <p:nvPr/>
        </p:nvSpPr>
        <p:spPr>
          <a:xfrm>
            <a:off x="4496960" y="5302534"/>
            <a:ext cx="2393480" cy="830997"/>
          </a:xfrm>
          <a:prstGeom prst="rect">
            <a:avLst/>
          </a:prstGeom>
          <a:noFill/>
          <a:ln>
            <a:noFill/>
          </a:ln>
        </p:spPr>
        <p:txBody>
          <a:bodyPr wrap="square" rtlCol="0" anchor="ctr" anchorCtr="0">
            <a:spAutoFit/>
          </a:bodyPr>
          <a:lstStyle/>
          <a:p>
            <a:pPr lvl="0">
              <a:defRPr/>
            </a:pPr>
            <a:r>
              <a:rPr lang="is-IS" sz="1600" b="1" dirty="0">
                <a:solidFill>
                  <a:schemeClr val="bg1"/>
                </a:solidFill>
                <a:ea typeface="League Spartan" charset="0"/>
                <a:cs typeface="Poppins" pitchFamily="2" charset="77"/>
              </a:rPr>
              <a:t>Einkunnir/umfjöllun um fyrirtækið sem vinnuveitanda</a:t>
            </a:r>
          </a:p>
        </p:txBody>
      </p:sp>
      <p:sp>
        <p:nvSpPr>
          <p:cNvPr id="21" name="Subtitle 2">
            <a:extLst>
              <a:ext uri="{FF2B5EF4-FFF2-40B4-BE49-F238E27FC236}">
                <a16:creationId xmlns:a16="http://schemas.microsoft.com/office/drawing/2014/main" id="{10EBFE17-916F-ECC2-A60C-2B388E0A1976}"/>
              </a:ext>
            </a:extLst>
          </p:cNvPr>
          <p:cNvSpPr txBox="1">
            <a:spLocks/>
          </p:cNvSpPr>
          <p:nvPr/>
        </p:nvSpPr>
        <p:spPr>
          <a:xfrm>
            <a:off x="6988972" y="5396966"/>
            <a:ext cx="4583558"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Fylgist þú </a:t>
            </a:r>
            <a:r>
              <a:rPr lang="is-IS" sz="1800" dirty="0">
                <a:solidFill>
                  <a:schemeClr val="bg1"/>
                </a:solidFill>
                <a:latin typeface="+mn-lt"/>
                <a:ea typeface="Lato Light" panose="020F0502020204030203" pitchFamily="34" charset="0"/>
              </a:rPr>
              <a:t>með umræðu um þig sem vinnuveitenda á netinu ?</a:t>
            </a:r>
          </a:p>
        </p:txBody>
      </p:sp>
      <p:sp>
        <p:nvSpPr>
          <p:cNvPr id="25" name="Pentagon 8">
            <a:extLst>
              <a:ext uri="{FF2B5EF4-FFF2-40B4-BE49-F238E27FC236}">
                <a16:creationId xmlns:a16="http://schemas.microsoft.com/office/drawing/2014/main" id="{9EEF9576-3439-B645-E17B-2A5FDC65395E}"/>
              </a:ext>
            </a:extLst>
          </p:cNvPr>
          <p:cNvSpPr/>
          <p:nvPr/>
        </p:nvSpPr>
        <p:spPr>
          <a:xfrm>
            <a:off x="4501275" y="6183718"/>
            <a:ext cx="7426928" cy="759174"/>
          </a:xfrm>
          <a:prstGeom prst="homePlate">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
        <p:nvSpPr>
          <p:cNvPr id="26" name="TextBox 7">
            <a:extLst>
              <a:ext uri="{FF2B5EF4-FFF2-40B4-BE49-F238E27FC236}">
                <a16:creationId xmlns:a16="http://schemas.microsoft.com/office/drawing/2014/main" id="{D232B5EB-528A-AB6F-C6C3-990E6CBC0C5F}"/>
              </a:ext>
            </a:extLst>
          </p:cNvPr>
          <p:cNvSpPr txBox="1"/>
          <p:nvPr/>
        </p:nvSpPr>
        <p:spPr>
          <a:xfrm>
            <a:off x="4559941" y="6274929"/>
            <a:ext cx="2152713" cy="579646"/>
          </a:xfrm>
          <a:prstGeom prst="rect">
            <a:avLst/>
          </a:prstGeom>
          <a:noFill/>
          <a:ln>
            <a:noFill/>
          </a:ln>
        </p:spPr>
        <p:txBody>
          <a:bodyPr wrap="square" rtlCol="0" anchor="ctr" anchorCtr="0">
            <a:spAutoFit/>
          </a:bodyPr>
          <a:lstStyle/>
          <a:p>
            <a:pPr lvl="0">
              <a:lnSpc>
                <a:spcPts val="1860"/>
              </a:lnSpc>
              <a:defRPr/>
            </a:pPr>
            <a:r>
              <a:rPr lang="is-IS" b="1">
                <a:solidFill>
                  <a:schemeClr val="bg1"/>
                </a:solidFill>
                <a:ea typeface="League Spartan" charset="0"/>
                <a:cs typeface="Poppins" pitchFamily="2" charset="77"/>
              </a:rPr>
              <a:t>Menning tengd endurgjöf</a:t>
            </a:r>
          </a:p>
        </p:txBody>
      </p:sp>
      <p:sp>
        <p:nvSpPr>
          <p:cNvPr id="27" name="Subtitle 2">
            <a:extLst>
              <a:ext uri="{FF2B5EF4-FFF2-40B4-BE49-F238E27FC236}">
                <a16:creationId xmlns:a16="http://schemas.microsoft.com/office/drawing/2014/main" id="{857D233F-23A5-9406-E92F-67E1BE81BA31}"/>
              </a:ext>
            </a:extLst>
          </p:cNvPr>
          <p:cNvSpPr txBox="1">
            <a:spLocks/>
          </p:cNvSpPr>
          <p:nvPr/>
        </p:nvSpPr>
        <p:spPr>
          <a:xfrm>
            <a:off x="6930166" y="6215770"/>
            <a:ext cx="4642364" cy="695070"/>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Ertu með uppbyggilega, opna fyrirtækjamenningu? Hefur hugarástand eða menning í fyrirtækinu eitthvað breyst</a:t>
            </a:r>
            <a:r>
              <a:rPr lang="en-GB" sz="1800" dirty="0">
                <a:solidFill>
                  <a:schemeClr val="bg1"/>
                </a:solidFill>
                <a:latin typeface="+mn-lt"/>
                <a:ea typeface="Lato Light" panose="020F0502020204030203" pitchFamily="34" charset="0"/>
                <a:cs typeface="Mukta ExtraLight" panose="020B0000000000000000" pitchFamily="34" charset="77"/>
              </a:rPr>
              <a:t>?</a:t>
            </a:r>
          </a:p>
        </p:txBody>
      </p:sp>
      <p:cxnSp>
        <p:nvCxnSpPr>
          <p:cNvPr id="28" name="Straight Connector 12">
            <a:extLst>
              <a:ext uri="{FF2B5EF4-FFF2-40B4-BE49-F238E27FC236}">
                <a16:creationId xmlns:a16="http://schemas.microsoft.com/office/drawing/2014/main" id="{A7380DC8-774B-4AF7-8BD5-E07C78F5309F}"/>
              </a:ext>
            </a:extLst>
          </p:cNvPr>
          <p:cNvCxnSpPr>
            <a:cxnSpLocks/>
          </p:cNvCxnSpPr>
          <p:nvPr/>
        </p:nvCxnSpPr>
        <p:spPr>
          <a:xfrm>
            <a:off x="6850813" y="2969851"/>
            <a:ext cx="0" cy="397304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832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4">
            <a:extLst>
              <a:ext uri="{FF2B5EF4-FFF2-40B4-BE49-F238E27FC236}">
                <a16:creationId xmlns:a16="http://schemas.microsoft.com/office/drawing/2014/main" id="{336B494A-B92D-5982-E27D-37E3DEE64E2A}"/>
              </a:ext>
            </a:extLst>
          </p:cNvPr>
          <p:cNvSpPr/>
          <p:nvPr/>
        </p:nvSpPr>
        <p:spPr>
          <a:xfrm>
            <a:off x="5056692" y="3947207"/>
            <a:ext cx="5515268" cy="427132"/>
          </a:xfrm>
          <a:prstGeom prst="rect">
            <a:avLst/>
          </a:prstGeom>
          <a:solidFill>
            <a:srgbClr val="79527B">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2" name="Rectangle 3">
            <a:extLst>
              <a:ext uri="{FF2B5EF4-FFF2-40B4-BE49-F238E27FC236}">
                <a16:creationId xmlns:a16="http://schemas.microsoft.com/office/drawing/2014/main" id="{105FB03E-58E5-1CB0-7072-68FB4D922FEB}"/>
              </a:ext>
            </a:extLst>
          </p:cNvPr>
          <p:cNvSpPr/>
          <p:nvPr/>
        </p:nvSpPr>
        <p:spPr>
          <a:xfrm>
            <a:off x="1" y="336895"/>
            <a:ext cx="12191999" cy="119981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platzhalter 2">
            <a:extLst>
              <a:ext uri="{FF2B5EF4-FFF2-40B4-BE49-F238E27FC236}">
                <a16:creationId xmlns:a16="http://schemas.microsoft.com/office/drawing/2014/main" id="{FF61BD6A-C6DD-70BA-3B14-D385B7C2FA56}"/>
              </a:ext>
            </a:extLst>
          </p:cNvPr>
          <p:cNvSpPr>
            <a:spLocks noGrp="1"/>
          </p:cNvSpPr>
          <p:nvPr>
            <p:ph type="body" sz="quarter" idx="16"/>
          </p:nvPr>
        </p:nvSpPr>
        <p:spPr/>
        <p:txBody>
          <a:bodyPr>
            <a:normAutofit lnSpcReduction="10000"/>
          </a:bodyPr>
          <a:lstStyle/>
          <a:p>
            <a:r>
              <a:rPr lang="de-DE" dirty="0">
                <a:solidFill>
                  <a:schemeClr val="bg1"/>
                </a:solidFill>
              </a:rPr>
              <a:t>Virðiskeðjan sem tól til að greina mögulega krísu</a:t>
            </a:r>
          </a:p>
        </p:txBody>
      </p:sp>
      <p:sp>
        <p:nvSpPr>
          <p:cNvPr id="18" name="TextBox 23">
            <a:extLst>
              <a:ext uri="{FF2B5EF4-FFF2-40B4-BE49-F238E27FC236}">
                <a16:creationId xmlns:a16="http://schemas.microsoft.com/office/drawing/2014/main" id="{D14ED1A4-07DF-588E-7F79-B25A11A3DE0B}"/>
              </a:ext>
            </a:extLst>
          </p:cNvPr>
          <p:cNvSpPr txBox="1"/>
          <p:nvPr/>
        </p:nvSpPr>
        <p:spPr>
          <a:xfrm>
            <a:off x="10907204" y="3794030"/>
            <a:ext cx="556563"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CRISIS</a:t>
            </a:r>
          </a:p>
        </p:txBody>
      </p:sp>
      <p:sp>
        <p:nvSpPr>
          <p:cNvPr id="30" name="Freeform 245">
            <a:extLst>
              <a:ext uri="{FF2B5EF4-FFF2-40B4-BE49-F238E27FC236}">
                <a16:creationId xmlns:a16="http://schemas.microsoft.com/office/drawing/2014/main" id="{7405EDDB-5423-F0AA-7CB1-02C1342D9BA0}"/>
              </a:ext>
            </a:extLst>
          </p:cNvPr>
          <p:cNvSpPr>
            <a:spLocks noChangeArrowheads="1"/>
          </p:cNvSpPr>
          <p:nvPr/>
        </p:nvSpPr>
        <p:spPr bwMode="auto">
          <a:xfrm>
            <a:off x="9767481" y="2590165"/>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567" dirty="0">
              <a:latin typeface="+mj-lt"/>
            </a:endParaRPr>
          </a:p>
        </p:txBody>
      </p:sp>
      <p:sp>
        <p:nvSpPr>
          <p:cNvPr id="34" name="Textfeld 33">
            <a:extLst>
              <a:ext uri="{FF2B5EF4-FFF2-40B4-BE49-F238E27FC236}">
                <a16:creationId xmlns:a16="http://schemas.microsoft.com/office/drawing/2014/main" id="{3B33F2A4-3C3A-6B10-480C-B76AD3559F98}"/>
              </a:ext>
            </a:extLst>
          </p:cNvPr>
          <p:cNvSpPr txBox="1"/>
          <p:nvPr/>
        </p:nvSpPr>
        <p:spPr>
          <a:xfrm>
            <a:off x="321812" y="2289489"/>
            <a:ext cx="4137121" cy="2831544"/>
          </a:xfrm>
          <a:prstGeom prst="rect">
            <a:avLst/>
          </a:prstGeom>
          <a:solidFill>
            <a:schemeClr val="bg1"/>
          </a:solidFill>
        </p:spPr>
        <p:txBody>
          <a:bodyPr wrap="square">
            <a:spAutoFit/>
          </a:bodyPr>
          <a:lstStyle/>
          <a:p>
            <a:r>
              <a:rPr lang="is-IS" sz="1600" dirty="0">
                <a:solidFill>
                  <a:srgbClr val="595A59"/>
                </a:solidFill>
              </a:rPr>
              <a:t>Nýsköpun borgar sig: Í Covid-19 alheimsfaraldrinum mátti sjá að hótel sem voru með gagnaumsjónarkerfi, áttu í mörgum tilfellum mun auðveldara með að stýra mikilvægum þáttum rekstrar (svo sem skipulagningu og innheimtu) að heiman. Með slíkum kerfum er hægt að fylgjast mun betur með afpöntunum og því ferli sem þeim fylgja. Snjall lausnir og mælingar, stýring á rafmagni og vatnsnotkun getur dregið úr kostnaði í krísu.</a:t>
            </a:r>
          </a:p>
          <a:p>
            <a:endParaRPr lang="is-IS" dirty="0"/>
          </a:p>
        </p:txBody>
      </p:sp>
      <p:sp>
        <p:nvSpPr>
          <p:cNvPr id="33" name="Textplatzhalter 5">
            <a:extLst>
              <a:ext uri="{FF2B5EF4-FFF2-40B4-BE49-F238E27FC236}">
                <a16:creationId xmlns:a16="http://schemas.microsoft.com/office/drawing/2014/main" id="{EA37392B-58A3-367E-F2A0-6C6F6C205D70}"/>
              </a:ext>
            </a:extLst>
          </p:cNvPr>
          <p:cNvSpPr>
            <a:spLocks noGrp="1"/>
          </p:cNvSpPr>
          <p:nvPr>
            <p:ph type="body" sz="quarter" idx="18"/>
          </p:nvPr>
        </p:nvSpPr>
        <p:spPr>
          <a:xfrm>
            <a:off x="427612" y="1129758"/>
            <a:ext cx="8834647" cy="599705"/>
          </a:xfrm>
        </p:spPr>
        <p:txBody>
          <a:bodyPr>
            <a:normAutofit/>
          </a:bodyPr>
          <a:lstStyle/>
          <a:p>
            <a:r>
              <a:rPr lang="is-IS" sz="1600" dirty="0">
                <a:solidFill>
                  <a:schemeClr val="bg1"/>
                </a:solidFill>
              </a:rPr>
              <a:t>Komdu í tíma auga á vandamál tengt tækni </a:t>
            </a:r>
          </a:p>
        </p:txBody>
      </p:sp>
      <p:grpSp>
        <p:nvGrpSpPr>
          <p:cNvPr id="36" name="Group 35">
            <a:extLst>
              <a:ext uri="{FF2B5EF4-FFF2-40B4-BE49-F238E27FC236}">
                <a16:creationId xmlns:a16="http://schemas.microsoft.com/office/drawing/2014/main" id="{A7814062-218D-E2F8-2861-45148480F7B5}"/>
              </a:ext>
            </a:extLst>
          </p:cNvPr>
          <p:cNvGrpSpPr/>
          <p:nvPr/>
        </p:nvGrpSpPr>
        <p:grpSpPr>
          <a:xfrm>
            <a:off x="4538545" y="2192636"/>
            <a:ext cx="7491762" cy="3848678"/>
            <a:chOff x="4538545" y="2192636"/>
            <a:chExt cx="7491762" cy="3848678"/>
          </a:xfrm>
        </p:grpSpPr>
        <p:sp>
          <p:nvSpPr>
            <p:cNvPr id="38" name="Rectangle 5">
              <a:extLst>
                <a:ext uri="{FF2B5EF4-FFF2-40B4-BE49-F238E27FC236}">
                  <a16:creationId xmlns:a16="http://schemas.microsoft.com/office/drawing/2014/main" id="{043C9585-4A1E-54EE-02BD-7506765751F2}"/>
                </a:ext>
              </a:extLst>
            </p:cNvPr>
            <p:cNvSpPr/>
            <p:nvPr/>
          </p:nvSpPr>
          <p:spPr>
            <a:xfrm>
              <a:off x="5056692" y="5272639"/>
              <a:ext cx="5515268" cy="427132"/>
            </a:xfrm>
            <a:prstGeom prst="rect">
              <a:avLst/>
            </a:prstGeom>
            <a:solidFill>
              <a:srgbClr val="C3A7C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9" name="Rectangle 6">
              <a:extLst>
                <a:ext uri="{FF2B5EF4-FFF2-40B4-BE49-F238E27FC236}">
                  <a16:creationId xmlns:a16="http://schemas.microsoft.com/office/drawing/2014/main" id="{1353057D-1038-2A28-33EF-891FE7BD4554}"/>
                </a:ext>
              </a:extLst>
            </p:cNvPr>
            <p:cNvSpPr/>
            <p:nvPr/>
          </p:nvSpPr>
          <p:spPr>
            <a:xfrm>
              <a:off x="5056692" y="4830828"/>
              <a:ext cx="5515268" cy="427132"/>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0" name="Rectangle 7">
              <a:extLst>
                <a:ext uri="{FF2B5EF4-FFF2-40B4-BE49-F238E27FC236}">
                  <a16:creationId xmlns:a16="http://schemas.microsoft.com/office/drawing/2014/main" id="{B9A88A83-7445-E6D7-B8E9-C1D8435A6DC4}"/>
                </a:ext>
              </a:extLst>
            </p:cNvPr>
            <p:cNvSpPr/>
            <p:nvPr/>
          </p:nvSpPr>
          <p:spPr>
            <a:xfrm>
              <a:off x="5056692" y="4389017"/>
              <a:ext cx="5515268" cy="427132"/>
            </a:xfrm>
            <a:prstGeom prst="rect">
              <a:avLst/>
            </a:prstGeom>
            <a:solidFill>
              <a:srgbClr val="91639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1" name="Triangle 8">
              <a:extLst>
                <a:ext uri="{FF2B5EF4-FFF2-40B4-BE49-F238E27FC236}">
                  <a16:creationId xmlns:a16="http://schemas.microsoft.com/office/drawing/2014/main" id="{E07198CF-308F-ADD7-671B-9F1A392B7CA9}"/>
                </a:ext>
              </a:extLst>
            </p:cNvPr>
            <p:cNvSpPr/>
            <p:nvPr/>
          </p:nvSpPr>
          <p:spPr>
            <a:xfrm rot="5400000">
              <a:off x="9555168" y="3224632"/>
              <a:ext cx="3506293" cy="1443985"/>
            </a:xfrm>
            <a:prstGeom prst="triangle">
              <a:avLst/>
            </a:prstGeom>
            <a:solidFill>
              <a:srgbClr val="F2795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42" name="Rectangle 9">
              <a:extLst>
                <a:ext uri="{FF2B5EF4-FFF2-40B4-BE49-F238E27FC236}">
                  <a16:creationId xmlns:a16="http://schemas.microsoft.com/office/drawing/2014/main" id="{0DB0470C-57B6-ABB3-81BF-3A4BAA64F350}"/>
                </a:ext>
              </a:extLst>
            </p:cNvPr>
            <p:cNvSpPr/>
            <p:nvPr/>
          </p:nvSpPr>
          <p:spPr>
            <a:xfrm>
              <a:off x="5056692" y="2192636"/>
              <a:ext cx="1090706" cy="1739893"/>
            </a:xfrm>
            <a:prstGeom prst="rect">
              <a:avLst/>
            </a:prstGeom>
            <a:solidFill>
              <a:srgbClr val="D2EEE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3" name="Rectangle 10">
              <a:extLst>
                <a:ext uri="{FF2B5EF4-FFF2-40B4-BE49-F238E27FC236}">
                  <a16:creationId xmlns:a16="http://schemas.microsoft.com/office/drawing/2014/main" id="{F64DBB36-C6A9-6596-45D7-D55CF7096C68}"/>
                </a:ext>
              </a:extLst>
            </p:cNvPr>
            <p:cNvSpPr/>
            <p:nvPr/>
          </p:nvSpPr>
          <p:spPr>
            <a:xfrm>
              <a:off x="6159849" y="2192636"/>
              <a:ext cx="1090706" cy="1739893"/>
            </a:xfrm>
            <a:prstGeom prst="rect">
              <a:avLst/>
            </a:prstGeom>
            <a:solidFill>
              <a:srgbClr val="9ED4D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4" name="Rectangle 11">
              <a:extLst>
                <a:ext uri="{FF2B5EF4-FFF2-40B4-BE49-F238E27FC236}">
                  <a16:creationId xmlns:a16="http://schemas.microsoft.com/office/drawing/2014/main" id="{601E0A2D-BBE4-AC62-5D0B-AA519B8A36B0}"/>
                </a:ext>
              </a:extLst>
            </p:cNvPr>
            <p:cNvSpPr/>
            <p:nvPr/>
          </p:nvSpPr>
          <p:spPr>
            <a:xfrm>
              <a:off x="7263007" y="2192636"/>
              <a:ext cx="1090706" cy="1739893"/>
            </a:xfrm>
            <a:prstGeom prst="rect">
              <a:avLst/>
            </a:prstGeom>
            <a:solidFill>
              <a:srgbClr val="85D2C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5" name="Rectangle 12">
              <a:extLst>
                <a:ext uri="{FF2B5EF4-FFF2-40B4-BE49-F238E27FC236}">
                  <a16:creationId xmlns:a16="http://schemas.microsoft.com/office/drawing/2014/main" id="{3613198F-82CB-3858-0500-FB4DA28D17FD}"/>
                </a:ext>
              </a:extLst>
            </p:cNvPr>
            <p:cNvSpPr/>
            <p:nvPr/>
          </p:nvSpPr>
          <p:spPr>
            <a:xfrm>
              <a:off x="8370778" y="2192636"/>
              <a:ext cx="1090706" cy="1739893"/>
            </a:xfrm>
            <a:prstGeom prst="rect">
              <a:avLst/>
            </a:prstGeom>
            <a:solidFill>
              <a:srgbClr val="9DC5C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6" name="Rectangle 13">
              <a:extLst>
                <a:ext uri="{FF2B5EF4-FFF2-40B4-BE49-F238E27FC236}">
                  <a16:creationId xmlns:a16="http://schemas.microsoft.com/office/drawing/2014/main" id="{912D8202-11E5-F57A-5F49-686DB9ED00F3}"/>
                </a:ext>
              </a:extLst>
            </p:cNvPr>
            <p:cNvSpPr/>
            <p:nvPr/>
          </p:nvSpPr>
          <p:spPr>
            <a:xfrm flipH="1">
              <a:off x="9479704" y="2193478"/>
              <a:ext cx="1090706" cy="1739893"/>
            </a:xfrm>
            <a:prstGeom prst="rect">
              <a:avLst/>
            </a:prstGeom>
            <a:solidFill>
              <a:srgbClr val="7FB3B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7" name="TextBox 14">
              <a:extLst>
                <a:ext uri="{FF2B5EF4-FFF2-40B4-BE49-F238E27FC236}">
                  <a16:creationId xmlns:a16="http://schemas.microsoft.com/office/drawing/2014/main" id="{9A598C33-87EB-07FB-6E8D-C87D80FAF137}"/>
                </a:ext>
              </a:extLst>
            </p:cNvPr>
            <p:cNvSpPr txBox="1"/>
            <p:nvPr/>
          </p:nvSpPr>
          <p:spPr>
            <a:xfrm>
              <a:off x="5541556" y="4025694"/>
              <a:ext cx="454554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SKIPULAG OG INNVIÐIR TIL STUÐNINGS AÐALSTARFSEMINNI</a:t>
              </a:r>
            </a:p>
          </p:txBody>
        </p:sp>
        <p:sp>
          <p:nvSpPr>
            <p:cNvPr id="48" name="TextBox 15">
              <a:extLst>
                <a:ext uri="{FF2B5EF4-FFF2-40B4-BE49-F238E27FC236}">
                  <a16:creationId xmlns:a16="http://schemas.microsoft.com/office/drawing/2014/main" id="{85588206-DC20-4EC3-57D4-60CD7AE363D2}"/>
                </a:ext>
              </a:extLst>
            </p:cNvPr>
            <p:cNvSpPr txBox="1"/>
            <p:nvPr/>
          </p:nvSpPr>
          <p:spPr>
            <a:xfrm>
              <a:off x="7005997" y="4466176"/>
              <a:ext cx="161666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MANNAUÐS</a:t>
              </a:r>
            </a:p>
          </p:txBody>
        </p:sp>
        <p:sp>
          <p:nvSpPr>
            <p:cNvPr id="49" name="TextBox 16">
              <a:extLst>
                <a:ext uri="{FF2B5EF4-FFF2-40B4-BE49-F238E27FC236}">
                  <a16:creationId xmlns:a16="http://schemas.microsoft.com/office/drawing/2014/main" id="{31966AA0-0EBD-65B7-23C0-EBBAECDEC5A5}"/>
                </a:ext>
              </a:extLst>
            </p:cNvPr>
            <p:cNvSpPr txBox="1"/>
            <p:nvPr/>
          </p:nvSpPr>
          <p:spPr>
            <a:xfrm>
              <a:off x="6328792" y="4907224"/>
              <a:ext cx="297107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TÆKNILEGUR STUÐNINGUR VIÐ STARFSEMINA</a:t>
              </a:r>
            </a:p>
          </p:txBody>
        </p:sp>
        <p:sp>
          <p:nvSpPr>
            <p:cNvPr id="50" name="TextBox 17">
              <a:extLst>
                <a:ext uri="{FF2B5EF4-FFF2-40B4-BE49-F238E27FC236}">
                  <a16:creationId xmlns:a16="http://schemas.microsoft.com/office/drawing/2014/main" id="{F6222792-AD4D-DCD3-A8EE-E3476F8616E4}"/>
                </a:ext>
              </a:extLst>
            </p:cNvPr>
            <p:cNvSpPr txBox="1"/>
            <p:nvPr/>
          </p:nvSpPr>
          <p:spPr>
            <a:xfrm>
              <a:off x="6605310" y="5348363"/>
              <a:ext cx="2418033"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INNKAUP OG ÖNNUR ÖFLUN GAGNA</a:t>
              </a:r>
            </a:p>
          </p:txBody>
        </p:sp>
        <p:sp>
          <p:nvSpPr>
            <p:cNvPr id="51" name="TextBox 23">
              <a:extLst>
                <a:ext uri="{FF2B5EF4-FFF2-40B4-BE49-F238E27FC236}">
                  <a16:creationId xmlns:a16="http://schemas.microsoft.com/office/drawing/2014/main" id="{DF73DACC-8BDB-65E3-E265-7C4A12DD19DC}"/>
                </a:ext>
              </a:extLst>
            </p:cNvPr>
            <p:cNvSpPr txBox="1"/>
            <p:nvPr/>
          </p:nvSpPr>
          <p:spPr>
            <a:xfrm>
              <a:off x="10919611" y="3794030"/>
              <a:ext cx="531749"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KRÍSA</a:t>
              </a:r>
            </a:p>
          </p:txBody>
        </p:sp>
        <p:sp>
          <p:nvSpPr>
            <p:cNvPr id="52" name="TextBox 25">
              <a:extLst>
                <a:ext uri="{FF2B5EF4-FFF2-40B4-BE49-F238E27FC236}">
                  <a16:creationId xmlns:a16="http://schemas.microsoft.com/office/drawing/2014/main" id="{3868E2EA-47F9-55E3-B263-A6824132D641}"/>
                </a:ext>
              </a:extLst>
            </p:cNvPr>
            <p:cNvSpPr txBox="1"/>
            <p:nvPr/>
          </p:nvSpPr>
          <p:spPr>
            <a:xfrm>
              <a:off x="6548498" y="5764315"/>
              <a:ext cx="2531655" cy="276999"/>
            </a:xfrm>
            <a:prstGeom prst="rect">
              <a:avLst/>
            </a:prstGeom>
            <a:noFill/>
          </p:spPr>
          <p:txBody>
            <a:bodyPr wrap="none" rtlCol="0" anchor="ctr">
              <a:spAutoFit/>
            </a:bodyPr>
            <a:lstStyle/>
            <a:p>
              <a:pPr algn="ctr"/>
              <a:r>
                <a:rPr lang="en-GB" sz="1200" b="1" dirty="0">
                  <a:solidFill>
                    <a:srgbClr val="000000"/>
                  </a:solidFill>
                  <a:latin typeface="+mj-lt"/>
                  <a:cs typeface="Poppins" pitchFamily="2" charset="77"/>
                </a:rPr>
                <a:t>FERLAR TIL STUÐNINGS STARFSEMINNI</a:t>
              </a:r>
            </a:p>
          </p:txBody>
        </p:sp>
        <p:sp>
          <p:nvSpPr>
            <p:cNvPr id="53" name="TextBox 26">
              <a:extLst>
                <a:ext uri="{FF2B5EF4-FFF2-40B4-BE49-F238E27FC236}">
                  <a16:creationId xmlns:a16="http://schemas.microsoft.com/office/drawing/2014/main" id="{906E4C06-B033-2387-28FA-4BA99DFCF9B4}"/>
                </a:ext>
              </a:extLst>
            </p:cNvPr>
            <p:cNvSpPr txBox="1"/>
            <p:nvPr/>
          </p:nvSpPr>
          <p:spPr>
            <a:xfrm rot="16200000">
              <a:off x="3943563" y="3089707"/>
              <a:ext cx="1651629" cy="461665"/>
            </a:xfrm>
            <a:prstGeom prst="rect">
              <a:avLst/>
            </a:prstGeom>
            <a:noFill/>
          </p:spPr>
          <p:txBody>
            <a:bodyPr wrap="square" rtlCol="0" anchor="ctr">
              <a:spAutoFit/>
            </a:bodyPr>
            <a:lstStyle/>
            <a:p>
              <a:pPr algn="ctr"/>
              <a:r>
                <a:rPr lang="en-GB" sz="1200" b="1" dirty="0">
                  <a:solidFill>
                    <a:srgbClr val="000000"/>
                  </a:solidFill>
                  <a:latin typeface="+mj-lt"/>
                  <a:cs typeface="Poppins" pitchFamily="2" charset="77"/>
                </a:rPr>
                <a:t>HELSTU VINNUFERLAR OG STARFSÞÆTTIR</a:t>
              </a:r>
            </a:p>
          </p:txBody>
        </p:sp>
        <p:sp>
          <p:nvSpPr>
            <p:cNvPr id="54" name="TextBox 20">
              <a:extLst>
                <a:ext uri="{FF2B5EF4-FFF2-40B4-BE49-F238E27FC236}">
                  <a16:creationId xmlns:a16="http://schemas.microsoft.com/office/drawing/2014/main" id="{DBB54273-95E6-8665-A3C6-4C2BDE435235}"/>
                </a:ext>
              </a:extLst>
            </p:cNvPr>
            <p:cNvSpPr txBox="1"/>
            <p:nvPr/>
          </p:nvSpPr>
          <p:spPr>
            <a:xfrm>
              <a:off x="5094983" y="3090527"/>
              <a:ext cx="995933"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AÐSTREYMI OG MÓTTAKA AÐFANGA</a:t>
              </a:r>
            </a:p>
          </p:txBody>
        </p:sp>
        <p:sp>
          <p:nvSpPr>
            <p:cNvPr id="55" name="TextBox 21">
              <a:extLst>
                <a:ext uri="{FF2B5EF4-FFF2-40B4-BE49-F238E27FC236}">
                  <a16:creationId xmlns:a16="http://schemas.microsoft.com/office/drawing/2014/main" id="{01A13583-3402-BB19-C022-AF1369C8ED80}"/>
                </a:ext>
              </a:extLst>
            </p:cNvPr>
            <p:cNvSpPr txBox="1"/>
            <p:nvPr/>
          </p:nvSpPr>
          <p:spPr>
            <a:xfrm>
              <a:off x="8399079" y="3182041"/>
              <a:ext cx="1024144" cy="646331"/>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MARKAÐS-SETNING OG SALA</a:t>
              </a:r>
            </a:p>
          </p:txBody>
        </p:sp>
        <p:sp>
          <p:nvSpPr>
            <p:cNvPr id="56" name="TextBox 22">
              <a:extLst>
                <a:ext uri="{FF2B5EF4-FFF2-40B4-BE49-F238E27FC236}">
                  <a16:creationId xmlns:a16="http://schemas.microsoft.com/office/drawing/2014/main" id="{A3101B6F-6467-7350-00CD-A1C230DB7641}"/>
                </a:ext>
              </a:extLst>
            </p:cNvPr>
            <p:cNvSpPr txBox="1"/>
            <p:nvPr/>
          </p:nvSpPr>
          <p:spPr>
            <a:xfrm>
              <a:off x="9619980" y="3182041"/>
              <a:ext cx="810158" cy="276999"/>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ÞJÓNUSTA</a:t>
              </a:r>
            </a:p>
          </p:txBody>
        </p:sp>
        <p:sp>
          <p:nvSpPr>
            <p:cNvPr id="57" name="Freeform 223">
              <a:extLst>
                <a:ext uri="{FF2B5EF4-FFF2-40B4-BE49-F238E27FC236}">
                  <a16:creationId xmlns:a16="http://schemas.microsoft.com/office/drawing/2014/main" id="{99F2408E-A352-BB98-31E4-00B8CDA0B4C4}"/>
                </a:ext>
              </a:extLst>
            </p:cNvPr>
            <p:cNvSpPr>
              <a:spLocks noChangeArrowheads="1"/>
            </p:cNvSpPr>
            <p:nvPr/>
          </p:nvSpPr>
          <p:spPr bwMode="auto">
            <a:xfrm>
              <a:off x="6468563" y="2755425"/>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567" dirty="0">
                <a:latin typeface="+mj-lt"/>
              </a:endParaRPr>
            </a:p>
          </p:txBody>
        </p:sp>
        <p:sp>
          <p:nvSpPr>
            <p:cNvPr id="58" name="Freeform 236">
              <a:extLst>
                <a:ext uri="{FF2B5EF4-FFF2-40B4-BE49-F238E27FC236}">
                  <a16:creationId xmlns:a16="http://schemas.microsoft.com/office/drawing/2014/main" id="{4492D30B-AF10-D935-5A0D-07599B398B3B}"/>
                </a:ext>
              </a:extLst>
            </p:cNvPr>
            <p:cNvSpPr>
              <a:spLocks noChangeArrowheads="1"/>
            </p:cNvSpPr>
            <p:nvPr/>
          </p:nvSpPr>
          <p:spPr bwMode="auto">
            <a:xfrm>
              <a:off x="7507887" y="2755424"/>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567" dirty="0">
                <a:latin typeface="+mj-lt"/>
              </a:endParaRPr>
            </a:p>
          </p:txBody>
        </p:sp>
        <p:sp>
          <p:nvSpPr>
            <p:cNvPr id="59" name="Freeform 245">
              <a:extLst>
                <a:ext uri="{FF2B5EF4-FFF2-40B4-BE49-F238E27FC236}">
                  <a16:creationId xmlns:a16="http://schemas.microsoft.com/office/drawing/2014/main" id="{0F146FBE-CBCD-130D-15AA-6EFAF323E1F2}"/>
                </a:ext>
              </a:extLst>
            </p:cNvPr>
            <p:cNvSpPr>
              <a:spLocks noChangeArrowheads="1"/>
            </p:cNvSpPr>
            <p:nvPr/>
          </p:nvSpPr>
          <p:spPr bwMode="auto">
            <a:xfrm>
              <a:off x="9767481" y="2590165"/>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567" dirty="0">
                <a:latin typeface="+mj-lt"/>
              </a:endParaRPr>
            </a:p>
          </p:txBody>
        </p:sp>
        <p:sp>
          <p:nvSpPr>
            <p:cNvPr id="60" name="Left Arrow 33">
              <a:extLst>
                <a:ext uri="{FF2B5EF4-FFF2-40B4-BE49-F238E27FC236}">
                  <a16:creationId xmlns:a16="http://schemas.microsoft.com/office/drawing/2014/main" id="{5C4D1AFC-BCAC-04AA-7688-810AC6CDEA8F}"/>
                </a:ext>
              </a:extLst>
            </p:cNvPr>
            <p:cNvSpPr/>
            <p:nvPr/>
          </p:nvSpPr>
          <p:spPr>
            <a:xfrm>
              <a:off x="5056693" y="5817070"/>
              <a:ext cx="1491805" cy="164510"/>
            </a:xfrm>
            <a:prstGeom prst="lef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1" name="Right Arrow 34">
              <a:extLst>
                <a:ext uri="{FF2B5EF4-FFF2-40B4-BE49-F238E27FC236}">
                  <a16:creationId xmlns:a16="http://schemas.microsoft.com/office/drawing/2014/main" id="{CB6A4964-2D61-0DCE-BD77-47AC8F3E8C5C}"/>
                </a:ext>
              </a:extLst>
            </p:cNvPr>
            <p:cNvSpPr/>
            <p:nvPr/>
          </p:nvSpPr>
          <p:spPr>
            <a:xfrm>
              <a:off x="9023343" y="5817070"/>
              <a:ext cx="1547069" cy="164510"/>
            </a:xfrm>
            <a:prstGeom prst="righ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2" name="TextBox 20">
              <a:extLst>
                <a:ext uri="{FF2B5EF4-FFF2-40B4-BE49-F238E27FC236}">
                  <a16:creationId xmlns:a16="http://schemas.microsoft.com/office/drawing/2014/main" id="{54A8A39A-3EE9-50A3-2082-82DE76F58E54}"/>
                </a:ext>
              </a:extLst>
            </p:cNvPr>
            <p:cNvSpPr txBox="1"/>
            <p:nvPr/>
          </p:nvSpPr>
          <p:spPr>
            <a:xfrm>
              <a:off x="6179478" y="3069314"/>
              <a:ext cx="1021300" cy="461665"/>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FRAMLEIÐSLA / REKSTUR</a:t>
              </a:r>
            </a:p>
          </p:txBody>
        </p:sp>
        <p:sp>
          <p:nvSpPr>
            <p:cNvPr id="63" name="TextBox 20">
              <a:extLst>
                <a:ext uri="{FF2B5EF4-FFF2-40B4-BE49-F238E27FC236}">
                  <a16:creationId xmlns:a16="http://schemas.microsoft.com/office/drawing/2014/main" id="{08FE63E5-7043-9798-7A2E-EA95864F8121}"/>
                </a:ext>
              </a:extLst>
            </p:cNvPr>
            <p:cNvSpPr txBox="1"/>
            <p:nvPr/>
          </p:nvSpPr>
          <p:spPr>
            <a:xfrm>
              <a:off x="7308373" y="3091686"/>
              <a:ext cx="1021300"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FRÁGANGUR VÖRU, GEYMSLA OG DREIFING</a:t>
              </a:r>
            </a:p>
          </p:txBody>
        </p:sp>
      </p:grpSp>
      <p:sp>
        <p:nvSpPr>
          <p:cNvPr id="65" name="Freeform 242">
            <a:extLst>
              <a:ext uri="{FF2B5EF4-FFF2-40B4-BE49-F238E27FC236}">
                <a16:creationId xmlns:a16="http://schemas.microsoft.com/office/drawing/2014/main" id="{473909FE-3AAC-F8D1-E3A1-33BA06FD3159}"/>
              </a:ext>
            </a:extLst>
          </p:cNvPr>
          <p:cNvSpPr>
            <a:spLocks noChangeArrowheads="1"/>
          </p:cNvSpPr>
          <p:nvPr/>
        </p:nvSpPr>
        <p:spPr bwMode="auto">
          <a:xfrm>
            <a:off x="8670838" y="2594491"/>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567" dirty="0">
              <a:latin typeface="+mj-lt"/>
            </a:endParaRPr>
          </a:p>
        </p:txBody>
      </p:sp>
      <p:sp>
        <p:nvSpPr>
          <p:cNvPr id="66" name="Freeform 233">
            <a:extLst>
              <a:ext uri="{FF2B5EF4-FFF2-40B4-BE49-F238E27FC236}">
                <a16:creationId xmlns:a16="http://schemas.microsoft.com/office/drawing/2014/main" id="{33A1939E-3D68-F189-9601-EC38705445BC}"/>
              </a:ext>
            </a:extLst>
          </p:cNvPr>
          <p:cNvSpPr>
            <a:spLocks noChangeArrowheads="1"/>
          </p:cNvSpPr>
          <p:nvPr/>
        </p:nvSpPr>
        <p:spPr bwMode="auto">
          <a:xfrm>
            <a:off x="5326189" y="2550307"/>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567" dirty="0">
              <a:latin typeface="+mj-lt"/>
            </a:endParaRPr>
          </a:p>
        </p:txBody>
      </p:sp>
    </p:spTree>
    <p:extLst>
      <p:ext uri="{BB962C8B-B14F-4D97-AF65-F5344CB8AC3E}">
        <p14:creationId xmlns:p14="http://schemas.microsoft.com/office/powerpoint/2010/main" val="1152412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E1BF28-D2B1-744F-89B7-D52F0BBA9E40}"/>
              </a:ext>
            </a:extLst>
          </p:cNvPr>
          <p:cNvSpPr>
            <a:spLocks noGrp="1"/>
          </p:cNvSpPr>
          <p:nvPr>
            <p:ph type="body" sz="quarter" idx="16"/>
          </p:nvPr>
        </p:nvSpPr>
        <p:spPr>
          <a:xfrm>
            <a:off x="632736" y="226679"/>
            <a:ext cx="5360291" cy="582221"/>
          </a:xfrm>
        </p:spPr>
        <p:txBody>
          <a:bodyPr>
            <a:noAutofit/>
          </a:bodyPr>
          <a:lstStyle/>
          <a:p>
            <a:r>
              <a:rPr lang="is-IS" sz="2900" b="1" dirty="0"/>
              <a:t>Komdu snemma í veg fyrir krísu tengdum mannauðinum</a:t>
            </a:r>
          </a:p>
        </p:txBody>
      </p:sp>
      <p:pic>
        <p:nvPicPr>
          <p:cNvPr id="13" name="Bildplatzhalter 12" descr="Ein Bild, das Himmel, draußen, Strand, Silhouette enthält.&#10;&#10;Automatisch generierte Beschreibung">
            <a:extLst>
              <a:ext uri="{FF2B5EF4-FFF2-40B4-BE49-F238E27FC236}">
                <a16:creationId xmlns:a16="http://schemas.microsoft.com/office/drawing/2014/main" id="{481E9E15-A1B0-E15E-6C87-6C1B9920362B}"/>
              </a:ext>
            </a:extLst>
          </p:cNvPr>
          <p:cNvPicPr>
            <a:picLocks noGrp="1" noChangeAspect="1"/>
          </p:cNvPicPr>
          <p:nvPr>
            <p:ph type="pic" sz="quarter" idx="10"/>
          </p:nvPr>
        </p:nvPicPr>
        <p:blipFill rotWithShape="1">
          <a:blip r:embed="rId2" cstate="screen">
            <a:alphaModFix amt="85000"/>
            <a:extLst>
              <a:ext uri="{28A0092B-C50C-407E-A947-70E740481C1C}">
                <a14:useLocalDpi xmlns:a14="http://schemas.microsoft.com/office/drawing/2010/main"/>
              </a:ext>
            </a:extLst>
          </a:blip>
          <a:srcRect l="2366" r="29550"/>
          <a:stretch/>
        </p:blipFill>
        <p:spPr>
          <a:xfrm>
            <a:off x="6392300" y="228600"/>
            <a:ext cx="5564883" cy="5447571"/>
          </a:xfrm>
        </p:spPr>
      </p:pic>
      <p:graphicFrame>
        <p:nvGraphicFramePr>
          <p:cNvPr id="7" name="Text Placeholder 2">
            <a:extLst>
              <a:ext uri="{FF2B5EF4-FFF2-40B4-BE49-F238E27FC236}">
                <a16:creationId xmlns:a16="http://schemas.microsoft.com/office/drawing/2014/main" id="{0D67A993-9E6C-E5BF-BDE3-9CFFE9F61020}"/>
              </a:ext>
            </a:extLst>
          </p:cNvPr>
          <p:cNvGraphicFramePr/>
          <p:nvPr>
            <p:extLst>
              <p:ext uri="{D42A27DB-BD31-4B8C-83A1-F6EECF244321}">
                <p14:modId xmlns:p14="http://schemas.microsoft.com/office/powerpoint/2010/main" val="3745461826"/>
              </p:ext>
            </p:extLst>
          </p:nvPr>
        </p:nvGraphicFramePr>
        <p:xfrm>
          <a:off x="295533" y="1445621"/>
          <a:ext cx="6034696" cy="4741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1">
            <a:extLst>
              <a:ext uri="{FF2B5EF4-FFF2-40B4-BE49-F238E27FC236}">
                <a16:creationId xmlns:a16="http://schemas.microsoft.com/office/drawing/2014/main" id="{34A8D885-7A66-2B76-DDEE-918B9CE02437}"/>
              </a:ext>
            </a:extLst>
          </p:cNvPr>
          <p:cNvSpPr txBox="1">
            <a:spLocks/>
          </p:cNvSpPr>
          <p:nvPr/>
        </p:nvSpPr>
        <p:spPr>
          <a:xfrm>
            <a:off x="198870" y="6281714"/>
            <a:ext cx="6193430" cy="5822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sz="1600" dirty="0">
                <a:solidFill>
                  <a:srgbClr val="595A59"/>
                </a:solidFill>
              </a:rPr>
              <a:t>Frekari upplýsingar um hvernig á að takast á við mannauðsmál í krísu, má sjá í námskeiðshluta nr. 5.</a:t>
            </a:r>
          </a:p>
        </p:txBody>
      </p:sp>
      <p:sp>
        <p:nvSpPr>
          <p:cNvPr id="14" name="Textplatzhalter 9">
            <a:extLst>
              <a:ext uri="{FF2B5EF4-FFF2-40B4-BE49-F238E27FC236}">
                <a16:creationId xmlns:a16="http://schemas.microsoft.com/office/drawing/2014/main" id="{462FC403-F58D-A6CD-C52A-83E19AF41E00}"/>
              </a:ext>
            </a:extLst>
          </p:cNvPr>
          <p:cNvSpPr txBox="1">
            <a:spLocks/>
          </p:cNvSpPr>
          <p:nvPr/>
        </p:nvSpPr>
        <p:spPr>
          <a:xfrm>
            <a:off x="6392300" y="5676171"/>
            <a:ext cx="4983163" cy="44217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rgbClr val="595A59"/>
                </a:solidFill>
              </a:rPr>
              <a:t>Mynd: </a:t>
            </a:r>
            <a:r>
              <a:rPr lang="de-DE" sz="800" b="1" dirty="0">
                <a:solidFill>
                  <a:srgbClr val="595A59"/>
                </a:solidFill>
              </a:rPr>
              <a:t>Belle Co</a:t>
            </a:r>
            <a:endParaRPr lang="de-DE" sz="800" dirty="0">
              <a:solidFill>
                <a:srgbClr val="595A59"/>
              </a:solidFill>
            </a:endParaRPr>
          </a:p>
          <a:p>
            <a:endParaRPr lang="de-DE" sz="800" dirty="0"/>
          </a:p>
        </p:txBody>
      </p:sp>
    </p:spTree>
    <p:extLst>
      <p:ext uri="{BB962C8B-B14F-4D97-AF65-F5344CB8AC3E}">
        <p14:creationId xmlns:p14="http://schemas.microsoft.com/office/powerpoint/2010/main" val="267309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platzhalter 33">
            <a:extLst>
              <a:ext uri="{FF2B5EF4-FFF2-40B4-BE49-F238E27FC236}">
                <a16:creationId xmlns:a16="http://schemas.microsoft.com/office/drawing/2014/main" id="{90E22E7C-FA7A-B07A-9AFF-7192A85B9446}"/>
              </a:ext>
            </a:extLst>
          </p:cNvPr>
          <p:cNvSpPr>
            <a:spLocks noGrp="1"/>
          </p:cNvSpPr>
          <p:nvPr>
            <p:ph type="body" sz="quarter" idx="18"/>
          </p:nvPr>
        </p:nvSpPr>
        <p:spPr>
          <a:xfrm>
            <a:off x="1694757" y="1793631"/>
            <a:ext cx="4730231" cy="4529819"/>
          </a:xfrm>
        </p:spPr>
        <p:txBody>
          <a:bodyPr vert="horz" lIns="91440" tIns="45720" rIns="91440" bIns="45720" rtlCol="0" anchor="t">
            <a:normAutofit fontScale="92500"/>
          </a:bodyPr>
          <a:lstStyle/>
          <a:p>
            <a:pPr>
              <a:lnSpc>
                <a:spcPct val="110000"/>
              </a:lnSpc>
            </a:pPr>
            <a:r>
              <a:rPr lang="is-IS" sz="2800" dirty="0"/>
              <a:t>Sú manneskja eða það teymi sem ber ábyrgð á þróun nýjunga er mikilvæg fyrir sjálfbæran árangur fyrirtækisins. Þess vegna er sérstaklega mikilvægt að fylgjast með þessu sviði. Hugsanlegar leiðir til að fylgjast með þessu innan starfseminnar eru meðfylgjandi:  </a:t>
            </a:r>
            <a:endParaRPr lang="is-IS" sz="2800" dirty="0">
              <a:cs typeface="Calibri"/>
            </a:endParaRPr>
          </a:p>
        </p:txBody>
      </p:sp>
      <p:sp>
        <p:nvSpPr>
          <p:cNvPr id="33" name="Textplatzhalter 32">
            <a:extLst>
              <a:ext uri="{FF2B5EF4-FFF2-40B4-BE49-F238E27FC236}">
                <a16:creationId xmlns:a16="http://schemas.microsoft.com/office/drawing/2014/main" id="{3111A1C8-A213-4A3B-F602-2D2F0929DE29}"/>
              </a:ext>
            </a:extLst>
          </p:cNvPr>
          <p:cNvSpPr>
            <a:spLocks noGrp="1"/>
          </p:cNvSpPr>
          <p:nvPr>
            <p:ph type="body" sz="quarter" idx="16"/>
          </p:nvPr>
        </p:nvSpPr>
        <p:spPr>
          <a:xfrm>
            <a:off x="1602377" y="165214"/>
            <a:ext cx="5220059" cy="1172698"/>
          </a:xfrm>
        </p:spPr>
        <p:txBody>
          <a:bodyPr vert="horz" lIns="91440" tIns="45720" rIns="91440" bIns="45720" rtlCol="0" anchor="t">
            <a:noAutofit/>
          </a:bodyPr>
          <a:lstStyle/>
          <a:p>
            <a:r>
              <a:rPr lang="de-DE" sz="2400" b="1" dirty="0"/>
              <a:t>MÆLINGAR TENGDUM RANNSÓKNUM OG ÞRÓUN (NÝSKÖPUN)</a:t>
            </a:r>
          </a:p>
        </p:txBody>
      </p:sp>
      <p:sp>
        <p:nvSpPr>
          <p:cNvPr id="4" name="Pentagon 29">
            <a:extLst>
              <a:ext uri="{FF2B5EF4-FFF2-40B4-BE49-F238E27FC236}">
                <a16:creationId xmlns:a16="http://schemas.microsoft.com/office/drawing/2014/main" id="{BE851E19-5CCC-4026-813D-53F94A3AC0E9}"/>
              </a:ext>
            </a:extLst>
          </p:cNvPr>
          <p:cNvSpPr/>
          <p:nvPr/>
        </p:nvSpPr>
        <p:spPr>
          <a:xfrm>
            <a:off x="6822437" y="3001839"/>
            <a:ext cx="5156056" cy="646730"/>
          </a:xfrm>
          <a:prstGeom prst="homePlate">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60DDD896-B827-62E5-3AE7-9644C24366EC}"/>
              </a:ext>
            </a:extLst>
          </p:cNvPr>
          <p:cNvSpPr txBox="1">
            <a:spLocks/>
          </p:cNvSpPr>
          <p:nvPr/>
        </p:nvSpPr>
        <p:spPr>
          <a:xfrm>
            <a:off x="6988972" y="3166777"/>
            <a:ext cx="5156055"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kumimoji="0" lang="is-IS" sz="1800" b="1" i="0" u="none" strike="noStrike" kern="1200" cap="none" spc="0" normalizeH="0" baseline="0" dirty="0">
                <a:ln>
                  <a:noFill/>
                </a:ln>
                <a:solidFill>
                  <a:schemeClr val="bg1"/>
                </a:solidFill>
                <a:effectLst/>
                <a:uLnTx/>
                <a:uFillTx/>
                <a:latin typeface="Calibri Light" panose="020F0302020204030204"/>
                <a:ea typeface="League Spartan" charset="0"/>
                <a:cs typeface="Poppins" pitchFamily="2" charset="77"/>
              </a:rPr>
              <a:t>Tíminn sem þarf til að </a:t>
            </a:r>
            <a:r>
              <a:rPr lang="is-IS" sz="1800" b="1" dirty="0">
                <a:solidFill>
                  <a:schemeClr val="bg1"/>
                </a:solidFill>
                <a:latin typeface="Calibri Light" panose="020F0302020204030204"/>
                <a:cs typeface="Poppins" pitchFamily="2" charset="77"/>
              </a:rPr>
              <a:t>undirbúa</a:t>
            </a:r>
            <a:r>
              <a:rPr kumimoji="0" lang="is-IS" sz="1800" b="1" i="0" u="none" strike="noStrike" kern="1200" cap="none" spc="0" normalizeH="0" baseline="0" dirty="0">
                <a:ln>
                  <a:noFill/>
                </a:ln>
                <a:solidFill>
                  <a:schemeClr val="bg1"/>
                </a:solidFill>
                <a:effectLst/>
                <a:uLnTx/>
                <a:uFillTx/>
                <a:latin typeface="Calibri Light" panose="020F0302020204030204"/>
                <a:ea typeface="League Spartan" charset="0"/>
                <a:cs typeface="Poppins" pitchFamily="2" charset="77"/>
              </a:rPr>
              <a:t> nýjungar</a:t>
            </a:r>
            <a:endParaRPr lang="is-IS" sz="1800" dirty="0">
              <a:solidFill>
                <a:schemeClr val="bg1"/>
              </a:solidFill>
              <a:latin typeface="+mn-lt"/>
              <a:ea typeface="Lato Light" panose="020F0502020204030203" pitchFamily="34" charset="0"/>
              <a:cs typeface="Mukta ExtraLight" panose="020B0000000000000000" pitchFamily="34" charset="77"/>
            </a:endParaRPr>
          </a:p>
        </p:txBody>
      </p:sp>
      <p:sp>
        <p:nvSpPr>
          <p:cNvPr id="7" name="Pentagon 32">
            <a:extLst>
              <a:ext uri="{FF2B5EF4-FFF2-40B4-BE49-F238E27FC236}">
                <a16:creationId xmlns:a16="http://schemas.microsoft.com/office/drawing/2014/main" id="{8050CEE8-4D97-3E6E-9C3E-1D085D8CACA4}"/>
              </a:ext>
            </a:extLst>
          </p:cNvPr>
          <p:cNvSpPr/>
          <p:nvPr/>
        </p:nvSpPr>
        <p:spPr>
          <a:xfrm>
            <a:off x="6822437" y="3805688"/>
            <a:ext cx="5156056" cy="646730"/>
          </a:xfrm>
          <a:prstGeom prst="homePlat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ubtitle 2">
            <a:extLst>
              <a:ext uri="{FF2B5EF4-FFF2-40B4-BE49-F238E27FC236}">
                <a16:creationId xmlns:a16="http://schemas.microsoft.com/office/drawing/2014/main" id="{93302AA8-80E9-93D0-E2A8-45DA9211CB64}"/>
              </a:ext>
            </a:extLst>
          </p:cNvPr>
          <p:cNvSpPr txBox="1">
            <a:spLocks/>
          </p:cNvSpPr>
          <p:nvPr/>
        </p:nvSpPr>
        <p:spPr>
          <a:xfrm>
            <a:off x="6988971" y="3924038"/>
            <a:ext cx="4592074"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Upphæðir fjárfestinga í rannsóknum og þróun sem hlutfall af sölu</a:t>
            </a:r>
          </a:p>
        </p:txBody>
      </p:sp>
      <p:sp>
        <p:nvSpPr>
          <p:cNvPr id="16" name="Pentagon 41">
            <a:extLst>
              <a:ext uri="{FF2B5EF4-FFF2-40B4-BE49-F238E27FC236}">
                <a16:creationId xmlns:a16="http://schemas.microsoft.com/office/drawing/2014/main" id="{9C239C26-2C92-2C89-5AFF-DFB1E71D6722}"/>
              </a:ext>
            </a:extLst>
          </p:cNvPr>
          <p:cNvSpPr/>
          <p:nvPr/>
        </p:nvSpPr>
        <p:spPr>
          <a:xfrm>
            <a:off x="6822437" y="4588643"/>
            <a:ext cx="5156056" cy="646730"/>
          </a:xfrm>
          <a:prstGeom prst="homePlat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C1CADB1C-320E-4803-54DA-FD015407A13A}"/>
              </a:ext>
            </a:extLst>
          </p:cNvPr>
          <p:cNvSpPr txBox="1">
            <a:spLocks/>
          </p:cNvSpPr>
          <p:nvPr/>
        </p:nvSpPr>
        <p:spPr>
          <a:xfrm>
            <a:off x="6988972" y="4826844"/>
            <a:ext cx="5482950"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a:solidFill>
                  <a:schemeClr val="bg1"/>
                </a:solidFill>
                <a:latin typeface="+mn-lt"/>
                <a:ea typeface="Lato Light" panose="020F0502020204030203" pitchFamily="34" charset="0"/>
                <a:cs typeface="Mukta ExtraLight" panose="020B0000000000000000" pitchFamily="34" charset="77"/>
              </a:rPr>
              <a:t>Fjöldi nýrra vara/þjónustu</a:t>
            </a:r>
          </a:p>
        </p:txBody>
      </p:sp>
      <p:sp>
        <p:nvSpPr>
          <p:cNvPr id="19" name="Pentagon 2">
            <a:extLst>
              <a:ext uri="{FF2B5EF4-FFF2-40B4-BE49-F238E27FC236}">
                <a16:creationId xmlns:a16="http://schemas.microsoft.com/office/drawing/2014/main" id="{6585F910-5410-EEBC-9836-24B46295F2E1}"/>
              </a:ext>
            </a:extLst>
          </p:cNvPr>
          <p:cNvSpPr/>
          <p:nvPr/>
        </p:nvSpPr>
        <p:spPr>
          <a:xfrm>
            <a:off x="6822437" y="5394668"/>
            <a:ext cx="5156056" cy="646730"/>
          </a:xfrm>
          <a:prstGeom prst="homePlate">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ubtitle 2">
            <a:extLst>
              <a:ext uri="{FF2B5EF4-FFF2-40B4-BE49-F238E27FC236}">
                <a16:creationId xmlns:a16="http://schemas.microsoft.com/office/drawing/2014/main" id="{10EBFE17-916F-ECC2-A60C-2B388E0A1976}"/>
              </a:ext>
            </a:extLst>
          </p:cNvPr>
          <p:cNvSpPr txBox="1">
            <a:spLocks/>
          </p:cNvSpPr>
          <p:nvPr/>
        </p:nvSpPr>
        <p:spPr>
          <a:xfrm>
            <a:off x="6946588" y="5546289"/>
            <a:ext cx="4676841" cy="30714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240"/>
              </a:lnSpc>
              <a:defRPr/>
            </a:pPr>
            <a:r>
              <a:rPr lang="is-IS" sz="1800">
                <a:solidFill>
                  <a:schemeClr val="bg1"/>
                </a:solidFill>
                <a:latin typeface="+mn-lt"/>
                <a:ea typeface="League Spartan" charset="0"/>
                <a:cs typeface="Poppins" pitchFamily="2" charset="77"/>
              </a:rPr>
              <a:t>Fjöldi vara/þjónustu í þróun</a:t>
            </a:r>
          </a:p>
        </p:txBody>
      </p:sp>
      <p:sp>
        <p:nvSpPr>
          <p:cNvPr id="25" name="Pentagon 8">
            <a:extLst>
              <a:ext uri="{FF2B5EF4-FFF2-40B4-BE49-F238E27FC236}">
                <a16:creationId xmlns:a16="http://schemas.microsoft.com/office/drawing/2014/main" id="{9EEF9576-3439-B645-E17B-2A5FDC65395E}"/>
              </a:ext>
            </a:extLst>
          </p:cNvPr>
          <p:cNvSpPr/>
          <p:nvPr/>
        </p:nvSpPr>
        <p:spPr>
          <a:xfrm>
            <a:off x="6822437" y="6183719"/>
            <a:ext cx="5105766" cy="646730"/>
          </a:xfrm>
          <a:prstGeom prst="homePlate">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ubtitle 2">
            <a:extLst>
              <a:ext uri="{FF2B5EF4-FFF2-40B4-BE49-F238E27FC236}">
                <a16:creationId xmlns:a16="http://schemas.microsoft.com/office/drawing/2014/main" id="{857D233F-23A5-9406-E92F-67E1BE81BA31}"/>
              </a:ext>
            </a:extLst>
          </p:cNvPr>
          <p:cNvSpPr txBox="1">
            <a:spLocks/>
          </p:cNvSpPr>
          <p:nvPr/>
        </p:nvSpPr>
        <p:spPr>
          <a:xfrm>
            <a:off x="6946588" y="6323450"/>
            <a:ext cx="4642364"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rPr>
              <a:t>Sparnaður í útgjöldum </a:t>
            </a:r>
            <a:r>
              <a:rPr lang="is-IS" sz="1800" dirty="0">
                <a:solidFill>
                  <a:schemeClr val="bg1"/>
                </a:solidFill>
                <a:latin typeface="+mn-lt"/>
                <a:ea typeface="Lato Light" panose="020F0502020204030203" pitchFamily="34" charset="0"/>
                <a:cs typeface="Mukta ExtraLight" panose="020B0000000000000000" pitchFamily="34" charset="77"/>
              </a:rPr>
              <a:t>vegna rannsókna og þróunar / nýsköpunar</a:t>
            </a:r>
          </a:p>
        </p:txBody>
      </p:sp>
      <p:cxnSp>
        <p:nvCxnSpPr>
          <p:cNvPr id="28" name="Straight Connector 12">
            <a:extLst>
              <a:ext uri="{FF2B5EF4-FFF2-40B4-BE49-F238E27FC236}">
                <a16:creationId xmlns:a16="http://schemas.microsoft.com/office/drawing/2014/main" id="{A7380DC8-774B-4AF7-8BD5-E07C78F5309F}"/>
              </a:ext>
            </a:extLst>
          </p:cNvPr>
          <p:cNvCxnSpPr>
            <a:cxnSpLocks/>
          </p:cNvCxnSpPr>
          <p:nvPr/>
        </p:nvCxnSpPr>
        <p:spPr>
          <a:xfrm>
            <a:off x="6850813" y="2969851"/>
            <a:ext cx="0" cy="397304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216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E1BF28-D2B1-744F-89B7-D52F0BBA9E40}"/>
              </a:ext>
            </a:extLst>
          </p:cNvPr>
          <p:cNvSpPr>
            <a:spLocks noGrp="1"/>
          </p:cNvSpPr>
          <p:nvPr>
            <p:ph type="body" sz="quarter" idx="16"/>
          </p:nvPr>
        </p:nvSpPr>
        <p:spPr>
          <a:xfrm>
            <a:off x="632736" y="228600"/>
            <a:ext cx="5085159" cy="582221"/>
          </a:xfrm>
        </p:spPr>
        <p:txBody>
          <a:bodyPr vert="horz" lIns="91440" tIns="45720" rIns="91440" bIns="45720" rtlCol="0" anchor="t">
            <a:noAutofit/>
          </a:bodyPr>
          <a:lstStyle/>
          <a:p>
            <a:r>
              <a:rPr lang="is-IS" sz="3000" b="1" dirty="0"/>
              <a:t>Til þess að koma snemma í veg fyrir krísu tengdri tækni</a:t>
            </a:r>
          </a:p>
        </p:txBody>
      </p:sp>
      <p:pic>
        <p:nvPicPr>
          <p:cNvPr id="10" name="Bildplatzhalter 9" descr="Ein Bild, das Mikroskop, drinnen enthält.&#10;&#10;Automatisch generierte Beschreibung">
            <a:extLst>
              <a:ext uri="{FF2B5EF4-FFF2-40B4-BE49-F238E27FC236}">
                <a16:creationId xmlns:a16="http://schemas.microsoft.com/office/drawing/2014/main" id="{AFE3A9F3-D999-2116-53CD-289269254C6A}"/>
              </a:ext>
            </a:extLst>
          </p:cNvPr>
          <p:cNvPicPr>
            <a:picLocks noGrp="1" noChangeAspect="1"/>
          </p:cNvPicPr>
          <p:nvPr>
            <p:ph type="pic" sz="quarter" idx="10"/>
          </p:nvPr>
        </p:nvPicPr>
        <p:blipFill>
          <a:blip r:embed="rId3" cstate="screen">
            <a:alphaModFix/>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17318" b="17318"/>
          <a:stretch>
            <a:fillRect/>
          </a:stretch>
        </p:blipFill>
        <p:spPr/>
      </p:pic>
      <p:graphicFrame>
        <p:nvGraphicFramePr>
          <p:cNvPr id="8" name="Text Placeholder 2">
            <a:extLst>
              <a:ext uri="{FF2B5EF4-FFF2-40B4-BE49-F238E27FC236}">
                <a16:creationId xmlns:a16="http://schemas.microsoft.com/office/drawing/2014/main" id="{6B8FEE20-6517-6A5C-AD41-82BE68EDB662}"/>
              </a:ext>
            </a:extLst>
          </p:cNvPr>
          <p:cNvGraphicFramePr/>
          <p:nvPr>
            <p:extLst>
              <p:ext uri="{D42A27DB-BD31-4B8C-83A1-F6EECF244321}">
                <p14:modId xmlns:p14="http://schemas.microsoft.com/office/powerpoint/2010/main" val="3434840843"/>
              </p:ext>
            </p:extLst>
          </p:nvPr>
        </p:nvGraphicFramePr>
        <p:xfrm>
          <a:off x="357604" y="1185559"/>
          <a:ext cx="5972858" cy="44853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platzhalter 9">
            <a:extLst>
              <a:ext uri="{FF2B5EF4-FFF2-40B4-BE49-F238E27FC236}">
                <a16:creationId xmlns:a16="http://schemas.microsoft.com/office/drawing/2014/main" id="{A97732F9-03E8-53FD-94F9-5DE8952A3D89}"/>
              </a:ext>
            </a:extLst>
          </p:cNvPr>
          <p:cNvSpPr txBox="1">
            <a:spLocks/>
          </p:cNvSpPr>
          <p:nvPr/>
        </p:nvSpPr>
        <p:spPr>
          <a:xfrm>
            <a:off x="6392300" y="5676171"/>
            <a:ext cx="4983163" cy="44217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rgbClr val="595A59"/>
                </a:solidFill>
              </a:rPr>
              <a:t>Mynd: </a:t>
            </a:r>
            <a:r>
              <a:rPr lang="de-DE" sz="800" b="1" dirty="0">
                <a:solidFill>
                  <a:srgbClr val="595A59"/>
                </a:solidFill>
              </a:rPr>
              <a:t>Chokniti Khongchum</a:t>
            </a:r>
            <a:endParaRPr lang="de-DE" sz="800" dirty="0">
              <a:solidFill>
                <a:srgbClr val="595A59"/>
              </a:solidFill>
            </a:endParaRPr>
          </a:p>
          <a:p>
            <a:endParaRPr lang="de-DE" sz="800" dirty="0"/>
          </a:p>
        </p:txBody>
      </p:sp>
    </p:spTree>
    <p:extLst>
      <p:ext uri="{BB962C8B-B14F-4D97-AF65-F5344CB8AC3E}">
        <p14:creationId xmlns:p14="http://schemas.microsoft.com/office/powerpoint/2010/main" val="20152248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05FB03E-58E5-1CB0-7072-68FB4D922FEB}"/>
              </a:ext>
            </a:extLst>
          </p:cNvPr>
          <p:cNvSpPr/>
          <p:nvPr/>
        </p:nvSpPr>
        <p:spPr>
          <a:xfrm>
            <a:off x="1" y="336895"/>
            <a:ext cx="12191999" cy="119981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platzhalter 2">
            <a:extLst>
              <a:ext uri="{FF2B5EF4-FFF2-40B4-BE49-F238E27FC236}">
                <a16:creationId xmlns:a16="http://schemas.microsoft.com/office/drawing/2014/main" id="{FF61BD6A-C6DD-70BA-3B14-D385B7C2FA56}"/>
              </a:ext>
            </a:extLst>
          </p:cNvPr>
          <p:cNvSpPr>
            <a:spLocks noGrp="1"/>
          </p:cNvSpPr>
          <p:nvPr>
            <p:ph type="body" sz="quarter" idx="16"/>
          </p:nvPr>
        </p:nvSpPr>
        <p:spPr/>
        <p:txBody>
          <a:bodyPr>
            <a:normAutofit lnSpcReduction="10000"/>
          </a:bodyPr>
          <a:lstStyle/>
          <a:p>
            <a:r>
              <a:rPr lang="de-DE" dirty="0">
                <a:solidFill>
                  <a:schemeClr val="bg1"/>
                </a:solidFill>
              </a:rPr>
              <a:t>Virðiskeðjan sem tól til að greina mögulega krísu</a:t>
            </a:r>
          </a:p>
        </p:txBody>
      </p:sp>
      <p:sp>
        <p:nvSpPr>
          <p:cNvPr id="14" name="TextBox 14">
            <a:extLst>
              <a:ext uri="{FF2B5EF4-FFF2-40B4-BE49-F238E27FC236}">
                <a16:creationId xmlns:a16="http://schemas.microsoft.com/office/drawing/2014/main" id="{6FE3EFA2-6424-6D26-359B-3A48CB2C7691}"/>
              </a:ext>
            </a:extLst>
          </p:cNvPr>
          <p:cNvSpPr txBox="1"/>
          <p:nvPr/>
        </p:nvSpPr>
        <p:spPr>
          <a:xfrm>
            <a:off x="7003046" y="4025694"/>
            <a:ext cx="162256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FIRM INFRASTRUCTURE</a:t>
            </a:r>
          </a:p>
        </p:txBody>
      </p:sp>
      <p:sp>
        <p:nvSpPr>
          <p:cNvPr id="15" name="TextBox 15">
            <a:extLst>
              <a:ext uri="{FF2B5EF4-FFF2-40B4-BE49-F238E27FC236}">
                <a16:creationId xmlns:a16="http://schemas.microsoft.com/office/drawing/2014/main" id="{9ED0B9DD-2B9E-98FB-7443-90C7C774F6ED}"/>
              </a:ext>
            </a:extLst>
          </p:cNvPr>
          <p:cNvSpPr txBox="1"/>
          <p:nvPr/>
        </p:nvSpPr>
        <p:spPr>
          <a:xfrm>
            <a:off x="6647438" y="4466176"/>
            <a:ext cx="2333779"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HUMAN RESOURCE MANAGEMENT</a:t>
            </a:r>
          </a:p>
        </p:txBody>
      </p:sp>
      <p:sp>
        <p:nvSpPr>
          <p:cNvPr id="16" name="TextBox 16">
            <a:extLst>
              <a:ext uri="{FF2B5EF4-FFF2-40B4-BE49-F238E27FC236}">
                <a16:creationId xmlns:a16="http://schemas.microsoft.com/office/drawing/2014/main" id="{8CA1C8E4-472E-9EAF-82AE-152A403BC568}"/>
              </a:ext>
            </a:extLst>
          </p:cNvPr>
          <p:cNvSpPr txBox="1"/>
          <p:nvPr/>
        </p:nvSpPr>
        <p:spPr>
          <a:xfrm>
            <a:off x="6822741" y="4907224"/>
            <a:ext cx="198317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TECHNOLOGY DEVELOPMENT</a:t>
            </a:r>
          </a:p>
        </p:txBody>
      </p:sp>
      <p:sp>
        <p:nvSpPr>
          <p:cNvPr id="17" name="TextBox 17">
            <a:extLst>
              <a:ext uri="{FF2B5EF4-FFF2-40B4-BE49-F238E27FC236}">
                <a16:creationId xmlns:a16="http://schemas.microsoft.com/office/drawing/2014/main" id="{7BE00EE1-DE6D-E008-CABB-DF0EE19B17FA}"/>
              </a:ext>
            </a:extLst>
          </p:cNvPr>
          <p:cNvSpPr txBox="1"/>
          <p:nvPr/>
        </p:nvSpPr>
        <p:spPr>
          <a:xfrm>
            <a:off x="7243433" y="5348363"/>
            <a:ext cx="1141786"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PROCUREMENT</a:t>
            </a:r>
          </a:p>
        </p:txBody>
      </p:sp>
      <p:sp>
        <p:nvSpPr>
          <p:cNvPr id="18" name="TextBox 23">
            <a:extLst>
              <a:ext uri="{FF2B5EF4-FFF2-40B4-BE49-F238E27FC236}">
                <a16:creationId xmlns:a16="http://schemas.microsoft.com/office/drawing/2014/main" id="{D14ED1A4-07DF-588E-7F79-B25A11A3DE0B}"/>
              </a:ext>
            </a:extLst>
          </p:cNvPr>
          <p:cNvSpPr txBox="1"/>
          <p:nvPr/>
        </p:nvSpPr>
        <p:spPr>
          <a:xfrm>
            <a:off x="10907204" y="3794030"/>
            <a:ext cx="556563"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CRISIS</a:t>
            </a:r>
          </a:p>
        </p:txBody>
      </p:sp>
      <p:sp>
        <p:nvSpPr>
          <p:cNvPr id="21" name="TextBox 18">
            <a:extLst>
              <a:ext uri="{FF2B5EF4-FFF2-40B4-BE49-F238E27FC236}">
                <a16:creationId xmlns:a16="http://schemas.microsoft.com/office/drawing/2014/main" id="{883A822C-62B7-8EE3-464A-5C1E00703AB5}"/>
              </a:ext>
            </a:extLst>
          </p:cNvPr>
          <p:cNvSpPr txBox="1"/>
          <p:nvPr/>
        </p:nvSpPr>
        <p:spPr>
          <a:xfrm>
            <a:off x="5201005" y="3182041"/>
            <a:ext cx="802079" cy="461665"/>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INBOUND</a:t>
            </a:r>
          </a:p>
          <a:p>
            <a:pPr algn="ctr"/>
            <a:r>
              <a:rPr lang="en-GB" sz="1200" b="1" dirty="0">
                <a:solidFill>
                  <a:schemeClr val="bg1"/>
                </a:solidFill>
                <a:latin typeface="+mj-lt"/>
                <a:cs typeface="Poppins" pitchFamily="2" charset="77"/>
              </a:rPr>
              <a:t>LOGISTICS</a:t>
            </a:r>
          </a:p>
        </p:txBody>
      </p:sp>
      <p:sp>
        <p:nvSpPr>
          <p:cNvPr id="22" name="TextBox 19">
            <a:extLst>
              <a:ext uri="{FF2B5EF4-FFF2-40B4-BE49-F238E27FC236}">
                <a16:creationId xmlns:a16="http://schemas.microsoft.com/office/drawing/2014/main" id="{5E0BF195-6EF4-906F-CEBF-CBAA35AD738B}"/>
              </a:ext>
            </a:extLst>
          </p:cNvPr>
          <p:cNvSpPr txBox="1"/>
          <p:nvPr/>
        </p:nvSpPr>
        <p:spPr>
          <a:xfrm>
            <a:off x="6223756" y="3182040"/>
            <a:ext cx="962891" cy="276999"/>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OPERATIONS</a:t>
            </a:r>
          </a:p>
        </p:txBody>
      </p:sp>
      <p:sp>
        <p:nvSpPr>
          <p:cNvPr id="23" name="TextBox 20">
            <a:extLst>
              <a:ext uri="{FF2B5EF4-FFF2-40B4-BE49-F238E27FC236}">
                <a16:creationId xmlns:a16="http://schemas.microsoft.com/office/drawing/2014/main" id="{0507CED7-31E4-1B58-87FE-27404EB5F7F0}"/>
              </a:ext>
            </a:extLst>
          </p:cNvPr>
          <p:cNvSpPr txBox="1"/>
          <p:nvPr/>
        </p:nvSpPr>
        <p:spPr>
          <a:xfrm>
            <a:off x="7349164" y="3182041"/>
            <a:ext cx="917238" cy="461665"/>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OUTBOUND</a:t>
            </a:r>
          </a:p>
          <a:p>
            <a:pPr algn="ctr"/>
            <a:r>
              <a:rPr lang="en-GB" sz="1200" b="1" dirty="0">
                <a:solidFill>
                  <a:schemeClr val="bg1"/>
                </a:solidFill>
                <a:latin typeface="+mj-lt"/>
                <a:cs typeface="Poppins" pitchFamily="2" charset="77"/>
              </a:rPr>
              <a:t>LOGISTICS</a:t>
            </a:r>
          </a:p>
        </p:txBody>
      </p:sp>
      <p:sp>
        <p:nvSpPr>
          <p:cNvPr id="24" name="TextBox 21">
            <a:extLst>
              <a:ext uri="{FF2B5EF4-FFF2-40B4-BE49-F238E27FC236}">
                <a16:creationId xmlns:a16="http://schemas.microsoft.com/office/drawing/2014/main" id="{4BB2AF35-90E0-E8AA-2F96-698EF6AB2FDB}"/>
              </a:ext>
            </a:extLst>
          </p:cNvPr>
          <p:cNvSpPr txBox="1"/>
          <p:nvPr/>
        </p:nvSpPr>
        <p:spPr>
          <a:xfrm>
            <a:off x="8450049" y="3182041"/>
            <a:ext cx="930062" cy="461665"/>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MARKETING</a:t>
            </a:r>
          </a:p>
          <a:p>
            <a:pPr algn="ctr"/>
            <a:r>
              <a:rPr lang="en-GB" sz="1200" b="1" dirty="0">
                <a:solidFill>
                  <a:schemeClr val="bg1"/>
                </a:solidFill>
                <a:latin typeface="+mj-lt"/>
                <a:cs typeface="Poppins" pitchFamily="2" charset="77"/>
              </a:rPr>
              <a:t>AND SALES</a:t>
            </a:r>
          </a:p>
        </p:txBody>
      </p:sp>
      <p:sp>
        <p:nvSpPr>
          <p:cNvPr id="25" name="TextBox 22">
            <a:extLst>
              <a:ext uri="{FF2B5EF4-FFF2-40B4-BE49-F238E27FC236}">
                <a16:creationId xmlns:a16="http://schemas.microsoft.com/office/drawing/2014/main" id="{5E51C673-86CF-3AE7-3A97-26D952B87649}"/>
              </a:ext>
            </a:extLst>
          </p:cNvPr>
          <p:cNvSpPr txBox="1"/>
          <p:nvPr/>
        </p:nvSpPr>
        <p:spPr>
          <a:xfrm>
            <a:off x="9685382" y="3182041"/>
            <a:ext cx="679352" cy="276999"/>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SERVICE</a:t>
            </a:r>
          </a:p>
        </p:txBody>
      </p:sp>
      <p:sp>
        <p:nvSpPr>
          <p:cNvPr id="27" name="Freeform 233">
            <a:extLst>
              <a:ext uri="{FF2B5EF4-FFF2-40B4-BE49-F238E27FC236}">
                <a16:creationId xmlns:a16="http://schemas.microsoft.com/office/drawing/2014/main" id="{C9808D59-518B-99DB-D7D5-47F193F971A1}"/>
              </a:ext>
            </a:extLst>
          </p:cNvPr>
          <p:cNvSpPr>
            <a:spLocks noChangeArrowheads="1"/>
          </p:cNvSpPr>
          <p:nvPr/>
        </p:nvSpPr>
        <p:spPr bwMode="auto">
          <a:xfrm>
            <a:off x="5364972" y="2681476"/>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567" dirty="0">
              <a:latin typeface="+mj-lt"/>
            </a:endParaRPr>
          </a:p>
        </p:txBody>
      </p:sp>
      <p:sp>
        <p:nvSpPr>
          <p:cNvPr id="28" name="Freeform 236">
            <a:extLst>
              <a:ext uri="{FF2B5EF4-FFF2-40B4-BE49-F238E27FC236}">
                <a16:creationId xmlns:a16="http://schemas.microsoft.com/office/drawing/2014/main" id="{054FA699-5CA3-337F-79C8-9D5363F873A6}"/>
              </a:ext>
            </a:extLst>
          </p:cNvPr>
          <p:cNvSpPr>
            <a:spLocks noChangeArrowheads="1"/>
          </p:cNvSpPr>
          <p:nvPr/>
        </p:nvSpPr>
        <p:spPr bwMode="auto">
          <a:xfrm>
            <a:off x="7507887" y="2755424"/>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567" dirty="0">
              <a:latin typeface="+mj-lt"/>
            </a:endParaRPr>
          </a:p>
        </p:txBody>
      </p:sp>
      <p:sp>
        <p:nvSpPr>
          <p:cNvPr id="29" name="Freeform 242">
            <a:extLst>
              <a:ext uri="{FF2B5EF4-FFF2-40B4-BE49-F238E27FC236}">
                <a16:creationId xmlns:a16="http://schemas.microsoft.com/office/drawing/2014/main" id="{64DFD41A-2EDC-DD4E-0540-9A850E174D35}"/>
              </a:ext>
            </a:extLst>
          </p:cNvPr>
          <p:cNvSpPr>
            <a:spLocks noChangeArrowheads="1"/>
          </p:cNvSpPr>
          <p:nvPr/>
        </p:nvSpPr>
        <p:spPr bwMode="auto">
          <a:xfrm>
            <a:off x="8670838" y="2594491"/>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567" dirty="0">
              <a:latin typeface="+mj-lt"/>
            </a:endParaRPr>
          </a:p>
        </p:txBody>
      </p:sp>
      <p:sp>
        <p:nvSpPr>
          <p:cNvPr id="30" name="Freeform 245">
            <a:extLst>
              <a:ext uri="{FF2B5EF4-FFF2-40B4-BE49-F238E27FC236}">
                <a16:creationId xmlns:a16="http://schemas.microsoft.com/office/drawing/2014/main" id="{7405EDDB-5423-F0AA-7CB1-02C1342D9BA0}"/>
              </a:ext>
            </a:extLst>
          </p:cNvPr>
          <p:cNvSpPr>
            <a:spLocks noChangeArrowheads="1"/>
          </p:cNvSpPr>
          <p:nvPr/>
        </p:nvSpPr>
        <p:spPr bwMode="auto">
          <a:xfrm>
            <a:off x="9767481" y="2590165"/>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567" dirty="0">
              <a:latin typeface="+mj-lt"/>
            </a:endParaRPr>
          </a:p>
        </p:txBody>
      </p:sp>
      <p:sp>
        <p:nvSpPr>
          <p:cNvPr id="34" name="Textfeld 33">
            <a:extLst>
              <a:ext uri="{FF2B5EF4-FFF2-40B4-BE49-F238E27FC236}">
                <a16:creationId xmlns:a16="http://schemas.microsoft.com/office/drawing/2014/main" id="{3B33F2A4-3C3A-6B10-480C-B76AD3559F98}"/>
              </a:ext>
            </a:extLst>
          </p:cNvPr>
          <p:cNvSpPr txBox="1"/>
          <p:nvPr/>
        </p:nvSpPr>
        <p:spPr>
          <a:xfrm>
            <a:off x="289204" y="2372204"/>
            <a:ext cx="3959463" cy="1815882"/>
          </a:xfrm>
          <a:prstGeom prst="rect">
            <a:avLst/>
          </a:prstGeom>
          <a:noFill/>
        </p:spPr>
        <p:txBody>
          <a:bodyPr wrap="square">
            <a:spAutoFit/>
          </a:bodyPr>
          <a:lstStyle/>
          <a:p>
            <a:r>
              <a:rPr lang="is-IS" sz="1600" dirty="0">
                <a:solidFill>
                  <a:srgbClr val="595A59"/>
                </a:solidFill>
              </a:rPr>
              <a:t>Þróunin sem varð vegna stríðsins í Úkraínu hefur sýnt fram á að það að vera háð/-</a:t>
            </a:r>
            <a:r>
              <a:rPr lang="is-IS" sz="1600" dirty="0" err="1">
                <a:solidFill>
                  <a:srgbClr val="595A59"/>
                </a:solidFill>
              </a:rPr>
              <a:t>ur</a:t>
            </a:r>
            <a:r>
              <a:rPr lang="is-IS" sz="1600" dirty="0">
                <a:solidFill>
                  <a:srgbClr val="595A59"/>
                </a:solidFill>
              </a:rPr>
              <a:t> fáum birgjum getur leitt til að; vara og/eða þjónustan berist ekki, skorts á aðföngum, og töluverðum verðsveiflum, sem getur verið sérstaklega erfitt fyrir lítil fyrirtæki sérstaklega.</a:t>
            </a:r>
            <a:endParaRPr lang="is-IS" dirty="0"/>
          </a:p>
        </p:txBody>
      </p:sp>
      <p:sp>
        <p:nvSpPr>
          <p:cNvPr id="33" name="Textplatzhalter 5">
            <a:extLst>
              <a:ext uri="{FF2B5EF4-FFF2-40B4-BE49-F238E27FC236}">
                <a16:creationId xmlns:a16="http://schemas.microsoft.com/office/drawing/2014/main" id="{EA37392B-58A3-367E-F2A0-6C6F6C205D70}"/>
              </a:ext>
            </a:extLst>
          </p:cNvPr>
          <p:cNvSpPr>
            <a:spLocks noGrp="1"/>
          </p:cNvSpPr>
          <p:nvPr>
            <p:ph type="body" sz="quarter" idx="18"/>
          </p:nvPr>
        </p:nvSpPr>
        <p:spPr>
          <a:xfrm>
            <a:off x="427612" y="1129758"/>
            <a:ext cx="8834647" cy="599705"/>
          </a:xfrm>
        </p:spPr>
        <p:txBody>
          <a:bodyPr>
            <a:normAutofit/>
          </a:bodyPr>
          <a:lstStyle/>
          <a:p>
            <a:r>
              <a:rPr lang="is-IS" sz="1600">
                <a:solidFill>
                  <a:schemeClr val="bg1"/>
                </a:solidFill>
              </a:rPr>
              <a:t>Að koma snemma auga á vandamál tengt innkaupum</a:t>
            </a:r>
          </a:p>
        </p:txBody>
      </p:sp>
      <p:grpSp>
        <p:nvGrpSpPr>
          <p:cNvPr id="36" name="Group 35">
            <a:extLst>
              <a:ext uri="{FF2B5EF4-FFF2-40B4-BE49-F238E27FC236}">
                <a16:creationId xmlns:a16="http://schemas.microsoft.com/office/drawing/2014/main" id="{8E4FFF30-8F04-888E-2BB6-0C354C2BE7A5}"/>
              </a:ext>
            </a:extLst>
          </p:cNvPr>
          <p:cNvGrpSpPr/>
          <p:nvPr/>
        </p:nvGrpSpPr>
        <p:grpSpPr>
          <a:xfrm>
            <a:off x="4538545" y="2192636"/>
            <a:ext cx="7491762" cy="3848678"/>
            <a:chOff x="4538545" y="2192636"/>
            <a:chExt cx="7491762" cy="3848678"/>
          </a:xfrm>
        </p:grpSpPr>
        <p:sp>
          <p:nvSpPr>
            <p:cNvPr id="37" name="Rectangle 4">
              <a:extLst>
                <a:ext uri="{FF2B5EF4-FFF2-40B4-BE49-F238E27FC236}">
                  <a16:creationId xmlns:a16="http://schemas.microsoft.com/office/drawing/2014/main" id="{2948D6B5-7E03-9295-7380-27BE58AC584F}"/>
                </a:ext>
              </a:extLst>
            </p:cNvPr>
            <p:cNvSpPr/>
            <p:nvPr/>
          </p:nvSpPr>
          <p:spPr>
            <a:xfrm>
              <a:off x="5056692" y="3947207"/>
              <a:ext cx="5515268" cy="427132"/>
            </a:xfrm>
            <a:prstGeom prst="rect">
              <a:avLst/>
            </a:prstGeom>
            <a:solidFill>
              <a:srgbClr val="79527B">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8" name="Rectangle 5">
              <a:extLst>
                <a:ext uri="{FF2B5EF4-FFF2-40B4-BE49-F238E27FC236}">
                  <a16:creationId xmlns:a16="http://schemas.microsoft.com/office/drawing/2014/main" id="{18D6117B-31C8-3E8D-56D3-55943F0E9A08}"/>
                </a:ext>
              </a:extLst>
            </p:cNvPr>
            <p:cNvSpPr/>
            <p:nvPr/>
          </p:nvSpPr>
          <p:spPr>
            <a:xfrm>
              <a:off x="5056692" y="5272639"/>
              <a:ext cx="5515268" cy="427132"/>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9" name="Rectangle 6">
              <a:extLst>
                <a:ext uri="{FF2B5EF4-FFF2-40B4-BE49-F238E27FC236}">
                  <a16:creationId xmlns:a16="http://schemas.microsoft.com/office/drawing/2014/main" id="{523662C3-473F-45F2-91C8-6F132D2A5925}"/>
                </a:ext>
              </a:extLst>
            </p:cNvPr>
            <p:cNvSpPr/>
            <p:nvPr/>
          </p:nvSpPr>
          <p:spPr>
            <a:xfrm>
              <a:off x="5056692" y="4830828"/>
              <a:ext cx="5515268" cy="427132"/>
            </a:xfrm>
            <a:prstGeom prst="rect">
              <a:avLst/>
            </a:prstGeom>
            <a:solidFill>
              <a:srgbClr val="AC87A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0" name="Rectangle 7">
              <a:extLst>
                <a:ext uri="{FF2B5EF4-FFF2-40B4-BE49-F238E27FC236}">
                  <a16:creationId xmlns:a16="http://schemas.microsoft.com/office/drawing/2014/main" id="{BE9527E4-D284-ADA4-E612-ECAEC939C813}"/>
                </a:ext>
              </a:extLst>
            </p:cNvPr>
            <p:cNvSpPr/>
            <p:nvPr/>
          </p:nvSpPr>
          <p:spPr>
            <a:xfrm>
              <a:off x="5056692" y="4389017"/>
              <a:ext cx="5515268" cy="427132"/>
            </a:xfrm>
            <a:prstGeom prst="rect">
              <a:avLst/>
            </a:prstGeom>
            <a:solidFill>
              <a:srgbClr val="91639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1" name="Triangle 8">
              <a:extLst>
                <a:ext uri="{FF2B5EF4-FFF2-40B4-BE49-F238E27FC236}">
                  <a16:creationId xmlns:a16="http://schemas.microsoft.com/office/drawing/2014/main" id="{9D5BDE1F-6AFF-619D-F403-7D65BFCB5E01}"/>
                </a:ext>
              </a:extLst>
            </p:cNvPr>
            <p:cNvSpPr/>
            <p:nvPr/>
          </p:nvSpPr>
          <p:spPr>
            <a:xfrm rot="5400000">
              <a:off x="9555168" y="3224632"/>
              <a:ext cx="3506293" cy="1443985"/>
            </a:xfrm>
            <a:prstGeom prst="triangle">
              <a:avLst/>
            </a:prstGeom>
            <a:solidFill>
              <a:srgbClr val="F2795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42" name="Rectangle 9">
              <a:extLst>
                <a:ext uri="{FF2B5EF4-FFF2-40B4-BE49-F238E27FC236}">
                  <a16:creationId xmlns:a16="http://schemas.microsoft.com/office/drawing/2014/main" id="{ADAF9BC1-D5BF-6D1D-582F-D0637330CFC6}"/>
                </a:ext>
              </a:extLst>
            </p:cNvPr>
            <p:cNvSpPr/>
            <p:nvPr/>
          </p:nvSpPr>
          <p:spPr>
            <a:xfrm>
              <a:off x="5056692" y="2192636"/>
              <a:ext cx="1090706" cy="1739893"/>
            </a:xfrm>
            <a:prstGeom prst="rect">
              <a:avLst/>
            </a:prstGeom>
            <a:solidFill>
              <a:srgbClr val="D2EEE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3" name="Rectangle 10">
              <a:extLst>
                <a:ext uri="{FF2B5EF4-FFF2-40B4-BE49-F238E27FC236}">
                  <a16:creationId xmlns:a16="http://schemas.microsoft.com/office/drawing/2014/main" id="{4B99AA6F-14EE-2B3F-7C4A-79650EBDC4EA}"/>
                </a:ext>
              </a:extLst>
            </p:cNvPr>
            <p:cNvSpPr/>
            <p:nvPr/>
          </p:nvSpPr>
          <p:spPr>
            <a:xfrm>
              <a:off x="6159849" y="2192636"/>
              <a:ext cx="1090706" cy="1739893"/>
            </a:xfrm>
            <a:prstGeom prst="rect">
              <a:avLst/>
            </a:prstGeom>
            <a:solidFill>
              <a:srgbClr val="9ED4D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4" name="Rectangle 11">
              <a:extLst>
                <a:ext uri="{FF2B5EF4-FFF2-40B4-BE49-F238E27FC236}">
                  <a16:creationId xmlns:a16="http://schemas.microsoft.com/office/drawing/2014/main" id="{0279B1B1-EDC2-85D3-62D6-9B2934494698}"/>
                </a:ext>
              </a:extLst>
            </p:cNvPr>
            <p:cNvSpPr/>
            <p:nvPr/>
          </p:nvSpPr>
          <p:spPr>
            <a:xfrm>
              <a:off x="7263007" y="2192636"/>
              <a:ext cx="1090706" cy="1739893"/>
            </a:xfrm>
            <a:prstGeom prst="rect">
              <a:avLst/>
            </a:prstGeom>
            <a:solidFill>
              <a:srgbClr val="85D2C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5" name="Rectangle 12">
              <a:extLst>
                <a:ext uri="{FF2B5EF4-FFF2-40B4-BE49-F238E27FC236}">
                  <a16:creationId xmlns:a16="http://schemas.microsoft.com/office/drawing/2014/main" id="{72D4DAED-A2B7-2945-B38E-ABF8C95C1720}"/>
                </a:ext>
              </a:extLst>
            </p:cNvPr>
            <p:cNvSpPr/>
            <p:nvPr/>
          </p:nvSpPr>
          <p:spPr>
            <a:xfrm>
              <a:off x="8370778" y="2192636"/>
              <a:ext cx="1090706" cy="1739893"/>
            </a:xfrm>
            <a:prstGeom prst="rect">
              <a:avLst/>
            </a:prstGeom>
            <a:solidFill>
              <a:srgbClr val="9DC5C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6" name="Rectangle 13">
              <a:extLst>
                <a:ext uri="{FF2B5EF4-FFF2-40B4-BE49-F238E27FC236}">
                  <a16:creationId xmlns:a16="http://schemas.microsoft.com/office/drawing/2014/main" id="{F68870F8-80F0-7819-87EC-72F96D8722B1}"/>
                </a:ext>
              </a:extLst>
            </p:cNvPr>
            <p:cNvSpPr/>
            <p:nvPr/>
          </p:nvSpPr>
          <p:spPr>
            <a:xfrm flipH="1">
              <a:off x="9479704" y="2193478"/>
              <a:ext cx="1090706" cy="1739893"/>
            </a:xfrm>
            <a:prstGeom prst="rect">
              <a:avLst/>
            </a:prstGeom>
            <a:solidFill>
              <a:srgbClr val="7FB3B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7" name="TextBox 14">
              <a:extLst>
                <a:ext uri="{FF2B5EF4-FFF2-40B4-BE49-F238E27FC236}">
                  <a16:creationId xmlns:a16="http://schemas.microsoft.com/office/drawing/2014/main" id="{E586B8B5-8C6D-944C-CA10-E62AA1481CEC}"/>
                </a:ext>
              </a:extLst>
            </p:cNvPr>
            <p:cNvSpPr txBox="1"/>
            <p:nvPr/>
          </p:nvSpPr>
          <p:spPr>
            <a:xfrm>
              <a:off x="5541556" y="4025694"/>
              <a:ext cx="454554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SKIPULAG OG INNVIÐIR TIL STUÐNINGS AÐALSTARFSEMINNI</a:t>
              </a:r>
            </a:p>
          </p:txBody>
        </p:sp>
        <p:sp>
          <p:nvSpPr>
            <p:cNvPr id="48" name="TextBox 15">
              <a:extLst>
                <a:ext uri="{FF2B5EF4-FFF2-40B4-BE49-F238E27FC236}">
                  <a16:creationId xmlns:a16="http://schemas.microsoft.com/office/drawing/2014/main" id="{A0918879-70A6-6288-1883-7A2ABC109C7F}"/>
                </a:ext>
              </a:extLst>
            </p:cNvPr>
            <p:cNvSpPr txBox="1"/>
            <p:nvPr/>
          </p:nvSpPr>
          <p:spPr>
            <a:xfrm>
              <a:off x="7005997" y="4466176"/>
              <a:ext cx="161666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MANNAUÐS</a:t>
              </a:r>
            </a:p>
          </p:txBody>
        </p:sp>
        <p:sp>
          <p:nvSpPr>
            <p:cNvPr id="49" name="TextBox 16">
              <a:extLst>
                <a:ext uri="{FF2B5EF4-FFF2-40B4-BE49-F238E27FC236}">
                  <a16:creationId xmlns:a16="http://schemas.microsoft.com/office/drawing/2014/main" id="{76E2F5CD-78FF-040C-44BF-F6A489F0EA51}"/>
                </a:ext>
              </a:extLst>
            </p:cNvPr>
            <p:cNvSpPr txBox="1"/>
            <p:nvPr/>
          </p:nvSpPr>
          <p:spPr>
            <a:xfrm>
              <a:off x="6328792" y="4907224"/>
              <a:ext cx="297107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TÆKNILEGUR STUÐNINGUR VIÐ STARFSEMINA</a:t>
              </a:r>
            </a:p>
          </p:txBody>
        </p:sp>
        <p:sp>
          <p:nvSpPr>
            <p:cNvPr id="50" name="TextBox 17">
              <a:extLst>
                <a:ext uri="{FF2B5EF4-FFF2-40B4-BE49-F238E27FC236}">
                  <a16:creationId xmlns:a16="http://schemas.microsoft.com/office/drawing/2014/main" id="{948F76DC-4899-4311-2B21-95A8FC98969F}"/>
                </a:ext>
              </a:extLst>
            </p:cNvPr>
            <p:cNvSpPr txBox="1"/>
            <p:nvPr/>
          </p:nvSpPr>
          <p:spPr>
            <a:xfrm>
              <a:off x="6605309" y="5348363"/>
              <a:ext cx="2418034"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INNKAUP OG ÖNNUR ÖFLUN GAGNA</a:t>
              </a:r>
            </a:p>
          </p:txBody>
        </p:sp>
        <p:sp>
          <p:nvSpPr>
            <p:cNvPr id="51" name="TextBox 23">
              <a:extLst>
                <a:ext uri="{FF2B5EF4-FFF2-40B4-BE49-F238E27FC236}">
                  <a16:creationId xmlns:a16="http://schemas.microsoft.com/office/drawing/2014/main" id="{C4408A6A-E152-578C-24A2-C656E1DBD14A}"/>
                </a:ext>
              </a:extLst>
            </p:cNvPr>
            <p:cNvSpPr txBox="1"/>
            <p:nvPr/>
          </p:nvSpPr>
          <p:spPr>
            <a:xfrm>
              <a:off x="10919611" y="3794030"/>
              <a:ext cx="531749"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KRÍSA</a:t>
              </a:r>
            </a:p>
          </p:txBody>
        </p:sp>
        <p:sp>
          <p:nvSpPr>
            <p:cNvPr id="52" name="TextBox 25">
              <a:extLst>
                <a:ext uri="{FF2B5EF4-FFF2-40B4-BE49-F238E27FC236}">
                  <a16:creationId xmlns:a16="http://schemas.microsoft.com/office/drawing/2014/main" id="{F197651D-DC72-6B87-CED8-579C816129D6}"/>
                </a:ext>
              </a:extLst>
            </p:cNvPr>
            <p:cNvSpPr txBox="1"/>
            <p:nvPr/>
          </p:nvSpPr>
          <p:spPr>
            <a:xfrm>
              <a:off x="6548498" y="5764315"/>
              <a:ext cx="2531655" cy="276999"/>
            </a:xfrm>
            <a:prstGeom prst="rect">
              <a:avLst/>
            </a:prstGeom>
            <a:noFill/>
          </p:spPr>
          <p:txBody>
            <a:bodyPr wrap="none" rtlCol="0" anchor="ctr">
              <a:spAutoFit/>
            </a:bodyPr>
            <a:lstStyle/>
            <a:p>
              <a:pPr algn="ctr"/>
              <a:r>
                <a:rPr lang="en-GB" sz="1200" b="1" dirty="0">
                  <a:solidFill>
                    <a:srgbClr val="000000"/>
                  </a:solidFill>
                  <a:latin typeface="+mj-lt"/>
                  <a:cs typeface="Poppins" pitchFamily="2" charset="77"/>
                </a:rPr>
                <a:t>FERLAR TIL STUÐNINGS STARFSEMINNI</a:t>
              </a:r>
            </a:p>
          </p:txBody>
        </p:sp>
        <p:sp>
          <p:nvSpPr>
            <p:cNvPr id="53" name="TextBox 26">
              <a:extLst>
                <a:ext uri="{FF2B5EF4-FFF2-40B4-BE49-F238E27FC236}">
                  <a16:creationId xmlns:a16="http://schemas.microsoft.com/office/drawing/2014/main" id="{7BF39CD8-ED82-B615-36EC-62B19D12B18B}"/>
                </a:ext>
              </a:extLst>
            </p:cNvPr>
            <p:cNvSpPr txBox="1"/>
            <p:nvPr/>
          </p:nvSpPr>
          <p:spPr>
            <a:xfrm rot="16200000">
              <a:off x="3943563" y="3089707"/>
              <a:ext cx="1651629" cy="461665"/>
            </a:xfrm>
            <a:prstGeom prst="rect">
              <a:avLst/>
            </a:prstGeom>
            <a:noFill/>
          </p:spPr>
          <p:txBody>
            <a:bodyPr wrap="square" rtlCol="0" anchor="ctr">
              <a:spAutoFit/>
            </a:bodyPr>
            <a:lstStyle/>
            <a:p>
              <a:pPr algn="ctr"/>
              <a:r>
                <a:rPr lang="en-GB" sz="1200" b="1" dirty="0">
                  <a:solidFill>
                    <a:srgbClr val="000000"/>
                  </a:solidFill>
                  <a:latin typeface="+mj-lt"/>
                  <a:cs typeface="Poppins" pitchFamily="2" charset="77"/>
                </a:rPr>
                <a:t>HELSTU VINNUFERLAR OG STARFSÞÆTTIR</a:t>
              </a:r>
            </a:p>
          </p:txBody>
        </p:sp>
        <p:sp>
          <p:nvSpPr>
            <p:cNvPr id="54" name="TextBox 20">
              <a:extLst>
                <a:ext uri="{FF2B5EF4-FFF2-40B4-BE49-F238E27FC236}">
                  <a16:creationId xmlns:a16="http://schemas.microsoft.com/office/drawing/2014/main" id="{4B817363-A39D-535B-7420-74ACC2C9089C}"/>
                </a:ext>
              </a:extLst>
            </p:cNvPr>
            <p:cNvSpPr txBox="1"/>
            <p:nvPr/>
          </p:nvSpPr>
          <p:spPr>
            <a:xfrm>
              <a:off x="5094983" y="3090527"/>
              <a:ext cx="995933"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AÐSTREYMI OG MÓTTAKA AÐFANGA</a:t>
              </a:r>
            </a:p>
          </p:txBody>
        </p:sp>
        <p:sp>
          <p:nvSpPr>
            <p:cNvPr id="55" name="TextBox 21">
              <a:extLst>
                <a:ext uri="{FF2B5EF4-FFF2-40B4-BE49-F238E27FC236}">
                  <a16:creationId xmlns:a16="http://schemas.microsoft.com/office/drawing/2014/main" id="{E3F08AC8-5FEC-2590-C59A-9922C910FF90}"/>
                </a:ext>
              </a:extLst>
            </p:cNvPr>
            <p:cNvSpPr txBox="1"/>
            <p:nvPr/>
          </p:nvSpPr>
          <p:spPr>
            <a:xfrm>
              <a:off x="8399079" y="3182041"/>
              <a:ext cx="1024144" cy="646331"/>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MARKAÐS-SETNING OG SALA</a:t>
              </a:r>
            </a:p>
          </p:txBody>
        </p:sp>
        <p:sp>
          <p:nvSpPr>
            <p:cNvPr id="56" name="TextBox 22">
              <a:extLst>
                <a:ext uri="{FF2B5EF4-FFF2-40B4-BE49-F238E27FC236}">
                  <a16:creationId xmlns:a16="http://schemas.microsoft.com/office/drawing/2014/main" id="{DAA0E3D3-579A-638E-09BC-39B8F78835A2}"/>
                </a:ext>
              </a:extLst>
            </p:cNvPr>
            <p:cNvSpPr txBox="1"/>
            <p:nvPr/>
          </p:nvSpPr>
          <p:spPr>
            <a:xfrm>
              <a:off x="9619980" y="3182041"/>
              <a:ext cx="810158" cy="276999"/>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ÞJÓNUSTA</a:t>
              </a:r>
            </a:p>
          </p:txBody>
        </p:sp>
        <p:sp>
          <p:nvSpPr>
            <p:cNvPr id="57" name="Freeform 223">
              <a:extLst>
                <a:ext uri="{FF2B5EF4-FFF2-40B4-BE49-F238E27FC236}">
                  <a16:creationId xmlns:a16="http://schemas.microsoft.com/office/drawing/2014/main" id="{DDB88493-E7D5-1D57-1749-B904D186F1C9}"/>
                </a:ext>
              </a:extLst>
            </p:cNvPr>
            <p:cNvSpPr>
              <a:spLocks noChangeArrowheads="1"/>
            </p:cNvSpPr>
            <p:nvPr/>
          </p:nvSpPr>
          <p:spPr bwMode="auto">
            <a:xfrm>
              <a:off x="6468563" y="2755425"/>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567" dirty="0">
                <a:latin typeface="+mj-lt"/>
              </a:endParaRPr>
            </a:p>
          </p:txBody>
        </p:sp>
        <p:sp>
          <p:nvSpPr>
            <p:cNvPr id="58" name="Freeform 236">
              <a:extLst>
                <a:ext uri="{FF2B5EF4-FFF2-40B4-BE49-F238E27FC236}">
                  <a16:creationId xmlns:a16="http://schemas.microsoft.com/office/drawing/2014/main" id="{39450CCF-34B9-2615-21E5-5B77D10D711D}"/>
                </a:ext>
              </a:extLst>
            </p:cNvPr>
            <p:cNvSpPr>
              <a:spLocks noChangeArrowheads="1"/>
            </p:cNvSpPr>
            <p:nvPr/>
          </p:nvSpPr>
          <p:spPr bwMode="auto">
            <a:xfrm>
              <a:off x="7507887" y="2755424"/>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567" dirty="0">
                <a:latin typeface="+mj-lt"/>
              </a:endParaRPr>
            </a:p>
          </p:txBody>
        </p:sp>
        <p:sp>
          <p:nvSpPr>
            <p:cNvPr id="59" name="Freeform 245">
              <a:extLst>
                <a:ext uri="{FF2B5EF4-FFF2-40B4-BE49-F238E27FC236}">
                  <a16:creationId xmlns:a16="http://schemas.microsoft.com/office/drawing/2014/main" id="{C15399C6-AFEF-BFFC-CA68-8BD10C4F8ABC}"/>
                </a:ext>
              </a:extLst>
            </p:cNvPr>
            <p:cNvSpPr>
              <a:spLocks noChangeArrowheads="1"/>
            </p:cNvSpPr>
            <p:nvPr/>
          </p:nvSpPr>
          <p:spPr bwMode="auto">
            <a:xfrm>
              <a:off x="9767481" y="2590165"/>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567" dirty="0">
                <a:latin typeface="+mj-lt"/>
              </a:endParaRPr>
            </a:p>
          </p:txBody>
        </p:sp>
        <p:sp>
          <p:nvSpPr>
            <p:cNvPr id="60" name="Left Arrow 33">
              <a:extLst>
                <a:ext uri="{FF2B5EF4-FFF2-40B4-BE49-F238E27FC236}">
                  <a16:creationId xmlns:a16="http://schemas.microsoft.com/office/drawing/2014/main" id="{A59014B9-A7D0-0C19-204E-1DCC7EA9C6FD}"/>
                </a:ext>
              </a:extLst>
            </p:cNvPr>
            <p:cNvSpPr/>
            <p:nvPr/>
          </p:nvSpPr>
          <p:spPr>
            <a:xfrm>
              <a:off x="5056693" y="5817070"/>
              <a:ext cx="1491805" cy="164510"/>
            </a:xfrm>
            <a:prstGeom prst="lef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1" name="Right Arrow 34">
              <a:extLst>
                <a:ext uri="{FF2B5EF4-FFF2-40B4-BE49-F238E27FC236}">
                  <a16:creationId xmlns:a16="http://schemas.microsoft.com/office/drawing/2014/main" id="{4979E263-6990-B887-6404-ED0FCB99CC4C}"/>
                </a:ext>
              </a:extLst>
            </p:cNvPr>
            <p:cNvSpPr/>
            <p:nvPr/>
          </p:nvSpPr>
          <p:spPr>
            <a:xfrm>
              <a:off x="9023343" y="5817070"/>
              <a:ext cx="1547069" cy="164510"/>
            </a:xfrm>
            <a:prstGeom prst="righ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2" name="TextBox 20">
              <a:extLst>
                <a:ext uri="{FF2B5EF4-FFF2-40B4-BE49-F238E27FC236}">
                  <a16:creationId xmlns:a16="http://schemas.microsoft.com/office/drawing/2014/main" id="{361C522A-22FE-2BFE-74CD-C89E6C6B4B97}"/>
                </a:ext>
              </a:extLst>
            </p:cNvPr>
            <p:cNvSpPr txBox="1"/>
            <p:nvPr/>
          </p:nvSpPr>
          <p:spPr>
            <a:xfrm>
              <a:off x="6179478" y="3069314"/>
              <a:ext cx="1021300" cy="461665"/>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FRAMLEIÐSLA / REKSTUR</a:t>
              </a:r>
            </a:p>
          </p:txBody>
        </p:sp>
        <p:sp>
          <p:nvSpPr>
            <p:cNvPr id="63" name="TextBox 20">
              <a:extLst>
                <a:ext uri="{FF2B5EF4-FFF2-40B4-BE49-F238E27FC236}">
                  <a16:creationId xmlns:a16="http://schemas.microsoft.com/office/drawing/2014/main" id="{E94D3015-E6D5-6AC1-C198-F30150994545}"/>
                </a:ext>
              </a:extLst>
            </p:cNvPr>
            <p:cNvSpPr txBox="1"/>
            <p:nvPr/>
          </p:nvSpPr>
          <p:spPr>
            <a:xfrm>
              <a:off x="7308373" y="3091686"/>
              <a:ext cx="1021300"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FRÁGANGUR VÖRU, GEYMSLA OG DREIFING</a:t>
              </a:r>
            </a:p>
          </p:txBody>
        </p:sp>
      </p:grpSp>
      <p:sp>
        <p:nvSpPr>
          <p:cNvPr id="64" name="Freeform 242">
            <a:extLst>
              <a:ext uri="{FF2B5EF4-FFF2-40B4-BE49-F238E27FC236}">
                <a16:creationId xmlns:a16="http://schemas.microsoft.com/office/drawing/2014/main" id="{1BE3E089-1281-C612-28CF-C3D2472A941A}"/>
              </a:ext>
            </a:extLst>
          </p:cNvPr>
          <p:cNvSpPr>
            <a:spLocks noChangeArrowheads="1"/>
          </p:cNvSpPr>
          <p:nvPr/>
        </p:nvSpPr>
        <p:spPr bwMode="auto">
          <a:xfrm>
            <a:off x="8690088" y="2632437"/>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567" dirty="0">
              <a:latin typeface="+mj-lt"/>
            </a:endParaRPr>
          </a:p>
        </p:txBody>
      </p:sp>
      <p:sp>
        <p:nvSpPr>
          <p:cNvPr id="65" name="Freeform 233">
            <a:extLst>
              <a:ext uri="{FF2B5EF4-FFF2-40B4-BE49-F238E27FC236}">
                <a16:creationId xmlns:a16="http://schemas.microsoft.com/office/drawing/2014/main" id="{5A996180-2B34-8065-1975-4AE65407DA88}"/>
              </a:ext>
            </a:extLst>
          </p:cNvPr>
          <p:cNvSpPr>
            <a:spLocks noChangeArrowheads="1"/>
          </p:cNvSpPr>
          <p:nvPr/>
        </p:nvSpPr>
        <p:spPr bwMode="auto">
          <a:xfrm>
            <a:off x="5326189" y="2550307"/>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567" dirty="0">
              <a:latin typeface="+mj-lt"/>
            </a:endParaRPr>
          </a:p>
        </p:txBody>
      </p:sp>
    </p:spTree>
    <p:extLst>
      <p:ext uri="{BB962C8B-B14F-4D97-AF65-F5344CB8AC3E}">
        <p14:creationId xmlns:p14="http://schemas.microsoft.com/office/powerpoint/2010/main" val="1618828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platzhalter 33">
            <a:extLst>
              <a:ext uri="{FF2B5EF4-FFF2-40B4-BE49-F238E27FC236}">
                <a16:creationId xmlns:a16="http://schemas.microsoft.com/office/drawing/2014/main" id="{90E22E7C-FA7A-B07A-9AFF-7192A85B9446}"/>
              </a:ext>
            </a:extLst>
          </p:cNvPr>
          <p:cNvSpPr>
            <a:spLocks noGrp="1"/>
          </p:cNvSpPr>
          <p:nvPr>
            <p:ph type="body" sz="quarter" idx="18"/>
          </p:nvPr>
        </p:nvSpPr>
        <p:spPr>
          <a:xfrm>
            <a:off x="1708128" y="1177730"/>
            <a:ext cx="4716424" cy="1920533"/>
          </a:xfrm>
        </p:spPr>
        <p:txBody>
          <a:bodyPr>
            <a:normAutofit lnSpcReduction="10000"/>
          </a:bodyPr>
          <a:lstStyle/>
          <a:p>
            <a:r>
              <a:rPr lang="is-IS" dirty="0"/>
              <a:t>Í mörgum fyrirtækjum eru innkaupin helsti kostnaðarliðurinn og aðfangakeðjan því lykilatriði í rekstrinum. Hér má finna fjölbreyttar upplýsingar sem ætti að skoða. </a:t>
            </a:r>
          </a:p>
        </p:txBody>
      </p:sp>
      <p:sp>
        <p:nvSpPr>
          <p:cNvPr id="33" name="Textplatzhalter 32">
            <a:extLst>
              <a:ext uri="{FF2B5EF4-FFF2-40B4-BE49-F238E27FC236}">
                <a16:creationId xmlns:a16="http://schemas.microsoft.com/office/drawing/2014/main" id="{3111A1C8-A213-4A3B-F602-2D2F0929DE29}"/>
              </a:ext>
            </a:extLst>
          </p:cNvPr>
          <p:cNvSpPr>
            <a:spLocks noGrp="1"/>
          </p:cNvSpPr>
          <p:nvPr>
            <p:ph type="body" sz="quarter" idx="16"/>
          </p:nvPr>
        </p:nvSpPr>
        <p:spPr>
          <a:xfrm>
            <a:off x="1718561" y="240632"/>
            <a:ext cx="4951746" cy="1039528"/>
          </a:xfrm>
        </p:spPr>
        <p:txBody>
          <a:bodyPr>
            <a:normAutofit/>
          </a:bodyPr>
          <a:lstStyle/>
          <a:p>
            <a:r>
              <a:rPr lang="de-DE" sz="2400" b="1" dirty="0"/>
              <a:t>MÆLINGAR TENGT INNKAUPUM</a:t>
            </a:r>
          </a:p>
        </p:txBody>
      </p:sp>
      <p:sp>
        <p:nvSpPr>
          <p:cNvPr id="4" name="Pentagon 29">
            <a:extLst>
              <a:ext uri="{FF2B5EF4-FFF2-40B4-BE49-F238E27FC236}">
                <a16:creationId xmlns:a16="http://schemas.microsoft.com/office/drawing/2014/main" id="{BE851E19-5CCC-4026-813D-53F94A3AC0E9}"/>
              </a:ext>
            </a:extLst>
          </p:cNvPr>
          <p:cNvSpPr/>
          <p:nvPr/>
        </p:nvSpPr>
        <p:spPr>
          <a:xfrm>
            <a:off x="4501275" y="3001839"/>
            <a:ext cx="7477218" cy="646730"/>
          </a:xfrm>
          <a:prstGeom prst="homePlate">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7">
            <a:extLst>
              <a:ext uri="{FF2B5EF4-FFF2-40B4-BE49-F238E27FC236}">
                <a16:creationId xmlns:a16="http://schemas.microsoft.com/office/drawing/2014/main" id="{77F44FBC-28A2-9319-6F27-4BA05F37D8A3}"/>
              </a:ext>
            </a:extLst>
          </p:cNvPr>
          <p:cNvSpPr txBox="1"/>
          <p:nvPr/>
        </p:nvSpPr>
        <p:spPr>
          <a:xfrm>
            <a:off x="4610232" y="3233434"/>
            <a:ext cx="1499278" cy="335989"/>
          </a:xfrm>
          <a:prstGeom prst="rect">
            <a:avLst/>
          </a:prstGeom>
          <a:noFill/>
          <a:ln>
            <a:noFill/>
          </a:ln>
        </p:spPr>
        <p:txBody>
          <a:bodyPr wrap="square" rtlCol="0" anchor="ctr" anchorCtr="0">
            <a:spAutoFit/>
          </a:bodyPr>
          <a:lstStyle/>
          <a:p>
            <a:pPr lvl="0">
              <a:lnSpc>
                <a:spcPts val="1860"/>
              </a:lnSpc>
              <a:defRPr/>
            </a:pPr>
            <a:r>
              <a:rPr lang="is-IS" b="1" dirty="0">
                <a:solidFill>
                  <a:schemeClr val="bg1"/>
                </a:solidFill>
                <a:ea typeface="League Spartan" charset="0"/>
                <a:cs typeface="Poppins" pitchFamily="2" charset="77"/>
              </a:rPr>
              <a:t>Hlutfall fylgni</a:t>
            </a:r>
          </a:p>
        </p:txBody>
      </p:sp>
      <p:sp>
        <p:nvSpPr>
          <p:cNvPr id="6" name="Subtitle 2">
            <a:extLst>
              <a:ext uri="{FF2B5EF4-FFF2-40B4-BE49-F238E27FC236}">
                <a16:creationId xmlns:a16="http://schemas.microsoft.com/office/drawing/2014/main" id="{60DDD896-B827-62E5-3AE7-9644C24366EC}"/>
              </a:ext>
            </a:extLst>
          </p:cNvPr>
          <p:cNvSpPr txBox="1">
            <a:spLocks/>
          </p:cNvSpPr>
          <p:nvPr/>
        </p:nvSpPr>
        <p:spPr>
          <a:xfrm>
            <a:off x="6988972" y="3166777"/>
            <a:ext cx="5156055"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a:solidFill>
                  <a:schemeClr val="bg1"/>
                </a:solidFill>
                <a:latin typeface="+mn-lt"/>
                <a:ea typeface="Lato Light" panose="020F0502020204030203" pitchFamily="34" charset="0"/>
                <a:cs typeface="Mukta ExtraLight" panose="020B0000000000000000" pitchFamily="34" charset="77"/>
              </a:rPr>
              <a:t>Eru birgjar þínir að uppfylla kröfur þínar?</a:t>
            </a:r>
          </a:p>
        </p:txBody>
      </p:sp>
      <p:sp>
        <p:nvSpPr>
          <p:cNvPr id="7" name="Pentagon 32">
            <a:extLst>
              <a:ext uri="{FF2B5EF4-FFF2-40B4-BE49-F238E27FC236}">
                <a16:creationId xmlns:a16="http://schemas.microsoft.com/office/drawing/2014/main" id="{8050CEE8-4D97-3E6E-9C3E-1D085D8CACA4}"/>
              </a:ext>
            </a:extLst>
          </p:cNvPr>
          <p:cNvSpPr/>
          <p:nvPr/>
        </p:nvSpPr>
        <p:spPr>
          <a:xfrm>
            <a:off x="4501275" y="3805688"/>
            <a:ext cx="7477218" cy="646730"/>
          </a:xfrm>
          <a:prstGeom prst="homePlat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BAF68E7-89D4-BB35-02B0-C5800D24B4DE}"/>
              </a:ext>
            </a:extLst>
          </p:cNvPr>
          <p:cNvSpPr txBox="1"/>
          <p:nvPr/>
        </p:nvSpPr>
        <p:spPr>
          <a:xfrm>
            <a:off x="4610232" y="3989506"/>
            <a:ext cx="2393480" cy="335989"/>
          </a:xfrm>
          <a:prstGeom prst="rect">
            <a:avLst/>
          </a:prstGeom>
          <a:noFill/>
          <a:ln>
            <a:noFill/>
          </a:ln>
        </p:spPr>
        <p:txBody>
          <a:bodyPr wrap="square" rtlCol="0" anchor="ctr" anchorCtr="0">
            <a:spAutoFit/>
          </a:bodyPr>
          <a:lstStyle/>
          <a:p>
            <a:pPr lvl="0">
              <a:lnSpc>
                <a:spcPts val="1860"/>
              </a:lnSpc>
              <a:defRPr/>
            </a:pPr>
            <a:r>
              <a:rPr lang="is-IS" b="1" dirty="0">
                <a:solidFill>
                  <a:schemeClr val="bg1"/>
                </a:solidFill>
                <a:ea typeface="League Spartan" charset="0"/>
                <a:cs typeface="Poppins" pitchFamily="2" charset="77"/>
              </a:rPr>
              <a:t>Fjöldi birgja</a:t>
            </a:r>
          </a:p>
        </p:txBody>
      </p:sp>
      <p:sp>
        <p:nvSpPr>
          <p:cNvPr id="9" name="Subtitle 2">
            <a:extLst>
              <a:ext uri="{FF2B5EF4-FFF2-40B4-BE49-F238E27FC236}">
                <a16:creationId xmlns:a16="http://schemas.microsoft.com/office/drawing/2014/main" id="{93302AA8-80E9-93D0-E2A8-45DA9211CB64}"/>
              </a:ext>
            </a:extLst>
          </p:cNvPr>
          <p:cNvSpPr txBox="1">
            <a:spLocks/>
          </p:cNvSpPr>
          <p:nvPr/>
        </p:nvSpPr>
        <p:spPr>
          <a:xfrm>
            <a:off x="6988972" y="3956772"/>
            <a:ext cx="4592074"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Mikilvægt er að fylgjast með hve háður þú ert einstaka birgjum</a:t>
            </a:r>
          </a:p>
        </p:txBody>
      </p:sp>
      <p:sp>
        <p:nvSpPr>
          <p:cNvPr id="16" name="Pentagon 41">
            <a:extLst>
              <a:ext uri="{FF2B5EF4-FFF2-40B4-BE49-F238E27FC236}">
                <a16:creationId xmlns:a16="http://schemas.microsoft.com/office/drawing/2014/main" id="{9C239C26-2C92-2C89-5AFF-DFB1E71D6722}"/>
              </a:ext>
            </a:extLst>
          </p:cNvPr>
          <p:cNvSpPr/>
          <p:nvPr/>
        </p:nvSpPr>
        <p:spPr>
          <a:xfrm>
            <a:off x="4501275" y="4588643"/>
            <a:ext cx="7477218" cy="646730"/>
          </a:xfrm>
          <a:prstGeom prst="homePlat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7">
            <a:extLst>
              <a:ext uri="{FF2B5EF4-FFF2-40B4-BE49-F238E27FC236}">
                <a16:creationId xmlns:a16="http://schemas.microsoft.com/office/drawing/2014/main" id="{481784DD-448B-1A31-78F4-EB46067AF8A5}"/>
              </a:ext>
            </a:extLst>
          </p:cNvPr>
          <p:cNvSpPr txBox="1"/>
          <p:nvPr/>
        </p:nvSpPr>
        <p:spPr>
          <a:xfrm>
            <a:off x="4610231" y="4679853"/>
            <a:ext cx="1912599" cy="579646"/>
          </a:xfrm>
          <a:prstGeom prst="rect">
            <a:avLst/>
          </a:prstGeom>
          <a:noFill/>
          <a:ln>
            <a:noFill/>
          </a:ln>
        </p:spPr>
        <p:txBody>
          <a:bodyPr wrap="square" rtlCol="0" anchor="ctr" anchorCtr="0">
            <a:spAutoFit/>
          </a:bodyPr>
          <a:lstStyle/>
          <a:p>
            <a:pPr lvl="0">
              <a:lnSpc>
                <a:spcPts val="1860"/>
              </a:lnSpc>
              <a:defRPr/>
            </a:pPr>
            <a:r>
              <a:rPr lang="is-IS" b="1" dirty="0">
                <a:solidFill>
                  <a:schemeClr val="bg1"/>
                </a:solidFill>
                <a:ea typeface="League Spartan" charset="0"/>
                <a:cs typeface="Poppins" pitchFamily="2" charset="77"/>
              </a:rPr>
              <a:t>Hlutfall galla hjá birgjum</a:t>
            </a:r>
            <a:endParaRPr lang="en-GB" b="1" dirty="0">
              <a:solidFill>
                <a:schemeClr val="bg1"/>
              </a:solidFill>
              <a:ea typeface="League Spartan" charset="0"/>
              <a:cs typeface="Poppins" pitchFamily="2" charset="77"/>
            </a:endParaRPr>
          </a:p>
        </p:txBody>
      </p:sp>
      <p:sp>
        <p:nvSpPr>
          <p:cNvPr id="18" name="Subtitle 2">
            <a:extLst>
              <a:ext uri="{FF2B5EF4-FFF2-40B4-BE49-F238E27FC236}">
                <a16:creationId xmlns:a16="http://schemas.microsoft.com/office/drawing/2014/main" id="{C1CADB1C-320E-4803-54DA-FD015407A13A}"/>
              </a:ext>
            </a:extLst>
          </p:cNvPr>
          <p:cNvSpPr txBox="1">
            <a:spLocks/>
          </p:cNvSpPr>
          <p:nvPr/>
        </p:nvSpPr>
        <p:spPr>
          <a:xfrm>
            <a:off x="7031325" y="4782481"/>
            <a:ext cx="5455660"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Að meta gæði </a:t>
            </a:r>
            <a:r>
              <a:rPr lang="is-IS" sz="1800" dirty="0">
                <a:solidFill>
                  <a:schemeClr val="bg1"/>
                </a:solidFill>
                <a:latin typeface="+mn-lt"/>
                <a:ea typeface="Lato Light" panose="020F0502020204030203" pitchFamily="34" charset="0"/>
              </a:rPr>
              <a:t>birgja</a:t>
            </a:r>
          </a:p>
        </p:txBody>
      </p:sp>
      <p:sp>
        <p:nvSpPr>
          <p:cNvPr id="19" name="Pentagon 2">
            <a:extLst>
              <a:ext uri="{FF2B5EF4-FFF2-40B4-BE49-F238E27FC236}">
                <a16:creationId xmlns:a16="http://schemas.microsoft.com/office/drawing/2014/main" id="{6585F910-5410-EEBC-9836-24B46295F2E1}"/>
              </a:ext>
            </a:extLst>
          </p:cNvPr>
          <p:cNvSpPr/>
          <p:nvPr/>
        </p:nvSpPr>
        <p:spPr>
          <a:xfrm>
            <a:off x="4501275" y="5394668"/>
            <a:ext cx="7477218" cy="646730"/>
          </a:xfrm>
          <a:prstGeom prst="homePlate">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7">
            <a:extLst>
              <a:ext uri="{FF2B5EF4-FFF2-40B4-BE49-F238E27FC236}">
                <a16:creationId xmlns:a16="http://schemas.microsoft.com/office/drawing/2014/main" id="{48CDA02A-BBD0-F1B5-AE9A-7BC46714DF65}"/>
              </a:ext>
            </a:extLst>
          </p:cNvPr>
          <p:cNvSpPr txBox="1"/>
          <p:nvPr/>
        </p:nvSpPr>
        <p:spPr>
          <a:xfrm>
            <a:off x="4610231" y="5610336"/>
            <a:ext cx="2060071" cy="335989"/>
          </a:xfrm>
          <a:prstGeom prst="rect">
            <a:avLst/>
          </a:prstGeom>
          <a:noFill/>
          <a:ln>
            <a:noFill/>
          </a:ln>
        </p:spPr>
        <p:txBody>
          <a:bodyPr wrap="square" rtlCol="0" anchor="ctr" anchorCtr="0">
            <a:spAutoFit/>
          </a:bodyPr>
          <a:lstStyle/>
          <a:p>
            <a:pPr lvl="0">
              <a:lnSpc>
                <a:spcPts val="1860"/>
              </a:lnSpc>
              <a:defRPr/>
            </a:pPr>
            <a:r>
              <a:rPr lang="is-IS" b="1" dirty="0">
                <a:solidFill>
                  <a:schemeClr val="bg1"/>
                </a:solidFill>
                <a:ea typeface="League Spartan" charset="0"/>
                <a:cs typeface="Poppins" pitchFamily="2" charset="77"/>
              </a:rPr>
              <a:t>Innkaupakostnaður</a:t>
            </a:r>
          </a:p>
        </p:txBody>
      </p:sp>
      <p:sp>
        <p:nvSpPr>
          <p:cNvPr id="21" name="Subtitle 2">
            <a:extLst>
              <a:ext uri="{FF2B5EF4-FFF2-40B4-BE49-F238E27FC236}">
                <a16:creationId xmlns:a16="http://schemas.microsoft.com/office/drawing/2014/main" id="{10EBFE17-916F-ECC2-A60C-2B388E0A1976}"/>
              </a:ext>
            </a:extLst>
          </p:cNvPr>
          <p:cNvSpPr txBox="1">
            <a:spLocks/>
          </p:cNvSpPr>
          <p:nvPr/>
        </p:nvSpPr>
        <p:spPr>
          <a:xfrm>
            <a:off x="6988972" y="5532711"/>
            <a:ext cx="4283539"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Fylgjast vel með og stýra þeim kostnaði sem fylgir innkaupunum.  </a:t>
            </a:r>
          </a:p>
        </p:txBody>
      </p:sp>
      <p:sp>
        <p:nvSpPr>
          <p:cNvPr id="25" name="Pentagon 8">
            <a:extLst>
              <a:ext uri="{FF2B5EF4-FFF2-40B4-BE49-F238E27FC236}">
                <a16:creationId xmlns:a16="http://schemas.microsoft.com/office/drawing/2014/main" id="{9EEF9576-3439-B645-E17B-2A5FDC65395E}"/>
              </a:ext>
            </a:extLst>
          </p:cNvPr>
          <p:cNvSpPr/>
          <p:nvPr/>
        </p:nvSpPr>
        <p:spPr>
          <a:xfrm>
            <a:off x="4501275" y="6183719"/>
            <a:ext cx="7426928" cy="646730"/>
          </a:xfrm>
          <a:prstGeom prst="homePlate">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7">
            <a:extLst>
              <a:ext uri="{FF2B5EF4-FFF2-40B4-BE49-F238E27FC236}">
                <a16:creationId xmlns:a16="http://schemas.microsoft.com/office/drawing/2014/main" id="{D232B5EB-528A-AB6F-C6C3-990E6CBC0C5F}"/>
              </a:ext>
            </a:extLst>
          </p:cNvPr>
          <p:cNvSpPr txBox="1"/>
          <p:nvPr/>
        </p:nvSpPr>
        <p:spPr>
          <a:xfrm>
            <a:off x="4559941" y="6274929"/>
            <a:ext cx="2290871" cy="579646"/>
          </a:xfrm>
          <a:prstGeom prst="rect">
            <a:avLst/>
          </a:prstGeom>
          <a:noFill/>
          <a:ln>
            <a:noFill/>
          </a:ln>
        </p:spPr>
        <p:txBody>
          <a:bodyPr wrap="square" rtlCol="0" anchor="ctr" anchorCtr="0">
            <a:spAutoFit/>
          </a:bodyPr>
          <a:lstStyle/>
          <a:p>
            <a:pPr lvl="0">
              <a:lnSpc>
                <a:spcPts val="1860"/>
              </a:lnSpc>
              <a:defRPr/>
            </a:pPr>
            <a:r>
              <a:rPr lang="is-IS" b="1" dirty="0">
                <a:solidFill>
                  <a:schemeClr val="bg1"/>
                </a:solidFill>
                <a:cs typeface="Poppins" pitchFamily="2" charset="77"/>
              </a:rPr>
              <a:t>Rekstrarsamningar og kostnaðaraðhald</a:t>
            </a:r>
          </a:p>
        </p:txBody>
      </p:sp>
      <p:sp>
        <p:nvSpPr>
          <p:cNvPr id="27" name="Subtitle 2">
            <a:extLst>
              <a:ext uri="{FF2B5EF4-FFF2-40B4-BE49-F238E27FC236}">
                <a16:creationId xmlns:a16="http://schemas.microsoft.com/office/drawing/2014/main" id="{857D233F-23A5-9406-E92F-67E1BE81BA31}"/>
              </a:ext>
            </a:extLst>
          </p:cNvPr>
          <p:cNvSpPr txBox="1">
            <a:spLocks/>
          </p:cNvSpPr>
          <p:nvPr/>
        </p:nvSpPr>
        <p:spPr>
          <a:xfrm>
            <a:off x="6984670" y="6381759"/>
            <a:ext cx="4642364"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Straumlínulaga sparnað</a:t>
            </a:r>
          </a:p>
        </p:txBody>
      </p:sp>
      <p:cxnSp>
        <p:nvCxnSpPr>
          <p:cNvPr id="28" name="Straight Connector 12">
            <a:extLst>
              <a:ext uri="{FF2B5EF4-FFF2-40B4-BE49-F238E27FC236}">
                <a16:creationId xmlns:a16="http://schemas.microsoft.com/office/drawing/2014/main" id="{A7380DC8-774B-4AF7-8BD5-E07C78F5309F}"/>
              </a:ext>
            </a:extLst>
          </p:cNvPr>
          <p:cNvCxnSpPr>
            <a:cxnSpLocks/>
          </p:cNvCxnSpPr>
          <p:nvPr/>
        </p:nvCxnSpPr>
        <p:spPr>
          <a:xfrm>
            <a:off x="6850813" y="2969851"/>
            <a:ext cx="0" cy="397304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9FC8D9A9-C14A-037F-5511-8A90D974274E}"/>
              </a:ext>
            </a:extLst>
          </p:cNvPr>
          <p:cNvSpPr/>
          <p:nvPr/>
        </p:nvSpPr>
        <p:spPr>
          <a:xfrm>
            <a:off x="1" y="258103"/>
            <a:ext cx="12191999" cy="119981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hteck 1">
            <a:extLst>
              <a:ext uri="{FF2B5EF4-FFF2-40B4-BE49-F238E27FC236}">
                <a16:creationId xmlns:a16="http://schemas.microsoft.com/office/drawing/2014/main" id="{15A0FC52-E397-AA88-687A-B958120D3A7F}"/>
              </a:ext>
            </a:extLst>
          </p:cNvPr>
          <p:cNvSpPr/>
          <p:nvPr/>
        </p:nvSpPr>
        <p:spPr>
          <a:xfrm>
            <a:off x="1" y="470952"/>
            <a:ext cx="1786269" cy="655556"/>
          </a:xfrm>
          <a:prstGeom prst="rect">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Upprifjun</a:t>
            </a:r>
          </a:p>
        </p:txBody>
      </p:sp>
      <p:sp>
        <p:nvSpPr>
          <p:cNvPr id="5" name="Inhaltsplatzhalter 4">
            <a:extLst>
              <a:ext uri="{FF2B5EF4-FFF2-40B4-BE49-F238E27FC236}">
                <a16:creationId xmlns:a16="http://schemas.microsoft.com/office/drawing/2014/main" id="{2C84633C-8AAE-4D99-BEE7-745428BF51D6}"/>
              </a:ext>
            </a:extLst>
          </p:cNvPr>
          <p:cNvSpPr>
            <a:spLocks noGrp="1"/>
          </p:cNvSpPr>
          <p:nvPr>
            <p:ph sz="quarter" idx="19"/>
          </p:nvPr>
        </p:nvSpPr>
        <p:spPr>
          <a:xfrm>
            <a:off x="389965" y="1603717"/>
            <a:ext cx="3189996" cy="4606643"/>
          </a:xfrm>
        </p:spPr>
        <p:txBody>
          <a:bodyPr/>
          <a:lstStyle/>
          <a:p>
            <a:r>
              <a:rPr lang="is-IS" b="1" dirty="0"/>
              <a:t>Helstu vandamál:</a:t>
            </a:r>
          </a:p>
          <a:p>
            <a:pPr marL="285750" indent="-285750">
              <a:buClr>
                <a:srgbClr val="595A59"/>
              </a:buClr>
              <a:buSzPts val="1800"/>
              <a:buFont typeface="Arial"/>
              <a:buChar char="•"/>
            </a:pPr>
            <a:r>
              <a:rPr lang="is-IS" dirty="0"/>
              <a:t>Breytingar á lykiltölum fyrirtækja láta sjá sig frekar seint </a:t>
            </a:r>
          </a:p>
          <a:p>
            <a:pPr marL="285750" indent="-285750">
              <a:buClr>
                <a:srgbClr val="595A59"/>
              </a:buClr>
              <a:buSzPts val="1800"/>
              <a:buFont typeface="Arial"/>
              <a:buChar char="•"/>
            </a:pPr>
            <a:r>
              <a:rPr lang="is-IS" dirty="0"/>
              <a:t>Ef tölurnar gefa til kynna krísu þá er krísan komin á fullt skrið (og ekki hægt að plástra vandamálið á skömmum tíma)</a:t>
            </a:r>
          </a:p>
          <a:p>
            <a:pPr marL="285750" lvl="0" indent="-285750" algn="l" rtl="0">
              <a:lnSpc>
                <a:spcPct val="100000"/>
              </a:lnSpc>
              <a:spcBef>
                <a:spcPts val="600"/>
              </a:spcBef>
              <a:spcAft>
                <a:spcPts val="0"/>
              </a:spcAft>
              <a:buClr>
                <a:srgbClr val="595A59"/>
              </a:buClr>
              <a:buSzPts val="1800"/>
              <a:buFont typeface="Arial"/>
              <a:buChar char="•"/>
            </a:pPr>
            <a:r>
              <a:rPr lang="is-IS" dirty="0"/>
              <a:t>Þörf er á stöðugri áhættugreiningu</a:t>
            </a:r>
          </a:p>
          <a:p>
            <a:endParaRPr lang="is-IS" dirty="0"/>
          </a:p>
          <a:p>
            <a:endParaRPr lang="is-IS" dirty="0"/>
          </a:p>
        </p:txBody>
      </p:sp>
      <p:sp>
        <p:nvSpPr>
          <p:cNvPr id="33" name="Textplatzhalter 32">
            <a:extLst>
              <a:ext uri="{FF2B5EF4-FFF2-40B4-BE49-F238E27FC236}">
                <a16:creationId xmlns:a16="http://schemas.microsoft.com/office/drawing/2014/main" id="{FCDA0349-4ACF-42A2-9A08-4FD30F57369C}"/>
              </a:ext>
            </a:extLst>
          </p:cNvPr>
          <p:cNvSpPr>
            <a:spLocks noGrp="1"/>
          </p:cNvSpPr>
          <p:nvPr>
            <p:ph type="body" sz="quarter" idx="16"/>
          </p:nvPr>
        </p:nvSpPr>
        <p:spPr>
          <a:xfrm>
            <a:off x="317315" y="1156503"/>
            <a:ext cx="11470341" cy="582221"/>
          </a:xfrm>
        </p:spPr>
        <p:txBody>
          <a:bodyPr>
            <a:normAutofit/>
          </a:bodyPr>
          <a:lstStyle/>
          <a:p>
            <a:r>
              <a:rPr lang="is-IS" sz="1600" dirty="0">
                <a:solidFill>
                  <a:schemeClr val="bg1"/>
                </a:solidFill>
                <a:latin typeface="+mn-lt"/>
              </a:rPr>
              <a:t>Krísur birtast sjaldan (aldrei) á einni nóttu. Til þess að koma auga á krísu á frumstigi er skilvirk áhættustýring mikilvæg</a:t>
            </a:r>
            <a:r>
              <a:rPr lang="en-GB" sz="1600" dirty="0">
                <a:solidFill>
                  <a:schemeClr val="bg1"/>
                </a:solidFill>
                <a:latin typeface="+mn-lt"/>
              </a:rPr>
              <a:t>.</a:t>
            </a:r>
            <a:endParaRPr lang="en-GB" dirty="0"/>
          </a:p>
        </p:txBody>
      </p:sp>
      <p:sp>
        <p:nvSpPr>
          <p:cNvPr id="7" name="Textplatzhalter 6">
            <a:extLst>
              <a:ext uri="{FF2B5EF4-FFF2-40B4-BE49-F238E27FC236}">
                <a16:creationId xmlns:a16="http://schemas.microsoft.com/office/drawing/2014/main" id="{B4BD919E-BE40-4A5D-9B0A-1DB15D69DA68}"/>
              </a:ext>
            </a:extLst>
          </p:cNvPr>
          <p:cNvSpPr>
            <a:spLocks noGrp="1"/>
          </p:cNvSpPr>
          <p:nvPr>
            <p:ph type="body" sz="quarter" idx="20"/>
          </p:nvPr>
        </p:nvSpPr>
        <p:spPr>
          <a:xfrm>
            <a:off x="1984963" y="504636"/>
            <a:ext cx="11489369" cy="260482"/>
          </a:xfrm>
        </p:spPr>
        <p:txBody>
          <a:bodyPr>
            <a:noAutofit/>
          </a:bodyPr>
          <a:lstStyle/>
          <a:p>
            <a:r>
              <a:rPr lang="de-DE" sz="3600" b="1" dirty="0">
                <a:solidFill>
                  <a:schemeClr val="bg1"/>
                </a:solidFill>
              </a:rPr>
              <a:t>Tímalína krísu</a:t>
            </a:r>
          </a:p>
        </p:txBody>
      </p:sp>
      <p:graphicFrame>
        <p:nvGraphicFramePr>
          <p:cNvPr id="4" name="Diagramm 3">
            <a:extLst>
              <a:ext uri="{FF2B5EF4-FFF2-40B4-BE49-F238E27FC236}">
                <a16:creationId xmlns:a16="http://schemas.microsoft.com/office/drawing/2014/main" id="{472ACC91-BE8E-44C4-B923-7D5F1489EFD6}"/>
              </a:ext>
            </a:extLst>
          </p:cNvPr>
          <p:cNvGraphicFramePr/>
          <p:nvPr>
            <p:extLst>
              <p:ext uri="{D42A27DB-BD31-4B8C-83A1-F6EECF244321}">
                <p14:modId xmlns:p14="http://schemas.microsoft.com/office/powerpoint/2010/main" val="1250706183"/>
              </p:ext>
            </p:extLst>
          </p:nvPr>
        </p:nvGraphicFramePr>
        <p:xfrm>
          <a:off x="3492137" y="1969287"/>
          <a:ext cx="8149584" cy="4135362"/>
        </p:xfrm>
        <a:graphic>
          <a:graphicData uri="http://schemas.openxmlformats.org/drawingml/2006/chart">
            <c:chart xmlns:c="http://schemas.openxmlformats.org/drawingml/2006/chart" xmlns:r="http://schemas.openxmlformats.org/officeDocument/2006/relationships" r:id="rId3"/>
          </a:graphicData>
        </a:graphic>
      </p:graphicFrame>
      <p:sp>
        <p:nvSpPr>
          <p:cNvPr id="25" name="Rechteck 24">
            <a:extLst>
              <a:ext uri="{FF2B5EF4-FFF2-40B4-BE49-F238E27FC236}">
                <a16:creationId xmlns:a16="http://schemas.microsoft.com/office/drawing/2014/main" id="{40BC27F4-D010-4482-BAAD-34D3A8756294}"/>
              </a:ext>
            </a:extLst>
          </p:cNvPr>
          <p:cNvSpPr/>
          <p:nvPr/>
        </p:nvSpPr>
        <p:spPr>
          <a:xfrm>
            <a:off x="317315" y="5455719"/>
            <a:ext cx="2642084" cy="459659"/>
          </a:xfrm>
          <a:prstGeom prst="rect">
            <a:avLst/>
          </a:prstGeom>
        </p:spPr>
        <p:txBody>
          <a:bodyPr vert="horz" wrap="square" lIns="81580" tIns="40790" rIns="81580" bIns="40790" rtlCol="0">
            <a:spAutoFit/>
          </a:bodyPr>
          <a:lstStyle/>
          <a:p>
            <a:pPr defTabSz="1087636">
              <a:lnSpc>
                <a:spcPts val="1500"/>
              </a:lnSpc>
              <a:spcBef>
                <a:spcPct val="20000"/>
              </a:spcBef>
            </a:pPr>
            <a:r>
              <a:rPr lang="is-IS" sz="1200" dirty="0">
                <a:solidFill>
                  <a:srgbClr val="595A59"/>
                </a:solidFill>
              </a:rPr>
              <a:t>Heimild: </a:t>
            </a:r>
            <a:r>
              <a:rPr lang="is-IS" sz="1200" dirty="0" err="1">
                <a:solidFill>
                  <a:srgbClr val="595A59"/>
                </a:solidFill>
              </a:rPr>
              <a:t>Roland</a:t>
            </a:r>
            <a:r>
              <a:rPr lang="is-IS" sz="1200" dirty="0">
                <a:solidFill>
                  <a:srgbClr val="595A59"/>
                </a:solidFill>
              </a:rPr>
              <a:t> Berger – </a:t>
            </a:r>
            <a:r>
              <a:rPr lang="is-IS" sz="1200" dirty="0">
                <a:solidFill>
                  <a:srgbClr val="595A59"/>
                </a:solidFill>
                <a:latin typeface="Calibri"/>
                <a:ea typeface="Calibri"/>
                <a:cs typeface="Calibri"/>
                <a:sym typeface="Calibri"/>
              </a:rPr>
              <a:t>byggt á greiningu 800 fyrirtækja</a:t>
            </a:r>
            <a:endParaRPr lang="is-IS" sz="1200" dirty="0">
              <a:solidFill>
                <a:srgbClr val="595A59"/>
              </a:solidFill>
            </a:endParaRPr>
          </a:p>
        </p:txBody>
      </p:sp>
      <p:sp>
        <p:nvSpPr>
          <p:cNvPr id="6" name="object 29">
            <a:extLst>
              <a:ext uri="{FF2B5EF4-FFF2-40B4-BE49-F238E27FC236}">
                <a16:creationId xmlns:a16="http://schemas.microsoft.com/office/drawing/2014/main" id="{6DDD553E-2F34-499B-B76A-A3754ECCE186}"/>
              </a:ext>
            </a:extLst>
          </p:cNvPr>
          <p:cNvSpPr/>
          <p:nvPr/>
        </p:nvSpPr>
        <p:spPr>
          <a:xfrm>
            <a:off x="3959683" y="2728370"/>
            <a:ext cx="7258214" cy="2662675"/>
          </a:xfrm>
          <a:custGeom>
            <a:avLst/>
            <a:gdLst/>
            <a:ahLst/>
            <a:cxnLst/>
            <a:rect l="l" t="t" r="r" b="b"/>
            <a:pathLst>
              <a:path w="4752340" h="1823085">
                <a:moveTo>
                  <a:pt x="0" y="1822830"/>
                </a:moveTo>
                <a:lnTo>
                  <a:pt x="62215" y="1822643"/>
                </a:lnTo>
                <a:lnTo>
                  <a:pt x="124273" y="1822081"/>
                </a:lnTo>
                <a:lnTo>
                  <a:pt x="186168" y="1821148"/>
                </a:lnTo>
                <a:lnTo>
                  <a:pt x="247894" y="1819845"/>
                </a:lnTo>
                <a:lnTo>
                  <a:pt x="309447" y="1818173"/>
                </a:lnTo>
                <a:lnTo>
                  <a:pt x="370820" y="1816136"/>
                </a:lnTo>
                <a:lnTo>
                  <a:pt x="432009" y="1813736"/>
                </a:lnTo>
                <a:lnTo>
                  <a:pt x="493009" y="1810973"/>
                </a:lnTo>
                <a:lnTo>
                  <a:pt x="553813" y="1807851"/>
                </a:lnTo>
                <a:lnTo>
                  <a:pt x="614417" y="1804372"/>
                </a:lnTo>
                <a:lnTo>
                  <a:pt x="674816" y="1800537"/>
                </a:lnTo>
                <a:lnTo>
                  <a:pt x="735003" y="1796348"/>
                </a:lnTo>
                <a:lnTo>
                  <a:pt x="794975" y="1791807"/>
                </a:lnTo>
                <a:lnTo>
                  <a:pt x="854725" y="1786918"/>
                </a:lnTo>
                <a:lnTo>
                  <a:pt x="914248" y="1781680"/>
                </a:lnTo>
                <a:lnTo>
                  <a:pt x="973538" y="1776098"/>
                </a:lnTo>
                <a:lnTo>
                  <a:pt x="1032592" y="1770171"/>
                </a:lnTo>
                <a:lnTo>
                  <a:pt x="1091403" y="1763904"/>
                </a:lnTo>
                <a:lnTo>
                  <a:pt x="1149965" y="1757297"/>
                </a:lnTo>
                <a:lnTo>
                  <a:pt x="1208274" y="1750353"/>
                </a:lnTo>
                <a:lnTo>
                  <a:pt x="1266325" y="1743074"/>
                </a:lnTo>
                <a:lnTo>
                  <a:pt x="1324111" y="1735462"/>
                </a:lnTo>
                <a:lnTo>
                  <a:pt x="1381629" y="1727518"/>
                </a:lnTo>
                <a:lnTo>
                  <a:pt x="1438871" y="1719245"/>
                </a:lnTo>
                <a:lnTo>
                  <a:pt x="1495834" y="1710645"/>
                </a:lnTo>
                <a:lnTo>
                  <a:pt x="1552511" y="1701721"/>
                </a:lnTo>
                <a:lnTo>
                  <a:pt x="1608898" y="1692473"/>
                </a:lnTo>
                <a:lnTo>
                  <a:pt x="1664989" y="1682904"/>
                </a:lnTo>
                <a:lnTo>
                  <a:pt x="1720779" y="1673016"/>
                </a:lnTo>
                <a:lnTo>
                  <a:pt x="1776263" y="1662811"/>
                </a:lnTo>
                <a:lnTo>
                  <a:pt x="1831434" y="1652292"/>
                </a:lnTo>
                <a:lnTo>
                  <a:pt x="1886289" y="1641459"/>
                </a:lnTo>
                <a:lnTo>
                  <a:pt x="1940821" y="1630316"/>
                </a:lnTo>
                <a:lnTo>
                  <a:pt x="1995025" y="1618864"/>
                </a:lnTo>
                <a:lnTo>
                  <a:pt x="2048897" y="1607105"/>
                </a:lnTo>
                <a:lnTo>
                  <a:pt x="2102430" y="1595042"/>
                </a:lnTo>
                <a:lnTo>
                  <a:pt x="2155619" y="1582676"/>
                </a:lnTo>
                <a:lnTo>
                  <a:pt x="2208460" y="1570009"/>
                </a:lnTo>
                <a:lnTo>
                  <a:pt x="2260946" y="1557044"/>
                </a:lnTo>
                <a:lnTo>
                  <a:pt x="2313073" y="1543782"/>
                </a:lnTo>
                <a:lnTo>
                  <a:pt x="2364834" y="1530226"/>
                </a:lnTo>
                <a:lnTo>
                  <a:pt x="2416226" y="1516377"/>
                </a:lnTo>
                <a:lnTo>
                  <a:pt x="2467242" y="1502238"/>
                </a:lnTo>
                <a:lnTo>
                  <a:pt x="2517878" y="1487811"/>
                </a:lnTo>
                <a:lnTo>
                  <a:pt x="2568127" y="1473097"/>
                </a:lnTo>
                <a:lnTo>
                  <a:pt x="2617985" y="1458098"/>
                </a:lnTo>
                <a:lnTo>
                  <a:pt x="2667446" y="1442818"/>
                </a:lnTo>
                <a:lnTo>
                  <a:pt x="2716505" y="1427257"/>
                </a:lnTo>
                <a:lnTo>
                  <a:pt x="2765156" y="1411418"/>
                </a:lnTo>
                <a:lnTo>
                  <a:pt x="2813396" y="1395303"/>
                </a:lnTo>
                <a:lnTo>
                  <a:pt x="2861217" y="1378913"/>
                </a:lnTo>
                <a:lnTo>
                  <a:pt x="2908615" y="1362252"/>
                </a:lnTo>
                <a:lnTo>
                  <a:pt x="2955584" y="1345320"/>
                </a:lnTo>
                <a:lnTo>
                  <a:pt x="3002119" y="1328121"/>
                </a:lnTo>
                <a:lnTo>
                  <a:pt x="3048215" y="1310655"/>
                </a:lnTo>
                <a:lnTo>
                  <a:pt x="3093867" y="1292926"/>
                </a:lnTo>
                <a:lnTo>
                  <a:pt x="3139069" y="1274934"/>
                </a:lnTo>
                <a:lnTo>
                  <a:pt x="3183816" y="1256683"/>
                </a:lnTo>
                <a:lnTo>
                  <a:pt x="3228102" y="1238174"/>
                </a:lnTo>
                <a:lnTo>
                  <a:pt x="3271923" y="1219409"/>
                </a:lnTo>
                <a:lnTo>
                  <a:pt x="3315272" y="1200390"/>
                </a:lnTo>
                <a:lnTo>
                  <a:pt x="3358145" y="1181120"/>
                </a:lnTo>
                <a:lnTo>
                  <a:pt x="3400537" y="1161599"/>
                </a:lnTo>
                <a:lnTo>
                  <a:pt x="3442441" y="1141832"/>
                </a:lnTo>
                <a:lnTo>
                  <a:pt x="3483854" y="1121818"/>
                </a:lnTo>
                <a:lnTo>
                  <a:pt x="3524768" y="1101561"/>
                </a:lnTo>
                <a:lnTo>
                  <a:pt x="3565180" y="1081062"/>
                </a:lnTo>
                <a:lnTo>
                  <a:pt x="3605084" y="1060324"/>
                </a:lnTo>
                <a:lnTo>
                  <a:pt x="3644474" y="1039348"/>
                </a:lnTo>
                <a:lnTo>
                  <a:pt x="3683345" y="1018137"/>
                </a:lnTo>
                <a:lnTo>
                  <a:pt x="3721692" y="996693"/>
                </a:lnTo>
                <a:lnTo>
                  <a:pt x="3759509" y="975017"/>
                </a:lnTo>
                <a:lnTo>
                  <a:pt x="3796792" y="953111"/>
                </a:lnTo>
                <a:lnTo>
                  <a:pt x="3833535" y="930979"/>
                </a:lnTo>
                <a:lnTo>
                  <a:pt x="3869732" y="908621"/>
                </a:lnTo>
                <a:lnTo>
                  <a:pt x="3905379" y="886040"/>
                </a:lnTo>
                <a:lnTo>
                  <a:pt x="3940470" y="863238"/>
                </a:lnTo>
                <a:lnTo>
                  <a:pt x="3974999" y="840216"/>
                </a:lnTo>
                <a:lnTo>
                  <a:pt x="4008962" y="816978"/>
                </a:lnTo>
                <a:lnTo>
                  <a:pt x="4042353" y="793524"/>
                </a:lnTo>
                <a:lnTo>
                  <a:pt x="4075167" y="769857"/>
                </a:lnTo>
                <a:lnTo>
                  <a:pt x="4107398" y="745980"/>
                </a:lnTo>
                <a:lnTo>
                  <a:pt x="4139041" y="721893"/>
                </a:lnTo>
                <a:lnTo>
                  <a:pt x="4170091" y="697599"/>
                </a:lnTo>
                <a:lnTo>
                  <a:pt x="4200543" y="673101"/>
                </a:lnTo>
                <a:lnTo>
                  <a:pt x="4230391" y="648399"/>
                </a:lnTo>
                <a:lnTo>
                  <a:pt x="4259630" y="623497"/>
                </a:lnTo>
                <a:lnTo>
                  <a:pt x="4316259" y="573098"/>
                </a:lnTo>
                <a:lnTo>
                  <a:pt x="4370388" y="521921"/>
                </a:lnTo>
                <a:lnTo>
                  <a:pt x="4421975" y="469980"/>
                </a:lnTo>
                <a:lnTo>
                  <a:pt x="4470976" y="417294"/>
                </a:lnTo>
                <a:lnTo>
                  <a:pt x="4517351" y="363877"/>
                </a:lnTo>
                <a:lnTo>
                  <a:pt x="4561055" y="309747"/>
                </a:lnTo>
                <a:lnTo>
                  <a:pt x="4602047" y="254919"/>
                </a:lnTo>
                <a:lnTo>
                  <a:pt x="4640284" y="199410"/>
                </a:lnTo>
                <a:lnTo>
                  <a:pt x="4675724" y="143236"/>
                </a:lnTo>
                <a:lnTo>
                  <a:pt x="4708324" y="86414"/>
                </a:lnTo>
                <a:lnTo>
                  <a:pt x="4738041" y="28959"/>
                </a:lnTo>
                <a:lnTo>
                  <a:pt x="4751806" y="0"/>
                </a:lnTo>
              </a:path>
            </a:pathLst>
          </a:custGeom>
          <a:ln w="57912">
            <a:solidFill>
              <a:srgbClr val="F27954"/>
            </a:solidFill>
          </a:ln>
        </p:spPr>
        <p:txBody>
          <a:bodyPr wrap="square" lIns="0" tIns="0" rIns="0" bIns="0" rtlCol="0"/>
          <a:lstStyle/>
          <a:p>
            <a:endParaRPr lang="en-GB" dirty="0">
              <a:solidFill>
                <a:srgbClr val="595A59"/>
              </a:solidFill>
            </a:endParaRPr>
          </a:p>
        </p:txBody>
      </p:sp>
      <p:cxnSp>
        <p:nvCxnSpPr>
          <p:cNvPr id="3" name="Gerader Verbinder 2">
            <a:extLst>
              <a:ext uri="{FF2B5EF4-FFF2-40B4-BE49-F238E27FC236}">
                <a16:creationId xmlns:a16="http://schemas.microsoft.com/office/drawing/2014/main" id="{57387484-E062-42FB-AC7E-273B6FBB749F}"/>
              </a:ext>
            </a:extLst>
          </p:cNvPr>
          <p:cNvCxnSpPr>
            <a:cxnSpLocks/>
          </p:cNvCxnSpPr>
          <p:nvPr/>
        </p:nvCxnSpPr>
        <p:spPr>
          <a:xfrm flipV="1">
            <a:off x="9869864" y="2539834"/>
            <a:ext cx="0" cy="2851211"/>
          </a:xfrm>
          <a:prstGeom prst="line">
            <a:avLst/>
          </a:prstGeom>
          <a:ln w="25400">
            <a:solidFill>
              <a:srgbClr val="F27954"/>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96F965B8-D26C-47FE-89AD-21579D22B6B5}"/>
              </a:ext>
            </a:extLst>
          </p:cNvPr>
          <p:cNvSpPr txBox="1">
            <a:spLocks/>
          </p:cNvSpPr>
          <p:nvPr/>
        </p:nvSpPr>
        <p:spPr>
          <a:xfrm>
            <a:off x="8609646" y="2014766"/>
            <a:ext cx="2520436" cy="267299"/>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500"/>
              </a:lnSpc>
            </a:pPr>
            <a:r>
              <a:rPr lang="en-GB" sz="1200" dirty="0">
                <a:solidFill>
                  <a:srgbClr val="595A59"/>
                </a:solidFill>
                <a:latin typeface="+mn-lt"/>
                <a:ea typeface="Open Sans Light" panose="020B0306030504020204" pitchFamily="34" charset="0"/>
                <a:cs typeface="Open Sans Light" panose="020B0306030504020204" pitchFamily="34" charset="0"/>
              </a:rPr>
              <a:t>Crisis in operating results</a:t>
            </a:r>
          </a:p>
        </p:txBody>
      </p:sp>
      <p:sp>
        <p:nvSpPr>
          <p:cNvPr id="10" name="Subtitle 2">
            <a:extLst>
              <a:ext uri="{FF2B5EF4-FFF2-40B4-BE49-F238E27FC236}">
                <a16:creationId xmlns:a16="http://schemas.microsoft.com/office/drawing/2014/main" id="{5D8C215B-CDBD-4E96-828A-9D3F7691DBF4}"/>
              </a:ext>
            </a:extLst>
          </p:cNvPr>
          <p:cNvSpPr txBox="1">
            <a:spLocks/>
          </p:cNvSpPr>
          <p:nvPr/>
        </p:nvSpPr>
        <p:spPr>
          <a:xfrm>
            <a:off x="9473938" y="3030253"/>
            <a:ext cx="2520436" cy="267299"/>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500"/>
              </a:lnSpc>
            </a:pPr>
            <a:r>
              <a:rPr lang="en-GB" sz="1200" dirty="0">
                <a:solidFill>
                  <a:srgbClr val="595A59"/>
                </a:solidFill>
                <a:latin typeface="+mn-lt"/>
                <a:ea typeface="Open Sans Light" panose="020B0306030504020204" pitchFamily="34" charset="0"/>
                <a:cs typeface="Open Sans Light" panose="020B0306030504020204" pitchFamily="34" charset="0"/>
              </a:rPr>
              <a:t>Liquidity crisis</a:t>
            </a:r>
          </a:p>
        </p:txBody>
      </p:sp>
      <p:sp>
        <p:nvSpPr>
          <p:cNvPr id="13" name="Subtitle 2">
            <a:extLst>
              <a:ext uri="{FF2B5EF4-FFF2-40B4-BE49-F238E27FC236}">
                <a16:creationId xmlns:a16="http://schemas.microsoft.com/office/drawing/2014/main" id="{74AAA5CF-A286-4CA9-A8FF-0FFDE72608F1}"/>
              </a:ext>
            </a:extLst>
          </p:cNvPr>
          <p:cNvSpPr txBox="1">
            <a:spLocks/>
          </p:cNvSpPr>
          <p:nvPr/>
        </p:nvSpPr>
        <p:spPr>
          <a:xfrm>
            <a:off x="10964808" y="5885467"/>
            <a:ext cx="506178" cy="496593"/>
          </a:xfrm>
          <a:prstGeom prst="rect">
            <a:avLst/>
          </a:prstGeom>
        </p:spPr>
        <p:txBody>
          <a:bodyPr vert="horz" wrap="square" lIns="81580" tIns="40790" rIns="81580" bIns="4079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500"/>
              </a:lnSpc>
            </a:pPr>
            <a:r>
              <a:rPr lang="en-GB" sz="1200" dirty="0">
                <a:solidFill>
                  <a:srgbClr val="595A59"/>
                </a:solidFill>
                <a:latin typeface="+mn-lt"/>
                <a:ea typeface="Open Sans Light" panose="020B0306030504020204" pitchFamily="34" charset="0"/>
                <a:cs typeface="Open Sans Light" panose="020B0306030504020204" pitchFamily="34" charset="0"/>
              </a:rPr>
              <a:t>Time</a:t>
            </a:r>
          </a:p>
          <a:p>
            <a:pPr algn="r">
              <a:lnSpc>
                <a:spcPts val="1500"/>
              </a:lnSpc>
            </a:pPr>
            <a:endParaRPr lang="en-GB" sz="1200" dirty="0">
              <a:solidFill>
                <a:srgbClr val="595A59"/>
              </a:solidFill>
              <a:latin typeface="+mn-lt"/>
              <a:ea typeface="Open Sans Light" panose="020B0306030504020204" pitchFamily="34" charset="0"/>
              <a:cs typeface="Open Sans Light" panose="020B0306030504020204" pitchFamily="34" charset="0"/>
            </a:endParaRPr>
          </a:p>
        </p:txBody>
      </p:sp>
      <p:sp>
        <p:nvSpPr>
          <p:cNvPr id="11" name="Google Shape;1056;p9">
            <a:extLst>
              <a:ext uri="{FF2B5EF4-FFF2-40B4-BE49-F238E27FC236}">
                <a16:creationId xmlns:a16="http://schemas.microsoft.com/office/drawing/2014/main" id="{B9C843B1-2CEB-0302-1ECB-1251D14567E7}"/>
              </a:ext>
            </a:extLst>
          </p:cNvPr>
          <p:cNvSpPr txBox="1"/>
          <p:nvPr/>
        </p:nvSpPr>
        <p:spPr>
          <a:xfrm>
            <a:off x="3492137" y="1579397"/>
            <a:ext cx="2935558" cy="569018"/>
          </a:xfrm>
          <a:prstGeom prst="rect">
            <a:avLst/>
          </a:prstGeom>
          <a:noFill/>
          <a:ln>
            <a:noFill/>
          </a:ln>
        </p:spPr>
        <p:txBody>
          <a:bodyPr spcFirstLastPara="1" wrap="square" lIns="81575" tIns="40775" rIns="81575" bIns="40775" anchor="t" anchorCtr="0">
            <a:spAutoFit/>
          </a:bodyPr>
          <a:lstStyle/>
          <a:p>
            <a:pPr marL="0" marR="0" lvl="0" indent="0" algn="l" rtl="0">
              <a:lnSpc>
                <a:spcPct val="125000"/>
              </a:lnSpc>
              <a:spcBef>
                <a:spcPts val="0"/>
              </a:spcBef>
              <a:spcAft>
                <a:spcPts val="0"/>
              </a:spcAft>
              <a:buClr>
                <a:srgbClr val="595A59"/>
              </a:buClr>
              <a:buSzPts val="1200"/>
              <a:buFont typeface="Arial"/>
              <a:buNone/>
            </a:pPr>
            <a:r>
              <a:rPr lang="is-IS" sz="1200" dirty="0">
                <a:solidFill>
                  <a:srgbClr val="595A59"/>
                </a:solidFill>
                <a:latin typeface="Calibri"/>
                <a:ea typeface="Calibri"/>
                <a:cs typeface="Calibri"/>
                <a:sym typeface="Calibri"/>
              </a:rPr>
              <a:t>(</a:t>
            </a:r>
            <a:r>
              <a:rPr lang="is-IS" sz="1200" dirty="0" err="1">
                <a:solidFill>
                  <a:srgbClr val="595A59"/>
                </a:solidFill>
                <a:latin typeface="Calibri"/>
                <a:ea typeface="Calibri"/>
                <a:cs typeface="Calibri"/>
                <a:sym typeface="Calibri"/>
              </a:rPr>
              <a:t>Objective</a:t>
            </a:r>
            <a:r>
              <a:rPr lang="is-IS" sz="1200" dirty="0">
                <a:solidFill>
                  <a:srgbClr val="595A59"/>
                </a:solidFill>
                <a:latin typeface="Calibri"/>
                <a:ea typeface="Calibri"/>
                <a:cs typeface="Calibri"/>
                <a:sym typeface="Calibri"/>
              </a:rPr>
              <a:t> </a:t>
            </a:r>
            <a:r>
              <a:rPr lang="is-IS" sz="1200" dirty="0" err="1">
                <a:solidFill>
                  <a:srgbClr val="595A59"/>
                </a:solidFill>
                <a:latin typeface="Calibri"/>
                <a:ea typeface="Calibri"/>
                <a:cs typeface="Calibri"/>
                <a:sym typeface="Calibri"/>
              </a:rPr>
              <a:t>identifiability</a:t>
            </a:r>
            <a:r>
              <a:rPr lang="is-IS" sz="1200" dirty="0">
                <a:solidFill>
                  <a:srgbClr val="595A59"/>
                </a:solidFill>
                <a:latin typeface="Calibri"/>
                <a:ea typeface="Calibri"/>
                <a:cs typeface="Calibri"/>
                <a:sym typeface="Calibri"/>
              </a:rPr>
              <a:t> of </a:t>
            </a:r>
            <a:r>
              <a:rPr lang="is-IS" sz="1200" dirty="0" err="1">
                <a:solidFill>
                  <a:srgbClr val="595A59"/>
                </a:solidFill>
                <a:latin typeface="Calibri"/>
                <a:ea typeface="Calibri"/>
                <a:cs typeface="Calibri"/>
                <a:sym typeface="Calibri"/>
              </a:rPr>
              <a:t>the</a:t>
            </a:r>
            <a:r>
              <a:rPr lang="is-IS" sz="1200" dirty="0">
                <a:solidFill>
                  <a:srgbClr val="595A59"/>
                </a:solidFill>
                <a:latin typeface="Calibri"/>
                <a:ea typeface="Calibri"/>
                <a:cs typeface="Calibri"/>
                <a:sym typeface="Calibri"/>
              </a:rPr>
              <a:t> </a:t>
            </a:r>
            <a:r>
              <a:rPr lang="is-IS" sz="1200" dirty="0" err="1">
                <a:solidFill>
                  <a:srgbClr val="595A59"/>
                </a:solidFill>
                <a:latin typeface="Calibri"/>
                <a:ea typeface="Calibri"/>
                <a:cs typeface="Calibri"/>
                <a:sym typeface="Calibri"/>
              </a:rPr>
              <a:t>crisis</a:t>
            </a:r>
            <a:r>
              <a:rPr lang="is-IS" sz="1200" dirty="0">
                <a:solidFill>
                  <a:srgbClr val="595A59"/>
                </a:solidFill>
                <a:latin typeface="Calibri"/>
                <a:ea typeface="Calibri"/>
                <a:cs typeface="Calibri"/>
                <a:sym typeface="Calibri"/>
              </a:rPr>
              <a:t> (</a:t>
            </a:r>
            <a:r>
              <a:rPr lang="is-IS" sz="1200" dirty="0" err="1">
                <a:solidFill>
                  <a:srgbClr val="595A59"/>
                </a:solidFill>
                <a:latin typeface="Calibri"/>
                <a:ea typeface="Calibri"/>
                <a:cs typeface="Calibri"/>
                <a:sym typeface="Calibri"/>
              </a:rPr>
              <a:t>in</a:t>
            </a:r>
            <a:r>
              <a:rPr lang="is-IS" sz="1200" dirty="0">
                <a:solidFill>
                  <a:srgbClr val="595A59"/>
                </a:solidFill>
                <a:latin typeface="Calibri"/>
                <a:ea typeface="Calibri"/>
                <a:cs typeface="Calibri"/>
                <a:sym typeface="Calibri"/>
              </a:rPr>
              <a:t> %)</a:t>
            </a:r>
            <a:endParaRPr lang="is-IS" dirty="0"/>
          </a:p>
          <a:p>
            <a:pPr marL="0" marR="0" lvl="0" indent="0" algn="l" rtl="0">
              <a:lnSpc>
                <a:spcPct val="136363"/>
              </a:lnSpc>
              <a:spcBef>
                <a:spcPts val="220"/>
              </a:spcBef>
              <a:spcAft>
                <a:spcPts val="0"/>
              </a:spcAft>
              <a:buClr>
                <a:schemeClr val="dk2"/>
              </a:buClr>
              <a:buSzPts val="1100"/>
              <a:buFont typeface="Arial"/>
              <a:buNone/>
            </a:pPr>
            <a:endParaRPr lang="is-IS" sz="1100" dirty="0">
              <a:solidFill>
                <a:srgbClr val="595A59"/>
              </a:solidFill>
              <a:latin typeface="Calibri"/>
              <a:ea typeface="Calibri"/>
              <a:cs typeface="Calibri"/>
              <a:sym typeface="Calibri"/>
            </a:endParaRPr>
          </a:p>
        </p:txBody>
      </p:sp>
      <p:sp>
        <p:nvSpPr>
          <p:cNvPr id="15" name="TextBox 14">
            <a:extLst>
              <a:ext uri="{FF2B5EF4-FFF2-40B4-BE49-F238E27FC236}">
                <a16:creationId xmlns:a16="http://schemas.microsoft.com/office/drawing/2014/main" id="{958BB2A1-0A93-E438-C0E1-3A9510EDD820}"/>
              </a:ext>
            </a:extLst>
          </p:cNvPr>
          <p:cNvSpPr txBox="1"/>
          <p:nvPr/>
        </p:nvSpPr>
        <p:spPr>
          <a:xfrm>
            <a:off x="6644354" y="1538669"/>
            <a:ext cx="2040943" cy="400110"/>
          </a:xfrm>
          <a:prstGeom prst="rect">
            <a:avLst/>
          </a:prstGeom>
          <a:noFill/>
        </p:spPr>
        <p:txBody>
          <a:bodyPr wrap="none" rtlCol="0">
            <a:spAutoFit/>
          </a:bodyPr>
          <a:lstStyle/>
          <a:p>
            <a:r>
              <a:rPr lang="is-IS" sz="2000" dirty="0" err="1">
                <a:solidFill>
                  <a:srgbClr val="79527B"/>
                </a:solidFill>
                <a:latin typeface="Calibri"/>
                <a:cs typeface="Calibri"/>
                <a:sym typeface="Calibri"/>
              </a:rPr>
              <a:t>Greinanleiki</a:t>
            </a:r>
            <a:r>
              <a:rPr lang="is-IS" dirty="0"/>
              <a:t> </a:t>
            </a:r>
            <a:r>
              <a:rPr lang="is-IS" sz="2000" dirty="0">
                <a:solidFill>
                  <a:srgbClr val="79527B"/>
                </a:solidFill>
                <a:latin typeface="Calibri"/>
                <a:cs typeface="Calibri"/>
              </a:rPr>
              <a:t>krísu</a:t>
            </a:r>
            <a:r>
              <a:rPr lang="is-IS" dirty="0"/>
              <a:t> </a:t>
            </a:r>
          </a:p>
        </p:txBody>
      </p:sp>
    </p:spTree>
    <p:extLst>
      <p:ext uri="{BB962C8B-B14F-4D97-AF65-F5344CB8AC3E}">
        <p14:creationId xmlns:p14="http://schemas.microsoft.com/office/powerpoint/2010/main" val="307139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E1BF28-D2B1-744F-89B7-D52F0BBA9E40}"/>
              </a:ext>
            </a:extLst>
          </p:cNvPr>
          <p:cNvSpPr>
            <a:spLocks noGrp="1"/>
          </p:cNvSpPr>
          <p:nvPr>
            <p:ph type="body" sz="quarter" idx="16"/>
          </p:nvPr>
        </p:nvSpPr>
        <p:spPr>
          <a:xfrm>
            <a:off x="632736" y="351861"/>
            <a:ext cx="5085159" cy="582221"/>
          </a:xfrm>
        </p:spPr>
        <p:txBody>
          <a:bodyPr>
            <a:noAutofit/>
          </a:bodyPr>
          <a:lstStyle/>
          <a:p>
            <a:r>
              <a:rPr lang="is-IS" sz="3000" b="1" dirty="0"/>
              <a:t>Að koma snemma í veg fyrir krísu tengda innkaupum</a:t>
            </a:r>
          </a:p>
        </p:txBody>
      </p:sp>
      <p:pic>
        <p:nvPicPr>
          <p:cNvPr id="9" name="Bildplatzhalter 8" descr="Ein Bild, das Text, draußen, blau, Fenster enthält.&#10;&#10;Automatisch generierte Beschreibung">
            <a:extLst>
              <a:ext uri="{FF2B5EF4-FFF2-40B4-BE49-F238E27FC236}">
                <a16:creationId xmlns:a16="http://schemas.microsoft.com/office/drawing/2014/main" id="{B5C602D6-F512-159D-22C8-9334E2DDA960}"/>
              </a:ext>
            </a:extLst>
          </p:cNvPr>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t="12112" b="12112"/>
          <a:stretch>
            <a:fillRect/>
          </a:stretch>
        </p:blipFill>
        <p:spPr/>
      </p:pic>
      <p:graphicFrame>
        <p:nvGraphicFramePr>
          <p:cNvPr id="7" name="Text Placeholder 2">
            <a:extLst>
              <a:ext uri="{FF2B5EF4-FFF2-40B4-BE49-F238E27FC236}">
                <a16:creationId xmlns:a16="http://schemas.microsoft.com/office/drawing/2014/main" id="{8FB15D41-DB57-9450-47A4-92E9DA4BB820}"/>
              </a:ext>
            </a:extLst>
          </p:cNvPr>
          <p:cNvGraphicFramePr/>
          <p:nvPr>
            <p:extLst>
              <p:ext uri="{D42A27DB-BD31-4B8C-83A1-F6EECF244321}">
                <p14:modId xmlns:p14="http://schemas.microsoft.com/office/powerpoint/2010/main" val="174644826"/>
              </p:ext>
            </p:extLst>
          </p:nvPr>
        </p:nvGraphicFramePr>
        <p:xfrm>
          <a:off x="357604" y="1448176"/>
          <a:ext cx="5360291" cy="44853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platzhalter 9">
            <a:extLst>
              <a:ext uri="{FF2B5EF4-FFF2-40B4-BE49-F238E27FC236}">
                <a16:creationId xmlns:a16="http://schemas.microsoft.com/office/drawing/2014/main" id="{4C9381C4-907C-0B75-9B41-30893A2E01C0}"/>
              </a:ext>
            </a:extLst>
          </p:cNvPr>
          <p:cNvSpPr txBox="1">
            <a:spLocks/>
          </p:cNvSpPr>
          <p:nvPr/>
        </p:nvSpPr>
        <p:spPr>
          <a:xfrm>
            <a:off x="6392300" y="5676171"/>
            <a:ext cx="4983163" cy="44217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rgbClr val="595A59"/>
                </a:solidFill>
              </a:rPr>
              <a:t>Mynd: </a:t>
            </a:r>
            <a:r>
              <a:rPr lang="de-DE" sz="800" b="1" dirty="0">
                <a:solidFill>
                  <a:srgbClr val="595A59"/>
                </a:solidFill>
              </a:rPr>
              <a:t>Wendy Wei</a:t>
            </a:r>
            <a:endParaRPr lang="de-DE" sz="800" dirty="0">
              <a:solidFill>
                <a:srgbClr val="595A59"/>
              </a:solidFill>
            </a:endParaRPr>
          </a:p>
          <a:p>
            <a:endParaRPr lang="de-DE" sz="800" dirty="0"/>
          </a:p>
        </p:txBody>
      </p:sp>
    </p:spTree>
    <p:extLst>
      <p:ext uri="{BB962C8B-B14F-4D97-AF65-F5344CB8AC3E}">
        <p14:creationId xmlns:p14="http://schemas.microsoft.com/office/powerpoint/2010/main" val="333537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05FB03E-58E5-1CB0-7072-68FB4D922FEB}"/>
              </a:ext>
            </a:extLst>
          </p:cNvPr>
          <p:cNvSpPr/>
          <p:nvPr/>
        </p:nvSpPr>
        <p:spPr>
          <a:xfrm>
            <a:off x="1" y="336895"/>
            <a:ext cx="12191999" cy="119981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platzhalter 2">
            <a:extLst>
              <a:ext uri="{FF2B5EF4-FFF2-40B4-BE49-F238E27FC236}">
                <a16:creationId xmlns:a16="http://schemas.microsoft.com/office/drawing/2014/main" id="{FF61BD6A-C6DD-70BA-3B14-D385B7C2FA56}"/>
              </a:ext>
            </a:extLst>
          </p:cNvPr>
          <p:cNvSpPr>
            <a:spLocks noGrp="1"/>
          </p:cNvSpPr>
          <p:nvPr>
            <p:ph type="body" sz="quarter" idx="16"/>
          </p:nvPr>
        </p:nvSpPr>
        <p:spPr/>
        <p:txBody>
          <a:bodyPr>
            <a:normAutofit lnSpcReduction="10000"/>
          </a:bodyPr>
          <a:lstStyle/>
          <a:p>
            <a:r>
              <a:rPr lang="de-DE" dirty="0">
                <a:solidFill>
                  <a:schemeClr val="bg1"/>
                </a:solidFill>
              </a:rPr>
              <a:t>Virðiskeðjan sem tól til að greina mögulega krísu</a:t>
            </a:r>
          </a:p>
        </p:txBody>
      </p:sp>
      <p:sp>
        <p:nvSpPr>
          <p:cNvPr id="16" name="TextBox 16">
            <a:extLst>
              <a:ext uri="{FF2B5EF4-FFF2-40B4-BE49-F238E27FC236}">
                <a16:creationId xmlns:a16="http://schemas.microsoft.com/office/drawing/2014/main" id="{8CA1C8E4-472E-9EAF-82AE-152A403BC568}"/>
              </a:ext>
            </a:extLst>
          </p:cNvPr>
          <p:cNvSpPr txBox="1"/>
          <p:nvPr/>
        </p:nvSpPr>
        <p:spPr>
          <a:xfrm>
            <a:off x="6822741" y="4907224"/>
            <a:ext cx="198317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TECHNOLOGY DEVELOPMENT</a:t>
            </a:r>
          </a:p>
        </p:txBody>
      </p:sp>
      <p:sp>
        <p:nvSpPr>
          <p:cNvPr id="17" name="TextBox 17">
            <a:extLst>
              <a:ext uri="{FF2B5EF4-FFF2-40B4-BE49-F238E27FC236}">
                <a16:creationId xmlns:a16="http://schemas.microsoft.com/office/drawing/2014/main" id="{7BE00EE1-DE6D-E008-CABB-DF0EE19B17FA}"/>
              </a:ext>
            </a:extLst>
          </p:cNvPr>
          <p:cNvSpPr txBox="1"/>
          <p:nvPr/>
        </p:nvSpPr>
        <p:spPr>
          <a:xfrm>
            <a:off x="7243433" y="5348363"/>
            <a:ext cx="1141786"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PROCUREMENT</a:t>
            </a:r>
          </a:p>
        </p:txBody>
      </p:sp>
      <p:sp>
        <p:nvSpPr>
          <p:cNvPr id="18" name="TextBox 23">
            <a:extLst>
              <a:ext uri="{FF2B5EF4-FFF2-40B4-BE49-F238E27FC236}">
                <a16:creationId xmlns:a16="http://schemas.microsoft.com/office/drawing/2014/main" id="{D14ED1A4-07DF-588E-7F79-B25A11A3DE0B}"/>
              </a:ext>
            </a:extLst>
          </p:cNvPr>
          <p:cNvSpPr txBox="1"/>
          <p:nvPr/>
        </p:nvSpPr>
        <p:spPr>
          <a:xfrm>
            <a:off x="10907204" y="3794030"/>
            <a:ext cx="556563"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CRISIS</a:t>
            </a:r>
          </a:p>
        </p:txBody>
      </p:sp>
      <p:sp>
        <p:nvSpPr>
          <p:cNvPr id="27" name="Freeform 233">
            <a:extLst>
              <a:ext uri="{FF2B5EF4-FFF2-40B4-BE49-F238E27FC236}">
                <a16:creationId xmlns:a16="http://schemas.microsoft.com/office/drawing/2014/main" id="{C9808D59-518B-99DB-D7D5-47F193F971A1}"/>
              </a:ext>
            </a:extLst>
          </p:cNvPr>
          <p:cNvSpPr>
            <a:spLocks noChangeArrowheads="1"/>
          </p:cNvSpPr>
          <p:nvPr/>
        </p:nvSpPr>
        <p:spPr bwMode="auto">
          <a:xfrm>
            <a:off x="5364972" y="2681476"/>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567" dirty="0">
              <a:latin typeface="+mj-lt"/>
            </a:endParaRPr>
          </a:p>
        </p:txBody>
      </p:sp>
      <p:sp>
        <p:nvSpPr>
          <p:cNvPr id="30" name="Freeform 245">
            <a:extLst>
              <a:ext uri="{FF2B5EF4-FFF2-40B4-BE49-F238E27FC236}">
                <a16:creationId xmlns:a16="http://schemas.microsoft.com/office/drawing/2014/main" id="{7405EDDB-5423-F0AA-7CB1-02C1342D9BA0}"/>
              </a:ext>
            </a:extLst>
          </p:cNvPr>
          <p:cNvSpPr>
            <a:spLocks noChangeArrowheads="1"/>
          </p:cNvSpPr>
          <p:nvPr/>
        </p:nvSpPr>
        <p:spPr bwMode="auto">
          <a:xfrm>
            <a:off x="9767481" y="2590165"/>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567" dirty="0">
              <a:latin typeface="+mj-lt"/>
            </a:endParaRPr>
          </a:p>
        </p:txBody>
      </p:sp>
      <p:sp>
        <p:nvSpPr>
          <p:cNvPr id="34" name="Textfeld 33">
            <a:extLst>
              <a:ext uri="{FF2B5EF4-FFF2-40B4-BE49-F238E27FC236}">
                <a16:creationId xmlns:a16="http://schemas.microsoft.com/office/drawing/2014/main" id="{3B33F2A4-3C3A-6B10-480C-B76AD3559F98}"/>
              </a:ext>
            </a:extLst>
          </p:cNvPr>
          <p:cNvSpPr txBox="1"/>
          <p:nvPr/>
        </p:nvSpPr>
        <p:spPr>
          <a:xfrm>
            <a:off x="303296" y="3983894"/>
            <a:ext cx="3959463" cy="1815882"/>
          </a:xfrm>
          <a:prstGeom prst="rect">
            <a:avLst/>
          </a:prstGeom>
          <a:noFill/>
        </p:spPr>
        <p:txBody>
          <a:bodyPr wrap="square" lIns="91440" tIns="45720" rIns="91440" bIns="45720" anchor="t">
            <a:spAutoFit/>
          </a:bodyPr>
          <a:lstStyle/>
          <a:p>
            <a:r>
              <a:rPr lang="is-IS" sz="1600" dirty="0">
                <a:solidFill>
                  <a:srgbClr val="595A59"/>
                </a:solidFill>
              </a:rPr>
              <a:t>Hér er ekki aðeins verið að tala um vörur: Eftir að mikill fjöldi ferðamanna leiddi til stórfelldra skipulagsvandamála í Feneyjum verða ferðamenn í dag að bóka komu sína í sögufrægu miðborgina, </a:t>
            </a:r>
            <a:r>
              <a:rPr lang="is-IS" sz="1600" dirty="0" err="1">
                <a:solidFill>
                  <a:srgbClr val="595A59"/>
                </a:solidFill>
              </a:rPr>
              <a:t>fyrirfram</a:t>
            </a:r>
            <a:r>
              <a:rPr lang="is-IS" sz="1600" dirty="0">
                <a:solidFill>
                  <a:srgbClr val="595A59"/>
                </a:solidFill>
              </a:rPr>
              <a:t>. Þessi ráðstöfun var gerð til að reyna að stýra betur flæði ferðamanna til staðarins. </a:t>
            </a:r>
            <a:endParaRPr lang="is-IS" dirty="0"/>
          </a:p>
        </p:txBody>
      </p:sp>
      <p:sp>
        <p:nvSpPr>
          <p:cNvPr id="33" name="Textplatzhalter 5">
            <a:extLst>
              <a:ext uri="{FF2B5EF4-FFF2-40B4-BE49-F238E27FC236}">
                <a16:creationId xmlns:a16="http://schemas.microsoft.com/office/drawing/2014/main" id="{EA37392B-58A3-367E-F2A0-6C6F6C205D70}"/>
              </a:ext>
            </a:extLst>
          </p:cNvPr>
          <p:cNvSpPr>
            <a:spLocks noGrp="1"/>
          </p:cNvSpPr>
          <p:nvPr>
            <p:ph type="body" sz="quarter" idx="18"/>
          </p:nvPr>
        </p:nvSpPr>
        <p:spPr>
          <a:xfrm>
            <a:off x="427612" y="1129758"/>
            <a:ext cx="8834647" cy="599705"/>
          </a:xfrm>
        </p:spPr>
        <p:txBody>
          <a:bodyPr>
            <a:normAutofit/>
          </a:bodyPr>
          <a:lstStyle/>
          <a:p>
            <a:r>
              <a:rPr lang="is-IS" sz="1600" dirty="0">
                <a:solidFill>
                  <a:schemeClr val="bg1"/>
                </a:solidFill>
              </a:rPr>
              <a:t>Að koma snemma auga á vandamál tengt vöruflæði.</a:t>
            </a:r>
          </a:p>
        </p:txBody>
      </p:sp>
      <p:grpSp>
        <p:nvGrpSpPr>
          <p:cNvPr id="67" name="Group 66">
            <a:extLst>
              <a:ext uri="{FF2B5EF4-FFF2-40B4-BE49-F238E27FC236}">
                <a16:creationId xmlns:a16="http://schemas.microsoft.com/office/drawing/2014/main" id="{F7C78CAC-C1D8-E8E4-6E58-C9424193FA96}"/>
              </a:ext>
            </a:extLst>
          </p:cNvPr>
          <p:cNvGrpSpPr/>
          <p:nvPr/>
        </p:nvGrpSpPr>
        <p:grpSpPr>
          <a:xfrm>
            <a:off x="4538545" y="2192636"/>
            <a:ext cx="7491762" cy="3848678"/>
            <a:chOff x="4538545" y="2192636"/>
            <a:chExt cx="7491762" cy="3848678"/>
          </a:xfrm>
        </p:grpSpPr>
        <p:grpSp>
          <p:nvGrpSpPr>
            <p:cNvPr id="36" name="Group 35">
              <a:extLst>
                <a:ext uri="{FF2B5EF4-FFF2-40B4-BE49-F238E27FC236}">
                  <a16:creationId xmlns:a16="http://schemas.microsoft.com/office/drawing/2014/main" id="{241DCD76-29D7-5939-61C2-54A268BE23D7}"/>
                </a:ext>
              </a:extLst>
            </p:cNvPr>
            <p:cNvGrpSpPr/>
            <p:nvPr/>
          </p:nvGrpSpPr>
          <p:grpSpPr>
            <a:xfrm>
              <a:off x="4538545" y="2192636"/>
              <a:ext cx="7491762" cy="3848678"/>
              <a:chOff x="4538545" y="2192636"/>
              <a:chExt cx="7491762" cy="3848678"/>
            </a:xfrm>
          </p:grpSpPr>
          <p:grpSp>
            <p:nvGrpSpPr>
              <p:cNvPr id="37" name="Group 36">
                <a:extLst>
                  <a:ext uri="{FF2B5EF4-FFF2-40B4-BE49-F238E27FC236}">
                    <a16:creationId xmlns:a16="http://schemas.microsoft.com/office/drawing/2014/main" id="{FB7AC691-FEF6-5DF1-1849-516274C754F5}"/>
                  </a:ext>
                </a:extLst>
              </p:cNvPr>
              <p:cNvGrpSpPr/>
              <p:nvPr/>
            </p:nvGrpSpPr>
            <p:grpSpPr>
              <a:xfrm>
                <a:off x="4538545" y="2192636"/>
                <a:ext cx="7491762" cy="3848678"/>
                <a:chOff x="4538545" y="2192636"/>
                <a:chExt cx="7491762" cy="3848678"/>
              </a:xfrm>
            </p:grpSpPr>
            <p:sp>
              <p:nvSpPr>
                <p:cNvPr id="44" name="Rectangle 9">
                  <a:extLst>
                    <a:ext uri="{FF2B5EF4-FFF2-40B4-BE49-F238E27FC236}">
                      <a16:creationId xmlns:a16="http://schemas.microsoft.com/office/drawing/2014/main" id="{E736626E-C1F3-BAF4-9A96-C8C640A581DD}"/>
                    </a:ext>
                  </a:extLst>
                </p:cNvPr>
                <p:cNvSpPr/>
                <p:nvPr/>
              </p:nvSpPr>
              <p:spPr>
                <a:xfrm>
                  <a:off x="5056692" y="2192636"/>
                  <a:ext cx="1090706" cy="1739893"/>
                </a:xfrm>
                <a:prstGeom prst="rect">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39" name="Rectangle 4">
                  <a:extLst>
                    <a:ext uri="{FF2B5EF4-FFF2-40B4-BE49-F238E27FC236}">
                      <a16:creationId xmlns:a16="http://schemas.microsoft.com/office/drawing/2014/main" id="{E6BB3875-DA7A-C1BF-9852-696F32A5244A}"/>
                    </a:ext>
                  </a:extLst>
                </p:cNvPr>
                <p:cNvSpPr/>
                <p:nvPr/>
              </p:nvSpPr>
              <p:spPr>
                <a:xfrm>
                  <a:off x="5056692" y="3947207"/>
                  <a:ext cx="5515268" cy="427132"/>
                </a:xfrm>
                <a:prstGeom prst="rect">
                  <a:avLst/>
                </a:prstGeom>
                <a:solidFill>
                  <a:srgbClr val="79527B">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0" name="Rectangle 5">
                  <a:extLst>
                    <a:ext uri="{FF2B5EF4-FFF2-40B4-BE49-F238E27FC236}">
                      <a16:creationId xmlns:a16="http://schemas.microsoft.com/office/drawing/2014/main" id="{94EDA663-A044-91B1-2D2D-E17A7452F213}"/>
                    </a:ext>
                  </a:extLst>
                </p:cNvPr>
                <p:cNvSpPr/>
                <p:nvPr/>
              </p:nvSpPr>
              <p:spPr>
                <a:xfrm>
                  <a:off x="5056692" y="5272639"/>
                  <a:ext cx="5515268" cy="427132"/>
                </a:xfrm>
                <a:prstGeom prst="rect">
                  <a:avLst/>
                </a:prstGeom>
                <a:solidFill>
                  <a:srgbClr val="C3A7C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1" name="Rectangle 6">
                  <a:extLst>
                    <a:ext uri="{FF2B5EF4-FFF2-40B4-BE49-F238E27FC236}">
                      <a16:creationId xmlns:a16="http://schemas.microsoft.com/office/drawing/2014/main" id="{83895B7F-3E98-2A99-4209-A1DBBEB6B1CE}"/>
                    </a:ext>
                  </a:extLst>
                </p:cNvPr>
                <p:cNvSpPr/>
                <p:nvPr/>
              </p:nvSpPr>
              <p:spPr>
                <a:xfrm>
                  <a:off x="5056692" y="4830828"/>
                  <a:ext cx="5515268" cy="427132"/>
                </a:xfrm>
                <a:prstGeom prst="rect">
                  <a:avLst/>
                </a:prstGeom>
                <a:solidFill>
                  <a:srgbClr val="AC87A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2" name="Rectangle 7">
                  <a:extLst>
                    <a:ext uri="{FF2B5EF4-FFF2-40B4-BE49-F238E27FC236}">
                      <a16:creationId xmlns:a16="http://schemas.microsoft.com/office/drawing/2014/main" id="{EDA56DC0-AA03-B3BD-C9CA-6D3ADBEFF6B7}"/>
                    </a:ext>
                  </a:extLst>
                </p:cNvPr>
                <p:cNvSpPr/>
                <p:nvPr/>
              </p:nvSpPr>
              <p:spPr>
                <a:xfrm>
                  <a:off x="5056692" y="4389017"/>
                  <a:ext cx="5515268" cy="427132"/>
                </a:xfrm>
                <a:prstGeom prst="rect">
                  <a:avLst/>
                </a:prstGeom>
                <a:solidFill>
                  <a:srgbClr val="91639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3" name="Triangle 8">
                  <a:extLst>
                    <a:ext uri="{FF2B5EF4-FFF2-40B4-BE49-F238E27FC236}">
                      <a16:creationId xmlns:a16="http://schemas.microsoft.com/office/drawing/2014/main" id="{32E41869-DD15-6648-FC31-F485A292FA38}"/>
                    </a:ext>
                  </a:extLst>
                </p:cNvPr>
                <p:cNvSpPr/>
                <p:nvPr/>
              </p:nvSpPr>
              <p:spPr>
                <a:xfrm rot="5400000">
                  <a:off x="9555168" y="3224632"/>
                  <a:ext cx="3506293" cy="1443985"/>
                </a:xfrm>
                <a:prstGeom prst="triangle">
                  <a:avLst/>
                </a:prstGeom>
                <a:solidFill>
                  <a:srgbClr val="F2795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45" name="Rectangle 10">
                  <a:extLst>
                    <a:ext uri="{FF2B5EF4-FFF2-40B4-BE49-F238E27FC236}">
                      <a16:creationId xmlns:a16="http://schemas.microsoft.com/office/drawing/2014/main" id="{1E521870-8540-AB75-B302-0E175A3CEE78}"/>
                    </a:ext>
                  </a:extLst>
                </p:cNvPr>
                <p:cNvSpPr/>
                <p:nvPr/>
              </p:nvSpPr>
              <p:spPr>
                <a:xfrm>
                  <a:off x="6159849" y="2192636"/>
                  <a:ext cx="1090706" cy="1739893"/>
                </a:xfrm>
                <a:prstGeom prst="rect">
                  <a:avLst/>
                </a:prstGeom>
                <a:solidFill>
                  <a:srgbClr val="9ED4D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6" name="Rectangle 11">
                  <a:extLst>
                    <a:ext uri="{FF2B5EF4-FFF2-40B4-BE49-F238E27FC236}">
                      <a16:creationId xmlns:a16="http://schemas.microsoft.com/office/drawing/2014/main" id="{87CB02CD-A313-0933-DE1A-29B35CDE9638}"/>
                    </a:ext>
                  </a:extLst>
                </p:cNvPr>
                <p:cNvSpPr/>
                <p:nvPr/>
              </p:nvSpPr>
              <p:spPr>
                <a:xfrm>
                  <a:off x="7263007" y="2192636"/>
                  <a:ext cx="1090706" cy="1739893"/>
                </a:xfrm>
                <a:prstGeom prst="rect">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7" name="Rectangle 12">
                  <a:extLst>
                    <a:ext uri="{FF2B5EF4-FFF2-40B4-BE49-F238E27FC236}">
                      <a16:creationId xmlns:a16="http://schemas.microsoft.com/office/drawing/2014/main" id="{7D34EBE1-EEDE-00E7-F895-44DF1AADD0CE}"/>
                    </a:ext>
                  </a:extLst>
                </p:cNvPr>
                <p:cNvSpPr/>
                <p:nvPr/>
              </p:nvSpPr>
              <p:spPr>
                <a:xfrm>
                  <a:off x="8370778" y="2192636"/>
                  <a:ext cx="1090706" cy="1739893"/>
                </a:xfrm>
                <a:prstGeom prst="rect">
                  <a:avLst/>
                </a:prstGeom>
                <a:solidFill>
                  <a:srgbClr val="9DC5C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8" name="Rectangle 13">
                  <a:extLst>
                    <a:ext uri="{FF2B5EF4-FFF2-40B4-BE49-F238E27FC236}">
                      <a16:creationId xmlns:a16="http://schemas.microsoft.com/office/drawing/2014/main" id="{76C7C7DB-6028-4864-1079-985FB4C6B72F}"/>
                    </a:ext>
                  </a:extLst>
                </p:cNvPr>
                <p:cNvSpPr/>
                <p:nvPr/>
              </p:nvSpPr>
              <p:spPr>
                <a:xfrm flipH="1">
                  <a:off x="9479704" y="2193478"/>
                  <a:ext cx="1090706" cy="1739893"/>
                </a:xfrm>
                <a:prstGeom prst="rect">
                  <a:avLst/>
                </a:prstGeom>
                <a:solidFill>
                  <a:srgbClr val="7FB3B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9" name="TextBox 14">
                  <a:extLst>
                    <a:ext uri="{FF2B5EF4-FFF2-40B4-BE49-F238E27FC236}">
                      <a16:creationId xmlns:a16="http://schemas.microsoft.com/office/drawing/2014/main" id="{0370FD57-3FD6-3DA0-81CB-C7EB86734ED2}"/>
                    </a:ext>
                  </a:extLst>
                </p:cNvPr>
                <p:cNvSpPr txBox="1"/>
                <p:nvPr/>
              </p:nvSpPr>
              <p:spPr>
                <a:xfrm>
                  <a:off x="5541556" y="4025694"/>
                  <a:ext cx="454554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SKIPULAG OG INNVIÐIR TIL STUÐNINGS AÐALSTARFSEMINNI</a:t>
                  </a:r>
                </a:p>
              </p:txBody>
            </p:sp>
            <p:sp>
              <p:nvSpPr>
                <p:cNvPr id="50" name="TextBox 15">
                  <a:extLst>
                    <a:ext uri="{FF2B5EF4-FFF2-40B4-BE49-F238E27FC236}">
                      <a16:creationId xmlns:a16="http://schemas.microsoft.com/office/drawing/2014/main" id="{EDF00029-83B3-62D5-8C86-7346D281CB3F}"/>
                    </a:ext>
                  </a:extLst>
                </p:cNvPr>
                <p:cNvSpPr txBox="1"/>
                <p:nvPr/>
              </p:nvSpPr>
              <p:spPr>
                <a:xfrm>
                  <a:off x="7005997" y="4466176"/>
                  <a:ext cx="161666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MANNAUÐS</a:t>
                  </a:r>
                </a:p>
              </p:txBody>
            </p:sp>
            <p:sp>
              <p:nvSpPr>
                <p:cNvPr id="51" name="TextBox 16">
                  <a:extLst>
                    <a:ext uri="{FF2B5EF4-FFF2-40B4-BE49-F238E27FC236}">
                      <a16:creationId xmlns:a16="http://schemas.microsoft.com/office/drawing/2014/main" id="{A459DB0D-5F87-D90D-AF64-7D06AB2703C0}"/>
                    </a:ext>
                  </a:extLst>
                </p:cNvPr>
                <p:cNvSpPr txBox="1"/>
                <p:nvPr/>
              </p:nvSpPr>
              <p:spPr>
                <a:xfrm>
                  <a:off x="6328792" y="4907224"/>
                  <a:ext cx="297107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TÆKNILEGUR STUÐNINGUR VIÐ STARFSEMINA</a:t>
                  </a:r>
                </a:p>
              </p:txBody>
            </p:sp>
            <p:sp>
              <p:nvSpPr>
                <p:cNvPr id="52" name="TextBox 17">
                  <a:extLst>
                    <a:ext uri="{FF2B5EF4-FFF2-40B4-BE49-F238E27FC236}">
                      <a16:creationId xmlns:a16="http://schemas.microsoft.com/office/drawing/2014/main" id="{590F84B6-EA9B-2D4C-E354-0EE4C6481C5E}"/>
                    </a:ext>
                  </a:extLst>
                </p:cNvPr>
                <p:cNvSpPr txBox="1"/>
                <p:nvPr/>
              </p:nvSpPr>
              <p:spPr>
                <a:xfrm>
                  <a:off x="6605309" y="5348363"/>
                  <a:ext cx="2418034"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INNKAUP OG ÖNNUR ÖFLUN GAGNA</a:t>
                  </a:r>
                </a:p>
              </p:txBody>
            </p:sp>
            <p:sp>
              <p:nvSpPr>
                <p:cNvPr id="53" name="TextBox 23">
                  <a:extLst>
                    <a:ext uri="{FF2B5EF4-FFF2-40B4-BE49-F238E27FC236}">
                      <a16:creationId xmlns:a16="http://schemas.microsoft.com/office/drawing/2014/main" id="{2670599D-481E-D454-9F0A-2E576E4C695C}"/>
                    </a:ext>
                  </a:extLst>
                </p:cNvPr>
                <p:cNvSpPr txBox="1"/>
                <p:nvPr/>
              </p:nvSpPr>
              <p:spPr>
                <a:xfrm>
                  <a:off x="10919611" y="3794030"/>
                  <a:ext cx="531749"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KRÍSA</a:t>
                  </a:r>
                </a:p>
              </p:txBody>
            </p:sp>
            <p:sp>
              <p:nvSpPr>
                <p:cNvPr id="54" name="TextBox 25">
                  <a:extLst>
                    <a:ext uri="{FF2B5EF4-FFF2-40B4-BE49-F238E27FC236}">
                      <a16:creationId xmlns:a16="http://schemas.microsoft.com/office/drawing/2014/main" id="{4564E621-0648-7EE5-FB4D-DBB713008BBE}"/>
                    </a:ext>
                  </a:extLst>
                </p:cNvPr>
                <p:cNvSpPr txBox="1"/>
                <p:nvPr/>
              </p:nvSpPr>
              <p:spPr>
                <a:xfrm>
                  <a:off x="6548498" y="5764315"/>
                  <a:ext cx="2531655" cy="276999"/>
                </a:xfrm>
                <a:prstGeom prst="rect">
                  <a:avLst/>
                </a:prstGeom>
                <a:noFill/>
              </p:spPr>
              <p:txBody>
                <a:bodyPr wrap="none" rtlCol="0" anchor="ctr">
                  <a:spAutoFit/>
                </a:bodyPr>
                <a:lstStyle/>
                <a:p>
                  <a:pPr algn="ctr"/>
                  <a:r>
                    <a:rPr lang="en-GB" sz="1200" b="1" dirty="0">
                      <a:solidFill>
                        <a:srgbClr val="000000"/>
                      </a:solidFill>
                      <a:latin typeface="+mj-lt"/>
                      <a:cs typeface="Poppins" pitchFamily="2" charset="77"/>
                    </a:rPr>
                    <a:t>FERLAR TIL STUÐNINGS STARFSEMINNI</a:t>
                  </a:r>
                </a:p>
              </p:txBody>
            </p:sp>
            <p:sp>
              <p:nvSpPr>
                <p:cNvPr id="55" name="TextBox 26">
                  <a:extLst>
                    <a:ext uri="{FF2B5EF4-FFF2-40B4-BE49-F238E27FC236}">
                      <a16:creationId xmlns:a16="http://schemas.microsoft.com/office/drawing/2014/main" id="{CDEF3A47-3C29-B462-850C-23B8C108D72F}"/>
                    </a:ext>
                  </a:extLst>
                </p:cNvPr>
                <p:cNvSpPr txBox="1"/>
                <p:nvPr/>
              </p:nvSpPr>
              <p:spPr>
                <a:xfrm rot="16200000">
                  <a:off x="3943563" y="3089707"/>
                  <a:ext cx="1651629" cy="461665"/>
                </a:xfrm>
                <a:prstGeom prst="rect">
                  <a:avLst/>
                </a:prstGeom>
                <a:noFill/>
              </p:spPr>
              <p:txBody>
                <a:bodyPr wrap="square" rtlCol="0" anchor="ctr">
                  <a:spAutoFit/>
                </a:bodyPr>
                <a:lstStyle/>
                <a:p>
                  <a:pPr algn="ctr"/>
                  <a:r>
                    <a:rPr lang="en-GB" sz="1200" b="1" dirty="0">
                      <a:solidFill>
                        <a:srgbClr val="000000"/>
                      </a:solidFill>
                      <a:latin typeface="+mj-lt"/>
                      <a:cs typeface="Poppins" pitchFamily="2" charset="77"/>
                    </a:rPr>
                    <a:t>HELSTU VINNUFERLAR OG STARFSÞÆTTIR</a:t>
                  </a:r>
                </a:p>
              </p:txBody>
            </p:sp>
            <p:sp>
              <p:nvSpPr>
                <p:cNvPr id="56" name="TextBox 20">
                  <a:extLst>
                    <a:ext uri="{FF2B5EF4-FFF2-40B4-BE49-F238E27FC236}">
                      <a16:creationId xmlns:a16="http://schemas.microsoft.com/office/drawing/2014/main" id="{976424E3-E70C-A590-5B55-54685DD58E45}"/>
                    </a:ext>
                  </a:extLst>
                </p:cNvPr>
                <p:cNvSpPr txBox="1"/>
                <p:nvPr/>
              </p:nvSpPr>
              <p:spPr>
                <a:xfrm>
                  <a:off x="5094983" y="3090527"/>
                  <a:ext cx="995933"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AÐSTREYMI OG MÓTTAKA AÐFANGA</a:t>
                  </a:r>
                </a:p>
              </p:txBody>
            </p:sp>
            <p:sp>
              <p:nvSpPr>
                <p:cNvPr id="57" name="TextBox 21">
                  <a:extLst>
                    <a:ext uri="{FF2B5EF4-FFF2-40B4-BE49-F238E27FC236}">
                      <a16:creationId xmlns:a16="http://schemas.microsoft.com/office/drawing/2014/main" id="{60F17DD9-6FBE-2CEF-DB5F-D954089D8B00}"/>
                    </a:ext>
                  </a:extLst>
                </p:cNvPr>
                <p:cNvSpPr txBox="1"/>
                <p:nvPr/>
              </p:nvSpPr>
              <p:spPr>
                <a:xfrm>
                  <a:off x="8399079" y="3182041"/>
                  <a:ext cx="1024144" cy="646331"/>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MARKAÐS-SETNING OG SALA</a:t>
                  </a:r>
                </a:p>
              </p:txBody>
            </p:sp>
            <p:sp>
              <p:nvSpPr>
                <p:cNvPr id="58" name="TextBox 22">
                  <a:extLst>
                    <a:ext uri="{FF2B5EF4-FFF2-40B4-BE49-F238E27FC236}">
                      <a16:creationId xmlns:a16="http://schemas.microsoft.com/office/drawing/2014/main" id="{C1B82CEC-F769-1C82-30AF-B0D0C18D5E80}"/>
                    </a:ext>
                  </a:extLst>
                </p:cNvPr>
                <p:cNvSpPr txBox="1"/>
                <p:nvPr/>
              </p:nvSpPr>
              <p:spPr>
                <a:xfrm>
                  <a:off x="9619980" y="3182041"/>
                  <a:ext cx="810158" cy="276999"/>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ÞJÓNUSTA</a:t>
                  </a:r>
                </a:p>
              </p:txBody>
            </p:sp>
            <p:sp>
              <p:nvSpPr>
                <p:cNvPr id="59" name="Freeform 223">
                  <a:extLst>
                    <a:ext uri="{FF2B5EF4-FFF2-40B4-BE49-F238E27FC236}">
                      <a16:creationId xmlns:a16="http://schemas.microsoft.com/office/drawing/2014/main" id="{F0A7CAE4-4E63-7839-14A7-AD8548D7E266}"/>
                    </a:ext>
                  </a:extLst>
                </p:cNvPr>
                <p:cNvSpPr>
                  <a:spLocks noChangeArrowheads="1"/>
                </p:cNvSpPr>
                <p:nvPr/>
              </p:nvSpPr>
              <p:spPr bwMode="auto">
                <a:xfrm>
                  <a:off x="6468563" y="2755425"/>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567" dirty="0">
                    <a:latin typeface="+mj-lt"/>
                  </a:endParaRPr>
                </a:p>
              </p:txBody>
            </p:sp>
            <p:sp>
              <p:nvSpPr>
                <p:cNvPr id="60" name="Freeform 236">
                  <a:extLst>
                    <a:ext uri="{FF2B5EF4-FFF2-40B4-BE49-F238E27FC236}">
                      <a16:creationId xmlns:a16="http://schemas.microsoft.com/office/drawing/2014/main" id="{A50CC060-4F58-CAA0-AB59-257105142BBF}"/>
                    </a:ext>
                  </a:extLst>
                </p:cNvPr>
                <p:cNvSpPr>
                  <a:spLocks noChangeArrowheads="1"/>
                </p:cNvSpPr>
                <p:nvPr/>
              </p:nvSpPr>
              <p:spPr bwMode="auto">
                <a:xfrm>
                  <a:off x="7507887" y="2755424"/>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567" dirty="0">
                    <a:latin typeface="+mj-lt"/>
                  </a:endParaRPr>
                </a:p>
              </p:txBody>
            </p:sp>
            <p:sp>
              <p:nvSpPr>
                <p:cNvPr id="61" name="Freeform 245">
                  <a:extLst>
                    <a:ext uri="{FF2B5EF4-FFF2-40B4-BE49-F238E27FC236}">
                      <a16:creationId xmlns:a16="http://schemas.microsoft.com/office/drawing/2014/main" id="{2666BFF7-1750-751F-9573-0236473C9876}"/>
                    </a:ext>
                  </a:extLst>
                </p:cNvPr>
                <p:cNvSpPr>
                  <a:spLocks noChangeArrowheads="1"/>
                </p:cNvSpPr>
                <p:nvPr/>
              </p:nvSpPr>
              <p:spPr bwMode="auto">
                <a:xfrm>
                  <a:off x="9767481" y="2590165"/>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567" dirty="0">
                    <a:latin typeface="+mj-lt"/>
                  </a:endParaRPr>
                </a:p>
              </p:txBody>
            </p:sp>
            <p:sp>
              <p:nvSpPr>
                <p:cNvPr id="62" name="Left Arrow 33">
                  <a:extLst>
                    <a:ext uri="{FF2B5EF4-FFF2-40B4-BE49-F238E27FC236}">
                      <a16:creationId xmlns:a16="http://schemas.microsoft.com/office/drawing/2014/main" id="{00821F9E-8440-8F75-FB0A-2F4184F4CA6A}"/>
                    </a:ext>
                  </a:extLst>
                </p:cNvPr>
                <p:cNvSpPr/>
                <p:nvPr/>
              </p:nvSpPr>
              <p:spPr>
                <a:xfrm>
                  <a:off x="5056693" y="5817070"/>
                  <a:ext cx="1491805" cy="164510"/>
                </a:xfrm>
                <a:prstGeom prst="lef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3" name="Right Arrow 34">
                  <a:extLst>
                    <a:ext uri="{FF2B5EF4-FFF2-40B4-BE49-F238E27FC236}">
                      <a16:creationId xmlns:a16="http://schemas.microsoft.com/office/drawing/2014/main" id="{00750128-E019-8227-E0CC-DDEE2E140EE6}"/>
                    </a:ext>
                  </a:extLst>
                </p:cNvPr>
                <p:cNvSpPr/>
                <p:nvPr/>
              </p:nvSpPr>
              <p:spPr>
                <a:xfrm>
                  <a:off x="9023343" y="5817070"/>
                  <a:ext cx="1547069" cy="164510"/>
                </a:xfrm>
                <a:prstGeom prst="righ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4" name="TextBox 20">
                  <a:extLst>
                    <a:ext uri="{FF2B5EF4-FFF2-40B4-BE49-F238E27FC236}">
                      <a16:creationId xmlns:a16="http://schemas.microsoft.com/office/drawing/2014/main" id="{F898C5F0-674E-9593-A98A-40D2068E1685}"/>
                    </a:ext>
                  </a:extLst>
                </p:cNvPr>
                <p:cNvSpPr txBox="1"/>
                <p:nvPr/>
              </p:nvSpPr>
              <p:spPr>
                <a:xfrm>
                  <a:off x="6179478" y="3069314"/>
                  <a:ext cx="1021300" cy="461665"/>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FRAMLEIÐSLA / REKSTUR</a:t>
                  </a:r>
                </a:p>
              </p:txBody>
            </p:sp>
            <p:sp>
              <p:nvSpPr>
                <p:cNvPr id="65" name="TextBox 20">
                  <a:extLst>
                    <a:ext uri="{FF2B5EF4-FFF2-40B4-BE49-F238E27FC236}">
                      <a16:creationId xmlns:a16="http://schemas.microsoft.com/office/drawing/2014/main" id="{8901F8A4-B5E6-C578-C10B-BA542E22F7AE}"/>
                    </a:ext>
                  </a:extLst>
                </p:cNvPr>
                <p:cNvSpPr txBox="1"/>
                <p:nvPr/>
              </p:nvSpPr>
              <p:spPr>
                <a:xfrm>
                  <a:off x="7308373" y="3091686"/>
                  <a:ext cx="1021300"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FRÁGANGUR VÖRU, GEYMSLA OG DREIFING</a:t>
                  </a:r>
                </a:p>
              </p:txBody>
            </p:sp>
          </p:grpSp>
          <p:sp>
            <p:nvSpPr>
              <p:cNvPr id="38" name="Freeform 242">
                <a:extLst>
                  <a:ext uri="{FF2B5EF4-FFF2-40B4-BE49-F238E27FC236}">
                    <a16:creationId xmlns:a16="http://schemas.microsoft.com/office/drawing/2014/main" id="{2C54A038-52EA-95C5-FA7F-AF3766F2B0AA}"/>
                  </a:ext>
                </a:extLst>
              </p:cNvPr>
              <p:cNvSpPr>
                <a:spLocks noChangeArrowheads="1"/>
              </p:cNvSpPr>
              <p:nvPr/>
            </p:nvSpPr>
            <p:spPr bwMode="auto">
              <a:xfrm>
                <a:off x="8670838" y="2556498"/>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567" dirty="0">
                  <a:latin typeface="+mj-lt"/>
                </a:endParaRPr>
              </a:p>
            </p:txBody>
          </p:sp>
        </p:grpSp>
        <p:sp>
          <p:nvSpPr>
            <p:cNvPr id="66" name="Freeform 233">
              <a:extLst>
                <a:ext uri="{FF2B5EF4-FFF2-40B4-BE49-F238E27FC236}">
                  <a16:creationId xmlns:a16="http://schemas.microsoft.com/office/drawing/2014/main" id="{5E4090AA-DA2C-3FC9-354D-BF39D54CCFF5}"/>
                </a:ext>
              </a:extLst>
            </p:cNvPr>
            <p:cNvSpPr>
              <a:spLocks noChangeArrowheads="1"/>
            </p:cNvSpPr>
            <p:nvPr/>
          </p:nvSpPr>
          <p:spPr bwMode="auto">
            <a:xfrm>
              <a:off x="5326189" y="2550307"/>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567" dirty="0">
                <a:latin typeface="+mj-lt"/>
              </a:endParaRPr>
            </a:p>
          </p:txBody>
        </p:sp>
      </p:grpSp>
    </p:spTree>
    <p:extLst>
      <p:ext uri="{BB962C8B-B14F-4D97-AF65-F5344CB8AC3E}">
        <p14:creationId xmlns:p14="http://schemas.microsoft.com/office/powerpoint/2010/main" val="36131373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platzhalter 33">
            <a:extLst>
              <a:ext uri="{FF2B5EF4-FFF2-40B4-BE49-F238E27FC236}">
                <a16:creationId xmlns:a16="http://schemas.microsoft.com/office/drawing/2014/main" id="{90E22E7C-FA7A-B07A-9AFF-7192A85B9446}"/>
              </a:ext>
            </a:extLst>
          </p:cNvPr>
          <p:cNvSpPr>
            <a:spLocks noGrp="1"/>
          </p:cNvSpPr>
          <p:nvPr>
            <p:ph type="body" sz="quarter" idx="18"/>
          </p:nvPr>
        </p:nvSpPr>
        <p:spPr>
          <a:xfrm>
            <a:off x="1708127" y="1177730"/>
            <a:ext cx="5004527" cy="2248100"/>
          </a:xfrm>
        </p:spPr>
        <p:txBody>
          <a:bodyPr vert="horz" lIns="91440" tIns="45720" rIns="91440" bIns="45720" rtlCol="0" anchor="t">
            <a:normAutofit fontScale="77500" lnSpcReduction="20000"/>
          </a:bodyPr>
          <a:lstStyle/>
          <a:p>
            <a:pPr>
              <a:lnSpc>
                <a:spcPct val="120000"/>
              </a:lnSpc>
            </a:pPr>
            <a:r>
              <a:rPr lang="is-IS" dirty="0"/>
              <a:t>Árangursvísar tengdir vöruflæðinu eru notaðir af vörustjórum til að fylgjast með, sjá fyrir og </a:t>
            </a:r>
            <a:r>
              <a:rPr lang="is-IS" sz="2500" dirty="0"/>
              <a:t>hámarka</a:t>
            </a:r>
            <a:r>
              <a:rPr lang="is-IS" dirty="0"/>
              <a:t> öll flutningsferli.</a:t>
            </a:r>
          </a:p>
          <a:p>
            <a:pPr>
              <a:lnSpc>
                <a:spcPct val="120000"/>
              </a:lnSpc>
            </a:pPr>
            <a:r>
              <a:rPr lang="is-IS" dirty="0"/>
              <a:t>Þessar mælingar </a:t>
            </a:r>
            <a:r>
              <a:rPr lang="is-IS" sz="2500" dirty="0"/>
              <a:t>tengjast meðal annars flutningum, vöruhúsum og aðfangakeðjunni á </a:t>
            </a:r>
            <a:br>
              <a:rPr lang="is-IS" sz="2500" dirty="0"/>
            </a:br>
            <a:r>
              <a:rPr lang="is-IS" sz="2500" dirty="0"/>
              <a:t>meðal fleiri þátta</a:t>
            </a:r>
          </a:p>
        </p:txBody>
      </p:sp>
      <p:sp>
        <p:nvSpPr>
          <p:cNvPr id="33" name="Textplatzhalter 32">
            <a:extLst>
              <a:ext uri="{FF2B5EF4-FFF2-40B4-BE49-F238E27FC236}">
                <a16:creationId xmlns:a16="http://schemas.microsoft.com/office/drawing/2014/main" id="{3111A1C8-A213-4A3B-F602-2D2F0929DE29}"/>
              </a:ext>
            </a:extLst>
          </p:cNvPr>
          <p:cNvSpPr>
            <a:spLocks noGrp="1"/>
          </p:cNvSpPr>
          <p:nvPr>
            <p:ph type="body" sz="quarter" idx="16"/>
          </p:nvPr>
        </p:nvSpPr>
        <p:spPr>
          <a:xfrm>
            <a:off x="1718561" y="240632"/>
            <a:ext cx="4951746" cy="1039528"/>
          </a:xfrm>
        </p:spPr>
        <p:txBody>
          <a:bodyPr>
            <a:normAutofit lnSpcReduction="10000"/>
          </a:bodyPr>
          <a:lstStyle/>
          <a:p>
            <a:r>
              <a:rPr lang="de-DE" cap="small" dirty="0"/>
              <a:t>Mælingar tengdar vöruflæði </a:t>
            </a:r>
          </a:p>
        </p:txBody>
      </p:sp>
      <p:sp>
        <p:nvSpPr>
          <p:cNvPr id="4" name="Pentagon 29">
            <a:extLst>
              <a:ext uri="{FF2B5EF4-FFF2-40B4-BE49-F238E27FC236}">
                <a16:creationId xmlns:a16="http://schemas.microsoft.com/office/drawing/2014/main" id="{BE851E19-5CCC-4026-813D-53F94A3AC0E9}"/>
              </a:ext>
            </a:extLst>
          </p:cNvPr>
          <p:cNvSpPr/>
          <p:nvPr/>
        </p:nvSpPr>
        <p:spPr>
          <a:xfrm>
            <a:off x="4501275" y="3001839"/>
            <a:ext cx="7477218" cy="646730"/>
          </a:xfrm>
          <a:prstGeom prst="homePlate">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7">
            <a:extLst>
              <a:ext uri="{FF2B5EF4-FFF2-40B4-BE49-F238E27FC236}">
                <a16:creationId xmlns:a16="http://schemas.microsoft.com/office/drawing/2014/main" id="{77F44FBC-28A2-9319-6F27-4BA05F37D8A3}"/>
              </a:ext>
            </a:extLst>
          </p:cNvPr>
          <p:cNvSpPr txBox="1"/>
          <p:nvPr/>
        </p:nvSpPr>
        <p:spPr>
          <a:xfrm>
            <a:off x="4610231" y="3233433"/>
            <a:ext cx="2212206" cy="335989"/>
          </a:xfrm>
          <a:prstGeom prst="rect">
            <a:avLst/>
          </a:prstGeom>
          <a:noFill/>
          <a:ln>
            <a:noFill/>
          </a:ln>
        </p:spPr>
        <p:txBody>
          <a:bodyPr wrap="square" rtlCol="0" anchor="ctr" anchorCtr="0">
            <a:spAutoFit/>
          </a:bodyPr>
          <a:lstStyle/>
          <a:p>
            <a:pPr lvl="0">
              <a:lnSpc>
                <a:spcPts val="1860"/>
              </a:lnSpc>
              <a:defRPr/>
            </a:pPr>
            <a:r>
              <a:rPr lang="is-IS" b="1" dirty="0">
                <a:solidFill>
                  <a:schemeClr val="bg1"/>
                </a:solidFill>
                <a:ea typeface="League Spartan" charset="0"/>
                <a:cs typeface="Poppins" pitchFamily="2" charset="77"/>
              </a:rPr>
              <a:t>Nákvæmni pantana</a:t>
            </a:r>
          </a:p>
        </p:txBody>
      </p:sp>
      <p:sp>
        <p:nvSpPr>
          <p:cNvPr id="6" name="Subtitle 2">
            <a:extLst>
              <a:ext uri="{FF2B5EF4-FFF2-40B4-BE49-F238E27FC236}">
                <a16:creationId xmlns:a16="http://schemas.microsoft.com/office/drawing/2014/main" id="{60DDD896-B827-62E5-3AE7-9644C24366EC}"/>
              </a:ext>
            </a:extLst>
          </p:cNvPr>
          <p:cNvSpPr txBox="1">
            <a:spLocks/>
          </p:cNvSpPr>
          <p:nvPr/>
        </p:nvSpPr>
        <p:spPr>
          <a:xfrm>
            <a:off x="6988972" y="3166777"/>
            <a:ext cx="5156055"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a:solidFill>
                  <a:schemeClr val="bg1"/>
                </a:solidFill>
                <a:latin typeface="+mn-lt"/>
                <a:ea typeface="Lato Light" panose="020F0502020204030203" pitchFamily="34" charset="0"/>
                <a:cs typeface="Mukta ExtraLight" panose="020B0000000000000000" pitchFamily="34" charset="77"/>
              </a:rPr>
              <a:t>Mikilvægt að fylgjast með hvort pantanir séu afgreiddar rangar</a:t>
            </a:r>
          </a:p>
        </p:txBody>
      </p:sp>
      <p:sp>
        <p:nvSpPr>
          <p:cNvPr id="7" name="Pentagon 32">
            <a:extLst>
              <a:ext uri="{FF2B5EF4-FFF2-40B4-BE49-F238E27FC236}">
                <a16:creationId xmlns:a16="http://schemas.microsoft.com/office/drawing/2014/main" id="{8050CEE8-4D97-3E6E-9C3E-1D085D8CACA4}"/>
              </a:ext>
            </a:extLst>
          </p:cNvPr>
          <p:cNvSpPr/>
          <p:nvPr/>
        </p:nvSpPr>
        <p:spPr>
          <a:xfrm>
            <a:off x="4501275" y="3805688"/>
            <a:ext cx="7477218" cy="646730"/>
          </a:xfrm>
          <a:prstGeom prst="homePlat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BAF68E7-89D4-BB35-02B0-C5800D24B4DE}"/>
              </a:ext>
            </a:extLst>
          </p:cNvPr>
          <p:cNvSpPr txBox="1"/>
          <p:nvPr/>
        </p:nvSpPr>
        <p:spPr>
          <a:xfrm>
            <a:off x="4610232" y="3989506"/>
            <a:ext cx="2393480" cy="335989"/>
          </a:xfrm>
          <a:prstGeom prst="rect">
            <a:avLst/>
          </a:prstGeom>
          <a:noFill/>
          <a:ln>
            <a:noFill/>
          </a:ln>
        </p:spPr>
        <p:txBody>
          <a:bodyPr wrap="square" rtlCol="0" anchor="ctr" anchorCtr="0">
            <a:spAutoFit/>
          </a:bodyPr>
          <a:lstStyle/>
          <a:p>
            <a:pPr lvl="0">
              <a:lnSpc>
                <a:spcPts val="1860"/>
              </a:lnSpc>
              <a:defRPr/>
            </a:pPr>
            <a:r>
              <a:rPr lang="is-IS" b="1" dirty="0">
                <a:solidFill>
                  <a:schemeClr val="bg1"/>
                </a:solidFill>
                <a:ea typeface="League Spartan" charset="0"/>
                <a:cs typeface="Poppins" pitchFamily="2" charset="77"/>
              </a:rPr>
              <a:t>Flutningskostnaður</a:t>
            </a:r>
          </a:p>
        </p:txBody>
      </p:sp>
      <p:sp>
        <p:nvSpPr>
          <p:cNvPr id="9" name="Subtitle 2">
            <a:extLst>
              <a:ext uri="{FF2B5EF4-FFF2-40B4-BE49-F238E27FC236}">
                <a16:creationId xmlns:a16="http://schemas.microsoft.com/office/drawing/2014/main" id="{93302AA8-80E9-93D0-E2A8-45DA9211CB64}"/>
              </a:ext>
            </a:extLst>
          </p:cNvPr>
          <p:cNvSpPr txBox="1">
            <a:spLocks/>
          </p:cNvSpPr>
          <p:nvPr/>
        </p:nvSpPr>
        <p:spPr>
          <a:xfrm>
            <a:off x="6988972" y="3956772"/>
            <a:ext cx="4592074"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Greining á öllum kostnaðarliðum sem tengist flutningi</a:t>
            </a:r>
          </a:p>
        </p:txBody>
      </p:sp>
      <p:sp>
        <p:nvSpPr>
          <p:cNvPr id="16" name="Pentagon 41">
            <a:extLst>
              <a:ext uri="{FF2B5EF4-FFF2-40B4-BE49-F238E27FC236}">
                <a16:creationId xmlns:a16="http://schemas.microsoft.com/office/drawing/2014/main" id="{9C239C26-2C92-2C89-5AFF-DFB1E71D6722}"/>
              </a:ext>
            </a:extLst>
          </p:cNvPr>
          <p:cNvSpPr/>
          <p:nvPr/>
        </p:nvSpPr>
        <p:spPr>
          <a:xfrm>
            <a:off x="4501275" y="4588643"/>
            <a:ext cx="7477218" cy="646730"/>
          </a:xfrm>
          <a:prstGeom prst="homePlat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dirty="0"/>
          </a:p>
        </p:txBody>
      </p:sp>
      <p:sp>
        <p:nvSpPr>
          <p:cNvPr id="17" name="TextBox 7">
            <a:extLst>
              <a:ext uri="{FF2B5EF4-FFF2-40B4-BE49-F238E27FC236}">
                <a16:creationId xmlns:a16="http://schemas.microsoft.com/office/drawing/2014/main" id="{481784DD-448B-1A31-78F4-EB46067AF8A5}"/>
              </a:ext>
            </a:extLst>
          </p:cNvPr>
          <p:cNvSpPr txBox="1"/>
          <p:nvPr/>
        </p:nvSpPr>
        <p:spPr>
          <a:xfrm>
            <a:off x="4610231" y="4679853"/>
            <a:ext cx="2240581" cy="579646"/>
          </a:xfrm>
          <a:prstGeom prst="rect">
            <a:avLst/>
          </a:prstGeom>
          <a:noFill/>
          <a:ln>
            <a:noFill/>
          </a:ln>
        </p:spPr>
        <p:txBody>
          <a:bodyPr wrap="square" rtlCol="0" anchor="ctr" anchorCtr="0">
            <a:spAutoFit/>
          </a:bodyPr>
          <a:lstStyle/>
          <a:p>
            <a:pPr lvl="0">
              <a:lnSpc>
                <a:spcPts val="1860"/>
              </a:lnSpc>
              <a:defRPr/>
            </a:pPr>
            <a:r>
              <a:rPr lang="is-IS" b="1">
                <a:solidFill>
                  <a:schemeClr val="bg1"/>
                </a:solidFill>
                <a:ea typeface="League Spartan" charset="0"/>
                <a:cs typeface="Poppins" pitchFamily="2" charset="77"/>
              </a:rPr>
              <a:t>Kostnaður tengdur geymslum</a:t>
            </a:r>
          </a:p>
        </p:txBody>
      </p:sp>
      <p:sp>
        <p:nvSpPr>
          <p:cNvPr id="18" name="Subtitle 2">
            <a:extLst>
              <a:ext uri="{FF2B5EF4-FFF2-40B4-BE49-F238E27FC236}">
                <a16:creationId xmlns:a16="http://schemas.microsoft.com/office/drawing/2014/main" id="{C1CADB1C-320E-4803-54DA-FD015407A13A}"/>
              </a:ext>
            </a:extLst>
          </p:cNvPr>
          <p:cNvSpPr txBox="1">
            <a:spLocks/>
          </p:cNvSpPr>
          <p:nvPr/>
        </p:nvSpPr>
        <p:spPr>
          <a:xfrm>
            <a:off x="6984670" y="4746764"/>
            <a:ext cx="4729275"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a:cs typeface="Mukta ExtraLight" panose="020B0000000000000000" pitchFamily="34" charset="77"/>
              </a:rPr>
              <a:t>Hagræðing í útgjöldum vegna vöruhúss</a:t>
            </a:r>
          </a:p>
        </p:txBody>
      </p:sp>
      <p:sp>
        <p:nvSpPr>
          <p:cNvPr id="19" name="Pentagon 2">
            <a:extLst>
              <a:ext uri="{FF2B5EF4-FFF2-40B4-BE49-F238E27FC236}">
                <a16:creationId xmlns:a16="http://schemas.microsoft.com/office/drawing/2014/main" id="{6585F910-5410-EEBC-9836-24B46295F2E1}"/>
              </a:ext>
            </a:extLst>
          </p:cNvPr>
          <p:cNvSpPr/>
          <p:nvPr/>
        </p:nvSpPr>
        <p:spPr>
          <a:xfrm>
            <a:off x="4501275" y="5394668"/>
            <a:ext cx="7477218" cy="646730"/>
          </a:xfrm>
          <a:prstGeom prst="homePlate">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7">
            <a:extLst>
              <a:ext uri="{FF2B5EF4-FFF2-40B4-BE49-F238E27FC236}">
                <a16:creationId xmlns:a16="http://schemas.microsoft.com/office/drawing/2014/main" id="{48CDA02A-BBD0-F1B5-AE9A-7BC46714DF65}"/>
              </a:ext>
            </a:extLst>
          </p:cNvPr>
          <p:cNvSpPr txBox="1"/>
          <p:nvPr/>
        </p:nvSpPr>
        <p:spPr>
          <a:xfrm>
            <a:off x="4610232" y="5551139"/>
            <a:ext cx="1878290" cy="335989"/>
          </a:xfrm>
          <a:prstGeom prst="rect">
            <a:avLst/>
          </a:prstGeom>
          <a:noFill/>
          <a:ln>
            <a:noFill/>
          </a:ln>
        </p:spPr>
        <p:txBody>
          <a:bodyPr wrap="square" rtlCol="0" anchor="ctr" anchorCtr="0">
            <a:spAutoFit/>
          </a:bodyPr>
          <a:lstStyle/>
          <a:p>
            <a:pPr lvl="0">
              <a:lnSpc>
                <a:spcPts val="1860"/>
              </a:lnSpc>
              <a:defRPr/>
            </a:pPr>
            <a:r>
              <a:rPr lang="is-IS" b="1">
                <a:solidFill>
                  <a:schemeClr val="bg1"/>
                </a:solidFill>
                <a:ea typeface="League Spartan" charset="0"/>
                <a:cs typeface="Poppins" pitchFamily="2" charset="77"/>
              </a:rPr>
              <a:t>Fjöldi sendinga</a:t>
            </a:r>
          </a:p>
        </p:txBody>
      </p:sp>
      <p:sp>
        <p:nvSpPr>
          <p:cNvPr id="21" name="Subtitle 2">
            <a:extLst>
              <a:ext uri="{FF2B5EF4-FFF2-40B4-BE49-F238E27FC236}">
                <a16:creationId xmlns:a16="http://schemas.microsoft.com/office/drawing/2014/main" id="{10EBFE17-916F-ECC2-A60C-2B388E0A1976}"/>
              </a:ext>
            </a:extLst>
          </p:cNvPr>
          <p:cNvSpPr txBox="1">
            <a:spLocks/>
          </p:cNvSpPr>
          <p:nvPr/>
        </p:nvSpPr>
        <p:spPr>
          <a:xfrm>
            <a:off x="6984670" y="5588506"/>
            <a:ext cx="4283539"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a:solidFill>
                  <a:schemeClr val="bg1"/>
                </a:solidFill>
                <a:latin typeface="+mn-lt"/>
                <a:ea typeface="Lato Light" panose="020F0502020204030203" pitchFamily="34" charset="0"/>
                <a:cs typeface="Mukta ExtraLight" panose="020B0000000000000000" pitchFamily="34" charset="77"/>
              </a:rPr>
              <a:t>Að vita hversu margar pantanir eru sendar út</a:t>
            </a:r>
          </a:p>
        </p:txBody>
      </p:sp>
      <p:sp>
        <p:nvSpPr>
          <p:cNvPr id="25" name="Pentagon 8">
            <a:extLst>
              <a:ext uri="{FF2B5EF4-FFF2-40B4-BE49-F238E27FC236}">
                <a16:creationId xmlns:a16="http://schemas.microsoft.com/office/drawing/2014/main" id="{9EEF9576-3439-B645-E17B-2A5FDC65395E}"/>
              </a:ext>
            </a:extLst>
          </p:cNvPr>
          <p:cNvSpPr/>
          <p:nvPr/>
        </p:nvSpPr>
        <p:spPr>
          <a:xfrm>
            <a:off x="4501275" y="6183719"/>
            <a:ext cx="7426928" cy="646730"/>
          </a:xfrm>
          <a:prstGeom prst="homePlate">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7">
            <a:extLst>
              <a:ext uri="{FF2B5EF4-FFF2-40B4-BE49-F238E27FC236}">
                <a16:creationId xmlns:a16="http://schemas.microsoft.com/office/drawing/2014/main" id="{D232B5EB-528A-AB6F-C6C3-990E6CBC0C5F}"/>
              </a:ext>
            </a:extLst>
          </p:cNvPr>
          <p:cNvSpPr txBox="1"/>
          <p:nvPr/>
        </p:nvSpPr>
        <p:spPr>
          <a:xfrm>
            <a:off x="4559941" y="6274929"/>
            <a:ext cx="2110365" cy="579646"/>
          </a:xfrm>
          <a:prstGeom prst="rect">
            <a:avLst/>
          </a:prstGeom>
          <a:noFill/>
          <a:ln>
            <a:noFill/>
          </a:ln>
        </p:spPr>
        <p:txBody>
          <a:bodyPr wrap="square" rtlCol="0" anchor="ctr" anchorCtr="0">
            <a:spAutoFit/>
          </a:bodyPr>
          <a:lstStyle/>
          <a:p>
            <a:pPr lvl="0">
              <a:lnSpc>
                <a:spcPts val="1860"/>
              </a:lnSpc>
              <a:defRPr/>
            </a:pPr>
            <a:r>
              <a:rPr lang="is-IS" b="1">
                <a:solidFill>
                  <a:schemeClr val="bg1"/>
                </a:solidFill>
                <a:ea typeface="League Spartan" charset="0"/>
                <a:cs typeface="Poppins" pitchFamily="2" charset="77"/>
              </a:rPr>
              <a:t>Nákvæmni í birgðahaldi</a:t>
            </a:r>
          </a:p>
        </p:txBody>
      </p:sp>
      <p:sp>
        <p:nvSpPr>
          <p:cNvPr id="27" name="Subtitle 2">
            <a:extLst>
              <a:ext uri="{FF2B5EF4-FFF2-40B4-BE49-F238E27FC236}">
                <a16:creationId xmlns:a16="http://schemas.microsoft.com/office/drawing/2014/main" id="{857D233F-23A5-9406-E92F-67E1BE81BA31}"/>
              </a:ext>
            </a:extLst>
          </p:cNvPr>
          <p:cNvSpPr txBox="1">
            <a:spLocks/>
          </p:cNvSpPr>
          <p:nvPr/>
        </p:nvSpPr>
        <p:spPr>
          <a:xfrm>
            <a:off x="7003712" y="6299850"/>
            <a:ext cx="4642364"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a:solidFill>
                  <a:schemeClr val="bg1"/>
                </a:solidFill>
                <a:latin typeface="+mn-lt"/>
                <a:ea typeface="Lato Light" panose="020F0502020204030203" pitchFamily="34" charset="0"/>
                <a:cs typeface="Mukta ExtraLight" panose="020B0000000000000000" pitchFamily="34" charset="77"/>
              </a:rPr>
              <a:t>Að forðast vandamál vegan ónákvæmni í birgðahaldi</a:t>
            </a:r>
          </a:p>
        </p:txBody>
      </p:sp>
      <p:cxnSp>
        <p:nvCxnSpPr>
          <p:cNvPr id="28" name="Straight Connector 12">
            <a:extLst>
              <a:ext uri="{FF2B5EF4-FFF2-40B4-BE49-F238E27FC236}">
                <a16:creationId xmlns:a16="http://schemas.microsoft.com/office/drawing/2014/main" id="{A7380DC8-774B-4AF7-8BD5-E07C78F5309F}"/>
              </a:ext>
            </a:extLst>
          </p:cNvPr>
          <p:cNvCxnSpPr>
            <a:cxnSpLocks/>
          </p:cNvCxnSpPr>
          <p:nvPr/>
        </p:nvCxnSpPr>
        <p:spPr>
          <a:xfrm>
            <a:off x="6850813" y="2969851"/>
            <a:ext cx="0" cy="397304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3844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E1BF28-D2B1-744F-89B7-D52F0BBA9E40}"/>
              </a:ext>
            </a:extLst>
          </p:cNvPr>
          <p:cNvSpPr>
            <a:spLocks noGrp="1"/>
          </p:cNvSpPr>
          <p:nvPr>
            <p:ph type="body" sz="quarter" idx="16"/>
          </p:nvPr>
        </p:nvSpPr>
        <p:spPr/>
        <p:txBody>
          <a:bodyPr>
            <a:noAutofit/>
          </a:bodyPr>
          <a:lstStyle/>
          <a:p>
            <a:r>
              <a:rPr lang="is-IS" sz="3000" b="1" dirty="0"/>
              <a:t>Að koma snemma í veg fyrir krísu tengt vöruflæðinu</a:t>
            </a:r>
          </a:p>
        </p:txBody>
      </p:sp>
      <p:pic>
        <p:nvPicPr>
          <p:cNvPr id="9" name="Bildplatzhalter 8" descr="Ein Bild, das Text, Gebäude, Boden, Szene enthält.&#10;&#10;Automatisch generierte Beschreibung">
            <a:extLst>
              <a:ext uri="{FF2B5EF4-FFF2-40B4-BE49-F238E27FC236}">
                <a16:creationId xmlns:a16="http://schemas.microsoft.com/office/drawing/2014/main" id="{3469B71F-4498-56B1-4AF0-C00C9BE2EF6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5958" r="15958"/>
          <a:stretch>
            <a:fillRect/>
          </a:stretch>
        </p:blipFill>
        <p:spPr/>
      </p:pic>
      <p:graphicFrame>
        <p:nvGraphicFramePr>
          <p:cNvPr id="7" name="Text Placeholder 2">
            <a:extLst>
              <a:ext uri="{FF2B5EF4-FFF2-40B4-BE49-F238E27FC236}">
                <a16:creationId xmlns:a16="http://schemas.microsoft.com/office/drawing/2014/main" id="{66785E19-4308-3412-C907-3C04A15C4A5A}"/>
              </a:ext>
            </a:extLst>
          </p:cNvPr>
          <p:cNvGraphicFramePr/>
          <p:nvPr>
            <p:extLst>
              <p:ext uri="{D42A27DB-BD31-4B8C-83A1-F6EECF244321}">
                <p14:modId xmlns:p14="http://schemas.microsoft.com/office/powerpoint/2010/main" val="2723891184"/>
              </p:ext>
            </p:extLst>
          </p:nvPr>
        </p:nvGraphicFramePr>
        <p:xfrm>
          <a:off x="102170" y="1832645"/>
          <a:ext cx="6034696" cy="44853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platzhalter 9">
            <a:extLst>
              <a:ext uri="{FF2B5EF4-FFF2-40B4-BE49-F238E27FC236}">
                <a16:creationId xmlns:a16="http://schemas.microsoft.com/office/drawing/2014/main" id="{5EEEB868-975D-28A8-8E2D-77A742379DBB}"/>
              </a:ext>
            </a:extLst>
          </p:cNvPr>
          <p:cNvSpPr txBox="1">
            <a:spLocks/>
          </p:cNvSpPr>
          <p:nvPr/>
        </p:nvSpPr>
        <p:spPr>
          <a:xfrm>
            <a:off x="6392300" y="5676171"/>
            <a:ext cx="4983163" cy="44217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rgbClr val="595A59"/>
                </a:solidFill>
              </a:rPr>
              <a:t>Mynd: </a:t>
            </a:r>
            <a:r>
              <a:rPr lang="de-DE" sz="800" b="1" dirty="0">
                <a:solidFill>
                  <a:srgbClr val="595A59"/>
                </a:solidFill>
              </a:rPr>
              <a:t>Alexander Isreb</a:t>
            </a:r>
            <a:endParaRPr lang="de-DE" sz="800" dirty="0">
              <a:solidFill>
                <a:srgbClr val="595A59"/>
              </a:solidFill>
            </a:endParaRPr>
          </a:p>
          <a:p>
            <a:endParaRPr lang="de-DE" sz="800" dirty="0"/>
          </a:p>
        </p:txBody>
      </p:sp>
    </p:spTree>
    <p:extLst>
      <p:ext uri="{BB962C8B-B14F-4D97-AF65-F5344CB8AC3E}">
        <p14:creationId xmlns:p14="http://schemas.microsoft.com/office/powerpoint/2010/main" val="26853655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05FB03E-58E5-1CB0-7072-68FB4D922FEB}"/>
              </a:ext>
            </a:extLst>
          </p:cNvPr>
          <p:cNvSpPr/>
          <p:nvPr/>
        </p:nvSpPr>
        <p:spPr>
          <a:xfrm>
            <a:off x="1" y="336895"/>
            <a:ext cx="12191999" cy="119981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platzhalter 2">
            <a:extLst>
              <a:ext uri="{FF2B5EF4-FFF2-40B4-BE49-F238E27FC236}">
                <a16:creationId xmlns:a16="http://schemas.microsoft.com/office/drawing/2014/main" id="{FF61BD6A-C6DD-70BA-3B14-D385B7C2FA56}"/>
              </a:ext>
            </a:extLst>
          </p:cNvPr>
          <p:cNvSpPr>
            <a:spLocks noGrp="1"/>
          </p:cNvSpPr>
          <p:nvPr>
            <p:ph type="body" sz="quarter" idx="16"/>
          </p:nvPr>
        </p:nvSpPr>
        <p:spPr/>
        <p:txBody>
          <a:bodyPr>
            <a:normAutofit lnSpcReduction="10000"/>
          </a:bodyPr>
          <a:lstStyle/>
          <a:p>
            <a:r>
              <a:rPr lang="de-DE" dirty="0">
                <a:solidFill>
                  <a:schemeClr val="bg1"/>
                </a:solidFill>
              </a:rPr>
              <a:t>Virðiskeðjan sem tól til að greina mögulega krísu</a:t>
            </a:r>
          </a:p>
        </p:txBody>
      </p:sp>
      <p:sp>
        <p:nvSpPr>
          <p:cNvPr id="15" name="TextBox 15">
            <a:extLst>
              <a:ext uri="{FF2B5EF4-FFF2-40B4-BE49-F238E27FC236}">
                <a16:creationId xmlns:a16="http://schemas.microsoft.com/office/drawing/2014/main" id="{9ED0B9DD-2B9E-98FB-7443-90C7C774F6ED}"/>
              </a:ext>
            </a:extLst>
          </p:cNvPr>
          <p:cNvSpPr txBox="1"/>
          <p:nvPr/>
        </p:nvSpPr>
        <p:spPr>
          <a:xfrm>
            <a:off x="6647438" y="4466176"/>
            <a:ext cx="2333779"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HUMAN RESOURCE MANAGEMENT</a:t>
            </a:r>
          </a:p>
        </p:txBody>
      </p:sp>
      <p:sp>
        <p:nvSpPr>
          <p:cNvPr id="16" name="TextBox 16">
            <a:extLst>
              <a:ext uri="{FF2B5EF4-FFF2-40B4-BE49-F238E27FC236}">
                <a16:creationId xmlns:a16="http://schemas.microsoft.com/office/drawing/2014/main" id="{8CA1C8E4-472E-9EAF-82AE-152A403BC568}"/>
              </a:ext>
            </a:extLst>
          </p:cNvPr>
          <p:cNvSpPr txBox="1"/>
          <p:nvPr/>
        </p:nvSpPr>
        <p:spPr>
          <a:xfrm>
            <a:off x="6822741" y="4907224"/>
            <a:ext cx="198317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TECHNOLOGY DEVELOPMENT</a:t>
            </a:r>
          </a:p>
        </p:txBody>
      </p:sp>
      <p:sp>
        <p:nvSpPr>
          <p:cNvPr id="17" name="TextBox 17">
            <a:extLst>
              <a:ext uri="{FF2B5EF4-FFF2-40B4-BE49-F238E27FC236}">
                <a16:creationId xmlns:a16="http://schemas.microsoft.com/office/drawing/2014/main" id="{7BE00EE1-DE6D-E008-CABB-DF0EE19B17FA}"/>
              </a:ext>
            </a:extLst>
          </p:cNvPr>
          <p:cNvSpPr txBox="1"/>
          <p:nvPr/>
        </p:nvSpPr>
        <p:spPr>
          <a:xfrm>
            <a:off x="7243433" y="5348363"/>
            <a:ext cx="1141786"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PROCUREMENT</a:t>
            </a:r>
          </a:p>
        </p:txBody>
      </p:sp>
      <p:sp>
        <p:nvSpPr>
          <p:cNvPr id="18" name="TextBox 23">
            <a:extLst>
              <a:ext uri="{FF2B5EF4-FFF2-40B4-BE49-F238E27FC236}">
                <a16:creationId xmlns:a16="http://schemas.microsoft.com/office/drawing/2014/main" id="{D14ED1A4-07DF-588E-7F79-B25A11A3DE0B}"/>
              </a:ext>
            </a:extLst>
          </p:cNvPr>
          <p:cNvSpPr txBox="1"/>
          <p:nvPr/>
        </p:nvSpPr>
        <p:spPr>
          <a:xfrm>
            <a:off x="10907204" y="3794030"/>
            <a:ext cx="556563"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CRISIS</a:t>
            </a:r>
          </a:p>
        </p:txBody>
      </p:sp>
      <p:sp>
        <p:nvSpPr>
          <p:cNvPr id="26" name="Freeform 223">
            <a:extLst>
              <a:ext uri="{FF2B5EF4-FFF2-40B4-BE49-F238E27FC236}">
                <a16:creationId xmlns:a16="http://schemas.microsoft.com/office/drawing/2014/main" id="{A12CB5A9-A64C-09A9-AD71-0092DFECA735}"/>
              </a:ext>
            </a:extLst>
          </p:cNvPr>
          <p:cNvSpPr>
            <a:spLocks noChangeArrowheads="1"/>
          </p:cNvSpPr>
          <p:nvPr/>
        </p:nvSpPr>
        <p:spPr bwMode="auto">
          <a:xfrm>
            <a:off x="6468563" y="2755425"/>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567" dirty="0">
              <a:latin typeface="+mj-lt"/>
            </a:endParaRPr>
          </a:p>
        </p:txBody>
      </p:sp>
      <p:sp>
        <p:nvSpPr>
          <p:cNvPr id="27" name="Freeform 233">
            <a:extLst>
              <a:ext uri="{FF2B5EF4-FFF2-40B4-BE49-F238E27FC236}">
                <a16:creationId xmlns:a16="http://schemas.microsoft.com/office/drawing/2014/main" id="{C9808D59-518B-99DB-D7D5-47F193F971A1}"/>
              </a:ext>
            </a:extLst>
          </p:cNvPr>
          <p:cNvSpPr>
            <a:spLocks noChangeArrowheads="1"/>
          </p:cNvSpPr>
          <p:nvPr/>
        </p:nvSpPr>
        <p:spPr bwMode="auto">
          <a:xfrm>
            <a:off x="5364972" y="2681476"/>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567" dirty="0">
              <a:latin typeface="+mj-lt"/>
            </a:endParaRPr>
          </a:p>
        </p:txBody>
      </p:sp>
      <p:sp>
        <p:nvSpPr>
          <p:cNvPr id="28" name="Freeform 236">
            <a:extLst>
              <a:ext uri="{FF2B5EF4-FFF2-40B4-BE49-F238E27FC236}">
                <a16:creationId xmlns:a16="http://schemas.microsoft.com/office/drawing/2014/main" id="{054FA699-5CA3-337F-79C8-9D5363F873A6}"/>
              </a:ext>
            </a:extLst>
          </p:cNvPr>
          <p:cNvSpPr>
            <a:spLocks noChangeArrowheads="1"/>
          </p:cNvSpPr>
          <p:nvPr/>
        </p:nvSpPr>
        <p:spPr bwMode="auto">
          <a:xfrm>
            <a:off x="7507887" y="2755424"/>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567" dirty="0">
              <a:latin typeface="+mj-lt"/>
            </a:endParaRPr>
          </a:p>
        </p:txBody>
      </p:sp>
      <p:sp>
        <p:nvSpPr>
          <p:cNvPr id="34" name="Textfeld 33">
            <a:extLst>
              <a:ext uri="{FF2B5EF4-FFF2-40B4-BE49-F238E27FC236}">
                <a16:creationId xmlns:a16="http://schemas.microsoft.com/office/drawing/2014/main" id="{3B33F2A4-3C3A-6B10-480C-B76AD3559F98}"/>
              </a:ext>
            </a:extLst>
          </p:cNvPr>
          <p:cNvSpPr txBox="1"/>
          <p:nvPr/>
        </p:nvSpPr>
        <p:spPr>
          <a:xfrm>
            <a:off x="303296" y="3983894"/>
            <a:ext cx="3959463" cy="1815882"/>
          </a:xfrm>
          <a:prstGeom prst="rect">
            <a:avLst/>
          </a:prstGeom>
          <a:noFill/>
        </p:spPr>
        <p:txBody>
          <a:bodyPr wrap="square">
            <a:spAutoFit/>
          </a:bodyPr>
          <a:lstStyle/>
          <a:p>
            <a:r>
              <a:rPr lang="is-IS" sz="1600" dirty="0">
                <a:solidFill>
                  <a:srgbClr val="595A59"/>
                </a:solidFill>
              </a:rPr>
              <a:t>Covid-19 heimsfaraldurinn og krísan sem honum fylgdi, sýndi að fyrirtæki sem brugðust fljótt við breyttum aðstæðum gátu lágmarkað afleiðingar krísunnar innan fyrirtækisins, t.a.m. með sýndarferðum, matreiðslunámskeið á netinu, heimsendingum og fleira. </a:t>
            </a:r>
          </a:p>
        </p:txBody>
      </p:sp>
      <p:sp>
        <p:nvSpPr>
          <p:cNvPr id="33" name="Textplatzhalter 5">
            <a:extLst>
              <a:ext uri="{FF2B5EF4-FFF2-40B4-BE49-F238E27FC236}">
                <a16:creationId xmlns:a16="http://schemas.microsoft.com/office/drawing/2014/main" id="{EA37392B-58A3-367E-F2A0-6C6F6C205D70}"/>
              </a:ext>
            </a:extLst>
          </p:cNvPr>
          <p:cNvSpPr>
            <a:spLocks noGrp="1"/>
          </p:cNvSpPr>
          <p:nvPr>
            <p:ph type="body" sz="quarter" idx="18"/>
          </p:nvPr>
        </p:nvSpPr>
        <p:spPr>
          <a:xfrm>
            <a:off x="427612" y="1129758"/>
            <a:ext cx="8834647" cy="599705"/>
          </a:xfrm>
        </p:spPr>
        <p:txBody>
          <a:bodyPr>
            <a:normAutofit/>
          </a:bodyPr>
          <a:lstStyle/>
          <a:p>
            <a:r>
              <a:rPr lang="is-IS" sz="1600" dirty="0">
                <a:solidFill>
                  <a:schemeClr val="bg1"/>
                </a:solidFill>
              </a:rPr>
              <a:t>Að koma snemma auga á vandamál tengt rekstrinum/framleiðslu</a:t>
            </a:r>
            <a:endParaRPr lang="is-IS" sz="1600" dirty="0">
              <a:solidFill>
                <a:schemeClr val="bg1"/>
              </a:solidFill>
              <a:highlight>
                <a:srgbClr val="00FF00"/>
              </a:highlight>
            </a:endParaRPr>
          </a:p>
        </p:txBody>
      </p:sp>
      <p:grpSp>
        <p:nvGrpSpPr>
          <p:cNvPr id="70" name="Group 69">
            <a:extLst>
              <a:ext uri="{FF2B5EF4-FFF2-40B4-BE49-F238E27FC236}">
                <a16:creationId xmlns:a16="http://schemas.microsoft.com/office/drawing/2014/main" id="{05270757-6386-0CB6-66CE-B38734AC9925}"/>
              </a:ext>
            </a:extLst>
          </p:cNvPr>
          <p:cNvGrpSpPr/>
          <p:nvPr/>
        </p:nvGrpSpPr>
        <p:grpSpPr>
          <a:xfrm>
            <a:off x="4538545" y="2192636"/>
            <a:ext cx="7491762" cy="3848678"/>
            <a:chOff x="4538545" y="2192636"/>
            <a:chExt cx="7491762" cy="3848678"/>
          </a:xfrm>
        </p:grpSpPr>
        <p:grpSp>
          <p:nvGrpSpPr>
            <p:cNvPr id="69" name="Group 68">
              <a:extLst>
                <a:ext uri="{FF2B5EF4-FFF2-40B4-BE49-F238E27FC236}">
                  <a16:creationId xmlns:a16="http://schemas.microsoft.com/office/drawing/2014/main" id="{F3109C61-A082-27D8-D6AF-A7B5B7C050A9}"/>
                </a:ext>
              </a:extLst>
            </p:cNvPr>
            <p:cNvGrpSpPr/>
            <p:nvPr/>
          </p:nvGrpSpPr>
          <p:grpSpPr>
            <a:xfrm>
              <a:off x="4538545" y="2192636"/>
              <a:ext cx="7491762" cy="3848678"/>
              <a:chOff x="4538545" y="2192636"/>
              <a:chExt cx="7491762" cy="3848678"/>
            </a:xfrm>
          </p:grpSpPr>
          <p:sp>
            <p:nvSpPr>
              <p:cNvPr id="68" name="Rectangle 11">
                <a:extLst>
                  <a:ext uri="{FF2B5EF4-FFF2-40B4-BE49-F238E27FC236}">
                    <a16:creationId xmlns:a16="http://schemas.microsoft.com/office/drawing/2014/main" id="{4E792BDB-91C3-5157-0EDF-68C2D5B9E832}"/>
                  </a:ext>
                </a:extLst>
              </p:cNvPr>
              <p:cNvSpPr/>
              <p:nvPr/>
            </p:nvSpPr>
            <p:spPr>
              <a:xfrm>
                <a:off x="7263007" y="2192636"/>
                <a:ext cx="1090706" cy="1739893"/>
              </a:xfrm>
              <a:prstGeom prst="rect">
                <a:avLst/>
              </a:prstGeom>
              <a:solidFill>
                <a:srgbClr val="85D2C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7" name="Rectangle 9">
                <a:extLst>
                  <a:ext uri="{FF2B5EF4-FFF2-40B4-BE49-F238E27FC236}">
                    <a16:creationId xmlns:a16="http://schemas.microsoft.com/office/drawing/2014/main" id="{10A02499-4B59-2C42-66CB-D1A9B6AFAD6D}"/>
                  </a:ext>
                </a:extLst>
              </p:cNvPr>
              <p:cNvSpPr/>
              <p:nvPr/>
            </p:nvSpPr>
            <p:spPr>
              <a:xfrm>
                <a:off x="5056692" y="2192636"/>
                <a:ext cx="1090706" cy="1739893"/>
              </a:xfrm>
              <a:prstGeom prst="rect">
                <a:avLst/>
              </a:prstGeom>
              <a:solidFill>
                <a:srgbClr val="D2EEE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grpSp>
            <p:nvGrpSpPr>
              <p:cNvPr id="36" name="Group 35">
                <a:extLst>
                  <a:ext uri="{FF2B5EF4-FFF2-40B4-BE49-F238E27FC236}">
                    <a16:creationId xmlns:a16="http://schemas.microsoft.com/office/drawing/2014/main" id="{3B6FDB47-E37D-63E8-697C-CEA43680951E}"/>
                  </a:ext>
                </a:extLst>
              </p:cNvPr>
              <p:cNvGrpSpPr/>
              <p:nvPr/>
            </p:nvGrpSpPr>
            <p:grpSpPr>
              <a:xfrm>
                <a:off x="4538545" y="2192636"/>
                <a:ext cx="7491762" cy="3848678"/>
                <a:chOff x="4538545" y="2192636"/>
                <a:chExt cx="7491762" cy="3848678"/>
              </a:xfrm>
            </p:grpSpPr>
            <p:grpSp>
              <p:nvGrpSpPr>
                <p:cNvPr id="37" name="Group 36">
                  <a:extLst>
                    <a:ext uri="{FF2B5EF4-FFF2-40B4-BE49-F238E27FC236}">
                      <a16:creationId xmlns:a16="http://schemas.microsoft.com/office/drawing/2014/main" id="{FCEFD0AC-ED70-DE09-1A8B-272DB88E3FE9}"/>
                    </a:ext>
                  </a:extLst>
                </p:cNvPr>
                <p:cNvGrpSpPr/>
                <p:nvPr/>
              </p:nvGrpSpPr>
              <p:grpSpPr>
                <a:xfrm>
                  <a:off x="4538545" y="2192636"/>
                  <a:ext cx="7491762" cy="3848678"/>
                  <a:chOff x="4538545" y="2192636"/>
                  <a:chExt cx="7491762" cy="3848678"/>
                </a:xfrm>
              </p:grpSpPr>
              <p:sp>
                <p:nvSpPr>
                  <p:cNvPr id="40" name="Rectangle 4">
                    <a:extLst>
                      <a:ext uri="{FF2B5EF4-FFF2-40B4-BE49-F238E27FC236}">
                        <a16:creationId xmlns:a16="http://schemas.microsoft.com/office/drawing/2014/main" id="{8D353A8B-8601-48C9-872D-CBD8B97A4649}"/>
                      </a:ext>
                    </a:extLst>
                  </p:cNvPr>
                  <p:cNvSpPr/>
                  <p:nvPr/>
                </p:nvSpPr>
                <p:spPr>
                  <a:xfrm>
                    <a:off x="5056692" y="3947207"/>
                    <a:ext cx="5515268" cy="427132"/>
                  </a:xfrm>
                  <a:prstGeom prst="rect">
                    <a:avLst/>
                  </a:prstGeom>
                  <a:solidFill>
                    <a:srgbClr val="79527B">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1" name="Rectangle 5">
                    <a:extLst>
                      <a:ext uri="{FF2B5EF4-FFF2-40B4-BE49-F238E27FC236}">
                        <a16:creationId xmlns:a16="http://schemas.microsoft.com/office/drawing/2014/main" id="{86B332AE-9082-52DF-0F4F-0D5EB438C1AD}"/>
                      </a:ext>
                    </a:extLst>
                  </p:cNvPr>
                  <p:cNvSpPr/>
                  <p:nvPr/>
                </p:nvSpPr>
                <p:spPr>
                  <a:xfrm>
                    <a:off x="5056692" y="5272639"/>
                    <a:ext cx="5515268" cy="427132"/>
                  </a:xfrm>
                  <a:prstGeom prst="rect">
                    <a:avLst/>
                  </a:prstGeom>
                  <a:solidFill>
                    <a:srgbClr val="C3A7C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2" name="Rectangle 6">
                    <a:extLst>
                      <a:ext uri="{FF2B5EF4-FFF2-40B4-BE49-F238E27FC236}">
                        <a16:creationId xmlns:a16="http://schemas.microsoft.com/office/drawing/2014/main" id="{8F07E134-5D17-F579-46E9-E5F36DC3F730}"/>
                      </a:ext>
                    </a:extLst>
                  </p:cNvPr>
                  <p:cNvSpPr/>
                  <p:nvPr/>
                </p:nvSpPr>
                <p:spPr>
                  <a:xfrm>
                    <a:off x="5056692" y="4830828"/>
                    <a:ext cx="5515268" cy="427132"/>
                  </a:xfrm>
                  <a:prstGeom prst="rect">
                    <a:avLst/>
                  </a:prstGeom>
                  <a:solidFill>
                    <a:srgbClr val="AC87A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3" name="Rectangle 7">
                    <a:extLst>
                      <a:ext uri="{FF2B5EF4-FFF2-40B4-BE49-F238E27FC236}">
                        <a16:creationId xmlns:a16="http://schemas.microsoft.com/office/drawing/2014/main" id="{A5190AA3-DA7A-6235-9B61-2ECD2F674500}"/>
                      </a:ext>
                    </a:extLst>
                  </p:cNvPr>
                  <p:cNvSpPr/>
                  <p:nvPr/>
                </p:nvSpPr>
                <p:spPr>
                  <a:xfrm>
                    <a:off x="5056692" y="4389017"/>
                    <a:ext cx="5515268" cy="427132"/>
                  </a:xfrm>
                  <a:prstGeom prst="rect">
                    <a:avLst/>
                  </a:prstGeom>
                  <a:solidFill>
                    <a:srgbClr val="91639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4" name="Triangle 8">
                    <a:extLst>
                      <a:ext uri="{FF2B5EF4-FFF2-40B4-BE49-F238E27FC236}">
                        <a16:creationId xmlns:a16="http://schemas.microsoft.com/office/drawing/2014/main" id="{2A214CB3-3477-05AF-432A-6BF39AA911A3}"/>
                      </a:ext>
                    </a:extLst>
                  </p:cNvPr>
                  <p:cNvSpPr/>
                  <p:nvPr/>
                </p:nvSpPr>
                <p:spPr>
                  <a:xfrm rot="5400000">
                    <a:off x="9555168" y="3224632"/>
                    <a:ext cx="3506293" cy="1443985"/>
                  </a:xfrm>
                  <a:prstGeom prst="triangle">
                    <a:avLst/>
                  </a:prstGeom>
                  <a:solidFill>
                    <a:srgbClr val="F2795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45" name="Rectangle 10">
                    <a:extLst>
                      <a:ext uri="{FF2B5EF4-FFF2-40B4-BE49-F238E27FC236}">
                        <a16:creationId xmlns:a16="http://schemas.microsoft.com/office/drawing/2014/main" id="{EC0B8E8A-FB8F-4C9A-FF2F-801DC4169CCD}"/>
                      </a:ext>
                    </a:extLst>
                  </p:cNvPr>
                  <p:cNvSpPr/>
                  <p:nvPr/>
                </p:nvSpPr>
                <p:spPr>
                  <a:xfrm>
                    <a:off x="6159849" y="2192636"/>
                    <a:ext cx="1090706" cy="1739893"/>
                  </a:xfrm>
                  <a:prstGeom prst="rect">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7" name="Rectangle 12">
                    <a:extLst>
                      <a:ext uri="{FF2B5EF4-FFF2-40B4-BE49-F238E27FC236}">
                        <a16:creationId xmlns:a16="http://schemas.microsoft.com/office/drawing/2014/main" id="{FB44E83E-B194-01D2-4891-C0C22B4DD27F}"/>
                      </a:ext>
                    </a:extLst>
                  </p:cNvPr>
                  <p:cNvSpPr/>
                  <p:nvPr/>
                </p:nvSpPr>
                <p:spPr>
                  <a:xfrm>
                    <a:off x="8370778" y="2192636"/>
                    <a:ext cx="1090706" cy="1739893"/>
                  </a:xfrm>
                  <a:prstGeom prst="rect">
                    <a:avLst/>
                  </a:prstGeom>
                  <a:solidFill>
                    <a:srgbClr val="9DC5C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8" name="Rectangle 13">
                    <a:extLst>
                      <a:ext uri="{FF2B5EF4-FFF2-40B4-BE49-F238E27FC236}">
                        <a16:creationId xmlns:a16="http://schemas.microsoft.com/office/drawing/2014/main" id="{0FCE578A-ACBB-5C86-D675-ED66B6341F3E}"/>
                      </a:ext>
                    </a:extLst>
                  </p:cNvPr>
                  <p:cNvSpPr/>
                  <p:nvPr/>
                </p:nvSpPr>
                <p:spPr>
                  <a:xfrm flipH="1">
                    <a:off x="9479704" y="2193478"/>
                    <a:ext cx="1090706" cy="1739893"/>
                  </a:xfrm>
                  <a:prstGeom prst="rect">
                    <a:avLst/>
                  </a:prstGeom>
                  <a:solidFill>
                    <a:srgbClr val="7FB3B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9" name="TextBox 14">
                    <a:extLst>
                      <a:ext uri="{FF2B5EF4-FFF2-40B4-BE49-F238E27FC236}">
                        <a16:creationId xmlns:a16="http://schemas.microsoft.com/office/drawing/2014/main" id="{8C5AD251-207B-4B16-6F84-C423340BE3A8}"/>
                      </a:ext>
                    </a:extLst>
                  </p:cNvPr>
                  <p:cNvSpPr txBox="1"/>
                  <p:nvPr/>
                </p:nvSpPr>
                <p:spPr>
                  <a:xfrm>
                    <a:off x="5541556" y="4025694"/>
                    <a:ext cx="454554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SKIPULAG OG INNVIÐIR TIL STUÐNINGS AÐALSTARFSEMINNI</a:t>
                    </a:r>
                  </a:p>
                </p:txBody>
              </p:sp>
              <p:sp>
                <p:nvSpPr>
                  <p:cNvPr id="50" name="TextBox 15">
                    <a:extLst>
                      <a:ext uri="{FF2B5EF4-FFF2-40B4-BE49-F238E27FC236}">
                        <a16:creationId xmlns:a16="http://schemas.microsoft.com/office/drawing/2014/main" id="{E5BA9F93-BF6D-9CDE-DA1E-06551C2FBEAB}"/>
                      </a:ext>
                    </a:extLst>
                  </p:cNvPr>
                  <p:cNvSpPr txBox="1"/>
                  <p:nvPr/>
                </p:nvSpPr>
                <p:spPr>
                  <a:xfrm>
                    <a:off x="7005997" y="4466176"/>
                    <a:ext cx="161666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MANNAUÐS</a:t>
                    </a:r>
                  </a:p>
                </p:txBody>
              </p:sp>
              <p:sp>
                <p:nvSpPr>
                  <p:cNvPr id="51" name="TextBox 16">
                    <a:extLst>
                      <a:ext uri="{FF2B5EF4-FFF2-40B4-BE49-F238E27FC236}">
                        <a16:creationId xmlns:a16="http://schemas.microsoft.com/office/drawing/2014/main" id="{6CA799F1-1878-C447-2586-AA14A8DFFF3E}"/>
                      </a:ext>
                    </a:extLst>
                  </p:cNvPr>
                  <p:cNvSpPr txBox="1"/>
                  <p:nvPr/>
                </p:nvSpPr>
                <p:spPr>
                  <a:xfrm>
                    <a:off x="6328792" y="4907224"/>
                    <a:ext cx="297107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TÆKNILEGUR STUÐNINGUR VIÐ STARFSEMINA</a:t>
                    </a:r>
                  </a:p>
                </p:txBody>
              </p:sp>
              <p:sp>
                <p:nvSpPr>
                  <p:cNvPr id="52" name="TextBox 17">
                    <a:extLst>
                      <a:ext uri="{FF2B5EF4-FFF2-40B4-BE49-F238E27FC236}">
                        <a16:creationId xmlns:a16="http://schemas.microsoft.com/office/drawing/2014/main" id="{9B30188F-27AA-D955-503E-692E849635D9}"/>
                      </a:ext>
                    </a:extLst>
                  </p:cNvPr>
                  <p:cNvSpPr txBox="1"/>
                  <p:nvPr/>
                </p:nvSpPr>
                <p:spPr>
                  <a:xfrm>
                    <a:off x="6605309" y="5348363"/>
                    <a:ext cx="2418034"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INNKAUP OG ÖNNUR ÖFLUN GAGNA</a:t>
                    </a:r>
                  </a:p>
                </p:txBody>
              </p:sp>
              <p:sp>
                <p:nvSpPr>
                  <p:cNvPr id="53" name="TextBox 23">
                    <a:extLst>
                      <a:ext uri="{FF2B5EF4-FFF2-40B4-BE49-F238E27FC236}">
                        <a16:creationId xmlns:a16="http://schemas.microsoft.com/office/drawing/2014/main" id="{21808BB3-EFFC-DA29-9ABF-7BAE5CEF3AE1}"/>
                      </a:ext>
                    </a:extLst>
                  </p:cNvPr>
                  <p:cNvSpPr txBox="1"/>
                  <p:nvPr/>
                </p:nvSpPr>
                <p:spPr>
                  <a:xfrm>
                    <a:off x="10919611" y="3794030"/>
                    <a:ext cx="531749"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KRÍSA</a:t>
                    </a:r>
                  </a:p>
                </p:txBody>
              </p:sp>
              <p:sp>
                <p:nvSpPr>
                  <p:cNvPr id="54" name="TextBox 25">
                    <a:extLst>
                      <a:ext uri="{FF2B5EF4-FFF2-40B4-BE49-F238E27FC236}">
                        <a16:creationId xmlns:a16="http://schemas.microsoft.com/office/drawing/2014/main" id="{781FB8FF-9404-422E-3A23-01EB9F79B2A6}"/>
                      </a:ext>
                    </a:extLst>
                  </p:cNvPr>
                  <p:cNvSpPr txBox="1"/>
                  <p:nvPr/>
                </p:nvSpPr>
                <p:spPr>
                  <a:xfrm>
                    <a:off x="6548498" y="5764315"/>
                    <a:ext cx="2531655" cy="276999"/>
                  </a:xfrm>
                  <a:prstGeom prst="rect">
                    <a:avLst/>
                  </a:prstGeom>
                  <a:noFill/>
                </p:spPr>
                <p:txBody>
                  <a:bodyPr wrap="none" rtlCol="0" anchor="ctr">
                    <a:spAutoFit/>
                  </a:bodyPr>
                  <a:lstStyle/>
                  <a:p>
                    <a:pPr algn="ctr"/>
                    <a:r>
                      <a:rPr lang="en-GB" sz="1200" b="1" dirty="0">
                        <a:solidFill>
                          <a:srgbClr val="000000"/>
                        </a:solidFill>
                        <a:latin typeface="+mj-lt"/>
                        <a:cs typeface="Poppins" pitchFamily="2" charset="77"/>
                      </a:rPr>
                      <a:t>FERLAR TIL STUÐNINGS STARFSEMINNI</a:t>
                    </a:r>
                  </a:p>
                </p:txBody>
              </p:sp>
              <p:sp>
                <p:nvSpPr>
                  <p:cNvPr id="55" name="TextBox 26">
                    <a:extLst>
                      <a:ext uri="{FF2B5EF4-FFF2-40B4-BE49-F238E27FC236}">
                        <a16:creationId xmlns:a16="http://schemas.microsoft.com/office/drawing/2014/main" id="{3878905D-4FC6-09EE-7CF0-C07EF1DEB03D}"/>
                      </a:ext>
                    </a:extLst>
                  </p:cNvPr>
                  <p:cNvSpPr txBox="1"/>
                  <p:nvPr/>
                </p:nvSpPr>
                <p:spPr>
                  <a:xfrm rot="16200000">
                    <a:off x="3943563" y="3089707"/>
                    <a:ext cx="1651629" cy="461665"/>
                  </a:xfrm>
                  <a:prstGeom prst="rect">
                    <a:avLst/>
                  </a:prstGeom>
                  <a:noFill/>
                </p:spPr>
                <p:txBody>
                  <a:bodyPr wrap="square" rtlCol="0" anchor="ctr">
                    <a:spAutoFit/>
                  </a:bodyPr>
                  <a:lstStyle/>
                  <a:p>
                    <a:pPr algn="ctr"/>
                    <a:r>
                      <a:rPr lang="en-GB" sz="1200" b="1" dirty="0">
                        <a:solidFill>
                          <a:srgbClr val="000000"/>
                        </a:solidFill>
                        <a:latin typeface="+mj-lt"/>
                        <a:cs typeface="Poppins" pitchFamily="2" charset="77"/>
                      </a:rPr>
                      <a:t>HELSTU VINNUFERLAR OG STARFSÞÆTTIR</a:t>
                    </a:r>
                  </a:p>
                </p:txBody>
              </p:sp>
              <p:sp>
                <p:nvSpPr>
                  <p:cNvPr id="56" name="TextBox 20">
                    <a:extLst>
                      <a:ext uri="{FF2B5EF4-FFF2-40B4-BE49-F238E27FC236}">
                        <a16:creationId xmlns:a16="http://schemas.microsoft.com/office/drawing/2014/main" id="{BA456B35-D22D-7324-CF34-184CD4DB16A3}"/>
                      </a:ext>
                    </a:extLst>
                  </p:cNvPr>
                  <p:cNvSpPr txBox="1"/>
                  <p:nvPr/>
                </p:nvSpPr>
                <p:spPr>
                  <a:xfrm>
                    <a:off x="5140486" y="3108870"/>
                    <a:ext cx="995933"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AÐSTREYMI OG MÓTTAKA AÐFANGA</a:t>
                    </a:r>
                  </a:p>
                </p:txBody>
              </p:sp>
              <p:sp>
                <p:nvSpPr>
                  <p:cNvPr id="57" name="TextBox 21">
                    <a:extLst>
                      <a:ext uri="{FF2B5EF4-FFF2-40B4-BE49-F238E27FC236}">
                        <a16:creationId xmlns:a16="http://schemas.microsoft.com/office/drawing/2014/main" id="{B3D5AC79-29D8-9061-2F72-9C3799006F39}"/>
                      </a:ext>
                    </a:extLst>
                  </p:cNvPr>
                  <p:cNvSpPr txBox="1"/>
                  <p:nvPr/>
                </p:nvSpPr>
                <p:spPr>
                  <a:xfrm>
                    <a:off x="8399079" y="3182041"/>
                    <a:ext cx="1024144" cy="646331"/>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MARKAÐS-SETNING OG SALA</a:t>
                    </a:r>
                  </a:p>
                </p:txBody>
              </p:sp>
              <p:sp>
                <p:nvSpPr>
                  <p:cNvPr id="58" name="TextBox 22">
                    <a:extLst>
                      <a:ext uri="{FF2B5EF4-FFF2-40B4-BE49-F238E27FC236}">
                        <a16:creationId xmlns:a16="http://schemas.microsoft.com/office/drawing/2014/main" id="{315728CF-7E51-736C-4F26-467B5E3EA6A7}"/>
                      </a:ext>
                    </a:extLst>
                  </p:cNvPr>
                  <p:cNvSpPr txBox="1"/>
                  <p:nvPr/>
                </p:nvSpPr>
                <p:spPr>
                  <a:xfrm>
                    <a:off x="9619980" y="3182041"/>
                    <a:ext cx="810158" cy="276999"/>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ÞJÓNUSTA</a:t>
                    </a:r>
                  </a:p>
                </p:txBody>
              </p:sp>
              <p:sp>
                <p:nvSpPr>
                  <p:cNvPr id="59" name="Freeform 223">
                    <a:extLst>
                      <a:ext uri="{FF2B5EF4-FFF2-40B4-BE49-F238E27FC236}">
                        <a16:creationId xmlns:a16="http://schemas.microsoft.com/office/drawing/2014/main" id="{CBB71F89-3BD0-02BD-77B3-0976A871B115}"/>
                      </a:ext>
                    </a:extLst>
                  </p:cNvPr>
                  <p:cNvSpPr>
                    <a:spLocks noChangeArrowheads="1"/>
                  </p:cNvSpPr>
                  <p:nvPr/>
                </p:nvSpPr>
                <p:spPr bwMode="auto">
                  <a:xfrm>
                    <a:off x="6468563" y="2755425"/>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567" dirty="0">
                      <a:latin typeface="+mj-lt"/>
                    </a:endParaRPr>
                  </a:p>
                </p:txBody>
              </p:sp>
              <p:sp>
                <p:nvSpPr>
                  <p:cNvPr id="60" name="Freeform 236">
                    <a:extLst>
                      <a:ext uri="{FF2B5EF4-FFF2-40B4-BE49-F238E27FC236}">
                        <a16:creationId xmlns:a16="http://schemas.microsoft.com/office/drawing/2014/main" id="{7128FA69-C49F-9C29-7CF3-A294EFAFC72C}"/>
                      </a:ext>
                    </a:extLst>
                  </p:cNvPr>
                  <p:cNvSpPr>
                    <a:spLocks noChangeArrowheads="1"/>
                  </p:cNvSpPr>
                  <p:nvPr/>
                </p:nvSpPr>
                <p:spPr bwMode="auto">
                  <a:xfrm>
                    <a:off x="7507887" y="2755424"/>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567" dirty="0">
                      <a:latin typeface="+mj-lt"/>
                    </a:endParaRPr>
                  </a:p>
                </p:txBody>
              </p:sp>
              <p:sp>
                <p:nvSpPr>
                  <p:cNvPr id="61" name="Freeform 245">
                    <a:extLst>
                      <a:ext uri="{FF2B5EF4-FFF2-40B4-BE49-F238E27FC236}">
                        <a16:creationId xmlns:a16="http://schemas.microsoft.com/office/drawing/2014/main" id="{CB50029F-5E51-81AD-9B10-F88B884DF3B6}"/>
                      </a:ext>
                    </a:extLst>
                  </p:cNvPr>
                  <p:cNvSpPr>
                    <a:spLocks noChangeArrowheads="1"/>
                  </p:cNvSpPr>
                  <p:nvPr/>
                </p:nvSpPr>
                <p:spPr bwMode="auto">
                  <a:xfrm>
                    <a:off x="9767481" y="2590165"/>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567" dirty="0">
                      <a:latin typeface="+mj-lt"/>
                    </a:endParaRPr>
                  </a:p>
                </p:txBody>
              </p:sp>
              <p:sp>
                <p:nvSpPr>
                  <p:cNvPr id="62" name="Left Arrow 33">
                    <a:extLst>
                      <a:ext uri="{FF2B5EF4-FFF2-40B4-BE49-F238E27FC236}">
                        <a16:creationId xmlns:a16="http://schemas.microsoft.com/office/drawing/2014/main" id="{F7DCDBC5-FBDE-D379-7F42-16688D3FC1DB}"/>
                      </a:ext>
                    </a:extLst>
                  </p:cNvPr>
                  <p:cNvSpPr/>
                  <p:nvPr/>
                </p:nvSpPr>
                <p:spPr>
                  <a:xfrm>
                    <a:off x="5056693" y="5817070"/>
                    <a:ext cx="1491805" cy="164510"/>
                  </a:xfrm>
                  <a:prstGeom prst="lef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3" name="Right Arrow 34">
                    <a:extLst>
                      <a:ext uri="{FF2B5EF4-FFF2-40B4-BE49-F238E27FC236}">
                        <a16:creationId xmlns:a16="http://schemas.microsoft.com/office/drawing/2014/main" id="{ECA5ECAB-DBD3-5800-24D3-4F9A0CDFB5E0}"/>
                      </a:ext>
                    </a:extLst>
                  </p:cNvPr>
                  <p:cNvSpPr/>
                  <p:nvPr/>
                </p:nvSpPr>
                <p:spPr>
                  <a:xfrm>
                    <a:off x="9023343" y="5817070"/>
                    <a:ext cx="1547069" cy="164510"/>
                  </a:xfrm>
                  <a:prstGeom prst="righ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4" name="TextBox 20">
                    <a:extLst>
                      <a:ext uri="{FF2B5EF4-FFF2-40B4-BE49-F238E27FC236}">
                        <a16:creationId xmlns:a16="http://schemas.microsoft.com/office/drawing/2014/main" id="{6B1B0E2E-382B-46C8-6947-4AF95CAB9EBB}"/>
                      </a:ext>
                    </a:extLst>
                  </p:cNvPr>
                  <p:cNvSpPr txBox="1"/>
                  <p:nvPr/>
                </p:nvSpPr>
                <p:spPr>
                  <a:xfrm>
                    <a:off x="6179478" y="3069314"/>
                    <a:ext cx="1021300" cy="461665"/>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FRAMLEIÐSLA / REKSTUR</a:t>
                    </a:r>
                  </a:p>
                </p:txBody>
              </p:sp>
              <p:sp>
                <p:nvSpPr>
                  <p:cNvPr id="65" name="TextBox 20">
                    <a:extLst>
                      <a:ext uri="{FF2B5EF4-FFF2-40B4-BE49-F238E27FC236}">
                        <a16:creationId xmlns:a16="http://schemas.microsoft.com/office/drawing/2014/main" id="{E221ECCF-F799-34CB-D604-DB61DC0E2C26}"/>
                      </a:ext>
                    </a:extLst>
                  </p:cNvPr>
                  <p:cNvSpPr txBox="1"/>
                  <p:nvPr/>
                </p:nvSpPr>
                <p:spPr>
                  <a:xfrm>
                    <a:off x="7301172" y="3029027"/>
                    <a:ext cx="1021300"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FRÁGANGUR VÖRU, GEYMSLA OG DREIFING</a:t>
                    </a:r>
                  </a:p>
                </p:txBody>
              </p:sp>
            </p:grpSp>
            <p:sp>
              <p:nvSpPr>
                <p:cNvPr id="38" name="Freeform 242">
                  <a:extLst>
                    <a:ext uri="{FF2B5EF4-FFF2-40B4-BE49-F238E27FC236}">
                      <a16:creationId xmlns:a16="http://schemas.microsoft.com/office/drawing/2014/main" id="{3A52797B-60F2-CCCB-A896-CB0D35C2913E}"/>
                    </a:ext>
                  </a:extLst>
                </p:cNvPr>
                <p:cNvSpPr>
                  <a:spLocks noChangeArrowheads="1"/>
                </p:cNvSpPr>
                <p:nvPr/>
              </p:nvSpPr>
              <p:spPr bwMode="auto">
                <a:xfrm>
                  <a:off x="8670838" y="2556498"/>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567" dirty="0">
                    <a:latin typeface="+mj-lt"/>
                  </a:endParaRPr>
                </a:p>
              </p:txBody>
            </p:sp>
          </p:grpSp>
        </p:grpSp>
        <p:sp>
          <p:nvSpPr>
            <p:cNvPr id="66" name="Freeform 233">
              <a:extLst>
                <a:ext uri="{FF2B5EF4-FFF2-40B4-BE49-F238E27FC236}">
                  <a16:creationId xmlns:a16="http://schemas.microsoft.com/office/drawing/2014/main" id="{7C8DC15D-A20B-6629-1ABF-6994A57CD1B2}"/>
                </a:ext>
              </a:extLst>
            </p:cNvPr>
            <p:cNvSpPr>
              <a:spLocks noChangeArrowheads="1"/>
            </p:cNvSpPr>
            <p:nvPr/>
          </p:nvSpPr>
          <p:spPr bwMode="auto">
            <a:xfrm>
              <a:off x="5326189" y="2550307"/>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567" dirty="0">
                <a:latin typeface="+mj-lt"/>
              </a:endParaRPr>
            </a:p>
          </p:txBody>
        </p:sp>
      </p:grpSp>
    </p:spTree>
    <p:extLst>
      <p:ext uri="{BB962C8B-B14F-4D97-AF65-F5344CB8AC3E}">
        <p14:creationId xmlns:p14="http://schemas.microsoft.com/office/powerpoint/2010/main" val="15965607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platzhalter 33">
            <a:extLst>
              <a:ext uri="{FF2B5EF4-FFF2-40B4-BE49-F238E27FC236}">
                <a16:creationId xmlns:a16="http://schemas.microsoft.com/office/drawing/2014/main" id="{90E22E7C-FA7A-B07A-9AFF-7192A85B9446}"/>
              </a:ext>
            </a:extLst>
          </p:cNvPr>
          <p:cNvSpPr>
            <a:spLocks noGrp="1"/>
          </p:cNvSpPr>
          <p:nvPr>
            <p:ph type="body" sz="quarter" idx="18"/>
          </p:nvPr>
        </p:nvSpPr>
        <p:spPr>
          <a:xfrm>
            <a:off x="1337809" y="1091151"/>
            <a:ext cx="5443925" cy="4704324"/>
          </a:xfrm>
        </p:spPr>
        <p:txBody>
          <a:bodyPr vert="horz" lIns="91440" tIns="45720" rIns="91440" bIns="45720" rtlCol="0" anchor="t">
            <a:normAutofit/>
          </a:bodyPr>
          <a:lstStyle/>
          <a:p>
            <a:pPr>
              <a:lnSpc>
                <a:spcPct val="120000"/>
              </a:lnSpc>
            </a:pPr>
            <a:r>
              <a:rPr lang="is-IS" sz="2000" dirty="0"/>
              <a:t>Árangursvísar tengdir rekstri/framleiðslu eru mælanleg gildi sem lýsa afkomu fyrirtækja til styttri tíma. Þessir vísar eru notaðir til að fylgjast með ferlum, bæta skilvirkni og hjálpa fyrirtækjum til að meta árangur. Að velja rétta árangurvísa er </a:t>
            </a:r>
            <a:br>
              <a:rPr lang="is-IS" sz="2000" dirty="0"/>
            </a:br>
            <a:r>
              <a:rPr lang="is-IS" sz="2000" dirty="0"/>
              <a:t>auðvitað háð því viðskipta-</a:t>
            </a:r>
            <a:br>
              <a:rPr lang="is-IS" sz="2000" dirty="0"/>
            </a:br>
            <a:r>
              <a:rPr lang="is-IS" sz="2000" dirty="0"/>
              <a:t>módeli sem unnið er eftir. </a:t>
            </a:r>
            <a:br>
              <a:rPr lang="is-IS" sz="2000" dirty="0"/>
            </a:br>
            <a:r>
              <a:rPr lang="is-IS" sz="2000" dirty="0"/>
              <a:t>Hér eru nokkur dæmi um </a:t>
            </a:r>
            <a:br>
              <a:rPr lang="is-IS" sz="2000" dirty="0"/>
            </a:br>
            <a:r>
              <a:rPr lang="is-IS" sz="2000" dirty="0"/>
              <a:t>vísa sem notaðir eru </a:t>
            </a:r>
            <a:br>
              <a:rPr lang="is-IS" sz="2000" dirty="0"/>
            </a:br>
            <a:r>
              <a:rPr lang="is-IS" sz="2000" dirty="0"/>
              <a:t>innan framleiðslu-</a:t>
            </a:r>
            <a:br>
              <a:rPr lang="is-IS" sz="2000" dirty="0"/>
            </a:br>
            <a:r>
              <a:rPr lang="is-IS" sz="2000" dirty="0"/>
              <a:t>fyrirtækja. </a:t>
            </a:r>
          </a:p>
        </p:txBody>
      </p:sp>
      <p:sp>
        <p:nvSpPr>
          <p:cNvPr id="33" name="Textplatzhalter 32">
            <a:extLst>
              <a:ext uri="{FF2B5EF4-FFF2-40B4-BE49-F238E27FC236}">
                <a16:creationId xmlns:a16="http://schemas.microsoft.com/office/drawing/2014/main" id="{3111A1C8-A213-4A3B-F602-2D2F0929DE29}"/>
              </a:ext>
            </a:extLst>
          </p:cNvPr>
          <p:cNvSpPr>
            <a:spLocks noGrp="1"/>
          </p:cNvSpPr>
          <p:nvPr>
            <p:ph type="body" sz="quarter" idx="16"/>
          </p:nvPr>
        </p:nvSpPr>
        <p:spPr>
          <a:xfrm>
            <a:off x="1718561" y="240632"/>
            <a:ext cx="4951746" cy="1039528"/>
          </a:xfrm>
        </p:spPr>
        <p:txBody>
          <a:bodyPr>
            <a:normAutofit lnSpcReduction="10000"/>
          </a:bodyPr>
          <a:lstStyle/>
          <a:p>
            <a:r>
              <a:rPr lang="de-DE" cap="small" dirty="0"/>
              <a:t>Mælingar frá rekstri/framleiðslu</a:t>
            </a:r>
          </a:p>
        </p:txBody>
      </p:sp>
      <p:sp>
        <p:nvSpPr>
          <p:cNvPr id="4" name="Pentagon 29">
            <a:extLst>
              <a:ext uri="{FF2B5EF4-FFF2-40B4-BE49-F238E27FC236}">
                <a16:creationId xmlns:a16="http://schemas.microsoft.com/office/drawing/2014/main" id="{BE851E19-5CCC-4026-813D-53F94A3AC0E9}"/>
              </a:ext>
            </a:extLst>
          </p:cNvPr>
          <p:cNvSpPr/>
          <p:nvPr/>
        </p:nvSpPr>
        <p:spPr>
          <a:xfrm>
            <a:off x="4501274" y="3001839"/>
            <a:ext cx="7477218" cy="646730"/>
          </a:xfrm>
          <a:prstGeom prst="homePlate">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7">
            <a:extLst>
              <a:ext uri="{FF2B5EF4-FFF2-40B4-BE49-F238E27FC236}">
                <a16:creationId xmlns:a16="http://schemas.microsoft.com/office/drawing/2014/main" id="{77F44FBC-28A2-9319-6F27-4BA05F37D8A3}"/>
              </a:ext>
            </a:extLst>
          </p:cNvPr>
          <p:cNvSpPr txBox="1"/>
          <p:nvPr/>
        </p:nvSpPr>
        <p:spPr>
          <a:xfrm>
            <a:off x="4610232" y="3233433"/>
            <a:ext cx="2132274" cy="335989"/>
          </a:xfrm>
          <a:prstGeom prst="rect">
            <a:avLst/>
          </a:prstGeom>
          <a:noFill/>
          <a:ln>
            <a:noFill/>
          </a:ln>
        </p:spPr>
        <p:txBody>
          <a:bodyPr wrap="square" rtlCol="0" anchor="ctr" anchorCtr="0">
            <a:spAutoFit/>
          </a:bodyPr>
          <a:lstStyle/>
          <a:p>
            <a:pPr lvl="0">
              <a:lnSpc>
                <a:spcPts val="1860"/>
              </a:lnSpc>
              <a:defRPr/>
            </a:pPr>
            <a:r>
              <a:rPr lang="is-IS" sz="1600" b="1">
                <a:solidFill>
                  <a:schemeClr val="bg1"/>
                </a:solidFill>
                <a:ea typeface="League Spartan" charset="0"/>
                <a:cs typeface="Poppins" pitchFamily="2" charset="77"/>
              </a:rPr>
              <a:t>Framleiðslukostnaður</a:t>
            </a:r>
          </a:p>
        </p:txBody>
      </p:sp>
      <p:sp>
        <p:nvSpPr>
          <p:cNvPr id="6" name="Subtitle 2">
            <a:extLst>
              <a:ext uri="{FF2B5EF4-FFF2-40B4-BE49-F238E27FC236}">
                <a16:creationId xmlns:a16="http://schemas.microsoft.com/office/drawing/2014/main" id="{60DDD896-B827-62E5-3AE7-9644C24366EC}"/>
              </a:ext>
            </a:extLst>
          </p:cNvPr>
          <p:cNvSpPr txBox="1">
            <a:spLocks/>
          </p:cNvSpPr>
          <p:nvPr/>
        </p:nvSpPr>
        <p:spPr>
          <a:xfrm>
            <a:off x="6924802" y="3111605"/>
            <a:ext cx="5161997"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Að fylgjast með kostnaði sem verður til við </a:t>
            </a:r>
            <a:br>
              <a:rPr lang="is-IS" sz="1800" dirty="0">
                <a:solidFill>
                  <a:schemeClr val="bg1"/>
                </a:solidFill>
                <a:latin typeface="+mn-lt"/>
                <a:ea typeface="Lato Light" panose="020F0502020204030203" pitchFamily="34" charset="0"/>
                <a:cs typeface="Mukta ExtraLight" panose="020B0000000000000000" pitchFamily="34" charset="77"/>
              </a:rPr>
            </a:br>
            <a:r>
              <a:rPr lang="is-IS" sz="1800" dirty="0">
                <a:solidFill>
                  <a:schemeClr val="bg1"/>
                </a:solidFill>
                <a:latin typeface="+mn-lt"/>
                <a:ea typeface="Lato Light" panose="020F0502020204030203" pitchFamily="34" charset="0"/>
                <a:cs typeface="Mukta ExtraLight" panose="020B0000000000000000" pitchFamily="34" charset="77"/>
              </a:rPr>
              <a:t>framleiðslu vörunnar</a:t>
            </a:r>
          </a:p>
        </p:txBody>
      </p:sp>
      <p:sp>
        <p:nvSpPr>
          <p:cNvPr id="7" name="Pentagon 32">
            <a:extLst>
              <a:ext uri="{FF2B5EF4-FFF2-40B4-BE49-F238E27FC236}">
                <a16:creationId xmlns:a16="http://schemas.microsoft.com/office/drawing/2014/main" id="{8050CEE8-4D97-3E6E-9C3E-1D085D8CACA4}"/>
              </a:ext>
            </a:extLst>
          </p:cNvPr>
          <p:cNvSpPr/>
          <p:nvPr/>
        </p:nvSpPr>
        <p:spPr>
          <a:xfrm>
            <a:off x="4501275" y="3805688"/>
            <a:ext cx="7477218" cy="646730"/>
          </a:xfrm>
          <a:prstGeom prst="homePlat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BAF68E7-89D4-BB35-02B0-C5800D24B4DE}"/>
              </a:ext>
            </a:extLst>
          </p:cNvPr>
          <p:cNvSpPr txBox="1"/>
          <p:nvPr/>
        </p:nvSpPr>
        <p:spPr>
          <a:xfrm>
            <a:off x="4610232" y="3989506"/>
            <a:ext cx="2393480" cy="335989"/>
          </a:xfrm>
          <a:prstGeom prst="rect">
            <a:avLst/>
          </a:prstGeom>
          <a:noFill/>
          <a:ln>
            <a:noFill/>
          </a:ln>
        </p:spPr>
        <p:txBody>
          <a:bodyPr wrap="square" rtlCol="0" anchor="ctr" anchorCtr="0">
            <a:spAutoFit/>
          </a:bodyPr>
          <a:lstStyle/>
          <a:p>
            <a:pPr lvl="0">
              <a:lnSpc>
                <a:spcPts val="1860"/>
              </a:lnSpc>
              <a:defRPr/>
            </a:pPr>
            <a:r>
              <a:rPr lang="is-IS" b="1">
                <a:solidFill>
                  <a:schemeClr val="bg1"/>
                </a:solidFill>
                <a:ea typeface="League Spartan" charset="0"/>
                <a:cs typeface="Poppins" pitchFamily="2" charset="77"/>
              </a:rPr>
              <a:t>Vörum skilað</a:t>
            </a:r>
          </a:p>
        </p:txBody>
      </p:sp>
      <p:sp>
        <p:nvSpPr>
          <p:cNvPr id="9" name="Subtitle 2">
            <a:extLst>
              <a:ext uri="{FF2B5EF4-FFF2-40B4-BE49-F238E27FC236}">
                <a16:creationId xmlns:a16="http://schemas.microsoft.com/office/drawing/2014/main" id="{93302AA8-80E9-93D0-E2A8-45DA9211CB64}"/>
              </a:ext>
            </a:extLst>
          </p:cNvPr>
          <p:cNvSpPr txBox="1">
            <a:spLocks/>
          </p:cNvSpPr>
          <p:nvPr/>
        </p:nvSpPr>
        <p:spPr>
          <a:xfrm>
            <a:off x="6988972" y="3956772"/>
            <a:ext cx="4592074"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err="1">
                <a:solidFill>
                  <a:schemeClr val="bg1"/>
                </a:solidFill>
                <a:latin typeface="+mn-lt"/>
                <a:ea typeface="Lato Light" panose="020F0502020204030203" pitchFamily="34" charset="0"/>
                <a:cs typeface="Mukta ExtraLight" panose="020B0000000000000000" pitchFamily="34" charset="77"/>
              </a:rPr>
              <a:t>Fylgstu</a:t>
            </a:r>
            <a:r>
              <a:rPr lang="is-IS" sz="1800" dirty="0">
                <a:solidFill>
                  <a:schemeClr val="bg1"/>
                </a:solidFill>
                <a:latin typeface="+mn-lt"/>
                <a:ea typeface="Lato Light" panose="020F0502020204030203" pitchFamily="34" charset="0"/>
                <a:cs typeface="Mukta ExtraLight" panose="020B0000000000000000" pitchFamily="34" charset="77"/>
              </a:rPr>
              <a:t> með og mældu fjölda kvartana (og ástæðanna fyrir þeim)</a:t>
            </a:r>
          </a:p>
        </p:txBody>
      </p:sp>
      <p:sp>
        <p:nvSpPr>
          <p:cNvPr id="16" name="Pentagon 41">
            <a:extLst>
              <a:ext uri="{FF2B5EF4-FFF2-40B4-BE49-F238E27FC236}">
                <a16:creationId xmlns:a16="http://schemas.microsoft.com/office/drawing/2014/main" id="{9C239C26-2C92-2C89-5AFF-DFB1E71D6722}"/>
              </a:ext>
            </a:extLst>
          </p:cNvPr>
          <p:cNvSpPr/>
          <p:nvPr/>
        </p:nvSpPr>
        <p:spPr>
          <a:xfrm>
            <a:off x="4501275" y="4588643"/>
            <a:ext cx="7477218" cy="646730"/>
          </a:xfrm>
          <a:prstGeom prst="homePlat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7">
            <a:extLst>
              <a:ext uri="{FF2B5EF4-FFF2-40B4-BE49-F238E27FC236}">
                <a16:creationId xmlns:a16="http://schemas.microsoft.com/office/drawing/2014/main" id="{481784DD-448B-1A31-78F4-EB46067AF8A5}"/>
              </a:ext>
            </a:extLst>
          </p:cNvPr>
          <p:cNvSpPr txBox="1"/>
          <p:nvPr/>
        </p:nvSpPr>
        <p:spPr>
          <a:xfrm>
            <a:off x="4610231" y="4801681"/>
            <a:ext cx="2060075" cy="335989"/>
          </a:xfrm>
          <a:prstGeom prst="rect">
            <a:avLst/>
          </a:prstGeom>
          <a:noFill/>
          <a:ln>
            <a:noFill/>
          </a:ln>
        </p:spPr>
        <p:txBody>
          <a:bodyPr wrap="square" rtlCol="0" anchor="ctr" anchorCtr="0">
            <a:spAutoFit/>
          </a:bodyPr>
          <a:lstStyle/>
          <a:p>
            <a:pPr lvl="0">
              <a:lnSpc>
                <a:spcPts val="1860"/>
              </a:lnSpc>
              <a:defRPr/>
            </a:pPr>
            <a:r>
              <a:rPr lang="is-IS" b="1" dirty="0">
                <a:solidFill>
                  <a:schemeClr val="bg1"/>
                </a:solidFill>
                <a:ea typeface="League Spartan" charset="0"/>
                <a:cs typeface="Poppins" pitchFamily="2" charset="77"/>
              </a:rPr>
              <a:t>Rétt í fyrsta skipti</a:t>
            </a:r>
          </a:p>
        </p:txBody>
      </p:sp>
      <p:sp>
        <p:nvSpPr>
          <p:cNvPr id="18" name="Subtitle 2">
            <a:extLst>
              <a:ext uri="{FF2B5EF4-FFF2-40B4-BE49-F238E27FC236}">
                <a16:creationId xmlns:a16="http://schemas.microsoft.com/office/drawing/2014/main" id="{C1CADB1C-320E-4803-54DA-FD015407A13A}"/>
              </a:ext>
            </a:extLst>
          </p:cNvPr>
          <p:cNvSpPr txBox="1">
            <a:spLocks/>
          </p:cNvSpPr>
          <p:nvPr/>
        </p:nvSpPr>
        <p:spPr>
          <a:xfrm>
            <a:off x="6984670" y="4746764"/>
            <a:ext cx="4729275"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rPr>
              <a:t>Mikilvægt er að skilja frammistöðu framleiðsluferilsins</a:t>
            </a:r>
          </a:p>
        </p:txBody>
      </p:sp>
      <p:sp>
        <p:nvSpPr>
          <p:cNvPr id="19" name="Pentagon 2">
            <a:extLst>
              <a:ext uri="{FF2B5EF4-FFF2-40B4-BE49-F238E27FC236}">
                <a16:creationId xmlns:a16="http://schemas.microsoft.com/office/drawing/2014/main" id="{6585F910-5410-EEBC-9836-24B46295F2E1}"/>
              </a:ext>
            </a:extLst>
          </p:cNvPr>
          <p:cNvSpPr/>
          <p:nvPr/>
        </p:nvSpPr>
        <p:spPr>
          <a:xfrm>
            <a:off x="4501275" y="5394668"/>
            <a:ext cx="7477218" cy="646730"/>
          </a:xfrm>
          <a:prstGeom prst="homePlate">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7">
            <a:extLst>
              <a:ext uri="{FF2B5EF4-FFF2-40B4-BE49-F238E27FC236}">
                <a16:creationId xmlns:a16="http://schemas.microsoft.com/office/drawing/2014/main" id="{48CDA02A-BBD0-F1B5-AE9A-7BC46714DF65}"/>
              </a:ext>
            </a:extLst>
          </p:cNvPr>
          <p:cNvSpPr txBox="1"/>
          <p:nvPr/>
        </p:nvSpPr>
        <p:spPr>
          <a:xfrm>
            <a:off x="4610232" y="5610336"/>
            <a:ext cx="1878290" cy="335989"/>
          </a:xfrm>
          <a:prstGeom prst="rect">
            <a:avLst/>
          </a:prstGeom>
          <a:noFill/>
          <a:ln>
            <a:noFill/>
          </a:ln>
        </p:spPr>
        <p:txBody>
          <a:bodyPr wrap="square" rtlCol="0" anchor="ctr" anchorCtr="0">
            <a:spAutoFit/>
          </a:bodyPr>
          <a:lstStyle/>
          <a:p>
            <a:pPr lvl="0">
              <a:lnSpc>
                <a:spcPts val="1860"/>
              </a:lnSpc>
              <a:defRPr/>
            </a:pPr>
            <a:r>
              <a:rPr lang="is-IS" b="1">
                <a:solidFill>
                  <a:schemeClr val="bg1"/>
                </a:solidFill>
                <a:ea typeface="League Spartan" charset="0"/>
                <a:cs typeface="Poppins" pitchFamily="2" charset="77"/>
              </a:rPr>
              <a:t>Framleiðslumagn</a:t>
            </a:r>
          </a:p>
        </p:txBody>
      </p:sp>
      <p:sp>
        <p:nvSpPr>
          <p:cNvPr id="21" name="Subtitle 2">
            <a:extLst>
              <a:ext uri="{FF2B5EF4-FFF2-40B4-BE49-F238E27FC236}">
                <a16:creationId xmlns:a16="http://schemas.microsoft.com/office/drawing/2014/main" id="{10EBFE17-916F-ECC2-A60C-2B388E0A1976}"/>
              </a:ext>
            </a:extLst>
          </p:cNvPr>
          <p:cNvSpPr txBox="1">
            <a:spLocks/>
          </p:cNvSpPr>
          <p:nvPr/>
        </p:nvSpPr>
        <p:spPr>
          <a:xfrm>
            <a:off x="6988972" y="5532711"/>
            <a:ext cx="4283539"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err="1">
                <a:solidFill>
                  <a:schemeClr val="bg1"/>
                </a:solidFill>
                <a:latin typeface="+mn-lt"/>
                <a:ea typeface="Lato Light" panose="020F0502020204030203" pitchFamily="34" charset="0"/>
                <a:cs typeface="Mukta ExtraLight" panose="020B0000000000000000" pitchFamily="34" charset="77"/>
              </a:rPr>
              <a:t>Fylgstu</a:t>
            </a:r>
            <a:r>
              <a:rPr lang="is-IS" sz="1800" dirty="0">
                <a:solidFill>
                  <a:schemeClr val="bg1"/>
                </a:solidFill>
                <a:latin typeface="+mn-lt"/>
                <a:ea typeface="Lato Light" panose="020F0502020204030203" pitchFamily="34" charset="0"/>
                <a:cs typeface="Mukta ExtraLight" panose="020B0000000000000000" pitchFamily="34" charset="77"/>
              </a:rPr>
              <a:t> með magninu sem hægt er að framleiða</a:t>
            </a:r>
          </a:p>
        </p:txBody>
      </p:sp>
      <p:sp>
        <p:nvSpPr>
          <p:cNvPr id="25" name="Pentagon 8">
            <a:extLst>
              <a:ext uri="{FF2B5EF4-FFF2-40B4-BE49-F238E27FC236}">
                <a16:creationId xmlns:a16="http://schemas.microsoft.com/office/drawing/2014/main" id="{9EEF9576-3439-B645-E17B-2A5FDC65395E}"/>
              </a:ext>
            </a:extLst>
          </p:cNvPr>
          <p:cNvSpPr/>
          <p:nvPr/>
        </p:nvSpPr>
        <p:spPr>
          <a:xfrm>
            <a:off x="4501275" y="6183719"/>
            <a:ext cx="7426928" cy="646730"/>
          </a:xfrm>
          <a:prstGeom prst="homePlate">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7">
            <a:extLst>
              <a:ext uri="{FF2B5EF4-FFF2-40B4-BE49-F238E27FC236}">
                <a16:creationId xmlns:a16="http://schemas.microsoft.com/office/drawing/2014/main" id="{D232B5EB-528A-AB6F-C6C3-990E6CBC0C5F}"/>
              </a:ext>
            </a:extLst>
          </p:cNvPr>
          <p:cNvSpPr txBox="1"/>
          <p:nvPr/>
        </p:nvSpPr>
        <p:spPr>
          <a:xfrm>
            <a:off x="4559942" y="6274929"/>
            <a:ext cx="1714516" cy="579646"/>
          </a:xfrm>
          <a:prstGeom prst="rect">
            <a:avLst/>
          </a:prstGeom>
          <a:noFill/>
          <a:ln>
            <a:noFill/>
          </a:ln>
        </p:spPr>
        <p:txBody>
          <a:bodyPr wrap="square" rtlCol="0" anchor="ctr" anchorCtr="0">
            <a:spAutoFit/>
          </a:bodyPr>
          <a:lstStyle/>
          <a:p>
            <a:pPr lvl="0">
              <a:lnSpc>
                <a:spcPts val="1860"/>
              </a:lnSpc>
              <a:defRPr/>
            </a:pPr>
            <a:r>
              <a:rPr lang="is-IS" b="1">
                <a:solidFill>
                  <a:schemeClr val="bg1"/>
                </a:solidFill>
                <a:ea typeface="League Spartan" charset="0"/>
                <a:cs typeface="Poppins" pitchFamily="2" charset="77"/>
              </a:rPr>
              <a:t>Kostnaður á einingu</a:t>
            </a:r>
          </a:p>
        </p:txBody>
      </p:sp>
      <p:sp>
        <p:nvSpPr>
          <p:cNvPr id="27" name="Subtitle 2">
            <a:extLst>
              <a:ext uri="{FF2B5EF4-FFF2-40B4-BE49-F238E27FC236}">
                <a16:creationId xmlns:a16="http://schemas.microsoft.com/office/drawing/2014/main" id="{857D233F-23A5-9406-E92F-67E1BE81BA31}"/>
              </a:ext>
            </a:extLst>
          </p:cNvPr>
          <p:cNvSpPr txBox="1">
            <a:spLocks/>
          </p:cNvSpPr>
          <p:nvPr/>
        </p:nvSpPr>
        <p:spPr>
          <a:xfrm>
            <a:off x="6984670" y="6353387"/>
            <a:ext cx="4642364"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err="1">
                <a:solidFill>
                  <a:schemeClr val="bg1"/>
                </a:solidFill>
                <a:latin typeface="+mn-lt"/>
                <a:ea typeface="Lato Light" panose="020F0502020204030203" pitchFamily="34" charset="0"/>
                <a:cs typeface="Mukta ExtraLight" panose="020B0000000000000000" pitchFamily="34" charset="77"/>
              </a:rPr>
              <a:t>Fylgstu</a:t>
            </a:r>
            <a:r>
              <a:rPr lang="is-IS" sz="1800" dirty="0">
                <a:solidFill>
                  <a:schemeClr val="bg1"/>
                </a:solidFill>
                <a:latin typeface="+mn-lt"/>
                <a:ea typeface="Lato Light" panose="020F0502020204030203" pitchFamily="34" charset="0"/>
                <a:cs typeface="Mukta ExtraLight" panose="020B0000000000000000" pitchFamily="34" charset="77"/>
              </a:rPr>
              <a:t> með og fínstilltu einingakostnaðinn</a:t>
            </a:r>
            <a:endParaRPr lang="is-IS" sz="1800" dirty="0">
              <a:solidFill>
                <a:srgbClr val="FF0000"/>
              </a:solidFill>
              <a:latin typeface="+mn-lt"/>
              <a:ea typeface="Lato Light" panose="020F0502020204030203" pitchFamily="34" charset="0"/>
              <a:cs typeface="Mukta ExtraLight" panose="020B0000000000000000" pitchFamily="34" charset="77"/>
            </a:endParaRPr>
          </a:p>
        </p:txBody>
      </p:sp>
      <p:cxnSp>
        <p:nvCxnSpPr>
          <p:cNvPr id="28" name="Straight Connector 12">
            <a:extLst>
              <a:ext uri="{FF2B5EF4-FFF2-40B4-BE49-F238E27FC236}">
                <a16:creationId xmlns:a16="http://schemas.microsoft.com/office/drawing/2014/main" id="{A7380DC8-774B-4AF7-8BD5-E07C78F5309F}"/>
              </a:ext>
            </a:extLst>
          </p:cNvPr>
          <p:cNvCxnSpPr>
            <a:cxnSpLocks/>
          </p:cNvCxnSpPr>
          <p:nvPr/>
        </p:nvCxnSpPr>
        <p:spPr>
          <a:xfrm>
            <a:off x="6850813" y="2969851"/>
            <a:ext cx="0" cy="397304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302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E1BF28-D2B1-744F-89B7-D52F0BBA9E40}"/>
              </a:ext>
            </a:extLst>
          </p:cNvPr>
          <p:cNvSpPr>
            <a:spLocks noGrp="1"/>
          </p:cNvSpPr>
          <p:nvPr>
            <p:ph type="body" sz="quarter" idx="16"/>
          </p:nvPr>
        </p:nvSpPr>
        <p:spPr>
          <a:xfrm>
            <a:off x="734714" y="342230"/>
            <a:ext cx="5322665" cy="582221"/>
          </a:xfrm>
        </p:spPr>
        <p:txBody>
          <a:bodyPr vert="horz" lIns="91440" tIns="45720" rIns="91440" bIns="45720" rtlCol="0" anchor="t">
            <a:noAutofit/>
          </a:bodyPr>
          <a:lstStyle/>
          <a:p>
            <a:r>
              <a:rPr lang="is-IS" sz="3000" b="1" dirty="0"/>
              <a:t>Að koma snemma í veg fyrir krísu tengdri rekstri/framleiðslu</a:t>
            </a:r>
          </a:p>
        </p:txBody>
      </p:sp>
      <p:pic>
        <p:nvPicPr>
          <p:cNvPr id="9" name="Bildplatzhalter 8" descr="Ein Bild, das Person, Wand, drinnen, Mann enthält.&#10;&#10;Automatisch generierte Beschreibung">
            <a:extLst>
              <a:ext uri="{FF2B5EF4-FFF2-40B4-BE49-F238E27FC236}">
                <a16:creationId xmlns:a16="http://schemas.microsoft.com/office/drawing/2014/main" id="{570F0446-9963-6924-6266-05B90B373F8E}"/>
              </a:ext>
            </a:extLst>
          </p:cNvPr>
          <p:cNvPicPr>
            <a:picLocks noGrp="1" noChangeAspect="1"/>
          </p:cNvPicPr>
          <p:nvPr>
            <p:ph type="pic" sz="quarter" idx="10"/>
          </p:nvPr>
        </p:nvPicPr>
        <p:blipFill>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5958" r="15958"/>
          <a:stretch>
            <a:fillRect/>
          </a:stretch>
        </p:blipFill>
        <p:spPr/>
      </p:pic>
      <p:graphicFrame>
        <p:nvGraphicFramePr>
          <p:cNvPr id="7" name="Text Placeholder 2">
            <a:extLst>
              <a:ext uri="{FF2B5EF4-FFF2-40B4-BE49-F238E27FC236}">
                <a16:creationId xmlns:a16="http://schemas.microsoft.com/office/drawing/2014/main" id="{9141C1D0-0722-554B-053C-7158E5AAA454}"/>
              </a:ext>
            </a:extLst>
          </p:cNvPr>
          <p:cNvGraphicFramePr/>
          <p:nvPr>
            <p:extLst>
              <p:ext uri="{D42A27DB-BD31-4B8C-83A1-F6EECF244321}">
                <p14:modId xmlns:p14="http://schemas.microsoft.com/office/powerpoint/2010/main" val="3215591781"/>
              </p:ext>
            </p:extLst>
          </p:nvPr>
        </p:nvGraphicFramePr>
        <p:xfrm>
          <a:off x="357604" y="1448176"/>
          <a:ext cx="6034696" cy="48647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platzhalter 9">
            <a:extLst>
              <a:ext uri="{FF2B5EF4-FFF2-40B4-BE49-F238E27FC236}">
                <a16:creationId xmlns:a16="http://schemas.microsoft.com/office/drawing/2014/main" id="{5C6AC088-F2AA-64A3-8314-2138893061CE}"/>
              </a:ext>
            </a:extLst>
          </p:cNvPr>
          <p:cNvSpPr txBox="1">
            <a:spLocks/>
          </p:cNvSpPr>
          <p:nvPr/>
        </p:nvSpPr>
        <p:spPr>
          <a:xfrm>
            <a:off x="6392300" y="5676171"/>
            <a:ext cx="4983163" cy="44217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rgbClr val="595A59"/>
                </a:solidFill>
              </a:rPr>
              <a:t>Mynd: </a:t>
            </a:r>
            <a:r>
              <a:rPr lang="de-DE" sz="800" b="1" dirty="0">
                <a:solidFill>
                  <a:srgbClr val="595A59"/>
                </a:solidFill>
              </a:rPr>
              <a:t>Alex Green</a:t>
            </a:r>
            <a:endParaRPr lang="de-DE" sz="800" dirty="0">
              <a:solidFill>
                <a:srgbClr val="595A59"/>
              </a:solidFill>
            </a:endParaRPr>
          </a:p>
          <a:p>
            <a:endParaRPr lang="de-DE" sz="800" dirty="0"/>
          </a:p>
        </p:txBody>
      </p:sp>
    </p:spTree>
    <p:extLst>
      <p:ext uri="{BB962C8B-B14F-4D97-AF65-F5344CB8AC3E}">
        <p14:creationId xmlns:p14="http://schemas.microsoft.com/office/powerpoint/2010/main" val="8559601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05FB03E-58E5-1CB0-7072-68FB4D922FEB}"/>
              </a:ext>
            </a:extLst>
          </p:cNvPr>
          <p:cNvSpPr/>
          <p:nvPr/>
        </p:nvSpPr>
        <p:spPr>
          <a:xfrm>
            <a:off x="1" y="336895"/>
            <a:ext cx="12191999" cy="119981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platzhalter 2">
            <a:extLst>
              <a:ext uri="{FF2B5EF4-FFF2-40B4-BE49-F238E27FC236}">
                <a16:creationId xmlns:a16="http://schemas.microsoft.com/office/drawing/2014/main" id="{FF61BD6A-C6DD-70BA-3B14-D385B7C2FA56}"/>
              </a:ext>
            </a:extLst>
          </p:cNvPr>
          <p:cNvSpPr>
            <a:spLocks noGrp="1"/>
          </p:cNvSpPr>
          <p:nvPr>
            <p:ph type="body" sz="quarter" idx="16"/>
          </p:nvPr>
        </p:nvSpPr>
        <p:spPr/>
        <p:txBody>
          <a:bodyPr>
            <a:normAutofit lnSpcReduction="10000"/>
          </a:bodyPr>
          <a:lstStyle/>
          <a:p>
            <a:r>
              <a:rPr lang="de-DE" dirty="0">
                <a:solidFill>
                  <a:schemeClr val="bg1"/>
                </a:solidFill>
              </a:rPr>
              <a:t>Virðiskeðjan sem tól til að greina mögulega krísu</a:t>
            </a:r>
          </a:p>
        </p:txBody>
      </p:sp>
      <p:sp>
        <p:nvSpPr>
          <p:cNvPr id="18" name="TextBox 23">
            <a:extLst>
              <a:ext uri="{FF2B5EF4-FFF2-40B4-BE49-F238E27FC236}">
                <a16:creationId xmlns:a16="http://schemas.microsoft.com/office/drawing/2014/main" id="{D14ED1A4-07DF-588E-7F79-B25A11A3DE0B}"/>
              </a:ext>
            </a:extLst>
          </p:cNvPr>
          <p:cNvSpPr txBox="1"/>
          <p:nvPr/>
        </p:nvSpPr>
        <p:spPr>
          <a:xfrm>
            <a:off x="10907204" y="3794030"/>
            <a:ext cx="556563"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CRISIS</a:t>
            </a:r>
          </a:p>
        </p:txBody>
      </p:sp>
      <p:sp>
        <p:nvSpPr>
          <p:cNvPr id="34" name="Textfeld 33">
            <a:extLst>
              <a:ext uri="{FF2B5EF4-FFF2-40B4-BE49-F238E27FC236}">
                <a16:creationId xmlns:a16="http://schemas.microsoft.com/office/drawing/2014/main" id="{3B33F2A4-3C3A-6B10-480C-B76AD3559F98}"/>
              </a:ext>
            </a:extLst>
          </p:cNvPr>
          <p:cNvSpPr txBox="1"/>
          <p:nvPr/>
        </p:nvSpPr>
        <p:spPr>
          <a:xfrm>
            <a:off x="303296" y="3983894"/>
            <a:ext cx="3959463" cy="1323439"/>
          </a:xfrm>
          <a:prstGeom prst="rect">
            <a:avLst/>
          </a:prstGeom>
          <a:noFill/>
        </p:spPr>
        <p:txBody>
          <a:bodyPr wrap="square">
            <a:spAutoFit/>
          </a:bodyPr>
          <a:lstStyle/>
          <a:p>
            <a:r>
              <a:rPr lang="is-IS" sz="1600" dirty="0">
                <a:solidFill>
                  <a:srgbClr val="595A59"/>
                </a:solidFill>
              </a:rPr>
              <a:t>Krísan sem fylgdi Covid-19 sýndi okkur að með því að bregðast fljótt við með kynningu og sölu á netinu, eða aðlaga verð, getur verið lyftistöng til að draga úr áhrifum krísu á fyrirtæki</a:t>
            </a:r>
            <a:endParaRPr lang="is-IS" dirty="0"/>
          </a:p>
        </p:txBody>
      </p:sp>
      <p:sp>
        <p:nvSpPr>
          <p:cNvPr id="33" name="Textplatzhalter 5">
            <a:extLst>
              <a:ext uri="{FF2B5EF4-FFF2-40B4-BE49-F238E27FC236}">
                <a16:creationId xmlns:a16="http://schemas.microsoft.com/office/drawing/2014/main" id="{EA37392B-58A3-367E-F2A0-6C6F6C205D70}"/>
              </a:ext>
            </a:extLst>
          </p:cNvPr>
          <p:cNvSpPr>
            <a:spLocks noGrp="1"/>
          </p:cNvSpPr>
          <p:nvPr>
            <p:ph type="body" sz="quarter" idx="18"/>
          </p:nvPr>
        </p:nvSpPr>
        <p:spPr>
          <a:xfrm>
            <a:off x="427612" y="1129758"/>
            <a:ext cx="8834647" cy="599705"/>
          </a:xfrm>
        </p:spPr>
        <p:txBody>
          <a:bodyPr>
            <a:normAutofit/>
          </a:bodyPr>
          <a:lstStyle/>
          <a:p>
            <a:r>
              <a:rPr lang="is-IS" sz="1600">
                <a:solidFill>
                  <a:schemeClr val="bg1"/>
                </a:solidFill>
              </a:rPr>
              <a:t>Að koma snemma auga á vandamál tengt markaðssetningu og sölu</a:t>
            </a:r>
          </a:p>
        </p:txBody>
      </p:sp>
      <p:grpSp>
        <p:nvGrpSpPr>
          <p:cNvPr id="96" name="Group 95">
            <a:extLst>
              <a:ext uri="{FF2B5EF4-FFF2-40B4-BE49-F238E27FC236}">
                <a16:creationId xmlns:a16="http://schemas.microsoft.com/office/drawing/2014/main" id="{30F52F88-C277-F674-5082-92B5A711B7BB}"/>
              </a:ext>
            </a:extLst>
          </p:cNvPr>
          <p:cNvGrpSpPr/>
          <p:nvPr/>
        </p:nvGrpSpPr>
        <p:grpSpPr>
          <a:xfrm>
            <a:off x="4538545" y="2192636"/>
            <a:ext cx="7491762" cy="3848678"/>
            <a:chOff x="4538545" y="2192636"/>
            <a:chExt cx="7491762" cy="3848678"/>
          </a:xfrm>
        </p:grpSpPr>
        <p:grpSp>
          <p:nvGrpSpPr>
            <p:cNvPr id="64" name="Group 63">
              <a:extLst>
                <a:ext uri="{FF2B5EF4-FFF2-40B4-BE49-F238E27FC236}">
                  <a16:creationId xmlns:a16="http://schemas.microsoft.com/office/drawing/2014/main" id="{70339D97-F800-B5E6-C834-8A640507296E}"/>
                </a:ext>
              </a:extLst>
            </p:cNvPr>
            <p:cNvGrpSpPr/>
            <p:nvPr/>
          </p:nvGrpSpPr>
          <p:grpSpPr>
            <a:xfrm>
              <a:off x="4538545" y="2192636"/>
              <a:ext cx="7491762" cy="3848678"/>
              <a:chOff x="4538545" y="2192636"/>
              <a:chExt cx="7491762" cy="3848678"/>
            </a:xfrm>
          </p:grpSpPr>
          <p:sp>
            <p:nvSpPr>
              <p:cNvPr id="65" name="Rectangle 11">
                <a:extLst>
                  <a:ext uri="{FF2B5EF4-FFF2-40B4-BE49-F238E27FC236}">
                    <a16:creationId xmlns:a16="http://schemas.microsoft.com/office/drawing/2014/main" id="{94C84984-A7E2-724B-CB6C-600ACDC97AEF}"/>
                  </a:ext>
                </a:extLst>
              </p:cNvPr>
              <p:cNvSpPr/>
              <p:nvPr/>
            </p:nvSpPr>
            <p:spPr>
              <a:xfrm>
                <a:off x="7263007" y="2192636"/>
                <a:ext cx="1090706" cy="1739893"/>
              </a:xfrm>
              <a:prstGeom prst="rect">
                <a:avLst/>
              </a:prstGeom>
              <a:solidFill>
                <a:srgbClr val="85D2C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6" name="Rectangle 9">
                <a:extLst>
                  <a:ext uri="{FF2B5EF4-FFF2-40B4-BE49-F238E27FC236}">
                    <a16:creationId xmlns:a16="http://schemas.microsoft.com/office/drawing/2014/main" id="{F2BDF4BE-7368-8712-ADC3-2A2E794850A6}"/>
                  </a:ext>
                </a:extLst>
              </p:cNvPr>
              <p:cNvSpPr/>
              <p:nvPr/>
            </p:nvSpPr>
            <p:spPr>
              <a:xfrm>
                <a:off x="5056692" y="2192636"/>
                <a:ext cx="1090706" cy="1739893"/>
              </a:xfrm>
              <a:prstGeom prst="rect">
                <a:avLst/>
              </a:prstGeom>
              <a:solidFill>
                <a:srgbClr val="D2EEE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grpSp>
            <p:nvGrpSpPr>
              <p:cNvPr id="67" name="Group 66">
                <a:extLst>
                  <a:ext uri="{FF2B5EF4-FFF2-40B4-BE49-F238E27FC236}">
                    <a16:creationId xmlns:a16="http://schemas.microsoft.com/office/drawing/2014/main" id="{BBD9FEA1-6DD6-BA71-49FA-48231E10B908}"/>
                  </a:ext>
                </a:extLst>
              </p:cNvPr>
              <p:cNvGrpSpPr/>
              <p:nvPr/>
            </p:nvGrpSpPr>
            <p:grpSpPr>
              <a:xfrm>
                <a:off x="4538545" y="2192636"/>
                <a:ext cx="7491762" cy="3848678"/>
                <a:chOff x="4538545" y="2192636"/>
                <a:chExt cx="7491762" cy="3848678"/>
              </a:xfrm>
            </p:grpSpPr>
            <p:grpSp>
              <p:nvGrpSpPr>
                <p:cNvPr id="68" name="Group 67">
                  <a:extLst>
                    <a:ext uri="{FF2B5EF4-FFF2-40B4-BE49-F238E27FC236}">
                      <a16:creationId xmlns:a16="http://schemas.microsoft.com/office/drawing/2014/main" id="{EF0B6AEB-471E-077D-2D06-E4D2708B61D7}"/>
                    </a:ext>
                  </a:extLst>
                </p:cNvPr>
                <p:cNvGrpSpPr/>
                <p:nvPr/>
              </p:nvGrpSpPr>
              <p:grpSpPr>
                <a:xfrm>
                  <a:off x="4538545" y="2192636"/>
                  <a:ext cx="7491762" cy="3848678"/>
                  <a:chOff x="4538545" y="2192636"/>
                  <a:chExt cx="7491762" cy="3848678"/>
                </a:xfrm>
              </p:grpSpPr>
              <p:sp>
                <p:nvSpPr>
                  <p:cNvPr id="70" name="Rectangle 4">
                    <a:extLst>
                      <a:ext uri="{FF2B5EF4-FFF2-40B4-BE49-F238E27FC236}">
                        <a16:creationId xmlns:a16="http://schemas.microsoft.com/office/drawing/2014/main" id="{D2945059-7040-0637-2385-B70C642B12CE}"/>
                      </a:ext>
                    </a:extLst>
                  </p:cNvPr>
                  <p:cNvSpPr/>
                  <p:nvPr/>
                </p:nvSpPr>
                <p:spPr>
                  <a:xfrm>
                    <a:off x="5056692" y="3947207"/>
                    <a:ext cx="5515268" cy="427132"/>
                  </a:xfrm>
                  <a:prstGeom prst="rect">
                    <a:avLst/>
                  </a:prstGeom>
                  <a:solidFill>
                    <a:srgbClr val="79527B">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71" name="Rectangle 5">
                    <a:extLst>
                      <a:ext uri="{FF2B5EF4-FFF2-40B4-BE49-F238E27FC236}">
                        <a16:creationId xmlns:a16="http://schemas.microsoft.com/office/drawing/2014/main" id="{BD57A90E-E6C4-306A-8413-CCE5E49C727C}"/>
                      </a:ext>
                    </a:extLst>
                  </p:cNvPr>
                  <p:cNvSpPr/>
                  <p:nvPr/>
                </p:nvSpPr>
                <p:spPr>
                  <a:xfrm>
                    <a:off x="5056692" y="5272639"/>
                    <a:ext cx="5515268" cy="427132"/>
                  </a:xfrm>
                  <a:prstGeom prst="rect">
                    <a:avLst/>
                  </a:prstGeom>
                  <a:solidFill>
                    <a:srgbClr val="C3A7C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72" name="Rectangle 6">
                    <a:extLst>
                      <a:ext uri="{FF2B5EF4-FFF2-40B4-BE49-F238E27FC236}">
                        <a16:creationId xmlns:a16="http://schemas.microsoft.com/office/drawing/2014/main" id="{B80FD2C9-1A63-BF7D-3340-530EE321AF93}"/>
                      </a:ext>
                    </a:extLst>
                  </p:cNvPr>
                  <p:cNvSpPr/>
                  <p:nvPr/>
                </p:nvSpPr>
                <p:spPr>
                  <a:xfrm>
                    <a:off x="5056692" y="4830828"/>
                    <a:ext cx="5515268" cy="427132"/>
                  </a:xfrm>
                  <a:prstGeom prst="rect">
                    <a:avLst/>
                  </a:prstGeom>
                  <a:solidFill>
                    <a:srgbClr val="AC87A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73" name="Rectangle 7">
                    <a:extLst>
                      <a:ext uri="{FF2B5EF4-FFF2-40B4-BE49-F238E27FC236}">
                        <a16:creationId xmlns:a16="http://schemas.microsoft.com/office/drawing/2014/main" id="{2CBBFD00-DCC5-DBB0-FAA0-36403968BF15}"/>
                      </a:ext>
                    </a:extLst>
                  </p:cNvPr>
                  <p:cNvSpPr/>
                  <p:nvPr/>
                </p:nvSpPr>
                <p:spPr>
                  <a:xfrm>
                    <a:off x="5056692" y="4389017"/>
                    <a:ext cx="5515268" cy="427132"/>
                  </a:xfrm>
                  <a:prstGeom prst="rect">
                    <a:avLst/>
                  </a:prstGeom>
                  <a:solidFill>
                    <a:srgbClr val="91639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74" name="Triangle 8">
                    <a:extLst>
                      <a:ext uri="{FF2B5EF4-FFF2-40B4-BE49-F238E27FC236}">
                        <a16:creationId xmlns:a16="http://schemas.microsoft.com/office/drawing/2014/main" id="{7DA81D7F-5F31-8250-1190-37A600CACE9F}"/>
                      </a:ext>
                    </a:extLst>
                  </p:cNvPr>
                  <p:cNvSpPr/>
                  <p:nvPr/>
                </p:nvSpPr>
                <p:spPr>
                  <a:xfrm rot="5400000">
                    <a:off x="9555168" y="3224632"/>
                    <a:ext cx="3506293" cy="1443985"/>
                  </a:xfrm>
                  <a:prstGeom prst="triangle">
                    <a:avLst/>
                  </a:prstGeom>
                  <a:solidFill>
                    <a:srgbClr val="F2795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75" name="Rectangle 10">
                    <a:extLst>
                      <a:ext uri="{FF2B5EF4-FFF2-40B4-BE49-F238E27FC236}">
                        <a16:creationId xmlns:a16="http://schemas.microsoft.com/office/drawing/2014/main" id="{0FBA665F-96C6-41BE-3C9F-E6E23C2AE4A3}"/>
                      </a:ext>
                    </a:extLst>
                  </p:cNvPr>
                  <p:cNvSpPr/>
                  <p:nvPr/>
                </p:nvSpPr>
                <p:spPr>
                  <a:xfrm>
                    <a:off x="6159849" y="2192636"/>
                    <a:ext cx="1090706" cy="1739893"/>
                  </a:xfrm>
                  <a:prstGeom prst="rect">
                    <a:avLst/>
                  </a:prstGeom>
                  <a:solidFill>
                    <a:srgbClr val="9ED4D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76" name="Rectangle 12">
                    <a:extLst>
                      <a:ext uri="{FF2B5EF4-FFF2-40B4-BE49-F238E27FC236}">
                        <a16:creationId xmlns:a16="http://schemas.microsoft.com/office/drawing/2014/main" id="{1CD42027-E4E6-B876-9CAD-C33156CB1812}"/>
                      </a:ext>
                    </a:extLst>
                  </p:cNvPr>
                  <p:cNvSpPr/>
                  <p:nvPr/>
                </p:nvSpPr>
                <p:spPr>
                  <a:xfrm>
                    <a:off x="8370778" y="2192636"/>
                    <a:ext cx="1090706" cy="1739893"/>
                  </a:xfrm>
                  <a:prstGeom prst="rect">
                    <a:avLst/>
                  </a:prstGeom>
                  <a:solidFill>
                    <a:srgbClr val="9DC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77" name="Rectangle 13">
                    <a:extLst>
                      <a:ext uri="{FF2B5EF4-FFF2-40B4-BE49-F238E27FC236}">
                        <a16:creationId xmlns:a16="http://schemas.microsoft.com/office/drawing/2014/main" id="{630E5A22-4A82-AB08-BC4A-67397F3F5A78}"/>
                      </a:ext>
                    </a:extLst>
                  </p:cNvPr>
                  <p:cNvSpPr/>
                  <p:nvPr/>
                </p:nvSpPr>
                <p:spPr>
                  <a:xfrm flipH="1">
                    <a:off x="9479704" y="2193478"/>
                    <a:ext cx="1090706" cy="1739893"/>
                  </a:xfrm>
                  <a:prstGeom prst="rect">
                    <a:avLst/>
                  </a:prstGeom>
                  <a:solidFill>
                    <a:srgbClr val="7FB3B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78" name="TextBox 14">
                    <a:extLst>
                      <a:ext uri="{FF2B5EF4-FFF2-40B4-BE49-F238E27FC236}">
                        <a16:creationId xmlns:a16="http://schemas.microsoft.com/office/drawing/2014/main" id="{6DE64029-22A0-EDBF-636E-7E18C5F1AA60}"/>
                      </a:ext>
                    </a:extLst>
                  </p:cNvPr>
                  <p:cNvSpPr txBox="1"/>
                  <p:nvPr/>
                </p:nvSpPr>
                <p:spPr>
                  <a:xfrm>
                    <a:off x="5541556" y="4025694"/>
                    <a:ext cx="454554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SKIPULAG OG INNVIÐIR TIL STUÐNINGS AÐALSTARFSEMINNI</a:t>
                    </a:r>
                  </a:p>
                </p:txBody>
              </p:sp>
              <p:sp>
                <p:nvSpPr>
                  <p:cNvPr id="79" name="TextBox 15">
                    <a:extLst>
                      <a:ext uri="{FF2B5EF4-FFF2-40B4-BE49-F238E27FC236}">
                        <a16:creationId xmlns:a16="http://schemas.microsoft.com/office/drawing/2014/main" id="{B476994A-EAD7-E8C5-7A9A-B2CE2C9625B9}"/>
                      </a:ext>
                    </a:extLst>
                  </p:cNvPr>
                  <p:cNvSpPr txBox="1"/>
                  <p:nvPr/>
                </p:nvSpPr>
                <p:spPr>
                  <a:xfrm>
                    <a:off x="7005997" y="4466176"/>
                    <a:ext cx="161666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MANNAUÐS</a:t>
                    </a:r>
                  </a:p>
                </p:txBody>
              </p:sp>
              <p:sp>
                <p:nvSpPr>
                  <p:cNvPr id="80" name="TextBox 16">
                    <a:extLst>
                      <a:ext uri="{FF2B5EF4-FFF2-40B4-BE49-F238E27FC236}">
                        <a16:creationId xmlns:a16="http://schemas.microsoft.com/office/drawing/2014/main" id="{4DE9849A-9478-F0B6-1614-21A3875DFE8F}"/>
                      </a:ext>
                    </a:extLst>
                  </p:cNvPr>
                  <p:cNvSpPr txBox="1"/>
                  <p:nvPr/>
                </p:nvSpPr>
                <p:spPr>
                  <a:xfrm>
                    <a:off x="6328792" y="4907224"/>
                    <a:ext cx="297107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TÆKNILEGUR STUÐNINGUR VIÐ STARFSEMINA</a:t>
                    </a:r>
                  </a:p>
                </p:txBody>
              </p:sp>
              <p:sp>
                <p:nvSpPr>
                  <p:cNvPr id="81" name="TextBox 17">
                    <a:extLst>
                      <a:ext uri="{FF2B5EF4-FFF2-40B4-BE49-F238E27FC236}">
                        <a16:creationId xmlns:a16="http://schemas.microsoft.com/office/drawing/2014/main" id="{7BBDB60F-5B0D-9A30-B7F2-DC3839DE72F7}"/>
                      </a:ext>
                    </a:extLst>
                  </p:cNvPr>
                  <p:cNvSpPr txBox="1"/>
                  <p:nvPr/>
                </p:nvSpPr>
                <p:spPr>
                  <a:xfrm>
                    <a:off x="6605309" y="5348363"/>
                    <a:ext cx="2418034"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INNKAUP OG ÖNNUR ÖFLUN GAGNA</a:t>
                    </a:r>
                  </a:p>
                </p:txBody>
              </p:sp>
              <p:sp>
                <p:nvSpPr>
                  <p:cNvPr id="82" name="TextBox 23">
                    <a:extLst>
                      <a:ext uri="{FF2B5EF4-FFF2-40B4-BE49-F238E27FC236}">
                        <a16:creationId xmlns:a16="http://schemas.microsoft.com/office/drawing/2014/main" id="{C5557155-D8EB-5247-52D2-95817A1585F5}"/>
                      </a:ext>
                    </a:extLst>
                  </p:cNvPr>
                  <p:cNvSpPr txBox="1"/>
                  <p:nvPr/>
                </p:nvSpPr>
                <p:spPr>
                  <a:xfrm>
                    <a:off x="10919611" y="3794030"/>
                    <a:ext cx="531749"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KRÍSA</a:t>
                    </a:r>
                  </a:p>
                </p:txBody>
              </p:sp>
              <p:sp>
                <p:nvSpPr>
                  <p:cNvPr id="83" name="TextBox 25">
                    <a:extLst>
                      <a:ext uri="{FF2B5EF4-FFF2-40B4-BE49-F238E27FC236}">
                        <a16:creationId xmlns:a16="http://schemas.microsoft.com/office/drawing/2014/main" id="{7C864D33-E895-CC41-AA88-EA2789EBFD88}"/>
                      </a:ext>
                    </a:extLst>
                  </p:cNvPr>
                  <p:cNvSpPr txBox="1"/>
                  <p:nvPr/>
                </p:nvSpPr>
                <p:spPr>
                  <a:xfrm>
                    <a:off x="6548498" y="5764315"/>
                    <a:ext cx="2531655" cy="276999"/>
                  </a:xfrm>
                  <a:prstGeom prst="rect">
                    <a:avLst/>
                  </a:prstGeom>
                  <a:noFill/>
                </p:spPr>
                <p:txBody>
                  <a:bodyPr wrap="none" rtlCol="0" anchor="ctr">
                    <a:spAutoFit/>
                  </a:bodyPr>
                  <a:lstStyle/>
                  <a:p>
                    <a:pPr algn="ctr"/>
                    <a:r>
                      <a:rPr lang="en-GB" sz="1200" b="1" dirty="0">
                        <a:solidFill>
                          <a:srgbClr val="000000"/>
                        </a:solidFill>
                        <a:latin typeface="+mj-lt"/>
                        <a:cs typeface="Poppins" pitchFamily="2" charset="77"/>
                      </a:rPr>
                      <a:t>FERLAR TIL STUÐNINGS STARFSEMINNI</a:t>
                    </a:r>
                  </a:p>
                </p:txBody>
              </p:sp>
              <p:sp>
                <p:nvSpPr>
                  <p:cNvPr id="84" name="TextBox 26">
                    <a:extLst>
                      <a:ext uri="{FF2B5EF4-FFF2-40B4-BE49-F238E27FC236}">
                        <a16:creationId xmlns:a16="http://schemas.microsoft.com/office/drawing/2014/main" id="{76581320-2D23-686E-7783-004FFFB438A0}"/>
                      </a:ext>
                    </a:extLst>
                  </p:cNvPr>
                  <p:cNvSpPr txBox="1"/>
                  <p:nvPr/>
                </p:nvSpPr>
                <p:spPr>
                  <a:xfrm rot="16200000">
                    <a:off x="3943563" y="3089707"/>
                    <a:ext cx="1651629" cy="461665"/>
                  </a:xfrm>
                  <a:prstGeom prst="rect">
                    <a:avLst/>
                  </a:prstGeom>
                  <a:noFill/>
                </p:spPr>
                <p:txBody>
                  <a:bodyPr wrap="square" rtlCol="0" anchor="ctr">
                    <a:spAutoFit/>
                  </a:bodyPr>
                  <a:lstStyle/>
                  <a:p>
                    <a:pPr algn="ctr"/>
                    <a:r>
                      <a:rPr lang="en-GB" sz="1200" b="1" dirty="0">
                        <a:solidFill>
                          <a:srgbClr val="000000"/>
                        </a:solidFill>
                        <a:latin typeface="+mj-lt"/>
                        <a:cs typeface="Poppins" pitchFamily="2" charset="77"/>
                      </a:rPr>
                      <a:t>HELSTU VINNUFERLAR OG STARFSÞÆTTIR</a:t>
                    </a:r>
                  </a:p>
                </p:txBody>
              </p:sp>
              <p:sp>
                <p:nvSpPr>
                  <p:cNvPr id="85" name="TextBox 20">
                    <a:extLst>
                      <a:ext uri="{FF2B5EF4-FFF2-40B4-BE49-F238E27FC236}">
                        <a16:creationId xmlns:a16="http://schemas.microsoft.com/office/drawing/2014/main" id="{5B0E1882-FE5B-563D-F2CD-1247C1C2622B}"/>
                      </a:ext>
                    </a:extLst>
                  </p:cNvPr>
                  <p:cNvSpPr txBox="1"/>
                  <p:nvPr/>
                </p:nvSpPr>
                <p:spPr>
                  <a:xfrm>
                    <a:off x="5140486" y="3108870"/>
                    <a:ext cx="995933"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AÐSTREYMI OG MÓTTAKA AÐFANGA</a:t>
                    </a:r>
                  </a:p>
                </p:txBody>
              </p:sp>
              <p:sp>
                <p:nvSpPr>
                  <p:cNvPr id="86" name="TextBox 21">
                    <a:extLst>
                      <a:ext uri="{FF2B5EF4-FFF2-40B4-BE49-F238E27FC236}">
                        <a16:creationId xmlns:a16="http://schemas.microsoft.com/office/drawing/2014/main" id="{78DBB5BC-51FE-4637-590C-4D486398B273}"/>
                      </a:ext>
                    </a:extLst>
                  </p:cNvPr>
                  <p:cNvSpPr txBox="1"/>
                  <p:nvPr/>
                </p:nvSpPr>
                <p:spPr>
                  <a:xfrm>
                    <a:off x="8399079" y="3182041"/>
                    <a:ext cx="1024144" cy="646331"/>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MARKAÐS-SETNING OG SALA</a:t>
                    </a:r>
                  </a:p>
                </p:txBody>
              </p:sp>
              <p:sp>
                <p:nvSpPr>
                  <p:cNvPr id="87" name="TextBox 22">
                    <a:extLst>
                      <a:ext uri="{FF2B5EF4-FFF2-40B4-BE49-F238E27FC236}">
                        <a16:creationId xmlns:a16="http://schemas.microsoft.com/office/drawing/2014/main" id="{6A66B69B-A462-B42E-BB90-9EA4859638A8}"/>
                      </a:ext>
                    </a:extLst>
                  </p:cNvPr>
                  <p:cNvSpPr txBox="1"/>
                  <p:nvPr/>
                </p:nvSpPr>
                <p:spPr>
                  <a:xfrm>
                    <a:off x="9619980" y="3182041"/>
                    <a:ext cx="810158" cy="276999"/>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ÞJÓNUSTA</a:t>
                    </a:r>
                  </a:p>
                </p:txBody>
              </p:sp>
              <p:sp>
                <p:nvSpPr>
                  <p:cNvPr id="88" name="Freeform 223">
                    <a:extLst>
                      <a:ext uri="{FF2B5EF4-FFF2-40B4-BE49-F238E27FC236}">
                        <a16:creationId xmlns:a16="http://schemas.microsoft.com/office/drawing/2014/main" id="{85E68483-0175-41BE-B9D8-00D9B0378282}"/>
                      </a:ext>
                    </a:extLst>
                  </p:cNvPr>
                  <p:cNvSpPr>
                    <a:spLocks noChangeArrowheads="1"/>
                  </p:cNvSpPr>
                  <p:nvPr/>
                </p:nvSpPr>
                <p:spPr bwMode="auto">
                  <a:xfrm>
                    <a:off x="6468563" y="2755425"/>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567" dirty="0">
                      <a:latin typeface="+mj-lt"/>
                    </a:endParaRPr>
                  </a:p>
                </p:txBody>
              </p:sp>
              <p:sp>
                <p:nvSpPr>
                  <p:cNvPr id="89" name="Freeform 236">
                    <a:extLst>
                      <a:ext uri="{FF2B5EF4-FFF2-40B4-BE49-F238E27FC236}">
                        <a16:creationId xmlns:a16="http://schemas.microsoft.com/office/drawing/2014/main" id="{1176B85A-9A41-17A0-A407-FD1D33703B13}"/>
                      </a:ext>
                    </a:extLst>
                  </p:cNvPr>
                  <p:cNvSpPr>
                    <a:spLocks noChangeArrowheads="1"/>
                  </p:cNvSpPr>
                  <p:nvPr/>
                </p:nvSpPr>
                <p:spPr bwMode="auto">
                  <a:xfrm>
                    <a:off x="7507887" y="2755424"/>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567" dirty="0">
                      <a:latin typeface="+mj-lt"/>
                    </a:endParaRPr>
                  </a:p>
                </p:txBody>
              </p:sp>
              <p:sp>
                <p:nvSpPr>
                  <p:cNvPr id="90" name="Freeform 245">
                    <a:extLst>
                      <a:ext uri="{FF2B5EF4-FFF2-40B4-BE49-F238E27FC236}">
                        <a16:creationId xmlns:a16="http://schemas.microsoft.com/office/drawing/2014/main" id="{11533DCE-4D1A-1A97-E00A-8BF8C77D6154}"/>
                      </a:ext>
                    </a:extLst>
                  </p:cNvPr>
                  <p:cNvSpPr>
                    <a:spLocks noChangeArrowheads="1"/>
                  </p:cNvSpPr>
                  <p:nvPr/>
                </p:nvSpPr>
                <p:spPr bwMode="auto">
                  <a:xfrm>
                    <a:off x="9767481" y="2590165"/>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567" dirty="0">
                      <a:latin typeface="+mj-lt"/>
                    </a:endParaRPr>
                  </a:p>
                </p:txBody>
              </p:sp>
              <p:sp>
                <p:nvSpPr>
                  <p:cNvPr id="91" name="Left Arrow 33">
                    <a:extLst>
                      <a:ext uri="{FF2B5EF4-FFF2-40B4-BE49-F238E27FC236}">
                        <a16:creationId xmlns:a16="http://schemas.microsoft.com/office/drawing/2014/main" id="{5154E3D4-177D-CDBA-AAFF-E61848047AD9}"/>
                      </a:ext>
                    </a:extLst>
                  </p:cNvPr>
                  <p:cNvSpPr/>
                  <p:nvPr/>
                </p:nvSpPr>
                <p:spPr>
                  <a:xfrm>
                    <a:off x="5056693" y="5817070"/>
                    <a:ext cx="1491805" cy="164510"/>
                  </a:xfrm>
                  <a:prstGeom prst="lef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92" name="Right Arrow 34">
                    <a:extLst>
                      <a:ext uri="{FF2B5EF4-FFF2-40B4-BE49-F238E27FC236}">
                        <a16:creationId xmlns:a16="http://schemas.microsoft.com/office/drawing/2014/main" id="{E9CCF653-C2FC-D68A-C390-42C0AD7B33AF}"/>
                      </a:ext>
                    </a:extLst>
                  </p:cNvPr>
                  <p:cNvSpPr/>
                  <p:nvPr/>
                </p:nvSpPr>
                <p:spPr>
                  <a:xfrm>
                    <a:off x="9023343" y="5817070"/>
                    <a:ext cx="1547069" cy="164510"/>
                  </a:xfrm>
                  <a:prstGeom prst="righ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93" name="TextBox 20">
                    <a:extLst>
                      <a:ext uri="{FF2B5EF4-FFF2-40B4-BE49-F238E27FC236}">
                        <a16:creationId xmlns:a16="http://schemas.microsoft.com/office/drawing/2014/main" id="{CB29C582-AB3C-12DD-9F06-729C20EA1CF3}"/>
                      </a:ext>
                    </a:extLst>
                  </p:cNvPr>
                  <p:cNvSpPr txBox="1"/>
                  <p:nvPr/>
                </p:nvSpPr>
                <p:spPr>
                  <a:xfrm>
                    <a:off x="6179478" y="3069314"/>
                    <a:ext cx="1021300" cy="461665"/>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FRAMLEIÐSLA / REKSTUR</a:t>
                    </a:r>
                  </a:p>
                </p:txBody>
              </p:sp>
              <p:sp>
                <p:nvSpPr>
                  <p:cNvPr id="94" name="TextBox 20">
                    <a:extLst>
                      <a:ext uri="{FF2B5EF4-FFF2-40B4-BE49-F238E27FC236}">
                        <a16:creationId xmlns:a16="http://schemas.microsoft.com/office/drawing/2014/main" id="{49B124D5-9E77-85DA-56E0-2A4BCB23A867}"/>
                      </a:ext>
                    </a:extLst>
                  </p:cNvPr>
                  <p:cNvSpPr txBox="1"/>
                  <p:nvPr/>
                </p:nvSpPr>
                <p:spPr>
                  <a:xfrm>
                    <a:off x="7301172" y="3029027"/>
                    <a:ext cx="1021300"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FRÁGANGUR VÖRU, GEYMSLA OG DREIFING</a:t>
                    </a:r>
                  </a:p>
                </p:txBody>
              </p:sp>
            </p:grpSp>
            <p:sp>
              <p:nvSpPr>
                <p:cNvPr id="69" name="Freeform 242">
                  <a:extLst>
                    <a:ext uri="{FF2B5EF4-FFF2-40B4-BE49-F238E27FC236}">
                      <a16:creationId xmlns:a16="http://schemas.microsoft.com/office/drawing/2014/main" id="{D38F5464-7040-00AC-FB9F-8FEE79042FFC}"/>
                    </a:ext>
                  </a:extLst>
                </p:cNvPr>
                <p:cNvSpPr>
                  <a:spLocks noChangeArrowheads="1"/>
                </p:cNvSpPr>
                <p:nvPr/>
              </p:nvSpPr>
              <p:spPr bwMode="auto">
                <a:xfrm>
                  <a:off x="8670838" y="2556498"/>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567" dirty="0">
                    <a:latin typeface="+mj-lt"/>
                  </a:endParaRPr>
                </a:p>
              </p:txBody>
            </p:sp>
          </p:grpSp>
        </p:grpSp>
        <p:sp>
          <p:nvSpPr>
            <p:cNvPr id="95" name="Freeform 233">
              <a:extLst>
                <a:ext uri="{FF2B5EF4-FFF2-40B4-BE49-F238E27FC236}">
                  <a16:creationId xmlns:a16="http://schemas.microsoft.com/office/drawing/2014/main" id="{7567ECF3-E6DE-1AA2-77E2-41560E43D8E4}"/>
                </a:ext>
              </a:extLst>
            </p:cNvPr>
            <p:cNvSpPr>
              <a:spLocks noChangeArrowheads="1"/>
            </p:cNvSpPr>
            <p:nvPr/>
          </p:nvSpPr>
          <p:spPr bwMode="auto">
            <a:xfrm>
              <a:off x="5326189" y="2550307"/>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567" dirty="0">
                <a:latin typeface="+mj-lt"/>
              </a:endParaRPr>
            </a:p>
          </p:txBody>
        </p:sp>
      </p:grpSp>
    </p:spTree>
    <p:extLst>
      <p:ext uri="{BB962C8B-B14F-4D97-AF65-F5344CB8AC3E}">
        <p14:creationId xmlns:p14="http://schemas.microsoft.com/office/powerpoint/2010/main" val="19483006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platzhalter 33">
            <a:extLst>
              <a:ext uri="{FF2B5EF4-FFF2-40B4-BE49-F238E27FC236}">
                <a16:creationId xmlns:a16="http://schemas.microsoft.com/office/drawing/2014/main" id="{90E22E7C-FA7A-B07A-9AFF-7192A85B9446}"/>
              </a:ext>
            </a:extLst>
          </p:cNvPr>
          <p:cNvSpPr>
            <a:spLocks noGrp="1"/>
          </p:cNvSpPr>
          <p:nvPr>
            <p:ph type="body" sz="quarter" idx="18"/>
          </p:nvPr>
        </p:nvSpPr>
        <p:spPr>
          <a:xfrm>
            <a:off x="1679752" y="1276979"/>
            <a:ext cx="5004527" cy="2248100"/>
          </a:xfrm>
        </p:spPr>
        <p:txBody>
          <a:bodyPr>
            <a:normAutofit/>
          </a:bodyPr>
          <a:lstStyle/>
          <a:p>
            <a:r>
              <a:rPr lang="is-IS" dirty="0"/>
              <a:t>Hér finnur þú mælikvarða sem tengjast viðskiptavinum, árangursvísar sem hægt er að líta á við greiningu á fyrirtækinu þínu</a:t>
            </a:r>
            <a:r>
              <a:rPr lang="en-US" dirty="0"/>
              <a:t>.</a:t>
            </a:r>
          </a:p>
        </p:txBody>
      </p:sp>
      <p:sp>
        <p:nvSpPr>
          <p:cNvPr id="33" name="Textplatzhalter 32">
            <a:extLst>
              <a:ext uri="{FF2B5EF4-FFF2-40B4-BE49-F238E27FC236}">
                <a16:creationId xmlns:a16="http://schemas.microsoft.com/office/drawing/2014/main" id="{3111A1C8-A213-4A3B-F602-2D2F0929DE29}"/>
              </a:ext>
            </a:extLst>
          </p:cNvPr>
          <p:cNvSpPr>
            <a:spLocks noGrp="1"/>
          </p:cNvSpPr>
          <p:nvPr>
            <p:ph type="body" sz="quarter" idx="16"/>
          </p:nvPr>
        </p:nvSpPr>
        <p:spPr>
          <a:xfrm>
            <a:off x="1718561" y="240632"/>
            <a:ext cx="4951746" cy="1039528"/>
          </a:xfrm>
        </p:spPr>
        <p:txBody>
          <a:bodyPr>
            <a:normAutofit fontScale="77500" lnSpcReduction="20000"/>
          </a:bodyPr>
          <a:lstStyle/>
          <a:p>
            <a:r>
              <a:rPr lang="de-DE" cap="all" dirty="0"/>
              <a:t>Mælingar úr markaðssetningu og sölu</a:t>
            </a:r>
          </a:p>
        </p:txBody>
      </p:sp>
      <p:sp>
        <p:nvSpPr>
          <p:cNvPr id="4" name="Pentagon 29">
            <a:extLst>
              <a:ext uri="{FF2B5EF4-FFF2-40B4-BE49-F238E27FC236}">
                <a16:creationId xmlns:a16="http://schemas.microsoft.com/office/drawing/2014/main" id="{BE851E19-5CCC-4026-813D-53F94A3AC0E9}"/>
              </a:ext>
            </a:extLst>
          </p:cNvPr>
          <p:cNvSpPr/>
          <p:nvPr/>
        </p:nvSpPr>
        <p:spPr>
          <a:xfrm>
            <a:off x="4501275" y="3001839"/>
            <a:ext cx="7477218" cy="646730"/>
          </a:xfrm>
          <a:prstGeom prst="homePlate">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7">
            <a:extLst>
              <a:ext uri="{FF2B5EF4-FFF2-40B4-BE49-F238E27FC236}">
                <a16:creationId xmlns:a16="http://schemas.microsoft.com/office/drawing/2014/main" id="{77F44FBC-28A2-9319-6F27-4BA05F37D8A3}"/>
              </a:ext>
            </a:extLst>
          </p:cNvPr>
          <p:cNvSpPr txBox="1"/>
          <p:nvPr/>
        </p:nvSpPr>
        <p:spPr>
          <a:xfrm>
            <a:off x="4559942" y="3207566"/>
            <a:ext cx="2374438" cy="335989"/>
          </a:xfrm>
          <a:prstGeom prst="rect">
            <a:avLst/>
          </a:prstGeom>
          <a:noFill/>
          <a:ln>
            <a:noFill/>
          </a:ln>
        </p:spPr>
        <p:txBody>
          <a:bodyPr wrap="square" rtlCol="0" anchor="ctr" anchorCtr="0">
            <a:spAutoFit/>
          </a:bodyPr>
          <a:lstStyle/>
          <a:p>
            <a:pPr lvl="0">
              <a:lnSpc>
                <a:spcPts val="1860"/>
              </a:lnSpc>
              <a:defRPr/>
            </a:pPr>
            <a:r>
              <a:rPr lang="is-IS" b="1" dirty="0">
                <a:solidFill>
                  <a:schemeClr val="bg1"/>
                </a:solidFill>
                <a:ea typeface="Lato Light" panose="020F0502020204030203" pitchFamily="34" charset="0"/>
              </a:rPr>
              <a:t>Arðsemi markaðsmála</a:t>
            </a:r>
          </a:p>
        </p:txBody>
      </p:sp>
      <p:sp>
        <p:nvSpPr>
          <p:cNvPr id="6" name="Subtitle 2">
            <a:extLst>
              <a:ext uri="{FF2B5EF4-FFF2-40B4-BE49-F238E27FC236}">
                <a16:creationId xmlns:a16="http://schemas.microsoft.com/office/drawing/2014/main" id="{60DDD896-B827-62E5-3AE7-9644C24366EC}"/>
              </a:ext>
            </a:extLst>
          </p:cNvPr>
          <p:cNvSpPr txBox="1">
            <a:spLocks/>
          </p:cNvSpPr>
          <p:nvPr/>
        </p:nvSpPr>
        <p:spPr>
          <a:xfrm>
            <a:off x="6920192" y="3254244"/>
            <a:ext cx="5156055"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Hversu vel nýtist fjármagnið sem fer í markaðsmál?</a:t>
            </a:r>
            <a:endParaRPr lang="is-IS" sz="1800" dirty="0">
              <a:solidFill>
                <a:schemeClr val="bg1"/>
              </a:solidFill>
              <a:highlight>
                <a:srgbClr val="00FF00"/>
              </a:highlight>
              <a:latin typeface="+mn-lt"/>
              <a:ea typeface="Lato Light" panose="020F0502020204030203" pitchFamily="34" charset="0"/>
              <a:cs typeface="Mukta ExtraLight" panose="020B0000000000000000" pitchFamily="34" charset="77"/>
            </a:endParaRPr>
          </a:p>
        </p:txBody>
      </p:sp>
      <p:sp>
        <p:nvSpPr>
          <p:cNvPr id="7" name="Pentagon 32">
            <a:extLst>
              <a:ext uri="{FF2B5EF4-FFF2-40B4-BE49-F238E27FC236}">
                <a16:creationId xmlns:a16="http://schemas.microsoft.com/office/drawing/2014/main" id="{8050CEE8-4D97-3E6E-9C3E-1D085D8CACA4}"/>
              </a:ext>
            </a:extLst>
          </p:cNvPr>
          <p:cNvSpPr/>
          <p:nvPr/>
        </p:nvSpPr>
        <p:spPr>
          <a:xfrm>
            <a:off x="4501275" y="3805688"/>
            <a:ext cx="7477218" cy="646730"/>
          </a:xfrm>
          <a:prstGeom prst="homePlat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BAF68E7-89D4-BB35-02B0-C5800D24B4DE}"/>
              </a:ext>
            </a:extLst>
          </p:cNvPr>
          <p:cNvSpPr txBox="1"/>
          <p:nvPr/>
        </p:nvSpPr>
        <p:spPr>
          <a:xfrm>
            <a:off x="4610232" y="3989506"/>
            <a:ext cx="2393480" cy="335989"/>
          </a:xfrm>
          <a:prstGeom prst="rect">
            <a:avLst/>
          </a:prstGeom>
          <a:noFill/>
          <a:ln>
            <a:noFill/>
          </a:ln>
        </p:spPr>
        <p:txBody>
          <a:bodyPr wrap="square" rtlCol="0" anchor="ctr" anchorCtr="0">
            <a:spAutoFit/>
          </a:bodyPr>
          <a:lstStyle/>
          <a:p>
            <a:pPr lvl="0">
              <a:lnSpc>
                <a:spcPts val="1860"/>
              </a:lnSpc>
              <a:defRPr/>
            </a:pPr>
            <a:r>
              <a:rPr lang="is-IS" sz="1600" b="1" dirty="0">
                <a:solidFill>
                  <a:schemeClr val="bg1"/>
                </a:solidFill>
                <a:ea typeface="League Spartan" charset="0"/>
                <a:cs typeface="Poppins" pitchFamily="2" charset="77"/>
              </a:rPr>
              <a:t>Kostnaður í markaðsmál</a:t>
            </a:r>
          </a:p>
        </p:txBody>
      </p:sp>
      <p:sp>
        <p:nvSpPr>
          <p:cNvPr id="9" name="Subtitle 2">
            <a:extLst>
              <a:ext uri="{FF2B5EF4-FFF2-40B4-BE49-F238E27FC236}">
                <a16:creationId xmlns:a16="http://schemas.microsoft.com/office/drawing/2014/main" id="{93302AA8-80E9-93D0-E2A8-45DA9211CB64}"/>
              </a:ext>
            </a:extLst>
          </p:cNvPr>
          <p:cNvSpPr txBox="1">
            <a:spLocks/>
          </p:cNvSpPr>
          <p:nvPr/>
        </p:nvSpPr>
        <p:spPr>
          <a:xfrm>
            <a:off x="6948256" y="3900974"/>
            <a:ext cx="4592074"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Hve miklu ættir þú að eyða í markaðsmál til að vekja áhuga mögulegra neytenda</a:t>
            </a:r>
          </a:p>
        </p:txBody>
      </p:sp>
      <p:sp>
        <p:nvSpPr>
          <p:cNvPr id="16" name="Pentagon 41">
            <a:extLst>
              <a:ext uri="{FF2B5EF4-FFF2-40B4-BE49-F238E27FC236}">
                <a16:creationId xmlns:a16="http://schemas.microsoft.com/office/drawing/2014/main" id="{9C239C26-2C92-2C89-5AFF-DFB1E71D6722}"/>
              </a:ext>
            </a:extLst>
          </p:cNvPr>
          <p:cNvSpPr/>
          <p:nvPr/>
        </p:nvSpPr>
        <p:spPr>
          <a:xfrm>
            <a:off x="4501275" y="4588643"/>
            <a:ext cx="7477218" cy="646730"/>
          </a:xfrm>
          <a:prstGeom prst="homePlat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7">
            <a:extLst>
              <a:ext uri="{FF2B5EF4-FFF2-40B4-BE49-F238E27FC236}">
                <a16:creationId xmlns:a16="http://schemas.microsoft.com/office/drawing/2014/main" id="{481784DD-448B-1A31-78F4-EB46067AF8A5}"/>
              </a:ext>
            </a:extLst>
          </p:cNvPr>
          <p:cNvSpPr txBox="1"/>
          <p:nvPr/>
        </p:nvSpPr>
        <p:spPr>
          <a:xfrm>
            <a:off x="4768067" y="4763085"/>
            <a:ext cx="1714516" cy="335989"/>
          </a:xfrm>
          <a:prstGeom prst="rect">
            <a:avLst/>
          </a:prstGeom>
          <a:noFill/>
          <a:ln>
            <a:noFill/>
          </a:ln>
        </p:spPr>
        <p:txBody>
          <a:bodyPr wrap="square" rtlCol="0" anchor="ctr" anchorCtr="0">
            <a:spAutoFit/>
          </a:bodyPr>
          <a:lstStyle/>
          <a:p>
            <a:pPr lvl="0">
              <a:lnSpc>
                <a:spcPts val="1860"/>
              </a:lnSpc>
              <a:defRPr/>
            </a:pPr>
            <a:r>
              <a:rPr lang="is-IS" sz="1600" b="1" dirty="0">
                <a:solidFill>
                  <a:schemeClr val="bg1"/>
                </a:solidFill>
                <a:ea typeface="League Spartan" charset="0"/>
                <a:cs typeface="Poppins" pitchFamily="2" charset="77"/>
              </a:rPr>
              <a:t>Sölu markmið</a:t>
            </a:r>
          </a:p>
        </p:txBody>
      </p:sp>
      <p:sp>
        <p:nvSpPr>
          <p:cNvPr id="18" name="Subtitle 2">
            <a:extLst>
              <a:ext uri="{FF2B5EF4-FFF2-40B4-BE49-F238E27FC236}">
                <a16:creationId xmlns:a16="http://schemas.microsoft.com/office/drawing/2014/main" id="{C1CADB1C-320E-4803-54DA-FD015407A13A}"/>
              </a:ext>
            </a:extLst>
          </p:cNvPr>
          <p:cNvSpPr txBox="1">
            <a:spLocks/>
          </p:cNvSpPr>
          <p:nvPr/>
        </p:nvSpPr>
        <p:spPr>
          <a:xfrm>
            <a:off x="6984670" y="4692548"/>
            <a:ext cx="4729275"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Er salan að aukast? Ertu að ná sölumarkmiðum?</a:t>
            </a:r>
          </a:p>
        </p:txBody>
      </p:sp>
      <p:sp>
        <p:nvSpPr>
          <p:cNvPr id="19" name="Pentagon 2">
            <a:extLst>
              <a:ext uri="{FF2B5EF4-FFF2-40B4-BE49-F238E27FC236}">
                <a16:creationId xmlns:a16="http://schemas.microsoft.com/office/drawing/2014/main" id="{6585F910-5410-EEBC-9836-24B46295F2E1}"/>
              </a:ext>
            </a:extLst>
          </p:cNvPr>
          <p:cNvSpPr/>
          <p:nvPr/>
        </p:nvSpPr>
        <p:spPr>
          <a:xfrm>
            <a:off x="4501275" y="5394668"/>
            <a:ext cx="7477218" cy="646730"/>
          </a:xfrm>
          <a:prstGeom prst="homePlate">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7">
            <a:extLst>
              <a:ext uri="{FF2B5EF4-FFF2-40B4-BE49-F238E27FC236}">
                <a16:creationId xmlns:a16="http://schemas.microsoft.com/office/drawing/2014/main" id="{48CDA02A-BBD0-F1B5-AE9A-7BC46714DF65}"/>
              </a:ext>
            </a:extLst>
          </p:cNvPr>
          <p:cNvSpPr txBox="1"/>
          <p:nvPr/>
        </p:nvSpPr>
        <p:spPr>
          <a:xfrm>
            <a:off x="4684346" y="5458139"/>
            <a:ext cx="1878290" cy="579646"/>
          </a:xfrm>
          <a:prstGeom prst="rect">
            <a:avLst/>
          </a:prstGeom>
          <a:noFill/>
          <a:ln>
            <a:noFill/>
          </a:ln>
        </p:spPr>
        <p:txBody>
          <a:bodyPr wrap="square" rtlCol="0" anchor="ctr" anchorCtr="0">
            <a:spAutoFit/>
          </a:bodyPr>
          <a:lstStyle/>
          <a:p>
            <a:pPr lvl="0">
              <a:lnSpc>
                <a:spcPts val="1860"/>
              </a:lnSpc>
              <a:defRPr/>
            </a:pPr>
            <a:r>
              <a:rPr lang="is-IS" sz="1600" b="1" dirty="0">
                <a:solidFill>
                  <a:schemeClr val="bg1"/>
                </a:solidFill>
                <a:ea typeface="League Spartan" charset="0"/>
                <a:cs typeface="Poppins" pitchFamily="2" charset="77"/>
              </a:rPr>
              <a:t>Kostnaður við öflun nýrra viðskipta</a:t>
            </a:r>
          </a:p>
        </p:txBody>
      </p:sp>
      <p:sp>
        <p:nvSpPr>
          <p:cNvPr id="21" name="Subtitle 2">
            <a:extLst>
              <a:ext uri="{FF2B5EF4-FFF2-40B4-BE49-F238E27FC236}">
                <a16:creationId xmlns:a16="http://schemas.microsoft.com/office/drawing/2014/main" id="{10EBFE17-916F-ECC2-A60C-2B388E0A1976}"/>
              </a:ext>
            </a:extLst>
          </p:cNvPr>
          <p:cNvSpPr txBox="1">
            <a:spLocks/>
          </p:cNvSpPr>
          <p:nvPr/>
        </p:nvSpPr>
        <p:spPr>
          <a:xfrm>
            <a:off x="7003712" y="5520066"/>
            <a:ext cx="4283539"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Er kostnaður við öflun nýrra viðskipta hagkvæmur? </a:t>
            </a:r>
          </a:p>
        </p:txBody>
      </p:sp>
      <p:cxnSp>
        <p:nvCxnSpPr>
          <p:cNvPr id="28" name="Straight Connector 12">
            <a:extLst>
              <a:ext uri="{FF2B5EF4-FFF2-40B4-BE49-F238E27FC236}">
                <a16:creationId xmlns:a16="http://schemas.microsoft.com/office/drawing/2014/main" id="{A7380DC8-774B-4AF7-8BD5-E07C78F5309F}"/>
              </a:ext>
            </a:extLst>
          </p:cNvPr>
          <p:cNvCxnSpPr>
            <a:cxnSpLocks/>
          </p:cNvCxnSpPr>
          <p:nvPr/>
        </p:nvCxnSpPr>
        <p:spPr>
          <a:xfrm>
            <a:off x="6850813" y="2969851"/>
            <a:ext cx="0" cy="397304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2212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E1BF28-D2B1-744F-89B7-D52F0BBA9E40}"/>
              </a:ext>
            </a:extLst>
          </p:cNvPr>
          <p:cNvSpPr>
            <a:spLocks noGrp="1"/>
          </p:cNvSpPr>
          <p:nvPr>
            <p:ph type="body" sz="quarter" idx="16"/>
          </p:nvPr>
        </p:nvSpPr>
        <p:spPr>
          <a:xfrm>
            <a:off x="734714" y="342231"/>
            <a:ext cx="5085159" cy="582221"/>
          </a:xfrm>
        </p:spPr>
        <p:txBody>
          <a:bodyPr vert="horz" lIns="91440" tIns="45720" rIns="91440" bIns="45720" rtlCol="0" anchor="t">
            <a:noAutofit/>
          </a:bodyPr>
          <a:lstStyle/>
          <a:p>
            <a:r>
              <a:rPr lang="is-IS" sz="3000" b="1" dirty="0"/>
              <a:t>Að koma snemma í veg fyrir krísu tengdri markaðssetningu og sölu</a:t>
            </a:r>
          </a:p>
        </p:txBody>
      </p:sp>
      <p:graphicFrame>
        <p:nvGraphicFramePr>
          <p:cNvPr id="7" name="Text Placeholder 2">
            <a:extLst>
              <a:ext uri="{FF2B5EF4-FFF2-40B4-BE49-F238E27FC236}">
                <a16:creationId xmlns:a16="http://schemas.microsoft.com/office/drawing/2014/main" id="{9141C1D0-0722-554B-053C-7158E5AAA454}"/>
              </a:ext>
            </a:extLst>
          </p:cNvPr>
          <p:cNvGraphicFramePr/>
          <p:nvPr>
            <p:extLst>
              <p:ext uri="{D42A27DB-BD31-4B8C-83A1-F6EECF244321}">
                <p14:modId xmlns:p14="http://schemas.microsoft.com/office/powerpoint/2010/main" val="3461374419"/>
              </p:ext>
            </p:extLst>
          </p:nvPr>
        </p:nvGraphicFramePr>
        <p:xfrm>
          <a:off x="357604" y="1674795"/>
          <a:ext cx="5955273" cy="4258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platzhalter 9">
            <a:extLst>
              <a:ext uri="{FF2B5EF4-FFF2-40B4-BE49-F238E27FC236}">
                <a16:creationId xmlns:a16="http://schemas.microsoft.com/office/drawing/2014/main" id="{5C6AC088-F2AA-64A3-8314-2138893061CE}"/>
              </a:ext>
            </a:extLst>
          </p:cNvPr>
          <p:cNvSpPr txBox="1">
            <a:spLocks/>
          </p:cNvSpPr>
          <p:nvPr/>
        </p:nvSpPr>
        <p:spPr>
          <a:xfrm>
            <a:off x="6392300" y="5676171"/>
            <a:ext cx="4983163" cy="44217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a:solidFill>
                  <a:srgbClr val="595A59"/>
                </a:solidFill>
              </a:rPr>
              <a:t>Mynd: </a:t>
            </a:r>
            <a:r>
              <a:rPr lang="de-DE" sz="800" b="1" dirty="0">
                <a:solidFill>
                  <a:srgbClr val="595A59"/>
                </a:solidFill>
              </a:rPr>
              <a:t>Canva Studio</a:t>
            </a:r>
            <a:endParaRPr lang="de-DE" sz="800" dirty="0">
              <a:solidFill>
                <a:srgbClr val="595A59"/>
              </a:solidFill>
            </a:endParaRPr>
          </a:p>
          <a:p>
            <a:endParaRPr lang="de-DE" sz="800" dirty="0"/>
          </a:p>
        </p:txBody>
      </p:sp>
      <p:pic>
        <p:nvPicPr>
          <p:cNvPr id="6" name="Bildplatzhalter 5" descr="Ein Bild, das Person, Personen enthält.&#10;&#10;Automatisch generierte Beschreibung">
            <a:extLst>
              <a:ext uri="{FF2B5EF4-FFF2-40B4-BE49-F238E27FC236}">
                <a16:creationId xmlns:a16="http://schemas.microsoft.com/office/drawing/2014/main" id="{7F8BC86A-1878-262A-C9A1-8E567C05A0A3}"/>
              </a:ext>
            </a:extLst>
          </p:cNvPr>
          <p:cNvPicPr>
            <a:picLocks noGrp="1" noChangeAspect="1"/>
          </p:cNvPicPr>
          <p:nvPr>
            <p:ph type="pic" sz="quarter" idx="10"/>
          </p:nvPr>
        </p:nvPicPr>
        <p:blipFill>
          <a:blip r:embed="rId8" cstate="screen">
            <a:extLst>
              <a:ext uri="{28A0092B-C50C-407E-A947-70E740481C1C}">
                <a14:useLocalDpi xmlns:a14="http://schemas.microsoft.com/office/drawing/2010/main"/>
              </a:ext>
            </a:extLst>
          </a:blip>
          <a:srcRect l="15953" r="15953"/>
          <a:stretch>
            <a:fillRect/>
          </a:stretch>
        </p:blipFill>
        <p:spPr/>
      </p:pic>
    </p:spTree>
    <p:extLst>
      <p:ext uri="{BB962C8B-B14F-4D97-AF65-F5344CB8AC3E}">
        <p14:creationId xmlns:p14="http://schemas.microsoft.com/office/powerpoint/2010/main" val="3915337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DA23C5B-9E64-BD64-12FF-245E1DA047C5}"/>
              </a:ext>
            </a:extLst>
          </p:cNvPr>
          <p:cNvSpPr/>
          <p:nvPr/>
        </p:nvSpPr>
        <p:spPr>
          <a:xfrm>
            <a:off x="0" y="4704"/>
            <a:ext cx="12192000" cy="2532015"/>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2">
            <a:extLst>
              <a:ext uri="{FF2B5EF4-FFF2-40B4-BE49-F238E27FC236}">
                <a16:creationId xmlns:a16="http://schemas.microsoft.com/office/drawing/2014/main" id="{358AC727-5C5B-22C0-9EB1-339F57192909}"/>
              </a:ext>
            </a:extLst>
          </p:cNvPr>
          <p:cNvSpPr txBox="1">
            <a:spLocks/>
          </p:cNvSpPr>
          <p:nvPr/>
        </p:nvSpPr>
        <p:spPr>
          <a:xfrm>
            <a:off x="4109264" y="324849"/>
            <a:ext cx="7911813" cy="208345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ts val="2280"/>
              </a:lnSpc>
              <a:spcBef>
                <a:spcPts val="0"/>
              </a:spcBef>
              <a:buFont typeface="Arial" panose="020B0604020202020204" pitchFamily="34" charset="0"/>
              <a:buNone/>
              <a:defRPr sz="2200" b="0" i="0" kern="1200" spc="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12700"/>
            <a:r>
              <a:rPr lang="de-DE" dirty="0">
                <a:solidFill>
                  <a:schemeClr val="bg1"/>
                </a:solidFill>
              </a:rPr>
              <a:t>Örfáir stjórnendur hafa allar nauðsynlegar forsendur sem þarf fyrir skilvirka stjórnun, á mismunandi stigum krísu.</a:t>
            </a:r>
          </a:p>
          <a:p>
            <a:pPr marL="12700" indent="-12700"/>
            <a:r>
              <a:rPr lang="de-DE" dirty="0">
                <a:solidFill>
                  <a:schemeClr val="bg1"/>
                </a:solidFill>
              </a:rPr>
              <a:t>Hlutverkin sem stjórnendur þurfa að taka sér fyrir hendur eru afar fjölbreytt.</a:t>
            </a:r>
          </a:p>
          <a:p>
            <a:pPr marL="12700" indent="-12700"/>
            <a:r>
              <a:rPr lang="de-DE" dirty="0">
                <a:solidFill>
                  <a:schemeClr val="bg1"/>
                </a:solidFill>
              </a:rPr>
              <a:t>Listin er að þekkja eigin styrkleika - og jafnvel enn mikilvægara; eigin veikleika - í mismunandi áföngum krísunnar. Einnig að byggja upp krísustjórnunarteymi - ef þörf krefur, með utanaðkomandi stuðningi.</a:t>
            </a:r>
            <a:endParaRPr lang="en-US" dirty="0">
              <a:solidFill>
                <a:schemeClr val="bg1"/>
              </a:solidFill>
            </a:endParaRPr>
          </a:p>
        </p:txBody>
      </p:sp>
      <p:sp>
        <p:nvSpPr>
          <p:cNvPr id="27" name="Textplatzhalter 1">
            <a:extLst>
              <a:ext uri="{FF2B5EF4-FFF2-40B4-BE49-F238E27FC236}">
                <a16:creationId xmlns:a16="http://schemas.microsoft.com/office/drawing/2014/main" id="{A215562D-9668-3126-03B8-80C8FCF9DBDE}"/>
              </a:ext>
            </a:extLst>
          </p:cNvPr>
          <p:cNvSpPr txBox="1">
            <a:spLocks/>
          </p:cNvSpPr>
          <p:nvPr/>
        </p:nvSpPr>
        <p:spPr>
          <a:xfrm>
            <a:off x="530826" y="282511"/>
            <a:ext cx="3542438" cy="22361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595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dirty="0">
                <a:solidFill>
                  <a:schemeClr val="bg1"/>
                </a:solidFill>
              </a:rPr>
              <a:t>Yfirlit yfir þá hæfni og færni sem þarf í krísu</a:t>
            </a:r>
          </a:p>
        </p:txBody>
      </p:sp>
      <p:sp>
        <p:nvSpPr>
          <p:cNvPr id="28" name="Rectangle 27">
            <a:extLst>
              <a:ext uri="{FF2B5EF4-FFF2-40B4-BE49-F238E27FC236}">
                <a16:creationId xmlns:a16="http://schemas.microsoft.com/office/drawing/2014/main" id="{D2603501-062B-22EB-A4D3-99DFB91D81C3}"/>
              </a:ext>
            </a:extLst>
          </p:cNvPr>
          <p:cNvSpPr/>
          <p:nvPr/>
        </p:nvSpPr>
        <p:spPr>
          <a:xfrm rot="5400000" flipV="1">
            <a:off x="3119016" y="1125227"/>
            <a:ext cx="1692000" cy="36000"/>
          </a:xfrm>
          <a:prstGeom prst="rect">
            <a:avLst/>
          </a:prstGeom>
          <a:solidFill>
            <a:srgbClr val="F169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ontserrat Light" charset="0"/>
            </a:endParaRPr>
          </a:p>
        </p:txBody>
      </p:sp>
      <p:sp>
        <p:nvSpPr>
          <p:cNvPr id="14" name="Oval 13">
            <a:extLst>
              <a:ext uri="{FF2B5EF4-FFF2-40B4-BE49-F238E27FC236}">
                <a16:creationId xmlns:a16="http://schemas.microsoft.com/office/drawing/2014/main" id="{66A3630D-9F6D-A5C4-A96F-93308AFDFEBA}"/>
              </a:ext>
            </a:extLst>
          </p:cNvPr>
          <p:cNvSpPr/>
          <p:nvPr/>
        </p:nvSpPr>
        <p:spPr>
          <a:xfrm>
            <a:off x="1091336" y="3203017"/>
            <a:ext cx="2664102" cy="2664102"/>
          </a:xfrm>
          <a:prstGeom prst="ellips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F08719C-66FF-CFAD-BB0E-C564EB506861}"/>
              </a:ext>
            </a:extLst>
          </p:cNvPr>
          <p:cNvSpPr/>
          <p:nvPr/>
        </p:nvSpPr>
        <p:spPr>
          <a:xfrm>
            <a:off x="3386562" y="3203017"/>
            <a:ext cx="2664102" cy="2664102"/>
          </a:xfrm>
          <a:prstGeom prst="ellipse">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8482C50-8F5F-3176-48AC-F44D1345E526}"/>
              </a:ext>
            </a:extLst>
          </p:cNvPr>
          <p:cNvSpPr/>
          <p:nvPr/>
        </p:nvSpPr>
        <p:spPr>
          <a:xfrm>
            <a:off x="5681788" y="3203017"/>
            <a:ext cx="2664102" cy="2664102"/>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7" name="Oval 16">
            <a:extLst>
              <a:ext uri="{FF2B5EF4-FFF2-40B4-BE49-F238E27FC236}">
                <a16:creationId xmlns:a16="http://schemas.microsoft.com/office/drawing/2014/main" id="{2F0C8BF0-9B83-21DC-3591-6ACD95EB131B}"/>
              </a:ext>
            </a:extLst>
          </p:cNvPr>
          <p:cNvSpPr/>
          <p:nvPr/>
        </p:nvSpPr>
        <p:spPr>
          <a:xfrm>
            <a:off x="7977014" y="3203017"/>
            <a:ext cx="2664102" cy="2664102"/>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DF747D2-2072-C47B-8BBF-4E574CD0993A}"/>
              </a:ext>
            </a:extLst>
          </p:cNvPr>
          <p:cNvSpPr/>
          <p:nvPr/>
        </p:nvSpPr>
        <p:spPr>
          <a:xfrm>
            <a:off x="1030980" y="2625907"/>
            <a:ext cx="1268168" cy="1268168"/>
          </a:xfrm>
          <a:prstGeom prst="ellipse">
            <a:avLst/>
          </a:prstGeom>
          <a:solidFill>
            <a:srgbClr val="E53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1A4E927-1D76-2FD7-5353-9F5A0ED22661}"/>
              </a:ext>
            </a:extLst>
          </p:cNvPr>
          <p:cNvSpPr/>
          <p:nvPr/>
        </p:nvSpPr>
        <p:spPr>
          <a:xfrm>
            <a:off x="3326206" y="2625907"/>
            <a:ext cx="1268168" cy="1268168"/>
          </a:xfrm>
          <a:prstGeom prst="ellipse">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10F117-0317-0B52-C832-04AF9B5B3E57}"/>
              </a:ext>
            </a:extLst>
          </p:cNvPr>
          <p:cNvSpPr/>
          <p:nvPr/>
        </p:nvSpPr>
        <p:spPr>
          <a:xfrm>
            <a:off x="5621432" y="2625907"/>
            <a:ext cx="1268168" cy="1268168"/>
          </a:xfrm>
          <a:prstGeom prst="ellips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13A71B6-37C3-59BA-4CCF-2CED7EF14D4C}"/>
              </a:ext>
            </a:extLst>
          </p:cNvPr>
          <p:cNvSpPr/>
          <p:nvPr/>
        </p:nvSpPr>
        <p:spPr>
          <a:xfrm>
            <a:off x="7916658" y="2625907"/>
            <a:ext cx="1268168" cy="1268168"/>
          </a:xfrm>
          <a:prstGeom prst="ellips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C132F5D-E2F0-7B9D-5B5F-B0C50ADC6178}"/>
              </a:ext>
            </a:extLst>
          </p:cNvPr>
          <p:cNvSpPr/>
          <p:nvPr/>
        </p:nvSpPr>
        <p:spPr>
          <a:xfrm>
            <a:off x="1134229" y="2714197"/>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FC231125-BB6B-95C9-8A93-CECD25A0D9DD}"/>
              </a:ext>
            </a:extLst>
          </p:cNvPr>
          <p:cNvSpPr/>
          <p:nvPr/>
        </p:nvSpPr>
        <p:spPr>
          <a:xfrm>
            <a:off x="3432960" y="2732661"/>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7923E6F3-E702-3A75-35C1-98EA234F0FD6}"/>
              </a:ext>
            </a:extLst>
          </p:cNvPr>
          <p:cNvSpPr/>
          <p:nvPr/>
        </p:nvSpPr>
        <p:spPr>
          <a:xfrm>
            <a:off x="5728186" y="2732660"/>
            <a:ext cx="1054660" cy="1054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9BC9C14-1DC1-84E4-8548-47F0F7DC4167}"/>
              </a:ext>
            </a:extLst>
          </p:cNvPr>
          <p:cNvSpPr/>
          <p:nvPr/>
        </p:nvSpPr>
        <p:spPr>
          <a:xfrm>
            <a:off x="8023412" y="2732660"/>
            <a:ext cx="1054660" cy="10546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7">
            <a:extLst>
              <a:ext uri="{FF2B5EF4-FFF2-40B4-BE49-F238E27FC236}">
                <a16:creationId xmlns:a16="http://schemas.microsoft.com/office/drawing/2014/main" id="{9131C61E-1AE0-6FE2-8849-37DD2D26DB73}"/>
              </a:ext>
            </a:extLst>
          </p:cNvPr>
          <p:cNvSpPr txBox="1">
            <a:spLocks/>
          </p:cNvSpPr>
          <p:nvPr/>
        </p:nvSpPr>
        <p:spPr>
          <a:xfrm>
            <a:off x="1233071" y="2874128"/>
            <a:ext cx="868733" cy="734798"/>
          </a:xfrm>
          <a:prstGeom prst="rect">
            <a:avLst/>
          </a:prstGeom>
        </p:spPr>
        <p:txBody>
          <a:bodyPr/>
          <a:lstStyle>
            <a:lvl1pPr marL="228600" indent="-228600" algn="ctr" defTabSz="914400" rtl="0" eaLnBrk="1" latinLnBrk="0" hangingPunct="1">
              <a:lnSpc>
                <a:spcPct val="90000"/>
              </a:lnSpc>
              <a:spcBef>
                <a:spcPts val="1000"/>
              </a:spcBef>
              <a:buFont typeface="Arial" panose="020B0604020202020204" pitchFamily="34" charset="0"/>
              <a:buNone/>
              <a:defRPr sz="4800" b="1" i="0" kern="1200" spc="0">
                <a:solidFill>
                  <a:srgbClr val="7F1C5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E53292"/>
                </a:solidFill>
              </a:rPr>
              <a:t>01</a:t>
            </a:r>
            <a:endParaRPr lang="en-US" dirty="0">
              <a:solidFill>
                <a:srgbClr val="E53292"/>
              </a:solidFill>
            </a:endParaRPr>
          </a:p>
        </p:txBody>
      </p:sp>
      <p:sp>
        <p:nvSpPr>
          <p:cNvPr id="35" name="Text Placeholder 17">
            <a:extLst>
              <a:ext uri="{FF2B5EF4-FFF2-40B4-BE49-F238E27FC236}">
                <a16:creationId xmlns:a16="http://schemas.microsoft.com/office/drawing/2014/main" id="{87CDE11A-BB13-1550-883D-C2BAA8E7A411}"/>
              </a:ext>
            </a:extLst>
          </p:cNvPr>
          <p:cNvSpPr txBox="1">
            <a:spLocks/>
          </p:cNvSpPr>
          <p:nvPr/>
        </p:nvSpPr>
        <p:spPr>
          <a:xfrm>
            <a:off x="3549679" y="2876724"/>
            <a:ext cx="854826" cy="734798"/>
          </a:xfrm>
          <a:prstGeom prst="rect">
            <a:avLst/>
          </a:prstGeom>
        </p:spPr>
        <p:txBody>
          <a:bodyPr/>
          <a:lstStyle>
            <a:lvl1pPr marL="228600" indent="-228600" algn="ctr" defTabSz="914400" rtl="0" eaLnBrk="1" latinLnBrk="0" hangingPunct="1">
              <a:lnSpc>
                <a:spcPct val="90000"/>
              </a:lnSpc>
              <a:spcBef>
                <a:spcPts val="1000"/>
              </a:spcBef>
              <a:buFont typeface="Arial" panose="020B0604020202020204" pitchFamily="34" charset="0"/>
              <a:buNone/>
              <a:defRPr sz="4800" b="1" i="0" kern="1200" spc="0">
                <a:solidFill>
                  <a:srgbClr val="B41F7A"/>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85D2C7"/>
                </a:solidFill>
              </a:rPr>
              <a:t>02</a:t>
            </a:r>
            <a:endParaRPr lang="en-US" dirty="0">
              <a:solidFill>
                <a:srgbClr val="85D2C7"/>
              </a:solidFill>
            </a:endParaRPr>
          </a:p>
        </p:txBody>
      </p:sp>
      <p:sp>
        <p:nvSpPr>
          <p:cNvPr id="36" name="Text Placeholder 17">
            <a:extLst>
              <a:ext uri="{FF2B5EF4-FFF2-40B4-BE49-F238E27FC236}">
                <a16:creationId xmlns:a16="http://schemas.microsoft.com/office/drawing/2014/main" id="{D96DB7E6-66A7-CC9E-3754-269259513AE6}"/>
              </a:ext>
            </a:extLst>
          </p:cNvPr>
          <p:cNvSpPr txBox="1">
            <a:spLocks/>
          </p:cNvSpPr>
          <p:nvPr/>
        </p:nvSpPr>
        <p:spPr>
          <a:xfrm>
            <a:off x="5823524" y="2890082"/>
            <a:ext cx="872238" cy="734798"/>
          </a:xfrm>
          <a:prstGeom prst="rect">
            <a:avLst/>
          </a:prstGeom>
        </p:spPr>
        <p:txBody>
          <a:bodyPr/>
          <a:lstStyle>
            <a:lvl1pPr marL="228600" indent="-228600" algn="ctr" defTabSz="914400" rtl="0" eaLnBrk="1" latinLnBrk="0" hangingPunct="1">
              <a:lnSpc>
                <a:spcPct val="90000"/>
              </a:lnSpc>
              <a:spcBef>
                <a:spcPts val="1000"/>
              </a:spcBef>
              <a:buFont typeface="Arial" panose="020B0604020202020204" pitchFamily="34" charset="0"/>
              <a:buNone/>
              <a:defRPr sz="4800" b="1" i="0" kern="1200" spc="0">
                <a:solidFill>
                  <a:srgbClr val="F1692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F27954"/>
                </a:solidFill>
              </a:rPr>
              <a:t>03</a:t>
            </a:r>
            <a:endParaRPr lang="en-US" dirty="0">
              <a:solidFill>
                <a:srgbClr val="F27954"/>
              </a:solidFill>
            </a:endParaRPr>
          </a:p>
        </p:txBody>
      </p:sp>
      <p:sp>
        <p:nvSpPr>
          <p:cNvPr id="37" name="Text Placeholder 17">
            <a:extLst>
              <a:ext uri="{FF2B5EF4-FFF2-40B4-BE49-F238E27FC236}">
                <a16:creationId xmlns:a16="http://schemas.microsoft.com/office/drawing/2014/main" id="{E7C2C245-A636-A9A5-9341-6557EAF5A338}"/>
              </a:ext>
            </a:extLst>
          </p:cNvPr>
          <p:cNvSpPr txBox="1">
            <a:spLocks/>
          </p:cNvSpPr>
          <p:nvPr/>
        </p:nvSpPr>
        <p:spPr>
          <a:xfrm>
            <a:off x="8140131" y="2892678"/>
            <a:ext cx="871240" cy="734798"/>
          </a:xfrm>
          <a:prstGeom prst="rect">
            <a:avLst/>
          </a:prstGeom>
        </p:spPr>
        <p:txBody>
          <a:bodyPr/>
          <a:lstStyle>
            <a:lvl1pPr marL="228600" indent="-228600" algn="ctr" defTabSz="914400" rtl="0" eaLnBrk="1" latinLnBrk="0" hangingPunct="1">
              <a:lnSpc>
                <a:spcPct val="90000"/>
              </a:lnSpc>
              <a:spcBef>
                <a:spcPts val="1000"/>
              </a:spcBef>
              <a:buFont typeface="Arial" panose="020B0604020202020204" pitchFamily="34" charset="0"/>
              <a:buNone/>
              <a:defRPr sz="4800" b="1" i="0" kern="1200" spc="0">
                <a:solidFill>
                  <a:srgbClr val="EDA13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rgbClr val="916395"/>
                </a:solidFill>
              </a:rPr>
              <a:t>04</a:t>
            </a:r>
            <a:endParaRPr lang="en-US" dirty="0">
              <a:solidFill>
                <a:srgbClr val="916395"/>
              </a:solidFill>
            </a:endParaRPr>
          </a:p>
        </p:txBody>
      </p:sp>
      <p:sp>
        <p:nvSpPr>
          <p:cNvPr id="38" name="Text Placeholder 17">
            <a:extLst>
              <a:ext uri="{FF2B5EF4-FFF2-40B4-BE49-F238E27FC236}">
                <a16:creationId xmlns:a16="http://schemas.microsoft.com/office/drawing/2014/main" id="{8FE15AB6-12AE-2CA5-8ADE-7D72F19C7919}"/>
              </a:ext>
            </a:extLst>
          </p:cNvPr>
          <p:cNvSpPr txBox="1">
            <a:spLocks/>
          </p:cNvSpPr>
          <p:nvPr/>
        </p:nvSpPr>
        <p:spPr>
          <a:xfrm>
            <a:off x="1098799" y="3764873"/>
            <a:ext cx="2545416" cy="614600"/>
          </a:xfrm>
          <a:prstGeom prst="rect">
            <a:avLst/>
          </a:prstGeom>
        </p:spPr>
        <p:txBody>
          <a:bodyPr>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b="1" cap="small" dirty="0">
                <a:solidFill>
                  <a:schemeClr val="tx2"/>
                </a:solidFill>
                <a:ea typeface="League Spartan" charset="0"/>
                <a:cs typeface="Poppins" pitchFamily="2" charset="77"/>
              </a:rPr>
              <a:t>Fyrir krísu</a:t>
            </a:r>
          </a:p>
          <a:p>
            <a:endParaRPr lang="en-GB" cap="small" dirty="0"/>
          </a:p>
        </p:txBody>
      </p:sp>
      <p:sp>
        <p:nvSpPr>
          <p:cNvPr id="39" name="Text Placeholder 17">
            <a:extLst>
              <a:ext uri="{FF2B5EF4-FFF2-40B4-BE49-F238E27FC236}">
                <a16:creationId xmlns:a16="http://schemas.microsoft.com/office/drawing/2014/main" id="{97D76E73-2D61-4465-44BD-6BE79F322F72}"/>
              </a:ext>
            </a:extLst>
          </p:cNvPr>
          <p:cNvSpPr txBox="1">
            <a:spLocks/>
          </p:cNvSpPr>
          <p:nvPr/>
        </p:nvSpPr>
        <p:spPr>
          <a:xfrm>
            <a:off x="3418877" y="3745052"/>
            <a:ext cx="2624552" cy="1202080"/>
          </a:xfrm>
          <a:prstGeom prst="rect">
            <a:avLst/>
          </a:prstGeom>
        </p:spPr>
        <p:txBody>
          <a:bodyPr>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b="1" cap="small">
                <a:solidFill>
                  <a:schemeClr val="tx2"/>
                </a:solidFill>
                <a:ea typeface="League Spartan" charset="0"/>
                <a:cs typeface="Poppins" pitchFamily="2" charset="77"/>
              </a:rPr>
              <a:t>Í krísu</a:t>
            </a:r>
          </a:p>
        </p:txBody>
      </p:sp>
      <p:sp>
        <p:nvSpPr>
          <p:cNvPr id="40" name="Text Placeholder 17">
            <a:extLst>
              <a:ext uri="{FF2B5EF4-FFF2-40B4-BE49-F238E27FC236}">
                <a16:creationId xmlns:a16="http://schemas.microsoft.com/office/drawing/2014/main" id="{760477D3-1FAC-DE59-4AE4-FC4A33105AA1}"/>
              </a:ext>
            </a:extLst>
          </p:cNvPr>
          <p:cNvSpPr txBox="1">
            <a:spLocks/>
          </p:cNvSpPr>
          <p:nvPr/>
        </p:nvSpPr>
        <p:spPr>
          <a:xfrm>
            <a:off x="5869389" y="3658603"/>
            <a:ext cx="2624552" cy="1202080"/>
          </a:xfrm>
          <a:prstGeom prst="rect">
            <a:avLst/>
          </a:prstGeom>
        </p:spPr>
        <p:txBody>
          <a:bodyPr>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b="1" cap="small" dirty="0">
                <a:solidFill>
                  <a:schemeClr val="tx2"/>
                </a:solidFill>
                <a:ea typeface="League Spartan" charset="0"/>
                <a:cs typeface="Poppins" pitchFamily="2" charset="77"/>
              </a:rPr>
              <a:t>Eftir krísu</a:t>
            </a:r>
            <a:endParaRPr lang="en-US" cap="small" dirty="0"/>
          </a:p>
          <a:p>
            <a:endParaRPr lang="en-US" cap="small" dirty="0"/>
          </a:p>
        </p:txBody>
      </p:sp>
      <p:sp>
        <p:nvSpPr>
          <p:cNvPr id="41" name="Text Placeholder 17">
            <a:extLst>
              <a:ext uri="{FF2B5EF4-FFF2-40B4-BE49-F238E27FC236}">
                <a16:creationId xmlns:a16="http://schemas.microsoft.com/office/drawing/2014/main" id="{DFC299D5-2F22-C69E-2CD7-F25A35D46F09}"/>
              </a:ext>
            </a:extLst>
          </p:cNvPr>
          <p:cNvSpPr txBox="1">
            <a:spLocks/>
          </p:cNvSpPr>
          <p:nvPr/>
        </p:nvSpPr>
        <p:spPr>
          <a:xfrm>
            <a:off x="8016564" y="3768857"/>
            <a:ext cx="2640970" cy="1202080"/>
          </a:xfrm>
          <a:prstGeom prst="rect">
            <a:avLst/>
          </a:prstGeom>
        </p:spPr>
        <p:txBody>
          <a:bodyPr>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b="1" cap="small" dirty="0">
                <a:solidFill>
                  <a:schemeClr val="tx2"/>
                </a:solidFill>
                <a:ea typeface="League Spartan" charset="0"/>
                <a:cs typeface="Poppins" pitchFamily="2" charset="77"/>
              </a:rPr>
              <a:t>Lærdómur</a:t>
            </a:r>
          </a:p>
        </p:txBody>
      </p:sp>
      <p:sp>
        <p:nvSpPr>
          <p:cNvPr id="59" name="Text Placeholder 17">
            <a:extLst>
              <a:ext uri="{FF2B5EF4-FFF2-40B4-BE49-F238E27FC236}">
                <a16:creationId xmlns:a16="http://schemas.microsoft.com/office/drawing/2014/main" id="{2BD6B4DD-B07F-743C-1EA9-255515477600}"/>
              </a:ext>
            </a:extLst>
          </p:cNvPr>
          <p:cNvSpPr txBox="1">
            <a:spLocks/>
          </p:cNvSpPr>
          <p:nvPr/>
        </p:nvSpPr>
        <p:spPr>
          <a:xfrm>
            <a:off x="3324771" y="4258822"/>
            <a:ext cx="2545416" cy="1202080"/>
          </a:xfrm>
          <a:prstGeom prst="rect">
            <a:avLst/>
          </a:prstGeom>
        </p:spPr>
        <p:txBody>
          <a:bodyPr>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1960"/>
              </a:lnSpc>
              <a:spcBef>
                <a:spcPts val="0"/>
              </a:spcBef>
              <a:buFont typeface="Arial" panose="020B0604020202020204" pitchFamily="34" charset="0"/>
              <a:buChar char="•"/>
            </a:pPr>
            <a:r>
              <a:rPr lang="is-IS" sz="1800" dirty="0"/>
              <a:t>Greina</a:t>
            </a:r>
          </a:p>
          <a:p>
            <a:pPr marL="285750" indent="-285750">
              <a:lnSpc>
                <a:spcPts val="1960"/>
              </a:lnSpc>
              <a:spcBef>
                <a:spcPts val="0"/>
              </a:spcBef>
              <a:buFont typeface="Arial" panose="020B0604020202020204" pitchFamily="34" charset="0"/>
              <a:buChar char="•"/>
            </a:pPr>
            <a:r>
              <a:rPr lang="is-IS" sz="1800" dirty="0"/>
              <a:t>Einangra</a:t>
            </a:r>
          </a:p>
          <a:p>
            <a:pPr marL="285750" indent="-285750">
              <a:lnSpc>
                <a:spcPts val="1960"/>
              </a:lnSpc>
              <a:spcBef>
                <a:spcPts val="0"/>
              </a:spcBef>
              <a:buFont typeface="Arial" panose="020B0604020202020204" pitchFamily="34" charset="0"/>
              <a:buChar char="•"/>
            </a:pPr>
            <a:r>
              <a:rPr lang="is-IS" sz="1800" dirty="0"/>
              <a:t>Endurreisn</a:t>
            </a:r>
          </a:p>
          <a:p>
            <a:pPr marL="285750" indent="-285750">
              <a:lnSpc>
                <a:spcPts val="1960"/>
              </a:lnSpc>
              <a:spcBef>
                <a:spcPts val="0"/>
              </a:spcBef>
              <a:buFont typeface="Arial" panose="020B0604020202020204" pitchFamily="34" charset="0"/>
              <a:buChar char="•"/>
            </a:pPr>
            <a:endParaRPr lang="is-IS" sz="1800" dirty="0"/>
          </a:p>
          <a:p>
            <a:pPr marL="285750" indent="-285750">
              <a:lnSpc>
                <a:spcPts val="1960"/>
              </a:lnSpc>
              <a:spcBef>
                <a:spcPts val="0"/>
              </a:spcBef>
              <a:buFont typeface="Arial" panose="020B0604020202020204" pitchFamily="34" charset="0"/>
              <a:buChar char="•"/>
            </a:pPr>
            <a:endParaRPr lang="is-IS" sz="1800" b="1" dirty="0">
              <a:solidFill>
                <a:schemeClr val="tx2"/>
              </a:solidFill>
              <a:ea typeface="League Spartan" charset="0"/>
              <a:cs typeface="Poppins" pitchFamily="2" charset="77"/>
            </a:endParaRPr>
          </a:p>
        </p:txBody>
      </p:sp>
      <p:sp>
        <p:nvSpPr>
          <p:cNvPr id="60" name="Text Placeholder 17">
            <a:extLst>
              <a:ext uri="{FF2B5EF4-FFF2-40B4-BE49-F238E27FC236}">
                <a16:creationId xmlns:a16="http://schemas.microsoft.com/office/drawing/2014/main" id="{5C72DA89-19EC-93D9-CA6D-12CE7BEB03F9}"/>
              </a:ext>
            </a:extLst>
          </p:cNvPr>
          <p:cNvSpPr txBox="1">
            <a:spLocks/>
          </p:cNvSpPr>
          <p:nvPr/>
        </p:nvSpPr>
        <p:spPr>
          <a:xfrm>
            <a:off x="5673579" y="4166915"/>
            <a:ext cx="2334776" cy="1409405"/>
          </a:xfrm>
          <a:prstGeom prst="rect">
            <a:avLst/>
          </a:prstGeom>
        </p:spPr>
        <p:txBody>
          <a:bodyPr>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Font typeface="Arial" panose="020B0604020202020204" pitchFamily="34" charset="0"/>
              <a:buChar char="•"/>
            </a:pPr>
            <a:r>
              <a:rPr lang="is-IS" sz="1800" dirty="0"/>
              <a:t>Eftirfylgni</a:t>
            </a:r>
          </a:p>
          <a:p>
            <a:pPr marL="285750" indent="-285750">
              <a:lnSpc>
                <a:spcPct val="100000"/>
              </a:lnSpc>
              <a:spcBef>
                <a:spcPts val="0"/>
              </a:spcBef>
              <a:buFont typeface="Arial" panose="020B0604020202020204" pitchFamily="34" charset="0"/>
              <a:buChar char="•"/>
            </a:pPr>
            <a:r>
              <a:rPr lang="is-IS" sz="1800" dirty="0"/>
              <a:t>Að skapa minningar</a:t>
            </a:r>
          </a:p>
          <a:p>
            <a:pPr marL="285750" indent="-285750">
              <a:lnSpc>
                <a:spcPct val="100000"/>
              </a:lnSpc>
              <a:spcBef>
                <a:spcPts val="0"/>
              </a:spcBef>
              <a:buFont typeface="Arial" panose="020B0604020202020204" pitchFamily="34" charset="0"/>
              <a:buChar char="•"/>
            </a:pPr>
            <a:r>
              <a:rPr lang="is-IS" sz="1800" dirty="0"/>
              <a:t>Mat á skilvirkni</a:t>
            </a:r>
          </a:p>
          <a:p>
            <a:pPr marL="285750" indent="-285750">
              <a:lnSpc>
                <a:spcPct val="100000"/>
              </a:lnSpc>
              <a:spcBef>
                <a:spcPts val="0"/>
              </a:spcBef>
              <a:buFont typeface="Arial" panose="020B0604020202020204" pitchFamily="34" charset="0"/>
              <a:buChar char="•"/>
            </a:pPr>
            <a:endParaRPr lang="is-IS" sz="1800" dirty="0"/>
          </a:p>
        </p:txBody>
      </p:sp>
      <p:sp>
        <p:nvSpPr>
          <p:cNvPr id="61" name="Text Placeholder 17">
            <a:extLst>
              <a:ext uri="{FF2B5EF4-FFF2-40B4-BE49-F238E27FC236}">
                <a16:creationId xmlns:a16="http://schemas.microsoft.com/office/drawing/2014/main" id="{355E1AD0-83D7-DD24-37E8-6F70D6EC1D65}"/>
              </a:ext>
            </a:extLst>
          </p:cNvPr>
          <p:cNvSpPr txBox="1">
            <a:spLocks/>
          </p:cNvSpPr>
          <p:nvPr/>
        </p:nvSpPr>
        <p:spPr>
          <a:xfrm>
            <a:off x="7958508" y="4234189"/>
            <a:ext cx="2624552" cy="1363243"/>
          </a:xfrm>
          <a:prstGeom prst="rect">
            <a:avLst/>
          </a:prstGeom>
        </p:spPr>
        <p:txBody>
          <a:bodyPr>
            <a:no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1960"/>
              </a:lnSpc>
              <a:spcBef>
                <a:spcPts val="0"/>
              </a:spcBef>
              <a:buFont typeface="Arial" panose="020B0604020202020204" pitchFamily="34" charset="0"/>
              <a:buChar char="•"/>
            </a:pPr>
            <a:r>
              <a:rPr lang="is-IS" sz="1800" dirty="0"/>
              <a:t>Að læra af mistökum</a:t>
            </a:r>
          </a:p>
          <a:p>
            <a:pPr marL="285750" indent="-285750">
              <a:lnSpc>
                <a:spcPts val="1960"/>
              </a:lnSpc>
              <a:spcBef>
                <a:spcPts val="0"/>
              </a:spcBef>
              <a:buFont typeface="Arial" panose="020B0604020202020204" pitchFamily="34" charset="0"/>
              <a:buChar char="•"/>
            </a:pPr>
            <a:r>
              <a:rPr lang="is-IS" sz="1800" dirty="0"/>
              <a:t>Að grípa til réttra aðgerða</a:t>
            </a:r>
            <a:endParaRPr lang="is-IS" sz="1800" b="1" dirty="0">
              <a:solidFill>
                <a:schemeClr val="tx2"/>
              </a:solidFill>
              <a:ea typeface="League Spartan" charset="0"/>
              <a:cs typeface="Poppins" pitchFamily="2" charset="77"/>
            </a:endParaRPr>
          </a:p>
        </p:txBody>
      </p:sp>
      <p:sp>
        <p:nvSpPr>
          <p:cNvPr id="62" name="Text Placeholder 17">
            <a:extLst>
              <a:ext uri="{FF2B5EF4-FFF2-40B4-BE49-F238E27FC236}">
                <a16:creationId xmlns:a16="http://schemas.microsoft.com/office/drawing/2014/main" id="{230F9A50-FB70-9766-CBD6-6D53D4149A55}"/>
              </a:ext>
            </a:extLst>
          </p:cNvPr>
          <p:cNvSpPr txBox="1">
            <a:spLocks/>
          </p:cNvSpPr>
          <p:nvPr/>
        </p:nvSpPr>
        <p:spPr>
          <a:xfrm>
            <a:off x="1043425" y="4168195"/>
            <a:ext cx="2492564" cy="1645907"/>
          </a:xfrm>
          <a:prstGeom prst="rect">
            <a:avLst/>
          </a:prstGeom>
        </p:spPr>
        <p:txBody>
          <a:bodyPr>
            <a:normAutofit/>
          </a:bodyPr>
          <a:lstStyle>
            <a:lvl1pPr marL="228600" indent="-228600" algn="ctr"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1960"/>
              </a:lnSpc>
              <a:spcBef>
                <a:spcPts val="0"/>
              </a:spcBef>
              <a:buFont typeface="Arial" panose="020B0604020202020204" pitchFamily="34" charset="0"/>
              <a:buChar char="•"/>
            </a:pPr>
            <a:r>
              <a:rPr lang="sv-SE" sz="1800" dirty="0"/>
              <a:t>Skanna</a:t>
            </a:r>
          </a:p>
          <a:p>
            <a:pPr marL="285750" indent="-285750">
              <a:lnSpc>
                <a:spcPts val="1960"/>
              </a:lnSpc>
              <a:spcBef>
                <a:spcPts val="0"/>
              </a:spcBef>
              <a:buFont typeface="Arial" panose="020B0604020202020204" pitchFamily="34" charset="0"/>
              <a:buChar char="•"/>
            </a:pPr>
            <a:r>
              <a:rPr lang="sv-SE" sz="1800" dirty="0"/>
              <a:t>Meta aðstæður</a:t>
            </a:r>
          </a:p>
          <a:p>
            <a:pPr marL="285750" indent="-285750">
              <a:lnSpc>
                <a:spcPts val="1960"/>
              </a:lnSpc>
              <a:spcBef>
                <a:spcPts val="0"/>
              </a:spcBef>
              <a:buFont typeface="Arial" panose="020B0604020202020204" pitchFamily="34" charset="0"/>
              <a:buChar char="•"/>
            </a:pPr>
            <a:r>
              <a:rPr lang="sv-SE" sz="1800" dirty="0"/>
              <a:t>Hanna verkfæri og kerfi</a:t>
            </a:r>
          </a:p>
          <a:p>
            <a:pPr marL="285750" indent="-285750">
              <a:lnSpc>
                <a:spcPts val="1960"/>
              </a:lnSpc>
              <a:spcBef>
                <a:spcPts val="0"/>
              </a:spcBef>
              <a:buFont typeface="Arial" panose="020B0604020202020204" pitchFamily="34" charset="0"/>
              <a:buChar char="•"/>
            </a:pPr>
            <a:r>
              <a:rPr lang="sv-SE" sz="1800" dirty="0"/>
              <a:t>Eftirlit</a:t>
            </a:r>
            <a:endParaRPr lang="en-GB" sz="1800" dirty="0"/>
          </a:p>
        </p:txBody>
      </p:sp>
    </p:spTree>
    <p:extLst>
      <p:ext uri="{BB962C8B-B14F-4D97-AF65-F5344CB8AC3E}">
        <p14:creationId xmlns:p14="http://schemas.microsoft.com/office/powerpoint/2010/main" val="6426673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05FB03E-58E5-1CB0-7072-68FB4D922FEB}"/>
              </a:ext>
            </a:extLst>
          </p:cNvPr>
          <p:cNvSpPr/>
          <p:nvPr/>
        </p:nvSpPr>
        <p:spPr>
          <a:xfrm>
            <a:off x="1" y="336895"/>
            <a:ext cx="12191999" cy="119981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platzhalter 2">
            <a:extLst>
              <a:ext uri="{FF2B5EF4-FFF2-40B4-BE49-F238E27FC236}">
                <a16:creationId xmlns:a16="http://schemas.microsoft.com/office/drawing/2014/main" id="{FF61BD6A-C6DD-70BA-3B14-D385B7C2FA56}"/>
              </a:ext>
            </a:extLst>
          </p:cNvPr>
          <p:cNvSpPr>
            <a:spLocks noGrp="1"/>
          </p:cNvSpPr>
          <p:nvPr>
            <p:ph type="body" sz="quarter" idx="16"/>
          </p:nvPr>
        </p:nvSpPr>
        <p:spPr/>
        <p:txBody>
          <a:bodyPr>
            <a:normAutofit lnSpcReduction="10000"/>
          </a:bodyPr>
          <a:lstStyle/>
          <a:p>
            <a:r>
              <a:rPr lang="de-DE" dirty="0">
                <a:solidFill>
                  <a:schemeClr val="bg1"/>
                </a:solidFill>
              </a:rPr>
              <a:t>Virðiskeðjan sem tól til að greina mögulega krísu</a:t>
            </a:r>
          </a:p>
        </p:txBody>
      </p:sp>
      <p:sp>
        <p:nvSpPr>
          <p:cNvPr id="18" name="TextBox 23">
            <a:extLst>
              <a:ext uri="{FF2B5EF4-FFF2-40B4-BE49-F238E27FC236}">
                <a16:creationId xmlns:a16="http://schemas.microsoft.com/office/drawing/2014/main" id="{D14ED1A4-07DF-588E-7F79-B25A11A3DE0B}"/>
              </a:ext>
            </a:extLst>
          </p:cNvPr>
          <p:cNvSpPr txBox="1"/>
          <p:nvPr/>
        </p:nvSpPr>
        <p:spPr>
          <a:xfrm>
            <a:off x="10907204" y="3794030"/>
            <a:ext cx="556563"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CRISIS</a:t>
            </a:r>
          </a:p>
        </p:txBody>
      </p:sp>
      <p:sp>
        <p:nvSpPr>
          <p:cNvPr id="26" name="Freeform 223">
            <a:extLst>
              <a:ext uri="{FF2B5EF4-FFF2-40B4-BE49-F238E27FC236}">
                <a16:creationId xmlns:a16="http://schemas.microsoft.com/office/drawing/2014/main" id="{A12CB5A9-A64C-09A9-AD71-0092DFECA735}"/>
              </a:ext>
            </a:extLst>
          </p:cNvPr>
          <p:cNvSpPr>
            <a:spLocks noChangeArrowheads="1"/>
          </p:cNvSpPr>
          <p:nvPr/>
        </p:nvSpPr>
        <p:spPr bwMode="auto">
          <a:xfrm>
            <a:off x="6468563" y="2755425"/>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567" dirty="0">
              <a:latin typeface="+mj-lt"/>
            </a:endParaRPr>
          </a:p>
        </p:txBody>
      </p:sp>
      <p:sp>
        <p:nvSpPr>
          <p:cNvPr id="34" name="Textfeld 33">
            <a:extLst>
              <a:ext uri="{FF2B5EF4-FFF2-40B4-BE49-F238E27FC236}">
                <a16:creationId xmlns:a16="http://schemas.microsoft.com/office/drawing/2014/main" id="{3B33F2A4-3C3A-6B10-480C-B76AD3559F98}"/>
              </a:ext>
            </a:extLst>
          </p:cNvPr>
          <p:cNvSpPr txBox="1"/>
          <p:nvPr/>
        </p:nvSpPr>
        <p:spPr>
          <a:xfrm>
            <a:off x="303296" y="3983894"/>
            <a:ext cx="3959463" cy="1323439"/>
          </a:xfrm>
          <a:prstGeom prst="rect">
            <a:avLst/>
          </a:prstGeom>
          <a:noFill/>
        </p:spPr>
        <p:txBody>
          <a:bodyPr wrap="square">
            <a:spAutoFit/>
          </a:bodyPr>
          <a:lstStyle/>
          <a:p>
            <a:r>
              <a:rPr lang="is-IS" sz="1600" dirty="0">
                <a:solidFill>
                  <a:srgbClr val="595A59"/>
                </a:solidFill>
              </a:rPr>
              <a:t>Á krísutímum er góð þjónusta nauðsynleg til að viðhalda trausti viðskiptavina.  Taka skal áhyggjur viðskiptavina alvarlega og mikilvægt er að vera  í opinskáum samskiptum við þá og vertu lausnamiðuð/-</a:t>
            </a:r>
            <a:r>
              <a:rPr lang="is-IS" sz="1600" dirty="0" err="1">
                <a:solidFill>
                  <a:srgbClr val="595A59"/>
                </a:solidFill>
              </a:rPr>
              <a:t>aður</a:t>
            </a:r>
            <a:r>
              <a:rPr lang="is-IS" sz="1600" dirty="0">
                <a:solidFill>
                  <a:srgbClr val="595A59"/>
                </a:solidFill>
              </a:rPr>
              <a:t>.</a:t>
            </a:r>
            <a:endParaRPr lang="is-IS" dirty="0"/>
          </a:p>
        </p:txBody>
      </p:sp>
      <p:sp>
        <p:nvSpPr>
          <p:cNvPr id="33" name="Textplatzhalter 5">
            <a:extLst>
              <a:ext uri="{FF2B5EF4-FFF2-40B4-BE49-F238E27FC236}">
                <a16:creationId xmlns:a16="http://schemas.microsoft.com/office/drawing/2014/main" id="{EA37392B-58A3-367E-F2A0-6C6F6C205D70}"/>
              </a:ext>
            </a:extLst>
          </p:cNvPr>
          <p:cNvSpPr>
            <a:spLocks noGrp="1"/>
          </p:cNvSpPr>
          <p:nvPr>
            <p:ph type="body" sz="quarter" idx="18"/>
          </p:nvPr>
        </p:nvSpPr>
        <p:spPr>
          <a:xfrm>
            <a:off x="427612" y="1129758"/>
            <a:ext cx="8834647" cy="599705"/>
          </a:xfrm>
        </p:spPr>
        <p:txBody>
          <a:bodyPr vert="horz" lIns="91440" tIns="45720" rIns="91440" bIns="45720" rtlCol="0" anchor="t">
            <a:normAutofit/>
          </a:bodyPr>
          <a:lstStyle/>
          <a:p>
            <a:r>
              <a:rPr lang="is-IS" sz="1600" dirty="0">
                <a:solidFill>
                  <a:schemeClr val="bg1"/>
                </a:solidFill>
              </a:rPr>
              <a:t>Að koma snemma auga á vandamál tengdum þjónustu</a:t>
            </a:r>
          </a:p>
        </p:txBody>
      </p:sp>
      <p:grpSp>
        <p:nvGrpSpPr>
          <p:cNvPr id="36" name="Group 35">
            <a:extLst>
              <a:ext uri="{FF2B5EF4-FFF2-40B4-BE49-F238E27FC236}">
                <a16:creationId xmlns:a16="http://schemas.microsoft.com/office/drawing/2014/main" id="{57393D3A-5C60-BBB9-A4CC-7BAB15886FD4}"/>
              </a:ext>
            </a:extLst>
          </p:cNvPr>
          <p:cNvGrpSpPr/>
          <p:nvPr/>
        </p:nvGrpSpPr>
        <p:grpSpPr>
          <a:xfrm>
            <a:off x="4538545" y="2192636"/>
            <a:ext cx="7491762" cy="3848678"/>
            <a:chOff x="4538545" y="2192636"/>
            <a:chExt cx="7491762" cy="3848678"/>
          </a:xfrm>
        </p:grpSpPr>
        <p:grpSp>
          <p:nvGrpSpPr>
            <p:cNvPr id="37" name="Group 36">
              <a:extLst>
                <a:ext uri="{FF2B5EF4-FFF2-40B4-BE49-F238E27FC236}">
                  <a16:creationId xmlns:a16="http://schemas.microsoft.com/office/drawing/2014/main" id="{D0CF59AF-3B7D-4EF6-E27A-6DDFB873CCD5}"/>
                </a:ext>
              </a:extLst>
            </p:cNvPr>
            <p:cNvGrpSpPr/>
            <p:nvPr/>
          </p:nvGrpSpPr>
          <p:grpSpPr>
            <a:xfrm>
              <a:off x="4538545" y="2192636"/>
              <a:ext cx="7491762" cy="3848678"/>
              <a:chOff x="4538545" y="2192636"/>
              <a:chExt cx="7491762" cy="3848678"/>
            </a:xfrm>
          </p:grpSpPr>
          <p:sp>
            <p:nvSpPr>
              <p:cNvPr id="39" name="Rectangle 11">
                <a:extLst>
                  <a:ext uri="{FF2B5EF4-FFF2-40B4-BE49-F238E27FC236}">
                    <a16:creationId xmlns:a16="http://schemas.microsoft.com/office/drawing/2014/main" id="{F28A7C12-E21E-2B80-BBCE-086F32AFFA38}"/>
                  </a:ext>
                </a:extLst>
              </p:cNvPr>
              <p:cNvSpPr/>
              <p:nvPr/>
            </p:nvSpPr>
            <p:spPr>
              <a:xfrm>
                <a:off x="7263007" y="2192636"/>
                <a:ext cx="1090706" cy="1739893"/>
              </a:xfrm>
              <a:prstGeom prst="rect">
                <a:avLst/>
              </a:prstGeom>
              <a:solidFill>
                <a:srgbClr val="85D2C7">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0" name="Rectangle 9">
                <a:extLst>
                  <a:ext uri="{FF2B5EF4-FFF2-40B4-BE49-F238E27FC236}">
                    <a16:creationId xmlns:a16="http://schemas.microsoft.com/office/drawing/2014/main" id="{790AAC2E-D19A-3686-66BD-9BAD22E513FE}"/>
                  </a:ext>
                </a:extLst>
              </p:cNvPr>
              <p:cNvSpPr/>
              <p:nvPr/>
            </p:nvSpPr>
            <p:spPr>
              <a:xfrm>
                <a:off x="5056692" y="2192636"/>
                <a:ext cx="1090706" cy="1739893"/>
              </a:xfrm>
              <a:prstGeom prst="rect">
                <a:avLst/>
              </a:prstGeom>
              <a:solidFill>
                <a:srgbClr val="D2EEE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grpSp>
            <p:nvGrpSpPr>
              <p:cNvPr id="41" name="Group 40">
                <a:extLst>
                  <a:ext uri="{FF2B5EF4-FFF2-40B4-BE49-F238E27FC236}">
                    <a16:creationId xmlns:a16="http://schemas.microsoft.com/office/drawing/2014/main" id="{42CC0D38-5063-4160-C435-176C0E5BFF41}"/>
                  </a:ext>
                </a:extLst>
              </p:cNvPr>
              <p:cNvGrpSpPr/>
              <p:nvPr/>
            </p:nvGrpSpPr>
            <p:grpSpPr>
              <a:xfrm>
                <a:off x="4538545" y="2192636"/>
                <a:ext cx="7491762" cy="3848678"/>
                <a:chOff x="4538545" y="2192636"/>
                <a:chExt cx="7491762" cy="3848678"/>
              </a:xfrm>
            </p:grpSpPr>
            <p:grpSp>
              <p:nvGrpSpPr>
                <p:cNvPr id="42" name="Group 41">
                  <a:extLst>
                    <a:ext uri="{FF2B5EF4-FFF2-40B4-BE49-F238E27FC236}">
                      <a16:creationId xmlns:a16="http://schemas.microsoft.com/office/drawing/2014/main" id="{5C59B0C8-5BD1-5FD8-478F-6CD81F798250}"/>
                    </a:ext>
                  </a:extLst>
                </p:cNvPr>
                <p:cNvGrpSpPr/>
                <p:nvPr/>
              </p:nvGrpSpPr>
              <p:grpSpPr>
                <a:xfrm>
                  <a:off x="4538545" y="2192636"/>
                  <a:ext cx="7491762" cy="3848678"/>
                  <a:chOff x="4538545" y="2192636"/>
                  <a:chExt cx="7491762" cy="3848678"/>
                </a:xfrm>
              </p:grpSpPr>
              <p:sp>
                <p:nvSpPr>
                  <p:cNvPr id="44" name="Rectangle 4">
                    <a:extLst>
                      <a:ext uri="{FF2B5EF4-FFF2-40B4-BE49-F238E27FC236}">
                        <a16:creationId xmlns:a16="http://schemas.microsoft.com/office/drawing/2014/main" id="{319D917E-C459-61CA-F227-11DDE5EA8A02}"/>
                      </a:ext>
                    </a:extLst>
                  </p:cNvPr>
                  <p:cNvSpPr/>
                  <p:nvPr/>
                </p:nvSpPr>
                <p:spPr>
                  <a:xfrm>
                    <a:off x="5056692" y="3947207"/>
                    <a:ext cx="5515268" cy="427132"/>
                  </a:xfrm>
                  <a:prstGeom prst="rect">
                    <a:avLst/>
                  </a:prstGeom>
                  <a:solidFill>
                    <a:srgbClr val="79527B">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5" name="Rectangle 5">
                    <a:extLst>
                      <a:ext uri="{FF2B5EF4-FFF2-40B4-BE49-F238E27FC236}">
                        <a16:creationId xmlns:a16="http://schemas.microsoft.com/office/drawing/2014/main" id="{5418D5EB-1C3A-81C2-23C8-A77359A07AC3}"/>
                      </a:ext>
                    </a:extLst>
                  </p:cNvPr>
                  <p:cNvSpPr/>
                  <p:nvPr/>
                </p:nvSpPr>
                <p:spPr>
                  <a:xfrm>
                    <a:off x="5056692" y="5272639"/>
                    <a:ext cx="5515268" cy="427132"/>
                  </a:xfrm>
                  <a:prstGeom prst="rect">
                    <a:avLst/>
                  </a:prstGeom>
                  <a:solidFill>
                    <a:srgbClr val="C3A7C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6" name="Rectangle 6">
                    <a:extLst>
                      <a:ext uri="{FF2B5EF4-FFF2-40B4-BE49-F238E27FC236}">
                        <a16:creationId xmlns:a16="http://schemas.microsoft.com/office/drawing/2014/main" id="{2A3BFC7C-6621-F690-8270-CF48E1B7F1B9}"/>
                      </a:ext>
                    </a:extLst>
                  </p:cNvPr>
                  <p:cNvSpPr/>
                  <p:nvPr/>
                </p:nvSpPr>
                <p:spPr>
                  <a:xfrm>
                    <a:off x="5056692" y="4830828"/>
                    <a:ext cx="5515268" cy="427132"/>
                  </a:xfrm>
                  <a:prstGeom prst="rect">
                    <a:avLst/>
                  </a:prstGeom>
                  <a:solidFill>
                    <a:srgbClr val="AC87A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7" name="Rectangle 7">
                    <a:extLst>
                      <a:ext uri="{FF2B5EF4-FFF2-40B4-BE49-F238E27FC236}">
                        <a16:creationId xmlns:a16="http://schemas.microsoft.com/office/drawing/2014/main" id="{17401125-8D5B-D3C2-5683-71498FC376D4}"/>
                      </a:ext>
                    </a:extLst>
                  </p:cNvPr>
                  <p:cNvSpPr/>
                  <p:nvPr/>
                </p:nvSpPr>
                <p:spPr>
                  <a:xfrm>
                    <a:off x="5056692" y="4389017"/>
                    <a:ext cx="5515268" cy="427132"/>
                  </a:xfrm>
                  <a:prstGeom prst="rect">
                    <a:avLst/>
                  </a:prstGeom>
                  <a:solidFill>
                    <a:srgbClr val="916395">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48" name="Triangle 8">
                    <a:extLst>
                      <a:ext uri="{FF2B5EF4-FFF2-40B4-BE49-F238E27FC236}">
                        <a16:creationId xmlns:a16="http://schemas.microsoft.com/office/drawing/2014/main" id="{71535A3C-CA70-5DF8-3651-6CE3BF91A55F}"/>
                      </a:ext>
                    </a:extLst>
                  </p:cNvPr>
                  <p:cNvSpPr/>
                  <p:nvPr/>
                </p:nvSpPr>
                <p:spPr>
                  <a:xfrm rot="5400000">
                    <a:off x="9555168" y="3224632"/>
                    <a:ext cx="3506293" cy="1443985"/>
                  </a:xfrm>
                  <a:prstGeom prst="triangle">
                    <a:avLst/>
                  </a:prstGeom>
                  <a:solidFill>
                    <a:srgbClr val="F2795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solidFill>
                        <a:schemeClr val="tx1"/>
                      </a:solidFill>
                      <a:latin typeface="+mj-lt"/>
                    </a:endParaRPr>
                  </a:p>
                </p:txBody>
              </p:sp>
              <p:sp>
                <p:nvSpPr>
                  <p:cNvPr id="49" name="Rectangle 10">
                    <a:extLst>
                      <a:ext uri="{FF2B5EF4-FFF2-40B4-BE49-F238E27FC236}">
                        <a16:creationId xmlns:a16="http://schemas.microsoft.com/office/drawing/2014/main" id="{722551F3-3629-69C6-64F0-C5F7E1E97919}"/>
                      </a:ext>
                    </a:extLst>
                  </p:cNvPr>
                  <p:cNvSpPr/>
                  <p:nvPr/>
                </p:nvSpPr>
                <p:spPr>
                  <a:xfrm>
                    <a:off x="6159849" y="2192636"/>
                    <a:ext cx="1090706" cy="1739893"/>
                  </a:xfrm>
                  <a:prstGeom prst="rect">
                    <a:avLst/>
                  </a:prstGeom>
                  <a:solidFill>
                    <a:srgbClr val="9ED4D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50" name="Rectangle 12">
                    <a:extLst>
                      <a:ext uri="{FF2B5EF4-FFF2-40B4-BE49-F238E27FC236}">
                        <a16:creationId xmlns:a16="http://schemas.microsoft.com/office/drawing/2014/main" id="{0E4F706B-D9AE-CA7D-392D-933CE835DA6E}"/>
                      </a:ext>
                    </a:extLst>
                  </p:cNvPr>
                  <p:cNvSpPr/>
                  <p:nvPr/>
                </p:nvSpPr>
                <p:spPr>
                  <a:xfrm>
                    <a:off x="8370778" y="2192636"/>
                    <a:ext cx="1090706" cy="1739893"/>
                  </a:xfrm>
                  <a:prstGeom prst="rect">
                    <a:avLst/>
                  </a:prstGeom>
                  <a:solidFill>
                    <a:srgbClr val="9DC5C4">
                      <a:alpha val="4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51" name="Rectangle 13">
                    <a:extLst>
                      <a:ext uri="{FF2B5EF4-FFF2-40B4-BE49-F238E27FC236}">
                        <a16:creationId xmlns:a16="http://schemas.microsoft.com/office/drawing/2014/main" id="{EC229A6D-5949-A736-24BC-33082B7339FD}"/>
                      </a:ext>
                    </a:extLst>
                  </p:cNvPr>
                  <p:cNvSpPr/>
                  <p:nvPr/>
                </p:nvSpPr>
                <p:spPr>
                  <a:xfrm flipH="1">
                    <a:off x="9479704" y="2193478"/>
                    <a:ext cx="1090706" cy="1739893"/>
                  </a:xfrm>
                  <a:prstGeom prst="rect">
                    <a:avLst/>
                  </a:prstGeom>
                  <a:solidFill>
                    <a:srgbClr val="7F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52" name="TextBox 14">
                    <a:extLst>
                      <a:ext uri="{FF2B5EF4-FFF2-40B4-BE49-F238E27FC236}">
                        <a16:creationId xmlns:a16="http://schemas.microsoft.com/office/drawing/2014/main" id="{D96EA41C-4CCA-CE6F-84FD-33EAE30B85DB}"/>
                      </a:ext>
                    </a:extLst>
                  </p:cNvPr>
                  <p:cNvSpPr txBox="1"/>
                  <p:nvPr/>
                </p:nvSpPr>
                <p:spPr>
                  <a:xfrm>
                    <a:off x="5541556" y="4025694"/>
                    <a:ext cx="454554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SKIPULAG OG INNVIÐIR TIL STUÐNINGS AÐALSTARFSEMINNI</a:t>
                    </a:r>
                  </a:p>
                </p:txBody>
              </p:sp>
              <p:sp>
                <p:nvSpPr>
                  <p:cNvPr id="53" name="TextBox 15">
                    <a:extLst>
                      <a:ext uri="{FF2B5EF4-FFF2-40B4-BE49-F238E27FC236}">
                        <a16:creationId xmlns:a16="http://schemas.microsoft.com/office/drawing/2014/main" id="{FE7B00E7-532C-D333-4D81-BA8F68C5DA16}"/>
                      </a:ext>
                    </a:extLst>
                  </p:cNvPr>
                  <p:cNvSpPr txBox="1"/>
                  <p:nvPr/>
                </p:nvSpPr>
                <p:spPr>
                  <a:xfrm>
                    <a:off x="7005997" y="4466176"/>
                    <a:ext cx="1616661"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STJÓRNUN MANNAUÐS</a:t>
                    </a:r>
                  </a:p>
                </p:txBody>
              </p:sp>
              <p:sp>
                <p:nvSpPr>
                  <p:cNvPr id="54" name="TextBox 16">
                    <a:extLst>
                      <a:ext uri="{FF2B5EF4-FFF2-40B4-BE49-F238E27FC236}">
                        <a16:creationId xmlns:a16="http://schemas.microsoft.com/office/drawing/2014/main" id="{51A84A17-7C0D-AF0F-886E-DB88F9EEF034}"/>
                      </a:ext>
                    </a:extLst>
                  </p:cNvPr>
                  <p:cNvSpPr txBox="1"/>
                  <p:nvPr/>
                </p:nvSpPr>
                <p:spPr>
                  <a:xfrm>
                    <a:off x="6328792" y="4907224"/>
                    <a:ext cx="2971070"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TÆKNILEGUR STUÐNINGUR VIÐ STARFSEMINA</a:t>
                    </a:r>
                  </a:p>
                </p:txBody>
              </p:sp>
              <p:sp>
                <p:nvSpPr>
                  <p:cNvPr id="55" name="TextBox 17">
                    <a:extLst>
                      <a:ext uri="{FF2B5EF4-FFF2-40B4-BE49-F238E27FC236}">
                        <a16:creationId xmlns:a16="http://schemas.microsoft.com/office/drawing/2014/main" id="{42CD7F38-C7F1-596C-8A54-0B289E5D6882}"/>
                      </a:ext>
                    </a:extLst>
                  </p:cNvPr>
                  <p:cNvSpPr txBox="1"/>
                  <p:nvPr/>
                </p:nvSpPr>
                <p:spPr>
                  <a:xfrm>
                    <a:off x="6605309" y="5348363"/>
                    <a:ext cx="2418034"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INNKAUP OG ÖNNUR ÖFLUN GAGNA</a:t>
                    </a:r>
                  </a:p>
                </p:txBody>
              </p:sp>
              <p:sp>
                <p:nvSpPr>
                  <p:cNvPr id="56" name="TextBox 23">
                    <a:extLst>
                      <a:ext uri="{FF2B5EF4-FFF2-40B4-BE49-F238E27FC236}">
                        <a16:creationId xmlns:a16="http://schemas.microsoft.com/office/drawing/2014/main" id="{BDA769FA-0FF1-5314-D1AF-A22C39DF9B54}"/>
                      </a:ext>
                    </a:extLst>
                  </p:cNvPr>
                  <p:cNvSpPr txBox="1"/>
                  <p:nvPr/>
                </p:nvSpPr>
                <p:spPr>
                  <a:xfrm>
                    <a:off x="10919611" y="3794030"/>
                    <a:ext cx="531749" cy="276999"/>
                  </a:xfrm>
                  <a:prstGeom prst="rect">
                    <a:avLst/>
                  </a:prstGeom>
                  <a:noFill/>
                </p:spPr>
                <p:txBody>
                  <a:bodyPr wrap="none" rtlCol="0" anchor="ctr">
                    <a:spAutoFit/>
                  </a:bodyPr>
                  <a:lstStyle/>
                  <a:p>
                    <a:pPr algn="ctr"/>
                    <a:r>
                      <a:rPr lang="en-GB" sz="1200" b="1" dirty="0">
                        <a:solidFill>
                          <a:schemeClr val="bg1"/>
                        </a:solidFill>
                        <a:latin typeface="+mj-lt"/>
                        <a:cs typeface="Poppins" pitchFamily="2" charset="77"/>
                      </a:rPr>
                      <a:t>KRÍSA</a:t>
                    </a:r>
                  </a:p>
                </p:txBody>
              </p:sp>
              <p:sp>
                <p:nvSpPr>
                  <p:cNvPr id="57" name="TextBox 25">
                    <a:extLst>
                      <a:ext uri="{FF2B5EF4-FFF2-40B4-BE49-F238E27FC236}">
                        <a16:creationId xmlns:a16="http://schemas.microsoft.com/office/drawing/2014/main" id="{4BCDF689-BECC-B9B2-6AA5-72672B82D90E}"/>
                      </a:ext>
                    </a:extLst>
                  </p:cNvPr>
                  <p:cNvSpPr txBox="1"/>
                  <p:nvPr/>
                </p:nvSpPr>
                <p:spPr>
                  <a:xfrm>
                    <a:off x="6548498" y="5764315"/>
                    <a:ext cx="2531655" cy="276999"/>
                  </a:xfrm>
                  <a:prstGeom prst="rect">
                    <a:avLst/>
                  </a:prstGeom>
                  <a:noFill/>
                </p:spPr>
                <p:txBody>
                  <a:bodyPr wrap="none" rtlCol="0" anchor="ctr">
                    <a:spAutoFit/>
                  </a:bodyPr>
                  <a:lstStyle/>
                  <a:p>
                    <a:pPr algn="ctr"/>
                    <a:r>
                      <a:rPr lang="en-GB" sz="1200" b="1" dirty="0">
                        <a:solidFill>
                          <a:srgbClr val="000000"/>
                        </a:solidFill>
                        <a:latin typeface="+mj-lt"/>
                        <a:cs typeface="Poppins" pitchFamily="2" charset="77"/>
                      </a:rPr>
                      <a:t>FERLAR TIL STUÐNINGS STARFSEMINNI</a:t>
                    </a:r>
                  </a:p>
                </p:txBody>
              </p:sp>
              <p:sp>
                <p:nvSpPr>
                  <p:cNvPr id="58" name="TextBox 26">
                    <a:extLst>
                      <a:ext uri="{FF2B5EF4-FFF2-40B4-BE49-F238E27FC236}">
                        <a16:creationId xmlns:a16="http://schemas.microsoft.com/office/drawing/2014/main" id="{D3E5558C-D355-7843-1130-DF796F7BF27E}"/>
                      </a:ext>
                    </a:extLst>
                  </p:cNvPr>
                  <p:cNvSpPr txBox="1"/>
                  <p:nvPr/>
                </p:nvSpPr>
                <p:spPr>
                  <a:xfrm rot="16200000">
                    <a:off x="3943563" y="3089707"/>
                    <a:ext cx="1651629" cy="461665"/>
                  </a:xfrm>
                  <a:prstGeom prst="rect">
                    <a:avLst/>
                  </a:prstGeom>
                  <a:noFill/>
                </p:spPr>
                <p:txBody>
                  <a:bodyPr wrap="square" rtlCol="0" anchor="ctr">
                    <a:spAutoFit/>
                  </a:bodyPr>
                  <a:lstStyle/>
                  <a:p>
                    <a:pPr algn="ctr"/>
                    <a:r>
                      <a:rPr lang="en-GB" sz="1200" b="1" dirty="0">
                        <a:solidFill>
                          <a:srgbClr val="000000"/>
                        </a:solidFill>
                        <a:latin typeface="+mj-lt"/>
                        <a:cs typeface="Poppins" pitchFamily="2" charset="77"/>
                      </a:rPr>
                      <a:t>HELSTU VINNUFERLAR OG STARFSÞÆTTIR</a:t>
                    </a:r>
                  </a:p>
                </p:txBody>
              </p:sp>
              <p:sp>
                <p:nvSpPr>
                  <p:cNvPr id="59" name="TextBox 20">
                    <a:extLst>
                      <a:ext uri="{FF2B5EF4-FFF2-40B4-BE49-F238E27FC236}">
                        <a16:creationId xmlns:a16="http://schemas.microsoft.com/office/drawing/2014/main" id="{6A8F9071-1650-6457-E6C4-CE7C6A8A2DFB}"/>
                      </a:ext>
                    </a:extLst>
                  </p:cNvPr>
                  <p:cNvSpPr txBox="1"/>
                  <p:nvPr/>
                </p:nvSpPr>
                <p:spPr>
                  <a:xfrm>
                    <a:off x="5140486" y="3108870"/>
                    <a:ext cx="995933"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AÐSTREYMI OG MÓTTAKA AÐFANGA</a:t>
                    </a:r>
                  </a:p>
                </p:txBody>
              </p:sp>
              <p:sp>
                <p:nvSpPr>
                  <p:cNvPr id="60" name="TextBox 21">
                    <a:extLst>
                      <a:ext uri="{FF2B5EF4-FFF2-40B4-BE49-F238E27FC236}">
                        <a16:creationId xmlns:a16="http://schemas.microsoft.com/office/drawing/2014/main" id="{FC26E7D3-EF20-10E3-94D4-9E64217CC1B3}"/>
                      </a:ext>
                    </a:extLst>
                  </p:cNvPr>
                  <p:cNvSpPr txBox="1"/>
                  <p:nvPr/>
                </p:nvSpPr>
                <p:spPr>
                  <a:xfrm>
                    <a:off x="8399079" y="3182041"/>
                    <a:ext cx="1024144" cy="646331"/>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MARKAÐS-SETNING OG SALA</a:t>
                    </a:r>
                  </a:p>
                </p:txBody>
              </p:sp>
              <p:sp>
                <p:nvSpPr>
                  <p:cNvPr id="61" name="TextBox 22">
                    <a:extLst>
                      <a:ext uri="{FF2B5EF4-FFF2-40B4-BE49-F238E27FC236}">
                        <a16:creationId xmlns:a16="http://schemas.microsoft.com/office/drawing/2014/main" id="{5BCC9EA4-870A-4C63-8EC2-F466B93A6F7F}"/>
                      </a:ext>
                    </a:extLst>
                  </p:cNvPr>
                  <p:cNvSpPr txBox="1"/>
                  <p:nvPr/>
                </p:nvSpPr>
                <p:spPr>
                  <a:xfrm>
                    <a:off x="9619980" y="3182041"/>
                    <a:ext cx="810158" cy="276999"/>
                  </a:xfrm>
                  <a:prstGeom prst="rect">
                    <a:avLst/>
                  </a:prstGeom>
                  <a:noFill/>
                </p:spPr>
                <p:txBody>
                  <a:bodyPr wrap="none" rtlCol="0" anchor="t">
                    <a:spAutoFit/>
                  </a:bodyPr>
                  <a:lstStyle/>
                  <a:p>
                    <a:pPr algn="ctr"/>
                    <a:r>
                      <a:rPr lang="en-GB" sz="1200" b="1" dirty="0">
                        <a:solidFill>
                          <a:schemeClr val="bg1"/>
                        </a:solidFill>
                        <a:latin typeface="+mj-lt"/>
                        <a:cs typeface="Poppins" pitchFamily="2" charset="77"/>
                      </a:rPr>
                      <a:t>ÞJÓNUSTA</a:t>
                    </a:r>
                  </a:p>
                </p:txBody>
              </p:sp>
              <p:sp>
                <p:nvSpPr>
                  <p:cNvPr id="62" name="Freeform 223">
                    <a:extLst>
                      <a:ext uri="{FF2B5EF4-FFF2-40B4-BE49-F238E27FC236}">
                        <a16:creationId xmlns:a16="http://schemas.microsoft.com/office/drawing/2014/main" id="{6E720C04-A24B-C9FF-892C-CDC5080502BE}"/>
                      </a:ext>
                    </a:extLst>
                  </p:cNvPr>
                  <p:cNvSpPr>
                    <a:spLocks noChangeArrowheads="1"/>
                  </p:cNvSpPr>
                  <p:nvPr/>
                </p:nvSpPr>
                <p:spPr bwMode="auto">
                  <a:xfrm>
                    <a:off x="6468563" y="2755425"/>
                    <a:ext cx="473281" cy="307157"/>
                  </a:xfrm>
                  <a:custGeom>
                    <a:avLst/>
                    <a:gdLst/>
                    <a:ahLst/>
                    <a:cxnLst/>
                    <a:rect l="0" t="0" r="r" b="b"/>
                    <a:pathLst>
                      <a:path w="868002" h="563205">
                        <a:moveTo>
                          <a:pt x="750374" y="332304"/>
                        </a:moveTo>
                        <a:cubicBezTo>
                          <a:pt x="757928" y="332304"/>
                          <a:pt x="764763" y="335554"/>
                          <a:pt x="769799" y="340249"/>
                        </a:cubicBezTo>
                        <a:cubicBezTo>
                          <a:pt x="774476" y="345305"/>
                          <a:pt x="777713" y="351805"/>
                          <a:pt x="777713" y="359750"/>
                        </a:cubicBezTo>
                        <a:cubicBezTo>
                          <a:pt x="777713" y="366972"/>
                          <a:pt x="774476" y="373834"/>
                          <a:pt x="769799" y="378889"/>
                        </a:cubicBezTo>
                        <a:cubicBezTo>
                          <a:pt x="764763" y="383584"/>
                          <a:pt x="757928" y="386834"/>
                          <a:pt x="750374" y="386834"/>
                        </a:cubicBezTo>
                        <a:cubicBezTo>
                          <a:pt x="743180" y="386834"/>
                          <a:pt x="736345" y="383584"/>
                          <a:pt x="731309" y="378889"/>
                        </a:cubicBezTo>
                        <a:cubicBezTo>
                          <a:pt x="726273" y="373834"/>
                          <a:pt x="723395" y="366972"/>
                          <a:pt x="723395" y="359750"/>
                        </a:cubicBezTo>
                        <a:cubicBezTo>
                          <a:pt x="723395" y="351805"/>
                          <a:pt x="726273" y="345305"/>
                          <a:pt x="731309" y="340249"/>
                        </a:cubicBezTo>
                        <a:cubicBezTo>
                          <a:pt x="736345" y="335554"/>
                          <a:pt x="743180" y="332304"/>
                          <a:pt x="750374" y="332304"/>
                        </a:cubicBezTo>
                        <a:close/>
                        <a:moveTo>
                          <a:pt x="592098" y="332304"/>
                        </a:moveTo>
                        <a:cubicBezTo>
                          <a:pt x="600012" y="332304"/>
                          <a:pt x="606487" y="335554"/>
                          <a:pt x="611523" y="340249"/>
                        </a:cubicBezTo>
                        <a:cubicBezTo>
                          <a:pt x="616199" y="345305"/>
                          <a:pt x="619437" y="351805"/>
                          <a:pt x="619437" y="359750"/>
                        </a:cubicBezTo>
                        <a:cubicBezTo>
                          <a:pt x="619437" y="366972"/>
                          <a:pt x="616199" y="373834"/>
                          <a:pt x="611523" y="378889"/>
                        </a:cubicBezTo>
                        <a:cubicBezTo>
                          <a:pt x="606487" y="383584"/>
                          <a:pt x="600012" y="386834"/>
                          <a:pt x="592098" y="386834"/>
                        </a:cubicBezTo>
                        <a:cubicBezTo>
                          <a:pt x="584904" y="386834"/>
                          <a:pt x="577709" y="383584"/>
                          <a:pt x="573033" y="378889"/>
                        </a:cubicBezTo>
                        <a:cubicBezTo>
                          <a:pt x="567997" y="373834"/>
                          <a:pt x="565119" y="366972"/>
                          <a:pt x="565119" y="359750"/>
                        </a:cubicBezTo>
                        <a:cubicBezTo>
                          <a:pt x="565119" y="351805"/>
                          <a:pt x="567997" y="345305"/>
                          <a:pt x="573033" y="340249"/>
                        </a:cubicBezTo>
                        <a:cubicBezTo>
                          <a:pt x="577709" y="335554"/>
                          <a:pt x="584904" y="332304"/>
                          <a:pt x="592098" y="332304"/>
                        </a:cubicBezTo>
                        <a:close/>
                        <a:moveTo>
                          <a:pt x="434181" y="332304"/>
                        </a:moveTo>
                        <a:cubicBezTo>
                          <a:pt x="441375" y="332304"/>
                          <a:pt x="448210" y="335554"/>
                          <a:pt x="453246" y="340249"/>
                        </a:cubicBezTo>
                        <a:cubicBezTo>
                          <a:pt x="457922" y="345305"/>
                          <a:pt x="461160" y="351805"/>
                          <a:pt x="461160" y="359750"/>
                        </a:cubicBezTo>
                        <a:cubicBezTo>
                          <a:pt x="461160" y="366972"/>
                          <a:pt x="457922" y="373834"/>
                          <a:pt x="453246" y="378889"/>
                        </a:cubicBezTo>
                        <a:cubicBezTo>
                          <a:pt x="448210" y="383584"/>
                          <a:pt x="441375" y="386834"/>
                          <a:pt x="434181" y="386834"/>
                        </a:cubicBezTo>
                        <a:cubicBezTo>
                          <a:pt x="426627" y="386834"/>
                          <a:pt x="419792" y="383584"/>
                          <a:pt x="415116" y="378889"/>
                        </a:cubicBezTo>
                        <a:cubicBezTo>
                          <a:pt x="410439" y="373834"/>
                          <a:pt x="407202" y="366972"/>
                          <a:pt x="407202" y="359750"/>
                        </a:cubicBezTo>
                        <a:cubicBezTo>
                          <a:pt x="407202" y="351805"/>
                          <a:pt x="410439" y="345305"/>
                          <a:pt x="415116" y="340249"/>
                        </a:cubicBezTo>
                        <a:cubicBezTo>
                          <a:pt x="419792" y="335554"/>
                          <a:pt x="426627" y="332304"/>
                          <a:pt x="434181" y="332304"/>
                        </a:cubicBezTo>
                        <a:close/>
                        <a:moveTo>
                          <a:pt x="276264" y="332304"/>
                        </a:moveTo>
                        <a:cubicBezTo>
                          <a:pt x="283458" y="332304"/>
                          <a:pt x="290293" y="335554"/>
                          <a:pt x="295329" y="340249"/>
                        </a:cubicBezTo>
                        <a:cubicBezTo>
                          <a:pt x="300006" y="345305"/>
                          <a:pt x="303243" y="351805"/>
                          <a:pt x="303243" y="359750"/>
                        </a:cubicBezTo>
                        <a:cubicBezTo>
                          <a:pt x="303243" y="366972"/>
                          <a:pt x="300006" y="373834"/>
                          <a:pt x="295329" y="378889"/>
                        </a:cubicBezTo>
                        <a:cubicBezTo>
                          <a:pt x="290293" y="383584"/>
                          <a:pt x="283458" y="386834"/>
                          <a:pt x="276264" y="386834"/>
                        </a:cubicBezTo>
                        <a:cubicBezTo>
                          <a:pt x="268710" y="386834"/>
                          <a:pt x="261875" y="383584"/>
                          <a:pt x="256839" y="378889"/>
                        </a:cubicBezTo>
                        <a:cubicBezTo>
                          <a:pt x="251803" y="373834"/>
                          <a:pt x="248925" y="366972"/>
                          <a:pt x="248925" y="359750"/>
                        </a:cubicBezTo>
                        <a:cubicBezTo>
                          <a:pt x="248925" y="351805"/>
                          <a:pt x="251803" y="345305"/>
                          <a:pt x="256839" y="340249"/>
                        </a:cubicBezTo>
                        <a:cubicBezTo>
                          <a:pt x="261875" y="335554"/>
                          <a:pt x="268710" y="332304"/>
                          <a:pt x="276264" y="332304"/>
                        </a:cubicBezTo>
                        <a:close/>
                        <a:moveTo>
                          <a:pt x="117988" y="332304"/>
                        </a:moveTo>
                        <a:cubicBezTo>
                          <a:pt x="125182" y="332304"/>
                          <a:pt x="132017" y="335554"/>
                          <a:pt x="137053" y="340249"/>
                        </a:cubicBezTo>
                        <a:cubicBezTo>
                          <a:pt x="142089" y="345305"/>
                          <a:pt x="144967" y="351805"/>
                          <a:pt x="144967" y="359750"/>
                        </a:cubicBezTo>
                        <a:cubicBezTo>
                          <a:pt x="144967" y="366972"/>
                          <a:pt x="142089" y="373834"/>
                          <a:pt x="137053" y="378889"/>
                        </a:cubicBezTo>
                        <a:cubicBezTo>
                          <a:pt x="132017" y="383584"/>
                          <a:pt x="125182" y="386834"/>
                          <a:pt x="117988" y="386834"/>
                        </a:cubicBezTo>
                        <a:cubicBezTo>
                          <a:pt x="110074" y="386834"/>
                          <a:pt x="103599" y="383584"/>
                          <a:pt x="98563" y="378889"/>
                        </a:cubicBezTo>
                        <a:cubicBezTo>
                          <a:pt x="93527" y="373834"/>
                          <a:pt x="90649" y="366972"/>
                          <a:pt x="90649" y="359750"/>
                        </a:cubicBezTo>
                        <a:cubicBezTo>
                          <a:pt x="90649" y="351805"/>
                          <a:pt x="93527" y="345305"/>
                          <a:pt x="98563" y="340249"/>
                        </a:cubicBezTo>
                        <a:cubicBezTo>
                          <a:pt x="103599" y="335554"/>
                          <a:pt x="110074" y="332304"/>
                          <a:pt x="117988" y="332304"/>
                        </a:cubicBezTo>
                        <a:close/>
                        <a:moveTo>
                          <a:pt x="750374" y="295830"/>
                        </a:moveTo>
                        <a:cubicBezTo>
                          <a:pt x="733108" y="295830"/>
                          <a:pt x="717280" y="303053"/>
                          <a:pt x="705769" y="314609"/>
                        </a:cubicBezTo>
                        <a:cubicBezTo>
                          <a:pt x="694258" y="326165"/>
                          <a:pt x="687423" y="342054"/>
                          <a:pt x="687423" y="359750"/>
                        </a:cubicBezTo>
                        <a:cubicBezTo>
                          <a:pt x="687423" y="377084"/>
                          <a:pt x="694258" y="392973"/>
                          <a:pt x="705769" y="404529"/>
                        </a:cubicBezTo>
                        <a:cubicBezTo>
                          <a:pt x="717280" y="416085"/>
                          <a:pt x="733108" y="422947"/>
                          <a:pt x="750374" y="422947"/>
                        </a:cubicBezTo>
                        <a:cubicBezTo>
                          <a:pt x="768001" y="422947"/>
                          <a:pt x="783828" y="416085"/>
                          <a:pt x="795339" y="404529"/>
                        </a:cubicBezTo>
                        <a:cubicBezTo>
                          <a:pt x="806850" y="392973"/>
                          <a:pt x="813685" y="377084"/>
                          <a:pt x="813685" y="359750"/>
                        </a:cubicBezTo>
                        <a:cubicBezTo>
                          <a:pt x="813685" y="342054"/>
                          <a:pt x="806850" y="326165"/>
                          <a:pt x="795339" y="314609"/>
                        </a:cubicBezTo>
                        <a:cubicBezTo>
                          <a:pt x="783828" y="303053"/>
                          <a:pt x="768001" y="295830"/>
                          <a:pt x="750374" y="295830"/>
                        </a:cubicBezTo>
                        <a:close/>
                        <a:moveTo>
                          <a:pt x="592098" y="295830"/>
                        </a:moveTo>
                        <a:cubicBezTo>
                          <a:pt x="574831" y="295830"/>
                          <a:pt x="559004" y="303053"/>
                          <a:pt x="547493" y="314609"/>
                        </a:cubicBezTo>
                        <a:cubicBezTo>
                          <a:pt x="535981" y="326165"/>
                          <a:pt x="528787" y="342054"/>
                          <a:pt x="528787" y="359750"/>
                        </a:cubicBezTo>
                        <a:cubicBezTo>
                          <a:pt x="528787" y="377084"/>
                          <a:pt x="535981" y="392973"/>
                          <a:pt x="547493" y="404529"/>
                        </a:cubicBezTo>
                        <a:cubicBezTo>
                          <a:pt x="559004" y="416085"/>
                          <a:pt x="574831" y="422947"/>
                          <a:pt x="592098" y="422947"/>
                        </a:cubicBezTo>
                        <a:cubicBezTo>
                          <a:pt x="609724" y="422947"/>
                          <a:pt x="625552" y="416085"/>
                          <a:pt x="637063" y="404529"/>
                        </a:cubicBezTo>
                        <a:cubicBezTo>
                          <a:pt x="648214" y="392973"/>
                          <a:pt x="655408" y="377084"/>
                          <a:pt x="655408" y="359750"/>
                        </a:cubicBezTo>
                        <a:cubicBezTo>
                          <a:pt x="655408" y="342054"/>
                          <a:pt x="648214" y="326165"/>
                          <a:pt x="637063" y="314609"/>
                        </a:cubicBezTo>
                        <a:cubicBezTo>
                          <a:pt x="625552" y="303053"/>
                          <a:pt x="609724" y="295830"/>
                          <a:pt x="592098" y="295830"/>
                        </a:cubicBezTo>
                        <a:close/>
                        <a:moveTo>
                          <a:pt x="434181" y="295830"/>
                        </a:moveTo>
                        <a:cubicBezTo>
                          <a:pt x="416914" y="295830"/>
                          <a:pt x="401087" y="303053"/>
                          <a:pt x="389576" y="314609"/>
                        </a:cubicBezTo>
                        <a:cubicBezTo>
                          <a:pt x="378065" y="326165"/>
                          <a:pt x="370870" y="342054"/>
                          <a:pt x="370870" y="359750"/>
                        </a:cubicBezTo>
                        <a:cubicBezTo>
                          <a:pt x="370870" y="377084"/>
                          <a:pt x="378065" y="392973"/>
                          <a:pt x="389576" y="404529"/>
                        </a:cubicBezTo>
                        <a:cubicBezTo>
                          <a:pt x="401087" y="416085"/>
                          <a:pt x="416914" y="422947"/>
                          <a:pt x="434181" y="422947"/>
                        </a:cubicBezTo>
                        <a:cubicBezTo>
                          <a:pt x="451447" y="422947"/>
                          <a:pt x="467275" y="416085"/>
                          <a:pt x="478786" y="404529"/>
                        </a:cubicBezTo>
                        <a:cubicBezTo>
                          <a:pt x="490297" y="392973"/>
                          <a:pt x="497491" y="377084"/>
                          <a:pt x="497491" y="359750"/>
                        </a:cubicBezTo>
                        <a:cubicBezTo>
                          <a:pt x="497491" y="342054"/>
                          <a:pt x="490297" y="326165"/>
                          <a:pt x="478786" y="314609"/>
                        </a:cubicBezTo>
                        <a:cubicBezTo>
                          <a:pt x="467275" y="303053"/>
                          <a:pt x="451447" y="295830"/>
                          <a:pt x="434181" y="295830"/>
                        </a:cubicBezTo>
                        <a:close/>
                        <a:moveTo>
                          <a:pt x="276264" y="295830"/>
                        </a:moveTo>
                        <a:cubicBezTo>
                          <a:pt x="258638" y="295830"/>
                          <a:pt x="242810" y="303053"/>
                          <a:pt x="231299" y="314609"/>
                        </a:cubicBezTo>
                        <a:cubicBezTo>
                          <a:pt x="219788" y="326165"/>
                          <a:pt x="212594" y="342054"/>
                          <a:pt x="212594" y="359750"/>
                        </a:cubicBezTo>
                        <a:cubicBezTo>
                          <a:pt x="212594" y="377084"/>
                          <a:pt x="219788" y="392973"/>
                          <a:pt x="231299" y="404529"/>
                        </a:cubicBezTo>
                        <a:cubicBezTo>
                          <a:pt x="242810" y="416085"/>
                          <a:pt x="258638" y="422947"/>
                          <a:pt x="276264" y="422947"/>
                        </a:cubicBezTo>
                        <a:cubicBezTo>
                          <a:pt x="293531" y="422947"/>
                          <a:pt x="309358" y="416085"/>
                          <a:pt x="320869" y="404529"/>
                        </a:cubicBezTo>
                        <a:cubicBezTo>
                          <a:pt x="332380" y="392973"/>
                          <a:pt x="339215" y="377084"/>
                          <a:pt x="339215" y="359750"/>
                        </a:cubicBezTo>
                        <a:cubicBezTo>
                          <a:pt x="339215" y="342054"/>
                          <a:pt x="332380" y="326165"/>
                          <a:pt x="320869" y="314609"/>
                        </a:cubicBezTo>
                        <a:cubicBezTo>
                          <a:pt x="309358" y="303053"/>
                          <a:pt x="293531" y="295830"/>
                          <a:pt x="276264" y="295830"/>
                        </a:cubicBezTo>
                        <a:close/>
                        <a:moveTo>
                          <a:pt x="117988" y="295830"/>
                        </a:moveTo>
                        <a:cubicBezTo>
                          <a:pt x="100361" y="295830"/>
                          <a:pt x="84534" y="303053"/>
                          <a:pt x="73023" y="314609"/>
                        </a:cubicBezTo>
                        <a:cubicBezTo>
                          <a:pt x="61512" y="326165"/>
                          <a:pt x="54317" y="342054"/>
                          <a:pt x="54317" y="359750"/>
                        </a:cubicBezTo>
                        <a:cubicBezTo>
                          <a:pt x="54317" y="377084"/>
                          <a:pt x="61512" y="392973"/>
                          <a:pt x="73023" y="404529"/>
                        </a:cubicBezTo>
                        <a:cubicBezTo>
                          <a:pt x="84534" y="416085"/>
                          <a:pt x="100361" y="422947"/>
                          <a:pt x="117988" y="422947"/>
                        </a:cubicBezTo>
                        <a:cubicBezTo>
                          <a:pt x="135254" y="422947"/>
                          <a:pt x="151082" y="416085"/>
                          <a:pt x="162593" y="404529"/>
                        </a:cubicBezTo>
                        <a:cubicBezTo>
                          <a:pt x="174104" y="392973"/>
                          <a:pt x="180938" y="377084"/>
                          <a:pt x="180938" y="359750"/>
                        </a:cubicBezTo>
                        <a:cubicBezTo>
                          <a:pt x="180938" y="342054"/>
                          <a:pt x="174104" y="326165"/>
                          <a:pt x="162593" y="314609"/>
                        </a:cubicBezTo>
                        <a:cubicBezTo>
                          <a:pt x="151082" y="303053"/>
                          <a:pt x="135254" y="295830"/>
                          <a:pt x="117988" y="295830"/>
                        </a:cubicBezTo>
                        <a:close/>
                        <a:moveTo>
                          <a:pt x="117988" y="241300"/>
                        </a:moveTo>
                        <a:lnTo>
                          <a:pt x="276264" y="241300"/>
                        </a:lnTo>
                        <a:lnTo>
                          <a:pt x="434181" y="241300"/>
                        </a:lnTo>
                        <a:lnTo>
                          <a:pt x="592098" y="241300"/>
                        </a:lnTo>
                        <a:lnTo>
                          <a:pt x="750374" y="241300"/>
                        </a:lnTo>
                        <a:cubicBezTo>
                          <a:pt x="782749" y="241300"/>
                          <a:pt x="812246" y="254662"/>
                          <a:pt x="833469" y="276329"/>
                        </a:cubicBezTo>
                        <a:cubicBezTo>
                          <a:pt x="854693" y="297636"/>
                          <a:pt x="868002" y="327248"/>
                          <a:pt x="868002" y="359750"/>
                        </a:cubicBezTo>
                        <a:cubicBezTo>
                          <a:pt x="868002" y="391890"/>
                          <a:pt x="854693" y="421502"/>
                          <a:pt x="833469" y="442809"/>
                        </a:cubicBezTo>
                        <a:cubicBezTo>
                          <a:pt x="812246" y="464476"/>
                          <a:pt x="782749" y="477477"/>
                          <a:pt x="750374" y="477477"/>
                        </a:cubicBezTo>
                        <a:lnTo>
                          <a:pt x="687029" y="477477"/>
                        </a:lnTo>
                        <a:lnTo>
                          <a:pt x="687029" y="527050"/>
                        </a:lnTo>
                        <a:lnTo>
                          <a:pt x="723080" y="527050"/>
                        </a:lnTo>
                        <a:cubicBezTo>
                          <a:pt x="733118" y="527050"/>
                          <a:pt x="741004" y="535283"/>
                          <a:pt x="741004" y="545307"/>
                        </a:cubicBezTo>
                        <a:cubicBezTo>
                          <a:pt x="741004" y="554972"/>
                          <a:pt x="733118" y="563205"/>
                          <a:pt x="723080" y="563205"/>
                        </a:cubicBezTo>
                        <a:lnTo>
                          <a:pt x="614824" y="563205"/>
                        </a:lnTo>
                        <a:cubicBezTo>
                          <a:pt x="604787" y="563205"/>
                          <a:pt x="596900" y="554972"/>
                          <a:pt x="596900" y="545307"/>
                        </a:cubicBezTo>
                        <a:cubicBezTo>
                          <a:pt x="596900" y="535283"/>
                          <a:pt x="604787" y="527050"/>
                          <a:pt x="614824" y="527050"/>
                        </a:cubicBezTo>
                        <a:lnTo>
                          <a:pt x="650875" y="527050"/>
                        </a:lnTo>
                        <a:lnTo>
                          <a:pt x="650875" y="477477"/>
                        </a:lnTo>
                        <a:lnTo>
                          <a:pt x="592098" y="477477"/>
                        </a:lnTo>
                        <a:lnTo>
                          <a:pt x="434181" y="477477"/>
                        </a:lnTo>
                        <a:lnTo>
                          <a:pt x="276264" y="477477"/>
                        </a:lnTo>
                        <a:lnTo>
                          <a:pt x="234588" y="477477"/>
                        </a:lnTo>
                        <a:lnTo>
                          <a:pt x="234588" y="527050"/>
                        </a:lnTo>
                        <a:lnTo>
                          <a:pt x="270643" y="527050"/>
                        </a:lnTo>
                        <a:cubicBezTo>
                          <a:pt x="280680" y="527050"/>
                          <a:pt x="288566" y="535283"/>
                          <a:pt x="288566" y="545307"/>
                        </a:cubicBezTo>
                        <a:cubicBezTo>
                          <a:pt x="288566" y="554972"/>
                          <a:pt x="280680" y="563205"/>
                          <a:pt x="270643" y="563205"/>
                        </a:cubicBezTo>
                        <a:lnTo>
                          <a:pt x="162385" y="563205"/>
                        </a:lnTo>
                        <a:cubicBezTo>
                          <a:pt x="152348" y="563205"/>
                          <a:pt x="144462" y="554972"/>
                          <a:pt x="144462" y="545307"/>
                        </a:cubicBezTo>
                        <a:cubicBezTo>
                          <a:pt x="144462" y="535283"/>
                          <a:pt x="152348" y="527050"/>
                          <a:pt x="162385" y="527050"/>
                        </a:cubicBezTo>
                        <a:lnTo>
                          <a:pt x="198437" y="527050"/>
                        </a:lnTo>
                        <a:lnTo>
                          <a:pt x="198437" y="477477"/>
                        </a:lnTo>
                        <a:lnTo>
                          <a:pt x="117988" y="477477"/>
                        </a:lnTo>
                        <a:cubicBezTo>
                          <a:pt x="85253" y="477477"/>
                          <a:pt x="55756" y="464476"/>
                          <a:pt x="34533" y="442809"/>
                        </a:cubicBezTo>
                        <a:cubicBezTo>
                          <a:pt x="13669" y="421502"/>
                          <a:pt x="0" y="391890"/>
                          <a:pt x="0" y="359750"/>
                        </a:cubicBezTo>
                        <a:cubicBezTo>
                          <a:pt x="0" y="327248"/>
                          <a:pt x="13669" y="297636"/>
                          <a:pt x="34533" y="276329"/>
                        </a:cubicBezTo>
                        <a:cubicBezTo>
                          <a:pt x="55756" y="254662"/>
                          <a:pt x="85253" y="241300"/>
                          <a:pt x="117988" y="241300"/>
                        </a:cubicBezTo>
                        <a:close/>
                        <a:moveTo>
                          <a:pt x="666620" y="193560"/>
                        </a:moveTo>
                        <a:lnTo>
                          <a:pt x="666620" y="197525"/>
                        </a:lnTo>
                        <a:lnTo>
                          <a:pt x="675989" y="197525"/>
                        </a:lnTo>
                        <a:lnTo>
                          <a:pt x="686798" y="197525"/>
                        </a:lnTo>
                        <a:lnTo>
                          <a:pt x="697607" y="197525"/>
                        </a:lnTo>
                        <a:lnTo>
                          <a:pt x="706976" y="197525"/>
                        </a:lnTo>
                        <a:lnTo>
                          <a:pt x="706976" y="193560"/>
                        </a:lnTo>
                        <a:lnTo>
                          <a:pt x="697607" y="193560"/>
                        </a:lnTo>
                        <a:lnTo>
                          <a:pt x="686798" y="193560"/>
                        </a:lnTo>
                        <a:lnTo>
                          <a:pt x="675989" y="193560"/>
                        </a:lnTo>
                        <a:lnTo>
                          <a:pt x="666620" y="193560"/>
                        </a:lnTo>
                        <a:close/>
                        <a:moveTo>
                          <a:pt x="339235" y="193560"/>
                        </a:moveTo>
                        <a:lnTo>
                          <a:pt x="339235" y="197525"/>
                        </a:lnTo>
                        <a:lnTo>
                          <a:pt x="348603" y="197525"/>
                        </a:lnTo>
                        <a:lnTo>
                          <a:pt x="359773" y="197525"/>
                        </a:lnTo>
                        <a:lnTo>
                          <a:pt x="370582" y="197525"/>
                        </a:lnTo>
                        <a:lnTo>
                          <a:pt x="379950" y="197525"/>
                        </a:lnTo>
                        <a:lnTo>
                          <a:pt x="379950" y="193560"/>
                        </a:lnTo>
                        <a:lnTo>
                          <a:pt x="370582" y="193560"/>
                        </a:lnTo>
                        <a:lnTo>
                          <a:pt x="359773" y="193560"/>
                        </a:lnTo>
                        <a:lnTo>
                          <a:pt x="348603" y="193560"/>
                        </a:lnTo>
                        <a:lnTo>
                          <a:pt x="339235" y="193560"/>
                        </a:lnTo>
                        <a:close/>
                        <a:moveTo>
                          <a:pt x="486463" y="188514"/>
                        </a:moveTo>
                        <a:lnTo>
                          <a:pt x="486463" y="197525"/>
                        </a:lnTo>
                        <a:lnTo>
                          <a:pt x="540150" y="197525"/>
                        </a:lnTo>
                        <a:lnTo>
                          <a:pt x="593477" y="197525"/>
                        </a:lnTo>
                        <a:lnTo>
                          <a:pt x="593477" y="188514"/>
                        </a:lnTo>
                        <a:lnTo>
                          <a:pt x="540150" y="188514"/>
                        </a:lnTo>
                        <a:lnTo>
                          <a:pt x="486463" y="188514"/>
                        </a:lnTo>
                        <a:close/>
                        <a:moveTo>
                          <a:pt x="159438" y="188514"/>
                        </a:moveTo>
                        <a:lnTo>
                          <a:pt x="159438" y="197525"/>
                        </a:lnTo>
                        <a:lnTo>
                          <a:pt x="213125" y="197525"/>
                        </a:lnTo>
                        <a:lnTo>
                          <a:pt x="266812" y="197525"/>
                        </a:lnTo>
                        <a:lnTo>
                          <a:pt x="266812" y="188514"/>
                        </a:lnTo>
                        <a:lnTo>
                          <a:pt x="213125" y="188514"/>
                        </a:lnTo>
                        <a:lnTo>
                          <a:pt x="159438" y="188514"/>
                        </a:lnTo>
                        <a:close/>
                        <a:moveTo>
                          <a:pt x="697607" y="163283"/>
                        </a:moveTo>
                        <a:lnTo>
                          <a:pt x="688600" y="176259"/>
                        </a:lnTo>
                        <a:lnTo>
                          <a:pt x="693284" y="176259"/>
                        </a:lnTo>
                        <a:lnTo>
                          <a:pt x="693284" y="189235"/>
                        </a:lnTo>
                        <a:lnTo>
                          <a:pt x="697607" y="189235"/>
                        </a:lnTo>
                        <a:lnTo>
                          <a:pt x="702292" y="189235"/>
                        </a:lnTo>
                        <a:lnTo>
                          <a:pt x="702292" y="176259"/>
                        </a:lnTo>
                        <a:lnTo>
                          <a:pt x="706976" y="176259"/>
                        </a:lnTo>
                        <a:lnTo>
                          <a:pt x="697607" y="163283"/>
                        </a:lnTo>
                        <a:close/>
                        <a:moveTo>
                          <a:pt x="675989" y="163283"/>
                        </a:moveTo>
                        <a:lnTo>
                          <a:pt x="666620" y="176259"/>
                        </a:lnTo>
                        <a:lnTo>
                          <a:pt x="671305" y="176259"/>
                        </a:lnTo>
                        <a:lnTo>
                          <a:pt x="671305" y="189235"/>
                        </a:lnTo>
                        <a:lnTo>
                          <a:pt x="675989" y="189235"/>
                        </a:lnTo>
                        <a:lnTo>
                          <a:pt x="680312" y="189235"/>
                        </a:lnTo>
                        <a:lnTo>
                          <a:pt x="680312" y="176259"/>
                        </a:lnTo>
                        <a:lnTo>
                          <a:pt x="684996" y="176259"/>
                        </a:lnTo>
                        <a:lnTo>
                          <a:pt x="675989" y="163283"/>
                        </a:lnTo>
                        <a:close/>
                        <a:moveTo>
                          <a:pt x="486463" y="163283"/>
                        </a:moveTo>
                        <a:lnTo>
                          <a:pt x="486463" y="173015"/>
                        </a:lnTo>
                        <a:lnTo>
                          <a:pt x="540150" y="173015"/>
                        </a:lnTo>
                        <a:lnTo>
                          <a:pt x="593477" y="173015"/>
                        </a:lnTo>
                        <a:lnTo>
                          <a:pt x="593477" y="163283"/>
                        </a:lnTo>
                        <a:lnTo>
                          <a:pt x="540150" y="163283"/>
                        </a:lnTo>
                        <a:lnTo>
                          <a:pt x="486463" y="163283"/>
                        </a:lnTo>
                        <a:close/>
                        <a:moveTo>
                          <a:pt x="370582" y="163283"/>
                        </a:moveTo>
                        <a:lnTo>
                          <a:pt x="361214" y="176259"/>
                        </a:lnTo>
                        <a:lnTo>
                          <a:pt x="365898" y="176259"/>
                        </a:lnTo>
                        <a:lnTo>
                          <a:pt x="365898" y="189235"/>
                        </a:lnTo>
                        <a:lnTo>
                          <a:pt x="370582" y="189235"/>
                        </a:lnTo>
                        <a:lnTo>
                          <a:pt x="375266" y="189235"/>
                        </a:lnTo>
                        <a:lnTo>
                          <a:pt x="375266" y="176259"/>
                        </a:lnTo>
                        <a:lnTo>
                          <a:pt x="379590" y="176259"/>
                        </a:lnTo>
                        <a:lnTo>
                          <a:pt x="370582" y="163283"/>
                        </a:lnTo>
                        <a:close/>
                        <a:moveTo>
                          <a:pt x="348603" y="163283"/>
                        </a:moveTo>
                        <a:lnTo>
                          <a:pt x="339595" y="176259"/>
                        </a:lnTo>
                        <a:lnTo>
                          <a:pt x="343919" y="176259"/>
                        </a:lnTo>
                        <a:lnTo>
                          <a:pt x="343919" y="189235"/>
                        </a:lnTo>
                        <a:lnTo>
                          <a:pt x="348603" y="189235"/>
                        </a:lnTo>
                        <a:lnTo>
                          <a:pt x="353287" y="189235"/>
                        </a:lnTo>
                        <a:lnTo>
                          <a:pt x="353287" y="176259"/>
                        </a:lnTo>
                        <a:lnTo>
                          <a:pt x="357971" y="176259"/>
                        </a:lnTo>
                        <a:lnTo>
                          <a:pt x="348603" y="163283"/>
                        </a:lnTo>
                        <a:close/>
                        <a:moveTo>
                          <a:pt x="159438" y="163283"/>
                        </a:moveTo>
                        <a:lnTo>
                          <a:pt x="159438" y="173015"/>
                        </a:lnTo>
                        <a:lnTo>
                          <a:pt x="213125" y="173015"/>
                        </a:lnTo>
                        <a:lnTo>
                          <a:pt x="266812" y="173015"/>
                        </a:lnTo>
                        <a:lnTo>
                          <a:pt x="266812" y="163283"/>
                        </a:lnTo>
                        <a:lnTo>
                          <a:pt x="213125" y="163283"/>
                        </a:lnTo>
                        <a:lnTo>
                          <a:pt x="159438" y="163283"/>
                        </a:lnTo>
                        <a:close/>
                        <a:moveTo>
                          <a:pt x="563931" y="12357"/>
                        </a:moveTo>
                        <a:lnTo>
                          <a:pt x="563931" y="71729"/>
                        </a:lnTo>
                        <a:lnTo>
                          <a:pt x="563931" y="72090"/>
                        </a:lnTo>
                        <a:lnTo>
                          <a:pt x="569336" y="80380"/>
                        </a:lnTo>
                        <a:lnTo>
                          <a:pt x="574740" y="72090"/>
                        </a:lnTo>
                        <a:lnTo>
                          <a:pt x="580505" y="80380"/>
                        </a:lnTo>
                        <a:lnTo>
                          <a:pt x="585910" y="72090"/>
                        </a:lnTo>
                        <a:lnTo>
                          <a:pt x="591315" y="80380"/>
                        </a:lnTo>
                        <a:lnTo>
                          <a:pt x="596720" y="72090"/>
                        </a:lnTo>
                        <a:lnTo>
                          <a:pt x="602124" y="80380"/>
                        </a:lnTo>
                        <a:lnTo>
                          <a:pt x="607529" y="72090"/>
                        </a:lnTo>
                        <a:lnTo>
                          <a:pt x="613294" y="80380"/>
                        </a:lnTo>
                        <a:lnTo>
                          <a:pt x="618699" y="72090"/>
                        </a:lnTo>
                        <a:lnTo>
                          <a:pt x="624103" y="80380"/>
                        </a:lnTo>
                        <a:lnTo>
                          <a:pt x="629508" y="72090"/>
                        </a:lnTo>
                        <a:lnTo>
                          <a:pt x="629508" y="12357"/>
                        </a:lnTo>
                        <a:lnTo>
                          <a:pt x="563931" y="12357"/>
                        </a:lnTo>
                        <a:close/>
                        <a:moveTo>
                          <a:pt x="236906" y="12357"/>
                        </a:moveTo>
                        <a:lnTo>
                          <a:pt x="236906" y="71729"/>
                        </a:lnTo>
                        <a:lnTo>
                          <a:pt x="236906" y="72090"/>
                        </a:lnTo>
                        <a:lnTo>
                          <a:pt x="242310" y="80380"/>
                        </a:lnTo>
                        <a:lnTo>
                          <a:pt x="247715" y="72090"/>
                        </a:lnTo>
                        <a:lnTo>
                          <a:pt x="253120" y="80380"/>
                        </a:lnTo>
                        <a:lnTo>
                          <a:pt x="258524" y="72090"/>
                        </a:lnTo>
                        <a:lnTo>
                          <a:pt x="264289" y="80380"/>
                        </a:lnTo>
                        <a:lnTo>
                          <a:pt x="269694" y="72090"/>
                        </a:lnTo>
                        <a:lnTo>
                          <a:pt x="275099" y="80380"/>
                        </a:lnTo>
                        <a:lnTo>
                          <a:pt x="280864" y="72090"/>
                        </a:lnTo>
                        <a:lnTo>
                          <a:pt x="286269" y="80380"/>
                        </a:lnTo>
                        <a:lnTo>
                          <a:pt x="291673" y="72090"/>
                        </a:lnTo>
                        <a:lnTo>
                          <a:pt x="297078" y="80380"/>
                        </a:lnTo>
                        <a:lnTo>
                          <a:pt x="302483" y="72090"/>
                        </a:lnTo>
                        <a:lnTo>
                          <a:pt x="302483" y="12357"/>
                        </a:lnTo>
                        <a:lnTo>
                          <a:pt x="236906" y="12357"/>
                        </a:lnTo>
                        <a:close/>
                        <a:moveTo>
                          <a:pt x="474573" y="0"/>
                        </a:moveTo>
                        <a:lnTo>
                          <a:pt x="536575" y="0"/>
                        </a:lnTo>
                        <a:lnTo>
                          <a:pt x="540150" y="0"/>
                        </a:lnTo>
                        <a:lnTo>
                          <a:pt x="563931" y="0"/>
                        </a:lnTo>
                        <a:lnTo>
                          <a:pt x="629508" y="0"/>
                        </a:lnTo>
                        <a:lnTo>
                          <a:pt x="656866" y="0"/>
                        </a:lnTo>
                        <a:lnTo>
                          <a:pt x="675989" y="0"/>
                        </a:lnTo>
                        <a:lnTo>
                          <a:pt x="686798" y="0"/>
                        </a:lnTo>
                        <a:lnTo>
                          <a:pt x="697607" y="0"/>
                        </a:lnTo>
                        <a:lnTo>
                          <a:pt x="718866" y="0"/>
                        </a:lnTo>
                        <a:cubicBezTo>
                          <a:pt x="725712" y="0"/>
                          <a:pt x="731477" y="5767"/>
                          <a:pt x="731477" y="12616"/>
                        </a:cubicBezTo>
                        <a:lnTo>
                          <a:pt x="731477" y="210862"/>
                        </a:lnTo>
                        <a:cubicBezTo>
                          <a:pt x="731477" y="218071"/>
                          <a:pt x="725712" y="223478"/>
                          <a:pt x="718866" y="223478"/>
                        </a:cubicBezTo>
                        <a:lnTo>
                          <a:pt x="697607" y="223478"/>
                        </a:lnTo>
                        <a:lnTo>
                          <a:pt x="686798" y="223478"/>
                        </a:lnTo>
                        <a:lnTo>
                          <a:pt x="675989" y="223478"/>
                        </a:lnTo>
                        <a:lnTo>
                          <a:pt x="540150" y="223478"/>
                        </a:lnTo>
                        <a:lnTo>
                          <a:pt x="474573" y="223478"/>
                        </a:lnTo>
                        <a:cubicBezTo>
                          <a:pt x="467727" y="223478"/>
                          <a:pt x="461962" y="218071"/>
                          <a:pt x="461962" y="210862"/>
                        </a:cubicBezTo>
                        <a:lnTo>
                          <a:pt x="461962" y="12616"/>
                        </a:lnTo>
                        <a:cubicBezTo>
                          <a:pt x="461962" y="5767"/>
                          <a:pt x="467727" y="0"/>
                          <a:pt x="474573" y="0"/>
                        </a:cubicBezTo>
                        <a:close/>
                        <a:moveTo>
                          <a:pt x="147548" y="0"/>
                        </a:moveTo>
                        <a:lnTo>
                          <a:pt x="209550" y="0"/>
                        </a:lnTo>
                        <a:lnTo>
                          <a:pt x="213125" y="0"/>
                        </a:lnTo>
                        <a:lnTo>
                          <a:pt x="236906" y="0"/>
                        </a:lnTo>
                        <a:lnTo>
                          <a:pt x="302483" y="0"/>
                        </a:lnTo>
                        <a:lnTo>
                          <a:pt x="329841" y="0"/>
                        </a:lnTo>
                        <a:lnTo>
                          <a:pt x="348603" y="0"/>
                        </a:lnTo>
                        <a:lnTo>
                          <a:pt x="359773" y="0"/>
                        </a:lnTo>
                        <a:lnTo>
                          <a:pt x="370582" y="0"/>
                        </a:lnTo>
                        <a:lnTo>
                          <a:pt x="391840" y="0"/>
                        </a:lnTo>
                        <a:cubicBezTo>
                          <a:pt x="398686" y="0"/>
                          <a:pt x="404451" y="5767"/>
                          <a:pt x="404451" y="12616"/>
                        </a:cubicBezTo>
                        <a:lnTo>
                          <a:pt x="404451" y="210862"/>
                        </a:lnTo>
                        <a:cubicBezTo>
                          <a:pt x="404451" y="218071"/>
                          <a:pt x="398686" y="223478"/>
                          <a:pt x="391840" y="223478"/>
                        </a:cubicBezTo>
                        <a:lnTo>
                          <a:pt x="370582" y="223478"/>
                        </a:lnTo>
                        <a:lnTo>
                          <a:pt x="359773" y="223478"/>
                        </a:lnTo>
                        <a:lnTo>
                          <a:pt x="348603" y="223478"/>
                        </a:lnTo>
                        <a:lnTo>
                          <a:pt x="213125" y="223478"/>
                        </a:lnTo>
                        <a:lnTo>
                          <a:pt x="147548" y="223478"/>
                        </a:lnTo>
                        <a:cubicBezTo>
                          <a:pt x="140702" y="223478"/>
                          <a:pt x="134937" y="218071"/>
                          <a:pt x="134937" y="210862"/>
                        </a:cubicBezTo>
                        <a:lnTo>
                          <a:pt x="134937" y="12616"/>
                        </a:lnTo>
                        <a:cubicBezTo>
                          <a:pt x="134937" y="5767"/>
                          <a:pt x="140702" y="0"/>
                          <a:pt x="147548" y="0"/>
                        </a:cubicBezTo>
                        <a:close/>
                      </a:path>
                    </a:pathLst>
                  </a:custGeom>
                  <a:solidFill>
                    <a:schemeClr val="bg1"/>
                  </a:solidFill>
                  <a:ln>
                    <a:noFill/>
                  </a:ln>
                  <a:effectLst/>
                </p:spPr>
                <p:txBody>
                  <a:bodyPr anchor="ctr"/>
                  <a:lstStyle/>
                  <a:p>
                    <a:endParaRPr lang="en-GB" sz="567" dirty="0">
                      <a:latin typeface="+mj-lt"/>
                    </a:endParaRPr>
                  </a:p>
                </p:txBody>
              </p:sp>
              <p:sp>
                <p:nvSpPr>
                  <p:cNvPr id="63" name="Freeform 236">
                    <a:extLst>
                      <a:ext uri="{FF2B5EF4-FFF2-40B4-BE49-F238E27FC236}">
                        <a16:creationId xmlns:a16="http://schemas.microsoft.com/office/drawing/2014/main" id="{3D21199D-39FA-25D4-7A01-FADEF7097D2A}"/>
                      </a:ext>
                    </a:extLst>
                  </p:cNvPr>
                  <p:cNvSpPr>
                    <a:spLocks noChangeArrowheads="1"/>
                  </p:cNvSpPr>
                  <p:nvPr/>
                </p:nvSpPr>
                <p:spPr bwMode="auto">
                  <a:xfrm>
                    <a:off x="7507887" y="2755424"/>
                    <a:ext cx="607871" cy="222232"/>
                  </a:xfrm>
                  <a:custGeom>
                    <a:avLst/>
                    <a:gdLst/>
                    <a:ahLst/>
                    <a:cxnLst/>
                    <a:rect l="0" t="0" r="r" b="b"/>
                    <a:pathLst>
                      <a:path w="885466" h="323493">
                        <a:moveTo>
                          <a:pt x="536575" y="249501"/>
                        </a:moveTo>
                        <a:cubicBezTo>
                          <a:pt x="530856" y="249501"/>
                          <a:pt x="525852" y="252003"/>
                          <a:pt x="522277" y="255577"/>
                        </a:cubicBezTo>
                        <a:cubicBezTo>
                          <a:pt x="518703" y="259152"/>
                          <a:pt x="516200" y="264156"/>
                          <a:pt x="516200" y="269875"/>
                        </a:cubicBezTo>
                        <a:cubicBezTo>
                          <a:pt x="516200" y="275237"/>
                          <a:pt x="518703" y="280241"/>
                          <a:pt x="522277" y="284173"/>
                        </a:cubicBezTo>
                        <a:cubicBezTo>
                          <a:pt x="525852" y="287748"/>
                          <a:pt x="530856" y="289892"/>
                          <a:pt x="536575" y="289892"/>
                        </a:cubicBezTo>
                        <a:cubicBezTo>
                          <a:pt x="541937" y="289892"/>
                          <a:pt x="546941" y="287748"/>
                          <a:pt x="550873" y="284173"/>
                        </a:cubicBezTo>
                        <a:cubicBezTo>
                          <a:pt x="554448" y="280241"/>
                          <a:pt x="556592" y="275237"/>
                          <a:pt x="556592" y="269875"/>
                        </a:cubicBezTo>
                        <a:cubicBezTo>
                          <a:pt x="556592" y="264156"/>
                          <a:pt x="554448" y="259152"/>
                          <a:pt x="550873" y="255577"/>
                        </a:cubicBezTo>
                        <a:cubicBezTo>
                          <a:pt x="546941" y="252003"/>
                          <a:pt x="541937" y="249501"/>
                          <a:pt x="536575" y="249501"/>
                        </a:cubicBezTo>
                        <a:close/>
                        <a:moveTo>
                          <a:pt x="171271" y="249501"/>
                        </a:moveTo>
                        <a:cubicBezTo>
                          <a:pt x="165533" y="249501"/>
                          <a:pt x="160512" y="252003"/>
                          <a:pt x="156925" y="255577"/>
                        </a:cubicBezTo>
                        <a:cubicBezTo>
                          <a:pt x="153339" y="259152"/>
                          <a:pt x="151187" y="264156"/>
                          <a:pt x="151187" y="269875"/>
                        </a:cubicBezTo>
                        <a:cubicBezTo>
                          <a:pt x="151187" y="275237"/>
                          <a:pt x="153339" y="280241"/>
                          <a:pt x="156925" y="284173"/>
                        </a:cubicBezTo>
                        <a:cubicBezTo>
                          <a:pt x="160512" y="287748"/>
                          <a:pt x="165533" y="289892"/>
                          <a:pt x="171271" y="289892"/>
                        </a:cubicBezTo>
                        <a:cubicBezTo>
                          <a:pt x="177009" y="289892"/>
                          <a:pt x="182030" y="287748"/>
                          <a:pt x="185616" y="284173"/>
                        </a:cubicBezTo>
                        <a:cubicBezTo>
                          <a:pt x="189203" y="280241"/>
                          <a:pt x="191355" y="275237"/>
                          <a:pt x="191355" y="269875"/>
                        </a:cubicBezTo>
                        <a:cubicBezTo>
                          <a:pt x="191355" y="264156"/>
                          <a:pt x="189203" y="259152"/>
                          <a:pt x="185616" y="255577"/>
                        </a:cubicBezTo>
                        <a:cubicBezTo>
                          <a:pt x="182030" y="252003"/>
                          <a:pt x="177009" y="249501"/>
                          <a:pt x="171271" y="249501"/>
                        </a:cubicBezTo>
                        <a:close/>
                        <a:moveTo>
                          <a:pt x="536575" y="215900"/>
                        </a:moveTo>
                        <a:cubicBezTo>
                          <a:pt x="551231" y="215900"/>
                          <a:pt x="564814" y="221977"/>
                          <a:pt x="574465" y="231628"/>
                        </a:cubicBezTo>
                        <a:cubicBezTo>
                          <a:pt x="584116" y="241637"/>
                          <a:pt x="590193" y="254862"/>
                          <a:pt x="590193" y="269875"/>
                        </a:cubicBezTo>
                        <a:cubicBezTo>
                          <a:pt x="590193" y="284531"/>
                          <a:pt x="584116" y="298114"/>
                          <a:pt x="574465" y="307765"/>
                        </a:cubicBezTo>
                        <a:cubicBezTo>
                          <a:pt x="564814" y="317416"/>
                          <a:pt x="551231" y="323493"/>
                          <a:pt x="536575" y="323493"/>
                        </a:cubicBezTo>
                        <a:cubicBezTo>
                          <a:pt x="521562" y="323493"/>
                          <a:pt x="508337" y="317416"/>
                          <a:pt x="498328" y="307765"/>
                        </a:cubicBezTo>
                        <a:cubicBezTo>
                          <a:pt x="488677" y="298114"/>
                          <a:pt x="482600" y="284531"/>
                          <a:pt x="482600" y="269875"/>
                        </a:cubicBezTo>
                        <a:cubicBezTo>
                          <a:pt x="482600" y="254862"/>
                          <a:pt x="488677" y="241637"/>
                          <a:pt x="498328" y="231628"/>
                        </a:cubicBezTo>
                        <a:cubicBezTo>
                          <a:pt x="508337" y="221977"/>
                          <a:pt x="521562" y="215900"/>
                          <a:pt x="536575" y="215900"/>
                        </a:cubicBezTo>
                        <a:close/>
                        <a:moveTo>
                          <a:pt x="171271" y="215900"/>
                        </a:moveTo>
                        <a:cubicBezTo>
                          <a:pt x="185975" y="215900"/>
                          <a:pt x="199603" y="221977"/>
                          <a:pt x="209286" y="231628"/>
                        </a:cubicBezTo>
                        <a:cubicBezTo>
                          <a:pt x="219328" y="241637"/>
                          <a:pt x="225066" y="254862"/>
                          <a:pt x="225066" y="269875"/>
                        </a:cubicBezTo>
                        <a:cubicBezTo>
                          <a:pt x="225066" y="284531"/>
                          <a:pt x="219328" y="298114"/>
                          <a:pt x="209286" y="307765"/>
                        </a:cubicBezTo>
                        <a:cubicBezTo>
                          <a:pt x="199603" y="317416"/>
                          <a:pt x="185975" y="323493"/>
                          <a:pt x="171271" y="323493"/>
                        </a:cubicBezTo>
                        <a:cubicBezTo>
                          <a:pt x="156567" y="323493"/>
                          <a:pt x="142938" y="317416"/>
                          <a:pt x="133255" y="307765"/>
                        </a:cubicBezTo>
                        <a:cubicBezTo>
                          <a:pt x="123572" y="298114"/>
                          <a:pt x="117475" y="284531"/>
                          <a:pt x="117475" y="269875"/>
                        </a:cubicBezTo>
                        <a:cubicBezTo>
                          <a:pt x="117475" y="254862"/>
                          <a:pt x="123572" y="241637"/>
                          <a:pt x="133255" y="231628"/>
                        </a:cubicBezTo>
                        <a:cubicBezTo>
                          <a:pt x="142938" y="221977"/>
                          <a:pt x="156567" y="215900"/>
                          <a:pt x="171271" y="215900"/>
                        </a:cubicBezTo>
                        <a:close/>
                        <a:moveTo>
                          <a:pt x="346900" y="31012"/>
                        </a:moveTo>
                        <a:cubicBezTo>
                          <a:pt x="320641" y="35700"/>
                          <a:pt x="295101" y="44715"/>
                          <a:pt x="271359" y="56976"/>
                        </a:cubicBezTo>
                        <a:lnTo>
                          <a:pt x="270280" y="57697"/>
                        </a:lnTo>
                        <a:cubicBezTo>
                          <a:pt x="241143" y="72842"/>
                          <a:pt x="214884" y="93036"/>
                          <a:pt x="193301" y="117198"/>
                        </a:cubicBezTo>
                        <a:lnTo>
                          <a:pt x="270280" y="117198"/>
                        </a:lnTo>
                        <a:lnTo>
                          <a:pt x="346900" y="117198"/>
                        </a:lnTo>
                        <a:lnTo>
                          <a:pt x="346900" y="31012"/>
                        </a:lnTo>
                        <a:close/>
                        <a:moveTo>
                          <a:pt x="391864" y="0"/>
                        </a:moveTo>
                        <a:lnTo>
                          <a:pt x="656256" y="0"/>
                        </a:lnTo>
                        <a:cubicBezTo>
                          <a:pt x="663450" y="0"/>
                          <a:pt x="669565" y="6130"/>
                          <a:pt x="669565" y="13342"/>
                        </a:cubicBezTo>
                        <a:lnTo>
                          <a:pt x="669565" y="168960"/>
                        </a:lnTo>
                        <a:lnTo>
                          <a:pt x="750785" y="182210"/>
                        </a:lnTo>
                        <a:lnTo>
                          <a:pt x="761638" y="198085"/>
                        </a:lnTo>
                        <a:lnTo>
                          <a:pt x="669565" y="196553"/>
                        </a:lnTo>
                        <a:lnTo>
                          <a:pt x="669565" y="203054"/>
                        </a:lnTo>
                        <a:lnTo>
                          <a:pt x="814148" y="218007"/>
                        </a:lnTo>
                        <a:lnTo>
                          <a:pt x="826728" y="236182"/>
                        </a:lnTo>
                        <a:lnTo>
                          <a:pt x="669565" y="235198"/>
                        </a:lnTo>
                        <a:lnTo>
                          <a:pt x="669565" y="243143"/>
                        </a:lnTo>
                        <a:lnTo>
                          <a:pt x="871815" y="261673"/>
                        </a:lnTo>
                        <a:lnTo>
                          <a:pt x="885466" y="275861"/>
                        </a:lnTo>
                        <a:lnTo>
                          <a:pt x="762249" y="274770"/>
                        </a:lnTo>
                        <a:lnTo>
                          <a:pt x="656437" y="275787"/>
                        </a:lnTo>
                        <a:lnTo>
                          <a:pt x="656256" y="275865"/>
                        </a:lnTo>
                        <a:lnTo>
                          <a:pt x="601939" y="275865"/>
                        </a:lnTo>
                        <a:lnTo>
                          <a:pt x="601939" y="275504"/>
                        </a:lnTo>
                        <a:lnTo>
                          <a:pt x="601939" y="274783"/>
                        </a:lnTo>
                        <a:lnTo>
                          <a:pt x="601939" y="274062"/>
                        </a:lnTo>
                        <a:lnTo>
                          <a:pt x="601939" y="273701"/>
                        </a:lnTo>
                        <a:lnTo>
                          <a:pt x="601939" y="273340"/>
                        </a:lnTo>
                        <a:lnTo>
                          <a:pt x="601939" y="272980"/>
                        </a:lnTo>
                        <a:lnTo>
                          <a:pt x="601939" y="272619"/>
                        </a:lnTo>
                        <a:lnTo>
                          <a:pt x="601939" y="272259"/>
                        </a:lnTo>
                        <a:lnTo>
                          <a:pt x="601939" y="271537"/>
                        </a:lnTo>
                        <a:lnTo>
                          <a:pt x="601939" y="270816"/>
                        </a:lnTo>
                        <a:cubicBezTo>
                          <a:pt x="601939" y="270456"/>
                          <a:pt x="601939" y="270095"/>
                          <a:pt x="601939" y="270095"/>
                        </a:cubicBezTo>
                        <a:cubicBezTo>
                          <a:pt x="601939" y="252786"/>
                          <a:pt x="595104" y="236198"/>
                          <a:pt x="582874" y="223937"/>
                        </a:cubicBezTo>
                        <a:cubicBezTo>
                          <a:pt x="570643" y="211677"/>
                          <a:pt x="554096" y="204464"/>
                          <a:pt x="536830" y="204464"/>
                        </a:cubicBezTo>
                        <a:cubicBezTo>
                          <a:pt x="519564" y="204464"/>
                          <a:pt x="503017" y="211677"/>
                          <a:pt x="490786" y="223937"/>
                        </a:cubicBezTo>
                        <a:cubicBezTo>
                          <a:pt x="478556" y="236198"/>
                          <a:pt x="471362" y="252786"/>
                          <a:pt x="471362" y="270095"/>
                        </a:cubicBezTo>
                        <a:cubicBezTo>
                          <a:pt x="471362" y="270095"/>
                          <a:pt x="471362" y="270456"/>
                          <a:pt x="471362" y="270816"/>
                        </a:cubicBezTo>
                        <a:lnTo>
                          <a:pt x="471362" y="271537"/>
                        </a:lnTo>
                        <a:lnTo>
                          <a:pt x="471362" y="272259"/>
                        </a:lnTo>
                        <a:lnTo>
                          <a:pt x="471362" y="272619"/>
                        </a:lnTo>
                        <a:lnTo>
                          <a:pt x="471721" y="272980"/>
                        </a:lnTo>
                        <a:lnTo>
                          <a:pt x="471721" y="273340"/>
                        </a:lnTo>
                        <a:lnTo>
                          <a:pt x="471721" y="273701"/>
                        </a:lnTo>
                        <a:lnTo>
                          <a:pt x="471721" y="274062"/>
                        </a:lnTo>
                        <a:lnTo>
                          <a:pt x="471721" y="274783"/>
                        </a:lnTo>
                        <a:lnTo>
                          <a:pt x="471721" y="275504"/>
                        </a:lnTo>
                        <a:lnTo>
                          <a:pt x="471721" y="275865"/>
                        </a:lnTo>
                        <a:lnTo>
                          <a:pt x="270280" y="275865"/>
                        </a:lnTo>
                        <a:lnTo>
                          <a:pt x="237906" y="275865"/>
                        </a:lnTo>
                        <a:cubicBezTo>
                          <a:pt x="237906" y="274062"/>
                          <a:pt x="237906" y="271898"/>
                          <a:pt x="237906" y="270095"/>
                        </a:cubicBezTo>
                        <a:cubicBezTo>
                          <a:pt x="237906" y="252786"/>
                          <a:pt x="231071" y="236198"/>
                          <a:pt x="218841" y="223937"/>
                        </a:cubicBezTo>
                        <a:cubicBezTo>
                          <a:pt x="206610" y="211677"/>
                          <a:pt x="190423" y="204464"/>
                          <a:pt x="172797" y="204464"/>
                        </a:cubicBezTo>
                        <a:cubicBezTo>
                          <a:pt x="171718" y="204464"/>
                          <a:pt x="170639" y="204464"/>
                          <a:pt x="169200" y="204825"/>
                        </a:cubicBezTo>
                        <a:cubicBezTo>
                          <a:pt x="168840" y="204825"/>
                          <a:pt x="168481" y="204825"/>
                          <a:pt x="168121" y="204825"/>
                        </a:cubicBezTo>
                        <a:cubicBezTo>
                          <a:pt x="152293" y="205907"/>
                          <a:pt x="137905" y="212758"/>
                          <a:pt x="126753" y="223937"/>
                        </a:cubicBezTo>
                        <a:cubicBezTo>
                          <a:pt x="114523" y="236198"/>
                          <a:pt x="107688" y="252786"/>
                          <a:pt x="107688" y="270095"/>
                        </a:cubicBezTo>
                        <a:cubicBezTo>
                          <a:pt x="107688" y="271898"/>
                          <a:pt x="107688" y="274062"/>
                          <a:pt x="107688" y="275865"/>
                        </a:cubicBezTo>
                        <a:lnTo>
                          <a:pt x="87862" y="275865"/>
                        </a:lnTo>
                        <a:lnTo>
                          <a:pt x="87860" y="275865"/>
                        </a:lnTo>
                        <a:lnTo>
                          <a:pt x="13378" y="275865"/>
                        </a:lnTo>
                        <a:cubicBezTo>
                          <a:pt x="5785" y="275865"/>
                          <a:pt x="0" y="269748"/>
                          <a:pt x="0" y="262192"/>
                        </a:cubicBezTo>
                        <a:cubicBezTo>
                          <a:pt x="0" y="254995"/>
                          <a:pt x="5785" y="249238"/>
                          <a:pt x="13378" y="249238"/>
                        </a:cubicBezTo>
                        <a:lnTo>
                          <a:pt x="20637" y="249238"/>
                        </a:lnTo>
                        <a:lnTo>
                          <a:pt x="20637" y="196531"/>
                        </a:lnTo>
                        <a:cubicBezTo>
                          <a:pt x="20637" y="179943"/>
                          <a:pt x="28910" y="168404"/>
                          <a:pt x="41500" y="159389"/>
                        </a:cubicBezTo>
                        <a:cubicBezTo>
                          <a:pt x="42580" y="158667"/>
                          <a:pt x="44018" y="157946"/>
                          <a:pt x="45457" y="157225"/>
                        </a:cubicBezTo>
                        <a:cubicBezTo>
                          <a:pt x="62724" y="146767"/>
                          <a:pt x="86465" y="140998"/>
                          <a:pt x="109127" y="135949"/>
                        </a:cubicBezTo>
                        <a:lnTo>
                          <a:pt x="144621" y="125045"/>
                        </a:lnTo>
                        <a:lnTo>
                          <a:pt x="133312" y="125045"/>
                        </a:lnTo>
                        <a:cubicBezTo>
                          <a:pt x="131517" y="125045"/>
                          <a:pt x="129721" y="123574"/>
                          <a:pt x="129362" y="122103"/>
                        </a:cubicBezTo>
                        <a:lnTo>
                          <a:pt x="126848" y="110700"/>
                        </a:lnTo>
                        <a:cubicBezTo>
                          <a:pt x="125412" y="103343"/>
                          <a:pt x="129721" y="95250"/>
                          <a:pt x="136544" y="97457"/>
                        </a:cubicBezTo>
                        <a:lnTo>
                          <a:pt x="146598" y="101504"/>
                        </a:lnTo>
                        <a:cubicBezTo>
                          <a:pt x="148034" y="101871"/>
                          <a:pt x="149830" y="102975"/>
                          <a:pt x="150189" y="104446"/>
                        </a:cubicBezTo>
                        <a:lnTo>
                          <a:pt x="154651" y="121325"/>
                        </a:lnTo>
                        <a:lnTo>
                          <a:pt x="156610" y="119361"/>
                        </a:lnTo>
                        <a:cubicBezTo>
                          <a:pt x="160207" y="114673"/>
                          <a:pt x="164164" y="109985"/>
                          <a:pt x="168121" y="105298"/>
                        </a:cubicBezTo>
                        <a:lnTo>
                          <a:pt x="169200" y="103494"/>
                        </a:lnTo>
                        <a:cubicBezTo>
                          <a:pt x="194380" y="75006"/>
                          <a:pt x="224956" y="50845"/>
                          <a:pt x="259129" y="33176"/>
                        </a:cubicBezTo>
                        <a:cubicBezTo>
                          <a:pt x="262726" y="31373"/>
                          <a:pt x="266683" y="29570"/>
                          <a:pt x="270280" y="27766"/>
                        </a:cubicBezTo>
                        <a:cubicBezTo>
                          <a:pt x="308050" y="10097"/>
                          <a:pt x="349778" y="0"/>
                          <a:pt x="391864" y="0"/>
                        </a:cubicBezTo>
                        <a:close/>
                      </a:path>
                    </a:pathLst>
                  </a:custGeom>
                  <a:solidFill>
                    <a:schemeClr val="bg1"/>
                  </a:solidFill>
                  <a:ln>
                    <a:noFill/>
                  </a:ln>
                  <a:effectLst/>
                </p:spPr>
                <p:txBody>
                  <a:bodyPr anchor="ctr"/>
                  <a:lstStyle/>
                  <a:p>
                    <a:endParaRPr lang="en-GB" sz="567" dirty="0">
                      <a:latin typeface="+mj-lt"/>
                    </a:endParaRPr>
                  </a:p>
                </p:txBody>
              </p:sp>
              <p:sp>
                <p:nvSpPr>
                  <p:cNvPr id="64" name="Freeform 245">
                    <a:extLst>
                      <a:ext uri="{FF2B5EF4-FFF2-40B4-BE49-F238E27FC236}">
                        <a16:creationId xmlns:a16="http://schemas.microsoft.com/office/drawing/2014/main" id="{DD0BE796-AB37-8E64-6B6A-14C3ACA64B49}"/>
                      </a:ext>
                    </a:extLst>
                  </p:cNvPr>
                  <p:cNvSpPr>
                    <a:spLocks noChangeArrowheads="1"/>
                  </p:cNvSpPr>
                  <p:nvPr/>
                </p:nvSpPr>
                <p:spPr bwMode="auto">
                  <a:xfrm>
                    <a:off x="9767481" y="2590165"/>
                    <a:ext cx="474147" cy="472416"/>
                  </a:xfrm>
                  <a:custGeom>
                    <a:avLst/>
                    <a:gdLst/>
                    <a:ahLst/>
                    <a:cxnLst/>
                    <a:rect l="0" t="0" r="r" b="b"/>
                    <a:pathLst>
                      <a:path w="870281" h="866415">
                        <a:moveTo>
                          <a:pt x="485761" y="588328"/>
                        </a:moveTo>
                        <a:lnTo>
                          <a:pt x="485402" y="797614"/>
                        </a:lnTo>
                        <a:cubicBezTo>
                          <a:pt x="485402" y="799055"/>
                          <a:pt x="484324" y="800856"/>
                          <a:pt x="482887" y="801216"/>
                        </a:cubicBezTo>
                        <a:lnTo>
                          <a:pt x="384783" y="833635"/>
                        </a:lnTo>
                        <a:lnTo>
                          <a:pt x="324411" y="853087"/>
                        </a:lnTo>
                        <a:lnTo>
                          <a:pt x="283804" y="866415"/>
                        </a:lnTo>
                        <a:lnTo>
                          <a:pt x="283804" y="654608"/>
                        </a:lnTo>
                        <a:lnTo>
                          <a:pt x="324411" y="641280"/>
                        </a:lnTo>
                        <a:lnTo>
                          <a:pt x="367533" y="627232"/>
                        </a:lnTo>
                        <a:lnTo>
                          <a:pt x="368612" y="676941"/>
                        </a:lnTo>
                        <a:cubicBezTo>
                          <a:pt x="368612" y="680904"/>
                          <a:pt x="373643" y="683065"/>
                          <a:pt x="377236" y="681624"/>
                        </a:cubicBezTo>
                        <a:lnTo>
                          <a:pt x="384783" y="679823"/>
                        </a:lnTo>
                        <a:lnTo>
                          <a:pt x="407781" y="672979"/>
                        </a:lnTo>
                        <a:cubicBezTo>
                          <a:pt x="410297" y="671898"/>
                          <a:pt x="411734" y="669377"/>
                          <a:pt x="411734" y="666855"/>
                        </a:cubicBezTo>
                        <a:lnTo>
                          <a:pt x="410656" y="612823"/>
                        </a:lnTo>
                        <a:lnTo>
                          <a:pt x="485761" y="588328"/>
                        </a:lnTo>
                        <a:close/>
                        <a:moveTo>
                          <a:pt x="73581" y="588328"/>
                        </a:moveTo>
                        <a:cubicBezTo>
                          <a:pt x="74299" y="588689"/>
                          <a:pt x="75377" y="589049"/>
                          <a:pt x="75737" y="589049"/>
                        </a:cubicBezTo>
                        <a:lnTo>
                          <a:pt x="240322" y="643081"/>
                        </a:lnTo>
                        <a:lnTo>
                          <a:pt x="275179" y="654608"/>
                        </a:lnTo>
                        <a:lnTo>
                          <a:pt x="275179" y="863533"/>
                        </a:lnTo>
                        <a:lnTo>
                          <a:pt x="275179" y="865334"/>
                        </a:lnTo>
                        <a:cubicBezTo>
                          <a:pt x="275179" y="865695"/>
                          <a:pt x="275179" y="866055"/>
                          <a:pt x="275179" y="866415"/>
                        </a:cubicBezTo>
                        <a:lnTo>
                          <a:pt x="240322" y="854888"/>
                        </a:lnTo>
                        <a:lnTo>
                          <a:pt x="76455" y="801216"/>
                        </a:lnTo>
                        <a:cubicBezTo>
                          <a:pt x="74659" y="800856"/>
                          <a:pt x="73581" y="799055"/>
                          <a:pt x="73581" y="797614"/>
                        </a:cubicBezTo>
                        <a:lnTo>
                          <a:pt x="73581" y="588328"/>
                        </a:lnTo>
                        <a:close/>
                        <a:moveTo>
                          <a:pt x="167372" y="544742"/>
                        </a:moveTo>
                        <a:lnTo>
                          <a:pt x="240322" y="572839"/>
                        </a:lnTo>
                        <a:lnTo>
                          <a:pt x="324411" y="605259"/>
                        </a:lnTo>
                        <a:lnTo>
                          <a:pt x="365018" y="620748"/>
                        </a:lnTo>
                        <a:lnTo>
                          <a:pt x="324411" y="634076"/>
                        </a:lnTo>
                        <a:lnTo>
                          <a:pt x="282007" y="647764"/>
                        </a:lnTo>
                        <a:cubicBezTo>
                          <a:pt x="280929" y="648124"/>
                          <a:pt x="279851" y="648484"/>
                          <a:pt x="278773" y="648484"/>
                        </a:cubicBezTo>
                        <a:lnTo>
                          <a:pt x="240322" y="635517"/>
                        </a:lnTo>
                        <a:lnTo>
                          <a:pt x="77174" y="582205"/>
                        </a:lnTo>
                        <a:cubicBezTo>
                          <a:pt x="76096" y="581844"/>
                          <a:pt x="74659" y="581124"/>
                          <a:pt x="73940" y="579683"/>
                        </a:cubicBezTo>
                        <a:cubicBezTo>
                          <a:pt x="73221" y="577522"/>
                          <a:pt x="74299" y="575721"/>
                          <a:pt x="76096" y="574640"/>
                        </a:cubicBezTo>
                        <a:lnTo>
                          <a:pt x="167372" y="544742"/>
                        </a:lnTo>
                        <a:close/>
                        <a:moveTo>
                          <a:pt x="280569" y="508360"/>
                        </a:moveTo>
                        <a:lnTo>
                          <a:pt x="324411" y="522769"/>
                        </a:lnTo>
                        <a:lnTo>
                          <a:pt x="384783" y="542581"/>
                        </a:lnTo>
                        <a:lnTo>
                          <a:pt x="481809" y="574280"/>
                        </a:lnTo>
                        <a:cubicBezTo>
                          <a:pt x="486480" y="575721"/>
                          <a:pt x="487199" y="580043"/>
                          <a:pt x="483246" y="581844"/>
                        </a:cubicBezTo>
                        <a:lnTo>
                          <a:pt x="408141" y="606339"/>
                        </a:lnTo>
                        <a:lnTo>
                          <a:pt x="384783" y="597694"/>
                        </a:lnTo>
                        <a:lnTo>
                          <a:pt x="324411" y="576081"/>
                        </a:lnTo>
                        <a:lnTo>
                          <a:pt x="240322" y="545463"/>
                        </a:lnTo>
                        <a:lnTo>
                          <a:pt x="205105" y="532495"/>
                        </a:lnTo>
                        <a:lnTo>
                          <a:pt x="240322" y="520968"/>
                        </a:lnTo>
                        <a:lnTo>
                          <a:pt x="277335" y="508721"/>
                        </a:lnTo>
                        <a:cubicBezTo>
                          <a:pt x="278413" y="508360"/>
                          <a:pt x="279491" y="508000"/>
                          <a:pt x="280569" y="508360"/>
                        </a:cubicBezTo>
                        <a:close/>
                        <a:moveTo>
                          <a:pt x="730921" y="180817"/>
                        </a:moveTo>
                        <a:cubicBezTo>
                          <a:pt x="755770" y="180817"/>
                          <a:pt x="774137" y="188380"/>
                          <a:pt x="784581" y="211069"/>
                        </a:cubicBezTo>
                        <a:cubicBezTo>
                          <a:pt x="793224" y="229436"/>
                          <a:pt x="793944" y="253205"/>
                          <a:pt x="794664" y="273013"/>
                        </a:cubicBezTo>
                        <a:lnTo>
                          <a:pt x="810871" y="526189"/>
                        </a:lnTo>
                        <a:lnTo>
                          <a:pt x="869572" y="784767"/>
                        </a:lnTo>
                        <a:cubicBezTo>
                          <a:pt x="871373" y="797012"/>
                          <a:pt x="869933" y="809617"/>
                          <a:pt x="863090" y="820061"/>
                        </a:cubicBezTo>
                        <a:cubicBezTo>
                          <a:pt x="856608" y="830865"/>
                          <a:pt x="845804" y="838428"/>
                          <a:pt x="833199" y="841669"/>
                        </a:cubicBezTo>
                        <a:lnTo>
                          <a:pt x="832839" y="841669"/>
                        </a:lnTo>
                        <a:cubicBezTo>
                          <a:pt x="820594" y="844190"/>
                          <a:pt x="807629" y="842029"/>
                          <a:pt x="797185" y="835547"/>
                        </a:cubicBezTo>
                        <a:cubicBezTo>
                          <a:pt x="786381" y="828704"/>
                          <a:pt x="778458" y="817900"/>
                          <a:pt x="775577" y="805655"/>
                        </a:cubicBezTo>
                        <a:lnTo>
                          <a:pt x="775577" y="805295"/>
                        </a:lnTo>
                        <a:cubicBezTo>
                          <a:pt x="775577" y="804935"/>
                          <a:pt x="775577" y="804575"/>
                          <a:pt x="775217" y="804215"/>
                        </a:cubicBezTo>
                        <a:lnTo>
                          <a:pt x="771616" y="789089"/>
                        </a:lnTo>
                        <a:lnTo>
                          <a:pt x="718316" y="585972"/>
                        </a:lnTo>
                        <a:lnTo>
                          <a:pt x="625041" y="789449"/>
                        </a:lnTo>
                        <a:cubicBezTo>
                          <a:pt x="619999" y="799893"/>
                          <a:pt x="610276" y="811418"/>
                          <a:pt x="599112" y="816099"/>
                        </a:cubicBezTo>
                        <a:cubicBezTo>
                          <a:pt x="587227" y="821141"/>
                          <a:pt x="574262" y="821141"/>
                          <a:pt x="562378" y="816460"/>
                        </a:cubicBezTo>
                        <a:cubicBezTo>
                          <a:pt x="550493" y="811418"/>
                          <a:pt x="541490" y="802054"/>
                          <a:pt x="536088" y="790530"/>
                        </a:cubicBezTo>
                        <a:cubicBezTo>
                          <a:pt x="531406" y="778645"/>
                          <a:pt x="531046" y="765680"/>
                          <a:pt x="536088" y="754156"/>
                        </a:cubicBezTo>
                        <a:lnTo>
                          <a:pt x="536088" y="753436"/>
                        </a:lnTo>
                        <a:cubicBezTo>
                          <a:pt x="536088" y="753436"/>
                          <a:pt x="536088" y="753075"/>
                          <a:pt x="536448" y="753075"/>
                        </a:cubicBezTo>
                        <a:lnTo>
                          <a:pt x="666097" y="420669"/>
                        </a:lnTo>
                        <a:lnTo>
                          <a:pt x="682663" y="310467"/>
                        </a:lnTo>
                        <a:lnTo>
                          <a:pt x="578584" y="355844"/>
                        </a:lnTo>
                        <a:lnTo>
                          <a:pt x="572866" y="356524"/>
                        </a:lnTo>
                        <a:lnTo>
                          <a:pt x="591973" y="364264"/>
                        </a:lnTo>
                        <a:lnTo>
                          <a:pt x="568939" y="378276"/>
                        </a:lnTo>
                        <a:lnTo>
                          <a:pt x="456644" y="447257"/>
                        </a:lnTo>
                        <a:lnTo>
                          <a:pt x="450885" y="450490"/>
                        </a:lnTo>
                        <a:lnTo>
                          <a:pt x="444407" y="447976"/>
                        </a:lnTo>
                        <a:lnTo>
                          <a:pt x="350828" y="410611"/>
                        </a:lnTo>
                        <a:lnTo>
                          <a:pt x="325633" y="400551"/>
                        </a:lnTo>
                        <a:lnTo>
                          <a:pt x="348668" y="386539"/>
                        </a:lnTo>
                        <a:lnTo>
                          <a:pt x="460963" y="317918"/>
                        </a:lnTo>
                        <a:lnTo>
                          <a:pt x="466722" y="314325"/>
                        </a:lnTo>
                        <a:lnTo>
                          <a:pt x="473200" y="316840"/>
                        </a:lnTo>
                        <a:lnTo>
                          <a:pt x="523845" y="336984"/>
                        </a:lnTo>
                        <a:lnTo>
                          <a:pt x="520602" y="309746"/>
                        </a:lnTo>
                        <a:cubicBezTo>
                          <a:pt x="523844" y="299303"/>
                          <a:pt x="530686" y="290659"/>
                          <a:pt x="539689" y="285617"/>
                        </a:cubicBezTo>
                        <a:cubicBezTo>
                          <a:pt x="572102" y="267610"/>
                          <a:pt x="670418" y="207107"/>
                          <a:pt x="716876" y="182978"/>
                        </a:cubicBezTo>
                        <a:cubicBezTo>
                          <a:pt x="721197" y="181538"/>
                          <a:pt x="725879" y="180817"/>
                          <a:pt x="730921" y="180817"/>
                        </a:cubicBezTo>
                        <a:close/>
                        <a:moveTo>
                          <a:pt x="172747" y="165100"/>
                        </a:moveTo>
                        <a:cubicBezTo>
                          <a:pt x="186420" y="165460"/>
                          <a:pt x="196855" y="170508"/>
                          <a:pt x="206931" y="179521"/>
                        </a:cubicBezTo>
                        <a:cubicBezTo>
                          <a:pt x="218086" y="189976"/>
                          <a:pt x="227801" y="204037"/>
                          <a:pt x="236437" y="216656"/>
                        </a:cubicBezTo>
                        <a:cubicBezTo>
                          <a:pt x="247952" y="232519"/>
                          <a:pt x="259466" y="248743"/>
                          <a:pt x="272780" y="263525"/>
                        </a:cubicBezTo>
                        <a:cubicBezTo>
                          <a:pt x="283575" y="275783"/>
                          <a:pt x="297968" y="289844"/>
                          <a:pt x="313801" y="295251"/>
                        </a:cubicBezTo>
                        <a:cubicBezTo>
                          <a:pt x="323876" y="298857"/>
                          <a:pt x="332153" y="305707"/>
                          <a:pt x="336830" y="315441"/>
                        </a:cubicBezTo>
                        <a:cubicBezTo>
                          <a:pt x="341148" y="324455"/>
                          <a:pt x="341148" y="334549"/>
                          <a:pt x="338630" y="344284"/>
                        </a:cubicBezTo>
                        <a:cubicBezTo>
                          <a:pt x="338270" y="344644"/>
                          <a:pt x="337910" y="345005"/>
                          <a:pt x="337910" y="345365"/>
                        </a:cubicBezTo>
                        <a:cubicBezTo>
                          <a:pt x="334312" y="354379"/>
                          <a:pt x="327835" y="362310"/>
                          <a:pt x="318479" y="366637"/>
                        </a:cubicBezTo>
                        <a:cubicBezTo>
                          <a:pt x="309483" y="370963"/>
                          <a:pt x="299048" y="371324"/>
                          <a:pt x="289332" y="368079"/>
                        </a:cubicBezTo>
                        <a:cubicBezTo>
                          <a:pt x="264144" y="359066"/>
                          <a:pt x="242914" y="342481"/>
                          <a:pt x="224563" y="323733"/>
                        </a:cubicBezTo>
                        <a:lnTo>
                          <a:pt x="208730" y="309312"/>
                        </a:lnTo>
                        <a:cubicBezTo>
                          <a:pt x="213768" y="407016"/>
                          <a:pt x="229960" y="423240"/>
                          <a:pt x="266303" y="494625"/>
                        </a:cubicBezTo>
                        <a:lnTo>
                          <a:pt x="188939" y="521305"/>
                        </a:lnTo>
                        <a:lnTo>
                          <a:pt x="170228" y="488136"/>
                        </a:lnTo>
                        <a:lnTo>
                          <a:pt x="162311" y="531039"/>
                        </a:lnTo>
                        <a:cubicBezTo>
                          <a:pt x="135684" y="540053"/>
                          <a:pt x="109416" y="549426"/>
                          <a:pt x="83148" y="558440"/>
                        </a:cubicBezTo>
                        <a:cubicBezTo>
                          <a:pt x="106897" y="465422"/>
                          <a:pt x="108337" y="417472"/>
                          <a:pt x="112655" y="308231"/>
                        </a:cubicBezTo>
                        <a:cubicBezTo>
                          <a:pt x="96462" y="331305"/>
                          <a:pt x="84228" y="351494"/>
                          <a:pt x="71273" y="376732"/>
                        </a:cubicBezTo>
                        <a:cubicBezTo>
                          <a:pt x="66595" y="385745"/>
                          <a:pt x="58319" y="392595"/>
                          <a:pt x="48604" y="395840"/>
                        </a:cubicBezTo>
                        <a:cubicBezTo>
                          <a:pt x="28813" y="402329"/>
                          <a:pt x="11181" y="395119"/>
                          <a:pt x="2545" y="375650"/>
                        </a:cubicBezTo>
                        <a:cubicBezTo>
                          <a:pt x="-9329" y="349692"/>
                          <a:pt x="23416" y="298496"/>
                          <a:pt x="37449" y="277946"/>
                        </a:cubicBezTo>
                        <a:cubicBezTo>
                          <a:pt x="50043" y="259919"/>
                          <a:pt x="64436" y="242253"/>
                          <a:pt x="78830" y="225669"/>
                        </a:cubicBezTo>
                        <a:cubicBezTo>
                          <a:pt x="87826" y="215574"/>
                          <a:pt x="98261" y="204037"/>
                          <a:pt x="108696" y="195384"/>
                        </a:cubicBezTo>
                        <a:cubicBezTo>
                          <a:pt x="125968" y="180603"/>
                          <a:pt x="143960" y="169787"/>
                          <a:pt x="166270" y="165821"/>
                        </a:cubicBezTo>
                        <a:cubicBezTo>
                          <a:pt x="168788" y="165460"/>
                          <a:pt x="170228" y="165100"/>
                          <a:pt x="172747" y="165100"/>
                        </a:cubicBezTo>
                        <a:close/>
                        <a:moveTo>
                          <a:pt x="744606" y="15875"/>
                        </a:moveTo>
                        <a:cubicBezTo>
                          <a:pt x="765133" y="15875"/>
                          <a:pt x="784221" y="24158"/>
                          <a:pt x="797906" y="37843"/>
                        </a:cubicBezTo>
                        <a:cubicBezTo>
                          <a:pt x="811591" y="51168"/>
                          <a:pt x="819874" y="70255"/>
                          <a:pt x="819874" y="91143"/>
                        </a:cubicBezTo>
                        <a:cubicBezTo>
                          <a:pt x="819874" y="111671"/>
                          <a:pt x="811591" y="130758"/>
                          <a:pt x="797906" y="144444"/>
                        </a:cubicBezTo>
                        <a:cubicBezTo>
                          <a:pt x="784221" y="157769"/>
                          <a:pt x="765133" y="166412"/>
                          <a:pt x="744606" y="166412"/>
                        </a:cubicBezTo>
                        <a:cubicBezTo>
                          <a:pt x="723718" y="166412"/>
                          <a:pt x="704991" y="157769"/>
                          <a:pt x="691306" y="144444"/>
                        </a:cubicBezTo>
                        <a:cubicBezTo>
                          <a:pt x="677621" y="130758"/>
                          <a:pt x="668978" y="111671"/>
                          <a:pt x="668978" y="91143"/>
                        </a:cubicBezTo>
                        <a:cubicBezTo>
                          <a:pt x="668978" y="70255"/>
                          <a:pt x="677621" y="51168"/>
                          <a:pt x="691306" y="37843"/>
                        </a:cubicBezTo>
                        <a:cubicBezTo>
                          <a:pt x="704991" y="24158"/>
                          <a:pt x="723718" y="15875"/>
                          <a:pt x="744606" y="15875"/>
                        </a:cubicBezTo>
                        <a:close/>
                        <a:moveTo>
                          <a:pt x="169086" y="0"/>
                        </a:moveTo>
                        <a:cubicBezTo>
                          <a:pt x="189863" y="0"/>
                          <a:pt x="208490" y="8667"/>
                          <a:pt x="222461" y="22390"/>
                        </a:cubicBezTo>
                        <a:cubicBezTo>
                          <a:pt x="236074" y="36113"/>
                          <a:pt x="244313" y="55254"/>
                          <a:pt x="244313" y="76200"/>
                        </a:cubicBezTo>
                        <a:cubicBezTo>
                          <a:pt x="244313" y="97146"/>
                          <a:pt x="236074" y="115925"/>
                          <a:pt x="222461" y="130009"/>
                        </a:cubicBezTo>
                        <a:cubicBezTo>
                          <a:pt x="208490" y="143732"/>
                          <a:pt x="189863" y="152039"/>
                          <a:pt x="169086" y="152039"/>
                        </a:cubicBezTo>
                        <a:cubicBezTo>
                          <a:pt x="148309" y="152039"/>
                          <a:pt x="129323" y="143732"/>
                          <a:pt x="116068" y="130009"/>
                        </a:cubicBezTo>
                        <a:cubicBezTo>
                          <a:pt x="102097" y="115925"/>
                          <a:pt x="93858" y="97146"/>
                          <a:pt x="93858" y="76200"/>
                        </a:cubicBezTo>
                        <a:cubicBezTo>
                          <a:pt x="93858" y="55254"/>
                          <a:pt x="102097" y="36113"/>
                          <a:pt x="116068" y="22390"/>
                        </a:cubicBezTo>
                        <a:cubicBezTo>
                          <a:pt x="129323" y="8667"/>
                          <a:pt x="148309" y="0"/>
                          <a:pt x="169086" y="0"/>
                        </a:cubicBezTo>
                        <a:close/>
                      </a:path>
                    </a:pathLst>
                  </a:custGeom>
                  <a:solidFill>
                    <a:schemeClr val="bg1"/>
                  </a:solidFill>
                  <a:ln>
                    <a:noFill/>
                  </a:ln>
                  <a:effectLst/>
                </p:spPr>
                <p:txBody>
                  <a:bodyPr anchor="ctr"/>
                  <a:lstStyle/>
                  <a:p>
                    <a:endParaRPr lang="en-GB" sz="567" dirty="0">
                      <a:latin typeface="+mj-lt"/>
                    </a:endParaRPr>
                  </a:p>
                </p:txBody>
              </p:sp>
              <p:sp>
                <p:nvSpPr>
                  <p:cNvPr id="65" name="Left Arrow 33">
                    <a:extLst>
                      <a:ext uri="{FF2B5EF4-FFF2-40B4-BE49-F238E27FC236}">
                        <a16:creationId xmlns:a16="http://schemas.microsoft.com/office/drawing/2014/main" id="{C61418D8-3246-84EF-D2F3-8C06692F600F}"/>
                      </a:ext>
                    </a:extLst>
                  </p:cNvPr>
                  <p:cNvSpPr/>
                  <p:nvPr/>
                </p:nvSpPr>
                <p:spPr>
                  <a:xfrm>
                    <a:off x="5056693" y="5817070"/>
                    <a:ext cx="1491805" cy="164510"/>
                  </a:xfrm>
                  <a:prstGeom prst="lef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6" name="Right Arrow 34">
                    <a:extLst>
                      <a:ext uri="{FF2B5EF4-FFF2-40B4-BE49-F238E27FC236}">
                        <a16:creationId xmlns:a16="http://schemas.microsoft.com/office/drawing/2014/main" id="{F446FDAE-F01A-5C3F-04F8-B09BD0898768}"/>
                      </a:ext>
                    </a:extLst>
                  </p:cNvPr>
                  <p:cNvSpPr/>
                  <p:nvPr/>
                </p:nvSpPr>
                <p:spPr>
                  <a:xfrm>
                    <a:off x="9023343" y="5817070"/>
                    <a:ext cx="1547069" cy="164510"/>
                  </a:xfrm>
                  <a:prstGeom prst="rightArrow">
                    <a:avLst/>
                  </a:prstGeom>
                  <a:solidFill>
                    <a:srgbClr val="595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latin typeface="+mj-lt"/>
                    </a:endParaRPr>
                  </a:p>
                </p:txBody>
              </p:sp>
              <p:sp>
                <p:nvSpPr>
                  <p:cNvPr id="67" name="TextBox 20">
                    <a:extLst>
                      <a:ext uri="{FF2B5EF4-FFF2-40B4-BE49-F238E27FC236}">
                        <a16:creationId xmlns:a16="http://schemas.microsoft.com/office/drawing/2014/main" id="{89EF97A9-3119-421F-E144-E303E7975196}"/>
                      </a:ext>
                    </a:extLst>
                  </p:cNvPr>
                  <p:cNvSpPr txBox="1"/>
                  <p:nvPr/>
                </p:nvSpPr>
                <p:spPr>
                  <a:xfrm>
                    <a:off x="6179478" y="3069314"/>
                    <a:ext cx="1021300" cy="461665"/>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FRAMLEIÐSLA / REKSTUR</a:t>
                    </a:r>
                  </a:p>
                </p:txBody>
              </p:sp>
              <p:sp>
                <p:nvSpPr>
                  <p:cNvPr id="68" name="TextBox 20">
                    <a:extLst>
                      <a:ext uri="{FF2B5EF4-FFF2-40B4-BE49-F238E27FC236}">
                        <a16:creationId xmlns:a16="http://schemas.microsoft.com/office/drawing/2014/main" id="{EC64EA87-8F6E-D5EA-60BD-B23E527224F3}"/>
                      </a:ext>
                    </a:extLst>
                  </p:cNvPr>
                  <p:cNvSpPr txBox="1"/>
                  <p:nvPr/>
                </p:nvSpPr>
                <p:spPr>
                  <a:xfrm>
                    <a:off x="7301172" y="3029027"/>
                    <a:ext cx="1021300" cy="830997"/>
                  </a:xfrm>
                  <a:prstGeom prst="rect">
                    <a:avLst/>
                  </a:prstGeom>
                  <a:noFill/>
                </p:spPr>
                <p:txBody>
                  <a:bodyPr wrap="square" rtlCol="0" anchor="t">
                    <a:spAutoFit/>
                  </a:bodyPr>
                  <a:lstStyle/>
                  <a:p>
                    <a:pPr algn="ctr"/>
                    <a:r>
                      <a:rPr lang="en-GB" sz="1200" b="1" dirty="0">
                        <a:solidFill>
                          <a:schemeClr val="bg1"/>
                        </a:solidFill>
                        <a:latin typeface="+mj-lt"/>
                        <a:cs typeface="Poppins" pitchFamily="2" charset="77"/>
                      </a:rPr>
                      <a:t>FRÁGANGUR VÖRU, GEYMSLA OG DREIFING</a:t>
                    </a:r>
                  </a:p>
                </p:txBody>
              </p:sp>
            </p:grpSp>
            <p:sp>
              <p:nvSpPr>
                <p:cNvPr id="43" name="Freeform 242">
                  <a:extLst>
                    <a:ext uri="{FF2B5EF4-FFF2-40B4-BE49-F238E27FC236}">
                      <a16:creationId xmlns:a16="http://schemas.microsoft.com/office/drawing/2014/main" id="{0D1ADDD4-75B4-0870-3F7F-5C7109EBA614}"/>
                    </a:ext>
                  </a:extLst>
                </p:cNvPr>
                <p:cNvSpPr>
                  <a:spLocks noChangeArrowheads="1"/>
                </p:cNvSpPr>
                <p:nvPr/>
              </p:nvSpPr>
              <p:spPr bwMode="auto">
                <a:xfrm>
                  <a:off x="8670838" y="2556498"/>
                  <a:ext cx="490587" cy="468090"/>
                </a:xfrm>
                <a:custGeom>
                  <a:avLst/>
                  <a:gdLst/>
                  <a:ahLst/>
                  <a:cxnLst/>
                  <a:rect l="0" t="0" r="r" b="b"/>
                  <a:pathLst>
                    <a:path w="899393" h="858478">
                      <a:moveTo>
                        <a:pt x="899393" y="592739"/>
                      </a:moveTo>
                      <a:lnTo>
                        <a:pt x="899393" y="792494"/>
                      </a:lnTo>
                      <a:cubicBezTo>
                        <a:pt x="899393" y="793936"/>
                        <a:pt x="898313" y="795739"/>
                        <a:pt x="896513" y="796099"/>
                      </a:cubicBezTo>
                      <a:lnTo>
                        <a:pt x="802911" y="826748"/>
                      </a:lnTo>
                      <a:lnTo>
                        <a:pt x="745310" y="845497"/>
                      </a:lnTo>
                      <a:lnTo>
                        <a:pt x="706429" y="858117"/>
                      </a:lnTo>
                      <a:lnTo>
                        <a:pt x="706429" y="655839"/>
                      </a:lnTo>
                      <a:lnTo>
                        <a:pt x="745310" y="643219"/>
                      </a:lnTo>
                      <a:lnTo>
                        <a:pt x="785991" y="629878"/>
                      </a:lnTo>
                      <a:lnTo>
                        <a:pt x="787431" y="677112"/>
                      </a:lnTo>
                      <a:cubicBezTo>
                        <a:pt x="787431" y="681078"/>
                        <a:pt x="792111" y="682881"/>
                        <a:pt x="795711" y="681799"/>
                      </a:cubicBezTo>
                      <a:lnTo>
                        <a:pt x="802911" y="679636"/>
                      </a:lnTo>
                      <a:lnTo>
                        <a:pt x="824872" y="673506"/>
                      </a:lnTo>
                      <a:cubicBezTo>
                        <a:pt x="827392" y="672425"/>
                        <a:pt x="828832" y="670261"/>
                        <a:pt x="828832" y="667737"/>
                      </a:cubicBezTo>
                      <a:lnTo>
                        <a:pt x="827752" y="616176"/>
                      </a:lnTo>
                      <a:lnTo>
                        <a:pt x="897953" y="593100"/>
                      </a:lnTo>
                      <a:cubicBezTo>
                        <a:pt x="898313" y="593100"/>
                        <a:pt x="899033" y="592739"/>
                        <a:pt x="899393" y="592739"/>
                      </a:cubicBezTo>
                      <a:close/>
                      <a:moveTo>
                        <a:pt x="505185" y="592739"/>
                      </a:moveTo>
                      <a:cubicBezTo>
                        <a:pt x="505905" y="592739"/>
                        <a:pt x="506625" y="593100"/>
                        <a:pt x="507705" y="593460"/>
                      </a:cubicBezTo>
                      <a:lnTo>
                        <a:pt x="664668" y="645022"/>
                      </a:lnTo>
                      <a:lnTo>
                        <a:pt x="698149" y="655839"/>
                      </a:lnTo>
                      <a:lnTo>
                        <a:pt x="698149" y="855593"/>
                      </a:lnTo>
                      <a:lnTo>
                        <a:pt x="698149" y="857035"/>
                      </a:lnTo>
                      <a:cubicBezTo>
                        <a:pt x="698149" y="857757"/>
                        <a:pt x="698149" y="858117"/>
                        <a:pt x="698149" y="858478"/>
                      </a:cubicBezTo>
                      <a:lnTo>
                        <a:pt x="664668" y="847661"/>
                      </a:lnTo>
                      <a:lnTo>
                        <a:pt x="508065" y="796099"/>
                      </a:lnTo>
                      <a:cubicBezTo>
                        <a:pt x="506265" y="795739"/>
                        <a:pt x="505185" y="793936"/>
                        <a:pt x="505185" y="792494"/>
                      </a:cubicBezTo>
                      <a:lnTo>
                        <a:pt x="505185" y="592739"/>
                      </a:lnTo>
                      <a:close/>
                      <a:moveTo>
                        <a:pt x="595187" y="550913"/>
                      </a:moveTo>
                      <a:lnTo>
                        <a:pt x="664668" y="577595"/>
                      </a:lnTo>
                      <a:lnTo>
                        <a:pt x="745310" y="608604"/>
                      </a:lnTo>
                      <a:lnTo>
                        <a:pt x="783831" y="623387"/>
                      </a:lnTo>
                      <a:lnTo>
                        <a:pt x="745310" y="636007"/>
                      </a:lnTo>
                      <a:lnTo>
                        <a:pt x="704269" y="649348"/>
                      </a:lnTo>
                      <a:cubicBezTo>
                        <a:pt x="703549" y="649709"/>
                        <a:pt x="702109" y="650069"/>
                        <a:pt x="701389" y="649709"/>
                      </a:cubicBezTo>
                      <a:lnTo>
                        <a:pt x="664668" y="637810"/>
                      </a:lnTo>
                      <a:lnTo>
                        <a:pt x="508785" y="586610"/>
                      </a:lnTo>
                      <a:cubicBezTo>
                        <a:pt x="507705" y="586249"/>
                        <a:pt x="505905" y="585528"/>
                        <a:pt x="505545" y="584086"/>
                      </a:cubicBezTo>
                      <a:cubicBezTo>
                        <a:pt x="504825" y="582643"/>
                        <a:pt x="505905" y="580480"/>
                        <a:pt x="507705" y="579398"/>
                      </a:cubicBezTo>
                      <a:lnTo>
                        <a:pt x="595187" y="550913"/>
                      </a:lnTo>
                      <a:close/>
                      <a:moveTo>
                        <a:pt x="700309" y="516299"/>
                      </a:moveTo>
                      <a:cubicBezTo>
                        <a:pt x="701029" y="516299"/>
                        <a:pt x="702109" y="515938"/>
                        <a:pt x="703189" y="516299"/>
                      </a:cubicBezTo>
                      <a:lnTo>
                        <a:pt x="745310" y="530000"/>
                      </a:lnTo>
                      <a:lnTo>
                        <a:pt x="802911" y="548750"/>
                      </a:lnTo>
                      <a:lnTo>
                        <a:pt x="895793" y="579038"/>
                      </a:lnTo>
                      <a:cubicBezTo>
                        <a:pt x="896873" y="579398"/>
                        <a:pt x="898313" y="580480"/>
                        <a:pt x="899033" y="581562"/>
                      </a:cubicBezTo>
                      <a:cubicBezTo>
                        <a:pt x="899753" y="583725"/>
                        <a:pt x="899033" y="585528"/>
                        <a:pt x="896873" y="586249"/>
                      </a:cubicBezTo>
                      <a:lnTo>
                        <a:pt x="825232" y="610046"/>
                      </a:lnTo>
                      <a:lnTo>
                        <a:pt x="802911" y="601393"/>
                      </a:lnTo>
                      <a:lnTo>
                        <a:pt x="745310" y="580480"/>
                      </a:lnTo>
                      <a:lnTo>
                        <a:pt x="664668" y="551274"/>
                      </a:lnTo>
                      <a:lnTo>
                        <a:pt x="631188" y="539015"/>
                      </a:lnTo>
                      <a:lnTo>
                        <a:pt x="664668" y="528198"/>
                      </a:lnTo>
                      <a:lnTo>
                        <a:pt x="700309" y="516299"/>
                      </a:lnTo>
                      <a:close/>
                      <a:moveTo>
                        <a:pt x="188436" y="490749"/>
                      </a:moveTo>
                      <a:cubicBezTo>
                        <a:pt x="193480" y="489310"/>
                        <a:pt x="199245" y="490030"/>
                        <a:pt x="204289" y="493628"/>
                      </a:cubicBezTo>
                      <a:lnTo>
                        <a:pt x="203929" y="493628"/>
                      </a:lnTo>
                      <a:cubicBezTo>
                        <a:pt x="221944" y="506582"/>
                        <a:pt x="241760" y="516657"/>
                        <a:pt x="262657" y="523494"/>
                      </a:cubicBezTo>
                      <a:cubicBezTo>
                        <a:pt x="282834" y="529971"/>
                        <a:pt x="304091" y="533570"/>
                        <a:pt x="326430" y="533570"/>
                      </a:cubicBezTo>
                      <a:cubicBezTo>
                        <a:pt x="348408" y="533570"/>
                        <a:pt x="369666" y="529971"/>
                        <a:pt x="389842" y="523494"/>
                      </a:cubicBezTo>
                      <a:cubicBezTo>
                        <a:pt x="410379" y="517017"/>
                        <a:pt x="429475" y="506942"/>
                        <a:pt x="447130" y="494348"/>
                      </a:cubicBezTo>
                      <a:cubicBezTo>
                        <a:pt x="451453" y="490749"/>
                        <a:pt x="457578" y="488950"/>
                        <a:pt x="463703" y="490749"/>
                      </a:cubicBezTo>
                      <a:cubicBezTo>
                        <a:pt x="488204" y="497226"/>
                        <a:pt x="511263" y="505862"/>
                        <a:pt x="531800" y="515938"/>
                      </a:cubicBezTo>
                      <a:cubicBezTo>
                        <a:pt x="547293" y="523134"/>
                        <a:pt x="561704" y="531411"/>
                        <a:pt x="574315" y="540047"/>
                      </a:cubicBezTo>
                      <a:lnTo>
                        <a:pt x="529278" y="554800"/>
                      </a:lnTo>
                      <a:lnTo>
                        <a:pt x="502255" y="563796"/>
                      </a:lnTo>
                      <a:cubicBezTo>
                        <a:pt x="487123" y="568114"/>
                        <a:pt x="487843" y="572072"/>
                        <a:pt x="487483" y="584666"/>
                      </a:cubicBezTo>
                      <a:lnTo>
                        <a:pt x="487483" y="793370"/>
                      </a:lnTo>
                      <a:lnTo>
                        <a:pt x="487483" y="793730"/>
                      </a:lnTo>
                      <a:lnTo>
                        <a:pt x="487483" y="794089"/>
                      </a:lnTo>
                      <a:lnTo>
                        <a:pt x="487483" y="794449"/>
                      </a:lnTo>
                      <a:lnTo>
                        <a:pt x="487483" y="794809"/>
                      </a:lnTo>
                      <a:cubicBezTo>
                        <a:pt x="488204" y="803445"/>
                        <a:pt x="493968" y="811361"/>
                        <a:pt x="502616" y="814240"/>
                      </a:cubicBezTo>
                      <a:lnTo>
                        <a:pt x="531439" y="823596"/>
                      </a:lnTo>
                      <a:cubicBezTo>
                        <a:pt x="511983" y="828274"/>
                        <a:pt x="488924" y="831512"/>
                        <a:pt x="461542" y="834391"/>
                      </a:cubicBezTo>
                      <a:cubicBezTo>
                        <a:pt x="424431" y="837989"/>
                        <a:pt x="379754" y="839428"/>
                        <a:pt x="326430" y="839428"/>
                      </a:cubicBezTo>
                      <a:cubicBezTo>
                        <a:pt x="169700" y="839428"/>
                        <a:pt x="89714" y="823596"/>
                        <a:pt x="47559" y="794809"/>
                      </a:cubicBezTo>
                      <a:cubicBezTo>
                        <a:pt x="1081" y="762784"/>
                        <a:pt x="0" y="719604"/>
                        <a:pt x="0" y="665988"/>
                      </a:cubicBezTo>
                      <a:cubicBezTo>
                        <a:pt x="0" y="626407"/>
                        <a:pt x="19817" y="590064"/>
                        <a:pt x="53324" y="559478"/>
                      </a:cubicBezTo>
                      <a:cubicBezTo>
                        <a:pt x="86111" y="529971"/>
                        <a:pt x="132950" y="505862"/>
                        <a:pt x="188436" y="490749"/>
                      </a:cubicBezTo>
                      <a:close/>
                      <a:moveTo>
                        <a:pt x="276313" y="204121"/>
                      </a:moveTo>
                      <a:cubicBezTo>
                        <a:pt x="262997" y="222102"/>
                        <a:pt x="245723" y="237925"/>
                        <a:pt x="224489" y="250512"/>
                      </a:cubicBezTo>
                      <a:cubicBezTo>
                        <a:pt x="202536" y="263818"/>
                        <a:pt x="176984" y="273887"/>
                        <a:pt x="148193" y="279641"/>
                      </a:cubicBezTo>
                      <a:cubicBezTo>
                        <a:pt x="149813" y="305354"/>
                        <a:pt x="155481" y="329808"/>
                        <a:pt x="164478" y="352105"/>
                      </a:cubicBezTo>
                      <a:lnTo>
                        <a:pt x="197491" y="406294"/>
                      </a:lnTo>
                      <a:lnTo>
                        <a:pt x="251377" y="409884"/>
                      </a:lnTo>
                      <a:lnTo>
                        <a:pt x="300541" y="410140"/>
                      </a:lnTo>
                      <a:lnTo>
                        <a:pt x="313030" y="404813"/>
                      </a:lnTo>
                      <a:lnTo>
                        <a:pt x="331140" y="404813"/>
                      </a:lnTo>
                      <a:cubicBezTo>
                        <a:pt x="340728" y="404813"/>
                        <a:pt x="348895" y="413127"/>
                        <a:pt x="348895" y="422888"/>
                      </a:cubicBezTo>
                      <a:cubicBezTo>
                        <a:pt x="348895" y="433010"/>
                        <a:pt x="340728" y="440963"/>
                        <a:pt x="331140" y="440963"/>
                      </a:cubicBezTo>
                      <a:lnTo>
                        <a:pt x="313030" y="440963"/>
                      </a:lnTo>
                      <a:lnTo>
                        <a:pt x="303735" y="437098"/>
                      </a:lnTo>
                      <a:lnTo>
                        <a:pt x="248199" y="436790"/>
                      </a:lnTo>
                      <a:lnTo>
                        <a:pt x="231396" y="435567"/>
                      </a:lnTo>
                      <a:lnTo>
                        <a:pt x="256969" y="455540"/>
                      </a:lnTo>
                      <a:cubicBezTo>
                        <a:pt x="278113" y="465924"/>
                        <a:pt x="301325" y="471678"/>
                        <a:pt x="325618" y="471678"/>
                      </a:cubicBezTo>
                      <a:cubicBezTo>
                        <a:pt x="374202" y="471678"/>
                        <a:pt x="418108" y="448662"/>
                        <a:pt x="450138" y="411622"/>
                      </a:cubicBezTo>
                      <a:cubicBezTo>
                        <a:pt x="482888" y="373862"/>
                        <a:pt x="503042" y="321357"/>
                        <a:pt x="503042" y="263458"/>
                      </a:cubicBezTo>
                      <a:cubicBezTo>
                        <a:pt x="503042" y="253749"/>
                        <a:pt x="503042" y="244398"/>
                        <a:pt x="503042" y="235408"/>
                      </a:cubicBezTo>
                      <a:cubicBezTo>
                        <a:pt x="494045" y="237925"/>
                        <a:pt x="485047" y="240083"/>
                        <a:pt x="475330" y="241881"/>
                      </a:cubicBezTo>
                      <a:cubicBezTo>
                        <a:pt x="458776" y="245118"/>
                        <a:pt x="440781" y="246556"/>
                        <a:pt x="423147" y="246556"/>
                      </a:cubicBezTo>
                      <a:cubicBezTo>
                        <a:pt x="387878" y="246556"/>
                        <a:pt x="354768" y="240443"/>
                        <a:pt x="325618" y="229654"/>
                      </a:cubicBezTo>
                      <a:cubicBezTo>
                        <a:pt x="307623" y="222821"/>
                        <a:pt x="291068" y="214190"/>
                        <a:pt x="276313" y="204121"/>
                      </a:cubicBezTo>
                      <a:close/>
                      <a:moveTo>
                        <a:pt x="326412" y="0"/>
                      </a:moveTo>
                      <a:cubicBezTo>
                        <a:pt x="452344" y="0"/>
                        <a:pt x="520347" y="22647"/>
                        <a:pt x="558127" y="64346"/>
                      </a:cubicBezTo>
                      <a:cubicBezTo>
                        <a:pt x="577196" y="85555"/>
                        <a:pt x="587811" y="110629"/>
                        <a:pt x="593747" y="139432"/>
                      </a:cubicBezTo>
                      <a:lnTo>
                        <a:pt x="600054" y="220773"/>
                      </a:lnTo>
                      <a:lnTo>
                        <a:pt x="621979" y="229671"/>
                      </a:lnTo>
                      <a:cubicBezTo>
                        <a:pt x="629936" y="237195"/>
                        <a:pt x="634638" y="247228"/>
                        <a:pt x="634638" y="258695"/>
                      </a:cubicBezTo>
                      <a:lnTo>
                        <a:pt x="634638" y="301693"/>
                      </a:lnTo>
                      <a:cubicBezTo>
                        <a:pt x="634638" y="312801"/>
                        <a:pt x="629936" y="323192"/>
                        <a:pt x="621979" y="330717"/>
                      </a:cubicBezTo>
                      <a:cubicBezTo>
                        <a:pt x="614383" y="337883"/>
                        <a:pt x="603531" y="342541"/>
                        <a:pt x="591957" y="342541"/>
                      </a:cubicBezTo>
                      <a:lnTo>
                        <a:pt x="574233" y="342541"/>
                      </a:lnTo>
                      <a:cubicBezTo>
                        <a:pt x="567361" y="342541"/>
                        <a:pt x="560850" y="340033"/>
                        <a:pt x="556509" y="335733"/>
                      </a:cubicBezTo>
                      <a:cubicBezTo>
                        <a:pt x="552169" y="331434"/>
                        <a:pt x="549275" y="325342"/>
                        <a:pt x="549275" y="318534"/>
                      </a:cubicBezTo>
                      <a:lnTo>
                        <a:pt x="549275" y="241495"/>
                      </a:lnTo>
                      <a:cubicBezTo>
                        <a:pt x="549275" y="235045"/>
                        <a:pt x="551807" y="229312"/>
                        <a:pt x="556148" y="225012"/>
                      </a:cubicBezTo>
                      <a:lnTo>
                        <a:pt x="556148" y="224654"/>
                      </a:lnTo>
                      <a:lnTo>
                        <a:pt x="556509" y="224654"/>
                      </a:lnTo>
                      <a:lnTo>
                        <a:pt x="562802" y="222110"/>
                      </a:lnTo>
                      <a:lnTo>
                        <a:pt x="557722" y="150980"/>
                      </a:lnTo>
                      <a:cubicBezTo>
                        <a:pt x="552999" y="125996"/>
                        <a:pt x="544634" y="104967"/>
                        <a:pt x="529702" y="88431"/>
                      </a:cubicBezTo>
                      <a:cubicBezTo>
                        <a:pt x="499478" y="55000"/>
                        <a:pt x="439750" y="36666"/>
                        <a:pt x="326412" y="36666"/>
                      </a:cubicBezTo>
                      <a:cubicBezTo>
                        <a:pt x="213073" y="36666"/>
                        <a:pt x="153345" y="55000"/>
                        <a:pt x="122761" y="88072"/>
                      </a:cubicBezTo>
                      <a:cubicBezTo>
                        <a:pt x="108009" y="104248"/>
                        <a:pt x="99644" y="125008"/>
                        <a:pt x="94921" y="149677"/>
                      </a:cubicBezTo>
                      <a:lnTo>
                        <a:pt x="89822" y="222197"/>
                      </a:lnTo>
                      <a:lnTo>
                        <a:pt x="95923" y="224654"/>
                      </a:lnTo>
                      <a:lnTo>
                        <a:pt x="96287" y="225012"/>
                      </a:lnTo>
                      <a:cubicBezTo>
                        <a:pt x="100282" y="229312"/>
                        <a:pt x="102825" y="235045"/>
                        <a:pt x="102825" y="241495"/>
                      </a:cubicBezTo>
                      <a:lnTo>
                        <a:pt x="102825" y="318534"/>
                      </a:lnTo>
                      <a:cubicBezTo>
                        <a:pt x="102825" y="325342"/>
                        <a:pt x="100282" y="331434"/>
                        <a:pt x="95923" y="335733"/>
                      </a:cubicBezTo>
                      <a:lnTo>
                        <a:pt x="95250" y="335991"/>
                      </a:lnTo>
                      <a:lnTo>
                        <a:pt x="99369" y="363152"/>
                      </a:lnTo>
                      <a:cubicBezTo>
                        <a:pt x="103591" y="373438"/>
                        <a:pt x="111046" y="382062"/>
                        <a:pt x="124159" y="388710"/>
                      </a:cubicBezTo>
                      <a:lnTo>
                        <a:pt x="151855" y="398655"/>
                      </a:lnTo>
                      <a:lnTo>
                        <a:pt x="127950" y="357904"/>
                      </a:lnTo>
                      <a:cubicBezTo>
                        <a:pt x="117153" y="328819"/>
                        <a:pt x="111125" y="296903"/>
                        <a:pt x="111125" y="263458"/>
                      </a:cubicBezTo>
                      <a:cubicBezTo>
                        <a:pt x="111125" y="198007"/>
                        <a:pt x="111845" y="145143"/>
                        <a:pt x="139916" y="105945"/>
                      </a:cubicBezTo>
                      <a:cubicBezTo>
                        <a:pt x="168347" y="66387"/>
                        <a:pt x="221610" y="44450"/>
                        <a:pt x="325618" y="44450"/>
                      </a:cubicBezTo>
                      <a:cubicBezTo>
                        <a:pt x="428905" y="44450"/>
                        <a:pt x="482168" y="66387"/>
                        <a:pt x="510599" y="105945"/>
                      </a:cubicBezTo>
                      <a:cubicBezTo>
                        <a:pt x="538670" y="145143"/>
                        <a:pt x="539390" y="198007"/>
                        <a:pt x="539390" y="263458"/>
                      </a:cubicBezTo>
                      <a:cubicBezTo>
                        <a:pt x="539390" y="330348"/>
                        <a:pt x="515638" y="391123"/>
                        <a:pt x="477490" y="435357"/>
                      </a:cubicBezTo>
                      <a:cubicBezTo>
                        <a:pt x="438622" y="479949"/>
                        <a:pt x="384999" y="507641"/>
                        <a:pt x="325618" y="507641"/>
                      </a:cubicBezTo>
                      <a:cubicBezTo>
                        <a:pt x="265876" y="507641"/>
                        <a:pt x="211893" y="479949"/>
                        <a:pt x="173386" y="435357"/>
                      </a:cubicBezTo>
                      <a:lnTo>
                        <a:pt x="169711" y="429092"/>
                      </a:lnTo>
                      <a:lnTo>
                        <a:pt x="143381" y="424336"/>
                      </a:lnTo>
                      <a:cubicBezTo>
                        <a:pt x="130761" y="421052"/>
                        <a:pt x="120297" y="417189"/>
                        <a:pt x="111585" y="412787"/>
                      </a:cubicBezTo>
                      <a:cubicBezTo>
                        <a:pt x="92184" y="402905"/>
                        <a:pt x="81226" y="390776"/>
                        <a:pt x="75028" y="376582"/>
                      </a:cubicBezTo>
                      <a:lnTo>
                        <a:pt x="69429" y="342541"/>
                      </a:lnTo>
                      <a:lnTo>
                        <a:pt x="59962" y="342541"/>
                      </a:lnTo>
                      <a:cubicBezTo>
                        <a:pt x="48339" y="342541"/>
                        <a:pt x="37805" y="337883"/>
                        <a:pt x="30177" y="330717"/>
                      </a:cubicBezTo>
                      <a:cubicBezTo>
                        <a:pt x="22185" y="323192"/>
                        <a:pt x="17463" y="312801"/>
                        <a:pt x="17463" y="301693"/>
                      </a:cubicBezTo>
                      <a:lnTo>
                        <a:pt x="17463" y="258695"/>
                      </a:lnTo>
                      <a:cubicBezTo>
                        <a:pt x="17463" y="247228"/>
                        <a:pt x="22185" y="237195"/>
                        <a:pt x="30177" y="229671"/>
                      </a:cubicBezTo>
                      <a:lnTo>
                        <a:pt x="52269" y="220635"/>
                      </a:lnTo>
                      <a:lnTo>
                        <a:pt x="58941" y="137949"/>
                      </a:lnTo>
                      <a:cubicBezTo>
                        <a:pt x="65013" y="109371"/>
                        <a:pt x="75807" y="84477"/>
                        <a:pt x="95056" y="63627"/>
                      </a:cubicBezTo>
                      <a:cubicBezTo>
                        <a:pt x="132836" y="22647"/>
                        <a:pt x="200839" y="0"/>
                        <a:pt x="326412" y="0"/>
                      </a:cubicBezTo>
                      <a:close/>
                    </a:path>
                  </a:pathLst>
                </a:custGeom>
                <a:solidFill>
                  <a:schemeClr val="bg1"/>
                </a:solidFill>
                <a:ln>
                  <a:noFill/>
                </a:ln>
                <a:effectLst/>
              </p:spPr>
              <p:txBody>
                <a:bodyPr anchor="ctr"/>
                <a:lstStyle/>
                <a:p>
                  <a:endParaRPr lang="en-GB" sz="567" dirty="0">
                    <a:latin typeface="+mj-lt"/>
                  </a:endParaRPr>
                </a:p>
              </p:txBody>
            </p:sp>
          </p:grpSp>
        </p:grpSp>
        <p:sp>
          <p:nvSpPr>
            <p:cNvPr id="38" name="Freeform 233">
              <a:extLst>
                <a:ext uri="{FF2B5EF4-FFF2-40B4-BE49-F238E27FC236}">
                  <a16:creationId xmlns:a16="http://schemas.microsoft.com/office/drawing/2014/main" id="{DB9070DF-5ECF-9BD5-0FE3-8457D5466EC3}"/>
                </a:ext>
              </a:extLst>
            </p:cNvPr>
            <p:cNvSpPr>
              <a:spLocks noChangeArrowheads="1"/>
            </p:cNvSpPr>
            <p:nvPr/>
          </p:nvSpPr>
          <p:spPr bwMode="auto">
            <a:xfrm>
              <a:off x="5326189" y="2550307"/>
              <a:ext cx="474147" cy="383298"/>
            </a:xfrm>
            <a:custGeom>
              <a:avLst/>
              <a:gdLst/>
              <a:ahLst/>
              <a:cxnLst/>
              <a:rect l="0" t="0" r="r" b="b"/>
              <a:pathLst>
                <a:path w="869589" h="702905">
                  <a:moveTo>
                    <a:pt x="129381" y="622282"/>
                  </a:moveTo>
                  <a:cubicBezTo>
                    <a:pt x="123963" y="622282"/>
                    <a:pt x="119267" y="624432"/>
                    <a:pt x="116016" y="627657"/>
                  </a:cubicBezTo>
                  <a:cubicBezTo>
                    <a:pt x="112765" y="630882"/>
                    <a:pt x="110598" y="635182"/>
                    <a:pt x="110598" y="640198"/>
                  </a:cubicBezTo>
                  <a:cubicBezTo>
                    <a:pt x="110598" y="645215"/>
                    <a:pt x="112765" y="649873"/>
                    <a:pt x="116016" y="652740"/>
                  </a:cubicBezTo>
                  <a:cubicBezTo>
                    <a:pt x="119267" y="656323"/>
                    <a:pt x="123963" y="658114"/>
                    <a:pt x="129381" y="658114"/>
                  </a:cubicBezTo>
                  <a:cubicBezTo>
                    <a:pt x="134438" y="658114"/>
                    <a:pt x="139133" y="656323"/>
                    <a:pt x="142384" y="652740"/>
                  </a:cubicBezTo>
                  <a:cubicBezTo>
                    <a:pt x="145635" y="649873"/>
                    <a:pt x="147802" y="645215"/>
                    <a:pt x="147802" y="640198"/>
                  </a:cubicBezTo>
                  <a:cubicBezTo>
                    <a:pt x="147802" y="635182"/>
                    <a:pt x="145635" y="630882"/>
                    <a:pt x="142384" y="627657"/>
                  </a:cubicBezTo>
                  <a:cubicBezTo>
                    <a:pt x="139133" y="624432"/>
                    <a:pt x="134438" y="622282"/>
                    <a:pt x="129381" y="622282"/>
                  </a:cubicBezTo>
                  <a:close/>
                  <a:moveTo>
                    <a:pt x="426857" y="600543"/>
                  </a:moveTo>
                  <a:cubicBezTo>
                    <a:pt x="420366" y="600543"/>
                    <a:pt x="414595" y="603057"/>
                    <a:pt x="410268" y="607367"/>
                  </a:cubicBezTo>
                  <a:cubicBezTo>
                    <a:pt x="405940" y="611677"/>
                    <a:pt x="403416" y="617423"/>
                    <a:pt x="403416" y="623529"/>
                  </a:cubicBezTo>
                  <a:cubicBezTo>
                    <a:pt x="403416" y="629994"/>
                    <a:pt x="405940" y="635741"/>
                    <a:pt x="410268" y="640050"/>
                  </a:cubicBezTo>
                  <a:cubicBezTo>
                    <a:pt x="414595" y="644001"/>
                    <a:pt x="420366" y="646875"/>
                    <a:pt x="426857" y="646875"/>
                  </a:cubicBezTo>
                  <a:cubicBezTo>
                    <a:pt x="433709" y="646875"/>
                    <a:pt x="439479" y="644001"/>
                    <a:pt x="443446" y="640050"/>
                  </a:cubicBezTo>
                  <a:cubicBezTo>
                    <a:pt x="447774" y="635741"/>
                    <a:pt x="450298" y="629994"/>
                    <a:pt x="450298" y="623529"/>
                  </a:cubicBezTo>
                  <a:cubicBezTo>
                    <a:pt x="450298" y="617423"/>
                    <a:pt x="447774" y="611677"/>
                    <a:pt x="443446" y="607367"/>
                  </a:cubicBezTo>
                  <a:cubicBezTo>
                    <a:pt x="439479" y="603057"/>
                    <a:pt x="433709" y="600543"/>
                    <a:pt x="426857" y="600543"/>
                  </a:cubicBezTo>
                  <a:close/>
                  <a:moveTo>
                    <a:pt x="129381" y="577850"/>
                  </a:moveTo>
                  <a:cubicBezTo>
                    <a:pt x="146718" y="577850"/>
                    <a:pt x="162611" y="584658"/>
                    <a:pt x="174531" y="596125"/>
                  </a:cubicBezTo>
                  <a:cubicBezTo>
                    <a:pt x="186090" y="607233"/>
                    <a:pt x="193314" y="622999"/>
                    <a:pt x="193314" y="640198"/>
                  </a:cubicBezTo>
                  <a:cubicBezTo>
                    <a:pt x="193314" y="657398"/>
                    <a:pt x="186090" y="673164"/>
                    <a:pt x="174531" y="684272"/>
                  </a:cubicBezTo>
                  <a:cubicBezTo>
                    <a:pt x="162611" y="695738"/>
                    <a:pt x="146718" y="702905"/>
                    <a:pt x="129381" y="702905"/>
                  </a:cubicBezTo>
                  <a:cubicBezTo>
                    <a:pt x="111682" y="702905"/>
                    <a:pt x="95789" y="695738"/>
                    <a:pt x="83869" y="684272"/>
                  </a:cubicBezTo>
                  <a:cubicBezTo>
                    <a:pt x="72311" y="673164"/>
                    <a:pt x="65087" y="657398"/>
                    <a:pt x="65087" y="640198"/>
                  </a:cubicBezTo>
                  <a:cubicBezTo>
                    <a:pt x="65087" y="622999"/>
                    <a:pt x="72311" y="607233"/>
                    <a:pt x="83869" y="596125"/>
                  </a:cubicBezTo>
                  <a:cubicBezTo>
                    <a:pt x="95789" y="584658"/>
                    <a:pt x="111682" y="577850"/>
                    <a:pt x="129381" y="577850"/>
                  </a:cubicBezTo>
                  <a:close/>
                  <a:moveTo>
                    <a:pt x="426857" y="544513"/>
                  </a:moveTo>
                  <a:cubicBezTo>
                    <a:pt x="448856" y="544513"/>
                    <a:pt x="469051" y="553492"/>
                    <a:pt x="483477" y="567500"/>
                  </a:cubicBezTo>
                  <a:cubicBezTo>
                    <a:pt x="498623" y="581866"/>
                    <a:pt x="507639" y="601620"/>
                    <a:pt x="507639" y="623529"/>
                  </a:cubicBezTo>
                  <a:cubicBezTo>
                    <a:pt x="507639" y="645797"/>
                    <a:pt x="498623" y="665551"/>
                    <a:pt x="483477" y="679918"/>
                  </a:cubicBezTo>
                  <a:cubicBezTo>
                    <a:pt x="469051" y="693925"/>
                    <a:pt x="448856" y="702904"/>
                    <a:pt x="426857" y="702904"/>
                  </a:cubicBezTo>
                  <a:cubicBezTo>
                    <a:pt x="404858" y="702904"/>
                    <a:pt x="384663" y="693925"/>
                    <a:pt x="369877" y="679918"/>
                  </a:cubicBezTo>
                  <a:cubicBezTo>
                    <a:pt x="355091" y="665551"/>
                    <a:pt x="346075" y="645797"/>
                    <a:pt x="346075" y="623529"/>
                  </a:cubicBezTo>
                  <a:cubicBezTo>
                    <a:pt x="346075" y="601620"/>
                    <a:pt x="355091" y="581866"/>
                    <a:pt x="369877" y="567500"/>
                  </a:cubicBezTo>
                  <a:cubicBezTo>
                    <a:pt x="384663" y="553492"/>
                    <a:pt x="404858" y="544513"/>
                    <a:pt x="426857" y="544513"/>
                  </a:cubicBezTo>
                  <a:close/>
                  <a:moveTo>
                    <a:pt x="803889" y="504312"/>
                  </a:moveTo>
                  <a:lnTo>
                    <a:pt x="803889" y="508643"/>
                  </a:lnTo>
                  <a:lnTo>
                    <a:pt x="815080" y="508643"/>
                  </a:lnTo>
                  <a:lnTo>
                    <a:pt x="826993" y="508643"/>
                  </a:lnTo>
                  <a:lnTo>
                    <a:pt x="838183" y="508643"/>
                  </a:lnTo>
                  <a:lnTo>
                    <a:pt x="844681" y="508643"/>
                  </a:lnTo>
                  <a:lnTo>
                    <a:pt x="844681" y="504312"/>
                  </a:lnTo>
                  <a:lnTo>
                    <a:pt x="838183" y="504312"/>
                  </a:lnTo>
                  <a:lnTo>
                    <a:pt x="826993" y="504312"/>
                  </a:lnTo>
                  <a:lnTo>
                    <a:pt x="815080" y="504312"/>
                  </a:lnTo>
                  <a:lnTo>
                    <a:pt x="803889" y="504312"/>
                  </a:lnTo>
                  <a:close/>
                  <a:moveTo>
                    <a:pt x="623034" y="498898"/>
                  </a:moveTo>
                  <a:lnTo>
                    <a:pt x="623034" y="508643"/>
                  </a:lnTo>
                  <a:lnTo>
                    <a:pt x="629893" y="508643"/>
                  </a:lnTo>
                  <a:lnTo>
                    <a:pt x="641444" y="508643"/>
                  </a:lnTo>
                  <a:lnTo>
                    <a:pt x="652635" y="508643"/>
                  </a:lnTo>
                  <a:lnTo>
                    <a:pt x="664548" y="508643"/>
                  </a:lnTo>
                  <a:lnTo>
                    <a:pt x="676100" y="508643"/>
                  </a:lnTo>
                  <a:lnTo>
                    <a:pt x="688012" y="508643"/>
                  </a:lnTo>
                  <a:lnTo>
                    <a:pt x="699203" y="508643"/>
                  </a:lnTo>
                  <a:lnTo>
                    <a:pt x="710755" y="508643"/>
                  </a:lnTo>
                  <a:lnTo>
                    <a:pt x="722667" y="508643"/>
                  </a:lnTo>
                  <a:lnTo>
                    <a:pt x="730609" y="508643"/>
                  </a:lnTo>
                  <a:lnTo>
                    <a:pt x="730609" y="498898"/>
                  </a:lnTo>
                  <a:lnTo>
                    <a:pt x="722667" y="498898"/>
                  </a:lnTo>
                  <a:lnTo>
                    <a:pt x="710755" y="498898"/>
                  </a:lnTo>
                  <a:lnTo>
                    <a:pt x="699203" y="498898"/>
                  </a:lnTo>
                  <a:lnTo>
                    <a:pt x="688012" y="498898"/>
                  </a:lnTo>
                  <a:lnTo>
                    <a:pt x="676100" y="498898"/>
                  </a:lnTo>
                  <a:lnTo>
                    <a:pt x="664548" y="498898"/>
                  </a:lnTo>
                  <a:lnTo>
                    <a:pt x="652635" y="498898"/>
                  </a:lnTo>
                  <a:lnTo>
                    <a:pt x="641444" y="498898"/>
                  </a:lnTo>
                  <a:lnTo>
                    <a:pt x="629893" y="498898"/>
                  </a:lnTo>
                  <a:lnTo>
                    <a:pt x="623034" y="498898"/>
                  </a:lnTo>
                  <a:close/>
                  <a:moveTo>
                    <a:pt x="835295" y="473997"/>
                  </a:moveTo>
                  <a:lnTo>
                    <a:pt x="826993" y="485545"/>
                  </a:lnTo>
                  <a:lnTo>
                    <a:pt x="825910" y="486628"/>
                  </a:lnTo>
                  <a:lnTo>
                    <a:pt x="826993" y="486628"/>
                  </a:lnTo>
                  <a:lnTo>
                    <a:pt x="830603" y="486628"/>
                  </a:lnTo>
                  <a:lnTo>
                    <a:pt x="830603" y="499981"/>
                  </a:lnTo>
                  <a:lnTo>
                    <a:pt x="838183" y="499981"/>
                  </a:lnTo>
                  <a:lnTo>
                    <a:pt x="839627" y="499981"/>
                  </a:lnTo>
                  <a:lnTo>
                    <a:pt x="839627" y="486628"/>
                  </a:lnTo>
                  <a:lnTo>
                    <a:pt x="844681" y="486628"/>
                  </a:lnTo>
                  <a:lnTo>
                    <a:pt x="838183" y="478688"/>
                  </a:lnTo>
                  <a:lnTo>
                    <a:pt x="835295" y="473997"/>
                  </a:lnTo>
                  <a:close/>
                  <a:moveTo>
                    <a:pt x="813275" y="473997"/>
                  </a:moveTo>
                  <a:lnTo>
                    <a:pt x="803889" y="486628"/>
                  </a:lnTo>
                  <a:lnTo>
                    <a:pt x="808582" y="486628"/>
                  </a:lnTo>
                  <a:lnTo>
                    <a:pt x="808582" y="499981"/>
                  </a:lnTo>
                  <a:lnTo>
                    <a:pt x="815080" y="499981"/>
                  </a:lnTo>
                  <a:lnTo>
                    <a:pt x="817607" y="499981"/>
                  </a:lnTo>
                  <a:lnTo>
                    <a:pt x="817607" y="486628"/>
                  </a:lnTo>
                  <a:lnTo>
                    <a:pt x="822300" y="486628"/>
                  </a:lnTo>
                  <a:lnTo>
                    <a:pt x="815080" y="476884"/>
                  </a:lnTo>
                  <a:lnTo>
                    <a:pt x="813275" y="473997"/>
                  </a:lnTo>
                  <a:close/>
                  <a:moveTo>
                    <a:pt x="623034" y="473997"/>
                  </a:moveTo>
                  <a:lnTo>
                    <a:pt x="623034" y="483380"/>
                  </a:lnTo>
                  <a:lnTo>
                    <a:pt x="629893" y="483380"/>
                  </a:lnTo>
                  <a:lnTo>
                    <a:pt x="641444" y="483380"/>
                  </a:lnTo>
                  <a:lnTo>
                    <a:pt x="652635" y="483380"/>
                  </a:lnTo>
                  <a:lnTo>
                    <a:pt x="664548" y="483380"/>
                  </a:lnTo>
                  <a:lnTo>
                    <a:pt x="676100" y="483380"/>
                  </a:lnTo>
                  <a:lnTo>
                    <a:pt x="688012" y="483380"/>
                  </a:lnTo>
                  <a:lnTo>
                    <a:pt x="699203" y="483380"/>
                  </a:lnTo>
                  <a:lnTo>
                    <a:pt x="710755" y="483380"/>
                  </a:lnTo>
                  <a:lnTo>
                    <a:pt x="722667" y="483380"/>
                  </a:lnTo>
                  <a:lnTo>
                    <a:pt x="730609" y="483380"/>
                  </a:lnTo>
                  <a:lnTo>
                    <a:pt x="730609" y="473997"/>
                  </a:lnTo>
                  <a:lnTo>
                    <a:pt x="722667" y="473997"/>
                  </a:lnTo>
                  <a:lnTo>
                    <a:pt x="710755" y="473997"/>
                  </a:lnTo>
                  <a:lnTo>
                    <a:pt x="699203" y="473997"/>
                  </a:lnTo>
                  <a:lnTo>
                    <a:pt x="688012" y="473997"/>
                  </a:lnTo>
                  <a:lnTo>
                    <a:pt x="676100" y="473997"/>
                  </a:lnTo>
                  <a:lnTo>
                    <a:pt x="664548" y="473997"/>
                  </a:lnTo>
                  <a:lnTo>
                    <a:pt x="652635" y="473997"/>
                  </a:lnTo>
                  <a:lnTo>
                    <a:pt x="641444" y="473997"/>
                  </a:lnTo>
                  <a:lnTo>
                    <a:pt x="629893" y="473997"/>
                  </a:lnTo>
                  <a:lnTo>
                    <a:pt x="623034" y="473997"/>
                  </a:lnTo>
                  <a:close/>
                  <a:moveTo>
                    <a:pt x="823383" y="411201"/>
                  </a:moveTo>
                  <a:lnTo>
                    <a:pt x="826993" y="420223"/>
                  </a:lnTo>
                  <a:lnTo>
                    <a:pt x="837461" y="446208"/>
                  </a:lnTo>
                  <a:lnTo>
                    <a:pt x="838183" y="446208"/>
                  </a:lnTo>
                  <a:lnTo>
                    <a:pt x="853706" y="446208"/>
                  </a:lnTo>
                  <a:lnTo>
                    <a:pt x="839627" y="411201"/>
                  </a:lnTo>
                  <a:lnTo>
                    <a:pt x="838183" y="411201"/>
                  </a:lnTo>
                  <a:lnTo>
                    <a:pt x="826993" y="411201"/>
                  </a:lnTo>
                  <a:lnTo>
                    <a:pt x="823383" y="411201"/>
                  </a:lnTo>
                  <a:close/>
                  <a:moveTo>
                    <a:pt x="799919" y="411201"/>
                  </a:moveTo>
                  <a:lnTo>
                    <a:pt x="803528" y="420223"/>
                  </a:lnTo>
                  <a:lnTo>
                    <a:pt x="813997" y="446208"/>
                  </a:lnTo>
                  <a:lnTo>
                    <a:pt x="815080" y="446208"/>
                  </a:lnTo>
                  <a:lnTo>
                    <a:pt x="826993" y="446208"/>
                  </a:lnTo>
                  <a:lnTo>
                    <a:pt x="830242" y="446208"/>
                  </a:lnTo>
                  <a:lnTo>
                    <a:pt x="826993" y="437185"/>
                  </a:lnTo>
                  <a:lnTo>
                    <a:pt x="816163" y="411201"/>
                  </a:lnTo>
                  <a:lnTo>
                    <a:pt x="815080" y="411201"/>
                  </a:lnTo>
                  <a:lnTo>
                    <a:pt x="803528" y="411201"/>
                  </a:lnTo>
                  <a:lnTo>
                    <a:pt x="799919" y="411201"/>
                  </a:lnTo>
                  <a:close/>
                  <a:moveTo>
                    <a:pt x="776815" y="411201"/>
                  </a:moveTo>
                  <a:lnTo>
                    <a:pt x="780425" y="420223"/>
                  </a:lnTo>
                  <a:lnTo>
                    <a:pt x="790894" y="446208"/>
                  </a:lnTo>
                  <a:lnTo>
                    <a:pt x="791977" y="446208"/>
                  </a:lnTo>
                  <a:lnTo>
                    <a:pt x="803528" y="446208"/>
                  </a:lnTo>
                  <a:lnTo>
                    <a:pt x="807138" y="446208"/>
                  </a:lnTo>
                  <a:lnTo>
                    <a:pt x="803528" y="437185"/>
                  </a:lnTo>
                  <a:lnTo>
                    <a:pt x="793060" y="411201"/>
                  </a:lnTo>
                  <a:lnTo>
                    <a:pt x="791977" y="411201"/>
                  </a:lnTo>
                  <a:lnTo>
                    <a:pt x="780425" y="411201"/>
                  </a:lnTo>
                  <a:lnTo>
                    <a:pt x="776815" y="411201"/>
                  </a:lnTo>
                  <a:close/>
                  <a:moveTo>
                    <a:pt x="753712" y="411201"/>
                  </a:moveTo>
                  <a:lnTo>
                    <a:pt x="757322" y="420223"/>
                  </a:lnTo>
                  <a:lnTo>
                    <a:pt x="767791" y="446208"/>
                  </a:lnTo>
                  <a:lnTo>
                    <a:pt x="768874" y="446208"/>
                  </a:lnTo>
                  <a:lnTo>
                    <a:pt x="780425" y="446208"/>
                  </a:lnTo>
                  <a:lnTo>
                    <a:pt x="784035" y="446208"/>
                  </a:lnTo>
                  <a:lnTo>
                    <a:pt x="780425" y="437185"/>
                  </a:lnTo>
                  <a:lnTo>
                    <a:pt x="769957" y="411201"/>
                  </a:lnTo>
                  <a:lnTo>
                    <a:pt x="768874" y="411201"/>
                  </a:lnTo>
                  <a:lnTo>
                    <a:pt x="757322" y="411201"/>
                  </a:lnTo>
                  <a:lnTo>
                    <a:pt x="753712" y="411201"/>
                  </a:lnTo>
                  <a:close/>
                  <a:moveTo>
                    <a:pt x="730248" y="411201"/>
                  </a:moveTo>
                  <a:lnTo>
                    <a:pt x="733858" y="420223"/>
                  </a:lnTo>
                  <a:lnTo>
                    <a:pt x="744687" y="446208"/>
                  </a:lnTo>
                  <a:lnTo>
                    <a:pt x="745770" y="446208"/>
                  </a:lnTo>
                  <a:lnTo>
                    <a:pt x="757322" y="446208"/>
                  </a:lnTo>
                  <a:lnTo>
                    <a:pt x="760932" y="446208"/>
                  </a:lnTo>
                  <a:lnTo>
                    <a:pt x="757322" y="437185"/>
                  </a:lnTo>
                  <a:lnTo>
                    <a:pt x="746853" y="411201"/>
                  </a:lnTo>
                  <a:lnTo>
                    <a:pt x="745770" y="411201"/>
                  </a:lnTo>
                  <a:lnTo>
                    <a:pt x="733858" y="411201"/>
                  </a:lnTo>
                  <a:lnTo>
                    <a:pt x="730248" y="411201"/>
                  </a:lnTo>
                  <a:close/>
                  <a:moveTo>
                    <a:pt x="707145" y="411201"/>
                  </a:moveTo>
                  <a:lnTo>
                    <a:pt x="710755" y="420223"/>
                  </a:lnTo>
                  <a:lnTo>
                    <a:pt x="721223" y="446208"/>
                  </a:lnTo>
                  <a:lnTo>
                    <a:pt x="722667" y="446208"/>
                  </a:lnTo>
                  <a:lnTo>
                    <a:pt x="733858" y="446208"/>
                  </a:lnTo>
                  <a:lnTo>
                    <a:pt x="737468" y="446208"/>
                  </a:lnTo>
                  <a:lnTo>
                    <a:pt x="733858" y="437185"/>
                  </a:lnTo>
                  <a:lnTo>
                    <a:pt x="723750" y="411201"/>
                  </a:lnTo>
                  <a:lnTo>
                    <a:pt x="722667" y="411201"/>
                  </a:lnTo>
                  <a:lnTo>
                    <a:pt x="710755" y="411201"/>
                  </a:lnTo>
                  <a:lnTo>
                    <a:pt x="707145" y="411201"/>
                  </a:lnTo>
                  <a:close/>
                  <a:moveTo>
                    <a:pt x="684402" y="411201"/>
                  </a:moveTo>
                  <a:lnTo>
                    <a:pt x="688012" y="420223"/>
                  </a:lnTo>
                  <a:lnTo>
                    <a:pt x="698120" y="446208"/>
                  </a:lnTo>
                  <a:lnTo>
                    <a:pt x="699203" y="446208"/>
                  </a:lnTo>
                  <a:lnTo>
                    <a:pt x="710755" y="446208"/>
                  </a:lnTo>
                  <a:lnTo>
                    <a:pt x="714364" y="446208"/>
                  </a:lnTo>
                  <a:lnTo>
                    <a:pt x="710755" y="437185"/>
                  </a:lnTo>
                  <a:lnTo>
                    <a:pt x="700647" y="411201"/>
                  </a:lnTo>
                  <a:lnTo>
                    <a:pt x="699203" y="411201"/>
                  </a:lnTo>
                  <a:lnTo>
                    <a:pt x="688012" y="411201"/>
                  </a:lnTo>
                  <a:lnTo>
                    <a:pt x="684402" y="411201"/>
                  </a:lnTo>
                  <a:close/>
                  <a:moveTo>
                    <a:pt x="660938" y="411201"/>
                  </a:moveTo>
                  <a:lnTo>
                    <a:pt x="664548" y="420223"/>
                  </a:lnTo>
                  <a:lnTo>
                    <a:pt x="675017" y="446208"/>
                  </a:lnTo>
                  <a:lnTo>
                    <a:pt x="676100" y="446208"/>
                  </a:lnTo>
                  <a:lnTo>
                    <a:pt x="688012" y="446208"/>
                  </a:lnTo>
                  <a:lnTo>
                    <a:pt x="691261" y="446208"/>
                  </a:lnTo>
                  <a:lnTo>
                    <a:pt x="688012" y="437185"/>
                  </a:lnTo>
                  <a:lnTo>
                    <a:pt x="677183" y="411201"/>
                  </a:lnTo>
                  <a:lnTo>
                    <a:pt x="676100" y="411201"/>
                  </a:lnTo>
                  <a:lnTo>
                    <a:pt x="664548" y="411201"/>
                  </a:lnTo>
                  <a:lnTo>
                    <a:pt x="660938" y="411201"/>
                  </a:lnTo>
                  <a:close/>
                  <a:moveTo>
                    <a:pt x="637834" y="411201"/>
                  </a:moveTo>
                  <a:lnTo>
                    <a:pt x="641444" y="420223"/>
                  </a:lnTo>
                  <a:lnTo>
                    <a:pt x="651913" y="446208"/>
                  </a:lnTo>
                  <a:lnTo>
                    <a:pt x="652635" y="446208"/>
                  </a:lnTo>
                  <a:lnTo>
                    <a:pt x="664548" y="446208"/>
                  </a:lnTo>
                  <a:lnTo>
                    <a:pt x="668158" y="446208"/>
                  </a:lnTo>
                  <a:lnTo>
                    <a:pt x="664548" y="437185"/>
                  </a:lnTo>
                  <a:lnTo>
                    <a:pt x="654079" y="411201"/>
                  </a:lnTo>
                  <a:lnTo>
                    <a:pt x="652635" y="411201"/>
                  </a:lnTo>
                  <a:lnTo>
                    <a:pt x="641444" y="411201"/>
                  </a:lnTo>
                  <a:lnTo>
                    <a:pt x="637834" y="411201"/>
                  </a:lnTo>
                  <a:close/>
                  <a:moveTo>
                    <a:pt x="614731" y="411201"/>
                  </a:moveTo>
                  <a:lnTo>
                    <a:pt x="628810" y="446208"/>
                  </a:lnTo>
                  <a:lnTo>
                    <a:pt x="629893" y="446208"/>
                  </a:lnTo>
                  <a:lnTo>
                    <a:pt x="641444" y="446208"/>
                  </a:lnTo>
                  <a:lnTo>
                    <a:pt x="645054" y="446208"/>
                  </a:lnTo>
                  <a:lnTo>
                    <a:pt x="641444" y="437185"/>
                  </a:lnTo>
                  <a:lnTo>
                    <a:pt x="630615" y="411201"/>
                  </a:lnTo>
                  <a:lnTo>
                    <a:pt x="629893" y="411201"/>
                  </a:lnTo>
                  <a:lnTo>
                    <a:pt x="614731" y="411201"/>
                  </a:lnTo>
                  <a:close/>
                  <a:moveTo>
                    <a:pt x="701369" y="288572"/>
                  </a:moveTo>
                  <a:lnTo>
                    <a:pt x="701369" y="348765"/>
                  </a:lnTo>
                  <a:lnTo>
                    <a:pt x="701369" y="349487"/>
                  </a:lnTo>
                  <a:lnTo>
                    <a:pt x="706784" y="357427"/>
                  </a:lnTo>
                  <a:lnTo>
                    <a:pt x="710755" y="351292"/>
                  </a:lnTo>
                  <a:lnTo>
                    <a:pt x="712559" y="349126"/>
                  </a:lnTo>
                  <a:lnTo>
                    <a:pt x="717974" y="357427"/>
                  </a:lnTo>
                  <a:lnTo>
                    <a:pt x="722667" y="350209"/>
                  </a:lnTo>
                  <a:lnTo>
                    <a:pt x="723389" y="349126"/>
                  </a:lnTo>
                  <a:lnTo>
                    <a:pt x="728804" y="357427"/>
                  </a:lnTo>
                  <a:lnTo>
                    <a:pt x="733858" y="349848"/>
                  </a:lnTo>
                  <a:lnTo>
                    <a:pt x="734580" y="349126"/>
                  </a:lnTo>
                  <a:lnTo>
                    <a:pt x="739995" y="357427"/>
                  </a:lnTo>
                  <a:lnTo>
                    <a:pt x="745409" y="349126"/>
                  </a:lnTo>
                  <a:lnTo>
                    <a:pt x="745770" y="349487"/>
                  </a:lnTo>
                  <a:lnTo>
                    <a:pt x="750824" y="357427"/>
                  </a:lnTo>
                  <a:lnTo>
                    <a:pt x="756600" y="349126"/>
                  </a:lnTo>
                  <a:lnTo>
                    <a:pt x="757322" y="350209"/>
                  </a:lnTo>
                  <a:lnTo>
                    <a:pt x="762015" y="357427"/>
                  </a:lnTo>
                  <a:lnTo>
                    <a:pt x="767430" y="349487"/>
                  </a:lnTo>
                  <a:lnTo>
                    <a:pt x="767430" y="349126"/>
                  </a:lnTo>
                  <a:lnTo>
                    <a:pt x="767430" y="288572"/>
                  </a:lnTo>
                  <a:lnTo>
                    <a:pt x="701369" y="288572"/>
                  </a:lnTo>
                  <a:close/>
                  <a:moveTo>
                    <a:pt x="611843" y="276225"/>
                  </a:moveTo>
                  <a:lnTo>
                    <a:pt x="629893" y="276225"/>
                  </a:lnTo>
                  <a:lnTo>
                    <a:pt x="641444" y="276225"/>
                  </a:lnTo>
                  <a:lnTo>
                    <a:pt x="652635" y="276225"/>
                  </a:lnTo>
                  <a:lnTo>
                    <a:pt x="664548" y="276225"/>
                  </a:lnTo>
                  <a:lnTo>
                    <a:pt x="666869" y="276225"/>
                  </a:lnTo>
                  <a:lnTo>
                    <a:pt x="676100" y="276225"/>
                  </a:lnTo>
                  <a:lnTo>
                    <a:pt x="688012" y="276225"/>
                  </a:lnTo>
                  <a:lnTo>
                    <a:pt x="699203" y="276225"/>
                  </a:lnTo>
                  <a:lnTo>
                    <a:pt x="701369" y="276225"/>
                  </a:lnTo>
                  <a:lnTo>
                    <a:pt x="767430" y="276225"/>
                  </a:lnTo>
                  <a:lnTo>
                    <a:pt x="768874" y="276225"/>
                  </a:lnTo>
                  <a:lnTo>
                    <a:pt x="780425" y="276225"/>
                  </a:lnTo>
                  <a:lnTo>
                    <a:pt x="791977" y="276225"/>
                  </a:lnTo>
                  <a:lnTo>
                    <a:pt x="798394" y="276225"/>
                  </a:lnTo>
                  <a:lnTo>
                    <a:pt x="803528" y="276225"/>
                  </a:lnTo>
                  <a:lnTo>
                    <a:pt x="815080" y="276225"/>
                  </a:lnTo>
                  <a:lnTo>
                    <a:pt x="826993" y="276225"/>
                  </a:lnTo>
                  <a:lnTo>
                    <a:pt x="838183" y="276225"/>
                  </a:lnTo>
                  <a:lnTo>
                    <a:pt x="856955" y="276225"/>
                  </a:lnTo>
                  <a:cubicBezTo>
                    <a:pt x="864174" y="276225"/>
                    <a:pt x="869589" y="281999"/>
                    <a:pt x="869589" y="288857"/>
                  </a:cubicBezTo>
                  <a:lnTo>
                    <a:pt x="869228" y="427802"/>
                  </a:lnTo>
                  <a:lnTo>
                    <a:pt x="862730" y="411201"/>
                  </a:lnTo>
                  <a:lnTo>
                    <a:pt x="846486" y="411201"/>
                  </a:lnTo>
                  <a:lnTo>
                    <a:pt x="860565" y="446208"/>
                  </a:lnTo>
                  <a:lnTo>
                    <a:pt x="869228" y="446208"/>
                  </a:lnTo>
                  <a:lnTo>
                    <a:pt x="868867" y="521996"/>
                  </a:lnTo>
                  <a:cubicBezTo>
                    <a:pt x="868867" y="528853"/>
                    <a:pt x="863452" y="534627"/>
                    <a:pt x="856233" y="534627"/>
                  </a:cubicBezTo>
                  <a:lnTo>
                    <a:pt x="838183" y="534627"/>
                  </a:lnTo>
                  <a:lnTo>
                    <a:pt x="826993" y="534627"/>
                  </a:lnTo>
                  <a:lnTo>
                    <a:pt x="815080" y="534627"/>
                  </a:lnTo>
                  <a:lnTo>
                    <a:pt x="803528" y="534627"/>
                  </a:lnTo>
                  <a:lnTo>
                    <a:pt x="791977" y="534627"/>
                  </a:lnTo>
                  <a:lnTo>
                    <a:pt x="780425" y="534627"/>
                  </a:lnTo>
                  <a:lnTo>
                    <a:pt x="768874" y="534627"/>
                  </a:lnTo>
                  <a:lnTo>
                    <a:pt x="757322" y="534627"/>
                  </a:lnTo>
                  <a:lnTo>
                    <a:pt x="745770" y="534627"/>
                  </a:lnTo>
                  <a:lnTo>
                    <a:pt x="733858" y="534627"/>
                  </a:lnTo>
                  <a:lnTo>
                    <a:pt x="722667" y="534627"/>
                  </a:lnTo>
                  <a:lnTo>
                    <a:pt x="710755" y="534627"/>
                  </a:lnTo>
                  <a:lnTo>
                    <a:pt x="699203" y="534627"/>
                  </a:lnTo>
                  <a:lnTo>
                    <a:pt x="688012" y="534627"/>
                  </a:lnTo>
                  <a:lnTo>
                    <a:pt x="676100" y="534627"/>
                  </a:lnTo>
                  <a:lnTo>
                    <a:pt x="664548" y="534627"/>
                  </a:lnTo>
                  <a:lnTo>
                    <a:pt x="652635" y="534627"/>
                  </a:lnTo>
                  <a:lnTo>
                    <a:pt x="641444" y="534627"/>
                  </a:lnTo>
                  <a:lnTo>
                    <a:pt x="629893" y="534627"/>
                  </a:lnTo>
                  <a:lnTo>
                    <a:pt x="611121" y="534627"/>
                  </a:lnTo>
                  <a:cubicBezTo>
                    <a:pt x="604263" y="534627"/>
                    <a:pt x="598487" y="528853"/>
                    <a:pt x="598487" y="521996"/>
                  </a:cubicBezTo>
                  <a:lnTo>
                    <a:pt x="598848" y="429606"/>
                  </a:lnTo>
                  <a:lnTo>
                    <a:pt x="605346" y="446208"/>
                  </a:lnTo>
                  <a:lnTo>
                    <a:pt x="621590" y="446208"/>
                  </a:lnTo>
                  <a:lnTo>
                    <a:pt x="607872" y="411201"/>
                  </a:lnTo>
                  <a:lnTo>
                    <a:pt x="598848" y="411201"/>
                  </a:lnTo>
                  <a:lnTo>
                    <a:pt x="599209" y="288857"/>
                  </a:lnTo>
                  <a:cubicBezTo>
                    <a:pt x="599209" y="281999"/>
                    <a:pt x="604624" y="276225"/>
                    <a:pt x="611843" y="276225"/>
                  </a:cubicBezTo>
                  <a:close/>
                  <a:moveTo>
                    <a:pt x="803889" y="228130"/>
                  </a:moveTo>
                  <a:lnTo>
                    <a:pt x="803889" y="232094"/>
                  </a:lnTo>
                  <a:lnTo>
                    <a:pt x="815080" y="232094"/>
                  </a:lnTo>
                  <a:lnTo>
                    <a:pt x="826993" y="232094"/>
                  </a:lnTo>
                  <a:lnTo>
                    <a:pt x="838183" y="232094"/>
                  </a:lnTo>
                  <a:lnTo>
                    <a:pt x="844681" y="232094"/>
                  </a:lnTo>
                  <a:lnTo>
                    <a:pt x="844681" y="228130"/>
                  </a:lnTo>
                  <a:lnTo>
                    <a:pt x="838183" y="228130"/>
                  </a:lnTo>
                  <a:lnTo>
                    <a:pt x="826993" y="228130"/>
                  </a:lnTo>
                  <a:lnTo>
                    <a:pt x="815080" y="228130"/>
                  </a:lnTo>
                  <a:lnTo>
                    <a:pt x="803889" y="228130"/>
                  </a:lnTo>
                  <a:close/>
                  <a:moveTo>
                    <a:pt x="623034" y="222724"/>
                  </a:moveTo>
                  <a:lnTo>
                    <a:pt x="623034" y="232094"/>
                  </a:lnTo>
                  <a:lnTo>
                    <a:pt x="629893" y="232094"/>
                  </a:lnTo>
                  <a:lnTo>
                    <a:pt x="641444" y="232094"/>
                  </a:lnTo>
                  <a:lnTo>
                    <a:pt x="652635" y="232094"/>
                  </a:lnTo>
                  <a:lnTo>
                    <a:pt x="664548" y="232094"/>
                  </a:lnTo>
                  <a:lnTo>
                    <a:pt x="676100" y="232094"/>
                  </a:lnTo>
                  <a:lnTo>
                    <a:pt x="688012" y="232094"/>
                  </a:lnTo>
                  <a:lnTo>
                    <a:pt x="699203" y="232094"/>
                  </a:lnTo>
                  <a:lnTo>
                    <a:pt x="710755" y="232094"/>
                  </a:lnTo>
                  <a:lnTo>
                    <a:pt x="722667" y="232094"/>
                  </a:lnTo>
                  <a:lnTo>
                    <a:pt x="730609" y="232094"/>
                  </a:lnTo>
                  <a:lnTo>
                    <a:pt x="730609" y="222724"/>
                  </a:lnTo>
                  <a:lnTo>
                    <a:pt x="722667" y="222724"/>
                  </a:lnTo>
                  <a:lnTo>
                    <a:pt x="710755" y="222724"/>
                  </a:lnTo>
                  <a:lnTo>
                    <a:pt x="699203" y="222724"/>
                  </a:lnTo>
                  <a:lnTo>
                    <a:pt x="688012" y="222724"/>
                  </a:lnTo>
                  <a:lnTo>
                    <a:pt x="676100" y="222724"/>
                  </a:lnTo>
                  <a:lnTo>
                    <a:pt x="664548" y="222724"/>
                  </a:lnTo>
                  <a:lnTo>
                    <a:pt x="652635" y="222724"/>
                  </a:lnTo>
                  <a:lnTo>
                    <a:pt x="641444" y="222724"/>
                  </a:lnTo>
                  <a:lnTo>
                    <a:pt x="629893" y="222724"/>
                  </a:lnTo>
                  <a:lnTo>
                    <a:pt x="623034" y="222724"/>
                  </a:lnTo>
                  <a:close/>
                  <a:moveTo>
                    <a:pt x="217727" y="200245"/>
                  </a:moveTo>
                  <a:cubicBezTo>
                    <a:pt x="214478" y="200245"/>
                    <a:pt x="211590" y="201323"/>
                    <a:pt x="209424" y="203479"/>
                  </a:cubicBezTo>
                  <a:cubicBezTo>
                    <a:pt x="207619" y="205275"/>
                    <a:pt x="206175" y="208150"/>
                    <a:pt x="206175" y="211024"/>
                  </a:cubicBezTo>
                  <a:lnTo>
                    <a:pt x="206175" y="431800"/>
                  </a:lnTo>
                  <a:lnTo>
                    <a:pt x="245418" y="431800"/>
                  </a:lnTo>
                  <a:lnTo>
                    <a:pt x="262422" y="420330"/>
                  </a:lnTo>
                  <a:lnTo>
                    <a:pt x="262415" y="420330"/>
                  </a:lnTo>
                  <a:cubicBezTo>
                    <a:pt x="255190" y="420330"/>
                    <a:pt x="248687" y="415320"/>
                    <a:pt x="247242" y="408162"/>
                  </a:cubicBezTo>
                  <a:lnTo>
                    <a:pt x="228818" y="316188"/>
                  </a:lnTo>
                  <a:cubicBezTo>
                    <a:pt x="227012" y="307957"/>
                    <a:pt x="232431" y="300084"/>
                    <a:pt x="240740" y="298295"/>
                  </a:cubicBezTo>
                  <a:cubicBezTo>
                    <a:pt x="248687" y="296863"/>
                    <a:pt x="256635" y="302231"/>
                    <a:pt x="258441" y="310462"/>
                  </a:cubicBezTo>
                  <a:cubicBezTo>
                    <a:pt x="271085" y="341955"/>
                    <a:pt x="274337" y="367007"/>
                    <a:pt x="274337" y="390269"/>
                  </a:cubicBezTo>
                  <a:cubicBezTo>
                    <a:pt x="284452" y="393490"/>
                    <a:pt x="294567" y="394563"/>
                    <a:pt x="305044" y="393847"/>
                  </a:cubicBezTo>
                  <a:cubicBezTo>
                    <a:pt x="316604" y="393132"/>
                    <a:pt x="339363" y="383827"/>
                    <a:pt x="339363" y="405299"/>
                  </a:cubicBezTo>
                  <a:cubicBezTo>
                    <a:pt x="339363" y="413531"/>
                    <a:pt x="332861" y="420330"/>
                    <a:pt x="324552" y="420330"/>
                  </a:cubicBezTo>
                  <a:lnTo>
                    <a:pt x="288461" y="420330"/>
                  </a:lnTo>
                  <a:lnTo>
                    <a:pt x="271528" y="431800"/>
                  </a:lnTo>
                  <a:lnTo>
                    <a:pt x="277600" y="431800"/>
                  </a:lnTo>
                  <a:cubicBezTo>
                    <a:pt x="286241" y="431800"/>
                    <a:pt x="292722" y="438302"/>
                    <a:pt x="292722" y="446609"/>
                  </a:cubicBezTo>
                  <a:lnTo>
                    <a:pt x="292722" y="476949"/>
                  </a:lnTo>
                  <a:lnTo>
                    <a:pt x="399346" y="476949"/>
                  </a:lnTo>
                  <a:lnTo>
                    <a:pt x="350579" y="368518"/>
                  </a:lnTo>
                  <a:lnTo>
                    <a:pt x="338376" y="376883"/>
                  </a:lnTo>
                  <a:cubicBezTo>
                    <a:pt x="334782" y="379052"/>
                    <a:pt x="330109" y="377968"/>
                    <a:pt x="327593" y="374715"/>
                  </a:cubicBezTo>
                  <a:cubicBezTo>
                    <a:pt x="325437" y="371101"/>
                    <a:pt x="326156" y="366403"/>
                    <a:pt x="329750" y="364235"/>
                  </a:cubicBezTo>
                  <a:lnTo>
                    <a:pt x="369647" y="337493"/>
                  </a:lnTo>
                  <a:cubicBezTo>
                    <a:pt x="372882" y="334963"/>
                    <a:pt x="377555" y="335686"/>
                    <a:pt x="379711" y="339300"/>
                  </a:cubicBezTo>
                  <a:cubicBezTo>
                    <a:pt x="382227" y="342552"/>
                    <a:pt x="381508" y="347611"/>
                    <a:pt x="377914" y="349780"/>
                  </a:cubicBezTo>
                  <a:lnTo>
                    <a:pt x="363146" y="359903"/>
                  </a:lnTo>
                  <a:lnTo>
                    <a:pt x="407542" y="476949"/>
                  </a:lnTo>
                  <a:lnTo>
                    <a:pt x="430680" y="476949"/>
                  </a:lnTo>
                  <a:lnTo>
                    <a:pt x="376362" y="200245"/>
                  </a:lnTo>
                  <a:lnTo>
                    <a:pt x="217727" y="200245"/>
                  </a:lnTo>
                  <a:close/>
                  <a:moveTo>
                    <a:pt x="835295" y="197857"/>
                  </a:moveTo>
                  <a:lnTo>
                    <a:pt x="826993" y="209389"/>
                  </a:lnTo>
                  <a:lnTo>
                    <a:pt x="825910" y="210470"/>
                  </a:lnTo>
                  <a:lnTo>
                    <a:pt x="826993" y="210470"/>
                  </a:lnTo>
                  <a:lnTo>
                    <a:pt x="830603" y="210470"/>
                  </a:lnTo>
                  <a:lnTo>
                    <a:pt x="830603" y="223805"/>
                  </a:lnTo>
                  <a:lnTo>
                    <a:pt x="838183" y="223805"/>
                  </a:lnTo>
                  <a:lnTo>
                    <a:pt x="839627" y="223805"/>
                  </a:lnTo>
                  <a:lnTo>
                    <a:pt x="839627" y="210470"/>
                  </a:lnTo>
                  <a:lnTo>
                    <a:pt x="844681" y="210470"/>
                  </a:lnTo>
                  <a:lnTo>
                    <a:pt x="838183" y="202181"/>
                  </a:lnTo>
                  <a:lnTo>
                    <a:pt x="835295" y="197857"/>
                  </a:lnTo>
                  <a:close/>
                  <a:moveTo>
                    <a:pt x="813275" y="197857"/>
                  </a:moveTo>
                  <a:lnTo>
                    <a:pt x="803889" y="210470"/>
                  </a:lnTo>
                  <a:lnTo>
                    <a:pt x="808582" y="210470"/>
                  </a:lnTo>
                  <a:lnTo>
                    <a:pt x="808582" y="223805"/>
                  </a:lnTo>
                  <a:lnTo>
                    <a:pt x="815080" y="223805"/>
                  </a:lnTo>
                  <a:lnTo>
                    <a:pt x="817607" y="223805"/>
                  </a:lnTo>
                  <a:lnTo>
                    <a:pt x="817607" y="210470"/>
                  </a:lnTo>
                  <a:lnTo>
                    <a:pt x="822300" y="210470"/>
                  </a:lnTo>
                  <a:lnTo>
                    <a:pt x="815080" y="200740"/>
                  </a:lnTo>
                  <a:lnTo>
                    <a:pt x="813275" y="197857"/>
                  </a:lnTo>
                  <a:close/>
                  <a:moveTo>
                    <a:pt x="623034" y="197857"/>
                  </a:moveTo>
                  <a:lnTo>
                    <a:pt x="623034" y="207227"/>
                  </a:lnTo>
                  <a:lnTo>
                    <a:pt x="629893" y="207227"/>
                  </a:lnTo>
                  <a:lnTo>
                    <a:pt x="641444" y="207227"/>
                  </a:lnTo>
                  <a:lnTo>
                    <a:pt x="652635" y="207227"/>
                  </a:lnTo>
                  <a:lnTo>
                    <a:pt x="664548" y="207227"/>
                  </a:lnTo>
                  <a:lnTo>
                    <a:pt x="676100" y="207227"/>
                  </a:lnTo>
                  <a:lnTo>
                    <a:pt x="688012" y="207227"/>
                  </a:lnTo>
                  <a:lnTo>
                    <a:pt x="699203" y="207227"/>
                  </a:lnTo>
                  <a:lnTo>
                    <a:pt x="710755" y="207227"/>
                  </a:lnTo>
                  <a:lnTo>
                    <a:pt x="722667" y="207227"/>
                  </a:lnTo>
                  <a:lnTo>
                    <a:pt x="730609" y="207227"/>
                  </a:lnTo>
                  <a:lnTo>
                    <a:pt x="730609" y="197857"/>
                  </a:lnTo>
                  <a:lnTo>
                    <a:pt x="722667" y="197857"/>
                  </a:lnTo>
                  <a:lnTo>
                    <a:pt x="710755" y="197857"/>
                  </a:lnTo>
                  <a:lnTo>
                    <a:pt x="699203" y="197857"/>
                  </a:lnTo>
                  <a:lnTo>
                    <a:pt x="688012" y="197857"/>
                  </a:lnTo>
                  <a:lnTo>
                    <a:pt x="676100" y="197857"/>
                  </a:lnTo>
                  <a:lnTo>
                    <a:pt x="664548" y="197857"/>
                  </a:lnTo>
                  <a:lnTo>
                    <a:pt x="652635" y="197857"/>
                  </a:lnTo>
                  <a:lnTo>
                    <a:pt x="641444" y="197857"/>
                  </a:lnTo>
                  <a:lnTo>
                    <a:pt x="629893" y="197857"/>
                  </a:lnTo>
                  <a:lnTo>
                    <a:pt x="623034" y="197857"/>
                  </a:lnTo>
                  <a:close/>
                  <a:moveTo>
                    <a:pt x="553266" y="160338"/>
                  </a:moveTo>
                  <a:cubicBezTo>
                    <a:pt x="561897" y="160338"/>
                    <a:pt x="568370" y="167179"/>
                    <a:pt x="568370" y="175461"/>
                  </a:cubicBezTo>
                  <a:lnTo>
                    <a:pt x="568370" y="556770"/>
                  </a:lnTo>
                  <a:lnTo>
                    <a:pt x="713656" y="556770"/>
                  </a:lnTo>
                  <a:lnTo>
                    <a:pt x="714016" y="556770"/>
                  </a:lnTo>
                  <a:lnTo>
                    <a:pt x="714016" y="587015"/>
                  </a:lnTo>
                  <a:lnTo>
                    <a:pt x="713656" y="587015"/>
                  </a:lnTo>
                  <a:lnTo>
                    <a:pt x="553266" y="587015"/>
                  </a:lnTo>
                  <a:cubicBezTo>
                    <a:pt x="544994" y="587015"/>
                    <a:pt x="538162" y="580174"/>
                    <a:pt x="538162" y="571892"/>
                  </a:cubicBezTo>
                  <a:lnTo>
                    <a:pt x="538162" y="175461"/>
                  </a:lnTo>
                  <a:cubicBezTo>
                    <a:pt x="538162" y="167179"/>
                    <a:pt x="544994" y="160338"/>
                    <a:pt x="553266" y="160338"/>
                  </a:cubicBezTo>
                  <a:close/>
                  <a:moveTo>
                    <a:pt x="217727" y="149225"/>
                  </a:moveTo>
                  <a:lnTo>
                    <a:pt x="416277" y="149225"/>
                  </a:lnTo>
                  <a:cubicBezTo>
                    <a:pt x="424580" y="149225"/>
                    <a:pt x="431439" y="155692"/>
                    <a:pt x="431439" y="163956"/>
                  </a:cubicBezTo>
                  <a:cubicBezTo>
                    <a:pt x="431439" y="172579"/>
                    <a:pt x="424580" y="200245"/>
                    <a:pt x="416277" y="200245"/>
                  </a:cubicBezTo>
                  <a:lnTo>
                    <a:pt x="406700" y="200245"/>
                  </a:lnTo>
                  <a:lnTo>
                    <a:pt x="460174" y="473936"/>
                  </a:lnTo>
                  <a:lnTo>
                    <a:pt x="459570" y="476949"/>
                  </a:lnTo>
                  <a:lnTo>
                    <a:pt x="508000" y="476949"/>
                  </a:lnTo>
                  <a:lnTo>
                    <a:pt x="508000" y="175846"/>
                  </a:lnTo>
                  <a:cubicBezTo>
                    <a:pt x="508000" y="171520"/>
                    <a:pt x="511322" y="168275"/>
                    <a:pt x="515753" y="168275"/>
                  </a:cubicBezTo>
                  <a:cubicBezTo>
                    <a:pt x="519814" y="168275"/>
                    <a:pt x="523506" y="171520"/>
                    <a:pt x="523506" y="175846"/>
                  </a:cubicBezTo>
                  <a:lnTo>
                    <a:pt x="523506" y="492097"/>
                  </a:lnTo>
                  <a:lnTo>
                    <a:pt x="523515" y="492119"/>
                  </a:lnTo>
                  <a:cubicBezTo>
                    <a:pt x="523515" y="492480"/>
                    <a:pt x="523515" y="492842"/>
                    <a:pt x="523515" y="493564"/>
                  </a:cubicBezTo>
                  <a:lnTo>
                    <a:pt x="523515" y="613119"/>
                  </a:lnTo>
                  <a:cubicBezTo>
                    <a:pt x="523515" y="614564"/>
                    <a:pt x="523155" y="616008"/>
                    <a:pt x="522795" y="617453"/>
                  </a:cubicBezTo>
                  <a:cubicBezTo>
                    <a:pt x="520994" y="594698"/>
                    <a:pt x="511273" y="573749"/>
                    <a:pt x="494711" y="557495"/>
                  </a:cubicBezTo>
                  <a:cubicBezTo>
                    <a:pt x="476708" y="539436"/>
                    <a:pt x="452225" y="530045"/>
                    <a:pt x="427381" y="530045"/>
                  </a:cubicBezTo>
                  <a:cubicBezTo>
                    <a:pt x="402177" y="530045"/>
                    <a:pt x="378054" y="539436"/>
                    <a:pt x="360051" y="557495"/>
                  </a:cubicBezTo>
                  <a:cubicBezTo>
                    <a:pt x="342049" y="575194"/>
                    <a:pt x="331607" y="599394"/>
                    <a:pt x="331607" y="624677"/>
                  </a:cubicBezTo>
                  <a:cubicBezTo>
                    <a:pt x="331607" y="625761"/>
                    <a:pt x="331607" y="626844"/>
                    <a:pt x="331607" y="628289"/>
                  </a:cubicBezTo>
                  <a:lnTo>
                    <a:pt x="207750" y="628289"/>
                  </a:lnTo>
                  <a:cubicBezTo>
                    <a:pt x="204869" y="612035"/>
                    <a:pt x="197308" y="597226"/>
                    <a:pt x="185426" y="585668"/>
                  </a:cubicBezTo>
                  <a:cubicBezTo>
                    <a:pt x="170304" y="570859"/>
                    <a:pt x="150501" y="562913"/>
                    <a:pt x="129978" y="562913"/>
                  </a:cubicBezTo>
                  <a:cubicBezTo>
                    <a:pt x="108735" y="562913"/>
                    <a:pt x="88932" y="570859"/>
                    <a:pt x="74170" y="585668"/>
                  </a:cubicBezTo>
                  <a:cubicBezTo>
                    <a:pt x="62289" y="597226"/>
                    <a:pt x="54368" y="612035"/>
                    <a:pt x="51847" y="628289"/>
                  </a:cubicBezTo>
                  <a:lnTo>
                    <a:pt x="38885" y="628289"/>
                  </a:lnTo>
                  <a:lnTo>
                    <a:pt x="15122" y="628289"/>
                  </a:lnTo>
                  <a:cubicBezTo>
                    <a:pt x="6841" y="628289"/>
                    <a:pt x="0" y="621426"/>
                    <a:pt x="0" y="613119"/>
                  </a:cubicBezTo>
                  <a:lnTo>
                    <a:pt x="0" y="568692"/>
                  </a:lnTo>
                  <a:cubicBezTo>
                    <a:pt x="0" y="561107"/>
                    <a:pt x="1080" y="553522"/>
                    <a:pt x="4320" y="547382"/>
                  </a:cubicBezTo>
                  <a:cubicBezTo>
                    <a:pt x="8281" y="539797"/>
                    <a:pt x="14402" y="535101"/>
                    <a:pt x="23763" y="533656"/>
                  </a:cubicBezTo>
                  <a:lnTo>
                    <a:pt x="23763" y="498982"/>
                  </a:lnTo>
                  <a:cubicBezTo>
                    <a:pt x="23763" y="480561"/>
                    <a:pt x="31684" y="463585"/>
                    <a:pt x="43926" y="451305"/>
                  </a:cubicBezTo>
                  <a:cubicBezTo>
                    <a:pt x="56528" y="439024"/>
                    <a:pt x="73450" y="431800"/>
                    <a:pt x="92173" y="431800"/>
                  </a:cubicBezTo>
                  <a:lnTo>
                    <a:pt x="176212" y="431800"/>
                  </a:lnTo>
                  <a:lnTo>
                    <a:pt x="176212" y="190185"/>
                  </a:lnTo>
                  <a:cubicBezTo>
                    <a:pt x="176212" y="178687"/>
                    <a:pt x="180905" y="168627"/>
                    <a:pt x="188486" y="161082"/>
                  </a:cubicBezTo>
                  <a:cubicBezTo>
                    <a:pt x="196067" y="153896"/>
                    <a:pt x="206175" y="149225"/>
                    <a:pt x="217727" y="149225"/>
                  </a:cubicBezTo>
                  <a:close/>
                  <a:moveTo>
                    <a:pt x="823383" y="135148"/>
                  </a:moveTo>
                  <a:lnTo>
                    <a:pt x="826993" y="144158"/>
                  </a:lnTo>
                  <a:lnTo>
                    <a:pt x="837461" y="170106"/>
                  </a:lnTo>
                  <a:lnTo>
                    <a:pt x="838183" y="170106"/>
                  </a:lnTo>
                  <a:lnTo>
                    <a:pt x="853706" y="170106"/>
                  </a:lnTo>
                  <a:lnTo>
                    <a:pt x="839627" y="135148"/>
                  </a:lnTo>
                  <a:lnTo>
                    <a:pt x="838183" y="135148"/>
                  </a:lnTo>
                  <a:lnTo>
                    <a:pt x="826993" y="135148"/>
                  </a:lnTo>
                  <a:lnTo>
                    <a:pt x="823383" y="135148"/>
                  </a:lnTo>
                  <a:close/>
                  <a:moveTo>
                    <a:pt x="799919" y="135148"/>
                  </a:moveTo>
                  <a:lnTo>
                    <a:pt x="803528" y="144158"/>
                  </a:lnTo>
                  <a:lnTo>
                    <a:pt x="813997" y="170106"/>
                  </a:lnTo>
                  <a:lnTo>
                    <a:pt x="815080" y="170106"/>
                  </a:lnTo>
                  <a:lnTo>
                    <a:pt x="826993" y="170106"/>
                  </a:lnTo>
                  <a:lnTo>
                    <a:pt x="830242" y="170106"/>
                  </a:lnTo>
                  <a:lnTo>
                    <a:pt x="826993" y="161096"/>
                  </a:lnTo>
                  <a:lnTo>
                    <a:pt x="816163" y="135148"/>
                  </a:lnTo>
                  <a:lnTo>
                    <a:pt x="815080" y="135148"/>
                  </a:lnTo>
                  <a:lnTo>
                    <a:pt x="803528" y="135148"/>
                  </a:lnTo>
                  <a:lnTo>
                    <a:pt x="799919" y="135148"/>
                  </a:lnTo>
                  <a:close/>
                  <a:moveTo>
                    <a:pt x="776815" y="135148"/>
                  </a:moveTo>
                  <a:lnTo>
                    <a:pt x="780425" y="144158"/>
                  </a:lnTo>
                  <a:lnTo>
                    <a:pt x="790894" y="170106"/>
                  </a:lnTo>
                  <a:lnTo>
                    <a:pt x="791977" y="170106"/>
                  </a:lnTo>
                  <a:lnTo>
                    <a:pt x="803528" y="170106"/>
                  </a:lnTo>
                  <a:lnTo>
                    <a:pt x="807138" y="170106"/>
                  </a:lnTo>
                  <a:lnTo>
                    <a:pt x="803528" y="161096"/>
                  </a:lnTo>
                  <a:lnTo>
                    <a:pt x="793060" y="135148"/>
                  </a:lnTo>
                  <a:lnTo>
                    <a:pt x="791977" y="135148"/>
                  </a:lnTo>
                  <a:lnTo>
                    <a:pt x="780425" y="135148"/>
                  </a:lnTo>
                  <a:lnTo>
                    <a:pt x="776815" y="135148"/>
                  </a:lnTo>
                  <a:close/>
                  <a:moveTo>
                    <a:pt x="753712" y="135148"/>
                  </a:moveTo>
                  <a:lnTo>
                    <a:pt x="757322" y="144158"/>
                  </a:lnTo>
                  <a:lnTo>
                    <a:pt x="767791" y="170106"/>
                  </a:lnTo>
                  <a:lnTo>
                    <a:pt x="768874" y="170106"/>
                  </a:lnTo>
                  <a:lnTo>
                    <a:pt x="780425" y="170106"/>
                  </a:lnTo>
                  <a:lnTo>
                    <a:pt x="784035" y="170106"/>
                  </a:lnTo>
                  <a:lnTo>
                    <a:pt x="780425" y="161096"/>
                  </a:lnTo>
                  <a:lnTo>
                    <a:pt x="769957" y="135148"/>
                  </a:lnTo>
                  <a:lnTo>
                    <a:pt x="768874" y="135148"/>
                  </a:lnTo>
                  <a:lnTo>
                    <a:pt x="757322" y="135148"/>
                  </a:lnTo>
                  <a:lnTo>
                    <a:pt x="753712" y="135148"/>
                  </a:lnTo>
                  <a:close/>
                  <a:moveTo>
                    <a:pt x="730248" y="135148"/>
                  </a:moveTo>
                  <a:lnTo>
                    <a:pt x="733858" y="144158"/>
                  </a:lnTo>
                  <a:lnTo>
                    <a:pt x="744687" y="170106"/>
                  </a:lnTo>
                  <a:lnTo>
                    <a:pt x="745770" y="170106"/>
                  </a:lnTo>
                  <a:lnTo>
                    <a:pt x="757322" y="170106"/>
                  </a:lnTo>
                  <a:lnTo>
                    <a:pt x="760932" y="170106"/>
                  </a:lnTo>
                  <a:lnTo>
                    <a:pt x="757322" y="161096"/>
                  </a:lnTo>
                  <a:lnTo>
                    <a:pt x="746853" y="135148"/>
                  </a:lnTo>
                  <a:lnTo>
                    <a:pt x="745770" y="135148"/>
                  </a:lnTo>
                  <a:lnTo>
                    <a:pt x="733858" y="135148"/>
                  </a:lnTo>
                  <a:lnTo>
                    <a:pt x="730248" y="135148"/>
                  </a:lnTo>
                  <a:close/>
                  <a:moveTo>
                    <a:pt x="707145" y="135148"/>
                  </a:moveTo>
                  <a:lnTo>
                    <a:pt x="710755" y="144158"/>
                  </a:lnTo>
                  <a:lnTo>
                    <a:pt x="721223" y="170106"/>
                  </a:lnTo>
                  <a:lnTo>
                    <a:pt x="722667" y="170106"/>
                  </a:lnTo>
                  <a:lnTo>
                    <a:pt x="733858" y="170106"/>
                  </a:lnTo>
                  <a:lnTo>
                    <a:pt x="737468" y="170106"/>
                  </a:lnTo>
                  <a:lnTo>
                    <a:pt x="733858" y="161096"/>
                  </a:lnTo>
                  <a:lnTo>
                    <a:pt x="723750" y="135148"/>
                  </a:lnTo>
                  <a:lnTo>
                    <a:pt x="722667" y="135148"/>
                  </a:lnTo>
                  <a:lnTo>
                    <a:pt x="710755" y="135148"/>
                  </a:lnTo>
                  <a:lnTo>
                    <a:pt x="707145" y="135148"/>
                  </a:lnTo>
                  <a:close/>
                  <a:moveTo>
                    <a:pt x="684402" y="135148"/>
                  </a:moveTo>
                  <a:lnTo>
                    <a:pt x="688012" y="144158"/>
                  </a:lnTo>
                  <a:lnTo>
                    <a:pt x="698120" y="170106"/>
                  </a:lnTo>
                  <a:lnTo>
                    <a:pt x="699203" y="170106"/>
                  </a:lnTo>
                  <a:lnTo>
                    <a:pt x="710755" y="170106"/>
                  </a:lnTo>
                  <a:lnTo>
                    <a:pt x="714364" y="170106"/>
                  </a:lnTo>
                  <a:lnTo>
                    <a:pt x="710755" y="161096"/>
                  </a:lnTo>
                  <a:lnTo>
                    <a:pt x="700647" y="135148"/>
                  </a:lnTo>
                  <a:lnTo>
                    <a:pt x="699203" y="135148"/>
                  </a:lnTo>
                  <a:lnTo>
                    <a:pt x="688012" y="135148"/>
                  </a:lnTo>
                  <a:lnTo>
                    <a:pt x="684402" y="135148"/>
                  </a:lnTo>
                  <a:close/>
                  <a:moveTo>
                    <a:pt x="660938" y="135148"/>
                  </a:moveTo>
                  <a:lnTo>
                    <a:pt x="664548" y="144158"/>
                  </a:lnTo>
                  <a:lnTo>
                    <a:pt x="675017" y="170106"/>
                  </a:lnTo>
                  <a:lnTo>
                    <a:pt x="676100" y="170106"/>
                  </a:lnTo>
                  <a:lnTo>
                    <a:pt x="688012" y="170106"/>
                  </a:lnTo>
                  <a:lnTo>
                    <a:pt x="691261" y="170106"/>
                  </a:lnTo>
                  <a:lnTo>
                    <a:pt x="688012" y="161096"/>
                  </a:lnTo>
                  <a:lnTo>
                    <a:pt x="677183" y="135148"/>
                  </a:lnTo>
                  <a:lnTo>
                    <a:pt x="676100" y="135148"/>
                  </a:lnTo>
                  <a:lnTo>
                    <a:pt x="664548" y="135148"/>
                  </a:lnTo>
                  <a:lnTo>
                    <a:pt x="660938" y="135148"/>
                  </a:lnTo>
                  <a:close/>
                  <a:moveTo>
                    <a:pt x="637834" y="135148"/>
                  </a:moveTo>
                  <a:lnTo>
                    <a:pt x="641444" y="144158"/>
                  </a:lnTo>
                  <a:lnTo>
                    <a:pt x="651913" y="170106"/>
                  </a:lnTo>
                  <a:lnTo>
                    <a:pt x="652635" y="170106"/>
                  </a:lnTo>
                  <a:lnTo>
                    <a:pt x="664548" y="170106"/>
                  </a:lnTo>
                  <a:lnTo>
                    <a:pt x="668158" y="170106"/>
                  </a:lnTo>
                  <a:lnTo>
                    <a:pt x="664548" y="161096"/>
                  </a:lnTo>
                  <a:lnTo>
                    <a:pt x="654079" y="135148"/>
                  </a:lnTo>
                  <a:lnTo>
                    <a:pt x="652635" y="135148"/>
                  </a:lnTo>
                  <a:lnTo>
                    <a:pt x="641444" y="135148"/>
                  </a:lnTo>
                  <a:lnTo>
                    <a:pt x="637834" y="135148"/>
                  </a:lnTo>
                  <a:close/>
                  <a:moveTo>
                    <a:pt x="614731" y="135148"/>
                  </a:moveTo>
                  <a:lnTo>
                    <a:pt x="628810" y="170106"/>
                  </a:lnTo>
                  <a:lnTo>
                    <a:pt x="629893" y="170106"/>
                  </a:lnTo>
                  <a:lnTo>
                    <a:pt x="641444" y="170106"/>
                  </a:lnTo>
                  <a:lnTo>
                    <a:pt x="645054" y="170106"/>
                  </a:lnTo>
                  <a:lnTo>
                    <a:pt x="641444" y="161096"/>
                  </a:lnTo>
                  <a:lnTo>
                    <a:pt x="630615" y="135148"/>
                  </a:lnTo>
                  <a:lnTo>
                    <a:pt x="629893" y="135148"/>
                  </a:lnTo>
                  <a:lnTo>
                    <a:pt x="614731" y="135148"/>
                  </a:lnTo>
                  <a:close/>
                  <a:moveTo>
                    <a:pt x="701369" y="12347"/>
                  </a:moveTo>
                  <a:lnTo>
                    <a:pt x="701369" y="72439"/>
                  </a:lnTo>
                  <a:lnTo>
                    <a:pt x="701369" y="72800"/>
                  </a:lnTo>
                  <a:lnTo>
                    <a:pt x="706784" y="81449"/>
                  </a:lnTo>
                  <a:lnTo>
                    <a:pt x="710755" y="75323"/>
                  </a:lnTo>
                  <a:lnTo>
                    <a:pt x="712559" y="72800"/>
                  </a:lnTo>
                  <a:lnTo>
                    <a:pt x="717974" y="81449"/>
                  </a:lnTo>
                  <a:lnTo>
                    <a:pt x="722667" y="74241"/>
                  </a:lnTo>
                  <a:lnTo>
                    <a:pt x="723389" y="72800"/>
                  </a:lnTo>
                  <a:lnTo>
                    <a:pt x="728804" y="81449"/>
                  </a:lnTo>
                  <a:lnTo>
                    <a:pt x="733858" y="73521"/>
                  </a:lnTo>
                  <a:lnTo>
                    <a:pt x="734580" y="72800"/>
                  </a:lnTo>
                  <a:lnTo>
                    <a:pt x="739995" y="81449"/>
                  </a:lnTo>
                  <a:lnTo>
                    <a:pt x="745409" y="72800"/>
                  </a:lnTo>
                  <a:lnTo>
                    <a:pt x="745770" y="73160"/>
                  </a:lnTo>
                  <a:lnTo>
                    <a:pt x="750824" y="81449"/>
                  </a:lnTo>
                  <a:lnTo>
                    <a:pt x="756600" y="72800"/>
                  </a:lnTo>
                  <a:lnTo>
                    <a:pt x="757322" y="74241"/>
                  </a:lnTo>
                  <a:lnTo>
                    <a:pt x="762015" y="81449"/>
                  </a:lnTo>
                  <a:lnTo>
                    <a:pt x="767430" y="72800"/>
                  </a:lnTo>
                  <a:lnTo>
                    <a:pt x="767430" y="12347"/>
                  </a:lnTo>
                  <a:lnTo>
                    <a:pt x="701369" y="12347"/>
                  </a:lnTo>
                  <a:close/>
                  <a:moveTo>
                    <a:pt x="611843" y="0"/>
                  </a:moveTo>
                  <a:lnTo>
                    <a:pt x="629893" y="0"/>
                  </a:lnTo>
                  <a:lnTo>
                    <a:pt x="641444" y="0"/>
                  </a:lnTo>
                  <a:lnTo>
                    <a:pt x="652635" y="0"/>
                  </a:lnTo>
                  <a:lnTo>
                    <a:pt x="664548" y="0"/>
                  </a:lnTo>
                  <a:lnTo>
                    <a:pt x="666869" y="0"/>
                  </a:lnTo>
                  <a:lnTo>
                    <a:pt x="676100" y="0"/>
                  </a:lnTo>
                  <a:lnTo>
                    <a:pt x="688012" y="0"/>
                  </a:lnTo>
                  <a:lnTo>
                    <a:pt x="699203" y="0"/>
                  </a:lnTo>
                  <a:lnTo>
                    <a:pt x="701369" y="0"/>
                  </a:lnTo>
                  <a:lnTo>
                    <a:pt x="767430" y="0"/>
                  </a:lnTo>
                  <a:lnTo>
                    <a:pt x="768874" y="0"/>
                  </a:lnTo>
                  <a:lnTo>
                    <a:pt x="780425" y="0"/>
                  </a:lnTo>
                  <a:lnTo>
                    <a:pt x="791977" y="0"/>
                  </a:lnTo>
                  <a:lnTo>
                    <a:pt x="798394" y="0"/>
                  </a:lnTo>
                  <a:lnTo>
                    <a:pt x="803528" y="0"/>
                  </a:lnTo>
                  <a:lnTo>
                    <a:pt x="815080" y="0"/>
                  </a:lnTo>
                  <a:lnTo>
                    <a:pt x="826993" y="0"/>
                  </a:lnTo>
                  <a:lnTo>
                    <a:pt x="838183" y="0"/>
                  </a:lnTo>
                  <a:lnTo>
                    <a:pt x="856955" y="0"/>
                  </a:lnTo>
                  <a:cubicBezTo>
                    <a:pt x="864174" y="0"/>
                    <a:pt x="869589" y="5766"/>
                    <a:pt x="869589" y="12614"/>
                  </a:cubicBezTo>
                  <a:lnTo>
                    <a:pt x="869228" y="151726"/>
                  </a:lnTo>
                  <a:lnTo>
                    <a:pt x="862730" y="135148"/>
                  </a:lnTo>
                  <a:lnTo>
                    <a:pt x="846486" y="135148"/>
                  </a:lnTo>
                  <a:lnTo>
                    <a:pt x="860565" y="170106"/>
                  </a:lnTo>
                  <a:lnTo>
                    <a:pt x="869228" y="170106"/>
                  </a:lnTo>
                  <a:lnTo>
                    <a:pt x="868867" y="245789"/>
                  </a:lnTo>
                  <a:cubicBezTo>
                    <a:pt x="868867" y="252636"/>
                    <a:pt x="863452" y="258403"/>
                    <a:pt x="856233" y="258403"/>
                  </a:cubicBezTo>
                  <a:lnTo>
                    <a:pt x="838183" y="258403"/>
                  </a:lnTo>
                  <a:lnTo>
                    <a:pt x="826993" y="258403"/>
                  </a:lnTo>
                  <a:lnTo>
                    <a:pt x="815080" y="258403"/>
                  </a:lnTo>
                  <a:lnTo>
                    <a:pt x="803528" y="258403"/>
                  </a:lnTo>
                  <a:lnTo>
                    <a:pt x="791977" y="258403"/>
                  </a:lnTo>
                  <a:lnTo>
                    <a:pt x="780425" y="258403"/>
                  </a:lnTo>
                  <a:lnTo>
                    <a:pt x="768874" y="258403"/>
                  </a:lnTo>
                  <a:lnTo>
                    <a:pt x="757322" y="258403"/>
                  </a:lnTo>
                  <a:lnTo>
                    <a:pt x="745770" y="258403"/>
                  </a:lnTo>
                  <a:lnTo>
                    <a:pt x="733858" y="258403"/>
                  </a:lnTo>
                  <a:lnTo>
                    <a:pt x="722667" y="258403"/>
                  </a:lnTo>
                  <a:lnTo>
                    <a:pt x="710755" y="258403"/>
                  </a:lnTo>
                  <a:lnTo>
                    <a:pt x="699203" y="258403"/>
                  </a:lnTo>
                  <a:lnTo>
                    <a:pt x="688012" y="258403"/>
                  </a:lnTo>
                  <a:lnTo>
                    <a:pt x="676100" y="258403"/>
                  </a:lnTo>
                  <a:lnTo>
                    <a:pt x="664548" y="258403"/>
                  </a:lnTo>
                  <a:lnTo>
                    <a:pt x="652635" y="258403"/>
                  </a:lnTo>
                  <a:lnTo>
                    <a:pt x="641444" y="258403"/>
                  </a:lnTo>
                  <a:lnTo>
                    <a:pt x="629893" y="258403"/>
                  </a:lnTo>
                  <a:lnTo>
                    <a:pt x="611121" y="258403"/>
                  </a:lnTo>
                  <a:cubicBezTo>
                    <a:pt x="604263" y="258403"/>
                    <a:pt x="598487" y="252636"/>
                    <a:pt x="598487" y="245789"/>
                  </a:cubicBezTo>
                  <a:lnTo>
                    <a:pt x="598848" y="153528"/>
                  </a:lnTo>
                  <a:lnTo>
                    <a:pt x="605346" y="170106"/>
                  </a:lnTo>
                  <a:lnTo>
                    <a:pt x="621590" y="170106"/>
                  </a:lnTo>
                  <a:lnTo>
                    <a:pt x="607872" y="135148"/>
                  </a:lnTo>
                  <a:lnTo>
                    <a:pt x="598848" y="135148"/>
                  </a:lnTo>
                  <a:lnTo>
                    <a:pt x="599209" y="12614"/>
                  </a:lnTo>
                  <a:cubicBezTo>
                    <a:pt x="599209" y="5766"/>
                    <a:pt x="604624" y="0"/>
                    <a:pt x="611843" y="0"/>
                  </a:cubicBezTo>
                  <a:close/>
                </a:path>
              </a:pathLst>
            </a:custGeom>
            <a:solidFill>
              <a:schemeClr val="bg1"/>
            </a:solidFill>
            <a:ln>
              <a:noFill/>
            </a:ln>
            <a:effectLst/>
          </p:spPr>
          <p:txBody>
            <a:bodyPr anchor="ctr"/>
            <a:lstStyle/>
            <a:p>
              <a:endParaRPr lang="en-GB" sz="567" dirty="0">
                <a:latin typeface="+mj-lt"/>
              </a:endParaRPr>
            </a:p>
          </p:txBody>
        </p:sp>
      </p:grpSp>
    </p:spTree>
    <p:extLst>
      <p:ext uri="{BB962C8B-B14F-4D97-AF65-F5344CB8AC3E}">
        <p14:creationId xmlns:p14="http://schemas.microsoft.com/office/powerpoint/2010/main" val="18767104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platzhalter 33">
            <a:extLst>
              <a:ext uri="{FF2B5EF4-FFF2-40B4-BE49-F238E27FC236}">
                <a16:creationId xmlns:a16="http://schemas.microsoft.com/office/drawing/2014/main" id="{90E22E7C-FA7A-B07A-9AFF-7192A85B9446}"/>
              </a:ext>
            </a:extLst>
          </p:cNvPr>
          <p:cNvSpPr>
            <a:spLocks noGrp="1"/>
          </p:cNvSpPr>
          <p:nvPr>
            <p:ph type="body" sz="quarter" idx="18"/>
          </p:nvPr>
        </p:nvSpPr>
        <p:spPr>
          <a:xfrm>
            <a:off x="1708127" y="1177730"/>
            <a:ext cx="5004527" cy="1459592"/>
          </a:xfrm>
        </p:spPr>
        <p:txBody>
          <a:bodyPr>
            <a:normAutofit/>
          </a:bodyPr>
          <a:lstStyle/>
          <a:p>
            <a:r>
              <a:rPr lang="is-IS" dirty="0"/>
              <a:t>Þessar mælingar geta verið gagnlegar til að fylgjast  með og til að bæta þjónustu við viðskiptavini</a:t>
            </a:r>
          </a:p>
        </p:txBody>
      </p:sp>
      <p:sp>
        <p:nvSpPr>
          <p:cNvPr id="33" name="Textplatzhalter 32">
            <a:extLst>
              <a:ext uri="{FF2B5EF4-FFF2-40B4-BE49-F238E27FC236}">
                <a16:creationId xmlns:a16="http://schemas.microsoft.com/office/drawing/2014/main" id="{3111A1C8-A213-4A3B-F602-2D2F0929DE29}"/>
              </a:ext>
            </a:extLst>
          </p:cNvPr>
          <p:cNvSpPr>
            <a:spLocks noGrp="1"/>
          </p:cNvSpPr>
          <p:nvPr>
            <p:ph type="body" sz="quarter" idx="16"/>
          </p:nvPr>
        </p:nvSpPr>
        <p:spPr>
          <a:xfrm>
            <a:off x="1718561" y="240632"/>
            <a:ext cx="4951746" cy="1039528"/>
          </a:xfrm>
        </p:spPr>
        <p:txBody>
          <a:bodyPr>
            <a:normAutofit lnSpcReduction="10000"/>
          </a:bodyPr>
          <a:lstStyle/>
          <a:p>
            <a:r>
              <a:rPr lang="is-IS" cap="small" dirty="0"/>
              <a:t>Mælingar í tengslum við þjónustu</a:t>
            </a:r>
          </a:p>
        </p:txBody>
      </p:sp>
      <p:sp>
        <p:nvSpPr>
          <p:cNvPr id="4" name="Pentagon 29">
            <a:extLst>
              <a:ext uri="{FF2B5EF4-FFF2-40B4-BE49-F238E27FC236}">
                <a16:creationId xmlns:a16="http://schemas.microsoft.com/office/drawing/2014/main" id="{BE851E19-5CCC-4026-813D-53F94A3AC0E9}"/>
              </a:ext>
            </a:extLst>
          </p:cNvPr>
          <p:cNvSpPr/>
          <p:nvPr/>
        </p:nvSpPr>
        <p:spPr>
          <a:xfrm>
            <a:off x="4501275" y="3001839"/>
            <a:ext cx="7477218" cy="646730"/>
          </a:xfrm>
          <a:prstGeom prst="homePlate">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7">
            <a:extLst>
              <a:ext uri="{FF2B5EF4-FFF2-40B4-BE49-F238E27FC236}">
                <a16:creationId xmlns:a16="http://schemas.microsoft.com/office/drawing/2014/main" id="{77F44FBC-28A2-9319-6F27-4BA05F37D8A3}"/>
              </a:ext>
            </a:extLst>
          </p:cNvPr>
          <p:cNvSpPr txBox="1"/>
          <p:nvPr/>
        </p:nvSpPr>
        <p:spPr>
          <a:xfrm>
            <a:off x="4594776" y="3171249"/>
            <a:ext cx="2374438" cy="335989"/>
          </a:xfrm>
          <a:prstGeom prst="rect">
            <a:avLst/>
          </a:prstGeom>
          <a:noFill/>
          <a:ln>
            <a:noFill/>
          </a:ln>
        </p:spPr>
        <p:txBody>
          <a:bodyPr wrap="square" rtlCol="0" anchor="ctr" anchorCtr="0">
            <a:spAutoFit/>
          </a:bodyPr>
          <a:lstStyle/>
          <a:p>
            <a:pPr marL="0" marR="0" lvl="0" indent="0" defTabSz="914400" rtl="0" eaLnBrk="1" fontAlgn="auto" latinLnBrk="0" hangingPunct="1">
              <a:lnSpc>
                <a:spcPts val="1860"/>
              </a:lnSpc>
              <a:spcBef>
                <a:spcPts val="0"/>
              </a:spcBef>
              <a:spcAft>
                <a:spcPts val="0"/>
              </a:spcAft>
              <a:buClrTx/>
              <a:buSzTx/>
              <a:buFontTx/>
              <a:buNone/>
              <a:tabLst/>
              <a:defRPr/>
            </a:pPr>
            <a:r>
              <a:rPr kumimoji="0" lang="is-IS" b="1" i="0" u="none" strike="noStrike" kern="1200" cap="none" spc="0" normalizeH="0" baseline="0" dirty="0">
                <a:ln>
                  <a:noFill/>
                </a:ln>
                <a:solidFill>
                  <a:schemeClr val="bg1"/>
                </a:solidFill>
                <a:effectLst/>
                <a:uLnTx/>
                <a:uFillTx/>
                <a:ea typeface="League Spartan" charset="0"/>
                <a:cs typeface="Poppins" pitchFamily="2" charset="77"/>
              </a:rPr>
              <a:t>Ánægja viðskiptavina</a:t>
            </a:r>
          </a:p>
        </p:txBody>
      </p:sp>
      <p:sp>
        <p:nvSpPr>
          <p:cNvPr id="6" name="Subtitle 2">
            <a:extLst>
              <a:ext uri="{FF2B5EF4-FFF2-40B4-BE49-F238E27FC236}">
                <a16:creationId xmlns:a16="http://schemas.microsoft.com/office/drawing/2014/main" id="{60DDD896-B827-62E5-3AE7-9644C24366EC}"/>
              </a:ext>
            </a:extLst>
          </p:cNvPr>
          <p:cNvSpPr txBox="1">
            <a:spLocks/>
          </p:cNvSpPr>
          <p:nvPr/>
        </p:nvSpPr>
        <p:spPr>
          <a:xfrm>
            <a:off x="6988972" y="3166777"/>
            <a:ext cx="5156055"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13"/>
              </a:lnSpc>
              <a:spcBef>
                <a:spcPts val="0"/>
              </a:spcBef>
              <a:spcAft>
                <a:spcPts val="0"/>
              </a:spcAft>
              <a:buClrTx/>
              <a:buSzTx/>
              <a:buFont typeface="Arial"/>
              <a:buNone/>
              <a:tabLst/>
              <a:defRPr/>
            </a:pPr>
            <a:r>
              <a:rPr kumimoji="0" lang="is-IS" sz="1800" b="0" i="0" u="none" strike="noStrike" kern="1200" cap="none" spc="0" normalizeH="0" baseline="0" dirty="0">
                <a:ln>
                  <a:noFill/>
                </a:ln>
                <a:solidFill>
                  <a:schemeClr val="bg1"/>
                </a:solidFill>
                <a:effectLst/>
                <a:uLnTx/>
                <a:uFillTx/>
                <a:latin typeface="+mn-lt"/>
                <a:ea typeface="Lato Light" panose="020F0502020204030203" pitchFamily="34" charset="0"/>
                <a:cs typeface="Mukta ExtraLight" panose="020B0000000000000000" pitchFamily="34" charset="77"/>
              </a:rPr>
              <a:t>Ánægja viðskipta skiptir öllu máli en erfitt að mæla </a:t>
            </a:r>
          </a:p>
        </p:txBody>
      </p:sp>
      <p:sp>
        <p:nvSpPr>
          <p:cNvPr id="7" name="Pentagon 32">
            <a:extLst>
              <a:ext uri="{FF2B5EF4-FFF2-40B4-BE49-F238E27FC236}">
                <a16:creationId xmlns:a16="http://schemas.microsoft.com/office/drawing/2014/main" id="{8050CEE8-4D97-3E6E-9C3E-1D085D8CACA4}"/>
              </a:ext>
            </a:extLst>
          </p:cNvPr>
          <p:cNvSpPr/>
          <p:nvPr/>
        </p:nvSpPr>
        <p:spPr>
          <a:xfrm>
            <a:off x="4501275" y="3805688"/>
            <a:ext cx="7477218" cy="646730"/>
          </a:xfrm>
          <a:prstGeom prst="homePlat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BAF68E7-89D4-BB35-02B0-C5800D24B4DE}"/>
              </a:ext>
            </a:extLst>
          </p:cNvPr>
          <p:cNvSpPr txBox="1"/>
          <p:nvPr/>
        </p:nvSpPr>
        <p:spPr>
          <a:xfrm>
            <a:off x="4610232" y="3989506"/>
            <a:ext cx="2393480" cy="335989"/>
          </a:xfrm>
          <a:prstGeom prst="rect">
            <a:avLst/>
          </a:prstGeom>
          <a:noFill/>
          <a:ln>
            <a:noFill/>
          </a:ln>
        </p:spPr>
        <p:txBody>
          <a:bodyPr wrap="square" rtlCol="0" anchor="ctr" anchorCtr="0">
            <a:spAutoFit/>
          </a:bodyPr>
          <a:lstStyle/>
          <a:p>
            <a:pPr lvl="0">
              <a:lnSpc>
                <a:spcPts val="1860"/>
              </a:lnSpc>
              <a:defRPr/>
            </a:pPr>
            <a:r>
              <a:rPr lang="is-IS" b="1">
                <a:solidFill>
                  <a:schemeClr val="bg1"/>
                </a:solidFill>
                <a:ea typeface="League Spartan" charset="0"/>
                <a:cs typeface="Poppins" pitchFamily="2" charset="77"/>
              </a:rPr>
              <a:t>Meðmælaskor (NPS)</a:t>
            </a:r>
          </a:p>
        </p:txBody>
      </p:sp>
      <p:sp>
        <p:nvSpPr>
          <p:cNvPr id="9" name="Subtitle 2">
            <a:extLst>
              <a:ext uri="{FF2B5EF4-FFF2-40B4-BE49-F238E27FC236}">
                <a16:creationId xmlns:a16="http://schemas.microsoft.com/office/drawing/2014/main" id="{93302AA8-80E9-93D0-E2A8-45DA9211CB64}"/>
              </a:ext>
            </a:extLst>
          </p:cNvPr>
          <p:cNvSpPr txBox="1">
            <a:spLocks/>
          </p:cNvSpPr>
          <p:nvPr/>
        </p:nvSpPr>
        <p:spPr>
          <a:xfrm>
            <a:off x="6921553" y="3887322"/>
            <a:ext cx="4863394" cy="47706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Meðmælaskorið (NPS) mælir líkurnar á því að viðskiptavinir þínir mæli með fyrirtækinu/vörunni</a:t>
            </a:r>
          </a:p>
        </p:txBody>
      </p:sp>
      <p:sp>
        <p:nvSpPr>
          <p:cNvPr id="16" name="Pentagon 41">
            <a:extLst>
              <a:ext uri="{FF2B5EF4-FFF2-40B4-BE49-F238E27FC236}">
                <a16:creationId xmlns:a16="http://schemas.microsoft.com/office/drawing/2014/main" id="{9C239C26-2C92-2C89-5AFF-DFB1E71D6722}"/>
              </a:ext>
            </a:extLst>
          </p:cNvPr>
          <p:cNvSpPr/>
          <p:nvPr/>
        </p:nvSpPr>
        <p:spPr>
          <a:xfrm>
            <a:off x="4501275" y="4588643"/>
            <a:ext cx="7477218" cy="646730"/>
          </a:xfrm>
          <a:prstGeom prst="homePlat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7">
            <a:extLst>
              <a:ext uri="{FF2B5EF4-FFF2-40B4-BE49-F238E27FC236}">
                <a16:creationId xmlns:a16="http://schemas.microsoft.com/office/drawing/2014/main" id="{481784DD-448B-1A31-78F4-EB46067AF8A5}"/>
              </a:ext>
            </a:extLst>
          </p:cNvPr>
          <p:cNvSpPr txBox="1"/>
          <p:nvPr/>
        </p:nvSpPr>
        <p:spPr>
          <a:xfrm>
            <a:off x="4617295" y="4771753"/>
            <a:ext cx="1714516" cy="335989"/>
          </a:xfrm>
          <a:prstGeom prst="rect">
            <a:avLst/>
          </a:prstGeom>
          <a:noFill/>
          <a:ln>
            <a:noFill/>
          </a:ln>
        </p:spPr>
        <p:txBody>
          <a:bodyPr wrap="square" rtlCol="0" anchor="ctr" anchorCtr="0">
            <a:spAutoFit/>
          </a:bodyPr>
          <a:lstStyle/>
          <a:p>
            <a:pPr lvl="0">
              <a:lnSpc>
                <a:spcPts val="1860"/>
              </a:lnSpc>
              <a:defRPr/>
            </a:pPr>
            <a:r>
              <a:rPr lang="is-IS" b="1">
                <a:solidFill>
                  <a:schemeClr val="bg1"/>
                </a:solidFill>
                <a:ea typeface="League Spartan" charset="0"/>
                <a:cs typeface="Poppins" pitchFamily="2" charset="77"/>
              </a:rPr>
              <a:t>Viðbragðstími</a:t>
            </a:r>
          </a:p>
        </p:txBody>
      </p:sp>
      <p:sp>
        <p:nvSpPr>
          <p:cNvPr id="18" name="Subtitle 2">
            <a:extLst>
              <a:ext uri="{FF2B5EF4-FFF2-40B4-BE49-F238E27FC236}">
                <a16:creationId xmlns:a16="http://schemas.microsoft.com/office/drawing/2014/main" id="{C1CADB1C-320E-4803-54DA-FD015407A13A}"/>
              </a:ext>
            </a:extLst>
          </p:cNvPr>
          <p:cNvSpPr txBox="1">
            <a:spLocks/>
          </p:cNvSpPr>
          <p:nvPr/>
        </p:nvSpPr>
        <p:spPr>
          <a:xfrm>
            <a:off x="6955661" y="4810220"/>
            <a:ext cx="4867695"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a:solidFill>
                  <a:schemeClr val="bg1"/>
                </a:solidFill>
                <a:latin typeface="+mn-lt"/>
                <a:ea typeface="Lato Light" panose="020F0502020204030203" pitchFamily="34" charset="0"/>
                <a:cs typeface="Mukta ExtraLight" panose="020B0000000000000000" pitchFamily="34" charset="77"/>
              </a:rPr>
              <a:t>Hraði er mikilvægur þáttur í ánægju viðskiptavina</a:t>
            </a:r>
          </a:p>
        </p:txBody>
      </p:sp>
      <p:sp>
        <p:nvSpPr>
          <p:cNvPr id="19" name="Pentagon 2">
            <a:extLst>
              <a:ext uri="{FF2B5EF4-FFF2-40B4-BE49-F238E27FC236}">
                <a16:creationId xmlns:a16="http://schemas.microsoft.com/office/drawing/2014/main" id="{6585F910-5410-EEBC-9836-24B46295F2E1}"/>
              </a:ext>
            </a:extLst>
          </p:cNvPr>
          <p:cNvSpPr/>
          <p:nvPr/>
        </p:nvSpPr>
        <p:spPr>
          <a:xfrm>
            <a:off x="4501275" y="5394668"/>
            <a:ext cx="7477218" cy="646730"/>
          </a:xfrm>
          <a:prstGeom prst="homePlate">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7">
            <a:extLst>
              <a:ext uri="{FF2B5EF4-FFF2-40B4-BE49-F238E27FC236}">
                <a16:creationId xmlns:a16="http://schemas.microsoft.com/office/drawing/2014/main" id="{48CDA02A-BBD0-F1B5-AE9A-7BC46714DF65}"/>
              </a:ext>
            </a:extLst>
          </p:cNvPr>
          <p:cNvSpPr txBox="1"/>
          <p:nvPr/>
        </p:nvSpPr>
        <p:spPr>
          <a:xfrm>
            <a:off x="4594776" y="5550038"/>
            <a:ext cx="2117878" cy="335989"/>
          </a:xfrm>
          <a:prstGeom prst="rect">
            <a:avLst/>
          </a:prstGeom>
          <a:noFill/>
          <a:ln>
            <a:noFill/>
          </a:ln>
        </p:spPr>
        <p:txBody>
          <a:bodyPr wrap="square" rtlCol="0" anchor="ctr" anchorCtr="0">
            <a:spAutoFit/>
          </a:bodyPr>
          <a:lstStyle/>
          <a:p>
            <a:pPr lvl="0">
              <a:lnSpc>
                <a:spcPts val="1860"/>
              </a:lnSpc>
              <a:defRPr/>
            </a:pPr>
            <a:r>
              <a:rPr lang="is-IS" b="1" dirty="0">
                <a:solidFill>
                  <a:schemeClr val="bg1"/>
                </a:solidFill>
                <a:ea typeface="League Spartan" charset="0"/>
                <a:cs typeface="Poppins" pitchFamily="2" charset="77"/>
              </a:rPr>
              <a:t>Endurkomuhlutfall</a:t>
            </a:r>
          </a:p>
        </p:txBody>
      </p:sp>
      <p:sp>
        <p:nvSpPr>
          <p:cNvPr id="21" name="Subtitle 2">
            <a:extLst>
              <a:ext uri="{FF2B5EF4-FFF2-40B4-BE49-F238E27FC236}">
                <a16:creationId xmlns:a16="http://schemas.microsoft.com/office/drawing/2014/main" id="{10EBFE17-916F-ECC2-A60C-2B388E0A1976}"/>
              </a:ext>
            </a:extLst>
          </p:cNvPr>
          <p:cNvSpPr txBox="1">
            <a:spLocks/>
          </p:cNvSpPr>
          <p:nvPr/>
        </p:nvSpPr>
        <p:spPr>
          <a:xfrm>
            <a:off x="6988972" y="5532711"/>
            <a:ext cx="4638062"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Í hve miklu mæli eru viðskiptavinir að koma aftur</a:t>
            </a:r>
          </a:p>
        </p:txBody>
      </p:sp>
      <p:sp>
        <p:nvSpPr>
          <p:cNvPr id="25" name="Pentagon 8">
            <a:extLst>
              <a:ext uri="{FF2B5EF4-FFF2-40B4-BE49-F238E27FC236}">
                <a16:creationId xmlns:a16="http://schemas.microsoft.com/office/drawing/2014/main" id="{9EEF9576-3439-B645-E17B-2A5FDC65395E}"/>
              </a:ext>
            </a:extLst>
          </p:cNvPr>
          <p:cNvSpPr/>
          <p:nvPr/>
        </p:nvSpPr>
        <p:spPr>
          <a:xfrm>
            <a:off x="4501275" y="6183719"/>
            <a:ext cx="7426928" cy="646730"/>
          </a:xfrm>
          <a:prstGeom prst="homePlate">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7">
            <a:extLst>
              <a:ext uri="{FF2B5EF4-FFF2-40B4-BE49-F238E27FC236}">
                <a16:creationId xmlns:a16="http://schemas.microsoft.com/office/drawing/2014/main" id="{D232B5EB-528A-AB6F-C6C3-990E6CBC0C5F}"/>
              </a:ext>
            </a:extLst>
          </p:cNvPr>
          <p:cNvSpPr txBox="1"/>
          <p:nvPr/>
        </p:nvSpPr>
        <p:spPr>
          <a:xfrm>
            <a:off x="4617295" y="6339089"/>
            <a:ext cx="1714516" cy="335989"/>
          </a:xfrm>
          <a:prstGeom prst="rect">
            <a:avLst/>
          </a:prstGeom>
          <a:noFill/>
          <a:ln>
            <a:noFill/>
          </a:ln>
        </p:spPr>
        <p:txBody>
          <a:bodyPr wrap="square" rtlCol="0" anchor="ctr" anchorCtr="0">
            <a:spAutoFit/>
          </a:bodyPr>
          <a:lstStyle/>
          <a:p>
            <a:pPr lvl="0">
              <a:lnSpc>
                <a:spcPts val="1860"/>
              </a:lnSpc>
              <a:defRPr/>
            </a:pPr>
            <a:r>
              <a:rPr lang="is-IS" b="1" dirty="0">
                <a:solidFill>
                  <a:schemeClr val="bg1"/>
                </a:solidFill>
                <a:ea typeface="League Spartan" charset="0"/>
                <a:cs typeface="Poppins" pitchFamily="2" charset="77"/>
              </a:rPr>
              <a:t>Þjónustugæði</a:t>
            </a:r>
          </a:p>
        </p:txBody>
      </p:sp>
      <p:sp>
        <p:nvSpPr>
          <p:cNvPr id="27" name="Subtitle 2">
            <a:extLst>
              <a:ext uri="{FF2B5EF4-FFF2-40B4-BE49-F238E27FC236}">
                <a16:creationId xmlns:a16="http://schemas.microsoft.com/office/drawing/2014/main" id="{857D233F-23A5-9406-E92F-67E1BE81BA31}"/>
              </a:ext>
            </a:extLst>
          </p:cNvPr>
          <p:cNvSpPr txBox="1">
            <a:spLocks/>
          </p:cNvSpPr>
          <p:nvPr/>
        </p:nvSpPr>
        <p:spPr>
          <a:xfrm>
            <a:off x="6984670" y="6381759"/>
            <a:ext cx="4642364"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Gæði þjónustu + ánægja viðskiptavina</a:t>
            </a:r>
          </a:p>
        </p:txBody>
      </p:sp>
      <p:cxnSp>
        <p:nvCxnSpPr>
          <p:cNvPr id="28" name="Straight Connector 12">
            <a:extLst>
              <a:ext uri="{FF2B5EF4-FFF2-40B4-BE49-F238E27FC236}">
                <a16:creationId xmlns:a16="http://schemas.microsoft.com/office/drawing/2014/main" id="{A7380DC8-774B-4AF7-8BD5-E07C78F5309F}"/>
              </a:ext>
            </a:extLst>
          </p:cNvPr>
          <p:cNvCxnSpPr>
            <a:cxnSpLocks/>
          </p:cNvCxnSpPr>
          <p:nvPr/>
        </p:nvCxnSpPr>
        <p:spPr>
          <a:xfrm>
            <a:off x="6850813" y="2969851"/>
            <a:ext cx="0" cy="3973041"/>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7521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E1BF28-D2B1-744F-89B7-D52F0BBA9E40}"/>
              </a:ext>
            </a:extLst>
          </p:cNvPr>
          <p:cNvSpPr>
            <a:spLocks noGrp="1"/>
          </p:cNvSpPr>
          <p:nvPr>
            <p:ph type="body" sz="quarter" idx="16"/>
          </p:nvPr>
        </p:nvSpPr>
        <p:spPr/>
        <p:txBody>
          <a:bodyPr vert="horz" lIns="91440" tIns="45720" rIns="91440" bIns="45720" rtlCol="0" anchor="t">
            <a:noAutofit/>
          </a:bodyPr>
          <a:lstStyle/>
          <a:p>
            <a:r>
              <a:rPr lang="is-IS" sz="3000" b="1" dirty="0"/>
              <a:t>Að koma snemma í veg fyrir krísu í tengslum við þjónustu við viðskiptavini</a:t>
            </a:r>
            <a:endParaRPr lang="is-IS" sz="3000" b="1" dirty="0">
              <a:cs typeface="Calibri"/>
            </a:endParaRPr>
          </a:p>
        </p:txBody>
      </p:sp>
      <p:graphicFrame>
        <p:nvGraphicFramePr>
          <p:cNvPr id="7" name="Text Placeholder 2">
            <a:extLst>
              <a:ext uri="{FF2B5EF4-FFF2-40B4-BE49-F238E27FC236}">
                <a16:creationId xmlns:a16="http://schemas.microsoft.com/office/drawing/2014/main" id="{9141C1D0-0722-554B-053C-7158E5AAA454}"/>
              </a:ext>
            </a:extLst>
          </p:cNvPr>
          <p:cNvGraphicFramePr/>
          <p:nvPr>
            <p:extLst>
              <p:ext uri="{D42A27DB-BD31-4B8C-83A1-F6EECF244321}">
                <p14:modId xmlns:p14="http://schemas.microsoft.com/office/powerpoint/2010/main" val="2172706658"/>
              </p:ext>
            </p:extLst>
          </p:nvPr>
        </p:nvGraphicFramePr>
        <p:xfrm>
          <a:off x="416981" y="1664899"/>
          <a:ext cx="5890796" cy="44435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platzhalter 9">
            <a:extLst>
              <a:ext uri="{FF2B5EF4-FFF2-40B4-BE49-F238E27FC236}">
                <a16:creationId xmlns:a16="http://schemas.microsoft.com/office/drawing/2014/main" id="{5C6AC088-F2AA-64A3-8314-2138893061CE}"/>
              </a:ext>
            </a:extLst>
          </p:cNvPr>
          <p:cNvSpPr txBox="1">
            <a:spLocks/>
          </p:cNvSpPr>
          <p:nvPr/>
        </p:nvSpPr>
        <p:spPr>
          <a:xfrm>
            <a:off x="6392300" y="5676171"/>
            <a:ext cx="4983163" cy="442172"/>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800" dirty="0" err="1">
                <a:solidFill>
                  <a:srgbClr val="595A59"/>
                </a:solidFill>
              </a:rPr>
              <a:t>Photo</a:t>
            </a:r>
            <a:r>
              <a:rPr lang="de-DE" sz="800" dirty="0">
                <a:solidFill>
                  <a:srgbClr val="595A59"/>
                </a:solidFill>
              </a:rPr>
              <a:t>: </a:t>
            </a:r>
            <a:r>
              <a:rPr lang="de-DE" sz="800" b="1" dirty="0">
                <a:solidFill>
                  <a:srgbClr val="595A59"/>
                </a:solidFill>
              </a:rPr>
              <a:t>Andrea </a:t>
            </a:r>
            <a:r>
              <a:rPr lang="de-DE" sz="800" b="1" dirty="0" err="1">
                <a:solidFill>
                  <a:srgbClr val="595A59"/>
                </a:solidFill>
              </a:rPr>
              <a:t>Piacquadio</a:t>
            </a:r>
            <a:endParaRPr lang="de-DE" sz="800" dirty="0">
              <a:solidFill>
                <a:srgbClr val="595A59"/>
              </a:solidFill>
            </a:endParaRPr>
          </a:p>
          <a:p>
            <a:endParaRPr lang="de-DE" sz="800" dirty="0"/>
          </a:p>
        </p:txBody>
      </p:sp>
      <p:pic>
        <p:nvPicPr>
          <p:cNvPr id="8" name="Bildplatzhalter 7" descr="Ein Bild, das Person, Frau, computer enthält.&#10;&#10;Automatisch generierte Beschreibung">
            <a:extLst>
              <a:ext uri="{FF2B5EF4-FFF2-40B4-BE49-F238E27FC236}">
                <a16:creationId xmlns:a16="http://schemas.microsoft.com/office/drawing/2014/main" id="{FF7FC8B5-E06C-66A2-9F97-450E1574E2D0}"/>
              </a:ext>
            </a:extLst>
          </p:cNvPr>
          <p:cNvPicPr>
            <a:picLocks noGrp="1" noChangeAspect="1"/>
          </p:cNvPicPr>
          <p:nvPr>
            <p:ph type="pic" sz="quarter" idx="10"/>
          </p:nvPr>
        </p:nvPicPr>
        <p:blipFill>
          <a:blip r:embed="rId8" cstate="screen">
            <a:extLst>
              <a:ext uri="{28A0092B-C50C-407E-A947-70E740481C1C}">
                <a14:useLocalDpi xmlns:a14="http://schemas.microsoft.com/office/drawing/2010/main"/>
              </a:ext>
            </a:extLst>
          </a:blip>
          <a:srcRect l="15958" r="15958"/>
          <a:stretch>
            <a:fillRect/>
          </a:stretch>
        </p:blipFill>
        <p:spPr/>
      </p:pic>
    </p:spTree>
    <p:extLst>
      <p:ext uri="{BB962C8B-B14F-4D97-AF65-F5344CB8AC3E}">
        <p14:creationId xmlns:p14="http://schemas.microsoft.com/office/powerpoint/2010/main" val="36532527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5FCB78C8-5C7E-C699-DD5C-1BB2463A5277}"/>
              </a:ext>
            </a:extLst>
          </p:cNvPr>
          <p:cNvSpPr/>
          <p:nvPr/>
        </p:nvSpPr>
        <p:spPr>
          <a:xfrm>
            <a:off x="1" y="336895"/>
            <a:ext cx="12191999" cy="1199810"/>
          </a:xfrm>
          <a:prstGeom prst="rect">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platzhalter 2">
            <a:extLst>
              <a:ext uri="{FF2B5EF4-FFF2-40B4-BE49-F238E27FC236}">
                <a16:creationId xmlns:a16="http://schemas.microsoft.com/office/drawing/2014/main" id="{2BF16515-AAA4-ADC1-1DD6-275F4679ED67}"/>
              </a:ext>
            </a:extLst>
          </p:cNvPr>
          <p:cNvSpPr>
            <a:spLocks noGrp="1"/>
          </p:cNvSpPr>
          <p:nvPr>
            <p:ph type="body" sz="quarter" idx="16"/>
          </p:nvPr>
        </p:nvSpPr>
        <p:spPr>
          <a:xfrm>
            <a:off x="389965" y="577971"/>
            <a:ext cx="11470341" cy="582221"/>
          </a:xfrm>
        </p:spPr>
        <p:txBody>
          <a:bodyPr>
            <a:normAutofit fontScale="92500"/>
          </a:bodyPr>
          <a:lstStyle/>
          <a:p>
            <a:r>
              <a:rPr lang="de-DE" dirty="0">
                <a:solidFill>
                  <a:schemeClr val="bg1"/>
                </a:solidFill>
              </a:rPr>
              <a:t>Helstu árangursvísar sem hægt er að horfa á til að greina krísu</a:t>
            </a:r>
          </a:p>
        </p:txBody>
      </p:sp>
      <p:sp>
        <p:nvSpPr>
          <p:cNvPr id="8" name="Textplatzhalter 5">
            <a:extLst>
              <a:ext uri="{FF2B5EF4-FFF2-40B4-BE49-F238E27FC236}">
                <a16:creationId xmlns:a16="http://schemas.microsoft.com/office/drawing/2014/main" id="{698065EE-6DE4-41E6-F9ED-AF6479F5BEFB}"/>
              </a:ext>
            </a:extLst>
          </p:cNvPr>
          <p:cNvSpPr txBox="1">
            <a:spLocks/>
          </p:cNvSpPr>
          <p:nvPr/>
        </p:nvSpPr>
        <p:spPr>
          <a:xfrm>
            <a:off x="427612" y="1129758"/>
            <a:ext cx="8834647" cy="5997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595A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sz="1600">
                <a:solidFill>
                  <a:schemeClr val="bg1"/>
                </a:solidFill>
              </a:rPr>
              <a:t>Árangursvísar geta verið öflugt tæki til að mæla og meta árangur fyrirtækis</a:t>
            </a:r>
          </a:p>
        </p:txBody>
      </p:sp>
      <p:sp>
        <p:nvSpPr>
          <p:cNvPr id="11" name="Freeform 81">
            <a:extLst>
              <a:ext uri="{FF2B5EF4-FFF2-40B4-BE49-F238E27FC236}">
                <a16:creationId xmlns:a16="http://schemas.microsoft.com/office/drawing/2014/main" id="{F7329C46-382F-51D7-9079-21E596BC0AFF}"/>
              </a:ext>
            </a:extLst>
          </p:cNvPr>
          <p:cNvSpPr/>
          <p:nvPr/>
        </p:nvSpPr>
        <p:spPr>
          <a:xfrm rot="5400000">
            <a:off x="5921197" y="2162793"/>
            <a:ext cx="1382985" cy="1652540"/>
          </a:xfrm>
          <a:custGeom>
            <a:avLst/>
            <a:gdLst>
              <a:gd name="connsiteX0" fmla="*/ 0 w 3687000"/>
              <a:gd name="connsiteY0" fmla="*/ 1375133 h 4405627"/>
              <a:gd name="connsiteX1" fmla="*/ 1809048 w 3687000"/>
              <a:gd name="connsiteY1" fmla="*/ 0 h 4405627"/>
              <a:gd name="connsiteX2" fmla="*/ 3618095 w 3687000"/>
              <a:gd name="connsiteY2" fmla="*/ 1375133 h 4405627"/>
              <a:gd name="connsiteX3" fmla="*/ 3273104 w 3687000"/>
              <a:gd name="connsiteY3" fmla="*/ 1375133 h 4405627"/>
              <a:gd name="connsiteX4" fmla="*/ 3274580 w 3687000"/>
              <a:gd name="connsiteY4" fmla="*/ 1404363 h 4405627"/>
              <a:gd name="connsiteX5" fmla="*/ 3641838 w 3687000"/>
              <a:gd name="connsiteY5" fmla="*/ 2282815 h 4405627"/>
              <a:gd name="connsiteX6" fmla="*/ 3687000 w 3687000"/>
              <a:gd name="connsiteY6" fmla="*/ 2332507 h 4405627"/>
              <a:gd name="connsiteX7" fmla="*/ 3659531 w 3687000"/>
              <a:gd name="connsiteY7" fmla="*/ 2359977 h 4405627"/>
              <a:gd name="connsiteX8" fmla="*/ 1738574 w 3687000"/>
              <a:gd name="connsiteY8" fmla="*/ 2459595 h 4405627"/>
              <a:gd name="connsiteX9" fmla="*/ 1638956 w 3687000"/>
              <a:gd name="connsiteY9" fmla="*/ 4380553 h 4405627"/>
              <a:gd name="connsiteX10" fmla="*/ 1613881 w 3687000"/>
              <a:gd name="connsiteY10" fmla="*/ 4405627 h 4405627"/>
              <a:gd name="connsiteX11" fmla="*/ 1524964 w 3687000"/>
              <a:gd name="connsiteY11" fmla="*/ 4312365 h 4405627"/>
              <a:gd name="connsiteX12" fmla="*/ 342369 w 3687000"/>
              <a:gd name="connsiteY12" fmla="*/ 1471559 h 4405627"/>
              <a:gd name="connsiteX13" fmla="*/ 339932 w 3687000"/>
              <a:gd name="connsiteY13" fmla="*/ 1375133 h 440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87000" h="4405627">
                <a:moveTo>
                  <a:pt x="0" y="1375133"/>
                </a:moveTo>
                <a:lnTo>
                  <a:pt x="1809048" y="0"/>
                </a:lnTo>
                <a:lnTo>
                  <a:pt x="3618095" y="1375133"/>
                </a:lnTo>
                <a:lnTo>
                  <a:pt x="3273104" y="1375133"/>
                </a:lnTo>
                <a:lnTo>
                  <a:pt x="3274580" y="1404363"/>
                </a:lnTo>
                <a:cubicBezTo>
                  <a:pt x="3308286" y="1736267"/>
                  <a:pt x="3440631" y="2039009"/>
                  <a:pt x="3641838" y="2282815"/>
                </a:cubicBezTo>
                <a:lnTo>
                  <a:pt x="3687000" y="2332507"/>
                </a:lnTo>
                <a:lnTo>
                  <a:pt x="3659531" y="2359977"/>
                </a:lnTo>
                <a:lnTo>
                  <a:pt x="1738574" y="2459595"/>
                </a:lnTo>
                <a:lnTo>
                  <a:pt x="1638956" y="4380553"/>
                </a:lnTo>
                <a:lnTo>
                  <a:pt x="1613881" y="4405627"/>
                </a:lnTo>
                <a:lnTo>
                  <a:pt x="1524964" y="4312365"/>
                </a:lnTo>
                <a:cubicBezTo>
                  <a:pt x="835730" y="3554039"/>
                  <a:pt x="397709" y="2563281"/>
                  <a:pt x="342369" y="1471559"/>
                </a:cubicBezTo>
                <a:lnTo>
                  <a:pt x="339932" y="1375133"/>
                </a:lnTo>
                <a:close/>
              </a:path>
            </a:pathLst>
          </a:cu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567" dirty="0"/>
          </a:p>
        </p:txBody>
      </p:sp>
      <p:sp>
        <p:nvSpPr>
          <p:cNvPr id="12" name="Freeform 82">
            <a:extLst>
              <a:ext uri="{FF2B5EF4-FFF2-40B4-BE49-F238E27FC236}">
                <a16:creationId xmlns:a16="http://schemas.microsoft.com/office/drawing/2014/main" id="{D013C31C-9C1C-B3E7-2672-8B09D1A750CA}"/>
              </a:ext>
            </a:extLst>
          </p:cNvPr>
          <p:cNvSpPr/>
          <p:nvPr/>
        </p:nvSpPr>
        <p:spPr>
          <a:xfrm rot="5400000">
            <a:off x="6960125" y="2484693"/>
            <a:ext cx="1349134" cy="1229527"/>
          </a:xfrm>
          <a:custGeom>
            <a:avLst/>
            <a:gdLst>
              <a:gd name="connsiteX0" fmla="*/ 0 w 3596753"/>
              <a:gd name="connsiteY0" fmla="*/ 3277886 h 3277886"/>
              <a:gd name="connsiteX1" fmla="*/ 2943 w 3596753"/>
              <a:gd name="connsiteY1" fmla="*/ 3161446 h 3277886"/>
              <a:gd name="connsiteX2" fmla="*/ 1185538 w 3596753"/>
              <a:gd name="connsiteY2" fmla="*/ 320640 h 3277886"/>
              <a:gd name="connsiteX3" fmla="*/ 1252826 w 3596753"/>
              <a:gd name="connsiteY3" fmla="*/ 250065 h 3277886"/>
              <a:gd name="connsiteX4" fmla="*/ 1002762 w 3596753"/>
              <a:gd name="connsiteY4" fmla="*/ 0 h 3277886"/>
              <a:gd name="connsiteX5" fmla="*/ 3175310 w 3596753"/>
              <a:gd name="connsiteY5" fmla="*/ 421445 h 3277886"/>
              <a:gd name="connsiteX6" fmla="*/ 3596753 w 3596753"/>
              <a:gd name="connsiteY6" fmla="*/ 2593993 h 3277886"/>
              <a:gd name="connsiteX7" fmla="*/ 3326475 w 3596753"/>
              <a:gd name="connsiteY7" fmla="*/ 2323714 h 3277886"/>
              <a:gd name="connsiteX8" fmla="*/ 3302412 w 3596753"/>
              <a:gd name="connsiteY8" fmla="*/ 2350190 h 3277886"/>
              <a:gd name="connsiteX9" fmla="*/ 2935154 w 3596753"/>
              <a:gd name="connsiteY9" fmla="*/ 3228642 h 3277886"/>
              <a:gd name="connsiteX10" fmla="*/ 2932911 w 3596753"/>
              <a:gd name="connsiteY10" fmla="*/ 3273072 h 3277886"/>
              <a:gd name="connsiteX11" fmla="*/ 1469622 w 3596753"/>
              <a:gd name="connsiteY11" fmla="*/ 2160764 h 32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6753" h="3277886">
                <a:moveTo>
                  <a:pt x="0" y="3277886"/>
                </a:moveTo>
                <a:lnTo>
                  <a:pt x="2943" y="3161446"/>
                </a:lnTo>
                <a:cubicBezTo>
                  <a:pt x="58283" y="2069724"/>
                  <a:pt x="496304" y="1078966"/>
                  <a:pt x="1185538" y="320640"/>
                </a:cubicBezTo>
                <a:lnTo>
                  <a:pt x="1252826" y="250065"/>
                </a:lnTo>
                <a:lnTo>
                  <a:pt x="1002762" y="0"/>
                </a:lnTo>
                <a:lnTo>
                  <a:pt x="3175310" y="421445"/>
                </a:lnTo>
                <a:lnTo>
                  <a:pt x="3596753" y="2593993"/>
                </a:lnTo>
                <a:lnTo>
                  <a:pt x="3326475" y="2323714"/>
                </a:lnTo>
                <a:lnTo>
                  <a:pt x="3302412" y="2350190"/>
                </a:lnTo>
                <a:cubicBezTo>
                  <a:pt x="3101205" y="2593996"/>
                  <a:pt x="2968860" y="2896738"/>
                  <a:pt x="2935154" y="3228642"/>
                </a:cubicBezTo>
                <a:lnTo>
                  <a:pt x="2932911" y="3273072"/>
                </a:lnTo>
                <a:lnTo>
                  <a:pt x="1469622" y="2160764"/>
                </a:lnTo>
                <a:close/>
              </a:path>
            </a:pathLst>
          </a:cu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567" dirty="0">
              <a:solidFill>
                <a:srgbClr val="C3A7C5"/>
              </a:solidFill>
            </a:endParaRPr>
          </a:p>
        </p:txBody>
      </p:sp>
      <p:sp>
        <p:nvSpPr>
          <p:cNvPr id="13" name="Freeform 80">
            <a:extLst>
              <a:ext uri="{FF2B5EF4-FFF2-40B4-BE49-F238E27FC236}">
                <a16:creationId xmlns:a16="http://schemas.microsoft.com/office/drawing/2014/main" id="{932B4AA1-A894-D540-46DB-74292EEFD424}"/>
              </a:ext>
            </a:extLst>
          </p:cNvPr>
          <p:cNvSpPr/>
          <p:nvPr/>
        </p:nvSpPr>
        <p:spPr>
          <a:xfrm rot="5400000">
            <a:off x="5310100" y="2853499"/>
            <a:ext cx="1202311" cy="1302479"/>
          </a:xfrm>
          <a:custGeom>
            <a:avLst/>
            <a:gdLst>
              <a:gd name="connsiteX0" fmla="*/ 0 w 3205328"/>
              <a:gd name="connsiteY0" fmla="*/ 2494078 h 3472372"/>
              <a:gd name="connsiteX1" fmla="*/ 122963 w 3205328"/>
              <a:gd name="connsiteY1" fmla="*/ 122963 h 3472372"/>
              <a:gd name="connsiteX2" fmla="*/ 2494078 w 3205328"/>
              <a:gd name="connsiteY2" fmla="*/ 0 h 3472372"/>
              <a:gd name="connsiteX3" fmla="*/ 2293443 w 3205328"/>
              <a:gd name="connsiteY3" fmla="*/ 200636 h 3472372"/>
              <a:gd name="connsiteX4" fmla="*/ 2442726 w 3205328"/>
              <a:gd name="connsiteY4" fmla="*/ 306770 h 3472372"/>
              <a:gd name="connsiteX5" fmla="*/ 3127738 w 3205328"/>
              <a:gd name="connsiteY5" fmla="*/ 536500 h 3472372"/>
              <a:gd name="connsiteX6" fmla="*/ 3192984 w 3205328"/>
              <a:gd name="connsiteY6" fmla="*/ 539795 h 3472372"/>
              <a:gd name="connsiteX7" fmla="*/ 2061554 w 3205328"/>
              <a:gd name="connsiteY7" fmla="*/ 1980261 h 3472372"/>
              <a:gd name="connsiteX8" fmla="*/ 3205328 w 3205328"/>
              <a:gd name="connsiteY8" fmla="*/ 3436443 h 3472372"/>
              <a:gd name="connsiteX9" fmla="*/ 3205328 w 3205328"/>
              <a:gd name="connsiteY9" fmla="*/ 3472372 h 3472372"/>
              <a:gd name="connsiteX10" fmla="*/ 3060543 w 3205328"/>
              <a:gd name="connsiteY10" fmla="*/ 3468711 h 3472372"/>
              <a:gd name="connsiteX11" fmla="*/ 219737 w 3205328"/>
              <a:gd name="connsiteY11" fmla="*/ 2286116 h 3472372"/>
              <a:gd name="connsiteX12" fmla="*/ 213710 w 3205328"/>
              <a:gd name="connsiteY12" fmla="*/ 2280369 h 3472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5328" h="3472372">
                <a:moveTo>
                  <a:pt x="0" y="2494078"/>
                </a:moveTo>
                <a:lnTo>
                  <a:pt x="122963" y="122963"/>
                </a:lnTo>
                <a:lnTo>
                  <a:pt x="2494078" y="0"/>
                </a:lnTo>
                <a:lnTo>
                  <a:pt x="2293443" y="200636"/>
                </a:lnTo>
                <a:lnTo>
                  <a:pt x="2442726" y="306770"/>
                </a:lnTo>
                <a:cubicBezTo>
                  <a:pt x="2646286" y="430457"/>
                  <a:pt x="2878811" y="511220"/>
                  <a:pt x="3127738" y="536500"/>
                </a:cubicBezTo>
                <a:lnTo>
                  <a:pt x="3192984" y="539795"/>
                </a:lnTo>
                <a:lnTo>
                  <a:pt x="2061554" y="1980261"/>
                </a:lnTo>
                <a:lnTo>
                  <a:pt x="3205328" y="3436443"/>
                </a:lnTo>
                <a:lnTo>
                  <a:pt x="3205328" y="3472372"/>
                </a:lnTo>
                <a:lnTo>
                  <a:pt x="3060543" y="3468711"/>
                </a:lnTo>
                <a:cubicBezTo>
                  <a:pt x="1968821" y="3413371"/>
                  <a:pt x="978063" y="2975350"/>
                  <a:pt x="219737" y="2286116"/>
                </a:cubicBezTo>
                <a:lnTo>
                  <a:pt x="213710" y="2280369"/>
                </a:lnTo>
                <a:close/>
              </a:path>
            </a:pathLst>
          </a:cu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567" dirty="0"/>
          </a:p>
        </p:txBody>
      </p:sp>
      <p:sp>
        <p:nvSpPr>
          <p:cNvPr id="14" name="Freeform 83">
            <a:extLst>
              <a:ext uri="{FF2B5EF4-FFF2-40B4-BE49-F238E27FC236}">
                <a16:creationId xmlns:a16="http://schemas.microsoft.com/office/drawing/2014/main" id="{CC9C0C69-6499-0C4E-BFF0-4FDED23A90A2}"/>
              </a:ext>
            </a:extLst>
          </p:cNvPr>
          <p:cNvSpPr/>
          <p:nvPr/>
        </p:nvSpPr>
        <p:spPr>
          <a:xfrm rot="5400000">
            <a:off x="7315166" y="3088905"/>
            <a:ext cx="1641899" cy="1380257"/>
          </a:xfrm>
          <a:custGeom>
            <a:avLst/>
            <a:gdLst>
              <a:gd name="connsiteX0" fmla="*/ 0 w 4377256"/>
              <a:gd name="connsiteY0" fmla="*/ 1618927 h 3679728"/>
              <a:gd name="connsiteX1" fmla="*/ 74438 w 4377256"/>
              <a:gd name="connsiteY1" fmla="*/ 1547957 h 3679728"/>
              <a:gd name="connsiteX2" fmla="*/ 2915244 w 4377256"/>
              <a:gd name="connsiteY2" fmla="*/ 365362 h 3679728"/>
              <a:gd name="connsiteX3" fmla="*/ 2945848 w 4377256"/>
              <a:gd name="connsiteY3" fmla="*/ 364588 h 3679728"/>
              <a:gd name="connsiteX4" fmla="*/ 2945848 w 4377256"/>
              <a:gd name="connsiteY4" fmla="*/ 0 h 3679728"/>
              <a:gd name="connsiteX5" fmla="*/ 4377256 w 4377256"/>
              <a:gd name="connsiteY5" fmla="*/ 1822380 h 3679728"/>
              <a:gd name="connsiteX6" fmla="*/ 2945848 w 4377256"/>
              <a:gd name="connsiteY6" fmla="*/ 3644760 h 3679728"/>
              <a:gd name="connsiteX7" fmla="*/ 2945848 w 4377256"/>
              <a:gd name="connsiteY7" fmla="*/ 3302690 h 3679728"/>
              <a:gd name="connsiteX8" fmla="*/ 2859401 w 4377256"/>
              <a:gd name="connsiteY8" fmla="*/ 3314778 h 3679728"/>
              <a:gd name="connsiteX9" fmla="*/ 2103987 w 4377256"/>
              <a:gd name="connsiteY9" fmla="*/ 3664831 h 3679728"/>
              <a:gd name="connsiteX10" fmla="*/ 2087596 w 4377256"/>
              <a:gd name="connsiteY10" fmla="*/ 3679728 h 3679728"/>
              <a:gd name="connsiteX11" fmla="*/ 1753827 w 4377256"/>
              <a:gd name="connsiteY11" fmla="*/ 1959145 h 367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7256" h="3679728">
                <a:moveTo>
                  <a:pt x="0" y="1618927"/>
                </a:moveTo>
                <a:lnTo>
                  <a:pt x="74438" y="1547957"/>
                </a:lnTo>
                <a:cubicBezTo>
                  <a:pt x="832764" y="858723"/>
                  <a:pt x="1823522" y="420702"/>
                  <a:pt x="2915244" y="365362"/>
                </a:cubicBezTo>
                <a:lnTo>
                  <a:pt x="2945848" y="364588"/>
                </a:lnTo>
                <a:lnTo>
                  <a:pt x="2945848" y="0"/>
                </a:lnTo>
                <a:lnTo>
                  <a:pt x="4377256" y="1822380"/>
                </a:lnTo>
                <a:lnTo>
                  <a:pt x="2945848" y="3644760"/>
                </a:lnTo>
                <a:lnTo>
                  <a:pt x="2945848" y="3302690"/>
                </a:lnTo>
                <a:lnTo>
                  <a:pt x="2859401" y="3314778"/>
                </a:lnTo>
                <a:cubicBezTo>
                  <a:pt x="2575771" y="3365441"/>
                  <a:pt x="2317318" y="3488775"/>
                  <a:pt x="2103987" y="3664831"/>
                </a:cubicBezTo>
                <a:lnTo>
                  <a:pt x="2087596" y="3679728"/>
                </a:lnTo>
                <a:lnTo>
                  <a:pt x="1753827" y="1959145"/>
                </a:lnTo>
                <a:close/>
              </a:path>
            </a:pathLst>
          </a:cu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567" dirty="0"/>
          </a:p>
        </p:txBody>
      </p:sp>
      <p:sp>
        <p:nvSpPr>
          <p:cNvPr id="15" name="Freeform 87">
            <a:extLst>
              <a:ext uri="{FF2B5EF4-FFF2-40B4-BE49-F238E27FC236}">
                <a16:creationId xmlns:a16="http://schemas.microsoft.com/office/drawing/2014/main" id="{0D43AF86-30C1-73D5-35D5-4A30CAA90653}"/>
              </a:ext>
            </a:extLst>
          </p:cNvPr>
          <p:cNvSpPr/>
          <p:nvPr/>
        </p:nvSpPr>
        <p:spPr>
          <a:xfrm rot="5400000">
            <a:off x="5001526" y="3811475"/>
            <a:ext cx="1649035" cy="1379821"/>
          </a:xfrm>
          <a:custGeom>
            <a:avLst/>
            <a:gdLst>
              <a:gd name="connsiteX0" fmla="*/ 0 w 4396282"/>
              <a:gd name="connsiteY0" fmla="*/ 1856185 h 3678565"/>
              <a:gd name="connsiteX1" fmla="*/ 1431409 w 4396282"/>
              <a:gd name="connsiteY1" fmla="*/ 33805 h 3678565"/>
              <a:gd name="connsiteX2" fmla="*/ 1431409 w 4396282"/>
              <a:gd name="connsiteY2" fmla="*/ 408406 h 3678565"/>
              <a:gd name="connsiteX3" fmla="*/ 1525710 w 4396282"/>
              <a:gd name="connsiteY3" fmla="*/ 395220 h 3678565"/>
              <a:gd name="connsiteX4" fmla="*/ 2281122 w 4396282"/>
              <a:gd name="connsiteY4" fmla="*/ 45167 h 3678565"/>
              <a:gd name="connsiteX5" fmla="*/ 2330812 w 4396282"/>
              <a:gd name="connsiteY5" fmla="*/ 0 h 3678565"/>
              <a:gd name="connsiteX6" fmla="*/ 2383984 w 4396282"/>
              <a:gd name="connsiteY6" fmla="*/ 53175 h 3678565"/>
              <a:gd name="connsiteX7" fmla="*/ 2601664 w 4396282"/>
              <a:gd name="connsiteY7" fmla="*/ 1864777 h 3678565"/>
              <a:gd name="connsiteX8" fmla="*/ 4396282 w 4396282"/>
              <a:gd name="connsiteY8" fmla="*/ 2080417 h 3678565"/>
              <a:gd name="connsiteX9" fmla="*/ 4310670 w 4396282"/>
              <a:gd name="connsiteY9" fmla="*/ 2162041 h 3678565"/>
              <a:gd name="connsiteX10" fmla="*/ 1469866 w 4396282"/>
              <a:gd name="connsiteY10" fmla="*/ 3344634 h 3678565"/>
              <a:gd name="connsiteX11" fmla="*/ 1431409 w 4396282"/>
              <a:gd name="connsiteY11" fmla="*/ 3345607 h 3678565"/>
              <a:gd name="connsiteX12" fmla="*/ 1431408 w 4396282"/>
              <a:gd name="connsiteY12" fmla="*/ 3678565 h 367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96282" h="3678565">
                <a:moveTo>
                  <a:pt x="0" y="1856185"/>
                </a:moveTo>
                <a:lnTo>
                  <a:pt x="1431409" y="33805"/>
                </a:lnTo>
                <a:lnTo>
                  <a:pt x="1431409" y="408406"/>
                </a:lnTo>
                <a:lnTo>
                  <a:pt x="1525710" y="395220"/>
                </a:lnTo>
                <a:cubicBezTo>
                  <a:pt x="1809339" y="344557"/>
                  <a:pt x="2067792" y="221222"/>
                  <a:pt x="2281122" y="45167"/>
                </a:cubicBezTo>
                <a:lnTo>
                  <a:pt x="2330812" y="0"/>
                </a:lnTo>
                <a:lnTo>
                  <a:pt x="2383984" y="53175"/>
                </a:lnTo>
                <a:lnTo>
                  <a:pt x="2601664" y="1864777"/>
                </a:lnTo>
                <a:lnTo>
                  <a:pt x="4396282" y="2080417"/>
                </a:lnTo>
                <a:lnTo>
                  <a:pt x="4310670" y="2162041"/>
                </a:lnTo>
                <a:cubicBezTo>
                  <a:pt x="3552344" y="2851273"/>
                  <a:pt x="2561586" y="3289294"/>
                  <a:pt x="1469866" y="3344634"/>
                </a:cubicBezTo>
                <a:lnTo>
                  <a:pt x="1431409" y="3345607"/>
                </a:lnTo>
                <a:lnTo>
                  <a:pt x="1431408" y="3678565"/>
                </a:lnTo>
                <a:close/>
              </a:path>
            </a:pathLst>
          </a:cu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567" dirty="0"/>
          </a:p>
        </p:txBody>
      </p:sp>
      <p:sp>
        <p:nvSpPr>
          <p:cNvPr id="16" name="Freeform 84">
            <a:extLst>
              <a:ext uri="{FF2B5EF4-FFF2-40B4-BE49-F238E27FC236}">
                <a16:creationId xmlns:a16="http://schemas.microsoft.com/office/drawing/2014/main" id="{D1329854-A921-9830-E00E-38825CA33BCC}"/>
              </a:ext>
            </a:extLst>
          </p:cNvPr>
          <p:cNvSpPr/>
          <p:nvPr/>
        </p:nvSpPr>
        <p:spPr>
          <a:xfrm rot="5400000">
            <a:off x="7432596" y="4127168"/>
            <a:ext cx="1211241" cy="1304711"/>
          </a:xfrm>
          <a:custGeom>
            <a:avLst/>
            <a:gdLst>
              <a:gd name="connsiteX0" fmla="*/ 0 w 3229136"/>
              <a:gd name="connsiteY0" fmla="*/ 2931954 h 3478324"/>
              <a:gd name="connsiteX1" fmla="*/ 0 w 3229136"/>
              <a:gd name="connsiteY1" fmla="*/ 2906862 h 3478324"/>
              <a:gd name="connsiteX2" fmla="*/ 1135920 w 3229136"/>
              <a:gd name="connsiteY2" fmla="*/ 1460680 h 3478324"/>
              <a:gd name="connsiteX3" fmla="*/ 0 w 3229136"/>
              <a:gd name="connsiteY3" fmla="*/ 14500 h 3478324"/>
              <a:gd name="connsiteX4" fmla="*/ 0 w 3229136"/>
              <a:gd name="connsiteY4" fmla="*/ 0 h 3478324"/>
              <a:gd name="connsiteX5" fmla="*/ 144783 w 3229136"/>
              <a:gd name="connsiteY5" fmla="*/ 3662 h 3478324"/>
              <a:gd name="connsiteX6" fmla="*/ 2985590 w 3229136"/>
              <a:gd name="connsiteY6" fmla="*/ 1186256 h 3478324"/>
              <a:gd name="connsiteX7" fmla="*/ 2991020 w 3229136"/>
              <a:gd name="connsiteY7" fmla="*/ 1191432 h 3478324"/>
              <a:gd name="connsiteX8" fmla="*/ 3229136 w 3229136"/>
              <a:gd name="connsiteY8" fmla="*/ 953316 h 3478324"/>
              <a:gd name="connsiteX9" fmla="*/ 3090707 w 3229136"/>
              <a:gd name="connsiteY9" fmla="*/ 3339896 h 3478324"/>
              <a:gd name="connsiteX10" fmla="*/ 704127 w 3229136"/>
              <a:gd name="connsiteY10" fmla="*/ 3478324 h 3478324"/>
              <a:gd name="connsiteX11" fmla="*/ 911200 w 3229136"/>
              <a:gd name="connsiteY11" fmla="*/ 3271251 h 3478324"/>
              <a:gd name="connsiteX12" fmla="*/ 762599 w 3229136"/>
              <a:gd name="connsiteY12" fmla="*/ 3165602 h 3478324"/>
              <a:gd name="connsiteX13" fmla="*/ 77588 w 3229136"/>
              <a:gd name="connsiteY13" fmla="*/ 2935872 h 347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29136" h="3478324">
                <a:moveTo>
                  <a:pt x="0" y="2931954"/>
                </a:moveTo>
                <a:lnTo>
                  <a:pt x="0" y="2906862"/>
                </a:lnTo>
                <a:lnTo>
                  <a:pt x="1135920" y="1460680"/>
                </a:lnTo>
                <a:lnTo>
                  <a:pt x="0" y="14500"/>
                </a:lnTo>
                <a:lnTo>
                  <a:pt x="0" y="0"/>
                </a:lnTo>
                <a:lnTo>
                  <a:pt x="144783" y="3662"/>
                </a:lnTo>
                <a:cubicBezTo>
                  <a:pt x="1236506" y="59002"/>
                  <a:pt x="2227264" y="497022"/>
                  <a:pt x="2985590" y="1186256"/>
                </a:cubicBezTo>
                <a:lnTo>
                  <a:pt x="2991020" y="1191432"/>
                </a:lnTo>
                <a:lnTo>
                  <a:pt x="3229136" y="953316"/>
                </a:lnTo>
                <a:lnTo>
                  <a:pt x="3090707" y="3339896"/>
                </a:lnTo>
                <a:lnTo>
                  <a:pt x="704127" y="3478324"/>
                </a:lnTo>
                <a:lnTo>
                  <a:pt x="911200" y="3271251"/>
                </a:lnTo>
                <a:lnTo>
                  <a:pt x="762599" y="3165602"/>
                </a:lnTo>
                <a:cubicBezTo>
                  <a:pt x="559039" y="3041916"/>
                  <a:pt x="326516" y="2961151"/>
                  <a:pt x="77588" y="2935872"/>
                </a:cubicBezTo>
                <a:close/>
              </a:path>
            </a:pathLst>
          </a:cu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567" dirty="0"/>
          </a:p>
        </p:txBody>
      </p:sp>
      <p:sp>
        <p:nvSpPr>
          <p:cNvPr id="17" name="Freeform 85">
            <a:extLst>
              <a:ext uri="{FF2B5EF4-FFF2-40B4-BE49-F238E27FC236}">
                <a16:creationId xmlns:a16="http://schemas.microsoft.com/office/drawing/2014/main" id="{6E109930-01D2-EC41-BD8C-3058A00A64F1}"/>
              </a:ext>
            </a:extLst>
          </p:cNvPr>
          <p:cNvSpPr/>
          <p:nvPr/>
        </p:nvSpPr>
        <p:spPr>
          <a:xfrm rot="5400000">
            <a:off x="6651360" y="4478452"/>
            <a:ext cx="1392021" cy="1633595"/>
          </a:xfrm>
          <a:custGeom>
            <a:avLst/>
            <a:gdLst>
              <a:gd name="connsiteX0" fmla="*/ 0 w 3711088"/>
              <a:gd name="connsiteY0" fmla="*/ 2073120 h 4355119"/>
              <a:gd name="connsiteX1" fmla="*/ 24527 w 3711088"/>
              <a:gd name="connsiteY1" fmla="*/ 2048593 h 4355119"/>
              <a:gd name="connsiteX2" fmla="*/ 1956773 w 3711088"/>
              <a:gd name="connsiteY2" fmla="*/ 1936518 h 4355119"/>
              <a:gd name="connsiteX3" fmla="*/ 2068848 w 3711088"/>
              <a:gd name="connsiteY3" fmla="*/ 4273 h 4355119"/>
              <a:gd name="connsiteX4" fmla="*/ 2073121 w 3711088"/>
              <a:gd name="connsiteY4" fmla="*/ 0 h 4355119"/>
              <a:gd name="connsiteX5" fmla="*/ 2162038 w 3711088"/>
              <a:gd name="connsiteY5" fmla="*/ 93262 h 4355119"/>
              <a:gd name="connsiteX6" fmla="*/ 3344632 w 3711088"/>
              <a:gd name="connsiteY6" fmla="*/ 2934068 h 4355119"/>
              <a:gd name="connsiteX7" fmla="*/ 3345793 w 3711088"/>
              <a:gd name="connsiteY7" fmla="*/ 2979987 h 4355119"/>
              <a:gd name="connsiteX8" fmla="*/ 3711088 w 3711088"/>
              <a:gd name="connsiteY8" fmla="*/ 2979987 h 4355119"/>
              <a:gd name="connsiteX9" fmla="*/ 1883588 w 3711088"/>
              <a:gd name="connsiteY9" fmla="*/ 4355119 h 4355119"/>
              <a:gd name="connsiteX10" fmla="*/ 56088 w 3711088"/>
              <a:gd name="connsiteY10" fmla="*/ 2979987 h 4355119"/>
              <a:gd name="connsiteX11" fmla="*/ 409446 w 3711088"/>
              <a:gd name="connsiteY11" fmla="*/ 2979987 h 4355119"/>
              <a:gd name="connsiteX12" fmla="*/ 395216 w 3711088"/>
              <a:gd name="connsiteY12" fmla="*/ 2878224 h 4355119"/>
              <a:gd name="connsiteX13" fmla="*/ 45163 w 3711088"/>
              <a:gd name="connsiteY13" fmla="*/ 2122811 h 435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11088" h="4355119">
                <a:moveTo>
                  <a:pt x="0" y="2073120"/>
                </a:moveTo>
                <a:lnTo>
                  <a:pt x="24527" y="2048593"/>
                </a:lnTo>
                <a:lnTo>
                  <a:pt x="1956773" y="1936518"/>
                </a:lnTo>
                <a:lnTo>
                  <a:pt x="2068848" y="4273"/>
                </a:lnTo>
                <a:lnTo>
                  <a:pt x="2073121" y="0"/>
                </a:lnTo>
                <a:lnTo>
                  <a:pt x="2162038" y="93262"/>
                </a:lnTo>
                <a:cubicBezTo>
                  <a:pt x="2851271" y="851588"/>
                  <a:pt x="3289292" y="1842346"/>
                  <a:pt x="3344632" y="2934068"/>
                </a:cubicBezTo>
                <a:lnTo>
                  <a:pt x="3345793" y="2979987"/>
                </a:lnTo>
                <a:lnTo>
                  <a:pt x="3711088" y="2979987"/>
                </a:lnTo>
                <a:lnTo>
                  <a:pt x="1883588" y="4355119"/>
                </a:lnTo>
                <a:lnTo>
                  <a:pt x="56088" y="2979987"/>
                </a:lnTo>
                <a:lnTo>
                  <a:pt x="409446" y="2979987"/>
                </a:lnTo>
                <a:lnTo>
                  <a:pt x="395216" y="2878224"/>
                </a:lnTo>
                <a:cubicBezTo>
                  <a:pt x="344553" y="2594595"/>
                  <a:pt x="221219" y="2336141"/>
                  <a:pt x="45163" y="2122811"/>
                </a:cubicBezTo>
                <a:close/>
              </a:path>
            </a:pathLst>
          </a:custGeom>
          <a:solidFill>
            <a:srgbClr val="7FB3B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567" dirty="0"/>
          </a:p>
        </p:txBody>
      </p:sp>
      <p:sp>
        <p:nvSpPr>
          <p:cNvPr id="18" name="Freeform 86">
            <a:extLst>
              <a:ext uri="{FF2B5EF4-FFF2-40B4-BE49-F238E27FC236}">
                <a16:creationId xmlns:a16="http://schemas.microsoft.com/office/drawing/2014/main" id="{98196784-3B91-07E4-A83D-3ADA3EE55F93}"/>
              </a:ext>
            </a:extLst>
          </p:cNvPr>
          <p:cNvSpPr/>
          <p:nvPr/>
        </p:nvSpPr>
        <p:spPr>
          <a:xfrm rot="5400000">
            <a:off x="5673971" y="4587857"/>
            <a:ext cx="1306129" cy="1228508"/>
          </a:xfrm>
          <a:custGeom>
            <a:avLst/>
            <a:gdLst>
              <a:gd name="connsiteX0" fmla="*/ 0 w 3482104"/>
              <a:gd name="connsiteY0" fmla="*/ 697935 h 3275169"/>
              <a:gd name="connsiteX1" fmla="*/ 211856 w 3482104"/>
              <a:gd name="connsiteY1" fmla="*/ 909791 h 3275169"/>
              <a:gd name="connsiteX2" fmla="*/ 316502 w 3482104"/>
              <a:gd name="connsiteY2" fmla="*/ 762601 h 3275169"/>
              <a:gd name="connsiteX3" fmla="*/ 546232 w 3482104"/>
              <a:gd name="connsiteY3" fmla="*/ 77589 h 3275169"/>
              <a:gd name="connsiteX4" fmla="*/ 550150 w 3482104"/>
              <a:gd name="connsiteY4" fmla="*/ 0 h 3275169"/>
              <a:gd name="connsiteX5" fmla="*/ 562240 w 3482104"/>
              <a:gd name="connsiteY5" fmla="*/ 0 h 3275169"/>
              <a:gd name="connsiteX6" fmla="*/ 2017400 w 3482104"/>
              <a:gd name="connsiteY6" fmla="*/ 1094959 h 3275169"/>
              <a:gd name="connsiteX7" fmla="*/ 3472560 w 3482104"/>
              <a:gd name="connsiteY7" fmla="*/ 0 h 3275169"/>
              <a:gd name="connsiteX8" fmla="*/ 3482104 w 3482104"/>
              <a:gd name="connsiteY8" fmla="*/ 0 h 3275169"/>
              <a:gd name="connsiteX9" fmla="*/ 3478443 w 3482104"/>
              <a:gd name="connsiteY9" fmla="*/ 144784 h 3275169"/>
              <a:gd name="connsiteX10" fmla="*/ 2295848 w 3482104"/>
              <a:gd name="connsiteY10" fmla="*/ 2985590 h 3275169"/>
              <a:gd name="connsiteX11" fmla="*/ 2291849 w 3482104"/>
              <a:gd name="connsiteY11" fmla="*/ 2989784 h 3275169"/>
              <a:gd name="connsiteX12" fmla="*/ 2577234 w 3482104"/>
              <a:gd name="connsiteY12" fmla="*/ 3275169 h 3275169"/>
              <a:gd name="connsiteX13" fmla="*/ 276459 w 3482104"/>
              <a:gd name="connsiteY13" fmla="*/ 2998710 h 327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2104" h="3275169">
                <a:moveTo>
                  <a:pt x="0" y="697935"/>
                </a:moveTo>
                <a:lnTo>
                  <a:pt x="211856" y="909791"/>
                </a:lnTo>
                <a:lnTo>
                  <a:pt x="316502" y="762601"/>
                </a:lnTo>
                <a:cubicBezTo>
                  <a:pt x="440189" y="559041"/>
                  <a:pt x="520953" y="326516"/>
                  <a:pt x="546232" y="77589"/>
                </a:cubicBezTo>
                <a:lnTo>
                  <a:pt x="550150" y="0"/>
                </a:lnTo>
                <a:lnTo>
                  <a:pt x="562240" y="0"/>
                </a:lnTo>
                <a:lnTo>
                  <a:pt x="2017400" y="1094959"/>
                </a:lnTo>
                <a:lnTo>
                  <a:pt x="3472560" y="0"/>
                </a:lnTo>
                <a:lnTo>
                  <a:pt x="3482104" y="0"/>
                </a:lnTo>
                <a:lnTo>
                  <a:pt x="3478443" y="144784"/>
                </a:lnTo>
                <a:cubicBezTo>
                  <a:pt x="3423103" y="1236506"/>
                  <a:pt x="2985082" y="2227264"/>
                  <a:pt x="2295848" y="2985590"/>
                </a:cubicBezTo>
                <a:lnTo>
                  <a:pt x="2291849" y="2989784"/>
                </a:lnTo>
                <a:lnTo>
                  <a:pt x="2577234" y="3275169"/>
                </a:lnTo>
                <a:lnTo>
                  <a:pt x="276459" y="2998710"/>
                </a:lnTo>
                <a:close/>
              </a:path>
            </a:pathLst>
          </a:custGeom>
          <a:solidFill>
            <a:srgbClr val="9DC5C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567" dirty="0"/>
          </a:p>
        </p:txBody>
      </p:sp>
      <p:sp>
        <p:nvSpPr>
          <p:cNvPr id="19" name="TextBox 19">
            <a:extLst>
              <a:ext uri="{FF2B5EF4-FFF2-40B4-BE49-F238E27FC236}">
                <a16:creationId xmlns:a16="http://schemas.microsoft.com/office/drawing/2014/main" id="{7341F54F-56C5-59CF-84BE-8797E03AC253}"/>
              </a:ext>
            </a:extLst>
          </p:cNvPr>
          <p:cNvSpPr txBox="1"/>
          <p:nvPr/>
        </p:nvSpPr>
        <p:spPr>
          <a:xfrm>
            <a:off x="6141341" y="2981027"/>
            <a:ext cx="396262" cy="346249"/>
          </a:xfrm>
          <a:prstGeom prst="rect">
            <a:avLst/>
          </a:prstGeom>
          <a:noFill/>
        </p:spPr>
        <p:txBody>
          <a:bodyPr wrap="none" rtlCol="0" anchor="ctr" anchorCtr="0">
            <a:spAutoFit/>
          </a:bodyPr>
          <a:lstStyle/>
          <a:p>
            <a:pPr algn="ctr"/>
            <a:r>
              <a:rPr lang="en-GB" sz="1650" b="1" dirty="0">
                <a:solidFill>
                  <a:schemeClr val="bg1"/>
                </a:solidFill>
                <a:ea typeface="League Spartan" charset="0"/>
                <a:cs typeface="Poppins" pitchFamily="2" charset="77"/>
              </a:rPr>
              <a:t>07</a:t>
            </a:r>
          </a:p>
        </p:txBody>
      </p:sp>
      <p:sp>
        <p:nvSpPr>
          <p:cNvPr id="20" name="TextBox 20">
            <a:extLst>
              <a:ext uri="{FF2B5EF4-FFF2-40B4-BE49-F238E27FC236}">
                <a16:creationId xmlns:a16="http://schemas.microsoft.com/office/drawing/2014/main" id="{E8A0429F-450D-E3FD-5EAA-2C2426C1E367}"/>
              </a:ext>
            </a:extLst>
          </p:cNvPr>
          <p:cNvSpPr txBox="1"/>
          <p:nvPr/>
        </p:nvSpPr>
        <p:spPr>
          <a:xfrm>
            <a:off x="6995321" y="2803017"/>
            <a:ext cx="396262" cy="346249"/>
          </a:xfrm>
          <a:prstGeom prst="rect">
            <a:avLst/>
          </a:prstGeom>
          <a:noFill/>
        </p:spPr>
        <p:txBody>
          <a:bodyPr wrap="none" rtlCol="0" anchor="ctr" anchorCtr="0">
            <a:spAutoFit/>
          </a:bodyPr>
          <a:lstStyle/>
          <a:p>
            <a:pPr algn="ctr"/>
            <a:r>
              <a:rPr lang="en-GB" sz="1650" b="1" dirty="0">
                <a:solidFill>
                  <a:schemeClr val="bg1"/>
                </a:solidFill>
                <a:ea typeface="League Spartan" charset="0"/>
                <a:cs typeface="Poppins" pitchFamily="2" charset="77"/>
              </a:rPr>
              <a:t>08</a:t>
            </a:r>
          </a:p>
        </p:txBody>
      </p:sp>
      <p:sp>
        <p:nvSpPr>
          <p:cNvPr id="21" name="TextBox 21">
            <a:extLst>
              <a:ext uri="{FF2B5EF4-FFF2-40B4-BE49-F238E27FC236}">
                <a16:creationId xmlns:a16="http://schemas.microsoft.com/office/drawing/2014/main" id="{7FF2368F-A502-0B3B-C384-A71B11AA1276}"/>
              </a:ext>
            </a:extLst>
          </p:cNvPr>
          <p:cNvSpPr txBox="1"/>
          <p:nvPr/>
        </p:nvSpPr>
        <p:spPr>
          <a:xfrm>
            <a:off x="7728472" y="3269643"/>
            <a:ext cx="396262" cy="346249"/>
          </a:xfrm>
          <a:prstGeom prst="rect">
            <a:avLst/>
          </a:prstGeom>
          <a:noFill/>
        </p:spPr>
        <p:txBody>
          <a:bodyPr wrap="none" rtlCol="0" anchor="ctr" anchorCtr="0">
            <a:spAutoFit/>
          </a:bodyPr>
          <a:lstStyle/>
          <a:p>
            <a:pPr algn="ctr"/>
            <a:r>
              <a:rPr lang="en-GB" sz="1650" b="1" dirty="0">
                <a:solidFill>
                  <a:schemeClr val="bg1"/>
                </a:solidFill>
                <a:ea typeface="League Spartan" charset="0"/>
                <a:cs typeface="Poppins" pitchFamily="2" charset="77"/>
              </a:rPr>
              <a:t>01</a:t>
            </a:r>
          </a:p>
        </p:txBody>
      </p:sp>
      <p:sp>
        <p:nvSpPr>
          <p:cNvPr id="22" name="TextBox 22">
            <a:extLst>
              <a:ext uri="{FF2B5EF4-FFF2-40B4-BE49-F238E27FC236}">
                <a16:creationId xmlns:a16="http://schemas.microsoft.com/office/drawing/2014/main" id="{E6071870-1331-F73D-E42A-BCAC753E07F0}"/>
              </a:ext>
            </a:extLst>
          </p:cNvPr>
          <p:cNvSpPr txBox="1"/>
          <p:nvPr/>
        </p:nvSpPr>
        <p:spPr>
          <a:xfrm>
            <a:off x="7944543" y="4160292"/>
            <a:ext cx="396262" cy="346249"/>
          </a:xfrm>
          <a:prstGeom prst="rect">
            <a:avLst/>
          </a:prstGeom>
          <a:noFill/>
        </p:spPr>
        <p:txBody>
          <a:bodyPr wrap="none" rtlCol="0" anchor="ctr" anchorCtr="0">
            <a:spAutoFit/>
          </a:bodyPr>
          <a:lstStyle/>
          <a:p>
            <a:pPr algn="ctr"/>
            <a:r>
              <a:rPr lang="en-GB" sz="1650" b="1" dirty="0">
                <a:solidFill>
                  <a:schemeClr val="bg1"/>
                </a:solidFill>
                <a:ea typeface="League Spartan" charset="0"/>
                <a:cs typeface="Poppins" pitchFamily="2" charset="77"/>
              </a:rPr>
              <a:t>02</a:t>
            </a:r>
          </a:p>
        </p:txBody>
      </p:sp>
      <p:sp>
        <p:nvSpPr>
          <p:cNvPr id="23" name="TextBox 23">
            <a:extLst>
              <a:ext uri="{FF2B5EF4-FFF2-40B4-BE49-F238E27FC236}">
                <a16:creationId xmlns:a16="http://schemas.microsoft.com/office/drawing/2014/main" id="{8B88E01E-C82E-A0F5-FB08-19002EF2400B}"/>
              </a:ext>
            </a:extLst>
          </p:cNvPr>
          <p:cNvSpPr txBox="1"/>
          <p:nvPr/>
        </p:nvSpPr>
        <p:spPr>
          <a:xfrm>
            <a:off x="7442757" y="4978021"/>
            <a:ext cx="396262" cy="346249"/>
          </a:xfrm>
          <a:prstGeom prst="rect">
            <a:avLst/>
          </a:prstGeom>
          <a:noFill/>
        </p:spPr>
        <p:txBody>
          <a:bodyPr wrap="none" rtlCol="0" anchor="ctr" anchorCtr="0">
            <a:spAutoFit/>
          </a:bodyPr>
          <a:lstStyle/>
          <a:p>
            <a:pPr algn="ctr"/>
            <a:r>
              <a:rPr lang="en-GB" sz="1650" b="1" dirty="0">
                <a:solidFill>
                  <a:schemeClr val="bg1"/>
                </a:solidFill>
                <a:ea typeface="League Spartan" charset="0"/>
                <a:cs typeface="Poppins" pitchFamily="2" charset="77"/>
              </a:rPr>
              <a:t>03</a:t>
            </a:r>
          </a:p>
        </p:txBody>
      </p:sp>
      <p:sp>
        <p:nvSpPr>
          <p:cNvPr id="24" name="TextBox 24">
            <a:extLst>
              <a:ext uri="{FF2B5EF4-FFF2-40B4-BE49-F238E27FC236}">
                <a16:creationId xmlns:a16="http://schemas.microsoft.com/office/drawing/2014/main" id="{65CAEE2B-CAE2-7221-547C-6A79ECFC9026}"/>
              </a:ext>
            </a:extLst>
          </p:cNvPr>
          <p:cNvSpPr txBox="1"/>
          <p:nvPr/>
        </p:nvSpPr>
        <p:spPr>
          <a:xfrm>
            <a:off x="6584334" y="5132644"/>
            <a:ext cx="396262" cy="346249"/>
          </a:xfrm>
          <a:prstGeom prst="rect">
            <a:avLst/>
          </a:prstGeom>
          <a:noFill/>
        </p:spPr>
        <p:txBody>
          <a:bodyPr wrap="none" rtlCol="0" anchor="ctr" anchorCtr="0">
            <a:spAutoFit/>
          </a:bodyPr>
          <a:lstStyle/>
          <a:p>
            <a:pPr algn="ctr"/>
            <a:r>
              <a:rPr lang="en-GB" sz="1650" b="1" dirty="0">
                <a:solidFill>
                  <a:schemeClr val="bg1"/>
                </a:solidFill>
                <a:ea typeface="League Spartan" charset="0"/>
                <a:cs typeface="Poppins" pitchFamily="2" charset="77"/>
              </a:rPr>
              <a:t>04</a:t>
            </a:r>
          </a:p>
        </p:txBody>
      </p:sp>
      <p:sp>
        <p:nvSpPr>
          <p:cNvPr id="25" name="TextBox 25">
            <a:extLst>
              <a:ext uri="{FF2B5EF4-FFF2-40B4-BE49-F238E27FC236}">
                <a16:creationId xmlns:a16="http://schemas.microsoft.com/office/drawing/2014/main" id="{020A3343-6DB2-15B8-E935-9209E93DC2A5}"/>
              </a:ext>
            </a:extLst>
          </p:cNvPr>
          <p:cNvSpPr txBox="1"/>
          <p:nvPr/>
        </p:nvSpPr>
        <p:spPr>
          <a:xfrm>
            <a:off x="5802493" y="4677823"/>
            <a:ext cx="396262" cy="346249"/>
          </a:xfrm>
          <a:prstGeom prst="rect">
            <a:avLst/>
          </a:prstGeom>
          <a:noFill/>
        </p:spPr>
        <p:txBody>
          <a:bodyPr wrap="none" rtlCol="0" anchor="ctr" anchorCtr="0">
            <a:spAutoFit/>
          </a:bodyPr>
          <a:lstStyle/>
          <a:p>
            <a:pPr algn="ctr"/>
            <a:r>
              <a:rPr lang="en-GB" sz="1650" b="1" dirty="0">
                <a:solidFill>
                  <a:schemeClr val="bg1"/>
                </a:solidFill>
                <a:ea typeface="League Spartan" charset="0"/>
                <a:cs typeface="Poppins" pitchFamily="2" charset="77"/>
              </a:rPr>
              <a:t>05</a:t>
            </a:r>
          </a:p>
        </p:txBody>
      </p:sp>
      <p:sp>
        <p:nvSpPr>
          <p:cNvPr id="26" name="TextBox 27">
            <a:extLst>
              <a:ext uri="{FF2B5EF4-FFF2-40B4-BE49-F238E27FC236}">
                <a16:creationId xmlns:a16="http://schemas.microsoft.com/office/drawing/2014/main" id="{B96AEDA0-44C9-3750-5C0B-49C2ECD58D41}"/>
              </a:ext>
            </a:extLst>
          </p:cNvPr>
          <p:cNvSpPr txBox="1"/>
          <p:nvPr/>
        </p:nvSpPr>
        <p:spPr>
          <a:xfrm>
            <a:off x="5615616" y="3774950"/>
            <a:ext cx="396262" cy="346249"/>
          </a:xfrm>
          <a:prstGeom prst="rect">
            <a:avLst/>
          </a:prstGeom>
          <a:noFill/>
        </p:spPr>
        <p:txBody>
          <a:bodyPr wrap="none" rtlCol="0" anchor="ctr" anchorCtr="0">
            <a:spAutoFit/>
          </a:bodyPr>
          <a:lstStyle/>
          <a:p>
            <a:pPr algn="ctr"/>
            <a:r>
              <a:rPr lang="en-GB" sz="1650" b="1" dirty="0">
                <a:solidFill>
                  <a:schemeClr val="bg1"/>
                </a:solidFill>
                <a:ea typeface="League Spartan" charset="0"/>
                <a:cs typeface="Poppins" pitchFamily="2" charset="77"/>
              </a:rPr>
              <a:t>06</a:t>
            </a:r>
          </a:p>
        </p:txBody>
      </p:sp>
      <p:sp>
        <p:nvSpPr>
          <p:cNvPr id="27" name="TextBox 44">
            <a:extLst>
              <a:ext uri="{FF2B5EF4-FFF2-40B4-BE49-F238E27FC236}">
                <a16:creationId xmlns:a16="http://schemas.microsoft.com/office/drawing/2014/main" id="{FC2FD4FD-C969-DEBB-3DAA-88096CCC483F}"/>
              </a:ext>
            </a:extLst>
          </p:cNvPr>
          <p:cNvSpPr txBox="1"/>
          <p:nvPr/>
        </p:nvSpPr>
        <p:spPr>
          <a:xfrm>
            <a:off x="3613195" y="4135769"/>
            <a:ext cx="1405962" cy="400110"/>
          </a:xfrm>
          <a:prstGeom prst="rect">
            <a:avLst/>
          </a:prstGeom>
          <a:noFill/>
        </p:spPr>
        <p:txBody>
          <a:bodyPr wrap="none" rtlCol="0" anchor="b" anchorCtr="0">
            <a:spAutoFit/>
          </a:bodyPr>
          <a:lstStyle/>
          <a:p>
            <a:pPr algn="r"/>
            <a:r>
              <a:rPr lang="is-IS" sz="2000" b="1">
                <a:solidFill>
                  <a:srgbClr val="C3A7C5"/>
                </a:solidFill>
                <a:ea typeface="League Spartan" charset="0"/>
                <a:cs typeface="Poppins" pitchFamily="2" charset="77"/>
              </a:rPr>
              <a:t>Starfsmenn</a:t>
            </a:r>
          </a:p>
        </p:txBody>
      </p:sp>
      <p:sp>
        <p:nvSpPr>
          <p:cNvPr id="28" name="Subtitle 2">
            <a:extLst>
              <a:ext uri="{FF2B5EF4-FFF2-40B4-BE49-F238E27FC236}">
                <a16:creationId xmlns:a16="http://schemas.microsoft.com/office/drawing/2014/main" id="{F6F8E2ED-5D38-20D7-0ED3-FB320190EB9C}"/>
              </a:ext>
            </a:extLst>
          </p:cNvPr>
          <p:cNvSpPr txBox="1">
            <a:spLocks/>
          </p:cNvSpPr>
          <p:nvPr/>
        </p:nvSpPr>
        <p:spPr>
          <a:xfrm>
            <a:off x="2097399" y="4549593"/>
            <a:ext cx="2788384" cy="373765"/>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313"/>
              </a:lnSpc>
            </a:pPr>
            <a:r>
              <a:rPr lang="is-IS" sz="1400" dirty="0">
                <a:solidFill>
                  <a:srgbClr val="595A59"/>
                </a:solidFill>
                <a:latin typeface="+mn-lt"/>
                <a:ea typeface="Lato Light" panose="020F0502020204030203" pitchFamily="34" charset="0"/>
                <a:cs typeface="Mukta ExtraLight" panose="020B0000000000000000" pitchFamily="34" charset="77"/>
              </a:rPr>
              <a:t>Sveiflur / Veikindafrí/ </a:t>
            </a:r>
            <a:br>
              <a:rPr lang="is-IS" sz="1400" dirty="0">
                <a:solidFill>
                  <a:srgbClr val="595A59"/>
                </a:solidFill>
                <a:latin typeface="+mn-lt"/>
                <a:ea typeface="Lato Light" panose="020F0502020204030203" pitchFamily="34" charset="0"/>
                <a:cs typeface="Mukta ExtraLight" panose="020B0000000000000000" pitchFamily="34" charset="77"/>
              </a:rPr>
            </a:br>
            <a:r>
              <a:rPr lang="is-IS" sz="1400" dirty="0">
                <a:solidFill>
                  <a:srgbClr val="595A59"/>
                </a:solidFill>
                <a:latin typeface="+mn-lt"/>
                <a:ea typeface="Lato Light" panose="020F0502020204030203" pitchFamily="34" charset="0"/>
                <a:cs typeface="Mukta ExtraLight" panose="020B0000000000000000" pitchFamily="34" charset="77"/>
              </a:rPr>
              <a:t>Aldurssamsetning</a:t>
            </a:r>
          </a:p>
        </p:txBody>
      </p:sp>
      <p:sp>
        <p:nvSpPr>
          <p:cNvPr id="29" name="TextBox 46">
            <a:extLst>
              <a:ext uri="{FF2B5EF4-FFF2-40B4-BE49-F238E27FC236}">
                <a16:creationId xmlns:a16="http://schemas.microsoft.com/office/drawing/2014/main" id="{474D88D2-1BFE-40BD-D74A-8B38F6E696D8}"/>
              </a:ext>
            </a:extLst>
          </p:cNvPr>
          <p:cNvSpPr txBox="1"/>
          <p:nvPr/>
        </p:nvSpPr>
        <p:spPr>
          <a:xfrm>
            <a:off x="4026851" y="2677845"/>
            <a:ext cx="1040670" cy="400110"/>
          </a:xfrm>
          <a:prstGeom prst="rect">
            <a:avLst/>
          </a:prstGeom>
          <a:noFill/>
        </p:spPr>
        <p:txBody>
          <a:bodyPr wrap="none" rtlCol="0" anchor="b" anchorCtr="0">
            <a:spAutoFit/>
          </a:bodyPr>
          <a:lstStyle/>
          <a:p>
            <a:pPr algn="r"/>
            <a:r>
              <a:rPr lang="is-IS" sz="2000" b="1">
                <a:solidFill>
                  <a:srgbClr val="F27954"/>
                </a:solidFill>
                <a:ea typeface="League Spartan" charset="0"/>
                <a:cs typeface="Poppins" pitchFamily="2" charset="77"/>
              </a:rPr>
              <a:t>Fjármál</a:t>
            </a:r>
            <a:r>
              <a:rPr lang="is-IS" sz="2000" b="1">
                <a:solidFill>
                  <a:srgbClr val="7FB3B2"/>
                </a:solidFill>
                <a:ea typeface="League Spartan" charset="0"/>
                <a:cs typeface="Poppins" pitchFamily="2" charset="77"/>
              </a:rPr>
              <a:t> </a:t>
            </a:r>
          </a:p>
        </p:txBody>
      </p:sp>
      <p:sp>
        <p:nvSpPr>
          <p:cNvPr id="31" name="TextBox 40">
            <a:extLst>
              <a:ext uri="{FF2B5EF4-FFF2-40B4-BE49-F238E27FC236}">
                <a16:creationId xmlns:a16="http://schemas.microsoft.com/office/drawing/2014/main" id="{45EE3ED9-564A-066C-B70A-519511B94FCD}"/>
              </a:ext>
            </a:extLst>
          </p:cNvPr>
          <p:cNvSpPr txBox="1"/>
          <p:nvPr/>
        </p:nvSpPr>
        <p:spPr>
          <a:xfrm>
            <a:off x="4079285" y="5316572"/>
            <a:ext cx="1406925" cy="400110"/>
          </a:xfrm>
          <a:prstGeom prst="rect">
            <a:avLst/>
          </a:prstGeom>
          <a:noFill/>
        </p:spPr>
        <p:txBody>
          <a:bodyPr wrap="none" rtlCol="0" anchor="b" anchorCtr="0">
            <a:spAutoFit/>
          </a:bodyPr>
          <a:lstStyle/>
          <a:p>
            <a:pPr algn="r"/>
            <a:r>
              <a:rPr lang="is-IS" sz="2000" b="1">
                <a:solidFill>
                  <a:srgbClr val="9DC5C4"/>
                </a:solidFill>
                <a:ea typeface="League Spartan" charset="0"/>
                <a:cs typeface="Poppins" pitchFamily="2" charset="77"/>
              </a:rPr>
              <a:t>Framleiðsla</a:t>
            </a:r>
          </a:p>
        </p:txBody>
      </p:sp>
      <p:sp>
        <p:nvSpPr>
          <p:cNvPr id="32" name="Subtitle 2">
            <a:extLst>
              <a:ext uri="{FF2B5EF4-FFF2-40B4-BE49-F238E27FC236}">
                <a16:creationId xmlns:a16="http://schemas.microsoft.com/office/drawing/2014/main" id="{809DE91C-57AC-A4A4-6C5F-29399EC96370}"/>
              </a:ext>
            </a:extLst>
          </p:cNvPr>
          <p:cNvSpPr txBox="1">
            <a:spLocks/>
          </p:cNvSpPr>
          <p:nvPr/>
        </p:nvSpPr>
        <p:spPr>
          <a:xfrm>
            <a:off x="3043666" y="5750565"/>
            <a:ext cx="2980879" cy="707189"/>
          </a:xfrm>
          <a:prstGeom prst="rect">
            <a:avLst/>
          </a:prstGeom>
          <a:solidFill>
            <a:schemeClr val="bg1"/>
          </a:solidFill>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313"/>
              </a:lnSpc>
            </a:pPr>
            <a:r>
              <a:rPr lang="is-IS" sz="1400" dirty="0">
                <a:solidFill>
                  <a:srgbClr val="595A59"/>
                </a:solidFill>
                <a:latin typeface="+mn-lt"/>
                <a:ea typeface="Lato Light" panose="020F0502020204030203" pitchFamily="34" charset="0"/>
                <a:cs typeface="Mukta ExtraLight" panose="020B0000000000000000" pitchFamily="34" charset="77"/>
              </a:rPr>
              <a:t>Aldurssamsetning véla / óunnin verk / nýting afkastagetunnar / Orkunotkun / rusl / Kostnaður við léleg gæði / Viðhaldskostnaður</a:t>
            </a:r>
          </a:p>
        </p:txBody>
      </p:sp>
      <p:sp>
        <p:nvSpPr>
          <p:cNvPr id="33" name="TextBox 42">
            <a:extLst>
              <a:ext uri="{FF2B5EF4-FFF2-40B4-BE49-F238E27FC236}">
                <a16:creationId xmlns:a16="http://schemas.microsoft.com/office/drawing/2014/main" id="{F0D04F72-C5C2-BBBC-4285-1631A547C18D}"/>
              </a:ext>
            </a:extLst>
          </p:cNvPr>
          <p:cNvSpPr txBox="1"/>
          <p:nvPr/>
        </p:nvSpPr>
        <p:spPr>
          <a:xfrm>
            <a:off x="4334061" y="1743176"/>
            <a:ext cx="2323136" cy="400110"/>
          </a:xfrm>
          <a:prstGeom prst="rect">
            <a:avLst/>
          </a:prstGeom>
          <a:noFill/>
        </p:spPr>
        <p:txBody>
          <a:bodyPr wrap="none" rtlCol="0" anchor="b" anchorCtr="0">
            <a:spAutoFit/>
          </a:bodyPr>
          <a:lstStyle/>
          <a:p>
            <a:pPr algn="r"/>
            <a:r>
              <a:rPr lang="is-IS" sz="2000" b="1">
                <a:solidFill>
                  <a:srgbClr val="79527B"/>
                </a:solidFill>
                <a:ea typeface="League Spartan" charset="0"/>
                <a:cs typeface="Poppins" pitchFamily="2" charset="77"/>
              </a:rPr>
              <a:t>Fjármagnsmarkaður</a:t>
            </a:r>
          </a:p>
        </p:txBody>
      </p:sp>
      <p:sp>
        <p:nvSpPr>
          <p:cNvPr id="34" name="Subtitle 2">
            <a:extLst>
              <a:ext uri="{FF2B5EF4-FFF2-40B4-BE49-F238E27FC236}">
                <a16:creationId xmlns:a16="http://schemas.microsoft.com/office/drawing/2014/main" id="{A610DDB3-0E38-1F5B-A5D5-02F1F0AA1701}"/>
              </a:ext>
            </a:extLst>
          </p:cNvPr>
          <p:cNvSpPr txBox="1">
            <a:spLocks/>
          </p:cNvSpPr>
          <p:nvPr/>
        </p:nvSpPr>
        <p:spPr>
          <a:xfrm>
            <a:off x="3735439" y="2157000"/>
            <a:ext cx="2788384" cy="20705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313"/>
              </a:lnSpc>
            </a:pPr>
            <a:r>
              <a:rPr lang="is-IS" sz="1400">
                <a:solidFill>
                  <a:srgbClr val="595A59"/>
                </a:solidFill>
                <a:latin typeface="+mn-lt"/>
                <a:ea typeface="Lato Light" panose="020F0502020204030203" pitchFamily="34" charset="0"/>
                <a:cs typeface="Mukta ExtraLight" panose="020B0000000000000000" pitchFamily="34" charset="77"/>
              </a:rPr>
              <a:t>Vextir, gengi</a:t>
            </a:r>
          </a:p>
        </p:txBody>
      </p:sp>
      <p:sp>
        <p:nvSpPr>
          <p:cNvPr id="35" name="TextBox 48">
            <a:extLst>
              <a:ext uri="{FF2B5EF4-FFF2-40B4-BE49-F238E27FC236}">
                <a16:creationId xmlns:a16="http://schemas.microsoft.com/office/drawing/2014/main" id="{FAA4F6F8-774F-C75F-F519-57DA08B54E57}"/>
              </a:ext>
            </a:extLst>
          </p:cNvPr>
          <p:cNvSpPr txBox="1"/>
          <p:nvPr/>
        </p:nvSpPr>
        <p:spPr>
          <a:xfrm>
            <a:off x="7953346" y="5463497"/>
            <a:ext cx="1051955" cy="400110"/>
          </a:xfrm>
          <a:prstGeom prst="rect">
            <a:avLst/>
          </a:prstGeom>
          <a:noFill/>
        </p:spPr>
        <p:txBody>
          <a:bodyPr wrap="none" rtlCol="0" anchor="b" anchorCtr="0">
            <a:spAutoFit/>
          </a:bodyPr>
          <a:lstStyle/>
          <a:p>
            <a:r>
              <a:rPr lang="is-IS" sz="2000" b="1">
                <a:solidFill>
                  <a:srgbClr val="7FB3B2"/>
                </a:solidFill>
                <a:ea typeface="League Spartan" charset="0"/>
                <a:cs typeface="Poppins" pitchFamily="2" charset="77"/>
              </a:rPr>
              <a:t>Innkaup</a:t>
            </a:r>
          </a:p>
        </p:txBody>
      </p:sp>
      <p:sp>
        <p:nvSpPr>
          <p:cNvPr id="36" name="Subtitle 2">
            <a:extLst>
              <a:ext uri="{FF2B5EF4-FFF2-40B4-BE49-F238E27FC236}">
                <a16:creationId xmlns:a16="http://schemas.microsoft.com/office/drawing/2014/main" id="{B9FDBC07-88AD-7C41-426A-D2535035E878}"/>
              </a:ext>
            </a:extLst>
          </p:cNvPr>
          <p:cNvSpPr txBox="1">
            <a:spLocks/>
          </p:cNvSpPr>
          <p:nvPr/>
        </p:nvSpPr>
        <p:spPr>
          <a:xfrm>
            <a:off x="8037205" y="5869041"/>
            <a:ext cx="3170929" cy="540477"/>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is-IS" sz="1400" dirty="0">
                <a:solidFill>
                  <a:srgbClr val="595A59"/>
                </a:solidFill>
                <a:latin typeface="+mn-lt"/>
                <a:ea typeface="Lato Light" panose="020F0502020204030203" pitchFamily="34" charset="0"/>
                <a:cs typeface="Mukta ExtraLight" panose="020B0000000000000000" pitchFamily="34" charset="77"/>
              </a:rPr>
              <a:t>Hráefnisverð / Birgðir / Gæði keyptra vara/þjónustu og fylgni birgja við afhendingardaga</a:t>
            </a:r>
          </a:p>
        </p:txBody>
      </p:sp>
      <p:sp>
        <p:nvSpPr>
          <p:cNvPr id="37" name="TextBox 50">
            <a:extLst>
              <a:ext uri="{FF2B5EF4-FFF2-40B4-BE49-F238E27FC236}">
                <a16:creationId xmlns:a16="http://schemas.microsoft.com/office/drawing/2014/main" id="{DCD86A67-B61C-BE6E-BEBA-E098302BCEE2}"/>
              </a:ext>
            </a:extLst>
          </p:cNvPr>
          <p:cNvSpPr txBox="1"/>
          <p:nvPr/>
        </p:nvSpPr>
        <p:spPr>
          <a:xfrm>
            <a:off x="7953346" y="1754689"/>
            <a:ext cx="1821396" cy="400110"/>
          </a:xfrm>
          <a:prstGeom prst="rect">
            <a:avLst/>
          </a:prstGeom>
          <a:noFill/>
        </p:spPr>
        <p:txBody>
          <a:bodyPr wrap="none" rtlCol="0" anchor="b" anchorCtr="0">
            <a:spAutoFit/>
          </a:bodyPr>
          <a:lstStyle/>
          <a:p>
            <a:r>
              <a:rPr lang="is-IS" sz="2000" b="1" dirty="0">
                <a:solidFill>
                  <a:srgbClr val="C3A7C5"/>
                </a:solidFill>
                <a:ea typeface="League Spartan" charset="0"/>
                <a:cs typeface="Poppins" pitchFamily="2" charset="77"/>
              </a:rPr>
              <a:t>Skipulagsþróun</a:t>
            </a:r>
          </a:p>
        </p:txBody>
      </p:sp>
      <p:sp>
        <p:nvSpPr>
          <p:cNvPr id="38" name="Subtitle 2">
            <a:extLst>
              <a:ext uri="{FF2B5EF4-FFF2-40B4-BE49-F238E27FC236}">
                <a16:creationId xmlns:a16="http://schemas.microsoft.com/office/drawing/2014/main" id="{C0BE768C-1747-8CAE-924B-1845C626BF14}"/>
              </a:ext>
            </a:extLst>
          </p:cNvPr>
          <p:cNvSpPr txBox="1">
            <a:spLocks/>
          </p:cNvSpPr>
          <p:nvPr/>
        </p:nvSpPr>
        <p:spPr>
          <a:xfrm>
            <a:off x="8037205" y="2160234"/>
            <a:ext cx="2986935" cy="373765"/>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is-IS" sz="1400">
                <a:solidFill>
                  <a:srgbClr val="595A59"/>
                </a:solidFill>
                <a:latin typeface="+mn-lt"/>
                <a:ea typeface="Lato Light" panose="020F0502020204030203" pitchFamily="34" charset="0"/>
                <a:cs typeface="Mukta ExtraLight" panose="020B0000000000000000" pitchFamily="34" charset="77"/>
              </a:rPr>
              <a:t>Mótteknar pantanir/ Viðskiptaumhverfi  / Viðhorf neytenda</a:t>
            </a:r>
          </a:p>
        </p:txBody>
      </p:sp>
      <p:sp>
        <p:nvSpPr>
          <p:cNvPr id="39" name="TextBox 52">
            <a:extLst>
              <a:ext uri="{FF2B5EF4-FFF2-40B4-BE49-F238E27FC236}">
                <a16:creationId xmlns:a16="http://schemas.microsoft.com/office/drawing/2014/main" id="{1C4836CD-752A-7E8A-DEDD-778B59404D59}"/>
              </a:ext>
            </a:extLst>
          </p:cNvPr>
          <p:cNvSpPr txBox="1"/>
          <p:nvPr/>
        </p:nvSpPr>
        <p:spPr>
          <a:xfrm>
            <a:off x="8914505" y="4036396"/>
            <a:ext cx="622286" cy="400110"/>
          </a:xfrm>
          <a:prstGeom prst="rect">
            <a:avLst/>
          </a:prstGeom>
          <a:noFill/>
        </p:spPr>
        <p:txBody>
          <a:bodyPr wrap="none" rtlCol="0" anchor="b" anchorCtr="0">
            <a:spAutoFit/>
          </a:bodyPr>
          <a:lstStyle/>
          <a:p>
            <a:r>
              <a:rPr lang="is-IS" sz="2000" b="1" dirty="0">
                <a:solidFill>
                  <a:srgbClr val="9ED4D3"/>
                </a:solidFill>
                <a:ea typeface="League Spartan" charset="0"/>
                <a:cs typeface="Poppins" pitchFamily="2" charset="77"/>
              </a:rPr>
              <a:t>Sala</a:t>
            </a:r>
          </a:p>
        </p:txBody>
      </p:sp>
      <p:sp>
        <p:nvSpPr>
          <p:cNvPr id="40" name="Subtitle 2">
            <a:extLst>
              <a:ext uri="{FF2B5EF4-FFF2-40B4-BE49-F238E27FC236}">
                <a16:creationId xmlns:a16="http://schemas.microsoft.com/office/drawing/2014/main" id="{A08726FC-7677-EE5D-AF71-E58A3C3A0757}"/>
              </a:ext>
            </a:extLst>
          </p:cNvPr>
          <p:cNvSpPr txBox="1">
            <a:spLocks/>
          </p:cNvSpPr>
          <p:nvPr/>
        </p:nvSpPr>
        <p:spPr>
          <a:xfrm>
            <a:off x="8998364" y="4441941"/>
            <a:ext cx="2986935" cy="87390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is-IS" sz="1400" dirty="0">
                <a:solidFill>
                  <a:srgbClr val="595A59"/>
                </a:solidFill>
                <a:latin typeface="+mn-lt"/>
                <a:ea typeface="Lato Light" panose="020F0502020204030203" pitchFamily="34" charset="0"/>
                <a:cs typeface="Mukta ExtraLight" panose="020B0000000000000000" pitchFamily="34" charset="77"/>
              </a:rPr>
              <a:t>Fjöldi fyrirspurna á tímabili / Þróun í atvinnugreininni (sem síðar getur haft áhrif á pantanir þínar) / Tekjur / Verð / Verð og vörustefna keppinauta þinna / Tapaðar pantanir</a:t>
            </a:r>
          </a:p>
        </p:txBody>
      </p:sp>
      <p:sp>
        <p:nvSpPr>
          <p:cNvPr id="41" name="TextBox 54">
            <a:extLst>
              <a:ext uri="{FF2B5EF4-FFF2-40B4-BE49-F238E27FC236}">
                <a16:creationId xmlns:a16="http://schemas.microsoft.com/office/drawing/2014/main" id="{EB65922C-F394-5A74-BEDE-CCE9BF66FE16}"/>
              </a:ext>
            </a:extLst>
          </p:cNvPr>
          <p:cNvSpPr txBox="1"/>
          <p:nvPr/>
        </p:nvSpPr>
        <p:spPr>
          <a:xfrm>
            <a:off x="8874590" y="2686438"/>
            <a:ext cx="3198953" cy="400110"/>
          </a:xfrm>
          <a:prstGeom prst="rect">
            <a:avLst/>
          </a:prstGeom>
          <a:noFill/>
        </p:spPr>
        <p:txBody>
          <a:bodyPr wrap="none" rtlCol="0" anchor="b" anchorCtr="0">
            <a:spAutoFit/>
          </a:bodyPr>
          <a:lstStyle/>
          <a:p>
            <a:r>
              <a:rPr lang="is-IS" sz="2000" b="1">
                <a:solidFill>
                  <a:srgbClr val="79527B"/>
                </a:solidFill>
                <a:ea typeface="League Spartan" charset="0"/>
                <a:cs typeface="Poppins" pitchFamily="2" charset="77"/>
              </a:rPr>
              <a:t>Tækni / rannsóknir og þróun</a:t>
            </a:r>
          </a:p>
        </p:txBody>
      </p:sp>
      <p:sp>
        <p:nvSpPr>
          <p:cNvPr id="42" name="Subtitle 2">
            <a:extLst>
              <a:ext uri="{FF2B5EF4-FFF2-40B4-BE49-F238E27FC236}">
                <a16:creationId xmlns:a16="http://schemas.microsoft.com/office/drawing/2014/main" id="{509445C1-4172-F1AC-46AF-8A86B662A293}"/>
              </a:ext>
            </a:extLst>
          </p:cNvPr>
          <p:cNvSpPr txBox="1">
            <a:spLocks/>
          </p:cNvSpPr>
          <p:nvPr/>
        </p:nvSpPr>
        <p:spPr>
          <a:xfrm>
            <a:off x="8958449" y="3091983"/>
            <a:ext cx="2986935" cy="707189"/>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is-IS" sz="1400" dirty="0">
                <a:solidFill>
                  <a:srgbClr val="595A59"/>
                </a:solidFill>
                <a:latin typeface="+mn-lt"/>
                <a:ea typeface="Lato Light" panose="020F0502020204030203" pitchFamily="34" charset="0"/>
                <a:cs typeface="Mukta ExtraLight" panose="020B0000000000000000" pitchFamily="34" charset="77"/>
              </a:rPr>
              <a:t>Nýir ferlar + tækni / Neytendahegðun / Fjöldi verkefna í þróun / Fjöldi eigin einkaleyfa</a:t>
            </a:r>
            <a:r>
              <a:rPr lang="is-IS" sz="1400" dirty="0">
                <a:solidFill>
                  <a:srgbClr val="595A59"/>
                </a:solidFill>
                <a:latin typeface="+mn-lt"/>
                <a:ea typeface="Lato Light" panose="020F0502020204030203" pitchFamily="34" charset="0"/>
              </a:rPr>
              <a:t>/ Veitt markaðsleyfi </a:t>
            </a:r>
            <a:r>
              <a:rPr lang="is-IS" sz="1400" dirty="0">
                <a:solidFill>
                  <a:srgbClr val="595A59"/>
                </a:solidFill>
                <a:latin typeface="+mn-lt"/>
                <a:ea typeface="Lato Light" panose="020F0502020204030203" pitchFamily="34" charset="0"/>
                <a:cs typeface="Mukta ExtraLight" panose="020B0000000000000000" pitchFamily="34" charset="77"/>
              </a:rPr>
              <a:t>/ Rannsóknar- og þróunarkostnaður</a:t>
            </a:r>
          </a:p>
        </p:txBody>
      </p:sp>
      <p:sp>
        <p:nvSpPr>
          <p:cNvPr id="43" name="Subtitle 2">
            <a:extLst>
              <a:ext uri="{FF2B5EF4-FFF2-40B4-BE49-F238E27FC236}">
                <a16:creationId xmlns:a16="http://schemas.microsoft.com/office/drawing/2014/main" id="{C085D4E7-825C-A4B8-54CF-B51B02967CC0}"/>
              </a:ext>
            </a:extLst>
          </p:cNvPr>
          <p:cNvSpPr txBox="1">
            <a:spLocks/>
          </p:cNvSpPr>
          <p:nvPr/>
        </p:nvSpPr>
        <p:spPr>
          <a:xfrm>
            <a:off x="110614" y="1577493"/>
            <a:ext cx="2970303" cy="4791358"/>
          </a:xfrm>
          <a:prstGeom prst="rect">
            <a:avLst/>
          </a:prstGeom>
          <a:solidFill>
            <a:schemeClr val="bg1"/>
          </a:solidFill>
        </p:spPr>
        <p:txBody>
          <a:bodyPr vert="horz" wrap="square" lIns="81580" tIns="40790" rIns="81580" bIns="4079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600"/>
              </a:spcBef>
            </a:pPr>
            <a:r>
              <a:rPr lang="is-IS" sz="1800" dirty="0">
                <a:solidFill>
                  <a:srgbClr val="44546A"/>
                </a:solidFill>
                <a:latin typeface="+mn-lt"/>
                <a:ea typeface="Open Sans Light"/>
              </a:rPr>
              <a:t>Það skiptir máli að átta sig á því hvaða þættir það eru í rekstrinum sem skipta mestu máli fyrir velferð fyrirtækisins og í framhaldinu að velja viðeigandi árangursvísa. Með því er kerfisbundið hægt að greina og fylgjast með breytingum á markaði og breytingum innan fyrirtækisins. Ef veruleg breyting verður á einhverjum vísi, er tilefni til að skoða betur hvað er að gerast og ræða við viðeigandi aðila og ef þörf krefur að gera viðeigandi ráðstafanir.</a:t>
            </a:r>
          </a:p>
        </p:txBody>
      </p:sp>
      <p:sp>
        <p:nvSpPr>
          <p:cNvPr id="30" name="Subtitle 2">
            <a:extLst>
              <a:ext uri="{FF2B5EF4-FFF2-40B4-BE49-F238E27FC236}">
                <a16:creationId xmlns:a16="http://schemas.microsoft.com/office/drawing/2014/main" id="{30FD352E-DF76-7B83-059D-FA464AC7E987}"/>
              </a:ext>
            </a:extLst>
          </p:cNvPr>
          <p:cNvSpPr txBox="1">
            <a:spLocks/>
          </p:cNvSpPr>
          <p:nvPr/>
        </p:nvSpPr>
        <p:spPr>
          <a:xfrm>
            <a:off x="2367473" y="3073771"/>
            <a:ext cx="2788384" cy="873902"/>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ts val="1313"/>
              </a:lnSpc>
            </a:pPr>
            <a:r>
              <a:rPr lang="is-IS" sz="1400" dirty="0">
                <a:solidFill>
                  <a:srgbClr val="595A59"/>
                </a:solidFill>
                <a:latin typeface="+mn-lt"/>
                <a:ea typeface="Lato Light" panose="020F0502020204030203" pitchFamily="34" charset="0"/>
                <a:cs typeface="Mukta ExtraLight" panose="020B0000000000000000" pitchFamily="34" charset="77"/>
              </a:rPr>
              <a:t>Skammtíma lausafjáráætlun/</a:t>
            </a:r>
            <a:br>
              <a:rPr lang="is-IS" sz="1400" dirty="0">
                <a:solidFill>
                  <a:srgbClr val="595A59"/>
                </a:solidFill>
                <a:latin typeface="+mn-lt"/>
                <a:ea typeface="Lato Light" panose="020F0502020204030203" pitchFamily="34" charset="0"/>
                <a:cs typeface="Mukta ExtraLight" panose="020B0000000000000000" pitchFamily="34" charset="77"/>
              </a:rPr>
            </a:br>
            <a:r>
              <a:rPr lang="is-IS" sz="1400" dirty="0">
                <a:solidFill>
                  <a:srgbClr val="595A59"/>
                </a:solidFill>
                <a:latin typeface="+mn-lt"/>
                <a:ea typeface="Lato Light" panose="020F0502020204030203" pitchFamily="34" charset="0"/>
                <a:cs typeface="Mukta ExtraLight" panose="020B0000000000000000" pitchFamily="34" charset="77"/>
              </a:rPr>
              <a:t> 3 ára áætlun / </a:t>
            </a:r>
            <a:br>
              <a:rPr lang="is-IS" sz="1400" dirty="0">
                <a:solidFill>
                  <a:srgbClr val="595A59"/>
                </a:solidFill>
                <a:latin typeface="+mn-lt"/>
                <a:ea typeface="Lato Light" panose="020F0502020204030203" pitchFamily="34" charset="0"/>
                <a:cs typeface="Mukta ExtraLight" panose="020B0000000000000000" pitchFamily="34" charset="77"/>
              </a:rPr>
            </a:br>
            <a:r>
              <a:rPr lang="is-IS" sz="1400" dirty="0">
                <a:solidFill>
                  <a:srgbClr val="595A59"/>
                </a:solidFill>
                <a:latin typeface="+mn-lt"/>
                <a:ea typeface="Lato Light" panose="020F0502020204030203" pitchFamily="34" charset="0"/>
                <a:cs typeface="Mukta ExtraLight" panose="020B0000000000000000" pitchFamily="34" charset="77"/>
              </a:rPr>
              <a:t>1 árs spá / </a:t>
            </a:r>
            <a:br>
              <a:rPr lang="is-IS" sz="1400" dirty="0">
                <a:solidFill>
                  <a:srgbClr val="595A59"/>
                </a:solidFill>
                <a:latin typeface="+mn-lt"/>
                <a:ea typeface="Lato Light" panose="020F0502020204030203" pitchFamily="34" charset="0"/>
                <a:cs typeface="Mukta ExtraLight" panose="020B0000000000000000" pitchFamily="34" charset="77"/>
              </a:rPr>
            </a:br>
            <a:r>
              <a:rPr lang="is-IS" sz="1400" dirty="0">
                <a:solidFill>
                  <a:srgbClr val="595A59"/>
                </a:solidFill>
                <a:latin typeface="+mn-lt"/>
                <a:ea typeface="Lato Light" panose="020F0502020204030203" pitchFamily="34" charset="0"/>
                <a:cs typeface="Mukta ExtraLight" panose="020B0000000000000000" pitchFamily="34" charset="77"/>
              </a:rPr>
              <a:t>Viðskiptakröfur /</a:t>
            </a:r>
            <a:br>
              <a:rPr lang="is-IS" sz="1400" dirty="0">
                <a:solidFill>
                  <a:srgbClr val="595A59"/>
                </a:solidFill>
                <a:latin typeface="+mn-lt"/>
                <a:ea typeface="Lato Light" panose="020F0502020204030203" pitchFamily="34" charset="0"/>
                <a:cs typeface="Mukta ExtraLight" panose="020B0000000000000000" pitchFamily="34" charset="77"/>
              </a:rPr>
            </a:br>
            <a:r>
              <a:rPr lang="is-IS" sz="1400" dirty="0">
                <a:solidFill>
                  <a:srgbClr val="595A59"/>
                </a:solidFill>
                <a:latin typeface="+mn-lt"/>
                <a:ea typeface="Lato Light" panose="020F0502020204030203" pitchFamily="34" charset="0"/>
                <a:cs typeface="Mukta ExtraLight" panose="020B0000000000000000" pitchFamily="34" charset="77"/>
              </a:rPr>
              <a:t>Viðskiptaskuldir</a:t>
            </a:r>
          </a:p>
        </p:txBody>
      </p:sp>
    </p:spTree>
    <p:extLst>
      <p:ext uri="{BB962C8B-B14F-4D97-AF65-F5344CB8AC3E}">
        <p14:creationId xmlns:p14="http://schemas.microsoft.com/office/powerpoint/2010/main" val="12563718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0F9F3635-E3A4-EE38-2049-DD729061EC2D}"/>
              </a:ext>
            </a:extLst>
          </p:cNvPr>
          <p:cNvSpPr>
            <a:spLocks noGrp="1"/>
          </p:cNvSpPr>
          <p:nvPr>
            <p:ph type="body" sz="quarter" idx="18"/>
          </p:nvPr>
        </p:nvSpPr>
        <p:spPr>
          <a:xfrm>
            <a:off x="734715" y="1856071"/>
            <a:ext cx="4983180" cy="3867704"/>
          </a:xfrm>
        </p:spPr>
        <p:txBody>
          <a:bodyPr vert="horz" lIns="91440" tIns="45720" rIns="91440" bIns="45720" rtlCol="0" anchor="t">
            <a:normAutofit/>
          </a:bodyPr>
          <a:lstStyle/>
          <a:p>
            <a:r>
              <a:rPr lang="is-IS" dirty="0"/>
              <a:t>Vinsamlegast skoðaðu </a:t>
            </a:r>
            <a:r>
              <a:rPr lang="is-IS" dirty="0">
                <a:solidFill>
                  <a:srgbClr val="FF0000"/>
                </a:solidFill>
                <a:hlinkClick r:id="rId3"/>
              </a:rPr>
              <a:t>dæmisögu</a:t>
            </a:r>
            <a:r>
              <a:rPr lang="is-IS" dirty="0">
                <a:hlinkClick r:id="rId3"/>
              </a:rPr>
              <a:t> nr. 1 </a:t>
            </a:r>
            <a:r>
              <a:rPr lang="is-IS" dirty="0"/>
              <a:t>sem fjallar um fyrirtæki sem leigir út smábáta og nýtir sér árangursmælikvarða (KPI) sem vísa um hættu. </a:t>
            </a:r>
          </a:p>
        </p:txBody>
      </p:sp>
      <p:sp>
        <p:nvSpPr>
          <p:cNvPr id="5" name="Textplatzhalter 4">
            <a:extLst>
              <a:ext uri="{FF2B5EF4-FFF2-40B4-BE49-F238E27FC236}">
                <a16:creationId xmlns:a16="http://schemas.microsoft.com/office/drawing/2014/main" id="{2398E888-90E8-607B-323E-E27DC325467C}"/>
              </a:ext>
            </a:extLst>
          </p:cNvPr>
          <p:cNvSpPr>
            <a:spLocks noGrp="1"/>
          </p:cNvSpPr>
          <p:nvPr>
            <p:ph type="body" sz="quarter" idx="16"/>
          </p:nvPr>
        </p:nvSpPr>
        <p:spPr>
          <a:xfrm>
            <a:off x="734714" y="642972"/>
            <a:ext cx="5085159" cy="1114039"/>
          </a:xfrm>
        </p:spPr>
        <p:txBody>
          <a:bodyPr>
            <a:normAutofit fontScale="92500"/>
          </a:bodyPr>
          <a:lstStyle/>
          <a:p>
            <a:r>
              <a:rPr lang="de-DE" sz="2800" dirty="0"/>
              <a:t>Árangursmælikvarðar í raunheimum</a:t>
            </a:r>
          </a:p>
          <a:p>
            <a:r>
              <a:rPr lang="de-DE" sz="4000" b="1" dirty="0"/>
              <a:t>Raundæmi</a:t>
            </a:r>
          </a:p>
        </p:txBody>
      </p:sp>
      <p:sp>
        <p:nvSpPr>
          <p:cNvPr id="3" name="Picture Placeholder 2">
            <a:extLst>
              <a:ext uri="{FF2B5EF4-FFF2-40B4-BE49-F238E27FC236}">
                <a16:creationId xmlns:a16="http://schemas.microsoft.com/office/drawing/2014/main" id="{0C8E872C-DDFF-A268-DCA0-72A75542F191}"/>
              </a:ext>
            </a:extLst>
          </p:cNvPr>
          <p:cNvSpPr>
            <a:spLocks noGrp="1"/>
          </p:cNvSpPr>
          <p:nvPr>
            <p:ph type="pic" sz="quarter" idx="10"/>
          </p:nvPr>
        </p:nvSpPr>
        <p:spPr/>
        <p:txBody>
          <a:bodyPr/>
          <a:lstStyle/>
          <a:p>
            <a:endParaRPr lang="is-IS"/>
          </a:p>
        </p:txBody>
      </p:sp>
      <p:pic>
        <p:nvPicPr>
          <p:cNvPr id="10" name="Picture 9">
            <a:extLst>
              <a:ext uri="{FF2B5EF4-FFF2-40B4-BE49-F238E27FC236}">
                <a16:creationId xmlns:a16="http://schemas.microsoft.com/office/drawing/2014/main" id="{64358DBB-FB04-8A84-4352-9D97839092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2129" y="228600"/>
            <a:ext cx="5646661" cy="4030900"/>
          </a:xfrm>
          <a:prstGeom prst="rect">
            <a:avLst/>
          </a:prstGeom>
        </p:spPr>
      </p:pic>
    </p:spTree>
    <p:extLst>
      <p:ext uri="{BB962C8B-B14F-4D97-AF65-F5344CB8AC3E}">
        <p14:creationId xmlns:p14="http://schemas.microsoft.com/office/powerpoint/2010/main" val="802791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705BD8B2-5802-533F-BA2E-97161CFF719D}"/>
              </a:ext>
            </a:extLst>
          </p:cNvPr>
          <p:cNvSpPr>
            <a:spLocks noGrp="1"/>
          </p:cNvSpPr>
          <p:nvPr>
            <p:ph type="body" sz="quarter" idx="16"/>
          </p:nvPr>
        </p:nvSpPr>
        <p:spPr>
          <a:xfrm>
            <a:off x="666708" y="752637"/>
            <a:ext cx="4665688" cy="1769181"/>
          </a:xfrm>
        </p:spPr>
        <p:txBody>
          <a:bodyPr>
            <a:normAutofit/>
          </a:bodyPr>
          <a:lstStyle/>
          <a:p>
            <a:r>
              <a:rPr lang="de-DE" sz="3900" dirty="0"/>
              <a:t>04</a:t>
            </a:r>
          </a:p>
          <a:p>
            <a:r>
              <a:rPr lang="de-DE" sz="3900" dirty="0"/>
              <a:t>Rekstrarsamfellu stjórnun</a:t>
            </a:r>
          </a:p>
          <a:p>
            <a:endParaRPr lang="de-DE" dirty="0">
              <a:solidFill>
                <a:srgbClr val="FF0000"/>
              </a:solidFill>
            </a:endParaRPr>
          </a:p>
        </p:txBody>
      </p:sp>
    </p:spTree>
    <p:extLst>
      <p:ext uri="{BB962C8B-B14F-4D97-AF65-F5344CB8AC3E}">
        <p14:creationId xmlns:p14="http://schemas.microsoft.com/office/powerpoint/2010/main" val="37124010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0C1A7E64-945E-297A-10C4-349514C2210F}"/>
              </a:ext>
            </a:extLst>
          </p:cNvPr>
          <p:cNvSpPr>
            <a:spLocks noGrp="1"/>
          </p:cNvSpPr>
          <p:nvPr>
            <p:ph type="body" sz="quarter" idx="18"/>
          </p:nvPr>
        </p:nvSpPr>
        <p:spPr>
          <a:xfrm>
            <a:off x="1718560" y="2742505"/>
            <a:ext cx="4621842" cy="3764172"/>
          </a:xfrm>
        </p:spPr>
        <p:txBody>
          <a:bodyPr vert="horz" lIns="91440" tIns="45720" rIns="91440" bIns="45720" rtlCol="0" anchor="t">
            <a:normAutofit/>
          </a:bodyPr>
          <a:lstStyle/>
          <a:p>
            <a:r>
              <a:rPr lang="is-IS" sz="2000" dirty="0"/>
              <a:t>Áætlanagerð um samfellu í rekstri snýr að því að setja fram ferli fyrir forvarnir og endurheimt til að vinna gegn hugsanlegum ógnum við fyrirtæki. Auk forvarna er markmiðið að setja fram ferli fyrir áframhaldandi bata á meðan á framkvæmd björgunaraðgerða stendur. </a:t>
            </a:r>
            <a:endParaRPr lang="is-IS">
              <a:cs typeface="Calibri"/>
            </a:endParaRPr>
          </a:p>
        </p:txBody>
      </p:sp>
      <p:sp>
        <p:nvSpPr>
          <p:cNvPr id="7" name="Textplatzhalter 6">
            <a:extLst>
              <a:ext uri="{FF2B5EF4-FFF2-40B4-BE49-F238E27FC236}">
                <a16:creationId xmlns:a16="http://schemas.microsoft.com/office/drawing/2014/main" id="{C2A2B333-6252-6A46-451A-881E24710649}"/>
              </a:ext>
            </a:extLst>
          </p:cNvPr>
          <p:cNvSpPr>
            <a:spLocks noGrp="1"/>
          </p:cNvSpPr>
          <p:nvPr>
            <p:ph type="body" sz="quarter" idx="16"/>
          </p:nvPr>
        </p:nvSpPr>
        <p:spPr>
          <a:xfrm>
            <a:off x="1718560" y="237370"/>
            <a:ext cx="4807367" cy="1223665"/>
          </a:xfrm>
        </p:spPr>
        <p:txBody>
          <a:bodyPr>
            <a:normAutofit fontScale="92500" lnSpcReduction="10000"/>
          </a:bodyPr>
          <a:lstStyle/>
          <a:p>
            <a:r>
              <a:rPr lang="de-DE" sz="3200" dirty="0"/>
              <a:t>HRINGRÁS REKSTRARSAMFELLU STJÓRNUNAR</a:t>
            </a:r>
          </a:p>
        </p:txBody>
      </p:sp>
      <p:sp>
        <p:nvSpPr>
          <p:cNvPr id="10" name="Textfeld 9">
            <a:extLst>
              <a:ext uri="{FF2B5EF4-FFF2-40B4-BE49-F238E27FC236}">
                <a16:creationId xmlns:a16="http://schemas.microsoft.com/office/drawing/2014/main" id="{4ADFF26C-92E7-CA90-5680-BC0344FB39E9}"/>
              </a:ext>
            </a:extLst>
          </p:cNvPr>
          <p:cNvSpPr txBox="1"/>
          <p:nvPr/>
        </p:nvSpPr>
        <p:spPr>
          <a:xfrm>
            <a:off x="1713089" y="1542176"/>
            <a:ext cx="4621841" cy="1200329"/>
          </a:xfrm>
          <a:prstGeom prst="rect">
            <a:avLst/>
          </a:prstGeom>
          <a:noFill/>
        </p:spPr>
        <p:txBody>
          <a:bodyPr wrap="square">
            <a:spAutoFit/>
          </a:bodyPr>
          <a:lstStyle/>
          <a:p>
            <a:r>
              <a:rPr lang="de-DE" dirty="0">
                <a:solidFill>
                  <a:schemeClr val="bg1"/>
                </a:solidFill>
              </a:rPr>
              <a:t>Stjórnun rekstrarsamfellu (Business Continutiy Management=BCM) snýr að því  að endurheimta viðskipti og endurheimta starfsemina þegar krísa kemur upp.</a:t>
            </a:r>
          </a:p>
        </p:txBody>
      </p:sp>
      <p:sp>
        <p:nvSpPr>
          <p:cNvPr id="11" name="Gleichschenkliges Dreieck 10">
            <a:extLst>
              <a:ext uri="{FF2B5EF4-FFF2-40B4-BE49-F238E27FC236}">
                <a16:creationId xmlns:a16="http://schemas.microsoft.com/office/drawing/2014/main" id="{9B7BA867-B302-F054-7A53-BD0D497D1158}"/>
              </a:ext>
            </a:extLst>
          </p:cNvPr>
          <p:cNvSpPr/>
          <p:nvPr/>
        </p:nvSpPr>
        <p:spPr>
          <a:xfrm rot="6744925">
            <a:off x="8593476" y="3536935"/>
            <a:ext cx="547902" cy="160824"/>
          </a:xfrm>
          <a:prstGeom prst="triangle">
            <a:avLst/>
          </a:prstGeom>
          <a:solidFill>
            <a:srgbClr val="96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Gleichschenkliges Dreieck 11">
            <a:extLst>
              <a:ext uri="{FF2B5EF4-FFF2-40B4-BE49-F238E27FC236}">
                <a16:creationId xmlns:a16="http://schemas.microsoft.com/office/drawing/2014/main" id="{F50D5C8E-0C6F-D38A-BD43-09480887B3AB}"/>
              </a:ext>
            </a:extLst>
          </p:cNvPr>
          <p:cNvSpPr/>
          <p:nvPr/>
        </p:nvSpPr>
        <p:spPr>
          <a:xfrm rot="2277494">
            <a:off x="8863287" y="4490213"/>
            <a:ext cx="547902" cy="160824"/>
          </a:xfrm>
          <a:prstGeom prst="triangle">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Gleichschenkliges Dreieck 12">
            <a:extLst>
              <a:ext uri="{FF2B5EF4-FFF2-40B4-BE49-F238E27FC236}">
                <a16:creationId xmlns:a16="http://schemas.microsoft.com/office/drawing/2014/main" id="{9DDB7004-611B-A2E5-DD08-941EF7B00AB0}"/>
              </a:ext>
            </a:extLst>
          </p:cNvPr>
          <p:cNvSpPr/>
          <p:nvPr/>
        </p:nvSpPr>
        <p:spPr>
          <a:xfrm rot="19361863">
            <a:off x="9837203" y="4511234"/>
            <a:ext cx="547902" cy="160824"/>
          </a:xfrm>
          <a:prstGeom prst="triangle">
            <a:avLst/>
          </a:prstGeom>
          <a:solidFill>
            <a:srgbClr val="7F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Gleichschenkliges Dreieck 13">
            <a:extLst>
              <a:ext uri="{FF2B5EF4-FFF2-40B4-BE49-F238E27FC236}">
                <a16:creationId xmlns:a16="http://schemas.microsoft.com/office/drawing/2014/main" id="{B3798E2E-896B-966E-01CE-B5EC5CA7CF02}"/>
              </a:ext>
            </a:extLst>
          </p:cNvPr>
          <p:cNvSpPr/>
          <p:nvPr/>
        </p:nvSpPr>
        <p:spPr>
          <a:xfrm rot="14949942">
            <a:off x="10128065" y="3566814"/>
            <a:ext cx="547902" cy="160824"/>
          </a:xfrm>
          <a:prstGeom prst="triangle">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Gleichschenkliges Dreieck 14">
            <a:extLst>
              <a:ext uri="{FF2B5EF4-FFF2-40B4-BE49-F238E27FC236}">
                <a16:creationId xmlns:a16="http://schemas.microsoft.com/office/drawing/2014/main" id="{DEA4D2C7-4659-8E78-59E8-ACDFD8FFCD33}"/>
              </a:ext>
            </a:extLst>
          </p:cNvPr>
          <p:cNvSpPr/>
          <p:nvPr/>
        </p:nvSpPr>
        <p:spPr>
          <a:xfrm rot="10800000">
            <a:off x="9356367" y="3014315"/>
            <a:ext cx="547902" cy="160824"/>
          </a:xfrm>
          <a:prstGeom prst="triangl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 name="Gruppieren 15">
            <a:extLst>
              <a:ext uri="{FF2B5EF4-FFF2-40B4-BE49-F238E27FC236}">
                <a16:creationId xmlns:a16="http://schemas.microsoft.com/office/drawing/2014/main" id="{27C9139A-910F-8061-984B-805D97C3F7F3}"/>
              </a:ext>
            </a:extLst>
          </p:cNvPr>
          <p:cNvGrpSpPr/>
          <p:nvPr/>
        </p:nvGrpSpPr>
        <p:grpSpPr>
          <a:xfrm>
            <a:off x="7542837" y="1585045"/>
            <a:ext cx="4175999" cy="4176000"/>
            <a:chOff x="5230592" y="1881035"/>
            <a:chExt cx="4175999" cy="4176000"/>
          </a:xfrm>
        </p:grpSpPr>
        <p:sp>
          <p:nvSpPr>
            <p:cNvPr id="17" name="Freeform 48">
              <a:extLst>
                <a:ext uri="{FF2B5EF4-FFF2-40B4-BE49-F238E27FC236}">
                  <a16:creationId xmlns:a16="http://schemas.microsoft.com/office/drawing/2014/main" id="{5D9331AE-E193-3A9D-B783-B1523FB473D8}"/>
                </a:ext>
              </a:extLst>
            </p:cNvPr>
            <p:cNvSpPr/>
            <p:nvPr/>
          </p:nvSpPr>
          <p:spPr>
            <a:xfrm>
              <a:off x="6412947" y="1881035"/>
              <a:ext cx="1814615" cy="1603190"/>
            </a:xfrm>
            <a:custGeom>
              <a:avLst/>
              <a:gdLst>
                <a:gd name="connsiteX0" fmla="*/ 2167432 w 4342825"/>
                <a:gd name="connsiteY0" fmla="*/ 0 h 3836832"/>
                <a:gd name="connsiteX1" fmla="*/ 4342825 w 4342825"/>
                <a:gd name="connsiteY1" fmla="*/ 2179445 h 3836832"/>
                <a:gd name="connsiteX2" fmla="*/ 3196076 w 4342825"/>
                <a:gd name="connsiteY2" fmla="*/ 3836832 h 3836832"/>
                <a:gd name="connsiteX3" fmla="*/ 3130926 w 4342825"/>
                <a:gd name="connsiteY3" fmla="*/ 3797252 h 3836832"/>
                <a:gd name="connsiteX4" fmla="*/ 2167432 w 4342825"/>
                <a:gd name="connsiteY4" fmla="*/ 3553287 h 3836832"/>
                <a:gd name="connsiteX5" fmla="*/ 1203938 w 4342825"/>
                <a:gd name="connsiteY5" fmla="*/ 3797252 h 3836832"/>
                <a:gd name="connsiteX6" fmla="*/ 1143466 w 4342825"/>
                <a:gd name="connsiteY6" fmla="*/ 3833990 h 3836832"/>
                <a:gd name="connsiteX7" fmla="*/ 0 w 4342825"/>
                <a:gd name="connsiteY7" fmla="*/ 2171469 h 3836832"/>
                <a:gd name="connsiteX8" fmla="*/ 2167432 w 4342825"/>
                <a:gd name="connsiteY8" fmla="*/ 0 h 383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2825" h="3836832">
                  <a:moveTo>
                    <a:pt x="2167432" y="0"/>
                  </a:moveTo>
                  <a:lnTo>
                    <a:pt x="4342825" y="2179445"/>
                  </a:lnTo>
                  <a:lnTo>
                    <a:pt x="3196076" y="3836832"/>
                  </a:lnTo>
                  <a:lnTo>
                    <a:pt x="3130926" y="3797252"/>
                  </a:lnTo>
                  <a:cubicBezTo>
                    <a:pt x="2844515" y="3641665"/>
                    <a:pt x="2516294" y="3553287"/>
                    <a:pt x="2167432" y="3553287"/>
                  </a:cubicBezTo>
                  <a:cubicBezTo>
                    <a:pt x="1818570" y="3553287"/>
                    <a:pt x="1490349" y="3641665"/>
                    <a:pt x="1203938" y="3797252"/>
                  </a:cubicBezTo>
                  <a:lnTo>
                    <a:pt x="1143466" y="3833990"/>
                  </a:lnTo>
                  <a:lnTo>
                    <a:pt x="0" y="2171469"/>
                  </a:lnTo>
                  <a:lnTo>
                    <a:pt x="2167432" y="0"/>
                  </a:lnTo>
                  <a:close/>
                </a:path>
              </a:pathLst>
            </a:cu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p>
          </p:txBody>
        </p:sp>
        <p:sp>
          <p:nvSpPr>
            <p:cNvPr id="18" name="Freeform 45">
              <a:extLst>
                <a:ext uri="{FF2B5EF4-FFF2-40B4-BE49-F238E27FC236}">
                  <a16:creationId xmlns:a16="http://schemas.microsoft.com/office/drawing/2014/main" id="{2410027C-19E4-3E9B-C872-12E8D20DDCDA}"/>
                </a:ext>
              </a:extLst>
            </p:cNvPr>
            <p:cNvSpPr/>
            <p:nvPr/>
          </p:nvSpPr>
          <p:spPr>
            <a:xfrm>
              <a:off x="5230592" y="2843454"/>
              <a:ext cx="1586881" cy="1816774"/>
            </a:xfrm>
            <a:custGeom>
              <a:avLst/>
              <a:gdLst>
                <a:gd name="connsiteX0" fmla="*/ 2665085 w 3797804"/>
                <a:gd name="connsiteY0" fmla="*/ 0 h 4347993"/>
                <a:gd name="connsiteX1" fmla="*/ 3797804 w 3797804"/>
                <a:gd name="connsiteY1" fmla="*/ 1646897 h 4347993"/>
                <a:gd name="connsiteX2" fmla="*/ 3711341 w 3797804"/>
                <a:gd name="connsiteY2" fmla="*/ 1711553 h 4347993"/>
                <a:gd name="connsiteX3" fmla="*/ 2975759 w 3797804"/>
                <a:gd name="connsiteY3" fmla="*/ 3271321 h 4347993"/>
                <a:gd name="connsiteX4" fmla="*/ 3016826 w 3797804"/>
                <a:gd name="connsiteY4" fmla="*/ 3678693 h 4347993"/>
                <a:gd name="connsiteX5" fmla="*/ 3037068 w 3797804"/>
                <a:gd name="connsiteY5" fmla="*/ 3757418 h 4347993"/>
                <a:gd name="connsiteX6" fmla="*/ 1292243 w 3797804"/>
                <a:gd name="connsiteY6" fmla="*/ 4347993 h 4347993"/>
                <a:gd name="connsiteX7" fmla="*/ 0 w 3797804"/>
                <a:gd name="connsiteY7" fmla="*/ 1514136 h 4347993"/>
                <a:gd name="connsiteX8" fmla="*/ 2665085 w 3797804"/>
                <a:gd name="connsiteY8" fmla="*/ 0 h 434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7804" h="4347993">
                  <a:moveTo>
                    <a:pt x="2665085" y="0"/>
                  </a:moveTo>
                  <a:lnTo>
                    <a:pt x="3797804" y="1646897"/>
                  </a:lnTo>
                  <a:lnTo>
                    <a:pt x="3711341" y="1711553"/>
                  </a:lnTo>
                  <a:cubicBezTo>
                    <a:pt x="3262103" y="2082298"/>
                    <a:pt x="2975759" y="2643370"/>
                    <a:pt x="2975759" y="3271321"/>
                  </a:cubicBezTo>
                  <a:cubicBezTo>
                    <a:pt x="2975759" y="3410866"/>
                    <a:pt x="2989899" y="3547108"/>
                    <a:pt x="3016826" y="3678693"/>
                  </a:cubicBezTo>
                  <a:lnTo>
                    <a:pt x="3037068" y="3757418"/>
                  </a:lnTo>
                  <a:lnTo>
                    <a:pt x="1292243" y="4347993"/>
                  </a:lnTo>
                  <a:lnTo>
                    <a:pt x="0" y="1514136"/>
                  </a:lnTo>
                  <a:lnTo>
                    <a:pt x="2665085" y="0"/>
                  </a:lnTo>
                  <a:close/>
                </a:path>
              </a:pathLst>
            </a:custGeom>
            <a:solidFill>
              <a:srgbClr val="96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p>
          </p:txBody>
        </p:sp>
        <p:sp>
          <p:nvSpPr>
            <p:cNvPr id="19" name="Freeform 44">
              <a:extLst>
                <a:ext uri="{FF2B5EF4-FFF2-40B4-BE49-F238E27FC236}">
                  <a16:creationId xmlns:a16="http://schemas.microsoft.com/office/drawing/2014/main" id="{1F528E09-9FFB-977B-7B55-9A017DB39117}"/>
                </a:ext>
              </a:extLst>
            </p:cNvPr>
            <p:cNvSpPr/>
            <p:nvPr/>
          </p:nvSpPr>
          <p:spPr>
            <a:xfrm>
              <a:off x="7821542" y="2845743"/>
              <a:ext cx="1585049" cy="1814282"/>
            </a:xfrm>
            <a:custGeom>
              <a:avLst/>
              <a:gdLst>
                <a:gd name="connsiteX0" fmla="*/ 1137971 w 3793416"/>
                <a:gd name="connsiteY0" fmla="*/ 0 h 4342028"/>
                <a:gd name="connsiteX1" fmla="*/ 3793416 w 3793416"/>
                <a:gd name="connsiteY1" fmla="*/ 1508659 h 4342028"/>
                <a:gd name="connsiteX2" fmla="*/ 2501395 w 3793416"/>
                <a:gd name="connsiteY2" fmla="*/ 4342028 h 4342028"/>
                <a:gd name="connsiteX3" fmla="*/ 756418 w 3793416"/>
                <a:gd name="connsiteY3" fmla="*/ 3751669 h 4342028"/>
                <a:gd name="connsiteX4" fmla="*/ 776590 w 3793416"/>
                <a:gd name="connsiteY4" fmla="*/ 3673216 h 4342028"/>
                <a:gd name="connsiteX5" fmla="*/ 817657 w 3793416"/>
                <a:gd name="connsiteY5" fmla="*/ 3265844 h 4342028"/>
                <a:gd name="connsiteX6" fmla="*/ 82075 w 3793416"/>
                <a:gd name="connsiteY6" fmla="*/ 1706076 h 4342028"/>
                <a:gd name="connsiteX7" fmla="*/ 0 w 3793416"/>
                <a:gd name="connsiteY7" fmla="*/ 1644701 h 4342028"/>
                <a:gd name="connsiteX8" fmla="*/ 1137971 w 3793416"/>
                <a:gd name="connsiteY8" fmla="*/ 0 h 434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3416" h="4342028">
                  <a:moveTo>
                    <a:pt x="1137971" y="0"/>
                  </a:moveTo>
                  <a:lnTo>
                    <a:pt x="3793416" y="1508659"/>
                  </a:lnTo>
                  <a:lnTo>
                    <a:pt x="2501395" y="4342028"/>
                  </a:lnTo>
                  <a:lnTo>
                    <a:pt x="756418" y="3751669"/>
                  </a:lnTo>
                  <a:lnTo>
                    <a:pt x="776590" y="3673216"/>
                  </a:lnTo>
                  <a:cubicBezTo>
                    <a:pt x="803517" y="3541631"/>
                    <a:pt x="817657" y="3405389"/>
                    <a:pt x="817657" y="3265844"/>
                  </a:cubicBezTo>
                  <a:cubicBezTo>
                    <a:pt x="817657" y="2637893"/>
                    <a:pt x="531313" y="2076821"/>
                    <a:pt x="82075" y="1706076"/>
                  </a:cubicBezTo>
                  <a:lnTo>
                    <a:pt x="0" y="1644701"/>
                  </a:lnTo>
                  <a:lnTo>
                    <a:pt x="1137971" y="0"/>
                  </a:lnTo>
                  <a:close/>
                </a:path>
              </a:pathLst>
            </a:cu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p>
          </p:txBody>
        </p:sp>
        <p:sp>
          <p:nvSpPr>
            <p:cNvPr id="20" name="Freeform 42">
              <a:extLst>
                <a:ext uri="{FF2B5EF4-FFF2-40B4-BE49-F238E27FC236}">
                  <a16:creationId xmlns:a16="http://schemas.microsoft.com/office/drawing/2014/main" id="{DC027351-6BC8-FAC0-06F2-6BC28C72669D}"/>
                </a:ext>
              </a:extLst>
            </p:cNvPr>
            <p:cNvSpPr/>
            <p:nvPr/>
          </p:nvSpPr>
          <p:spPr>
            <a:xfrm>
              <a:off x="7362530" y="4497487"/>
              <a:ext cx="1475499" cy="1559547"/>
            </a:xfrm>
            <a:custGeom>
              <a:avLst/>
              <a:gdLst>
                <a:gd name="connsiteX0" fmla="*/ 1793799 w 3531238"/>
                <a:gd name="connsiteY0" fmla="*/ 0 h 3732384"/>
                <a:gd name="connsiteX1" fmla="*/ 3531238 w 3531238"/>
                <a:gd name="connsiteY1" fmla="*/ 587808 h 3732384"/>
                <a:gd name="connsiteX2" fmla="*/ 2983224 w 3531238"/>
                <a:gd name="connsiteY2" fmla="*/ 3732384 h 3732384"/>
                <a:gd name="connsiteX3" fmla="*/ 0 w 3531238"/>
                <a:gd name="connsiteY3" fmla="*/ 3312947 h 3732384"/>
                <a:gd name="connsiteX4" fmla="*/ 0 w 3531238"/>
                <a:gd name="connsiteY4" fmla="*/ 1328844 h 3732384"/>
                <a:gd name="connsiteX5" fmla="*/ 101514 w 3531238"/>
                <a:gd name="connsiteY5" fmla="*/ 1323718 h 3732384"/>
                <a:gd name="connsiteX6" fmla="*/ 1757342 w 3531238"/>
                <a:gd name="connsiteY6" fmla="*/ 99608 h 3732384"/>
                <a:gd name="connsiteX7" fmla="*/ 1793799 w 3531238"/>
                <a:gd name="connsiteY7" fmla="*/ 0 h 37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238" h="3732384">
                  <a:moveTo>
                    <a:pt x="1793799" y="0"/>
                  </a:moveTo>
                  <a:lnTo>
                    <a:pt x="3531238" y="587808"/>
                  </a:lnTo>
                  <a:lnTo>
                    <a:pt x="2983224" y="3732384"/>
                  </a:lnTo>
                  <a:lnTo>
                    <a:pt x="0" y="3312947"/>
                  </a:lnTo>
                  <a:lnTo>
                    <a:pt x="0" y="1328844"/>
                  </a:lnTo>
                  <a:lnTo>
                    <a:pt x="101514" y="1323718"/>
                  </a:lnTo>
                  <a:cubicBezTo>
                    <a:pt x="848983" y="1247808"/>
                    <a:pt x="1476056" y="764641"/>
                    <a:pt x="1757342" y="99608"/>
                  </a:cubicBezTo>
                  <a:lnTo>
                    <a:pt x="1793799" y="0"/>
                  </a:lnTo>
                  <a:close/>
                </a:path>
              </a:pathLst>
            </a:custGeom>
            <a:solidFill>
              <a:srgbClr val="7F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p>
          </p:txBody>
        </p:sp>
        <p:sp>
          <p:nvSpPr>
            <p:cNvPr id="21" name="Freeform 41">
              <a:extLst>
                <a:ext uri="{FF2B5EF4-FFF2-40B4-BE49-F238E27FC236}">
                  <a16:creationId xmlns:a16="http://schemas.microsoft.com/office/drawing/2014/main" id="{01BEE84F-650D-81C9-97FF-A7089BDD9457}"/>
                </a:ext>
              </a:extLst>
            </p:cNvPr>
            <p:cNvSpPr/>
            <p:nvPr/>
          </p:nvSpPr>
          <p:spPr>
            <a:xfrm>
              <a:off x="5799193" y="4497599"/>
              <a:ext cx="1475461" cy="1559436"/>
            </a:xfrm>
            <a:custGeom>
              <a:avLst/>
              <a:gdLst>
                <a:gd name="connsiteX0" fmla="*/ 1737443 w 3531147"/>
                <a:gd name="connsiteY0" fmla="*/ 0 h 3732119"/>
                <a:gd name="connsiteX1" fmla="*/ 1773803 w 3531147"/>
                <a:gd name="connsiteY1" fmla="*/ 99343 h 3732119"/>
                <a:gd name="connsiteX2" fmla="*/ 3429631 w 3531147"/>
                <a:gd name="connsiteY2" fmla="*/ 1323453 h 3732119"/>
                <a:gd name="connsiteX3" fmla="*/ 3531147 w 3531147"/>
                <a:gd name="connsiteY3" fmla="*/ 1328579 h 3732119"/>
                <a:gd name="connsiteX4" fmla="*/ 3531147 w 3531147"/>
                <a:gd name="connsiteY4" fmla="*/ 3312682 h 3732119"/>
                <a:gd name="connsiteX5" fmla="*/ 547921 w 3531147"/>
                <a:gd name="connsiteY5" fmla="*/ 3732119 h 3732119"/>
                <a:gd name="connsiteX6" fmla="*/ 0 w 3531147"/>
                <a:gd name="connsiteY6" fmla="*/ 588077 h 3732119"/>
                <a:gd name="connsiteX7" fmla="*/ 1737443 w 3531147"/>
                <a:gd name="connsiteY7" fmla="*/ 0 h 37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147" h="3732119">
                  <a:moveTo>
                    <a:pt x="1737443" y="0"/>
                  </a:moveTo>
                  <a:lnTo>
                    <a:pt x="1773803" y="99343"/>
                  </a:lnTo>
                  <a:cubicBezTo>
                    <a:pt x="2055089" y="764376"/>
                    <a:pt x="2682162" y="1247543"/>
                    <a:pt x="3429631" y="1323453"/>
                  </a:cubicBezTo>
                  <a:lnTo>
                    <a:pt x="3531147" y="1328579"/>
                  </a:lnTo>
                  <a:lnTo>
                    <a:pt x="3531147" y="3312682"/>
                  </a:lnTo>
                  <a:lnTo>
                    <a:pt x="547921" y="3732119"/>
                  </a:lnTo>
                  <a:lnTo>
                    <a:pt x="0" y="588077"/>
                  </a:lnTo>
                  <a:lnTo>
                    <a:pt x="1737443" y="0"/>
                  </a:lnTo>
                  <a:close/>
                </a:path>
              </a:pathLst>
            </a:cu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p>
          </p:txBody>
        </p:sp>
      </p:grpSp>
      <p:sp>
        <p:nvSpPr>
          <p:cNvPr id="22" name="Gleichschenkliges Dreieck 21">
            <a:extLst>
              <a:ext uri="{FF2B5EF4-FFF2-40B4-BE49-F238E27FC236}">
                <a16:creationId xmlns:a16="http://schemas.microsoft.com/office/drawing/2014/main" id="{C2F71ABC-D3F2-5718-8F7D-875208E96CA5}"/>
              </a:ext>
            </a:extLst>
          </p:cNvPr>
          <p:cNvSpPr/>
          <p:nvPr/>
        </p:nvSpPr>
        <p:spPr>
          <a:xfrm rot="3377529">
            <a:off x="8705583" y="2753085"/>
            <a:ext cx="547902" cy="1608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Gleichschenkliges Dreieck 22">
            <a:extLst>
              <a:ext uri="{FF2B5EF4-FFF2-40B4-BE49-F238E27FC236}">
                <a16:creationId xmlns:a16="http://schemas.microsoft.com/office/drawing/2014/main" id="{686B3A28-A735-1A95-ED1E-A78B8D02287E}"/>
              </a:ext>
            </a:extLst>
          </p:cNvPr>
          <p:cNvSpPr/>
          <p:nvPr/>
        </p:nvSpPr>
        <p:spPr>
          <a:xfrm rot="7510862">
            <a:off x="10102500" y="2848954"/>
            <a:ext cx="547902" cy="1608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Gleichschenkliges Dreieck 23">
            <a:extLst>
              <a:ext uri="{FF2B5EF4-FFF2-40B4-BE49-F238E27FC236}">
                <a16:creationId xmlns:a16="http://schemas.microsoft.com/office/drawing/2014/main" id="{B34E69D8-4B21-7C0E-F00B-5175E7660240}"/>
              </a:ext>
            </a:extLst>
          </p:cNvPr>
          <p:cNvSpPr/>
          <p:nvPr/>
        </p:nvSpPr>
        <p:spPr>
          <a:xfrm rot="11958181">
            <a:off x="10487177" y="4244851"/>
            <a:ext cx="547902" cy="1608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Gleichschenkliges Dreieck 24">
            <a:extLst>
              <a:ext uri="{FF2B5EF4-FFF2-40B4-BE49-F238E27FC236}">
                <a16:creationId xmlns:a16="http://schemas.microsoft.com/office/drawing/2014/main" id="{90BF11BE-99B2-6790-7728-F671C962EB60}"/>
              </a:ext>
            </a:extLst>
          </p:cNvPr>
          <p:cNvSpPr/>
          <p:nvPr/>
        </p:nvSpPr>
        <p:spPr>
          <a:xfrm rot="16200000">
            <a:off x="9290946" y="5087326"/>
            <a:ext cx="547902" cy="1608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Gleichschenkliges Dreieck 25">
            <a:extLst>
              <a:ext uri="{FF2B5EF4-FFF2-40B4-BE49-F238E27FC236}">
                <a16:creationId xmlns:a16="http://schemas.microsoft.com/office/drawing/2014/main" id="{BD125A1D-F678-D928-E157-BC1E4C4C18E4}"/>
              </a:ext>
            </a:extLst>
          </p:cNvPr>
          <p:cNvSpPr/>
          <p:nvPr/>
        </p:nvSpPr>
        <p:spPr>
          <a:xfrm rot="20444859">
            <a:off x="8196125" y="4132293"/>
            <a:ext cx="547902" cy="1608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feld 26">
            <a:extLst>
              <a:ext uri="{FF2B5EF4-FFF2-40B4-BE49-F238E27FC236}">
                <a16:creationId xmlns:a16="http://schemas.microsoft.com/office/drawing/2014/main" id="{C866BA66-A211-6099-7076-A487E003B209}"/>
              </a:ext>
            </a:extLst>
          </p:cNvPr>
          <p:cNvSpPr txBox="1"/>
          <p:nvPr/>
        </p:nvSpPr>
        <p:spPr>
          <a:xfrm>
            <a:off x="9173613" y="3666908"/>
            <a:ext cx="928460" cy="1015663"/>
          </a:xfrm>
          <a:prstGeom prst="rect">
            <a:avLst/>
          </a:prstGeom>
          <a:noFill/>
        </p:spPr>
        <p:txBody>
          <a:bodyPr wrap="none" rtlCol="0">
            <a:spAutoFit/>
          </a:bodyPr>
          <a:lstStyle/>
          <a:p>
            <a:pPr algn="ctr"/>
            <a:r>
              <a:rPr lang="en-GB" sz="3000" dirty="0">
                <a:solidFill>
                  <a:srgbClr val="595A59"/>
                </a:solidFill>
              </a:rPr>
              <a:t>BCM</a:t>
            </a:r>
            <a:br>
              <a:rPr lang="en-GB" sz="3000" dirty="0"/>
            </a:br>
            <a:endParaRPr lang="en-GB" sz="3000" dirty="0"/>
          </a:p>
        </p:txBody>
      </p:sp>
      <p:sp>
        <p:nvSpPr>
          <p:cNvPr id="28" name="Gleichschenkliges Dreieck 27">
            <a:extLst>
              <a:ext uri="{FF2B5EF4-FFF2-40B4-BE49-F238E27FC236}">
                <a16:creationId xmlns:a16="http://schemas.microsoft.com/office/drawing/2014/main" id="{347922BF-BC63-255E-BB3C-D516D239E9FA}"/>
              </a:ext>
            </a:extLst>
          </p:cNvPr>
          <p:cNvSpPr/>
          <p:nvPr/>
        </p:nvSpPr>
        <p:spPr>
          <a:xfrm rot="17954094">
            <a:off x="8931021" y="3609981"/>
            <a:ext cx="295974" cy="169770"/>
          </a:xfrm>
          <a:prstGeom prst="triangle">
            <a:avLst/>
          </a:prstGeom>
          <a:solidFill>
            <a:srgbClr val="96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Gleichschenkliges Dreieck 28">
            <a:extLst>
              <a:ext uri="{FF2B5EF4-FFF2-40B4-BE49-F238E27FC236}">
                <a16:creationId xmlns:a16="http://schemas.microsoft.com/office/drawing/2014/main" id="{4CD1A3F7-737B-4D1A-A8DB-782FDCCB5AFF}"/>
              </a:ext>
            </a:extLst>
          </p:cNvPr>
          <p:cNvSpPr/>
          <p:nvPr/>
        </p:nvSpPr>
        <p:spPr>
          <a:xfrm>
            <a:off x="9482331" y="3248547"/>
            <a:ext cx="295974" cy="169770"/>
          </a:xfrm>
          <a:prstGeom prst="triangl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Gleichschenkliges Dreieck 29">
            <a:extLst>
              <a:ext uri="{FF2B5EF4-FFF2-40B4-BE49-F238E27FC236}">
                <a16:creationId xmlns:a16="http://schemas.microsoft.com/office/drawing/2014/main" id="{382D7E4E-D0FB-399D-E7F3-F3A31EBB5D0E}"/>
              </a:ext>
            </a:extLst>
          </p:cNvPr>
          <p:cNvSpPr/>
          <p:nvPr/>
        </p:nvSpPr>
        <p:spPr>
          <a:xfrm rot="4113044">
            <a:off x="10050181" y="3622898"/>
            <a:ext cx="295974" cy="169770"/>
          </a:xfrm>
          <a:prstGeom prst="triangle">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Gleichschenkliges Dreieck 30">
            <a:extLst>
              <a:ext uri="{FF2B5EF4-FFF2-40B4-BE49-F238E27FC236}">
                <a16:creationId xmlns:a16="http://schemas.microsoft.com/office/drawing/2014/main" id="{2828DBBA-7B7C-38A0-1F10-5582619CFE19}"/>
              </a:ext>
            </a:extLst>
          </p:cNvPr>
          <p:cNvSpPr/>
          <p:nvPr/>
        </p:nvSpPr>
        <p:spPr>
          <a:xfrm rot="8312684">
            <a:off x="9823487" y="4329154"/>
            <a:ext cx="295974" cy="169770"/>
          </a:xfrm>
          <a:prstGeom prst="triangle">
            <a:avLst/>
          </a:prstGeom>
          <a:solidFill>
            <a:srgbClr val="7F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Gleichschenkliges Dreieck 31">
            <a:extLst>
              <a:ext uri="{FF2B5EF4-FFF2-40B4-BE49-F238E27FC236}">
                <a16:creationId xmlns:a16="http://schemas.microsoft.com/office/drawing/2014/main" id="{89A30C40-8DCC-F2B9-18BC-BDC10A87F137}"/>
              </a:ext>
            </a:extLst>
          </p:cNvPr>
          <p:cNvSpPr/>
          <p:nvPr/>
        </p:nvSpPr>
        <p:spPr>
          <a:xfrm rot="13143450">
            <a:off x="9135409" y="4313727"/>
            <a:ext cx="295974" cy="169770"/>
          </a:xfrm>
          <a:prstGeom prst="triangle">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feld 32">
            <a:extLst>
              <a:ext uri="{FF2B5EF4-FFF2-40B4-BE49-F238E27FC236}">
                <a16:creationId xmlns:a16="http://schemas.microsoft.com/office/drawing/2014/main" id="{EA562535-508F-FA55-E9B1-D9521C1AA18B}"/>
              </a:ext>
            </a:extLst>
          </p:cNvPr>
          <p:cNvSpPr txBox="1"/>
          <p:nvPr/>
        </p:nvSpPr>
        <p:spPr>
          <a:xfrm>
            <a:off x="8979534" y="1974478"/>
            <a:ext cx="1195360" cy="1077218"/>
          </a:xfrm>
          <a:prstGeom prst="rect">
            <a:avLst/>
          </a:prstGeom>
          <a:noFill/>
        </p:spPr>
        <p:txBody>
          <a:bodyPr wrap="square" rtlCol="0">
            <a:spAutoFit/>
          </a:bodyPr>
          <a:lstStyle/>
          <a:p>
            <a:pPr algn="ctr"/>
            <a:r>
              <a:rPr lang="is-IS" sz="1600" b="1" dirty="0">
                <a:solidFill>
                  <a:schemeClr val="bg1"/>
                </a:solidFill>
              </a:rPr>
              <a:t>Mikilvægt er að skilja sinn eigin rekstur</a:t>
            </a:r>
          </a:p>
        </p:txBody>
      </p:sp>
      <p:sp>
        <p:nvSpPr>
          <p:cNvPr id="34" name="Textfeld 33">
            <a:extLst>
              <a:ext uri="{FF2B5EF4-FFF2-40B4-BE49-F238E27FC236}">
                <a16:creationId xmlns:a16="http://schemas.microsoft.com/office/drawing/2014/main" id="{4085C729-CB41-1265-986B-42DA30B19EAF}"/>
              </a:ext>
            </a:extLst>
          </p:cNvPr>
          <p:cNvSpPr txBox="1"/>
          <p:nvPr/>
        </p:nvSpPr>
        <p:spPr>
          <a:xfrm>
            <a:off x="10372584" y="2917242"/>
            <a:ext cx="1174135" cy="1077218"/>
          </a:xfrm>
          <a:prstGeom prst="rect">
            <a:avLst/>
          </a:prstGeom>
          <a:noFill/>
        </p:spPr>
        <p:txBody>
          <a:bodyPr wrap="square" rtlCol="0">
            <a:spAutoFit/>
          </a:bodyPr>
          <a:lstStyle/>
          <a:p>
            <a:pPr algn="ctr"/>
            <a:r>
              <a:rPr lang="is-IS" sz="1600" b="1" dirty="0">
                <a:solidFill>
                  <a:schemeClr val="bg1"/>
                </a:solidFill>
              </a:rPr>
              <a:t>Áætlanir varðandi samfellu í viðskiptum</a:t>
            </a:r>
          </a:p>
        </p:txBody>
      </p:sp>
      <p:sp>
        <p:nvSpPr>
          <p:cNvPr id="35" name="Textfeld 34">
            <a:extLst>
              <a:ext uri="{FF2B5EF4-FFF2-40B4-BE49-F238E27FC236}">
                <a16:creationId xmlns:a16="http://schemas.microsoft.com/office/drawing/2014/main" id="{B7BEF22D-5A7E-8A16-D325-96913CC434BD}"/>
              </a:ext>
            </a:extLst>
          </p:cNvPr>
          <p:cNvSpPr txBox="1"/>
          <p:nvPr/>
        </p:nvSpPr>
        <p:spPr>
          <a:xfrm>
            <a:off x="9888733" y="4570625"/>
            <a:ext cx="1084067" cy="1077218"/>
          </a:xfrm>
          <a:prstGeom prst="rect">
            <a:avLst/>
          </a:prstGeom>
          <a:noFill/>
        </p:spPr>
        <p:txBody>
          <a:bodyPr wrap="square" rtlCol="0">
            <a:spAutoFit/>
          </a:bodyPr>
          <a:lstStyle/>
          <a:p>
            <a:pPr algn="ctr"/>
            <a:r>
              <a:rPr lang="is-IS" sz="1600" b="1" dirty="0">
                <a:solidFill>
                  <a:schemeClr val="bg1"/>
                </a:solidFill>
              </a:rPr>
              <a:t>Þróa og innleiða BCM viðbrögð</a:t>
            </a:r>
          </a:p>
        </p:txBody>
      </p:sp>
      <p:sp>
        <p:nvSpPr>
          <p:cNvPr id="36" name="Textfeld 35">
            <a:extLst>
              <a:ext uri="{FF2B5EF4-FFF2-40B4-BE49-F238E27FC236}">
                <a16:creationId xmlns:a16="http://schemas.microsoft.com/office/drawing/2014/main" id="{1850B00D-8BB3-E481-9416-2A83FB18F334}"/>
              </a:ext>
            </a:extLst>
          </p:cNvPr>
          <p:cNvSpPr txBox="1"/>
          <p:nvPr/>
        </p:nvSpPr>
        <p:spPr>
          <a:xfrm>
            <a:off x="8199202" y="4398518"/>
            <a:ext cx="1081047" cy="1323439"/>
          </a:xfrm>
          <a:prstGeom prst="rect">
            <a:avLst/>
          </a:prstGeom>
          <a:noFill/>
        </p:spPr>
        <p:txBody>
          <a:bodyPr wrap="square" rtlCol="0">
            <a:spAutoFit/>
          </a:bodyPr>
          <a:lstStyle/>
          <a:p>
            <a:pPr algn="ctr"/>
            <a:r>
              <a:rPr lang="is-IS" sz="1600" b="1" dirty="0">
                <a:solidFill>
                  <a:schemeClr val="bg1"/>
                </a:solidFill>
              </a:rPr>
              <a:t>Að byggja upp og innleiða BCM menningu </a:t>
            </a:r>
          </a:p>
        </p:txBody>
      </p:sp>
      <p:sp>
        <p:nvSpPr>
          <p:cNvPr id="37" name="Textfeld 36">
            <a:extLst>
              <a:ext uri="{FF2B5EF4-FFF2-40B4-BE49-F238E27FC236}">
                <a16:creationId xmlns:a16="http://schemas.microsoft.com/office/drawing/2014/main" id="{EC1F3CCA-3E58-502D-806B-DAD308CF09BF}"/>
              </a:ext>
            </a:extLst>
          </p:cNvPr>
          <p:cNvSpPr txBox="1"/>
          <p:nvPr/>
        </p:nvSpPr>
        <p:spPr>
          <a:xfrm>
            <a:off x="7749479" y="2929276"/>
            <a:ext cx="1160588" cy="1077218"/>
          </a:xfrm>
          <a:prstGeom prst="rect">
            <a:avLst/>
          </a:prstGeom>
          <a:noFill/>
        </p:spPr>
        <p:txBody>
          <a:bodyPr wrap="square" rtlCol="0">
            <a:spAutoFit/>
          </a:bodyPr>
          <a:lstStyle/>
          <a:p>
            <a:pPr algn="ctr"/>
            <a:r>
              <a:rPr lang="is-IS" sz="1600" b="1">
                <a:solidFill>
                  <a:schemeClr val="bg1"/>
                </a:solidFill>
              </a:rPr>
              <a:t>Að ástunda viðhald og endurskoðun</a:t>
            </a:r>
          </a:p>
        </p:txBody>
      </p:sp>
    </p:spTree>
    <p:extLst>
      <p:ext uri="{BB962C8B-B14F-4D97-AF65-F5344CB8AC3E}">
        <p14:creationId xmlns:p14="http://schemas.microsoft.com/office/powerpoint/2010/main" val="27771572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4EBB8BA8-EC0F-D145-6337-E70FF2E0CC65}"/>
              </a:ext>
            </a:extLst>
          </p:cNvPr>
          <p:cNvSpPr>
            <a:spLocks noGrp="1"/>
          </p:cNvSpPr>
          <p:nvPr>
            <p:ph type="body" sz="quarter" idx="18"/>
          </p:nvPr>
        </p:nvSpPr>
        <p:spPr/>
        <p:txBody>
          <a:bodyPr/>
          <a:lstStyle/>
          <a:p>
            <a:r>
              <a:rPr lang="is-IS" dirty="0"/>
              <a:t>Mikilvægt er að yfirstjórn og lykilstarfsmenn styðji BCM. </a:t>
            </a:r>
          </a:p>
          <a:p>
            <a:r>
              <a:rPr lang="is-IS" dirty="0"/>
              <a:t>Burðarstólparnir eru:</a:t>
            </a:r>
          </a:p>
        </p:txBody>
      </p:sp>
      <p:sp>
        <p:nvSpPr>
          <p:cNvPr id="9" name="Textplatzhalter 8">
            <a:extLst>
              <a:ext uri="{FF2B5EF4-FFF2-40B4-BE49-F238E27FC236}">
                <a16:creationId xmlns:a16="http://schemas.microsoft.com/office/drawing/2014/main" id="{F1D698DF-44DE-F96B-AD98-1117EB2B3F9A}"/>
              </a:ext>
            </a:extLst>
          </p:cNvPr>
          <p:cNvSpPr>
            <a:spLocks noGrp="1"/>
          </p:cNvSpPr>
          <p:nvPr>
            <p:ph type="body" sz="quarter" idx="16"/>
          </p:nvPr>
        </p:nvSpPr>
        <p:spPr/>
        <p:txBody>
          <a:bodyPr>
            <a:normAutofit fontScale="62500" lnSpcReduction="20000"/>
          </a:bodyPr>
          <a:lstStyle/>
          <a:p>
            <a:r>
              <a:rPr lang="de-DE" b="1" dirty="0"/>
              <a:t>STÝRING REKSTRARSAMFELLUNNAR </a:t>
            </a:r>
            <a:endParaRPr lang="de-DE" b="1" dirty="0">
              <a:highlight>
                <a:srgbClr val="00FF00"/>
              </a:highlight>
            </a:endParaRPr>
          </a:p>
        </p:txBody>
      </p:sp>
      <p:sp>
        <p:nvSpPr>
          <p:cNvPr id="11" name="Pentagon 29">
            <a:extLst>
              <a:ext uri="{FF2B5EF4-FFF2-40B4-BE49-F238E27FC236}">
                <a16:creationId xmlns:a16="http://schemas.microsoft.com/office/drawing/2014/main" id="{C61EF14F-6A5C-5C38-3814-F80BBC37FEFA}"/>
              </a:ext>
            </a:extLst>
          </p:cNvPr>
          <p:cNvSpPr/>
          <p:nvPr/>
        </p:nvSpPr>
        <p:spPr>
          <a:xfrm>
            <a:off x="6822437" y="3001839"/>
            <a:ext cx="5156056" cy="646730"/>
          </a:xfrm>
          <a:prstGeom prst="homePlate">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ubtitle 2">
            <a:extLst>
              <a:ext uri="{FF2B5EF4-FFF2-40B4-BE49-F238E27FC236}">
                <a16:creationId xmlns:a16="http://schemas.microsoft.com/office/drawing/2014/main" id="{D50297FC-ABD5-D5E8-3531-7E0DF676938E}"/>
              </a:ext>
            </a:extLst>
          </p:cNvPr>
          <p:cNvSpPr txBox="1">
            <a:spLocks/>
          </p:cNvSpPr>
          <p:nvPr/>
        </p:nvSpPr>
        <p:spPr>
          <a:xfrm>
            <a:off x="6822438" y="3198668"/>
            <a:ext cx="5156055"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kumimoji="0" lang="is-IS" sz="1800" b="1" i="0" u="none" strike="noStrike" kern="1200" cap="none" spc="0" normalizeH="0" baseline="0" noProof="0" dirty="0">
                <a:ln>
                  <a:noFill/>
                </a:ln>
                <a:solidFill>
                  <a:schemeClr val="bg1"/>
                </a:solidFill>
                <a:effectLst/>
                <a:uLnTx/>
                <a:uFillTx/>
                <a:latin typeface="Calibri Light" panose="020F0302020204030204"/>
                <a:ea typeface="League Spartan" charset="0"/>
                <a:cs typeface="Poppins" pitchFamily="2" charset="77"/>
              </a:rPr>
              <a:t>Hlutverk, ábyrgðaskylda, ábyrgð</a:t>
            </a:r>
            <a:r>
              <a:rPr lang="is-IS" sz="1800" b="1" dirty="0">
                <a:solidFill>
                  <a:schemeClr val="bg1"/>
                </a:solidFill>
                <a:latin typeface="Calibri Light" panose="020F0302020204030204"/>
                <a:ea typeface="League Spartan" charset="0"/>
                <a:cs typeface="Poppins" pitchFamily="2" charset="77"/>
              </a:rPr>
              <a:t> og umboð til athafna</a:t>
            </a:r>
            <a:endParaRPr kumimoji="0" lang="is-IS" sz="1800" b="1" i="0" u="none" strike="noStrike" kern="1200" cap="none" spc="0" normalizeH="0" baseline="0" noProof="0" dirty="0">
              <a:ln>
                <a:noFill/>
              </a:ln>
              <a:solidFill>
                <a:schemeClr val="bg1"/>
              </a:solidFill>
              <a:effectLst/>
              <a:uLnTx/>
              <a:uFillTx/>
              <a:latin typeface="Calibri Light" panose="020F0302020204030204"/>
              <a:ea typeface="League Spartan" charset="0"/>
              <a:cs typeface="Poppins" pitchFamily="2" charset="77"/>
            </a:endParaRPr>
          </a:p>
        </p:txBody>
      </p:sp>
      <p:sp>
        <p:nvSpPr>
          <p:cNvPr id="13" name="Pentagon 32">
            <a:extLst>
              <a:ext uri="{FF2B5EF4-FFF2-40B4-BE49-F238E27FC236}">
                <a16:creationId xmlns:a16="http://schemas.microsoft.com/office/drawing/2014/main" id="{26A90046-4628-D5FC-9201-AC649D7B1EC3}"/>
              </a:ext>
            </a:extLst>
          </p:cNvPr>
          <p:cNvSpPr/>
          <p:nvPr/>
        </p:nvSpPr>
        <p:spPr>
          <a:xfrm>
            <a:off x="6822437" y="3805688"/>
            <a:ext cx="5156056" cy="646730"/>
          </a:xfrm>
          <a:prstGeom prst="homePlate">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ubtitle 2">
            <a:extLst>
              <a:ext uri="{FF2B5EF4-FFF2-40B4-BE49-F238E27FC236}">
                <a16:creationId xmlns:a16="http://schemas.microsoft.com/office/drawing/2014/main" id="{956ED8E1-BA06-1AA0-9794-253B24B82CC6}"/>
              </a:ext>
            </a:extLst>
          </p:cNvPr>
          <p:cNvSpPr txBox="1">
            <a:spLocks/>
          </p:cNvSpPr>
          <p:nvPr/>
        </p:nvSpPr>
        <p:spPr>
          <a:xfrm>
            <a:off x="6988972" y="3996810"/>
            <a:ext cx="4592074"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Fjármál og úrræði/auðlindi</a:t>
            </a:r>
          </a:p>
        </p:txBody>
      </p:sp>
      <p:sp>
        <p:nvSpPr>
          <p:cNvPr id="15" name="Pentagon 41">
            <a:extLst>
              <a:ext uri="{FF2B5EF4-FFF2-40B4-BE49-F238E27FC236}">
                <a16:creationId xmlns:a16="http://schemas.microsoft.com/office/drawing/2014/main" id="{A4C73F55-DD3D-149D-5F5B-3F34CF54CBEF}"/>
              </a:ext>
            </a:extLst>
          </p:cNvPr>
          <p:cNvSpPr/>
          <p:nvPr/>
        </p:nvSpPr>
        <p:spPr>
          <a:xfrm>
            <a:off x="6822437" y="4588643"/>
            <a:ext cx="5156056" cy="646730"/>
          </a:xfrm>
          <a:prstGeom prst="homePlat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ubtitle 2">
            <a:extLst>
              <a:ext uri="{FF2B5EF4-FFF2-40B4-BE49-F238E27FC236}">
                <a16:creationId xmlns:a16="http://schemas.microsoft.com/office/drawing/2014/main" id="{C497A105-F4A8-DAF3-9F9F-92E24EDC6254}"/>
              </a:ext>
            </a:extLst>
          </p:cNvPr>
          <p:cNvSpPr txBox="1">
            <a:spLocks/>
          </p:cNvSpPr>
          <p:nvPr/>
        </p:nvSpPr>
        <p:spPr>
          <a:xfrm>
            <a:off x="6988972" y="4826844"/>
            <a:ext cx="5482950"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Fullvissun</a:t>
            </a:r>
          </a:p>
        </p:txBody>
      </p:sp>
      <p:sp>
        <p:nvSpPr>
          <p:cNvPr id="17" name="Pentagon 2">
            <a:extLst>
              <a:ext uri="{FF2B5EF4-FFF2-40B4-BE49-F238E27FC236}">
                <a16:creationId xmlns:a16="http://schemas.microsoft.com/office/drawing/2014/main" id="{3337C992-D168-E0F3-0F86-6A0D1E93B079}"/>
              </a:ext>
            </a:extLst>
          </p:cNvPr>
          <p:cNvSpPr/>
          <p:nvPr/>
        </p:nvSpPr>
        <p:spPr>
          <a:xfrm>
            <a:off x="6822437" y="5394668"/>
            <a:ext cx="5156056" cy="646730"/>
          </a:xfrm>
          <a:prstGeom prst="homePlate">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E70C2897-6C57-4A58-5C5E-6C36791D04F4}"/>
              </a:ext>
            </a:extLst>
          </p:cNvPr>
          <p:cNvSpPr txBox="1">
            <a:spLocks/>
          </p:cNvSpPr>
          <p:nvPr/>
        </p:nvSpPr>
        <p:spPr>
          <a:xfrm>
            <a:off x="6938682" y="5557330"/>
            <a:ext cx="4676841" cy="30714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240"/>
              </a:lnSpc>
              <a:defRPr/>
            </a:pPr>
            <a:r>
              <a:rPr lang="is-IS" sz="1800" dirty="0">
                <a:solidFill>
                  <a:schemeClr val="bg1"/>
                </a:solidFill>
                <a:latin typeface="+mn-lt"/>
                <a:ea typeface="League Spartan" charset="0"/>
                <a:cs typeface="Poppins" pitchFamily="2" charset="77"/>
              </a:rPr>
              <a:t>Breytingastjórnun</a:t>
            </a:r>
          </a:p>
        </p:txBody>
      </p:sp>
      <p:sp>
        <p:nvSpPr>
          <p:cNvPr id="19" name="Pentagon 8">
            <a:extLst>
              <a:ext uri="{FF2B5EF4-FFF2-40B4-BE49-F238E27FC236}">
                <a16:creationId xmlns:a16="http://schemas.microsoft.com/office/drawing/2014/main" id="{A144F1F9-EA61-9AB7-0A83-77F6D4EB2F41}"/>
              </a:ext>
            </a:extLst>
          </p:cNvPr>
          <p:cNvSpPr/>
          <p:nvPr/>
        </p:nvSpPr>
        <p:spPr>
          <a:xfrm>
            <a:off x="6822437" y="6183719"/>
            <a:ext cx="5105766" cy="646730"/>
          </a:xfrm>
          <a:prstGeom prst="homePlate">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ubtitle 2">
            <a:extLst>
              <a:ext uri="{FF2B5EF4-FFF2-40B4-BE49-F238E27FC236}">
                <a16:creationId xmlns:a16="http://schemas.microsoft.com/office/drawing/2014/main" id="{E0101D1B-6254-B0CB-7D14-A32E6CB6254D}"/>
              </a:ext>
            </a:extLst>
          </p:cNvPr>
          <p:cNvSpPr txBox="1">
            <a:spLocks/>
          </p:cNvSpPr>
          <p:nvPr/>
        </p:nvSpPr>
        <p:spPr>
          <a:xfrm>
            <a:off x="6938682" y="6323450"/>
            <a:ext cx="4642364"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is-IS" sz="1800" dirty="0">
                <a:solidFill>
                  <a:schemeClr val="bg1"/>
                </a:solidFill>
                <a:latin typeface="+mn-lt"/>
                <a:ea typeface="Lato Light" panose="020F0502020204030203" pitchFamily="34" charset="0"/>
                <a:cs typeface="Mukta ExtraLight" panose="020B0000000000000000" pitchFamily="34" charset="77"/>
              </a:rPr>
              <a:t>Upplýsingar og mælikvarðar fyrir stjórnun</a:t>
            </a:r>
          </a:p>
        </p:txBody>
      </p:sp>
      <p:sp>
        <p:nvSpPr>
          <p:cNvPr id="21" name="Pentagon 41">
            <a:extLst>
              <a:ext uri="{FF2B5EF4-FFF2-40B4-BE49-F238E27FC236}">
                <a16:creationId xmlns:a16="http://schemas.microsoft.com/office/drawing/2014/main" id="{197C1F5D-6182-90C0-DE61-35AA462AE1CE}"/>
              </a:ext>
            </a:extLst>
          </p:cNvPr>
          <p:cNvSpPr/>
          <p:nvPr/>
        </p:nvSpPr>
        <p:spPr>
          <a:xfrm>
            <a:off x="6822437" y="1384426"/>
            <a:ext cx="5156056" cy="646730"/>
          </a:xfrm>
          <a:prstGeom prst="homePlate">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2">
            <a:extLst>
              <a:ext uri="{FF2B5EF4-FFF2-40B4-BE49-F238E27FC236}">
                <a16:creationId xmlns:a16="http://schemas.microsoft.com/office/drawing/2014/main" id="{33B1F739-5479-DF3F-FF24-7D68884BF501}"/>
              </a:ext>
            </a:extLst>
          </p:cNvPr>
          <p:cNvSpPr txBox="1">
            <a:spLocks/>
          </p:cNvSpPr>
          <p:nvPr/>
        </p:nvSpPr>
        <p:spPr>
          <a:xfrm>
            <a:off x="6988972" y="1622627"/>
            <a:ext cx="5482950" cy="25905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lvl="0" algn="l">
              <a:lnSpc>
                <a:spcPts val="1713"/>
              </a:lnSpc>
              <a:spcBef>
                <a:spcPts val="0"/>
              </a:spcBef>
              <a:defRPr/>
            </a:pPr>
            <a:r>
              <a:rPr lang="nn-NO" sz="1800" dirty="0">
                <a:solidFill>
                  <a:schemeClr val="bg1"/>
                </a:solidFill>
                <a:latin typeface="+mn-lt"/>
                <a:ea typeface="Lato Light" panose="020F0502020204030203" pitchFamily="34" charset="0"/>
                <a:cs typeface="Mukta ExtraLight" panose="020B0000000000000000" pitchFamily="34" charset="77"/>
              </a:rPr>
              <a:t>Skuldbinding stjórnar og þátttaka þeirra</a:t>
            </a:r>
            <a:endParaRPr lang="en-US" sz="1800" dirty="0">
              <a:solidFill>
                <a:schemeClr val="bg1"/>
              </a:solidFill>
              <a:latin typeface="+mn-lt"/>
              <a:ea typeface="Lato Light" panose="020F0502020204030203" pitchFamily="34" charset="0"/>
              <a:cs typeface="Mukta ExtraLight" panose="020B0000000000000000" pitchFamily="34" charset="77"/>
            </a:endParaRPr>
          </a:p>
        </p:txBody>
      </p:sp>
      <p:sp>
        <p:nvSpPr>
          <p:cNvPr id="23" name="Pentagon 2">
            <a:extLst>
              <a:ext uri="{FF2B5EF4-FFF2-40B4-BE49-F238E27FC236}">
                <a16:creationId xmlns:a16="http://schemas.microsoft.com/office/drawing/2014/main" id="{37AD353C-96EA-58F8-EB99-217046FD378D}"/>
              </a:ext>
            </a:extLst>
          </p:cNvPr>
          <p:cNvSpPr/>
          <p:nvPr/>
        </p:nvSpPr>
        <p:spPr>
          <a:xfrm>
            <a:off x="6822437" y="2190451"/>
            <a:ext cx="5156056" cy="646730"/>
          </a:xfrm>
          <a:prstGeom prst="homePlate">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ubtitle 2">
            <a:extLst>
              <a:ext uri="{FF2B5EF4-FFF2-40B4-BE49-F238E27FC236}">
                <a16:creationId xmlns:a16="http://schemas.microsoft.com/office/drawing/2014/main" id="{6CACCDEE-095F-3B4A-904E-19D4C65DE68B}"/>
              </a:ext>
            </a:extLst>
          </p:cNvPr>
          <p:cNvSpPr txBox="1">
            <a:spLocks/>
          </p:cNvSpPr>
          <p:nvPr/>
        </p:nvSpPr>
        <p:spPr>
          <a:xfrm>
            <a:off x="6946588" y="2353912"/>
            <a:ext cx="4676841" cy="307143"/>
          </a:xfrm>
          <a:prstGeom prst="rect">
            <a:avLst/>
          </a:prstGeom>
        </p:spPr>
        <p:txBody>
          <a:bodyPr vert="horz" wrap="square" lIns="34299" tIns="17149" rIns="34299" bIns="17149"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2240"/>
              </a:lnSpc>
              <a:defRPr/>
            </a:pPr>
            <a:r>
              <a:rPr lang="is-IS" sz="1800" dirty="0">
                <a:solidFill>
                  <a:schemeClr val="bg1"/>
                </a:solidFill>
                <a:latin typeface="+mn-lt"/>
                <a:ea typeface="League Spartan" charset="0"/>
                <a:cs typeface="Poppins" pitchFamily="2" charset="77"/>
              </a:rPr>
              <a:t>Skipulag, stefna og stoðir</a:t>
            </a:r>
          </a:p>
        </p:txBody>
      </p:sp>
    </p:spTree>
    <p:extLst>
      <p:ext uri="{BB962C8B-B14F-4D97-AF65-F5344CB8AC3E}">
        <p14:creationId xmlns:p14="http://schemas.microsoft.com/office/powerpoint/2010/main" val="15959395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EF5C344-924E-A24C-B918-B9144C78562F}"/>
              </a:ext>
            </a:extLst>
          </p:cNvPr>
          <p:cNvSpPr>
            <a:spLocks noGrp="1"/>
          </p:cNvSpPr>
          <p:nvPr>
            <p:ph type="body" sz="quarter" idx="18"/>
          </p:nvPr>
        </p:nvSpPr>
        <p:spPr/>
        <p:txBody>
          <a:bodyPr/>
          <a:lstStyle/>
          <a:p>
            <a:r>
              <a:rPr lang="is-IS" dirty="0"/>
              <a:t>Hvað finnst þér:</a:t>
            </a:r>
          </a:p>
          <a:p>
            <a:br>
              <a:rPr lang="en-US" dirty="0"/>
            </a:br>
            <a:r>
              <a:rPr lang="en-US" sz="2800" b="1" dirty="0"/>
              <a:t>ER HÆGT AÐ KOMA Í VEG FYRIR KRÍSU INNAN FYRIRTÆKIS?</a:t>
            </a:r>
            <a:endParaRPr lang="en-US" b="1" dirty="0"/>
          </a:p>
          <a:p>
            <a:endParaRPr lang="en-US" dirty="0"/>
          </a:p>
          <a:p>
            <a:endParaRPr lang="en-US" dirty="0"/>
          </a:p>
        </p:txBody>
      </p:sp>
      <p:sp>
        <p:nvSpPr>
          <p:cNvPr id="2" name="Text Placeholder 1">
            <a:extLst>
              <a:ext uri="{FF2B5EF4-FFF2-40B4-BE49-F238E27FC236}">
                <a16:creationId xmlns:a16="http://schemas.microsoft.com/office/drawing/2014/main" id="{8F60ECFF-AEA6-4243-AC6F-EAE838A3459B}"/>
              </a:ext>
            </a:extLst>
          </p:cNvPr>
          <p:cNvSpPr>
            <a:spLocks noGrp="1"/>
          </p:cNvSpPr>
          <p:nvPr>
            <p:ph type="body" sz="quarter" idx="16"/>
          </p:nvPr>
        </p:nvSpPr>
        <p:spPr>
          <a:xfrm>
            <a:off x="734714" y="642972"/>
            <a:ext cx="5187115" cy="582221"/>
          </a:xfrm>
        </p:spPr>
        <p:txBody>
          <a:bodyPr>
            <a:normAutofit lnSpcReduction="10000"/>
          </a:bodyPr>
          <a:lstStyle/>
          <a:p>
            <a:r>
              <a:rPr lang="en-US" dirty="0"/>
              <a:t>UMRÆÐUR:</a:t>
            </a:r>
          </a:p>
        </p:txBody>
      </p:sp>
      <p:pic>
        <p:nvPicPr>
          <p:cNvPr id="10" name="Picture Placeholder 9" descr="A picture containing building, person, outdoor&#10;&#10;Description automatically generated">
            <a:extLst>
              <a:ext uri="{FF2B5EF4-FFF2-40B4-BE49-F238E27FC236}">
                <a16:creationId xmlns:a16="http://schemas.microsoft.com/office/drawing/2014/main" id="{F0D68ED6-6438-1448-9848-F39DA59D35B2}"/>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15958" r="15958"/>
          <a:stretch/>
        </p:blipFill>
        <p:spPr/>
      </p:pic>
    </p:spTree>
    <p:extLst>
      <p:ext uri="{BB962C8B-B14F-4D97-AF65-F5344CB8AC3E}">
        <p14:creationId xmlns:p14="http://schemas.microsoft.com/office/powerpoint/2010/main" val="36492426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705BD8B2-5802-533F-BA2E-97161CFF719D}"/>
              </a:ext>
            </a:extLst>
          </p:cNvPr>
          <p:cNvSpPr>
            <a:spLocks noGrp="1"/>
          </p:cNvSpPr>
          <p:nvPr>
            <p:ph type="body" sz="quarter" idx="16"/>
          </p:nvPr>
        </p:nvSpPr>
        <p:spPr/>
        <p:txBody>
          <a:bodyPr>
            <a:normAutofit/>
          </a:bodyPr>
          <a:lstStyle/>
          <a:p>
            <a:r>
              <a:rPr lang="de-DE" sz="4000" dirty="0"/>
              <a:t>Lesefni:</a:t>
            </a:r>
          </a:p>
          <a:p>
            <a:endParaRPr lang="de-DE" dirty="0"/>
          </a:p>
        </p:txBody>
      </p:sp>
    </p:spTree>
    <p:extLst>
      <p:ext uri="{BB962C8B-B14F-4D97-AF65-F5344CB8AC3E}">
        <p14:creationId xmlns:p14="http://schemas.microsoft.com/office/powerpoint/2010/main" val="976589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7C2518E-DF2F-ED68-048F-69273B4B4B97}"/>
              </a:ext>
            </a:extLst>
          </p:cNvPr>
          <p:cNvSpPr/>
          <p:nvPr/>
        </p:nvSpPr>
        <p:spPr>
          <a:xfrm>
            <a:off x="1" y="291787"/>
            <a:ext cx="12191999" cy="119981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platzhalter 2">
            <a:extLst>
              <a:ext uri="{FF2B5EF4-FFF2-40B4-BE49-F238E27FC236}">
                <a16:creationId xmlns:a16="http://schemas.microsoft.com/office/drawing/2014/main" id="{71E88231-EF20-C5F8-30A2-900FFE756054}"/>
              </a:ext>
            </a:extLst>
          </p:cNvPr>
          <p:cNvSpPr>
            <a:spLocks noGrp="1"/>
          </p:cNvSpPr>
          <p:nvPr>
            <p:ph type="body" sz="quarter" idx="16"/>
          </p:nvPr>
        </p:nvSpPr>
        <p:spPr>
          <a:xfrm>
            <a:off x="331693" y="912258"/>
            <a:ext cx="11470341" cy="582221"/>
          </a:xfrm>
        </p:spPr>
        <p:txBody>
          <a:bodyPr vert="horz" lIns="91440" tIns="45720" rIns="91440" bIns="45720" rtlCol="0" anchor="t">
            <a:noAutofit/>
          </a:bodyPr>
          <a:lstStyle/>
          <a:p>
            <a:r>
              <a:rPr lang="is-IS" sz="1800" dirty="0">
                <a:solidFill>
                  <a:schemeClr val="bg1"/>
                </a:solidFill>
              </a:rPr>
              <a:t>Krísu má rekja til ytri og innri þátta. Það ræðst af því hver er spurður, hvor þátturinn fær meira vægi.</a:t>
            </a:r>
          </a:p>
        </p:txBody>
      </p:sp>
      <p:graphicFrame>
        <p:nvGraphicFramePr>
          <p:cNvPr id="5" name="object 22">
            <a:extLst>
              <a:ext uri="{FF2B5EF4-FFF2-40B4-BE49-F238E27FC236}">
                <a16:creationId xmlns:a16="http://schemas.microsoft.com/office/drawing/2014/main" id="{047865D8-5116-D5F2-2232-8E673C5E0CF4}"/>
              </a:ext>
            </a:extLst>
          </p:cNvPr>
          <p:cNvGraphicFramePr>
            <a:graphicFrameLocks noGrp="1"/>
          </p:cNvGraphicFramePr>
          <p:nvPr>
            <p:extLst>
              <p:ext uri="{D42A27DB-BD31-4B8C-83A1-F6EECF244321}">
                <p14:modId xmlns:p14="http://schemas.microsoft.com/office/powerpoint/2010/main" val="3066955408"/>
              </p:ext>
            </p:extLst>
          </p:nvPr>
        </p:nvGraphicFramePr>
        <p:xfrm>
          <a:off x="3637281" y="1604850"/>
          <a:ext cx="8355106" cy="4597511"/>
        </p:xfrm>
        <a:graphic>
          <a:graphicData uri="http://schemas.openxmlformats.org/drawingml/2006/table">
            <a:tbl>
              <a:tblPr firstRow="1" bandRow="1">
                <a:tableStyleId>{69012ECD-51FC-41F1-AA8D-1B2483CD663E}</a:tableStyleId>
              </a:tblPr>
              <a:tblGrid>
                <a:gridCol w="2693282">
                  <a:extLst>
                    <a:ext uri="{9D8B030D-6E8A-4147-A177-3AD203B41FA5}">
                      <a16:colId xmlns:a16="http://schemas.microsoft.com/office/drawing/2014/main" val="20000"/>
                    </a:ext>
                  </a:extLst>
                </a:gridCol>
                <a:gridCol w="2969186">
                  <a:extLst>
                    <a:ext uri="{9D8B030D-6E8A-4147-A177-3AD203B41FA5}">
                      <a16:colId xmlns:a16="http://schemas.microsoft.com/office/drawing/2014/main" val="20001"/>
                    </a:ext>
                  </a:extLst>
                </a:gridCol>
                <a:gridCol w="2692638">
                  <a:extLst>
                    <a:ext uri="{9D8B030D-6E8A-4147-A177-3AD203B41FA5}">
                      <a16:colId xmlns:a16="http://schemas.microsoft.com/office/drawing/2014/main" val="20002"/>
                    </a:ext>
                  </a:extLst>
                </a:gridCol>
              </a:tblGrid>
              <a:tr h="398524">
                <a:tc>
                  <a:txBody>
                    <a:bodyPr/>
                    <a:lstStyle/>
                    <a:p>
                      <a:pPr marL="91440">
                        <a:lnSpc>
                          <a:spcPct val="100000"/>
                        </a:lnSpc>
                        <a:spcBef>
                          <a:spcPts val="1145"/>
                        </a:spcBef>
                      </a:pPr>
                      <a:r>
                        <a:rPr lang="is-IS" sz="2400" b="1" noProof="0" dirty="0">
                          <a:solidFill>
                            <a:srgbClr val="FFFFFF"/>
                          </a:solidFill>
                        </a:rPr>
                        <a:t>Ytri þættir</a:t>
                      </a:r>
                      <a:endParaRPr lang="is-IS" sz="2400" noProof="0" dirty="0">
                        <a:latin typeface="Arial"/>
                        <a:cs typeface="Arial"/>
                      </a:endParaRPr>
                    </a:p>
                  </a:txBody>
                  <a:tcPr marL="0" marR="0" marT="145415" marB="0">
                    <a:solidFill>
                      <a:srgbClr val="85D2C7"/>
                    </a:solidFill>
                  </a:tcPr>
                </a:tc>
                <a:tc>
                  <a:txBody>
                    <a:bodyPr/>
                    <a:lstStyle/>
                    <a:p>
                      <a:pPr marL="146050" algn="ctr">
                        <a:lnSpc>
                          <a:spcPct val="100000"/>
                        </a:lnSpc>
                        <a:spcBef>
                          <a:spcPts val="840"/>
                        </a:spcBef>
                      </a:pPr>
                      <a:r>
                        <a:rPr lang="is-IS" sz="2000" b="1" spc="-10" noProof="0" dirty="0">
                          <a:solidFill>
                            <a:srgbClr val="FFFFFF"/>
                          </a:solidFill>
                          <a:latin typeface="Calibri"/>
                          <a:cs typeface="Calibri"/>
                        </a:rPr>
                        <a:t>Ósamhverfa skynjun</a:t>
                      </a:r>
                      <a:endParaRPr lang="is-IS" sz="2000" noProof="0" dirty="0">
                        <a:latin typeface="Calibri"/>
                        <a:cs typeface="Calibri"/>
                      </a:endParaRPr>
                    </a:p>
                  </a:txBody>
                  <a:tcPr marL="0" marR="0" marT="106680" marB="0">
                    <a:solidFill>
                      <a:srgbClr val="85D2C7"/>
                    </a:solidFill>
                  </a:tcPr>
                </a:tc>
                <a:tc>
                  <a:txBody>
                    <a:bodyPr/>
                    <a:lstStyle/>
                    <a:p>
                      <a:pPr marL="106680">
                        <a:lnSpc>
                          <a:spcPct val="100000"/>
                        </a:lnSpc>
                        <a:spcBef>
                          <a:spcPts val="1155"/>
                        </a:spcBef>
                      </a:pPr>
                      <a:r>
                        <a:rPr lang="is-IS" sz="2400" b="1" spc="-5" noProof="0" dirty="0">
                          <a:solidFill>
                            <a:srgbClr val="FFFFFF"/>
                          </a:solidFill>
                        </a:rPr>
                        <a:t>Innri þættir</a:t>
                      </a:r>
                      <a:endParaRPr lang="is-IS" sz="2400" noProof="0" dirty="0">
                        <a:latin typeface="Arial"/>
                        <a:cs typeface="Arial"/>
                      </a:endParaRPr>
                    </a:p>
                  </a:txBody>
                  <a:tcPr marL="0" marR="0" marT="146685" marB="0">
                    <a:solidFill>
                      <a:srgbClr val="85D2C7"/>
                    </a:solidFill>
                  </a:tcPr>
                </a:tc>
                <a:extLst>
                  <a:ext uri="{0D108BD9-81ED-4DB2-BD59-A6C34878D82A}">
                    <a16:rowId xmlns:a16="http://schemas.microsoft.com/office/drawing/2014/main" val="10000"/>
                  </a:ext>
                </a:extLst>
              </a:tr>
              <a:tr h="308969">
                <a:tc>
                  <a:txBody>
                    <a:bodyPr/>
                    <a:lstStyle/>
                    <a:p>
                      <a:pPr marL="91440" marR="480695">
                        <a:lnSpc>
                          <a:spcPct val="100000"/>
                        </a:lnSpc>
                        <a:spcBef>
                          <a:spcPts val="414"/>
                        </a:spcBef>
                      </a:pPr>
                      <a:r>
                        <a:rPr lang="is-IS" sz="1200" noProof="0" dirty="0">
                          <a:solidFill>
                            <a:srgbClr val="79527B"/>
                          </a:solidFill>
                        </a:rPr>
                        <a:t>Samdráttur á markaði eða markaðs </a:t>
                      </a:r>
                      <a:r>
                        <a:rPr lang="is-IS" sz="1200" noProof="0" dirty="0" err="1">
                          <a:solidFill>
                            <a:srgbClr val="79527B"/>
                          </a:solidFill>
                        </a:rPr>
                        <a:t>mettun</a:t>
                      </a:r>
                      <a:endParaRPr lang="is-IS" sz="1200" noProof="0" dirty="0">
                        <a:solidFill>
                          <a:srgbClr val="79527B"/>
                        </a:solidFill>
                        <a:latin typeface="Arial"/>
                        <a:cs typeface="Arial"/>
                      </a:endParaRPr>
                    </a:p>
                  </a:txBody>
                  <a:tcPr marL="0" marR="0" marT="52704" marB="0" anchor="ctr">
                    <a:lnB w="12700" cap="flat" cmpd="sng" algn="ctr">
                      <a:solidFill>
                        <a:srgbClr val="916395"/>
                      </a:solidFill>
                      <a:prstDash val="solid"/>
                      <a:round/>
                      <a:headEnd type="none" w="med" len="med"/>
                      <a:tailEnd type="none" w="med" len="med"/>
                    </a:lnB>
                    <a:noFill/>
                  </a:tcPr>
                </a:tc>
                <a:tc rowSpan="8">
                  <a:txBody>
                    <a:bodyPr/>
                    <a:lstStyle/>
                    <a:p>
                      <a:pPr>
                        <a:lnSpc>
                          <a:spcPct val="100000"/>
                        </a:lnSpc>
                      </a:pPr>
                      <a:endParaRPr lang="en-GB" sz="1800" baseline="2314" dirty="0">
                        <a:latin typeface="Arial"/>
                        <a:cs typeface="Arial"/>
                      </a:endParaRPr>
                    </a:p>
                  </a:txBody>
                  <a:tcPr marL="0" marR="0" marT="0" marB="0">
                    <a:noFill/>
                  </a:tcPr>
                </a:tc>
                <a:tc>
                  <a:txBody>
                    <a:bodyPr/>
                    <a:lstStyle/>
                    <a:p>
                      <a:pPr marL="106680">
                        <a:lnSpc>
                          <a:spcPct val="100000"/>
                        </a:lnSpc>
                        <a:spcBef>
                          <a:spcPts val="835"/>
                        </a:spcBef>
                      </a:pPr>
                      <a:r>
                        <a:rPr lang="is-IS" sz="1200" kern="1200" noProof="0" dirty="0">
                          <a:solidFill>
                            <a:srgbClr val="79527B"/>
                          </a:solidFill>
                          <a:latin typeface="+mn-lt"/>
                          <a:ea typeface="+mn-ea"/>
                          <a:cs typeface="+mn-cs"/>
                        </a:rPr>
                        <a:t>Gallar í mörkun stefnu</a:t>
                      </a:r>
                    </a:p>
                  </a:txBody>
                  <a:tcPr marL="0" marR="0" marT="106045" marB="0" anchor="ctr">
                    <a:lnB w="12700" cap="flat" cmpd="sng" algn="ctr">
                      <a:solidFill>
                        <a:srgbClr val="916395"/>
                      </a:solidFill>
                      <a:prstDash val="solid"/>
                      <a:round/>
                      <a:headEnd type="none" w="med" len="med"/>
                      <a:tailEnd type="none" w="med" len="med"/>
                    </a:lnB>
                    <a:noFill/>
                  </a:tcPr>
                </a:tc>
                <a:extLst>
                  <a:ext uri="{0D108BD9-81ED-4DB2-BD59-A6C34878D82A}">
                    <a16:rowId xmlns:a16="http://schemas.microsoft.com/office/drawing/2014/main" val="10001"/>
                  </a:ext>
                </a:extLst>
              </a:tr>
              <a:tr h="587109">
                <a:tc>
                  <a:txBody>
                    <a:bodyPr/>
                    <a:lstStyle/>
                    <a:p>
                      <a:r>
                        <a:rPr lang="is-IS" sz="1200" noProof="0" dirty="0">
                          <a:solidFill>
                            <a:srgbClr val="79527B"/>
                          </a:solidFill>
                        </a:rPr>
                        <a:t>  Stafræn umbreyting </a:t>
                      </a:r>
                      <a:endParaRPr lang="is-IS" noProof="0" dirty="0">
                        <a:solidFill>
                          <a:srgbClr val="79527B"/>
                        </a:solidFill>
                      </a:endParaRPr>
                    </a:p>
                  </a:txBody>
                  <a:tcPr marL="0" marR="0" marT="113030" marB="0" anchor="ctr">
                    <a:lnT w="12700" cap="flat" cmpd="sng" algn="ctr">
                      <a:solidFill>
                        <a:srgbClr val="916395"/>
                      </a:solidFill>
                      <a:prstDash val="solid"/>
                      <a:round/>
                      <a:headEnd type="none" w="med" len="med"/>
                      <a:tailEnd type="none" w="med" len="med"/>
                    </a:lnT>
                    <a:lnB w="12700" cap="flat" cmpd="sng" algn="ctr">
                      <a:solidFill>
                        <a:srgbClr val="916395"/>
                      </a:solidFill>
                      <a:prstDash val="solid"/>
                      <a:round/>
                      <a:headEnd type="none" w="med" len="med"/>
                      <a:tailEnd type="none" w="med" len="med"/>
                    </a:lnB>
                    <a:no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tcPr>
                </a:tc>
                <a:tc>
                  <a:txBody>
                    <a:bodyPr/>
                    <a:lstStyle/>
                    <a:p>
                      <a:pPr marL="106680" marR="678815">
                        <a:lnSpc>
                          <a:spcPct val="100000"/>
                        </a:lnSpc>
                        <a:spcBef>
                          <a:spcPts val="320"/>
                        </a:spcBef>
                      </a:pPr>
                      <a:r>
                        <a:rPr lang="is-IS" sz="1200" noProof="0" dirty="0">
                          <a:solidFill>
                            <a:srgbClr val="79527B"/>
                          </a:solidFill>
                        </a:rPr>
                        <a:t>Úrelt tækni/ vörur</a:t>
                      </a:r>
                      <a:endParaRPr lang="is-IS" sz="1200" noProof="0" dirty="0">
                        <a:solidFill>
                          <a:srgbClr val="79527B"/>
                        </a:solidFill>
                        <a:latin typeface="Arial"/>
                        <a:cs typeface="Arial"/>
                      </a:endParaRPr>
                    </a:p>
                  </a:txBody>
                  <a:tcPr marL="0" marR="0" marT="40640" marB="0" anchor="ctr">
                    <a:lnT w="12700" cap="flat" cmpd="sng" algn="ctr">
                      <a:solidFill>
                        <a:srgbClr val="916395"/>
                      </a:solidFill>
                      <a:prstDash val="solid"/>
                      <a:round/>
                      <a:headEnd type="none" w="med" len="med"/>
                      <a:tailEnd type="none" w="med" len="med"/>
                    </a:lnT>
                    <a:lnB w="12700" cap="flat" cmpd="sng" algn="ctr">
                      <a:solidFill>
                        <a:srgbClr val="916395"/>
                      </a:solidFill>
                      <a:prstDash val="solid"/>
                      <a:round/>
                      <a:headEnd type="none" w="med" len="med"/>
                      <a:tailEnd type="none" w="med" len="med"/>
                    </a:lnB>
                    <a:noFill/>
                  </a:tcPr>
                </a:tc>
                <a:extLst>
                  <a:ext uri="{0D108BD9-81ED-4DB2-BD59-A6C34878D82A}">
                    <a16:rowId xmlns:a16="http://schemas.microsoft.com/office/drawing/2014/main" val="10002"/>
                  </a:ext>
                </a:extLst>
              </a:tr>
              <a:tr h="328624">
                <a:tc>
                  <a:txBody>
                    <a:bodyPr/>
                    <a:lstStyle/>
                    <a:p>
                      <a:pPr>
                        <a:lnSpc>
                          <a:spcPct val="100000"/>
                        </a:lnSpc>
                        <a:spcBef>
                          <a:spcPts val="55"/>
                        </a:spcBef>
                      </a:pPr>
                      <a:r>
                        <a:rPr lang="is-IS" sz="1200" noProof="0" dirty="0">
                          <a:solidFill>
                            <a:srgbClr val="79527B"/>
                          </a:solidFill>
                        </a:rPr>
                        <a:t>  Breytingar á regluverki</a:t>
                      </a:r>
                      <a:endParaRPr lang="is-IS" sz="1200" noProof="0" dirty="0">
                        <a:solidFill>
                          <a:srgbClr val="79527B"/>
                        </a:solidFill>
                        <a:latin typeface="Arial"/>
                        <a:cs typeface="Arial"/>
                      </a:endParaRPr>
                    </a:p>
                  </a:txBody>
                  <a:tcPr marL="0" marR="0" marT="6985" marB="0" anchor="ctr">
                    <a:lnT w="12700" cap="flat" cmpd="sng" algn="ctr">
                      <a:solidFill>
                        <a:srgbClr val="916395"/>
                      </a:solidFill>
                      <a:prstDash val="solid"/>
                      <a:round/>
                      <a:headEnd type="none" w="med" len="med"/>
                      <a:tailEnd type="none" w="med" len="med"/>
                    </a:lnT>
                    <a:lnB w="12700" cap="flat" cmpd="sng" algn="ctr">
                      <a:solidFill>
                        <a:srgbClr val="916395"/>
                      </a:solidFill>
                      <a:prstDash val="solid"/>
                      <a:round/>
                      <a:headEnd type="none" w="med" len="med"/>
                      <a:tailEnd type="none" w="med" len="med"/>
                    </a:lnB>
                    <a:noFill/>
                  </a:tcPr>
                </a:tc>
                <a:tc vMerge="1">
                  <a:txBody>
                    <a:bodyPr/>
                    <a:lstStyle/>
                    <a:p>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tcPr>
                </a:tc>
                <a:tc>
                  <a:txBody>
                    <a:bodyPr/>
                    <a:lstStyle/>
                    <a:p>
                      <a:pPr marL="106680">
                        <a:lnSpc>
                          <a:spcPct val="100000"/>
                        </a:lnSpc>
                        <a:spcBef>
                          <a:spcPts val="994"/>
                        </a:spcBef>
                      </a:pPr>
                      <a:r>
                        <a:rPr lang="is-IS" sz="1200" kern="1200" noProof="0" dirty="0">
                          <a:solidFill>
                            <a:srgbClr val="79527B"/>
                          </a:solidFill>
                          <a:latin typeface="+mn-lt"/>
                          <a:ea typeface="+mn-ea"/>
                          <a:cs typeface="+mn-cs"/>
                        </a:rPr>
                        <a:t>Óskilvirkur rekstur</a:t>
                      </a:r>
                    </a:p>
                  </a:txBody>
                  <a:tcPr marL="0" marR="0" marT="126364" marB="0" anchor="ctr">
                    <a:lnT w="12700" cap="flat" cmpd="sng" algn="ctr">
                      <a:solidFill>
                        <a:srgbClr val="916395"/>
                      </a:solidFill>
                      <a:prstDash val="solid"/>
                      <a:round/>
                      <a:headEnd type="none" w="med" len="med"/>
                      <a:tailEnd type="none" w="med" len="med"/>
                    </a:lnT>
                    <a:lnB w="12700" cap="flat" cmpd="sng" algn="ctr">
                      <a:solidFill>
                        <a:srgbClr val="916395"/>
                      </a:solidFill>
                      <a:prstDash val="solid"/>
                      <a:round/>
                      <a:headEnd type="none" w="med" len="med"/>
                      <a:tailEnd type="none" w="med" len="med"/>
                    </a:lnB>
                    <a:noFill/>
                  </a:tcPr>
                </a:tc>
                <a:extLst>
                  <a:ext uri="{0D108BD9-81ED-4DB2-BD59-A6C34878D82A}">
                    <a16:rowId xmlns:a16="http://schemas.microsoft.com/office/drawing/2014/main" val="10004"/>
                  </a:ext>
                </a:extLst>
              </a:tr>
              <a:tr h="587109">
                <a:tc>
                  <a:txBody>
                    <a:bodyPr/>
                    <a:lstStyle/>
                    <a:p>
                      <a:r>
                        <a:rPr lang="is-IS" sz="1200" noProof="0" dirty="0">
                          <a:solidFill>
                            <a:srgbClr val="79527B"/>
                          </a:solidFill>
                        </a:rPr>
                        <a:t>  Framfarir í tækni</a:t>
                      </a:r>
                      <a:endParaRPr lang="is-IS" sz="1600" noProof="0" dirty="0">
                        <a:solidFill>
                          <a:srgbClr val="79527B"/>
                        </a:solidFill>
                      </a:endParaRPr>
                    </a:p>
                  </a:txBody>
                  <a:tcPr marL="0" marR="0" marT="113665" marB="0" anchor="ctr">
                    <a:lnT w="12700" cap="flat" cmpd="sng" algn="ctr">
                      <a:solidFill>
                        <a:srgbClr val="916395"/>
                      </a:solidFill>
                      <a:prstDash val="solid"/>
                      <a:round/>
                      <a:headEnd type="none" w="med" len="med"/>
                      <a:tailEnd type="none" w="med" len="med"/>
                    </a:lnT>
                    <a:lnB w="12700" cap="flat" cmpd="sng" algn="ctr">
                      <a:solidFill>
                        <a:srgbClr val="916395"/>
                      </a:solidFill>
                      <a:prstDash val="solid"/>
                      <a:round/>
                      <a:headEnd type="none" w="med" len="med"/>
                      <a:tailEnd type="none" w="med" len="med"/>
                    </a:lnB>
                    <a:noFill/>
                  </a:tcPr>
                </a:tc>
                <a:tc vMerge="1">
                  <a:txBody>
                    <a:bodyPr/>
                    <a:lstStyle/>
                    <a:p>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tcPr>
                </a:tc>
                <a:tc>
                  <a:txBody>
                    <a:bodyPr/>
                    <a:lstStyle/>
                    <a:p>
                      <a:pPr marL="106680" marR="103505">
                        <a:lnSpc>
                          <a:spcPct val="100000"/>
                        </a:lnSpc>
                        <a:spcBef>
                          <a:spcPts val="1160"/>
                        </a:spcBef>
                      </a:pPr>
                      <a:r>
                        <a:rPr lang="is-IS" sz="1200" noProof="0" dirty="0">
                          <a:solidFill>
                            <a:srgbClr val="79527B"/>
                          </a:solidFill>
                        </a:rPr>
                        <a:t>Ófullnægjandi stjórnun / gæði forystu</a:t>
                      </a:r>
                      <a:endParaRPr lang="is-IS" sz="1200" noProof="0" dirty="0">
                        <a:solidFill>
                          <a:srgbClr val="79527B"/>
                        </a:solidFill>
                        <a:latin typeface="Arial"/>
                        <a:cs typeface="Arial"/>
                      </a:endParaRPr>
                    </a:p>
                  </a:txBody>
                  <a:tcPr marL="0" marR="0" marT="147320" marB="0" anchor="ctr">
                    <a:lnT w="12700" cap="flat" cmpd="sng" algn="ctr">
                      <a:solidFill>
                        <a:srgbClr val="916395"/>
                      </a:solidFill>
                      <a:prstDash val="solid"/>
                      <a:round/>
                      <a:headEnd type="none" w="med" len="med"/>
                      <a:tailEnd type="none" w="med" len="med"/>
                    </a:lnT>
                    <a:lnB w="12700" cap="flat" cmpd="sng" algn="ctr">
                      <a:solidFill>
                        <a:srgbClr val="916395"/>
                      </a:solidFill>
                      <a:prstDash val="solid"/>
                      <a:round/>
                      <a:headEnd type="none" w="med" len="med"/>
                      <a:tailEnd type="none" w="med" len="med"/>
                    </a:lnB>
                    <a:noFill/>
                  </a:tcPr>
                </a:tc>
                <a:extLst>
                  <a:ext uri="{0D108BD9-81ED-4DB2-BD59-A6C34878D82A}">
                    <a16:rowId xmlns:a16="http://schemas.microsoft.com/office/drawing/2014/main" val="10005"/>
                  </a:ext>
                </a:extLst>
              </a:tr>
              <a:tr h="587109">
                <a:tc>
                  <a:txBody>
                    <a:bodyPr/>
                    <a:lstStyle/>
                    <a:p>
                      <a:r>
                        <a:rPr lang="is-IS" sz="1200" noProof="0" dirty="0">
                          <a:solidFill>
                            <a:srgbClr val="79527B"/>
                          </a:solidFill>
                        </a:rPr>
                        <a:t>  Hnattvæðing</a:t>
                      </a:r>
                      <a:endParaRPr lang="is-IS" noProof="0" dirty="0">
                        <a:solidFill>
                          <a:srgbClr val="79527B"/>
                        </a:solidFill>
                      </a:endParaRPr>
                    </a:p>
                  </a:txBody>
                  <a:tcPr marL="0" marR="0" marT="113664" marB="0" anchor="ctr">
                    <a:lnT w="12700" cap="flat" cmpd="sng" algn="ctr">
                      <a:solidFill>
                        <a:srgbClr val="916395"/>
                      </a:solidFill>
                      <a:prstDash val="solid"/>
                      <a:round/>
                      <a:headEnd type="none" w="med" len="med"/>
                      <a:tailEnd type="none" w="med" len="med"/>
                    </a:lnT>
                    <a:lnB w="12700" cap="flat" cmpd="sng" algn="ctr">
                      <a:solidFill>
                        <a:srgbClr val="916395"/>
                      </a:solidFill>
                      <a:prstDash val="solid"/>
                      <a:round/>
                      <a:headEnd type="none" w="med" len="med"/>
                      <a:tailEnd type="none" w="med" len="med"/>
                    </a:lnB>
                    <a:noFill/>
                  </a:tcPr>
                </a:tc>
                <a:tc vMerge="1">
                  <a:txBody>
                    <a:bodyPr/>
                    <a:lstStyle/>
                    <a:p>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tcPr>
                </a:tc>
                <a:tc>
                  <a:txBody>
                    <a:bodyPr/>
                    <a:lstStyle/>
                    <a:p>
                      <a:pPr marL="106680" marR="829310">
                        <a:lnSpc>
                          <a:spcPct val="100000"/>
                        </a:lnSpc>
                        <a:spcBef>
                          <a:spcPts val="325"/>
                        </a:spcBef>
                      </a:pPr>
                      <a:r>
                        <a:rPr lang="is-IS" sz="1200" spc="-5" noProof="0" dirty="0">
                          <a:solidFill>
                            <a:srgbClr val="79527B"/>
                          </a:solidFill>
                        </a:rPr>
                        <a:t>Ójafnvægi í skipulagi fjármögnunar</a:t>
                      </a:r>
                      <a:endParaRPr lang="is-IS" sz="1200" spc="-5" noProof="0" dirty="0">
                        <a:solidFill>
                          <a:srgbClr val="79527B"/>
                        </a:solidFill>
                        <a:latin typeface="Arial"/>
                        <a:cs typeface="Arial"/>
                      </a:endParaRPr>
                    </a:p>
                  </a:txBody>
                  <a:tcPr marL="0" marR="0" marT="41275" marB="0" anchor="ctr">
                    <a:lnT w="12700" cap="flat" cmpd="sng" algn="ctr">
                      <a:solidFill>
                        <a:srgbClr val="916395"/>
                      </a:solidFill>
                      <a:prstDash val="solid"/>
                      <a:round/>
                      <a:headEnd type="none" w="med" len="med"/>
                      <a:tailEnd type="none" w="med" len="med"/>
                    </a:lnT>
                    <a:lnB w="12700" cap="flat" cmpd="sng" algn="ctr">
                      <a:solidFill>
                        <a:srgbClr val="916395"/>
                      </a:solidFill>
                      <a:prstDash val="solid"/>
                      <a:round/>
                      <a:headEnd type="none" w="med" len="med"/>
                      <a:tailEnd type="none" w="med" len="med"/>
                    </a:lnB>
                    <a:noFill/>
                  </a:tcPr>
                </a:tc>
                <a:extLst>
                  <a:ext uri="{0D108BD9-81ED-4DB2-BD59-A6C34878D82A}">
                    <a16:rowId xmlns:a16="http://schemas.microsoft.com/office/drawing/2014/main" val="10008"/>
                  </a:ext>
                </a:extLst>
              </a:tr>
              <a:tr h="634141">
                <a:tc>
                  <a:txBody>
                    <a:bodyPr/>
                    <a:lstStyle/>
                    <a:p>
                      <a:r>
                        <a:rPr lang="is-IS" sz="1200" noProof="0" dirty="0">
                          <a:solidFill>
                            <a:srgbClr val="79527B"/>
                          </a:solidFill>
                        </a:rPr>
                        <a:t>  Nýjar vörur / nýir samkeppnisaðilar</a:t>
                      </a:r>
                      <a:endParaRPr lang="is-IS" noProof="0" dirty="0">
                        <a:solidFill>
                          <a:srgbClr val="79527B"/>
                        </a:solidFill>
                      </a:endParaRPr>
                    </a:p>
                  </a:txBody>
                  <a:tcPr marL="0" marR="0" marT="161290" marB="0" anchor="ctr">
                    <a:lnT w="12700" cap="flat" cmpd="sng" algn="ctr">
                      <a:solidFill>
                        <a:srgbClr val="916395"/>
                      </a:solidFill>
                      <a:prstDash val="solid"/>
                      <a:round/>
                      <a:headEnd type="none" w="med" len="med"/>
                      <a:tailEnd type="none" w="med" len="med"/>
                    </a:lnT>
                    <a:lnB w="12700" cap="flat" cmpd="sng" algn="ctr">
                      <a:solidFill>
                        <a:srgbClr val="916395"/>
                      </a:solidFill>
                      <a:prstDash val="solid"/>
                      <a:round/>
                      <a:headEnd type="none" w="med" len="med"/>
                      <a:tailEnd type="none" w="med" len="med"/>
                    </a:lnB>
                    <a:noFill/>
                  </a:tcPr>
                </a:tc>
                <a:tc vMerge="1">
                  <a:txBody>
                    <a:bodyPr/>
                    <a:lstStyle/>
                    <a:p>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tcPr>
                </a:tc>
                <a:tc>
                  <a:txBody>
                    <a:bodyPr/>
                    <a:lstStyle/>
                    <a:p>
                      <a:pPr marL="106680">
                        <a:lnSpc>
                          <a:spcPct val="100000"/>
                        </a:lnSpc>
                        <a:spcBef>
                          <a:spcPts val="825"/>
                        </a:spcBef>
                      </a:pPr>
                      <a:r>
                        <a:rPr lang="is-IS" sz="1200" kern="1200" spc="-5" noProof="0" dirty="0">
                          <a:solidFill>
                            <a:srgbClr val="79527B"/>
                          </a:solidFill>
                          <a:latin typeface="+mn-lt"/>
                          <a:ea typeface="+mn-ea"/>
                          <a:cs typeface="+mn-cs"/>
                        </a:rPr>
                        <a:t>Yfirtaka á yfirverði</a:t>
                      </a:r>
                    </a:p>
                  </a:txBody>
                  <a:tcPr marL="0" marR="0" marT="104775" marB="0" anchor="ctr">
                    <a:lnT w="12700" cap="flat" cmpd="sng" algn="ctr">
                      <a:solidFill>
                        <a:srgbClr val="916395"/>
                      </a:solidFill>
                      <a:prstDash val="solid"/>
                      <a:round/>
                      <a:headEnd type="none" w="med" len="med"/>
                      <a:tailEnd type="none" w="med" len="med"/>
                    </a:lnT>
                    <a:lnB w="12700" cap="flat" cmpd="sng" algn="ctr">
                      <a:solidFill>
                        <a:srgbClr val="916395"/>
                      </a:solidFill>
                      <a:prstDash val="solid"/>
                      <a:round/>
                      <a:headEnd type="none" w="med" len="med"/>
                      <a:tailEnd type="none" w="med" len="med"/>
                    </a:lnB>
                    <a:noFill/>
                  </a:tcPr>
                </a:tc>
                <a:extLst>
                  <a:ext uri="{0D108BD9-81ED-4DB2-BD59-A6C34878D82A}">
                    <a16:rowId xmlns:a16="http://schemas.microsoft.com/office/drawing/2014/main" val="10010"/>
                  </a:ext>
                </a:extLst>
              </a:tr>
              <a:tr h="634769">
                <a:tc>
                  <a:txBody>
                    <a:bodyPr/>
                    <a:lstStyle/>
                    <a:p>
                      <a:r>
                        <a:rPr lang="is-IS" sz="1200" noProof="0" dirty="0">
                          <a:solidFill>
                            <a:srgbClr val="79527B"/>
                          </a:solidFill>
                        </a:rPr>
                        <a:t>  Verð á hráefni / gengi gjaldmiðla</a:t>
                      </a:r>
                      <a:endParaRPr lang="is-IS" noProof="0" dirty="0">
                        <a:solidFill>
                          <a:srgbClr val="79527B"/>
                        </a:solidFill>
                      </a:endParaRPr>
                    </a:p>
                  </a:txBody>
                  <a:tcPr marL="0" marR="0" marT="161925" marB="0" anchor="ctr">
                    <a:lnT w="12700" cap="flat" cmpd="sng" algn="ctr">
                      <a:solidFill>
                        <a:srgbClr val="916395"/>
                      </a:solidFill>
                      <a:prstDash val="solid"/>
                      <a:round/>
                      <a:headEnd type="none" w="med" len="med"/>
                      <a:tailEnd type="none" w="med" len="med"/>
                    </a:lnT>
                    <a:lnB w="12700" cap="flat" cmpd="sng" algn="ctr">
                      <a:solidFill>
                        <a:srgbClr val="916395"/>
                      </a:solidFill>
                      <a:prstDash val="solid"/>
                      <a:round/>
                      <a:headEnd type="none" w="med" len="med"/>
                      <a:tailEnd type="none" w="med" len="med"/>
                    </a:lnB>
                    <a:noFill/>
                  </a:tcPr>
                </a:tc>
                <a:tc vMerge="1">
                  <a:txBody>
                    <a:bodyPr/>
                    <a:lstStyle/>
                    <a:p>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tcPr>
                </a:tc>
                <a:tc>
                  <a:txBody>
                    <a:bodyPr/>
                    <a:lstStyle/>
                    <a:p>
                      <a:pPr marL="106680">
                        <a:lnSpc>
                          <a:spcPct val="100000"/>
                        </a:lnSpc>
                        <a:spcBef>
                          <a:spcPts val="1165"/>
                        </a:spcBef>
                      </a:pPr>
                      <a:r>
                        <a:rPr lang="is-IS" sz="1200" spc="-5" noProof="0" dirty="0">
                          <a:solidFill>
                            <a:srgbClr val="79527B"/>
                          </a:solidFill>
                        </a:rPr>
                        <a:t>Ófullnægjandi eftirlit</a:t>
                      </a:r>
                      <a:endParaRPr lang="is-IS" sz="1200" spc="-5" noProof="0" dirty="0">
                        <a:solidFill>
                          <a:srgbClr val="79527B"/>
                        </a:solidFill>
                        <a:latin typeface="Arial"/>
                        <a:cs typeface="Arial"/>
                      </a:endParaRPr>
                    </a:p>
                  </a:txBody>
                  <a:tcPr marL="0" marR="0" marT="147955" marB="0" anchor="ctr">
                    <a:lnT w="12700" cap="flat" cmpd="sng" algn="ctr">
                      <a:solidFill>
                        <a:srgbClr val="916395"/>
                      </a:solidFill>
                      <a:prstDash val="solid"/>
                      <a:round/>
                      <a:headEnd type="none" w="med" len="med"/>
                      <a:tailEnd type="none" w="med" len="med"/>
                    </a:lnT>
                    <a:lnB w="12700" cap="flat" cmpd="sng" algn="ctr">
                      <a:solidFill>
                        <a:srgbClr val="916395"/>
                      </a:solidFill>
                      <a:prstDash val="solid"/>
                      <a:round/>
                      <a:headEnd type="none" w="med" len="med"/>
                      <a:tailEnd type="none" w="med" len="med"/>
                    </a:lnB>
                    <a:noFill/>
                  </a:tcPr>
                </a:tc>
                <a:extLst>
                  <a:ext uri="{0D108BD9-81ED-4DB2-BD59-A6C34878D82A}">
                    <a16:rowId xmlns:a16="http://schemas.microsoft.com/office/drawing/2014/main" val="10012"/>
                  </a:ext>
                </a:extLst>
              </a:tr>
              <a:tr h="307741">
                <a:tc>
                  <a:txBody>
                    <a:bodyPr/>
                    <a:lstStyle/>
                    <a:p>
                      <a:r>
                        <a:rPr lang="is-IS" sz="1200" noProof="0" dirty="0">
                          <a:solidFill>
                            <a:srgbClr val="79527B"/>
                          </a:solidFill>
                        </a:rPr>
                        <a:t>  Gjaldþrot viðskiptavina / birgja</a:t>
                      </a:r>
                      <a:endParaRPr lang="is-IS" noProof="0" dirty="0">
                        <a:solidFill>
                          <a:srgbClr val="79527B"/>
                        </a:solidFill>
                      </a:endParaRPr>
                    </a:p>
                  </a:txBody>
                  <a:tcPr marL="0" marR="0" marT="69850" marB="0" anchor="ctr">
                    <a:lnT w="12700" cap="flat" cmpd="sng" algn="ctr">
                      <a:solidFill>
                        <a:srgbClr val="916395"/>
                      </a:solidFill>
                      <a:prstDash val="solid"/>
                      <a:round/>
                      <a:headEnd type="none" w="med" len="med"/>
                      <a:tailEnd type="none" w="med" len="med"/>
                    </a:lnT>
                    <a:noFill/>
                  </a:tcPr>
                </a:tc>
                <a:tc vMerge="1">
                  <a:txBody>
                    <a:bodyPr/>
                    <a:lstStyle/>
                    <a:p>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tcPr>
                </a:tc>
                <a:tc>
                  <a:txBody>
                    <a:bodyPr/>
                    <a:lstStyle/>
                    <a:p>
                      <a:pPr marL="106680">
                        <a:lnSpc>
                          <a:spcPct val="100000"/>
                        </a:lnSpc>
                        <a:spcBef>
                          <a:spcPts val="825"/>
                        </a:spcBef>
                      </a:pPr>
                      <a:r>
                        <a:rPr lang="is-IS" sz="1200" spc="-5" noProof="0" dirty="0">
                          <a:solidFill>
                            <a:srgbClr val="FF0000"/>
                          </a:solidFill>
                        </a:rPr>
                        <a:t> </a:t>
                      </a:r>
                      <a:r>
                        <a:rPr lang="is-IS" sz="1200" kern="1200" spc="-5" noProof="0" dirty="0">
                          <a:solidFill>
                            <a:srgbClr val="79527B"/>
                          </a:solidFill>
                          <a:latin typeface="+mn-lt"/>
                          <a:ea typeface="+mn-ea"/>
                          <a:cs typeface="+mn-cs"/>
                        </a:rPr>
                        <a:t>Óskilvirkt skipurit</a:t>
                      </a:r>
                    </a:p>
                  </a:txBody>
                  <a:tcPr marL="0" marR="0" marT="104775" marB="0" anchor="ctr">
                    <a:lnT w="12700" cap="flat" cmpd="sng" algn="ctr">
                      <a:solidFill>
                        <a:srgbClr val="916395"/>
                      </a:solidFill>
                      <a:prstDash val="solid"/>
                      <a:round/>
                      <a:headEnd type="none" w="med" len="med"/>
                      <a:tailEnd type="none" w="med" len="med"/>
                    </a:lnT>
                    <a:noFill/>
                  </a:tcPr>
                </a:tc>
                <a:extLst>
                  <a:ext uri="{0D108BD9-81ED-4DB2-BD59-A6C34878D82A}">
                    <a16:rowId xmlns:a16="http://schemas.microsoft.com/office/drawing/2014/main" val="10014"/>
                  </a:ext>
                </a:extLst>
              </a:tr>
            </a:tbl>
          </a:graphicData>
        </a:graphic>
      </p:graphicFrame>
      <p:sp>
        <p:nvSpPr>
          <p:cNvPr id="6" name="Textplatzhalter 2">
            <a:extLst>
              <a:ext uri="{FF2B5EF4-FFF2-40B4-BE49-F238E27FC236}">
                <a16:creationId xmlns:a16="http://schemas.microsoft.com/office/drawing/2014/main" id="{934EE23E-8AAF-829F-A496-03D0A5074D3E}"/>
              </a:ext>
            </a:extLst>
          </p:cNvPr>
          <p:cNvSpPr txBox="1">
            <a:spLocks/>
          </p:cNvSpPr>
          <p:nvPr/>
        </p:nvSpPr>
        <p:spPr>
          <a:xfrm>
            <a:off x="331694" y="323249"/>
            <a:ext cx="11470341" cy="5822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bg1"/>
                </a:solidFill>
              </a:rPr>
              <a:t>Spurning um sjónarhorn?</a:t>
            </a:r>
          </a:p>
        </p:txBody>
      </p:sp>
      <p:sp>
        <p:nvSpPr>
          <p:cNvPr id="7" name="Rectangle 3">
            <a:extLst>
              <a:ext uri="{FF2B5EF4-FFF2-40B4-BE49-F238E27FC236}">
                <a16:creationId xmlns:a16="http://schemas.microsoft.com/office/drawing/2014/main" id="{D0E5974E-B5B1-BE3F-4675-1273A2C2EF06}"/>
              </a:ext>
            </a:extLst>
          </p:cNvPr>
          <p:cNvSpPr>
            <a:spLocks noGrp="1"/>
          </p:cNvSpPr>
          <p:nvPr>
            <p:ph type="body" sz="quarter" idx="18"/>
          </p:nvPr>
        </p:nvSpPr>
        <p:spPr bwMode="auto">
          <a:xfrm>
            <a:off x="390525" y="1604850"/>
            <a:ext cx="3053715" cy="4374095"/>
          </a:xfrm>
          <a:prstGeom prst="rect">
            <a:avLst/>
          </a:prstGeom>
          <a:solidFill>
            <a:srgbClr val="9163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indent="0">
              <a:lnSpc>
                <a:spcPct val="100000"/>
              </a:lnSpc>
            </a:pPr>
            <a:r>
              <a:rPr lang="en-GB" sz="1800" dirty="0">
                <a:solidFill>
                  <a:schemeClr val="bg1"/>
                </a:solidFill>
                <a:ea typeface="Open Sans Light"/>
                <a:cs typeface="Open Sans Light"/>
              </a:rPr>
              <a:t>Ef </a:t>
            </a:r>
            <a:r>
              <a:rPr lang="is-IS" sz="1800" dirty="0">
                <a:solidFill>
                  <a:schemeClr val="bg1"/>
                </a:solidFill>
                <a:ea typeface="Open Sans Light"/>
                <a:cs typeface="Open Sans Light"/>
              </a:rPr>
              <a:t>stjórnendur eru spurðir um orsakir krísu komast þeir yfirleitt að allt annarri niðurstöðu heldur en utanaðkomandi ráðgjafar. Stjórnendur hafa tilhneigingu til að rekja krísu til ytri þátta og sjá fá mistök innan fyrirtækisins. Sýn ráðgjafa er oft önnur og rekja þeir gjarnan orsakirnar til innri þátta í fyrirtækinu. Hlutlæg sýn utan frá er sérstaklega gagnleg í krísu.</a:t>
            </a:r>
          </a:p>
        </p:txBody>
      </p:sp>
      <p:sp>
        <p:nvSpPr>
          <p:cNvPr id="8" name="Textfeld 2">
            <a:extLst>
              <a:ext uri="{FF2B5EF4-FFF2-40B4-BE49-F238E27FC236}">
                <a16:creationId xmlns:a16="http://schemas.microsoft.com/office/drawing/2014/main" id="{313313FB-249B-2742-DB64-34DF3F4DEE30}"/>
              </a:ext>
            </a:extLst>
          </p:cNvPr>
          <p:cNvSpPr txBox="1"/>
          <p:nvPr/>
        </p:nvSpPr>
        <p:spPr>
          <a:xfrm rot="20469085">
            <a:off x="6940276" y="4042022"/>
            <a:ext cx="160402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sz="1600" b="1" dirty="0">
                <a:solidFill>
                  <a:srgbClr val="F27954"/>
                </a:solidFill>
                <a:latin typeface="Calibri" panose="020F0502020204030204"/>
              </a:rPr>
              <a:t>Skynjun ráðgjafa</a:t>
            </a:r>
            <a:endParaRPr kumimoji="0" lang="is-IS" sz="1600" b="1" i="0" u="none" strike="noStrike" kern="1200" cap="none" spc="0" normalizeH="0" baseline="0" dirty="0">
              <a:ln>
                <a:noFill/>
              </a:ln>
              <a:solidFill>
                <a:srgbClr val="F27954"/>
              </a:solidFill>
              <a:effectLst/>
              <a:uLnTx/>
              <a:uFillTx/>
              <a:latin typeface="Calibri" panose="020F0502020204030204"/>
              <a:ea typeface="+mn-ea"/>
              <a:cs typeface="+mn-cs"/>
            </a:endParaRPr>
          </a:p>
        </p:txBody>
      </p:sp>
      <p:sp>
        <p:nvSpPr>
          <p:cNvPr id="9" name="Textfeld 11">
            <a:extLst>
              <a:ext uri="{FF2B5EF4-FFF2-40B4-BE49-F238E27FC236}">
                <a16:creationId xmlns:a16="http://schemas.microsoft.com/office/drawing/2014/main" id="{D4F77D1C-698A-DA79-791A-05B1DAA3D223}"/>
              </a:ext>
            </a:extLst>
          </p:cNvPr>
          <p:cNvSpPr txBox="1"/>
          <p:nvPr/>
        </p:nvSpPr>
        <p:spPr>
          <a:xfrm rot="1159998">
            <a:off x="6998960" y="2585296"/>
            <a:ext cx="183184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s-IS" sz="1600" b="1" i="0" u="none" strike="noStrike" kern="1200" cap="none" spc="0" normalizeH="0" baseline="0" dirty="0">
                <a:ln>
                  <a:noFill/>
                </a:ln>
                <a:solidFill>
                  <a:srgbClr val="F27954"/>
                </a:solidFill>
                <a:effectLst/>
                <a:uLnTx/>
                <a:uFillTx/>
                <a:latin typeface="Calibri" panose="020F0502020204030204"/>
                <a:ea typeface="+mn-ea"/>
                <a:cs typeface="+mn-cs"/>
              </a:rPr>
              <a:t>Skynjun stjórnenda</a:t>
            </a:r>
          </a:p>
        </p:txBody>
      </p:sp>
      <p:grpSp>
        <p:nvGrpSpPr>
          <p:cNvPr id="10" name="Group 16">
            <a:extLst>
              <a:ext uri="{FF2B5EF4-FFF2-40B4-BE49-F238E27FC236}">
                <a16:creationId xmlns:a16="http://schemas.microsoft.com/office/drawing/2014/main" id="{9E6805FA-3D63-BE8F-8469-AE66A7305902}"/>
              </a:ext>
            </a:extLst>
          </p:cNvPr>
          <p:cNvGrpSpPr/>
          <p:nvPr/>
        </p:nvGrpSpPr>
        <p:grpSpPr>
          <a:xfrm>
            <a:off x="6591406" y="3986952"/>
            <a:ext cx="2287084" cy="1552199"/>
            <a:chOff x="-2684985" y="4847393"/>
            <a:chExt cx="2287084" cy="1552199"/>
          </a:xfrm>
        </p:grpSpPr>
        <p:sp>
          <p:nvSpPr>
            <p:cNvPr id="11" name="Gleichschenkliges Dreieck 1">
              <a:extLst>
                <a:ext uri="{FF2B5EF4-FFF2-40B4-BE49-F238E27FC236}">
                  <a16:creationId xmlns:a16="http://schemas.microsoft.com/office/drawing/2014/main" id="{3AC71FC0-533B-DD87-9951-3ACC8F56C0A5}"/>
                </a:ext>
              </a:extLst>
            </p:cNvPr>
            <p:cNvSpPr/>
            <p:nvPr/>
          </p:nvSpPr>
          <p:spPr>
            <a:xfrm rot="16200000">
              <a:off x="-2317543" y="4479951"/>
              <a:ext cx="1552199" cy="2287084"/>
            </a:xfrm>
            <a:prstGeom prst="triangl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feld 9">
              <a:extLst>
                <a:ext uri="{FF2B5EF4-FFF2-40B4-BE49-F238E27FC236}">
                  <a16:creationId xmlns:a16="http://schemas.microsoft.com/office/drawing/2014/main" id="{870367B8-3A46-C321-BC8A-5C1F4F4ED904}"/>
                </a:ext>
              </a:extLst>
            </p:cNvPr>
            <p:cNvSpPr txBox="1"/>
            <p:nvPr/>
          </p:nvSpPr>
          <p:spPr>
            <a:xfrm>
              <a:off x="-1041332" y="5648161"/>
              <a:ext cx="543739"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rPr>
                <a:t>INNRI</a:t>
              </a:r>
            </a:p>
          </p:txBody>
        </p:sp>
        <p:sp>
          <p:nvSpPr>
            <p:cNvPr id="13" name="Textfeld 9">
              <a:extLst>
                <a:ext uri="{FF2B5EF4-FFF2-40B4-BE49-F238E27FC236}">
                  <a16:creationId xmlns:a16="http://schemas.microsoft.com/office/drawing/2014/main" id="{72C8FA9E-21C2-07B5-7012-CF114E243585}"/>
                </a:ext>
              </a:extLst>
            </p:cNvPr>
            <p:cNvSpPr txBox="1"/>
            <p:nvPr/>
          </p:nvSpPr>
          <p:spPr>
            <a:xfrm>
              <a:off x="-1118542" y="5299343"/>
              <a:ext cx="71526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alibri" panose="020F0502020204030204"/>
                  <a:ea typeface="+mn-ea"/>
                  <a:cs typeface="+mn-cs"/>
                </a:rPr>
                <a:t>90%</a:t>
              </a:r>
            </a:p>
          </p:txBody>
        </p:sp>
        <p:sp>
          <p:nvSpPr>
            <p:cNvPr id="14" name="Textfeld 9">
              <a:extLst>
                <a:ext uri="{FF2B5EF4-FFF2-40B4-BE49-F238E27FC236}">
                  <a16:creationId xmlns:a16="http://schemas.microsoft.com/office/drawing/2014/main" id="{0A77CD67-D764-DD6D-C726-4756AEB7ACD0}"/>
                </a:ext>
              </a:extLst>
            </p:cNvPr>
            <p:cNvSpPr txBox="1"/>
            <p:nvPr/>
          </p:nvSpPr>
          <p:spPr>
            <a:xfrm>
              <a:off x="-1955812" y="5623493"/>
              <a:ext cx="4571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Calibri" panose="020F0502020204030204"/>
                </a:rPr>
                <a:t>YTRI</a:t>
              </a:r>
              <a:endPar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5" name="Textfeld 9">
              <a:extLst>
                <a:ext uri="{FF2B5EF4-FFF2-40B4-BE49-F238E27FC236}">
                  <a16:creationId xmlns:a16="http://schemas.microsoft.com/office/drawing/2014/main" id="{D0E18133-7098-E43E-D800-A3369D6EE32A}"/>
                </a:ext>
              </a:extLst>
            </p:cNvPr>
            <p:cNvSpPr txBox="1"/>
            <p:nvPr/>
          </p:nvSpPr>
          <p:spPr>
            <a:xfrm>
              <a:off x="-2002114" y="5299343"/>
              <a:ext cx="7200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alibri" panose="020F0502020204030204"/>
                </a:rPr>
                <a:t>1</a:t>
              </a:r>
              <a:r>
                <a:rPr kumimoji="0" lang="en-GB" sz="2400" b="1" i="0" u="none" strike="noStrike" kern="1200" cap="none" spc="0" normalizeH="0" baseline="0" noProof="0" dirty="0">
                  <a:ln>
                    <a:noFill/>
                  </a:ln>
                  <a:solidFill>
                    <a:schemeClr val="bg1"/>
                  </a:solidFill>
                  <a:effectLst/>
                  <a:uLnTx/>
                  <a:uFillTx/>
                  <a:latin typeface="Calibri" panose="020F0502020204030204"/>
                  <a:ea typeface="+mn-ea"/>
                  <a:cs typeface="+mn-cs"/>
                </a:rPr>
                <a:t>0%</a:t>
              </a:r>
            </a:p>
          </p:txBody>
        </p:sp>
      </p:grpSp>
      <p:grpSp>
        <p:nvGrpSpPr>
          <p:cNvPr id="16" name="Group 22">
            <a:extLst>
              <a:ext uri="{FF2B5EF4-FFF2-40B4-BE49-F238E27FC236}">
                <a16:creationId xmlns:a16="http://schemas.microsoft.com/office/drawing/2014/main" id="{21A59D53-889C-DD8F-3AAB-16DC29CFA991}"/>
              </a:ext>
            </a:extLst>
          </p:cNvPr>
          <p:cNvGrpSpPr/>
          <p:nvPr/>
        </p:nvGrpSpPr>
        <p:grpSpPr>
          <a:xfrm>
            <a:off x="6691328" y="2502926"/>
            <a:ext cx="2287084" cy="1552199"/>
            <a:chOff x="-2050224" y="4821740"/>
            <a:chExt cx="2287084" cy="1552199"/>
          </a:xfrm>
          <a:solidFill>
            <a:srgbClr val="F27954"/>
          </a:solidFill>
        </p:grpSpPr>
        <p:sp>
          <p:nvSpPr>
            <p:cNvPr id="17" name="Gleichschenkliges Dreieck 1">
              <a:extLst>
                <a:ext uri="{FF2B5EF4-FFF2-40B4-BE49-F238E27FC236}">
                  <a16:creationId xmlns:a16="http://schemas.microsoft.com/office/drawing/2014/main" id="{F601DA21-2D24-9D3F-C42F-BC8329A3A1DC}"/>
                </a:ext>
              </a:extLst>
            </p:cNvPr>
            <p:cNvSpPr/>
            <p:nvPr/>
          </p:nvSpPr>
          <p:spPr>
            <a:xfrm rot="5400000" flipH="1">
              <a:off x="-1682782" y="4454298"/>
              <a:ext cx="1552199" cy="22870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feld 9">
              <a:extLst>
                <a:ext uri="{FF2B5EF4-FFF2-40B4-BE49-F238E27FC236}">
                  <a16:creationId xmlns:a16="http://schemas.microsoft.com/office/drawing/2014/main" id="{6C2D7CCA-196E-5AA2-F426-D250BA5D300C}"/>
                </a:ext>
              </a:extLst>
            </p:cNvPr>
            <p:cNvSpPr txBox="1"/>
            <p:nvPr/>
          </p:nvSpPr>
          <p:spPr>
            <a:xfrm>
              <a:off x="-1089004" y="5614947"/>
              <a:ext cx="54373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Calibri" panose="020F0502020204030204"/>
                </a:rPr>
                <a:t>INNRI</a:t>
              </a:r>
              <a:endPar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9" name="Textfeld 9">
              <a:extLst>
                <a:ext uri="{FF2B5EF4-FFF2-40B4-BE49-F238E27FC236}">
                  <a16:creationId xmlns:a16="http://schemas.microsoft.com/office/drawing/2014/main" id="{C61D01C6-B72C-44BE-187D-4B42135B8DE4}"/>
                </a:ext>
              </a:extLst>
            </p:cNvPr>
            <p:cNvSpPr txBox="1"/>
            <p:nvPr/>
          </p:nvSpPr>
          <p:spPr>
            <a:xfrm>
              <a:off x="-1118542" y="5299343"/>
              <a:ext cx="7200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alibri" panose="020F0502020204030204"/>
                </a:rPr>
                <a:t>1</a:t>
              </a:r>
              <a:r>
                <a:rPr kumimoji="0" lang="en-GB" sz="2400" b="1" i="0" u="none" strike="noStrike" kern="1200" cap="none" spc="0" normalizeH="0" baseline="0" noProof="0" dirty="0">
                  <a:ln>
                    <a:noFill/>
                  </a:ln>
                  <a:solidFill>
                    <a:schemeClr val="bg1"/>
                  </a:solidFill>
                  <a:effectLst/>
                  <a:uLnTx/>
                  <a:uFillTx/>
                  <a:latin typeface="Calibri" panose="020F0502020204030204"/>
                  <a:ea typeface="+mn-ea"/>
                  <a:cs typeface="+mn-cs"/>
                </a:rPr>
                <a:t>0%</a:t>
              </a:r>
            </a:p>
          </p:txBody>
        </p:sp>
        <p:sp>
          <p:nvSpPr>
            <p:cNvPr id="20" name="Textfeld 9">
              <a:extLst>
                <a:ext uri="{FF2B5EF4-FFF2-40B4-BE49-F238E27FC236}">
                  <a16:creationId xmlns:a16="http://schemas.microsoft.com/office/drawing/2014/main" id="{DA2B6BA4-0A89-D8F9-8F47-A9EFEDF06288}"/>
                </a:ext>
              </a:extLst>
            </p:cNvPr>
            <p:cNvSpPr txBox="1"/>
            <p:nvPr/>
          </p:nvSpPr>
          <p:spPr>
            <a:xfrm>
              <a:off x="-1945980" y="5650306"/>
              <a:ext cx="45717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latin typeface="Calibri" panose="020F0502020204030204"/>
                </a:rPr>
                <a:t>YTRI</a:t>
              </a:r>
              <a:endParaRPr kumimoji="0" lang="en-GB" sz="1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21" name="Textfeld 9">
              <a:extLst>
                <a:ext uri="{FF2B5EF4-FFF2-40B4-BE49-F238E27FC236}">
                  <a16:creationId xmlns:a16="http://schemas.microsoft.com/office/drawing/2014/main" id="{F57300E5-4857-15B1-3AD2-736AC08E9741}"/>
                </a:ext>
              </a:extLst>
            </p:cNvPr>
            <p:cNvSpPr txBox="1"/>
            <p:nvPr/>
          </p:nvSpPr>
          <p:spPr>
            <a:xfrm>
              <a:off x="-2002114" y="5299343"/>
              <a:ext cx="72006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alibri" panose="020F0502020204030204"/>
                  <a:ea typeface="+mn-ea"/>
                  <a:cs typeface="+mn-cs"/>
                </a:rPr>
                <a:t>90%</a:t>
              </a:r>
            </a:p>
          </p:txBody>
        </p:sp>
      </p:grpSp>
      <p:graphicFrame>
        <p:nvGraphicFramePr>
          <p:cNvPr id="22" name="Tabelle 21">
            <a:extLst>
              <a:ext uri="{FF2B5EF4-FFF2-40B4-BE49-F238E27FC236}">
                <a16:creationId xmlns:a16="http://schemas.microsoft.com/office/drawing/2014/main" id="{A810E848-7179-1CF6-867F-C73D651D5B59}"/>
              </a:ext>
            </a:extLst>
          </p:cNvPr>
          <p:cNvGraphicFramePr>
            <a:graphicFrameLocks noGrp="1"/>
          </p:cNvGraphicFramePr>
          <p:nvPr>
            <p:extLst>
              <p:ext uri="{D42A27DB-BD31-4B8C-83A1-F6EECF244321}">
                <p14:modId xmlns:p14="http://schemas.microsoft.com/office/powerpoint/2010/main" val="897943458"/>
              </p:ext>
            </p:extLst>
          </p:nvPr>
        </p:nvGraphicFramePr>
        <p:xfrm>
          <a:off x="9199659" y="1614115"/>
          <a:ext cx="208280" cy="365760"/>
        </p:xfrm>
        <a:graphic>
          <a:graphicData uri="http://schemas.openxmlformats.org/drawingml/2006/table">
            <a:tbl>
              <a:tblPr/>
              <a:tblGrid>
                <a:gridCol w="208280">
                  <a:extLst>
                    <a:ext uri="{9D8B030D-6E8A-4147-A177-3AD203B41FA5}">
                      <a16:colId xmlns:a16="http://schemas.microsoft.com/office/drawing/2014/main" val="3782537210"/>
                    </a:ext>
                  </a:extLst>
                </a:gridCol>
              </a:tblGrid>
              <a:tr h="0">
                <a:tc>
                  <a:txBody>
                    <a:bodyPr/>
                    <a:lstStyle/>
                    <a:p>
                      <a:endParaRPr lang="de-DE" dirty="0"/>
                    </a:p>
                  </a:txBody>
                  <a:tcPr>
                    <a:lnL w="12700" cmpd="sng">
                      <a:solidFill>
                        <a:srgbClr val="85D2C7"/>
                      </a:solidFill>
                      <a:prstDash val="solid"/>
                    </a:lnL>
                    <a:lnR w="12700" cmpd="sng">
                      <a:solidFill>
                        <a:srgbClr val="85D2C7"/>
                      </a:solidFill>
                      <a:prstDash val="solid"/>
                    </a:lnR>
                    <a:lnT w="12700" cmpd="sng">
                      <a:solidFill>
                        <a:srgbClr val="85D2C7"/>
                      </a:solidFill>
                      <a:prstDash val="solid"/>
                    </a:lnT>
                    <a:lnB w="12700" cmpd="sng">
                      <a:solidFill>
                        <a:srgbClr val="85D2C7"/>
                      </a:solidFill>
                      <a:prstDash val="solid"/>
                    </a:lnB>
                  </a:tcPr>
                </a:tc>
                <a:extLst>
                  <a:ext uri="{0D108BD9-81ED-4DB2-BD59-A6C34878D82A}">
                    <a16:rowId xmlns:a16="http://schemas.microsoft.com/office/drawing/2014/main" val="1199842022"/>
                  </a:ext>
                </a:extLst>
              </a:tr>
            </a:tbl>
          </a:graphicData>
        </a:graphic>
      </p:graphicFrame>
    </p:spTree>
    <p:extLst>
      <p:ext uri="{BB962C8B-B14F-4D97-AF65-F5344CB8AC3E}">
        <p14:creationId xmlns:p14="http://schemas.microsoft.com/office/powerpoint/2010/main" val="2807495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sp>
        <p:nvSpPr>
          <p:cNvPr id="2333" name="Google Shape;2333;p71"/>
          <p:cNvSpPr txBox="1">
            <a:spLocks noGrp="1"/>
          </p:cNvSpPr>
          <p:nvPr>
            <p:ph type="body" idx="1"/>
          </p:nvPr>
        </p:nvSpPr>
        <p:spPr>
          <a:xfrm>
            <a:off x="389965" y="1607198"/>
            <a:ext cx="11470341" cy="4580242"/>
          </a:xfrm>
          <a:prstGeom prst="rect">
            <a:avLst/>
          </a:prstGeom>
          <a:noFill/>
          <a:ln>
            <a:noFill/>
          </a:ln>
        </p:spPr>
        <p:txBody>
          <a:bodyPr spcFirstLastPara="1" wrap="square" lIns="91425" tIns="45700" rIns="91425" bIns="45700" anchor="t" anchorCtr="0">
            <a:normAutofit/>
          </a:bodyPr>
          <a:lstStyle/>
          <a:p>
            <a:pPr marL="285750" indent="-285750">
              <a:buFont typeface="Arial" panose="020B0604020202020204" pitchFamily="34" charset="0"/>
              <a:buChar char="•"/>
            </a:pPr>
            <a:r>
              <a:rPr lang="en-US" sz="1600" dirty="0">
                <a:latin typeface="+mn-lt"/>
                <a:ea typeface="+mn-ea"/>
                <a:cs typeface="+mn-cs"/>
                <a:hlinkClick r:id="rId3">
                  <a:extLst>
                    <a:ext uri="{A12FA001-AC4F-418D-AE19-62706E023703}">
                      <ahyp:hlinkClr xmlns:ahyp="http://schemas.microsoft.com/office/drawing/2018/hyperlinkcolor" val="tx"/>
                    </a:ext>
                  </a:extLst>
                </a:hlinkClick>
              </a:rPr>
              <a:t>5 SWOT Analysis Examples - Small Business Trends (smallbiztrends.com)</a:t>
            </a:r>
            <a:endParaRPr lang="en-US" sz="1600" dirty="0">
              <a:latin typeface="+mn-lt"/>
              <a:ea typeface="+mn-ea"/>
              <a:cs typeface="+mn-cs"/>
            </a:endParaRPr>
          </a:p>
          <a:p>
            <a:pPr marL="285750" indent="-285750">
              <a:buFont typeface="Arial" panose="020B0604020202020204" pitchFamily="34" charset="0"/>
              <a:buChar char="•"/>
            </a:pPr>
            <a:r>
              <a:rPr lang="en-US" sz="1600" dirty="0">
                <a:latin typeface="+mn-lt"/>
                <a:ea typeface="+mn-ea"/>
                <a:cs typeface="+mn-cs"/>
                <a:hlinkClick r:id="rId4">
                  <a:extLst>
                    <a:ext uri="{A12FA001-AC4F-418D-AE19-62706E023703}">
                      <ahyp:hlinkClr xmlns:ahyp="http://schemas.microsoft.com/office/drawing/2018/hyperlinkcolor" val="tx"/>
                    </a:ext>
                  </a:extLst>
                </a:hlinkClick>
              </a:rPr>
              <a:t>Portfolio Analysis and Investment Review Reduce Risk (thebalancemoney.com)</a:t>
            </a:r>
            <a:endParaRPr lang="de-DE" sz="1600" dirty="0">
              <a:latin typeface="+mn-lt"/>
              <a:ea typeface="+mn-ea"/>
              <a:cs typeface="+mn-cs"/>
            </a:endParaRPr>
          </a:p>
          <a:p>
            <a:pPr marL="285750" indent="-285750">
              <a:buFont typeface="Arial" panose="020B0604020202020204" pitchFamily="34" charset="0"/>
              <a:buChar char="•"/>
            </a:pPr>
            <a:r>
              <a:rPr lang="de-DE" sz="1600" dirty="0">
                <a:latin typeface="+mn-lt"/>
                <a:ea typeface="+mn-ea"/>
                <a:cs typeface="+mn-cs"/>
                <a:hlinkClick r:id="rId5">
                  <a:extLst>
                    <a:ext uri="{A12FA001-AC4F-418D-AE19-62706E023703}">
                      <ahyp:hlinkClr xmlns:ahyp="http://schemas.microsoft.com/office/drawing/2018/hyperlinkcolor" val="tx"/>
                    </a:ext>
                  </a:extLst>
                </a:hlinkClick>
              </a:rPr>
              <a:t>Accountancy-Europe-SME-risk-management-series-introduction-paper.pdf (accountancyeurope.eu)</a:t>
            </a:r>
            <a:endParaRPr lang="de-DE" sz="1600" dirty="0">
              <a:latin typeface="+mn-lt"/>
              <a:ea typeface="+mn-ea"/>
              <a:cs typeface="+mn-cs"/>
            </a:endParaRPr>
          </a:p>
          <a:p>
            <a:pPr marL="285750" indent="-285750">
              <a:buFont typeface="Arial" panose="020B0604020202020204" pitchFamily="34" charset="0"/>
              <a:buChar char="•"/>
            </a:pPr>
            <a:r>
              <a:rPr lang="en-US" sz="1600" dirty="0">
                <a:latin typeface="+mn-lt"/>
                <a:ea typeface="+mn-ea"/>
                <a:cs typeface="+mn-cs"/>
                <a:hlinkClick r:id="rId6">
                  <a:extLst>
                    <a:ext uri="{A12FA001-AC4F-418D-AE19-62706E023703}">
                      <ahyp:hlinkClr xmlns:ahyp="http://schemas.microsoft.com/office/drawing/2018/hyperlinkcolor" val="tx"/>
                    </a:ext>
                  </a:extLst>
                </a:hlinkClick>
              </a:rPr>
              <a:t>5 Steps in a Business Process Management Life cycle – Customer Service Blog from </a:t>
            </a:r>
            <a:r>
              <a:rPr lang="en-US" sz="1600" dirty="0" err="1">
                <a:latin typeface="+mn-lt"/>
                <a:ea typeface="+mn-ea"/>
                <a:cs typeface="+mn-cs"/>
                <a:hlinkClick r:id="rId6">
                  <a:extLst>
                    <a:ext uri="{A12FA001-AC4F-418D-AE19-62706E023703}">
                      <ahyp:hlinkClr xmlns:ahyp="http://schemas.microsoft.com/office/drawing/2018/hyperlinkcolor" val="tx"/>
                    </a:ext>
                  </a:extLst>
                </a:hlinkClick>
              </a:rPr>
              <a:t>HappyFox</a:t>
            </a:r>
            <a:endParaRPr lang="en-US" sz="1600" dirty="0">
              <a:latin typeface="+mn-lt"/>
              <a:ea typeface="+mn-ea"/>
              <a:cs typeface="+mn-cs"/>
            </a:endParaRPr>
          </a:p>
          <a:p>
            <a:pPr marL="285750" indent="-285750">
              <a:buFont typeface="Arial" panose="020B0604020202020204" pitchFamily="34" charset="0"/>
              <a:buChar char="•"/>
            </a:pPr>
            <a:r>
              <a:rPr lang="en-US" sz="1600" dirty="0" err="1">
                <a:latin typeface="+mn-lt"/>
                <a:ea typeface="+mn-ea"/>
                <a:cs typeface="+mn-cs"/>
              </a:rPr>
              <a:t>Sgro</a:t>
            </a:r>
            <a:r>
              <a:rPr lang="en-US" sz="1600" dirty="0">
                <a:latin typeface="+mn-lt"/>
                <a:ea typeface="+mn-ea"/>
                <a:cs typeface="+mn-cs"/>
              </a:rPr>
              <a:t> et al (2021): Causes of Corporate Crisis : An Investigation on SMEs to support the learning process. </a:t>
            </a:r>
            <a:r>
              <a:rPr lang="en-US" sz="1600" dirty="0" err="1">
                <a:latin typeface="+mn-lt"/>
                <a:ea typeface="+mn-ea"/>
                <a:cs typeface="+mn-cs"/>
              </a:rPr>
              <a:t>Rivista</a:t>
            </a:r>
            <a:r>
              <a:rPr lang="en-US" sz="1600" dirty="0">
                <a:latin typeface="+mn-lt"/>
                <a:ea typeface="+mn-ea"/>
                <a:cs typeface="+mn-cs"/>
              </a:rPr>
              <a:t> </a:t>
            </a:r>
            <a:r>
              <a:rPr lang="en-US" sz="1600" dirty="0" err="1">
                <a:latin typeface="+mn-lt"/>
                <a:ea typeface="+mn-ea"/>
                <a:cs typeface="+mn-cs"/>
              </a:rPr>
              <a:t>Piccol</a:t>
            </a:r>
            <a:r>
              <a:rPr lang="en-US" sz="1600" dirty="0">
                <a:latin typeface="+mn-lt"/>
                <a:ea typeface="+mn-ea"/>
                <a:cs typeface="+mn-cs"/>
              </a:rPr>
              <a:t> Impresa, Issue 3 (</a:t>
            </a:r>
            <a:r>
              <a:rPr lang="en-US" sz="1600" dirty="0">
                <a:latin typeface="+mn-lt"/>
                <a:ea typeface="+mn-ea"/>
                <a:cs typeface="+mn-cs"/>
                <a:hlinkClick r:id="rId7">
                  <a:extLst>
                    <a:ext uri="{A12FA001-AC4F-418D-AE19-62706E023703}">
                      <ahyp:hlinkClr xmlns:ahyp="http://schemas.microsoft.com/office/drawing/2018/hyperlinkcolor" val="tx"/>
                    </a:ext>
                  </a:extLst>
                </a:hlinkClick>
              </a:rPr>
              <a:t>https://journals.uniurb.it/index.php/piccola/article/view/2856/2993</a:t>
            </a:r>
            <a:r>
              <a:rPr lang="en-US" sz="1600" dirty="0">
                <a:latin typeface="+mn-lt"/>
                <a:ea typeface="+mn-ea"/>
                <a:cs typeface="+mn-cs"/>
              </a:rPr>
              <a:t>)</a:t>
            </a:r>
          </a:p>
          <a:p>
            <a:pPr marL="285750" indent="-285750">
              <a:buFont typeface="Arial" panose="020B0604020202020204" pitchFamily="34" charset="0"/>
              <a:buChar char="•"/>
            </a:pPr>
            <a:r>
              <a:rPr lang="en-US" sz="1600" dirty="0">
                <a:latin typeface="+mn-lt"/>
                <a:ea typeface="+mn-ea"/>
                <a:cs typeface="+mn-cs"/>
              </a:rPr>
              <a:t>Vargo/Seville (2017): Crisis Strategic Planning for SMEs; Finding the Silver Lining, International Journal of Production Research – Creating resilient SMEs special issue , Vol. 49, Issue 18 (</a:t>
            </a:r>
            <a:r>
              <a:rPr lang="en-US" sz="1600" dirty="0">
                <a:latin typeface="+mn-lt"/>
                <a:ea typeface="+mn-ea"/>
                <a:cs typeface="+mn-cs"/>
                <a:hlinkClick r:id="rId8">
                  <a:extLst>
                    <a:ext uri="{A12FA001-AC4F-418D-AE19-62706E023703}">
                      <ahyp:hlinkClr xmlns:ahyp="http://schemas.microsoft.com/office/drawing/2018/hyperlinkcolor" val="tx"/>
                    </a:ext>
                  </a:extLst>
                </a:hlinkClick>
              </a:rPr>
              <a:t>https://resorgs.org.nz/wp-content/uploads/2017/07/crisis_strategic_planning_for_smes.pdf</a:t>
            </a:r>
            <a:r>
              <a:rPr lang="en-US" sz="1600" dirty="0">
                <a:latin typeface="+mn-lt"/>
                <a:ea typeface="+mn-ea"/>
                <a:cs typeface="+mn-cs"/>
              </a:rPr>
              <a:t>) </a:t>
            </a:r>
          </a:p>
          <a:p>
            <a:pPr marL="285750" indent="-285750">
              <a:buFont typeface="Arial" panose="020B0604020202020204" pitchFamily="34" charset="0"/>
              <a:buChar char="•"/>
            </a:pPr>
            <a:r>
              <a:rPr lang="en-US" sz="1600" dirty="0">
                <a:latin typeface="+mn-lt"/>
                <a:ea typeface="+mn-ea"/>
                <a:cs typeface="+mn-cs"/>
                <a:hlinkClick r:id="rId9">
                  <a:extLst>
                    <a:ext uri="{A12FA001-AC4F-418D-AE19-62706E023703}">
                      <ahyp:hlinkClr xmlns:ahyp="http://schemas.microsoft.com/office/drawing/2018/hyperlinkcolor" val="tx"/>
                    </a:ext>
                  </a:extLst>
                </a:hlinkClick>
              </a:rPr>
              <a:t>KPI | Essential key performance indicators for small business</a:t>
            </a:r>
            <a:endParaRPr lang="en-US" sz="1600" dirty="0">
              <a:latin typeface="+mn-lt"/>
              <a:ea typeface="+mn-ea"/>
              <a:cs typeface="+mn-cs"/>
            </a:endParaRPr>
          </a:p>
          <a:p>
            <a:pPr marL="285750" indent="-285750">
              <a:buFont typeface="Arial" panose="020B0604020202020204" pitchFamily="34" charset="0"/>
              <a:buChar char="•"/>
            </a:pPr>
            <a:r>
              <a:rPr lang="en-GB" sz="1600" dirty="0">
                <a:latin typeface="+mn-lt"/>
                <a:ea typeface="+mn-ea"/>
                <a:cs typeface="+mn-cs"/>
              </a:rPr>
              <a:t>Ghaderi et al. (2014): Organizational Learning in Tourism Crisis Management: An Experience from Malaysia. Journal of Travel &amp; Tourism Marketing, 31(5), p. 627-648. (</a:t>
            </a:r>
            <a:r>
              <a:rPr lang="en-GB" sz="1600" dirty="0">
                <a:latin typeface="+mn-lt"/>
                <a:ea typeface="+mn-ea"/>
                <a:cs typeface="+mn-cs"/>
                <a:hlinkClick r:id="rId10">
                  <a:extLst>
                    <a:ext uri="{A12FA001-AC4F-418D-AE19-62706E023703}">
                      <ahyp:hlinkClr xmlns:ahyp="http://schemas.microsoft.com/office/drawing/2018/hyperlinkcolor" val="tx"/>
                    </a:ext>
                  </a:extLst>
                </a:hlinkClick>
              </a:rPr>
              <a:t>https://www.tandfonline.com/doi/full/10.1080/10548408.2014.883951?casa_token=_SGxXQB5U7QAAAAA%3Ax6vigBqAtGsMyP-eGttGU9iLxjATe4XCzg3BnveOwkYrhSlwWOpknOd2Ca73-pooM61c9fTeGJ9EaA</a:t>
            </a:r>
            <a:r>
              <a:rPr lang="en-GB" sz="1600" dirty="0">
                <a:latin typeface="+mn-lt"/>
                <a:ea typeface="+mn-ea"/>
                <a:cs typeface="+mn-cs"/>
              </a:rPr>
              <a:t>) </a:t>
            </a:r>
            <a:endParaRPr lang="en-US" sz="1600" dirty="0">
              <a:latin typeface="+mn-lt"/>
              <a:ea typeface="+mn-ea"/>
              <a:cs typeface="+mn-cs"/>
            </a:endParaRPr>
          </a:p>
          <a:p>
            <a:pPr marL="285750" indent="-285750">
              <a:buFont typeface="Arial" panose="020B0604020202020204" pitchFamily="34" charset="0"/>
              <a:buChar char="•"/>
            </a:pPr>
            <a:r>
              <a:rPr lang="en-GB" sz="1600" dirty="0">
                <a:latin typeface="+mn-lt"/>
                <a:ea typeface="+mn-ea"/>
                <a:cs typeface="+mn-cs"/>
                <a:hlinkClick r:id="rId11">
                  <a:extLst>
                    <a:ext uri="{A12FA001-AC4F-418D-AE19-62706E023703}">
                      <ahyp:hlinkClr xmlns:ahyp="http://schemas.microsoft.com/office/drawing/2018/hyperlinkcolor" val="tx"/>
                    </a:ext>
                  </a:extLst>
                </a:hlinkClick>
              </a:rPr>
              <a:t>The Futures Wheel - Identifying Consequences of a Change (mindtools.com) </a:t>
            </a:r>
            <a:endParaRPr lang="en-GB" sz="1600" dirty="0">
              <a:latin typeface="+mn-lt"/>
              <a:ea typeface="+mn-ea"/>
              <a:cs typeface="+mn-cs"/>
            </a:endParaRPr>
          </a:p>
          <a:p>
            <a:pPr marL="285750" indent="-285750">
              <a:buFont typeface="Arial" panose="020B0604020202020204" pitchFamily="34" charset="0"/>
              <a:buChar char="•"/>
            </a:pPr>
            <a:endParaRPr lang="en-GB" sz="1600" b="0" i="0" dirty="0">
              <a:effectLst/>
              <a:latin typeface="Red Hat Display"/>
            </a:endParaRPr>
          </a:p>
          <a:p>
            <a:pPr marL="285750" indent="-285750">
              <a:buFont typeface="Arial" panose="020B0604020202020204" pitchFamily="34" charset="0"/>
              <a:buChar char="•"/>
            </a:pPr>
            <a:endParaRPr lang="en-US" sz="1600" dirty="0">
              <a:latin typeface="+mn-lt"/>
              <a:ea typeface="+mn-ea"/>
              <a:cs typeface="+mn-cs"/>
            </a:endParaRPr>
          </a:p>
        </p:txBody>
      </p:sp>
      <p:sp>
        <p:nvSpPr>
          <p:cNvPr id="2334" name="Google Shape;2334;p71"/>
          <p:cNvSpPr txBox="1">
            <a:spLocks noGrp="1"/>
          </p:cNvSpPr>
          <p:nvPr>
            <p:ph type="body" idx="2"/>
          </p:nvPr>
        </p:nvSpPr>
        <p:spPr>
          <a:xfrm>
            <a:off x="389965" y="577971"/>
            <a:ext cx="11470341" cy="582221"/>
          </a:xfrm>
          <a:prstGeom prst="rect">
            <a:avLst/>
          </a:prstGeom>
          <a:solidFill>
            <a:schemeClr val="lt1"/>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Stuttar en áhugaverðar greinar sem okkur finnst vera fræðandi…</a:t>
            </a:r>
            <a:endParaRPr dirty="0"/>
          </a:p>
        </p:txBody>
      </p:sp>
      <p:sp>
        <p:nvSpPr>
          <p:cNvPr id="2335" name="Google Shape;2335;p71"/>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dirty="0"/>
              <a:t>Lesefni sem mælt er með:</a:t>
            </a:r>
            <a:endParaRP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BB9E87F-765B-2D49-B101-893E0A4102DB}"/>
              </a:ext>
            </a:extLst>
          </p:cNvPr>
          <p:cNvSpPr>
            <a:spLocks noGrp="1"/>
          </p:cNvSpPr>
          <p:nvPr>
            <p:ph type="body" sz="quarter" idx="19"/>
          </p:nvPr>
        </p:nvSpPr>
        <p:spPr>
          <a:xfrm>
            <a:off x="967061" y="4154268"/>
            <a:ext cx="5808311" cy="731140"/>
          </a:xfrm>
        </p:spPr>
        <p:txBody>
          <a:bodyPr>
            <a:normAutofit fontScale="92500" lnSpcReduction="20000"/>
          </a:bodyPr>
          <a:lstStyle/>
          <a:p>
            <a:r>
              <a:rPr lang="is-IS" dirty="0"/>
              <a:t>Að takast á við krísu </a:t>
            </a:r>
            <a:br>
              <a:rPr lang="is-IS" dirty="0"/>
            </a:br>
            <a:r>
              <a:rPr lang="is-IS" dirty="0"/>
              <a:t>(Viðbragðsstjórnun)</a:t>
            </a:r>
          </a:p>
        </p:txBody>
      </p:sp>
      <p:sp>
        <p:nvSpPr>
          <p:cNvPr id="8" name="Text Placeholder 7">
            <a:extLst>
              <a:ext uri="{FF2B5EF4-FFF2-40B4-BE49-F238E27FC236}">
                <a16:creationId xmlns:a16="http://schemas.microsoft.com/office/drawing/2014/main" id="{D8E7CEE4-35A7-EB45-AD21-B4A704F2A9A1}"/>
              </a:ext>
            </a:extLst>
          </p:cNvPr>
          <p:cNvSpPr>
            <a:spLocks noGrp="1"/>
          </p:cNvSpPr>
          <p:nvPr>
            <p:ph type="body" sz="quarter" idx="20"/>
          </p:nvPr>
        </p:nvSpPr>
        <p:spPr>
          <a:xfrm>
            <a:off x="967062" y="3344692"/>
            <a:ext cx="4177815" cy="837258"/>
          </a:xfrm>
        </p:spPr>
        <p:txBody>
          <a:bodyPr>
            <a:normAutofit fontScale="62500" lnSpcReduction="20000"/>
          </a:bodyPr>
          <a:lstStyle/>
          <a:p>
            <a:r>
              <a:rPr lang="is-IS" dirty="0"/>
              <a:t>Næst: Námskeiðshluti 3</a:t>
            </a:r>
          </a:p>
        </p:txBody>
      </p:sp>
      <p:grpSp>
        <p:nvGrpSpPr>
          <p:cNvPr id="2" name="Google Shape;664;p39">
            <a:extLst>
              <a:ext uri="{FF2B5EF4-FFF2-40B4-BE49-F238E27FC236}">
                <a16:creationId xmlns:a16="http://schemas.microsoft.com/office/drawing/2014/main" id="{FA41672E-2660-C7D4-53CA-FD75978BCBAD}"/>
              </a:ext>
            </a:extLst>
          </p:cNvPr>
          <p:cNvGrpSpPr/>
          <p:nvPr/>
        </p:nvGrpSpPr>
        <p:grpSpPr>
          <a:xfrm>
            <a:off x="7286899" y="3277496"/>
            <a:ext cx="233548" cy="233548"/>
            <a:chOff x="5941025" y="3634400"/>
            <a:chExt cx="467650" cy="467650"/>
          </a:xfrm>
          <a:noFill/>
        </p:grpSpPr>
        <p:sp>
          <p:nvSpPr>
            <p:cNvPr id="3" name="Google Shape;665;p39">
              <a:extLst>
                <a:ext uri="{FF2B5EF4-FFF2-40B4-BE49-F238E27FC236}">
                  <a16:creationId xmlns:a16="http://schemas.microsoft.com/office/drawing/2014/main" id="{2B2C335E-C0AA-5593-A3D0-007D6B832223}"/>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66;p39">
              <a:extLst>
                <a:ext uri="{FF2B5EF4-FFF2-40B4-BE49-F238E27FC236}">
                  <a16:creationId xmlns:a16="http://schemas.microsoft.com/office/drawing/2014/main" id="{1CEA03AB-8554-607E-940D-24A548913B28}"/>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67;p39">
              <a:extLst>
                <a:ext uri="{FF2B5EF4-FFF2-40B4-BE49-F238E27FC236}">
                  <a16:creationId xmlns:a16="http://schemas.microsoft.com/office/drawing/2014/main" id="{CC0A5A2D-3EBF-8608-A9E5-E29EDE26167E}"/>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68;p39">
              <a:extLst>
                <a:ext uri="{FF2B5EF4-FFF2-40B4-BE49-F238E27FC236}">
                  <a16:creationId xmlns:a16="http://schemas.microsoft.com/office/drawing/2014/main" id="{309F655E-290A-EB78-912A-61E8D3F46DB7}"/>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9;p39">
              <a:extLst>
                <a:ext uri="{FF2B5EF4-FFF2-40B4-BE49-F238E27FC236}">
                  <a16:creationId xmlns:a16="http://schemas.microsoft.com/office/drawing/2014/main" id="{383810E0-83EF-611F-62F8-C1B5612B275C}"/>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70;p39">
              <a:extLst>
                <a:ext uri="{FF2B5EF4-FFF2-40B4-BE49-F238E27FC236}">
                  <a16:creationId xmlns:a16="http://schemas.microsoft.com/office/drawing/2014/main" id="{16B4E628-98A3-22EB-6EBD-77D04BEE6C2B}"/>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feld 13">
            <a:extLst>
              <a:ext uri="{FF2B5EF4-FFF2-40B4-BE49-F238E27FC236}">
                <a16:creationId xmlns:a16="http://schemas.microsoft.com/office/drawing/2014/main" id="{A33B4629-BDF8-8FB3-6EDE-186FE1691BD2}"/>
              </a:ext>
            </a:extLst>
          </p:cNvPr>
          <p:cNvSpPr txBox="1"/>
          <p:nvPr/>
        </p:nvSpPr>
        <p:spPr>
          <a:xfrm>
            <a:off x="7781191" y="3240382"/>
            <a:ext cx="3358895" cy="307777"/>
          </a:xfrm>
          <a:prstGeom prst="rect">
            <a:avLst/>
          </a:prstGeom>
          <a:noFill/>
        </p:spPr>
        <p:txBody>
          <a:bodyPr wrap="square" rtlCol="0">
            <a:spAutoFit/>
          </a:bodyPr>
          <a:lstStyle/>
          <a:p>
            <a:r>
              <a:rPr lang="en-GB" sz="1400" dirty="0">
                <a:solidFill>
                  <a:schemeClr val="bg1"/>
                </a:solidFill>
                <a:hlinkClick r:id="rId2">
                  <a:extLst>
                    <a:ext uri="{A12FA001-AC4F-418D-AE19-62706E023703}">
                      <ahyp:hlinkClr xmlns:ahyp="http://schemas.microsoft.com/office/drawing/2018/hyperlinkcolor" val="tx"/>
                    </a:ext>
                  </a:extLst>
                </a:hlinkClick>
              </a:rPr>
              <a:t>https://www.tourismrecovery.eu/</a:t>
            </a:r>
            <a:r>
              <a:rPr lang="en-GB" sz="1400" dirty="0">
                <a:solidFill>
                  <a:schemeClr val="bg1"/>
                </a:solidFill>
              </a:rPr>
              <a:t> </a:t>
            </a:r>
          </a:p>
        </p:txBody>
      </p:sp>
      <p:sp>
        <p:nvSpPr>
          <p:cNvPr id="16" name="Textfeld 15">
            <a:extLst>
              <a:ext uri="{FF2B5EF4-FFF2-40B4-BE49-F238E27FC236}">
                <a16:creationId xmlns:a16="http://schemas.microsoft.com/office/drawing/2014/main" id="{9EC27700-4354-CC7E-A787-76AC54AF4E81}"/>
              </a:ext>
            </a:extLst>
          </p:cNvPr>
          <p:cNvSpPr txBox="1"/>
          <p:nvPr/>
        </p:nvSpPr>
        <p:spPr>
          <a:xfrm>
            <a:off x="7781191" y="3763556"/>
            <a:ext cx="3867170" cy="307777"/>
          </a:xfrm>
          <a:prstGeom prst="rect">
            <a:avLst/>
          </a:prstGeom>
          <a:noFill/>
        </p:spPr>
        <p:txBody>
          <a:bodyPr wrap="square">
            <a:spAutoFit/>
          </a:bodyPr>
          <a:lstStyle/>
          <a:p>
            <a:r>
              <a:rPr lang="en-GB" sz="1400" dirty="0">
                <a:solidFill>
                  <a:schemeClr val="bg1"/>
                </a:solidFill>
                <a:hlinkClick r:id="rId3">
                  <a:extLst>
                    <a:ext uri="{A12FA001-AC4F-418D-AE19-62706E023703}">
                      <ahyp:hlinkClr xmlns:ahyp="http://schemas.microsoft.com/office/drawing/2018/hyperlinkcolor" val="tx"/>
                    </a:ext>
                  </a:extLst>
                </a:hlinkClick>
              </a:rPr>
              <a:t>https://www.facebook.com/tourismcrisisrecovery</a:t>
            </a:r>
            <a:r>
              <a:rPr lang="en-GB" sz="1400" dirty="0">
                <a:solidFill>
                  <a:schemeClr val="bg1"/>
                </a:solidFill>
              </a:rPr>
              <a:t> </a:t>
            </a:r>
          </a:p>
        </p:txBody>
      </p:sp>
      <p:sp>
        <p:nvSpPr>
          <p:cNvPr id="17" name="Freeform 6">
            <a:extLst>
              <a:ext uri="{FF2B5EF4-FFF2-40B4-BE49-F238E27FC236}">
                <a16:creationId xmlns:a16="http://schemas.microsoft.com/office/drawing/2014/main" id="{8858EB2C-C285-A26D-325E-3683A822D2B1}"/>
              </a:ext>
            </a:extLst>
          </p:cNvPr>
          <p:cNvSpPr>
            <a:spLocks noChangeAspect="1"/>
          </p:cNvSpPr>
          <p:nvPr/>
        </p:nvSpPr>
        <p:spPr bwMode="auto">
          <a:xfrm>
            <a:off x="7299757" y="3792031"/>
            <a:ext cx="132298" cy="234000"/>
          </a:xfrm>
          <a:custGeom>
            <a:avLst/>
            <a:gdLst>
              <a:gd name="T0" fmla="*/ 92 w 146"/>
              <a:gd name="T1" fmla="*/ 55 h 257"/>
              <a:gd name="T2" fmla="*/ 92 w 146"/>
              <a:gd name="T3" fmla="*/ 91 h 257"/>
              <a:gd name="T4" fmla="*/ 146 w 146"/>
              <a:gd name="T5" fmla="*/ 91 h 257"/>
              <a:gd name="T6" fmla="*/ 137 w 146"/>
              <a:gd name="T7" fmla="*/ 146 h 257"/>
              <a:gd name="T8" fmla="*/ 92 w 146"/>
              <a:gd name="T9" fmla="*/ 146 h 257"/>
              <a:gd name="T10" fmla="*/ 92 w 146"/>
              <a:gd name="T11" fmla="*/ 257 h 257"/>
              <a:gd name="T12" fmla="*/ 37 w 146"/>
              <a:gd name="T13" fmla="*/ 257 h 257"/>
              <a:gd name="T14" fmla="*/ 37 w 146"/>
              <a:gd name="T15" fmla="*/ 146 h 257"/>
              <a:gd name="T16" fmla="*/ 0 w 146"/>
              <a:gd name="T17" fmla="*/ 146 h 257"/>
              <a:gd name="T18" fmla="*/ 0 w 146"/>
              <a:gd name="T19" fmla="*/ 91 h 257"/>
              <a:gd name="T20" fmla="*/ 37 w 146"/>
              <a:gd name="T21" fmla="*/ 91 h 257"/>
              <a:gd name="T22" fmla="*/ 37 w 146"/>
              <a:gd name="T23" fmla="*/ 55 h 257"/>
              <a:gd name="T24" fmla="*/ 64 w 146"/>
              <a:gd name="T25" fmla="*/ 7 h 257"/>
              <a:gd name="T26" fmla="*/ 92 w 146"/>
              <a:gd name="T27" fmla="*/ 0 h 257"/>
              <a:gd name="T28" fmla="*/ 146 w 146"/>
              <a:gd name="T29" fmla="*/ 0 h 257"/>
              <a:gd name="T30" fmla="*/ 146 w 146"/>
              <a:gd name="T31" fmla="*/ 55 h 257"/>
              <a:gd name="T32" fmla="*/ 92 w 146"/>
              <a:gd name="T33" fmla="*/ 5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6" h="257">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8DC9C0"/>
          </a:solidFill>
          <a:ln>
            <a:noFill/>
          </a:ln>
        </p:spPr>
        <p:txBody>
          <a:bodyPr vert="horz" wrap="square" lIns="91440" tIns="45720" rIns="91440" bIns="45720" numCol="1" anchor="t" anchorCtr="0" compatLnSpc="1">
            <a:prstTxWarp prst="textNoShape">
              <a:avLst/>
            </a:prstTxWarp>
          </a:bodyPr>
          <a:lstStyle/>
          <a:p>
            <a:endParaRPr lang="en-ID"/>
          </a:p>
        </p:txBody>
      </p:sp>
    </p:spTree>
    <p:extLst>
      <p:ext uri="{BB962C8B-B14F-4D97-AF65-F5344CB8AC3E}">
        <p14:creationId xmlns:p14="http://schemas.microsoft.com/office/powerpoint/2010/main" val="4169825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E5CA543-5734-D9D9-6472-88079CDD8D56}"/>
              </a:ext>
            </a:extLst>
          </p:cNvPr>
          <p:cNvSpPr/>
          <p:nvPr/>
        </p:nvSpPr>
        <p:spPr>
          <a:xfrm>
            <a:off x="1" y="291787"/>
            <a:ext cx="12191999" cy="119981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platzhalter 5">
            <a:extLst>
              <a:ext uri="{FF2B5EF4-FFF2-40B4-BE49-F238E27FC236}">
                <a16:creationId xmlns:a16="http://schemas.microsoft.com/office/drawing/2014/main" id="{003B3762-3B5D-6006-0D52-95244DA28CD3}"/>
              </a:ext>
            </a:extLst>
          </p:cNvPr>
          <p:cNvSpPr>
            <a:spLocks noGrp="1"/>
          </p:cNvSpPr>
          <p:nvPr>
            <p:ph type="body" sz="quarter" idx="18"/>
          </p:nvPr>
        </p:nvSpPr>
        <p:spPr>
          <a:xfrm>
            <a:off x="389966" y="1757010"/>
            <a:ext cx="7595086" cy="4984031"/>
          </a:xfrm>
        </p:spPr>
        <p:txBody>
          <a:bodyPr>
            <a:normAutofit fontScale="77500" lnSpcReduction="20000"/>
          </a:bodyPr>
          <a:lstStyle/>
          <a:p>
            <a:pPr>
              <a:lnSpc>
                <a:spcPct val="120000"/>
              </a:lnSpc>
            </a:pPr>
            <a:r>
              <a:rPr lang="is-IS" sz="2900" dirty="0"/>
              <a:t>Innra viðskiptaumhverfi samanstendur af þeim þáttum innan fyrirtækisins sem hafa áhrif á árangur þess í viðskiptum. Ólíkt krísu sem verður í ytra umhverfi hefur fyrirtækið stjórn á þessum þáttum og getur gripið til aðgerða. Þó að við vitum að mikilvægt er að greina hugsanleg tækifæri og ógnir utan starfsemi fyrirtækisins, þá liggur lykillinn að velgengni fyrirtækja í því að þekkja styrkleika og veikleika fyrirtækja.</a:t>
            </a:r>
          </a:p>
          <a:p>
            <a:pPr>
              <a:lnSpc>
                <a:spcPct val="120000"/>
              </a:lnSpc>
            </a:pPr>
            <a:r>
              <a:rPr lang="is-IS" sz="2900" dirty="0"/>
              <a:t>Það besta við innri þætti er að þú hefur stjórn á flestum þeirra. Með því að takast á við innri þætti sem geta leitt til krísu í dag og þekkja viðvörunarmerkin styrkir það stöðu fyrirtækisins til framtíðar.</a:t>
            </a:r>
            <a:br>
              <a:rPr lang="is-IS" dirty="0"/>
            </a:br>
            <a:endParaRPr lang="is-IS" dirty="0"/>
          </a:p>
        </p:txBody>
      </p:sp>
      <p:sp>
        <p:nvSpPr>
          <p:cNvPr id="5" name="Textplatzhalter 4">
            <a:extLst>
              <a:ext uri="{FF2B5EF4-FFF2-40B4-BE49-F238E27FC236}">
                <a16:creationId xmlns:a16="http://schemas.microsoft.com/office/drawing/2014/main" id="{48E41DEC-D259-3C64-06D4-BE3FFC11C7BB}"/>
              </a:ext>
            </a:extLst>
          </p:cNvPr>
          <p:cNvSpPr>
            <a:spLocks noGrp="1"/>
          </p:cNvSpPr>
          <p:nvPr>
            <p:ph type="body" sz="quarter" idx="16"/>
          </p:nvPr>
        </p:nvSpPr>
        <p:spPr/>
        <p:txBody>
          <a:bodyPr vert="horz" lIns="91440" tIns="45720" rIns="91440" bIns="45720" rtlCol="0" anchor="t">
            <a:normAutofit lnSpcReduction="10000"/>
          </a:bodyPr>
          <a:lstStyle/>
          <a:p>
            <a:r>
              <a:rPr lang="is-IS" dirty="0">
                <a:solidFill>
                  <a:schemeClr val="bg1"/>
                </a:solidFill>
              </a:rPr>
              <a:t>Innri þættir skipta máli</a:t>
            </a:r>
            <a:endParaRPr lang="is-IS" dirty="0">
              <a:solidFill>
                <a:schemeClr val="bg1"/>
              </a:solidFill>
              <a:cs typeface="Calibri"/>
            </a:endParaRPr>
          </a:p>
        </p:txBody>
      </p:sp>
      <p:sp>
        <p:nvSpPr>
          <p:cNvPr id="3" name="Textplatzhalter 2">
            <a:extLst>
              <a:ext uri="{FF2B5EF4-FFF2-40B4-BE49-F238E27FC236}">
                <a16:creationId xmlns:a16="http://schemas.microsoft.com/office/drawing/2014/main" id="{07060693-4EA6-DB25-F3AC-DB4F85169CA5}"/>
              </a:ext>
            </a:extLst>
          </p:cNvPr>
          <p:cNvSpPr txBox="1">
            <a:spLocks/>
          </p:cNvSpPr>
          <p:nvPr/>
        </p:nvSpPr>
        <p:spPr>
          <a:xfrm>
            <a:off x="389966" y="1075078"/>
            <a:ext cx="11470341" cy="5822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79527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s-IS" sz="1800" dirty="0">
                <a:solidFill>
                  <a:schemeClr val="bg1"/>
                </a:solidFill>
              </a:rPr>
              <a:t>Það er hægt að forðast krísu sem verður til vegna innri þátta.  Innri þættir eru orsök flestra krísa fyrirtækja.</a:t>
            </a:r>
          </a:p>
        </p:txBody>
      </p:sp>
      <p:pic>
        <p:nvPicPr>
          <p:cNvPr id="8" name="Bildplatzhalter 13">
            <a:extLst>
              <a:ext uri="{FF2B5EF4-FFF2-40B4-BE49-F238E27FC236}">
                <a16:creationId xmlns:a16="http://schemas.microsoft.com/office/drawing/2014/main" id="{AF47CB56-F88D-4530-1FCA-6B52DC58B6E8}"/>
              </a:ext>
            </a:extLst>
          </p:cNvPr>
          <p:cNvPicPr>
            <a:picLocks noChangeAspect="1"/>
          </p:cNvPicPr>
          <p:nvPr/>
        </p:nvPicPr>
        <p:blipFill>
          <a:blip r:embed="rId3" cstate="screen">
            <a:extLst>
              <a:ext uri="{28A0092B-C50C-407E-A947-70E740481C1C}">
                <a14:useLocalDpi xmlns:a14="http://schemas.microsoft.com/office/drawing/2010/main"/>
              </a:ext>
            </a:extLst>
          </a:blip>
          <a:srcRect l="23255" r="23255"/>
          <a:stretch/>
        </p:blipFill>
        <p:spPr>
          <a:xfrm>
            <a:off x="8069678" y="1657299"/>
            <a:ext cx="3790629" cy="4724400"/>
          </a:xfrm>
          <a:prstGeom prst="rect">
            <a:avLst/>
          </a:prstGeom>
        </p:spPr>
      </p:pic>
      <p:sp>
        <p:nvSpPr>
          <p:cNvPr id="9" name="Textfeld 8">
            <a:extLst>
              <a:ext uri="{FF2B5EF4-FFF2-40B4-BE49-F238E27FC236}">
                <a16:creationId xmlns:a16="http://schemas.microsoft.com/office/drawing/2014/main" id="{838C037E-6B6E-51DA-45F0-97A511421E86}"/>
              </a:ext>
            </a:extLst>
          </p:cNvPr>
          <p:cNvSpPr txBox="1"/>
          <p:nvPr/>
        </p:nvSpPr>
        <p:spPr>
          <a:xfrm>
            <a:off x="8069678" y="6439679"/>
            <a:ext cx="1874982" cy="215444"/>
          </a:xfrm>
          <a:prstGeom prst="rect">
            <a:avLst/>
          </a:prstGeom>
          <a:noFill/>
        </p:spPr>
        <p:txBody>
          <a:bodyPr wrap="square">
            <a:spAutoFit/>
          </a:bodyPr>
          <a:lstStyle/>
          <a:p>
            <a:r>
              <a:rPr lang="de-DE" sz="800" dirty="0">
                <a:solidFill>
                  <a:srgbClr val="595A59"/>
                </a:solidFill>
              </a:rPr>
              <a:t>Mynd: </a:t>
            </a:r>
            <a:r>
              <a:rPr lang="de-DE" sz="800" b="1" i="0" dirty="0">
                <a:solidFill>
                  <a:srgbClr val="595A59"/>
                </a:solidFill>
                <a:effectLst/>
              </a:rPr>
              <a:t>Shane Aldendorff</a:t>
            </a:r>
            <a:endParaRPr lang="de-DE" sz="800" dirty="0">
              <a:solidFill>
                <a:srgbClr val="595A59"/>
              </a:solidFill>
            </a:endParaRPr>
          </a:p>
        </p:txBody>
      </p:sp>
    </p:spTree>
    <p:extLst>
      <p:ext uri="{BB962C8B-B14F-4D97-AF65-F5344CB8AC3E}">
        <p14:creationId xmlns:p14="http://schemas.microsoft.com/office/powerpoint/2010/main" val="2535782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E47D74D-64CC-67E9-19BF-1E1D8882AF88}"/>
              </a:ext>
            </a:extLst>
          </p:cNvPr>
          <p:cNvSpPr/>
          <p:nvPr/>
        </p:nvSpPr>
        <p:spPr>
          <a:xfrm>
            <a:off x="1" y="291787"/>
            <a:ext cx="6660681" cy="1199810"/>
          </a:xfrm>
          <a:prstGeom prst="rect">
            <a:avLst/>
          </a:prstGeom>
          <a:solidFill>
            <a:srgbClr val="795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platzhalter 5">
            <a:extLst>
              <a:ext uri="{FF2B5EF4-FFF2-40B4-BE49-F238E27FC236}">
                <a16:creationId xmlns:a16="http://schemas.microsoft.com/office/drawing/2014/main" id="{B9886238-0B5A-A342-A598-29E682722B33}"/>
              </a:ext>
            </a:extLst>
          </p:cNvPr>
          <p:cNvSpPr>
            <a:spLocks noGrp="1"/>
          </p:cNvSpPr>
          <p:nvPr>
            <p:ph type="body" sz="quarter" idx="18"/>
          </p:nvPr>
        </p:nvSpPr>
        <p:spPr>
          <a:xfrm>
            <a:off x="734715" y="1812149"/>
            <a:ext cx="4312551" cy="4147846"/>
          </a:xfrm>
        </p:spPr>
        <p:txBody>
          <a:bodyPr>
            <a:normAutofit fontScale="92500"/>
          </a:bodyPr>
          <a:lstStyle/>
          <a:p>
            <a:r>
              <a:rPr lang="is-IS" dirty="0"/>
              <a:t>Innri krísa stafar ekki af ytri þáttum, heldur röngum ákvörðunum og vanhæfni innan fyrirtækisins. </a:t>
            </a:r>
          </a:p>
          <a:p>
            <a:r>
              <a:rPr lang="is-IS" dirty="0"/>
              <a:t>Þessir þættir tilheyra oftar stjórnendum</a:t>
            </a:r>
            <a:r>
              <a:rPr lang="is-IS" dirty="0">
                <a:solidFill>
                  <a:srgbClr val="FF0000"/>
                </a:solidFill>
              </a:rPr>
              <a:t> </a:t>
            </a:r>
            <a:r>
              <a:rPr lang="is-IS" dirty="0"/>
              <a:t>og birtast meðal annars í lélegri forystu, skorti á krísustjórnun, fjármálaþekkingu, rekstrarstjórnunarhæfileikum, og ófullnægjandi samskiptum sem og misræmi í stefnumótun. Í rauninni er markverðast að skoða orsakir innri krísu, það eru þær sem eru helsta orsök gjaldþrota.</a:t>
            </a:r>
          </a:p>
        </p:txBody>
      </p:sp>
      <p:sp>
        <p:nvSpPr>
          <p:cNvPr id="5" name="Textplatzhalter 4">
            <a:extLst>
              <a:ext uri="{FF2B5EF4-FFF2-40B4-BE49-F238E27FC236}">
                <a16:creationId xmlns:a16="http://schemas.microsoft.com/office/drawing/2014/main" id="{B8AF629B-FF32-4179-23B0-01825AF39248}"/>
              </a:ext>
            </a:extLst>
          </p:cNvPr>
          <p:cNvSpPr>
            <a:spLocks noGrp="1"/>
          </p:cNvSpPr>
          <p:nvPr>
            <p:ph type="body" sz="quarter" idx="16"/>
          </p:nvPr>
        </p:nvSpPr>
        <p:spPr>
          <a:xfrm>
            <a:off x="231687" y="354339"/>
            <a:ext cx="6428995" cy="1072809"/>
          </a:xfrm>
        </p:spPr>
        <p:txBody>
          <a:bodyPr>
            <a:noAutofit/>
          </a:bodyPr>
          <a:lstStyle/>
          <a:p>
            <a:r>
              <a:rPr lang="is-IS" sz="2800" dirty="0">
                <a:solidFill>
                  <a:schemeClr val="bg1"/>
                </a:solidFill>
              </a:rPr>
              <a:t>Fimm algengir innri þættir sem geta valdið krísu í litlum og meðalstórum fyrirtækjum</a:t>
            </a:r>
          </a:p>
        </p:txBody>
      </p:sp>
      <p:sp>
        <p:nvSpPr>
          <p:cNvPr id="7" name="Textplatzhalter 6">
            <a:extLst>
              <a:ext uri="{FF2B5EF4-FFF2-40B4-BE49-F238E27FC236}">
                <a16:creationId xmlns:a16="http://schemas.microsoft.com/office/drawing/2014/main" id="{BA7AA769-425A-A97C-D9C8-00CB6CBF3227}"/>
              </a:ext>
            </a:extLst>
          </p:cNvPr>
          <p:cNvSpPr>
            <a:spLocks noGrp="1"/>
          </p:cNvSpPr>
          <p:nvPr>
            <p:ph type="body" sz="quarter" idx="20"/>
          </p:nvPr>
        </p:nvSpPr>
        <p:spPr>
          <a:xfrm>
            <a:off x="4853568" y="2865501"/>
            <a:ext cx="4391467" cy="442320"/>
          </a:xfrm>
        </p:spPr>
        <p:txBody>
          <a:bodyPr>
            <a:noAutofit/>
          </a:bodyPr>
          <a:lstStyle/>
          <a:p>
            <a:pPr algn="ctr"/>
            <a:r>
              <a:rPr lang="is-IS" sz="2000" dirty="0"/>
              <a:t>Skortur á fjármálaþekkingu og árangursvísum (KPI) </a:t>
            </a:r>
            <a:br>
              <a:rPr lang="is-IS" sz="2000" dirty="0"/>
            </a:br>
            <a:r>
              <a:rPr lang="is-IS" sz="1600" b="0" dirty="0"/>
              <a:t>(Farið er í árangursvísa í Námskeiðshluta 4)</a:t>
            </a:r>
            <a:endParaRPr lang="is-IS" sz="2000" b="0" dirty="0"/>
          </a:p>
        </p:txBody>
      </p:sp>
      <p:sp>
        <p:nvSpPr>
          <p:cNvPr id="8" name="Textplatzhalter 7">
            <a:extLst>
              <a:ext uri="{FF2B5EF4-FFF2-40B4-BE49-F238E27FC236}">
                <a16:creationId xmlns:a16="http://schemas.microsoft.com/office/drawing/2014/main" id="{C987320C-2A06-18D5-5012-212FE017B36C}"/>
              </a:ext>
            </a:extLst>
          </p:cNvPr>
          <p:cNvSpPr>
            <a:spLocks noGrp="1"/>
          </p:cNvSpPr>
          <p:nvPr>
            <p:ph type="body" sz="quarter" idx="22"/>
          </p:nvPr>
        </p:nvSpPr>
        <p:spPr>
          <a:xfrm>
            <a:off x="6641415" y="654905"/>
            <a:ext cx="4033082" cy="442320"/>
          </a:xfrm>
        </p:spPr>
        <p:txBody>
          <a:bodyPr>
            <a:noAutofit/>
          </a:bodyPr>
          <a:lstStyle/>
          <a:p>
            <a:pPr algn="ctr"/>
            <a:r>
              <a:rPr lang="is-IS" sz="2000" dirty="0"/>
              <a:t>Misræmi í stefnumótun </a:t>
            </a:r>
            <a:br>
              <a:rPr lang="is-IS" sz="2000" dirty="0"/>
            </a:br>
            <a:r>
              <a:rPr lang="is-IS" sz="1600" b="0" dirty="0"/>
              <a:t>(Farið er í aðgerðir til að koma í veg fyrir krísu í námskeiðshluta  2)</a:t>
            </a:r>
            <a:endParaRPr lang="is-IS" sz="2000" b="0" dirty="0"/>
          </a:p>
        </p:txBody>
      </p:sp>
      <p:sp>
        <p:nvSpPr>
          <p:cNvPr id="9" name="Textplatzhalter 8">
            <a:extLst>
              <a:ext uri="{FF2B5EF4-FFF2-40B4-BE49-F238E27FC236}">
                <a16:creationId xmlns:a16="http://schemas.microsoft.com/office/drawing/2014/main" id="{BA070068-5A15-A069-A567-079255FE14E5}"/>
              </a:ext>
            </a:extLst>
          </p:cNvPr>
          <p:cNvSpPr>
            <a:spLocks noGrp="1"/>
          </p:cNvSpPr>
          <p:nvPr>
            <p:ph type="body" sz="quarter" idx="24"/>
          </p:nvPr>
        </p:nvSpPr>
        <p:spPr>
          <a:xfrm>
            <a:off x="5960392" y="5252901"/>
            <a:ext cx="4132298" cy="707094"/>
          </a:xfrm>
        </p:spPr>
        <p:txBody>
          <a:bodyPr>
            <a:noAutofit/>
          </a:bodyPr>
          <a:lstStyle/>
          <a:p>
            <a:pPr algn="ctr"/>
            <a:r>
              <a:rPr lang="is-IS" sz="2000" dirty="0"/>
              <a:t>Léleg forysta </a:t>
            </a:r>
            <a:br>
              <a:rPr lang="is-IS" sz="2000" dirty="0"/>
            </a:br>
            <a:r>
              <a:rPr lang="is-IS" sz="1600" b="0" dirty="0"/>
              <a:t>(Í námskeiðshluta 6 er farið í þá forystu sem þarf til að takast á við krísu)</a:t>
            </a:r>
          </a:p>
          <a:p>
            <a:pPr algn="ctr"/>
            <a:endParaRPr lang="is-IS" sz="2000" dirty="0"/>
          </a:p>
        </p:txBody>
      </p:sp>
      <p:sp>
        <p:nvSpPr>
          <p:cNvPr id="10" name="Textplatzhalter 9">
            <a:extLst>
              <a:ext uri="{FF2B5EF4-FFF2-40B4-BE49-F238E27FC236}">
                <a16:creationId xmlns:a16="http://schemas.microsoft.com/office/drawing/2014/main" id="{FE50FAB1-B7FB-BA13-7F6A-160535B4DE67}"/>
              </a:ext>
            </a:extLst>
          </p:cNvPr>
          <p:cNvSpPr>
            <a:spLocks noGrp="1"/>
          </p:cNvSpPr>
          <p:nvPr>
            <p:ph type="body" sz="quarter" idx="26"/>
          </p:nvPr>
        </p:nvSpPr>
        <p:spPr>
          <a:xfrm>
            <a:off x="5284381" y="4198813"/>
            <a:ext cx="4808309" cy="442320"/>
          </a:xfrm>
        </p:spPr>
        <p:txBody>
          <a:bodyPr>
            <a:noAutofit/>
          </a:bodyPr>
          <a:lstStyle/>
          <a:p>
            <a:pPr algn="ctr"/>
            <a:r>
              <a:rPr lang="is-IS" sz="2000" dirty="0"/>
              <a:t>Léleg skilvirkni í rekstri &amp; </a:t>
            </a:r>
            <a:r>
              <a:rPr lang="is-IS" sz="2000" dirty="0" err="1"/>
              <a:t>slæleg</a:t>
            </a:r>
            <a:r>
              <a:rPr lang="is-IS" sz="2000" dirty="0"/>
              <a:t> samskipti</a:t>
            </a:r>
            <a:br>
              <a:rPr lang="is-IS" sz="2000" dirty="0"/>
            </a:br>
            <a:r>
              <a:rPr lang="is-IS" sz="1600" b="0" dirty="0"/>
              <a:t>(Í námskeiðshluta 5 farið í mikilvæga færni sem þarf)</a:t>
            </a:r>
          </a:p>
          <a:p>
            <a:endParaRPr lang="is-IS" sz="2000" b="0" dirty="0"/>
          </a:p>
        </p:txBody>
      </p:sp>
      <p:sp>
        <p:nvSpPr>
          <p:cNvPr id="11" name="Textplatzhalter 10">
            <a:extLst>
              <a:ext uri="{FF2B5EF4-FFF2-40B4-BE49-F238E27FC236}">
                <a16:creationId xmlns:a16="http://schemas.microsoft.com/office/drawing/2014/main" id="{F8C430F6-B6F4-2910-0BF1-8B782C277F63}"/>
              </a:ext>
            </a:extLst>
          </p:cNvPr>
          <p:cNvSpPr>
            <a:spLocks noGrp="1"/>
          </p:cNvSpPr>
          <p:nvPr>
            <p:ph type="body" sz="quarter" idx="28"/>
          </p:nvPr>
        </p:nvSpPr>
        <p:spPr>
          <a:xfrm>
            <a:off x="5459190" y="1730933"/>
            <a:ext cx="4216658" cy="442320"/>
          </a:xfrm>
        </p:spPr>
        <p:txBody>
          <a:bodyPr>
            <a:noAutofit/>
          </a:bodyPr>
          <a:lstStyle/>
          <a:p>
            <a:pPr algn="ctr"/>
            <a:r>
              <a:rPr lang="is-IS" sz="2000" dirty="0"/>
              <a:t>Að takast ekki á við krísu </a:t>
            </a:r>
            <a:br>
              <a:rPr lang="is-IS" sz="2000" dirty="0"/>
            </a:br>
            <a:r>
              <a:rPr lang="is-IS" sz="1600" b="0" dirty="0"/>
              <a:t>(Í námskeiðshluta 3 er farið yfir hvernig á að takast á við krísu )</a:t>
            </a:r>
          </a:p>
        </p:txBody>
      </p:sp>
    </p:spTree>
    <p:extLst>
      <p:ext uri="{BB962C8B-B14F-4D97-AF65-F5344CB8AC3E}">
        <p14:creationId xmlns:p14="http://schemas.microsoft.com/office/powerpoint/2010/main" val="375306433"/>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96A37133310BB4CA9AC5A5DEF93509A" ma:contentTypeVersion="5" ma:contentTypeDescription="Create a new document." ma:contentTypeScope="" ma:versionID="d7a6fb6dda58ae01a6b07a2767ba395b">
  <xsd:schema xmlns:xsd="http://www.w3.org/2001/XMLSchema" xmlns:xs="http://www.w3.org/2001/XMLSchema" xmlns:p="http://schemas.microsoft.com/office/2006/metadata/properties" xmlns:ns2="00645bbc-0ffd-4d17-83af-50f7d648f972" targetNamespace="http://schemas.microsoft.com/office/2006/metadata/properties" ma:root="true" ma:fieldsID="b0dcbe16a0b660b2f15a971da26ed19b" ns2:_="">
    <xsd:import namespace="00645bbc-0ffd-4d17-83af-50f7d648f97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645bbc-0ffd-4d17-83af-50f7d648f9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BD8DC9-1E50-4CBD-85A5-B5A6359BF673}">
  <ds:schemaRefs>
    <ds:schemaRef ds:uri="http://purl.org/dc/dcmitype/"/>
    <ds:schemaRef ds:uri="http://www.w3.org/XML/1998/namespace"/>
    <ds:schemaRef ds:uri="http://purl.org/dc/term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9e3e50e4-ea8a-4a72-ab0c-a89c3f0ef413"/>
    <ds:schemaRef ds:uri="http://schemas.microsoft.com/office/2006/metadata/properties"/>
  </ds:schemaRefs>
</ds:datastoreItem>
</file>

<file path=customXml/itemProps2.xml><?xml version="1.0" encoding="utf-8"?>
<ds:datastoreItem xmlns:ds="http://schemas.openxmlformats.org/officeDocument/2006/customXml" ds:itemID="{55C5BED4-7DDA-49F1-8FB8-903444B54C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645bbc-0ffd-4d17-83af-50f7d648f9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79C212-2B0F-4428-9FF0-57B772878B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8329</TotalTime>
  <Words>7415</Words>
  <Application>Microsoft Office PowerPoint</Application>
  <PresentationFormat>Widescreen</PresentationFormat>
  <Paragraphs>857</Paragraphs>
  <Slides>71</Slides>
  <Notes>43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71</vt:i4>
      </vt:variant>
    </vt:vector>
  </HeadingPairs>
  <TitlesOfParts>
    <vt:vector size="84" baseType="lpstr">
      <vt:lpstr>Arial</vt:lpstr>
      <vt:lpstr>Calibri</vt:lpstr>
      <vt:lpstr>Calibri Light</vt:lpstr>
      <vt:lpstr>Lato Light</vt:lpstr>
      <vt:lpstr>Lato Regular</vt:lpstr>
      <vt:lpstr>Montserrat</vt:lpstr>
      <vt:lpstr>Montserrat Light</vt:lpstr>
      <vt:lpstr>Montserrat Medium</vt:lpstr>
      <vt:lpstr>Open Sans Light</vt:lpstr>
      <vt:lpstr>Quattrocento Sans</vt:lpstr>
      <vt:lpstr>Red Hat Display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491</cp:revision>
  <cp:lastPrinted>2023-03-14T17:13:48Z</cp:lastPrinted>
  <dcterms:created xsi:type="dcterms:W3CDTF">2020-10-14T13:32:04Z</dcterms:created>
  <dcterms:modified xsi:type="dcterms:W3CDTF">2023-09-06T14:49:31Z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0x010100F96A37133310BB4CA9AC5A5DEF93509A</vt:lpwstr>
  </property>
</Properties>
</file>