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0"/>
  </p:notesMasterIdLst>
  <p:handoutMasterIdLst>
    <p:handoutMasterId r:id="rId41"/>
  </p:handoutMasterIdLst>
  <p:sldIdLst>
    <p:sldId id="5494" r:id="rId5"/>
    <p:sldId id="5942" r:id="rId6"/>
    <p:sldId id="5478" r:id="rId7"/>
    <p:sldId id="5506" r:id="rId8"/>
    <p:sldId id="5724" r:id="rId9"/>
    <p:sldId id="6001" r:id="rId10"/>
    <p:sldId id="5034" r:id="rId11"/>
    <p:sldId id="4971" r:id="rId12"/>
    <p:sldId id="6007" r:id="rId13"/>
    <p:sldId id="5108" r:id="rId14"/>
    <p:sldId id="5035" r:id="rId15"/>
    <p:sldId id="5701" r:id="rId16"/>
    <p:sldId id="5376" r:id="rId17"/>
    <p:sldId id="5113" r:id="rId18"/>
    <p:sldId id="5112" r:id="rId19"/>
    <p:sldId id="5702" r:id="rId20"/>
    <p:sldId id="5372" r:id="rId21"/>
    <p:sldId id="5375" r:id="rId22"/>
    <p:sldId id="5410" r:id="rId23"/>
    <p:sldId id="5404" r:id="rId24"/>
    <p:sldId id="5393" r:id="rId25"/>
    <p:sldId id="5381" r:id="rId26"/>
    <p:sldId id="4863" r:id="rId27"/>
    <p:sldId id="6008" r:id="rId28"/>
    <p:sldId id="5045" r:id="rId29"/>
    <p:sldId id="5043" r:id="rId30"/>
    <p:sldId id="5707" r:id="rId31"/>
    <p:sldId id="5708" r:id="rId32"/>
    <p:sldId id="5403" r:id="rId33"/>
    <p:sldId id="5412" r:id="rId34"/>
    <p:sldId id="5415" r:id="rId35"/>
    <p:sldId id="5675" r:id="rId36"/>
    <p:sldId id="5676" r:id="rId37"/>
    <p:sldId id="5677" r:id="rId38"/>
    <p:sldId id="550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03246655-826E-A141-D929-1D4D7230E0F1}" name="Íris Hrund Halldórsdóttir - HI" initials="ÍHHH" userId="S::irishh@hi.is::0834478e-9d1d-489a-b867-717661bcfdc5" providerId="AD"/>
  <p188:author id="{D557BCB5-0B30-D986-7464-B73EE62482EF}" name="Íris Hrund Halldórsdóttir - HA" initials="ÍH" userId="S::irish@rmf.is::bd297786-d3ca-4568-8648-19130a3c3a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F27954"/>
    <a:srgbClr val="3AA091"/>
    <a:srgbClr val="7A547C"/>
    <a:srgbClr val="F37C57"/>
    <a:srgbClr val="086D6E"/>
    <a:srgbClr val="004D86"/>
    <a:srgbClr val="624464"/>
    <a:srgbClr val="916395"/>
    <a:srgbClr val="E7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8267D-9C92-4BB3-846D-5B6F26E0CC78}" v="8" dt="2023-08-31T10:12:59.9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830" autoAdjust="0"/>
  </p:normalViewPr>
  <p:slideViewPr>
    <p:cSldViewPr snapToGrid="0" snapToObjects="1">
      <p:cViewPr varScale="1">
        <p:scale>
          <a:sx n="67" d="100"/>
          <a:sy n="67" d="100"/>
        </p:scale>
        <p:origin x="644" y="76"/>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BC08267D-9C92-4BB3-846D-5B6F26E0CC78}"/>
    <pc:docChg chg="undo custSel addSld delSld modSld sldOrd modMainMaster">
      <pc:chgData name="Íris Hrund Halldórsdóttir - HI" userId="0834478e-9d1d-489a-b867-717661bcfdc5" providerId="ADAL" clId="{BC08267D-9C92-4BB3-846D-5B6F26E0CC78}" dt="2023-08-31T10:36:46.786" v="719" actId="20577"/>
      <pc:docMkLst>
        <pc:docMk/>
      </pc:docMkLst>
      <pc:sldChg chg="modSp mod delCm">
        <pc:chgData name="Íris Hrund Halldórsdóttir - HI" userId="0834478e-9d1d-489a-b867-717661bcfdc5" providerId="ADAL" clId="{BC08267D-9C92-4BB3-846D-5B6F26E0CC78}" dt="2023-08-31T09:45:53.882" v="485" actId="20577"/>
        <pc:sldMkLst>
          <pc:docMk/>
          <pc:sldMk cId="4018840400" sldId="4863"/>
        </pc:sldMkLst>
        <pc:spChg chg="mod">
          <ac:chgData name="Íris Hrund Halldórsdóttir - HI" userId="0834478e-9d1d-489a-b867-717661bcfdc5" providerId="ADAL" clId="{BC08267D-9C92-4BB3-846D-5B6F26E0CC78}" dt="2023-08-31T09:45:53.882" v="485" actId="20577"/>
          <ac:spMkLst>
            <pc:docMk/>
            <pc:sldMk cId="4018840400" sldId="4863"/>
            <ac:spMk id="5" creationId="{36851604-D67E-FF28-1639-4FBA0F95BE84}"/>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C08267D-9C92-4BB3-846D-5B6F26E0CC78}" dt="2023-08-31T09:45:09.978" v="454"/>
              <pc2:cmMkLst xmlns:pc2="http://schemas.microsoft.com/office/powerpoint/2019/9/main/command">
                <pc:docMk/>
                <pc:sldMk cId="4018840400" sldId="4863"/>
                <pc2:cmMk id="{54F3962E-1F7B-4164-A519-AA3581D35EBC}"/>
              </pc2:cmMkLst>
            </pc226:cmChg>
          </p:ext>
        </pc:extLst>
      </pc:sldChg>
      <pc:sldChg chg="modSp mod">
        <pc:chgData name="Íris Hrund Halldórsdóttir - HI" userId="0834478e-9d1d-489a-b867-717661bcfdc5" providerId="ADAL" clId="{BC08267D-9C92-4BB3-846D-5B6F26E0CC78}" dt="2023-08-31T09:41:12.752" v="326" actId="20577"/>
        <pc:sldMkLst>
          <pc:docMk/>
          <pc:sldMk cId="3157414715" sldId="4971"/>
        </pc:sldMkLst>
        <pc:spChg chg="mod">
          <ac:chgData name="Íris Hrund Halldórsdóttir - HI" userId="0834478e-9d1d-489a-b867-717661bcfdc5" providerId="ADAL" clId="{BC08267D-9C92-4BB3-846D-5B6F26E0CC78}" dt="2023-08-31T09:41:12.752" v="326" actId="20577"/>
          <ac:spMkLst>
            <pc:docMk/>
            <pc:sldMk cId="3157414715" sldId="4971"/>
            <ac:spMk id="2" creationId="{06509032-A192-B74F-9D77-2C382FADC18E}"/>
          </ac:spMkLst>
        </pc:spChg>
      </pc:sldChg>
      <pc:sldChg chg="modSp mod">
        <pc:chgData name="Íris Hrund Halldórsdóttir - HI" userId="0834478e-9d1d-489a-b867-717661bcfdc5" providerId="ADAL" clId="{BC08267D-9C92-4BB3-846D-5B6F26E0CC78}" dt="2023-08-31T09:41:05.049" v="319" actId="27636"/>
        <pc:sldMkLst>
          <pc:docMk/>
          <pc:sldMk cId="3278014170" sldId="5034"/>
        </pc:sldMkLst>
        <pc:spChg chg="mod">
          <ac:chgData name="Íris Hrund Halldórsdóttir - HI" userId="0834478e-9d1d-489a-b867-717661bcfdc5" providerId="ADAL" clId="{BC08267D-9C92-4BB3-846D-5B6F26E0CC78}" dt="2023-08-31T09:41:05.049" v="319" actId="27636"/>
          <ac:spMkLst>
            <pc:docMk/>
            <pc:sldMk cId="3278014170" sldId="5034"/>
            <ac:spMk id="6" creationId="{92E43620-6B83-EC92-17A6-6ED3EF468DE1}"/>
          </ac:spMkLst>
        </pc:spChg>
      </pc:sldChg>
      <pc:sldChg chg="modSp mod">
        <pc:chgData name="Íris Hrund Halldórsdóttir - HI" userId="0834478e-9d1d-489a-b867-717661bcfdc5" providerId="ADAL" clId="{BC08267D-9C92-4BB3-846D-5B6F26E0CC78}" dt="2023-08-31T09:42:11.264" v="359" actId="14100"/>
        <pc:sldMkLst>
          <pc:docMk/>
          <pc:sldMk cId="3479896215" sldId="5035"/>
        </pc:sldMkLst>
        <pc:spChg chg="mod">
          <ac:chgData name="Íris Hrund Halldórsdóttir - HI" userId="0834478e-9d1d-489a-b867-717661bcfdc5" providerId="ADAL" clId="{BC08267D-9C92-4BB3-846D-5B6F26E0CC78}" dt="2023-08-31T09:42:11.264" v="359" actId="14100"/>
          <ac:spMkLst>
            <pc:docMk/>
            <pc:sldMk cId="3479896215" sldId="5035"/>
            <ac:spMk id="3" creationId="{65902D45-218E-59A3-A112-495BB9FC7672}"/>
          </ac:spMkLst>
        </pc:spChg>
      </pc:sldChg>
      <pc:sldChg chg="modSp mod">
        <pc:chgData name="Íris Hrund Halldórsdóttir - HI" userId="0834478e-9d1d-489a-b867-717661bcfdc5" providerId="ADAL" clId="{BC08267D-9C92-4BB3-846D-5B6F26E0CC78}" dt="2023-08-31T09:47:08.166" v="552" actId="20577"/>
        <pc:sldMkLst>
          <pc:docMk/>
          <pc:sldMk cId="2848763342" sldId="5043"/>
        </pc:sldMkLst>
        <pc:spChg chg="mod">
          <ac:chgData name="Íris Hrund Halldórsdóttir - HI" userId="0834478e-9d1d-489a-b867-717661bcfdc5" providerId="ADAL" clId="{BC08267D-9C92-4BB3-846D-5B6F26E0CC78}" dt="2023-08-31T09:47:08.166" v="552" actId="20577"/>
          <ac:spMkLst>
            <pc:docMk/>
            <pc:sldMk cId="2848763342" sldId="5043"/>
            <ac:spMk id="5" creationId="{36851604-D67E-FF28-1639-4FBA0F95BE84}"/>
          </ac:spMkLst>
        </pc:spChg>
      </pc:sldChg>
      <pc:sldChg chg="modSp mod delCm">
        <pc:chgData name="Íris Hrund Halldórsdóttir - HI" userId="0834478e-9d1d-489a-b867-717661bcfdc5" providerId="ADAL" clId="{BC08267D-9C92-4BB3-846D-5B6F26E0CC78}" dt="2023-08-31T09:46:53.525" v="545" actId="20577"/>
        <pc:sldMkLst>
          <pc:docMk/>
          <pc:sldMk cId="4033533108" sldId="5045"/>
        </pc:sldMkLst>
        <pc:spChg chg="mod">
          <ac:chgData name="Íris Hrund Halldórsdóttir - HI" userId="0834478e-9d1d-489a-b867-717661bcfdc5" providerId="ADAL" clId="{BC08267D-9C92-4BB3-846D-5B6F26E0CC78}" dt="2023-08-31T09:46:53.525" v="545" actId="20577"/>
          <ac:spMkLst>
            <pc:docMk/>
            <pc:sldMk cId="4033533108" sldId="5045"/>
            <ac:spMk id="5" creationId="{36851604-D67E-FF28-1639-4FBA0F95BE84}"/>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C08267D-9C92-4BB3-846D-5B6F26E0CC78}" dt="2023-08-23T14:33:41.941" v="21"/>
              <pc2:cmMkLst xmlns:pc2="http://schemas.microsoft.com/office/powerpoint/2019/9/main/command">
                <pc:docMk/>
                <pc:sldMk cId="4033533108" sldId="5045"/>
                <pc2:cmMk id="{967D1311-A6EA-47C4-9B50-5F33644BA3AA}"/>
              </pc2:cmMkLst>
            </pc226:cmChg>
          </p:ext>
        </pc:extLst>
      </pc:sldChg>
      <pc:sldChg chg="modSp mod">
        <pc:chgData name="Íris Hrund Halldórsdóttir - HI" userId="0834478e-9d1d-489a-b867-717661bcfdc5" providerId="ADAL" clId="{BC08267D-9C92-4BB3-846D-5B6F26E0CC78}" dt="2023-08-31T09:41:59.289" v="351" actId="27636"/>
        <pc:sldMkLst>
          <pc:docMk/>
          <pc:sldMk cId="3765664036" sldId="5108"/>
        </pc:sldMkLst>
        <pc:spChg chg="mod">
          <ac:chgData name="Íris Hrund Halldórsdóttir - HI" userId="0834478e-9d1d-489a-b867-717661bcfdc5" providerId="ADAL" clId="{BC08267D-9C92-4BB3-846D-5B6F26E0CC78}" dt="2023-08-31T09:41:59.289" v="351" actId="27636"/>
          <ac:spMkLst>
            <pc:docMk/>
            <pc:sldMk cId="3765664036" sldId="5108"/>
            <ac:spMk id="3" creationId="{E0F91143-6CE5-48D5-28D0-ECD79469330D}"/>
          </ac:spMkLst>
        </pc:spChg>
      </pc:sldChg>
      <pc:sldChg chg="modSp mod">
        <pc:chgData name="Íris Hrund Halldórsdóttir - HI" userId="0834478e-9d1d-489a-b867-717661bcfdc5" providerId="ADAL" clId="{BC08267D-9C92-4BB3-846D-5B6F26E0CC78}" dt="2023-08-31T09:43:05.339" v="389" actId="20577"/>
        <pc:sldMkLst>
          <pc:docMk/>
          <pc:sldMk cId="3507712379" sldId="5112"/>
        </pc:sldMkLst>
        <pc:spChg chg="mod">
          <ac:chgData name="Íris Hrund Halldórsdóttir - HI" userId="0834478e-9d1d-489a-b867-717661bcfdc5" providerId="ADAL" clId="{BC08267D-9C92-4BB3-846D-5B6F26E0CC78}" dt="2023-08-31T09:43:05.339" v="389" actId="20577"/>
          <ac:spMkLst>
            <pc:docMk/>
            <pc:sldMk cId="3507712379" sldId="5112"/>
            <ac:spMk id="21" creationId="{108651BC-1A24-DCB1-1937-A5E27F80D1FB}"/>
          </ac:spMkLst>
        </pc:spChg>
      </pc:sldChg>
      <pc:sldChg chg="modSp mod">
        <pc:chgData name="Íris Hrund Halldórsdóttir - HI" userId="0834478e-9d1d-489a-b867-717661bcfdc5" providerId="ADAL" clId="{BC08267D-9C92-4BB3-846D-5B6F26E0CC78}" dt="2023-08-31T09:42:47.330" v="380" actId="20577"/>
        <pc:sldMkLst>
          <pc:docMk/>
          <pc:sldMk cId="2181107078" sldId="5113"/>
        </pc:sldMkLst>
        <pc:spChg chg="mod">
          <ac:chgData name="Íris Hrund Halldórsdóttir - HI" userId="0834478e-9d1d-489a-b867-717661bcfdc5" providerId="ADAL" clId="{BC08267D-9C92-4BB3-846D-5B6F26E0CC78}" dt="2023-08-31T09:42:47.330" v="380" actId="20577"/>
          <ac:spMkLst>
            <pc:docMk/>
            <pc:sldMk cId="2181107078" sldId="5113"/>
            <ac:spMk id="5" creationId="{FDAADA30-3292-D56B-BBA7-48E04FAE1BFC}"/>
          </ac:spMkLst>
        </pc:spChg>
      </pc:sldChg>
      <pc:sldChg chg="modSp mod">
        <pc:chgData name="Íris Hrund Halldórsdóttir - HI" userId="0834478e-9d1d-489a-b867-717661bcfdc5" providerId="ADAL" clId="{BC08267D-9C92-4BB3-846D-5B6F26E0CC78}" dt="2023-08-31T09:43:42.772" v="421" actId="20577"/>
        <pc:sldMkLst>
          <pc:docMk/>
          <pc:sldMk cId="980333700" sldId="5372"/>
        </pc:sldMkLst>
        <pc:spChg chg="mod">
          <ac:chgData name="Íris Hrund Halldórsdóttir - HI" userId="0834478e-9d1d-489a-b867-717661bcfdc5" providerId="ADAL" clId="{BC08267D-9C92-4BB3-846D-5B6F26E0CC78}" dt="2023-08-31T09:43:42.772" v="421" actId="20577"/>
          <ac:spMkLst>
            <pc:docMk/>
            <pc:sldMk cId="980333700" sldId="5372"/>
            <ac:spMk id="5" creationId="{FDAADA30-3292-D56B-BBA7-48E04FAE1BFC}"/>
          </ac:spMkLst>
        </pc:spChg>
      </pc:sldChg>
      <pc:sldChg chg="modSp mod">
        <pc:chgData name="Íris Hrund Halldórsdóttir - HI" userId="0834478e-9d1d-489a-b867-717661bcfdc5" providerId="ADAL" clId="{BC08267D-9C92-4BB3-846D-5B6F26E0CC78}" dt="2023-08-31T09:44:10.768" v="445" actId="20577"/>
        <pc:sldMkLst>
          <pc:docMk/>
          <pc:sldMk cId="744901436" sldId="5375"/>
        </pc:sldMkLst>
        <pc:spChg chg="mod">
          <ac:chgData name="Íris Hrund Halldórsdóttir - HI" userId="0834478e-9d1d-489a-b867-717661bcfdc5" providerId="ADAL" clId="{BC08267D-9C92-4BB3-846D-5B6F26E0CC78}" dt="2023-08-31T09:44:10.768" v="445" actId="20577"/>
          <ac:spMkLst>
            <pc:docMk/>
            <pc:sldMk cId="744901436" sldId="5375"/>
            <ac:spMk id="6" creationId="{1E5E49D3-C400-9E9B-3161-E69776BFF093}"/>
          </ac:spMkLst>
        </pc:spChg>
      </pc:sldChg>
      <pc:sldChg chg="modSp mod">
        <pc:chgData name="Íris Hrund Halldórsdóttir - HI" userId="0834478e-9d1d-489a-b867-717661bcfdc5" providerId="ADAL" clId="{BC08267D-9C92-4BB3-846D-5B6F26E0CC78}" dt="2023-08-31T09:42:31.261" v="373" actId="20577"/>
        <pc:sldMkLst>
          <pc:docMk/>
          <pc:sldMk cId="2424788718" sldId="5376"/>
        </pc:sldMkLst>
        <pc:spChg chg="mod">
          <ac:chgData name="Íris Hrund Halldórsdóttir - HI" userId="0834478e-9d1d-489a-b867-717661bcfdc5" providerId="ADAL" clId="{BC08267D-9C92-4BB3-846D-5B6F26E0CC78}" dt="2023-08-31T09:42:31.261" v="373" actId="20577"/>
          <ac:spMkLst>
            <pc:docMk/>
            <pc:sldMk cId="2424788718" sldId="5376"/>
            <ac:spMk id="5" creationId="{FDAADA30-3292-D56B-BBA7-48E04FAE1BFC}"/>
          </ac:spMkLst>
        </pc:spChg>
      </pc:sldChg>
      <pc:sldChg chg="modSp">
        <pc:chgData name="Íris Hrund Halldórsdóttir - HI" userId="0834478e-9d1d-489a-b867-717661bcfdc5" providerId="ADAL" clId="{BC08267D-9C92-4BB3-846D-5B6F26E0CC78}" dt="2023-08-31T09:44:29.085" v="453" actId="20578"/>
        <pc:sldMkLst>
          <pc:docMk/>
          <pc:sldMk cId="1756945987" sldId="5393"/>
        </pc:sldMkLst>
        <pc:spChg chg="mod">
          <ac:chgData name="Íris Hrund Halldórsdóttir - HI" userId="0834478e-9d1d-489a-b867-717661bcfdc5" providerId="ADAL" clId="{BC08267D-9C92-4BB3-846D-5B6F26E0CC78}" dt="2023-08-31T09:44:29.085" v="453" actId="20578"/>
          <ac:spMkLst>
            <pc:docMk/>
            <pc:sldMk cId="1756945987" sldId="5393"/>
            <ac:spMk id="7" creationId="{EC366655-D98B-4CE5-3ADF-769F87999981}"/>
          </ac:spMkLst>
        </pc:spChg>
      </pc:sldChg>
      <pc:sldChg chg="modSp mod">
        <pc:chgData name="Íris Hrund Halldórsdóttir - HI" userId="0834478e-9d1d-489a-b867-717661bcfdc5" providerId="ADAL" clId="{BC08267D-9C92-4BB3-846D-5B6F26E0CC78}" dt="2023-08-23T14:35:56.655" v="59" actId="6549"/>
        <pc:sldMkLst>
          <pc:docMk/>
          <pc:sldMk cId="1530978598" sldId="5403"/>
        </pc:sldMkLst>
        <pc:spChg chg="mod">
          <ac:chgData name="Íris Hrund Halldórsdóttir - HI" userId="0834478e-9d1d-489a-b867-717661bcfdc5" providerId="ADAL" clId="{BC08267D-9C92-4BB3-846D-5B6F26E0CC78}" dt="2023-08-23T14:35:56.655" v="59" actId="6549"/>
          <ac:spMkLst>
            <pc:docMk/>
            <pc:sldMk cId="1530978598" sldId="5403"/>
            <ac:spMk id="5" creationId="{36851604-D67E-FF28-1639-4FBA0F95BE84}"/>
          </ac:spMkLst>
        </pc:spChg>
      </pc:sldChg>
      <pc:sldChg chg="modSp mod">
        <pc:chgData name="Íris Hrund Halldórsdóttir - HI" userId="0834478e-9d1d-489a-b867-717661bcfdc5" providerId="ADAL" clId="{BC08267D-9C92-4BB3-846D-5B6F26E0CC78}" dt="2023-08-31T09:44:23.185" v="452" actId="20577"/>
        <pc:sldMkLst>
          <pc:docMk/>
          <pc:sldMk cId="734232489" sldId="5410"/>
        </pc:sldMkLst>
        <pc:spChg chg="mod">
          <ac:chgData name="Íris Hrund Halldórsdóttir - HI" userId="0834478e-9d1d-489a-b867-717661bcfdc5" providerId="ADAL" clId="{BC08267D-9C92-4BB3-846D-5B6F26E0CC78}" dt="2023-08-31T09:44:23.185" v="452" actId="20577"/>
          <ac:spMkLst>
            <pc:docMk/>
            <pc:sldMk cId="734232489" sldId="5410"/>
            <ac:spMk id="9" creationId="{8B9F7AB3-193C-2FF7-EF7C-41EDD871CD11}"/>
          </ac:spMkLst>
        </pc:spChg>
      </pc:sldChg>
      <pc:sldChg chg="modSp mod">
        <pc:chgData name="Íris Hrund Halldórsdóttir - HI" userId="0834478e-9d1d-489a-b867-717661bcfdc5" providerId="ADAL" clId="{BC08267D-9C92-4BB3-846D-5B6F26E0CC78}" dt="2023-08-31T09:47:55.956" v="570" actId="20577"/>
        <pc:sldMkLst>
          <pc:docMk/>
          <pc:sldMk cId="2847760828" sldId="5412"/>
        </pc:sldMkLst>
        <pc:spChg chg="mod">
          <ac:chgData name="Íris Hrund Halldórsdóttir - HI" userId="0834478e-9d1d-489a-b867-717661bcfdc5" providerId="ADAL" clId="{BC08267D-9C92-4BB3-846D-5B6F26E0CC78}" dt="2023-08-31T09:47:55.956" v="570" actId="20577"/>
          <ac:spMkLst>
            <pc:docMk/>
            <pc:sldMk cId="2847760828" sldId="5412"/>
            <ac:spMk id="9" creationId="{8B9F7AB3-193C-2FF7-EF7C-41EDD871CD11}"/>
          </ac:spMkLst>
        </pc:spChg>
      </pc:sldChg>
      <pc:sldChg chg="modSp mod delCm">
        <pc:chgData name="Íris Hrund Halldórsdóttir - HI" userId="0834478e-9d1d-489a-b867-717661bcfdc5" providerId="ADAL" clId="{BC08267D-9C92-4BB3-846D-5B6F26E0CC78}" dt="2023-08-31T09:48:14.679" v="586" actId="20577"/>
        <pc:sldMkLst>
          <pc:docMk/>
          <pc:sldMk cId="1722747682" sldId="5415"/>
        </pc:sldMkLst>
        <pc:graphicFrameChg chg="modGraphic">
          <ac:chgData name="Íris Hrund Halldórsdóttir - HI" userId="0834478e-9d1d-489a-b867-717661bcfdc5" providerId="ADAL" clId="{BC08267D-9C92-4BB3-846D-5B6F26E0CC78}" dt="2023-08-31T09:48:14.679" v="586" actId="20577"/>
          <ac:graphicFrameMkLst>
            <pc:docMk/>
            <pc:sldMk cId="1722747682" sldId="5415"/>
            <ac:graphicFrameMk id="7" creationId="{DCB01F89-B60B-E9C2-0DA8-AB5376AF1470}"/>
          </ac:graphicFrameMkLst>
        </pc:graphicFrame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C08267D-9C92-4BB3-846D-5B6F26E0CC78}" dt="2023-08-23T14:36:24.235" v="60"/>
              <pc2:cmMkLst xmlns:pc2="http://schemas.microsoft.com/office/powerpoint/2019/9/main/command">
                <pc:docMk/>
                <pc:sldMk cId="1722747682" sldId="5415"/>
                <pc2:cmMk id="{C0460755-13C1-4A24-ACE5-A67CDA2B9BA3}"/>
              </pc2:cmMkLst>
            </pc226:cmChg>
          </p:ext>
        </pc:extLst>
      </pc:sldChg>
      <pc:sldChg chg="modSp add del mod">
        <pc:chgData name="Íris Hrund Halldórsdóttir - HI" userId="0834478e-9d1d-489a-b867-717661bcfdc5" providerId="ADAL" clId="{BC08267D-9C92-4BB3-846D-5B6F26E0CC78}" dt="2023-08-31T10:36:46.786" v="719" actId="20577"/>
        <pc:sldMkLst>
          <pc:docMk/>
          <pc:sldMk cId="2223102388" sldId="5478"/>
        </pc:sldMkLst>
        <pc:spChg chg="mod">
          <ac:chgData name="Íris Hrund Halldórsdóttir - HI" userId="0834478e-9d1d-489a-b867-717661bcfdc5" providerId="ADAL" clId="{BC08267D-9C92-4BB3-846D-5B6F26E0CC78}" dt="2023-08-31T10:36:46.786" v="719" actId="20577"/>
          <ac:spMkLst>
            <pc:docMk/>
            <pc:sldMk cId="2223102388" sldId="5478"/>
            <ac:spMk id="25" creationId="{CE502EDD-988E-1B8E-D6B0-D0F35BBA060C}"/>
          </ac:spMkLst>
        </pc:spChg>
        <pc:spChg chg="mod">
          <ac:chgData name="Íris Hrund Halldórsdóttir - HI" userId="0834478e-9d1d-489a-b867-717661bcfdc5" providerId="ADAL" clId="{BC08267D-9C92-4BB3-846D-5B6F26E0CC78}" dt="2023-08-31T10:20:40.482" v="717"/>
          <ac:spMkLst>
            <pc:docMk/>
            <pc:sldMk cId="2223102388" sldId="5478"/>
            <ac:spMk id="34" creationId="{E93438AD-EA15-CD96-A656-CE420AA275E8}"/>
          </ac:spMkLst>
        </pc:spChg>
      </pc:sldChg>
      <pc:sldChg chg="modSp mod">
        <pc:chgData name="Íris Hrund Halldórsdóttir - HI" userId="0834478e-9d1d-489a-b867-717661bcfdc5" providerId="ADAL" clId="{BC08267D-9C92-4BB3-846D-5B6F26E0CC78}" dt="2023-08-31T10:12:25.457" v="700" actId="20577"/>
        <pc:sldMkLst>
          <pc:docMk/>
          <pc:sldMk cId="3384634815" sldId="5494"/>
        </pc:sldMkLst>
        <pc:spChg chg="mod">
          <ac:chgData name="Íris Hrund Halldórsdóttir - HI" userId="0834478e-9d1d-489a-b867-717661bcfdc5" providerId="ADAL" clId="{BC08267D-9C92-4BB3-846D-5B6F26E0CC78}" dt="2023-08-31T10:12:25.457" v="700" actId="20577"/>
          <ac:spMkLst>
            <pc:docMk/>
            <pc:sldMk cId="3384634815" sldId="5494"/>
            <ac:spMk id="3" creationId="{6CE3EA55-9759-7ED0-D15C-2C5A250022BE}"/>
          </ac:spMkLst>
        </pc:spChg>
      </pc:sldChg>
      <pc:sldChg chg="modSp add del mod">
        <pc:chgData name="Íris Hrund Halldórsdóttir - HI" userId="0834478e-9d1d-489a-b867-717661bcfdc5" providerId="ADAL" clId="{BC08267D-9C92-4BB3-846D-5B6F26E0CC78}" dt="2023-08-31T10:12:59.921" v="713"/>
        <pc:sldMkLst>
          <pc:docMk/>
          <pc:sldMk cId="877346367" sldId="5506"/>
        </pc:sldMkLst>
        <pc:spChg chg="mod">
          <ac:chgData name="Íris Hrund Halldórsdóttir - HI" userId="0834478e-9d1d-489a-b867-717661bcfdc5" providerId="ADAL" clId="{BC08267D-9C92-4BB3-846D-5B6F26E0CC78}" dt="2023-08-31T09:51:30.060" v="689" actId="20577"/>
          <ac:spMkLst>
            <pc:docMk/>
            <pc:sldMk cId="877346367" sldId="5506"/>
            <ac:spMk id="12" creationId="{BC9B00F2-7362-0E07-8042-5085FD9D362E}"/>
          </ac:spMkLst>
        </pc:spChg>
        <pc:spChg chg="mod">
          <ac:chgData name="Íris Hrund Halldórsdóttir - HI" userId="0834478e-9d1d-489a-b867-717661bcfdc5" providerId="ADAL" clId="{BC08267D-9C92-4BB3-846D-5B6F26E0CC78}" dt="2023-08-31T09:50:44.582" v="663" actId="6549"/>
          <ac:spMkLst>
            <pc:docMk/>
            <pc:sldMk cId="877346367" sldId="5506"/>
            <ac:spMk id="15" creationId="{A62EEDC9-742F-7BAC-F6E6-FF916011BDFB}"/>
          </ac:spMkLst>
        </pc:spChg>
      </pc:sldChg>
      <pc:sldChg chg="delSp modSp mod">
        <pc:chgData name="Íris Hrund Halldórsdóttir - HI" userId="0834478e-9d1d-489a-b867-717661bcfdc5" providerId="ADAL" clId="{BC08267D-9C92-4BB3-846D-5B6F26E0CC78}" dt="2023-08-31T10:13:15.978" v="716" actId="478"/>
        <pc:sldMkLst>
          <pc:docMk/>
          <pc:sldMk cId="2070787485" sldId="5508"/>
        </pc:sldMkLst>
        <pc:spChg chg="del">
          <ac:chgData name="Íris Hrund Halldórsdóttir - HI" userId="0834478e-9d1d-489a-b867-717661bcfdc5" providerId="ADAL" clId="{BC08267D-9C92-4BB3-846D-5B6F26E0CC78}" dt="2023-08-31T10:13:15.978" v="716" actId="478"/>
          <ac:spMkLst>
            <pc:docMk/>
            <pc:sldMk cId="2070787485" sldId="5508"/>
            <ac:spMk id="2" creationId="{2A923C34-F7D7-60C2-F31E-2B64BAD784E8}"/>
          </ac:spMkLst>
        </pc:spChg>
        <pc:spChg chg="mod">
          <ac:chgData name="Íris Hrund Halldórsdóttir - HI" userId="0834478e-9d1d-489a-b867-717661bcfdc5" providerId="ADAL" clId="{BC08267D-9C92-4BB3-846D-5B6F26E0CC78}" dt="2023-08-23T14:39:57.172" v="174" actId="20577"/>
          <ac:spMkLst>
            <pc:docMk/>
            <pc:sldMk cId="2070787485" sldId="5508"/>
            <ac:spMk id="6" creationId="{9159A0B4-A859-9A15-781A-D7EA204C648F}"/>
          </ac:spMkLst>
        </pc:spChg>
      </pc:sldChg>
      <pc:sldChg chg="modSp mod delCm">
        <pc:chgData name="Íris Hrund Halldórsdóttir - HI" userId="0834478e-9d1d-489a-b867-717661bcfdc5" providerId="ADAL" clId="{BC08267D-9C92-4BB3-846D-5B6F26E0CC78}" dt="2023-08-31T09:49:00.866" v="607" actId="20577"/>
        <pc:sldMkLst>
          <pc:docMk/>
          <pc:sldMk cId="801818155" sldId="5675"/>
        </pc:sldMkLst>
        <pc:graphicFrameChg chg="modGraphic">
          <ac:chgData name="Íris Hrund Halldórsdóttir - HI" userId="0834478e-9d1d-489a-b867-717661bcfdc5" providerId="ADAL" clId="{BC08267D-9C92-4BB3-846D-5B6F26E0CC78}" dt="2023-08-31T09:49:00.866" v="607" actId="20577"/>
          <ac:graphicFrameMkLst>
            <pc:docMk/>
            <pc:sldMk cId="801818155" sldId="5675"/>
            <ac:graphicFrameMk id="7" creationId="{DCB01F89-B60B-E9C2-0DA8-AB5376AF1470}"/>
          </ac:graphicFrameMkLst>
        </pc:graphicFrame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C08267D-9C92-4BB3-846D-5B6F26E0CC78}" dt="2023-08-31T09:48:43.191" v="587"/>
              <pc2:cmMkLst xmlns:pc2="http://schemas.microsoft.com/office/powerpoint/2019/9/main/command">
                <pc:docMk/>
                <pc:sldMk cId="801818155" sldId="5675"/>
                <pc2:cmMk id="{EB1D05FF-455F-4957-AE09-8FC5446D9899}"/>
              </pc2:cmMkLst>
            </pc226:cmChg>
          </p:ext>
        </pc:extLst>
      </pc:sldChg>
      <pc:sldChg chg="modSp mod delCm modCm">
        <pc:chgData name="Íris Hrund Halldórsdóttir - HI" userId="0834478e-9d1d-489a-b867-717661bcfdc5" providerId="ADAL" clId="{BC08267D-9C92-4BB3-846D-5B6F26E0CC78}" dt="2023-08-31T09:49:49.596" v="641" actId="20577"/>
        <pc:sldMkLst>
          <pc:docMk/>
          <pc:sldMk cId="1433157769" sldId="5676"/>
        </pc:sldMkLst>
        <pc:graphicFrameChg chg="modGraphic">
          <ac:chgData name="Íris Hrund Halldórsdóttir - HI" userId="0834478e-9d1d-489a-b867-717661bcfdc5" providerId="ADAL" clId="{BC08267D-9C92-4BB3-846D-5B6F26E0CC78}" dt="2023-08-31T09:49:49.596" v="641" actId="20577"/>
          <ac:graphicFrameMkLst>
            <pc:docMk/>
            <pc:sldMk cId="1433157769" sldId="5676"/>
            <ac:graphicFrameMk id="7" creationId="{DCB01F89-B60B-E9C2-0DA8-AB5376AF1470}"/>
          </ac:graphicFrameMkLst>
        </pc:graphicFrameChg>
        <pc:extLst>
          <p:ext xmlns:p="http://schemas.openxmlformats.org/presentationml/2006/main" uri="{D6D511B9-2390-475A-947B-AFAB55BFBCF1}">
            <pc226:cmChg xmlns:pc226="http://schemas.microsoft.com/office/powerpoint/2022/06/main/command" chg="del mod">
              <pc226:chgData name="Íris Hrund Halldórsdóttir - HI" userId="0834478e-9d1d-489a-b867-717661bcfdc5" providerId="ADAL" clId="{BC08267D-9C92-4BB3-846D-5B6F26E0CC78}" dt="2023-08-23T14:38:46.495" v="166"/>
              <pc2:cmMkLst xmlns:pc2="http://schemas.microsoft.com/office/powerpoint/2019/9/main/command">
                <pc:docMk/>
                <pc:sldMk cId="1433157769" sldId="5676"/>
                <pc2:cmMk id="{3EF5EC24-AADD-4F79-9245-A22B9BCC4CBE}"/>
              </pc2:cmMkLst>
            </pc226:cmChg>
          </p:ext>
        </pc:extLst>
      </pc:sldChg>
      <pc:sldChg chg="modSp mod delCm">
        <pc:chgData name="Íris Hrund Halldórsdóttir - HI" userId="0834478e-9d1d-489a-b867-717661bcfdc5" providerId="ADAL" clId="{BC08267D-9C92-4BB3-846D-5B6F26E0CC78}" dt="2023-08-31T09:49:57.926" v="648" actId="20577"/>
        <pc:sldMkLst>
          <pc:docMk/>
          <pc:sldMk cId="2498255005" sldId="5677"/>
        </pc:sldMkLst>
        <pc:graphicFrameChg chg="modGraphic">
          <ac:chgData name="Íris Hrund Halldórsdóttir - HI" userId="0834478e-9d1d-489a-b867-717661bcfdc5" providerId="ADAL" clId="{BC08267D-9C92-4BB3-846D-5B6F26E0CC78}" dt="2023-08-31T09:49:57.926" v="648" actId="20577"/>
          <ac:graphicFrameMkLst>
            <pc:docMk/>
            <pc:sldMk cId="2498255005" sldId="5677"/>
            <ac:graphicFrameMk id="7" creationId="{DCB01F89-B60B-E9C2-0DA8-AB5376AF1470}"/>
          </ac:graphicFrameMkLst>
        </pc:graphicFrame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C08267D-9C92-4BB3-846D-5B6F26E0CC78}" dt="2023-08-23T14:39:13.809" v="168"/>
              <pc2:cmMkLst xmlns:pc2="http://schemas.microsoft.com/office/powerpoint/2019/9/main/command">
                <pc:docMk/>
                <pc:sldMk cId="2498255005" sldId="5677"/>
                <pc2:cmMk id="{246B9253-C886-49CA-BF05-C0E7C4AE3B5F}"/>
              </pc2:cmMkLst>
            </pc226:cmChg>
          </p:ext>
        </pc:extLst>
      </pc:sldChg>
      <pc:sldChg chg="modSp mod">
        <pc:chgData name="Íris Hrund Halldórsdóttir - HI" userId="0834478e-9d1d-489a-b867-717661bcfdc5" providerId="ADAL" clId="{BC08267D-9C92-4BB3-846D-5B6F26E0CC78}" dt="2023-08-31T09:42:22.385" v="366" actId="20577"/>
        <pc:sldMkLst>
          <pc:docMk/>
          <pc:sldMk cId="3943003466" sldId="5701"/>
        </pc:sldMkLst>
        <pc:spChg chg="mod">
          <ac:chgData name="Íris Hrund Halldórsdóttir - HI" userId="0834478e-9d1d-489a-b867-717661bcfdc5" providerId="ADAL" clId="{BC08267D-9C92-4BB3-846D-5B6F26E0CC78}" dt="2023-08-31T09:42:22.385" v="366" actId="20577"/>
          <ac:spMkLst>
            <pc:docMk/>
            <pc:sldMk cId="3943003466" sldId="5701"/>
            <ac:spMk id="3" creationId="{65902D45-218E-59A3-A112-495BB9FC7672}"/>
          </ac:spMkLst>
        </pc:spChg>
      </pc:sldChg>
      <pc:sldChg chg="modSp mod">
        <pc:chgData name="Íris Hrund Halldórsdóttir - HI" userId="0834478e-9d1d-489a-b867-717661bcfdc5" providerId="ADAL" clId="{BC08267D-9C92-4BB3-846D-5B6F26E0CC78}" dt="2023-08-31T09:43:16.548" v="397" actId="20577"/>
        <pc:sldMkLst>
          <pc:docMk/>
          <pc:sldMk cId="191977749" sldId="5702"/>
        </pc:sldMkLst>
        <pc:spChg chg="mod">
          <ac:chgData name="Íris Hrund Halldórsdóttir - HI" userId="0834478e-9d1d-489a-b867-717661bcfdc5" providerId="ADAL" clId="{BC08267D-9C92-4BB3-846D-5B6F26E0CC78}" dt="2023-08-31T09:43:16.548" v="397" actId="20577"/>
          <ac:spMkLst>
            <pc:docMk/>
            <pc:sldMk cId="191977749" sldId="5702"/>
            <ac:spMk id="6" creationId="{918B051C-6001-C66F-EB12-6F4DCB2C0FE0}"/>
          </ac:spMkLst>
        </pc:spChg>
      </pc:sldChg>
      <pc:sldChg chg="modSp mod delCm">
        <pc:chgData name="Íris Hrund Halldórsdóttir - HI" userId="0834478e-9d1d-489a-b867-717661bcfdc5" providerId="ADAL" clId="{BC08267D-9C92-4BB3-846D-5B6F26E0CC78}" dt="2023-08-31T09:47:31.726" v="563" actId="403"/>
        <pc:sldMkLst>
          <pc:docMk/>
          <pc:sldMk cId="1956454532" sldId="5708"/>
        </pc:sldMkLst>
        <pc:spChg chg="mod">
          <ac:chgData name="Íris Hrund Halldórsdóttir - HI" userId="0834478e-9d1d-489a-b867-717661bcfdc5" providerId="ADAL" clId="{BC08267D-9C92-4BB3-846D-5B6F26E0CC78}" dt="2023-08-31T09:47:31.726" v="563" actId="403"/>
          <ac:spMkLst>
            <pc:docMk/>
            <pc:sldMk cId="1956454532" sldId="5708"/>
            <ac:spMk id="3" creationId="{25B1C5CF-2B83-C5C0-5D88-B116129038E2}"/>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BC08267D-9C92-4BB3-846D-5B6F26E0CC78}" dt="2023-08-23T14:34:58.656" v="58"/>
              <pc2:cmMkLst xmlns:pc2="http://schemas.microsoft.com/office/powerpoint/2019/9/main/command">
                <pc:docMk/>
                <pc:sldMk cId="1956454532" sldId="5708"/>
                <pc2:cmMk id="{968D5215-7A38-492D-99A3-01A136052309}"/>
              </pc2:cmMkLst>
            </pc226:cmChg>
            <pc226:cmChg xmlns:pc226="http://schemas.microsoft.com/office/powerpoint/2022/06/main/command" chg="del">
              <pc226:chgData name="Íris Hrund Halldórsdóttir - HI" userId="0834478e-9d1d-489a-b867-717661bcfdc5" providerId="ADAL" clId="{BC08267D-9C92-4BB3-846D-5B6F26E0CC78}" dt="2023-08-23T14:34:57.447" v="57"/>
              <pc2:cmMkLst xmlns:pc2="http://schemas.microsoft.com/office/powerpoint/2019/9/main/command">
                <pc:docMk/>
                <pc:sldMk cId="1956454532" sldId="5708"/>
                <pc2:cmMk id="{066A525F-6E88-4D89-AF03-DE60CC132954}"/>
              </pc2:cmMkLst>
            </pc226:cmChg>
          </p:ext>
        </pc:extLst>
      </pc:sldChg>
      <pc:sldChg chg="modSp mod ord">
        <pc:chgData name="Íris Hrund Halldórsdóttir - HI" userId="0834478e-9d1d-489a-b867-717661bcfdc5" providerId="ADAL" clId="{BC08267D-9C92-4BB3-846D-5B6F26E0CC78}" dt="2023-08-31T10:13:02.273" v="715"/>
        <pc:sldMkLst>
          <pc:docMk/>
          <pc:sldMk cId="2328273822" sldId="5724"/>
        </pc:sldMkLst>
        <pc:spChg chg="mod">
          <ac:chgData name="Íris Hrund Halldórsdóttir - HI" userId="0834478e-9d1d-489a-b867-717661bcfdc5" providerId="ADAL" clId="{BC08267D-9C92-4BB3-846D-5B6F26E0CC78}" dt="2023-08-31T09:38:42.719" v="197" actId="20577"/>
          <ac:spMkLst>
            <pc:docMk/>
            <pc:sldMk cId="2328273822" sldId="5724"/>
            <ac:spMk id="3" creationId="{6299F955-ED59-83B0-A425-A35A1934D4B1}"/>
          </ac:spMkLst>
        </pc:spChg>
        <pc:spChg chg="mod">
          <ac:chgData name="Íris Hrund Halldórsdóttir - HI" userId="0834478e-9d1d-489a-b867-717661bcfdc5" providerId="ADAL" clId="{BC08267D-9C92-4BB3-846D-5B6F26E0CC78}" dt="2023-08-31T09:38:50.643" v="204" actId="20577"/>
          <ac:spMkLst>
            <pc:docMk/>
            <pc:sldMk cId="2328273822" sldId="5724"/>
            <ac:spMk id="8" creationId="{99EA1760-7B66-AEF3-CA31-7887A3BB5EC6}"/>
          </ac:spMkLst>
        </pc:spChg>
        <pc:spChg chg="mod">
          <ac:chgData name="Íris Hrund Halldórsdóttir - HI" userId="0834478e-9d1d-489a-b867-717661bcfdc5" providerId="ADAL" clId="{BC08267D-9C92-4BB3-846D-5B6F26E0CC78}" dt="2023-08-31T09:38:59.142" v="211" actId="20577"/>
          <ac:spMkLst>
            <pc:docMk/>
            <pc:sldMk cId="2328273822" sldId="5724"/>
            <ac:spMk id="10" creationId="{978EE96B-B2C0-2891-EB92-0E4281960F57}"/>
          </ac:spMkLst>
        </pc:spChg>
        <pc:spChg chg="mod">
          <ac:chgData name="Íris Hrund Halldórsdóttir - HI" userId="0834478e-9d1d-489a-b867-717661bcfdc5" providerId="ADAL" clId="{BC08267D-9C92-4BB3-846D-5B6F26E0CC78}" dt="2023-08-31T09:39:04.312" v="218" actId="20577"/>
          <ac:spMkLst>
            <pc:docMk/>
            <pc:sldMk cId="2328273822" sldId="5724"/>
            <ac:spMk id="12" creationId="{3066462E-9A3F-0CE0-D834-74EE5BB24761}"/>
          </ac:spMkLst>
        </pc:spChg>
        <pc:spChg chg="mod">
          <ac:chgData name="Íris Hrund Halldórsdóttir - HI" userId="0834478e-9d1d-489a-b867-717661bcfdc5" providerId="ADAL" clId="{BC08267D-9C92-4BB3-846D-5B6F26E0CC78}" dt="2023-08-31T10:12:47.398" v="711" actId="20577"/>
          <ac:spMkLst>
            <pc:docMk/>
            <pc:sldMk cId="2328273822" sldId="5724"/>
            <ac:spMk id="15" creationId="{977E095A-2B7B-6302-5BDF-0CAD38931053}"/>
          </ac:spMkLst>
        </pc:spChg>
      </pc:sldChg>
      <pc:sldChg chg="modSp mod">
        <pc:chgData name="Íris Hrund Halldórsdóttir - HI" userId="0834478e-9d1d-489a-b867-717661bcfdc5" providerId="ADAL" clId="{BC08267D-9C92-4BB3-846D-5B6F26E0CC78}" dt="2023-08-31T09:40:49.442" v="307" actId="20577"/>
        <pc:sldMkLst>
          <pc:docMk/>
          <pc:sldMk cId="3709739867" sldId="6001"/>
        </pc:sldMkLst>
        <pc:spChg chg="mod">
          <ac:chgData name="Íris Hrund Halldórsdóttir - HI" userId="0834478e-9d1d-489a-b867-717661bcfdc5" providerId="ADAL" clId="{BC08267D-9C92-4BB3-846D-5B6F26E0CC78}" dt="2023-08-31T09:40:49.442" v="307" actId="20577"/>
          <ac:spMkLst>
            <pc:docMk/>
            <pc:sldMk cId="3709739867" sldId="6001"/>
            <ac:spMk id="23" creationId="{C913A5E1-11E1-54FA-1243-CBA999D4E81D}"/>
          </ac:spMkLst>
        </pc:spChg>
      </pc:sldChg>
      <pc:sldChg chg="modSp mod">
        <pc:chgData name="Íris Hrund Halldórsdóttir - HI" userId="0834478e-9d1d-489a-b867-717661bcfdc5" providerId="ADAL" clId="{BC08267D-9C92-4BB3-846D-5B6F26E0CC78}" dt="2023-08-31T09:41:28.964" v="333" actId="20577"/>
        <pc:sldMkLst>
          <pc:docMk/>
          <pc:sldMk cId="3710152194" sldId="6007"/>
        </pc:sldMkLst>
        <pc:spChg chg="mod">
          <ac:chgData name="Íris Hrund Halldórsdóttir - HI" userId="0834478e-9d1d-489a-b867-717661bcfdc5" providerId="ADAL" clId="{BC08267D-9C92-4BB3-846D-5B6F26E0CC78}" dt="2023-08-31T09:41:28.964" v="333" actId="20577"/>
          <ac:spMkLst>
            <pc:docMk/>
            <pc:sldMk cId="3710152194" sldId="6007"/>
            <ac:spMk id="6" creationId="{9D162AA5-2EB8-16AE-89E7-C98B6808CFE1}"/>
          </ac:spMkLst>
        </pc:spChg>
      </pc:sldChg>
      <pc:sldChg chg="delSp modSp mod">
        <pc:chgData name="Íris Hrund Halldórsdóttir - HI" userId="0834478e-9d1d-489a-b867-717661bcfdc5" providerId="ADAL" clId="{BC08267D-9C92-4BB3-846D-5B6F26E0CC78}" dt="2023-08-31T09:46:34.820" v="536" actId="404"/>
        <pc:sldMkLst>
          <pc:docMk/>
          <pc:sldMk cId="1355934775" sldId="6008"/>
        </pc:sldMkLst>
        <pc:spChg chg="mod">
          <ac:chgData name="Íris Hrund Halldórsdóttir - HI" userId="0834478e-9d1d-489a-b867-717661bcfdc5" providerId="ADAL" clId="{BC08267D-9C92-4BB3-846D-5B6F26E0CC78}" dt="2023-08-31T09:46:23.705" v="530" actId="1076"/>
          <ac:spMkLst>
            <pc:docMk/>
            <pc:sldMk cId="1355934775" sldId="6008"/>
            <ac:spMk id="7" creationId="{BF6DD074-2C04-3AEE-7E37-CAC4F05CFFEF}"/>
          </ac:spMkLst>
        </pc:spChg>
        <pc:spChg chg="mod">
          <ac:chgData name="Íris Hrund Halldórsdóttir - HI" userId="0834478e-9d1d-489a-b867-717661bcfdc5" providerId="ADAL" clId="{BC08267D-9C92-4BB3-846D-5B6F26E0CC78}" dt="2023-08-31T09:46:20.645" v="529" actId="1076"/>
          <ac:spMkLst>
            <pc:docMk/>
            <pc:sldMk cId="1355934775" sldId="6008"/>
            <ac:spMk id="8" creationId="{FD835801-B7F4-9E18-43D5-BB25B065B90E}"/>
          </ac:spMkLst>
        </pc:spChg>
        <pc:spChg chg="mod">
          <ac:chgData name="Íris Hrund Halldórsdóttir - HI" userId="0834478e-9d1d-489a-b867-717661bcfdc5" providerId="ADAL" clId="{BC08267D-9C92-4BB3-846D-5B6F26E0CC78}" dt="2023-08-31T09:46:34.820" v="536" actId="404"/>
          <ac:spMkLst>
            <pc:docMk/>
            <pc:sldMk cId="1355934775" sldId="6008"/>
            <ac:spMk id="39" creationId="{6D1039CD-DEA2-AF78-FEA1-1E750D965B2E}"/>
          </ac:spMkLst>
        </pc:spChg>
        <pc:picChg chg="del">
          <ac:chgData name="Íris Hrund Halldórsdóttir - HI" userId="0834478e-9d1d-489a-b867-717661bcfdc5" providerId="ADAL" clId="{BC08267D-9C92-4BB3-846D-5B6F26E0CC78}" dt="2023-08-23T14:33:20.832" v="18" actId="478"/>
          <ac:picMkLst>
            <pc:docMk/>
            <pc:sldMk cId="1355934775" sldId="6008"/>
            <ac:picMk id="9" creationId="{C1837614-0CF0-981F-9F5A-300E688AC172}"/>
          </ac:picMkLst>
        </pc:picChg>
        <pc:picChg chg="del">
          <ac:chgData name="Íris Hrund Halldórsdóttir - HI" userId="0834478e-9d1d-489a-b867-717661bcfdc5" providerId="ADAL" clId="{BC08267D-9C92-4BB3-846D-5B6F26E0CC78}" dt="2023-08-23T14:33:21.510" v="19" actId="478"/>
          <ac:picMkLst>
            <pc:docMk/>
            <pc:sldMk cId="1355934775" sldId="6008"/>
            <ac:picMk id="10" creationId="{357C3F7B-8C11-3B0F-68C9-27E48D8E7503}"/>
          </ac:picMkLst>
        </pc:picChg>
        <pc:picChg chg="del">
          <ac:chgData name="Íris Hrund Halldórsdóttir - HI" userId="0834478e-9d1d-489a-b867-717661bcfdc5" providerId="ADAL" clId="{BC08267D-9C92-4BB3-846D-5B6F26E0CC78}" dt="2023-08-23T14:33:22.013" v="20" actId="478"/>
          <ac:picMkLst>
            <pc:docMk/>
            <pc:sldMk cId="1355934775" sldId="6008"/>
            <ac:picMk id="11" creationId="{42AC5421-8B53-6A61-6E59-EB7AC0E3C30E}"/>
          </ac:picMkLst>
        </pc:picChg>
      </pc:sldChg>
      <pc:sldMasterChg chg="modSldLayout">
        <pc:chgData name="Íris Hrund Halldórsdóttir - HI" userId="0834478e-9d1d-489a-b867-717661bcfdc5" providerId="ADAL" clId="{BC08267D-9C92-4BB3-846D-5B6F26E0CC78}" dt="2023-08-31T09:51:59.253" v="690" actId="14100"/>
        <pc:sldMasterMkLst>
          <pc:docMk/>
          <pc:sldMasterMk cId="580465908" sldId="2147483828"/>
        </pc:sldMasterMkLst>
        <pc:sldLayoutChg chg="addSp delSp modSp mod">
          <pc:chgData name="Íris Hrund Halldórsdóttir - HI" userId="0834478e-9d1d-489a-b867-717661bcfdc5" providerId="ADAL" clId="{BC08267D-9C92-4BB3-846D-5B6F26E0CC78}" dt="2023-08-31T09:51:59.253" v="690" actId="14100"/>
          <pc:sldLayoutMkLst>
            <pc:docMk/>
            <pc:sldMasterMk cId="580465908" sldId="2147483828"/>
            <pc:sldLayoutMk cId="4220865040" sldId="2147483829"/>
          </pc:sldLayoutMkLst>
          <pc:spChg chg="del">
            <ac:chgData name="Íris Hrund Halldórsdóttir - HI" userId="0834478e-9d1d-489a-b867-717661bcfdc5" providerId="ADAL" clId="{BC08267D-9C92-4BB3-846D-5B6F26E0CC78}" dt="2023-08-29T09:10:42.509" v="175" actId="478"/>
            <ac:spMkLst>
              <pc:docMk/>
              <pc:sldMasterMk cId="580465908" sldId="2147483828"/>
              <pc:sldLayoutMk cId="4220865040" sldId="2147483829"/>
              <ac:spMk id="23" creationId="{23FAF6BC-92F1-BF4F-87ED-EB5FDA663DAD}"/>
            </ac:spMkLst>
          </pc:spChg>
          <pc:grpChg chg="del">
            <ac:chgData name="Íris Hrund Halldórsdóttir - HI" userId="0834478e-9d1d-489a-b867-717661bcfdc5" providerId="ADAL" clId="{BC08267D-9C92-4BB3-846D-5B6F26E0CC78}" dt="2023-08-29T09:10:44.992" v="176" actId="478"/>
            <ac:grpSpMkLst>
              <pc:docMk/>
              <pc:sldMasterMk cId="580465908" sldId="2147483828"/>
              <pc:sldLayoutMk cId="4220865040" sldId="2147483829"/>
              <ac:grpSpMk id="24" creationId="{42477C97-4AB2-0B46-A1B1-C5A8EC75C110}"/>
            </ac:grpSpMkLst>
          </pc:grpChg>
          <pc:picChg chg="add mod">
            <ac:chgData name="Íris Hrund Halldórsdóttir - HI" userId="0834478e-9d1d-489a-b867-717661bcfdc5" providerId="ADAL" clId="{BC08267D-9C92-4BB3-846D-5B6F26E0CC78}" dt="2023-08-31T09:51:59.253" v="690" actId="14100"/>
            <ac:picMkLst>
              <pc:docMk/>
              <pc:sldMasterMk cId="580465908" sldId="2147483828"/>
              <pc:sldLayoutMk cId="4220865040" sldId="2147483829"/>
              <ac:picMk id="1026" creationId="{444C95AE-602B-88AA-C0C4-C3A9A2D303B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06/09/2023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06/09/2023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a:t>
            </a:fld>
            <a:endParaRPr lang="en-IE"/>
          </a:p>
        </p:txBody>
      </p:sp>
    </p:spTree>
    <p:extLst>
      <p:ext uri="{BB962C8B-B14F-4D97-AF65-F5344CB8AC3E}">
        <p14:creationId xmlns:p14="http://schemas.microsoft.com/office/powerpoint/2010/main" val="1421279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endParaRPr lang="en-GB" dirty="0">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12</a:t>
            </a:fld>
            <a:endParaRPr lang="en-IE"/>
          </a:p>
        </p:txBody>
      </p:sp>
    </p:spTree>
    <p:extLst>
      <p:ext uri="{BB962C8B-B14F-4D97-AF65-F5344CB8AC3E}">
        <p14:creationId xmlns:p14="http://schemas.microsoft.com/office/powerpoint/2010/main" val="630318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FFFFFF"/>
              </a:solidFill>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15</a:t>
            </a:fld>
            <a:endParaRPr lang="en-IE"/>
          </a:p>
        </p:txBody>
      </p:sp>
    </p:spTree>
    <p:extLst>
      <p:ext uri="{BB962C8B-B14F-4D97-AF65-F5344CB8AC3E}">
        <p14:creationId xmlns:p14="http://schemas.microsoft.com/office/powerpoint/2010/main" val="113477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20</a:t>
            </a:fld>
            <a:endParaRPr lang="en-IE"/>
          </a:p>
        </p:txBody>
      </p:sp>
    </p:spTree>
    <p:extLst>
      <p:ext uri="{BB962C8B-B14F-4D97-AF65-F5344CB8AC3E}">
        <p14:creationId xmlns:p14="http://schemas.microsoft.com/office/powerpoint/2010/main" val="342966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rtl="0" fontAlgn="base">
              <a:lnSpc>
                <a:spcPct val="120000"/>
              </a:lnSpc>
              <a:spcBef>
                <a:spcPts val="0"/>
              </a:spcBef>
            </a:pPr>
            <a:endParaRPr lang="en-GB" b="1" i="0" dirty="0">
              <a:effectLst/>
            </a:endParaRPr>
          </a:p>
          <a:p>
            <a:pPr indent="0" algn="l" rtl="0" fontAlgn="base">
              <a:lnSpc>
                <a:spcPct val="120000"/>
              </a:lnSpc>
              <a:spcBef>
                <a:spcPts val="0"/>
              </a:spcBef>
            </a:pPr>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22</a:t>
            </a:fld>
            <a:endParaRPr lang="en-IE"/>
          </a:p>
        </p:txBody>
      </p:sp>
    </p:spTree>
    <p:extLst>
      <p:ext uri="{BB962C8B-B14F-4D97-AF65-F5344CB8AC3E}">
        <p14:creationId xmlns:p14="http://schemas.microsoft.com/office/powerpoint/2010/main" val="32629078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28</a:t>
            </a:fld>
            <a:endParaRPr lang="en-IE"/>
          </a:p>
        </p:txBody>
      </p:sp>
    </p:spTree>
    <p:extLst>
      <p:ext uri="{BB962C8B-B14F-4D97-AF65-F5344CB8AC3E}">
        <p14:creationId xmlns:p14="http://schemas.microsoft.com/office/powerpoint/2010/main" val="1607462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29</a:t>
            </a:fld>
            <a:endParaRPr lang="en-IE"/>
          </a:p>
        </p:txBody>
      </p:sp>
    </p:spTree>
    <p:extLst>
      <p:ext uri="{BB962C8B-B14F-4D97-AF65-F5344CB8AC3E}">
        <p14:creationId xmlns:p14="http://schemas.microsoft.com/office/powerpoint/2010/main" val="38596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35</a:t>
            </a:fld>
            <a:endParaRPr lang="en-IE"/>
          </a:p>
        </p:txBody>
      </p:sp>
    </p:spTree>
    <p:extLst>
      <p:ext uri="{BB962C8B-B14F-4D97-AF65-F5344CB8AC3E}">
        <p14:creationId xmlns:p14="http://schemas.microsoft.com/office/powerpoint/2010/main" val="46171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a:t>
            </a:fld>
            <a:endParaRPr lang="en-IE"/>
          </a:p>
        </p:txBody>
      </p:sp>
    </p:spTree>
    <p:extLst>
      <p:ext uri="{BB962C8B-B14F-4D97-AF65-F5344CB8AC3E}">
        <p14:creationId xmlns:p14="http://schemas.microsoft.com/office/powerpoint/2010/main" val="1213985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3</a:t>
            </a:fld>
            <a:endParaRPr lang="en-IE"/>
          </a:p>
        </p:txBody>
      </p:sp>
    </p:spTree>
    <p:extLst>
      <p:ext uri="{BB962C8B-B14F-4D97-AF65-F5344CB8AC3E}">
        <p14:creationId xmlns:p14="http://schemas.microsoft.com/office/powerpoint/2010/main" val="988116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4</a:t>
            </a:fld>
            <a:endParaRPr lang="en-IE"/>
          </a:p>
        </p:txBody>
      </p:sp>
    </p:spTree>
    <p:extLst>
      <p:ext uri="{BB962C8B-B14F-4D97-AF65-F5344CB8AC3E}">
        <p14:creationId xmlns:p14="http://schemas.microsoft.com/office/powerpoint/2010/main" val="1876012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pPr>
            <a:endParaRPr lang="en-GB" dirty="0">
              <a:solidFill>
                <a:srgbClr val="FFFFFF"/>
              </a:solidFill>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5</a:t>
            </a:fld>
            <a:endParaRPr lang="en-IE"/>
          </a:p>
        </p:txBody>
      </p:sp>
    </p:spTree>
    <p:extLst>
      <p:ext uri="{BB962C8B-B14F-4D97-AF65-F5344CB8AC3E}">
        <p14:creationId xmlns:p14="http://schemas.microsoft.com/office/powerpoint/2010/main" val="3120192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B91B2EDA-311B-44C4-9505-AE01BBB17CFE}" type="slidenum">
              <a:rPr lang="en-IE" smtClean="0"/>
              <a:t>6</a:t>
            </a:fld>
            <a:endParaRPr lang="en-IE"/>
          </a:p>
        </p:txBody>
      </p:sp>
    </p:spTree>
    <p:extLst>
      <p:ext uri="{BB962C8B-B14F-4D97-AF65-F5344CB8AC3E}">
        <p14:creationId xmlns:p14="http://schemas.microsoft.com/office/powerpoint/2010/main" val="1068097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8</a:t>
            </a:fld>
            <a:endParaRPr lang="en-IE"/>
          </a:p>
        </p:txBody>
      </p:sp>
    </p:spTree>
    <p:extLst>
      <p:ext uri="{BB962C8B-B14F-4D97-AF65-F5344CB8AC3E}">
        <p14:creationId xmlns:p14="http://schemas.microsoft.com/office/powerpoint/2010/main" val="257390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10</a:t>
            </a:fld>
            <a:endParaRPr lang="en-IE"/>
          </a:p>
        </p:txBody>
      </p:sp>
    </p:spTree>
    <p:extLst>
      <p:ext uri="{BB962C8B-B14F-4D97-AF65-F5344CB8AC3E}">
        <p14:creationId xmlns:p14="http://schemas.microsoft.com/office/powerpoint/2010/main" val="2328639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91B2EDA-311B-44C4-9505-AE01BBB17CFE}" type="slidenum">
              <a:rPr lang="en-IE" smtClean="0"/>
              <a:t>11</a:t>
            </a:fld>
            <a:endParaRPr lang="en-IE"/>
          </a:p>
        </p:txBody>
      </p:sp>
    </p:spTree>
    <p:extLst>
      <p:ext uri="{BB962C8B-B14F-4D97-AF65-F5344CB8AC3E}">
        <p14:creationId xmlns:p14="http://schemas.microsoft.com/office/powerpoint/2010/main" val="2288469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425868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59C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249589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40194367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37C5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pic>
        <p:nvPicPr>
          <p:cNvPr id="1026" name="Picture 2">
            <a:extLst>
              <a:ext uri="{FF2B5EF4-FFF2-40B4-BE49-F238E27FC236}">
                <a16:creationId xmlns:a16="http://schemas.microsoft.com/office/drawing/2014/main" id="{444C95AE-602B-88AA-C0C4-C3A9A2D303BB}"/>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0055554" y="5429251"/>
            <a:ext cx="2136446" cy="1436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865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3947335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089787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9064452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5129369"/>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859189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70722" y="24907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809050" y="30627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79005" y="6106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38959" y="24907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70722" y="132370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809050" y="138090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79005" y="168523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38959" y="132370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70722" y="238346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809050" y="244066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79005" y="274500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38959" y="238346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56867" y="344165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95195" y="349885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65150" y="380318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25104" y="344165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418236" cy="6892757"/>
          </a:xfrm>
          <a:prstGeom prst="rect">
            <a:avLst/>
          </a:prstGeom>
          <a:solidFill>
            <a:srgbClr val="F37C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859379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912" r:id="rId3"/>
    <p:sldLayoutId id="2147483829" r:id="rId4"/>
    <p:sldLayoutId id="2147483880" r:id="rId5"/>
    <p:sldLayoutId id="2147483882" r:id="rId6"/>
    <p:sldLayoutId id="2147483881" r:id="rId7"/>
    <p:sldLayoutId id="2147483830" r:id="rId8"/>
    <p:sldLayoutId id="2147483842" r:id="rId9"/>
    <p:sldLayoutId id="2147483840" r:id="rId10"/>
    <p:sldLayoutId id="2147483841" r:id="rId11"/>
    <p:sldLayoutId id="2147483883" r:id="rId12"/>
    <p:sldLayoutId id="2147483891" r:id="rId13"/>
    <p:sldLayoutId id="2147483862" r:id="rId14"/>
    <p:sldLayoutId id="2147483907" r:id="rId15"/>
    <p:sldLayoutId id="2147483861" r:id="rId16"/>
    <p:sldLayoutId id="2147483906" r:id="rId17"/>
    <p:sldLayoutId id="2147483874" r:id="rId18"/>
    <p:sldLayoutId id="2147483863" r:id="rId19"/>
    <p:sldLayoutId id="2147483835" r:id="rId20"/>
    <p:sldLayoutId id="2147483875" r:id="rId21"/>
    <p:sldLayoutId id="2147483901" r:id="rId22"/>
    <p:sldLayoutId id="2147483836" r:id="rId23"/>
    <p:sldLayoutId id="2147483831" r:id="rId24"/>
    <p:sldLayoutId id="2147483888" r:id="rId25"/>
    <p:sldLayoutId id="2147483902" r:id="rId26"/>
    <p:sldLayoutId id="2147483889" r:id="rId27"/>
    <p:sldLayoutId id="2147483890" r:id="rId28"/>
    <p:sldLayoutId id="2147483846" r:id="rId29"/>
    <p:sldLayoutId id="2147483904" r:id="rId30"/>
    <p:sldLayoutId id="2147483876" r:id="rId31"/>
    <p:sldLayoutId id="2147483873" r:id="rId32"/>
    <p:sldLayoutId id="2147483834" r:id="rId33"/>
    <p:sldLayoutId id="2147483877" r:id="rId34"/>
    <p:sldLayoutId id="2147483845" r:id="rId35"/>
    <p:sldLayoutId id="2147483869" r:id="rId36"/>
    <p:sldLayoutId id="2147483910" r:id="rId37"/>
    <p:sldLayoutId id="2147483878" r:id="rId38"/>
    <p:sldLayoutId id="2147483866" r:id="rId39"/>
    <p:sldLayoutId id="2147483833" r:id="rId40"/>
    <p:sldLayoutId id="2147483900" r:id="rId41"/>
    <p:sldLayoutId id="2147483847" r:id="rId42"/>
    <p:sldLayoutId id="2147483871" r:id="rId43"/>
    <p:sldLayoutId id="2147483870" r:id="rId44"/>
    <p:sldLayoutId id="2147483872" r:id="rId45"/>
    <p:sldLayoutId id="2147483837" r:id="rId46"/>
    <p:sldLayoutId id="2147483838" r:id="rId47"/>
    <p:sldLayoutId id="2147483844" r:id="rId48"/>
    <p:sldLayoutId id="2147483848" r:id="rId49"/>
    <p:sldLayoutId id="2147483898" r:id="rId50"/>
    <p:sldLayoutId id="2147483903" r:id="rId51"/>
    <p:sldLayoutId id="2147483905" r:id="rId52"/>
    <p:sldLayoutId id="2147483849" r:id="rId53"/>
    <p:sldLayoutId id="2147483895" r:id="rId54"/>
    <p:sldLayoutId id="2147483909" r:id="rId55"/>
    <p:sldLayoutId id="2147483887" r:id="rId56"/>
    <p:sldLayoutId id="2147483896" r:id="rId57"/>
    <p:sldLayoutId id="2147483851" r:id="rId58"/>
    <p:sldLayoutId id="2147483854" r:id="rId59"/>
    <p:sldLayoutId id="2147483855" r:id="rId60"/>
    <p:sldLayoutId id="2147483885" r:id="rId61"/>
    <p:sldLayoutId id="2147483899" r:id="rId62"/>
    <p:sldLayoutId id="2147483886" r:id="rId63"/>
    <p:sldLayoutId id="2147483856" r:id="rId64"/>
    <p:sldLayoutId id="2147483893" r:id="rId65"/>
    <p:sldLayoutId id="2147483894" r:id="rId66"/>
    <p:sldLayoutId id="2147483892" r:id="rId67"/>
    <p:sldLayoutId id="2147483857" r:id="rId68"/>
    <p:sldLayoutId id="2147483864" r:id="rId69"/>
    <p:sldLayoutId id="2147483852" r:id="rId70"/>
    <p:sldLayoutId id="2147483858" r:id="rId71"/>
    <p:sldLayoutId id="2147483859" r:id="rId72"/>
    <p:sldLayoutId id="2147483860" r:id="rId73"/>
    <p:sldLayoutId id="2147483853" r:id="rId74"/>
    <p:sldLayoutId id="2147483911" r:id="rId7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32.xml"/><Relationship Id="rId5" Type="http://schemas.openxmlformats.org/officeDocument/2006/relationships/image" Target="../media/image40.sv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onlinemba.wsu.edu/blog/crisis-management-plans/#:~:text=Despite%20this%20reality%2C%20surveys%20show,devastating%20consequences%20as%20a%20result." TargetMode="External"/><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3.xml"/><Relationship Id="rId4" Type="http://schemas.openxmlformats.org/officeDocument/2006/relationships/image" Target="../media/image47.sv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www.smartsheet.com/content/crisis-management-plan"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hyperlink" Target="https://www.tourismrecovery.eu/hei-regional-tourism-crisis-curriculum-en/"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s://www.smartsheet.com/content/crisis-management-templates" TargetMode="External"/><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smartsheet.com/content/crisis-management-templates" TargetMode="External"/><Relationship Id="rId1" Type="http://schemas.openxmlformats.org/officeDocument/2006/relationships/slideLayout" Target="../slideLayouts/slideLayout22.xml"/><Relationship Id="rId5" Type="http://schemas.openxmlformats.org/officeDocument/2006/relationships/image" Target="../media/image52.sv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3.xml"/><Relationship Id="rId1" Type="http://schemas.openxmlformats.org/officeDocument/2006/relationships/slideLayout" Target="../slideLayouts/slideLayout22.xml"/><Relationship Id="rId5" Type="http://schemas.openxmlformats.org/officeDocument/2006/relationships/hyperlink" Target="https://www.techtarget.com/searchdisasterrecovery/tip/Crisis-management-plan-12-key-elements-for-resilience" TargetMode="External"/><Relationship Id="rId4" Type="http://schemas.openxmlformats.org/officeDocument/2006/relationships/hyperlink" Target="https://www.techtarget.com/searchdisasterrecovery/answer/What-are-vital-elements-of-a-workplace-emergency-response-plan"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www.techtarget.com/searchsecurity/tip/Incident-response-frameworks-for-enterprise-security-teams" TargetMode="External"/><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3" Type="http://schemas.openxmlformats.org/officeDocument/2006/relationships/hyperlink" Target="https://www.techtarget.com/searchsecurity/tip/How-to-create-a-critical-infrastructure-incident-response-plan" TargetMode="External"/><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hyperlink" Target="https://www.farmersjournal.ie/flooding-of-river-shannon-to-move-into-severe-risk-category-195813"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16.xml"/><Relationship Id="rId1" Type="http://schemas.openxmlformats.org/officeDocument/2006/relationships/slideLayout" Target="../slideLayouts/slideLayout74.xml"/><Relationship Id="rId6" Type="http://schemas.openxmlformats.org/officeDocument/2006/relationships/image" Target="../media/image57.jpeg"/><Relationship Id="rId5" Type="http://schemas.openxmlformats.org/officeDocument/2006/relationships/hyperlink" Target="https://www.facebook.com/tourismcrisisrecovery" TargetMode="External"/><Relationship Id="rId4" Type="http://schemas.openxmlformats.org/officeDocument/2006/relationships/hyperlink" Target="https://momentumconsulting.ie/team/laura-maga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5.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946301" y="4476760"/>
            <a:ext cx="10101663" cy="1455117"/>
          </a:xfrm>
        </p:spPr>
        <p:txBody>
          <a:bodyPr vert="horz" lIns="91440" tIns="45720" rIns="91440" bIns="45720" rtlCol="0" anchor="t">
            <a:noAutofit/>
          </a:bodyPr>
          <a:lstStyle/>
          <a:p>
            <a:pPr>
              <a:lnSpc>
                <a:spcPct val="100000"/>
              </a:lnSpc>
              <a:spcBef>
                <a:spcPts val="0"/>
              </a:spcBef>
            </a:pPr>
            <a:r>
              <a:rPr lang="is-IS" sz="2800" dirty="0"/>
              <a:t>Gerð svæðisbundinnar aðgerðaáætlunar um krísustjórnun</a:t>
            </a:r>
            <a:br>
              <a:rPr lang="is-IS" sz="2800" dirty="0"/>
            </a:br>
            <a:r>
              <a:rPr lang="is-IS" sz="2200" b="0" i="1" dirty="0"/>
              <a:t> (Skammtíma viðbragðsáætlun og áætlun fyrir endurheimt)</a:t>
            </a:r>
          </a:p>
          <a:p>
            <a:endParaRPr lang="is-IS" sz="24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9217605" cy="697353"/>
          </a:xfrm>
        </p:spPr>
        <p:txBody>
          <a:bodyPr>
            <a:noAutofit/>
          </a:bodyPr>
          <a:lstStyle/>
          <a:p>
            <a:r>
              <a:rPr lang="is-IS" sz="6000" b="1" dirty="0"/>
              <a:t>Námskeiðseining 5</a:t>
            </a:r>
          </a:p>
        </p:txBody>
      </p:sp>
      <p:sp>
        <p:nvSpPr>
          <p:cNvPr id="2" name="TextBox 1">
            <a:extLst>
              <a:ext uri="{FF2B5EF4-FFF2-40B4-BE49-F238E27FC236}">
                <a16:creationId xmlns:a16="http://schemas.microsoft.com/office/drawing/2014/main" id="{34D00932-839E-98E6-27C0-FC9040540FBB}"/>
              </a:ext>
            </a:extLst>
          </p:cNvPr>
          <p:cNvSpPr txBox="1"/>
          <p:nvPr/>
        </p:nvSpPr>
        <p:spPr>
          <a:xfrm>
            <a:off x="608009" y="2289867"/>
            <a:ext cx="6257925" cy="1107996"/>
          </a:xfrm>
          <a:prstGeom prst="rect">
            <a:avLst/>
          </a:prstGeom>
          <a:noFill/>
        </p:spPr>
        <p:txBody>
          <a:bodyPr wrap="square" rtlCol="0">
            <a:spAutoFit/>
          </a:bodyPr>
          <a:lstStyle/>
          <a:p>
            <a:r>
              <a:rPr lang="is-IS" sz="2400" dirty="0">
                <a:solidFill>
                  <a:srgbClr val="7A547C"/>
                </a:solidFill>
              </a:rPr>
              <a:t>Krísustjórnun í svæðisbundinni ferðaþjónustu </a:t>
            </a:r>
          </a:p>
          <a:p>
            <a:r>
              <a:rPr lang="is-IS" sz="2400" dirty="0">
                <a:solidFill>
                  <a:srgbClr val="7A547C"/>
                </a:solidFill>
              </a:rPr>
              <a:t>Námskeið fyrir háskólastig, 2023</a:t>
            </a:r>
          </a:p>
          <a:p>
            <a:r>
              <a:rPr lang="is-IS" i="1" dirty="0">
                <a:solidFill>
                  <a:srgbClr val="7A547C"/>
                </a:solidFill>
              </a:rPr>
              <a:t>Hannað af Laura Magan (</a:t>
            </a:r>
            <a:r>
              <a:rPr lang="is-IS" i="1" dirty="0" err="1">
                <a:solidFill>
                  <a:srgbClr val="7A547C"/>
                </a:solidFill>
              </a:rPr>
              <a:t>Momentum</a:t>
            </a:r>
            <a:r>
              <a:rPr lang="is-IS" i="1" dirty="0">
                <a:solidFill>
                  <a:srgbClr val="7A547C"/>
                </a:solidFill>
              </a:rPr>
              <a:t>) </a:t>
            </a:r>
          </a:p>
        </p:txBody>
      </p:sp>
    </p:spTree>
    <p:extLst>
      <p:ext uri="{BB962C8B-B14F-4D97-AF65-F5344CB8AC3E}">
        <p14:creationId xmlns:p14="http://schemas.microsoft.com/office/powerpoint/2010/main" val="3384634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D53A6-0C33-CE49-032F-4E341CDDBC47}"/>
              </a:ext>
            </a:extLst>
          </p:cNvPr>
          <p:cNvSpPr>
            <a:spLocks noGrp="1"/>
          </p:cNvSpPr>
          <p:nvPr>
            <p:ph type="body" sz="quarter" idx="18"/>
          </p:nvPr>
        </p:nvSpPr>
        <p:spPr>
          <a:xfrm>
            <a:off x="600090" y="1063828"/>
            <a:ext cx="5117805" cy="5208494"/>
          </a:xfrm>
        </p:spPr>
        <p:txBody>
          <a:bodyPr vert="horz" lIns="91440" tIns="45720" rIns="91440" bIns="45720" rtlCol="0" anchor="t">
            <a:normAutofit fontScale="92500" lnSpcReduction="10000"/>
          </a:bodyPr>
          <a:lstStyle/>
          <a:p>
            <a:pPr indent="0">
              <a:lnSpc>
                <a:spcPct val="110000"/>
              </a:lnSpc>
            </a:pPr>
            <a:r>
              <a:rPr lang="is-IS" dirty="0"/>
              <a:t>Öflug svæðisbundin krísustjórnun í ferðaþjónustu krefst öflugrar stefnu, áætlunar, handbóka og annars stuðningsefnis svo allir séu á sömu blaðsíðunni og;</a:t>
            </a:r>
            <a:endParaRPr lang="is-IS" i="0" dirty="0">
              <a:effectLst/>
            </a:endParaRPr>
          </a:p>
          <a:p>
            <a:pPr marL="571500" indent="-342900">
              <a:lnSpc>
                <a:spcPct val="110000"/>
              </a:lnSpc>
              <a:buFont typeface="Wingdings" panose="05000000000000000000" pitchFamily="2" charset="2"/>
              <a:buChar char="v"/>
            </a:pPr>
            <a:r>
              <a:rPr lang="is-IS" dirty="0"/>
              <a:t>geti tafarlaust</a:t>
            </a:r>
            <a:r>
              <a:rPr lang="is-IS" i="0" dirty="0">
                <a:effectLst/>
              </a:rPr>
              <a:t> brugðist við hörmungum eða hættuástandi á fullnægjandi hátt</a:t>
            </a:r>
            <a:endParaRPr lang="is-IS" i="0" dirty="0">
              <a:effectLst/>
              <a:cs typeface="Calibri"/>
            </a:endParaRPr>
          </a:p>
          <a:p>
            <a:pPr marL="571500" indent="-342900">
              <a:lnSpc>
                <a:spcPct val="110000"/>
              </a:lnSpc>
              <a:buFont typeface="Wingdings" panose="05000000000000000000" pitchFamily="2" charset="2"/>
              <a:buChar char="v"/>
            </a:pPr>
            <a:r>
              <a:rPr lang="is-IS" dirty="0"/>
              <a:t>lágmarkar</a:t>
            </a:r>
            <a:r>
              <a:rPr lang="is-IS" i="0" dirty="0">
                <a:effectLst/>
              </a:rPr>
              <a:t> neikvæð áhrif á gesti og ferðaþjónustuna</a:t>
            </a:r>
            <a:endParaRPr lang="is-IS" i="0" dirty="0">
              <a:effectLst/>
              <a:cs typeface="Calibri"/>
            </a:endParaRPr>
          </a:p>
          <a:p>
            <a:pPr indent="0">
              <a:lnSpc>
                <a:spcPct val="110000"/>
              </a:lnSpc>
            </a:pPr>
            <a:r>
              <a:rPr lang="is-IS" b="0" i="0" dirty="0">
                <a:effectLst/>
              </a:rPr>
              <a:t>Vel </a:t>
            </a:r>
            <a:r>
              <a:rPr lang="is-IS" dirty="0"/>
              <a:t>undirbúnir</a:t>
            </a:r>
            <a:r>
              <a:rPr lang="is-IS" b="0" i="0" dirty="0">
                <a:effectLst/>
              </a:rPr>
              <a:t> áfangastaðir og </a:t>
            </a:r>
            <a:r>
              <a:rPr lang="is-IS" i="0" dirty="0">
                <a:effectLst/>
              </a:rPr>
              <a:t>ferðaþjónustufyrirtæki eru</a:t>
            </a:r>
            <a:r>
              <a:rPr lang="is-IS" dirty="0"/>
              <a:t> betur í stakk búin til þess að bregðast skjótt við í anda viðbragðsáætlunarinnar. </a:t>
            </a:r>
            <a:endParaRPr lang="is-IS" dirty="0">
              <a:cs typeface="Calibri"/>
            </a:endParaRPr>
          </a:p>
        </p:txBody>
      </p:sp>
      <p:sp>
        <p:nvSpPr>
          <p:cNvPr id="3" name="Text Placeholder 2">
            <a:extLst>
              <a:ext uri="{FF2B5EF4-FFF2-40B4-BE49-F238E27FC236}">
                <a16:creationId xmlns:a16="http://schemas.microsoft.com/office/drawing/2014/main" id="{E0F91143-6CE5-48D5-28D0-ECD79469330D}"/>
              </a:ext>
            </a:extLst>
          </p:cNvPr>
          <p:cNvSpPr>
            <a:spLocks noGrp="1"/>
          </p:cNvSpPr>
          <p:nvPr>
            <p:ph type="body" sz="quarter" idx="16"/>
          </p:nvPr>
        </p:nvSpPr>
        <p:spPr>
          <a:xfrm>
            <a:off x="493486" y="472643"/>
            <a:ext cx="5602514" cy="717528"/>
          </a:xfrm>
        </p:spPr>
        <p:txBody>
          <a:bodyPr vert="horz" lIns="91440" tIns="45720" rIns="91440" bIns="45720" rtlCol="0" anchor="t">
            <a:normAutofit fontScale="92500"/>
          </a:bodyPr>
          <a:lstStyle/>
          <a:p>
            <a:r>
              <a:rPr lang="is-IS" sz="3200" dirty="0"/>
              <a:t>Aðgerðaáætlanir um krísustjórnun</a:t>
            </a:r>
          </a:p>
        </p:txBody>
      </p:sp>
      <p:pic>
        <p:nvPicPr>
          <p:cNvPr id="5" name="Picture 4" descr="A picture containing sky, ground, outdoor, person&#10;&#10;Description automatically generated">
            <a:extLst>
              <a:ext uri="{FF2B5EF4-FFF2-40B4-BE49-F238E27FC236}">
                <a16:creationId xmlns:a16="http://schemas.microsoft.com/office/drawing/2014/main" id="{3F212F8D-3E78-037B-0D19-4A99509A82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129" y="1308847"/>
            <a:ext cx="5819871" cy="3872236"/>
          </a:xfrm>
          <a:prstGeom prst="rect">
            <a:avLst/>
          </a:prstGeom>
        </p:spPr>
      </p:pic>
      <p:sp>
        <p:nvSpPr>
          <p:cNvPr id="7" name="Frame 6">
            <a:extLst>
              <a:ext uri="{FF2B5EF4-FFF2-40B4-BE49-F238E27FC236}">
                <a16:creationId xmlns:a16="http://schemas.microsoft.com/office/drawing/2014/main" id="{D5F03CB7-FA58-A002-291D-A180A78030B9}"/>
              </a:ext>
            </a:extLst>
          </p:cNvPr>
          <p:cNvSpPr/>
          <p:nvPr/>
        </p:nvSpPr>
        <p:spPr>
          <a:xfrm rot="20572014">
            <a:off x="6821419" y="2711497"/>
            <a:ext cx="4718021" cy="1066937"/>
          </a:xfrm>
          <a:prstGeom prst="fram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800" b="1" dirty="0">
                <a:solidFill>
                  <a:srgbClr val="FF0000"/>
                </a:solidFill>
              </a:rPr>
              <a:t>CANCELLED</a:t>
            </a:r>
          </a:p>
        </p:txBody>
      </p:sp>
    </p:spTree>
    <p:extLst>
      <p:ext uri="{BB962C8B-B14F-4D97-AF65-F5344CB8AC3E}">
        <p14:creationId xmlns:p14="http://schemas.microsoft.com/office/powerpoint/2010/main" val="3765664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644362" y="1011732"/>
            <a:ext cx="5554972" cy="5677438"/>
          </a:xfrm>
        </p:spPr>
        <p:txBody>
          <a:bodyPr vert="horz" lIns="91440" tIns="45720" rIns="91440" bIns="45720" rtlCol="0" anchor="t">
            <a:noAutofit/>
          </a:bodyPr>
          <a:lstStyle/>
          <a:p>
            <a:pPr marL="0" indent="0" algn="l">
              <a:lnSpc>
                <a:spcPct val="100000"/>
              </a:lnSpc>
              <a:spcBef>
                <a:spcPts val="0"/>
              </a:spcBef>
            </a:pPr>
            <a:r>
              <a:rPr lang="is-IS" sz="2100" i="0" u="none" strike="noStrike" dirty="0">
                <a:effectLst/>
              </a:rPr>
              <a:t>Það sem fyrirtækin, </a:t>
            </a:r>
            <a:r>
              <a:rPr lang="is-IS" sz="2100" dirty="0"/>
              <a:t>stofnanir</a:t>
            </a:r>
            <a:r>
              <a:rPr lang="is-IS" sz="2100" i="0" u="none" strike="noStrike" dirty="0">
                <a:effectLst/>
              </a:rPr>
              <a:t> og aðrir rekstraaðilar og svæði </a:t>
            </a:r>
            <a:r>
              <a:rPr lang="is-IS" sz="2100" b="1" i="0" u="none" strike="noStrike" dirty="0">
                <a:effectLst/>
              </a:rPr>
              <a:t>geta gert til að undirbúa sig, bregðast við og til að ná bata.</a:t>
            </a:r>
            <a:endParaRPr lang="is-IS" sz="2100" b="0" i="0" u="none" strike="noStrike" dirty="0">
              <a:effectLst/>
            </a:endParaRPr>
          </a:p>
          <a:p>
            <a:pPr marL="0" indent="0" algn="l">
              <a:lnSpc>
                <a:spcPct val="100000"/>
              </a:lnSpc>
              <a:spcBef>
                <a:spcPts val="0"/>
              </a:spcBef>
            </a:pPr>
            <a:endParaRPr lang="is-IS" sz="2100" b="0" i="0" u="none" strike="noStrike" dirty="0">
              <a:effectLst/>
            </a:endParaRPr>
          </a:p>
          <a:p>
            <a:pPr marL="0" indent="0" algn="l">
              <a:lnSpc>
                <a:spcPct val="100000"/>
              </a:lnSpc>
              <a:spcBef>
                <a:spcPts val="0"/>
              </a:spcBef>
            </a:pPr>
            <a:r>
              <a:rPr lang="is-IS" sz="2100" b="0" i="0" u="none" strike="noStrike" dirty="0">
                <a:effectLst/>
              </a:rPr>
              <a:t>Allar þær </a:t>
            </a:r>
            <a:r>
              <a:rPr lang="is-IS" sz="2100" b="1" i="0" u="none" strike="noStrike" dirty="0">
                <a:effectLst/>
              </a:rPr>
              <a:t>undirbúningsaðgerðir</a:t>
            </a:r>
            <a:r>
              <a:rPr lang="is-IS" sz="2100" b="0" i="0" u="none" strike="noStrike" dirty="0">
                <a:effectLst/>
              </a:rPr>
              <a:t> sem þarf – skrá yfir hlutverk, ábyrgð</a:t>
            </a:r>
            <a:r>
              <a:rPr lang="is-IS" sz="2100" dirty="0"/>
              <a:t> og verkefni sem starfsfólki mun sinna, fyrir, meðan og á eftir krísu</a:t>
            </a:r>
            <a:endParaRPr lang="is-IS" sz="2100" b="0" i="0" u="none" strike="noStrike" dirty="0">
              <a:effectLst/>
            </a:endParaRPr>
          </a:p>
          <a:p>
            <a:pPr marL="0" indent="0" algn="l">
              <a:lnSpc>
                <a:spcPct val="100000"/>
              </a:lnSpc>
              <a:spcBef>
                <a:spcPts val="0"/>
              </a:spcBef>
            </a:pPr>
            <a:endParaRPr lang="is-IS" sz="2100" dirty="0"/>
          </a:p>
          <a:p>
            <a:pPr marL="0" indent="0">
              <a:lnSpc>
                <a:spcPct val="100000"/>
              </a:lnSpc>
              <a:spcBef>
                <a:spcPts val="0"/>
              </a:spcBef>
            </a:pPr>
            <a:r>
              <a:rPr lang="is-IS" sz="2100" b="0" i="0" u="none" strike="noStrike" dirty="0">
                <a:effectLst/>
              </a:rPr>
              <a:t>Segir til um </a:t>
            </a:r>
            <a:r>
              <a:rPr lang="is-IS" sz="2100" b="1" i="0" u="none" strike="noStrike" dirty="0">
                <a:effectLst/>
              </a:rPr>
              <a:t>hvernig svæði og hagsmunaaðilar ferðaþjónustunnar geta</a:t>
            </a:r>
            <a:r>
              <a:rPr lang="is-IS" sz="2100" b="1" dirty="0"/>
              <a:t> </a:t>
            </a:r>
            <a:r>
              <a:rPr lang="is-IS" sz="2100" b="1" i="0" u="none" strike="noStrike" dirty="0">
                <a:effectLst/>
              </a:rPr>
              <a:t>og munu bregðast </a:t>
            </a:r>
            <a:r>
              <a:rPr lang="is-IS" sz="2100" b="0" i="0" u="none" strike="noStrike" dirty="0">
                <a:effectLst/>
              </a:rPr>
              <a:t>við </a:t>
            </a:r>
            <a:r>
              <a:rPr lang="is-IS" sz="2100" dirty="0"/>
              <a:t>atburðum</a:t>
            </a:r>
            <a:r>
              <a:rPr lang="is-IS" sz="2100" b="0" i="0" u="none" strike="noStrike" dirty="0">
                <a:effectLst/>
              </a:rPr>
              <a:t> sem </a:t>
            </a:r>
            <a:r>
              <a:rPr lang="is-IS" sz="2100" dirty="0"/>
              <a:t>geta</a:t>
            </a:r>
            <a:r>
              <a:rPr lang="is-IS" sz="2100" b="0" i="0" u="none" strike="noStrike" dirty="0">
                <a:effectLst/>
              </a:rPr>
              <a:t> haft neikvæð áhrif á gesti, arðsemi</a:t>
            </a:r>
            <a:r>
              <a:rPr lang="is-IS" sz="2100" dirty="0"/>
              <a:t>, orðspor og/eða getu til reksturs. </a:t>
            </a:r>
            <a:br>
              <a:rPr lang="is-IS" sz="2100" dirty="0"/>
            </a:br>
            <a:endParaRPr lang="is-IS" sz="2100">
              <a:cs typeface="Calibri"/>
            </a:endParaRPr>
          </a:p>
          <a:p>
            <a:pPr marL="0" indent="0" algn="l">
              <a:lnSpc>
                <a:spcPct val="100000"/>
              </a:lnSpc>
              <a:spcBef>
                <a:spcPts val="0"/>
              </a:spcBef>
            </a:pPr>
            <a:r>
              <a:rPr lang="is-IS" sz="2100" dirty="0"/>
              <a:t>Allir sem taka þátt vita hvernig á að bregðast við, hverjir eiga í hlut og hlutverk þeirra.</a:t>
            </a:r>
            <a:endParaRPr lang="is-IS" sz="2100" b="0" i="0" u="none" strike="noStrike" dirty="0">
              <a:effectLst/>
              <a:cs typeface="Calibri"/>
            </a:endParaRPr>
          </a:p>
          <a:p>
            <a:pPr marL="0" indent="0" algn="l">
              <a:lnSpc>
                <a:spcPct val="100000"/>
              </a:lnSpc>
              <a:spcBef>
                <a:spcPts val="0"/>
              </a:spcBef>
            </a:pPr>
            <a:endParaRPr lang="is-IS" sz="2100" dirty="0"/>
          </a:p>
          <a:p>
            <a:pPr marL="0" indent="0">
              <a:lnSpc>
                <a:spcPct val="100000"/>
              </a:lnSpc>
              <a:spcBef>
                <a:spcPts val="0"/>
              </a:spcBef>
            </a:pPr>
            <a:endParaRPr lang="is-IS" sz="2100" dirty="0"/>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349625" y="67986"/>
            <a:ext cx="5949974" cy="914399"/>
          </a:xfrm>
          <a:solidFill>
            <a:schemeClr val="accent2"/>
          </a:solidFill>
        </p:spPr>
        <p:txBody>
          <a:bodyPr anchor="ctr">
            <a:noAutofit/>
          </a:bodyPr>
          <a:lstStyle/>
          <a:p>
            <a:pPr algn="ctr">
              <a:lnSpc>
                <a:spcPct val="100000"/>
              </a:lnSpc>
              <a:spcBef>
                <a:spcPts val="0"/>
              </a:spcBef>
            </a:pPr>
            <a:r>
              <a:rPr lang="is-IS" sz="3000" dirty="0"/>
              <a:t>Hvað er aðgerðaáætlun um krísustjórnun?</a:t>
            </a:r>
          </a:p>
        </p:txBody>
      </p:sp>
      <p:pic>
        <p:nvPicPr>
          <p:cNvPr id="6" name="Picture Placeholder 5" descr="A picture containing person, sky, outdoor, people&#10;&#10;Description automatically generated">
            <a:extLst>
              <a:ext uri="{FF2B5EF4-FFF2-40B4-BE49-F238E27FC236}">
                <a16:creationId xmlns:a16="http://schemas.microsoft.com/office/drawing/2014/main" id="{7D33DCD2-F0A2-7E0D-2DC2-8EF2FB36DD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a:xfrm>
            <a:off x="6392300" y="4482"/>
            <a:ext cx="5799700" cy="5677438"/>
          </a:xfrm>
        </p:spPr>
      </p:pic>
      <p:pic>
        <p:nvPicPr>
          <p:cNvPr id="9" name="Graphic 8" descr="Badge Question Mark with solid fill">
            <a:extLst>
              <a:ext uri="{FF2B5EF4-FFF2-40B4-BE49-F238E27FC236}">
                <a16:creationId xmlns:a16="http://schemas.microsoft.com/office/drawing/2014/main" id="{6564787D-3F5C-15B5-6BFE-BED6892191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8386" y="-75522"/>
            <a:ext cx="914400" cy="914400"/>
          </a:xfrm>
          <a:prstGeom prst="rect">
            <a:avLst/>
          </a:prstGeom>
        </p:spPr>
      </p:pic>
    </p:spTree>
    <p:extLst>
      <p:ext uri="{BB962C8B-B14F-4D97-AF65-F5344CB8AC3E}">
        <p14:creationId xmlns:p14="http://schemas.microsoft.com/office/powerpoint/2010/main" val="3479896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indoor, area, several&#10;&#10;Description automatically generated">
            <a:extLst>
              <a:ext uri="{FF2B5EF4-FFF2-40B4-BE49-F238E27FC236}">
                <a16:creationId xmlns:a16="http://schemas.microsoft.com/office/drawing/2014/main" id="{14E4DF95-B334-6BF6-C184-F09912C336E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1277" r="21277"/>
          <a:stretch>
            <a:fillRect/>
          </a:stretch>
        </p:blipFill>
        <p:spPr>
          <a:xfrm>
            <a:off x="6392300" y="-1266"/>
            <a:ext cx="5799700" cy="5677438"/>
          </a:xfrm>
        </p:spPr>
      </p:pic>
      <p:sp>
        <p:nvSpPr>
          <p:cNvPr id="2" name="Text Placeholder 1">
            <a:extLst>
              <a:ext uri="{FF2B5EF4-FFF2-40B4-BE49-F238E27FC236}">
                <a16:creationId xmlns:a16="http://schemas.microsoft.com/office/drawing/2014/main" id="{2111C884-6278-7F31-707E-7BD6CC09DAF5}"/>
              </a:ext>
            </a:extLst>
          </p:cNvPr>
          <p:cNvSpPr>
            <a:spLocks noGrp="1"/>
          </p:cNvSpPr>
          <p:nvPr>
            <p:ph type="body" sz="quarter" idx="18"/>
          </p:nvPr>
        </p:nvSpPr>
        <p:spPr>
          <a:xfrm>
            <a:off x="485934" y="1116856"/>
            <a:ext cx="5607737" cy="5608440"/>
          </a:xfrm>
        </p:spPr>
        <p:txBody>
          <a:bodyPr vert="horz" lIns="91440" tIns="45720" rIns="91440" bIns="45720" rtlCol="0" anchor="t">
            <a:noAutofit/>
          </a:bodyPr>
          <a:lstStyle/>
          <a:p>
            <a:pPr marL="0" indent="0"/>
            <a:r>
              <a:rPr lang="is-IS" sz="2200" dirty="0"/>
              <a:t>Tilgangur áætlunarinnar er að forðast eða lágmarka tjón, sem og að koma fram með leiðbeiningar um mikilvæg atriði – svo hægt sé að bregðast við krísu á áhrifaríkan hátt.</a:t>
            </a:r>
          </a:p>
          <a:p>
            <a:pPr marL="0" indent="0"/>
            <a:r>
              <a:rPr lang="is-IS" sz="2200" dirty="0"/>
              <a:t>Áætlunin dregur úr tjóni, skemmdum og útgjöldum.</a:t>
            </a:r>
          </a:p>
          <a:p>
            <a:pPr marL="0" indent="0"/>
            <a:r>
              <a:rPr lang="is-IS" sz="2200" dirty="0"/>
              <a:t>Áætlunin veitir hugarró, öryggi, greinir áhættu, viðheldur orðspori, hraðar viðbragðstíma og bata og bætir upplifun gesta og ferðamanna.</a:t>
            </a:r>
            <a:endParaRPr lang="is-IS" sz="2200" dirty="0">
              <a:cs typeface="Calibri"/>
            </a:endParaRPr>
          </a:p>
          <a:p>
            <a:pPr marL="0" indent="0"/>
            <a:endParaRPr lang="is-IS" sz="2200" dirty="0"/>
          </a:p>
          <a:p>
            <a:pPr marL="0" indent="0"/>
            <a:r>
              <a:rPr lang="is-IS" sz="2200" dirty="0"/>
              <a:t>Sérsniðin áætlanagerð er nauðsynleg fyrir svæði, þar sem hvert og eitt svæði er einstakt.</a:t>
            </a:r>
          </a:p>
        </p:txBody>
      </p:sp>
      <p:sp>
        <p:nvSpPr>
          <p:cNvPr id="3" name="Text Placeholder 2">
            <a:extLst>
              <a:ext uri="{FF2B5EF4-FFF2-40B4-BE49-F238E27FC236}">
                <a16:creationId xmlns:a16="http://schemas.microsoft.com/office/drawing/2014/main" id="{65902D45-218E-59A3-A112-495BB9FC7672}"/>
              </a:ext>
            </a:extLst>
          </p:cNvPr>
          <p:cNvSpPr>
            <a:spLocks noGrp="1"/>
          </p:cNvSpPr>
          <p:nvPr>
            <p:ph type="body" sz="quarter" idx="16"/>
          </p:nvPr>
        </p:nvSpPr>
        <p:spPr>
          <a:xfrm>
            <a:off x="242046" y="67986"/>
            <a:ext cx="6146339" cy="770891"/>
          </a:xfrm>
          <a:solidFill>
            <a:schemeClr val="accent2"/>
          </a:solidFill>
        </p:spPr>
        <p:txBody>
          <a:bodyPr anchor="ctr">
            <a:noAutofit/>
          </a:bodyPr>
          <a:lstStyle/>
          <a:p>
            <a:pPr algn="ctr">
              <a:lnSpc>
                <a:spcPct val="100000"/>
              </a:lnSpc>
              <a:spcBef>
                <a:spcPts val="0"/>
              </a:spcBef>
            </a:pPr>
            <a:r>
              <a:rPr lang="is-IS" sz="2400" dirty="0"/>
              <a:t>Áfangastaðir þurfa á aðgerðaáætlun um krísustjórnun að halda</a:t>
            </a:r>
          </a:p>
        </p:txBody>
      </p:sp>
    </p:spTree>
    <p:extLst>
      <p:ext uri="{BB962C8B-B14F-4D97-AF65-F5344CB8AC3E}">
        <p14:creationId xmlns:p14="http://schemas.microsoft.com/office/powerpoint/2010/main" val="3943003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0" y="165799"/>
            <a:ext cx="5957047" cy="1078193"/>
          </a:xfrm>
        </p:spPr>
        <p:txBody>
          <a:bodyPr anchor="ctr">
            <a:normAutofit fontScale="85000" lnSpcReduction="20000"/>
          </a:bodyPr>
          <a:lstStyle/>
          <a:p>
            <a:pPr algn="ctr">
              <a:lnSpc>
                <a:spcPct val="120000"/>
              </a:lnSpc>
              <a:spcBef>
                <a:spcPts val="0"/>
              </a:spcBef>
            </a:pPr>
            <a:r>
              <a:rPr lang="is-IS" dirty="0">
                <a:solidFill>
                  <a:srgbClr val="F27954"/>
                </a:solidFill>
              </a:rPr>
              <a:t>Forysta er mikilvæg í innleiðingu aðgerðaáætlunar um krísustjórnun</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187785" y="1818818"/>
            <a:ext cx="6150262" cy="4873383"/>
          </a:xfrm>
          <a:solidFill>
            <a:schemeClr val="bg1"/>
          </a:solidFill>
        </p:spPr>
        <p:txBody>
          <a:bodyPr vert="horz" lIns="91440" tIns="45720" rIns="91440" bIns="45720" rtlCol="0" anchor="t">
            <a:noAutofit/>
          </a:bodyPr>
          <a:lstStyle/>
          <a:p>
            <a:pPr indent="0" algn="l" fontAlgn="base"/>
            <a:r>
              <a:rPr lang="is-IS" sz="2200" b="0" i="0" dirty="0">
                <a:solidFill>
                  <a:srgbClr val="4D4D4D"/>
                </a:solidFill>
                <a:effectLst/>
              </a:rPr>
              <a:t>Krísu – stýrihópurinn og æðstu stjórnendur á svæðinu bera ábyrgð á að tryggja að til staðar sé stefna og áætlun um stjórnun á hættutímum, studd sérfræðiþekkingu.</a:t>
            </a:r>
          </a:p>
          <a:p>
            <a:pPr indent="0" algn="l" fontAlgn="base"/>
            <a:endParaRPr lang="is-IS" sz="2200" dirty="0">
              <a:solidFill>
                <a:srgbClr val="4D4D4D"/>
              </a:solidFill>
            </a:endParaRPr>
          </a:p>
          <a:p>
            <a:pPr indent="0" fontAlgn="base"/>
            <a:r>
              <a:rPr lang="is-IS" sz="2200" b="0" i="0" dirty="0">
                <a:solidFill>
                  <a:srgbClr val="4D4D4D"/>
                </a:solidFill>
                <a:effectLst/>
              </a:rPr>
              <a:t>Skipulagning og framkvæmd er á endanum á ábyrgð </a:t>
            </a:r>
            <a:r>
              <a:rPr lang="is-IS" sz="2200" dirty="0">
                <a:solidFill>
                  <a:srgbClr val="4D4D4D"/>
                </a:solidFill>
              </a:rPr>
              <a:t>framkvæmdastjóra krísustjórnstöðvarinnar og</a:t>
            </a:r>
            <a:r>
              <a:rPr lang="is-IS" sz="2200" b="0" i="0" dirty="0">
                <a:solidFill>
                  <a:srgbClr val="4D4D4D"/>
                </a:solidFill>
                <a:effectLst/>
              </a:rPr>
              <a:t> auðvitað teymisins alls. En þörf er á stuðningi, sérfræðiþekkingu, ráðgjöf frá viðeigandi sérfræðingum þegar svo ber undir.</a:t>
            </a:r>
          </a:p>
          <a:p>
            <a:pPr indent="0" algn="l" fontAlgn="base"/>
            <a:endParaRPr lang="is-IS" sz="2200" dirty="0">
              <a:solidFill>
                <a:srgbClr val="4D4D4D"/>
              </a:solidFill>
            </a:endParaRPr>
          </a:p>
          <a:p>
            <a:pPr indent="0" algn="l" fontAlgn="base"/>
            <a:endParaRPr lang="is-IS" dirty="0">
              <a:solidFill>
                <a:srgbClr val="4D4D4D"/>
              </a:solidFill>
            </a:endParaRPr>
          </a:p>
        </p:txBody>
      </p:sp>
      <p:pic>
        <p:nvPicPr>
          <p:cNvPr id="99" name="Picture Placeholder 98" descr="A close-up of a bridge&#10;&#10;Description automatically generated with low confidence">
            <a:extLst>
              <a:ext uri="{FF2B5EF4-FFF2-40B4-BE49-F238E27FC236}">
                <a16:creationId xmlns:a16="http://schemas.microsoft.com/office/drawing/2014/main" id="{CB212E3D-9460-F50A-F6F2-51AEBC4470E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90" r="23790"/>
          <a:stretch>
            <a:fillRect/>
          </a:stretch>
        </p:blipFill>
        <p:spPr>
          <a:xfrm>
            <a:off x="7160405" y="-15217"/>
            <a:ext cx="4963476" cy="6308442"/>
          </a:xfrm>
        </p:spPr>
      </p:pic>
      <p:sp>
        <p:nvSpPr>
          <p:cNvPr id="96" name="TextBox 95">
            <a:extLst>
              <a:ext uri="{FF2B5EF4-FFF2-40B4-BE49-F238E27FC236}">
                <a16:creationId xmlns:a16="http://schemas.microsoft.com/office/drawing/2014/main" id="{B904D0D9-DD72-EEE2-507A-9C79638B84A2}"/>
              </a:ext>
            </a:extLst>
          </p:cNvPr>
          <p:cNvSpPr txBox="1"/>
          <p:nvPr/>
        </p:nvSpPr>
        <p:spPr>
          <a:xfrm>
            <a:off x="362541" y="6062854"/>
            <a:ext cx="3918323" cy="923330"/>
          </a:xfrm>
          <a:prstGeom prst="rect">
            <a:avLst/>
          </a:prstGeom>
          <a:solidFill>
            <a:srgbClr val="086D6E"/>
          </a:solidFill>
        </p:spPr>
        <p:txBody>
          <a:bodyPr wrap="square" lIns="91440" tIns="45720" rIns="91440" bIns="45720" rtlCol="0" anchor="t">
            <a:spAutoFit/>
          </a:bodyPr>
          <a:lstStyle/>
          <a:p>
            <a:pPr algn="ctr"/>
            <a:r>
              <a:rPr lang="is-IS" dirty="0">
                <a:solidFill>
                  <a:schemeClr val="bg1"/>
                </a:solidFill>
              </a:rPr>
              <a:t>Nánar er farið í teymið innan krísustjórnstöðvarinnar í námskeiðseiningu 2</a:t>
            </a:r>
          </a:p>
        </p:txBody>
      </p:sp>
      <p:grpSp>
        <p:nvGrpSpPr>
          <p:cNvPr id="98" name="Graphic 4">
            <a:extLst>
              <a:ext uri="{FF2B5EF4-FFF2-40B4-BE49-F238E27FC236}">
                <a16:creationId xmlns:a16="http://schemas.microsoft.com/office/drawing/2014/main" id="{965BD032-5590-4508-D3C9-1D684CCC1846}"/>
              </a:ext>
            </a:extLst>
          </p:cNvPr>
          <p:cNvGrpSpPr/>
          <p:nvPr/>
        </p:nvGrpSpPr>
        <p:grpSpPr>
          <a:xfrm>
            <a:off x="4594472" y="4930588"/>
            <a:ext cx="2281457" cy="1751177"/>
            <a:chOff x="8321314" y="1790175"/>
            <a:chExt cx="1456348" cy="1130621"/>
          </a:xfrm>
        </p:grpSpPr>
        <p:sp>
          <p:nvSpPr>
            <p:cNvPr id="100" name="Freeform 965">
              <a:extLst>
                <a:ext uri="{FF2B5EF4-FFF2-40B4-BE49-F238E27FC236}">
                  <a16:creationId xmlns:a16="http://schemas.microsoft.com/office/drawing/2014/main" id="{3811D770-FC47-B3EB-8725-3E71A3776DCF}"/>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101" name="Freeform 966">
              <a:extLst>
                <a:ext uri="{FF2B5EF4-FFF2-40B4-BE49-F238E27FC236}">
                  <a16:creationId xmlns:a16="http://schemas.microsoft.com/office/drawing/2014/main" id="{66D835E2-486E-F58D-75B7-827B42DA3A03}"/>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2" name="Freeform 967">
              <a:extLst>
                <a:ext uri="{FF2B5EF4-FFF2-40B4-BE49-F238E27FC236}">
                  <a16:creationId xmlns:a16="http://schemas.microsoft.com/office/drawing/2014/main" id="{B60D49BB-1044-9DA7-E448-5C64643176A6}"/>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03" name="Freeform 968">
              <a:extLst>
                <a:ext uri="{FF2B5EF4-FFF2-40B4-BE49-F238E27FC236}">
                  <a16:creationId xmlns:a16="http://schemas.microsoft.com/office/drawing/2014/main" id="{B286E0D0-F6DB-5A4F-87AF-AECCF98CCBF8}"/>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04" name="Freeform 969">
              <a:extLst>
                <a:ext uri="{FF2B5EF4-FFF2-40B4-BE49-F238E27FC236}">
                  <a16:creationId xmlns:a16="http://schemas.microsoft.com/office/drawing/2014/main" id="{B5ECE660-FEA0-62D9-69FD-1C9817BBDCFC}"/>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05" name="Freeform 970">
              <a:extLst>
                <a:ext uri="{FF2B5EF4-FFF2-40B4-BE49-F238E27FC236}">
                  <a16:creationId xmlns:a16="http://schemas.microsoft.com/office/drawing/2014/main" id="{E2FD403A-9555-DA79-8C15-911E9C4999C8}"/>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06" name="Freeform 971">
              <a:extLst>
                <a:ext uri="{FF2B5EF4-FFF2-40B4-BE49-F238E27FC236}">
                  <a16:creationId xmlns:a16="http://schemas.microsoft.com/office/drawing/2014/main" id="{14EFA949-4FC7-CEE6-ED7A-4FE732BBCE4C}"/>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07" name="Freeform 972">
              <a:extLst>
                <a:ext uri="{FF2B5EF4-FFF2-40B4-BE49-F238E27FC236}">
                  <a16:creationId xmlns:a16="http://schemas.microsoft.com/office/drawing/2014/main" id="{0EE8FB46-4845-A213-B70C-604218B812B1}"/>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08" name="Freeform 973">
              <a:extLst>
                <a:ext uri="{FF2B5EF4-FFF2-40B4-BE49-F238E27FC236}">
                  <a16:creationId xmlns:a16="http://schemas.microsoft.com/office/drawing/2014/main" id="{9BA70A9E-1986-98A4-6FCB-7ED96E521560}"/>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09" name="Freeform 974">
              <a:extLst>
                <a:ext uri="{FF2B5EF4-FFF2-40B4-BE49-F238E27FC236}">
                  <a16:creationId xmlns:a16="http://schemas.microsoft.com/office/drawing/2014/main" id="{0A2AD714-9C38-7F93-96D9-55AB79A0B24C}"/>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110" name="Freeform 975">
              <a:extLst>
                <a:ext uri="{FF2B5EF4-FFF2-40B4-BE49-F238E27FC236}">
                  <a16:creationId xmlns:a16="http://schemas.microsoft.com/office/drawing/2014/main" id="{FA306F4D-1B1B-E104-1B8F-8FF04A85AADE}"/>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111" name="Freeform 976">
              <a:extLst>
                <a:ext uri="{FF2B5EF4-FFF2-40B4-BE49-F238E27FC236}">
                  <a16:creationId xmlns:a16="http://schemas.microsoft.com/office/drawing/2014/main" id="{652E27F6-31E7-86CE-0195-087385E75338}"/>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112" name="Freeform 977">
              <a:extLst>
                <a:ext uri="{FF2B5EF4-FFF2-40B4-BE49-F238E27FC236}">
                  <a16:creationId xmlns:a16="http://schemas.microsoft.com/office/drawing/2014/main" id="{2AB18497-49F6-DB85-87F8-4F296D43A978}"/>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113" name="Freeform 978">
              <a:extLst>
                <a:ext uri="{FF2B5EF4-FFF2-40B4-BE49-F238E27FC236}">
                  <a16:creationId xmlns:a16="http://schemas.microsoft.com/office/drawing/2014/main" id="{BD625267-950A-44C9-9042-6E3A9F69673C}"/>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14" name="Freeform 979">
              <a:extLst>
                <a:ext uri="{FF2B5EF4-FFF2-40B4-BE49-F238E27FC236}">
                  <a16:creationId xmlns:a16="http://schemas.microsoft.com/office/drawing/2014/main" id="{E9C229FA-FF58-2C64-18B3-E68C0FE17DDF}"/>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15" name="Freeform 980">
              <a:extLst>
                <a:ext uri="{FF2B5EF4-FFF2-40B4-BE49-F238E27FC236}">
                  <a16:creationId xmlns:a16="http://schemas.microsoft.com/office/drawing/2014/main" id="{B6B121CD-B007-06A2-C36D-1135D46B04E2}"/>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116" name="Freeform 981">
              <a:extLst>
                <a:ext uri="{FF2B5EF4-FFF2-40B4-BE49-F238E27FC236}">
                  <a16:creationId xmlns:a16="http://schemas.microsoft.com/office/drawing/2014/main" id="{B8F80AA4-BBC5-8F94-0F0B-BFE85D4E0D3A}"/>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117" name="Freeform 982">
              <a:extLst>
                <a:ext uri="{FF2B5EF4-FFF2-40B4-BE49-F238E27FC236}">
                  <a16:creationId xmlns:a16="http://schemas.microsoft.com/office/drawing/2014/main" id="{B7E6561C-8746-3469-DA74-CFCF1EE0E71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118" name="Freeform 983">
              <a:extLst>
                <a:ext uri="{FF2B5EF4-FFF2-40B4-BE49-F238E27FC236}">
                  <a16:creationId xmlns:a16="http://schemas.microsoft.com/office/drawing/2014/main" id="{15A4658B-DC29-4743-2ADA-1723BBFBEF4C}"/>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119" name="Freeform 984">
              <a:extLst>
                <a:ext uri="{FF2B5EF4-FFF2-40B4-BE49-F238E27FC236}">
                  <a16:creationId xmlns:a16="http://schemas.microsoft.com/office/drawing/2014/main" id="{CB278B15-10C1-E1B9-3A4B-0EE79FA0AC84}"/>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120" name="Freeform 985">
              <a:extLst>
                <a:ext uri="{FF2B5EF4-FFF2-40B4-BE49-F238E27FC236}">
                  <a16:creationId xmlns:a16="http://schemas.microsoft.com/office/drawing/2014/main" id="{7F44E774-9F5F-192F-D3B6-9906849A2F22}"/>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1" name="Freeform 986">
              <a:extLst>
                <a:ext uri="{FF2B5EF4-FFF2-40B4-BE49-F238E27FC236}">
                  <a16:creationId xmlns:a16="http://schemas.microsoft.com/office/drawing/2014/main" id="{9A302F44-56D8-1A11-8590-BE9354B1320B}"/>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122" name="Freeform 987">
              <a:extLst>
                <a:ext uri="{FF2B5EF4-FFF2-40B4-BE49-F238E27FC236}">
                  <a16:creationId xmlns:a16="http://schemas.microsoft.com/office/drawing/2014/main" id="{E1A8CC84-7BF7-50D0-1716-4F544927192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123" name="Freeform 988">
              <a:extLst>
                <a:ext uri="{FF2B5EF4-FFF2-40B4-BE49-F238E27FC236}">
                  <a16:creationId xmlns:a16="http://schemas.microsoft.com/office/drawing/2014/main" id="{69D814BA-FBE3-0D2D-03BF-E2CF8F4DBCAD}"/>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124" name="Freeform 989">
              <a:extLst>
                <a:ext uri="{FF2B5EF4-FFF2-40B4-BE49-F238E27FC236}">
                  <a16:creationId xmlns:a16="http://schemas.microsoft.com/office/drawing/2014/main" id="{3017D5B3-8284-A526-C8A0-83035ED91415}"/>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990">
              <a:extLst>
                <a:ext uri="{FF2B5EF4-FFF2-40B4-BE49-F238E27FC236}">
                  <a16:creationId xmlns:a16="http://schemas.microsoft.com/office/drawing/2014/main" id="{4C06AEAB-2119-1614-560E-43910DCCC4F9}"/>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126" name="Freeform 991">
              <a:extLst>
                <a:ext uri="{FF2B5EF4-FFF2-40B4-BE49-F238E27FC236}">
                  <a16:creationId xmlns:a16="http://schemas.microsoft.com/office/drawing/2014/main" id="{281D37D9-A10A-7BDE-A161-93DBD94A901E}"/>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127" name="Freeform 992">
              <a:extLst>
                <a:ext uri="{FF2B5EF4-FFF2-40B4-BE49-F238E27FC236}">
                  <a16:creationId xmlns:a16="http://schemas.microsoft.com/office/drawing/2014/main" id="{7329D46F-D2E4-F78A-301D-464742442468}"/>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128" name="Freeform 993">
              <a:extLst>
                <a:ext uri="{FF2B5EF4-FFF2-40B4-BE49-F238E27FC236}">
                  <a16:creationId xmlns:a16="http://schemas.microsoft.com/office/drawing/2014/main" id="{F9D22E77-F4E6-2487-004A-AD5DA25097FB}"/>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129" name="Freeform 994">
              <a:extLst>
                <a:ext uri="{FF2B5EF4-FFF2-40B4-BE49-F238E27FC236}">
                  <a16:creationId xmlns:a16="http://schemas.microsoft.com/office/drawing/2014/main" id="{03B4029E-8ADA-18A4-0125-1C87C3380EAF}"/>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130" name="Freeform 995">
              <a:extLst>
                <a:ext uri="{FF2B5EF4-FFF2-40B4-BE49-F238E27FC236}">
                  <a16:creationId xmlns:a16="http://schemas.microsoft.com/office/drawing/2014/main" id="{BC58BBBF-0287-7FF6-2A9C-4CF163A1870D}"/>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131" name="Freeform 996">
              <a:extLst>
                <a:ext uri="{FF2B5EF4-FFF2-40B4-BE49-F238E27FC236}">
                  <a16:creationId xmlns:a16="http://schemas.microsoft.com/office/drawing/2014/main" id="{C2A0B24B-C46F-FDFA-0B12-4618390B59EF}"/>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132" name="Freeform 997">
              <a:extLst>
                <a:ext uri="{FF2B5EF4-FFF2-40B4-BE49-F238E27FC236}">
                  <a16:creationId xmlns:a16="http://schemas.microsoft.com/office/drawing/2014/main" id="{EB00EEA5-4DD8-ACC8-EE61-5905888A8EE0}"/>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133" name="Freeform 998">
              <a:extLst>
                <a:ext uri="{FF2B5EF4-FFF2-40B4-BE49-F238E27FC236}">
                  <a16:creationId xmlns:a16="http://schemas.microsoft.com/office/drawing/2014/main" id="{B8E2DAE8-1C9D-29D9-AA44-FB92E0B21343}"/>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134" name="Freeform 999">
              <a:extLst>
                <a:ext uri="{FF2B5EF4-FFF2-40B4-BE49-F238E27FC236}">
                  <a16:creationId xmlns:a16="http://schemas.microsoft.com/office/drawing/2014/main" id="{81C7E153-84C5-3156-7384-7408B1DF0BA7}"/>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135" name="Freeform 1000">
              <a:extLst>
                <a:ext uri="{FF2B5EF4-FFF2-40B4-BE49-F238E27FC236}">
                  <a16:creationId xmlns:a16="http://schemas.microsoft.com/office/drawing/2014/main" id="{2AB7586C-D9E1-4AB5-D1A3-CF5B390C94EC}"/>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136" name="Freeform 1001">
              <a:extLst>
                <a:ext uri="{FF2B5EF4-FFF2-40B4-BE49-F238E27FC236}">
                  <a16:creationId xmlns:a16="http://schemas.microsoft.com/office/drawing/2014/main" id="{4E78B43D-7FB3-EC7F-3ED5-CAF00865A696}"/>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137" name="Freeform 1002">
              <a:extLst>
                <a:ext uri="{FF2B5EF4-FFF2-40B4-BE49-F238E27FC236}">
                  <a16:creationId xmlns:a16="http://schemas.microsoft.com/office/drawing/2014/main" id="{1462B1FD-7523-6D70-2DBC-591C2001C28F}"/>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138" name="Freeform 1003">
              <a:extLst>
                <a:ext uri="{FF2B5EF4-FFF2-40B4-BE49-F238E27FC236}">
                  <a16:creationId xmlns:a16="http://schemas.microsoft.com/office/drawing/2014/main" id="{987472DA-F4E0-00ED-2AC0-618DF29C3439}"/>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139" name="Freeform 1004">
              <a:extLst>
                <a:ext uri="{FF2B5EF4-FFF2-40B4-BE49-F238E27FC236}">
                  <a16:creationId xmlns:a16="http://schemas.microsoft.com/office/drawing/2014/main" id="{78E7EB8E-44F3-6335-02ED-95FB3DC15458}"/>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140" name="Freeform 1005">
              <a:extLst>
                <a:ext uri="{FF2B5EF4-FFF2-40B4-BE49-F238E27FC236}">
                  <a16:creationId xmlns:a16="http://schemas.microsoft.com/office/drawing/2014/main" id="{AD67D9E7-1569-6CF4-C297-DEE7C3F31726}"/>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141" name="Freeform 1006">
              <a:extLst>
                <a:ext uri="{FF2B5EF4-FFF2-40B4-BE49-F238E27FC236}">
                  <a16:creationId xmlns:a16="http://schemas.microsoft.com/office/drawing/2014/main" id="{4CF98DE3-C549-28A2-8B0D-6B403BCEAC1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142" name="Freeform 1007">
              <a:extLst>
                <a:ext uri="{FF2B5EF4-FFF2-40B4-BE49-F238E27FC236}">
                  <a16:creationId xmlns:a16="http://schemas.microsoft.com/office/drawing/2014/main" id="{3E47354A-3D31-1E2B-488D-91722796820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143" name="Freeform 1008">
              <a:extLst>
                <a:ext uri="{FF2B5EF4-FFF2-40B4-BE49-F238E27FC236}">
                  <a16:creationId xmlns:a16="http://schemas.microsoft.com/office/drawing/2014/main" id="{7493D174-466C-FCF3-B7A5-614B2A73142E}"/>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144" name="Freeform 1009">
              <a:extLst>
                <a:ext uri="{FF2B5EF4-FFF2-40B4-BE49-F238E27FC236}">
                  <a16:creationId xmlns:a16="http://schemas.microsoft.com/office/drawing/2014/main" id="{D3BDB845-87FA-2ED0-832B-70877D22B448}"/>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145" name="Freeform 1010">
              <a:extLst>
                <a:ext uri="{FF2B5EF4-FFF2-40B4-BE49-F238E27FC236}">
                  <a16:creationId xmlns:a16="http://schemas.microsoft.com/office/drawing/2014/main" id="{11E2B2FD-0ACA-3A1D-1F1B-D67B5157C8F1}"/>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FFFF"/>
            </a:solidFill>
            <a:ln w="1804" cap="flat">
              <a:noFill/>
              <a:prstDash val="solid"/>
              <a:miter/>
            </a:ln>
          </p:spPr>
          <p:txBody>
            <a:bodyPr rtlCol="0" anchor="ctr"/>
            <a:lstStyle/>
            <a:p>
              <a:endParaRPr lang="en-US"/>
            </a:p>
          </p:txBody>
        </p:sp>
        <p:sp>
          <p:nvSpPr>
            <p:cNvPr id="146" name="Freeform 1011">
              <a:extLst>
                <a:ext uri="{FF2B5EF4-FFF2-40B4-BE49-F238E27FC236}">
                  <a16:creationId xmlns:a16="http://schemas.microsoft.com/office/drawing/2014/main" id="{F24827DF-7D73-2AB9-2533-4765EE6F55FB}"/>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FFFF"/>
            </a:solidFill>
            <a:ln w="1804" cap="flat">
              <a:noFill/>
              <a:prstDash val="solid"/>
              <a:miter/>
            </a:ln>
          </p:spPr>
          <p:txBody>
            <a:bodyPr rtlCol="0" anchor="ctr"/>
            <a:lstStyle/>
            <a:p>
              <a:endParaRPr lang="en-US"/>
            </a:p>
          </p:txBody>
        </p:sp>
        <p:sp>
          <p:nvSpPr>
            <p:cNvPr id="147" name="Freeform 1012">
              <a:extLst>
                <a:ext uri="{FF2B5EF4-FFF2-40B4-BE49-F238E27FC236}">
                  <a16:creationId xmlns:a16="http://schemas.microsoft.com/office/drawing/2014/main" id="{0823868B-0751-CE1D-4EE5-0E9552343A72}"/>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148" name="Freeform 1013">
              <a:extLst>
                <a:ext uri="{FF2B5EF4-FFF2-40B4-BE49-F238E27FC236}">
                  <a16:creationId xmlns:a16="http://schemas.microsoft.com/office/drawing/2014/main" id="{20D60240-BF97-6ABA-B2C9-E6EEA353F571}"/>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149" name="Freeform 1014">
              <a:extLst>
                <a:ext uri="{FF2B5EF4-FFF2-40B4-BE49-F238E27FC236}">
                  <a16:creationId xmlns:a16="http://schemas.microsoft.com/office/drawing/2014/main" id="{BFBE6445-7A3E-0614-6478-3682C98315BE}"/>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150" name="Freeform 1015">
              <a:extLst>
                <a:ext uri="{FF2B5EF4-FFF2-40B4-BE49-F238E27FC236}">
                  <a16:creationId xmlns:a16="http://schemas.microsoft.com/office/drawing/2014/main" id="{DAFBBBCD-BABE-972E-23AE-CB05D66D8577}"/>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151" name="Freeform 1016">
              <a:extLst>
                <a:ext uri="{FF2B5EF4-FFF2-40B4-BE49-F238E27FC236}">
                  <a16:creationId xmlns:a16="http://schemas.microsoft.com/office/drawing/2014/main" id="{CFB27130-F2BD-E616-A219-80FD73C69E52}"/>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152" name="Freeform 1017">
              <a:extLst>
                <a:ext uri="{FF2B5EF4-FFF2-40B4-BE49-F238E27FC236}">
                  <a16:creationId xmlns:a16="http://schemas.microsoft.com/office/drawing/2014/main" id="{106ACFFF-9620-839F-ECA6-BDDEF85BE24F}"/>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153" name="Freeform 1018">
              <a:extLst>
                <a:ext uri="{FF2B5EF4-FFF2-40B4-BE49-F238E27FC236}">
                  <a16:creationId xmlns:a16="http://schemas.microsoft.com/office/drawing/2014/main" id="{38F6FACA-D147-FD36-BACB-C289969FAEE8}"/>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154" name="Freeform 1019">
              <a:extLst>
                <a:ext uri="{FF2B5EF4-FFF2-40B4-BE49-F238E27FC236}">
                  <a16:creationId xmlns:a16="http://schemas.microsoft.com/office/drawing/2014/main" id="{8F4D9705-E316-8720-661D-27009083BC69}"/>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155" name="Freeform 1020">
              <a:extLst>
                <a:ext uri="{FF2B5EF4-FFF2-40B4-BE49-F238E27FC236}">
                  <a16:creationId xmlns:a16="http://schemas.microsoft.com/office/drawing/2014/main" id="{CD9BD836-AF43-6070-9058-C0F68A1D0E77}"/>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156" name="Freeform 1021">
              <a:extLst>
                <a:ext uri="{FF2B5EF4-FFF2-40B4-BE49-F238E27FC236}">
                  <a16:creationId xmlns:a16="http://schemas.microsoft.com/office/drawing/2014/main" id="{03E5EDC6-8CEC-D5F5-BA5E-735F2DA1A1C0}"/>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424788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9A2DC4-928E-5CD2-B3E6-36FF01B912E5}"/>
              </a:ext>
            </a:extLst>
          </p:cNvPr>
          <p:cNvSpPr/>
          <p:nvPr/>
        </p:nvSpPr>
        <p:spPr>
          <a:xfrm>
            <a:off x="257174" y="4356847"/>
            <a:ext cx="6385673" cy="2196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pic>
        <p:nvPicPr>
          <p:cNvPr id="9" name="Picture Placeholder 8" descr="A person standing in front of a building under construction&#10;&#10;Description automatically generated with low confidence">
            <a:extLst>
              <a:ext uri="{FF2B5EF4-FFF2-40B4-BE49-F238E27FC236}">
                <a16:creationId xmlns:a16="http://schemas.microsoft.com/office/drawing/2014/main" id="{199FA15F-3EEC-6022-F69B-7E347239717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a:xfrm>
            <a:off x="7127642" y="0"/>
            <a:ext cx="5064358" cy="6436660"/>
          </a:xfrm>
        </p:spPr>
      </p:pic>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92746" y="152400"/>
            <a:ext cx="6683183" cy="1082881"/>
          </a:xfrm>
        </p:spPr>
        <p:txBody>
          <a:bodyPr anchor="ctr">
            <a:noAutofit/>
          </a:bodyPr>
          <a:lstStyle/>
          <a:p>
            <a:pPr algn="ctr"/>
            <a:r>
              <a:rPr lang="is-IS" sz="2800" dirty="0">
                <a:solidFill>
                  <a:srgbClr val="F27954"/>
                </a:solidFill>
              </a:rPr>
              <a:t>Með því að búa til og innleiða aðgerðaáætlun um krísustjórnun eru svæði að sinna mikilvægum forvörnum</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290040" y="1259573"/>
            <a:ext cx="6319940" cy="3072982"/>
          </a:xfrm>
          <a:noFill/>
        </p:spPr>
        <p:txBody>
          <a:bodyPr vert="horz" lIns="91440" tIns="45720" rIns="91440" bIns="45720" rtlCol="0" anchor="t">
            <a:noAutofit/>
          </a:bodyPr>
          <a:lstStyle/>
          <a:p>
            <a:pPr marL="0" indent="0" algn="l" fontAlgn="base">
              <a:lnSpc>
                <a:spcPct val="100000"/>
              </a:lnSpc>
              <a:spcBef>
                <a:spcPts val="0"/>
              </a:spcBef>
            </a:pPr>
            <a:r>
              <a:rPr lang="en-GB" sz="2000" dirty="0">
                <a:solidFill>
                  <a:srgbClr val="4D4D4D"/>
                </a:solidFill>
              </a:rPr>
              <a:t>Ekki </a:t>
            </a:r>
            <a:r>
              <a:rPr lang="is-IS" sz="2000" dirty="0">
                <a:solidFill>
                  <a:srgbClr val="4D4D4D"/>
                </a:solidFill>
              </a:rPr>
              <a:t>er nóg að áætlunin sé til staðar, hana þarf líka að nota, uppfæra og framkvæma.</a:t>
            </a:r>
          </a:p>
          <a:p>
            <a:pPr marL="0" indent="0" algn="l" fontAlgn="base">
              <a:lnSpc>
                <a:spcPct val="100000"/>
              </a:lnSpc>
              <a:spcBef>
                <a:spcPts val="0"/>
              </a:spcBef>
            </a:pPr>
            <a:endParaRPr lang="is-IS" sz="2000" dirty="0">
              <a:solidFill>
                <a:srgbClr val="4D4D4D"/>
              </a:solidFill>
            </a:endParaRPr>
          </a:p>
          <a:p>
            <a:pPr marL="0" indent="0" fontAlgn="base">
              <a:lnSpc>
                <a:spcPct val="100000"/>
              </a:lnSpc>
              <a:spcBef>
                <a:spcPts val="0"/>
              </a:spcBef>
            </a:pPr>
            <a:r>
              <a:rPr lang="is-IS" sz="2000" dirty="0">
                <a:solidFill>
                  <a:srgbClr val="4D4D4D"/>
                </a:solidFill>
              </a:rPr>
              <a:t>Það er mikilvægt að hagaðilar og fyrirtæki í svæðisbundinni ferðaþjónustu séu meðvituð um áætlunina og skilji hana, svo þeir séu hluti af lausninni og hjálpi við að afstýra hörmungum og koma öllu í gott form eins fljótt og auðið er. </a:t>
            </a:r>
          </a:p>
          <a:p>
            <a:pPr marL="0" indent="0" algn="l" fontAlgn="base">
              <a:lnSpc>
                <a:spcPct val="100000"/>
              </a:lnSpc>
              <a:spcBef>
                <a:spcPts val="0"/>
              </a:spcBef>
            </a:pPr>
            <a:endParaRPr lang="is-IS" sz="2000" dirty="0">
              <a:solidFill>
                <a:srgbClr val="4D4D4D"/>
              </a:solidFill>
              <a:cs typeface="Aldhabi" panose="020B0604020202020204" pitchFamily="2" charset="-78"/>
            </a:endParaRPr>
          </a:p>
          <a:p>
            <a:pPr marL="0" indent="0" algn="l" fontAlgn="base">
              <a:lnSpc>
                <a:spcPct val="100000"/>
              </a:lnSpc>
              <a:spcBef>
                <a:spcPts val="0"/>
              </a:spcBef>
            </a:pPr>
            <a:endParaRPr lang="is-IS" sz="2000" dirty="0">
              <a:solidFill>
                <a:srgbClr val="4D4D4D"/>
              </a:solidFill>
              <a:cs typeface="Aldhabi" panose="020B0604020202020204" pitchFamily="2" charset="-78"/>
            </a:endParaRPr>
          </a:p>
          <a:p>
            <a:pPr marL="0" indent="0" algn="l" fontAlgn="base">
              <a:lnSpc>
                <a:spcPct val="100000"/>
              </a:lnSpc>
              <a:spcBef>
                <a:spcPts val="0"/>
              </a:spcBef>
            </a:pPr>
            <a:endParaRPr lang="is-IS" sz="1000" dirty="0">
              <a:cs typeface="Aldhabi" panose="020B0604020202020204" pitchFamily="2" charset="-78"/>
            </a:endParaRPr>
          </a:p>
          <a:p>
            <a:pPr marL="0" indent="0" fontAlgn="base">
              <a:lnSpc>
                <a:spcPct val="100000"/>
              </a:lnSpc>
              <a:spcBef>
                <a:spcPts val="0"/>
              </a:spcBef>
            </a:pPr>
            <a:r>
              <a:rPr lang="is-IS" sz="2000" dirty="0">
                <a:cs typeface="Aldhabi"/>
              </a:rPr>
              <a:t>„Þrátt fyrir þennan veruleika sýna kannanir að aðeins 54% fyrirtækja eru með fyrirbyggjandi áætlun um stjórnun á krísutímum. Þessar tölur þýða að þegar hamfarir dynja yfir munu 46% fyrirtækja ekki vera tilbúin – og geta því orðið fyrir töluverðum neikvæðum áhrifum af krísu. </a:t>
            </a:r>
            <a:r>
              <a:rPr lang="is-IS" sz="2000" dirty="0">
                <a:cs typeface="Aharoni"/>
              </a:rPr>
              <a:t>(</a:t>
            </a:r>
            <a:r>
              <a:rPr lang="is-IS" sz="2000" dirty="0">
                <a:cs typeface="Aharoni"/>
                <a:hlinkClick r:id="rId3">
                  <a:extLst>
                    <a:ext uri="{A12FA001-AC4F-418D-AE19-62706E023703}">
                      <ahyp:hlinkClr xmlns:ahyp="http://schemas.microsoft.com/office/drawing/2018/hyperlinkcolor" val="tx"/>
                    </a:ext>
                  </a:extLst>
                </a:hlinkClick>
              </a:rPr>
              <a:t>Heimild</a:t>
            </a:r>
            <a:r>
              <a:rPr lang="is-IS" sz="2000" dirty="0">
                <a:cs typeface="Aharoni"/>
              </a:rPr>
              <a:t>)</a:t>
            </a:r>
          </a:p>
        </p:txBody>
      </p:sp>
    </p:spTree>
    <p:extLst>
      <p:ext uri="{BB962C8B-B14F-4D97-AF65-F5344CB8AC3E}">
        <p14:creationId xmlns:p14="http://schemas.microsoft.com/office/powerpoint/2010/main" val="2181107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EA85906F-D9C7-506F-6CA5-85C2CEFDDEE1}"/>
              </a:ext>
            </a:extLst>
          </p:cNvPr>
          <p:cNvSpPr>
            <a:spLocks noGrp="1"/>
          </p:cNvSpPr>
          <p:nvPr>
            <p:ph type="body" sz="quarter" idx="16"/>
          </p:nvPr>
        </p:nvSpPr>
        <p:spPr>
          <a:xfrm>
            <a:off x="320315" y="4772119"/>
            <a:ext cx="5437765" cy="582221"/>
          </a:xfrm>
          <a:noFill/>
        </p:spPr>
        <p:txBody>
          <a:bodyPr anchor="ctr">
            <a:noAutofit/>
          </a:bodyPr>
          <a:lstStyle/>
          <a:p>
            <a:r>
              <a:rPr lang="is-IS" dirty="0"/>
              <a:t>Allir hagsmunaaðilar hafa hlutverki að gegna í krísu</a:t>
            </a:r>
          </a:p>
        </p:txBody>
      </p:sp>
      <p:sp>
        <p:nvSpPr>
          <p:cNvPr id="17" name="Text Placeholder 16">
            <a:extLst>
              <a:ext uri="{FF2B5EF4-FFF2-40B4-BE49-F238E27FC236}">
                <a16:creationId xmlns:a16="http://schemas.microsoft.com/office/drawing/2014/main" id="{776DE6C5-E27E-36DA-36AE-BD9D5A6AEC19}"/>
              </a:ext>
            </a:extLst>
          </p:cNvPr>
          <p:cNvSpPr>
            <a:spLocks noGrp="1"/>
          </p:cNvSpPr>
          <p:nvPr>
            <p:ph type="body" sz="quarter" idx="20"/>
          </p:nvPr>
        </p:nvSpPr>
        <p:spPr>
          <a:xfrm>
            <a:off x="6229979" y="4772118"/>
            <a:ext cx="5813928" cy="582221"/>
          </a:xfrm>
        </p:spPr>
        <p:txBody>
          <a:bodyPr anchor="ctr">
            <a:noAutofit/>
          </a:bodyPr>
          <a:lstStyle/>
          <a:p>
            <a:pPr>
              <a:lnSpc>
                <a:spcPct val="100000"/>
              </a:lnSpc>
              <a:spcBef>
                <a:spcPts val="0"/>
              </a:spcBef>
            </a:pPr>
            <a:r>
              <a:rPr lang="is-IS" dirty="0"/>
              <a:t>Markmiðið er að ná endurheimt og reyna að tryggja rekstrarsamfellu eins fljótt og auðið er</a:t>
            </a:r>
          </a:p>
        </p:txBody>
      </p:sp>
      <p:sp>
        <p:nvSpPr>
          <p:cNvPr id="19" name="Text Placeholder 18">
            <a:extLst>
              <a:ext uri="{FF2B5EF4-FFF2-40B4-BE49-F238E27FC236}">
                <a16:creationId xmlns:a16="http://schemas.microsoft.com/office/drawing/2014/main" id="{286B59E4-7860-D1D5-0D31-F5B8921BEFB2}"/>
              </a:ext>
            </a:extLst>
          </p:cNvPr>
          <p:cNvSpPr>
            <a:spLocks noGrp="1"/>
          </p:cNvSpPr>
          <p:nvPr>
            <p:ph type="body" sz="quarter" idx="22"/>
          </p:nvPr>
        </p:nvSpPr>
        <p:spPr>
          <a:xfrm>
            <a:off x="3508290" y="1873170"/>
            <a:ext cx="4957908" cy="582221"/>
          </a:xfrm>
        </p:spPr>
        <p:txBody>
          <a:bodyPr>
            <a:normAutofit lnSpcReduction="10000"/>
          </a:bodyPr>
          <a:lstStyle/>
          <a:p>
            <a:r>
              <a:rPr lang="is-IS" dirty="0"/>
              <a:t>Mikilvægi hæfrar forystu</a:t>
            </a:r>
          </a:p>
        </p:txBody>
      </p:sp>
      <p:sp>
        <p:nvSpPr>
          <p:cNvPr id="21" name="Text Placeholder 4">
            <a:extLst>
              <a:ext uri="{FF2B5EF4-FFF2-40B4-BE49-F238E27FC236}">
                <a16:creationId xmlns:a16="http://schemas.microsoft.com/office/drawing/2014/main" id="{108651BC-1A24-DCB1-1937-A5E27F80D1FB}"/>
              </a:ext>
            </a:extLst>
          </p:cNvPr>
          <p:cNvSpPr txBox="1">
            <a:spLocks/>
          </p:cNvSpPr>
          <p:nvPr/>
        </p:nvSpPr>
        <p:spPr>
          <a:xfrm>
            <a:off x="0" y="60318"/>
            <a:ext cx="12181236" cy="582221"/>
          </a:xfrm>
          <a:prstGeom prst="rect">
            <a:avLst/>
          </a:prstGeom>
          <a:solidFill>
            <a:srgbClr val="086D6E"/>
          </a:solidFill>
        </p:spPr>
        <p:txBody>
          <a:bodyPr lIns="91440" tIns="45720" rIns="91440" bIns="4572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is-IS" sz="3600" dirty="0">
                <a:solidFill>
                  <a:schemeClr val="bg1"/>
                </a:solidFill>
              </a:rPr>
              <a:t>Aðgerðaáætlun um stjórnun í krísu krefst svæðisbundins eignarhalds</a:t>
            </a:r>
          </a:p>
        </p:txBody>
      </p:sp>
    </p:spTree>
    <p:extLst>
      <p:ext uri="{BB962C8B-B14F-4D97-AF65-F5344CB8AC3E}">
        <p14:creationId xmlns:p14="http://schemas.microsoft.com/office/powerpoint/2010/main" val="3507712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sky, outdoor&#10;&#10;Description automatically generated">
            <a:extLst>
              <a:ext uri="{FF2B5EF4-FFF2-40B4-BE49-F238E27FC236}">
                <a16:creationId xmlns:a16="http://schemas.microsoft.com/office/drawing/2014/main" id="{E4C5E473-8CDD-6770-7DB0-07357157A70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764" b="13764"/>
          <a:stretch>
            <a:fillRect/>
          </a:stretch>
        </p:blipFill>
        <p:spPr/>
      </p:pic>
      <p:sp>
        <p:nvSpPr>
          <p:cNvPr id="6" name="Text Placeholder 5">
            <a:extLst>
              <a:ext uri="{FF2B5EF4-FFF2-40B4-BE49-F238E27FC236}">
                <a16:creationId xmlns:a16="http://schemas.microsoft.com/office/drawing/2014/main" id="{918B051C-6001-C66F-EB12-6F4DCB2C0FE0}"/>
              </a:ext>
            </a:extLst>
          </p:cNvPr>
          <p:cNvSpPr>
            <a:spLocks noGrp="1"/>
          </p:cNvSpPr>
          <p:nvPr>
            <p:ph type="body" sz="quarter" idx="16"/>
          </p:nvPr>
        </p:nvSpPr>
        <p:spPr>
          <a:xfrm>
            <a:off x="6420495" y="1328733"/>
            <a:ext cx="5113283" cy="1862702"/>
          </a:xfrm>
        </p:spPr>
        <p:txBody>
          <a:bodyPr vert="horz" lIns="91440" tIns="45720" rIns="91440" bIns="45720" rtlCol="0" anchor="t">
            <a:normAutofit/>
          </a:bodyPr>
          <a:lstStyle/>
          <a:p>
            <a:r>
              <a:rPr lang="en-IE" sz="3200" dirty="0"/>
              <a:t>2  </a:t>
            </a:r>
            <a:r>
              <a:rPr lang="is-IS" sz="3200" dirty="0"/>
              <a:t>Hvað gerist ef svæði eru ekki með aðgerðaáætlun um stjórnun í krísu?</a:t>
            </a:r>
          </a:p>
        </p:txBody>
      </p:sp>
    </p:spTree>
    <p:extLst>
      <p:ext uri="{BB962C8B-B14F-4D97-AF65-F5344CB8AC3E}">
        <p14:creationId xmlns:p14="http://schemas.microsoft.com/office/powerpoint/2010/main" val="191977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138691" y="165799"/>
            <a:ext cx="5764301" cy="759477"/>
          </a:xfrm>
        </p:spPr>
        <p:txBody>
          <a:bodyPr anchor="ctr">
            <a:normAutofit fontScale="77500" lnSpcReduction="20000"/>
          </a:bodyPr>
          <a:lstStyle/>
          <a:p>
            <a:pPr algn="ctr"/>
            <a:r>
              <a:rPr lang="is-IS" b="1" dirty="0">
                <a:solidFill>
                  <a:srgbClr val="F27954"/>
                </a:solidFill>
              </a:rPr>
              <a:t>Hvað gerist án aðgerðaáætlunar um krísustjórnun?</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499355" y="925276"/>
            <a:ext cx="5764301" cy="5766925"/>
          </a:xfrm>
          <a:solidFill>
            <a:schemeClr val="bg1"/>
          </a:solidFill>
        </p:spPr>
        <p:txBody>
          <a:bodyPr vert="horz" lIns="91440" tIns="45720" rIns="91440" bIns="45720" rtlCol="0" anchor="t">
            <a:noAutofit/>
          </a:bodyPr>
          <a:lstStyle/>
          <a:p>
            <a:pPr indent="0" algn="l" rtl="0" fontAlgn="base">
              <a:lnSpc>
                <a:spcPct val="100000"/>
              </a:lnSpc>
              <a:spcBef>
                <a:spcPts val="0"/>
              </a:spcBef>
            </a:pPr>
            <a:endParaRPr lang="is-IS" sz="2000" b="1" i="0" dirty="0">
              <a:solidFill>
                <a:srgbClr val="F27954"/>
              </a:solidFill>
              <a:effectLst/>
            </a:endParaRPr>
          </a:p>
          <a:p>
            <a:pPr indent="0" algn="l" rtl="0" fontAlgn="base">
              <a:lnSpc>
                <a:spcPct val="100000"/>
              </a:lnSpc>
              <a:spcBef>
                <a:spcPts val="0"/>
              </a:spcBef>
            </a:pPr>
            <a:r>
              <a:rPr lang="is-IS" sz="2800" b="1" i="0" dirty="0">
                <a:solidFill>
                  <a:srgbClr val="F27954"/>
                </a:solidFill>
                <a:effectLst/>
              </a:rPr>
              <a:t>Teknar eru rangar ákvarðanir</a:t>
            </a:r>
            <a:endParaRPr lang="is-IS" sz="2800" b="0" i="0" dirty="0">
              <a:solidFill>
                <a:srgbClr val="4D4D4D"/>
              </a:solidFill>
              <a:effectLst/>
            </a:endParaRPr>
          </a:p>
          <a:p>
            <a:pPr indent="0" algn="l" rtl="0" fontAlgn="base">
              <a:lnSpc>
                <a:spcPct val="100000"/>
              </a:lnSpc>
              <a:spcBef>
                <a:spcPts val="0"/>
              </a:spcBef>
            </a:pPr>
            <a:endParaRPr lang="is-IS" sz="2800" dirty="0">
              <a:solidFill>
                <a:srgbClr val="4D4D4D"/>
              </a:solidFill>
            </a:endParaRPr>
          </a:p>
          <a:p>
            <a:pPr indent="0" fontAlgn="base">
              <a:lnSpc>
                <a:spcPct val="100000"/>
              </a:lnSpc>
              <a:spcBef>
                <a:spcPts val="0"/>
              </a:spcBef>
            </a:pPr>
            <a:r>
              <a:rPr lang="is-IS" sz="2800" b="1" dirty="0">
                <a:solidFill>
                  <a:srgbClr val="F27954"/>
                </a:solidFill>
              </a:rPr>
              <a:t>Hagaðilar geta ekki aðstoðað við að takast á við krísuna</a:t>
            </a:r>
            <a:endParaRPr lang="is-IS" sz="2800" b="1" dirty="0">
              <a:solidFill>
                <a:srgbClr val="F27954"/>
              </a:solidFill>
              <a:cs typeface="Calibri"/>
            </a:endParaRPr>
          </a:p>
          <a:p>
            <a:pPr indent="0" fontAlgn="base">
              <a:lnSpc>
                <a:spcPct val="100000"/>
              </a:lnSpc>
              <a:spcBef>
                <a:spcPts val="0"/>
              </a:spcBef>
            </a:pPr>
            <a:endParaRPr lang="is-IS" sz="2800" b="1" dirty="0">
              <a:solidFill>
                <a:srgbClr val="F27954"/>
              </a:solidFill>
            </a:endParaRPr>
          </a:p>
          <a:p>
            <a:pPr indent="0" fontAlgn="base">
              <a:lnSpc>
                <a:spcPct val="100000"/>
              </a:lnSpc>
              <a:spcBef>
                <a:spcPts val="0"/>
              </a:spcBef>
            </a:pPr>
            <a:r>
              <a:rPr lang="is-IS" sz="2800" b="1" dirty="0">
                <a:solidFill>
                  <a:srgbClr val="F27954"/>
                </a:solidFill>
              </a:rPr>
              <a:t>Varnarleysi og óstöðugleiki eykst þar sem krísan verður óumflýjanleg</a:t>
            </a:r>
          </a:p>
          <a:p>
            <a:pPr indent="0" fontAlgn="base">
              <a:lnSpc>
                <a:spcPct val="100000"/>
              </a:lnSpc>
              <a:spcBef>
                <a:spcPts val="0"/>
              </a:spcBef>
            </a:pPr>
            <a:endParaRPr lang="is-IS" sz="2800" b="1" dirty="0">
              <a:solidFill>
                <a:srgbClr val="F27954"/>
              </a:solidFill>
            </a:endParaRPr>
          </a:p>
          <a:p>
            <a:pPr indent="0" fontAlgn="base">
              <a:lnSpc>
                <a:spcPct val="100000"/>
              </a:lnSpc>
              <a:spcBef>
                <a:spcPts val="0"/>
              </a:spcBef>
            </a:pPr>
            <a:r>
              <a:rPr lang="is-IS" sz="2800" b="1" dirty="0">
                <a:solidFill>
                  <a:srgbClr val="F27954"/>
                </a:solidFill>
              </a:rPr>
              <a:t>Mótvægisaðgerðir og forvarnir eru nánast ómögulegar</a:t>
            </a:r>
            <a:endParaRPr lang="is-IS" sz="2800" b="1" dirty="0">
              <a:solidFill>
                <a:srgbClr val="F27954"/>
              </a:solidFill>
              <a:cs typeface="Calibri"/>
            </a:endParaRPr>
          </a:p>
        </p:txBody>
      </p:sp>
      <p:pic>
        <p:nvPicPr>
          <p:cNvPr id="10" name="Picture Placeholder 9" descr="A picture containing text, indoor, wall, green&#10;&#10;Description automatically generated">
            <a:extLst>
              <a:ext uri="{FF2B5EF4-FFF2-40B4-BE49-F238E27FC236}">
                <a16:creationId xmlns:a16="http://schemas.microsoft.com/office/drawing/2014/main" id="{D83BA292-706E-A570-E101-3504118925A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a:xfrm>
            <a:off x="6373200" y="1"/>
            <a:ext cx="4979716" cy="6329082"/>
          </a:xfrm>
        </p:spPr>
      </p:pic>
      <p:pic>
        <p:nvPicPr>
          <p:cNvPr id="4" name="Graphic 3" descr="Chevron arrows with solid fill">
            <a:extLst>
              <a:ext uri="{FF2B5EF4-FFF2-40B4-BE49-F238E27FC236}">
                <a16:creationId xmlns:a16="http://schemas.microsoft.com/office/drawing/2014/main" id="{9EEEA367-9DE4-4FED-A0CF-FB4BCAF335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66387"/>
            <a:ext cx="706201" cy="706201"/>
          </a:xfrm>
          <a:prstGeom prst="rect">
            <a:avLst/>
          </a:prstGeom>
        </p:spPr>
      </p:pic>
      <p:pic>
        <p:nvPicPr>
          <p:cNvPr id="7" name="Graphic 6" descr="Chevron arrows with solid fill">
            <a:extLst>
              <a:ext uri="{FF2B5EF4-FFF2-40B4-BE49-F238E27FC236}">
                <a16:creationId xmlns:a16="http://schemas.microsoft.com/office/drawing/2014/main" id="{9C3054C2-6907-0BF0-BBF0-C63531BC0A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878" y="2113699"/>
            <a:ext cx="706201" cy="706201"/>
          </a:xfrm>
          <a:prstGeom prst="rect">
            <a:avLst/>
          </a:prstGeom>
        </p:spPr>
      </p:pic>
      <p:pic>
        <p:nvPicPr>
          <p:cNvPr id="2" name="Graphic 1" descr="Chevron arrows with solid fill">
            <a:extLst>
              <a:ext uri="{FF2B5EF4-FFF2-40B4-BE49-F238E27FC236}">
                <a16:creationId xmlns:a16="http://schemas.microsoft.com/office/drawing/2014/main" id="{AA2BEDD2-CF1D-56BC-77A7-9A5A5EADD9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3576193"/>
            <a:ext cx="706201" cy="706201"/>
          </a:xfrm>
          <a:prstGeom prst="rect">
            <a:avLst/>
          </a:prstGeom>
        </p:spPr>
      </p:pic>
      <p:pic>
        <p:nvPicPr>
          <p:cNvPr id="3" name="Graphic 2" descr="Chevron arrows with solid fill">
            <a:extLst>
              <a:ext uri="{FF2B5EF4-FFF2-40B4-BE49-F238E27FC236}">
                <a16:creationId xmlns:a16="http://schemas.microsoft.com/office/drawing/2014/main" id="{26B58012-82EE-6551-3DC4-36DB16FACD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460" y="4781096"/>
            <a:ext cx="706201" cy="706201"/>
          </a:xfrm>
          <a:prstGeom prst="rect">
            <a:avLst/>
          </a:prstGeom>
        </p:spPr>
      </p:pic>
    </p:spTree>
    <p:extLst>
      <p:ext uri="{BB962C8B-B14F-4D97-AF65-F5344CB8AC3E}">
        <p14:creationId xmlns:p14="http://schemas.microsoft.com/office/powerpoint/2010/main" val="980333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7BF4B44-F3C5-E250-A6DA-1964379E894E}"/>
              </a:ext>
            </a:extLst>
          </p:cNvPr>
          <p:cNvSpPr/>
          <p:nvPr/>
        </p:nvSpPr>
        <p:spPr>
          <a:xfrm>
            <a:off x="257175" y="4591050"/>
            <a:ext cx="5324475" cy="2114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
        <p:nvSpPr>
          <p:cNvPr id="5" name="Text Placeholder 4">
            <a:extLst>
              <a:ext uri="{FF2B5EF4-FFF2-40B4-BE49-F238E27FC236}">
                <a16:creationId xmlns:a16="http://schemas.microsoft.com/office/drawing/2014/main" id="{FDAADA30-3292-D56B-BBA7-48E04FAE1BFC}"/>
              </a:ext>
            </a:extLst>
          </p:cNvPr>
          <p:cNvSpPr>
            <a:spLocks noGrp="1"/>
          </p:cNvSpPr>
          <p:nvPr>
            <p:ph type="body" sz="quarter" idx="16"/>
          </p:nvPr>
        </p:nvSpPr>
        <p:spPr>
          <a:xfrm>
            <a:off x="0" y="11583"/>
            <a:ext cx="5957047" cy="738410"/>
          </a:xfrm>
        </p:spPr>
        <p:txBody>
          <a:bodyPr anchor="ctr">
            <a:normAutofit fontScale="77500" lnSpcReduction="20000"/>
          </a:bodyPr>
          <a:lstStyle/>
          <a:p>
            <a:pPr algn="ctr">
              <a:lnSpc>
                <a:spcPct val="120000"/>
              </a:lnSpc>
              <a:spcBef>
                <a:spcPts val="0"/>
              </a:spcBef>
            </a:pPr>
            <a:r>
              <a:rPr lang="is-IS" dirty="0">
                <a:solidFill>
                  <a:srgbClr val="F27954"/>
                </a:solidFill>
              </a:rPr>
              <a:t>Erfitt að halda starfseminni gangandi</a:t>
            </a:r>
          </a:p>
        </p:txBody>
      </p:sp>
      <p:sp>
        <p:nvSpPr>
          <p:cNvPr id="6" name="Text Placeholder 5">
            <a:extLst>
              <a:ext uri="{FF2B5EF4-FFF2-40B4-BE49-F238E27FC236}">
                <a16:creationId xmlns:a16="http://schemas.microsoft.com/office/drawing/2014/main" id="{1E5E49D3-C400-9E9B-3161-E69776BFF093}"/>
              </a:ext>
            </a:extLst>
          </p:cNvPr>
          <p:cNvSpPr>
            <a:spLocks noGrp="1"/>
          </p:cNvSpPr>
          <p:nvPr>
            <p:ph type="body" sz="quarter" idx="18"/>
          </p:nvPr>
        </p:nvSpPr>
        <p:spPr>
          <a:xfrm>
            <a:off x="96206" y="664268"/>
            <a:ext cx="5694993" cy="5766925"/>
          </a:xfrm>
          <a:noFill/>
        </p:spPr>
        <p:txBody>
          <a:bodyPr vert="horz" lIns="91440" tIns="45720" rIns="91440" bIns="45720" rtlCol="0" anchor="t">
            <a:noAutofit/>
          </a:bodyPr>
          <a:lstStyle/>
          <a:p>
            <a:pPr indent="0" fontAlgn="base"/>
            <a:r>
              <a:rPr lang="is-IS" sz="2000" dirty="0">
                <a:solidFill>
                  <a:srgbClr val="4D4D4D"/>
                </a:solidFill>
              </a:rPr>
              <a:t>Aðgerðaáætlun um krísustjórnun</a:t>
            </a:r>
            <a:r>
              <a:rPr lang="is-IS" sz="2000" b="0" i="0" dirty="0">
                <a:solidFill>
                  <a:srgbClr val="4D4D4D"/>
                </a:solidFill>
                <a:effectLst/>
              </a:rPr>
              <a:t> undirbýr svæði </a:t>
            </a:r>
            <a:r>
              <a:rPr lang="is-IS" sz="2000" dirty="0">
                <a:solidFill>
                  <a:srgbClr val="4D4D4D"/>
                </a:solidFill>
              </a:rPr>
              <a:t>fyrir það hvernig</a:t>
            </a:r>
            <a:r>
              <a:rPr lang="is-IS" sz="2000" b="0" i="0" dirty="0">
                <a:solidFill>
                  <a:srgbClr val="4D4D4D"/>
                </a:solidFill>
                <a:effectLst/>
              </a:rPr>
              <a:t> á að takast á við óvænta krísu eða hörmungar með því að;</a:t>
            </a:r>
          </a:p>
          <a:p>
            <a:pPr marL="571500" indent="-342900" fontAlgn="base">
              <a:buFont typeface="Arial" panose="020B0604020202020204" pitchFamily="34" charset="0"/>
              <a:buChar char="•"/>
            </a:pPr>
            <a:r>
              <a:rPr lang="is-IS" sz="2000" dirty="0">
                <a:solidFill>
                  <a:srgbClr val="F27954"/>
                </a:solidFill>
              </a:rPr>
              <a:t>Stytta og draga úr áhrifum</a:t>
            </a:r>
            <a:r>
              <a:rPr lang="is-IS" sz="2000" dirty="0">
                <a:solidFill>
                  <a:srgbClr val="4D4D4D"/>
                </a:solidFill>
              </a:rPr>
              <a:t> af krísu </a:t>
            </a:r>
            <a:endParaRPr lang="is-IS" sz="2000" b="0" i="0" dirty="0">
              <a:solidFill>
                <a:srgbClr val="4D4D4D"/>
              </a:solidFill>
              <a:effectLst/>
              <a:cs typeface="Calibri"/>
            </a:endParaRPr>
          </a:p>
          <a:p>
            <a:pPr marL="514350" indent="-285750" fontAlgn="base">
              <a:buFont typeface="Arial" panose="020B0604020202020204" pitchFamily="34" charset="0"/>
              <a:buChar char="•"/>
            </a:pPr>
            <a:r>
              <a:rPr lang="is-IS" sz="2000" b="0" i="0" dirty="0">
                <a:solidFill>
                  <a:srgbClr val="F27954"/>
                </a:solidFill>
                <a:effectLst/>
              </a:rPr>
              <a:t>Vernda </a:t>
            </a:r>
            <a:r>
              <a:rPr lang="is-IS" sz="2000" dirty="0">
                <a:solidFill>
                  <a:srgbClr val="F27954"/>
                </a:solidFill>
              </a:rPr>
              <a:t>hagaðila</a:t>
            </a:r>
            <a:r>
              <a:rPr lang="is-IS" sz="2000" b="0" i="0" dirty="0">
                <a:solidFill>
                  <a:srgbClr val="4D4D4D"/>
                </a:solidFill>
                <a:effectLst/>
              </a:rPr>
              <a:t>, ferðamenn, starfsmenn og alla aðra sem mögulega verða fyrir áhrifum</a:t>
            </a:r>
            <a:r>
              <a:rPr lang="is-IS" sz="2000" dirty="0">
                <a:solidFill>
                  <a:srgbClr val="4D4D4D"/>
                </a:solidFill>
              </a:rPr>
              <a:t> </a:t>
            </a:r>
            <a:endParaRPr lang="is-IS" sz="2000" b="0" i="0" dirty="0">
              <a:solidFill>
                <a:srgbClr val="4D4D4D"/>
              </a:solidFill>
              <a:effectLst/>
            </a:endParaRPr>
          </a:p>
          <a:p>
            <a:pPr marL="514350" indent="-285750" algn="l" rtl="0" fontAlgn="base">
              <a:buFont typeface="Arial" panose="020B0604020202020204" pitchFamily="34" charset="0"/>
              <a:buChar char="•"/>
            </a:pPr>
            <a:r>
              <a:rPr lang="is-IS" sz="2000" b="0" i="0" dirty="0">
                <a:solidFill>
                  <a:srgbClr val="F27954"/>
                </a:solidFill>
                <a:effectLst/>
              </a:rPr>
              <a:t>Viðhalda rekstri </a:t>
            </a:r>
            <a:r>
              <a:rPr lang="is-IS" sz="2000" b="0" i="0" dirty="0">
                <a:solidFill>
                  <a:srgbClr val="4D4D4D"/>
                </a:solidFill>
                <a:effectLst/>
              </a:rPr>
              <a:t>og framleiðni </a:t>
            </a:r>
          </a:p>
          <a:p>
            <a:pPr marL="514350" indent="-285750" algn="l" rtl="0" fontAlgn="base">
              <a:buFont typeface="Arial" panose="020B0604020202020204" pitchFamily="34" charset="0"/>
              <a:buChar char="•"/>
            </a:pPr>
            <a:r>
              <a:rPr lang="is-IS" sz="2000" dirty="0">
                <a:solidFill>
                  <a:srgbClr val="4D4D4D"/>
                </a:solidFill>
              </a:rPr>
              <a:t>Standa vörð um </a:t>
            </a:r>
            <a:r>
              <a:rPr lang="is-IS" sz="2000" b="0" i="0" dirty="0">
                <a:solidFill>
                  <a:srgbClr val="F27954"/>
                </a:solidFill>
                <a:effectLst/>
              </a:rPr>
              <a:t>orðspor </a:t>
            </a:r>
            <a:r>
              <a:rPr lang="is-IS" sz="2000" dirty="0">
                <a:solidFill>
                  <a:srgbClr val="4D4D4D"/>
                </a:solidFill>
              </a:rPr>
              <a:t>svæðis</a:t>
            </a:r>
          </a:p>
          <a:p>
            <a:pPr indent="0" fontAlgn="base"/>
            <a:r>
              <a:rPr lang="is-IS" sz="2000" b="0" i="0" dirty="0">
                <a:solidFill>
                  <a:srgbClr val="4D4D4D"/>
                </a:solidFill>
                <a:effectLst/>
              </a:rPr>
              <a:t>Áætlanagerð vegna krísu leitast við að gera ferðaþjónustusvæði </a:t>
            </a:r>
            <a:r>
              <a:rPr lang="is-IS" sz="2000" dirty="0">
                <a:solidFill>
                  <a:srgbClr val="4D4D4D"/>
                </a:solidFill>
              </a:rPr>
              <a:t>þrautseigari og</a:t>
            </a:r>
            <a:r>
              <a:rPr lang="is-IS" sz="2000" b="0" i="0" dirty="0">
                <a:solidFill>
                  <a:srgbClr val="4D4D4D"/>
                </a:solidFill>
                <a:effectLst/>
              </a:rPr>
              <a:t> hæfari til að standast langtímaáhrif </a:t>
            </a:r>
            <a:r>
              <a:rPr lang="is-IS" sz="2000" dirty="0">
                <a:solidFill>
                  <a:srgbClr val="4D4D4D"/>
                </a:solidFill>
              </a:rPr>
              <a:t>krísu.</a:t>
            </a:r>
            <a:endParaRPr lang="is-IS" sz="1000" dirty="0">
              <a:solidFill>
                <a:srgbClr val="4D4D4D"/>
              </a:solidFill>
            </a:endParaRPr>
          </a:p>
          <a:p>
            <a:pPr indent="0" algn="l" rtl="0" fontAlgn="base"/>
            <a:endParaRPr lang="is-IS" sz="1800" dirty="0"/>
          </a:p>
          <a:p>
            <a:pPr indent="0" fontAlgn="base"/>
            <a:r>
              <a:rPr lang="is-IS" sz="1800" dirty="0"/>
              <a:t>Rannsókn PWC sýndi að stofnanir sem voru með aðgerðaáætlun um viðbrögð við hættuástandi stóðu sig tvöfalt betur (eftir krísu). </a:t>
            </a:r>
            <a:r>
              <a:rPr lang="is-IS" sz="1800" b="0" i="0" dirty="0">
                <a:effectLst/>
              </a:rPr>
              <a:t> (</a:t>
            </a:r>
            <a:r>
              <a:rPr lang="is-IS" sz="1800" b="0" i="0" dirty="0">
                <a:effectLst/>
                <a:hlinkClick r:id="rId2">
                  <a:extLst>
                    <a:ext uri="{A12FA001-AC4F-418D-AE19-62706E023703}">
                      <ahyp:hlinkClr xmlns:ahyp="http://schemas.microsoft.com/office/drawing/2018/hyperlinkcolor" val="tx"/>
                    </a:ext>
                  </a:extLst>
                </a:hlinkClick>
              </a:rPr>
              <a:t>Heimild</a:t>
            </a:r>
            <a:r>
              <a:rPr lang="is-IS" sz="1800" b="0" i="0" dirty="0">
                <a:effectLst/>
              </a:rPr>
              <a:t>)</a:t>
            </a:r>
            <a:endParaRPr lang="is-IS" sz="1800" b="0" i="0" dirty="0">
              <a:effectLst/>
              <a:cs typeface="Calibri"/>
            </a:endParaRPr>
          </a:p>
        </p:txBody>
      </p:sp>
      <p:pic>
        <p:nvPicPr>
          <p:cNvPr id="10" name="Picture Placeholder 9" descr="A large building with a mountain in the background&#10;&#10;Description automatically generated with medium confidence">
            <a:extLst>
              <a:ext uri="{FF2B5EF4-FFF2-40B4-BE49-F238E27FC236}">
                <a16:creationId xmlns:a16="http://schemas.microsoft.com/office/drawing/2014/main" id="{C8FF88A6-9D1B-386D-66E8-B7412D1D0BD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641" b="7641"/>
          <a:stretch>
            <a:fillRect/>
          </a:stretch>
        </p:blipFill>
        <p:spPr/>
      </p:pic>
    </p:spTree>
    <p:extLst>
      <p:ext uri="{BB962C8B-B14F-4D97-AF65-F5344CB8AC3E}">
        <p14:creationId xmlns:p14="http://schemas.microsoft.com/office/powerpoint/2010/main" val="744901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B9F7AB3-193C-2FF7-EF7C-41EDD871CD11}"/>
              </a:ext>
            </a:extLst>
          </p:cNvPr>
          <p:cNvSpPr>
            <a:spLocks noGrp="1"/>
          </p:cNvSpPr>
          <p:nvPr>
            <p:ph type="body" sz="quarter" idx="16"/>
          </p:nvPr>
        </p:nvSpPr>
        <p:spPr>
          <a:xfrm>
            <a:off x="6420495" y="1328734"/>
            <a:ext cx="5113283" cy="1766891"/>
          </a:xfrm>
        </p:spPr>
        <p:txBody>
          <a:bodyPr anchor="ctr">
            <a:normAutofit/>
          </a:bodyPr>
          <a:lstStyle/>
          <a:p>
            <a:r>
              <a:rPr lang="en-IE" sz="3200" dirty="0"/>
              <a:t>3.  </a:t>
            </a:r>
            <a:r>
              <a:rPr lang="is-IS" sz="3200" dirty="0"/>
              <a:t>Hvernig á að búa til skilvirka aðgerðaáætlun um stjórnun í krísu?</a:t>
            </a:r>
          </a:p>
        </p:txBody>
      </p:sp>
      <p:pic>
        <p:nvPicPr>
          <p:cNvPr id="5" name="Picture Placeholder 4" descr="A picture containing text&#10;&#10;Description automatically generated">
            <a:extLst>
              <a:ext uri="{FF2B5EF4-FFF2-40B4-BE49-F238E27FC236}">
                <a16:creationId xmlns:a16="http://schemas.microsoft.com/office/drawing/2014/main" id="{717D6575-A8F6-C5FC-3409-42176D164C8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a:xfrm>
            <a:off x="146050" y="185304"/>
            <a:ext cx="11947814" cy="5876553"/>
          </a:xfrm>
        </p:spPr>
      </p:pic>
    </p:spTree>
    <p:extLst>
      <p:ext uri="{BB962C8B-B14F-4D97-AF65-F5344CB8AC3E}">
        <p14:creationId xmlns:p14="http://schemas.microsoft.com/office/powerpoint/2010/main" val="734232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E5F031-166F-07AE-1D8D-D3DE6A55AD07}"/>
              </a:ext>
            </a:extLst>
          </p:cNvPr>
          <p:cNvSpPr>
            <a:spLocks noGrp="1"/>
          </p:cNvSpPr>
          <p:nvPr>
            <p:ph type="body" sz="quarter" idx="16"/>
          </p:nvPr>
        </p:nvSpPr>
        <p:spPr>
          <a:xfrm>
            <a:off x="666708" y="752922"/>
            <a:ext cx="10919041" cy="4552892"/>
          </a:xfrm>
        </p:spPr>
        <p:txBody>
          <a:bodyPr vert="horz" lIns="91440" tIns="45720" rIns="91440" bIns="45720" rtlCol="0" anchor="t">
            <a:normAutofit fontScale="92500" lnSpcReduction="10000"/>
          </a:bodyPr>
          <a:lstStyle/>
          <a:p>
            <a:r>
              <a:rPr lang="is-IS" sz="3600" dirty="0"/>
              <a:t>Þessar glærur er samantekt af efni sem gert var vegna </a:t>
            </a:r>
            <a:r>
              <a:rPr lang="is-IS" sz="3600" dirty="0" err="1"/>
              <a:t>Erasmus</a:t>
            </a:r>
            <a:r>
              <a:rPr lang="is-IS" sz="3600" dirty="0"/>
              <a:t>+ verkefnisins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og má finna mun ítarlegra efni, tengla, frekari lesefni, raundæmi og leiðbeiningar </a:t>
            </a:r>
            <a:r>
              <a:rPr lang="is-IS" sz="3600" dirty="0">
                <a:solidFill>
                  <a:schemeClr val="tx2"/>
                </a:solidFill>
              </a:rPr>
              <a:t>á </a:t>
            </a:r>
            <a:r>
              <a:rPr lang="is-IS" sz="3600" dirty="0">
                <a:solidFill>
                  <a:schemeClr val="tx2"/>
                </a:solidFill>
                <a:hlinkClick r:id="rId3">
                  <a:extLst>
                    <a:ext uri="{A12FA001-AC4F-418D-AE19-62706E023703}">
                      <ahyp:hlinkClr xmlns:ahyp="http://schemas.microsoft.com/office/drawing/2018/hyperlinkcolor" val="tx"/>
                    </a:ext>
                  </a:extLst>
                </a:hlinkClick>
              </a:rPr>
              <a:t>ensku glærunum</a:t>
            </a:r>
            <a:r>
              <a:rPr lang="is-IS" sz="3600" dirty="0">
                <a:solidFill>
                  <a:schemeClr val="tx2"/>
                </a:solidFill>
              </a:rPr>
              <a:t>. </a:t>
            </a:r>
            <a:r>
              <a:rPr lang="is-IS" sz="3600" dirty="0"/>
              <a:t>Við mælum með að nota ensku glærurnar til aflestrar og kennslu. Heimilt er að aðlaga glærurnar eftir því sem þurfa þykir, svo framalega sem vísað er í verkefnið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(þ.e. með því að nota hönnunina, lógóið, smáforritið eða vefsíðuna eins og hún er) með fjármögnun og stuðningi </a:t>
            </a:r>
            <a:r>
              <a:rPr lang="is-IS" sz="3600" dirty="0" err="1"/>
              <a:t>Erasmus</a:t>
            </a:r>
            <a:r>
              <a:rPr lang="is-IS" sz="3600" dirty="0"/>
              <a:t>+ framkvæmdastjórnar Evrópusambandsins.“</a:t>
            </a:r>
          </a:p>
        </p:txBody>
      </p:sp>
      <p:sp>
        <p:nvSpPr>
          <p:cNvPr id="2" name="TextBox 1">
            <a:extLst>
              <a:ext uri="{FF2B5EF4-FFF2-40B4-BE49-F238E27FC236}">
                <a16:creationId xmlns:a16="http://schemas.microsoft.com/office/drawing/2014/main" id="{A469926D-B96A-8510-E5D1-B8A4F8955CE2}"/>
              </a:ext>
            </a:extLst>
          </p:cNvPr>
          <p:cNvSpPr txBox="1"/>
          <p:nvPr/>
        </p:nvSpPr>
        <p:spPr>
          <a:xfrm>
            <a:off x="1627833" y="6159640"/>
            <a:ext cx="3349763" cy="369332"/>
          </a:xfrm>
          <a:prstGeom prst="rect">
            <a:avLst/>
          </a:prstGeom>
          <a:noFill/>
        </p:spPr>
        <p:txBody>
          <a:bodyPr wrap="none" rtlCol="0">
            <a:spAutoFit/>
          </a:bodyPr>
          <a:lstStyle/>
          <a:p>
            <a:r>
              <a:rPr lang="is-IS" dirty="0"/>
              <a:t>https://www.tourismrecovery.eu/</a:t>
            </a:r>
          </a:p>
        </p:txBody>
      </p:sp>
    </p:spTree>
    <p:extLst>
      <p:ext uri="{BB962C8B-B14F-4D97-AF65-F5344CB8AC3E}">
        <p14:creationId xmlns:p14="http://schemas.microsoft.com/office/powerpoint/2010/main" val="244506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032C501-91B1-B257-1612-5E4259659EAA}"/>
              </a:ext>
            </a:extLst>
          </p:cNvPr>
          <p:cNvSpPr>
            <a:spLocks noGrp="1"/>
          </p:cNvSpPr>
          <p:nvPr>
            <p:ph type="body" sz="quarter" idx="18"/>
          </p:nvPr>
        </p:nvSpPr>
        <p:spPr>
          <a:xfrm>
            <a:off x="1265043" y="1735237"/>
            <a:ext cx="5787838" cy="3867704"/>
          </a:xfrm>
        </p:spPr>
        <p:txBody>
          <a:bodyPr vert="horz" lIns="91440" tIns="45720" rIns="91440" bIns="45720" rtlCol="0" anchor="t">
            <a:noAutofit/>
          </a:bodyPr>
          <a:lstStyle/>
          <a:p>
            <a:pPr marL="0" indent="0">
              <a:lnSpc>
                <a:spcPct val="100000"/>
              </a:lnSpc>
              <a:spcBef>
                <a:spcPts val="0"/>
              </a:spcBef>
            </a:pPr>
            <a:endParaRPr lang="is-IS" sz="2000" dirty="0"/>
          </a:p>
          <a:p>
            <a:pPr marL="0" indent="0">
              <a:lnSpc>
                <a:spcPct val="100000"/>
              </a:lnSpc>
              <a:spcBef>
                <a:spcPts val="0"/>
              </a:spcBef>
            </a:pPr>
            <a:r>
              <a:rPr lang="is-IS" sz="2000" b="0" i="0" u="none" strike="noStrike" dirty="0">
                <a:effectLst/>
              </a:rPr>
              <a:t>Ekki er hægt að gera ráð fyrir </a:t>
            </a:r>
            <a:r>
              <a:rPr lang="is-IS" sz="2000" dirty="0"/>
              <a:t>öllum tegundum krísa.</a:t>
            </a:r>
            <a:endParaRPr lang="is-IS" dirty="0"/>
          </a:p>
          <a:p>
            <a:pPr marL="0" indent="0">
              <a:lnSpc>
                <a:spcPct val="100000"/>
              </a:lnSpc>
              <a:spcBef>
                <a:spcPts val="0"/>
              </a:spcBef>
            </a:pPr>
            <a:r>
              <a:rPr lang="is-IS" sz="2000" b="0" i="0" u="none" strike="noStrike" dirty="0">
                <a:effectLst/>
              </a:rPr>
              <a:t>Þess vegna skal byrja á</a:t>
            </a:r>
            <a:r>
              <a:rPr lang="is-IS" sz="2000" dirty="0"/>
              <a:t> </a:t>
            </a:r>
            <a:r>
              <a:rPr lang="is-IS" sz="2000" b="0" i="0" u="none" strike="noStrike" dirty="0">
                <a:effectLst/>
              </a:rPr>
              <a:t>þeirri krísu sem líklegust er fyrir svæðið</a:t>
            </a:r>
            <a:r>
              <a:rPr lang="is-IS" sz="2000" dirty="0"/>
              <a:t> og getur truflað eða stöðvað starfsemi ferðaþjónustufyrirtækja og haft neikvæð áhrif á áfangastaðinn allan. </a:t>
            </a:r>
            <a:endParaRPr lang="is-IS" sz="2000" b="0" i="0" u="none" strike="noStrike" dirty="0">
              <a:effectLst/>
              <a:cs typeface="Calibri"/>
            </a:endParaRPr>
          </a:p>
          <a:p>
            <a:pPr marL="0" indent="0">
              <a:lnSpc>
                <a:spcPct val="100000"/>
              </a:lnSpc>
              <a:spcBef>
                <a:spcPts val="0"/>
              </a:spcBef>
            </a:pPr>
            <a:endParaRPr lang="is-IS" sz="2000" dirty="0"/>
          </a:p>
          <a:p>
            <a:pPr marL="0" indent="0">
              <a:lnSpc>
                <a:spcPct val="100000"/>
              </a:lnSpc>
              <a:spcBef>
                <a:spcPts val="0"/>
              </a:spcBef>
            </a:pPr>
            <a:r>
              <a:rPr lang="is-IS" sz="2000" dirty="0"/>
              <a:t>Byrja skal á undirbúningi fyrir óumflýjanlegar krísur en ekki gleyma öðrum mögulegum krísum.  </a:t>
            </a:r>
            <a:endParaRPr lang="is-IS" sz="2000" dirty="0">
              <a:cs typeface="Calibri"/>
            </a:endParaRPr>
          </a:p>
          <a:p>
            <a:pPr marL="0" indent="0">
              <a:lnSpc>
                <a:spcPct val="100000"/>
              </a:lnSpc>
              <a:spcBef>
                <a:spcPts val="0"/>
              </a:spcBef>
            </a:pPr>
            <a:endParaRPr lang="is-IS" sz="2000" dirty="0"/>
          </a:p>
          <a:p>
            <a:pPr marL="0" indent="0">
              <a:lnSpc>
                <a:spcPct val="100000"/>
              </a:lnSpc>
              <a:spcBef>
                <a:spcPts val="0"/>
              </a:spcBef>
            </a:pPr>
            <a:r>
              <a:rPr lang="is-IS" sz="2000" dirty="0"/>
              <a:t>Greining á krísum eru gerðar með hættumati (sjá námskeiðseiningu 3).</a:t>
            </a:r>
          </a:p>
        </p:txBody>
      </p:sp>
      <p:pic>
        <p:nvPicPr>
          <p:cNvPr id="4" name="Picture 2" descr="Crisis Management Report Template">
            <a:hlinkClick r:id="rId3"/>
            <a:extLst>
              <a:ext uri="{FF2B5EF4-FFF2-40B4-BE49-F238E27FC236}">
                <a16:creationId xmlns:a16="http://schemas.microsoft.com/office/drawing/2014/main" id="{DB3269E8-B100-B3C1-E4A2-1A1D6DC3695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23163" y="0"/>
            <a:ext cx="44211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47E2C7-567B-7E8D-0715-28F771B9B6A0}"/>
              </a:ext>
            </a:extLst>
          </p:cNvPr>
          <p:cNvSpPr txBox="1"/>
          <p:nvPr/>
        </p:nvSpPr>
        <p:spPr>
          <a:xfrm>
            <a:off x="7258050" y="6427615"/>
            <a:ext cx="4933950" cy="307777"/>
          </a:xfrm>
          <a:prstGeom prst="rect">
            <a:avLst/>
          </a:prstGeom>
          <a:solidFill>
            <a:srgbClr val="086D6E"/>
          </a:solidFill>
        </p:spPr>
        <p:txBody>
          <a:bodyPr wrap="square" rtlCol="0">
            <a:spAutoFit/>
          </a:bodyPr>
          <a:lstStyle/>
          <a:p>
            <a:pPr algn="ctr"/>
            <a:endParaRPr lang="en-IE" sz="1400" dirty="0">
              <a:solidFill>
                <a:schemeClr val="bg1"/>
              </a:solidFill>
            </a:endParaRPr>
          </a:p>
        </p:txBody>
      </p:sp>
      <p:sp>
        <p:nvSpPr>
          <p:cNvPr id="6" name="Flowchart: Alternate Process 5">
            <a:extLst>
              <a:ext uri="{FF2B5EF4-FFF2-40B4-BE49-F238E27FC236}">
                <a16:creationId xmlns:a16="http://schemas.microsoft.com/office/drawing/2014/main" id="{01C7EA7B-BE3B-CC83-469D-F7C3847351D2}"/>
              </a:ext>
            </a:extLst>
          </p:cNvPr>
          <p:cNvSpPr/>
          <p:nvPr/>
        </p:nvSpPr>
        <p:spPr>
          <a:xfrm>
            <a:off x="7611290" y="462866"/>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600" b="1" dirty="0" err="1">
                <a:solidFill>
                  <a:schemeClr val="bg1"/>
                </a:solidFill>
                <a:hlinkClick r:id="rId3">
                  <a:extLst>
                    <a:ext uri="{A12FA001-AC4F-418D-AE19-62706E023703}">
                      <ahyp:hlinkClr xmlns:ahyp="http://schemas.microsoft.com/office/drawing/2018/hyperlinkcolor" val="tx"/>
                    </a:ext>
                  </a:extLst>
                </a:hlinkClick>
              </a:rPr>
              <a:t>Sniðmát</a:t>
            </a:r>
            <a:r>
              <a:rPr lang="en-GB" sz="1600" b="1" dirty="0">
                <a:solidFill>
                  <a:schemeClr val="bg1"/>
                </a:solidFill>
                <a:hlinkClick r:id="rId3">
                  <a:extLst>
                    <a:ext uri="{A12FA001-AC4F-418D-AE19-62706E023703}">
                      <ahyp:hlinkClr xmlns:ahyp="http://schemas.microsoft.com/office/drawing/2018/hyperlinkcolor" val="tx"/>
                    </a:ext>
                  </a:extLst>
                </a:hlinkClick>
              </a:rPr>
              <a:t> um </a:t>
            </a:r>
            <a:r>
              <a:rPr lang="en-GB" sz="1600" b="1" dirty="0" err="1">
                <a:solidFill>
                  <a:schemeClr val="bg1"/>
                </a:solidFill>
                <a:hlinkClick r:id="rId3">
                  <a:extLst>
                    <a:ext uri="{A12FA001-AC4F-418D-AE19-62706E023703}">
                      <ahyp:hlinkClr xmlns:ahyp="http://schemas.microsoft.com/office/drawing/2018/hyperlinkcolor" val="tx"/>
                    </a:ext>
                  </a:extLst>
                </a:hlinkClick>
              </a:rPr>
              <a:t>krísustjórnun</a:t>
            </a:r>
            <a:r>
              <a:rPr lang="en-GB" sz="1600" b="1" dirty="0">
                <a:solidFill>
                  <a:schemeClr val="bg1"/>
                </a:solidFill>
                <a:hlinkClick r:id="rId3">
                  <a:extLst>
                    <a:ext uri="{A12FA001-AC4F-418D-AE19-62706E023703}">
                      <ahyp:hlinkClr xmlns:ahyp="http://schemas.microsoft.com/office/drawing/2018/hyperlinkcolor" val="tx"/>
                    </a:ext>
                  </a:extLst>
                </a:hlinkClick>
              </a:rPr>
              <a:t> </a:t>
            </a:r>
            <a:r>
              <a:rPr lang="en-GB" sz="1600" b="1" dirty="0" err="1">
                <a:solidFill>
                  <a:schemeClr val="bg1"/>
                </a:solidFill>
                <a:hlinkClick r:id="rId3">
                  <a:extLst>
                    <a:ext uri="{A12FA001-AC4F-418D-AE19-62706E023703}">
                      <ahyp:hlinkClr xmlns:ahyp="http://schemas.microsoft.com/office/drawing/2018/hyperlinkcolor" val="tx"/>
                    </a:ext>
                  </a:extLst>
                </a:hlinkClick>
              </a:rPr>
              <a:t>frá</a:t>
            </a:r>
            <a:r>
              <a:rPr lang="en-GB" sz="1600" b="1" dirty="0">
                <a:solidFill>
                  <a:schemeClr val="bg1"/>
                </a:solidFill>
                <a:hlinkClick r:id="rId3">
                  <a:extLst>
                    <a:ext uri="{A12FA001-AC4F-418D-AE19-62706E023703}">
                      <ahyp:hlinkClr xmlns:ahyp="http://schemas.microsoft.com/office/drawing/2018/hyperlinkcolor" val="tx"/>
                    </a:ext>
                  </a:extLst>
                </a:hlinkClick>
              </a:rPr>
              <a:t>  Smartsheet</a:t>
            </a:r>
            <a:endParaRPr lang="en-IE" sz="1600" b="1" dirty="0">
              <a:solidFill>
                <a:schemeClr val="bg1"/>
              </a:solidFill>
            </a:endParaRPr>
          </a:p>
        </p:txBody>
      </p:sp>
      <p:pic>
        <p:nvPicPr>
          <p:cNvPr id="9" name="Graphic 8" descr="Touchscreen with solid fill">
            <a:extLst>
              <a:ext uri="{FF2B5EF4-FFF2-40B4-BE49-F238E27FC236}">
                <a16:creationId xmlns:a16="http://schemas.microsoft.com/office/drawing/2014/main" id="{CAB530AB-7C86-D0AC-9771-E9E74E45A3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63670" y="738958"/>
            <a:ext cx="914400" cy="914400"/>
          </a:xfrm>
          <a:prstGeom prst="rect">
            <a:avLst/>
          </a:prstGeom>
        </p:spPr>
      </p:pic>
      <p:sp>
        <p:nvSpPr>
          <p:cNvPr id="10" name="Rectangle 9">
            <a:extLst>
              <a:ext uri="{FF2B5EF4-FFF2-40B4-BE49-F238E27FC236}">
                <a16:creationId xmlns:a16="http://schemas.microsoft.com/office/drawing/2014/main" id="{9EC73BF7-B0D3-E7C4-26F2-905277F9459F}"/>
              </a:ext>
            </a:extLst>
          </p:cNvPr>
          <p:cNvSpPr/>
          <p:nvPr/>
        </p:nvSpPr>
        <p:spPr>
          <a:xfrm>
            <a:off x="0" y="-1"/>
            <a:ext cx="3200400" cy="1735237"/>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EAFBD0AC-B28F-452B-F3CD-34C9A5CB0C0E}"/>
              </a:ext>
            </a:extLst>
          </p:cNvPr>
          <p:cNvSpPr txBox="1"/>
          <p:nvPr/>
        </p:nvSpPr>
        <p:spPr>
          <a:xfrm>
            <a:off x="247650" y="206808"/>
            <a:ext cx="2615015" cy="1446550"/>
          </a:xfrm>
          <a:prstGeom prst="rect">
            <a:avLst/>
          </a:prstGeom>
          <a:noFill/>
        </p:spPr>
        <p:txBody>
          <a:bodyPr wrap="square" rtlCol="0">
            <a:spAutoFit/>
          </a:bodyPr>
          <a:lstStyle/>
          <a:p>
            <a:r>
              <a:rPr lang="is-IS" sz="4000" b="1" dirty="0">
                <a:solidFill>
                  <a:schemeClr val="bg1"/>
                </a:solidFill>
              </a:rPr>
              <a:t>Skref 1 </a:t>
            </a:r>
          </a:p>
          <a:p>
            <a:r>
              <a:rPr lang="is-IS" sz="2400" dirty="0">
                <a:solidFill>
                  <a:schemeClr val="bg1"/>
                </a:solidFill>
              </a:rPr>
              <a:t>Byrjaðu á líklegri krísu</a:t>
            </a:r>
            <a:endParaRPr lang="is-IS" sz="2400" dirty="0"/>
          </a:p>
        </p:txBody>
      </p:sp>
    </p:spTree>
    <p:extLst>
      <p:ext uri="{BB962C8B-B14F-4D97-AF65-F5344CB8AC3E}">
        <p14:creationId xmlns:p14="http://schemas.microsoft.com/office/powerpoint/2010/main" val="352736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8B0ADA-A0BB-B161-1A1D-5F2112E68D23}"/>
              </a:ext>
            </a:extLst>
          </p:cNvPr>
          <p:cNvSpPr/>
          <p:nvPr/>
        </p:nvSpPr>
        <p:spPr>
          <a:xfrm>
            <a:off x="1044213" y="-38007"/>
            <a:ext cx="6880587" cy="68960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044213" y="466725"/>
            <a:ext cx="6818707" cy="6238782"/>
          </a:xfrm>
        </p:spPr>
        <p:txBody>
          <a:bodyPr vert="horz" lIns="91440" tIns="45720" rIns="91440" bIns="45720" rtlCol="0" anchor="t">
            <a:noAutofit/>
          </a:bodyPr>
          <a:lstStyle/>
          <a:p>
            <a:pPr marL="571500" indent="-342900" fontAlgn="base">
              <a:lnSpc>
                <a:spcPct val="100000"/>
              </a:lnSpc>
              <a:spcBef>
                <a:spcPts val="0"/>
              </a:spcBef>
              <a:buChar char="•"/>
            </a:pPr>
            <a:endParaRPr lang="is-IS" sz="2200" dirty="0">
              <a:cs typeface="Calibri" panose="020F0502020204030204"/>
            </a:endParaRPr>
          </a:p>
          <a:p>
            <a:pPr marL="571500" indent="-342900" fontAlgn="base">
              <a:lnSpc>
                <a:spcPct val="100000"/>
              </a:lnSpc>
              <a:spcBef>
                <a:spcPts val="0"/>
              </a:spcBef>
              <a:buChar char="•"/>
            </a:pPr>
            <a:endParaRPr lang="is-IS" sz="2200" dirty="0">
              <a:cs typeface="Calibri" panose="020F0502020204030204"/>
            </a:endParaRPr>
          </a:p>
          <a:p>
            <a:pPr marL="571500" indent="-342900">
              <a:lnSpc>
                <a:spcPct val="100000"/>
              </a:lnSpc>
              <a:spcBef>
                <a:spcPts val="0"/>
              </a:spcBef>
              <a:buChar char="•"/>
            </a:pPr>
            <a:r>
              <a:rPr lang="is-IS" sz="2200" dirty="0"/>
              <a:t>Samstarf er mikilvægt fyrir skilvirka áætlun um stjórnun í krísu.</a:t>
            </a:r>
            <a:endParaRPr lang="is-IS" sz="2200" dirty="0">
              <a:cs typeface="Calibri"/>
            </a:endParaRPr>
          </a:p>
          <a:p>
            <a:pPr marL="571500" indent="-342900" fontAlgn="base">
              <a:lnSpc>
                <a:spcPct val="100000"/>
              </a:lnSpc>
              <a:spcBef>
                <a:spcPts val="0"/>
              </a:spcBef>
              <a:buChar char="•"/>
            </a:pPr>
            <a:r>
              <a:rPr lang="is-IS" sz="2200" dirty="0"/>
              <a:t>Áætlunin tekur til ýmissa teyma og er mikilvæg til að lágmarka skaða og vera leiðbeinandi í neyðartilvikum.</a:t>
            </a:r>
            <a:endParaRPr lang="is-IS" sz="2200" dirty="0">
              <a:cs typeface="Calibri"/>
            </a:endParaRPr>
          </a:p>
          <a:p>
            <a:pPr marL="571500" indent="-342900" fontAlgn="base">
              <a:lnSpc>
                <a:spcPct val="100000"/>
              </a:lnSpc>
              <a:spcBef>
                <a:spcPts val="0"/>
              </a:spcBef>
              <a:buChar char="•"/>
            </a:pPr>
            <a:r>
              <a:rPr lang="is-IS" sz="2200" dirty="0"/>
              <a:t>Byrja skal á því að tilnefna krísustjórnunarteymi þar sem hluti af þeim hóp er sérstakur stýrihópur og framkvæmdastjóri krísustjórnstöðvar (sjá námskeiðseiningu 2).</a:t>
            </a:r>
            <a:endParaRPr lang="is-IS" sz="2200" dirty="0">
              <a:cs typeface="Calibri"/>
            </a:endParaRPr>
          </a:p>
          <a:p>
            <a:pPr marL="571500" indent="-342900" algn="l" fontAlgn="base">
              <a:lnSpc>
                <a:spcPct val="100000"/>
              </a:lnSpc>
              <a:spcBef>
                <a:spcPts val="0"/>
              </a:spcBef>
              <a:buChar char="•"/>
            </a:pPr>
            <a:r>
              <a:rPr lang="is-IS" sz="2200" b="0" i="0" dirty="0">
                <a:effectLst/>
              </a:rPr>
              <a:t>Lykilverkefni á undirbúningsstigi eru meðal annars að greina </a:t>
            </a:r>
            <a:r>
              <a:rPr lang="is-IS" sz="2200" dirty="0"/>
              <a:t>hættu</a:t>
            </a:r>
            <a:r>
              <a:rPr lang="is-IS" sz="2200" b="0" i="0" dirty="0">
                <a:effectLst/>
              </a:rPr>
              <a:t>, móta viðbragðsáætlanir, æfa þær, innleiða þegar þörf krefur og fara yfir niðurstöður.</a:t>
            </a:r>
            <a:endParaRPr lang="is-IS" sz="2200" b="0" i="0" dirty="0">
              <a:effectLst/>
              <a:cs typeface="Calibri"/>
            </a:endParaRPr>
          </a:p>
          <a:p>
            <a:pPr marL="571500" indent="-342900" algn="l" fontAlgn="base">
              <a:lnSpc>
                <a:spcPct val="100000"/>
              </a:lnSpc>
              <a:spcBef>
                <a:spcPts val="0"/>
              </a:spcBef>
              <a:buChar char="•"/>
            </a:pPr>
            <a:r>
              <a:rPr lang="is-IS" sz="2200" dirty="0"/>
              <a:t>Áætlunin ætti að innihalda öfluga þjálfunaráætlun og samskiptastefnu og samskiptaáætlun.</a:t>
            </a:r>
            <a:endParaRPr lang="is-IS" sz="2200" dirty="0">
              <a:cs typeface="Calibri"/>
            </a:endParaRPr>
          </a:p>
        </p:txBody>
      </p:sp>
      <p:pic>
        <p:nvPicPr>
          <p:cNvPr id="5" name="Picture 4">
            <a:hlinkClick r:id="rId2"/>
            <a:extLst>
              <a:ext uri="{FF2B5EF4-FFF2-40B4-BE49-F238E27FC236}">
                <a16:creationId xmlns:a16="http://schemas.microsoft.com/office/drawing/2014/main" id="{30A4118B-D46D-0A38-F83D-57FD356021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86902" y="428042"/>
            <a:ext cx="3993171" cy="4923887"/>
          </a:xfrm>
          <a:prstGeom prst="rect">
            <a:avLst/>
          </a:prstGeom>
        </p:spPr>
      </p:pic>
      <p:sp>
        <p:nvSpPr>
          <p:cNvPr id="8" name="TextBox 7">
            <a:extLst>
              <a:ext uri="{FF2B5EF4-FFF2-40B4-BE49-F238E27FC236}">
                <a16:creationId xmlns:a16="http://schemas.microsoft.com/office/drawing/2014/main" id="{FDB82C2D-7D00-B2B4-B3EC-00A16EECFDC6}"/>
              </a:ext>
            </a:extLst>
          </p:cNvPr>
          <p:cNvSpPr txBox="1"/>
          <p:nvPr/>
        </p:nvSpPr>
        <p:spPr>
          <a:xfrm>
            <a:off x="7245797" y="6395997"/>
            <a:ext cx="4933950" cy="307777"/>
          </a:xfrm>
          <a:prstGeom prst="rect">
            <a:avLst/>
          </a:prstGeom>
          <a:solidFill>
            <a:srgbClr val="086D6E"/>
          </a:solidFill>
        </p:spPr>
        <p:txBody>
          <a:bodyPr wrap="square" rtlCol="0">
            <a:spAutoFit/>
          </a:bodyPr>
          <a:lstStyle/>
          <a:p>
            <a:pPr algn="ctr"/>
            <a:endParaRPr lang="en-IE" sz="1400" dirty="0">
              <a:solidFill>
                <a:schemeClr val="bg1"/>
              </a:solidFill>
            </a:endParaRPr>
          </a:p>
        </p:txBody>
      </p:sp>
      <p:sp>
        <p:nvSpPr>
          <p:cNvPr id="9" name="Flowchart: Alternate Process 8">
            <a:extLst>
              <a:ext uri="{FF2B5EF4-FFF2-40B4-BE49-F238E27FC236}">
                <a16:creationId xmlns:a16="http://schemas.microsoft.com/office/drawing/2014/main" id="{4D6CDA3E-6491-CF42-6B50-F1F360963C3F}"/>
              </a:ext>
            </a:extLst>
          </p:cNvPr>
          <p:cNvSpPr/>
          <p:nvPr/>
        </p:nvSpPr>
        <p:spPr>
          <a:xfrm>
            <a:off x="8052023" y="0"/>
            <a:ext cx="4000500" cy="393101"/>
          </a:xfrm>
          <a:prstGeom prst="flowChartAlternateProcess">
            <a:avLst/>
          </a:prstGeom>
          <a:solidFill>
            <a:srgbClr val="F27954"/>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600" b="1" dirty="0" err="1">
                <a:solidFill>
                  <a:schemeClr val="bg1"/>
                </a:solidFill>
                <a:hlinkClick r:id="rId2">
                  <a:extLst>
                    <a:ext uri="{A12FA001-AC4F-418D-AE19-62706E023703}">
                      <ahyp:hlinkClr xmlns:ahyp="http://schemas.microsoft.com/office/drawing/2018/hyperlinkcolor" val="tx"/>
                    </a:ext>
                  </a:extLst>
                </a:hlinkClick>
              </a:rPr>
              <a:t>Sniðmát</a:t>
            </a:r>
            <a:r>
              <a:rPr lang="en-GB" sz="1600" b="1" dirty="0">
                <a:solidFill>
                  <a:schemeClr val="bg1"/>
                </a:solidFill>
                <a:hlinkClick r:id="rId2">
                  <a:extLst>
                    <a:ext uri="{A12FA001-AC4F-418D-AE19-62706E023703}">
                      <ahyp:hlinkClr xmlns:ahyp="http://schemas.microsoft.com/office/drawing/2018/hyperlinkcolor" val="tx"/>
                    </a:ext>
                  </a:extLst>
                </a:hlinkClick>
              </a:rPr>
              <a:t> um </a:t>
            </a:r>
            <a:r>
              <a:rPr lang="en-GB" sz="1600" b="1" dirty="0" err="1">
                <a:solidFill>
                  <a:schemeClr val="bg1"/>
                </a:solidFill>
                <a:hlinkClick r:id="rId2">
                  <a:extLst>
                    <a:ext uri="{A12FA001-AC4F-418D-AE19-62706E023703}">
                      <ahyp:hlinkClr xmlns:ahyp="http://schemas.microsoft.com/office/drawing/2018/hyperlinkcolor" val="tx"/>
                    </a:ext>
                  </a:extLst>
                </a:hlinkClick>
              </a:rPr>
              <a:t>krísustjórnun</a:t>
            </a:r>
            <a:r>
              <a:rPr lang="en-GB" sz="1600" b="1" dirty="0">
                <a:solidFill>
                  <a:schemeClr val="bg1"/>
                </a:solidFill>
                <a:hlinkClick r:id="rId2">
                  <a:extLst>
                    <a:ext uri="{A12FA001-AC4F-418D-AE19-62706E023703}">
                      <ahyp:hlinkClr xmlns:ahyp="http://schemas.microsoft.com/office/drawing/2018/hyperlinkcolor" val="tx"/>
                    </a:ext>
                  </a:extLst>
                </a:hlinkClick>
              </a:rPr>
              <a:t> </a:t>
            </a:r>
            <a:r>
              <a:rPr lang="en-GB" sz="1600" b="1" dirty="0" err="1">
                <a:solidFill>
                  <a:schemeClr val="bg1"/>
                </a:solidFill>
                <a:hlinkClick r:id="rId2">
                  <a:extLst>
                    <a:ext uri="{A12FA001-AC4F-418D-AE19-62706E023703}">
                      <ahyp:hlinkClr xmlns:ahyp="http://schemas.microsoft.com/office/drawing/2018/hyperlinkcolor" val="tx"/>
                    </a:ext>
                  </a:extLst>
                </a:hlinkClick>
              </a:rPr>
              <a:t>frá</a:t>
            </a:r>
            <a:r>
              <a:rPr lang="en-GB" sz="1600" b="1" dirty="0">
                <a:solidFill>
                  <a:schemeClr val="bg1"/>
                </a:solidFill>
                <a:hlinkClick r:id="rId2">
                  <a:extLst>
                    <a:ext uri="{A12FA001-AC4F-418D-AE19-62706E023703}">
                      <ahyp:hlinkClr xmlns:ahyp="http://schemas.microsoft.com/office/drawing/2018/hyperlinkcolor" val="tx"/>
                    </a:ext>
                  </a:extLst>
                </a:hlinkClick>
              </a:rPr>
              <a:t>  Smartsheet</a:t>
            </a:r>
            <a:endParaRPr lang="en-IE" sz="1600" b="1" dirty="0">
              <a:solidFill>
                <a:schemeClr val="bg1"/>
              </a:solidFill>
            </a:endParaRPr>
          </a:p>
        </p:txBody>
      </p:sp>
      <p:pic>
        <p:nvPicPr>
          <p:cNvPr id="10" name="Graphic 9" descr="Touchscreen with solid fill">
            <a:extLst>
              <a:ext uri="{FF2B5EF4-FFF2-40B4-BE49-F238E27FC236}">
                <a16:creationId xmlns:a16="http://schemas.microsoft.com/office/drawing/2014/main" id="{3ED2F90C-8709-F6F3-865A-660B75DCED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60941" y="280834"/>
            <a:ext cx="914400" cy="914400"/>
          </a:xfrm>
          <a:prstGeom prst="rect">
            <a:avLst/>
          </a:prstGeom>
        </p:spPr>
      </p:pic>
      <p:sp>
        <p:nvSpPr>
          <p:cNvPr id="2" name="Rectangle 1">
            <a:extLst>
              <a:ext uri="{FF2B5EF4-FFF2-40B4-BE49-F238E27FC236}">
                <a16:creationId xmlns:a16="http://schemas.microsoft.com/office/drawing/2014/main" id="{B3C1ECB0-F085-B787-7070-8053AFC17713}"/>
              </a:ext>
            </a:extLst>
          </p:cNvPr>
          <p:cNvSpPr/>
          <p:nvPr/>
        </p:nvSpPr>
        <p:spPr>
          <a:xfrm>
            <a:off x="-15240" y="2317"/>
            <a:ext cx="2788936" cy="11865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5C182549-6AD2-D7A3-859B-A962CF1A5BF4}"/>
              </a:ext>
            </a:extLst>
          </p:cNvPr>
          <p:cNvSpPr txBox="1"/>
          <p:nvPr/>
        </p:nvSpPr>
        <p:spPr>
          <a:xfrm>
            <a:off x="106904" y="-38007"/>
            <a:ext cx="2824555" cy="1077218"/>
          </a:xfrm>
          <a:prstGeom prst="rect">
            <a:avLst/>
          </a:prstGeom>
          <a:noFill/>
        </p:spPr>
        <p:txBody>
          <a:bodyPr wrap="square" rtlCol="0">
            <a:spAutoFit/>
          </a:bodyPr>
          <a:lstStyle/>
          <a:p>
            <a:r>
              <a:rPr lang="is-IS" sz="4000" b="1" dirty="0">
                <a:solidFill>
                  <a:schemeClr val="bg1"/>
                </a:solidFill>
              </a:rPr>
              <a:t>Skref 2 </a:t>
            </a:r>
          </a:p>
          <a:p>
            <a:r>
              <a:rPr lang="is-IS" sz="2400" dirty="0">
                <a:solidFill>
                  <a:schemeClr val="bg1"/>
                </a:solidFill>
              </a:rPr>
              <a:t>Hefja samstarf</a:t>
            </a:r>
            <a:endParaRPr lang="is-IS" sz="2400" dirty="0"/>
          </a:p>
        </p:txBody>
      </p:sp>
    </p:spTree>
    <p:extLst>
      <p:ext uri="{BB962C8B-B14F-4D97-AF65-F5344CB8AC3E}">
        <p14:creationId xmlns:p14="http://schemas.microsoft.com/office/powerpoint/2010/main" val="1756945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sitting on the beach&#10;&#10;Description automatically generated with medium confidence">
            <a:extLst>
              <a:ext uri="{FF2B5EF4-FFF2-40B4-BE49-F238E27FC236}">
                <a16:creationId xmlns:a16="http://schemas.microsoft.com/office/drawing/2014/main" id="{1725FB7C-8309-E997-2507-D65302D39E8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EC366655-D98B-4CE5-3ADF-769F87999981}"/>
              </a:ext>
            </a:extLst>
          </p:cNvPr>
          <p:cNvSpPr>
            <a:spLocks noGrp="1"/>
          </p:cNvSpPr>
          <p:nvPr>
            <p:ph type="body" sz="quarter" idx="18"/>
          </p:nvPr>
        </p:nvSpPr>
        <p:spPr>
          <a:xfrm>
            <a:off x="1114425" y="1305817"/>
            <a:ext cx="6038850" cy="5782441"/>
          </a:xfrm>
        </p:spPr>
        <p:txBody>
          <a:bodyPr vert="horz" lIns="91440" tIns="45720" rIns="91440" bIns="45720" rtlCol="0" anchor="t">
            <a:normAutofit/>
          </a:bodyPr>
          <a:lstStyle/>
          <a:p>
            <a:pPr marL="342900" indent="-342900" algn="l">
              <a:buClr>
                <a:srgbClr val="F27954"/>
              </a:buClr>
              <a:buFont typeface="Wingdings" panose="05000000000000000000" pitchFamily="2" charset="2"/>
              <a:buChar char="ü"/>
            </a:pPr>
            <a:r>
              <a:rPr lang="is-IS" sz="2400" b="1" dirty="0"/>
              <a:t>Tilgangur, umfang, og markmið  </a:t>
            </a:r>
            <a:r>
              <a:rPr lang="is-IS" sz="2400" dirty="0"/>
              <a:t>áætlunarinnar</a:t>
            </a:r>
          </a:p>
          <a:p>
            <a:pPr marL="342900" indent="-342900" algn="l">
              <a:buClr>
                <a:srgbClr val="F27954"/>
              </a:buClr>
              <a:buFont typeface="Wingdings" panose="05000000000000000000" pitchFamily="2" charset="2"/>
              <a:buChar char="ü"/>
            </a:pPr>
            <a:r>
              <a:rPr lang="is-IS" sz="2400" b="1" dirty="0" err="1"/>
              <a:t>Rýmingaráætlun</a:t>
            </a:r>
            <a:endParaRPr lang="is-IS" sz="2400" b="1" dirty="0"/>
          </a:p>
          <a:p>
            <a:pPr marL="342900" indent="-342900">
              <a:buClr>
                <a:srgbClr val="F27954"/>
              </a:buClr>
              <a:buFont typeface="Wingdings" panose="05000000000000000000" pitchFamily="2" charset="2"/>
              <a:buChar char="ü"/>
            </a:pPr>
            <a:r>
              <a:rPr lang="is-IS" b="1" dirty="0"/>
              <a:t>Krísustjórnunaráætlun</a:t>
            </a:r>
            <a:r>
              <a:rPr lang="is-IS" dirty="0"/>
              <a:t> fyrir</a:t>
            </a:r>
            <a:r>
              <a:rPr lang="is-IS" sz="2400" dirty="0"/>
              <a:t> hverja krísu. Rammi </a:t>
            </a:r>
            <a:r>
              <a:rPr lang="is-IS" dirty="0"/>
              <a:t>sem </a:t>
            </a:r>
            <a:r>
              <a:rPr lang="is-IS" sz="2400" dirty="0"/>
              <a:t>segir til um hvernig eigi að bregðast við hverri krísu.</a:t>
            </a:r>
            <a:r>
              <a:rPr lang="is-IS" dirty="0"/>
              <a:t> </a:t>
            </a:r>
            <a:r>
              <a:rPr lang="is-IS" sz="2400" dirty="0"/>
              <a:t> </a:t>
            </a:r>
            <a:r>
              <a:rPr lang="is-IS" sz="2400" dirty="0" err="1"/>
              <a:t>Þ.á.m</a:t>
            </a:r>
            <a:r>
              <a:rPr lang="is-IS" sz="2400" dirty="0"/>
              <a:t>. mismunandi </a:t>
            </a:r>
            <a:r>
              <a:rPr lang="is-IS" sz="2400" b="1" dirty="0"/>
              <a:t>verklagsreglur, verkefni og viðbrögð</a:t>
            </a:r>
            <a:r>
              <a:rPr lang="is-IS" b="1" dirty="0"/>
              <a:t> </a:t>
            </a:r>
            <a:endParaRPr lang="is-IS" sz="2400" b="1" dirty="0">
              <a:cs typeface="Calibri"/>
            </a:endParaRPr>
          </a:p>
          <a:p>
            <a:pPr marL="342900" indent="-342900" algn="l">
              <a:buClr>
                <a:srgbClr val="F27954"/>
              </a:buClr>
              <a:buFont typeface="Wingdings" panose="05000000000000000000" pitchFamily="2" charset="2"/>
              <a:buChar char="ü"/>
            </a:pPr>
            <a:r>
              <a:rPr lang="is-IS" sz="2400" b="1" dirty="0"/>
              <a:t>Tengiliðaupplýsingar</a:t>
            </a:r>
            <a:r>
              <a:rPr lang="is-IS" sz="2400" dirty="0"/>
              <a:t>, þar á meðal </a:t>
            </a:r>
            <a:r>
              <a:rPr lang="is-IS" dirty="0"/>
              <a:t>listar</a:t>
            </a:r>
            <a:r>
              <a:rPr lang="is-IS" sz="2400" dirty="0"/>
              <a:t> yfir starfsfólk, </a:t>
            </a:r>
            <a:r>
              <a:rPr lang="is-IS" dirty="0"/>
              <a:t>neyðaraðila</a:t>
            </a:r>
            <a:r>
              <a:rPr lang="is-IS" sz="2400" dirty="0"/>
              <a:t>, sjúkrahús, ferðaþjónustufyrirtæki, brunavarnir og </a:t>
            </a:r>
            <a:r>
              <a:rPr lang="is-IS" dirty="0"/>
              <a:t>löggæslu</a:t>
            </a:r>
            <a:endParaRPr lang="is-IS" sz="2400" dirty="0">
              <a:cs typeface="Calibri"/>
            </a:endParaRPr>
          </a:p>
          <a:p>
            <a:pPr marL="342900" indent="-342900" algn="l">
              <a:buClr>
                <a:srgbClr val="F27954"/>
              </a:buClr>
              <a:buFont typeface="Wingdings" panose="05000000000000000000" pitchFamily="2" charset="2"/>
              <a:buChar char="ü"/>
            </a:pPr>
            <a:r>
              <a:rPr lang="is-IS" sz="2400" dirty="0"/>
              <a:t>Fjölmiðlastjórnun studd af </a:t>
            </a:r>
            <a:r>
              <a:rPr lang="is-IS" sz="2400" b="1" dirty="0"/>
              <a:t>samskiptaáætlun</a:t>
            </a:r>
          </a:p>
          <a:p>
            <a:pPr marL="342900" indent="-342900" algn="l">
              <a:buClr>
                <a:srgbClr val="F27954"/>
              </a:buClr>
              <a:buFont typeface="Wingdings" panose="05000000000000000000" pitchFamily="2" charset="2"/>
              <a:buChar char="ü"/>
            </a:pPr>
            <a:r>
              <a:rPr lang="is-IS" sz="2400" dirty="0"/>
              <a:t>Samþætting við aðrar </a:t>
            </a:r>
            <a:r>
              <a:rPr lang="is-IS" sz="2400" b="1" dirty="0">
                <a:hlinkClick r:id="rId4">
                  <a:extLst>
                    <a:ext uri="{A12FA001-AC4F-418D-AE19-62706E023703}">
                      <ahyp:hlinkClr xmlns:ahyp="http://schemas.microsoft.com/office/drawing/2018/hyperlinkcolor" val="tx"/>
                    </a:ext>
                  </a:extLst>
                </a:hlinkClick>
              </a:rPr>
              <a:t>neyðaráætlanir</a:t>
            </a:r>
            <a:endParaRPr lang="is-IS" sz="2400" b="1" dirty="0"/>
          </a:p>
          <a:p>
            <a:pPr marL="342900" indent="-342900">
              <a:buClr>
                <a:srgbClr val="F27954"/>
              </a:buClr>
              <a:buFont typeface="Wingdings" panose="05000000000000000000" pitchFamily="2" charset="2"/>
              <a:buChar char="ü"/>
            </a:pPr>
            <a:endParaRPr lang="is-IS" sz="2400" dirty="0">
              <a:highlight>
                <a:srgbClr val="FFFF00"/>
              </a:highlight>
            </a:endParaRPr>
          </a:p>
          <a:p>
            <a:pPr indent="0" algn="l" rtl="0" fontAlgn="base">
              <a:lnSpc>
                <a:spcPct val="120000"/>
              </a:lnSpc>
              <a:spcBef>
                <a:spcPts val="0"/>
              </a:spcBef>
            </a:pPr>
            <a:endParaRPr lang="is-IS" dirty="0"/>
          </a:p>
        </p:txBody>
      </p:sp>
      <p:sp>
        <p:nvSpPr>
          <p:cNvPr id="2" name="Rectangle 1">
            <a:extLst>
              <a:ext uri="{FF2B5EF4-FFF2-40B4-BE49-F238E27FC236}">
                <a16:creationId xmlns:a16="http://schemas.microsoft.com/office/drawing/2014/main" id="{589C5880-FC23-4CA5-BDF0-3B516B30AB13}"/>
              </a:ext>
            </a:extLst>
          </p:cNvPr>
          <p:cNvSpPr/>
          <p:nvPr/>
        </p:nvSpPr>
        <p:spPr>
          <a:xfrm>
            <a:off x="-15240" y="2317"/>
            <a:ext cx="2788936" cy="11865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a:extLst>
              <a:ext uri="{FF2B5EF4-FFF2-40B4-BE49-F238E27FC236}">
                <a16:creationId xmlns:a16="http://schemas.microsoft.com/office/drawing/2014/main" id="{093C12B3-4E20-17AE-6536-D8BA0001627B}"/>
              </a:ext>
            </a:extLst>
          </p:cNvPr>
          <p:cNvSpPr txBox="1"/>
          <p:nvPr/>
        </p:nvSpPr>
        <p:spPr>
          <a:xfrm>
            <a:off x="106904" y="-38007"/>
            <a:ext cx="2824555" cy="1077218"/>
          </a:xfrm>
          <a:prstGeom prst="rect">
            <a:avLst/>
          </a:prstGeom>
          <a:noFill/>
        </p:spPr>
        <p:txBody>
          <a:bodyPr wrap="square" rtlCol="0">
            <a:spAutoFit/>
          </a:bodyPr>
          <a:lstStyle/>
          <a:p>
            <a:r>
              <a:rPr lang="is-IS" sz="4000" b="1" dirty="0">
                <a:solidFill>
                  <a:schemeClr val="bg1"/>
                </a:solidFill>
              </a:rPr>
              <a:t>Skref 3 </a:t>
            </a:r>
          </a:p>
          <a:p>
            <a:r>
              <a:rPr lang="is-IS" sz="2400" dirty="0">
                <a:solidFill>
                  <a:schemeClr val="bg1"/>
                </a:solidFill>
              </a:rPr>
              <a:t>Lykilatriði</a:t>
            </a:r>
            <a:endParaRPr lang="is-IS" sz="2400" dirty="0"/>
          </a:p>
        </p:txBody>
      </p:sp>
      <p:sp>
        <p:nvSpPr>
          <p:cNvPr id="5" name="Text Placeholder 3">
            <a:extLst>
              <a:ext uri="{FF2B5EF4-FFF2-40B4-BE49-F238E27FC236}">
                <a16:creationId xmlns:a16="http://schemas.microsoft.com/office/drawing/2014/main" id="{8569CA1E-13D9-D282-20DF-81930FCDED90}"/>
              </a:ext>
            </a:extLst>
          </p:cNvPr>
          <p:cNvSpPr txBox="1">
            <a:spLocks/>
          </p:cNvSpPr>
          <p:nvPr/>
        </p:nvSpPr>
        <p:spPr>
          <a:xfrm>
            <a:off x="10288093" y="6111105"/>
            <a:ext cx="1299068" cy="3412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2400" dirty="0" err="1">
                <a:solidFill>
                  <a:schemeClr val="bg1"/>
                </a:solidFill>
                <a:hlinkClick r:id="rId5">
                  <a:extLst>
                    <a:ext uri="{A12FA001-AC4F-418D-AE19-62706E023703}">
                      <ahyp:hlinkClr xmlns:ahyp="http://schemas.microsoft.com/office/drawing/2018/hyperlinkcolor" val="tx"/>
                    </a:ext>
                  </a:extLst>
                </a:hlinkClick>
              </a:rPr>
              <a:t>Heimild</a:t>
            </a:r>
            <a:endParaRPr lang="en-IE" sz="2400" dirty="0">
              <a:solidFill>
                <a:schemeClr val="bg1"/>
              </a:solidFill>
            </a:endParaRPr>
          </a:p>
        </p:txBody>
      </p:sp>
    </p:spTree>
    <p:extLst>
      <p:ext uri="{BB962C8B-B14F-4D97-AF65-F5344CB8AC3E}">
        <p14:creationId xmlns:p14="http://schemas.microsoft.com/office/powerpoint/2010/main" val="4210576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0E6A3D-0506-B57E-A1AE-7F1E36DD46DF}"/>
              </a:ext>
            </a:extLst>
          </p:cNvPr>
          <p:cNvSpPr/>
          <p:nvPr/>
        </p:nvSpPr>
        <p:spPr>
          <a:xfrm>
            <a:off x="0" y="600634"/>
            <a:ext cx="5289803" cy="3292098"/>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85907" y="391041"/>
            <a:ext cx="6625411" cy="3722513"/>
          </a:xfrm>
        </p:spPr>
        <p:txBody>
          <a:bodyPr vert="horz" lIns="91440" tIns="45720" rIns="91440" bIns="45720" rtlCol="0" anchor="t">
            <a:noAutofit/>
          </a:bodyPr>
          <a:lstStyle/>
          <a:p>
            <a:pPr marL="457200" indent="-457200" algn="l">
              <a:lnSpc>
                <a:spcPct val="100000"/>
              </a:lnSpc>
              <a:spcBef>
                <a:spcPts val="0"/>
              </a:spcBef>
              <a:buClr>
                <a:srgbClr val="F27954"/>
              </a:buClr>
              <a:buFont typeface="Wingdings" panose="05000000000000000000" pitchFamily="2" charset="2"/>
              <a:buChar char="ü"/>
            </a:pPr>
            <a:r>
              <a:rPr lang="is-IS" sz="2000" dirty="0">
                <a:solidFill>
                  <a:srgbClr val="666666"/>
                </a:solidFill>
              </a:rPr>
              <a:t>Lista upp hverjir eru </a:t>
            </a:r>
            <a:r>
              <a:rPr lang="is-IS" sz="2000" b="1" i="0" dirty="0">
                <a:solidFill>
                  <a:srgbClr val="F27954"/>
                </a:solidFill>
                <a:effectLst/>
              </a:rPr>
              <a:t>meðlimir krísustjórnunarteymisins</a:t>
            </a:r>
            <a:r>
              <a:rPr lang="is-IS" sz="2000" b="1" dirty="0">
                <a:solidFill>
                  <a:srgbClr val="F27954"/>
                </a:solidFill>
              </a:rPr>
              <a:t>.</a:t>
            </a:r>
            <a:endParaRPr lang="is-IS" sz="2000" b="1" i="0" dirty="0">
              <a:solidFill>
                <a:srgbClr val="F27954"/>
              </a:solidFill>
              <a:effectLst/>
            </a:endParaRPr>
          </a:p>
          <a:p>
            <a:pPr marL="457200" indent="-457200" algn="l">
              <a:lnSpc>
                <a:spcPct val="100000"/>
              </a:lnSpc>
              <a:spcBef>
                <a:spcPts val="0"/>
              </a:spcBef>
              <a:buClr>
                <a:srgbClr val="F27954"/>
              </a:buClr>
              <a:buFont typeface="Wingdings" panose="05000000000000000000" pitchFamily="2" charset="2"/>
              <a:buChar char="ü"/>
            </a:pPr>
            <a:r>
              <a:rPr lang="is-IS" sz="2000" b="0" i="0" dirty="0">
                <a:solidFill>
                  <a:srgbClr val="666666"/>
                </a:solidFill>
                <a:effectLst/>
              </a:rPr>
              <a:t>Þekkja </a:t>
            </a:r>
            <a:r>
              <a:rPr lang="is-IS" sz="2000" b="1" i="0" dirty="0">
                <a:solidFill>
                  <a:srgbClr val="F27954"/>
                </a:solidFill>
                <a:effectLst/>
              </a:rPr>
              <a:t>möguleika</a:t>
            </a:r>
            <a:r>
              <a:rPr lang="is-IS" sz="2000" b="0" i="0" dirty="0">
                <a:solidFill>
                  <a:srgbClr val="666666"/>
                </a:solidFill>
                <a:effectLst/>
              </a:rPr>
              <a:t> á mismunandi tegundum krísu</a:t>
            </a:r>
            <a:r>
              <a:rPr lang="is-IS" sz="2000" dirty="0">
                <a:solidFill>
                  <a:srgbClr val="666666"/>
                </a:solidFill>
              </a:rPr>
              <a:t>.</a:t>
            </a:r>
            <a:endParaRPr lang="is-IS" sz="2000" b="0" i="0" dirty="0">
              <a:solidFill>
                <a:srgbClr val="666666"/>
              </a:solidFill>
              <a:effectLst/>
              <a:cs typeface="Calibri"/>
            </a:endParaRPr>
          </a:p>
          <a:p>
            <a:pPr marL="457200" indent="-457200">
              <a:lnSpc>
                <a:spcPct val="100000"/>
              </a:lnSpc>
              <a:spcBef>
                <a:spcPts val="0"/>
              </a:spcBef>
              <a:buClr>
                <a:srgbClr val="F27954"/>
              </a:buClr>
              <a:buFont typeface="Wingdings" panose="05000000000000000000" pitchFamily="2" charset="2"/>
              <a:buChar char="ü"/>
            </a:pPr>
            <a:r>
              <a:rPr lang="is-IS" sz="2000" dirty="0">
                <a:solidFill>
                  <a:srgbClr val="666666"/>
                </a:solidFill>
              </a:rPr>
              <a:t>Skrá</a:t>
            </a:r>
            <a:r>
              <a:rPr lang="is-IS" sz="2000" b="0" i="0" dirty="0">
                <a:solidFill>
                  <a:srgbClr val="666666"/>
                </a:solidFill>
                <a:effectLst/>
              </a:rPr>
              <a:t> hvaða </a:t>
            </a:r>
            <a:r>
              <a:rPr lang="is-IS" sz="2000" b="1" i="0" dirty="0">
                <a:solidFill>
                  <a:srgbClr val="F27954"/>
                </a:solidFill>
                <a:effectLst/>
              </a:rPr>
              <a:t>viðmið</a:t>
            </a:r>
            <a:r>
              <a:rPr lang="is-IS" sz="2000" b="0" i="0" dirty="0">
                <a:solidFill>
                  <a:srgbClr val="666666"/>
                </a:solidFill>
                <a:effectLst/>
              </a:rPr>
              <a:t> verða notuð til að </a:t>
            </a:r>
            <a:r>
              <a:rPr lang="is-IS" sz="2000" b="1" i="0" dirty="0">
                <a:solidFill>
                  <a:srgbClr val="F27954"/>
                </a:solidFill>
                <a:effectLst/>
              </a:rPr>
              <a:t>ákvarða</a:t>
            </a:r>
            <a:r>
              <a:rPr lang="is-IS" sz="2000" b="0" i="0" dirty="0">
                <a:solidFill>
                  <a:srgbClr val="666666"/>
                </a:solidFill>
                <a:effectLst/>
              </a:rPr>
              <a:t> hvort krísa </a:t>
            </a:r>
            <a:r>
              <a:rPr lang="is-IS" sz="2000" dirty="0">
                <a:solidFill>
                  <a:srgbClr val="666666"/>
                </a:solidFill>
              </a:rPr>
              <a:t>sé hafin</a:t>
            </a:r>
            <a:r>
              <a:rPr lang="is-IS" sz="2000" b="0" i="0" dirty="0">
                <a:solidFill>
                  <a:srgbClr val="666666"/>
                </a:solidFill>
                <a:effectLst/>
              </a:rPr>
              <a:t>.</a:t>
            </a:r>
            <a:endParaRPr lang="is-IS" sz="2000" b="0" i="0" dirty="0">
              <a:solidFill>
                <a:srgbClr val="666666"/>
              </a:solidFill>
              <a:effectLst/>
              <a:cs typeface="Calibri"/>
            </a:endParaRPr>
          </a:p>
          <a:p>
            <a:pPr marL="457200" indent="-457200" algn="l">
              <a:lnSpc>
                <a:spcPct val="100000"/>
              </a:lnSpc>
              <a:spcBef>
                <a:spcPts val="0"/>
              </a:spcBef>
              <a:buClr>
                <a:srgbClr val="F27954"/>
              </a:buClr>
              <a:buFont typeface="Wingdings" panose="05000000000000000000" pitchFamily="2" charset="2"/>
              <a:buChar char="ü"/>
            </a:pPr>
            <a:r>
              <a:rPr lang="is-IS" sz="2000" b="0" i="0" dirty="0">
                <a:solidFill>
                  <a:srgbClr val="666666"/>
                </a:solidFill>
                <a:effectLst/>
              </a:rPr>
              <a:t>Koma á </a:t>
            </a:r>
            <a:r>
              <a:rPr lang="is-IS" sz="2000" b="1" dirty="0">
                <a:solidFill>
                  <a:srgbClr val="F27954"/>
                </a:solidFill>
              </a:rPr>
              <a:t>vöktunarkerfum</a:t>
            </a:r>
            <a:r>
              <a:rPr lang="is-IS" sz="2000" b="0" i="0" dirty="0">
                <a:solidFill>
                  <a:srgbClr val="666666"/>
                </a:solidFill>
                <a:effectLst/>
              </a:rPr>
              <a:t> og venjum til að greina snemma viðvörunarmerki um </a:t>
            </a:r>
            <a:r>
              <a:rPr lang="is-IS" sz="2000" dirty="0">
                <a:solidFill>
                  <a:srgbClr val="666666"/>
                </a:solidFill>
              </a:rPr>
              <a:t>hugsanlegt</a:t>
            </a:r>
            <a:r>
              <a:rPr lang="is-IS" sz="2000" b="0" i="0" dirty="0">
                <a:solidFill>
                  <a:srgbClr val="666666"/>
                </a:solidFill>
                <a:effectLst/>
              </a:rPr>
              <a:t> hættuástand.</a:t>
            </a:r>
            <a:endParaRPr lang="is-IS" sz="2000" b="0" i="0" dirty="0">
              <a:solidFill>
                <a:srgbClr val="666666"/>
              </a:solidFill>
              <a:effectLst/>
              <a:cs typeface="Calibri"/>
            </a:endParaRPr>
          </a:p>
          <a:p>
            <a:pPr marL="457200" indent="-457200" algn="l">
              <a:lnSpc>
                <a:spcPct val="100000"/>
              </a:lnSpc>
              <a:spcBef>
                <a:spcPts val="0"/>
              </a:spcBef>
              <a:buClr>
                <a:srgbClr val="F27954"/>
              </a:buClr>
              <a:buFont typeface="Wingdings" panose="05000000000000000000" pitchFamily="2" charset="2"/>
              <a:buChar char="ü"/>
            </a:pPr>
            <a:r>
              <a:rPr lang="is-IS" sz="2000" dirty="0">
                <a:solidFill>
                  <a:srgbClr val="666666"/>
                </a:solidFill>
              </a:rPr>
              <a:t>Tilgreina</a:t>
            </a:r>
            <a:r>
              <a:rPr lang="is-IS" sz="2000" b="0" i="0" dirty="0">
                <a:solidFill>
                  <a:srgbClr val="666666"/>
                </a:solidFill>
                <a:effectLst/>
              </a:rPr>
              <a:t> hverjir verða </a:t>
            </a:r>
            <a:r>
              <a:rPr lang="is-IS" sz="2000" b="1" i="0" dirty="0">
                <a:solidFill>
                  <a:srgbClr val="F27954"/>
                </a:solidFill>
                <a:effectLst/>
              </a:rPr>
              <a:t>talsmenn</a:t>
            </a:r>
            <a:r>
              <a:rPr lang="is-IS" sz="2000" b="0" i="0" dirty="0">
                <a:solidFill>
                  <a:srgbClr val="666666"/>
                </a:solidFill>
                <a:effectLst/>
              </a:rPr>
              <a:t> ef til krísu kemur.</a:t>
            </a:r>
          </a:p>
          <a:p>
            <a:pPr marL="457200" indent="-457200" algn="l">
              <a:lnSpc>
                <a:spcPct val="100000"/>
              </a:lnSpc>
              <a:spcBef>
                <a:spcPts val="0"/>
              </a:spcBef>
              <a:buClr>
                <a:srgbClr val="F27954"/>
              </a:buClr>
              <a:buFont typeface="Wingdings" panose="05000000000000000000" pitchFamily="2" charset="2"/>
              <a:buChar char="ü"/>
            </a:pPr>
            <a:r>
              <a:rPr lang="is-IS" sz="2000" dirty="0">
                <a:solidFill>
                  <a:srgbClr val="666666"/>
                </a:solidFill>
              </a:rPr>
              <a:t>Gera</a:t>
            </a:r>
            <a:r>
              <a:rPr lang="is-IS" sz="2000" b="0" i="0" dirty="0">
                <a:solidFill>
                  <a:srgbClr val="666666"/>
                </a:solidFill>
                <a:effectLst/>
              </a:rPr>
              <a:t> lista yfir helstu </a:t>
            </a:r>
            <a:r>
              <a:rPr lang="is-IS" sz="2000" b="1" i="0" dirty="0">
                <a:solidFill>
                  <a:srgbClr val="F27954"/>
                </a:solidFill>
                <a:effectLst/>
              </a:rPr>
              <a:t>neyðartengiliði</a:t>
            </a:r>
            <a:r>
              <a:rPr lang="is-IS" sz="2000" b="0" i="0" dirty="0">
                <a:solidFill>
                  <a:srgbClr val="666666"/>
                </a:solidFill>
                <a:effectLst/>
              </a:rPr>
              <a:t>.</a:t>
            </a:r>
          </a:p>
          <a:p>
            <a:pPr marL="457200" indent="-457200" algn="l">
              <a:lnSpc>
                <a:spcPct val="100000"/>
              </a:lnSpc>
              <a:spcBef>
                <a:spcPts val="0"/>
              </a:spcBef>
              <a:buClr>
                <a:srgbClr val="F27954"/>
              </a:buClr>
              <a:buFont typeface="Wingdings" panose="05000000000000000000" pitchFamily="2" charset="2"/>
              <a:buChar char="ü"/>
            </a:pPr>
            <a:r>
              <a:rPr lang="is-IS" sz="2000" b="0" i="0" dirty="0">
                <a:solidFill>
                  <a:srgbClr val="666666"/>
                </a:solidFill>
                <a:effectLst/>
              </a:rPr>
              <a:t>Skrá niður </a:t>
            </a:r>
            <a:r>
              <a:rPr lang="is-IS" sz="2000" b="1" i="0" dirty="0">
                <a:solidFill>
                  <a:srgbClr val="F27954"/>
                </a:solidFill>
                <a:effectLst/>
              </a:rPr>
              <a:t>hverja þarf að hafa samband við </a:t>
            </a:r>
            <a:r>
              <a:rPr lang="is-IS" sz="2000" b="0" i="0" dirty="0">
                <a:solidFill>
                  <a:srgbClr val="666666"/>
                </a:solidFill>
                <a:effectLst/>
              </a:rPr>
              <a:t>ef krísa kemur upp og hvernig sú tilkynning verður gerð.</a:t>
            </a:r>
          </a:p>
          <a:p>
            <a:pPr marL="457200" indent="-457200">
              <a:lnSpc>
                <a:spcPct val="100000"/>
              </a:lnSpc>
              <a:spcBef>
                <a:spcPts val="0"/>
              </a:spcBef>
              <a:buClr>
                <a:srgbClr val="F27954"/>
              </a:buClr>
              <a:buFont typeface="Wingdings" panose="05000000000000000000" pitchFamily="2" charset="2"/>
              <a:buChar char="ü"/>
            </a:pPr>
            <a:r>
              <a:rPr lang="is-IS" sz="2000" b="0" i="0" dirty="0">
                <a:solidFill>
                  <a:srgbClr val="666666"/>
                </a:solidFill>
                <a:effectLst/>
              </a:rPr>
              <a:t>Tilgreina </a:t>
            </a:r>
            <a:r>
              <a:rPr lang="is-IS" sz="2000" b="1" i="0" dirty="0">
                <a:solidFill>
                  <a:srgbClr val="F27954"/>
                </a:solidFill>
                <a:effectLst/>
              </a:rPr>
              <a:t>ferli </a:t>
            </a:r>
            <a:r>
              <a:rPr lang="is-IS" sz="2000" b="1" dirty="0">
                <a:solidFill>
                  <a:srgbClr val="F27954"/>
                </a:solidFill>
              </a:rPr>
              <a:t>til að </a:t>
            </a:r>
            <a:r>
              <a:rPr lang="is-IS" sz="2000" b="1" dirty="0">
                <a:solidFill>
                  <a:srgbClr val="F27954"/>
                </a:solidFill>
                <a:hlinkClick r:id="rId2">
                  <a:extLst>
                    <a:ext uri="{A12FA001-AC4F-418D-AE19-62706E023703}">
                      <ahyp:hlinkClr xmlns:ahyp="http://schemas.microsoft.com/office/drawing/2018/hyperlinkcolor" val="tx"/>
                    </a:ext>
                  </a:extLst>
                </a:hlinkClick>
              </a:rPr>
              <a:t>meta atvikið </a:t>
            </a:r>
            <a:r>
              <a:rPr lang="is-IS" sz="2000" b="0" i="0" dirty="0">
                <a:solidFill>
                  <a:srgbClr val="666666"/>
                </a:solidFill>
                <a:effectLst/>
              </a:rPr>
              <a:t>eða krísuna, alvarleika </a:t>
            </a:r>
            <a:r>
              <a:rPr lang="is-IS" sz="2000" dirty="0">
                <a:solidFill>
                  <a:srgbClr val="666666"/>
                </a:solidFill>
              </a:rPr>
              <a:t>og</a:t>
            </a:r>
            <a:r>
              <a:rPr lang="is-IS" sz="2000" b="0" i="0" dirty="0">
                <a:solidFill>
                  <a:srgbClr val="666666"/>
                </a:solidFill>
                <a:effectLst/>
              </a:rPr>
              <a:t> </a:t>
            </a:r>
            <a:r>
              <a:rPr lang="is-IS" sz="2000" dirty="0">
                <a:solidFill>
                  <a:srgbClr val="666666"/>
                </a:solidFill>
              </a:rPr>
              <a:t>áhrif</a:t>
            </a:r>
            <a:r>
              <a:rPr lang="is-IS" sz="2000" b="0" i="0" dirty="0">
                <a:solidFill>
                  <a:srgbClr val="666666"/>
                </a:solidFill>
                <a:effectLst/>
              </a:rPr>
              <a:t> á svæðið og </a:t>
            </a:r>
            <a:r>
              <a:rPr lang="is-IS" sz="2000" dirty="0">
                <a:solidFill>
                  <a:srgbClr val="666666"/>
                </a:solidFill>
              </a:rPr>
              <a:t>hagaðila</a:t>
            </a:r>
            <a:r>
              <a:rPr lang="is-IS" sz="2000" b="0" i="0" dirty="0">
                <a:solidFill>
                  <a:srgbClr val="666666"/>
                </a:solidFill>
                <a:effectLst/>
              </a:rPr>
              <a:t>.</a:t>
            </a:r>
            <a:endParaRPr lang="is-IS" sz="2000" b="0" i="0" dirty="0">
              <a:solidFill>
                <a:srgbClr val="666666"/>
              </a:solidFill>
              <a:effectLst/>
              <a:cs typeface="Calibri"/>
            </a:endParaRPr>
          </a:p>
          <a:p>
            <a:pPr marL="457200" indent="-457200">
              <a:lnSpc>
                <a:spcPct val="100000"/>
              </a:lnSpc>
              <a:spcBef>
                <a:spcPts val="0"/>
              </a:spcBef>
              <a:buClr>
                <a:srgbClr val="F27954"/>
              </a:buClr>
              <a:buFont typeface="Wingdings" panose="05000000000000000000" pitchFamily="2" charset="2"/>
              <a:buChar char="ü"/>
            </a:pPr>
            <a:r>
              <a:rPr lang="is-IS" sz="2000" b="0" i="0" dirty="0">
                <a:solidFill>
                  <a:srgbClr val="666666"/>
                </a:solidFill>
                <a:effectLst/>
              </a:rPr>
              <a:t>Þekkja og skjalfesta sérsniðna </a:t>
            </a:r>
            <a:r>
              <a:rPr lang="is-IS" sz="2000" b="1" i="0" dirty="0">
                <a:solidFill>
                  <a:srgbClr val="F27954"/>
                </a:solidFill>
                <a:effectLst/>
              </a:rPr>
              <a:t>ferla</a:t>
            </a:r>
            <a:r>
              <a:rPr lang="is-IS" sz="2000" b="0" i="0" dirty="0">
                <a:solidFill>
                  <a:srgbClr val="666666"/>
                </a:solidFill>
                <a:effectLst/>
              </a:rPr>
              <a:t> og </a:t>
            </a:r>
            <a:r>
              <a:rPr lang="is-IS" sz="2000" b="1" i="0" dirty="0">
                <a:solidFill>
                  <a:srgbClr val="F27954"/>
                </a:solidFill>
                <a:effectLst/>
              </a:rPr>
              <a:t>verklagsreglur</a:t>
            </a:r>
            <a:r>
              <a:rPr lang="is-IS" sz="2000" b="0" i="0" dirty="0">
                <a:solidFill>
                  <a:srgbClr val="666666"/>
                </a:solidFill>
                <a:effectLst/>
              </a:rPr>
              <a:t> sem þarf til að bregðast við krísu og </a:t>
            </a:r>
            <a:r>
              <a:rPr lang="is-IS" sz="2000" dirty="0">
                <a:solidFill>
                  <a:srgbClr val="666666"/>
                </a:solidFill>
              </a:rPr>
              <a:t>skilgreina</a:t>
            </a:r>
            <a:r>
              <a:rPr lang="is-IS" sz="2000" b="0" i="0" dirty="0">
                <a:solidFill>
                  <a:srgbClr val="666666"/>
                </a:solidFill>
                <a:effectLst/>
              </a:rPr>
              <a:t> </a:t>
            </a:r>
            <a:r>
              <a:rPr lang="is-IS" sz="2000" dirty="0">
                <a:solidFill>
                  <a:srgbClr val="666666"/>
                </a:solidFill>
              </a:rPr>
              <a:t>fjöldahjálparstöðvar</a:t>
            </a:r>
            <a:r>
              <a:rPr lang="is-IS" sz="2000" b="0" i="0" dirty="0">
                <a:solidFill>
                  <a:srgbClr val="666666"/>
                </a:solidFill>
                <a:effectLst/>
              </a:rPr>
              <a:t>.</a:t>
            </a:r>
            <a:endParaRPr lang="is-IS" sz="2000" b="0" i="0" dirty="0">
              <a:solidFill>
                <a:srgbClr val="666666"/>
              </a:solidFill>
              <a:effectLst/>
              <a:cs typeface="Calibri"/>
            </a:endParaRPr>
          </a:p>
          <a:p>
            <a:pPr marL="457200" indent="-457200" algn="l">
              <a:lnSpc>
                <a:spcPct val="100000"/>
              </a:lnSpc>
              <a:spcBef>
                <a:spcPts val="0"/>
              </a:spcBef>
              <a:buClr>
                <a:srgbClr val="F27954"/>
              </a:buClr>
              <a:buFont typeface="Wingdings" panose="05000000000000000000" pitchFamily="2" charset="2"/>
              <a:buChar char="ü"/>
            </a:pPr>
            <a:r>
              <a:rPr lang="is-IS" sz="2000" dirty="0">
                <a:solidFill>
                  <a:srgbClr val="666666"/>
                </a:solidFill>
              </a:rPr>
              <a:t>Þróa</a:t>
            </a:r>
            <a:r>
              <a:rPr lang="is-IS" sz="2000" b="0" i="0" dirty="0">
                <a:solidFill>
                  <a:srgbClr val="666666"/>
                </a:solidFill>
                <a:effectLst/>
              </a:rPr>
              <a:t> </a:t>
            </a:r>
            <a:r>
              <a:rPr lang="is-IS" sz="2000" b="1" i="0" dirty="0">
                <a:solidFill>
                  <a:srgbClr val="F27954"/>
                </a:solidFill>
                <a:effectLst/>
              </a:rPr>
              <a:t>stefnu</a:t>
            </a:r>
            <a:r>
              <a:rPr lang="is-IS" sz="2000" b="0" i="0" dirty="0">
                <a:solidFill>
                  <a:srgbClr val="666666"/>
                </a:solidFill>
                <a:effectLst/>
              </a:rPr>
              <a:t> fyrir </a:t>
            </a:r>
            <a:r>
              <a:rPr lang="is-IS" sz="2000" dirty="0">
                <a:solidFill>
                  <a:srgbClr val="666666"/>
                </a:solidFill>
              </a:rPr>
              <a:t>færslur</a:t>
            </a:r>
            <a:r>
              <a:rPr lang="is-IS" sz="2000" b="0" i="0" dirty="0">
                <a:solidFill>
                  <a:srgbClr val="666666"/>
                </a:solidFill>
                <a:effectLst/>
              </a:rPr>
              <a:t> og viðbrögð á </a:t>
            </a:r>
            <a:r>
              <a:rPr lang="is-IS" sz="2000" b="1" i="0" dirty="0">
                <a:solidFill>
                  <a:srgbClr val="F27954"/>
                </a:solidFill>
                <a:effectLst/>
              </a:rPr>
              <a:t>samfélagsmiðlum</a:t>
            </a:r>
            <a:r>
              <a:rPr lang="is-IS" sz="2000" b="0" i="0" dirty="0">
                <a:solidFill>
                  <a:srgbClr val="666666"/>
                </a:solidFill>
                <a:effectLst/>
              </a:rPr>
              <a:t>.</a:t>
            </a:r>
          </a:p>
          <a:p>
            <a:pPr marL="457200" indent="-457200">
              <a:lnSpc>
                <a:spcPct val="100000"/>
              </a:lnSpc>
              <a:spcBef>
                <a:spcPts val="0"/>
              </a:spcBef>
              <a:buClr>
                <a:srgbClr val="F27954"/>
              </a:buClr>
              <a:buFont typeface="Wingdings" panose="05000000000000000000" pitchFamily="2" charset="2"/>
              <a:buChar char="ü"/>
            </a:pPr>
            <a:r>
              <a:rPr lang="is-IS" sz="2000" dirty="0">
                <a:solidFill>
                  <a:srgbClr val="666666"/>
                </a:solidFill>
              </a:rPr>
              <a:t>Hanna </a:t>
            </a:r>
            <a:r>
              <a:rPr lang="is-IS" sz="2000" b="1" i="0" dirty="0">
                <a:solidFill>
                  <a:srgbClr val="F27954"/>
                </a:solidFill>
                <a:effectLst/>
              </a:rPr>
              <a:t>ferli til að prófa </a:t>
            </a:r>
            <a:r>
              <a:rPr lang="is-IS" sz="2000" b="0" i="0" dirty="0">
                <a:solidFill>
                  <a:srgbClr val="666666"/>
                </a:solidFill>
                <a:effectLst/>
              </a:rPr>
              <a:t>virkni áætlunarinnar um hættustjórnun og uppfæra hana reglulega.</a:t>
            </a:r>
            <a:endParaRPr lang="is-IS" sz="2000" dirty="0"/>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80682" y="600635"/>
            <a:ext cx="4890329" cy="6257365"/>
          </a:xfrm>
        </p:spPr>
        <p:txBody>
          <a:bodyPr>
            <a:normAutofit/>
          </a:bodyPr>
          <a:lstStyle/>
          <a:p>
            <a:pPr algn="l">
              <a:lnSpc>
                <a:spcPct val="110000"/>
              </a:lnSpc>
              <a:spcBef>
                <a:spcPts val="0"/>
              </a:spcBef>
            </a:pPr>
            <a:r>
              <a:rPr lang="is-IS" sz="4300" b="1" i="0" dirty="0">
                <a:solidFill>
                  <a:schemeClr val="bg1"/>
                </a:solidFill>
                <a:effectLst/>
              </a:rPr>
              <a:t>Skref 4 </a:t>
            </a:r>
          </a:p>
          <a:p>
            <a:pPr>
              <a:lnSpc>
                <a:spcPct val="110000"/>
              </a:lnSpc>
              <a:spcBef>
                <a:spcPts val="0"/>
              </a:spcBef>
            </a:pPr>
            <a:r>
              <a:rPr lang="is-IS" sz="3000" dirty="0">
                <a:solidFill>
                  <a:schemeClr val="bg1"/>
                </a:solidFill>
              </a:rPr>
              <a:t>Takast</a:t>
            </a:r>
            <a:r>
              <a:rPr lang="is-IS" sz="3000" b="0" i="0" dirty="0">
                <a:solidFill>
                  <a:schemeClr val="bg1"/>
                </a:solidFill>
                <a:effectLst/>
              </a:rPr>
              <a:t> </a:t>
            </a:r>
            <a:r>
              <a:rPr lang="is-IS" sz="3000" dirty="0">
                <a:solidFill>
                  <a:schemeClr val="bg1"/>
                </a:solidFill>
              </a:rPr>
              <a:t>þarf á</a:t>
            </a:r>
            <a:r>
              <a:rPr lang="is-IS" sz="3000" b="0" i="0" dirty="0">
                <a:solidFill>
                  <a:schemeClr val="bg1"/>
                </a:solidFill>
                <a:effectLst/>
              </a:rPr>
              <a:t> við eftirfarandi atriði </a:t>
            </a:r>
            <a:r>
              <a:rPr lang="is-IS" sz="3000" dirty="0">
                <a:solidFill>
                  <a:schemeClr val="bg1"/>
                </a:solidFill>
              </a:rPr>
              <a:t>áætlunar um krísustjórnun </a:t>
            </a:r>
            <a:r>
              <a:rPr lang="is-IS" sz="3000" b="0" i="0" dirty="0">
                <a:solidFill>
                  <a:schemeClr val="bg1"/>
                </a:solidFill>
                <a:effectLst/>
              </a:rPr>
              <a:t>til að tryggja skilvirkni hennar.</a:t>
            </a:r>
            <a:r>
              <a:rPr lang="is-IS" sz="3000" dirty="0">
                <a:solidFill>
                  <a:schemeClr val="bg1"/>
                </a:solidFill>
              </a:rPr>
              <a:t>  </a:t>
            </a:r>
            <a:endParaRPr lang="is-IS" sz="3000" b="0" i="0" dirty="0">
              <a:solidFill>
                <a:schemeClr val="bg1"/>
              </a:solidFill>
              <a:effectLst/>
              <a:cs typeface="Calibri"/>
            </a:endParaRPr>
          </a:p>
          <a:p>
            <a:pPr algn="l">
              <a:lnSpc>
                <a:spcPct val="110000"/>
              </a:lnSpc>
              <a:spcBef>
                <a:spcPts val="0"/>
              </a:spcBef>
            </a:pPr>
            <a:endParaRPr lang="is-IS" sz="3000" b="0" i="0" dirty="0">
              <a:solidFill>
                <a:schemeClr val="bg1"/>
              </a:solidFill>
              <a:effectLst/>
              <a:cs typeface="Calibri"/>
            </a:endParaRPr>
          </a:p>
          <a:p>
            <a:pPr>
              <a:lnSpc>
                <a:spcPct val="110000"/>
              </a:lnSpc>
              <a:spcBef>
                <a:spcPts val="0"/>
              </a:spcBef>
            </a:pPr>
            <a:r>
              <a:rPr lang="is-IS" sz="2600" i="1" dirty="0"/>
              <a:t>Aðgerðaáætlanir um krísustjórnun fela</a:t>
            </a:r>
            <a:r>
              <a:rPr lang="is-IS" sz="2600" b="0" i="1" dirty="0">
                <a:effectLst/>
              </a:rPr>
              <a:t> í sér töluverða áætlanagerð, undirbúning, greiningu, umræðu, þróun ferla og verklagsreglna</a:t>
            </a:r>
            <a:r>
              <a:rPr lang="is-IS" sz="2600" i="1" dirty="0"/>
              <a:t>,</a:t>
            </a:r>
            <a:r>
              <a:rPr lang="is-IS" sz="2600" b="0" i="1" dirty="0">
                <a:effectLst/>
              </a:rPr>
              <a:t> prófun og þjálfun.</a:t>
            </a:r>
            <a:r>
              <a:rPr lang="is-IS" sz="2600" i="1" dirty="0"/>
              <a:t> </a:t>
            </a:r>
            <a:endParaRPr lang="is-IS" b="1" i="0" dirty="0">
              <a:solidFill>
                <a:srgbClr val="4D4D4D"/>
              </a:solidFill>
              <a:effectLst/>
            </a:endParaRPr>
          </a:p>
          <a:p>
            <a:pPr>
              <a:lnSpc>
                <a:spcPct val="110000"/>
              </a:lnSpc>
              <a:spcBef>
                <a:spcPts val="0"/>
              </a:spcBef>
            </a:pPr>
            <a:endParaRPr lang="is-IS"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Tree>
    <p:extLst>
      <p:ext uri="{BB962C8B-B14F-4D97-AF65-F5344CB8AC3E}">
        <p14:creationId xmlns:p14="http://schemas.microsoft.com/office/powerpoint/2010/main" val="4018840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Placeholder 38">
            <a:extLst>
              <a:ext uri="{FF2B5EF4-FFF2-40B4-BE49-F238E27FC236}">
                <a16:creationId xmlns:a16="http://schemas.microsoft.com/office/drawing/2014/main" id="{6D1039CD-DEA2-AF78-FEA1-1E750D965B2E}"/>
              </a:ext>
            </a:extLst>
          </p:cNvPr>
          <p:cNvSpPr>
            <a:spLocks noGrp="1"/>
          </p:cNvSpPr>
          <p:nvPr>
            <p:ph type="body" sz="quarter" idx="29"/>
          </p:nvPr>
        </p:nvSpPr>
        <p:spPr>
          <a:xfrm>
            <a:off x="10764" y="152177"/>
            <a:ext cx="12181235" cy="1534171"/>
          </a:xfrm>
          <a:solidFill>
            <a:srgbClr val="086D6E"/>
          </a:solidFill>
        </p:spPr>
        <p:txBody>
          <a:bodyPr vert="horz" lIns="91440" tIns="45720" rIns="91440" bIns="45720" rtlCol="0" anchor="t">
            <a:normAutofit/>
          </a:bodyPr>
          <a:lstStyle/>
          <a:p>
            <a:endParaRPr lang="is-IS" sz="2000" dirty="0">
              <a:solidFill>
                <a:schemeClr val="bg1"/>
              </a:solidFill>
            </a:endParaRPr>
          </a:p>
          <a:p>
            <a:r>
              <a:rPr lang="is-IS" dirty="0">
                <a:solidFill>
                  <a:schemeClr val="bg1"/>
                </a:solidFill>
              </a:rPr>
              <a:t>10 lykilþættir í svæðisbundinni aðgerðaáætlun um krísustjórnun</a:t>
            </a:r>
          </a:p>
        </p:txBody>
      </p:sp>
      <p:sp>
        <p:nvSpPr>
          <p:cNvPr id="6" name="Rectangle 5">
            <a:extLst>
              <a:ext uri="{FF2B5EF4-FFF2-40B4-BE49-F238E27FC236}">
                <a16:creationId xmlns:a16="http://schemas.microsoft.com/office/drawing/2014/main" id="{52ACDDF4-DA88-648F-BFAA-970BD92827C7}"/>
              </a:ext>
            </a:extLst>
          </p:cNvPr>
          <p:cNvSpPr/>
          <p:nvPr/>
        </p:nvSpPr>
        <p:spPr>
          <a:xfrm>
            <a:off x="0" y="1622226"/>
            <a:ext cx="12191999" cy="52744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F6DD074-2C04-3AEE-7E37-CAC4F05CFFEF}"/>
              </a:ext>
            </a:extLst>
          </p:cNvPr>
          <p:cNvSpPr txBox="1"/>
          <p:nvPr/>
        </p:nvSpPr>
        <p:spPr>
          <a:xfrm>
            <a:off x="169664" y="1686348"/>
            <a:ext cx="4743448" cy="69865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is-IS" sz="2800" b="1" dirty="0">
                <a:cs typeface="Calibri"/>
              </a:rPr>
              <a:t>Áhættugreining</a:t>
            </a:r>
            <a:endParaRPr lang="is-IS" sz="2800" b="1" dirty="0">
              <a:solidFill>
                <a:srgbClr val="086D6E"/>
              </a:solidFill>
              <a:cs typeface="Calibri"/>
            </a:endParaRPr>
          </a:p>
          <a:p>
            <a:pPr marL="342900" indent="-342900">
              <a:buAutoNum type="arabicPeriod"/>
            </a:pPr>
            <a:endParaRPr lang="is-IS" sz="2800" b="1" dirty="0">
              <a:solidFill>
                <a:srgbClr val="086D6E"/>
              </a:solidFill>
              <a:cs typeface="Calibri"/>
            </a:endParaRPr>
          </a:p>
          <a:p>
            <a:pPr marL="342900" indent="-342900">
              <a:buAutoNum type="arabicPeriod"/>
            </a:pPr>
            <a:r>
              <a:rPr lang="is-IS" sz="2800" b="1" dirty="0">
                <a:solidFill>
                  <a:srgbClr val="916395"/>
                </a:solidFill>
                <a:cs typeface="Calibri"/>
              </a:rPr>
              <a:t>Verklagsreglur um upphaf </a:t>
            </a:r>
            <a:br>
              <a:rPr lang="is-IS" sz="2800" b="1" dirty="0">
                <a:solidFill>
                  <a:srgbClr val="916395"/>
                </a:solidFill>
                <a:cs typeface="Calibri"/>
              </a:rPr>
            </a:br>
            <a:r>
              <a:rPr lang="is-IS" sz="2800" b="1" dirty="0">
                <a:solidFill>
                  <a:srgbClr val="916395"/>
                </a:solidFill>
                <a:cs typeface="Calibri"/>
              </a:rPr>
              <a:t>viðbragða</a:t>
            </a:r>
            <a:endParaRPr lang="is-IS" sz="2800" b="1" dirty="0">
              <a:solidFill>
                <a:srgbClr val="3AA091"/>
              </a:solidFill>
              <a:cs typeface="Calibri"/>
            </a:endParaRPr>
          </a:p>
          <a:p>
            <a:pPr marL="342900" indent="-342900">
              <a:buAutoNum type="arabicPeriod"/>
            </a:pPr>
            <a:endParaRPr lang="is-IS" sz="2800" b="1" dirty="0">
              <a:solidFill>
                <a:srgbClr val="916395"/>
              </a:solidFill>
              <a:cs typeface="Calibri"/>
            </a:endParaRPr>
          </a:p>
          <a:p>
            <a:pPr marL="342900" indent="-342900">
              <a:buAutoNum type="arabicPeriod"/>
            </a:pPr>
            <a:r>
              <a:rPr lang="is-IS" sz="2800" b="1" dirty="0">
                <a:solidFill>
                  <a:srgbClr val="3AA091"/>
                </a:solidFill>
                <a:cs typeface="Calibri"/>
              </a:rPr>
              <a:t>Valdastrúktúr</a:t>
            </a:r>
            <a:endParaRPr lang="is-IS" sz="2800" b="1" dirty="0">
              <a:solidFill>
                <a:srgbClr val="F27954"/>
              </a:solidFill>
              <a:cs typeface="Calibri"/>
            </a:endParaRPr>
          </a:p>
          <a:p>
            <a:pPr marL="342900" indent="-342900">
              <a:buAutoNum type="arabicPeriod"/>
            </a:pPr>
            <a:endParaRPr lang="is-IS" sz="2800" b="1" dirty="0">
              <a:solidFill>
                <a:srgbClr val="3AA091"/>
              </a:solidFill>
              <a:cs typeface="Calibri"/>
            </a:endParaRPr>
          </a:p>
          <a:p>
            <a:pPr marL="342900" indent="-342900" algn="l">
              <a:buAutoNum type="arabicPeriod"/>
            </a:pPr>
            <a:r>
              <a:rPr lang="is-IS" sz="2800" b="1" dirty="0">
                <a:solidFill>
                  <a:srgbClr val="F27954"/>
                </a:solidFill>
                <a:cs typeface="Calibri"/>
              </a:rPr>
              <a:t>Skipulag stjórnstöðvarinnar</a:t>
            </a:r>
            <a:endParaRPr lang="is-IS" sz="2800" b="1" dirty="0">
              <a:solidFill>
                <a:srgbClr val="79527B"/>
              </a:solidFill>
              <a:cs typeface="Calibri"/>
            </a:endParaRPr>
          </a:p>
          <a:p>
            <a:pPr marL="342900" indent="-342900">
              <a:buAutoNum type="arabicPeriod"/>
            </a:pPr>
            <a:endParaRPr lang="is-IS" sz="2800" b="1" dirty="0">
              <a:solidFill>
                <a:srgbClr val="F27954"/>
              </a:solidFill>
              <a:cs typeface="Calibri"/>
            </a:endParaRPr>
          </a:p>
          <a:p>
            <a:pPr marL="342900" indent="-342900">
              <a:buAutoNum type="arabicPeriod"/>
            </a:pPr>
            <a:r>
              <a:rPr lang="is-IS" sz="2800" b="1" dirty="0">
                <a:solidFill>
                  <a:srgbClr val="79527B"/>
                </a:solidFill>
                <a:cs typeface="Calibri"/>
              </a:rPr>
              <a:t>Viðbragðsáætlun</a:t>
            </a:r>
          </a:p>
          <a:p>
            <a:pPr marL="342900" indent="-342900">
              <a:buAutoNum type="arabicPeriod"/>
            </a:pPr>
            <a:endParaRPr lang="is-IS" sz="2800" b="1" dirty="0">
              <a:solidFill>
                <a:srgbClr val="F27954"/>
              </a:solidFill>
              <a:cs typeface="Calibri"/>
            </a:endParaRPr>
          </a:p>
          <a:p>
            <a:pPr marL="342900" indent="-342900">
              <a:buAutoNum type="arabicPeriod"/>
            </a:pPr>
            <a:endParaRPr lang="is-IS" sz="2800" b="1" dirty="0">
              <a:solidFill>
                <a:srgbClr val="3AA091"/>
              </a:solidFill>
              <a:cs typeface="Calibri"/>
            </a:endParaRPr>
          </a:p>
          <a:p>
            <a:pPr marL="342900" indent="-342900">
              <a:buAutoNum type="arabicPeriod"/>
            </a:pPr>
            <a:endParaRPr lang="is-IS" sz="2800" b="1" dirty="0">
              <a:solidFill>
                <a:srgbClr val="3AA091"/>
              </a:solidFill>
              <a:cs typeface="Calibri"/>
            </a:endParaRPr>
          </a:p>
          <a:p>
            <a:pPr marL="342900" indent="-342900">
              <a:buAutoNum type="arabicPeriod"/>
            </a:pPr>
            <a:endParaRPr lang="is-IS" sz="2800" b="1" dirty="0">
              <a:solidFill>
                <a:srgbClr val="916395"/>
              </a:solidFill>
              <a:cs typeface="Calibri"/>
            </a:endParaRPr>
          </a:p>
          <a:p>
            <a:pPr marL="342900" indent="-342900">
              <a:buAutoNum type="arabicPeriod"/>
            </a:pPr>
            <a:endParaRPr lang="is-IS" sz="2800" b="1" dirty="0">
              <a:cs typeface="Calibri"/>
            </a:endParaRPr>
          </a:p>
          <a:p>
            <a:pPr marL="342900" indent="-342900">
              <a:buAutoNum type="arabicPeriod"/>
            </a:pPr>
            <a:endParaRPr lang="is-IS" sz="2800" b="1" dirty="0">
              <a:cs typeface="Calibri"/>
            </a:endParaRPr>
          </a:p>
        </p:txBody>
      </p:sp>
      <p:sp>
        <p:nvSpPr>
          <p:cNvPr id="8" name="TextBox 7">
            <a:extLst>
              <a:ext uri="{FF2B5EF4-FFF2-40B4-BE49-F238E27FC236}">
                <a16:creationId xmlns:a16="http://schemas.microsoft.com/office/drawing/2014/main" id="{FD835801-B7F4-9E18-43D5-BB25B065B90E}"/>
              </a:ext>
            </a:extLst>
          </p:cNvPr>
          <p:cNvSpPr txBox="1"/>
          <p:nvPr/>
        </p:nvSpPr>
        <p:spPr>
          <a:xfrm>
            <a:off x="6539507" y="1686348"/>
            <a:ext cx="533876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s-IS" sz="2800" b="1" dirty="0">
                <a:cs typeface="Calibri"/>
              </a:rPr>
              <a:t>6.   </a:t>
            </a:r>
            <a:r>
              <a:rPr lang="is-IS" sz="2800" b="1" dirty="0">
                <a:solidFill>
                  <a:srgbClr val="3AA091"/>
                </a:solidFill>
                <a:cs typeface="Calibri"/>
              </a:rPr>
              <a:t>Innri samskiptaáætlun</a:t>
            </a:r>
          </a:p>
          <a:p>
            <a:endParaRPr lang="is-IS" sz="2800" b="1" dirty="0">
              <a:solidFill>
                <a:srgbClr val="086D6E"/>
              </a:solidFill>
              <a:cs typeface="Calibri"/>
            </a:endParaRPr>
          </a:p>
          <a:p>
            <a:r>
              <a:rPr lang="is-IS" sz="2800" b="1" dirty="0">
                <a:solidFill>
                  <a:srgbClr val="916395"/>
                </a:solidFill>
                <a:cs typeface="Calibri"/>
              </a:rPr>
              <a:t>7.   </a:t>
            </a:r>
            <a:r>
              <a:rPr lang="is-IS" sz="2800" b="1" dirty="0">
                <a:solidFill>
                  <a:srgbClr val="F27954"/>
                </a:solidFill>
                <a:cs typeface="Calibri"/>
              </a:rPr>
              <a:t>Úrræði/bjargir</a:t>
            </a:r>
            <a:endParaRPr lang="is-IS" sz="2800" b="1" dirty="0">
              <a:solidFill>
                <a:srgbClr val="79527B"/>
              </a:solidFill>
              <a:cs typeface="Calibri"/>
            </a:endParaRPr>
          </a:p>
          <a:p>
            <a:endParaRPr lang="is-IS" sz="2800" b="1" dirty="0">
              <a:solidFill>
                <a:srgbClr val="F27954"/>
              </a:solidFill>
              <a:cs typeface="Calibri"/>
            </a:endParaRPr>
          </a:p>
          <a:p>
            <a:r>
              <a:rPr lang="is-IS" sz="2800" b="1" dirty="0">
                <a:solidFill>
                  <a:srgbClr val="79527B"/>
                </a:solidFill>
                <a:cs typeface="Calibri"/>
              </a:rPr>
              <a:t>8.   Verklagsreglur um viðbrögð</a:t>
            </a:r>
          </a:p>
          <a:p>
            <a:endParaRPr lang="is-IS" sz="2800" b="1" dirty="0">
              <a:solidFill>
                <a:srgbClr val="79527B"/>
              </a:solidFill>
              <a:cs typeface="Calibri"/>
            </a:endParaRPr>
          </a:p>
          <a:p>
            <a:r>
              <a:rPr lang="is-IS" sz="2800" b="1" dirty="0">
                <a:solidFill>
                  <a:srgbClr val="79527B"/>
                </a:solidFill>
                <a:cs typeface="Calibri"/>
              </a:rPr>
              <a:t>9.   </a:t>
            </a:r>
            <a:r>
              <a:rPr lang="is-IS" sz="2800" b="1" dirty="0">
                <a:solidFill>
                  <a:srgbClr val="4D4D4D"/>
                </a:solidFill>
                <a:cs typeface="Calibri"/>
              </a:rPr>
              <a:t>Ytri samskiptaáætlun</a:t>
            </a:r>
          </a:p>
          <a:p>
            <a:endParaRPr lang="is-IS" sz="2800" b="1" dirty="0">
              <a:solidFill>
                <a:srgbClr val="4D4D4D"/>
              </a:solidFill>
              <a:cs typeface="Calibri"/>
            </a:endParaRPr>
          </a:p>
          <a:p>
            <a:r>
              <a:rPr lang="is-IS" sz="2800" b="1" dirty="0">
                <a:solidFill>
                  <a:srgbClr val="79527B"/>
                </a:solidFill>
                <a:cs typeface="Calibri"/>
              </a:rPr>
              <a:t>10.  </a:t>
            </a:r>
            <a:r>
              <a:rPr lang="is-IS" sz="2800" b="1" dirty="0" err="1">
                <a:solidFill>
                  <a:srgbClr val="79527B"/>
                </a:solidFill>
                <a:cs typeface="Calibri"/>
              </a:rPr>
              <a:t>Þjálfanir</a:t>
            </a:r>
            <a:endParaRPr lang="is-IS" sz="2800" b="1" dirty="0">
              <a:solidFill>
                <a:srgbClr val="79527B"/>
              </a:solidFill>
              <a:cs typeface="Calibri"/>
            </a:endParaRPr>
          </a:p>
          <a:p>
            <a:pPr marL="342900" indent="-342900">
              <a:buAutoNum type="arabicPeriod"/>
            </a:pPr>
            <a:endParaRPr lang="is-IS" sz="2800" b="1" dirty="0">
              <a:solidFill>
                <a:srgbClr val="79527B"/>
              </a:solidFill>
              <a:cs typeface="Calibri"/>
            </a:endParaRPr>
          </a:p>
        </p:txBody>
      </p:sp>
    </p:spTree>
    <p:extLst>
      <p:ext uri="{BB962C8B-B14F-4D97-AF65-F5344CB8AC3E}">
        <p14:creationId xmlns:p14="http://schemas.microsoft.com/office/powerpoint/2010/main" val="1355934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97">
            <a:extLst>
              <a:ext uri="{FF2B5EF4-FFF2-40B4-BE49-F238E27FC236}">
                <a16:creationId xmlns:a16="http://schemas.microsoft.com/office/drawing/2014/main" id="{CA0AAA99-E6A0-EFA9-3D66-4AE8C8841A82}"/>
              </a:ext>
            </a:extLst>
          </p:cNvPr>
          <p:cNvSpPr/>
          <p:nvPr/>
        </p:nvSpPr>
        <p:spPr>
          <a:xfrm>
            <a:off x="26636" y="1"/>
            <a:ext cx="5289802" cy="3669574"/>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91175" y="1194322"/>
            <a:ext cx="6511177" cy="3722513"/>
          </a:xfrm>
        </p:spPr>
        <p:txBody>
          <a:bodyPr vert="horz" lIns="91440" tIns="45720" rIns="91440" bIns="45720" rtlCol="0" anchor="t">
            <a:noAutofit/>
          </a:bodyPr>
          <a:lstStyle/>
          <a:p>
            <a:pPr marL="342900" indent="-342900">
              <a:lnSpc>
                <a:spcPct val="100000"/>
              </a:lnSpc>
              <a:spcBef>
                <a:spcPts val="0"/>
              </a:spcBef>
              <a:buClr>
                <a:srgbClr val="F27954"/>
              </a:buClr>
              <a:buFont typeface="Wingdings" panose="05000000000000000000" pitchFamily="2" charset="2"/>
              <a:buChar char="v"/>
            </a:pPr>
            <a:r>
              <a:rPr lang="is-IS" dirty="0">
                <a:solidFill>
                  <a:srgbClr val="F27954"/>
                </a:solidFill>
              </a:rPr>
              <a:t>Framkvæmdastjóri</a:t>
            </a:r>
            <a:r>
              <a:rPr lang="is-IS" sz="2400" b="0" i="0" u="none" strike="noStrike" dirty="0">
                <a:solidFill>
                  <a:srgbClr val="F27954"/>
                </a:solidFill>
                <a:effectLst/>
              </a:rPr>
              <a:t> </a:t>
            </a:r>
            <a:r>
              <a:rPr lang="is-IS" dirty="0">
                <a:solidFill>
                  <a:srgbClr val="F27954"/>
                </a:solidFill>
              </a:rPr>
              <a:t>krísustjórnstöðvar þarf að </a:t>
            </a:r>
            <a:r>
              <a:rPr lang="is-IS" sz="2400" b="0" i="0" u="none" strike="noStrike" dirty="0">
                <a:solidFill>
                  <a:srgbClr val="F27954"/>
                </a:solidFill>
                <a:effectLst/>
              </a:rPr>
              <a:t>hafa í kringum sig hóp af fólki. </a:t>
            </a:r>
            <a:r>
              <a:rPr lang="is-IS" sz="2200" dirty="0">
                <a:solidFill>
                  <a:srgbClr val="4D4D4D"/>
                </a:solidFill>
              </a:rPr>
              <a:t>Stýrihópurinn verður að koma að gerð og framkvæmd áætlunar um krísustjórnun</a:t>
            </a:r>
            <a:r>
              <a:rPr lang="is-IS" sz="2400" b="0" i="0" u="none" strike="noStrike" dirty="0">
                <a:solidFill>
                  <a:srgbClr val="F27954"/>
                </a:solidFill>
                <a:effectLst/>
              </a:rPr>
              <a:t>.</a:t>
            </a:r>
            <a:endParaRPr lang="is-IS" sz="2400" b="0" i="0" u="none" strike="noStrike" dirty="0">
              <a:solidFill>
                <a:srgbClr val="4D4D4D"/>
              </a:solidFill>
              <a:effectLst/>
            </a:endParaRPr>
          </a:p>
          <a:p>
            <a:pPr marL="342900" indent="-342900" algn="l">
              <a:lnSpc>
                <a:spcPct val="100000"/>
              </a:lnSpc>
              <a:spcBef>
                <a:spcPts val="0"/>
              </a:spcBef>
              <a:buClr>
                <a:srgbClr val="F27954"/>
              </a:buClr>
              <a:buFont typeface="Wingdings" panose="05000000000000000000" pitchFamily="2" charset="2"/>
              <a:buChar char="v"/>
            </a:pPr>
            <a:endParaRPr lang="is-IS" sz="2200" dirty="0">
              <a:solidFill>
                <a:srgbClr val="F27954"/>
              </a:solidFill>
            </a:endParaRPr>
          </a:p>
          <a:p>
            <a:pPr marL="342900" indent="-342900">
              <a:lnSpc>
                <a:spcPct val="100000"/>
              </a:lnSpc>
              <a:spcBef>
                <a:spcPts val="0"/>
              </a:spcBef>
              <a:buClr>
                <a:srgbClr val="F27954"/>
              </a:buClr>
              <a:buFont typeface="Wingdings" panose="05000000000000000000" pitchFamily="2" charset="2"/>
              <a:buChar char="v"/>
            </a:pPr>
            <a:r>
              <a:rPr lang="is-IS" sz="2200" dirty="0">
                <a:solidFill>
                  <a:srgbClr val="F27954"/>
                </a:solidFill>
              </a:rPr>
              <a:t>Framkvæmdastjórinn og aðilar stjórnstöðvarinnar þurfa að fá fullan stuðning frá stýrihópnum.</a:t>
            </a:r>
            <a:endParaRPr lang="is-IS" sz="2200" dirty="0">
              <a:solidFill>
                <a:srgbClr val="4D4D4D"/>
              </a:solidFill>
            </a:endParaRPr>
          </a:p>
          <a:p>
            <a:pPr algn="l">
              <a:lnSpc>
                <a:spcPct val="100000"/>
              </a:lnSpc>
              <a:spcBef>
                <a:spcPts val="0"/>
              </a:spcBef>
              <a:buClr>
                <a:srgbClr val="F27954"/>
              </a:buClr>
            </a:pPr>
            <a:r>
              <a:rPr lang="is-IS" sz="2200" dirty="0">
                <a:solidFill>
                  <a:srgbClr val="4D4D4D"/>
                </a:solidFill>
              </a:rPr>
              <a:t> </a:t>
            </a:r>
          </a:p>
          <a:p>
            <a:pPr marL="342900" indent="-342900">
              <a:lnSpc>
                <a:spcPct val="100000"/>
              </a:lnSpc>
              <a:spcBef>
                <a:spcPts val="0"/>
              </a:spcBef>
              <a:buClr>
                <a:srgbClr val="F27954"/>
              </a:buClr>
              <a:buFont typeface="Wingdings" panose="05000000000000000000" pitchFamily="2" charset="2"/>
              <a:buChar char="v"/>
            </a:pPr>
            <a:r>
              <a:rPr lang="is-IS" sz="2200" dirty="0">
                <a:solidFill>
                  <a:srgbClr val="F27954"/>
                </a:solidFill>
              </a:rPr>
              <a:t>Þeir sem stjórna í krísu ættu að vera þjálfaðir í krísustjórnunaráætluninni og geta tekið mikilvægar ákvarðanir í krísu.  </a:t>
            </a:r>
            <a:endParaRPr lang="is-IS"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206188" y="150828"/>
            <a:ext cx="5110249" cy="6527877"/>
          </a:xfrm>
        </p:spPr>
        <p:txBody>
          <a:bodyPr>
            <a:normAutofit fontScale="92500" lnSpcReduction="20000"/>
          </a:bodyPr>
          <a:lstStyle/>
          <a:p>
            <a:pPr>
              <a:lnSpc>
                <a:spcPct val="120000"/>
              </a:lnSpc>
              <a:spcBef>
                <a:spcPts val="0"/>
              </a:spcBef>
            </a:pPr>
            <a:r>
              <a:rPr lang="is-IS" sz="5700" b="1" dirty="0">
                <a:solidFill>
                  <a:schemeClr val="bg1"/>
                </a:solidFill>
              </a:rPr>
              <a:t>Skref 5 </a:t>
            </a:r>
          </a:p>
          <a:p>
            <a:pPr>
              <a:lnSpc>
                <a:spcPct val="120000"/>
              </a:lnSpc>
              <a:spcBef>
                <a:spcPts val="0"/>
              </a:spcBef>
            </a:pPr>
            <a:r>
              <a:rPr lang="is-IS" dirty="0">
                <a:solidFill>
                  <a:schemeClr val="bg1"/>
                </a:solidFill>
              </a:rPr>
              <a:t>Að vinna með og eiga í samstarfi við stýrihópinn fyrir stuðning og til leiðbeiningar</a:t>
            </a:r>
            <a:endParaRPr lang="is-IS" sz="1500" dirty="0">
              <a:solidFill>
                <a:schemeClr val="bg1"/>
              </a:solidFill>
            </a:endParaRPr>
          </a:p>
          <a:p>
            <a:pPr algn="l">
              <a:lnSpc>
                <a:spcPct val="120000"/>
              </a:lnSpc>
              <a:spcBef>
                <a:spcPts val="0"/>
              </a:spcBef>
            </a:pPr>
            <a:endParaRPr lang="is-IS" sz="1500" dirty="0">
              <a:solidFill>
                <a:srgbClr val="666666"/>
              </a:solidFill>
            </a:endParaRPr>
          </a:p>
          <a:p>
            <a:pPr algn="l">
              <a:lnSpc>
                <a:spcPct val="120000"/>
              </a:lnSpc>
              <a:spcBef>
                <a:spcPts val="0"/>
              </a:spcBef>
            </a:pPr>
            <a:endParaRPr lang="is-IS" sz="2400" i="1" dirty="0"/>
          </a:p>
          <a:p>
            <a:pPr algn="l">
              <a:lnSpc>
                <a:spcPct val="120000"/>
              </a:lnSpc>
              <a:spcBef>
                <a:spcPts val="0"/>
              </a:spcBef>
            </a:pPr>
            <a:endParaRPr lang="is-IS" sz="2700" i="1" dirty="0"/>
          </a:p>
          <a:p>
            <a:pPr>
              <a:lnSpc>
                <a:spcPct val="120000"/>
              </a:lnSpc>
              <a:spcBef>
                <a:spcPts val="0"/>
              </a:spcBef>
            </a:pPr>
            <a:r>
              <a:rPr lang="is-IS" sz="2700" i="1" dirty="0"/>
              <a:t>Gæði aðgerðaáætlunar um krísustjórnun í svæðisbundinni ferðaþjónustu og viðbragðsáætlunar grundvallast ekki síst á því starfsfólki sem kemur að undirbúningi og framkvæmd þeirra.</a:t>
            </a:r>
          </a:p>
          <a:p>
            <a:pPr algn="l">
              <a:lnSpc>
                <a:spcPct val="120000"/>
              </a:lnSpc>
              <a:spcBef>
                <a:spcPts val="0"/>
              </a:spcBef>
            </a:pPr>
            <a:endParaRPr lang="is-IS" sz="2700" i="1" dirty="0"/>
          </a:p>
          <a:p>
            <a:pPr algn="l">
              <a:lnSpc>
                <a:spcPct val="120000"/>
              </a:lnSpc>
              <a:spcBef>
                <a:spcPts val="0"/>
              </a:spcBef>
            </a:pPr>
            <a:endParaRPr lang="is-IS" sz="2600" i="1" dirty="0"/>
          </a:p>
          <a:p>
            <a:pPr algn="l">
              <a:lnSpc>
                <a:spcPct val="120000"/>
              </a:lnSpc>
              <a:spcBef>
                <a:spcPts val="0"/>
              </a:spcBef>
            </a:pPr>
            <a:endParaRPr lang="is-IS" sz="2000" b="1" i="0" dirty="0">
              <a:effectLst/>
            </a:endParaRPr>
          </a:p>
          <a:p>
            <a:pPr algn="l">
              <a:lnSpc>
                <a:spcPct val="120000"/>
              </a:lnSpc>
              <a:spcBef>
                <a:spcPts val="0"/>
              </a:spcBef>
            </a:pPr>
            <a:endParaRPr lang="is-IS" sz="2000" b="1" i="0" dirty="0">
              <a:effectLst/>
            </a:endParaRPr>
          </a:p>
          <a:p>
            <a:pPr algn="l">
              <a:lnSpc>
                <a:spcPct val="120000"/>
              </a:lnSpc>
              <a:spcBef>
                <a:spcPts val="0"/>
              </a:spcBef>
            </a:pPr>
            <a:endParaRPr lang="is-IS" sz="2000" b="1" dirty="0"/>
          </a:p>
          <a:p>
            <a:pPr algn="l">
              <a:lnSpc>
                <a:spcPct val="120000"/>
              </a:lnSpc>
              <a:spcBef>
                <a:spcPts val="0"/>
              </a:spcBef>
            </a:pPr>
            <a:endParaRPr lang="is-IS" sz="2000" b="1" i="0" dirty="0">
              <a:effectLst/>
            </a:endParaRPr>
          </a:p>
          <a:p>
            <a:pPr algn="l">
              <a:lnSpc>
                <a:spcPct val="120000"/>
              </a:lnSpc>
              <a:spcBef>
                <a:spcPts val="0"/>
              </a:spcBef>
            </a:pPr>
            <a:endParaRPr lang="is-IS" sz="2000" b="1" i="0" dirty="0">
              <a:effectLst/>
              <a:highlight>
                <a:srgbClr val="FFFF00"/>
              </a:highlight>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spTree>
    <p:extLst>
      <p:ext uri="{BB962C8B-B14F-4D97-AF65-F5344CB8AC3E}">
        <p14:creationId xmlns:p14="http://schemas.microsoft.com/office/powerpoint/2010/main" val="4033533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939B05-5B65-4F22-C3B5-6C1292AA2CA0}"/>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07533" y="126750"/>
            <a:ext cx="6596208" cy="3722513"/>
          </a:xfrm>
        </p:spPr>
        <p:txBody>
          <a:bodyPr vert="horz" lIns="91440" tIns="45720" rIns="91440" bIns="45720" rtlCol="0" anchor="t">
            <a:noAutofit/>
          </a:bodyPr>
          <a:lstStyle/>
          <a:p>
            <a:pPr marL="342900" indent="-342900" algn="l">
              <a:buClr>
                <a:srgbClr val="F27954"/>
              </a:buClr>
              <a:buFont typeface="Wingdings" panose="05000000000000000000" pitchFamily="2" charset="2"/>
              <a:buChar char="v"/>
            </a:pPr>
            <a:r>
              <a:rPr lang="is-IS" sz="2000" dirty="0">
                <a:solidFill>
                  <a:srgbClr val="F27954"/>
                </a:solidFill>
              </a:rPr>
              <a:t>Sá sem stýrir krísustjórnunarteyminu skal fylgjast reglulega með, meta, bera saman og tilkynna um stöðu mála</a:t>
            </a:r>
          </a:p>
          <a:p>
            <a:pPr marL="342900" indent="-342900" algn="l">
              <a:buClr>
                <a:srgbClr val="F27954"/>
              </a:buClr>
              <a:buFont typeface="Wingdings" panose="05000000000000000000" pitchFamily="2" charset="2"/>
              <a:buChar char="v"/>
            </a:pPr>
            <a:endParaRPr lang="is-IS" sz="2000" dirty="0">
              <a:solidFill>
                <a:srgbClr val="4D4D4D"/>
              </a:solidFill>
            </a:endParaRPr>
          </a:p>
          <a:p>
            <a:pPr marL="342900" indent="-342900" algn="l">
              <a:buClr>
                <a:srgbClr val="F27954"/>
              </a:buClr>
              <a:buFont typeface="Wingdings" panose="05000000000000000000" pitchFamily="2" charset="2"/>
              <a:buChar char="v"/>
            </a:pPr>
            <a:r>
              <a:rPr lang="is-IS" sz="2000" b="1" dirty="0">
                <a:solidFill>
                  <a:srgbClr val="F27954"/>
                </a:solidFill>
              </a:rPr>
              <a:t>Fylgjast með krísunni á meðan hún á sér stað</a:t>
            </a:r>
            <a:endParaRPr lang="is-IS" sz="2000" i="1" dirty="0">
              <a:solidFill>
                <a:srgbClr val="F27954"/>
              </a:solidFill>
            </a:endParaRPr>
          </a:p>
          <a:p>
            <a:pPr marL="342900" indent="-342900" algn="l">
              <a:buClr>
                <a:srgbClr val="F27954"/>
              </a:buClr>
              <a:buFont typeface="Wingdings" panose="05000000000000000000" pitchFamily="2" charset="2"/>
              <a:buChar char="v"/>
            </a:pPr>
            <a:endParaRPr lang="is-IS" sz="2000" i="1" dirty="0">
              <a:solidFill>
                <a:srgbClr val="F27954"/>
              </a:solidFill>
            </a:endParaRPr>
          </a:p>
          <a:p>
            <a:pPr marL="342900" indent="-342900">
              <a:buClr>
                <a:srgbClr val="F27954"/>
              </a:buClr>
              <a:buFont typeface="Wingdings" panose="05000000000000000000" pitchFamily="2" charset="2"/>
              <a:buChar char="v"/>
            </a:pPr>
            <a:r>
              <a:rPr lang="is-IS" sz="2000" b="1" dirty="0">
                <a:solidFill>
                  <a:srgbClr val="F27954"/>
                </a:solidFill>
              </a:rPr>
              <a:t>Smáatriðin skipa miklu máli </a:t>
            </a:r>
          </a:p>
          <a:p>
            <a:pPr marL="342900" indent="-342900" algn="l">
              <a:buClr>
                <a:srgbClr val="F27954"/>
              </a:buClr>
              <a:buFont typeface="Wingdings" panose="05000000000000000000" pitchFamily="2" charset="2"/>
              <a:buChar char="v"/>
            </a:pPr>
            <a:endParaRPr lang="is-IS" sz="2000" b="1" dirty="0">
              <a:solidFill>
                <a:srgbClr val="F27954"/>
              </a:solidFill>
            </a:endParaRPr>
          </a:p>
          <a:p>
            <a:pPr marL="342900" indent="-342900" algn="l">
              <a:buClr>
                <a:srgbClr val="F27954"/>
              </a:buClr>
              <a:buFont typeface="Wingdings" panose="05000000000000000000" pitchFamily="2" charset="2"/>
              <a:buChar char="v"/>
            </a:pPr>
            <a:r>
              <a:rPr lang="is-IS" sz="2000" b="1" dirty="0">
                <a:solidFill>
                  <a:srgbClr val="F27954"/>
                </a:solidFill>
              </a:rPr>
              <a:t>Mælikvarðar sem segja til um áhrif krísunnar</a:t>
            </a:r>
            <a:endParaRPr lang="is-IS" sz="2000" i="1" dirty="0">
              <a:solidFill>
                <a:srgbClr val="F27954"/>
              </a:solidFill>
            </a:endParaRPr>
          </a:p>
          <a:p>
            <a:pPr marL="342900" indent="-342900" algn="l">
              <a:buClr>
                <a:srgbClr val="F27954"/>
              </a:buClr>
              <a:buFont typeface="Wingdings" panose="05000000000000000000" pitchFamily="2" charset="2"/>
              <a:buChar char="v"/>
            </a:pPr>
            <a:endParaRPr lang="en-GB" sz="2000" i="1" dirty="0">
              <a:solidFill>
                <a:srgbClr val="4D4D4D"/>
              </a:solidFill>
            </a:endParaRPr>
          </a:p>
          <a:p>
            <a:pPr marL="342900" indent="-342900">
              <a:lnSpc>
                <a:spcPct val="100000"/>
              </a:lnSpc>
              <a:spcBef>
                <a:spcPts val="0"/>
              </a:spcBef>
              <a:buClr>
                <a:srgbClr val="F27954"/>
              </a:buClr>
              <a:buFont typeface="Wingdings" panose="05000000000000000000" pitchFamily="2" charset="2"/>
              <a:buChar char="v"/>
            </a:pP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1" y="126750"/>
            <a:ext cx="5295900" cy="6122894"/>
          </a:xfrm>
        </p:spPr>
        <p:txBody>
          <a:bodyPr>
            <a:normAutofit/>
          </a:bodyPr>
          <a:lstStyle/>
          <a:p>
            <a:pPr>
              <a:lnSpc>
                <a:spcPct val="120000"/>
              </a:lnSpc>
              <a:spcBef>
                <a:spcPts val="0"/>
              </a:spcBef>
            </a:pPr>
            <a:r>
              <a:rPr lang="is-IS" sz="4600" b="1" dirty="0">
                <a:solidFill>
                  <a:schemeClr val="bg1"/>
                </a:solidFill>
              </a:rPr>
              <a:t>Skref 6 </a:t>
            </a:r>
            <a:endParaRPr lang="is-IS" sz="4600" b="1" i="0" dirty="0">
              <a:solidFill>
                <a:schemeClr val="bg1"/>
              </a:solidFill>
              <a:effectLst/>
            </a:endParaRPr>
          </a:p>
          <a:p>
            <a:pPr>
              <a:spcBef>
                <a:spcPts val="0"/>
              </a:spcBef>
            </a:pPr>
            <a:endParaRPr lang="is-IS" sz="800" dirty="0">
              <a:solidFill>
                <a:schemeClr val="bg1"/>
              </a:solidFill>
            </a:endParaRPr>
          </a:p>
          <a:p>
            <a:pPr>
              <a:spcBef>
                <a:spcPts val="0"/>
              </a:spcBef>
            </a:pPr>
            <a:r>
              <a:rPr lang="is-IS" sz="2400" dirty="0">
                <a:solidFill>
                  <a:schemeClr val="bg1"/>
                </a:solidFill>
              </a:rPr>
              <a:t>Mikilvægt er að aðgerðaáætlunin innihaldi eftirfylgni og árangursmælikvarða til að fylgjast með stöðu mála og stýra hversu vel svæði er viðbúið</a:t>
            </a:r>
            <a:endParaRPr lang="en-GB" sz="3200" dirty="0">
              <a:solidFill>
                <a:schemeClr val="bg1"/>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pic>
        <p:nvPicPr>
          <p:cNvPr id="98" name="Picture 97" descr="A picture containing text&#10;&#10;Description automatically generated">
            <a:extLst>
              <a:ext uri="{FF2B5EF4-FFF2-40B4-BE49-F238E27FC236}">
                <a16:creationId xmlns:a16="http://schemas.microsoft.com/office/drawing/2014/main" id="{EC5CE411-8123-2BD5-D893-FB5F502061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3175665"/>
            <a:ext cx="5325035" cy="3550024"/>
          </a:xfrm>
          <a:prstGeom prst="rect">
            <a:avLst/>
          </a:prstGeom>
        </p:spPr>
      </p:pic>
    </p:spTree>
    <p:extLst>
      <p:ext uri="{BB962C8B-B14F-4D97-AF65-F5344CB8AC3E}">
        <p14:creationId xmlns:p14="http://schemas.microsoft.com/office/powerpoint/2010/main" val="2848763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071B56-D7F2-D72D-7090-E0F7B5EA2ABD}"/>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59143" y="217583"/>
            <a:ext cx="6209359" cy="6317688"/>
          </a:xfrm>
        </p:spPr>
        <p:txBody>
          <a:bodyPr vert="horz" lIns="91440" tIns="45720" rIns="91440" bIns="45720" rtlCol="0" anchor="t">
            <a:noAutofit/>
          </a:bodyPr>
          <a:lstStyle/>
          <a:p>
            <a:pPr marL="342900" indent="-342900">
              <a:buClr>
                <a:srgbClr val="F27954"/>
              </a:buClr>
              <a:buFont typeface="Wingdings" panose="05000000000000000000" pitchFamily="2" charset="2"/>
              <a:buChar char="v"/>
            </a:pPr>
            <a:r>
              <a:rPr lang="is-IS" sz="2200" b="0" i="0" u="none" strike="noStrike" dirty="0">
                <a:solidFill>
                  <a:srgbClr val="4D4D4D"/>
                </a:solidFill>
                <a:effectLst/>
              </a:rPr>
              <a:t>Tíminn er dýrmætur og sérstaklega í krísu.</a:t>
            </a:r>
            <a:r>
              <a:rPr lang="is-IS" sz="2200" dirty="0">
                <a:solidFill>
                  <a:srgbClr val="4D4D4D"/>
                </a:solidFill>
              </a:rPr>
              <a:t> </a:t>
            </a:r>
            <a:r>
              <a:rPr lang="is-IS" sz="2200" b="0" i="0" u="none" strike="noStrike" dirty="0">
                <a:solidFill>
                  <a:srgbClr val="4D4D4D"/>
                </a:solidFill>
                <a:effectLst/>
              </a:rPr>
              <a:t> Að undirbúa og úthluta dýrmætum auðlindum </a:t>
            </a:r>
            <a:r>
              <a:rPr lang="is-IS" sz="2200" dirty="0">
                <a:solidFill>
                  <a:srgbClr val="4D4D4D"/>
                </a:solidFill>
              </a:rPr>
              <a:t>og gæðum </a:t>
            </a:r>
            <a:r>
              <a:rPr lang="is-IS" sz="2200" b="0" i="0" u="none" strike="noStrike" dirty="0">
                <a:solidFill>
                  <a:srgbClr val="4D4D4D"/>
                </a:solidFill>
                <a:effectLst/>
              </a:rPr>
              <a:t>fyrir fram þýðir að krísustjórnunarteymið verður tilbúinn þegar krísa kemur upp. Mikilvægt er að forgangsraða mögulegum krísum og láta fylgja með mikilvæg úrræði og verklag til að bregðast við.</a:t>
            </a:r>
            <a:r>
              <a:rPr lang="is-IS" sz="2200" dirty="0">
                <a:solidFill>
                  <a:srgbClr val="4D4D4D"/>
                </a:solidFill>
              </a:rPr>
              <a:t> </a:t>
            </a:r>
            <a:endParaRPr lang="is-IS" sz="2200" b="0" i="0" u="none" strike="noStrike" dirty="0">
              <a:solidFill>
                <a:srgbClr val="4D4D4D"/>
              </a:solidFill>
              <a:effectLst/>
            </a:endParaRPr>
          </a:p>
          <a:p>
            <a:pPr marL="342900" indent="-342900">
              <a:buClr>
                <a:srgbClr val="F27954"/>
              </a:buClr>
              <a:buFont typeface="Wingdings" panose="05000000000000000000" pitchFamily="2" charset="2"/>
              <a:buChar char="v"/>
            </a:pPr>
            <a:r>
              <a:rPr lang="is-IS" sz="2200" dirty="0">
                <a:solidFill>
                  <a:srgbClr val="4D4D4D"/>
                </a:solidFill>
              </a:rPr>
              <a:t>Auk leiðbeininga og verklagsreglna, ætti krísustjórnunarteymið einnig að tryggja að til staðar sé teymi fyrir endurheimt eftir krísu. Mikilvægt er að úthluta verkum og ábyrgð og þjálfa hópinn.</a:t>
            </a:r>
            <a:endParaRPr lang="is-IS" sz="2200" dirty="0">
              <a:solidFill>
                <a:srgbClr val="4D4D4D"/>
              </a:solidFill>
              <a:cs typeface="Calibri"/>
            </a:endParaRPr>
          </a:p>
          <a:p>
            <a:pPr marL="342900" indent="-342900">
              <a:buClr>
                <a:srgbClr val="F27954"/>
              </a:buClr>
              <a:buFont typeface="Wingdings" panose="05000000000000000000" pitchFamily="2" charset="2"/>
              <a:buChar char="v"/>
            </a:pPr>
            <a:r>
              <a:rPr lang="is-IS" sz="2200" dirty="0">
                <a:solidFill>
                  <a:srgbClr val="4D4D4D"/>
                </a:solidFill>
              </a:rPr>
              <a:t>Allir viðbragðsaðilar ættu að gera sér fulla grein fyrir því til hvers er ætlast af þeim, þekkja verklagsreglur og aðrar mikilvægar upplýsingar. </a:t>
            </a:r>
            <a:endParaRPr lang="is-IS" sz="2200" dirty="0">
              <a:solidFill>
                <a:srgbClr val="4D4D4D"/>
              </a:solidFill>
              <a:cs typeface="Calibri"/>
            </a:endParaRPr>
          </a:p>
          <a:p>
            <a:pPr marL="342900" indent="-342900">
              <a:lnSpc>
                <a:spcPct val="100000"/>
              </a:lnSpc>
              <a:spcBef>
                <a:spcPts val="0"/>
              </a:spcBef>
              <a:buClr>
                <a:srgbClr val="F27954"/>
              </a:buClr>
              <a:buFont typeface="Wingdings" panose="05000000000000000000" pitchFamily="2" charset="2"/>
              <a:buChar char="v"/>
            </a:pPr>
            <a:endParaRPr lang="is-IS"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51434" y="89529"/>
            <a:ext cx="4662248" cy="6069106"/>
          </a:xfrm>
        </p:spPr>
        <p:txBody>
          <a:bodyPr>
            <a:normAutofit/>
          </a:bodyPr>
          <a:lstStyle/>
          <a:p>
            <a:pPr>
              <a:lnSpc>
                <a:spcPct val="120000"/>
              </a:lnSpc>
              <a:spcBef>
                <a:spcPts val="0"/>
              </a:spcBef>
            </a:pPr>
            <a:r>
              <a:rPr lang="is-IS" sz="4600" b="1" dirty="0">
                <a:solidFill>
                  <a:schemeClr val="bg1"/>
                </a:solidFill>
              </a:rPr>
              <a:t>Skref 7 </a:t>
            </a:r>
            <a:endParaRPr lang="is-IS" sz="4600" b="1" i="0" dirty="0">
              <a:solidFill>
                <a:schemeClr val="bg1"/>
              </a:solidFill>
              <a:effectLst/>
            </a:endParaRPr>
          </a:p>
          <a:p>
            <a:pPr>
              <a:lnSpc>
                <a:spcPct val="120000"/>
              </a:lnSpc>
              <a:spcBef>
                <a:spcPts val="0"/>
              </a:spcBef>
            </a:pPr>
            <a:endParaRPr lang="is-IS" sz="2000" b="1" dirty="0">
              <a:solidFill>
                <a:schemeClr val="bg1"/>
              </a:solidFill>
            </a:endParaRPr>
          </a:p>
          <a:p>
            <a:pPr>
              <a:lnSpc>
                <a:spcPct val="120000"/>
              </a:lnSpc>
              <a:spcBef>
                <a:spcPts val="0"/>
              </a:spcBef>
            </a:pPr>
            <a:r>
              <a:rPr lang="is-IS" sz="2800" dirty="0">
                <a:solidFill>
                  <a:schemeClr val="bg1"/>
                </a:solidFill>
              </a:rPr>
              <a:t>Úthluta hlutverkum og ábyrgð </a:t>
            </a:r>
            <a:endParaRPr lang="is-IS" sz="2800" dirty="0">
              <a:solidFill>
                <a:schemeClr val="bg1"/>
              </a:solidFill>
              <a:highlight>
                <a:srgbClr val="008080"/>
              </a:highlight>
              <a:cs typeface="Calibri"/>
            </a:endParaRPr>
          </a:p>
          <a:p>
            <a:pPr algn="l">
              <a:lnSpc>
                <a:spcPct val="120000"/>
              </a:lnSpc>
              <a:spcBef>
                <a:spcPts val="0"/>
              </a:spcBef>
            </a:pPr>
            <a:endParaRPr lang="is-IS" sz="2000" dirty="0">
              <a:solidFill>
                <a:srgbClr val="086D6E"/>
              </a:solidFill>
            </a:endParaRPr>
          </a:p>
          <a:p>
            <a:pPr algn="l">
              <a:lnSpc>
                <a:spcPct val="120000"/>
              </a:lnSpc>
              <a:spcBef>
                <a:spcPts val="0"/>
              </a:spcBef>
            </a:pPr>
            <a:endParaRPr lang="is-IS" sz="2000" dirty="0">
              <a:solidFill>
                <a:srgbClr val="086D6E"/>
              </a:solidFill>
            </a:endParaRPr>
          </a:p>
          <a:p>
            <a:pPr algn="l">
              <a:lnSpc>
                <a:spcPct val="120000"/>
              </a:lnSpc>
              <a:spcBef>
                <a:spcPts val="0"/>
              </a:spcBef>
            </a:pPr>
            <a:endParaRPr lang="is-IS" sz="2000" b="1" i="0" dirty="0">
              <a:effectLst/>
            </a:endParaRPr>
          </a:p>
          <a:p>
            <a:pPr algn="l">
              <a:lnSpc>
                <a:spcPct val="120000"/>
              </a:lnSpc>
              <a:spcBef>
                <a:spcPts val="0"/>
              </a:spcBef>
            </a:pPr>
            <a:endParaRPr lang="is-IS" sz="2000" b="1" dirty="0"/>
          </a:p>
          <a:p>
            <a:pPr algn="l">
              <a:lnSpc>
                <a:spcPct val="120000"/>
              </a:lnSpc>
              <a:spcBef>
                <a:spcPts val="0"/>
              </a:spcBef>
            </a:pPr>
            <a:endParaRPr lang="is-IS" sz="2000" b="1" i="0" dirty="0">
              <a:effectLst/>
            </a:endParaRPr>
          </a:p>
          <a:p>
            <a:r>
              <a:rPr lang="is-IS" sz="2400" i="1" dirty="0">
                <a:cs typeface="Calibri"/>
              </a:rPr>
              <a:t>Tími framkvæmdastjórans og teymisins er dýrmætur í krísu, ákvarðanir verða að vera teknar skjótt.  Framkvæmdastjórinn þarf að áætla viðbrögð, úrræði, og viðbragðsaðila </a:t>
            </a:r>
            <a:r>
              <a:rPr lang="is-IS" sz="2400" i="1" dirty="0" err="1">
                <a:cs typeface="Calibri"/>
              </a:rPr>
              <a:t>fyrirfram</a:t>
            </a:r>
            <a:r>
              <a:rPr lang="is-IS" sz="2400" i="1" dirty="0">
                <a:cs typeface="Calibri"/>
              </a:rPr>
              <a:t>. </a:t>
            </a:r>
            <a:endParaRPr lang="is-IS" sz="2400" i="1" dirty="0">
              <a:effectLst/>
              <a:cs typeface="Calibri"/>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spTree>
    <p:extLst>
      <p:ext uri="{BB962C8B-B14F-4D97-AF65-F5344CB8AC3E}">
        <p14:creationId xmlns:p14="http://schemas.microsoft.com/office/powerpoint/2010/main" val="564664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252C2E4-455D-19DA-B7E7-86F3FCBF5F43}"/>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621100" y="111463"/>
            <a:ext cx="6570899" cy="6634704"/>
          </a:xfrm>
        </p:spPr>
        <p:txBody>
          <a:bodyPr vert="horz" lIns="91440" tIns="45720" rIns="91440" bIns="45720" rtlCol="0" anchor="t">
            <a:noAutofit/>
          </a:bodyPr>
          <a:lstStyle/>
          <a:p>
            <a:pPr>
              <a:lnSpc>
                <a:spcPct val="100000"/>
              </a:lnSpc>
              <a:spcBef>
                <a:spcPts val="0"/>
              </a:spcBef>
            </a:pPr>
            <a:r>
              <a:rPr lang="is-IS" sz="2000" b="1" i="0" dirty="0">
                <a:solidFill>
                  <a:srgbClr val="7A547C"/>
                </a:solidFill>
                <a:effectLst/>
              </a:rPr>
              <a:t>Dæmi um aðgerða</a:t>
            </a:r>
            <a:r>
              <a:rPr lang="is-IS" sz="2000" b="1" dirty="0">
                <a:solidFill>
                  <a:srgbClr val="7A547C"/>
                </a:solidFill>
              </a:rPr>
              <a:t>áætlun um krísustjórnun fyrir</a:t>
            </a:r>
            <a:r>
              <a:rPr lang="is-IS" sz="2000" b="1" i="0" dirty="0">
                <a:solidFill>
                  <a:srgbClr val="7A547C"/>
                </a:solidFill>
                <a:effectLst/>
              </a:rPr>
              <a:t> mikilvæga innviði</a:t>
            </a:r>
            <a:r>
              <a:rPr lang="is-IS" sz="1800" b="1" i="0" dirty="0">
                <a:solidFill>
                  <a:srgbClr val="7A547C"/>
                </a:solidFill>
                <a:effectLst/>
              </a:rPr>
              <a:t>:</a:t>
            </a:r>
          </a:p>
          <a:p>
            <a:pPr algn="l">
              <a:lnSpc>
                <a:spcPct val="100000"/>
              </a:lnSpc>
              <a:spcBef>
                <a:spcPts val="0"/>
              </a:spcBef>
            </a:pPr>
            <a:endParaRPr lang="is-IS" sz="1000" b="1" i="0" dirty="0">
              <a:solidFill>
                <a:srgbClr val="7A547C"/>
              </a:solidFill>
              <a:effectLst/>
            </a:endParaRP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Lýsing, skilgreiningar og umfang </a:t>
            </a:r>
            <a:r>
              <a:rPr lang="is-IS" sz="1800" dirty="0">
                <a:solidFill>
                  <a:srgbClr val="4D4D4D"/>
                </a:solidFill>
              </a:rPr>
              <a:t>innviðanna</a:t>
            </a:r>
            <a:r>
              <a:rPr lang="is-IS" sz="1800" b="1" dirty="0">
                <a:solidFill>
                  <a:srgbClr val="F27954"/>
                </a:solidFill>
              </a:rPr>
              <a:t>;</a:t>
            </a: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Greining á veikleikum </a:t>
            </a:r>
            <a:r>
              <a:rPr lang="is-IS" sz="1800" dirty="0">
                <a:solidFill>
                  <a:srgbClr val="4D4D4D"/>
                </a:solidFill>
              </a:rPr>
              <a:t>mikilvægra innviða </a:t>
            </a:r>
          </a:p>
          <a:p>
            <a:pPr marL="285750" indent="-285750" algn="l">
              <a:lnSpc>
                <a:spcPct val="100000"/>
              </a:lnSpc>
              <a:spcBef>
                <a:spcPts val="0"/>
              </a:spcBef>
              <a:buClr>
                <a:srgbClr val="F27954"/>
              </a:buClr>
              <a:buFont typeface="Arial" panose="020B0604020202020204" pitchFamily="34" charset="0"/>
              <a:buChar char="•"/>
            </a:pPr>
            <a:r>
              <a:rPr lang="is-IS" sz="1800" dirty="0">
                <a:solidFill>
                  <a:srgbClr val="4D4D4D"/>
                </a:solidFill>
              </a:rPr>
              <a:t>Nauðsynleg</a:t>
            </a:r>
            <a:r>
              <a:rPr lang="is-IS" sz="1800" b="1" dirty="0">
                <a:solidFill>
                  <a:srgbClr val="F27954"/>
                </a:solidFill>
              </a:rPr>
              <a:t> þjálfun </a:t>
            </a:r>
            <a:r>
              <a:rPr lang="is-IS" sz="1800" dirty="0">
                <a:solidFill>
                  <a:srgbClr val="4D4D4D"/>
                </a:solidFill>
              </a:rPr>
              <a:t>fyrir tilskilið fólk</a:t>
            </a: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Ferli til að tilkynna </a:t>
            </a:r>
            <a:r>
              <a:rPr lang="is-IS" sz="1800" dirty="0">
                <a:solidFill>
                  <a:srgbClr val="4D4D4D"/>
                </a:solidFill>
              </a:rPr>
              <a:t>um mikilvæg atvik vegna innviða</a:t>
            </a:r>
            <a:endParaRPr lang="is-IS" sz="1800" b="1" dirty="0">
              <a:solidFill>
                <a:srgbClr val="F27954"/>
              </a:solidFill>
            </a:endParaRPr>
          </a:p>
          <a:p>
            <a:pPr marL="285750" indent="-285750" algn="l">
              <a:lnSpc>
                <a:spcPct val="100000"/>
              </a:lnSpc>
              <a:spcBef>
                <a:spcPts val="0"/>
              </a:spcBef>
              <a:buClr>
                <a:srgbClr val="F27954"/>
              </a:buClr>
              <a:buFont typeface="Arial" panose="020B0604020202020204" pitchFamily="34" charset="0"/>
              <a:buChar char="•"/>
            </a:pPr>
            <a:r>
              <a:rPr lang="is-IS" sz="1800" dirty="0">
                <a:solidFill>
                  <a:srgbClr val="4D4D4D"/>
                </a:solidFill>
              </a:rPr>
              <a:t>Fyrstu viðbragðsaðilar og</a:t>
            </a:r>
            <a:r>
              <a:rPr lang="is-IS" sz="1800" b="1" dirty="0">
                <a:solidFill>
                  <a:srgbClr val="F27954"/>
                </a:solidFill>
              </a:rPr>
              <a:t> tengiliðaupplýsingar </a:t>
            </a:r>
            <a:r>
              <a:rPr lang="is-IS" sz="1800" dirty="0">
                <a:solidFill>
                  <a:srgbClr val="4D4D4D"/>
                </a:solidFill>
              </a:rPr>
              <a:t>þeirra</a:t>
            </a:r>
            <a:endParaRPr lang="is-IS" sz="1800" b="1" dirty="0">
              <a:solidFill>
                <a:srgbClr val="F27954"/>
              </a:solidFill>
            </a:endParaRPr>
          </a:p>
          <a:p>
            <a:pPr marL="285750" indent="-285750" algn="l">
              <a:lnSpc>
                <a:spcPct val="100000"/>
              </a:lnSpc>
              <a:spcBef>
                <a:spcPts val="0"/>
              </a:spcBef>
              <a:buClr>
                <a:srgbClr val="F27954"/>
              </a:buClr>
              <a:buFont typeface="Arial" panose="020B0604020202020204" pitchFamily="34" charset="0"/>
              <a:buChar char="•"/>
            </a:pPr>
            <a:r>
              <a:rPr lang="is-IS" sz="1800" dirty="0">
                <a:solidFill>
                  <a:srgbClr val="4D4D4D"/>
                </a:solidFill>
              </a:rPr>
              <a:t>Liðsmenn atvikateymisins og tengiliðaupplýsingar þeirra</a:t>
            </a:r>
            <a:endParaRPr lang="is-IS" sz="1800" b="1" dirty="0">
              <a:solidFill>
                <a:srgbClr val="F27954"/>
              </a:solidFill>
            </a:endParaRPr>
          </a:p>
          <a:p>
            <a:pPr marL="285750" indent="-285750" algn="l">
              <a:lnSpc>
                <a:spcPct val="100000"/>
              </a:lnSpc>
              <a:spcBef>
                <a:spcPts val="0"/>
              </a:spcBef>
              <a:buClr>
                <a:srgbClr val="F27954"/>
              </a:buClr>
              <a:buFont typeface="Arial" panose="020B0604020202020204" pitchFamily="34" charset="0"/>
              <a:buChar char="•"/>
            </a:pPr>
            <a:r>
              <a:rPr lang="is-IS" sz="1800" dirty="0">
                <a:solidFill>
                  <a:srgbClr val="4D4D4D"/>
                </a:solidFill>
              </a:rPr>
              <a:t>Stofnanir sem fara með innviðamál og tengiliðaupplýsingar þeirra</a:t>
            </a:r>
            <a:endParaRPr lang="is-IS" sz="1800" b="1" dirty="0">
              <a:solidFill>
                <a:srgbClr val="F27954"/>
              </a:solidFill>
            </a:endParaRPr>
          </a:p>
          <a:p>
            <a:pPr marL="285750" indent="-285750">
              <a:lnSpc>
                <a:spcPct val="100000"/>
              </a:lnSpc>
              <a:spcBef>
                <a:spcPts val="0"/>
              </a:spcBef>
              <a:buClr>
                <a:srgbClr val="F27954"/>
              </a:buClr>
              <a:buFont typeface="Arial" panose="020B0604020202020204" pitchFamily="34" charset="0"/>
              <a:buChar char="•"/>
            </a:pPr>
            <a:r>
              <a:rPr lang="is-IS" sz="1800" dirty="0">
                <a:solidFill>
                  <a:srgbClr val="4D4D4D"/>
                </a:solidFill>
              </a:rPr>
              <a:t>Hvernig á að meta alvarleg </a:t>
            </a:r>
            <a:r>
              <a:rPr lang="is-IS" sz="1800" b="1" dirty="0">
                <a:solidFill>
                  <a:srgbClr val="F27954"/>
                </a:solidFill>
              </a:rPr>
              <a:t>innviðaatvik og fyrstu skref til að bregðast við </a:t>
            </a:r>
          </a:p>
          <a:p>
            <a:pPr marL="285750" indent="-285750" algn="l">
              <a:lnSpc>
                <a:spcPct val="100000"/>
              </a:lnSpc>
              <a:spcBef>
                <a:spcPts val="0"/>
              </a:spcBef>
              <a:buClr>
                <a:srgbClr val="F27954"/>
              </a:buClr>
              <a:buFont typeface="Arial" panose="020B0604020202020204" pitchFamily="34" charset="0"/>
              <a:buChar char="•"/>
            </a:pPr>
            <a:r>
              <a:rPr lang="is-IS" sz="1800" b="1" dirty="0" err="1">
                <a:solidFill>
                  <a:srgbClr val="F27954"/>
                </a:solidFill>
              </a:rPr>
              <a:t>Rýmingar</a:t>
            </a:r>
            <a:r>
              <a:rPr lang="is-IS" sz="1800" b="1" dirty="0">
                <a:solidFill>
                  <a:srgbClr val="F27954"/>
                </a:solidFill>
              </a:rPr>
              <a:t> af staðnum og flutningur </a:t>
            </a:r>
            <a:r>
              <a:rPr lang="is-IS" sz="1800" dirty="0">
                <a:solidFill>
                  <a:srgbClr val="4D4D4D"/>
                </a:solidFill>
              </a:rPr>
              <a:t>starfsmanna</a:t>
            </a:r>
            <a:r>
              <a:rPr lang="is-IS" sz="1800" b="1" dirty="0">
                <a:solidFill>
                  <a:srgbClr val="F27954"/>
                </a:solidFill>
              </a:rPr>
              <a:t> </a:t>
            </a:r>
            <a:r>
              <a:rPr lang="is-IS" sz="1800" dirty="0">
                <a:solidFill>
                  <a:srgbClr val="4D4D4D"/>
                </a:solidFill>
              </a:rPr>
              <a:t>ef þarf</a:t>
            </a:r>
            <a:endParaRPr lang="is-IS" sz="1800" dirty="0">
              <a:solidFill>
                <a:srgbClr val="4D4D4D"/>
              </a:solidFill>
              <a:cs typeface="Calibri"/>
            </a:endParaRP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Aðgerðir til að framkvæma </a:t>
            </a:r>
            <a:r>
              <a:rPr lang="is-IS" sz="1800" dirty="0">
                <a:solidFill>
                  <a:srgbClr val="4D4D4D"/>
                </a:solidFill>
              </a:rPr>
              <a:t>meðan á alvarlegu innviðaatviki stendur</a:t>
            </a:r>
            <a:endParaRPr lang="is-IS" sz="1800" b="1" dirty="0">
              <a:solidFill>
                <a:srgbClr val="F27954"/>
              </a:solidFill>
            </a:endParaRP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Hamfarayfirlýsing </a:t>
            </a:r>
            <a:r>
              <a:rPr lang="is-IS" sz="1800" dirty="0">
                <a:solidFill>
                  <a:srgbClr val="4D4D4D"/>
                </a:solidFill>
              </a:rPr>
              <a:t>ef ástandið magnast</a:t>
            </a:r>
            <a:endParaRPr lang="is-IS" sz="1800" b="1" dirty="0">
              <a:solidFill>
                <a:srgbClr val="F27954"/>
              </a:solidFill>
            </a:endParaRPr>
          </a:p>
          <a:p>
            <a:pPr marL="285750" indent="-285750" algn="l">
              <a:lnSpc>
                <a:spcPct val="100000"/>
              </a:lnSpc>
              <a:spcBef>
                <a:spcPts val="0"/>
              </a:spcBef>
              <a:buClr>
                <a:srgbClr val="F27954"/>
              </a:buClr>
              <a:buFont typeface="Arial" panose="020B0604020202020204" pitchFamily="34" charset="0"/>
              <a:buChar char="•"/>
            </a:pPr>
            <a:r>
              <a:rPr lang="is-IS" sz="1800" dirty="0">
                <a:solidFill>
                  <a:srgbClr val="4D4D4D"/>
                </a:solidFill>
              </a:rPr>
              <a:t>Hleypt af stokkunum </a:t>
            </a:r>
            <a:r>
              <a:rPr lang="is-IS" sz="1800" b="1" dirty="0">
                <a:solidFill>
                  <a:srgbClr val="F27954"/>
                </a:solidFill>
              </a:rPr>
              <a:t>áætlunum um að endurheimta </a:t>
            </a:r>
            <a:r>
              <a:rPr lang="is-IS" sz="1800" dirty="0">
                <a:solidFill>
                  <a:srgbClr val="4D4D4D"/>
                </a:solidFill>
              </a:rPr>
              <a:t>viðskipti eftir hamfarir</a:t>
            </a: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Viðmiðanir um hvenær á að hætta </a:t>
            </a:r>
            <a:r>
              <a:rPr lang="is-IS" sz="1800" dirty="0">
                <a:solidFill>
                  <a:srgbClr val="4D4D4D"/>
                </a:solidFill>
              </a:rPr>
              <a:t>eftir</a:t>
            </a:r>
            <a:r>
              <a:rPr lang="is-IS" sz="1800" b="1" dirty="0">
                <a:solidFill>
                  <a:srgbClr val="F27954"/>
                </a:solidFill>
              </a:rPr>
              <a:t> </a:t>
            </a:r>
            <a:r>
              <a:rPr lang="is-IS" sz="1800" dirty="0">
                <a:solidFill>
                  <a:srgbClr val="4D4D4D"/>
                </a:solidFill>
              </a:rPr>
              <a:t>alvarleg innviðaatvik</a:t>
            </a:r>
            <a:endParaRPr lang="is-IS" sz="1800" b="1" dirty="0">
              <a:solidFill>
                <a:srgbClr val="F27954"/>
              </a:solidFill>
            </a:endParaRP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Rýni eftir atburð </a:t>
            </a:r>
            <a:r>
              <a:rPr lang="is-IS" sz="1800" dirty="0">
                <a:solidFill>
                  <a:srgbClr val="4D4D4D"/>
                </a:solidFill>
              </a:rPr>
              <a:t>og</a:t>
            </a:r>
            <a:r>
              <a:rPr lang="is-IS" sz="1800" b="1" dirty="0">
                <a:solidFill>
                  <a:srgbClr val="F27954"/>
                </a:solidFill>
              </a:rPr>
              <a:t> skýrslugerð</a:t>
            </a:r>
          </a:p>
          <a:p>
            <a:pPr marL="285750" indent="-285750" algn="l">
              <a:lnSpc>
                <a:spcPct val="100000"/>
              </a:lnSpc>
              <a:spcBef>
                <a:spcPts val="0"/>
              </a:spcBef>
              <a:buClr>
                <a:srgbClr val="F27954"/>
              </a:buClr>
              <a:buFont typeface="Arial" panose="020B0604020202020204" pitchFamily="34" charset="0"/>
              <a:buChar char="•"/>
            </a:pPr>
            <a:r>
              <a:rPr lang="is-IS" sz="1800" b="1" dirty="0">
                <a:solidFill>
                  <a:srgbClr val="F27954"/>
                </a:solidFill>
              </a:rPr>
              <a:t>Uppfæra </a:t>
            </a:r>
            <a:r>
              <a:rPr lang="is-IS" sz="1800" dirty="0">
                <a:solidFill>
                  <a:srgbClr val="4D4D4D"/>
                </a:solidFill>
              </a:rPr>
              <a:t>viðbragðsáætlanir, verklagsreglur, </a:t>
            </a:r>
            <a:r>
              <a:rPr lang="is-IS" sz="1800" dirty="0" err="1">
                <a:solidFill>
                  <a:srgbClr val="4D4D4D"/>
                </a:solidFill>
              </a:rPr>
              <a:t>þjálfanir</a:t>
            </a:r>
            <a:r>
              <a:rPr lang="is-IS" sz="1800" dirty="0">
                <a:solidFill>
                  <a:srgbClr val="4D4D4D"/>
                </a:solidFill>
              </a:rPr>
              <a:t>, vélbúnað, hugbúnað og netþjónustu við mikilvæga innviði</a:t>
            </a:r>
            <a:endParaRPr lang="is-IS" sz="1800" dirty="0">
              <a:solidFill>
                <a:srgbClr val="4D4D4D"/>
              </a:solidFill>
              <a:cs typeface="Calibri"/>
            </a:endParaRPr>
          </a:p>
          <a:p>
            <a:pPr marL="285750" indent="-285750">
              <a:lnSpc>
                <a:spcPct val="100000"/>
              </a:lnSpc>
              <a:spcBef>
                <a:spcPts val="0"/>
              </a:spcBef>
              <a:buClr>
                <a:srgbClr val="F27954"/>
              </a:buClr>
              <a:buFont typeface="Arial" panose="020B0604020202020204" pitchFamily="34" charset="0"/>
              <a:buChar char="•"/>
            </a:pPr>
            <a:r>
              <a:rPr lang="is-IS" sz="1800" b="1" dirty="0">
                <a:solidFill>
                  <a:srgbClr val="F27954"/>
                </a:solidFill>
              </a:rPr>
              <a:t>Skipuleggja og framkvæma prófanir </a:t>
            </a:r>
            <a:r>
              <a:rPr lang="is-IS" sz="1800" dirty="0">
                <a:solidFill>
                  <a:srgbClr val="4D4D4D"/>
                </a:solidFill>
              </a:rPr>
              <a:t>á áætlunum og uppfæra eftir þörfum.</a:t>
            </a:r>
            <a:endParaRPr lang="is-IS" sz="1800" dirty="0">
              <a:solidFill>
                <a:srgbClr val="4D4D4D"/>
              </a:solidFill>
              <a:cs typeface="Calibri"/>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111833"/>
            <a:ext cx="4662248" cy="6265002"/>
          </a:xfrm>
        </p:spPr>
        <p:txBody>
          <a:bodyPr>
            <a:normAutofit/>
          </a:bodyPr>
          <a:lstStyle/>
          <a:p>
            <a:pPr>
              <a:lnSpc>
                <a:spcPct val="120000"/>
              </a:lnSpc>
              <a:spcBef>
                <a:spcPts val="0"/>
              </a:spcBef>
            </a:pPr>
            <a:r>
              <a:rPr lang="is-IS" sz="4600" b="1" dirty="0">
                <a:solidFill>
                  <a:schemeClr val="bg1"/>
                </a:solidFill>
              </a:rPr>
              <a:t>Skref 8 </a:t>
            </a:r>
            <a:endParaRPr lang="is-IS" sz="4600" b="1" i="0" dirty="0">
              <a:solidFill>
                <a:schemeClr val="bg1"/>
              </a:solidFill>
              <a:effectLst/>
            </a:endParaRPr>
          </a:p>
          <a:p>
            <a:pPr>
              <a:lnSpc>
                <a:spcPct val="120000"/>
              </a:lnSpc>
              <a:spcBef>
                <a:spcPts val="0"/>
              </a:spcBef>
            </a:pPr>
            <a:endParaRPr lang="is-IS" sz="2000" b="1" dirty="0">
              <a:solidFill>
                <a:schemeClr val="bg1"/>
              </a:solidFill>
            </a:endParaRPr>
          </a:p>
          <a:p>
            <a:pPr algn="l">
              <a:lnSpc>
                <a:spcPct val="120000"/>
              </a:lnSpc>
              <a:spcBef>
                <a:spcPts val="0"/>
              </a:spcBef>
            </a:pPr>
            <a:r>
              <a:rPr lang="is-IS" sz="2800" dirty="0">
                <a:solidFill>
                  <a:schemeClr val="bg1"/>
                </a:solidFill>
              </a:rPr>
              <a:t>Þróa viðbragðsáætlanir, verklagsreglur, aðgerðir, lista o.s.frv.</a:t>
            </a:r>
            <a:endParaRPr lang="is-IS" sz="2000" dirty="0">
              <a:solidFill>
                <a:schemeClr val="bg1"/>
              </a:solidFill>
            </a:endParaRPr>
          </a:p>
          <a:p>
            <a:pPr algn="l">
              <a:lnSpc>
                <a:spcPct val="120000"/>
              </a:lnSpc>
              <a:spcBef>
                <a:spcPts val="0"/>
              </a:spcBef>
            </a:pPr>
            <a:endParaRPr lang="is-IS" sz="2000" dirty="0">
              <a:solidFill>
                <a:srgbClr val="086D6E"/>
              </a:solidFill>
            </a:endParaRPr>
          </a:p>
          <a:p>
            <a:pPr algn="l">
              <a:lnSpc>
                <a:spcPct val="120000"/>
              </a:lnSpc>
              <a:spcBef>
                <a:spcPts val="0"/>
              </a:spcBef>
            </a:pPr>
            <a:endParaRPr lang="is-IS" sz="2000" dirty="0">
              <a:solidFill>
                <a:srgbClr val="086D6E"/>
              </a:solidFill>
            </a:endParaRPr>
          </a:p>
          <a:p>
            <a:pPr algn="l">
              <a:lnSpc>
                <a:spcPct val="120000"/>
              </a:lnSpc>
              <a:spcBef>
                <a:spcPts val="0"/>
              </a:spcBef>
            </a:pPr>
            <a:endParaRPr lang="is-IS" sz="2000" dirty="0">
              <a:solidFill>
                <a:srgbClr val="086D6E"/>
              </a:solidFill>
            </a:endParaRPr>
          </a:p>
          <a:p>
            <a:pPr algn="l">
              <a:lnSpc>
                <a:spcPct val="100000"/>
              </a:lnSpc>
              <a:spcBef>
                <a:spcPts val="0"/>
              </a:spcBef>
            </a:pPr>
            <a:r>
              <a:rPr lang="is-IS" sz="1800" i="1" dirty="0">
                <a:effectLst/>
                <a:latin typeface="Segoe UI" panose="020B0502040204020203" pitchFamily="34" charset="0"/>
              </a:rPr>
              <a:t>Viðbragðsáætlun felur í sér mörg mismunandi skref. Hvernig þeim er framfylgt fer meðal annars eftir eðli innviða og auðlinda og hver áhrifin verða á svæðið ef virkni þeirra og starfsemi verða fyrir áföllum. Hér til hliðar eru listuð upp dæmi úr viðbragðsáætlun fyrir mikilvæga innviði</a:t>
            </a:r>
            <a:endParaRPr lang="is-IS" sz="3400" i="1" dirty="0">
              <a:solidFill>
                <a:srgbClr val="666666"/>
              </a:solidFill>
            </a:endParaRPr>
          </a:p>
          <a:p>
            <a:pPr algn="l">
              <a:lnSpc>
                <a:spcPct val="120000"/>
              </a:lnSpc>
              <a:spcBef>
                <a:spcPts val="0"/>
              </a:spcBef>
            </a:pPr>
            <a:endParaRPr lang="is-IS" sz="2000" b="1" i="0" dirty="0">
              <a:effectLst/>
            </a:endParaRPr>
          </a:p>
          <a:p>
            <a:pPr algn="l">
              <a:lnSpc>
                <a:spcPct val="120000"/>
              </a:lnSpc>
              <a:spcBef>
                <a:spcPts val="0"/>
              </a:spcBef>
            </a:pPr>
            <a:endParaRPr lang="is-IS" sz="2000" b="1" i="0" dirty="0">
              <a:effectLst/>
            </a:endParaRPr>
          </a:p>
          <a:p>
            <a:pPr algn="l">
              <a:lnSpc>
                <a:spcPct val="120000"/>
              </a:lnSpc>
              <a:spcBef>
                <a:spcPts val="0"/>
              </a:spcBef>
            </a:pPr>
            <a:endParaRPr lang="is-IS" sz="2000" b="1" dirty="0"/>
          </a:p>
          <a:p>
            <a:pPr algn="l">
              <a:lnSpc>
                <a:spcPct val="120000"/>
              </a:lnSpc>
              <a:spcBef>
                <a:spcPts val="0"/>
              </a:spcBef>
            </a:pPr>
            <a:endParaRPr lang="is-IS" sz="2000" b="1" i="0" dirty="0">
              <a:effectLst/>
            </a:endParaRPr>
          </a:p>
          <a:p>
            <a:pPr algn="l">
              <a:lnSpc>
                <a:spcPct val="120000"/>
              </a:lnSpc>
              <a:spcBef>
                <a:spcPts val="0"/>
              </a:spcBef>
            </a:pPr>
            <a:endParaRPr lang="is-IS" sz="2000" b="1" i="0" dirty="0">
              <a:effectLst/>
              <a:highlight>
                <a:srgbClr val="FFFF00"/>
              </a:highlight>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sp>
        <p:nvSpPr>
          <p:cNvPr id="98" name="TextBox 97">
            <a:hlinkClick r:id="rId3"/>
            <a:extLst>
              <a:ext uri="{FF2B5EF4-FFF2-40B4-BE49-F238E27FC236}">
                <a16:creationId xmlns:a16="http://schemas.microsoft.com/office/drawing/2014/main" id="{04D3AB1D-5D35-C261-D000-521997C6789A}"/>
              </a:ext>
            </a:extLst>
          </p:cNvPr>
          <p:cNvSpPr txBox="1"/>
          <p:nvPr/>
        </p:nvSpPr>
        <p:spPr>
          <a:xfrm>
            <a:off x="4313305" y="6376835"/>
            <a:ext cx="909223" cy="369332"/>
          </a:xfrm>
          <a:prstGeom prst="rect">
            <a:avLst/>
          </a:prstGeom>
          <a:noFill/>
        </p:spPr>
        <p:txBody>
          <a:bodyPr wrap="none" rtlCol="0">
            <a:spAutoFit/>
          </a:bodyPr>
          <a:lstStyle/>
          <a:p>
            <a:r>
              <a:rPr lang="en-IE" dirty="0" err="1">
                <a:hlinkClick r:id="rId3"/>
              </a:rPr>
              <a:t>Heimild</a:t>
            </a:r>
            <a:endParaRPr lang="en-IE" dirty="0"/>
          </a:p>
        </p:txBody>
      </p:sp>
    </p:spTree>
    <p:extLst>
      <p:ext uri="{BB962C8B-B14F-4D97-AF65-F5344CB8AC3E}">
        <p14:creationId xmlns:p14="http://schemas.microsoft.com/office/powerpoint/2010/main" val="1956454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C4AF01D-A08A-7C2B-7791-7FA67DB3A1FE}"/>
              </a:ext>
            </a:extLst>
          </p:cNvPr>
          <p:cNvSpPr/>
          <p:nvPr/>
        </p:nvSpPr>
        <p:spPr>
          <a:xfrm>
            <a:off x="-8595" y="20247"/>
            <a:ext cx="5325034" cy="2982929"/>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71654" y="217583"/>
            <a:ext cx="6639664" cy="6523186"/>
          </a:xfrm>
        </p:spPr>
        <p:txBody>
          <a:bodyPr/>
          <a:lstStyle/>
          <a:p>
            <a:pPr marL="457200" indent="-457200" algn="l">
              <a:buClr>
                <a:srgbClr val="7A547C"/>
              </a:buClr>
              <a:buFont typeface="Arial" panose="020B0604020202020204" pitchFamily="34" charset="0"/>
              <a:buChar char="•"/>
            </a:pPr>
            <a:r>
              <a:rPr lang="is-IS" sz="2800" b="1" i="0" dirty="0">
                <a:solidFill>
                  <a:srgbClr val="086D6E"/>
                </a:solidFill>
                <a:effectLst/>
              </a:rPr>
              <a:t>Þegar tekist er á við krísu skiptir máli að bregðast hratt við.</a:t>
            </a:r>
          </a:p>
          <a:p>
            <a:pPr marL="457200" indent="-457200" algn="l">
              <a:buClr>
                <a:srgbClr val="7A547C"/>
              </a:buClr>
              <a:buFont typeface="Arial" panose="020B0604020202020204" pitchFamily="34" charset="0"/>
              <a:buChar char="•"/>
            </a:pPr>
            <a:endParaRPr lang="is-IS" sz="2800" b="1" dirty="0">
              <a:solidFill>
                <a:srgbClr val="086D6E"/>
              </a:solidFill>
            </a:endParaRPr>
          </a:p>
          <a:p>
            <a:pPr marL="457200" indent="-457200" algn="l">
              <a:buClr>
                <a:srgbClr val="7A547C"/>
              </a:buClr>
              <a:buFont typeface="Arial" panose="020B0604020202020204" pitchFamily="34" charset="0"/>
              <a:buChar char="•"/>
            </a:pPr>
            <a:r>
              <a:rPr lang="is-IS" sz="2800" b="1" i="0" dirty="0">
                <a:solidFill>
                  <a:srgbClr val="086D6E"/>
                </a:solidFill>
                <a:effectLst/>
              </a:rPr>
              <a:t>Regluleg og stöðug samskipti eru það sem þarf. </a:t>
            </a:r>
          </a:p>
          <a:p>
            <a:pPr marL="457200" indent="-457200" algn="l">
              <a:buClr>
                <a:srgbClr val="7A547C"/>
              </a:buClr>
              <a:buFont typeface="Arial" panose="020B0604020202020204" pitchFamily="34" charset="0"/>
              <a:buChar char="•"/>
            </a:pPr>
            <a:endParaRPr lang="is-IS" sz="2800" b="1" dirty="0">
              <a:solidFill>
                <a:srgbClr val="086D6E"/>
              </a:solidFill>
            </a:endParaRPr>
          </a:p>
          <a:p>
            <a:pPr marL="457200" indent="-457200" algn="l">
              <a:buClr>
                <a:srgbClr val="7A547C"/>
              </a:buClr>
              <a:buFont typeface="Arial" panose="020B0604020202020204" pitchFamily="34" charset="0"/>
              <a:buChar char="•"/>
            </a:pPr>
            <a:r>
              <a:rPr lang="is-IS" sz="2800" b="1" dirty="0">
                <a:solidFill>
                  <a:srgbClr val="086D6E"/>
                </a:solidFill>
              </a:rPr>
              <a:t>Heiðarleiki og heilindi eru mikilvæg frá byrjun. </a:t>
            </a:r>
          </a:p>
          <a:p>
            <a:pPr marL="457200" indent="-457200" algn="l">
              <a:buClr>
                <a:srgbClr val="7A547C"/>
              </a:buClr>
              <a:buFont typeface="Arial" panose="020B0604020202020204" pitchFamily="34" charset="0"/>
              <a:buChar char="•"/>
            </a:pPr>
            <a:endParaRPr lang="is-IS" sz="2800" b="1" i="0" dirty="0">
              <a:solidFill>
                <a:srgbClr val="086D6E"/>
              </a:solidFill>
              <a:effectLst/>
            </a:endParaRPr>
          </a:p>
          <a:p>
            <a:pPr marL="457200" indent="-457200" algn="l">
              <a:buClr>
                <a:srgbClr val="7A547C"/>
              </a:buClr>
              <a:buFont typeface="Arial" panose="020B0604020202020204" pitchFamily="34" charset="0"/>
              <a:buChar char="•"/>
            </a:pPr>
            <a:endParaRPr lang="is-IS" sz="2800" i="0" dirty="0">
              <a:solidFill>
                <a:srgbClr val="4D4D4D"/>
              </a:solidFill>
              <a:effectLst/>
            </a:endParaRPr>
          </a:p>
          <a:p>
            <a:pPr marL="457200" indent="-457200" algn="l" rtl="0" fontAlgn="base">
              <a:buClr>
                <a:srgbClr val="7A547C"/>
              </a:buClr>
              <a:buFont typeface="Arial" panose="020B0604020202020204" pitchFamily="34" charset="0"/>
              <a:buChar char="•"/>
            </a:pPr>
            <a:r>
              <a:rPr lang="is-IS" sz="2800" b="1" i="0" dirty="0">
                <a:solidFill>
                  <a:srgbClr val="086D6E"/>
                </a:solidFill>
                <a:effectLst/>
              </a:rPr>
              <a:t>Bregðast strax við með að segja sannleikann til að vernda orðstý</a:t>
            </a:r>
            <a:r>
              <a:rPr lang="is-IS" sz="2800" b="1" dirty="0">
                <a:solidFill>
                  <a:srgbClr val="086D6E"/>
                </a:solidFill>
              </a:rPr>
              <a:t>r.</a:t>
            </a:r>
            <a:endParaRPr lang="is-IS" sz="2800" b="0" i="0" dirty="0">
              <a:solidFill>
                <a:srgbClr val="4D4D4D"/>
              </a:solidFill>
              <a:effectLst/>
            </a:endParaRPr>
          </a:p>
          <a:p>
            <a:pPr marL="457200" indent="-457200">
              <a:lnSpc>
                <a:spcPct val="100000"/>
              </a:lnSpc>
              <a:spcBef>
                <a:spcPts val="0"/>
              </a:spcBef>
              <a:buClr>
                <a:srgbClr val="7A547C"/>
              </a:buClr>
              <a:buFont typeface="Arial" panose="020B0604020202020204" pitchFamily="34" charset="0"/>
              <a:buChar char="•"/>
            </a:pPr>
            <a:endParaRPr lang="is-IS" sz="28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40177"/>
            <a:ext cx="4662248" cy="6069106"/>
          </a:xfrm>
        </p:spPr>
        <p:txBody>
          <a:bodyPr>
            <a:normAutofit/>
          </a:bodyPr>
          <a:lstStyle/>
          <a:p>
            <a:pPr>
              <a:lnSpc>
                <a:spcPct val="120000"/>
              </a:lnSpc>
              <a:spcBef>
                <a:spcPts val="0"/>
              </a:spcBef>
            </a:pPr>
            <a:r>
              <a:rPr lang="is-IS" sz="4600" b="1" dirty="0">
                <a:solidFill>
                  <a:schemeClr val="bg1"/>
                </a:solidFill>
              </a:rPr>
              <a:t>Skref 9 </a:t>
            </a:r>
            <a:endParaRPr lang="is-IS" sz="4600" b="1" i="0" dirty="0">
              <a:solidFill>
                <a:schemeClr val="bg1"/>
              </a:solidFill>
              <a:effectLst/>
            </a:endParaRPr>
          </a:p>
          <a:p>
            <a:pPr>
              <a:lnSpc>
                <a:spcPct val="120000"/>
              </a:lnSpc>
              <a:spcBef>
                <a:spcPts val="0"/>
              </a:spcBef>
            </a:pPr>
            <a:r>
              <a:rPr lang="is-IS" sz="2800" dirty="0">
                <a:solidFill>
                  <a:schemeClr val="bg1"/>
                </a:solidFill>
              </a:rPr>
              <a:t>Vita hvenær og hvernig á að virkja áætlunina um krísustjórnun, samskipti og þjálfun</a:t>
            </a:r>
            <a:endParaRPr lang="is-IS" sz="2000" dirty="0">
              <a:solidFill>
                <a:schemeClr val="bg1"/>
              </a:solidFill>
            </a:endParaRPr>
          </a:p>
          <a:p>
            <a:pPr algn="l">
              <a:lnSpc>
                <a:spcPct val="120000"/>
              </a:lnSpc>
              <a:spcBef>
                <a:spcPts val="0"/>
              </a:spcBef>
            </a:pPr>
            <a:endParaRPr lang="is-IS" sz="2000" dirty="0">
              <a:solidFill>
                <a:srgbClr val="086D6E"/>
              </a:solidFill>
            </a:endParaRPr>
          </a:p>
          <a:p>
            <a:pPr algn="l">
              <a:lnSpc>
                <a:spcPct val="100000"/>
              </a:lnSpc>
              <a:spcBef>
                <a:spcPts val="0"/>
              </a:spcBef>
            </a:pPr>
            <a:endParaRPr lang="is-IS" sz="2400" b="1" i="1" dirty="0"/>
          </a:p>
          <a:p>
            <a:pPr>
              <a:lnSpc>
                <a:spcPct val="100000"/>
              </a:lnSpc>
              <a:spcBef>
                <a:spcPts val="0"/>
              </a:spcBef>
            </a:pPr>
            <a:r>
              <a:rPr lang="is-IS" sz="2400" i="1" dirty="0"/>
              <a:t>Samskipti og þjálfun er það sem skiptir máli og ætti strax að hefjast handa við hafa samband við alla hagaðila, ferðamenn og almenning. </a:t>
            </a:r>
          </a:p>
          <a:p>
            <a:pPr algn="l">
              <a:lnSpc>
                <a:spcPct val="120000"/>
              </a:lnSpc>
              <a:spcBef>
                <a:spcPts val="0"/>
              </a:spcBef>
            </a:pPr>
            <a:endParaRPr lang="is-IS" sz="3400" dirty="0">
              <a:solidFill>
                <a:srgbClr val="666666"/>
              </a:solidFill>
            </a:endParaRPr>
          </a:p>
          <a:p>
            <a:pPr algn="l">
              <a:lnSpc>
                <a:spcPct val="120000"/>
              </a:lnSpc>
              <a:spcBef>
                <a:spcPts val="0"/>
              </a:spcBef>
            </a:pPr>
            <a:endParaRPr lang="is-IS" sz="3400" dirty="0">
              <a:solidFill>
                <a:srgbClr val="666666"/>
              </a:solidFill>
            </a:endParaRPr>
          </a:p>
          <a:p>
            <a:pPr algn="l">
              <a:lnSpc>
                <a:spcPct val="120000"/>
              </a:lnSpc>
              <a:spcBef>
                <a:spcPts val="0"/>
              </a:spcBef>
            </a:pPr>
            <a:endParaRPr lang="is-IS" sz="2000" b="1" i="0" dirty="0">
              <a:effectLst/>
            </a:endParaRPr>
          </a:p>
          <a:p>
            <a:pPr algn="l">
              <a:lnSpc>
                <a:spcPct val="120000"/>
              </a:lnSpc>
              <a:spcBef>
                <a:spcPts val="0"/>
              </a:spcBef>
            </a:pPr>
            <a:endParaRPr lang="is-IS" sz="2000" b="1" i="0" dirty="0">
              <a:effectLst/>
            </a:endParaRPr>
          </a:p>
          <a:p>
            <a:pPr algn="l">
              <a:lnSpc>
                <a:spcPct val="120000"/>
              </a:lnSpc>
              <a:spcBef>
                <a:spcPts val="0"/>
              </a:spcBef>
            </a:pPr>
            <a:endParaRPr lang="is-IS" sz="2000" b="1" dirty="0"/>
          </a:p>
          <a:p>
            <a:pPr algn="l">
              <a:lnSpc>
                <a:spcPct val="120000"/>
              </a:lnSpc>
              <a:spcBef>
                <a:spcPts val="0"/>
              </a:spcBef>
            </a:pPr>
            <a:endParaRPr lang="is-IS" sz="2000" b="1" i="0" dirty="0">
              <a:effectLst/>
            </a:endParaRPr>
          </a:p>
          <a:p>
            <a:pPr algn="l">
              <a:lnSpc>
                <a:spcPct val="120000"/>
              </a:lnSpc>
              <a:spcBef>
                <a:spcPts val="0"/>
              </a:spcBef>
            </a:pPr>
            <a:endParaRPr lang="is-IS" sz="2000" b="1" i="0" dirty="0">
              <a:effectLst/>
              <a:highlight>
                <a:srgbClr val="FFFF00"/>
              </a:highlight>
            </a:endParaRPr>
          </a:p>
          <a:p>
            <a:pPr>
              <a:lnSpc>
                <a:spcPct val="120000"/>
              </a:lnSpc>
              <a:spcBef>
                <a:spcPts val="0"/>
              </a:spcBef>
            </a:pPr>
            <a:endParaRPr lang="is-IS" b="1" i="0" dirty="0">
              <a:solidFill>
                <a:srgbClr val="4D4D4D"/>
              </a:solidFill>
              <a:effectLst/>
            </a:endParaRPr>
          </a:p>
          <a:p>
            <a:pPr>
              <a:lnSpc>
                <a:spcPct val="120000"/>
              </a:lnSpc>
              <a:spcBef>
                <a:spcPts val="0"/>
              </a:spcBef>
            </a:pPr>
            <a:endParaRPr lang="is-IS" dirty="0"/>
          </a:p>
        </p:txBody>
      </p:sp>
      <p:grpSp>
        <p:nvGrpSpPr>
          <p:cNvPr id="2" name="Graphic 4">
            <a:extLst>
              <a:ext uri="{FF2B5EF4-FFF2-40B4-BE49-F238E27FC236}">
                <a16:creationId xmlns:a16="http://schemas.microsoft.com/office/drawing/2014/main" id="{1B9E29B2-3210-DB3E-9AEA-052140EFE490}"/>
              </a:ext>
            </a:extLst>
          </p:cNvPr>
          <p:cNvGrpSpPr/>
          <p:nvPr/>
        </p:nvGrpSpPr>
        <p:grpSpPr>
          <a:xfrm>
            <a:off x="2593016" y="5206840"/>
            <a:ext cx="2178642" cy="135985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F27954"/>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0978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830997"/>
          </a:xfrm>
          <a:prstGeom prst="rect">
            <a:avLst/>
          </a:prstGeom>
          <a:noFill/>
        </p:spPr>
        <p:txBody>
          <a:bodyPr wrap="square" lIns="91440" tIns="45720" rIns="91440" bIns="45720" rtlCol="0" anchor="t">
            <a:spAutoFit/>
          </a:bodyPr>
          <a:lstStyle/>
          <a:p>
            <a:pPr algn="ctr"/>
            <a:r>
              <a:rPr lang="is-IS" sz="1600" dirty="0">
                <a:solidFill>
                  <a:srgbClr val="79527B"/>
                </a:solidFill>
              </a:rPr>
              <a:t>Svæðisbundið hættumat, </a:t>
            </a:r>
            <a:r>
              <a:rPr lang="is-IS" sz="1600" kern="1200" dirty="0">
                <a:solidFill>
                  <a:srgbClr val="79527B"/>
                </a:solidFill>
              </a:rPr>
              <a:t>SVÓT greining og áfangastaðarýni</a:t>
            </a:r>
            <a:endParaRPr lang="is-IS" sz="1600" dirty="0">
              <a:solidFill>
                <a:srgbClr val="79527B"/>
              </a:solidFill>
              <a:cs typeface="Calibri"/>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Fasi 1</a:t>
            </a:r>
          </a:p>
          <a:p>
            <a:r>
              <a:rPr lang="is-IS" sz="2000" kern="1200" dirty="0">
                <a:solidFill>
                  <a:srgbClr val="79527B"/>
                </a:solidFill>
                <a:latin typeface="+mn-lt"/>
                <a:ea typeface="+mn-ea"/>
                <a:cs typeface="+mn-cs"/>
              </a:rPr>
              <a:t>Undirbúningur &amp; mótvægi</a:t>
            </a:r>
            <a:endParaRPr lang="is-IS"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dirty="0">
                <a:solidFill>
                  <a:srgbClr val="F27954"/>
                </a:solidFill>
              </a:rPr>
              <a:t>Fasi 2</a:t>
            </a:r>
          </a:p>
          <a:p>
            <a:r>
              <a:rPr lang="is-IS" sz="2000" kern="1200" dirty="0">
                <a:solidFill>
                  <a:srgbClr val="F27954"/>
                </a:solidFill>
                <a:latin typeface="+mn-lt"/>
                <a:ea typeface="+mn-ea"/>
                <a:cs typeface="+mn-cs"/>
              </a:rPr>
              <a:t>Áætlanagerð og viðbrögð</a:t>
            </a:r>
            <a:endParaRPr lang="is-IS"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dirty="0">
                <a:solidFill>
                  <a:srgbClr val="44BAA9"/>
                </a:solidFill>
              </a:rPr>
              <a:t>Fasi </a:t>
            </a:r>
            <a:r>
              <a:rPr lang="en-IE" sz="3200" b="1" kern="1200" dirty="0">
                <a:solidFill>
                  <a:srgbClr val="44BAA9"/>
                </a:solidFill>
                <a:latin typeface="+mn-lt"/>
                <a:ea typeface="+mn-ea"/>
                <a:cs typeface="+mn-cs"/>
              </a:rPr>
              <a:t>3</a:t>
            </a:r>
          </a:p>
          <a:p>
            <a:r>
              <a:rPr lang="is-IS" sz="2000" dirty="0">
                <a:solidFill>
                  <a:srgbClr val="44BAA9"/>
                </a:solidFill>
              </a:rPr>
              <a:t>Endurheimt</a:t>
            </a:r>
            <a:r>
              <a:rPr lang="is-IS" sz="2000" kern="1200" dirty="0">
                <a:solidFill>
                  <a:srgbClr val="44BAA9"/>
                </a:solidFill>
                <a:latin typeface="+mn-lt"/>
                <a:ea typeface="+mn-ea"/>
                <a:cs typeface="+mn-cs"/>
              </a:rPr>
              <a:t>, endurreisn, seigla</a:t>
            </a:r>
            <a:endParaRPr lang="is-IS"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830997"/>
          </a:xfrm>
          <a:prstGeom prst="rect">
            <a:avLst/>
          </a:prstGeom>
          <a:noFill/>
        </p:spPr>
        <p:txBody>
          <a:bodyPr wrap="square" rtlCol="0">
            <a:spAutoFit/>
          </a:bodyPr>
          <a:lstStyle/>
          <a:p>
            <a:pPr algn="ctr"/>
            <a:r>
              <a:rPr lang="is-IS" sz="1600" dirty="0">
                <a:solidFill>
                  <a:srgbClr val="79527B"/>
                </a:solidFill>
              </a:rPr>
              <a:t>Myndun svæðisbundins samstarfs &amp; myndun krísustjórnunarteymis</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695303" y="2912950"/>
            <a:ext cx="2469108" cy="1323439"/>
          </a:xfrm>
          <a:prstGeom prst="rect">
            <a:avLst/>
          </a:prstGeom>
          <a:noFill/>
        </p:spPr>
        <p:txBody>
          <a:bodyPr wrap="square" lIns="91440" tIns="45720" rIns="91440" bIns="45720" rtlCol="0" anchor="t">
            <a:spAutoFit/>
          </a:bodyPr>
          <a:lstStyle/>
          <a:p>
            <a:pPr algn="ctr"/>
            <a:r>
              <a:rPr lang="is-IS" sz="1600">
                <a:solidFill>
                  <a:srgbClr val="F37C57"/>
                </a:solidFill>
              </a:rPr>
              <a:t>Gerð svæðisbundinnar </a:t>
            </a:r>
            <a:r>
              <a:rPr lang="is-IS" sz="1600" dirty="0">
                <a:solidFill>
                  <a:srgbClr val="F37C57"/>
                </a:solidFill>
              </a:rPr>
              <a:t>stefnu fyrir krísustjórnun </a:t>
            </a:r>
            <a:r>
              <a:rPr lang="is-IS" sz="1600" i="1" dirty="0">
                <a:solidFill>
                  <a:srgbClr val="F37C57"/>
                </a:solidFill>
              </a:rPr>
              <a:t>(Langtíma áætlun um mótvægisaðgerðir </a:t>
            </a:r>
            <a:r>
              <a:rPr lang="is-IS" sz="1600" i="1" dirty="0">
                <a:solidFill>
                  <a:srgbClr val="F77B55"/>
                </a:solidFill>
              </a:rPr>
              <a:t>fyrir</a:t>
            </a:r>
            <a:r>
              <a:rPr lang="is-IS" sz="1600" i="1" dirty="0">
                <a:solidFill>
                  <a:srgbClr val="FF0000"/>
                </a:solidFill>
              </a:rPr>
              <a:t> </a:t>
            </a:r>
            <a:r>
              <a:rPr lang="is-IS" sz="1600" i="1" dirty="0">
                <a:solidFill>
                  <a:srgbClr val="F37C57"/>
                </a:solidFill>
              </a:rPr>
              <a:t>krísu)</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401072" y="3094845"/>
            <a:ext cx="2456889" cy="830997"/>
          </a:xfrm>
          <a:prstGeom prst="rect">
            <a:avLst/>
          </a:prstGeom>
          <a:noFill/>
        </p:spPr>
        <p:txBody>
          <a:bodyPr wrap="square" lIns="91440" tIns="45720" rIns="91440" bIns="45720" rtlCol="0" anchor="t">
            <a:spAutoFit/>
          </a:bodyPr>
          <a:lstStyle/>
          <a:p>
            <a:pPr algn="ctr"/>
            <a:r>
              <a:rPr lang="is-IS" sz="1600" dirty="0">
                <a:solidFill>
                  <a:srgbClr val="F37C57"/>
                </a:solidFill>
              </a:rPr>
              <a:t>Að hefja aðgerðir og samskipti við atvinnugreinina</a:t>
            </a:r>
            <a:endParaRPr lang="is-IS" sz="1600" dirty="0">
              <a:solidFill>
                <a:srgbClr val="F37C57"/>
              </a:solidFill>
              <a:cs typeface="Calibri"/>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077218"/>
          </a:xfrm>
          <a:prstGeom prst="rect">
            <a:avLst/>
          </a:prstGeom>
          <a:noFill/>
        </p:spPr>
        <p:txBody>
          <a:bodyPr wrap="square" lIns="91440" tIns="45720" rIns="91440" bIns="45720" rtlCol="0" anchor="t">
            <a:spAutoFit/>
          </a:bodyPr>
          <a:lstStyle/>
          <a:p>
            <a:pPr algn="ctr"/>
            <a:r>
              <a:rPr lang="is-IS" sz="1600">
                <a:solidFill>
                  <a:srgbClr val="3AA091"/>
                </a:solidFill>
              </a:rPr>
              <a:t>Svæðisbundin endurheimt, enduruppbygging og uppbygging seiglu;  í átt að „nýju normi“ eftir krísu</a:t>
            </a:r>
            <a:endParaRPr lang="is-IS" sz="16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459536" cy="830997"/>
          </a:xfrm>
          <a:prstGeom prst="rect">
            <a:avLst/>
          </a:prstGeom>
          <a:noFill/>
        </p:spPr>
        <p:txBody>
          <a:bodyPr wrap="square" rtlCol="0">
            <a:spAutoFit/>
          </a:bodyPr>
          <a:lstStyle/>
          <a:p>
            <a:pPr algn="ctr"/>
            <a:r>
              <a:rPr lang="is-IS" sz="1600" dirty="0">
                <a:solidFill>
                  <a:srgbClr val="79527B"/>
                </a:solidFill>
              </a:rPr>
              <a:t>Kynning á svæðisbundinni krísustjórnun í ferðaþjónustu og flækjustig</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323439"/>
          </a:xfrm>
          <a:prstGeom prst="rect">
            <a:avLst/>
          </a:prstGeom>
          <a:noFill/>
        </p:spPr>
        <p:txBody>
          <a:bodyPr wrap="square" lIns="91440" tIns="45720" rIns="91440" bIns="45720" rtlCol="0" anchor="t">
            <a:spAutoFit/>
          </a:bodyPr>
          <a:lstStyle/>
          <a:p>
            <a:pPr algn="ctr"/>
            <a:r>
              <a:rPr lang="is-IS" sz="1600" dirty="0">
                <a:solidFill>
                  <a:srgbClr val="F37C57"/>
                </a:solidFill>
              </a:rPr>
              <a:t>Gerð svæðisbundinnar aðgerðaáætlunar um krísustjórnun </a:t>
            </a:r>
            <a:r>
              <a:rPr lang="is-IS" sz="1600" i="1" dirty="0">
                <a:solidFill>
                  <a:srgbClr val="F37C57"/>
                </a:solidFill>
              </a:rPr>
              <a:t>(Skammtíma viðbragðsáætlun og áætlun fyrir endurheimt)</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323439"/>
          </a:xfrm>
          <a:prstGeom prst="rect">
            <a:avLst/>
          </a:prstGeom>
          <a:noFill/>
        </p:spPr>
        <p:txBody>
          <a:bodyPr wrap="square" lIns="91440" tIns="45720" rIns="91440" bIns="45720" rtlCol="0" anchor="t">
            <a:spAutoFit/>
          </a:bodyPr>
          <a:lstStyle/>
          <a:p>
            <a:pPr algn="ctr"/>
            <a:r>
              <a:rPr lang="is-IS" sz="1600">
                <a:solidFill>
                  <a:srgbClr val="3AA091"/>
                </a:solidFill>
              </a:rPr>
              <a:t>Samskiptastefna og samskipti við almannatengla og fjölmiðla</a:t>
            </a:r>
          </a:p>
          <a:p>
            <a:pPr algn="ctr"/>
            <a:endParaRPr lang="is-IS" sz="1600" dirty="0">
              <a:solidFill>
                <a:srgbClr val="3AA091"/>
              </a:solidFill>
              <a:cs typeface="Calibri"/>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1</a:t>
            </a:r>
            <a:endParaRPr lang="is-IS"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2</a:t>
            </a:r>
            <a:endParaRPr lang="is-IS"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3</a:t>
            </a:r>
            <a:endParaRPr lang="is-IS"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4</a:t>
            </a:r>
            <a:endParaRPr lang="is-IS"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5</a:t>
            </a:r>
            <a:endParaRPr lang="is-IS"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6</a:t>
            </a:r>
            <a:endParaRPr lang="is-IS"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7</a:t>
            </a:r>
            <a:endParaRPr lang="is-IS"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49342" y="5225116"/>
            <a:ext cx="2505003" cy="1323439"/>
          </a:xfrm>
          <a:prstGeom prst="rect">
            <a:avLst/>
          </a:prstGeom>
          <a:noFill/>
        </p:spPr>
        <p:txBody>
          <a:bodyPr wrap="square" lIns="91440" tIns="45720" rIns="91440" bIns="45720" rtlCol="0" anchor="t">
            <a:spAutoFit/>
          </a:bodyPr>
          <a:lstStyle/>
          <a:p>
            <a:pPr algn="ctr"/>
            <a:r>
              <a:rPr lang="is-IS" sz="1600" dirty="0">
                <a:solidFill>
                  <a:srgbClr val="3AA091"/>
                </a:solidFill>
              </a:rPr>
              <a:t>Stefnumörkun í svæðisbundnum viðbrögðum og markaðssetning fyrir endurheimt</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8</a:t>
            </a:r>
            <a:endParaRPr lang="is-IS"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9</a:t>
            </a:r>
            <a:endParaRPr lang="is-IS" b="1" dirty="0">
              <a:solidFill>
                <a:srgbClr val="44BAA9"/>
              </a:solidFill>
            </a:endParaRPr>
          </a:p>
        </p:txBody>
      </p:sp>
    </p:spTree>
    <p:extLst>
      <p:ext uri="{BB962C8B-B14F-4D97-AF65-F5344CB8AC3E}">
        <p14:creationId xmlns:p14="http://schemas.microsoft.com/office/powerpoint/2010/main" val="2223102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6798B6AF-ED6E-1F06-A3C5-11637D61524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5" b="13035"/>
          <a:stretch/>
        </p:blipFill>
        <p:spPr>
          <a:xfrm>
            <a:off x="241300" y="228600"/>
            <a:ext cx="11696700" cy="5763986"/>
          </a:xfrm>
        </p:spPr>
      </p:pic>
      <p:sp>
        <p:nvSpPr>
          <p:cNvPr id="9" name="Text Placeholder 8">
            <a:extLst>
              <a:ext uri="{FF2B5EF4-FFF2-40B4-BE49-F238E27FC236}">
                <a16:creationId xmlns:a16="http://schemas.microsoft.com/office/drawing/2014/main" id="{8B9F7AB3-193C-2FF7-EF7C-41EDD871CD11}"/>
              </a:ext>
            </a:extLst>
          </p:cNvPr>
          <p:cNvSpPr>
            <a:spLocks noGrp="1"/>
          </p:cNvSpPr>
          <p:nvPr>
            <p:ph type="body" sz="quarter" idx="16"/>
          </p:nvPr>
        </p:nvSpPr>
        <p:spPr>
          <a:xfrm>
            <a:off x="6420495" y="1328734"/>
            <a:ext cx="5113283" cy="1766891"/>
          </a:xfrm>
        </p:spPr>
        <p:txBody>
          <a:bodyPr anchor="ctr">
            <a:noAutofit/>
          </a:bodyPr>
          <a:lstStyle/>
          <a:p>
            <a:r>
              <a:rPr lang="is-IS" sz="3200" dirty="0"/>
              <a:t>4. Sniðmát til að styðja við þróun öflugrar aðgerðaáætlunar um krísustjórnun</a:t>
            </a:r>
          </a:p>
        </p:txBody>
      </p:sp>
    </p:spTree>
    <p:extLst>
      <p:ext uri="{BB962C8B-B14F-4D97-AF65-F5344CB8AC3E}">
        <p14:creationId xmlns:p14="http://schemas.microsoft.com/office/powerpoint/2010/main" val="2847760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808817849"/>
              </p:ext>
            </p:extLst>
          </p:nvPr>
        </p:nvGraphicFramePr>
        <p:xfrm>
          <a:off x="0" y="24208"/>
          <a:ext cx="12406630" cy="6938281"/>
        </p:xfrm>
        <a:graphic>
          <a:graphicData uri="http://schemas.openxmlformats.org/drawingml/2006/table">
            <a:tbl>
              <a:tblPr firstRow="1" bandRow="1">
                <a:tableStyleId>{5C22544A-7EE6-4342-B048-85BDC9FD1C3A}</a:tableStyleId>
              </a:tblPr>
              <a:tblGrid>
                <a:gridCol w="1419225">
                  <a:extLst>
                    <a:ext uri="{9D8B030D-6E8A-4147-A177-3AD203B41FA5}">
                      <a16:colId xmlns:a16="http://schemas.microsoft.com/office/drawing/2014/main" val="3584008144"/>
                    </a:ext>
                  </a:extLst>
                </a:gridCol>
                <a:gridCol w="1019175">
                  <a:extLst>
                    <a:ext uri="{9D8B030D-6E8A-4147-A177-3AD203B41FA5}">
                      <a16:colId xmlns:a16="http://schemas.microsoft.com/office/drawing/2014/main" val="2583777858"/>
                    </a:ext>
                  </a:extLst>
                </a:gridCol>
                <a:gridCol w="1590675">
                  <a:extLst>
                    <a:ext uri="{9D8B030D-6E8A-4147-A177-3AD203B41FA5}">
                      <a16:colId xmlns:a16="http://schemas.microsoft.com/office/drawing/2014/main" val="3590610450"/>
                    </a:ext>
                  </a:extLst>
                </a:gridCol>
                <a:gridCol w="2066925">
                  <a:extLst>
                    <a:ext uri="{9D8B030D-6E8A-4147-A177-3AD203B41FA5}">
                      <a16:colId xmlns:a16="http://schemas.microsoft.com/office/drawing/2014/main" val="2014905633"/>
                    </a:ext>
                  </a:extLst>
                </a:gridCol>
                <a:gridCol w="233680">
                  <a:extLst>
                    <a:ext uri="{9D8B030D-6E8A-4147-A177-3AD203B41FA5}">
                      <a16:colId xmlns:a16="http://schemas.microsoft.com/office/drawing/2014/main" val="3814410166"/>
                    </a:ext>
                  </a:extLst>
                </a:gridCol>
                <a:gridCol w="1914525">
                  <a:extLst>
                    <a:ext uri="{9D8B030D-6E8A-4147-A177-3AD203B41FA5}">
                      <a16:colId xmlns:a16="http://schemas.microsoft.com/office/drawing/2014/main" val="3845354171"/>
                    </a:ext>
                  </a:extLst>
                </a:gridCol>
                <a:gridCol w="414020">
                  <a:extLst>
                    <a:ext uri="{9D8B030D-6E8A-4147-A177-3AD203B41FA5}">
                      <a16:colId xmlns:a16="http://schemas.microsoft.com/office/drawing/2014/main" val="3770123276"/>
                    </a:ext>
                  </a:extLst>
                </a:gridCol>
                <a:gridCol w="593090">
                  <a:extLst>
                    <a:ext uri="{9D8B030D-6E8A-4147-A177-3AD203B41FA5}">
                      <a16:colId xmlns:a16="http://schemas.microsoft.com/office/drawing/2014/main" val="1486261832"/>
                    </a:ext>
                  </a:extLst>
                </a:gridCol>
                <a:gridCol w="955041">
                  <a:extLst>
                    <a:ext uri="{9D8B030D-6E8A-4147-A177-3AD203B41FA5}">
                      <a16:colId xmlns:a16="http://schemas.microsoft.com/office/drawing/2014/main" val="2296347604"/>
                    </a:ext>
                  </a:extLst>
                </a:gridCol>
                <a:gridCol w="2200274">
                  <a:extLst>
                    <a:ext uri="{9D8B030D-6E8A-4147-A177-3AD203B41FA5}">
                      <a16:colId xmlns:a16="http://schemas.microsoft.com/office/drawing/2014/main" val="3410307252"/>
                    </a:ext>
                  </a:extLst>
                </a:gridCol>
              </a:tblGrid>
              <a:tr h="416856">
                <a:tc gridSpan="7">
                  <a:txBody>
                    <a:bodyPr/>
                    <a:lstStyle/>
                    <a:p>
                      <a:pPr marL="0" marR="0" lvl="0" indent="0" algn="ctr" rtl="0" eaLnBrk="1" fontAlgn="auto" latinLnBrk="0" hangingPunct="1">
                        <a:lnSpc>
                          <a:spcPct val="100000"/>
                        </a:lnSpc>
                        <a:spcBef>
                          <a:spcPts val="0"/>
                        </a:spcBef>
                        <a:spcAft>
                          <a:spcPts val="0"/>
                        </a:spcAft>
                        <a:buClrTx/>
                        <a:buSzTx/>
                        <a:buFontTx/>
                        <a:buNone/>
                      </a:pPr>
                      <a:r>
                        <a:rPr lang="is-IS" sz="2000" b="1" noProof="0" dirty="0">
                          <a:solidFill>
                            <a:schemeClr val="bg1"/>
                          </a:solidFill>
                        </a:rPr>
                        <a:t>Svæðisbundin aðgerðaáætlun um krísustjórnun (Flóð),</a:t>
                      </a:r>
                      <a:endParaRPr lang="is-IS" sz="2000" b="0" noProof="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mpd="sng">
                      <a:noFill/>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400" b="1" i="0" kern="1200" noProof="0" dirty="0">
                          <a:solidFill>
                            <a:schemeClr val="bg1"/>
                          </a:solidFill>
                          <a:latin typeface="+mn-lt"/>
                          <a:ea typeface="+mn-ea"/>
                          <a:cs typeface="+mn-cs"/>
                        </a:rPr>
                        <a:t>Samþykkt af </a:t>
                      </a:r>
                      <a:r>
                        <a:rPr lang="is-IS" sz="1400" b="0" i="0" kern="1200" noProof="0" dirty="0" err="1">
                          <a:solidFill>
                            <a:schemeClr val="bg1"/>
                          </a:solidFill>
                          <a:latin typeface="+mn-lt"/>
                          <a:ea typeface="+mn-ea"/>
                          <a:cs typeface="+mn-cs"/>
                        </a:rPr>
                        <a:t>Dermot</a:t>
                      </a:r>
                      <a:r>
                        <a:rPr lang="is-IS" sz="1400" b="0" i="0" kern="1200" noProof="0" dirty="0">
                          <a:solidFill>
                            <a:schemeClr val="bg1"/>
                          </a:solidFill>
                          <a:latin typeface="+mn-lt"/>
                          <a:ea typeface="+mn-ea"/>
                          <a:cs typeface="+mn-cs"/>
                        </a:rPr>
                        <a:t> </a:t>
                      </a:r>
                      <a:r>
                        <a:rPr lang="is-IS" sz="1400" b="0" i="0" kern="1200" noProof="0" dirty="0" err="1">
                          <a:solidFill>
                            <a:schemeClr val="bg1"/>
                          </a:solidFill>
                          <a:latin typeface="+mn-lt"/>
                          <a:ea typeface="+mn-ea"/>
                          <a:cs typeface="+mn-cs"/>
                        </a:rPr>
                        <a:t>Johnston</a:t>
                      </a:r>
                      <a:r>
                        <a:rPr lang="is-IS" sz="1400" b="0" i="0" kern="1200" noProof="0" dirty="0">
                          <a:solidFill>
                            <a:schemeClr val="bg1"/>
                          </a:solidFill>
                          <a:latin typeface="+mn-lt"/>
                          <a:ea typeface="+mn-ea"/>
                          <a:cs typeface="+mn-cs"/>
                        </a:rPr>
                        <a:t> </a:t>
                      </a:r>
                      <a:r>
                        <a:rPr lang="is-IS" sz="1400" b="0" i="0" kern="1200" noProof="0" dirty="0" err="1">
                          <a:solidFill>
                            <a:schemeClr val="bg1"/>
                          </a:solidFill>
                          <a:latin typeface="+mn-lt"/>
                          <a:ea typeface="+mn-ea"/>
                          <a:cs typeface="+mn-cs"/>
                        </a:rPr>
                        <a:t>Leitrim</a:t>
                      </a:r>
                      <a:r>
                        <a:rPr lang="is-IS" sz="1400" b="0" i="0" kern="1200" noProof="0" dirty="0">
                          <a:solidFill>
                            <a:schemeClr val="bg1"/>
                          </a:solidFill>
                          <a:latin typeface="+mn-lt"/>
                          <a:ea typeface="+mn-ea"/>
                          <a:cs typeface="+mn-cs"/>
                        </a:rPr>
                        <a:t>, krísustjóri ferðaþjónustunnar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lnL w="12700" cmpd="sng">
                      <a:noFill/>
                    </a:lnL>
                  </a:tcPr>
                </a:tc>
                <a:tc hMerge="1">
                  <a:txBody>
                    <a:bodyPr/>
                    <a:lstStyle/>
                    <a:p>
                      <a:endParaRPr lang="en-IE"/>
                    </a:p>
                  </a:txBody>
                  <a:tcPr>
                    <a:lnL w="12700" cmpd="sng">
                      <a:noFill/>
                    </a:lnL>
                  </a:tcPr>
                </a:tc>
                <a:extLst>
                  <a:ext uri="{0D108BD9-81ED-4DB2-BD59-A6C34878D82A}">
                    <a16:rowId xmlns:a16="http://schemas.microsoft.com/office/drawing/2014/main" val="923545946"/>
                  </a:ext>
                </a:extLst>
              </a:tr>
              <a:tr h="365760">
                <a:tc rowSpan="4">
                  <a:txBody>
                    <a:bodyPr/>
                    <a:lstStyle/>
                    <a:p>
                      <a:r>
                        <a:rPr lang="is-IS" sz="1600" b="1" kern="1200" noProof="0" dirty="0">
                          <a:solidFill>
                            <a:schemeClr val="bg1"/>
                          </a:solidFill>
                          <a:latin typeface="+mn-lt"/>
                          <a:ea typeface="+mn-ea"/>
                          <a:cs typeface="+mn-cs"/>
                        </a:rPr>
                        <a:t>Forgangur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3" gridSpan="6">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is-IS" sz="1600" b="1" kern="1200" noProof="0" dirty="0">
                          <a:solidFill>
                            <a:srgbClr val="F27954"/>
                          </a:solidFill>
                          <a:latin typeface="+mn-lt"/>
                          <a:ea typeface="+mn-ea"/>
                          <a:cs typeface="+mn-cs"/>
                        </a:rPr>
                        <a:t>Tilgangur / lýsing </a:t>
                      </a:r>
                      <a:r>
                        <a:rPr lang="is-IS" sz="1400" noProof="0" dirty="0">
                          <a:solidFill>
                            <a:srgbClr val="4D4D4D"/>
                          </a:solidFill>
                          <a:hlinkClick r:id="rId2">
                            <a:extLst>
                              <a:ext uri="{A12FA001-AC4F-418D-AE19-62706E023703}">
                                <ahyp:hlinkClr xmlns:ahyp="http://schemas.microsoft.com/office/drawing/2018/hyperlinkcolor" val="tx"/>
                              </a:ext>
                            </a:extLst>
                          </a:hlinkClick>
                        </a:rPr>
                        <a:t>Carrick on Shannon </a:t>
                      </a:r>
                      <a:r>
                        <a:rPr lang="is-IS" sz="1400" noProof="0" dirty="0">
                          <a:solidFill>
                            <a:srgbClr val="4D4D4D"/>
                          </a:solidFill>
                        </a:rPr>
                        <a:t>er þekkt sem ‘strandhöfuðborg Írlands´. Gífurleg flóð eiga sér stað árlega, oft tekur það ferðaþjónustufyrirtæki meira en 6 mánuði að jafna sig. Er metin sem alvarleg áhætta. F</a:t>
                      </a:r>
                      <a:r>
                        <a:rPr lang="is-IS" sz="1400" noProof="0" dirty="0">
                          <a:solidFill>
                            <a:srgbClr val="4D4D4D"/>
                          </a:solidFill>
                          <a:hlinkClick r:id="rId3">
                            <a:extLst>
                              <a:ext uri="{A12FA001-AC4F-418D-AE19-62706E023703}">
                                <ahyp:hlinkClr xmlns:ahyp="http://schemas.microsoft.com/office/drawing/2018/hyperlinkcolor" val="tx"/>
                              </a:ext>
                            </a:extLst>
                          </a:hlinkClick>
                        </a:rPr>
                        <a:t>rekara lesefni</a:t>
                      </a:r>
                      <a:endParaRPr lang="is-IS" sz="14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lnL w="12700" cmpd="sng">
                      <a:noFill/>
                    </a:lnL>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kern="1200" dirty="0">
                        <a:solidFill>
                          <a:srgbClr val="4D4D4D"/>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400" b="0" i="0" kern="1200" noProof="0" dirty="0">
                          <a:solidFill>
                            <a:schemeClr val="bg1"/>
                          </a:solidFill>
                          <a:latin typeface="+mn-lt"/>
                          <a:ea typeface="+mn-ea"/>
                          <a:cs typeface="+mn-cs"/>
                        </a:rPr>
                        <a:t>Hvenær síðast </a:t>
                      </a:r>
                      <a:r>
                        <a:rPr lang="is-IS" sz="1400" b="1" i="0" kern="1200" noProof="0" dirty="0">
                          <a:solidFill>
                            <a:schemeClr val="bg1"/>
                          </a:solidFill>
                          <a:latin typeface="+mn-lt"/>
                          <a:ea typeface="+mn-ea"/>
                          <a:cs typeface="+mn-cs"/>
                        </a:rPr>
                        <a:t>opnað</a:t>
                      </a:r>
                      <a:r>
                        <a:rPr lang="is-IS" sz="1400" b="0" i="0" kern="1200" noProof="0" dirty="0">
                          <a:solidFill>
                            <a:schemeClr val="bg1"/>
                          </a:solidFill>
                          <a:latin typeface="+mn-lt"/>
                          <a:ea typeface="+mn-ea"/>
                          <a:cs typeface="+mn-cs"/>
                        </a:rPr>
                        <a:t> 3 Júlí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lnL w="12700" cmpd="sng">
                      <a:noFill/>
                    </a:lnL>
                  </a:tcPr>
                </a:tc>
                <a:tc hMerge="1">
                  <a:txBody>
                    <a:bodyPr/>
                    <a:lstStyle/>
                    <a:p>
                      <a:endParaRPr lang="en-IE"/>
                    </a:p>
                  </a:txBody>
                  <a:tcPr>
                    <a:lnL w="12700" cmpd="sng">
                      <a:noFill/>
                    </a:lnL>
                  </a:tcPr>
                </a:tc>
                <a:extLst>
                  <a:ext uri="{0D108BD9-81ED-4DB2-BD59-A6C34878D82A}">
                    <a16:rowId xmlns:a16="http://schemas.microsoft.com/office/drawing/2014/main" val="4236500118"/>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s-IS" sz="1400" b="1" i="0" kern="1200" noProof="0" dirty="0">
                          <a:solidFill>
                            <a:schemeClr val="bg1"/>
                          </a:solidFill>
                          <a:latin typeface="+mn-lt"/>
                          <a:ea typeface="+mn-ea"/>
                          <a:cs typeface="+mn-cs"/>
                        </a:rPr>
                        <a:t>Uppfært 3 </a:t>
                      </a:r>
                      <a:r>
                        <a:rPr lang="is-IS" sz="1400" b="0" i="0" kern="1200" noProof="0" dirty="0">
                          <a:solidFill>
                            <a:schemeClr val="bg1"/>
                          </a:solidFill>
                          <a:latin typeface="+mn-lt"/>
                          <a:ea typeface="+mn-ea"/>
                          <a:cs typeface="+mn-cs"/>
                        </a:rPr>
                        <a:t>Júlí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3121088836"/>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rowSpan="2" gridSpan="3">
                  <a:txBody>
                    <a:bodyPr/>
                    <a:lstStyle/>
                    <a:p>
                      <a:pPr marL="0" indent="0">
                        <a:buFont typeface="Arial" panose="020B0604020202020204" pitchFamily="34" charset="0"/>
                        <a:buNone/>
                      </a:pPr>
                      <a:r>
                        <a:rPr lang="is-IS" sz="1400" b="1" i="1" kern="1200" noProof="0" dirty="0">
                          <a:solidFill>
                            <a:schemeClr val="bg1"/>
                          </a:solidFill>
                          <a:latin typeface="+mn-lt"/>
                          <a:ea typeface="+mn-ea"/>
                          <a:cs typeface="+mn-cs"/>
                        </a:rPr>
                        <a:t>Ábyrgðaraðili: </a:t>
                      </a:r>
                      <a:r>
                        <a:rPr lang="is-IS" sz="1400" b="0" i="1" kern="1200" noProof="0" dirty="0">
                          <a:solidFill>
                            <a:schemeClr val="bg1"/>
                          </a:solidFill>
                          <a:latin typeface="+mn-lt"/>
                          <a:ea typeface="+mn-ea"/>
                          <a:cs typeface="+mn-cs"/>
                        </a:rPr>
                        <a:t>Tony Hughes, framkvæmdastjóri krísustjórnstöðvarinnar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2" hMerge="1">
                  <a:txBody>
                    <a:bodyPr/>
                    <a:lstStyle/>
                    <a:p>
                      <a:endParaRPr lang="en-IE"/>
                    </a:p>
                  </a:txBody>
                  <a:tcPr/>
                </a:tc>
                <a:tc rowSpan="2" hMerge="1">
                  <a:txBody>
                    <a:bodyPr/>
                    <a:lstStyle/>
                    <a:p>
                      <a:endParaRPr lang="en-IE"/>
                    </a:p>
                  </a:txBody>
                  <a:tcPr>
                    <a:lnL w="12700" cmpd="sng">
                      <a:noFill/>
                    </a:lnL>
                  </a:tcPr>
                </a:tc>
                <a:extLst>
                  <a:ext uri="{0D108BD9-81ED-4DB2-BD59-A6C34878D82A}">
                    <a16:rowId xmlns:a16="http://schemas.microsoft.com/office/drawing/2014/main" val="1117180241"/>
                  </a:ext>
                </a:extLst>
              </a:tr>
              <a:tr h="460786">
                <a:tc vMerge="1">
                  <a:txBody>
                    <a:bodyPr/>
                    <a:lstStyle/>
                    <a:p>
                      <a:endParaRPr lang="en-IE"/>
                    </a:p>
                  </a:txBody>
                  <a:tcPr/>
                </a:tc>
                <a:tc gridSpan="6">
                  <a:txBody>
                    <a:bodyPr/>
                    <a:lstStyle/>
                    <a:p>
                      <a:pPr marL="0" indent="0">
                        <a:buFont typeface="Arial" panose="020B0604020202020204" pitchFamily="34" charset="0"/>
                        <a:buNone/>
                      </a:pPr>
                      <a:r>
                        <a:rPr lang="is-IS" sz="1800" b="1" i="0" kern="1200" noProof="0" dirty="0">
                          <a:solidFill>
                            <a:schemeClr val="bg1"/>
                          </a:solidFill>
                          <a:latin typeface="+mn-lt"/>
                          <a:ea typeface="+mn-ea"/>
                          <a:cs typeface="+mn-cs"/>
                        </a:rPr>
                        <a:t>Hár forgangur </a:t>
                      </a:r>
                      <a:r>
                        <a:rPr lang="is-IS" sz="1400" b="0" i="0" kern="1200" noProof="0" dirty="0">
                          <a:solidFill>
                            <a:schemeClr val="bg1"/>
                          </a:solidFill>
                          <a:latin typeface="+mn-lt"/>
                          <a:ea typeface="+mn-ea"/>
                          <a:cs typeface="+mn-cs"/>
                        </a:rPr>
                        <a:t>Flóð í  </a:t>
                      </a:r>
                      <a:r>
                        <a:rPr lang="is-IS" sz="1400" b="0" i="0" kern="1200" noProof="0" dirty="0" err="1">
                          <a:solidFill>
                            <a:schemeClr val="bg1"/>
                          </a:solidFill>
                          <a:latin typeface="+mn-lt"/>
                          <a:ea typeface="+mn-ea"/>
                          <a:cs typeface="+mn-cs"/>
                        </a:rPr>
                        <a:t>Carrick</a:t>
                      </a:r>
                      <a:r>
                        <a:rPr lang="is-IS" sz="1400" b="0" i="0" kern="1200" noProof="0" dirty="0">
                          <a:solidFill>
                            <a:schemeClr val="bg1"/>
                          </a:solidFill>
                          <a:latin typeface="+mn-lt"/>
                          <a:ea typeface="+mn-ea"/>
                          <a:cs typeface="+mn-cs"/>
                        </a:rPr>
                        <a:t> on </a:t>
                      </a:r>
                      <a:r>
                        <a:rPr lang="is-IS" sz="1400" b="0" i="0" kern="1200" noProof="0" dirty="0" err="1">
                          <a:solidFill>
                            <a:schemeClr val="bg1"/>
                          </a:solidFill>
                          <a:latin typeface="+mn-lt"/>
                          <a:ea typeface="+mn-ea"/>
                          <a:cs typeface="+mn-cs"/>
                        </a:rPr>
                        <a:t>Shannon</a:t>
                      </a:r>
                      <a:r>
                        <a:rPr lang="is-IS" sz="1400" b="0" i="0" kern="1200" noProof="0" dirty="0">
                          <a:solidFill>
                            <a:schemeClr val="bg1"/>
                          </a:solidFill>
                          <a:latin typeface="+mn-lt"/>
                          <a:ea typeface="+mn-ea"/>
                          <a:cs typeface="+mn-cs"/>
                        </a:rPr>
                        <a:t> og nágrenni </a:t>
                      </a:r>
                      <a:endParaRPr lang="is-IS" sz="1400" b="0" i="1"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3" vMerge="1">
                  <a:txBody>
                    <a:bodyPr/>
                    <a:lstStyle/>
                    <a:p>
                      <a:endParaRPr lang="en-IE"/>
                    </a:p>
                  </a:txBody>
                  <a:tcPr>
                    <a:lnT w="12700" cap="flat" cmpd="sng" algn="ctr">
                      <a:solidFill>
                        <a:schemeClr val="tx1"/>
                      </a:solidFill>
                      <a:prstDash val="solid"/>
                      <a:round/>
                      <a:headEnd type="none" w="med" len="med"/>
                      <a:tailEnd type="none" w="med" len="med"/>
                    </a:lnT>
                  </a:tcPr>
                </a:tc>
                <a:tc hMerge="1" vMerge="1">
                  <a:txBody>
                    <a:bodyPr/>
                    <a:lstStyle/>
                    <a:p>
                      <a:endParaRPr lang="en-IE"/>
                    </a:p>
                  </a:txBody>
                  <a:tcPr/>
                </a:tc>
                <a:tc hMerge="1" vMerge="1">
                  <a:txBody>
                    <a:bodyPr/>
                    <a:lstStyle/>
                    <a:p>
                      <a:endParaRPr lang="en-IE"/>
                    </a:p>
                  </a:txBody>
                  <a:tcPr/>
                </a:tc>
                <a:extLst>
                  <a:ext uri="{0D108BD9-81ED-4DB2-BD59-A6C34878D82A}">
                    <a16:rowId xmlns:a16="http://schemas.microsoft.com/office/drawing/2014/main" val="900764901"/>
                  </a:ext>
                </a:extLst>
              </a:tr>
              <a:tr h="585793">
                <a:tc gridSpan="10">
                  <a:txBody>
                    <a:bodyPr/>
                    <a:lstStyle/>
                    <a:p>
                      <a:pPr marL="342900" marR="0" lvl="0" indent="-342900" algn="l" rtl="0" eaLnBrk="1" fontAlgn="auto" latinLnBrk="0" hangingPunct="1">
                        <a:lnSpc>
                          <a:spcPct val="100000"/>
                        </a:lnSpc>
                        <a:spcBef>
                          <a:spcPts val="0"/>
                        </a:spcBef>
                        <a:spcAft>
                          <a:spcPts val="0"/>
                        </a:spcAft>
                        <a:buClrTx/>
                        <a:buSzTx/>
                        <a:buFont typeface="+mj-lt"/>
                        <a:buAutoNum type="arabicPeriod"/>
                      </a:pPr>
                      <a:r>
                        <a:rPr lang="is-IS" sz="1600" b="1" kern="1200" noProof="0" dirty="0">
                          <a:solidFill>
                            <a:srgbClr val="F27954"/>
                          </a:solidFill>
                          <a:latin typeface="+mn-lt"/>
                          <a:ea typeface="+mn-ea"/>
                          <a:cs typeface="+mn-cs"/>
                        </a:rPr>
                        <a:t>Aðgerðaáætlun um viðreisn og endurheimt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400" b="0" i="1" kern="1200" noProof="0" dirty="0">
                          <a:solidFill>
                            <a:srgbClr val="4D4D4D"/>
                          </a:solidFill>
                          <a:latin typeface="+mn-lt"/>
                          <a:ea typeface="+mn-ea"/>
                          <a:cs typeface="+mn-cs"/>
                        </a:rPr>
                        <a:t>Helstu markmið áætlunarinnar um endurreisn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82013778"/>
                  </a:ext>
                </a:extLst>
              </a:tr>
              <a:tr h="385283">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400" b="0" i="1" kern="1200" noProof="0" dirty="0">
                          <a:solidFill>
                            <a:srgbClr val="4D4D4D"/>
                          </a:solidFill>
                          <a:latin typeface="+mn-lt"/>
                          <a:ea typeface="+mn-ea"/>
                          <a:cs typeface="+mn-cs"/>
                        </a:rPr>
                        <a:t>Texti…</a:t>
                      </a:r>
                      <a:endParaRPr lang="is-IS" sz="1400" b="0" i="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2260245"/>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lang="is-IS" sz="1600" b="1" kern="1200" noProof="0" dirty="0">
                          <a:solidFill>
                            <a:srgbClr val="F27954"/>
                          </a:solidFill>
                          <a:latin typeface="+mn-lt"/>
                          <a:ea typeface="+mn-ea"/>
                          <a:cs typeface="+mn-cs"/>
                        </a:rPr>
                        <a:t>Lykilstarfsfólk, samstarf og tengiliðaupplýsingar </a:t>
                      </a:r>
                    </a:p>
                    <a:p>
                      <a:pPr marL="0" marR="0" lvl="0" indent="0" algn="l" rtl="0" eaLnBrk="1" fontAlgn="auto" latinLnBrk="0" hangingPunct="1">
                        <a:lnSpc>
                          <a:spcPct val="100000"/>
                        </a:lnSpc>
                        <a:spcBef>
                          <a:spcPts val="0"/>
                        </a:spcBef>
                        <a:spcAft>
                          <a:spcPts val="0"/>
                        </a:spcAft>
                        <a:buClrTx/>
                        <a:buSzTx/>
                        <a:buFont typeface="+mj-lt"/>
                        <a:buNone/>
                      </a:pPr>
                      <a:r>
                        <a:rPr lang="is-IS" sz="1400" b="0" i="1" kern="1200" noProof="0" dirty="0">
                          <a:solidFill>
                            <a:srgbClr val="4D4D4D"/>
                          </a:solidFill>
                          <a:latin typeface="+mn-lt"/>
                          <a:ea typeface="+mn-ea"/>
                          <a:cs typeface="+mn-cs"/>
                        </a:rPr>
                        <a:t>Lykilaðilar sem taka þátt í áætluninni eru listaðir upp, þar á meðal allir helstu hagaðilar. Þekkja hlutverk krísustjórnunarteymisins og skrá meðlimi og lykilstöður. Þekkja önnur innri hlutverk og tengiliði sem munu styðja teymið.</a:t>
                      </a:r>
                      <a:endParaRPr lang="is-IS" sz="1800" b="1" kern="1200" noProof="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60557098"/>
                  </a:ext>
                </a:extLst>
              </a:tr>
              <a:tr h="585793">
                <a:tc gridSpan="2">
                  <a:txBody>
                    <a:bodyPr/>
                    <a:lstStyle/>
                    <a:p>
                      <a:r>
                        <a:rPr lang="is-IS" sz="1600" b="1" kern="1200" noProof="0" dirty="0">
                          <a:solidFill>
                            <a:schemeClr val="bg1"/>
                          </a:solidFill>
                          <a:latin typeface="+mn-lt"/>
                          <a:ea typeface="+mn-ea"/>
                          <a:cs typeface="+mn-cs"/>
                        </a:rPr>
                        <a:t>Nafn og titill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is-IS" sz="1600" b="1" kern="1200" noProof="0" dirty="0">
                          <a:solidFill>
                            <a:schemeClr val="bg1"/>
                          </a:solidFill>
                          <a:latin typeface="+mn-lt"/>
                          <a:ea typeface="+mn-ea"/>
                          <a:cs typeface="+mn-cs"/>
                        </a:rPr>
                        <a:t>Hlutverk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is-IS" sz="1600" b="1" kern="1200" noProof="0" dirty="0">
                          <a:solidFill>
                            <a:schemeClr val="bg1"/>
                          </a:solidFill>
                          <a:latin typeface="+mn-lt"/>
                          <a:ea typeface="+mn-ea"/>
                          <a:cs typeface="+mn-cs"/>
                        </a:rPr>
                        <a:t>Símanúmer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r>
                        <a:rPr lang="is-IS" sz="1600" b="1" kern="1200" noProof="0" dirty="0">
                          <a:solidFill>
                            <a:schemeClr val="bg1"/>
                          </a:solidFill>
                          <a:latin typeface="+mn-lt"/>
                          <a:ea typeface="+mn-ea"/>
                          <a:cs typeface="+mn-cs"/>
                        </a:rPr>
                        <a:t>Netfang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is-IS" sz="1600" b="1" kern="1200" noProof="0" dirty="0">
                          <a:solidFill>
                            <a:schemeClr val="bg1"/>
                          </a:solidFill>
                          <a:latin typeface="+mn-lt"/>
                          <a:ea typeface="+mn-ea"/>
                          <a:cs typeface="+mn-cs"/>
                        </a:rPr>
                        <a:t>Heimilisfang</a:t>
                      </a:r>
                      <a:endParaRPr lang="is-IS"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tc>
                  <a:txBody>
                    <a:bodyPr/>
                    <a:lstStyle/>
                    <a:p>
                      <a:r>
                        <a:rPr lang="is-IS" sz="1600" b="1" kern="1200" noProof="0" dirty="0">
                          <a:solidFill>
                            <a:schemeClr val="bg1"/>
                          </a:solidFill>
                          <a:latin typeface="+mn-lt"/>
                          <a:ea typeface="+mn-ea"/>
                          <a:cs typeface="+mn-cs"/>
                        </a:rPr>
                        <a:t>Sérfræðiþekking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extLst>
                  <a:ext uri="{0D108BD9-81ED-4DB2-BD59-A6C34878D82A}">
                    <a16:rowId xmlns:a16="http://schemas.microsoft.com/office/drawing/2014/main" val="2890750511"/>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0" i="0" u="none" strike="noStrike" kern="1200" cap="none" spc="0" normalizeH="0" baseline="0" noProof="0" dirty="0">
                          <a:ln>
                            <a:noFill/>
                          </a:ln>
                          <a:solidFill>
                            <a:srgbClr val="4D4D4D"/>
                          </a:solidFill>
                          <a:effectLst/>
                          <a:uLnTx/>
                          <a:uFillTx/>
                          <a:latin typeface="Calibri" panose="020F0502020204030204"/>
                          <a:ea typeface="+mn-ea"/>
                          <a:cs typeface="+mn-cs"/>
                        </a:rPr>
                        <a:t>Almenn neyðartilvik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is-IS"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is-IS"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is-IS"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is-IS"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is-IS"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400" b="0" i="1" kern="1200" noProof="0" dirty="0">
                          <a:solidFill>
                            <a:srgbClr val="4D4D4D"/>
                          </a:solidFill>
                          <a:latin typeface="+mn-lt"/>
                          <a:ea typeface="+mn-ea"/>
                          <a:cs typeface="+mn-cs"/>
                        </a:rPr>
                        <a:t>Texti…</a:t>
                      </a:r>
                      <a:endParaRPr lang="is-IS" sz="1400" b="0" i="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endParaRPr lang="is-IS" sz="1800" kern="1200" noProof="0" dirty="0">
                        <a:solidFill>
                          <a:schemeClr val="dk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T w="12700" cap="flat" cmpd="sng" algn="ctr">
                      <a:solidFill>
                        <a:schemeClr val="tx1"/>
                      </a:solidFill>
                      <a:prstDash val="solid"/>
                      <a:round/>
                      <a:headEnd type="none" w="med" len="med"/>
                      <a:tailEnd type="none" w="med" len="med"/>
                    </a:lnT>
                  </a:tcPr>
                </a:tc>
                <a:tc hMerge="1">
                  <a:txBody>
                    <a:bodyPr/>
                    <a:lstStyle/>
                    <a:p>
                      <a:endParaRPr lang="en-IE"/>
                    </a:p>
                  </a:txBody>
                  <a:tcPr/>
                </a:tc>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7817404"/>
                  </a:ext>
                </a:extLst>
              </a:tr>
              <a:tr h="585793">
                <a:tc gridSpan="4">
                  <a:txBody>
                    <a:bodyPr/>
                    <a:lstStyle/>
                    <a:p>
                      <a:pPr marL="342900" marR="0" lvl="0" indent="-342900" algn="l" rtl="0" eaLnBrk="1" fontAlgn="auto" latinLnBrk="0" hangingPunct="1">
                        <a:lnSpc>
                          <a:spcPct val="100000"/>
                        </a:lnSpc>
                        <a:spcBef>
                          <a:spcPts val="0"/>
                        </a:spcBef>
                        <a:spcAft>
                          <a:spcPts val="0"/>
                        </a:spcAft>
                        <a:buClrTx/>
                        <a:buSzTx/>
                        <a:buFont typeface="+mj-lt"/>
                        <a:buAutoNum type="arabicPeriod" startAt="3"/>
                      </a:pPr>
                      <a:r>
                        <a:rPr lang="is-IS" sz="1600" b="1" kern="1200" noProof="0" dirty="0">
                          <a:solidFill>
                            <a:srgbClr val="F27954"/>
                          </a:solidFill>
                          <a:latin typeface="+mn-lt"/>
                          <a:ea typeface="+mn-ea"/>
                          <a:cs typeface="+mn-cs"/>
                        </a:rPr>
                        <a:t>Aðgerðir til að undirbúa eða draga úr áhættu </a:t>
                      </a:r>
                      <a:r>
                        <a:rPr lang="is-IS" sz="1400" b="0" i="1" kern="1200" noProof="0" dirty="0">
                          <a:solidFill>
                            <a:srgbClr val="4D4D4D"/>
                          </a:solidFill>
                          <a:latin typeface="+mn-lt"/>
                          <a:ea typeface="+mn-ea"/>
                          <a:cs typeface="+mn-cs"/>
                        </a:rPr>
                        <a:t>Þessar aðgerðir koma frá  hættumatinu, krísu SVÓT greiningunni, áfangastaðarýninni, og krísustjórnunarstefnunni</a:t>
                      </a:r>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is-IS" sz="1600" b="1" kern="1200" noProof="0" dirty="0">
                          <a:solidFill>
                            <a:srgbClr val="086D6E"/>
                          </a:solidFill>
                          <a:latin typeface="+mn-lt"/>
                          <a:ea typeface="+mn-ea"/>
                          <a:cs typeface="+mn-cs"/>
                        </a:rPr>
                        <a:t>Hvenær</a:t>
                      </a:r>
                      <a:endParaRPr lang="is-IS" sz="1600" b="1"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is-IS" sz="1600" b="1" kern="1200" noProof="0" dirty="0">
                          <a:solidFill>
                            <a:schemeClr val="dk1"/>
                          </a:solidFill>
                          <a:latin typeface="+mn-lt"/>
                          <a:ea typeface="+mn-ea"/>
                          <a:cs typeface="+mn-cs"/>
                        </a:rPr>
                        <a:t>Tilkynningar</a:t>
                      </a:r>
                      <a:r>
                        <a:rPr lang="is-IS" sz="1600" b="1" noProof="0" dirty="0"/>
                        <a:t>/áætlun/verklag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73459"/>
                  </a:ext>
                </a:extLst>
              </a:tr>
              <a:tr h="585793">
                <a:tc gridSpan="4">
                  <a:txBody>
                    <a:bodyPr/>
                    <a:lstStyle/>
                    <a:p>
                      <a:pPr marL="342900" indent="-342900">
                        <a:buFont typeface="+mj-lt"/>
                        <a:buAutoNum type="arabicPeriod"/>
                      </a:pPr>
                      <a:r>
                        <a:rPr lang="is-IS" sz="1400" noProof="0" dirty="0">
                          <a:solidFill>
                            <a:srgbClr val="4D4D4D"/>
                          </a:solidFill>
                        </a:rPr>
                        <a:t>Taka þátt í svæðisbundnum neyðaráætlun um flóð og viðbragðsfundum</a:t>
                      </a:r>
                    </a:p>
                    <a:p>
                      <a:pPr marL="342900" indent="-342900">
                        <a:buFont typeface="+mj-lt"/>
                        <a:buAutoNum type="arabicPeriod"/>
                      </a:pPr>
                      <a:r>
                        <a:rPr lang="is-IS" sz="1400" noProof="0" dirty="0">
                          <a:solidFill>
                            <a:srgbClr val="4D4D4D"/>
                          </a:solidFill>
                        </a:rPr>
                        <a:t>Koma á framfæri svæðisbundnum neyðaráætlunum við hagsmunaaðila ferðaþjónustunnar</a:t>
                      </a:r>
                    </a:p>
                    <a:p>
                      <a:pPr marL="342900" indent="-342900">
                        <a:buFont typeface="+mj-lt"/>
                        <a:buAutoNum type="arabicPeriod"/>
                      </a:pPr>
                      <a:r>
                        <a:rPr lang="is-IS" sz="1400" noProof="0" dirty="0">
                          <a:solidFill>
                            <a:srgbClr val="4D4D4D"/>
                          </a:solidFill>
                        </a:rPr>
                        <a:t>Þjálfa ferðaþjónustuna í að undirbúa sig fyrir flóð</a:t>
                      </a: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is-IS" sz="1400" kern="1200" noProof="0" dirty="0">
                          <a:solidFill>
                            <a:srgbClr val="4D4D4D"/>
                          </a:solidFill>
                          <a:latin typeface="+mn-lt"/>
                          <a:ea typeface="+mn-ea"/>
                          <a:cs typeface="+mn-cs"/>
                        </a:rPr>
                        <a:t>Í gangi</a:t>
                      </a:r>
                    </a:p>
                    <a:p>
                      <a:r>
                        <a:rPr lang="is-IS" sz="1400" kern="1200" noProof="0" dirty="0">
                          <a:solidFill>
                            <a:srgbClr val="4D4D4D"/>
                          </a:solidFill>
                          <a:latin typeface="+mn-lt"/>
                          <a:ea typeface="+mn-ea"/>
                          <a:cs typeface="+mn-cs"/>
                        </a:rPr>
                        <a:t>Í gangi</a:t>
                      </a:r>
                    </a:p>
                    <a:p>
                      <a:r>
                        <a:rPr lang="is-IS" sz="1400" kern="1200" noProof="0" dirty="0">
                          <a:solidFill>
                            <a:srgbClr val="4D4D4D"/>
                          </a:solidFill>
                          <a:latin typeface="+mn-lt"/>
                          <a:ea typeface="+mn-ea"/>
                          <a:cs typeface="+mn-cs"/>
                        </a:rPr>
                        <a:t>Í mars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is-IS" sz="1400" kern="1200" noProof="0" dirty="0">
                          <a:solidFill>
                            <a:srgbClr val="4D4D4D"/>
                          </a:solidFill>
                          <a:latin typeface="+mn-lt"/>
                          <a:ea typeface="+mn-ea"/>
                          <a:cs typeface="+mn-cs"/>
                        </a:rPr>
                        <a:t>Sjá áætlunina um áhættustýringu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2676874"/>
                  </a:ext>
                </a:extLst>
              </a:tr>
            </a:tbl>
          </a:graphicData>
        </a:graphic>
      </p:graphicFrame>
    </p:spTree>
    <p:extLst>
      <p:ext uri="{BB962C8B-B14F-4D97-AF65-F5344CB8AC3E}">
        <p14:creationId xmlns:p14="http://schemas.microsoft.com/office/powerpoint/2010/main" val="1722747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831719949"/>
              </p:ext>
            </p:extLst>
          </p:nvPr>
        </p:nvGraphicFramePr>
        <p:xfrm>
          <a:off x="0" y="85719"/>
          <a:ext cx="12211049" cy="6327474"/>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lang="is-IS" sz="1800" b="1" kern="1200" noProof="0" dirty="0">
                          <a:solidFill>
                            <a:srgbClr val="F27954"/>
                          </a:solidFill>
                          <a:latin typeface="+mn-lt"/>
                          <a:ea typeface="+mn-ea"/>
                          <a:cs typeface="+mn-cs"/>
                        </a:rPr>
                        <a:t>Upplýsingar um krísuviðbrögð – Verklagsreglur og áætlanir varðandi neyðarþjónustu </a:t>
                      </a:r>
                    </a:p>
                    <a:p>
                      <a:pPr marL="0" marR="0" lvl="0" indent="0" algn="l" defTabSz="914400" rtl="0" eaLnBrk="1" fontAlgn="auto" latinLnBrk="0" hangingPunct="1">
                        <a:lnSpc>
                          <a:spcPct val="100000"/>
                        </a:lnSpc>
                        <a:spcBef>
                          <a:spcPts val="0"/>
                        </a:spcBef>
                        <a:spcAft>
                          <a:spcPts val="0"/>
                        </a:spcAft>
                        <a:buClrTx/>
                        <a:buSzTx/>
                        <a:buFontTx/>
                        <a:buNone/>
                        <a:tabLst/>
                        <a:defRPr/>
                      </a:pPr>
                      <a:r>
                        <a:rPr lang="is-IS" sz="1400" b="0" i="1" kern="1200" noProof="0" dirty="0">
                          <a:solidFill>
                            <a:srgbClr val="4D4D4D"/>
                          </a:solidFill>
                          <a:latin typeface="+mn-lt"/>
                          <a:ea typeface="+mn-ea"/>
                          <a:cs typeface="+mn-cs"/>
                        </a:rPr>
                        <a:t>Þetta eru verklagsreglur sem ætti að framkvæma ef krísa eða meiriháttar röskun er á ferlum. Þekkja og innleiða aðrar neyðar-/krísustjórnunaráætlanir og verklagsreglur sem hafa verið þróaðar fyrir svæði eða staðbundið sem þetta verklag þarf að tengja við.</a:t>
                      </a:r>
                      <a:endParaRPr lang="is-IS" sz="14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is-IS" sz="1800" b="1" kern="1200" noProof="0" dirty="0">
                          <a:solidFill>
                            <a:srgbClr val="F27954"/>
                          </a:solidFill>
                          <a:latin typeface="+mn-lt"/>
                          <a:ea typeface="+mn-ea"/>
                          <a:cs typeface="+mn-cs"/>
                        </a:rPr>
                        <a:t>Úrræði sem þörf er á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400" b="0" i="1" kern="1200" noProof="0" dirty="0">
                          <a:solidFill>
                            <a:srgbClr val="4D4D4D"/>
                          </a:solidFill>
                          <a:latin typeface="+mn-lt"/>
                          <a:ea typeface="+mn-ea"/>
                          <a:cs typeface="+mn-cs"/>
                        </a:rPr>
                        <a:t>(Gátlistar, búnaður, verkfæri, tækni, farartæki, tengiliðir </a:t>
                      </a:r>
                      <a:r>
                        <a:rPr lang="is-IS" sz="1400" b="0" i="1" kern="1200" noProof="0" dirty="0" err="1">
                          <a:solidFill>
                            <a:srgbClr val="4D4D4D"/>
                          </a:solidFill>
                          <a:latin typeface="+mn-lt"/>
                          <a:ea typeface="+mn-ea"/>
                          <a:cs typeface="+mn-cs"/>
                        </a:rPr>
                        <a:t>o.fl</a:t>
                      </a:r>
                      <a:r>
                        <a:rPr lang="is-IS" sz="1400" b="0" i="1" kern="1200" noProof="0" dirty="0">
                          <a:solidFill>
                            <a:srgbClr val="4D4D4D"/>
                          </a:solidFill>
                          <a:latin typeface="+mn-lt"/>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is-IS" sz="1800" b="1" kern="1200" noProof="0" dirty="0">
                          <a:solidFill>
                            <a:srgbClr val="F27954"/>
                          </a:solidFill>
                          <a:latin typeface="+mn-lt"/>
                          <a:ea typeface="+mn-ea"/>
                          <a:cs typeface="+mn-cs"/>
                        </a:rPr>
                        <a:t>Hættumat og viðbrögð</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400" b="0" i="1" kern="1200" noProof="0" dirty="0">
                          <a:solidFill>
                            <a:srgbClr val="4D4D4D"/>
                          </a:solidFill>
                          <a:latin typeface="+mn-lt"/>
                          <a:ea typeface="+mn-ea"/>
                          <a:cs typeface="+mn-cs"/>
                        </a:rPr>
                        <a:t>(hugsanleg áhætta sem gæti átt sér stað og ráðlögð viðbrögð)</a:t>
                      </a:r>
                      <a:endParaRPr lang="is-IS" sz="1800" b="1" kern="1200" noProof="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is-IS" sz="1800" b="1" kern="1200" noProof="0" dirty="0">
                          <a:solidFill>
                            <a:srgbClr val="F27954"/>
                          </a:solidFill>
                          <a:latin typeface="+mn-lt"/>
                          <a:ea typeface="+mn-ea"/>
                          <a:cs typeface="+mn-cs"/>
                        </a:rPr>
                        <a:t>Samskiptaáætlun (ferðaþjónustan &amp; almannatenglar &amp; fjölmiðlar)</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400" b="0" i="1" kern="1200" noProof="0" dirty="0">
                          <a:solidFill>
                            <a:srgbClr val="4D4D4D"/>
                          </a:solidFill>
                          <a:latin typeface="+mn-lt"/>
                          <a:ea typeface="+mn-ea"/>
                          <a:cs typeface="+mn-cs"/>
                        </a:rPr>
                        <a:t>(Þekkja hagaðila í ferðaþjónustu sem þarf mögulega að vinna með. Þekkja tiltæk samskiptatæki. Þekkja fjármögnunarleiðir fyrir samskiptaáætlun. Þróa samskiptaáætlun fyrir atvinnugreinina og sérstaka áætlun fyrir almannatengla og fjölmiðla. Finna hvað þarf og hvernig á að eiga samskipti við gesti í krísu og í enduruppbyggingunni eftir krísu)</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400" b="0" i="1" kern="1200" noProof="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400" b="0" i="1" kern="1200" noProof="0" dirty="0">
                          <a:solidFill>
                            <a:srgbClr val="F27954"/>
                          </a:solidFill>
                          <a:latin typeface="+mn-lt"/>
                          <a:ea typeface="+mn-ea"/>
                          <a:cs typeface="+mn-cs"/>
                        </a:rPr>
                        <a:t>Samskiptaáætlun fyrir greinina. </a:t>
                      </a:r>
                      <a:r>
                        <a:rPr lang="is-IS" sz="1400" b="0" i="1" kern="1200" noProof="0" dirty="0">
                          <a:solidFill>
                            <a:srgbClr val="4D4D4D"/>
                          </a:solidFill>
                          <a:latin typeface="+mn-lt"/>
                          <a:ea typeface="+mn-ea"/>
                          <a:cs typeface="+mn-cs"/>
                        </a:rPr>
                        <a:t>Tilgreina hvernig svæði mun styðja við starf neyðarþjónustunnar og hafa samband við ferðaþjónustuna. Þekkja og skipuleggja samskipti við neyðarþjónustu í og á eftir krísu.</a:t>
                      </a: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0" marR="0" lvl="0" indent="0" algn="l" rtl="0" eaLnBrk="1" fontAlgn="auto" latinLnBrk="0" hangingPunct="1">
                        <a:lnSpc>
                          <a:spcPct val="100000"/>
                        </a:lnSpc>
                        <a:spcBef>
                          <a:spcPts val="0"/>
                        </a:spcBef>
                        <a:spcAft>
                          <a:spcPts val="0"/>
                        </a:spcAft>
                        <a:buClrTx/>
                        <a:buSzTx/>
                        <a:buFontTx/>
                        <a:buNone/>
                      </a:pPr>
                      <a:r>
                        <a:rPr lang="is-IS" sz="1400" b="0" i="1" kern="1200" noProof="0" dirty="0">
                          <a:solidFill>
                            <a:srgbClr val="F27954"/>
                          </a:solidFill>
                          <a:latin typeface="+mn-lt"/>
                          <a:ea typeface="+mn-ea"/>
                          <a:cs typeface="+mn-cs"/>
                        </a:rPr>
                        <a:t>Samskiptaáætlun fyrir almannatengla og fjölmiðla. </a:t>
                      </a:r>
                      <a:r>
                        <a:rPr lang="is-IS" sz="1400" b="0" i="1" kern="1200" noProof="0" dirty="0">
                          <a:solidFill>
                            <a:srgbClr val="4D4D4D"/>
                          </a:solidFill>
                          <a:latin typeface="+mn-lt"/>
                          <a:ea typeface="+mn-ea"/>
                          <a:cs typeface="+mn-cs"/>
                        </a:rPr>
                        <a:t>Skilgreina þarf hvaða samskipti við fjölmiðla svæði þarf að fara í á meðan á krísu stendur og á eftir krísu. Þekkja samskiptareglur við fjölmiðla. Útbúa eyðublöð fyrir tilkynningar og yfirlýsingar til fjölmiðla. Leggja skal upp með áætlun sem byggir upp tengsl.</a:t>
                      </a:r>
                    </a:p>
                    <a:p>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bl>
          </a:graphicData>
        </a:graphic>
      </p:graphicFrame>
    </p:spTree>
    <p:extLst>
      <p:ext uri="{BB962C8B-B14F-4D97-AF65-F5344CB8AC3E}">
        <p14:creationId xmlns:p14="http://schemas.microsoft.com/office/powerpoint/2010/main" val="801818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475555183"/>
              </p:ext>
            </p:extLst>
          </p:nvPr>
        </p:nvGraphicFramePr>
        <p:xfrm>
          <a:off x="0" y="98254"/>
          <a:ext cx="12211049" cy="6547507"/>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lvl="0" indent="-342900">
                        <a:buFont typeface="+mj-lt"/>
                        <a:buAutoNum type="arabicPeriod" startAt="8"/>
                      </a:pPr>
                      <a:r>
                        <a:rPr lang="is-IS" sz="1800" b="1" kern="1200" noProof="0" dirty="0">
                          <a:solidFill>
                            <a:srgbClr val="F27954"/>
                          </a:solidFill>
                          <a:latin typeface="+mn-lt"/>
                          <a:ea typeface="+mn-ea"/>
                          <a:cs typeface="+mn-cs"/>
                        </a:rPr>
                        <a:t>Verklagsreglur og aðgerðaáætlanir varðandi hagsmunaaðila um bata eftir krísu</a:t>
                      </a:r>
                      <a:endParaRPr lang="is-IS" sz="1800" b="1" i="0" kern="1200" noProof="0" dirty="0">
                        <a:solidFill>
                          <a:srgbClr val="F27954"/>
                        </a:solidFill>
                        <a:latin typeface="+mn-lt"/>
                        <a:ea typeface="+mn-ea"/>
                        <a:cs typeface="+mn-cs"/>
                      </a:endParaRPr>
                    </a:p>
                    <a:p>
                      <a:pPr marL="0" lvl="0" indent="0">
                        <a:buFont typeface="+mj-lt"/>
                        <a:buNone/>
                      </a:pPr>
                      <a:r>
                        <a:rPr lang="is-IS" sz="1400" b="0" i="1" kern="1200" noProof="0" dirty="0">
                          <a:solidFill>
                            <a:srgbClr val="4D4D4D"/>
                          </a:solidFill>
                          <a:latin typeface="+mn-lt"/>
                          <a:ea typeface="+mn-ea"/>
                          <a:cs typeface="+mn-cs"/>
                        </a:rPr>
                        <a:t>Þetta eru lykilþættirnir í aðgerðaáætluninni um krísustjórnun sem ætti að strax að fara í ef neyðarástand kemur upp.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9"/>
                        <a:tabLst/>
                        <a:defRPr/>
                      </a:pPr>
                      <a:r>
                        <a:rPr lang="is-IS" sz="1800" b="1" kern="1200" noProof="0" dirty="0">
                          <a:solidFill>
                            <a:srgbClr val="F27954"/>
                          </a:solidFill>
                          <a:latin typeface="+mn-lt"/>
                          <a:ea typeface="+mn-ea"/>
                          <a:cs typeface="+mn-cs"/>
                        </a:rPr>
                        <a:t>Endurheimt staðsetningu krísustjórnstöðvar</a:t>
                      </a:r>
                    </a:p>
                    <a:p>
                      <a:pPr marL="0" marR="0" lvl="0" indent="0" algn="l" rtl="0" eaLnBrk="1" fontAlgn="auto" latinLnBrk="0" hangingPunct="1">
                        <a:lnSpc>
                          <a:spcPct val="100000"/>
                        </a:lnSpc>
                        <a:spcBef>
                          <a:spcPts val="0"/>
                        </a:spcBef>
                        <a:spcAft>
                          <a:spcPts val="0"/>
                        </a:spcAft>
                        <a:buClrTx/>
                        <a:buSzTx/>
                        <a:buFont typeface="+mj-lt"/>
                        <a:buNone/>
                      </a:pPr>
                      <a:r>
                        <a:rPr lang="is-IS" sz="1400" b="0" i="1" kern="1200" noProof="0" dirty="0">
                          <a:solidFill>
                            <a:srgbClr val="4D4D4D"/>
                          </a:solidFill>
                          <a:latin typeface="+mn-lt"/>
                          <a:ea typeface="+mn-ea"/>
                          <a:cs typeface="+mn-cs"/>
                        </a:rPr>
                        <a:t>Ef eitthvað kemur uppá varðandi staðsetningu krísustjórnstöðvar. Þetta eru upplýsingar sem þarf til að halda áfram endurreisn en á annarri staðsetningu. Þessi staðsetning er ætluð til tímabundinnar notkunar á meðan hefðbundin staðsetning verður aftur tilbúin.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is-IS" sz="1800" b="1" kern="1200" noProof="0" dirty="0">
                          <a:solidFill>
                            <a:srgbClr val="F27954"/>
                          </a:solidFill>
                          <a:latin typeface="+mn-lt"/>
                          <a:ea typeface="+mn-ea"/>
                          <a:cs typeface="+mn-cs"/>
                        </a:rPr>
                        <a:t>Markaðsáætlanir og stefna fyrir endurheimt</a:t>
                      </a:r>
                    </a:p>
                    <a:p>
                      <a:pPr marL="0" marR="0" lvl="0" indent="0" algn="l" rtl="0" eaLnBrk="1" fontAlgn="auto" latinLnBrk="0" hangingPunct="1">
                        <a:lnSpc>
                          <a:spcPct val="100000"/>
                        </a:lnSpc>
                        <a:spcBef>
                          <a:spcPts val="0"/>
                        </a:spcBef>
                        <a:spcAft>
                          <a:spcPts val="0"/>
                        </a:spcAft>
                        <a:buClrTx/>
                        <a:buSzTx/>
                        <a:buFont typeface="+mj-lt"/>
                        <a:buNone/>
                      </a:pPr>
                      <a:r>
                        <a:rPr lang="is-IS" sz="1400" b="0" i="1" kern="1200" noProof="0" dirty="0">
                          <a:solidFill>
                            <a:srgbClr val="4D4D4D"/>
                          </a:solidFill>
                          <a:latin typeface="+mn-lt"/>
                          <a:ea typeface="+mn-ea"/>
                          <a:cs typeface="+mn-cs"/>
                        </a:rPr>
                        <a:t>Almennar aðferðir og aðgerðir fyrir markaðssetningu verða að vera tilbúnar til þess að byggja upp aftur. Þeim er svo hægt að breyta, uppfæra og útfæra betur.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is-IS" sz="1800" b="1" kern="1200" noProof="0" dirty="0">
                          <a:solidFill>
                            <a:srgbClr val="F27954"/>
                          </a:solidFill>
                          <a:latin typeface="+mn-lt"/>
                          <a:ea typeface="+mn-ea"/>
                          <a:cs typeface="+mn-cs"/>
                        </a:rPr>
                        <a:t>Enduruppbyggingarferli</a:t>
                      </a:r>
                    </a:p>
                    <a:p>
                      <a:pPr marL="0" marR="0" lvl="0" indent="0" algn="l" rtl="0" eaLnBrk="1" fontAlgn="auto" latinLnBrk="0" hangingPunct="1">
                        <a:lnSpc>
                          <a:spcPct val="100000"/>
                        </a:lnSpc>
                        <a:spcBef>
                          <a:spcPts val="0"/>
                        </a:spcBef>
                        <a:spcAft>
                          <a:spcPts val="0"/>
                        </a:spcAft>
                        <a:buClrTx/>
                        <a:buSzTx/>
                        <a:buFontTx/>
                        <a:buNone/>
                      </a:pPr>
                      <a:r>
                        <a:rPr lang="is-IS" sz="1400" b="0" i="1" kern="1200" noProof="0" dirty="0">
                          <a:solidFill>
                            <a:srgbClr val="4D4D4D"/>
                          </a:solidFill>
                          <a:latin typeface="+mn-lt"/>
                          <a:ea typeface="+mn-ea"/>
                          <a:cs typeface="+mn-cs"/>
                        </a:rPr>
                        <a:t>Þetta eru skrefin og úrræðin sem þarf til að byggja upp aftur. Tilgreina þarf hvernig hægt er að aðstoða ferðaþjónustuna til að hún sé betur upplýst um krísustjórnun fyrir þeirra eigin rekstur og rekstrarsamfellu á mismunandi stigum krísu. </a:t>
                      </a: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2"/>
                        <a:tabLst/>
                        <a:defRPr/>
                      </a:pPr>
                      <a:r>
                        <a:rPr lang="is-IS" sz="1800" b="1" kern="1200" noProof="0" dirty="0">
                          <a:solidFill>
                            <a:srgbClr val="F27954"/>
                          </a:solidFill>
                          <a:latin typeface="+mn-lt"/>
                          <a:ea typeface="+mn-ea"/>
                          <a:cs typeface="+mn-cs"/>
                        </a:rPr>
                        <a:t>Æfingar fyrir aðgerðaáætlun um endurheimt</a:t>
                      </a:r>
                      <a:endParaRPr lang="is-IS" sz="1800" b="1" kern="1200" noProof="0" dirty="0">
                        <a:solidFill>
                          <a:srgbClr val="F27954"/>
                        </a:solidFill>
                        <a:highlight>
                          <a:srgbClr val="00FF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s-IS" sz="1400" b="0" i="1" kern="1200" noProof="0" dirty="0">
                          <a:solidFill>
                            <a:srgbClr val="4D4D4D"/>
                          </a:solidFill>
                          <a:latin typeface="+mn-lt"/>
                          <a:ea typeface="+mn-ea"/>
                          <a:cs typeface="+mn-cs"/>
                        </a:rPr>
                        <a:t>Tilgreina skal hvernig á að endurskoða, prófa og uppfæra áætlunina</a:t>
                      </a:r>
                    </a:p>
                    <a:p>
                      <a:pPr marL="0" marR="0" lvl="0" indent="0" algn="l" defTabSz="914400" rtl="0" eaLnBrk="1" fontAlgn="auto" latinLnBrk="0" hangingPunct="1">
                        <a:lnSpc>
                          <a:spcPct val="100000"/>
                        </a:lnSpc>
                        <a:spcBef>
                          <a:spcPts val="0"/>
                        </a:spcBef>
                        <a:spcAft>
                          <a:spcPts val="0"/>
                        </a:spcAft>
                        <a:buClrTx/>
                        <a:buSzTx/>
                        <a:buFontTx/>
                        <a:buNone/>
                        <a:tabLst/>
                        <a:defRPr/>
                      </a:pPr>
                      <a:r>
                        <a:rPr lang="is-IS" sz="1400" b="0" i="1" kern="1200" noProof="0" dirty="0">
                          <a:solidFill>
                            <a:srgbClr val="4D4D4D"/>
                          </a:solidFill>
                          <a:latin typeface="+mn-lt"/>
                          <a:ea typeface="+mn-ea"/>
                          <a:cs typeface="+mn-cs"/>
                        </a:rPr>
                        <a:t>Skoða alla gátlista fyrir mismunandi stig krísu.</a:t>
                      </a: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187859"/>
                  </a:ext>
                </a:extLst>
              </a:tr>
            </a:tbl>
          </a:graphicData>
        </a:graphic>
      </p:graphicFrame>
    </p:spTree>
    <p:extLst>
      <p:ext uri="{BB962C8B-B14F-4D97-AF65-F5344CB8AC3E}">
        <p14:creationId xmlns:p14="http://schemas.microsoft.com/office/powerpoint/2010/main" val="1433157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951760616"/>
              </p:ext>
            </p:extLst>
          </p:nvPr>
        </p:nvGraphicFramePr>
        <p:xfrm>
          <a:off x="0" y="19050"/>
          <a:ext cx="12201526" cy="6810375"/>
        </p:xfrm>
        <a:graphic>
          <a:graphicData uri="http://schemas.openxmlformats.org/drawingml/2006/table">
            <a:tbl>
              <a:tblPr firstRow="1" bandRow="1">
                <a:tableStyleId>{5C22544A-7EE6-4342-B048-85BDC9FD1C3A}</a:tableStyleId>
              </a:tblPr>
              <a:tblGrid>
                <a:gridCol w="2657475">
                  <a:extLst>
                    <a:ext uri="{9D8B030D-6E8A-4147-A177-3AD203B41FA5}">
                      <a16:colId xmlns:a16="http://schemas.microsoft.com/office/drawing/2014/main" val="3584008144"/>
                    </a:ext>
                  </a:extLst>
                </a:gridCol>
                <a:gridCol w="1409700">
                  <a:extLst>
                    <a:ext uri="{9D8B030D-6E8A-4147-A177-3AD203B41FA5}">
                      <a16:colId xmlns:a16="http://schemas.microsoft.com/office/drawing/2014/main" val="2423803434"/>
                    </a:ext>
                  </a:extLst>
                </a:gridCol>
                <a:gridCol w="723900">
                  <a:extLst>
                    <a:ext uri="{9D8B030D-6E8A-4147-A177-3AD203B41FA5}">
                      <a16:colId xmlns:a16="http://schemas.microsoft.com/office/drawing/2014/main" val="301620017"/>
                    </a:ext>
                  </a:extLst>
                </a:gridCol>
                <a:gridCol w="2790825">
                  <a:extLst>
                    <a:ext uri="{9D8B030D-6E8A-4147-A177-3AD203B41FA5}">
                      <a16:colId xmlns:a16="http://schemas.microsoft.com/office/drawing/2014/main" val="3081674930"/>
                    </a:ext>
                  </a:extLst>
                </a:gridCol>
                <a:gridCol w="552449">
                  <a:extLst>
                    <a:ext uri="{9D8B030D-6E8A-4147-A177-3AD203B41FA5}">
                      <a16:colId xmlns:a16="http://schemas.microsoft.com/office/drawing/2014/main" val="3701576652"/>
                    </a:ext>
                  </a:extLst>
                </a:gridCol>
                <a:gridCol w="1757364">
                  <a:extLst>
                    <a:ext uri="{9D8B030D-6E8A-4147-A177-3AD203B41FA5}">
                      <a16:colId xmlns:a16="http://schemas.microsoft.com/office/drawing/2014/main" val="2091219972"/>
                    </a:ext>
                  </a:extLst>
                </a:gridCol>
                <a:gridCol w="2309813">
                  <a:extLst>
                    <a:ext uri="{9D8B030D-6E8A-4147-A177-3AD203B41FA5}">
                      <a16:colId xmlns:a16="http://schemas.microsoft.com/office/drawing/2014/main" val="679200308"/>
                    </a:ext>
                  </a:extLst>
                </a:gridCol>
              </a:tblGrid>
              <a:tr h="585793">
                <a:tc gridSpan="7">
                  <a:txBody>
                    <a:bodyPr/>
                    <a:lstStyle/>
                    <a:p>
                      <a:pPr marL="0" lvl="0" indent="0">
                        <a:buFont typeface="+mj-lt"/>
                        <a:buNone/>
                      </a:pPr>
                      <a:r>
                        <a:rPr lang="is-IS" sz="1800" b="1" kern="1200" noProof="0" dirty="0">
                          <a:solidFill>
                            <a:srgbClr val="F27954"/>
                          </a:solidFill>
                          <a:latin typeface="+mn-lt"/>
                          <a:ea typeface="+mn-ea"/>
                          <a:cs typeface="+mn-cs"/>
                        </a:rPr>
                        <a:t>13. Endurbygging svæðisins</a:t>
                      </a:r>
                    </a:p>
                    <a:p>
                      <a:pPr marL="0" lvl="0" indent="0">
                        <a:buFont typeface="+mj-lt"/>
                        <a:buNone/>
                      </a:pPr>
                      <a:r>
                        <a:rPr lang="is-IS" sz="1400" b="0" i="1" kern="1200" noProof="0" dirty="0">
                          <a:solidFill>
                            <a:srgbClr val="4D4D4D"/>
                          </a:solidFill>
                          <a:latin typeface="+mn-lt"/>
                          <a:ea typeface="+mn-ea"/>
                          <a:cs typeface="+mn-cs"/>
                        </a:rPr>
                        <a:t>Hér á að fara yfir skrefin og úrræðin sem þarf til að endurreisa svæðið.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782013778"/>
                  </a:ext>
                </a:extLst>
              </a:tr>
              <a:tr h="5000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242260245"/>
                  </a:ext>
                </a:extLst>
              </a:tr>
              <a:tr h="585793">
                <a:tc gridSpan="7">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800" b="1" i="0" kern="1200" noProof="0" dirty="0">
                          <a:solidFill>
                            <a:srgbClr val="F27954"/>
                          </a:solidFill>
                          <a:latin typeface="+mn-lt"/>
                          <a:ea typeface="+mn-ea"/>
                          <a:cs typeface="+mn-cs"/>
                        </a:rPr>
                        <a:t>14. Breytingar og uppfærslur á aðgerðaáætluninni</a:t>
                      </a:r>
                    </a:p>
                    <a:p>
                      <a:r>
                        <a:rPr lang="is-IS" sz="1400" b="0" i="1" kern="1200" noProof="0" dirty="0">
                          <a:solidFill>
                            <a:srgbClr val="4D4D4D"/>
                          </a:solidFill>
                          <a:latin typeface="+mn-lt"/>
                          <a:ea typeface="+mn-ea"/>
                          <a:cs typeface="+mn-cs"/>
                        </a:rPr>
                        <a:t>Útlistun á breytingum eða uppfærslum sem farið er í á áætluninni um krísustjórnun, númer hvað útgáfan er. Með öðrum orðum haldið er utan um breytingasöguna.  </a:t>
                      </a:r>
                      <a:endParaRPr lang="is-IS" sz="1800" kern="1200" noProof="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60557098"/>
                  </a:ext>
                </a:extLst>
              </a:tr>
              <a:tr h="5762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s-IS" sz="1800" b="1" kern="1200" noProof="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90750511"/>
                  </a:ext>
                </a:extLst>
              </a:tr>
              <a:tr h="409575">
                <a:tc gridSpan="7">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800" b="1" kern="1200" noProof="0" dirty="0">
                          <a:solidFill>
                            <a:srgbClr val="F27954"/>
                          </a:solidFill>
                          <a:latin typeface="+mn-lt"/>
                          <a:ea typeface="+mn-ea"/>
                          <a:cs typeface="+mn-cs"/>
                        </a:rPr>
                        <a:t>15. Samskiptaáætlun við fjölmiðla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95973459"/>
                  </a:ext>
                </a:extLst>
              </a:tr>
              <a:tr h="585793">
                <a:tc gridSpan="2">
                  <a:txBody>
                    <a:bodyPr/>
                    <a:lstStyle/>
                    <a:p>
                      <a:r>
                        <a:rPr lang="is-IS" sz="1400" b="1" kern="1200" noProof="0" dirty="0">
                          <a:solidFill>
                            <a:schemeClr val="bg1"/>
                          </a:solidFill>
                          <a:latin typeface="+mn-lt"/>
                          <a:ea typeface="+mn-ea"/>
                          <a:cs typeface="+mn-cs"/>
                        </a:rPr>
                        <a:t>Aðferð/Hvernig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is-IS" sz="1400" b="1" kern="1200" noProof="0" dirty="0">
                          <a:solidFill>
                            <a:schemeClr val="bg1"/>
                          </a:solidFill>
                          <a:latin typeface="+mn-lt"/>
                          <a:ea typeface="+mn-ea"/>
                          <a:cs typeface="+mn-cs"/>
                        </a:rPr>
                        <a:t>Hvenær / hvaða stig krísunnar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is-IS" sz="1400" b="1" kern="1200" noProof="0" dirty="0">
                          <a:solidFill>
                            <a:schemeClr val="bg1"/>
                          </a:solidFill>
                          <a:latin typeface="+mn-lt"/>
                          <a:ea typeface="+mn-ea"/>
                          <a:cs typeface="+mn-cs"/>
                        </a:rPr>
                        <a:t>Skilaboð eða yfirlýsing/Hvað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extLst>
                  <a:ext uri="{0D108BD9-81ED-4DB2-BD59-A6C34878D82A}">
                    <a16:rowId xmlns:a16="http://schemas.microsoft.com/office/drawing/2014/main" val="3212676874"/>
                  </a:ext>
                </a:extLst>
              </a:tr>
              <a:tr h="414332">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53492633"/>
                  </a:ext>
                </a:extLst>
              </a:tr>
              <a:tr h="404796">
                <a:tc gridSpan="7">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800" b="1" kern="1200" noProof="0" dirty="0">
                          <a:solidFill>
                            <a:srgbClr val="F27954"/>
                          </a:solidFill>
                          <a:latin typeface="+mn-lt"/>
                          <a:ea typeface="+mn-ea"/>
                          <a:cs typeface="+mn-cs"/>
                        </a:rPr>
                        <a:t>16. Greining atvika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60687839"/>
                  </a:ext>
                </a:extLst>
              </a:tr>
              <a:tr h="585793">
                <a:tc>
                  <a:txBody>
                    <a:bodyPr/>
                    <a:lstStyle/>
                    <a:p>
                      <a:r>
                        <a:rPr lang="is-IS" sz="1400" b="1" kern="1200" noProof="0" dirty="0">
                          <a:solidFill>
                            <a:schemeClr val="bg1"/>
                          </a:solidFill>
                          <a:latin typeface="+mn-lt"/>
                          <a:ea typeface="+mn-ea"/>
                          <a:cs typeface="+mn-cs"/>
                        </a:rPr>
                        <a:t>Atvik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is-IS" sz="1400" b="1" kern="1200" noProof="0" dirty="0">
                          <a:solidFill>
                            <a:schemeClr val="bg1"/>
                          </a:solidFill>
                          <a:latin typeface="+mn-lt"/>
                          <a:ea typeface="+mn-ea"/>
                          <a:cs typeface="+mn-cs"/>
                        </a:rPr>
                        <a:t>Sviðsmyndir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r>
                        <a:rPr lang="en-IE" sz="1400" b="1" kern="1200" dirty="0">
                          <a:solidFill>
                            <a:schemeClr val="bg1"/>
                          </a:solidFill>
                          <a:latin typeface="+mn-lt"/>
                          <a:ea typeface="+mn-ea"/>
                          <a:cs typeface="+mn-cs"/>
                        </a:rPr>
                        <a:t>Scenarios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is-IS" sz="1400" b="1" kern="1200" noProof="0" dirty="0">
                          <a:solidFill>
                            <a:schemeClr val="bg1"/>
                          </a:solidFill>
                          <a:latin typeface="+mn-lt"/>
                          <a:ea typeface="+mn-ea"/>
                          <a:cs typeface="+mn-cs"/>
                        </a:rPr>
                        <a:t>Lausnir/aðgerðir til að framkvæma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is-IS" sz="1400" b="1" kern="1200" noProof="0" dirty="0">
                          <a:solidFill>
                            <a:schemeClr val="bg1"/>
                          </a:solidFill>
                          <a:latin typeface="+mn-lt"/>
                          <a:ea typeface="+mn-ea"/>
                          <a:cs typeface="+mn-cs"/>
                        </a:rPr>
                        <a:t>Mögulegar niðurstöður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r>
                        <a:rPr lang="en-IE" sz="1400" b="1" kern="1200" dirty="0">
                          <a:solidFill>
                            <a:schemeClr val="bg1"/>
                          </a:solidFill>
                          <a:latin typeface="+mn-lt"/>
                          <a:ea typeface="+mn-ea"/>
                          <a:cs typeface="+mn-cs"/>
                        </a:rPr>
                        <a:t>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err="1">
                          <a:solidFill>
                            <a:schemeClr val="bg1"/>
                          </a:solidFill>
                          <a:latin typeface="+mn-lt"/>
                          <a:ea typeface="+mn-ea"/>
                          <a:cs typeface="+mn-cs"/>
                        </a:rPr>
                        <a:t>Hver</a:t>
                      </a:r>
                      <a:r>
                        <a:rPr lang="en-IE" sz="1400" b="1" kern="1200" dirty="0">
                          <a:solidFill>
                            <a:schemeClr val="bg1"/>
                          </a:solidFill>
                          <a:latin typeface="+mn-lt"/>
                          <a:ea typeface="+mn-ea"/>
                          <a:cs typeface="+mn-cs"/>
                        </a:rPr>
                        <a:t> </a:t>
                      </a:r>
                      <a:r>
                        <a:rPr lang="en-IE" sz="1400" b="1" kern="1200" dirty="0" err="1">
                          <a:solidFill>
                            <a:schemeClr val="bg1"/>
                          </a:solidFill>
                          <a:latin typeface="+mn-lt"/>
                          <a:ea typeface="+mn-ea"/>
                          <a:cs typeface="+mn-cs"/>
                        </a:rPr>
                        <a:t>ber</a:t>
                      </a:r>
                      <a:r>
                        <a:rPr lang="en-IE" sz="1400" b="1" kern="1200" dirty="0">
                          <a:solidFill>
                            <a:schemeClr val="bg1"/>
                          </a:solidFill>
                          <a:latin typeface="+mn-lt"/>
                          <a:ea typeface="+mn-ea"/>
                          <a:cs typeface="+mn-cs"/>
                        </a:rPr>
                        <a:t> </a:t>
                      </a:r>
                      <a:r>
                        <a:rPr lang="en-IE" sz="1400" b="1" kern="1200" dirty="0" err="1">
                          <a:solidFill>
                            <a:schemeClr val="bg1"/>
                          </a:solidFill>
                          <a:latin typeface="+mn-lt"/>
                          <a:ea typeface="+mn-ea"/>
                          <a:cs typeface="+mn-cs"/>
                        </a:rPr>
                        <a:t>ábyrgð</a:t>
                      </a:r>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305168592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is-IS" sz="1400" kern="1200" noProof="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is-IS"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3187859"/>
                  </a:ext>
                </a:extLst>
              </a:tr>
              <a:tr h="404807">
                <a:tc gridSpan="7">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800" b="1" kern="1200" noProof="0" dirty="0">
                          <a:solidFill>
                            <a:srgbClr val="F27954"/>
                          </a:solidFill>
                          <a:latin typeface="+mn-lt"/>
                          <a:ea typeface="+mn-ea"/>
                          <a:cs typeface="+mn-cs"/>
                        </a:rPr>
                        <a:t>17. Áætlun um endurheimt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630639"/>
                  </a:ext>
                </a:extLst>
              </a:tr>
              <a:tr h="585793">
                <a:tc>
                  <a:txBody>
                    <a:bodyPr/>
                    <a:lstStyle/>
                    <a:p>
                      <a:pPr marL="0" marR="0" lvl="0" indent="0" algn="l" rtl="0" eaLnBrk="1" fontAlgn="auto" latinLnBrk="0" hangingPunct="1">
                        <a:lnSpc>
                          <a:spcPct val="100000"/>
                        </a:lnSpc>
                        <a:spcBef>
                          <a:spcPts val="0"/>
                        </a:spcBef>
                        <a:spcAft>
                          <a:spcPts val="0"/>
                        </a:spcAft>
                        <a:buClrTx/>
                        <a:buSzTx/>
                        <a:buFont typeface="+mj-lt"/>
                        <a:buNone/>
                      </a:pPr>
                      <a:r>
                        <a:rPr lang="is-IS" sz="1400" b="1" kern="1200" noProof="0" dirty="0">
                          <a:solidFill>
                            <a:schemeClr val="bg1"/>
                          </a:solidFill>
                          <a:latin typeface="+mn-lt"/>
                          <a:ea typeface="+mn-ea"/>
                          <a:cs typeface="+mn-cs"/>
                        </a:rPr>
                        <a:t>Áætlun um endurheimt innleidd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marL="0" marR="0" lvl="0" indent="0" algn="l" rtl="0" eaLnBrk="1" fontAlgn="auto" latinLnBrk="0" hangingPunct="1">
                        <a:lnSpc>
                          <a:spcPct val="100000"/>
                        </a:lnSpc>
                        <a:spcBef>
                          <a:spcPts val="0"/>
                        </a:spcBef>
                        <a:spcAft>
                          <a:spcPts val="0"/>
                        </a:spcAft>
                        <a:buClrTx/>
                        <a:buSzTx/>
                        <a:buFont typeface="+mj-lt"/>
                        <a:buNone/>
                      </a:pPr>
                      <a:r>
                        <a:rPr lang="is-IS" sz="1400" b="1" kern="1200" noProof="0" dirty="0">
                          <a:solidFill>
                            <a:schemeClr val="bg1"/>
                          </a:solidFill>
                          <a:latin typeface="+mn-lt"/>
                          <a:ea typeface="+mn-ea"/>
                          <a:cs typeface="+mn-cs"/>
                        </a:rPr>
                        <a:t>Tegund endurheimtar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is-IS" sz="1400" b="1" kern="1200" noProof="0" dirty="0">
                          <a:solidFill>
                            <a:schemeClr val="bg1"/>
                          </a:solidFill>
                          <a:latin typeface="+mn-lt"/>
                          <a:ea typeface="+mn-ea"/>
                          <a:cs typeface="+mn-cs"/>
                        </a:rPr>
                        <a:t>Áhrif á fyrirtækið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algn="l"/>
                      <a:r>
                        <a:rPr lang="is-IS" sz="1400" b="1" noProof="0" dirty="0">
                          <a:solidFill>
                            <a:schemeClr val="bg1"/>
                          </a:solidFill>
                        </a:rPr>
                        <a:t>Aðgerðir/ verkefni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endParaRPr lang="en-IE"/>
                    </a:p>
                  </a:txBody>
                  <a:tcPr/>
                </a:tc>
                <a:tc>
                  <a:txBody>
                    <a:bodyPr/>
                    <a:lstStyle/>
                    <a:p>
                      <a:pPr algn="l"/>
                      <a:r>
                        <a:rPr lang="is-IS" sz="1400" b="1" noProof="0" dirty="0">
                          <a:solidFill>
                            <a:schemeClr val="bg1"/>
                          </a:solidFill>
                        </a:rPr>
                        <a:t>Ábyrgðaraðili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2343160182"/>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5849631"/>
                  </a:ext>
                </a:extLst>
              </a:tr>
            </a:tbl>
          </a:graphicData>
        </a:graphic>
      </p:graphicFrame>
    </p:spTree>
    <p:extLst>
      <p:ext uri="{BB962C8B-B14F-4D97-AF65-F5344CB8AC3E}">
        <p14:creationId xmlns:p14="http://schemas.microsoft.com/office/powerpoint/2010/main" val="2498255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43175"/>
            <a:ext cx="12192000" cy="329565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3">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4">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5">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05175" y="2651881"/>
            <a:ext cx="6050801" cy="3415401"/>
          </a:xfrm>
        </p:spPr>
        <p:txBody>
          <a:bodyPr>
            <a:normAutofit fontScale="40000" lnSpcReduction="20000"/>
          </a:bodyPr>
          <a:lstStyle/>
          <a:p>
            <a:pPr>
              <a:lnSpc>
                <a:spcPct val="120000"/>
              </a:lnSpc>
              <a:spcBef>
                <a:spcPts val="0"/>
              </a:spcBef>
            </a:pPr>
            <a:r>
              <a:rPr lang="is-IS" sz="11000" b="1" dirty="0"/>
              <a:t>Vel gert!</a:t>
            </a:r>
          </a:p>
          <a:p>
            <a:pPr>
              <a:lnSpc>
                <a:spcPct val="120000"/>
              </a:lnSpc>
              <a:spcBef>
                <a:spcPts val="0"/>
              </a:spcBef>
            </a:pPr>
            <a:r>
              <a:rPr lang="is-IS" sz="8800" dirty="0"/>
              <a:t> </a:t>
            </a:r>
          </a:p>
          <a:p>
            <a:pPr>
              <a:lnSpc>
                <a:spcPct val="120000"/>
              </a:lnSpc>
              <a:spcBef>
                <a:spcPts val="0"/>
              </a:spcBef>
            </a:pPr>
            <a:r>
              <a:rPr lang="is-IS" sz="8800" dirty="0"/>
              <a:t>Næst: </a:t>
            </a:r>
            <a:r>
              <a:rPr lang="is-IS" sz="8800" b="1" dirty="0"/>
              <a:t>Námskeiðseining 6</a:t>
            </a:r>
          </a:p>
          <a:p>
            <a:pPr>
              <a:lnSpc>
                <a:spcPct val="120000"/>
              </a:lnSpc>
              <a:spcBef>
                <a:spcPts val="0"/>
              </a:spcBef>
            </a:pPr>
            <a:r>
              <a:rPr lang="is-IS" sz="8900" dirty="0"/>
              <a:t>Að hefja aðgerðir og samskipti við atvinnugreinina</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787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84995"/>
          </a:xfrm>
          <a:prstGeom prst="rect">
            <a:avLst/>
          </a:prstGeom>
          <a:noFill/>
        </p:spPr>
        <p:txBody>
          <a:bodyPr wrap="square" lIns="91440" tIns="45720" rIns="91440" bIns="45720" rtlCol="0" anchor="t">
            <a:spAutoFit/>
          </a:bodyPr>
          <a:lstStyle/>
          <a:p>
            <a:r>
              <a:rPr lang="is-IS" b="1" dirty="0">
                <a:solidFill>
                  <a:schemeClr val="bg1"/>
                </a:solidFill>
              </a:rPr>
              <a:t>Svæðisbundið</a:t>
            </a:r>
            <a:r>
              <a:rPr lang="is-IS" b="1" kern="1200" dirty="0">
                <a:solidFill>
                  <a:schemeClr val="bg1"/>
                </a:solidFill>
                <a:latin typeface="+mn-lt"/>
                <a:ea typeface="+mn-ea"/>
                <a:cs typeface="+mn-cs"/>
              </a:rPr>
              <a:t> </a:t>
            </a:r>
            <a:r>
              <a:rPr lang="is-IS" b="1" dirty="0">
                <a:solidFill>
                  <a:schemeClr val="bg1"/>
                </a:solidFill>
              </a:rPr>
              <a:t>hættumat</a:t>
            </a:r>
            <a:endParaRPr lang="en-US" dirty="0">
              <a:solidFill>
                <a:schemeClr val="bg1"/>
              </a:solidFill>
              <a:ea typeface="+mn-ea"/>
              <a:cs typeface="+mn-cs"/>
            </a:endParaRPr>
          </a:p>
          <a:p>
            <a:r>
              <a:rPr lang="is-IS" sz="1600" b="0" kern="1200" dirty="0">
                <a:solidFill>
                  <a:schemeClr val="bg1"/>
                </a:solidFill>
                <a:latin typeface="+mn-lt"/>
                <a:ea typeface="+mn-ea"/>
                <a:cs typeface="+mn-cs"/>
              </a:rPr>
              <a:t>Mat á hverjar eru þær </a:t>
            </a:r>
            <a:r>
              <a:rPr lang="is-IS" sz="1600" dirty="0">
                <a:solidFill>
                  <a:schemeClr val="bg1"/>
                </a:solidFill>
              </a:rPr>
              <a:t>líklegustu krísur sem svæði mun standa frammi fyrir </a:t>
            </a:r>
            <a:r>
              <a:rPr lang="is-IS" sz="1600" b="0" kern="1200" dirty="0">
                <a:solidFill>
                  <a:schemeClr val="bg1"/>
                </a:solidFill>
                <a:latin typeface="+mn-lt"/>
                <a:ea typeface="+mn-ea"/>
                <a:cs typeface="+mn-cs"/>
              </a:rPr>
              <a:t>og </a:t>
            </a:r>
            <a:r>
              <a:rPr lang="is-IS" sz="1600" dirty="0">
                <a:solidFill>
                  <a:schemeClr val="bg1"/>
                </a:solidFill>
              </a:rPr>
              <a:t>mat á forgangs-aðgerðum</a:t>
            </a:r>
            <a:r>
              <a:rPr lang="is-IS" sz="1600" b="0" kern="1200" dirty="0">
                <a:solidFill>
                  <a:schemeClr val="bg1"/>
                </a:solidFill>
                <a:latin typeface="+mn-lt"/>
                <a:ea typeface="+mn-ea"/>
                <a:cs typeface="+mn-cs"/>
              </a:rPr>
              <a:t> til að draga úr áhættunni.</a:t>
            </a:r>
            <a:endParaRPr lang="is-IS" sz="1600" dirty="0">
              <a:solidFill>
                <a:schemeClr val="bg1"/>
              </a:solidFill>
              <a:cs typeface="Calibri"/>
            </a:endParaRPr>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859854" y="1201808"/>
            <a:ext cx="332126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b="1" kern="1200" dirty="0">
                <a:solidFill>
                  <a:schemeClr val="bg1"/>
                </a:solidFill>
                <a:latin typeface="+mn-lt"/>
                <a:ea typeface="+mn-ea"/>
                <a:cs typeface="+mn-cs"/>
              </a:rPr>
              <a:t>SVÓT greining</a:t>
            </a:r>
          </a:p>
          <a:p>
            <a:pPr>
              <a:defRPr/>
            </a:pPr>
            <a:r>
              <a:rPr lang="is-IS" sz="1600" b="0" kern="1200" dirty="0">
                <a:solidFill>
                  <a:schemeClr val="bg1"/>
                </a:solidFill>
                <a:latin typeface="+mn-lt"/>
                <a:ea typeface="+mn-ea"/>
                <a:cs typeface="+mn-cs"/>
              </a:rPr>
              <a:t>Greining á styrkleikum, tækifærum og ógnunum </a:t>
            </a:r>
            <a:r>
              <a:rPr lang="is-IS" sz="1600" dirty="0">
                <a:solidFill>
                  <a:schemeClr val="bg1"/>
                </a:solidFill>
              </a:rPr>
              <a:t>og veikleikum </a:t>
            </a:r>
            <a:r>
              <a:rPr lang="is-IS" sz="1600" b="0" kern="1200" dirty="0">
                <a:solidFill>
                  <a:schemeClr val="bg1"/>
                </a:solidFill>
                <a:latin typeface="+mn-lt"/>
                <a:ea typeface="+mn-ea"/>
                <a:cs typeface="+mn-cs"/>
              </a:rPr>
              <a:t>til að styrkja</a:t>
            </a:r>
            <a:r>
              <a:rPr lang="is-IS" sz="1600" dirty="0">
                <a:solidFill>
                  <a:schemeClr val="bg1"/>
                </a:solidFill>
              </a:rPr>
              <a:t> </a:t>
            </a:r>
            <a:r>
              <a:rPr lang="is-IS" sz="1600" b="0" kern="1200" dirty="0">
                <a:solidFill>
                  <a:schemeClr val="bg1"/>
                </a:solidFill>
                <a:latin typeface="+mn-lt"/>
                <a:ea typeface="+mn-ea"/>
                <a:cs typeface="+mn-cs"/>
              </a:rPr>
              <a:t> ferðaþjónustuna á svæðinu</a:t>
            </a:r>
            <a:r>
              <a:rPr lang="is-IS" sz="1600" dirty="0">
                <a:solidFill>
                  <a:schemeClr val="bg1"/>
                </a:solidFill>
              </a:rPr>
              <a:t> </a:t>
            </a:r>
            <a:endParaRPr lang="is-IS" sz="1600" b="0" kern="1200" dirty="0">
              <a:solidFill>
                <a:schemeClr val="bg1"/>
              </a:solidFill>
              <a:latin typeface="+mn-lt"/>
              <a:cs typeface="Calibri"/>
            </a:endParaRP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13846"/>
            <a:ext cx="3045620" cy="1354217"/>
          </a:xfrm>
          <a:prstGeom prst="rect">
            <a:avLst/>
          </a:prstGeom>
          <a:noFill/>
        </p:spPr>
        <p:txBody>
          <a:bodyPr wrap="square" lIns="91440" tIns="45720" rIns="91440" bIns="45720" rtlCol="0" anchor="t">
            <a:spAutoFit/>
          </a:bodyPr>
          <a:lstStyle/>
          <a:p>
            <a:r>
              <a:rPr lang="is-IS" b="1" dirty="0">
                <a:solidFill>
                  <a:schemeClr val="bg1"/>
                </a:solidFill>
              </a:rPr>
              <a:t>Áfangastaðarýni  </a:t>
            </a:r>
            <a:endParaRPr lang="en-US" dirty="0">
              <a:solidFill>
                <a:schemeClr val="bg1"/>
              </a:solidFill>
            </a:endParaRPr>
          </a:p>
          <a:p>
            <a:r>
              <a:rPr lang="is-IS" sz="1600" dirty="0">
                <a:solidFill>
                  <a:schemeClr val="bg1"/>
                </a:solidFill>
              </a:rPr>
              <a:t>Greining á aðstæðum. Forgangsröðun og aðgerðaáætlun á grunni hættumats og SVÓT greiningu. </a:t>
            </a:r>
            <a:endParaRPr lang="is-IS"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169551"/>
          </a:xfrm>
          <a:prstGeom prst="rect">
            <a:avLst/>
          </a:prstGeom>
          <a:noFill/>
        </p:spPr>
        <p:txBody>
          <a:bodyPr wrap="square" rtlCol="0">
            <a:spAutoFit/>
          </a:bodyPr>
          <a:lstStyle/>
          <a:p>
            <a:r>
              <a:rPr lang="is-IS" b="1" kern="1200" dirty="0">
                <a:solidFill>
                  <a:schemeClr val="bg1"/>
                </a:solidFill>
                <a:latin typeface="+mn-lt"/>
                <a:ea typeface="+mn-ea"/>
                <a:cs typeface="+mn-cs"/>
              </a:rPr>
              <a:t>Svæðisbundið krísustjórnunarteymi ferðaþjónustunnar</a:t>
            </a:r>
            <a:br>
              <a:rPr lang="is-IS" b="1" kern="1200" dirty="0">
                <a:solidFill>
                  <a:schemeClr val="bg1"/>
                </a:solidFill>
                <a:latin typeface="+mn-lt"/>
                <a:ea typeface="+mn-ea"/>
                <a:cs typeface="+mn-cs"/>
              </a:rPr>
            </a:br>
            <a:r>
              <a:rPr lang="is-IS" sz="1600" dirty="0">
                <a:solidFill>
                  <a:schemeClr val="bg1"/>
                </a:solidFill>
              </a:rPr>
              <a:t> Fyrir samræmd viðbrögð við krísu </a:t>
            </a:r>
            <a:endParaRPr lang="is-IS" dirty="0">
              <a:solidFill>
                <a:schemeClr val="bg1"/>
              </a:solidFill>
            </a:endParaRPr>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446550"/>
          </a:xfrm>
          <a:prstGeom prst="rect">
            <a:avLst/>
          </a:prstGeom>
          <a:noFill/>
        </p:spPr>
        <p:txBody>
          <a:bodyPr wrap="square" lIns="91440" tIns="45720" rIns="91440" bIns="45720" rtlCol="0" anchor="t">
            <a:spAutoFit/>
          </a:bodyPr>
          <a:lstStyle/>
          <a:p>
            <a:r>
              <a:rPr lang="is-IS" b="1" dirty="0">
                <a:solidFill>
                  <a:schemeClr val="bg1"/>
                </a:solidFill>
              </a:rPr>
              <a:t>Krísustjórnunarstefna</a:t>
            </a:r>
            <a:br>
              <a:rPr lang="is-IS" sz="2000" b="1" dirty="0">
                <a:solidFill>
                  <a:schemeClr val="bg1"/>
                </a:solidFill>
              </a:rPr>
            </a:br>
            <a:endParaRPr lang="is-IS" sz="2000" b="1" dirty="0">
              <a:solidFill>
                <a:schemeClr val="bg1"/>
              </a:solidFill>
            </a:endParaRPr>
          </a:p>
          <a:p>
            <a:r>
              <a:rPr lang="is-IS" sz="1600" dirty="0">
                <a:solidFill>
                  <a:schemeClr val="bg1"/>
                </a:solidFill>
              </a:rPr>
              <a:t>Myndun langtímastefnu sem svæði geta fylgt eftir til að draga úr áhrifum krísu og koma í veg fyrir hana</a:t>
            </a:r>
            <a:endParaRPr lang="is-IS" sz="1600" dirty="0">
              <a:solidFill>
                <a:schemeClr val="bg1"/>
              </a:solidFill>
              <a:cs typeface="Calibri"/>
            </a:endParaRP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384995"/>
          </a:xfrm>
          <a:prstGeom prst="rect">
            <a:avLst/>
          </a:prstGeom>
          <a:noFill/>
        </p:spPr>
        <p:txBody>
          <a:bodyPr wrap="square" lIns="91440" tIns="45720" rIns="91440" bIns="45720" rtlCol="0" anchor="t">
            <a:spAutoFit/>
          </a:bodyPr>
          <a:lstStyle/>
          <a:p>
            <a:r>
              <a:rPr lang="is-IS" b="1" dirty="0">
                <a:solidFill>
                  <a:schemeClr val="bg1"/>
                </a:solidFill>
              </a:rPr>
              <a:t>Viðbragðsáætlun um krísustjórnun</a:t>
            </a:r>
            <a:endParaRPr lang="is-IS" b="1" kern="1200" dirty="0">
              <a:solidFill>
                <a:schemeClr val="bg1"/>
              </a:solidFill>
              <a:latin typeface="+mn-lt"/>
              <a:ea typeface="+mn-ea"/>
              <a:cs typeface="+mn-cs"/>
            </a:endParaRPr>
          </a:p>
          <a:p>
            <a:r>
              <a:rPr lang="is-IS" sz="1600" dirty="0">
                <a:solidFill>
                  <a:schemeClr val="bg1"/>
                </a:solidFill>
              </a:rPr>
              <a:t>Áætlun sem svæði geta fylgt eftir til skamms tíma til að bregðast við krísu og í endurheimt</a:t>
            </a:r>
            <a:endParaRPr lang="is-IS"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797558" y="4298319"/>
            <a:ext cx="2954816" cy="2369880"/>
          </a:xfrm>
          <a:prstGeom prst="rect">
            <a:avLst/>
          </a:prstGeom>
          <a:solidFill>
            <a:srgbClr val="3AA091"/>
          </a:solidFill>
        </p:spPr>
        <p:txBody>
          <a:bodyPr wrap="square" lIns="91440" tIns="45720" rIns="91440" bIns="45720" rtlCol="0" anchor="t">
            <a:spAutoFit/>
          </a:bodyPr>
          <a:lstStyle/>
          <a:p>
            <a:r>
              <a:rPr lang="is-IS" b="1" dirty="0">
                <a:solidFill>
                  <a:schemeClr val="bg1"/>
                </a:solidFill>
              </a:rPr>
              <a:t>Að hefja aðgerðir í svæðisbundinni krísu</a:t>
            </a:r>
          </a:p>
          <a:p>
            <a:r>
              <a:rPr lang="is-IS" sz="1600" dirty="0">
                <a:solidFill>
                  <a:schemeClr val="bg1"/>
                </a:solidFill>
              </a:rPr>
              <a:t>Verklagsreglur til að virkja viðbragðsfasa. Ráðstafanir, reglur, kerfi og upplýsingamiðlun til hagsmunaaðila innan ferðaþjónustunnar til að tryggja samræmd viðbrögð</a:t>
            </a:r>
            <a:endParaRPr lang="is-IS" sz="1600" dirty="0">
              <a:solidFill>
                <a:schemeClr val="bg1"/>
              </a:solidFill>
              <a:cs typeface="Calibri"/>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764808" y="4296538"/>
            <a:ext cx="3352873" cy="2154436"/>
          </a:xfrm>
          <a:prstGeom prst="rect">
            <a:avLst/>
          </a:prstGeom>
          <a:noFill/>
        </p:spPr>
        <p:txBody>
          <a:bodyPr wrap="square" lIns="91440" tIns="45720" rIns="91440" bIns="45720" rtlCol="0" anchor="t">
            <a:spAutoFit/>
          </a:bodyPr>
          <a:lstStyle/>
          <a:p>
            <a:r>
              <a:rPr lang="is-IS" b="1" dirty="0">
                <a:solidFill>
                  <a:schemeClr val="bg1"/>
                </a:solidFill>
              </a:rPr>
              <a:t>Ytri samskipti við almannatengla, fjölmiðla og þá sem sjá um markaðssetningu</a:t>
            </a:r>
          </a:p>
          <a:p>
            <a:r>
              <a:rPr lang="is-IS" sz="1600" dirty="0">
                <a:solidFill>
                  <a:schemeClr val="bg1"/>
                </a:solidFill>
              </a:rPr>
              <a:t>Svæðisbundin viðbrögð og nálganir á samskipti við ólíka ytri hagsmunaaðila. Hvernig er brugðist við á ólíkan hátt hvað varðar innihald skilaboða, tímasetningu o.fl.</a:t>
            </a:r>
            <a:endParaRPr lang="is-IS" sz="1600" dirty="0">
              <a:solidFill>
                <a:schemeClr val="bg1"/>
              </a:solidFill>
              <a:cs typeface="Calibri"/>
            </a:endParaRP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1415772"/>
          </a:xfrm>
          <a:prstGeom prst="rect">
            <a:avLst/>
          </a:prstGeom>
          <a:noFill/>
        </p:spPr>
        <p:txBody>
          <a:bodyPr wrap="square" lIns="91440" tIns="45720" rIns="91440" bIns="45720" rtlCol="0" anchor="t">
            <a:spAutoFit/>
          </a:bodyPr>
          <a:lstStyle/>
          <a:p>
            <a:r>
              <a:rPr lang="is-IS" b="1" dirty="0">
                <a:solidFill>
                  <a:schemeClr val="bg1"/>
                </a:solidFill>
              </a:rPr>
              <a:t>Endurreisn, endurheimt og að auka seiglu </a:t>
            </a:r>
          </a:p>
          <a:p>
            <a:br>
              <a:rPr lang="is-IS" b="1" dirty="0">
                <a:solidFill>
                  <a:schemeClr val="bg1"/>
                </a:solidFill>
              </a:rPr>
            </a:br>
            <a:r>
              <a:rPr lang="is-IS" sz="1600" dirty="0">
                <a:solidFill>
                  <a:schemeClr val="bg1"/>
                </a:solidFill>
              </a:rPr>
              <a:t>Endurreisn ferðaþjónustunnar innan svæða í átt að ´nýju normi´</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is-IS" sz="2400" b="1" dirty="0">
                <a:solidFill>
                  <a:srgbClr val="086D6E"/>
                </a:solidFill>
              </a:rPr>
              <a:t>Vegvísir svæðisbundinnar ferðaþjónustu til að eiga við krísu</a:t>
            </a:r>
          </a:p>
          <a:p>
            <a:pPr algn="ctr"/>
            <a:r>
              <a:rPr lang="is-IS" sz="2000" i="1" dirty="0">
                <a:solidFill>
                  <a:srgbClr val="086D6E"/>
                </a:solidFill>
              </a:rPr>
              <a:t>(Undirbúningur, </a:t>
            </a:r>
            <a:r>
              <a:rPr lang="is-IS" sz="2000" i="1" dirty="0" err="1">
                <a:solidFill>
                  <a:srgbClr val="086D6E"/>
                </a:solidFill>
              </a:rPr>
              <a:t>afstýring</a:t>
            </a:r>
            <a:r>
              <a:rPr lang="is-IS" sz="2000" i="1" dirty="0">
                <a:solidFill>
                  <a:srgbClr val="086D6E"/>
                </a:solidFill>
              </a:rPr>
              <a:t>, mildun, skipulagning, viðbrögð, endurheimt og endurreisn)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87734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38959" y="249079"/>
            <a:ext cx="4545465" cy="822373"/>
          </a:xfrm>
        </p:spPr>
        <p:txBody>
          <a:bodyPr/>
          <a:lstStyle/>
          <a:p>
            <a:pPr>
              <a:lnSpc>
                <a:spcPct val="100000"/>
              </a:lnSpc>
              <a:spcBef>
                <a:spcPts val="0"/>
              </a:spcBef>
            </a:pPr>
            <a:r>
              <a:rPr lang="is-IS" sz="2000" b="1" dirty="0"/>
              <a:t>Kynning á tilgangi aðgerðaáætlunar um krísustjórnun</a:t>
            </a:r>
            <a:endParaRPr lang="is-IS"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p:txBody>
          <a:bodyPr/>
          <a:lstStyle/>
          <a:p>
            <a:pPr>
              <a:lnSpc>
                <a:spcPct val="100000"/>
              </a:lnSpc>
              <a:spcBef>
                <a:spcPts val="0"/>
              </a:spcBef>
            </a:pPr>
            <a:r>
              <a:rPr lang="is-IS" sz="2000" b="1" dirty="0"/>
              <a:t>Hvað gerist ef svæði eru ekki með aðgerðaáætlun um krísustjórnun</a:t>
            </a:r>
            <a:endParaRPr lang="is-IS"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511069" y="2364353"/>
            <a:ext cx="4465067" cy="822373"/>
          </a:xfrm>
        </p:spPr>
        <p:txBody>
          <a:bodyPr/>
          <a:lstStyle/>
          <a:p>
            <a:pPr>
              <a:lnSpc>
                <a:spcPct val="100000"/>
              </a:lnSpc>
              <a:spcBef>
                <a:spcPts val="0"/>
              </a:spcBef>
            </a:pPr>
            <a:r>
              <a:rPr lang="is-IS" sz="2000" b="1" dirty="0"/>
              <a:t>Hvernig býr maður til skilvirka aðgerðaáætlun</a:t>
            </a:r>
            <a:endParaRPr lang="is-IS" sz="2000" dirty="0"/>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is-IS" sz="2000" b="1" dirty="0"/>
              <a:t>Sniðmát fyrir aðgerðaáætlun fyrir krísustjórnun</a:t>
            </a:r>
            <a:endParaRPr lang="is-IS" sz="2000" dirty="0"/>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129553" y="1428648"/>
            <a:ext cx="5118846" cy="4546458"/>
          </a:xfrm>
        </p:spPr>
        <p:txBody>
          <a:bodyPr>
            <a:noAutofit/>
          </a:bodyPr>
          <a:lstStyle/>
          <a:p>
            <a:pPr marL="0" indent="0">
              <a:lnSpc>
                <a:spcPct val="100000"/>
              </a:lnSpc>
              <a:spcBef>
                <a:spcPts val="0"/>
              </a:spcBef>
            </a:pPr>
            <a:endParaRPr lang="is-IS" sz="2000" dirty="0"/>
          </a:p>
          <a:p>
            <a:pPr marL="0" indent="0">
              <a:lnSpc>
                <a:spcPct val="100000"/>
              </a:lnSpc>
              <a:spcBef>
                <a:spcPts val="0"/>
              </a:spcBef>
            </a:pPr>
            <a:endParaRPr lang="is-IS"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057836" y="191861"/>
            <a:ext cx="5038164" cy="603631"/>
          </a:xfrm>
        </p:spPr>
        <p:txBody>
          <a:bodyPr>
            <a:normAutofit/>
          </a:bodyPr>
          <a:lstStyle/>
          <a:p>
            <a:pPr algn="ctr"/>
            <a:r>
              <a:rPr lang="is-IS" sz="3200" b="1" dirty="0"/>
              <a:t>Efnisyfirlit:</a:t>
            </a:r>
            <a:endParaRPr lang="is-IS"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95194" y="139113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974492" y="1811257"/>
            <a:ext cx="5038164" cy="1365368"/>
          </a:xfrm>
          <a:prstGeom prst="rect">
            <a:avLst/>
          </a:prstGeom>
        </p:spPr>
        <p:txBody>
          <a:bodyPr vert="horz" lIns="91440" tIns="45720" rIns="91440" bIns="45720" rtlCol="0" anchor="t">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is-IS" sz="4000" b="1" dirty="0"/>
              <a:t>Námskeiðseining 5</a:t>
            </a:r>
          </a:p>
          <a:p>
            <a:pPr algn="ctr">
              <a:lnSpc>
                <a:spcPct val="100000"/>
              </a:lnSpc>
              <a:spcBef>
                <a:spcPts val="0"/>
              </a:spcBef>
            </a:pPr>
            <a:endParaRPr lang="is-IS" sz="3200" dirty="0"/>
          </a:p>
          <a:p>
            <a:pPr algn="ctr">
              <a:lnSpc>
                <a:spcPct val="100000"/>
              </a:lnSpc>
              <a:spcBef>
                <a:spcPts val="0"/>
              </a:spcBef>
            </a:pPr>
            <a:r>
              <a:rPr lang="is-IS" sz="3200" dirty="0"/>
              <a:t>Gerð svæðisbundinnar aðgerðaáætlunar um krísustjórnun</a:t>
            </a:r>
            <a:br>
              <a:rPr lang="is-IS" sz="3200" dirty="0"/>
            </a:br>
            <a:r>
              <a:rPr lang="is-IS" sz="2400" b="0" i="1" dirty="0"/>
              <a:t> (Skammtíma viðbragðsáætlun og áætlun fyrir endurheimt)</a:t>
            </a:r>
          </a:p>
          <a:p>
            <a:pPr algn="ctr">
              <a:lnSpc>
                <a:spcPct val="100000"/>
              </a:lnSpc>
              <a:spcBef>
                <a:spcPts val="0"/>
              </a:spcBef>
            </a:pPr>
            <a:endParaRPr lang="is-IS" sz="2400" b="1" dirty="0"/>
          </a:p>
        </p:txBody>
      </p:sp>
      <p:sp>
        <p:nvSpPr>
          <p:cNvPr id="7" name="Text Placeholder 12">
            <a:extLst>
              <a:ext uri="{FF2B5EF4-FFF2-40B4-BE49-F238E27FC236}">
                <a16:creationId xmlns:a16="http://schemas.microsoft.com/office/drawing/2014/main" id="{0C26555A-8B9B-5B5D-5B2D-34845259EA8B}"/>
              </a:ext>
            </a:extLst>
          </p:cNvPr>
          <p:cNvSpPr txBox="1">
            <a:spLocks/>
          </p:cNvSpPr>
          <p:nvPr/>
        </p:nvSpPr>
        <p:spPr>
          <a:xfrm>
            <a:off x="6885694" y="5657606"/>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6</a:t>
            </a:r>
          </a:p>
        </p:txBody>
      </p:sp>
    </p:spTree>
    <p:extLst>
      <p:ext uri="{BB962C8B-B14F-4D97-AF65-F5344CB8AC3E}">
        <p14:creationId xmlns:p14="http://schemas.microsoft.com/office/powerpoint/2010/main" val="2328273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215154"/>
            <a:ext cx="4716425" cy="582221"/>
          </a:xfrm>
        </p:spPr>
        <p:txBody>
          <a:bodyPr>
            <a:normAutofit lnSpcReduction="10000"/>
          </a:bodyPr>
          <a:lstStyle/>
          <a:p>
            <a:r>
              <a:rPr lang="is-IS" dirty="0">
                <a:solidFill>
                  <a:srgbClr val="3AA091"/>
                </a:solidFill>
              </a:rPr>
              <a:t>Hæfniviðmið</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797376"/>
            <a:ext cx="5395869" cy="5953048"/>
          </a:xfrm>
          <a:solidFill>
            <a:schemeClr val="bg1"/>
          </a:solidFill>
        </p:spPr>
        <p:txBody>
          <a:bodyPr vert="horz" lIns="91440" tIns="45720" rIns="91440" bIns="45720" rtlCol="0" anchor="t">
            <a:normAutofit fontScale="85000" lnSpcReduction="10000"/>
          </a:bodyPr>
          <a:lstStyle/>
          <a:p>
            <a:pPr marL="342900" indent="-342900">
              <a:lnSpc>
                <a:spcPct val="120000"/>
              </a:lnSpc>
              <a:spcBef>
                <a:spcPts val="600"/>
              </a:spcBef>
              <a:buFont typeface="Wingdings" panose="05000000000000000000" pitchFamily="2" charset="2"/>
              <a:buChar char="v"/>
            </a:pPr>
            <a:r>
              <a:rPr lang="is-IS" b="1" dirty="0">
                <a:solidFill>
                  <a:srgbClr val="3AA091"/>
                </a:solidFill>
              </a:rPr>
              <a:t>Að átta </a:t>
            </a:r>
            <a:r>
              <a:rPr lang="is-IS" dirty="0">
                <a:solidFill>
                  <a:srgbClr val="4D4D4D"/>
                </a:solidFill>
              </a:rPr>
              <a:t>sig á því</a:t>
            </a:r>
            <a:r>
              <a:rPr lang="is-IS" b="1" dirty="0">
                <a:solidFill>
                  <a:srgbClr val="3AA091"/>
                </a:solidFill>
              </a:rPr>
              <a:t> </a:t>
            </a:r>
            <a:r>
              <a:rPr lang="is-IS" dirty="0">
                <a:solidFill>
                  <a:srgbClr val="4D4D4D"/>
                </a:solidFill>
              </a:rPr>
              <a:t>hvernig aðgerðaáætlun um krísustjórnun leiðir til samkeppnisforskots</a:t>
            </a:r>
            <a:endParaRPr lang="is-IS" dirty="0">
              <a:solidFill>
                <a:srgbClr val="4D4D4D"/>
              </a:solidFill>
              <a:cs typeface="Calibri"/>
            </a:endParaRPr>
          </a:p>
          <a:p>
            <a:pPr marL="342900" indent="-342900">
              <a:lnSpc>
                <a:spcPct val="120000"/>
              </a:lnSpc>
              <a:spcBef>
                <a:spcPts val="600"/>
              </a:spcBef>
              <a:buFont typeface="Wingdings" panose="05000000000000000000" pitchFamily="2" charset="2"/>
              <a:buChar char="v"/>
            </a:pPr>
            <a:r>
              <a:rPr lang="is-IS" b="1" dirty="0">
                <a:solidFill>
                  <a:srgbClr val="F27954"/>
                </a:solidFill>
              </a:rPr>
              <a:t>Skilja </a:t>
            </a:r>
            <a:r>
              <a:rPr lang="is-IS" dirty="0">
                <a:solidFill>
                  <a:srgbClr val="4D4D4D"/>
                </a:solidFill>
              </a:rPr>
              <a:t>hvernig áfangastaðir þurfa að vinna saman. Áætlanagerðin þarf því að vera úthugsuð og ítarleg og lifandi skjal sem inniheldur alla mikilvæga og þætti.  Smáatriðin skipta máli</a:t>
            </a:r>
            <a:endParaRPr lang="is-IS" dirty="0">
              <a:solidFill>
                <a:srgbClr val="4D4D4D"/>
              </a:solidFill>
              <a:cs typeface="Calibri"/>
            </a:endParaRPr>
          </a:p>
          <a:p>
            <a:pPr marL="342900" indent="-342900">
              <a:lnSpc>
                <a:spcPct val="120000"/>
              </a:lnSpc>
              <a:spcBef>
                <a:spcPts val="600"/>
              </a:spcBef>
              <a:buFont typeface="Wingdings" panose="05000000000000000000" pitchFamily="2" charset="2"/>
              <a:buChar char="v"/>
            </a:pPr>
            <a:r>
              <a:rPr lang="is-IS" b="1" dirty="0">
                <a:solidFill>
                  <a:srgbClr val="7A547C"/>
                </a:solidFill>
              </a:rPr>
              <a:t>Fræðast </a:t>
            </a:r>
            <a:r>
              <a:rPr lang="is-IS" dirty="0">
                <a:solidFill>
                  <a:srgbClr val="4D4D4D"/>
                </a:solidFill>
              </a:rPr>
              <a:t>um það hvernig allir hafa hlutverki að gegna varðandi viðbrögð og virkjun áætlana, þjálfun, eftirlit og mat á aðgerðaráætluninni.</a:t>
            </a:r>
            <a:endParaRPr lang="is-IS" dirty="0">
              <a:solidFill>
                <a:srgbClr val="4D4D4D"/>
              </a:solidFill>
              <a:cs typeface="Calibri"/>
            </a:endParaRPr>
          </a:p>
          <a:p>
            <a:pPr marL="342900" indent="-342900">
              <a:lnSpc>
                <a:spcPct val="120000"/>
              </a:lnSpc>
              <a:spcBef>
                <a:spcPts val="600"/>
              </a:spcBef>
              <a:buFont typeface="Wingdings" panose="05000000000000000000" pitchFamily="2" charset="2"/>
              <a:buChar char="v"/>
            </a:pPr>
            <a:r>
              <a:rPr lang="is-IS" b="1" dirty="0">
                <a:solidFill>
                  <a:srgbClr val="916395"/>
                </a:solidFill>
              </a:rPr>
              <a:t>Læra</a:t>
            </a:r>
            <a:r>
              <a:rPr lang="is-IS" dirty="0">
                <a:solidFill>
                  <a:srgbClr val="4D4D4D"/>
                </a:solidFill>
              </a:rPr>
              <a:t> um hvernig á að þróa aðgerðaáætlun um krísustjórnun sem felur í sér öll nauðsynleg fylgiskjöl, gátlista, verklagsáætlanir og aðgerðir</a:t>
            </a:r>
          </a:p>
          <a:p>
            <a:pPr marL="342900" indent="-342900">
              <a:lnSpc>
                <a:spcPct val="120000"/>
              </a:lnSpc>
              <a:spcBef>
                <a:spcPts val="600"/>
              </a:spcBef>
              <a:buFont typeface="Wingdings" panose="05000000000000000000" pitchFamily="2" charset="2"/>
              <a:buChar char="v"/>
            </a:pPr>
            <a:r>
              <a:rPr lang="is-IS" b="1" dirty="0">
                <a:solidFill>
                  <a:srgbClr val="002060"/>
                </a:solidFill>
              </a:rPr>
              <a:t>Að vera meðvituð/-</a:t>
            </a:r>
            <a:r>
              <a:rPr lang="is-IS" b="1" dirty="0" err="1">
                <a:solidFill>
                  <a:srgbClr val="002060"/>
                </a:solidFill>
              </a:rPr>
              <a:t>aður</a:t>
            </a:r>
            <a:r>
              <a:rPr lang="is-IS" b="1" dirty="0">
                <a:solidFill>
                  <a:srgbClr val="002060"/>
                </a:solidFill>
              </a:rPr>
              <a:t> </a:t>
            </a:r>
            <a:r>
              <a:rPr lang="is-IS" dirty="0">
                <a:solidFill>
                  <a:srgbClr val="4D4D4D"/>
                </a:solidFill>
              </a:rPr>
              <a:t>um mikilvægi þess að  prófa aðgerðaáætlunina til að sjá hvort hún virki í raun í ólíkum sviðsmyndum. </a:t>
            </a:r>
          </a:p>
          <a:p>
            <a:pPr marL="342900" indent="-342900">
              <a:lnSpc>
                <a:spcPct val="120000"/>
              </a:lnSpc>
              <a:spcBef>
                <a:spcPts val="600"/>
              </a:spcBef>
              <a:buFont typeface="Wingdings" panose="05000000000000000000" pitchFamily="2" charset="2"/>
              <a:buChar char="v"/>
            </a:pPr>
            <a:endParaRPr lang="is-IS" dirty="0"/>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573" b="7573"/>
          <a:stretch>
            <a:fillRect/>
          </a:stretch>
        </p:blipFill>
        <p:spPr/>
      </p:pic>
    </p:spTree>
    <p:extLst>
      <p:ext uri="{BB962C8B-B14F-4D97-AF65-F5344CB8AC3E}">
        <p14:creationId xmlns:p14="http://schemas.microsoft.com/office/powerpoint/2010/main" val="370973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snow, nature, smoke, clouds&#10;&#10;Description automatically generated">
            <a:extLst>
              <a:ext uri="{FF2B5EF4-FFF2-40B4-BE49-F238E27FC236}">
                <a16:creationId xmlns:a16="http://schemas.microsoft.com/office/drawing/2014/main" id="{9C2A84ED-15D3-1829-B9C5-5F636BBACCB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490" b="19490"/>
          <a:stretch>
            <a:fillRect/>
          </a:stretch>
        </p:blipFill>
        <p:spPr/>
      </p:pic>
      <p:sp>
        <p:nvSpPr>
          <p:cNvPr id="6" name="Text Placeholder 3">
            <a:extLst>
              <a:ext uri="{FF2B5EF4-FFF2-40B4-BE49-F238E27FC236}">
                <a16:creationId xmlns:a16="http://schemas.microsoft.com/office/drawing/2014/main" id="{92E43620-6B83-EC92-17A6-6ED3EF468DE1}"/>
              </a:ext>
            </a:extLst>
          </p:cNvPr>
          <p:cNvSpPr>
            <a:spLocks noGrp="1"/>
          </p:cNvSpPr>
          <p:nvPr>
            <p:ph type="body" sz="quarter" idx="16"/>
          </p:nvPr>
        </p:nvSpPr>
        <p:spPr>
          <a:xfrm>
            <a:off x="6420495" y="1328733"/>
            <a:ext cx="5530205" cy="1849895"/>
          </a:xfrm>
        </p:spPr>
        <p:txBody>
          <a:bodyPr vert="horz" lIns="91440" tIns="45720" rIns="91440" bIns="45720" rtlCol="0" anchor="t">
            <a:normAutofit/>
          </a:bodyPr>
          <a:lstStyle/>
          <a:p>
            <a:r>
              <a:rPr lang="is-IS" sz="3200" dirty="0"/>
              <a:t>1.  Kynning á tilgangi svæðisbundinnar aðgerðaáætlunar um krísustjórnun</a:t>
            </a:r>
          </a:p>
        </p:txBody>
      </p:sp>
    </p:spTree>
    <p:extLst>
      <p:ext uri="{BB962C8B-B14F-4D97-AF65-F5344CB8AC3E}">
        <p14:creationId xmlns:p14="http://schemas.microsoft.com/office/powerpoint/2010/main" val="3278014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509032-A192-B74F-9D77-2C382FADC18E}"/>
              </a:ext>
            </a:extLst>
          </p:cNvPr>
          <p:cNvSpPr>
            <a:spLocks noGrp="1"/>
          </p:cNvSpPr>
          <p:nvPr>
            <p:ph type="body" sz="quarter" idx="16"/>
          </p:nvPr>
        </p:nvSpPr>
        <p:spPr>
          <a:xfrm>
            <a:off x="666708" y="752637"/>
            <a:ext cx="9802000" cy="2537409"/>
          </a:xfrm>
        </p:spPr>
        <p:txBody>
          <a:bodyPr vert="horz" lIns="91440" tIns="45720" rIns="91440" bIns="45720" rtlCol="0" anchor="t">
            <a:normAutofit/>
          </a:bodyPr>
          <a:lstStyle/>
          <a:p>
            <a:r>
              <a:rPr lang="is-IS" b="1" dirty="0"/>
              <a:t>Svæðisbundin aðgerðaáætlun um krísustjórnun</a:t>
            </a:r>
          </a:p>
        </p:txBody>
      </p:sp>
      <p:sp>
        <p:nvSpPr>
          <p:cNvPr id="3" name="TextBox 2">
            <a:extLst>
              <a:ext uri="{FF2B5EF4-FFF2-40B4-BE49-F238E27FC236}">
                <a16:creationId xmlns:a16="http://schemas.microsoft.com/office/drawing/2014/main" id="{32436878-89B4-EAB6-0778-4CC7F1418547}"/>
              </a:ext>
            </a:extLst>
          </p:cNvPr>
          <p:cNvSpPr txBox="1"/>
          <p:nvPr/>
        </p:nvSpPr>
        <p:spPr>
          <a:xfrm>
            <a:off x="666707" y="2124635"/>
            <a:ext cx="9884751" cy="2308324"/>
          </a:xfrm>
          <a:prstGeom prst="rect">
            <a:avLst/>
          </a:prstGeom>
          <a:noFill/>
        </p:spPr>
        <p:txBody>
          <a:bodyPr wrap="square" lIns="91440" tIns="45720" rIns="91440" bIns="45720" rtlCol="0" anchor="t">
            <a:spAutoFit/>
          </a:bodyPr>
          <a:lstStyle/>
          <a:p>
            <a:r>
              <a:rPr lang="is-IS" sz="2400" dirty="0">
                <a:solidFill>
                  <a:schemeClr val="bg1"/>
                </a:solidFill>
              </a:rPr>
              <a:t>Áætlanir um krísustjórnun í svæðisbundinni ferðaþjónustu gerir grein fyrir þeim viðbrögðum og aðgerðum sem svæði þurfa að grípa til, til þess að bregðast við krísu og ná bata eftir krísu.</a:t>
            </a:r>
          </a:p>
          <a:p>
            <a:endParaRPr lang="is-IS" sz="2400" dirty="0">
              <a:solidFill>
                <a:schemeClr val="bg1"/>
              </a:solidFill>
            </a:endParaRPr>
          </a:p>
          <a:p>
            <a:r>
              <a:rPr lang="is-IS" sz="2400" dirty="0">
                <a:solidFill>
                  <a:schemeClr val="bg1"/>
                </a:solidFill>
              </a:rPr>
              <a:t>Áætlunin felur í sér margskonar gögn t.a.m. kort, neyðarlista, aðgerða- og verkefnalista, verklagsreglur, þjálfunaráætlanir, o.fl. </a:t>
            </a:r>
            <a:endParaRPr lang="is-IS" sz="2400" dirty="0">
              <a:solidFill>
                <a:schemeClr val="bg1"/>
              </a:solidFill>
              <a:cs typeface="Calibri"/>
            </a:endParaRPr>
          </a:p>
        </p:txBody>
      </p:sp>
    </p:spTree>
    <p:extLst>
      <p:ext uri="{BB962C8B-B14F-4D97-AF65-F5344CB8AC3E}">
        <p14:creationId xmlns:p14="http://schemas.microsoft.com/office/powerpoint/2010/main" val="3157414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162AA5-2EB8-16AE-89E7-C98B6808CFE1}"/>
              </a:ext>
            </a:extLst>
          </p:cNvPr>
          <p:cNvSpPr>
            <a:spLocks noGrp="1"/>
          </p:cNvSpPr>
          <p:nvPr>
            <p:ph type="body" sz="quarter" idx="18"/>
          </p:nvPr>
        </p:nvSpPr>
        <p:spPr>
          <a:xfrm>
            <a:off x="734714" y="1001075"/>
            <a:ext cx="10722572" cy="5310077"/>
          </a:xfrm>
        </p:spPr>
        <p:txBody>
          <a:bodyPr vert="horz" lIns="91440" tIns="45720" rIns="91440" bIns="45720" rtlCol="0" anchor="t">
            <a:normAutofit fontScale="92500" lnSpcReduction="10000"/>
          </a:bodyPr>
          <a:lstStyle/>
          <a:p>
            <a:pPr marL="0" indent="0">
              <a:lnSpc>
                <a:spcPct val="120000"/>
              </a:lnSpc>
              <a:spcBef>
                <a:spcPts val="0"/>
              </a:spcBef>
            </a:pPr>
            <a:r>
              <a:rPr lang="is-IS" dirty="0"/>
              <a:t>Tilgangur aðgerðaáætlunarinnar er að koma fram með skilvirka skammtíma áætlun um stjórnun á hættutímum sem hægt er að fara í ef til krísu kemur. Þar er lögð áhersla á viðbrögð við hættuástandi. Þar þarf að koma fram:</a:t>
            </a:r>
            <a:endParaRPr lang="is-IS" dirty="0">
              <a:cs typeface="Calibri" panose="020F0502020204030204"/>
            </a:endParaRPr>
          </a:p>
          <a:p>
            <a:pPr marL="0" indent="0">
              <a:lnSpc>
                <a:spcPct val="120000"/>
              </a:lnSpc>
              <a:spcBef>
                <a:spcPts val="0"/>
              </a:spcBef>
            </a:pPr>
            <a:endParaRPr lang="is-IS" dirty="0">
              <a:cs typeface="Calibri" panose="020F0502020204030204"/>
            </a:endParaRPr>
          </a:p>
          <a:p>
            <a:pPr marL="342900" indent="-342900">
              <a:lnSpc>
                <a:spcPct val="120000"/>
              </a:lnSpc>
              <a:spcBef>
                <a:spcPts val="0"/>
              </a:spcBef>
              <a:buChar char="•"/>
            </a:pPr>
            <a:r>
              <a:rPr lang="is-IS" dirty="0">
                <a:cs typeface="Calibri" panose="020F0502020204030204"/>
              </a:rPr>
              <a:t>Umgjörð og </a:t>
            </a:r>
            <a:r>
              <a:rPr lang="is-IS" b="1" dirty="0">
                <a:cs typeface="Calibri" panose="020F0502020204030204"/>
              </a:rPr>
              <a:t>listi yfir aðgerðir </a:t>
            </a:r>
            <a:r>
              <a:rPr lang="is-IS" dirty="0">
                <a:cs typeface="Calibri" panose="020F0502020204030204"/>
              </a:rPr>
              <a:t>sem þarf til að viðbragðsteymið sé vel undirbúið og viti hvað á að gera og hvenær, ef upp kemur hættuástand. </a:t>
            </a:r>
          </a:p>
          <a:p>
            <a:pPr marL="342900" indent="-342900">
              <a:lnSpc>
                <a:spcPct val="120000"/>
              </a:lnSpc>
              <a:spcBef>
                <a:spcPts val="0"/>
              </a:spcBef>
              <a:buChar char="•"/>
            </a:pPr>
            <a:r>
              <a:rPr lang="is-IS" dirty="0">
                <a:cs typeface="Calibri" panose="020F0502020204030204"/>
              </a:rPr>
              <a:t> Aðferðir fyrir eftirlit og mat og listi yfir viðeigandi verkfæri </a:t>
            </a:r>
          </a:p>
          <a:p>
            <a:pPr marL="342900" indent="-342900">
              <a:lnSpc>
                <a:spcPct val="120000"/>
              </a:lnSpc>
              <a:spcBef>
                <a:spcPts val="0"/>
              </a:spcBef>
              <a:buChar char="•"/>
            </a:pPr>
            <a:r>
              <a:rPr lang="is-IS" dirty="0">
                <a:cs typeface="Calibri" panose="020F0502020204030204"/>
              </a:rPr>
              <a:t>Sjá til þess að viðeigandi þjálfun sé til staðar.  Deila ábyrgð og hlutverkum, þróa og viðhalda tengiliðalistum</a:t>
            </a:r>
          </a:p>
          <a:p>
            <a:pPr marL="342900" indent="-342900">
              <a:lnSpc>
                <a:spcPct val="120000"/>
              </a:lnSpc>
              <a:spcBef>
                <a:spcPts val="0"/>
              </a:spcBef>
              <a:buChar char="•"/>
            </a:pPr>
            <a:r>
              <a:rPr lang="is-IS" dirty="0">
                <a:cs typeface="Calibri" panose="020F0502020204030204"/>
              </a:rPr>
              <a:t>Þróa samskipta aðferðir og samskiptaáætlanir sem mikilvægar eru til að eiga í samskiptum við atvinnugreinina, almannatengla og fjölmiðla. </a:t>
            </a:r>
          </a:p>
          <a:p>
            <a:pPr marL="342900" indent="-342900">
              <a:lnSpc>
                <a:spcPct val="120000"/>
              </a:lnSpc>
              <a:spcBef>
                <a:spcPts val="0"/>
              </a:spcBef>
              <a:buChar char="•"/>
            </a:pPr>
            <a:r>
              <a:rPr lang="is-IS" dirty="0">
                <a:cs typeface="Calibri" panose="020F0502020204030204"/>
              </a:rPr>
              <a:t>Stefnumótandi viðbrögð og markaðsherferðir fyrir endurheimt.</a:t>
            </a:r>
          </a:p>
          <a:p>
            <a:pPr marL="342900" indent="-342900">
              <a:lnSpc>
                <a:spcPct val="120000"/>
              </a:lnSpc>
              <a:spcBef>
                <a:spcPts val="0"/>
              </a:spcBef>
              <a:buChar char="•"/>
            </a:pPr>
            <a:r>
              <a:rPr lang="is-IS" dirty="0">
                <a:cs typeface="Calibri" panose="020F0502020204030204"/>
              </a:rPr>
              <a:t>Allar nauðsynlegar verklagsreglur, áætlanir, rekstraráætlanir, heilbrigðis- og öryggisathuganir, aðgerðalistar o.s.frv. sem þarf fyrir krísu</a:t>
            </a:r>
          </a:p>
          <a:p>
            <a:pPr marL="0" indent="0">
              <a:lnSpc>
                <a:spcPct val="120000"/>
              </a:lnSpc>
              <a:spcBef>
                <a:spcPts val="0"/>
              </a:spcBef>
            </a:pPr>
            <a:endParaRPr lang="is-IS" dirty="0">
              <a:cs typeface="Calibri" panose="020F0502020204030204"/>
            </a:endParaRPr>
          </a:p>
          <a:p>
            <a:pPr marL="342900" indent="-342900">
              <a:lnSpc>
                <a:spcPct val="120000"/>
              </a:lnSpc>
              <a:spcBef>
                <a:spcPts val="0"/>
              </a:spcBef>
              <a:buFont typeface="Wingdings" panose="05000000000000000000" pitchFamily="2" charset="2"/>
              <a:buChar char="v"/>
            </a:pPr>
            <a:endParaRPr lang="is-IS" dirty="0">
              <a:cs typeface="Calibri" panose="020F0502020204030204"/>
            </a:endParaRPr>
          </a:p>
        </p:txBody>
      </p:sp>
      <p:sp>
        <p:nvSpPr>
          <p:cNvPr id="5" name="Text Placeholder 4">
            <a:extLst>
              <a:ext uri="{FF2B5EF4-FFF2-40B4-BE49-F238E27FC236}">
                <a16:creationId xmlns:a16="http://schemas.microsoft.com/office/drawing/2014/main" id="{2CE5BAB8-B658-E6B3-7917-2E25B5136C5C}"/>
              </a:ext>
            </a:extLst>
          </p:cNvPr>
          <p:cNvSpPr>
            <a:spLocks noGrp="1"/>
          </p:cNvSpPr>
          <p:nvPr>
            <p:ph type="body" sz="quarter" idx="16"/>
          </p:nvPr>
        </p:nvSpPr>
        <p:spPr>
          <a:xfrm>
            <a:off x="734714" y="418855"/>
            <a:ext cx="11029341" cy="677470"/>
          </a:xfrm>
        </p:spPr>
        <p:txBody>
          <a:bodyPr vert="horz" lIns="91440" tIns="45720" rIns="91440" bIns="45720" rtlCol="0" anchor="t">
            <a:normAutofit fontScale="92500"/>
          </a:bodyPr>
          <a:lstStyle/>
          <a:p>
            <a:r>
              <a:rPr lang="is-IS" b="1" dirty="0"/>
              <a:t>Yfirlit yfir hvað svæðisbundin krísustjórnunaráætlun felur í sér</a:t>
            </a:r>
            <a:endParaRPr lang="is-IS" dirty="0">
              <a:cs typeface="Calibri"/>
            </a:endParaRPr>
          </a:p>
        </p:txBody>
      </p:sp>
    </p:spTree>
    <p:extLst>
      <p:ext uri="{BB962C8B-B14F-4D97-AF65-F5344CB8AC3E}">
        <p14:creationId xmlns:p14="http://schemas.microsoft.com/office/powerpoint/2010/main" val="371015219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6" ma:contentTypeDescription="Create a new document." ma:contentTypeScope="" ma:versionID="4d44fedefe0c62ba28a1142d2f1c8617">
  <xsd:schema xmlns:xsd="http://www.w3.org/2001/XMLSchema" xmlns:xs="http://www.w3.org/2001/XMLSchema" xmlns:p="http://schemas.microsoft.com/office/2006/metadata/properties" xmlns:ns2="00645bbc-0ffd-4d17-83af-50f7d648f972" targetNamespace="http://schemas.microsoft.com/office/2006/metadata/properties" ma:root="true" ma:fieldsID="18e4016706dfd069ec307f44fd68ba50"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Tilb_x00fa_i_x00f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ilb_x00fa_i_x00f0_" ma:index="13" nillable="true" ma:displayName="Tilbúið" ma:default="0" ma:description="Ef óhætt er að senda glærurnar á heimasíðu T Crisis NAV" ma:format="Dropdown" ma:internalName="Tilb_x00fa_i_x00f0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ilb_x00fa_i_x00f0_ xmlns="00645bbc-0ffd-4d17-83af-50f7d648f972">false</Tilb_x00fa_i_x00f0_>
  </documentManagement>
</p:properties>
</file>

<file path=customXml/itemProps1.xml><?xml version="1.0" encoding="utf-8"?>
<ds:datastoreItem xmlns:ds="http://schemas.openxmlformats.org/officeDocument/2006/customXml" ds:itemID="{A9030ED6-5C33-4C22-861C-0842AC567F2B}">
  <ds:schemaRefs>
    <ds:schemaRef ds:uri="http://schemas.microsoft.com/sharepoint/v3/contenttype/forms"/>
  </ds:schemaRefs>
</ds:datastoreItem>
</file>

<file path=customXml/itemProps2.xml><?xml version="1.0" encoding="utf-8"?>
<ds:datastoreItem xmlns:ds="http://schemas.openxmlformats.org/officeDocument/2006/customXml" ds:itemID="{D5C25030-98F8-43A0-B2B3-203AF47CD4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A33A68-0D7E-42A4-9103-BE7D51BD9541}">
  <ds:schemaRefs>
    <ds:schemaRef ds:uri="http://schemas.microsoft.com/office/2006/metadata/properties"/>
    <ds:schemaRef ds:uri="http://schemas.microsoft.com/office/infopath/2007/PartnerControls"/>
    <ds:schemaRef ds:uri="00645bbc-0ffd-4d17-83af-50f7d648f972"/>
  </ds:schemaRefs>
</ds:datastoreItem>
</file>

<file path=docProps/app.xml><?xml version="1.0" encoding="utf-8"?>
<Properties xmlns="http://schemas.openxmlformats.org/officeDocument/2006/extended-properties" xmlns:vt="http://schemas.openxmlformats.org/officeDocument/2006/docPropsVTypes">
  <TotalTime>10129</TotalTime>
  <Words>3351</Words>
  <Application>Microsoft Office PowerPoint</Application>
  <PresentationFormat>Widescreen</PresentationFormat>
  <Paragraphs>432</Paragraphs>
  <Slides>35</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35</vt:i4>
      </vt:variant>
    </vt:vector>
  </HeadingPairs>
  <TitlesOfParts>
    <vt:vector size="47" baseType="lpstr">
      <vt:lpstr>Arial</vt:lpstr>
      <vt:lpstr>Calibri</vt:lpstr>
      <vt:lpstr>Calibri Light</vt:lpstr>
      <vt:lpstr>Lato Regular</vt:lpstr>
      <vt:lpstr>Montserrat</vt:lpstr>
      <vt:lpstr>Montserrat Light</vt:lpstr>
      <vt:lpstr>Montserrat Medium</vt:lpstr>
      <vt:lpstr>Quattrocento Sans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1865</cp:revision>
  <dcterms:created xsi:type="dcterms:W3CDTF">2020-10-14T13:32:04Z</dcterms:created>
  <dcterms:modified xsi:type="dcterms:W3CDTF">2023-09-06T14:10:41Z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