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494" r:id="rId2"/>
    <p:sldId id="6040" r:id="rId3"/>
    <p:sldId id="6041" r:id="rId4"/>
    <p:sldId id="5504" r:id="rId5"/>
    <p:sldId id="6021" r:id="rId6"/>
    <p:sldId id="6022" r:id="rId7"/>
    <p:sldId id="4878" r:id="rId8"/>
    <p:sldId id="6023" r:id="rId9"/>
    <p:sldId id="5931" r:id="rId10"/>
    <p:sldId id="5945" r:id="rId11"/>
    <p:sldId id="5985" r:id="rId12"/>
    <p:sldId id="5934" r:id="rId13"/>
    <p:sldId id="5940" r:id="rId14"/>
    <p:sldId id="5939" r:id="rId15"/>
    <p:sldId id="5937" r:id="rId16"/>
    <p:sldId id="5941" r:id="rId17"/>
    <p:sldId id="6024" r:id="rId18"/>
    <p:sldId id="5943" r:id="rId19"/>
    <p:sldId id="6026" r:id="rId20"/>
    <p:sldId id="6027" r:id="rId21"/>
    <p:sldId id="5936" r:id="rId22"/>
    <p:sldId id="5947" r:id="rId23"/>
    <p:sldId id="5948" r:id="rId24"/>
    <p:sldId id="5949" r:id="rId25"/>
    <p:sldId id="5952" r:id="rId26"/>
    <p:sldId id="5951" r:id="rId27"/>
    <p:sldId id="4880" r:id="rId28"/>
    <p:sldId id="5956" r:id="rId29"/>
    <p:sldId id="6028" r:id="rId30"/>
    <p:sldId id="5953" r:id="rId31"/>
    <p:sldId id="5957" r:id="rId32"/>
    <p:sldId id="5958" r:id="rId33"/>
    <p:sldId id="5959" r:id="rId34"/>
    <p:sldId id="5962" r:id="rId35"/>
    <p:sldId id="5971" r:id="rId36"/>
    <p:sldId id="5966" r:id="rId37"/>
    <p:sldId id="5965" r:id="rId38"/>
    <p:sldId id="5964" r:id="rId39"/>
    <p:sldId id="5983" r:id="rId40"/>
    <p:sldId id="5967" r:id="rId41"/>
    <p:sldId id="5969" r:id="rId42"/>
    <p:sldId id="6039" r:id="rId43"/>
    <p:sldId id="6030"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01D60-70E2-452A-BF20-940E2CEBD98A}" type="datetimeFigureOut">
              <a:rPr lang="de-DE" smtClean="0"/>
              <a:t>05.07.2023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09AC7-412A-49C9-AD79-6E47CA873871}" type="slidenum">
              <a:rPr lang="de-DE" smtClean="0"/>
              <a:t>‹Nr.›</a:t>
            </a:fld>
            <a:endParaRPr lang="de-DE"/>
          </a:p>
        </p:txBody>
      </p:sp>
    </p:spTree>
    <p:extLst>
      <p:ext uri="{BB962C8B-B14F-4D97-AF65-F5344CB8AC3E}">
        <p14:creationId xmlns:p14="http://schemas.microsoft.com/office/powerpoint/2010/main" val="302860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7CC7C-D46F-634C-9849-AEFDDCB9FB66}" type="slidenum">
              <a:rPr lang="en-LB"/>
              <a:t>29</a:t>
            </a:fld>
            <a:endParaRPr lang="en-LB"/>
          </a:p>
        </p:txBody>
      </p:sp>
    </p:spTree>
    <p:extLst>
      <p:ext uri="{BB962C8B-B14F-4D97-AF65-F5344CB8AC3E}">
        <p14:creationId xmlns:p14="http://schemas.microsoft.com/office/powerpoint/2010/main" val="331507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4654F-AEB2-BBBE-0003-5116CD6012D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B1218FB-09CB-B9D0-B918-D18802E6B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F27D004-8CF5-B33E-439E-CDC96B054DC6}"/>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EA198796-365B-0C9C-4CAB-5F95AFB014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30DB4BE-69CC-C69B-708A-40D8693249AC}"/>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347445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688DD-70EE-8851-7512-54EA79E386F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C5636FB-45AA-89F3-0419-AE640F1614F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57FE3E-3234-73A7-5D0A-18834BED7AD9}"/>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77FAB11F-910B-CEEC-75ED-A1D621F47EB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DE01137-405A-DCD4-ED0E-EFA387F09DFD}"/>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277094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6E62AB-AFFA-2515-CE98-5B5766E52F0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17C24FD-F997-163B-1A68-89E74FAA350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04DB98-A63E-3D43-F8D4-BEA5C17FC781}"/>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FEC59E7D-652C-F4B6-F6C7-E20A870A8C5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4450E1-8CD2-A704-B097-D2F9D5D376DC}"/>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98317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0"/>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TextBox 1">
            <a:extLst>
              <a:ext uri="{FF2B5EF4-FFF2-40B4-BE49-F238E27FC236}">
                <a16:creationId xmlns:a16="http://schemas.microsoft.com/office/drawing/2014/main" id="{164FEE1C-6B5B-EFB3-AA9B-382130EF8962}"/>
              </a:ext>
            </a:extLst>
          </p:cNvPr>
          <p:cNvSpPr txBox="1"/>
          <p:nvPr userDrawn="1"/>
        </p:nvSpPr>
        <p:spPr>
          <a:xfrm>
            <a:off x="817349" y="2132896"/>
            <a:ext cx="6860160" cy="1200329"/>
          </a:xfrm>
          <a:prstGeom prst="rect">
            <a:avLst/>
          </a:prstGeom>
          <a:noFill/>
        </p:spPr>
        <p:txBody>
          <a:bodyPr wrap="square" rtlCol="0">
            <a:spAutoFit/>
          </a:bodyPr>
          <a:lstStyle/>
          <a:p>
            <a:r>
              <a:rPr lang="en-IE" sz="2400" dirty="0" err="1">
                <a:solidFill>
                  <a:srgbClr val="7A547C"/>
                </a:solidFill>
              </a:rPr>
              <a:t>Regionales</a:t>
            </a:r>
            <a:r>
              <a:rPr lang="en-IE" sz="2400" dirty="0">
                <a:solidFill>
                  <a:srgbClr val="7A547C"/>
                </a:solidFill>
              </a:rPr>
              <a:t> </a:t>
            </a:r>
            <a:r>
              <a:rPr lang="en-IE" sz="2400" dirty="0" err="1">
                <a:solidFill>
                  <a:srgbClr val="7A547C"/>
                </a:solidFill>
              </a:rPr>
              <a:t>Tourismus-Krisenmanagement</a:t>
            </a:r>
            <a:r>
              <a:rPr lang="en-IE" sz="2400" dirty="0">
                <a:solidFill>
                  <a:srgbClr val="7A547C"/>
                </a:solidFill>
              </a:rPr>
              <a:t> (RTKM)</a:t>
            </a:r>
          </a:p>
          <a:p>
            <a:r>
              <a:rPr lang="en-IE" sz="2400" dirty="0">
                <a:solidFill>
                  <a:srgbClr val="7A547C"/>
                </a:solidFill>
              </a:rPr>
              <a:t>HEI-</a:t>
            </a:r>
            <a:r>
              <a:rPr lang="en-IE" sz="2400" dirty="0" err="1">
                <a:solidFill>
                  <a:srgbClr val="7A547C"/>
                </a:solidFill>
              </a:rPr>
              <a:t>Kurs</a:t>
            </a:r>
            <a:r>
              <a:rPr lang="en-IE" sz="2400" dirty="0">
                <a:solidFill>
                  <a:srgbClr val="7A547C"/>
                </a:solidFill>
              </a:rPr>
              <a:t>, 2023</a:t>
            </a:r>
          </a:p>
          <a:p>
            <a:r>
              <a:rPr lang="en-IE" sz="2400" i="1" dirty="0" err="1">
                <a:solidFill>
                  <a:srgbClr val="7A547C"/>
                </a:solidFill>
              </a:rPr>
              <a:t>Entwickelt</a:t>
            </a:r>
            <a:r>
              <a:rPr lang="en-IE" sz="2400" i="1" dirty="0">
                <a:solidFill>
                  <a:srgbClr val="7A547C"/>
                </a:solidFill>
              </a:rPr>
              <a:t> von Laura </a:t>
            </a:r>
            <a:r>
              <a:rPr lang="en-IE" sz="2400" i="1" dirty="0" err="1">
                <a:solidFill>
                  <a:srgbClr val="7A547C"/>
                </a:solidFill>
              </a:rPr>
              <a:t>Magan</a:t>
            </a:r>
            <a:r>
              <a:rPr lang="en-IE" sz="2400" i="1" dirty="0">
                <a:solidFill>
                  <a:srgbClr val="7A547C"/>
                </a:solidFill>
              </a:rPr>
              <a:t> (Momentum) </a:t>
            </a:r>
          </a:p>
        </p:txBody>
      </p:sp>
      <p:sp>
        <p:nvSpPr>
          <p:cNvPr id="3" name="Rectangle 22">
            <a:extLst>
              <a:ext uri="{FF2B5EF4-FFF2-40B4-BE49-F238E27FC236}">
                <a16:creationId xmlns:a16="http://schemas.microsoft.com/office/drawing/2014/main" id="{8AF89E7E-8CEC-9143-93C5-46A57408B9A7}"/>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761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1137511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42832" y="4627138"/>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81160" y="4684333"/>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504517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11069" y="4627138"/>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18943" y="-6"/>
            <a:ext cx="546410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34477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2954404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9396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44570" y="0"/>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584877" y="1268415"/>
            <a:ext cx="4621841" cy="5446709"/>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537586" y="304399"/>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00034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768909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02773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90778-2CFD-3263-D7B3-14AE82FFA5B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57D29C-501F-5B01-3EFF-D4BDB5AC5B2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10DA45-57DD-DE37-81C1-3AE75E0479BB}"/>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F304D260-8E40-B01A-BB8F-05D0885E6D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7571B6-3B9A-4CA1-D349-BC8EC56C8C3B}"/>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2269487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849324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9570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2A626-D299-9B1E-0BA9-A504F6D55AD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95295E0-1E95-492A-1213-1EC9FC13C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6988E26-8528-8AED-EFDB-B80E0A2D9C89}"/>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D4FE5332-3EAE-9387-F9E2-FEA796F79F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F23E7D-4422-1619-4C97-70BDE60FFD4E}"/>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4258932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63BF7-CCA1-B01B-5FE7-CD8EA35A09C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B7FBEE9-113F-216F-3C82-695ADC5C80F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E5F7220-14C4-5567-A527-07C7208C2D1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3771FFF-35A0-D3AB-0D5F-83045F9C0197}"/>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6" name="Fußzeilenplatzhalter 5">
            <a:extLst>
              <a:ext uri="{FF2B5EF4-FFF2-40B4-BE49-F238E27FC236}">
                <a16:creationId xmlns:a16="http://schemas.microsoft.com/office/drawing/2014/main" id="{0F3F5C6F-9772-6D48-76F8-27728790E4C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5F0A63-ED1D-2255-E250-E092D0212937}"/>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25891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8F037-2120-70D0-9A36-4FB233DBC93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AFAA468-7BBC-5108-9FF7-4237A81A4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315E8E0-5782-F13D-BD91-AAF4D77C5FB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825F743-E8F3-FC39-E6FC-6F7C128A42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3E1850F-6A83-3267-3AF1-9729B0462EC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1B76C8B-EB2C-6028-0A8D-E6B0E7E7B7F9}"/>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8" name="Fußzeilenplatzhalter 7">
            <a:extLst>
              <a:ext uri="{FF2B5EF4-FFF2-40B4-BE49-F238E27FC236}">
                <a16:creationId xmlns:a16="http://schemas.microsoft.com/office/drawing/2014/main" id="{C8960C48-7EEC-E6E1-528B-63D84048D25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BD86364-92BE-F1C4-D3E1-9E5402D90AE3}"/>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108406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91B0-815D-F87E-37D8-CAD6F95008A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3369AAD-413C-0DE9-7586-32DEA30FD68B}"/>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4" name="Fußzeilenplatzhalter 3">
            <a:extLst>
              <a:ext uri="{FF2B5EF4-FFF2-40B4-BE49-F238E27FC236}">
                <a16:creationId xmlns:a16="http://schemas.microsoft.com/office/drawing/2014/main" id="{A3E3A497-0C4E-EF1C-21B3-06C5926F2BB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33F64F1-8DF4-727A-5C5E-F519C78D99C7}"/>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2238282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29B5069-4B32-25D2-5A78-2502FFB3C7AC}"/>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3" name="Fußzeilenplatzhalter 2">
            <a:extLst>
              <a:ext uri="{FF2B5EF4-FFF2-40B4-BE49-F238E27FC236}">
                <a16:creationId xmlns:a16="http://schemas.microsoft.com/office/drawing/2014/main" id="{5A8E2F63-E09D-99C1-6CC7-254F433E54F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CC9D89E-C3E7-D83F-6943-DDBBEBE83652}"/>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409422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DEF8F-64F0-117F-CA15-0F99A3C0CF7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15148D2-F56F-F474-7105-969BE4142C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BEB7EEE-A8C3-1C5F-745E-A1D6660B9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210771B-9FF9-C13F-77BA-89F8CC70D756}"/>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6" name="Fußzeilenplatzhalter 5">
            <a:extLst>
              <a:ext uri="{FF2B5EF4-FFF2-40B4-BE49-F238E27FC236}">
                <a16:creationId xmlns:a16="http://schemas.microsoft.com/office/drawing/2014/main" id="{32725944-64FE-57F5-C568-0CC2C5F04C8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238E701-3ACE-1B52-B092-5EB86C6D419D}"/>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222917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16D54-ED66-24C3-757D-31B47C71237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CFE5472-6E90-3AD3-8D9C-A46B25D84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1F9B011-5AE5-D44F-0F2C-81789D1AA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9BA8EF3-8A5E-4A2A-6895-F4861B874DE1}"/>
              </a:ext>
            </a:extLst>
          </p:cNvPr>
          <p:cNvSpPr>
            <a:spLocks noGrp="1"/>
          </p:cNvSpPr>
          <p:nvPr>
            <p:ph type="dt" sz="half" idx="10"/>
          </p:nvPr>
        </p:nvSpPr>
        <p:spPr/>
        <p:txBody>
          <a:bodyPr/>
          <a:lstStyle/>
          <a:p>
            <a:fld id="{18B0DD36-0FF5-48D8-8A08-1E3F841B9090}" type="datetimeFigureOut">
              <a:rPr lang="de-DE" smtClean="0"/>
              <a:t>05.07.2023</a:t>
            </a:fld>
            <a:endParaRPr lang="de-DE"/>
          </a:p>
        </p:txBody>
      </p:sp>
      <p:sp>
        <p:nvSpPr>
          <p:cNvPr id="6" name="Fußzeilenplatzhalter 5">
            <a:extLst>
              <a:ext uri="{FF2B5EF4-FFF2-40B4-BE49-F238E27FC236}">
                <a16:creationId xmlns:a16="http://schemas.microsoft.com/office/drawing/2014/main" id="{8788B497-A203-F0AE-7C91-AC53AF4F3A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7D7DA0-09A6-BDCB-54C7-6243A4477AAC}"/>
              </a:ext>
            </a:extLst>
          </p:cNvPr>
          <p:cNvSpPr>
            <a:spLocks noGrp="1"/>
          </p:cNvSpPr>
          <p:nvPr>
            <p:ph type="sldNum" sz="quarter" idx="12"/>
          </p:nvPr>
        </p:nvSpPr>
        <p:spPr/>
        <p:txBody>
          <a:bodyPr/>
          <a:lstStyle/>
          <a:p>
            <a:fld id="{0E0678ED-D870-4790-8D22-070300617410}" type="slidenum">
              <a:rPr lang="de-DE" smtClean="0"/>
              <a:t>‹Nr.›</a:t>
            </a:fld>
            <a:endParaRPr lang="de-DE"/>
          </a:p>
        </p:txBody>
      </p:sp>
    </p:spTree>
    <p:extLst>
      <p:ext uri="{BB962C8B-B14F-4D97-AF65-F5344CB8AC3E}">
        <p14:creationId xmlns:p14="http://schemas.microsoft.com/office/powerpoint/2010/main" val="103747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9FDE10-4B61-48E8-5E50-E020F013B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8616A8-A4F8-ACAD-AC5D-C746E0E1D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2003099-42BF-5030-E701-206FA7973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0DD36-0FF5-48D8-8A08-1E3F841B9090}" type="datetimeFigureOut">
              <a:rPr lang="de-DE" smtClean="0"/>
              <a:t>05.07.2023</a:t>
            </a:fld>
            <a:endParaRPr lang="de-DE"/>
          </a:p>
        </p:txBody>
      </p:sp>
      <p:sp>
        <p:nvSpPr>
          <p:cNvPr id="5" name="Fußzeilenplatzhalter 4">
            <a:extLst>
              <a:ext uri="{FF2B5EF4-FFF2-40B4-BE49-F238E27FC236}">
                <a16:creationId xmlns:a16="http://schemas.microsoft.com/office/drawing/2014/main" id="{E645A122-BF5D-EFD1-1DDD-CC4CEC824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9616FFC-FE8D-5520-5DF0-4BE3A99AD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678ED-D870-4790-8D22-070300617410}" type="slidenum">
              <a:rPr lang="de-DE" smtClean="0"/>
              <a:t>‹Nr.›</a:t>
            </a:fld>
            <a:endParaRPr lang="de-DE"/>
          </a:p>
        </p:txBody>
      </p:sp>
    </p:spTree>
    <p:extLst>
      <p:ext uri="{BB962C8B-B14F-4D97-AF65-F5344CB8AC3E}">
        <p14:creationId xmlns:p14="http://schemas.microsoft.com/office/powerpoint/2010/main" val="2451967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techtarget.com/searchdisasterrecovery/definition/Business-Continuity-and-Disaster-Recovery-BCDR" TargetMode="External"/><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hyperlink" Target="https://www.techtarget.com/searchdisasterrecovery/feature/Preparing-an-annual-schedule-of-business-continuity-activities" TargetMode="External"/><Relationship Id="rId5" Type="http://schemas.openxmlformats.org/officeDocument/2006/relationships/hyperlink" Target="https://www.techtarget.com/searchdisasterrecovery/feature/Using-a-business-continuity-plan-template-A-free-business-continuity-template-and-guide" TargetMode="External"/><Relationship Id="rId4" Type="http://schemas.openxmlformats.org/officeDocument/2006/relationships/hyperlink" Target="https://www.techtarget.com/searchdisasterrecovery/answer/How-does-corporate-resilience-differ-from-business-continuit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andfonline.com/doi/abs/10.1080/13683500.2012.741115" TargetMode="Externa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HAu-OLLR9M" TargetMode="External"/><Relationship Id="rId2" Type="http://schemas.openxmlformats.org/officeDocument/2006/relationships/hyperlink" Target="https://www.techtarget.com/searchdisasterrecovery/definition/business-continuity-action-plan"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media-publications.bcg.com/BCG-Executive-Perspectives-CEOs-Dilemma.pdf" TargetMode="External"/><Relationship Id="rId1" Type="http://schemas.openxmlformats.org/officeDocument/2006/relationships/slideLayout" Target="../slideLayouts/slideLayout15.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media-publications.bcg.com/BCG-Executive-Perspectives-CEOs-Dilemma.pdf"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target.com/searchdisasterrecovery/definition/emergency-communications-plan-EC-plan" TargetMode="External"/><Relationship Id="rId2" Type="http://schemas.openxmlformats.org/officeDocument/2006/relationships/hyperlink" Target="https://searchcompliance.techtarget.com/definition/risk-assessment" TargetMode="External"/><Relationship Id="rId1" Type="http://schemas.openxmlformats.org/officeDocument/2006/relationships/slideLayout" Target="../slideLayouts/slideLayout15.xml"/><Relationship Id="rId4" Type="http://schemas.openxmlformats.org/officeDocument/2006/relationships/hyperlink" Target="https://www.techtarget.com/searchdisasterrecovery/definition/disaster-recovery-pla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smartsheet.com/content/crisis-management-team-roles" TargetMode="External"/><Relationship Id="rId7" Type="http://schemas.openxmlformats.org/officeDocument/2006/relationships/image" Target="../media/image28.svg"/><Relationship Id="rId2" Type="http://schemas.openxmlformats.org/officeDocument/2006/relationships/hyperlink" Target="https://youtu.be/ZetTrqWFE_w" TargetMode="Externa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qtic.com.au/industry-development/business-resources/" TargetMode="External"/><Relationship Id="rId2" Type="http://schemas.openxmlformats.org/officeDocument/2006/relationships/hyperlink" Target="https://www.techtarget.com/searchcio/post/How-IT-can-enable-long-term-hybrid-remote-work" TargetMode="Externa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cbi.eu/market-information/tourism/how-manage-risks-tourism"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www.unwto.org/tourism-and-covid-19-unprecedented-economic-impacts#:~:text=As%20many%20as%20100%20million,global%20tourism)%20are%20particularly%20vulnerable." TargetMode="External"/><Relationship Id="rId2" Type="http://schemas.openxmlformats.org/officeDocument/2006/relationships/hyperlink" Target="https://www.irishtimes.com/business/transport-and-tourism/tourism-jobs-slump-25-as-covid-19-wreaks-havoc-on-sector-1.4364419" TargetMode="External"/><Relationship Id="rId1" Type="http://schemas.openxmlformats.org/officeDocument/2006/relationships/slideLayout" Target="../slideLayouts/slideLayout17.xml"/><Relationship Id="rId5" Type="http://schemas.openxmlformats.org/officeDocument/2006/relationships/image" Target="../media/image42.jpg"/><Relationship Id="rId4" Type="http://schemas.openxmlformats.org/officeDocument/2006/relationships/hyperlink" Target="https://www.unwto.org/impact-assessment-of-the-covid-19-outbreak-on-international-tourism#:~:text=The%20coronavirus%20pandemic%20caused%20a,arrivals%20in%20both%20years%20combin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www.phocuswire.com/7-stages-new-normal-timothy-oneil-dunne-wit"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smartsheet.com/content/crisis-management-model-theories"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oecd.org/coronavirus/policy-responses/rebuilding-tourism-for-the-future-covid-19-policy-responses-and-recovery-bced9859/"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citynationplace.com/collaboration-is-king-in-place-branding" TargetMode="External"/><Relationship Id="rId7" Type="http://schemas.openxmlformats.org/officeDocument/2006/relationships/image" Target="../media/image50.jpeg"/><Relationship Id="rId2" Type="http://schemas.openxmlformats.org/officeDocument/2006/relationships/hyperlink" Target="https://www.citynationplace.com/library/term/place-making" TargetMode="External"/><Relationship Id="rId1" Type="http://schemas.openxmlformats.org/officeDocument/2006/relationships/slideLayout" Target="../slideLayouts/slideLayout15.xml"/><Relationship Id="rId6" Type="http://schemas.openxmlformats.org/officeDocument/2006/relationships/hyperlink" Target="https://www.google.com/url?sa=i&amp;url=https%3A%2F%2Fwww.cbc.ca%2Fnews%2Fworld%2Flithuania-covid-coronavirus-vilnius-restaurants-outdoors-1.5558666&amp;psig=AOvVaw2xxQWaMI1CtVgea_TeX_jN&amp;ust=1675021077269000&amp;source=images&amp;cd=vfe&amp;ved=0CBAQjRxqFwoTCJCz5vaB6_wCFQAAAAAdAAAAABAE" TargetMode="External"/><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www.theguardian.com/world/2020/apr/28/lithuanian-capital-to-be-turned-into-vast-open-air-cafe-vilnius" TargetMode="External"/><Relationship Id="rId9"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oecd.org/coronavirus/policy-responses/tourism-policy-responses-to-the-coronavirus-covid-19-6466aa20/" TargetMode="Externa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3" Type="http://schemas.openxmlformats.org/officeDocument/2006/relationships/hyperlink" Target="https://youtu.be/ZORzsubQA_M" TargetMode="External"/><Relationship Id="rId2" Type="http://schemas.openxmlformats.org/officeDocument/2006/relationships/hyperlink" Target="https://www.citynationplace.com/the-politics-of-space-culture-and-placemaking-for-post-covid-place-branding" TargetMode="Externa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hyperlink" Target="https://www.decanter.com/wine-news/bordeaux-launches-ad-campaign-to-stem-fall-in-exports-559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instagram.com/p/B92uHSOntea/?utm_source=ig_embed&amp;utm_campaign=embed_video_watch_again" TargetMode="External"/><Relationship Id="rId2" Type="http://schemas.openxmlformats.org/officeDocument/2006/relationships/hyperlink" Target="https://www.decanter.com/wine-news/bordeaux-launches-ad-campaign-to-stem-fall-in-exports-5598/" TargetMode="Externa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28.sv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s://www.bbc.co.uk/news/entertainment-arts-52881862" TargetMode="External"/><Relationship Id="rId7" Type="http://schemas.openxmlformats.org/officeDocument/2006/relationships/image" Target="../media/image54.jpeg"/><Relationship Id="rId2" Type="http://schemas.openxmlformats.org/officeDocument/2006/relationships/hyperlink" Target="https://www.nytimes.com/2020/06/01/theater/phantom-of-the-opera-seoul-virus.html" TargetMode="Externa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hyperlink" Target="https://www.tripadvisor.ie/ShowTopic-g188590-i60-k9186195-Time_slot_tickets_for_the_Rijksmuseum-Amsterdam_North_Holland_Province.html" TargetMode="External"/><Relationship Id="rId4" Type="http://schemas.openxmlformats.org/officeDocument/2006/relationships/hyperlink" Target="https://www.decanter.com/wine-news/bordeaux-launches-ad-campaign-to-stem-fall-in-exports-5598/"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itic.ie/RECOVERY/tourism-survival-revival-report/" TargetMode="Externa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oecd-ilibrary.org/industry-and-services/oecd-tourism-papers_23071672" TargetMode="Externa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1.xml"/><Relationship Id="rId5" Type="http://schemas.openxmlformats.org/officeDocument/2006/relationships/image" Target="../media/image57.jpeg"/><Relationship Id="rId4" Type="http://schemas.openxmlformats.org/officeDocument/2006/relationships/hyperlink" Target="https://www.facebook.com/tourismcrisisrecover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www.kuppingercole.com/insights/business-resilience" TargetMode="External"/><Relationship Id="rId2" Type="http://schemas.openxmlformats.org/officeDocument/2006/relationships/hyperlink" Target="https://www.techtarget.com/searchcio/definition/brand-equity" TargetMode="External"/><Relationship Id="rId1" Type="http://schemas.openxmlformats.org/officeDocument/2006/relationships/slideLayout" Target="../slideLayouts/slideLayout1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11279401" cy="697353"/>
          </a:xfrm>
        </p:spPr>
        <p:txBody>
          <a:bodyPr/>
          <a:lstStyle/>
          <a:p>
            <a:r>
              <a:rPr lang="en-IE" sz="3200" b="0" dirty="0"/>
              <a:t>Regionale Erholung, Wiederaufbau und Widerstandsfähigkeit </a:t>
            </a:r>
          </a:p>
          <a:p>
            <a:r>
              <a:rPr lang="en-IE" sz="2800" b="0" i="1" dirty="0"/>
              <a:t>Auf dem Weg zu einer "neuen Norm" nach der Krise</a:t>
            </a:r>
          </a:p>
          <a:p>
            <a:endParaRPr lang="en-IE" sz="3200" b="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8002801" cy="697353"/>
          </a:xfrm>
        </p:spPr>
        <p:txBody>
          <a:bodyPr>
            <a:noAutofit/>
          </a:bodyPr>
          <a:lstStyle/>
          <a:p>
            <a:r>
              <a:rPr lang="en-IE" sz="6000" b="1" dirty="0"/>
              <a:t>Modul 9</a:t>
            </a:r>
            <a:endParaRPr lang="en-IE" sz="4000" dirty="0"/>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155F2F74-C6DA-336C-F618-CF942E2DFA7C}"/>
              </a:ext>
            </a:extLst>
          </p:cNvPr>
          <p:cNvPicPr>
            <a:picLocks noGrp="1" noChangeAspect="1"/>
          </p:cNvPicPr>
          <p:nvPr>
            <p:ph type="pic" sz="quarter" idx="19"/>
          </p:nvPr>
        </p:nvPicPr>
        <p:blipFill>
          <a:blip r:embed="rId2"/>
          <a:srcRect l="46" r="46"/>
          <a:stretch>
            <a:fillRect/>
          </a:stretch>
        </p:blipFill>
        <p:spPr>
          <a:xfrm>
            <a:off x="6717527" y="-119269"/>
            <a:ext cx="4112039" cy="5226246"/>
          </a:xfrm>
          <a:prstGeom prst="rect">
            <a:avLst/>
          </a:prstGeom>
        </p:spPr>
      </p:pic>
      <p:sp>
        <p:nvSpPr>
          <p:cNvPr id="3" name="Text Placeholder 2">
            <a:extLst>
              <a:ext uri="{FF2B5EF4-FFF2-40B4-BE49-F238E27FC236}">
                <a16:creationId xmlns:a16="http://schemas.microsoft.com/office/drawing/2014/main" id="{AF9C5F4E-EFB7-F7CD-83E8-9A90BE0F9B67}"/>
              </a:ext>
            </a:extLst>
          </p:cNvPr>
          <p:cNvSpPr>
            <a:spLocks noGrp="1"/>
          </p:cNvSpPr>
          <p:nvPr>
            <p:ph type="body" sz="quarter" idx="16"/>
          </p:nvPr>
        </p:nvSpPr>
        <p:spPr>
          <a:xfrm>
            <a:off x="170329" y="268942"/>
            <a:ext cx="5602942" cy="908790"/>
          </a:xfrm>
        </p:spPr>
        <p:txBody>
          <a:bodyPr>
            <a:normAutofit fontScale="92500" lnSpcReduction="10000"/>
          </a:bodyPr>
          <a:lstStyle/>
          <a:p>
            <a:pPr algn="ctr"/>
            <a:r>
              <a:rPr lang="en-IE" dirty="0" err="1">
                <a:solidFill>
                  <a:srgbClr val="F27954"/>
                </a:solidFill>
              </a:rPr>
              <a:t>Unternehmensresilienz</a:t>
            </a:r>
            <a:r>
              <a:rPr lang="en-IE" dirty="0">
                <a:solidFill>
                  <a:srgbClr val="F27954"/>
                </a:solidFill>
              </a:rPr>
              <a:t> vs. </a:t>
            </a:r>
            <a:r>
              <a:rPr lang="en-IE" dirty="0" err="1">
                <a:solidFill>
                  <a:srgbClr val="F27954"/>
                </a:solidFill>
              </a:rPr>
              <a:t>Geschäftskontinuität</a:t>
            </a:r>
            <a:endParaRPr lang="en-IE" dirty="0">
              <a:solidFill>
                <a:srgbClr val="F27954"/>
              </a:solidFill>
            </a:endParaRPr>
          </a:p>
        </p:txBody>
      </p:sp>
      <p:sp>
        <p:nvSpPr>
          <p:cNvPr id="4" name="Text Placeholder 3">
            <a:extLst>
              <a:ext uri="{FF2B5EF4-FFF2-40B4-BE49-F238E27FC236}">
                <a16:creationId xmlns:a16="http://schemas.microsoft.com/office/drawing/2014/main" id="{9EB1110F-F021-CCD6-1C61-68CCEC305877}"/>
              </a:ext>
            </a:extLst>
          </p:cNvPr>
          <p:cNvSpPr>
            <a:spLocks noGrp="1"/>
          </p:cNvSpPr>
          <p:nvPr>
            <p:ph type="body" sz="quarter" idx="18"/>
          </p:nvPr>
        </p:nvSpPr>
        <p:spPr>
          <a:xfrm>
            <a:off x="775083" y="1347154"/>
            <a:ext cx="4836823" cy="4829527"/>
          </a:xfrm>
        </p:spPr>
        <p:txBody>
          <a:bodyPr>
            <a:normAutofit lnSpcReduction="10000"/>
          </a:bodyPr>
          <a:lstStyle/>
          <a:p>
            <a:r>
              <a:rPr lang="en-GB" b="1" i="0" dirty="0" err="1">
                <a:solidFill>
                  <a:srgbClr val="F27954"/>
                </a:solidFill>
                <a:effectLst/>
              </a:rPr>
              <a:t>Geschäftskontinuität</a:t>
            </a:r>
            <a:r>
              <a:rPr lang="en-GB" i="0" dirty="0">
                <a:effectLst/>
              </a:rPr>
              <a:t> </a:t>
            </a:r>
            <a:r>
              <a:rPr lang="en-GB" i="0" dirty="0" err="1">
                <a:effectLst/>
              </a:rPr>
              <a:t>ist</a:t>
            </a:r>
            <a:r>
              <a:rPr lang="en-GB" i="0" dirty="0">
                <a:effectLst/>
              </a:rPr>
              <a:t> </a:t>
            </a:r>
            <a:r>
              <a:rPr lang="en-GB" i="0" dirty="0" err="1">
                <a:effectLst/>
              </a:rPr>
              <a:t>eine</a:t>
            </a:r>
            <a:r>
              <a:rPr lang="en-GB" i="0" dirty="0">
                <a:effectLst/>
              </a:rPr>
              <a:t> </a:t>
            </a:r>
            <a:r>
              <a:rPr lang="en-GB" b="0" i="0" dirty="0" err="1">
                <a:effectLst/>
              </a:rPr>
              <a:t>Reihe</a:t>
            </a:r>
            <a:r>
              <a:rPr lang="en-GB" b="0" i="0" dirty="0">
                <a:effectLst/>
              </a:rPr>
              <a:t> von </a:t>
            </a:r>
            <a:r>
              <a:rPr lang="en-GB" b="0" i="0" dirty="0" err="1">
                <a:effectLst/>
              </a:rPr>
              <a:t>Verfahren</a:t>
            </a:r>
            <a:r>
              <a:rPr lang="en-GB" dirty="0"/>
              <a:t>,</a:t>
            </a:r>
            <a:r>
              <a:rPr lang="en-GB" b="0" i="0" dirty="0">
                <a:effectLst/>
              </a:rPr>
              <a:t> die es einer Region oder einem Unternehmen ermöglichen, den Betrieb während einer Krise fortzusetzen. </a:t>
            </a:r>
          </a:p>
          <a:p>
            <a:endParaRPr lang="en-GB" dirty="0"/>
          </a:p>
          <a:p>
            <a:r>
              <a:rPr lang="en-GB" b="0" i="0" dirty="0">
                <a:effectLst/>
              </a:rPr>
              <a:t>Im </a:t>
            </a:r>
            <a:r>
              <a:rPr lang="en-GB" dirty="0"/>
              <a:t>Gegensatz dazu ist </a:t>
            </a:r>
            <a:r>
              <a:rPr lang="en-GB" b="1" dirty="0">
                <a:solidFill>
                  <a:srgbClr val="F27954"/>
                </a:solidFill>
              </a:rPr>
              <a:t>Resilienz </a:t>
            </a:r>
            <a:r>
              <a:rPr lang="en-GB" dirty="0"/>
              <a:t>die Fähigkeit, den Schock einer unerwarteten Störung zu überstehen und wieder zu einem akzeptablen Zustand des laufenden Betriebs zurückzukehren. </a:t>
            </a:r>
            <a:endParaRPr lang="en-IE" dirty="0"/>
          </a:p>
        </p:txBody>
      </p:sp>
      <p:sp>
        <p:nvSpPr>
          <p:cNvPr id="5" name="TextBox 4">
            <a:extLst>
              <a:ext uri="{FF2B5EF4-FFF2-40B4-BE49-F238E27FC236}">
                <a16:creationId xmlns:a16="http://schemas.microsoft.com/office/drawing/2014/main" id="{F54F3B0B-36CF-1277-FF02-737BDAF70414}"/>
              </a:ext>
            </a:extLst>
          </p:cNvPr>
          <p:cNvSpPr txBox="1"/>
          <p:nvPr/>
        </p:nvSpPr>
        <p:spPr>
          <a:xfrm>
            <a:off x="5816341" y="4628026"/>
            <a:ext cx="6281881" cy="2031325"/>
          </a:xfrm>
          <a:prstGeom prst="rect">
            <a:avLst/>
          </a:prstGeom>
          <a:noFill/>
        </p:spPr>
        <p:txBody>
          <a:bodyPr wrap="square" rtlCol="0">
            <a:spAutoFit/>
          </a:bodyPr>
          <a:lstStyle/>
          <a:p>
            <a:pPr algn="l"/>
            <a:r>
              <a:rPr lang="en-GB" b="1" i="0" dirty="0" err="1">
                <a:solidFill>
                  <a:srgbClr val="F27954"/>
                </a:solidFill>
                <a:effectLst/>
              </a:rPr>
              <a:t>Zusätzliche</a:t>
            </a:r>
            <a:r>
              <a:rPr lang="en-GB" b="1" i="0" dirty="0">
                <a:solidFill>
                  <a:srgbClr val="F27954"/>
                </a:solidFill>
                <a:effectLst/>
              </a:rPr>
              <a:t> </a:t>
            </a:r>
            <a:r>
              <a:rPr lang="en-GB" b="1" i="0" dirty="0" err="1">
                <a:solidFill>
                  <a:srgbClr val="F27954"/>
                </a:solidFill>
                <a:effectLst/>
              </a:rPr>
              <a:t>Lektüre</a:t>
            </a:r>
            <a:endParaRPr lang="en-GB" b="1" i="0" dirty="0">
              <a:solidFill>
                <a:srgbClr val="F27954"/>
              </a:solidFill>
              <a:effectLst/>
              <a:hlinkClick r:id="rId3">
                <a:extLst>
                  <a:ext uri="{A12FA001-AC4F-418D-AE19-62706E023703}">
                    <ahyp:hlinkClr xmlns:ahyp="http://schemas.microsoft.com/office/drawing/2018/hyperlinkcolor" val="tx"/>
                  </a:ext>
                </a:extLst>
              </a:hlinkClick>
            </a:endParaRPr>
          </a:p>
          <a:p>
            <a:pPr marL="342900" indent="-342900" algn="l">
              <a:buFont typeface="Wingdings" panose="05000000000000000000" pitchFamily="2" charset="2"/>
              <a:buChar char="v"/>
            </a:pPr>
            <a:r>
              <a:rPr lang="en-GB" i="0" u="sng" dirty="0">
                <a:solidFill>
                  <a:srgbClr val="87A66E"/>
                </a:solidFill>
                <a:effectLst/>
                <a:hlinkClick r:id="rId3">
                  <a:extLst>
                    <a:ext uri="{A12FA001-AC4F-418D-AE19-62706E023703}">
                      <ahyp:hlinkClr xmlns:ahyp="http://schemas.microsoft.com/office/drawing/2018/hyperlinkcolor" val="tx"/>
                    </a:ext>
                  </a:extLst>
                </a:hlinkClick>
              </a:rPr>
              <a:t>What is BCDR? Business continuity and disaster recovery guide</a:t>
            </a:r>
            <a:endParaRPr lang="en-GB" i="0" dirty="0">
              <a:solidFill>
                <a:srgbClr val="323232"/>
              </a:solidFill>
              <a:effectLst/>
            </a:endParaRPr>
          </a:p>
          <a:p>
            <a:pPr marL="342900" indent="-342900">
              <a:buFont typeface="Wingdings" panose="05000000000000000000" pitchFamily="2" charset="2"/>
              <a:buChar char="v"/>
            </a:pPr>
            <a:r>
              <a:rPr lang="en-GB" u="sng" dirty="0">
                <a:solidFill>
                  <a:srgbClr val="87A66E"/>
                </a:solidFill>
                <a:hlinkClick r:id="rId4">
                  <a:extLst>
                    <a:ext uri="{A12FA001-AC4F-418D-AE19-62706E023703}">
                      <ahyp:hlinkClr xmlns:ahyp="http://schemas.microsoft.com/office/drawing/2018/hyperlinkcolor" val="tx"/>
                    </a:ext>
                  </a:extLst>
                </a:hlinkClick>
              </a:rPr>
              <a:t>Business resilience vs. business continuity: Key differences</a:t>
            </a:r>
            <a:endParaRPr lang="en-GB" u="sng" dirty="0">
              <a:solidFill>
                <a:srgbClr val="87A66E"/>
              </a:solidFill>
            </a:endParaRPr>
          </a:p>
          <a:p>
            <a:pPr marL="342900" indent="-342900">
              <a:buFont typeface="Wingdings" panose="05000000000000000000" pitchFamily="2" charset="2"/>
              <a:buChar char="v"/>
            </a:pPr>
            <a:r>
              <a:rPr lang="en-GB" u="sng" dirty="0">
                <a:solidFill>
                  <a:srgbClr val="87A66E"/>
                </a:solidFill>
                <a:hlinkClick r:id="rId5">
                  <a:extLst>
                    <a:ext uri="{A12FA001-AC4F-418D-AE19-62706E023703}">
                      <ahyp:hlinkClr xmlns:ahyp="http://schemas.microsoft.com/office/drawing/2018/hyperlinkcolor" val="tx"/>
                    </a:ext>
                  </a:extLst>
                </a:hlinkClick>
              </a:rPr>
              <a:t>A free business continuity plan template and guide</a:t>
            </a:r>
            <a:endParaRPr lang="en-GB" u="sng" dirty="0">
              <a:solidFill>
                <a:srgbClr val="87A66E"/>
              </a:solidFill>
            </a:endParaRPr>
          </a:p>
          <a:p>
            <a:pPr marL="342900" indent="-342900">
              <a:buFont typeface="Wingdings" panose="05000000000000000000" pitchFamily="2" charset="2"/>
              <a:buChar char="v"/>
            </a:pPr>
            <a:r>
              <a:rPr lang="en-GB" u="sng" dirty="0">
                <a:solidFill>
                  <a:srgbClr val="87A66E"/>
                </a:solidFill>
                <a:hlinkClick r:id="rId6">
                  <a:extLst>
                    <a:ext uri="{A12FA001-AC4F-418D-AE19-62706E023703}">
                      <ahyp:hlinkClr xmlns:ahyp="http://schemas.microsoft.com/office/drawing/2018/hyperlinkcolor" val="tx"/>
                    </a:ext>
                  </a:extLst>
                </a:hlinkClick>
              </a:rPr>
              <a:t>Preparing an annual schedule of business continuity activities</a:t>
            </a:r>
            <a:endParaRPr lang="en-IE" u="sng" dirty="0">
              <a:solidFill>
                <a:srgbClr val="87A66E"/>
              </a:solidFill>
            </a:endParaRPr>
          </a:p>
          <a:p>
            <a:pPr algn="l"/>
            <a:endParaRPr lang="en-IE" dirty="0"/>
          </a:p>
        </p:txBody>
      </p:sp>
    </p:spTree>
    <p:extLst>
      <p:ext uri="{BB962C8B-B14F-4D97-AF65-F5344CB8AC3E}">
        <p14:creationId xmlns:p14="http://schemas.microsoft.com/office/powerpoint/2010/main" val="391275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77500" lnSpcReduction="20000"/>
          </a:bodyPr>
          <a:lstStyle/>
          <a:p>
            <a:r>
              <a:rPr lang="en-GB" b="0" i="0" dirty="0">
                <a:effectLst/>
              </a:rPr>
              <a:t>Eine Umfrage unter Tourismusunternehmern ergab, dass die wahrgenommene Bereitschaft und die tatsächliche Planung für eine künftige Erdbebenkatastrophe im Allgemeinen </a:t>
            </a:r>
            <a:r>
              <a:rPr lang="en-GB" b="0" i="0" dirty="0" err="1">
                <a:effectLst/>
              </a:rPr>
              <a:t>schlecht</a:t>
            </a:r>
            <a:r>
              <a:rPr lang="en-GB" b="0" i="0" dirty="0">
                <a:effectLst/>
              </a:rPr>
              <a:t> </a:t>
            </a:r>
            <a:r>
              <a:rPr lang="en-GB" dirty="0" err="1"/>
              <a:t>ist</a:t>
            </a:r>
            <a:r>
              <a:rPr lang="en-GB" b="0" i="0" dirty="0">
                <a:effectLst/>
              </a:rPr>
              <a:t>, insbesondere bei Kleinstunternehmen.</a:t>
            </a:r>
          </a:p>
          <a:p>
            <a:endParaRPr lang="en-GB" dirty="0"/>
          </a:p>
          <a:p>
            <a:r>
              <a:rPr lang="en-GB" b="0" i="0" dirty="0">
                <a:effectLst/>
              </a:rPr>
              <a:t>Untersucht wurde das Vorhandensein bzw. Nichtvorhandensein von "Instrumenten" zur Stärkung der Widerstandsfähigkeit von Unternehmen, die in Unternehmen mit </a:t>
            </a:r>
            <a:r>
              <a:rPr lang="en-GB" b="0" i="0" dirty="0" err="1">
                <a:effectLst/>
              </a:rPr>
              <a:t>höherem</a:t>
            </a:r>
            <a:r>
              <a:rPr lang="en-GB" b="0" i="0" dirty="0">
                <a:effectLst/>
              </a:rPr>
              <a:t> </a:t>
            </a:r>
            <a:r>
              <a:rPr lang="en-GB" b="0" i="0" dirty="0" err="1">
                <a:effectLst/>
              </a:rPr>
              <a:t>Umsatz</a:t>
            </a:r>
            <a:r>
              <a:rPr lang="en-GB" b="0" i="0" dirty="0">
                <a:effectLst/>
              </a:rPr>
              <a:t> häufiger anzutreffen sind. </a:t>
            </a:r>
          </a:p>
          <a:p>
            <a:endParaRPr lang="en-GB" dirty="0"/>
          </a:p>
          <a:p>
            <a:r>
              <a:rPr lang="en-GB" b="0" i="0" dirty="0">
                <a:effectLst/>
              </a:rPr>
              <a:t>Der Artikel stützt sich auf die Literatur zur Katastrophenplanung im Tourismus und zur Widerstandsfähigkeit von Unternehmen, um einen alternativen Ansatz zur Katastrophenplanung für kleine, vom Tourismus abhängige Gemeinden zu skizzieren. </a:t>
            </a:r>
          </a:p>
          <a:p>
            <a:endParaRPr lang="en-GB" dirty="0"/>
          </a:p>
          <a:p>
            <a:r>
              <a:rPr lang="en-GB" b="0" i="0" dirty="0">
                <a:effectLst/>
              </a:rPr>
              <a:t>Er beschreibt die gemeindebasierten Vorbereitungsbemühungen in zwei abgelegenen Gemeinden der Südalpen und untermauert damit das Konzept der kollektiven, gemeindegeführten Katastrophenplanung.</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52664" y="499543"/>
            <a:ext cx="10596674" cy="916887"/>
          </a:xfrm>
        </p:spPr>
        <p:txBody>
          <a:bodyPr>
            <a:normAutofit fontScale="55000" lnSpcReduction="20000"/>
          </a:bodyPr>
          <a:lstStyle/>
          <a:p>
            <a:r>
              <a:rPr lang="en-GB" sz="4600" b="0" i="0" dirty="0">
                <a:effectLst/>
              </a:rPr>
              <a:t>Artikel: </a:t>
            </a:r>
            <a:r>
              <a:rPr lang="en-GB" b="0" i="0" dirty="0">
                <a:effectLst/>
              </a:rPr>
              <a:t>Bereitschaft, Widerstandsfähigkeit und Katastrophenplanung von Tourismusunternehmen in einer Region mit hohem Erdbebenrisiko: Der Fall der Südalpen in Neuseeland </a:t>
            </a:r>
          </a:p>
          <a:p>
            <a:endParaRPr lang="en-IE" sz="2400" b="0"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75716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ED4D8B-9F58-49FF-9625-ACD235067476}"/>
              </a:ext>
            </a:extLst>
          </p:cNvPr>
          <p:cNvSpPr>
            <a:spLocks noGrp="1"/>
          </p:cNvSpPr>
          <p:nvPr>
            <p:ph type="body" sz="quarter" idx="16"/>
          </p:nvPr>
        </p:nvSpPr>
        <p:spPr>
          <a:xfrm>
            <a:off x="528662" y="334342"/>
            <a:ext cx="5354919" cy="582221"/>
          </a:xfrm>
        </p:spPr>
        <p:txBody>
          <a:bodyPr>
            <a:noAutofit/>
          </a:bodyPr>
          <a:lstStyle/>
          <a:p>
            <a:pPr algn="ctr"/>
            <a:r>
              <a:rPr lang="en-IE" sz="3200" dirty="0"/>
              <a:t>Regionen und Unternehmen sollten vor einer Krise widerstandsfähig sein</a:t>
            </a:r>
          </a:p>
          <a:p>
            <a:pPr algn="ctr"/>
            <a:r>
              <a:rPr lang="en-IE" sz="3200" i="1" dirty="0"/>
              <a:t>Der Business Resilience Plan</a:t>
            </a:r>
          </a:p>
        </p:txBody>
      </p:sp>
      <p:sp>
        <p:nvSpPr>
          <p:cNvPr id="7" name="Text Placeholder 6">
            <a:extLst>
              <a:ext uri="{FF2B5EF4-FFF2-40B4-BE49-F238E27FC236}">
                <a16:creationId xmlns:a16="http://schemas.microsoft.com/office/drawing/2014/main" id="{C604DA8F-6936-0A08-CA12-244EBFDC5C9C}"/>
              </a:ext>
            </a:extLst>
          </p:cNvPr>
          <p:cNvSpPr>
            <a:spLocks noGrp="1"/>
          </p:cNvSpPr>
          <p:nvPr>
            <p:ph type="body" sz="quarter" idx="18"/>
          </p:nvPr>
        </p:nvSpPr>
        <p:spPr>
          <a:xfrm>
            <a:off x="153765" y="2663635"/>
            <a:ext cx="6416613" cy="4182165"/>
          </a:xfrm>
          <a:solidFill>
            <a:schemeClr val="bg1"/>
          </a:solidFill>
        </p:spPr>
        <p:txBody>
          <a:bodyPr>
            <a:noAutofit/>
          </a:bodyPr>
          <a:lstStyle/>
          <a:p>
            <a:pPr algn="l"/>
            <a:r>
              <a:rPr lang="en-GB" sz="1800" b="0" i="0" dirty="0">
                <a:solidFill>
                  <a:srgbClr val="4D4D4D"/>
                </a:solidFill>
                <a:effectLst/>
              </a:rPr>
              <a:t>Bei der </a:t>
            </a:r>
            <a:r>
              <a:rPr lang="en-GB" sz="1800" b="0" i="0" dirty="0" err="1">
                <a:solidFill>
                  <a:srgbClr val="4D4D4D"/>
                </a:solidFill>
                <a:effectLst/>
              </a:rPr>
              <a:t>Widerstandsfähigkeit</a:t>
            </a:r>
            <a:r>
              <a:rPr lang="en-GB" sz="1800" b="0" i="0" dirty="0">
                <a:solidFill>
                  <a:srgbClr val="4D4D4D"/>
                </a:solidFill>
                <a:effectLst/>
              </a:rPr>
              <a:t> </a:t>
            </a:r>
            <a:r>
              <a:rPr lang="en-GB" sz="1800" b="0" i="0" dirty="0" err="1">
                <a:solidFill>
                  <a:srgbClr val="4D4D4D"/>
                </a:solidFill>
                <a:effectLst/>
              </a:rPr>
              <a:t>geht</a:t>
            </a:r>
            <a:r>
              <a:rPr lang="en-GB" sz="1800" b="0" i="0" dirty="0">
                <a:solidFill>
                  <a:srgbClr val="4D4D4D"/>
                </a:solidFill>
                <a:effectLst/>
              </a:rPr>
              <a:t> es </a:t>
            </a:r>
            <a:r>
              <a:rPr lang="en-GB" sz="1800" dirty="0">
                <a:solidFill>
                  <a:srgbClr val="4D4D4D"/>
                </a:solidFill>
              </a:rPr>
              <a:t>um </a:t>
            </a:r>
            <a:r>
              <a:rPr lang="en-GB" sz="1800" b="0" i="0" dirty="0">
                <a:solidFill>
                  <a:srgbClr val="4D4D4D"/>
                </a:solidFill>
                <a:effectLst/>
              </a:rPr>
              <a:t>Geschäftsprozesse und </a:t>
            </a:r>
            <a:r>
              <a:rPr lang="en-GB" sz="1800" b="0" i="0" u="sng" dirty="0">
                <a:solidFill>
                  <a:srgbClr val="4D4D4D"/>
                </a:solidFill>
                <a:effectLst/>
              </a:rPr>
              <a:t>Arbeitsabläufe</a:t>
            </a:r>
            <a:r>
              <a:rPr lang="en-GB" sz="1800" b="0" i="0" dirty="0">
                <a:solidFill>
                  <a:srgbClr val="4D4D4D"/>
                </a:solidFill>
                <a:effectLst/>
              </a:rPr>
              <a:t>, die aufrechterhalten werden müssen, um unerwartete Ereignisse zu überstehen. Eine der wichtigsten </a:t>
            </a:r>
            <a:r>
              <a:rPr lang="en-GB" sz="1800" b="0" i="0" dirty="0" err="1">
                <a:solidFill>
                  <a:srgbClr val="4D4D4D"/>
                </a:solidFill>
                <a:effectLst/>
              </a:rPr>
              <a:t>Herausforderungen</a:t>
            </a:r>
            <a:r>
              <a:rPr lang="en-GB" sz="1800" b="0" i="0" dirty="0">
                <a:solidFill>
                  <a:srgbClr val="4D4D4D"/>
                </a:solidFill>
                <a:effectLst/>
              </a:rPr>
              <a:t> </a:t>
            </a:r>
            <a:r>
              <a:rPr lang="en-GB" sz="1800" b="0" i="0" dirty="0" err="1">
                <a:solidFill>
                  <a:srgbClr val="4D4D4D"/>
                </a:solidFill>
                <a:effectLst/>
              </a:rPr>
              <a:t>ist</a:t>
            </a:r>
            <a:r>
              <a:rPr lang="en-GB" sz="1800" b="0" i="0" dirty="0">
                <a:solidFill>
                  <a:srgbClr val="4D4D4D"/>
                </a:solidFill>
                <a:effectLst/>
              </a:rPr>
              <a:t> die </a:t>
            </a:r>
            <a:r>
              <a:rPr lang="en-GB" sz="1800" b="0" i="0" dirty="0" err="1">
                <a:solidFill>
                  <a:srgbClr val="4D4D4D"/>
                </a:solidFill>
                <a:effectLst/>
              </a:rPr>
              <a:t>menschliche</a:t>
            </a:r>
            <a:r>
              <a:rPr lang="en-GB" sz="1800" b="0" i="0" dirty="0">
                <a:solidFill>
                  <a:srgbClr val="4D4D4D"/>
                </a:solidFill>
                <a:effectLst/>
              </a:rPr>
              <a:t> </a:t>
            </a:r>
            <a:r>
              <a:rPr lang="en-GB" sz="1800" b="0" i="0" dirty="0" err="1">
                <a:solidFill>
                  <a:srgbClr val="4D4D4D"/>
                </a:solidFill>
                <a:effectLst/>
              </a:rPr>
              <a:t>Kom</a:t>
            </a:r>
            <a:r>
              <a:rPr lang="en-GB" sz="1800" b="0" i="0" dirty="0">
                <a:solidFill>
                  <a:srgbClr val="4D4D4D"/>
                </a:solidFill>
                <a:effectLst/>
              </a:rPr>
              <a:t>-ponente. Mitarbeiter müssen darauf </a:t>
            </a:r>
            <a:r>
              <a:rPr lang="en-GB" sz="1800" b="0" i="0" dirty="0" err="1">
                <a:solidFill>
                  <a:srgbClr val="4D4D4D"/>
                </a:solidFill>
                <a:effectLst/>
              </a:rPr>
              <a:t>vorbereitet</a:t>
            </a:r>
            <a:r>
              <a:rPr lang="en-GB" sz="1800" b="0" i="0" dirty="0">
                <a:solidFill>
                  <a:srgbClr val="4D4D4D"/>
                </a:solidFill>
                <a:effectLst/>
              </a:rPr>
              <a:t> </a:t>
            </a:r>
            <a:r>
              <a:rPr lang="en-GB" sz="1800" b="0" i="0" dirty="0" err="1">
                <a:solidFill>
                  <a:srgbClr val="4D4D4D"/>
                </a:solidFill>
                <a:effectLst/>
              </a:rPr>
              <a:t>werden</a:t>
            </a:r>
            <a:r>
              <a:rPr lang="en-GB" sz="1800" b="0" i="0" dirty="0">
                <a:solidFill>
                  <a:srgbClr val="4D4D4D"/>
                </a:solidFill>
                <a:effectLst/>
              </a:rPr>
              <a:t>, wie sie auf eine chaotische Situation reagieren können.</a:t>
            </a:r>
          </a:p>
          <a:p>
            <a:pPr algn="l"/>
            <a:r>
              <a:rPr lang="en-GB" sz="1800" b="0" i="0" dirty="0">
                <a:solidFill>
                  <a:srgbClr val="4D4D4D"/>
                </a:solidFill>
                <a:effectLst/>
              </a:rPr>
              <a:t>Ein Business-Resilience-Plan wird manchmal auch als Business-Continuity-Plan (</a:t>
            </a:r>
            <a:r>
              <a:rPr lang="en-GB" sz="1800" b="0" i="0" u="sng" dirty="0">
                <a:solidFill>
                  <a:srgbClr val="4D4D4D"/>
                </a:solidFill>
                <a:effectLst/>
                <a:hlinkClick r:id="rId2">
                  <a:extLst>
                    <a:ext uri="{A12FA001-AC4F-418D-AE19-62706E023703}">
                      <ahyp:hlinkClr xmlns:ahyp="http://schemas.microsoft.com/office/drawing/2018/hyperlinkcolor" val="tx"/>
                    </a:ext>
                  </a:extLst>
                </a:hlinkClick>
              </a:rPr>
              <a:t>BCP</a:t>
            </a:r>
            <a:r>
              <a:rPr lang="en-GB" sz="1800" b="0" i="0" u="sng" dirty="0">
                <a:solidFill>
                  <a:srgbClr val="4D4D4D"/>
                </a:solidFill>
                <a:effectLst/>
              </a:rPr>
              <a:t>)</a:t>
            </a:r>
            <a:r>
              <a:rPr lang="en-GB" sz="1800" b="0" i="0" dirty="0">
                <a:solidFill>
                  <a:srgbClr val="4D4D4D"/>
                </a:solidFill>
                <a:effectLst/>
              </a:rPr>
              <a:t> </a:t>
            </a:r>
            <a:r>
              <a:rPr lang="en-GB" sz="1800" dirty="0" err="1">
                <a:solidFill>
                  <a:srgbClr val="4D4D4D"/>
                </a:solidFill>
              </a:rPr>
              <a:t>b</a:t>
            </a:r>
            <a:r>
              <a:rPr lang="en-GB" sz="1800" b="0" i="0" dirty="0" err="1">
                <a:solidFill>
                  <a:srgbClr val="4D4D4D"/>
                </a:solidFill>
                <a:effectLst/>
              </a:rPr>
              <a:t>ezeichnet</a:t>
            </a:r>
            <a:r>
              <a:rPr lang="en-GB" sz="1800" b="0" i="0" dirty="0">
                <a:solidFill>
                  <a:srgbClr val="4D4D4D"/>
                </a:solidFill>
                <a:effectLst/>
              </a:rPr>
              <a:t>. </a:t>
            </a:r>
            <a:r>
              <a:rPr lang="en-GB" sz="1800" b="0" i="0" dirty="0" err="1">
                <a:solidFill>
                  <a:srgbClr val="4D4D4D"/>
                </a:solidFill>
                <a:effectLst/>
              </a:rPr>
              <a:t>Resilienz</a:t>
            </a:r>
            <a:r>
              <a:rPr lang="en-GB" sz="1800" b="0" i="0" dirty="0">
                <a:solidFill>
                  <a:srgbClr val="4D4D4D"/>
                </a:solidFill>
                <a:effectLst/>
              </a:rPr>
              <a:t> ist das Ergebnis verschiedener Ansätze zur Bereitschaft, einschließlich Business Continuity, Technology DR, Krisenmanagement, Risikomanagement und Incident Management.</a:t>
            </a:r>
          </a:p>
          <a:p>
            <a:pPr algn="l"/>
            <a:r>
              <a:rPr lang="en-GB" sz="1800" b="0" i="0" dirty="0">
                <a:solidFill>
                  <a:srgbClr val="4D4D4D"/>
                </a:solidFill>
                <a:effectLst/>
              </a:rPr>
              <a:t>Die regionale Resilienz umfasst verschiedene Elemente der allgemeinen Resilienz, wie z. B. die operative </a:t>
            </a:r>
            <a:r>
              <a:rPr lang="en-GB" sz="1800" b="0" i="0" dirty="0" err="1">
                <a:solidFill>
                  <a:srgbClr val="4D4D4D"/>
                </a:solidFill>
                <a:effectLst/>
              </a:rPr>
              <a:t>Resilienz</a:t>
            </a:r>
            <a:r>
              <a:rPr lang="en-GB" sz="1800" b="0" i="0" dirty="0">
                <a:solidFill>
                  <a:srgbClr val="4D4D4D"/>
                </a:solidFill>
                <a:effectLst/>
              </a:rPr>
              <a:t>, die Cyber-</a:t>
            </a:r>
            <a:r>
              <a:rPr lang="en-GB" sz="1800" b="0" i="0" dirty="0" err="1">
                <a:solidFill>
                  <a:srgbClr val="4D4D4D"/>
                </a:solidFill>
                <a:effectLst/>
              </a:rPr>
              <a:t>Resilienz</a:t>
            </a:r>
            <a:r>
              <a:rPr lang="en-GB" sz="1800" b="0" i="0" dirty="0">
                <a:solidFill>
                  <a:srgbClr val="4D4D4D"/>
                </a:solidFill>
                <a:effectLst/>
              </a:rPr>
              <a:t> und die </a:t>
            </a:r>
            <a:r>
              <a:rPr lang="en-GB" sz="1800" b="0" i="0" dirty="0" err="1">
                <a:solidFill>
                  <a:srgbClr val="4D4D4D"/>
                </a:solidFill>
                <a:effectLst/>
              </a:rPr>
              <a:t>Resilienz</a:t>
            </a:r>
            <a:r>
              <a:rPr lang="en-GB" sz="1800" b="0" i="0" dirty="0">
                <a:solidFill>
                  <a:srgbClr val="4D4D4D"/>
                </a:solidFill>
                <a:effectLst/>
              </a:rPr>
              <a:t> der </a:t>
            </a:r>
            <a:r>
              <a:rPr lang="en-GB" sz="1800" b="0" i="0" dirty="0" err="1">
                <a:solidFill>
                  <a:srgbClr val="4D4D4D"/>
                </a:solidFill>
                <a:effectLst/>
              </a:rPr>
              <a:t>Lieferkette</a:t>
            </a:r>
            <a:r>
              <a:rPr lang="en-GB" sz="1800" b="0" i="0" dirty="0">
                <a:solidFill>
                  <a:srgbClr val="4D4D4D"/>
                </a:solidFill>
                <a:effectLst/>
              </a:rPr>
              <a:t>.</a:t>
            </a:r>
          </a:p>
          <a:p>
            <a:endParaRPr lang="en-IE" sz="2000" dirty="0">
              <a:solidFill>
                <a:srgbClr val="4D4D4D"/>
              </a:solidFill>
            </a:endParaRPr>
          </a:p>
        </p:txBody>
      </p:sp>
      <p:sp>
        <p:nvSpPr>
          <p:cNvPr id="10" name="TextBox 9">
            <a:extLst>
              <a:ext uri="{FF2B5EF4-FFF2-40B4-BE49-F238E27FC236}">
                <a16:creationId xmlns:a16="http://schemas.microsoft.com/office/drawing/2014/main" id="{A9BEE723-2E22-2BB6-20BA-4D7FDE9C1FBC}"/>
              </a:ext>
            </a:extLst>
          </p:cNvPr>
          <p:cNvSpPr txBox="1"/>
          <p:nvPr/>
        </p:nvSpPr>
        <p:spPr>
          <a:xfrm>
            <a:off x="6911788" y="5758934"/>
            <a:ext cx="5237504" cy="369332"/>
          </a:xfrm>
          <a:prstGeom prst="rect">
            <a:avLst/>
          </a:prstGeom>
          <a:noFill/>
        </p:spPr>
        <p:txBody>
          <a:bodyPr wrap="square" rtlCol="0">
            <a:spAutoFit/>
          </a:bodyPr>
          <a:lstStyle/>
          <a:p>
            <a:r>
              <a:rPr lang="en-IE" dirty="0">
                <a:solidFill>
                  <a:srgbClr val="F27954"/>
                </a:solidFill>
                <a:hlinkClick r:id="rId3">
                  <a:extLst>
                    <a:ext uri="{A12FA001-AC4F-418D-AE19-62706E023703}">
                      <ahyp:hlinkClr xmlns:ahyp="http://schemas.microsoft.com/office/drawing/2018/hyperlinkcolor" val="tx"/>
                    </a:ext>
                  </a:extLst>
                </a:hlinkClick>
              </a:rPr>
              <a:t>https://www.youtube.com/watch?v=cHAu-OLLR9M </a:t>
            </a:r>
          </a:p>
        </p:txBody>
      </p:sp>
      <p:sp>
        <p:nvSpPr>
          <p:cNvPr id="2" name="TextBox 1">
            <a:extLst>
              <a:ext uri="{FF2B5EF4-FFF2-40B4-BE49-F238E27FC236}">
                <a16:creationId xmlns:a16="http://schemas.microsoft.com/office/drawing/2014/main" id="{4A92F203-0CCE-E1DB-8F0A-F366525ACE91}"/>
              </a:ext>
            </a:extLst>
          </p:cNvPr>
          <p:cNvSpPr txBox="1"/>
          <p:nvPr/>
        </p:nvSpPr>
        <p:spPr>
          <a:xfrm>
            <a:off x="6696635" y="6128266"/>
            <a:ext cx="5322920" cy="646331"/>
          </a:xfrm>
          <a:prstGeom prst="rect">
            <a:avLst/>
          </a:prstGeom>
          <a:solidFill>
            <a:srgbClr val="086D6E"/>
          </a:solidFill>
        </p:spPr>
        <p:txBody>
          <a:bodyPr wrap="square" rtlCol="0">
            <a:spAutoFit/>
          </a:bodyPr>
          <a:lstStyle/>
          <a:p>
            <a:pPr algn="ctr"/>
            <a:r>
              <a:rPr lang="en-GB" i="0" dirty="0">
                <a:solidFill>
                  <a:schemeClr val="bg2"/>
                </a:solidFill>
                <a:effectLst/>
              </a:rPr>
              <a:t>Was ist ein Business Resilience Plan? Die Bedeutung von Business Resiliency</a:t>
            </a:r>
            <a:endParaRPr lang="en-IE" dirty="0">
              <a:solidFill>
                <a:schemeClr val="bg2"/>
              </a:solidFill>
            </a:endParaRPr>
          </a:p>
        </p:txBody>
      </p:sp>
      <p:pic>
        <p:nvPicPr>
          <p:cNvPr id="3" name="Picture 8">
            <a:hlinkClick r:id="rId3"/>
            <a:extLst>
              <a:ext uri="{FF2B5EF4-FFF2-40B4-BE49-F238E27FC236}">
                <a16:creationId xmlns:a16="http://schemas.microsoft.com/office/drawing/2014/main" id="{F03F28F2-9EB5-8A03-A696-71E44AB581A2}"/>
              </a:ext>
            </a:extLst>
          </p:cNvPr>
          <p:cNvPicPr>
            <a:picLocks noChangeAspect="1"/>
          </p:cNvPicPr>
          <p:nvPr/>
        </p:nvPicPr>
        <p:blipFill>
          <a:blip r:embed="rId4"/>
          <a:stretch>
            <a:fillRect/>
          </a:stretch>
        </p:blipFill>
        <p:spPr>
          <a:xfrm>
            <a:off x="7081681" y="1670598"/>
            <a:ext cx="5067611" cy="2918655"/>
          </a:xfrm>
          <a:prstGeom prst="rect">
            <a:avLst/>
          </a:prstGeom>
        </p:spPr>
      </p:pic>
    </p:spTree>
    <p:extLst>
      <p:ext uri="{BB962C8B-B14F-4D97-AF65-F5344CB8AC3E}">
        <p14:creationId xmlns:p14="http://schemas.microsoft.com/office/powerpoint/2010/main" val="414489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1CACB9-306A-0232-6982-3D38C2DA1902}"/>
              </a:ext>
            </a:extLst>
          </p:cNvPr>
          <p:cNvSpPr>
            <a:spLocks noGrp="1"/>
          </p:cNvSpPr>
          <p:nvPr>
            <p:ph type="body" sz="quarter" idx="16"/>
          </p:nvPr>
        </p:nvSpPr>
        <p:spPr>
          <a:xfrm>
            <a:off x="542000" y="137285"/>
            <a:ext cx="4716425" cy="1002277"/>
          </a:xfrm>
        </p:spPr>
        <p:txBody>
          <a:bodyPr>
            <a:normAutofit fontScale="92500" lnSpcReduction="20000"/>
          </a:bodyPr>
          <a:lstStyle/>
          <a:p>
            <a:pPr algn="ctr"/>
            <a:r>
              <a:rPr lang="en-IE" b="1" dirty="0">
                <a:solidFill>
                  <a:srgbClr val="F27954"/>
                </a:solidFill>
              </a:rPr>
              <a:t>Aufbau von Resilienz</a:t>
            </a:r>
          </a:p>
          <a:p>
            <a:pPr algn="ctr"/>
            <a:r>
              <a:rPr lang="en-IE" dirty="0">
                <a:solidFill>
                  <a:srgbClr val="F27954"/>
                </a:solidFill>
              </a:rPr>
              <a:t>Gewinner sind proaktiv!</a:t>
            </a:r>
          </a:p>
        </p:txBody>
      </p:sp>
      <p:sp>
        <p:nvSpPr>
          <p:cNvPr id="4" name="Text Placeholder 3">
            <a:extLst>
              <a:ext uri="{FF2B5EF4-FFF2-40B4-BE49-F238E27FC236}">
                <a16:creationId xmlns:a16="http://schemas.microsoft.com/office/drawing/2014/main" id="{E96FC160-08EA-F01C-0D0D-2C9B3050FBF1}"/>
              </a:ext>
            </a:extLst>
          </p:cNvPr>
          <p:cNvSpPr>
            <a:spLocks noGrp="1"/>
          </p:cNvSpPr>
          <p:nvPr>
            <p:ph type="body" sz="quarter" idx="18"/>
          </p:nvPr>
        </p:nvSpPr>
        <p:spPr>
          <a:xfrm>
            <a:off x="542000" y="1222513"/>
            <a:ext cx="5186447" cy="4834653"/>
          </a:xfrm>
        </p:spPr>
        <p:txBody>
          <a:bodyPr>
            <a:normAutofit fontScale="77500" lnSpcReduction="20000"/>
          </a:bodyPr>
          <a:lstStyle/>
          <a:p>
            <a:r>
              <a:rPr lang="en-GB" sz="2500" dirty="0"/>
              <a:t>Wer in wirtschaftlich unsicheren Zeiten gewinnt, lehnt sich nicht einfach zurück und wartet auf den Aufschwung, sondern er handelt proaktiv und </a:t>
            </a:r>
            <a:r>
              <a:rPr lang="en-GB" sz="2500" dirty="0" err="1"/>
              <a:t>verwandelt</a:t>
            </a:r>
            <a:r>
              <a:rPr lang="en-GB" sz="2500" dirty="0"/>
              <a:t> </a:t>
            </a:r>
            <a:r>
              <a:rPr lang="en-GB" sz="2500" dirty="0" err="1"/>
              <a:t>Ungewissheiten</a:t>
            </a:r>
            <a:r>
              <a:rPr lang="en-GB" sz="2500" dirty="0"/>
              <a:t> in </a:t>
            </a:r>
            <a:r>
              <a:rPr lang="en-GB" sz="2500" dirty="0" err="1"/>
              <a:t>Chancen</a:t>
            </a:r>
            <a:r>
              <a:rPr lang="en-GB" sz="2500" dirty="0"/>
              <a:t>.</a:t>
            </a:r>
            <a:endParaRPr lang="en-IE" sz="2500" dirty="0"/>
          </a:p>
          <a:p>
            <a:endParaRPr lang="en-GB" dirty="0"/>
          </a:p>
          <a:p>
            <a:r>
              <a:rPr lang="en-GB" dirty="0"/>
              <a:t>Die heutigen globalen Störungen </a:t>
            </a:r>
            <a:r>
              <a:rPr lang="en-GB" dirty="0" err="1"/>
              <a:t>im</a:t>
            </a:r>
            <a:r>
              <a:rPr lang="en-GB" dirty="0"/>
              <a:t> </a:t>
            </a:r>
            <a:r>
              <a:rPr lang="en-GB" dirty="0" err="1"/>
              <a:t>Tourismus</a:t>
            </a:r>
            <a:r>
              <a:rPr lang="en-GB" dirty="0"/>
              <a:t>    (z. B. geopolitische Spannungen, Marktnachfrage und Trendänderungen, steigende Inflation, steigende Zinssätze und Währungsschwankungen) haben zu einer komplexen "Polykrise" geführt, die in den verschiedenen geografischen Gebieten und Sektoren erhebliche </a:t>
            </a:r>
            <a:r>
              <a:rPr lang="en-GB" dirty="0" err="1"/>
              <a:t>Unterschiede</a:t>
            </a:r>
            <a:r>
              <a:rPr lang="en-GB" dirty="0"/>
              <a:t> </a:t>
            </a:r>
            <a:r>
              <a:rPr lang="en-GB" dirty="0" err="1"/>
              <a:t>aufweist</a:t>
            </a:r>
            <a:r>
              <a:rPr lang="en-GB" dirty="0"/>
              <a:t>. </a:t>
            </a:r>
          </a:p>
          <a:p>
            <a:endParaRPr lang="en-GB" dirty="0"/>
          </a:p>
          <a:p>
            <a:r>
              <a:rPr lang="en-GB" dirty="0"/>
              <a:t>Um sich in dieser beispiellosen Komplexität zurechtzufinden, müssen Führungskräfte eine dynamische Sichtweise entwickeln, wie sich ihr betriebliches und wirtschaftliches Umfeld entwickeln wird, aber auch, welche Chancen und Risiken diese Szenarien für ihr Unternehmen mit sich bringen. </a:t>
            </a:r>
          </a:p>
          <a:p>
            <a:endParaRPr lang="en-GB" dirty="0"/>
          </a:p>
        </p:txBody>
      </p:sp>
      <p:sp>
        <p:nvSpPr>
          <p:cNvPr id="7" name="TextBox 6">
            <a:extLst>
              <a:ext uri="{FF2B5EF4-FFF2-40B4-BE49-F238E27FC236}">
                <a16:creationId xmlns:a16="http://schemas.microsoft.com/office/drawing/2014/main" id="{D37C94C1-B389-4865-20CD-6617E611FB23}"/>
              </a:ext>
            </a:extLst>
          </p:cNvPr>
          <p:cNvSpPr txBox="1"/>
          <p:nvPr/>
        </p:nvSpPr>
        <p:spPr>
          <a:xfrm>
            <a:off x="6096000" y="4090720"/>
            <a:ext cx="5666289" cy="646331"/>
          </a:xfrm>
          <a:prstGeom prst="rect">
            <a:avLst/>
          </a:prstGeom>
          <a:noFill/>
        </p:spPr>
        <p:txBody>
          <a:bodyPr wrap="square" rtlCol="0">
            <a:spAutoFit/>
          </a:bodyPr>
          <a:lstStyle/>
          <a:p>
            <a:pPr algn="ctr"/>
            <a:r>
              <a:rPr lang="en-IE"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https://media-publications.bcg.com/BCG-Executive-Perspectives-CEOs-Dilemma.pdf</a:t>
            </a:r>
            <a:endParaRPr lang="en-IE" dirty="0">
              <a:solidFill>
                <a:schemeClr val="tx1">
                  <a:lumMod val="50000"/>
                  <a:lumOff val="50000"/>
                </a:schemeClr>
              </a:solidFill>
            </a:endParaRPr>
          </a:p>
        </p:txBody>
      </p:sp>
      <p:sp>
        <p:nvSpPr>
          <p:cNvPr id="2" name="TextBox 1">
            <a:extLst>
              <a:ext uri="{FF2B5EF4-FFF2-40B4-BE49-F238E27FC236}">
                <a16:creationId xmlns:a16="http://schemas.microsoft.com/office/drawing/2014/main" id="{32CAD950-6B63-F153-FC97-0F2F44001AB1}"/>
              </a:ext>
            </a:extLst>
          </p:cNvPr>
          <p:cNvSpPr txBox="1"/>
          <p:nvPr/>
        </p:nvSpPr>
        <p:spPr>
          <a:xfrm>
            <a:off x="6267684" y="4821774"/>
            <a:ext cx="5322920" cy="369332"/>
          </a:xfrm>
          <a:prstGeom prst="rect">
            <a:avLst/>
          </a:prstGeom>
          <a:solidFill>
            <a:srgbClr val="086D6E"/>
          </a:solidFill>
        </p:spPr>
        <p:txBody>
          <a:bodyPr wrap="square" rtlCol="0">
            <a:spAutoFit/>
          </a:bodyPr>
          <a:lstStyle/>
          <a:p>
            <a:pPr algn="ctr"/>
            <a:r>
              <a:rPr lang="en-GB" i="0" dirty="0">
                <a:solidFill>
                  <a:schemeClr val="bg2"/>
                </a:solidFill>
                <a:effectLst/>
              </a:rPr>
              <a:t>Aufbau von </a:t>
            </a:r>
            <a:r>
              <a:rPr lang="en-GB" i="0" dirty="0" err="1">
                <a:solidFill>
                  <a:schemeClr val="bg2"/>
                </a:solidFill>
                <a:effectLst/>
              </a:rPr>
              <a:t>Resilienz</a:t>
            </a:r>
            <a:r>
              <a:rPr lang="en-GB" i="0" dirty="0">
                <a:solidFill>
                  <a:schemeClr val="bg2"/>
                </a:solidFill>
                <a:effectLst/>
              </a:rPr>
              <a:t> in </a:t>
            </a:r>
            <a:r>
              <a:rPr lang="en-GB" i="0" dirty="0" err="1">
                <a:solidFill>
                  <a:schemeClr val="bg2"/>
                </a:solidFill>
                <a:effectLst/>
              </a:rPr>
              <a:t>Zeiten</a:t>
            </a:r>
            <a:r>
              <a:rPr lang="en-GB" i="0" dirty="0">
                <a:solidFill>
                  <a:schemeClr val="bg2"/>
                </a:solidFill>
                <a:effectLst/>
              </a:rPr>
              <a:t> der Ungewissheit</a:t>
            </a:r>
            <a:endParaRPr lang="en-IE" dirty="0">
              <a:solidFill>
                <a:schemeClr val="bg2"/>
              </a:solidFill>
            </a:endParaRPr>
          </a:p>
        </p:txBody>
      </p:sp>
      <p:pic>
        <p:nvPicPr>
          <p:cNvPr id="5" name="Picture 5">
            <a:hlinkClick r:id="rId2"/>
            <a:extLst>
              <a:ext uri="{FF2B5EF4-FFF2-40B4-BE49-F238E27FC236}">
                <a16:creationId xmlns:a16="http://schemas.microsoft.com/office/drawing/2014/main" id="{AAB29B08-6EF7-CFE0-1D3B-90EB3AA7D1A1}"/>
              </a:ext>
            </a:extLst>
          </p:cNvPr>
          <p:cNvPicPr>
            <a:picLocks noChangeAspect="1"/>
          </p:cNvPicPr>
          <p:nvPr/>
        </p:nvPicPr>
        <p:blipFill>
          <a:blip r:embed="rId3"/>
          <a:stretch>
            <a:fillRect/>
          </a:stretch>
        </p:blipFill>
        <p:spPr>
          <a:xfrm>
            <a:off x="5957047" y="732057"/>
            <a:ext cx="5805242" cy="3138432"/>
          </a:xfrm>
          <a:prstGeom prst="rect">
            <a:avLst/>
          </a:prstGeom>
          <a:ln>
            <a:noFill/>
          </a:ln>
          <a:effectLst>
            <a:outerShdw blurRad="292100" dist="139700" dir="2700000" algn="tl" rotWithShape="0">
              <a:srgbClr val="333333">
                <a:alpha val="65000"/>
              </a:srgbClr>
            </a:outerShdw>
          </a:effectLst>
        </p:spPr>
      </p:pic>
      <p:pic>
        <p:nvPicPr>
          <p:cNvPr id="8" name="Graphic 7" descr="Touchscreen with solid fill">
            <a:extLst>
              <a:ext uri="{FF2B5EF4-FFF2-40B4-BE49-F238E27FC236}">
                <a16:creationId xmlns:a16="http://schemas.microsoft.com/office/drawing/2014/main" id="{1FF0FB94-7EE8-EB2B-B297-6900363D9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514" y="848451"/>
            <a:ext cx="1533333" cy="1533333"/>
          </a:xfrm>
          <a:prstGeom prst="rect">
            <a:avLst/>
          </a:prstGeom>
        </p:spPr>
      </p:pic>
    </p:spTree>
    <p:extLst>
      <p:ext uri="{BB962C8B-B14F-4D97-AF65-F5344CB8AC3E}">
        <p14:creationId xmlns:p14="http://schemas.microsoft.com/office/powerpoint/2010/main" val="141892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78DE90-28BE-2C2B-5C08-FF4EAA71A100}"/>
              </a:ext>
            </a:extLst>
          </p:cNvPr>
          <p:cNvSpPr>
            <a:spLocks noGrp="1"/>
          </p:cNvSpPr>
          <p:nvPr>
            <p:ph type="body" sz="quarter" idx="16"/>
          </p:nvPr>
        </p:nvSpPr>
        <p:spPr>
          <a:xfrm>
            <a:off x="733139" y="304400"/>
            <a:ext cx="4716425" cy="582221"/>
          </a:xfrm>
        </p:spPr>
        <p:txBody>
          <a:bodyPr>
            <a:normAutofit fontScale="85000" lnSpcReduction="10000"/>
          </a:bodyPr>
          <a:lstStyle/>
          <a:p>
            <a:pPr algn="ctr"/>
            <a:r>
              <a:rPr lang="en-IE" dirty="0">
                <a:solidFill>
                  <a:srgbClr val="F27954"/>
                </a:solidFill>
              </a:rPr>
              <a:t>No One Size Fits All!</a:t>
            </a:r>
          </a:p>
        </p:txBody>
      </p:sp>
      <p:sp>
        <p:nvSpPr>
          <p:cNvPr id="4" name="Text Placeholder 3">
            <a:extLst>
              <a:ext uri="{FF2B5EF4-FFF2-40B4-BE49-F238E27FC236}">
                <a16:creationId xmlns:a16="http://schemas.microsoft.com/office/drawing/2014/main" id="{5B181FDC-06D9-21C2-1FEA-377589E2CC81}"/>
              </a:ext>
            </a:extLst>
          </p:cNvPr>
          <p:cNvSpPr>
            <a:spLocks noGrp="1"/>
          </p:cNvSpPr>
          <p:nvPr>
            <p:ph type="body" sz="quarter" idx="18"/>
          </p:nvPr>
        </p:nvSpPr>
        <p:spPr>
          <a:xfrm>
            <a:off x="448235" y="1177730"/>
            <a:ext cx="5316071" cy="5084759"/>
          </a:xfrm>
        </p:spPr>
        <p:txBody>
          <a:bodyPr>
            <a:normAutofit fontScale="70000" lnSpcReduction="20000"/>
          </a:bodyPr>
          <a:lstStyle/>
          <a:p>
            <a:pPr>
              <a:lnSpc>
                <a:spcPct val="120000"/>
              </a:lnSpc>
            </a:pPr>
            <a:r>
              <a:rPr lang="en-GB" dirty="0"/>
              <a:t>Es gibt keine "Einheitslösung" für die komplexen strategischen Herausforderungen von heute. Regionale Führungskräfte integrieren eine </a:t>
            </a:r>
            <a:r>
              <a:rPr lang="en-GB" dirty="0">
                <a:solidFill>
                  <a:srgbClr val="F27954"/>
                </a:solidFill>
              </a:rPr>
              <a:t>"dynamische Strategie" </a:t>
            </a:r>
            <a:r>
              <a:rPr lang="en-GB" dirty="0"/>
              <a:t>in ihre Planung, die drei Elemente umfasst: </a:t>
            </a:r>
          </a:p>
          <a:p>
            <a:pPr>
              <a:lnSpc>
                <a:spcPct val="120000"/>
              </a:lnSpc>
            </a:pPr>
            <a:endParaRPr lang="en-GB" dirty="0"/>
          </a:p>
          <a:p>
            <a:pPr>
              <a:lnSpc>
                <a:spcPct val="120000"/>
              </a:lnSpc>
            </a:pPr>
            <a:r>
              <a:rPr lang="en-GB" b="1" dirty="0" err="1">
                <a:solidFill>
                  <a:srgbClr val="F27954"/>
                </a:solidFill>
              </a:rPr>
              <a:t>Erkennen</a:t>
            </a:r>
            <a:r>
              <a:rPr lang="en-GB" b="1" dirty="0">
                <a:solidFill>
                  <a:srgbClr val="F27954"/>
                </a:solidFill>
              </a:rPr>
              <a:t>: </a:t>
            </a:r>
            <a:r>
              <a:rPr lang="en-GB" dirty="0"/>
              <a:t>Beobachten von Trends, Definieren und Überwachen kritischer Ungewissheiten und Entwerfen einer Reihe von Szenarien, anhand derer Geschäftsentscheidungen bewertet werden können </a:t>
            </a:r>
          </a:p>
          <a:p>
            <a:pPr>
              <a:lnSpc>
                <a:spcPct val="120000"/>
              </a:lnSpc>
            </a:pPr>
            <a:endParaRPr lang="en-GB" dirty="0"/>
          </a:p>
          <a:p>
            <a:pPr>
              <a:lnSpc>
                <a:spcPct val="120000"/>
              </a:lnSpc>
            </a:pPr>
            <a:r>
              <a:rPr lang="en-GB" b="1" dirty="0" err="1">
                <a:solidFill>
                  <a:srgbClr val="F27954"/>
                </a:solidFill>
              </a:rPr>
              <a:t>Anpassen</a:t>
            </a:r>
            <a:r>
              <a:rPr lang="en-GB" b="1" dirty="0">
                <a:solidFill>
                  <a:srgbClr val="F27954"/>
                </a:solidFill>
              </a:rPr>
              <a:t>: </a:t>
            </a:r>
            <a:r>
              <a:rPr lang="en-GB" dirty="0"/>
              <a:t>Aufbau operativer und finanzieller Stabilität durch Gestaltung und Umgestaltung von Strategien auf der Grundlage von Markttrends und datengestützten Prognosen </a:t>
            </a:r>
          </a:p>
          <a:p>
            <a:pPr>
              <a:lnSpc>
                <a:spcPct val="120000"/>
              </a:lnSpc>
            </a:pPr>
            <a:endParaRPr lang="en-GB" dirty="0"/>
          </a:p>
          <a:p>
            <a:pPr>
              <a:lnSpc>
                <a:spcPct val="120000"/>
              </a:lnSpc>
            </a:pPr>
            <a:r>
              <a:rPr lang="en-GB" b="1" dirty="0" err="1">
                <a:solidFill>
                  <a:srgbClr val="F27954"/>
                </a:solidFill>
              </a:rPr>
              <a:t>Gedeihen</a:t>
            </a:r>
            <a:r>
              <a:rPr lang="en-GB" b="1" dirty="0">
                <a:solidFill>
                  <a:srgbClr val="F27954"/>
                </a:solidFill>
              </a:rPr>
              <a:t>: </a:t>
            </a:r>
            <a:r>
              <a:rPr lang="en-GB" dirty="0"/>
              <a:t>Rasch von der Bewertung zum Handeln übergehen, um Wachstumschancen zu nutzen und Wettbewerbsvorteile zu stärken (</a:t>
            </a:r>
            <a:r>
              <a:rPr lang="en-GB" dirty="0">
                <a:solidFill>
                  <a:srgbClr val="F27954"/>
                </a:solidFill>
                <a:hlinkClick r:id="rId2">
                  <a:extLst>
                    <a:ext uri="{A12FA001-AC4F-418D-AE19-62706E023703}">
                      <ahyp:hlinkClr xmlns:ahyp="http://schemas.microsoft.com/office/drawing/2018/hyperlinkcolor" val="tx"/>
                    </a:ext>
                  </a:extLst>
                </a:hlinkClick>
              </a:rPr>
              <a:t>Quelle</a:t>
            </a:r>
            <a:r>
              <a:rPr lang="en-GB" dirty="0"/>
              <a:t>)</a:t>
            </a:r>
            <a:endParaRPr lang="en-IE" dirty="0"/>
          </a:p>
        </p:txBody>
      </p:sp>
      <p:pic>
        <p:nvPicPr>
          <p:cNvPr id="2" name="Picture Placeholder 5" descr="A picture containing person&#10;&#10;Description automatically generated">
            <a:extLst>
              <a:ext uri="{FF2B5EF4-FFF2-40B4-BE49-F238E27FC236}">
                <a16:creationId xmlns:a16="http://schemas.microsoft.com/office/drawing/2014/main" id="{C9E0A100-F350-13D8-9D85-6593FCE33088}"/>
              </a:ext>
            </a:extLst>
          </p:cNvPr>
          <p:cNvPicPr>
            <a:picLocks noGrp="1" noChangeAspect="1"/>
          </p:cNvPicPr>
          <p:nvPr>
            <p:ph type="pic" sz="quarter" idx="19"/>
          </p:nvPr>
        </p:nvPicPr>
        <p:blipFill>
          <a:blip r:embed="rId3"/>
          <a:srcRect t="7641" b="7641"/>
          <a:stretch>
            <a:fillRect/>
          </a:stretch>
        </p:blipFill>
        <p:spPr>
          <a:xfrm>
            <a:off x="5956300" y="0"/>
            <a:ext cx="5395913" cy="6858000"/>
          </a:xfrm>
        </p:spPr>
      </p:pic>
    </p:spTree>
    <p:extLst>
      <p:ext uri="{BB962C8B-B14F-4D97-AF65-F5344CB8AC3E}">
        <p14:creationId xmlns:p14="http://schemas.microsoft.com/office/powerpoint/2010/main" val="356951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lnSpcReduction="10000"/>
          </a:bodyPr>
          <a:lstStyle/>
          <a:p>
            <a:pPr algn="ctr"/>
            <a:r>
              <a:rPr lang="en-IE" dirty="0">
                <a:solidFill>
                  <a:srgbClr val="F27954"/>
                </a:solidFill>
              </a:rPr>
              <a:t>Business Resilience Plan</a:t>
            </a: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278790" y="1004046"/>
            <a:ext cx="6070697" cy="5258443"/>
          </a:xfrm>
        </p:spPr>
        <p:txBody>
          <a:bodyPr>
            <a:normAutofit fontScale="92500" lnSpcReduction="10000"/>
          </a:bodyPr>
          <a:lstStyle/>
          <a:p>
            <a:pPr algn="l"/>
            <a:r>
              <a:rPr lang="en-GB" b="0" i="0" dirty="0">
                <a:effectLst/>
              </a:rPr>
              <a:t>Ein Resilienzplan für Unternehmen umfasst verschiedene Elemente. Dazu gehören die folgenden:</a:t>
            </a:r>
          </a:p>
          <a:p>
            <a:pPr algn="l"/>
            <a:endParaRPr lang="en-GB" b="0" i="0" dirty="0">
              <a:effectLst/>
            </a:endParaRPr>
          </a:p>
          <a:p>
            <a:pPr marL="342900" indent="-342900" algn="l">
              <a:buFont typeface="Wingdings" panose="05000000000000000000" pitchFamily="2" charset="2"/>
              <a:buChar char="v"/>
            </a:pPr>
            <a:r>
              <a:rPr lang="en-GB" b="0" i="0" dirty="0">
                <a:effectLst/>
              </a:rPr>
              <a:t>Analyse der Auswirkungen auf das Geschäft</a:t>
            </a:r>
          </a:p>
          <a:p>
            <a:pPr marL="342900" indent="-342900" algn="l">
              <a:buFont typeface="Wingdings" panose="05000000000000000000" pitchFamily="2" charset="2"/>
              <a:buChar char="v"/>
            </a:pPr>
            <a:r>
              <a:rPr lang="en-GB" b="0" i="0" u="sng" dirty="0">
                <a:effectLst/>
                <a:hlinkClick r:id="rId2">
                  <a:extLst>
                    <a:ext uri="{A12FA001-AC4F-418D-AE19-62706E023703}">
                      <ahyp:hlinkClr xmlns:ahyp="http://schemas.microsoft.com/office/drawing/2018/hyperlinkcolor" val="tx"/>
                    </a:ext>
                  </a:extLst>
                </a:hlinkClick>
              </a:rPr>
              <a:t>Risikobewertung</a:t>
            </a:r>
            <a:endParaRPr lang="en-GB" b="0" i="0" dirty="0">
              <a:effectLst/>
            </a:endParaRPr>
          </a:p>
          <a:p>
            <a:pPr marL="342900" indent="-342900" algn="l">
              <a:buFont typeface="Wingdings" panose="05000000000000000000" pitchFamily="2" charset="2"/>
              <a:buChar char="v"/>
            </a:pPr>
            <a:r>
              <a:rPr lang="en-GB" b="0" i="0" dirty="0">
                <a:effectLst/>
              </a:rPr>
              <a:t>Risikomanagement</a:t>
            </a:r>
          </a:p>
          <a:p>
            <a:pPr marL="342900" indent="-342900" algn="l">
              <a:buFont typeface="Wingdings" panose="05000000000000000000" pitchFamily="2" charset="2"/>
              <a:buChar char="v"/>
            </a:pPr>
            <a:r>
              <a:rPr lang="en-GB" b="0" i="0" dirty="0">
                <a:effectLst/>
              </a:rPr>
              <a:t>Testen und Ausführen von Übungen</a:t>
            </a:r>
          </a:p>
          <a:p>
            <a:pPr marL="342900" indent="-342900" algn="l">
              <a:buFont typeface="Wingdings" panose="05000000000000000000" pitchFamily="2" charset="2"/>
              <a:buChar char="v"/>
            </a:pPr>
            <a:r>
              <a:rPr lang="en-GB" b="0" i="0" u="sng" dirty="0">
                <a:effectLst/>
                <a:hlinkClick r:id="rId3">
                  <a:extLst>
                    <a:ext uri="{A12FA001-AC4F-418D-AE19-62706E023703}">
                      <ahyp:hlinkClr xmlns:ahyp="http://schemas.microsoft.com/office/drawing/2018/hyperlinkcolor" val="tx"/>
                    </a:ext>
                  </a:extLst>
                </a:hlinkClick>
              </a:rPr>
              <a:t>Notfall-Kommunikationsplan</a:t>
            </a:r>
            <a:endParaRPr lang="en-GB" b="0" i="0" dirty="0">
              <a:effectLst/>
            </a:endParaRPr>
          </a:p>
          <a:p>
            <a:pPr marL="342900" indent="-342900" algn="l">
              <a:buFont typeface="Wingdings" panose="05000000000000000000" pitchFamily="2" charset="2"/>
              <a:buChar char="v"/>
            </a:pPr>
            <a:r>
              <a:rPr lang="en-GB" b="0" i="0" dirty="0">
                <a:effectLst/>
              </a:rPr>
              <a:t>Geschäftskontinuitätsplan</a:t>
            </a:r>
          </a:p>
          <a:p>
            <a:pPr marL="342900" indent="-342900" algn="l">
              <a:buFont typeface="Wingdings" panose="05000000000000000000" pitchFamily="2" charset="2"/>
              <a:buChar char="v"/>
            </a:pPr>
            <a:r>
              <a:rPr lang="en-GB" b="0" i="0" u="sng" dirty="0">
                <a:effectLst/>
                <a:hlinkClick r:id="rId4">
                  <a:extLst>
                    <a:ext uri="{A12FA001-AC4F-418D-AE19-62706E023703}">
                      <ahyp:hlinkClr xmlns:ahyp="http://schemas.microsoft.com/office/drawing/2018/hyperlinkcolor" val="tx"/>
                    </a:ext>
                  </a:extLst>
                </a:hlinkClick>
              </a:rPr>
              <a:t>DR-Plan</a:t>
            </a:r>
            <a:endParaRPr lang="en-GB" b="0" i="0" dirty="0">
              <a:effectLst/>
            </a:endParaRPr>
          </a:p>
          <a:p>
            <a:pPr marL="342900" indent="-342900" algn="l">
              <a:buFont typeface="Wingdings" panose="05000000000000000000" pitchFamily="2" charset="2"/>
              <a:buChar char="v"/>
            </a:pPr>
            <a:r>
              <a:rPr lang="en-GB" b="0" i="0" dirty="0">
                <a:effectLst/>
              </a:rPr>
              <a:t>Plan zur Reaktion auf Zwischenfälle</a:t>
            </a:r>
          </a:p>
          <a:p>
            <a:pPr marL="342900" indent="-342900" algn="l">
              <a:buFont typeface="Wingdings" panose="05000000000000000000" pitchFamily="2" charset="2"/>
              <a:buChar char="v"/>
            </a:pPr>
            <a:r>
              <a:rPr lang="en-GB" b="0" i="0" dirty="0">
                <a:effectLst/>
              </a:rPr>
              <a:t>Notfallmanagement-Plan</a:t>
            </a:r>
          </a:p>
          <a:p>
            <a:pPr marL="342900" indent="-342900" algn="l">
              <a:buFont typeface="Wingdings" panose="05000000000000000000" pitchFamily="2" charset="2"/>
              <a:buChar char="v"/>
            </a:pPr>
            <a:endParaRPr lang="en-GB" dirty="0"/>
          </a:p>
          <a:p>
            <a:pPr algn="l"/>
            <a:r>
              <a:rPr lang="en-GB" b="0" i="0" dirty="0">
                <a:effectLst/>
              </a:rPr>
              <a:t>(Quelle: </a:t>
            </a:r>
            <a:r>
              <a:rPr lang="en-GB" b="0" i="0" dirty="0" err="1">
                <a:effectLst/>
              </a:rPr>
              <a:t>Techtarget</a:t>
            </a:r>
            <a:r>
              <a:rPr lang="en-GB" b="0" i="0" dirty="0">
                <a:effectLst/>
              </a:rPr>
              <a:t>)</a:t>
            </a:r>
          </a:p>
          <a:p>
            <a:pPr>
              <a:lnSpc>
                <a:spcPct val="110000"/>
              </a:lnSpc>
            </a:pPr>
            <a:endParaRPr lang="en-IE" dirty="0"/>
          </a:p>
        </p:txBody>
      </p:sp>
      <p:cxnSp>
        <p:nvCxnSpPr>
          <p:cNvPr id="3" name="Straight Connector 2">
            <a:extLst>
              <a:ext uri="{FF2B5EF4-FFF2-40B4-BE49-F238E27FC236}">
                <a16:creationId xmlns:a16="http://schemas.microsoft.com/office/drawing/2014/main" id="{B97FC150-0423-EB6D-4115-8575E8CE95C3}"/>
              </a:ext>
            </a:extLst>
          </p:cNvPr>
          <p:cNvCxnSpPr>
            <a:cxnSpLocks/>
          </p:cNvCxnSpPr>
          <p:nvPr/>
        </p:nvCxnSpPr>
        <p:spPr>
          <a:xfrm>
            <a:off x="9780200" y="2500813"/>
            <a:ext cx="4482" cy="2223248"/>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4F44934-E061-6ABF-8127-A6B89045AC7D}"/>
              </a:ext>
            </a:extLst>
          </p:cNvPr>
          <p:cNvCxnSpPr>
            <a:cxnSpLocks/>
          </p:cNvCxnSpPr>
          <p:nvPr/>
        </p:nvCxnSpPr>
        <p:spPr>
          <a:xfrm flipH="1">
            <a:off x="9506185" y="2500813"/>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BD6655-FE01-7B95-CCA0-F5CCC92EE431}"/>
              </a:ext>
            </a:extLst>
          </p:cNvPr>
          <p:cNvCxnSpPr>
            <a:cxnSpLocks/>
          </p:cNvCxnSpPr>
          <p:nvPr/>
        </p:nvCxnSpPr>
        <p:spPr>
          <a:xfrm flipH="1">
            <a:off x="9656469" y="3180519"/>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371BF4-828E-B8D3-A0B1-2DF1EA979BC9}"/>
              </a:ext>
            </a:extLst>
          </p:cNvPr>
          <p:cNvCxnSpPr>
            <a:cxnSpLocks/>
          </p:cNvCxnSpPr>
          <p:nvPr/>
        </p:nvCxnSpPr>
        <p:spPr>
          <a:xfrm flipH="1">
            <a:off x="9497310" y="3971026"/>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5E172E-BE7C-E301-DDCA-A16C60997363}"/>
              </a:ext>
            </a:extLst>
          </p:cNvPr>
          <p:cNvCxnSpPr>
            <a:cxnSpLocks/>
          </p:cNvCxnSpPr>
          <p:nvPr/>
        </p:nvCxnSpPr>
        <p:spPr>
          <a:xfrm flipH="1">
            <a:off x="9506185" y="4724061"/>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FC88091-5805-0234-BBE3-E1AA1F7B4FDA}"/>
              </a:ext>
            </a:extLst>
          </p:cNvPr>
          <p:cNvSpPr/>
          <p:nvPr/>
        </p:nvSpPr>
        <p:spPr>
          <a:xfrm>
            <a:off x="6642549" y="1896926"/>
            <a:ext cx="1508342" cy="75582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Rectangle 10">
            <a:extLst>
              <a:ext uri="{FF2B5EF4-FFF2-40B4-BE49-F238E27FC236}">
                <a16:creationId xmlns:a16="http://schemas.microsoft.com/office/drawing/2014/main" id="{0F60843A-EAA5-0F44-03F6-D4B1C4B4C280}"/>
              </a:ext>
            </a:extLst>
          </p:cNvPr>
          <p:cNvSpPr/>
          <p:nvPr/>
        </p:nvSpPr>
        <p:spPr>
          <a:xfrm>
            <a:off x="6617866" y="2813042"/>
            <a:ext cx="1508342" cy="784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Rectangle 11">
            <a:extLst>
              <a:ext uri="{FF2B5EF4-FFF2-40B4-BE49-F238E27FC236}">
                <a16:creationId xmlns:a16="http://schemas.microsoft.com/office/drawing/2014/main" id="{0394FF48-2213-52A4-FF12-DC89759D883A}"/>
              </a:ext>
            </a:extLst>
          </p:cNvPr>
          <p:cNvSpPr/>
          <p:nvPr/>
        </p:nvSpPr>
        <p:spPr>
          <a:xfrm>
            <a:off x="6622453" y="3734593"/>
            <a:ext cx="1528438" cy="51246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Rectangle 12">
            <a:extLst>
              <a:ext uri="{FF2B5EF4-FFF2-40B4-BE49-F238E27FC236}">
                <a16:creationId xmlns:a16="http://schemas.microsoft.com/office/drawing/2014/main" id="{9A2425E6-A241-B2F7-3778-9AF50B85AC3C}"/>
              </a:ext>
            </a:extLst>
          </p:cNvPr>
          <p:cNvSpPr/>
          <p:nvPr/>
        </p:nvSpPr>
        <p:spPr>
          <a:xfrm>
            <a:off x="6622453" y="4383810"/>
            <a:ext cx="1537997" cy="75830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Rectangle 13">
            <a:extLst>
              <a:ext uri="{FF2B5EF4-FFF2-40B4-BE49-F238E27FC236}">
                <a16:creationId xmlns:a16="http://schemas.microsoft.com/office/drawing/2014/main" id="{5AC0CDA5-E13A-A0D1-9DE8-A7DEA8882330}"/>
              </a:ext>
            </a:extLst>
          </p:cNvPr>
          <p:cNvSpPr/>
          <p:nvPr/>
        </p:nvSpPr>
        <p:spPr>
          <a:xfrm>
            <a:off x="8399188" y="2119590"/>
            <a:ext cx="1238858" cy="660409"/>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Rectangle 14">
            <a:extLst>
              <a:ext uri="{FF2B5EF4-FFF2-40B4-BE49-F238E27FC236}">
                <a16:creationId xmlns:a16="http://schemas.microsoft.com/office/drawing/2014/main" id="{1CB855F9-A0EF-5422-F2B5-8FBD796C21AB}"/>
              </a:ext>
            </a:extLst>
          </p:cNvPr>
          <p:cNvSpPr/>
          <p:nvPr/>
        </p:nvSpPr>
        <p:spPr>
          <a:xfrm>
            <a:off x="8412149" y="2843071"/>
            <a:ext cx="1225897" cy="670458"/>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Rectangle 15">
            <a:extLst>
              <a:ext uri="{FF2B5EF4-FFF2-40B4-BE49-F238E27FC236}">
                <a16:creationId xmlns:a16="http://schemas.microsoft.com/office/drawing/2014/main" id="{272F4FD2-AD11-B5FD-0E86-1D1AF8EB52D5}"/>
              </a:ext>
            </a:extLst>
          </p:cNvPr>
          <p:cNvSpPr/>
          <p:nvPr/>
        </p:nvSpPr>
        <p:spPr>
          <a:xfrm>
            <a:off x="8402182" y="3661735"/>
            <a:ext cx="1245418" cy="697769"/>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Rectangle 16">
            <a:extLst>
              <a:ext uri="{FF2B5EF4-FFF2-40B4-BE49-F238E27FC236}">
                <a16:creationId xmlns:a16="http://schemas.microsoft.com/office/drawing/2014/main" id="{CD87E84E-3DB0-94E4-18FE-547DE6D5B983}"/>
              </a:ext>
            </a:extLst>
          </p:cNvPr>
          <p:cNvSpPr/>
          <p:nvPr/>
        </p:nvSpPr>
        <p:spPr>
          <a:xfrm>
            <a:off x="8418838" y="4437890"/>
            <a:ext cx="1257281" cy="735642"/>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Rectangle 17">
            <a:extLst>
              <a:ext uri="{FF2B5EF4-FFF2-40B4-BE49-F238E27FC236}">
                <a16:creationId xmlns:a16="http://schemas.microsoft.com/office/drawing/2014/main" id="{73B16183-4952-5CDA-6866-D228E2356817}"/>
              </a:ext>
            </a:extLst>
          </p:cNvPr>
          <p:cNvSpPr/>
          <p:nvPr/>
        </p:nvSpPr>
        <p:spPr>
          <a:xfrm>
            <a:off x="9883395" y="3173009"/>
            <a:ext cx="1487400" cy="8638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Text Placeholder 5">
            <a:extLst>
              <a:ext uri="{FF2B5EF4-FFF2-40B4-BE49-F238E27FC236}">
                <a16:creationId xmlns:a16="http://schemas.microsoft.com/office/drawing/2014/main" id="{6722FBDB-780A-0EF9-5A41-9496AAD2AC4A}"/>
              </a:ext>
            </a:extLst>
          </p:cNvPr>
          <p:cNvSpPr txBox="1">
            <a:spLocks/>
          </p:cNvSpPr>
          <p:nvPr/>
        </p:nvSpPr>
        <p:spPr>
          <a:xfrm>
            <a:off x="6349487" y="954662"/>
            <a:ext cx="5062436"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solidFill>
                  <a:srgbClr val="79527B"/>
                </a:solidFill>
              </a:rPr>
              <a:t>Was gehört zu einem Business Resilience Plan?</a:t>
            </a:r>
          </a:p>
        </p:txBody>
      </p:sp>
      <p:sp>
        <p:nvSpPr>
          <p:cNvPr id="20" name="Text Placeholder 5">
            <a:extLst>
              <a:ext uri="{FF2B5EF4-FFF2-40B4-BE49-F238E27FC236}">
                <a16:creationId xmlns:a16="http://schemas.microsoft.com/office/drawing/2014/main" id="{C76AC208-5EA9-1E37-EFF9-980806FCB591}"/>
              </a:ext>
            </a:extLst>
          </p:cNvPr>
          <p:cNvSpPr txBox="1">
            <a:spLocks/>
          </p:cNvSpPr>
          <p:nvPr/>
        </p:nvSpPr>
        <p:spPr>
          <a:xfrm>
            <a:off x="6537731" y="1912477"/>
            <a:ext cx="1683250" cy="7555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Analyse der Auswirkungen auf das Geschäft</a:t>
            </a:r>
          </a:p>
        </p:txBody>
      </p:sp>
      <p:sp>
        <p:nvSpPr>
          <p:cNvPr id="21" name="Text Placeholder 5">
            <a:extLst>
              <a:ext uri="{FF2B5EF4-FFF2-40B4-BE49-F238E27FC236}">
                <a16:creationId xmlns:a16="http://schemas.microsoft.com/office/drawing/2014/main" id="{04390615-7E9B-F3D5-3440-54ECCEC5B036}"/>
              </a:ext>
            </a:extLst>
          </p:cNvPr>
          <p:cNvSpPr txBox="1">
            <a:spLocks/>
          </p:cNvSpPr>
          <p:nvPr/>
        </p:nvSpPr>
        <p:spPr>
          <a:xfrm>
            <a:off x="6698358" y="2813042"/>
            <a:ext cx="1381011" cy="79516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1600" b="1" dirty="0"/>
              <a:t>Risikoanalyse und </a:t>
            </a:r>
          </a:p>
          <a:p>
            <a:pPr algn="ctr">
              <a:spcBef>
                <a:spcPts val="0"/>
              </a:spcBef>
            </a:pPr>
            <a:r>
              <a:rPr lang="en-IE" sz="1600" b="1" dirty="0"/>
              <a:t>-management</a:t>
            </a:r>
          </a:p>
        </p:txBody>
      </p:sp>
      <p:sp>
        <p:nvSpPr>
          <p:cNvPr id="22" name="Text Placeholder 5">
            <a:extLst>
              <a:ext uri="{FF2B5EF4-FFF2-40B4-BE49-F238E27FC236}">
                <a16:creationId xmlns:a16="http://schemas.microsoft.com/office/drawing/2014/main" id="{8F1FB76E-FB6D-45B1-1AD7-7A1FE51AC8EE}"/>
              </a:ext>
            </a:extLst>
          </p:cNvPr>
          <p:cNvSpPr txBox="1">
            <a:spLocks/>
          </p:cNvSpPr>
          <p:nvPr/>
        </p:nvSpPr>
        <p:spPr>
          <a:xfrm>
            <a:off x="6647080" y="3744962"/>
            <a:ext cx="1370963" cy="50209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Testen und Üben</a:t>
            </a:r>
          </a:p>
        </p:txBody>
      </p:sp>
      <p:sp>
        <p:nvSpPr>
          <p:cNvPr id="23" name="Text Placeholder 5">
            <a:extLst>
              <a:ext uri="{FF2B5EF4-FFF2-40B4-BE49-F238E27FC236}">
                <a16:creationId xmlns:a16="http://schemas.microsoft.com/office/drawing/2014/main" id="{E5EB4AD6-6878-A67C-FB70-4DA4B5EFCF9A}"/>
              </a:ext>
            </a:extLst>
          </p:cNvPr>
          <p:cNvSpPr txBox="1">
            <a:spLocks/>
          </p:cNvSpPr>
          <p:nvPr/>
        </p:nvSpPr>
        <p:spPr>
          <a:xfrm>
            <a:off x="6609806" y="4330917"/>
            <a:ext cx="1522392" cy="86409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err="1"/>
              <a:t>Notfall-kommunikation</a:t>
            </a:r>
            <a:endParaRPr lang="en-IE" sz="1600" b="1" dirty="0"/>
          </a:p>
        </p:txBody>
      </p:sp>
      <p:sp>
        <p:nvSpPr>
          <p:cNvPr id="24" name="Text Placeholder 5">
            <a:extLst>
              <a:ext uri="{FF2B5EF4-FFF2-40B4-BE49-F238E27FC236}">
                <a16:creationId xmlns:a16="http://schemas.microsoft.com/office/drawing/2014/main" id="{C3B61123-9EDC-C48C-64A7-D48050B6C4B0}"/>
              </a:ext>
            </a:extLst>
          </p:cNvPr>
          <p:cNvSpPr txBox="1">
            <a:spLocks/>
          </p:cNvSpPr>
          <p:nvPr/>
        </p:nvSpPr>
        <p:spPr>
          <a:xfrm>
            <a:off x="8380792" y="2143114"/>
            <a:ext cx="1264858" cy="6299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err="1"/>
              <a:t>Geschäfts</a:t>
            </a:r>
            <a:r>
              <a:rPr lang="en-IE" sz="1600" b="1" dirty="0"/>
              <a:t>-</a:t>
            </a:r>
            <a:r>
              <a:rPr lang="en-IE" sz="1600" b="1" dirty="0" err="1"/>
              <a:t>kontinuitäts</a:t>
            </a:r>
            <a:r>
              <a:rPr lang="en-IE" sz="1600" b="1" dirty="0"/>
              <a:t>-plan</a:t>
            </a:r>
          </a:p>
        </p:txBody>
      </p:sp>
      <p:sp>
        <p:nvSpPr>
          <p:cNvPr id="25" name="Text Placeholder 5">
            <a:extLst>
              <a:ext uri="{FF2B5EF4-FFF2-40B4-BE49-F238E27FC236}">
                <a16:creationId xmlns:a16="http://schemas.microsoft.com/office/drawing/2014/main" id="{0138DBBE-2567-3761-0E05-0358E1F5ADC7}"/>
              </a:ext>
            </a:extLst>
          </p:cNvPr>
          <p:cNvSpPr txBox="1">
            <a:spLocks/>
          </p:cNvSpPr>
          <p:nvPr/>
        </p:nvSpPr>
        <p:spPr>
          <a:xfrm>
            <a:off x="8422197" y="2843071"/>
            <a:ext cx="1234272" cy="6299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err="1"/>
              <a:t>Notfallwie-derherstel-lungsplan</a:t>
            </a:r>
            <a:r>
              <a:rPr lang="en-IE" sz="1600" b="1" dirty="0"/>
              <a:t> </a:t>
            </a:r>
          </a:p>
        </p:txBody>
      </p:sp>
      <p:sp>
        <p:nvSpPr>
          <p:cNvPr id="26" name="Text Placeholder 5">
            <a:extLst>
              <a:ext uri="{FF2B5EF4-FFF2-40B4-BE49-F238E27FC236}">
                <a16:creationId xmlns:a16="http://schemas.microsoft.com/office/drawing/2014/main" id="{D390891A-0CE8-E41F-7AD8-C6A26897CE7B}"/>
              </a:ext>
            </a:extLst>
          </p:cNvPr>
          <p:cNvSpPr txBox="1">
            <a:spLocks/>
          </p:cNvSpPr>
          <p:nvPr/>
        </p:nvSpPr>
        <p:spPr>
          <a:xfrm>
            <a:off x="8370274" y="3612437"/>
            <a:ext cx="1234272" cy="74357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err="1"/>
              <a:t>Reaktion</a:t>
            </a:r>
            <a:r>
              <a:rPr lang="en-IE" sz="1600" b="1" dirty="0"/>
              <a:t> auf </a:t>
            </a:r>
            <a:r>
              <a:rPr lang="en-IE" sz="1600" b="1" dirty="0" err="1"/>
              <a:t>Vor-kommnisse</a:t>
            </a:r>
            <a:endParaRPr lang="en-IE" sz="1600" b="1" dirty="0"/>
          </a:p>
        </p:txBody>
      </p:sp>
      <p:sp>
        <p:nvSpPr>
          <p:cNvPr id="27" name="Text Placeholder 5">
            <a:extLst>
              <a:ext uri="{FF2B5EF4-FFF2-40B4-BE49-F238E27FC236}">
                <a16:creationId xmlns:a16="http://schemas.microsoft.com/office/drawing/2014/main" id="{9DD20286-D864-9CEC-8FEC-A05F98B48E4C}"/>
              </a:ext>
            </a:extLst>
          </p:cNvPr>
          <p:cNvSpPr txBox="1">
            <a:spLocks/>
          </p:cNvSpPr>
          <p:nvPr/>
        </p:nvSpPr>
        <p:spPr>
          <a:xfrm>
            <a:off x="8336142" y="4448024"/>
            <a:ext cx="1453022" cy="66032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err="1"/>
              <a:t>Notfall</a:t>
            </a:r>
            <a:r>
              <a:rPr lang="en-IE" sz="1600" b="1" dirty="0"/>
              <a:t>-management-plan</a:t>
            </a:r>
          </a:p>
        </p:txBody>
      </p:sp>
      <p:sp>
        <p:nvSpPr>
          <p:cNvPr id="28" name="Text Placeholder 5">
            <a:extLst>
              <a:ext uri="{FF2B5EF4-FFF2-40B4-BE49-F238E27FC236}">
                <a16:creationId xmlns:a16="http://schemas.microsoft.com/office/drawing/2014/main" id="{83D33A51-65B5-2BB1-7251-745B8BEAC79C}"/>
              </a:ext>
            </a:extLst>
          </p:cNvPr>
          <p:cNvSpPr txBox="1">
            <a:spLocks/>
          </p:cNvSpPr>
          <p:nvPr/>
        </p:nvSpPr>
        <p:spPr>
          <a:xfrm>
            <a:off x="9885636" y="3180519"/>
            <a:ext cx="1482918" cy="86383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Plan für die </a:t>
            </a:r>
            <a:r>
              <a:rPr lang="en-IE" sz="1600" b="1" dirty="0" err="1"/>
              <a:t>Resilienz</a:t>
            </a:r>
            <a:r>
              <a:rPr lang="en-IE" sz="1600" b="1" dirty="0"/>
              <a:t> von Unternehmen</a:t>
            </a:r>
          </a:p>
        </p:txBody>
      </p:sp>
      <p:cxnSp>
        <p:nvCxnSpPr>
          <p:cNvPr id="29" name="Straight Connector 28">
            <a:extLst>
              <a:ext uri="{FF2B5EF4-FFF2-40B4-BE49-F238E27FC236}">
                <a16:creationId xmlns:a16="http://schemas.microsoft.com/office/drawing/2014/main" id="{82BAD39A-70BF-85AA-BD5B-2EF7BFD7EA85}"/>
              </a:ext>
            </a:extLst>
          </p:cNvPr>
          <p:cNvCxnSpPr>
            <a:cxnSpLocks/>
          </p:cNvCxnSpPr>
          <p:nvPr/>
        </p:nvCxnSpPr>
        <p:spPr>
          <a:xfrm>
            <a:off x="8292058" y="2518742"/>
            <a:ext cx="4482" cy="2223248"/>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20BDC4-FDBA-443D-BD75-240563303F14}"/>
              </a:ext>
            </a:extLst>
          </p:cNvPr>
          <p:cNvCxnSpPr>
            <a:cxnSpLocks/>
          </p:cNvCxnSpPr>
          <p:nvPr/>
        </p:nvCxnSpPr>
        <p:spPr>
          <a:xfrm flipH="1">
            <a:off x="8126208" y="2518742"/>
            <a:ext cx="174814"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0C2EFA-AA16-9F46-E986-249F5E4457E3}"/>
              </a:ext>
            </a:extLst>
          </p:cNvPr>
          <p:cNvCxnSpPr>
            <a:cxnSpLocks/>
          </p:cNvCxnSpPr>
          <p:nvPr/>
        </p:nvCxnSpPr>
        <p:spPr>
          <a:xfrm flipH="1">
            <a:off x="8013561" y="3258331"/>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5E60C-B878-0813-BDE5-FF6C4C53C835}"/>
              </a:ext>
            </a:extLst>
          </p:cNvPr>
          <p:cNvCxnSpPr>
            <a:cxnSpLocks/>
          </p:cNvCxnSpPr>
          <p:nvPr/>
        </p:nvCxnSpPr>
        <p:spPr>
          <a:xfrm flipH="1">
            <a:off x="8010936" y="3988955"/>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9C5D7D-2E17-5FDC-B44B-26E999375812}"/>
              </a:ext>
            </a:extLst>
          </p:cNvPr>
          <p:cNvCxnSpPr>
            <a:cxnSpLocks/>
          </p:cNvCxnSpPr>
          <p:nvPr/>
        </p:nvCxnSpPr>
        <p:spPr>
          <a:xfrm flipH="1">
            <a:off x="8018043" y="4741990"/>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E5AB31C-0C60-FA7E-6066-35FB434FFE59}"/>
              </a:ext>
            </a:extLst>
          </p:cNvPr>
          <p:cNvCxnSpPr>
            <a:cxnSpLocks/>
          </p:cNvCxnSpPr>
          <p:nvPr/>
        </p:nvCxnSpPr>
        <p:spPr>
          <a:xfrm>
            <a:off x="8301022" y="3608944"/>
            <a:ext cx="1609803" cy="0"/>
          </a:xfrm>
          <a:prstGeom prst="straightConnector1">
            <a:avLst/>
          </a:prstGeom>
          <a:ln w="19050">
            <a:solidFill>
              <a:srgbClr val="79527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421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lnSpcReduction="10000"/>
          </a:bodyPr>
          <a:lstStyle/>
          <a:p>
            <a:pPr algn="ctr"/>
            <a:r>
              <a:rPr lang="en-IE" dirty="0" err="1">
                <a:solidFill>
                  <a:srgbClr val="F27954"/>
                </a:solidFill>
              </a:rPr>
              <a:t>Geschäftsr</a:t>
            </a:r>
            <a:r>
              <a:rPr lang="en-GB" b="0" i="0" dirty="0" err="1">
                <a:solidFill>
                  <a:srgbClr val="F27954"/>
                </a:solidFill>
                <a:effectLst/>
              </a:rPr>
              <a:t>esilienzplan</a:t>
            </a:r>
            <a:endParaRPr lang="en-IE" dirty="0">
              <a:solidFill>
                <a:srgbClr val="F27954"/>
              </a:solidFill>
            </a:endParaRP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278790" y="1004046"/>
            <a:ext cx="5395869" cy="5258443"/>
          </a:xfrm>
        </p:spPr>
        <p:txBody>
          <a:bodyPr>
            <a:normAutofit fontScale="85000" lnSpcReduction="10000"/>
          </a:bodyPr>
          <a:lstStyle/>
          <a:p>
            <a:pPr algn="l"/>
            <a:r>
              <a:rPr lang="en-GB" b="0" i="0" dirty="0">
                <a:effectLst/>
              </a:rPr>
              <a:t>Jede der Komponenten kann für sich allein stehen. Zusammengenommen bilden sie jedoch einen Rahmen, auf dessen Grundlage ein umfassender Resilienzplan entwickelt wird.</a:t>
            </a:r>
          </a:p>
          <a:p>
            <a:pPr algn="l"/>
            <a:endParaRPr lang="en-GB" dirty="0"/>
          </a:p>
          <a:p>
            <a:pPr algn="l"/>
            <a:r>
              <a:rPr lang="en-GB" b="0" i="0" dirty="0">
                <a:effectLst/>
              </a:rPr>
              <a:t>Der </a:t>
            </a:r>
            <a:r>
              <a:rPr lang="en-GB" b="0" i="0" dirty="0" err="1">
                <a:effectLst/>
              </a:rPr>
              <a:t>wichtigste</a:t>
            </a:r>
            <a:r>
              <a:rPr lang="en-GB" b="0" i="0" dirty="0">
                <a:effectLst/>
              </a:rPr>
              <a:t> </a:t>
            </a:r>
            <a:r>
              <a:rPr lang="en-GB" b="0" i="0" dirty="0" err="1">
                <a:effectLst/>
              </a:rPr>
              <a:t>Aspekt</a:t>
            </a:r>
            <a:r>
              <a:rPr lang="en-GB" b="0" i="0" dirty="0">
                <a:effectLst/>
              </a:rPr>
              <a:t> </a:t>
            </a:r>
            <a:r>
              <a:rPr lang="en-GB" b="0" i="0" dirty="0" err="1">
                <a:effectLst/>
              </a:rPr>
              <a:t>eines</a:t>
            </a:r>
            <a:r>
              <a:rPr lang="en-GB" b="0" i="0" dirty="0">
                <a:effectLst/>
              </a:rPr>
              <a:t> </a:t>
            </a:r>
            <a:r>
              <a:rPr lang="en-GB" b="0" i="0" dirty="0" err="1">
                <a:effectLst/>
              </a:rPr>
              <a:t>Geschäftsresilienz</a:t>
            </a:r>
            <a:r>
              <a:rPr lang="en-GB" b="0" i="0" dirty="0">
                <a:effectLst/>
              </a:rPr>
              <a:t>-plans </a:t>
            </a:r>
            <a:r>
              <a:rPr lang="en-GB" b="0" i="0" dirty="0" err="1">
                <a:effectLst/>
              </a:rPr>
              <a:t>ist</a:t>
            </a:r>
            <a:r>
              <a:rPr lang="en-GB" b="0" i="0" dirty="0">
                <a:effectLst/>
              </a:rPr>
              <a:t> die Definition des </a:t>
            </a:r>
            <a:r>
              <a:rPr lang="en-GB" b="0" i="0" dirty="0" err="1">
                <a:effectLst/>
              </a:rPr>
              <a:t>Endzustands</a:t>
            </a:r>
            <a:r>
              <a:rPr lang="en-GB" b="0" i="0" dirty="0">
                <a:effectLst/>
              </a:rPr>
              <a:t> der Region </a:t>
            </a:r>
            <a:r>
              <a:rPr lang="en-GB" b="0" i="0" dirty="0" err="1">
                <a:effectLst/>
              </a:rPr>
              <a:t>nach</a:t>
            </a:r>
            <a:r>
              <a:rPr lang="en-GB" b="0" i="0" dirty="0">
                <a:effectLst/>
              </a:rPr>
              <a:t> </a:t>
            </a:r>
            <a:r>
              <a:rPr lang="en-GB" b="0" i="0" dirty="0" err="1">
                <a:effectLst/>
              </a:rPr>
              <a:t>Abschluss</a:t>
            </a:r>
            <a:r>
              <a:rPr lang="en-GB" b="0" i="0" dirty="0">
                <a:effectLst/>
              </a:rPr>
              <a:t> </a:t>
            </a:r>
            <a:r>
              <a:rPr lang="en-GB" b="0" i="0" dirty="0" err="1">
                <a:effectLst/>
              </a:rPr>
              <a:t>aller</a:t>
            </a:r>
            <a:r>
              <a:rPr lang="en-GB" b="0" i="0" dirty="0">
                <a:effectLst/>
              </a:rPr>
              <a:t> </a:t>
            </a:r>
            <a:r>
              <a:rPr lang="en-GB" b="0" i="0" dirty="0" err="1">
                <a:effectLst/>
              </a:rPr>
              <a:t>Wiederherstellungs-pläne</a:t>
            </a:r>
            <a:r>
              <a:rPr lang="en-GB" b="0" i="0" dirty="0">
                <a:effectLst/>
              </a:rPr>
              <a:t> und </a:t>
            </a:r>
            <a:r>
              <a:rPr lang="en-GB" b="0" i="0" dirty="0" err="1">
                <a:effectLst/>
              </a:rPr>
              <a:t>Wiederaufnahmeprozesse</a:t>
            </a:r>
            <a:r>
              <a:rPr lang="en-GB" b="0" i="0" dirty="0">
                <a:effectLst/>
              </a:rPr>
              <a:t>. Es </a:t>
            </a:r>
            <a:r>
              <a:rPr lang="en-GB" b="0" i="0" dirty="0" err="1">
                <a:effectLst/>
              </a:rPr>
              <a:t>ist</a:t>
            </a:r>
            <a:r>
              <a:rPr lang="en-GB" b="0" i="0" dirty="0">
                <a:effectLst/>
              </a:rPr>
              <a:t> </a:t>
            </a:r>
            <a:r>
              <a:rPr lang="en-GB" b="0" i="0" dirty="0" err="1">
                <a:effectLst/>
              </a:rPr>
              <a:t>einfach</a:t>
            </a:r>
            <a:r>
              <a:rPr lang="en-GB" b="0" i="0" dirty="0">
                <a:effectLst/>
              </a:rPr>
              <a:t> </a:t>
            </a:r>
            <a:r>
              <a:rPr lang="en-GB" b="0" i="0" dirty="0" err="1">
                <a:effectLst/>
              </a:rPr>
              <a:t>zu</a:t>
            </a:r>
            <a:r>
              <a:rPr lang="en-GB" b="0" i="0" dirty="0">
                <a:effectLst/>
              </a:rPr>
              <a:t> </a:t>
            </a:r>
            <a:r>
              <a:rPr lang="en-GB" b="0" i="0" dirty="0" err="1">
                <a:effectLst/>
              </a:rPr>
              <a:t>sagen</a:t>
            </a:r>
            <a:r>
              <a:rPr lang="en-GB" b="0" i="0" dirty="0">
                <a:effectLst/>
              </a:rPr>
              <a:t>, </a:t>
            </a:r>
            <a:r>
              <a:rPr lang="en-GB" b="0" i="0" dirty="0" err="1">
                <a:effectLst/>
              </a:rPr>
              <a:t>dass</a:t>
            </a:r>
            <a:r>
              <a:rPr lang="en-GB" b="0" i="0" dirty="0">
                <a:effectLst/>
              </a:rPr>
              <a:t> </a:t>
            </a:r>
            <a:r>
              <a:rPr lang="en-GB" b="0" i="0" dirty="0" err="1">
                <a:effectLst/>
              </a:rPr>
              <a:t>sich</a:t>
            </a:r>
            <a:r>
              <a:rPr lang="en-GB" b="0" i="0" dirty="0">
                <a:effectLst/>
              </a:rPr>
              <a:t> </a:t>
            </a:r>
            <a:r>
              <a:rPr lang="en-GB" b="0" i="0" dirty="0" err="1">
                <a:effectLst/>
              </a:rPr>
              <a:t>ein</a:t>
            </a:r>
            <a:r>
              <a:rPr lang="en-GB" b="0" i="0" dirty="0">
                <a:effectLst/>
              </a:rPr>
              <a:t> </a:t>
            </a:r>
            <a:r>
              <a:rPr lang="en-GB" b="0" i="0" dirty="0" err="1">
                <a:effectLst/>
              </a:rPr>
              <a:t>Unternehmen</a:t>
            </a:r>
            <a:r>
              <a:rPr lang="en-GB" b="0" i="0" dirty="0">
                <a:effectLst/>
              </a:rPr>
              <a:t> von </a:t>
            </a:r>
            <a:r>
              <a:rPr lang="en-GB" b="0" i="0" dirty="0" err="1">
                <a:effectLst/>
              </a:rPr>
              <a:t>einem</a:t>
            </a:r>
            <a:r>
              <a:rPr lang="en-GB" b="0" i="0" dirty="0">
                <a:effectLst/>
              </a:rPr>
              <a:t> </a:t>
            </a:r>
            <a:r>
              <a:rPr lang="en-GB" b="0" i="0" dirty="0" err="1">
                <a:effectLst/>
              </a:rPr>
              <a:t>Vorfall</a:t>
            </a:r>
            <a:r>
              <a:rPr lang="en-GB" b="0" i="0" dirty="0">
                <a:effectLst/>
              </a:rPr>
              <a:t> </a:t>
            </a:r>
            <a:r>
              <a:rPr lang="en-GB" b="0" i="0" dirty="0" err="1">
                <a:effectLst/>
              </a:rPr>
              <a:t>erholt</a:t>
            </a:r>
            <a:r>
              <a:rPr lang="en-GB" b="0" i="0" dirty="0">
                <a:effectLst/>
              </a:rPr>
              <a:t> hat, </a:t>
            </a:r>
            <a:r>
              <a:rPr lang="en-GB" b="0" i="0" dirty="0" err="1">
                <a:effectLst/>
              </a:rPr>
              <a:t>wenn</a:t>
            </a:r>
            <a:r>
              <a:rPr lang="en-GB" b="0" i="0" dirty="0">
                <a:effectLst/>
              </a:rPr>
              <a:t> es den </a:t>
            </a:r>
            <a:r>
              <a:rPr lang="en-GB" b="0" i="0" dirty="0" err="1">
                <a:effectLst/>
              </a:rPr>
              <a:t>Betrieb</a:t>
            </a:r>
            <a:r>
              <a:rPr lang="en-GB" b="0" i="0" dirty="0">
                <a:effectLst/>
              </a:rPr>
              <a:t> </a:t>
            </a:r>
            <a:r>
              <a:rPr lang="en-GB" b="0" i="0" dirty="0" err="1">
                <a:effectLst/>
              </a:rPr>
              <a:t>wieder</a:t>
            </a:r>
            <a:r>
              <a:rPr lang="en-GB" b="0" i="0" dirty="0">
                <a:effectLst/>
              </a:rPr>
              <a:t> </a:t>
            </a:r>
            <a:r>
              <a:rPr lang="en-GB" b="0" i="0" dirty="0" err="1">
                <a:effectLst/>
              </a:rPr>
              <a:t>aufgenommen</a:t>
            </a:r>
            <a:r>
              <a:rPr lang="en-GB" b="0" i="0" dirty="0">
                <a:effectLst/>
              </a:rPr>
              <a:t> hat. Aber </a:t>
            </a:r>
            <a:r>
              <a:rPr lang="en-GB" b="0" i="0" dirty="0" err="1">
                <a:effectLst/>
              </a:rPr>
              <a:t>bedeutet</a:t>
            </a:r>
            <a:r>
              <a:rPr lang="en-GB" b="0" i="0" dirty="0">
                <a:effectLst/>
              </a:rPr>
              <a:t> das </a:t>
            </a:r>
            <a:r>
              <a:rPr lang="en-GB" b="0" i="0" dirty="0" err="1">
                <a:effectLst/>
              </a:rPr>
              <a:t>auch</a:t>
            </a:r>
            <a:r>
              <a:rPr lang="en-GB" b="0" i="0" dirty="0">
                <a:effectLst/>
              </a:rPr>
              <a:t>, </a:t>
            </a:r>
            <a:r>
              <a:rPr lang="en-GB" b="0" i="0" dirty="0" err="1">
                <a:effectLst/>
              </a:rPr>
              <a:t>dass</a:t>
            </a:r>
            <a:r>
              <a:rPr lang="en-GB" b="0" i="0" dirty="0">
                <a:effectLst/>
              </a:rPr>
              <a:t> es </a:t>
            </a:r>
            <a:r>
              <a:rPr lang="en-GB" b="0" i="0" dirty="0" err="1">
                <a:effectLst/>
              </a:rPr>
              <a:t>widerstandsfähig</a:t>
            </a:r>
            <a:r>
              <a:rPr lang="en-GB" b="0" i="0" dirty="0">
                <a:effectLst/>
              </a:rPr>
              <a:t> </a:t>
            </a:r>
            <a:r>
              <a:rPr lang="en-GB" b="0" i="0" dirty="0" err="1">
                <a:effectLst/>
              </a:rPr>
              <a:t>ist</a:t>
            </a:r>
            <a:r>
              <a:rPr lang="en-GB" b="0" i="0" dirty="0">
                <a:effectLst/>
              </a:rPr>
              <a:t>? </a:t>
            </a:r>
            <a:r>
              <a:rPr lang="en-GB" b="0" i="0" dirty="0" err="1">
                <a:effectLst/>
              </a:rPr>
              <a:t>Letztendlich</a:t>
            </a:r>
            <a:r>
              <a:rPr lang="en-GB" b="0" i="0" dirty="0">
                <a:effectLst/>
              </a:rPr>
              <a:t> muss </a:t>
            </a:r>
            <a:r>
              <a:rPr lang="en-GB" b="0" i="0" dirty="0" err="1">
                <a:effectLst/>
              </a:rPr>
              <a:t>eine</a:t>
            </a:r>
            <a:r>
              <a:rPr lang="en-GB" b="0" i="0" dirty="0">
                <a:effectLst/>
              </a:rPr>
              <a:t> Region </a:t>
            </a:r>
            <a:r>
              <a:rPr lang="en-GB" b="0" i="0" dirty="0" err="1">
                <a:effectLst/>
              </a:rPr>
              <a:t>bestimmen</a:t>
            </a:r>
            <a:r>
              <a:rPr lang="en-GB" b="0" i="0" dirty="0">
                <a:effectLst/>
              </a:rPr>
              <a:t>, </a:t>
            </a:r>
            <a:r>
              <a:rPr lang="en-GB" b="0" i="0" dirty="0" err="1">
                <a:effectLst/>
              </a:rPr>
              <a:t>wie</a:t>
            </a:r>
            <a:r>
              <a:rPr lang="en-GB" b="0" i="0" dirty="0">
                <a:effectLst/>
              </a:rPr>
              <a:t> </a:t>
            </a:r>
            <a:r>
              <a:rPr lang="en-GB" b="0" i="0" dirty="0" err="1">
                <a:effectLst/>
              </a:rPr>
              <a:t>ihr</a:t>
            </a:r>
            <a:r>
              <a:rPr lang="en-GB" b="0" i="0" dirty="0">
                <a:effectLst/>
              </a:rPr>
              <a:t> </a:t>
            </a:r>
            <a:r>
              <a:rPr lang="en-GB" dirty="0" err="1"/>
              <a:t>Ziel</a:t>
            </a:r>
            <a:r>
              <a:rPr lang="en-GB" b="0" i="0" dirty="0" err="1">
                <a:effectLst/>
              </a:rPr>
              <a:t>zustand</a:t>
            </a:r>
            <a:r>
              <a:rPr lang="en-GB" b="0" i="0" dirty="0">
                <a:effectLst/>
              </a:rPr>
              <a:t> </a:t>
            </a:r>
            <a:r>
              <a:rPr lang="en-GB" b="0" i="0" dirty="0" err="1">
                <a:effectLst/>
              </a:rPr>
              <a:t>nach</a:t>
            </a:r>
            <a:r>
              <a:rPr lang="en-GB" b="0" i="0" dirty="0">
                <a:effectLst/>
              </a:rPr>
              <a:t> </a:t>
            </a:r>
            <a:r>
              <a:rPr lang="en-GB" b="0" i="0" dirty="0" err="1">
                <a:effectLst/>
              </a:rPr>
              <a:t>einem</a:t>
            </a:r>
            <a:r>
              <a:rPr lang="en-GB" b="0" i="0" dirty="0">
                <a:effectLst/>
              </a:rPr>
              <a:t> </a:t>
            </a:r>
            <a:r>
              <a:rPr lang="en-GB" b="0" i="0" dirty="0" err="1">
                <a:effectLst/>
              </a:rPr>
              <a:t>Zwischenfall</a:t>
            </a:r>
            <a:r>
              <a:rPr lang="en-GB" b="0" i="0" dirty="0">
                <a:effectLst/>
              </a:rPr>
              <a:t> </a:t>
            </a:r>
            <a:r>
              <a:rPr lang="en-GB" b="0" i="0" dirty="0" err="1">
                <a:effectLst/>
              </a:rPr>
              <a:t>aussehen</a:t>
            </a:r>
            <a:r>
              <a:rPr lang="en-GB" b="0" i="0" dirty="0">
                <a:effectLst/>
              </a:rPr>
              <a:t> </a:t>
            </a:r>
            <a:r>
              <a:rPr lang="en-GB" b="0" i="0" dirty="0" err="1">
                <a:effectLst/>
              </a:rPr>
              <a:t>soll</a:t>
            </a:r>
            <a:r>
              <a:rPr lang="en-GB" b="0" i="0" dirty="0">
                <a:effectLst/>
              </a:rPr>
              <a:t>. Um dies </a:t>
            </a:r>
            <a:r>
              <a:rPr lang="en-GB" b="0" i="0" dirty="0" err="1">
                <a:effectLst/>
              </a:rPr>
              <a:t>zu</a:t>
            </a:r>
            <a:r>
              <a:rPr lang="en-GB" b="0" i="0" dirty="0">
                <a:effectLst/>
              </a:rPr>
              <a:t> </a:t>
            </a:r>
            <a:r>
              <a:rPr lang="en-GB" b="0" i="0" dirty="0" err="1">
                <a:effectLst/>
              </a:rPr>
              <a:t>erreichen</a:t>
            </a:r>
            <a:r>
              <a:rPr lang="en-GB" b="0" i="0" dirty="0">
                <a:effectLst/>
              </a:rPr>
              <a:t>, muss </a:t>
            </a:r>
            <a:r>
              <a:rPr lang="en-GB" b="0" i="0" dirty="0" err="1">
                <a:effectLst/>
              </a:rPr>
              <a:t>sie</a:t>
            </a:r>
            <a:r>
              <a:rPr lang="en-GB" b="0" i="0" dirty="0">
                <a:effectLst/>
              </a:rPr>
              <a:t> </a:t>
            </a:r>
            <a:r>
              <a:rPr lang="en-GB" b="0" i="0" dirty="0" err="1">
                <a:effectLst/>
              </a:rPr>
              <a:t>festlegen</a:t>
            </a:r>
            <a:r>
              <a:rPr lang="en-GB" b="0" i="0" dirty="0">
                <a:effectLst/>
              </a:rPr>
              <a:t>, was </a:t>
            </a:r>
            <a:r>
              <a:rPr lang="en-GB" b="0" i="0" dirty="0" err="1">
                <a:effectLst/>
              </a:rPr>
              <a:t>einen</a:t>
            </a:r>
            <a:r>
              <a:rPr lang="en-GB" b="0" i="0" dirty="0">
                <a:effectLst/>
              </a:rPr>
              <a:t> </a:t>
            </a:r>
            <a:r>
              <a:rPr lang="en-GB" b="0" i="0" dirty="0" err="1">
                <a:effectLst/>
              </a:rPr>
              <a:t>Zustand</a:t>
            </a:r>
            <a:r>
              <a:rPr lang="en-GB" b="0" i="0" dirty="0">
                <a:effectLst/>
              </a:rPr>
              <a:t> der </a:t>
            </a:r>
            <a:r>
              <a:rPr lang="en-GB" b="0" i="0" dirty="0" err="1">
                <a:effectLst/>
              </a:rPr>
              <a:t>Resilienz</a:t>
            </a:r>
            <a:r>
              <a:rPr lang="en-GB" b="0" i="0" dirty="0">
                <a:effectLst/>
              </a:rPr>
              <a:t> </a:t>
            </a:r>
            <a:r>
              <a:rPr lang="en-GB" b="0" i="0" dirty="0" err="1">
                <a:effectLst/>
              </a:rPr>
              <a:t>ausmacht</a:t>
            </a:r>
            <a:r>
              <a:rPr lang="en-GB" b="0" i="0" dirty="0">
                <a:effectLst/>
              </a:rPr>
              <a:t>.</a:t>
            </a:r>
          </a:p>
          <a:p>
            <a:pPr>
              <a:lnSpc>
                <a:spcPct val="110000"/>
              </a:lnSpc>
            </a:pPr>
            <a:endParaRPr lang="en-IE" dirty="0"/>
          </a:p>
        </p:txBody>
      </p:sp>
      <p:pic>
        <p:nvPicPr>
          <p:cNvPr id="2" name="Picture Placeholder 2" descr="A group of people working on computers&#10;&#10;Description automatically generated with low confidence">
            <a:extLst>
              <a:ext uri="{FF2B5EF4-FFF2-40B4-BE49-F238E27FC236}">
                <a16:creationId xmlns:a16="http://schemas.microsoft.com/office/drawing/2014/main" id="{84AC9A64-391E-7E86-7261-BCCB404B9646}"/>
              </a:ext>
            </a:extLst>
          </p:cNvPr>
          <p:cNvPicPr>
            <a:picLocks noGrp="1" noChangeAspect="1"/>
          </p:cNvPicPr>
          <p:nvPr>
            <p:ph type="pic" sz="quarter" idx="19"/>
          </p:nvPr>
        </p:nvPicPr>
        <p:blipFill>
          <a:blip r:embed="rId2"/>
          <a:srcRect t="7635" b="7635"/>
          <a:stretch>
            <a:fillRect/>
          </a:stretch>
        </p:blipFill>
        <p:spPr>
          <a:xfrm>
            <a:off x="5956300" y="0"/>
            <a:ext cx="5395913" cy="6858000"/>
          </a:xfrm>
        </p:spPr>
      </p:pic>
    </p:spTree>
    <p:extLst>
      <p:ext uri="{BB962C8B-B14F-4D97-AF65-F5344CB8AC3E}">
        <p14:creationId xmlns:p14="http://schemas.microsoft.com/office/powerpoint/2010/main" val="923999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2.  Erstellung eines Geschäftskontinuitätsplans</a:t>
            </a:r>
          </a:p>
        </p:txBody>
      </p:sp>
      <p:sp>
        <p:nvSpPr>
          <p:cNvPr id="14" name="TextBox 13">
            <a:extLst>
              <a:ext uri="{FF2B5EF4-FFF2-40B4-BE49-F238E27FC236}">
                <a16:creationId xmlns:a16="http://schemas.microsoft.com/office/drawing/2014/main" id="{FF3F6A33-459D-7266-52EB-8F51B00A7932}"/>
              </a:ext>
            </a:extLst>
          </p:cNvPr>
          <p:cNvSpPr txBox="1"/>
          <p:nvPr/>
        </p:nvSpPr>
        <p:spPr>
          <a:xfrm>
            <a:off x="4754075" y="7269425"/>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7" name="TextBox 16">
            <a:extLst>
              <a:ext uri="{FF2B5EF4-FFF2-40B4-BE49-F238E27FC236}">
                <a16:creationId xmlns:a16="http://schemas.microsoft.com/office/drawing/2014/main" id="{C3A1BDC2-7859-9296-0850-AFD5E7833625}"/>
              </a:ext>
            </a:extLst>
          </p:cNvPr>
          <p:cNvSpPr txBox="1"/>
          <p:nvPr/>
        </p:nvSpPr>
        <p:spPr>
          <a:xfrm>
            <a:off x="3181310" y="741539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0" name="TextBox 19">
            <a:extLst>
              <a:ext uri="{FF2B5EF4-FFF2-40B4-BE49-F238E27FC236}">
                <a16:creationId xmlns:a16="http://schemas.microsoft.com/office/drawing/2014/main" id="{6C1E98BA-6BCE-E89A-6438-E959DCF9DFF1}"/>
              </a:ext>
            </a:extLst>
          </p:cNvPr>
          <p:cNvSpPr txBox="1"/>
          <p:nvPr/>
        </p:nvSpPr>
        <p:spPr>
          <a:xfrm>
            <a:off x="3185025" y="761346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pic>
        <p:nvPicPr>
          <p:cNvPr id="2" name="Picture Placeholder 5" descr="A group of women sitting at a table&#10;&#10;Description automatically generated with medium confidence">
            <a:extLst>
              <a:ext uri="{FF2B5EF4-FFF2-40B4-BE49-F238E27FC236}">
                <a16:creationId xmlns:a16="http://schemas.microsoft.com/office/drawing/2014/main" id="{8324AB4D-8F15-16A6-E40D-3FD87039FA49}"/>
              </a:ext>
            </a:extLst>
          </p:cNvPr>
          <p:cNvPicPr>
            <a:picLocks noGrp="1" noChangeAspect="1"/>
          </p:cNvPicPr>
          <p:nvPr>
            <p:ph type="pic" sz="quarter" idx="10"/>
          </p:nvPr>
        </p:nvPicPr>
        <p:blipFill>
          <a:blip r:embed="rId2"/>
          <a:srcRect t="13043" b="13043"/>
          <a:stretch>
            <a:fillRect/>
          </a:stretch>
        </p:blipFill>
        <p:spPr>
          <a:xfrm>
            <a:off x="241300" y="228600"/>
            <a:ext cx="11696700" cy="5764213"/>
          </a:xfrm>
        </p:spPr>
      </p:pic>
    </p:spTree>
    <p:extLst>
      <p:ext uri="{BB962C8B-B14F-4D97-AF65-F5344CB8AC3E}">
        <p14:creationId xmlns:p14="http://schemas.microsoft.com/office/powerpoint/2010/main" val="539521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257C9E-8D80-94E2-DA6D-B870B2EAF443}"/>
              </a:ext>
            </a:extLst>
          </p:cNvPr>
          <p:cNvSpPr>
            <a:spLocks noGrp="1"/>
          </p:cNvSpPr>
          <p:nvPr>
            <p:ph type="body" sz="quarter" idx="18"/>
          </p:nvPr>
        </p:nvSpPr>
        <p:spPr>
          <a:xfrm>
            <a:off x="349623" y="2599765"/>
            <a:ext cx="6149789" cy="3558988"/>
          </a:xfrm>
        </p:spPr>
        <p:txBody>
          <a:bodyPr>
            <a:normAutofit fontScale="92500" lnSpcReduction="20000"/>
          </a:bodyPr>
          <a:lstStyle/>
          <a:p>
            <a:pPr>
              <a:lnSpc>
                <a:spcPct val="120000"/>
              </a:lnSpc>
            </a:pPr>
            <a:r>
              <a:rPr lang="en-IE" sz="1800" dirty="0"/>
              <a:t>Wie eine Region wesentliche Abläufe aufrechterhalten und </a:t>
            </a:r>
            <a:r>
              <a:rPr lang="en-IE" sz="1800" dirty="0" err="1"/>
              <a:t>sich</a:t>
            </a:r>
            <a:r>
              <a:rPr lang="en-IE" sz="1800" dirty="0"/>
              <a:t> </a:t>
            </a:r>
            <a:r>
              <a:rPr lang="en-IE" sz="1800" dirty="0" err="1"/>
              <a:t>mit</a:t>
            </a:r>
            <a:r>
              <a:rPr lang="en-IE" sz="1800" dirty="0"/>
              <a:t> so wenig Ausfallzeit wie möglich erholen kann. Wie man den Betrieb während einer Krise aufrechterhält und während eines Krisenereignisses schnell reagiert. </a:t>
            </a:r>
          </a:p>
          <a:p>
            <a:pPr>
              <a:lnSpc>
                <a:spcPct val="120000"/>
              </a:lnSpc>
            </a:pPr>
            <a:r>
              <a:rPr lang="en-IE" sz="1800" dirty="0"/>
              <a:t>Zunächst entscheidet eine Region, welche Funktionen wesentlich sind, z. B. Transport, Unterkunft, Verpflegung und Reisen.</a:t>
            </a:r>
          </a:p>
          <a:p>
            <a:pPr>
              <a:lnSpc>
                <a:spcPct val="120000"/>
              </a:lnSpc>
            </a:pPr>
            <a:r>
              <a:rPr lang="en-IE" sz="1800" dirty="0"/>
              <a:t>In </a:t>
            </a:r>
            <a:r>
              <a:rPr lang="en-IE" sz="1800" dirty="0" err="1"/>
              <a:t>einen</a:t>
            </a:r>
            <a:r>
              <a:rPr lang="en-IE" sz="1800" dirty="0"/>
              <a:t> </a:t>
            </a:r>
            <a:r>
              <a:rPr lang="en-IE" sz="1800" dirty="0" err="1"/>
              <a:t>Geschäftskontinuitätsplan</a:t>
            </a:r>
            <a:r>
              <a:rPr lang="en-IE" sz="1800" dirty="0"/>
              <a:t> </a:t>
            </a:r>
            <a:r>
              <a:rPr lang="en-IE" sz="1800" dirty="0" err="1"/>
              <a:t>gehören</a:t>
            </a:r>
            <a:r>
              <a:rPr lang="en-IE" sz="1800" dirty="0"/>
              <a:t> Daten, Revisionsmanagement, Leitlinien, Notfallmanagement, Schritt-für-Schritt-Verfahren, Checklisten und </a:t>
            </a:r>
            <a:r>
              <a:rPr lang="en-IE" sz="1800" dirty="0" err="1"/>
              <a:t>Flussdiagramme</a:t>
            </a:r>
            <a:r>
              <a:rPr lang="en-IE" sz="1800" dirty="0"/>
              <a:t>.</a:t>
            </a:r>
          </a:p>
        </p:txBody>
      </p:sp>
      <p:sp>
        <p:nvSpPr>
          <p:cNvPr id="7" name="TextBox 6">
            <a:extLst>
              <a:ext uri="{FF2B5EF4-FFF2-40B4-BE49-F238E27FC236}">
                <a16:creationId xmlns:a16="http://schemas.microsoft.com/office/drawing/2014/main" id="{49FEBAEA-5B37-5244-CBA3-33B620820065}"/>
              </a:ext>
            </a:extLst>
          </p:cNvPr>
          <p:cNvSpPr txBox="1"/>
          <p:nvPr/>
        </p:nvSpPr>
        <p:spPr>
          <a:xfrm>
            <a:off x="8068236" y="5766240"/>
            <a:ext cx="3630705" cy="369332"/>
          </a:xfrm>
          <a:prstGeom prst="rect">
            <a:avLst/>
          </a:prstGeom>
          <a:noFill/>
        </p:spPr>
        <p:txBody>
          <a:bodyPr wrap="square" rtlCol="0">
            <a:spAutoFit/>
          </a:bodyPr>
          <a:lstStyle/>
          <a:p>
            <a:r>
              <a:rPr lang="en-IE" dirty="0">
                <a:solidFill>
                  <a:srgbClr val="F27954"/>
                </a:solidFill>
                <a:hlinkClick r:id="rId2">
                  <a:extLst>
                    <a:ext uri="{A12FA001-AC4F-418D-AE19-62706E023703}">
                      <ahyp:hlinkClr xmlns:ahyp="http://schemas.microsoft.com/office/drawing/2018/hyperlinkcolor" val="tx"/>
                    </a:ext>
                  </a:extLst>
                </a:hlinkClick>
              </a:rPr>
              <a:t>https://youtu.be/ZetTrqWFE_w </a:t>
            </a:r>
          </a:p>
        </p:txBody>
      </p:sp>
      <p:sp>
        <p:nvSpPr>
          <p:cNvPr id="8" name="Text Placeholder 5">
            <a:extLst>
              <a:ext uri="{FF2B5EF4-FFF2-40B4-BE49-F238E27FC236}">
                <a16:creationId xmlns:a16="http://schemas.microsoft.com/office/drawing/2014/main" id="{42B1502E-B47C-869F-C2C6-DABBA274D8A4}"/>
              </a:ext>
            </a:extLst>
          </p:cNvPr>
          <p:cNvSpPr>
            <a:spLocks noGrp="1"/>
          </p:cNvSpPr>
          <p:nvPr>
            <p:ph type="body" sz="quarter" idx="16"/>
          </p:nvPr>
        </p:nvSpPr>
        <p:spPr>
          <a:xfrm>
            <a:off x="214861" y="35313"/>
            <a:ext cx="6419312" cy="582221"/>
          </a:xfrm>
        </p:spPr>
        <p:txBody>
          <a:bodyPr>
            <a:noAutofit/>
          </a:bodyPr>
          <a:lstStyle/>
          <a:p>
            <a:pPr algn="ctr"/>
            <a:r>
              <a:rPr lang="en-IE" sz="3200" dirty="0"/>
              <a:t>Regionen und Unternehmen sollten einen Geschäftskontinuitätsplan haben</a:t>
            </a:r>
          </a:p>
          <a:p>
            <a:pPr algn="ctr"/>
            <a:r>
              <a:rPr lang="en-GB" sz="2200" b="0" i="0" dirty="0">
                <a:solidFill>
                  <a:schemeClr val="bg1"/>
                </a:solidFill>
                <a:effectLst/>
              </a:rPr>
              <a:t>Wenn eine Region oder ein </a:t>
            </a:r>
            <a:r>
              <a:rPr lang="en-GB" sz="2200" b="0" i="0" dirty="0" err="1">
                <a:solidFill>
                  <a:schemeClr val="bg1"/>
                </a:solidFill>
                <a:effectLst/>
              </a:rPr>
              <a:t>Unternehmen</a:t>
            </a:r>
            <a:r>
              <a:rPr lang="en-GB" sz="2200" b="0" i="0" dirty="0">
                <a:solidFill>
                  <a:schemeClr val="bg1"/>
                </a:solidFill>
                <a:effectLst/>
              </a:rPr>
              <a:t> </a:t>
            </a:r>
            <a:r>
              <a:rPr lang="en-GB" sz="2200" b="0" i="0" dirty="0" err="1">
                <a:solidFill>
                  <a:schemeClr val="bg1"/>
                </a:solidFill>
                <a:effectLst/>
              </a:rPr>
              <a:t>nicht</a:t>
            </a:r>
            <a:r>
              <a:rPr lang="en-GB" sz="2200" b="0" i="0" dirty="0">
                <a:solidFill>
                  <a:schemeClr val="bg1"/>
                </a:solidFill>
                <a:effectLst/>
              </a:rPr>
              <a:t> über einen Kontinuitätsplan verfügt, riskiert sie/es </a:t>
            </a:r>
            <a:r>
              <a:rPr lang="en-GB" sz="2200" b="0" i="0" dirty="0" err="1">
                <a:solidFill>
                  <a:schemeClr val="bg1"/>
                </a:solidFill>
                <a:effectLst/>
              </a:rPr>
              <a:t>finanzielle</a:t>
            </a:r>
            <a:r>
              <a:rPr lang="en-GB" sz="2200" dirty="0"/>
              <a:t> und </a:t>
            </a:r>
            <a:r>
              <a:rPr lang="en-GB" sz="2200" b="0" i="0" dirty="0" err="1">
                <a:solidFill>
                  <a:schemeClr val="bg1"/>
                </a:solidFill>
                <a:effectLst/>
              </a:rPr>
              <a:t>rufschädigende</a:t>
            </a:r>
            <a:r>
              <a:rPr lang="en-GB" sz="2200" b="0" i="0" dirty="0">
                <a:solidFill>
                  <a:schemeClr val="bg1"/>
                </a:solidFill>
                <a:effectLst/>
              </a:rPr>
              <a:t> </a:t>
            </a:r>
            <a:r>
              <a:rPr lang="en-GB" sz="2200" b="0" i="0" dirty="0" err="1">
                <a:solidFill>
                  <a:schemeClr val="bg1"/>
                </a:solidFill>
                <a:effectLst/>
              </a:rPr>
              <a:t>Verluste</a:t>
            </a:r>
            <a:r>
              <a:rPr lang="en-GB" sz="2200" b="0" i="0" dirty="0">
                <a:solidFill>
                  <a:schemeClr val="bg1"/>
                </a:solidFill>
                <a:effectLst/>
              </a:rPr>
              <a:t>. </a:t>
            </a:r>
            <a:endParaRPr lang="en-IE" sz="2200" dirty="0">
              <a:solidFill>
                <a:schemeClr val="bg1"/>
              </a:solidFill>
            </a:endParaRPr>
          </a:p>
        </p:txBody>
      </p:sp>
      <p:pic>
        <p:nvPicPr>
          <p:cNvPr id="9" name="Graphic 8" descr="Document with solid fill">
            <a:hlinkClick r:id="rId3"/>
            <a:extLst>
              <a:ext uri="{FF2B5EF4-FFF2-40B4-BE49-F238E27FC236}">
                <a16:creationId xmlns:a16="http://schemas.microsoft.com/office/drawing/2014/main" id="{C3CCDB88-C2F2-0CF4-1D4C-75747F9E56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5340" y="5810787"/>
            <a:ext cx="1009650" cy="1009650"/>
          </a:xfrm>
          <a:prstGeom prst="rect">
            <a:avLst/>
          </a:prstGeom>
        </p:spPr>
      </p:pic>
      <p:sp>
        <p:nvSpPr>
          <p:cNvPr id="10" name="TextBox 9">
            <a:extLst>
              <a:ext uri="{FF2B5EF4-FFF2-40B4-BE49-F238E27FC236}">
                <a16:creationId xmlns:a16="http://schemas.microsoft.com/office/drawing/2014/main" id="{67936CE8-1659-0468-39D4-1CE529A599C3}"/>
              </a:ext>
            </a:extLst>
          </p:cNvPr>
          <p:cNvSpPr txBox="1"/>
          <p:nvPr/>
        </p:nvSpPr>
        <p:spPr>
          <a:xfrm>
            <a:off x="7398123" y="6342230"/>
            <a:ext cx="4659405" cy="369332"/>
          </a:xfrm>
          <a:prstGeom prst="rect">
            <a:avLst/>
          </a:prstGeom>
          <a:solidFill>
            <a:schemeClr val="accent2"/>
          </a:solidFill>
        </p:spPr>
        <p:txBody>
          <a:bodyPr wrap="square" rtlCol="0">
            <a:spAutoFit/>
          </a:bodyPr>
          <a:lstStyle/>
          <a:p>
            <a:r>
              <a:rPr lang="en-IE" dirty="0">
                <a:solidFill>
                  <a:schemeClr val="bg1"/>
                </a:solidFill>
              </a:rPr>
              <a:t>Geschäftskontinuitätsplanung mit Vorlagen</a:t>
            </a:r>
          </a:p>
        </p:txBody>
      </p:sp>
      <p:pic>
        <p:nvPicPr>
          <p:cNvPr id="12" name="Graphic 11" descr="Touchscreen with solid fill">
            <a:extLst>
              <a:ext uri="{FF2B5EF4-FFF2-40B4-BE49-F238E27FC236}">
                <a16:creationId xmlns:a16="http://schemas.microsoft.com/office/drawing/2014/main" id="{ED985BD9-8100-DD65-5AC4-08E8F85CEB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6437" y="4533775"/>
            <a:ext cx="772504" cy="772504"/>
          </a:xfrm>
          <a:prstGeom prst="rect">
            <a:avLst/>
          </a:prstGeom>
        </p:spPr>
      </p:pic>
      <p:pic>
        <p:nvPicPr>
          <p:cNvPr id="2" name="Picture 5">
            <a:hlinkClick r:id="rId2"/>
            <a:extLst>
              <a:ext uri="{FF2B5EF4-FFF2-40B4-BE49-F238E27FC236}">
                <a16:creationId xmlns:a16="http://schemas.microsoft.com/office/drawing/2014/main" id="{3AAA7CC2-00E0-A3AA-714F-0ADDA0A46316}"/>
              </a:ext>
            </a:extLst>
          </p:cNvPr>
          <p:cNvPicPr>
            <a:picLocks noChangeAspect="1"/>
          </p:cNvPicPr>
          <p:nvPr/>
        </p:nvPicPr>
        <p:blipFill>
          <a:blip r:embed="rId8"/>
          <a:stretch>
            <a:fillRect/>
          </a:stretch>
        </p:blipFill>
        <p:spPr>
          <a:xfrm>
            <a:off x="7061200" y="1690831"/>
            <a:ext cx="5130800" cy="2842944"/>
          </a:xfrm>
          <a:prstGeom prst="rect">
            <a:avLst/>
          </a:prstGeom>
        </p:spPr>
      </p:pic>
    </p:spTree>
    <p:extLst>
      <p:ext uri="{BB962C8B-B14F-4D97-AF65-F5344CB8AC3E}">
        <p14:creationId xmlns:p14="http://schemas.microsoft.com/office/powerpoint/2010/main" val="252886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957B75-65C1-920A-DDC2-6A89D4BC8048}"/>
              </a:ext>
            </a:extLst>
          </p:cNvPr>
          <p:cNvSpPr>
            <a:spLocks noGrp="1"/>
          </p:cNvSpPr>
          <p:nvPr>
            <p:ph type="body" sz="quarter" idx="16"/>
          </p:nvPr>
        </p:nvSpPr>
        <p:spPr>
          <a:xfrm>
            <a:off x="353742" y="318489"/>
            <a:ext cx="5710692" cy="582221"/>
          </a:xfrm>
        </p:spPr>
        <p:txBody>
          <a:bodyPr>
            <a:normAutofit fontScale="77500" lnSpcReduction="20000"/>
          </a:bodyPr>
          <a:lstStyle/>
          <a:p>
            <a:r>
              <a:rPr lang="en-IE" dirty="0" err="1"/>
              <a:t>Kontinuität</a:t>
            </a:r>
            <a:r>
              <a:rPr lang="en-IE" dirty="0"/>
              <a:t> des </a:t>
            </a:r>
            <a:r>
              <a:rPr lang="en-IE" dirty="0" err="1"/>
              <a:t>regionalen</a:t>
            </a:r>
            <a:r>
              <a:rPr lang="en-IE" dirty="0"/>
              <a:t>  </a:t>
            </a:r>
            <a:r>
              <a:rPr lang="en-IE" dirty="0" err="1"/>
              <a:t>Tourismus</a:t>
            </a:r>
            <a:r>
              <a:rPr lang="en-IE" dirty="0"/>
              <a:t> </a:t>
            </a:r>
          </a:p>
        </p:txBody>
      </p:sp>
      <p:sp>
        <p:nvSpPr>
          <p:cNvPr id="6" name="Text Placeholder 5">
            <a:extLst>
              <a:ext uri="{FF2B5EF4-FFF2-40B4-BE49-F238E27FC236}">
                <a16:creationId xmlns:a16="http://schemas.microsoft.com/office/drawing/2014/main" id="{05B58AFA-A432-3D13-6220-0A1899B4E5C1}"/>
              </a:ext>
            </a:extLst>
          </p:cNvPr>
          <p:cNvSpPr>
            <a:spLocks noGrp="1"/>
          </p:cNvSpPr>
          <p:nvPr>
            <p:ph type="body" sz="quarter" idx="18"/>
          </p:nvPr>
        </p:nvSpPr>
        <p:spPr>
          <a:xfrm>
            <a:off x="353742" y="886620"/>
            <a:ext cx="5213340" cy="5361780"/>
          </a:xfrm>
        </p:spPr>
        <p:txBody>
          <a:bodyPr>
            <a:normAutofit fontScale="70000" lnSpcReduction="20000"/>
          </a:bodyPr>
          <a:lstStyle/>
          <a:p>
            <a:pPr>
              <a:lnSpc>
                <a:spcPct val="120000"/>
              </a:lnSpc>
            </a:pPr>
            <a:r>
              <a:rPr lang="en-IE" dirty="0"/>
              <a:t>Beurteilen Sie, wie die Region so schnell wie möglich zum normalen Betrieb zurückkehren kann. Dies kann bedeuten, dass nicht alle arbeiten können, z. B. diejenigen, die nicht arbeiten können, weil sie sich in den betroffenen Krisengebieten befinden. Es gibt eine Reihe von Maßnahmen zur Aufrechterhaltung des Geschäftsbetriebs, die ergriffen </a:t>
            </a:r>
            <a:r>
              <a:rPr lang="en-IE" dirty="0" err="1"/>
              <a:t>werden</a:t>
            </a:r>
            <a:r>
              <a:rPr lang="en-IE" dirty="0"/>
              <a:t> </a:t>
            </a:r>
            <a:r>
              <a:rPr lang="en-IE" dirty="0" err="1"/>
              <a:t>können</a:t>
            </a:r>
            <a:r>
              <a:rPr lang="en-IE" dirty="0"/>
              <a:t>.</a:t>
            </a:r>
          </a:p>
          <a:p>
            <a:pPr>
              <a:lnSpc>
                <a:spcPct val="120000"/>
              </a:lnSpc>
            </a:pPr>
            <a:endParaRPr lang="en-IE" dirty="0"/>
          </a:p>
          <a:p>
            <a:pPr marL="342900" indent="-342900">
              <a:lnSpc>
                <a:spcPct val="120000"/>
              </a:lnSpc>
              <a:buFont typeface="Wingdings" panose="05000000000000000000" pitchFamily="2" charset="2"/>
              <a:buChar char="v"/>
            </a:pPr>
            <a:r>
              <a:rPr lang="en-IE" b="1" dirty="0">
                <a:solidFill>
                  <a:srgbClr val="F27954"/>
                </a:solidFill>
              </a:rPr>
              <a:t>Durchführung einer Bewertung der Anfälligkeit und der Auswirkungen, um festzustellen, wer nach der </a:t>
            </a:r>
            <a:r>
              <a:rPr lang="en-IE" b="1" dirty="0" err="1">
                <a:solidFill>
                  <a:srgbClr val="F27954"/>
                </a:solidFill>
              </a:rPr>
              <a:t>Krise</a:t>
            </a:r>
            <a:r>
              <a:rPr lang="en-IE" b="1" dirty="0">
                <a:solidFill>
                  <a:srgbClr val="F27954"/>
                </a:solidFill>
              </a:rPr>
              <a:t> </a:t>
            </a:r>
            <a:r>
              <a:rPr lang="en-IE" b="1" dirty="0" err="1">
                <a:solidFill>
                  <a:srgbClr val="F27954"/>
                </a:solidFill>
              </a:rPr>
              <a:t>wieder</a:t>
            </a:r>
            <a:r>
              <a:rPr lang="en-IE" b="1" dirty="0">
                <a:solidFill>
                  <a:srgbClr val="F27954"/>
                </a:solidFill>
              </a:rPr>
              <a:t> </a:t>
            </a:r>
            <a:r>
              <a:rPr lang="en-IE" b="1" dirty="0" err="1">
                <a:solidFill>
                  <a:srgbClr val="F27954"/>
                </a:solidFill>
              </a:rPr>
              <a:t>öffnen</a:t>
            </a:r>
            <a:r>
              <a:rPr lang="en-IE" b="1" dirty="0">
                <a:solidFill>
                  <a:srgbClr val="F27954"/>
                </a:solidFill>
              </a:rPr>
              <a:t> kann und wer nicht</a:t>
            </a:r>
            <a:r>
              <a:rPr lang="en-IE" dirty="0"/>
              <a:t>. Befragen Sie die Tourismusunternehmen, um die Auswirkungen zu bewerten und festzustellen, ob sie ihren Betrieb wieder aufnehmen können, wenn nicht, warum und wie können sie bei der Wiederaufnahme des Betriebs unterstützt werden? Probleme können fehlende Ressourcen, Mitarbeiter </a:t>
            </a:r>
            <a:r>
              <a:rPr lang="en-IE" dirty="0" err="1"/>
              <a:t>oder</a:t>
            </a:r>
            <a:r>
              <a:rPr lang="en-IE" dirty="0"/>
              <a:t> </a:t>
            </a:r>
            <a:r>
              <a:rPr lang="en-IE" dirty="0" err="1"/>
              <a:t>andere</a:t>
            </a:r>
            <a:r>
              <a:rPr lang="en-IE" dirty="0"/>
              <a:t> </a:t>
            </a:r>
            <a:r>
              <a:rPr lang="en-IE" dirty="0" err="1"/>
              <a:t>Risiken</a:t>
            </a:r>
            <a:r>
              <a:rPr lang="en-IE" dirty="0"/>
              <a:t> </a:t>
            </a:r>
            <a:r>
              <a:rPr lang="en-IE" dirty="0" err="1"/>
              <a:t>als</a:t>
            </a:r>
            <a:r>
              <a:rPr lang="en-IE" dirty="0"/>
              <a:t> Folge der Krise sein, z. B. wenn nach einem Sturm ein Baum ihr Eigentum beschädigt hat. </a:t>
            </a:r>
          </a:p>
          <a:p>
            <a:pPr>
              <a:lnSpc>
                <a:spcPct val="120000"/>
              </a:lnSpc>
            </a:pPr>
            <a:endParaRPr lang="en-IE" dirty="0"/>
          </a:p>
          <a:p>
            <a:pPr>
              <a:lnSpc>
                <a:spcPct val="120000"/>
              </a:lnSpc>
            </a:pPr>
            <a:endParaRPr lang="en-IE" dirty="0"/>
          </a:p>
        </p:txBody>
      </p:sp>
      <p:sp>
        <p:nvSpPr>
          <p:cNvPr id="3" name="Bildplatzhalter 2">
            <a:extLst>
              <a:ext uri="{FF2B5EF4-FFF2-40B4-BE49-F238E27FC236}">
                <a16:creationId xmlns:a16="http://schemas.microsoft.com/office/drawing/2014/main" id="{51819E55-F6C0-8B41-67EC-31C44342C22E}"/>
              </a:ext>
            </a:extLst>
          </p:cNvPr>
          <p:cNvSpPr>
            <a:spLocks noGrp="1"/>
          </p:cNvSpPr>
          <p:nvPr>
            <p:ph type="pic" sz="quarter" idx="19"/>
          </p:nvPr>
        </p:nvSpPr>
        <p:spPr/>
      </p:sp>
      <p:pic>
        <p:nvPicPr>
          <p:cNvPr id="2" name="Picture Placeholder 12" descr="A person sitting at a bar&#10;&#10;Description automatically generated with low confidence">
            <a:extLst>
              <a:ext uri="{FF2B5EF4-FFF2-40B4-BE49-F238E27FC236}">
                <a16:creationId xmlns:a16="http://schemas.microsoft.com/office/drawing/2014/main" id="{BB472929-3423-8747-E14B-920AA3FEB8D6}"/>
              </a:ext>
            </a:extLst>
          </p:cNvPr>
          <p:cNvPicPr>
            <a:picLocks noChangeAspect="1"/>
          </p:cNvPicPr>
          <p:nvPr/>
        </p:nvPicPr>
        <p:blipFill>
          <a:blip r:embed="rId2"/>
          <a:srcRect l="23773" r="23773"/>
          <a:stretch>
            <a:fillRect/>
          </a:stretch>
        </p:blipFill>
        <p:spPr>
          <a:xfrm>
            <a:off x="6347012" y="-1"/>
            <a:ext cx="5395869" cy="6858001"/>
          </a:xfrm>
          <a:prstGeom prst="rect">
            <a:avLst/>
          </a:prstGeom>
        </p:spPr>
      </p:pic>
    </p:spTree>
    <p:extLst>
      <p:ext uri="{BB962C8B-B14F-4D97-AF65-F5344CB8AC3E}">
        <p14:creationId xmlns:p14="http://schemas.microsoft.com/office/powerpoint/2010/main" val="350360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66983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957B75-65C1-920A-DDC2-6A89D4BC8048}"/>
              </a:ext>
            </a:extLst>
          </p:cNvPr>
          <p:cNvSpPr>
            <a:spLocks noGrp="1"/>
          </p:cNvSpPr>
          <p:nvPr>
            <p:ph type="body" sz="quarter" idx="16"/>
          </p:nvPr>
        </p:nvSpPr>
        <p:spPr>
          <a:xfrm>
            <a:off x="446267" y="304399"/>
            <a:ext cx="10683287" cy="582221"/>
          </a:xfrm>
        </p:spPr>
        <p:txBody>
          <a:bodyPr>
            <a:normAutofit lnSpcReduction="10000"/>
          </a:bodyPr>
          <a:lstStyle/>
          <a:p>
            <a:r>
              <a:rPr lang="en-IE" dirty="0" err="1">
                <a:solidFill>
                  <a:srgbClr val="F27954"/>
                </a:solidFill>
              </a:rPr>
              <a:t>Kontinuitätsmaßnahmen</a:t>
            </a:r>
            <a:r>
              <a:rPr lang="en-IE" dirty="0">
                <a:solidFill>
                  <a:srgbClr val="F27954"/>
                </a:solidFill>
              </a:rPr>
              <a:t> </a:t>
            </a:r>
            <a:r>
              <a:rPr lang="en-IE" dirty="0" err="1">
                <a:solidFill>
                  <a:srgbClr val="F27954"/>
                </a:solidFill>
              </a:rPr>
              <a:t>im</a:t>
            </a:r>
            <a:r>
              <a:rPr lang="en-IE" dirty="0">
                <a:solidFill>
                  <a:srgbClr val="F27954"/>
                </a:solidFill>
              </a:rPr>
              <a:t> </a:t>
            </a:r>
            <a:r>
              <a:rPr lang="en-IE" dirty="0" err="1">
                <a:solidFill>
                  <a:srgbClr val="F27954"/>
                </a:solidFill>
              </a:rPr>
              <a:t>regionalen</a:t>
            </a:r>
            <a:r>
              <a:rPr lang="en-IE" dirty="0">
                <a:solidFill>
                  <a:srgbClr val="F27954"/>
                </a:solidFill>
              </a:rPr>
              <a:t> </a:t>
            </a:r>
            <a:r>
              <a:rPr lang="en-IE" dirty="0" err="1">
                <a:solidFill>
                  <a:srgbClr val="F27954"/>
                </a:solidFill>
              </a:rPr>
              <a:t>Tourismus</a:t>
            </a:r>
            <a:r>
              <a:rPr lang="en-IE" dirty="0">
                <a:solidFill>
                  <a:srgbClr val="F27954"/>
                </a:solidFill>
              </a:rPr>
              <a:t> </a:t>
            </a:r>
          </a:p>
        </p:txBody>
      </p:sp>
      <p:sp>
        <p:nvSpPr>
          <p:cNvPr id="6" name="Text Placeholder 5">
            <a:extLst>
              <a:ext uri="{FF2B5EF4-FFF2-40B4-BE49-F238E27FC236}">
                <a16:creationId xmlns:a16="http://schemas.microsoft.com/office/drawing/2014/main" id="{05B58AFA-A432-3D13-6220-0A1899B4E5C1}"/>
              </a:ext>
            </a:extLst>
          </p:cNvPr>
          <p:cNvSpPr>
            <a:spLocks noGrp="1"/>
          </p:cNvSpPr>
          <p:nvPr>
            <p:ph type="body" sz="quarter" idx="18"/>
          </p:nvPr>
        </p:nvSpPr>
        <p:spPr>
          <a:xfrm>
            <a:off x="353741" y="1095621"/>
            <a:ext cx="10941788" cy="5854839"/>
          </a:xfrm>
          <a:noFill/>
        </p:spPr>
        <p:txBody>
          <a:bodyPr>
            <a:noAutofit/>
          </a:bodyPr>
          <a:lstStyle/>
          <a:p>
            <a:pPr marL="342900" indent="-342900">
              <a:spcBef>
                <a:spcPts val="1200"/>
              </a:spcBef>
              <a:buFont typeface="Wingdings" panose="05000000000000000000" pitchFamily="2" charset="2"/>
              <a:buChar char="v"/>
            </a:pPr>
            <a:r>
              <a:rPr lang="en-GB" sz="2000" b="1" dirty="0">
                <a:solidFill>
                  <a:srgbClr val="F27954"/>
                </a:solidFill>
              </a:rPr>
              <a:t>Suche nach Finanzmitteln für den Wiederaufbau </a:t>
            </a:r>
            <a:r>
              <a:rPr lang="en-GB" sz="2000" dirty="0"/>
              <a:t>- Branche, Regierung und Interessengruppen </a:t>
            </a:r>
          </a:p>
          <a:p>
            <a:pPr marL="342900" indent="-342900">
              <a:spcBef>
                <a:spcPts val="1200"/>
              </a:spcBef>
              <a:buFont typeface="Wingdings" panose="05000000000000000000" pitchFamily="2" charset="2"/>
              <a:buChar char="v"/>
            </a:pPr>
            <a:r>
              <a:rPr lang="en-GB" sz="2000" b="1" dirty="0">
                <a:solidFill>
                  <a:srgbClr val="F27954"/>
                </a:solidFill>
              </a:rPr>
              <a:t>Festlegung und Umsetzung einer Marketingstrategie für die Wiederherstellung </a:t>
            </a:r>
            <a:r>
              <a:rPr lang="en-GB" sz="2000" dirty="0" err="1"/>
              <a:t>mit</a:t>
            </a:r>
            <a:r>
              <a:rPr lang="en-GB" sz="2000" dirty="0"/>
              <a:t> </a:t>
            </a:r>
            <a:r>
              <a:rPr lang="en-GB" sz="2000" dirty="0" err="1"/>
              <a:t>dem</a:t>
            </a:r>
            <a:r>
              <a:rPr lang="en-GB" sz="2000" dirty="0"/>
              <a:t> TKMT und Durchführung </a:t>
            </a:r>
            <a:r>
              <a:rPr lang="en-GB" sz="2000" dirty="0" err="1"/>
              <a:t>kooperativer</a:t>
            </a:r>
            <a:r>
              <a:rPr lang="en-GB" sz="2000" dirty="0"/>
              <a:t> </a:t>
            </a:r>
            <a:r>
              <a:rPr lang="en-GB" sz="2000" dirty="0" err="1"/>
              <a:t>Marketingaktivitäten</a:t>
            </a:r>
            <a:r>
              <a:rPr lang="en-GB" sz="2000" dirty="0"/>
              <a:t>: "Wir haben geöffnet" oder "Wir sind wieder im Geschäft" oder "X heißt Sie willkommen". Umsetzung einer konsistenten Marketingkampagne, die mit </a:t>
            </a:r>
            <a:r>
              <a:rPr lang="en-GB" sz="2000" dirty="0" err="1"/>
              <a:t>dem</a:t>
            </a:r>
            <a:r>
              <a:rPr lang="en-GB" sz="2000" dirty="0"/>
              <a:t> Marketing auf </a:t>
            </a:r>
            <a:r>
              <a:rPr lang="en-GB" sz="2000" dirty="0" err="1"/>
              <a:t>nationaler</a:t>
            </a:r>
            <a:r>
              <a:rPr lang="en-GB" sz="2000" dirty="0"/>
              <a:t> Ebene </a:t>
            </a:r>
            <a:r>
              <a:rPr lang="en-GB" sz="2000" dirty="0" err="1"/>
              <a:t>übereinstimmt</a:t>
            </a:r>
            <a:r>
              <a:rPr lang="en-GB" sz="2000" dirty="0"/>
              <a:t> (falls erforderlich)</a:t>
            </a:r>
          </a:p>
          <a:p>
            <a:pPr marL="342900" indent="-342900">
              <a:spcBef>
                <a:spcPts val="1200"/>
              </a:spcBef>
              <a:buFont typeface="Wingdings" panose="05000000000000000000" pitchFamily="2" charset="2"/>
              <a:buChar char="v"/>
            </a:pPr>
            <a:r>
              <a:rPr lang="en-GB" sz="2000" b="1" dirty="0">
                <a:solidFill>
                  <a:srgbClr val="F27954"/>
                </a:solidFill>
              </a:rPr>
              <a:t>Ziehen Sie </a:t>
            </a:r>
            <a:r>
              <a:rPr lang="en-GB" sz="2000" b="1" dirty="0" err="1">
                <a:solidFill>
                  <a:srgbClr val="F27954"/>
                </a:solidFill>
              </a:rPr>
              <a:t>längerfristige</a:t>
            </a:r>
            <a:r>
              <a:rPr lang="en-GB" sz="2000" b="1" dirty="0">
                <a:solidFill>
                  <a:srgbClr val="F27954"/>
                </a:solidFill>
              </a:rPr>
              <a:t> </a:t>
            </a:r>
            <a:r>
              <a:rPr lang="en-GB" sz="2000" b="1" dirty="0" err="1">
                <a:solidFill>
                  <a:srgbClr val="F27954"/>
                </a:solidFill>
              </a:rPr>
              <a:t>Veröffentlichungen</a:t>
            </a:r>
            <a:r>
              <a:rPr lang="en-GB" sz="2000" b="1" dirty="0">
                <a:solidFill>
                  <a:srgbClr val="F27954"/>
                </a:solidFill>
              </a:rPr>
              <a:t> in Betracht </a:t>
            </a:r>
            <a:r>
              <a:rPr lang="en-GB" sz="2000" dirty="0"/>
              <a:t>- berichten Sie über gute Nachrichten und Meilensteine, Jubiläen und Blogs. Posten Sie regelmäßig, bis die Normalität wiederhergestellt ist. Dann können die normalen Marketingaktivitäten und -botschaften wieder aufgenommen werden.</a:t>
            </a:r>
          </a:p>
          <a:p>
            <a:pPr marL="342900" indent="-342900">
              <a:spcBef>
                <a:spcPts val="1200"/>
              </a:spcBef>
              <a:buFont typeface="Wingdings" panose="05000000000000000000" pitchFamily="2" charset="2"/>
              <a:buChar char="v"/>
            </a:pPr>
            <a:r>
              <a:rPr lang="en-GB" sz="2000" b="1" dirty="0">
                <a:solidFill>
                  <a:srgbClr val="F27954"/>
                </a:solidFill>
              </a:rPr>
              <a:t>Treffen mit der lokalen Katastrophenschutzgruppe</a:t>
            </a:r>
            <a:r>
              <a:rPr lang="en-GB" sz="2000" dirty="0"/>
              <a:t>, damit die Krisenkommunikation von der Krisenreaktion bis zur Erholung für Touristen und Interessengruppen aktualisiert </a:t>
            </a:r>
            <a:r>
              <a:rPr lang="en-GB" sz="2000" dirty="0" err="1"/>
              <a:t>werden</a:t>
            </a:r>
            <a:r>
              <a:rPr lang="en-GB" sz="2000" dirty="0"/>
              <a:t> </a:t>
            </a:r>
            <a:r>
              <a:rPr lang="en-GB" sz="2000" dirty="0" err="1"/>
              <a:t>kann</a:t>
            </a:r>
            <a:endParaRPr lang="en-GB" sz="2000" dirty="0"/>
          </a:p>
          <a:p>
            <a:pPr marL="342900" indent="-342900">
              <a:spcBef>
                <a:spcPts val="1200"/>
              </a:spcBef>
              <a:buFont typeface="Wingdings" panose="05000000000000000000" pitchFamily="2" charset="2"/>
              <a:buChar char="v"/>
            </a:pPr>
            <a:r>
              <a:rPr lang="en-GB" sz="2000" dirty="0" err="1"/>
              <a:t>Führen</a:t>
            </a:r>
            <a:r>
              <a:rPr lang="en-GB" sz="2000" dirty="0"/>
              <a:t> Sie </a:t>
            </a:r>
            <a:r>
              <a:rPr lang="en-GB" sz="2000" b="1" dirty="0">
                <a:solidFill>
                  <a:srgbClr val="F27954"/>
                </a:solidFill>
              </a:rPr>
              <a:t>Gespräche und betreiben Sie Lobbyarbeit</a:t>
            </a:r>
            <a:r>
              <a:rPr lang="en-GB" sz="2000" dirty="0"/>
              <a:t>, um Besucherinfrastruktur, Dienstleistungen und Attraktionen zu verbessern oder zu ersetzen. </a:t>
            </a:r>
          </a:p>
          <a:p>
            <a:pPr marL="342900" indent="-342900">
              <a:spcBef>
                <a:spcPts val="1200"/>
              </a:spcBef>
              <a:buFont typeface="Wingdings" panose="05000000000000000000" pitchFamily="2" charset="2"/>
              <a:buChar char="v"/>
            </a:pPr>
            <a:r>
              <a:rPr lang="en-IE" sz="2000" b="1" dirty="0">
                <a:solidFill>
                  <a:srgbClr val="F27954"/>
                </a:solidFill>
              </a:rPr>
              <a:t>Aktualisierung aller Besucherkanäle </a:t>
            </a:r>
            <a:r>
              <a:rPr lang="en-IE" sz="2000" dirty="0"/>
              <a:t>auf den Stand nach der Krise, z. B. in Bezug auf Preise, Öffnungszeiten, verfügbare und nicht verfügbare Waren, Sicherheitsprotokolle und -richtlinien</a:t>
            </a:r>
          </a:p>
          <a:p>
            <a:endParaRPr lang="en-IE" sz="2000" dirty="0"/>
          </a:p>
        </p:txBody>
      </p:sp>
    </p:spTree>
    <p:extLst>
      <p:ext uri="{BB962C8B-B14F-4D97-AF65-F5344CB8AC3E}">
        <p14:creationId xmlns:p14="http://schemas.microsoft.com/office/powerpoint/2010/main" val="98748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fontScale="62500" lnSpcReduction="20000"/>
          </a:bodyPr>
          <a:lstStyle/>
          <a:p>
            <a:pPr algn="ctr"/>
            <a:r>
              <a:rPr lang="en-IE" dirty="0">
                <a:solidFill>
                  <a:srgbClr val="F27954"/>
                </a:solidFill>
              </a:rPr>
              <a:t>Resilienz ist eine Frage der Anpassung</a:t>
            </a: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484979" y="1004046"/>
            <a:ext cx="5395869" cy="5258443"/>
          </a:xfrm>
        </p:spPr>
        <p:txBody>
          <a:bodyPr>
            <a:normAutofit fontScale="77500" lnSpcReduction="20000"/>
          </a:bodyPr>
          <a:lstStyle/>
          <a:p>
            <a:pPr>
              <a:lnSpc>
                <a:spcPct val="110000"/>
              </a:lnSpc>
            </a:pPr>
            <a:r>
              <a:rPr lang="en-GB" b="0" i="0" dirty="0">
                <a:effectLst/>
              </a:rPr>
              <a:t>Bei der Resilienz geht es um die </a:t>
            </a:r>
            <a:r>
              <a:rPr lang="en-GB" b="0" i="0" dirty="0" err="1">
                <a:effectLst/>
              </a:rPr>
              <a:t>Anpassung</a:t>
            </a:r>
            <a:r>
              <a:rPr lang="en-GB" b="0" i="0" dirty="0">
                <a:effectLst/>
              </a:rPr>
              <a:t> </a:t>
            </a:r>
            <a:r>
              <a:rPr lang="en-GB" b="0" i="0" dirty="0" err="1">
                <a:effectLst/>
              </a:rPr>
              <a:t>einer</a:t>
            </a:r>
            <a:r>
              <a:rPr lang="en-GB" b="0" i="0" dirty="0">
                <a:effectLst/>
              </a:rPr>
              <a:t> Region während und nach einer Krise. </a:t>
            </a:r>
          </a:p>
          <a:p>
            <a:pPr>
              <a:lnSpc>
                <a:spcPct val="110000"/>
              </a:lnSpc>
            </a:pPr>
            <a:endParaRPr lang="en-GB" b="0" i="0" dirty="0">
              <a:effectLst/>
            </a:endParaRPr>
          </a:p>
          <a:p>
            <a:pPr>
              <a:lnSpc>
                <a:spcPct val="110000"/>
              </a:lnSpc>
            </a:pPr>
            <a:r>
              <a:rPr lang="en-GB" b="0" i="0" dirty="0">
                <a:effectLst/>
              </a:rPr>
              <a:t>Wie die COVID-19-Krise gezeigt hat, mussten sich die Unternehmen schnell an die sich verändernden Arbeitsumgebungen anpassen, die auch die </a:t>
            </a:r>
            <a:r>
              <a:rPr lang="en-GB" b="0" i="0" u="sng" dirty="0">
                <a:effectLst/>
                <a:hlinkClick r:id="rId2">
                  <a:extLst>
                    <a:ext uri="{A12FA001-AC4F-418D-AE19-62706E023703}">
                      <ahyp:hlinkClr xmlns:ahyp="http://schemas.microsoft.com/office/drawing/2018/hyperlinkcolor" val="tx"/>
                    </a:ext>
                  </a:extLst>
                </a:hlinkClick>
              </a:rPr>
              <a:t>Unterstützung von Fernarbeit und </a:t>
            </a:r>
            <a:r>
              <a:rPr lang="en-GB" b="0" i="0" u="sng" dirty="0" err="1">
                <a:effectLst/>
                <a:hlinkClick r:id="rId2">
                  <a:extLst>
                    <a:ext uri="{A12FA001-AC4F-418D-AE19-62706E023703}">
                      <ahyp:hlinkClr xmlns:ahyp="http://schemas.microsoft.com/office/drawing/2018/hyperlinkcolor" val="tx"/>
                    </a:ext>
                  </a:extLst>
                </a:hlinkClick>
              </a:rPr>
              <a:t>hybriden</a:t>
            </a:r>
            <a:r>
              <a:rPr lang="en-GB" b="0" i="0" u="sng" dirty="0">
                <a:effectLst/>
                <a:hlinkClick r:id="rId2">
                  <a:extLst>
                    <a:ext uri="{A12FA001-AC4F-418D-AE19-62706E023703}">
                      <ahyp:hlinkClr xmlns:ahyp="http://schemas.microsoft.com/office/drawing/2018/hyperlinkcolor" val="tx"/>
                    </a:ext>
                  </a:extLst>
                </a:hlinkClick>
              </a:rPr>
              <a:t> </a:t>
            </a:r>
            <a:r>
              <a:rPr lang="en-GB" b="0" i="0" u="sng" dirty="0" err="1">
                <a:effectLst/>
                <a:hlinkClick r:id="rId2">
                  <a:extLst>
                    <a:ext uri="{A12FA001-AC4F-418D-AE19-62706E023703}">
                      <ahyp:hlinkClr xmlns:ahyp="http://schemas.microsoft.com/office/drawing/2018/hyperlinkcolor" val="tx"/>
                    </a:ext>
                  </a:extLst>
                </a:hlinkClick>
              </a:rPr>
              <a:t>Modellen</a:t>
            </a:r>
            <a:r>
              <a:rPr lang="en-GB" b="0" i="0" u="sng" dirty="0">
                <a:effectLst/>
                <a:hlinkClick r:id="rId2">
                  <a:extLst>
                    <a:ext uri="{A12FA001-AC4F-418D-AE19-62706E023703}">
                      <ahyp:hlinkClr xmlns:ahyp="http://schemas.microsoft.com/office/drawing/2018/hyperlinkcolor" val="tx"/>
                    </a:ext>
                  </a:extLst>
                </a:hlinkClick>
              </a:rPr>
              <a:t> </a:t>
            </a:r>
            <a:r>
              <a:rPr lang="en-GB" b="0" i="0" dirty="0" err="1">
                <a:effectLst/>
              </a:rPr>
              <a:t>umfassten</a:t>
            </a:r>
            <a:r>
              <a:rPr lang="en-GB" b="0" i="0" dirty="0">
                <a:effectLst/>
              </a:rPr>
              <a:t>.</a:t>
            </a:r>
          </a:p>
          <a:p>
            <a:pPr>
              <a:lnSpc>
                <a:spcPct val="110000"/>
              </a:lnSpc>
            </a:pPr>
            <a:endParaRPr lang="en-GB" b="0" i="0" dirty="0">
              <a:effectLst/>
            </a:endParaRPr>
          </a:p>
          <a:p>
            <a:pPr>
              <a:lnSpc>
                <a:spcPct val="110000"/>
              </a:lnSpc>
            </a:pPr>
            <a:r>
              <a:rPr lang="en-GB" b="0" i="0" dirty="0">
                <a:effectLst/>
              </a:rPr>
              <a:t>In vielen Fällen reicht es nicht aus, zu den früheren Normen zurückzukehren; die alten Methoden entsprechen möglicherweise nicht mehr der Art und Weise, wie das Unternehmen oder die Region heute arbeitet. Resilienz geht über die reine Geschäftskontinuität und Notfallplanung hinaus und bietet die Flexibilität, Anpassungsfähigkeit und Nachhaltigkeit, die Unternehmen und Regionen benötigen, um sich an langfristige Veränderungen in ihrer Arbeitsweise anzupassen.</a:t>
            </a:r>
          </a:p>
          <a:p>
            <a:pPr>
              <a:lnSpc>
                <a:spcPct val="110000"/>
              </a:lnSpc>
            </a:pPr>
            <a:endParaRPr lang="en-IE" dirty="0"/>
          </a:p>
        </p:txBody>
      </p:sp>
      <p:sp>
        <p:nvSpPr>
          <p:cNvPr id="11" name="TextBox 10">
            <a:extLst>
              <a:ext uri="{FF2B5EF4-FFF2-40B4-BE49-F238E27FC236}">
                <a16:creationId xmlns:a16="http://schemas.microsoft.com/office/drawing/2014/main" id="{DD8E495E-78DC-DD0A-0819-3817D6138453}"/>
              </a:ext>
            </a:extLst>
          </p:cNvPr>
          <p:cNvSpPr txBox="1"/>
          <p:nvPr/>
        </p:nvSpPr>
        <p:spPr>
          <a:xfrm>
            <a:off x="7083096" y="4391833"/>
            <a:ext cx="4257257" cy="646331"/>
          </a:xfrm>
          <a:prstGeom prst="rect">
            <a:avLst/>
          </a:prstGeom>
          <a:noFill/>
        </p:spPr>
        <p:txBody>
          <a:bodyPr wrap="square" rtlCol="0">
            <a:spAutoFit/>
          </a:bodyPr>
          <a:lstStyle/>
          <a:p>
            <a:pPr algn="ctr"/>
            <a:r>
              <a:rPr lang="en-IE" dirty="0">
                <a:solidFill>
                  <a:srgbClr val="F27954"/>
                </a:solidFill>
                <a:hlinkClick r:id="rId3">
                  <a:extLst>
                    <a:ext uri="{A12FA001-AC4F-418D-AE19-62706E023703}">
                      <ahyp:hlinkClr xmlns:ahyp="http://schemas.microsoft.com/office/drawing/2018/hyperlinkcolor" val="tx"/>
                    </a:ext>
                  </a:extLst>
                </a:hlinkClick>
              </a:rPr>
              <a:t>https://www.qtic.com.au/industry-development/business-resources/ </a:t>
            </a:r>
          </a:p>
        </p:txBody>
      </p:sp>
      <p:sp>
        <p:nvSpPr>
          <p:cNvPr id="2" name="TextBox 1">
            <a:extLst>
              <a:ext uri="{FF2B5EF4-FFF2-40B4-BE49-F238E27FC236}">
                <a16:creationId xmlns:a16="http://schemas.microsoft.com/office/drawing/2014/main" id="{F3408253-E34D-EA14-1A83-5271419C275D}"/>
              </a:ext>
            </a:extLst>
          </p:cNvPr>
          <p:cNvSpPr txBox="1"/>
          <p:nvPr/>
        </p:nvSpPr>
        <p:spPr>
          <a:xfrm>
            <a:off x="6696635" y="5258690"/>
            <a:ext cx="5322920" cy="369332"/>
          </a:xfrm>
          <a:prstGeom prst="rect">
            <a:avLst/>
          </a:prstGeom>
          <a:solidFill>
            <a:srgbClr val="086D6E"/>
          </a:solidFill>
        </p:spPr>
        <p:txBody>
          <a:bodyPr wrap="square" rtlCol="0">
            <a:spAutoFit/>
          </a:bodyPr>
          <a:lstStyle/>
          <a:p>
            <a:pPr algn="ctr"/>
            <a:r>
              <a:rPr lang="en-GB" i="0" dirty="0">
                <a:solidFill>
                  <a:schemeClr val="bg2"/>
                </a:solidFill>
                <a:effectLst/>
              </a:rPr>
              <a:t>Erstellen eines Geschäftskontinuitätsplans (Vorlage)</a:t>
            </a:r>
            <a:endParaRPr lang="en-IE" dirty="0">
              <a:solidFill>
                <a:schemeClr val="bg2"/>
              </a:solidFill>
            </a:endParaRPr>
          </a:p>
        </p:txBody>
      </p:sp>
      <p:pic>
        <p:nvPicPr>
          <p:cNvPr id="3" name="Picture 9">
            <a:hlinkClick r:id="rId3"/>
            <a:extLst>
              <a:ext uri="{FF2B5EF4-FFF2-40B4-BE49-F238E27FC236}">
                <a16:creationId xmlns:a16="http://schemas.microsoft.com/office/drawing/2014/main" id="{16E5DC69-7A14-8BC5-6E1A-3CCAF75914FC}"/>
              </a:ext>
            </a:extLst>
          </p:cNvPr>
          <p:cNvPicPr>
            <a:picLocks noChangeAspect="1"/>
          </p:cNvPicPr>
          <p:nvPr/>
        </p:nvPicPr>
        <p:blipFill>
          <a:blip r:embed="rId4"/>
          <a:stretch>
            <a:fillRect/>
          </a:stretch>
        </p:blipFill>
        <p:spPr>
          <a:xfrm>
            <a:off x="7161838" y="81508"/>
            <a:ext cx="4178515" cy="4184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9482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96EF6E-5316-D3E9-55CA-65B56AA9FAA0}"/>
              </a:ext>
            </a:extLst>
          </p:cNvPr>
          <p:cNvSpPr>
            <a:spLocks noGrp="1"/>
          </p:cNvSpPr>
          <p:nvPr>
            <p:ph type="body" sz="quarter" idx="16"/>
          </p:nvPr>
        </p:nvSpPr>
        <p:spPr>
          <a:xfrm>
            <a:off x="6345187" y="1156524"/>
            <a:ext cx="5430846" cy="582221"/>
          </a:xfrm>
        </p:spPr>
        <p:txBody>
          <a:bodyPr/>
          <a:lstStyle/>
          <a:p>
            <a:r>
              <a:rPr lang="en-IE" sz="3600" b="0" dirty="0"/>
              <a:t>3.  </a:t>
            </a:r>
            <a:r>
              <a:rPr lang="en-IE" sz="3600" b="0" dirty="0" err="1"/>
              <a:t>Identifizierung</a:t>
            </a:r>
            <a:r>
              <a:rPr lang="en-IE" sz="3600" b="0" dirty="0"/>
              <a:t> von </a:t>
            </a:r>
            <a:r>
              <a:rPr lang="en-IE" sz="3600" b="0" dirty="0" err="1"/>
              <a:t>regionalen</a:t>
            </a:r>
            <a:r>
              <a:rPr lang="en-IE" sz="3600" b="0" dirty="0"/>
              <a:t> </a:t>
            </a:r>
            <a:r>
              <a:rPr lang="en-IE" sz="3600" b="0" dirty="0" err="1"/>
              <a:t>Veränderungen</a:t>
            </a:r>
            <a:endParaRPr lang="en-IE" sz="3600" b="0" dirty="0"/>
          </a:p>
        </p:txBody>
      </p:sp>
      <p:sp>
        <p:nvSpPr>
          <p:cNvPr id="5" name="Text Placeholder 4">
            <a:extLst>
              <a:ext uri="{FF2B5EF4-FFF2-40B4-BE49-F238E27FC236}">
                <a16:creationId xmlns:a16="http://schemas.microsoft.com/office/drawing/2014/main" id="{F97AC7D4-F96D-B5CC-D207-4084E329250D}"/>
              </a:ext>
            </a:extLst>
          </p:cNvPr>
          <p:cNvSpPr>
            <a:spLocks noGrp="1"/>
          </p:cNvSpPr>
          <p:nvPr>
            <p:ph type="body" sz="quarter" idx="18"/>
          </p:nvPr>
        </p:nvSpPr>
        <p:spPr>
          <a:xfrm>
            <a:off x="6377779" y="2342041"/>
            <a:ext cx="5248163" cy="1086959"/>
          </a:xfrm>
        </p:spPr>
        <p:txBody>
          <a:bodyPr>
            <a:normAutofit fontScale="92500" lnSpcReduction="20000"/>
          </a:bodyPr>
          <a:lstStyle/>
          <a:p>
            <a:r>
              <a:rPr lang="en-IE" i="1" dirty="0"/>
              <a:t>Erholung und Wiederaufbau von Tourismusregionen sind kein Selbstläufer. Es erfordert Anpassung und </a:t>
            </a:r>
            <a:r>
              <a:rPr lang="en-IE" i="1" dirty="0" err="1"/>
              <a:t>Aktualisierung</a:t>
            </a:r>
            <a:r>
              <a:rPr lang="en-IE" i="1" dirty="0"/>
              <a:t>.</a:t>
            </a:r>
          </a:p>
        </p:txBody>
      </p:sp>
      <p:sp>
        <p:nvSpPr>
          <p:cNvPr id="3" name="Bildplatzhalter 2">
            <a:extLst>
              <a:ext uri="{FF2B5EF4-FFF2-40B4-BE49-F238E27FC236}">
                <a16:creationId xmlns:a16="http://schemas.microsoft.com/office/drawing/2014/main" id="{4491F8E5-3849-AEB6-479F-A16B2422CC89}"/>
              </a:ext>
            </a:extLst>
          </p:cNvPr>
          <p:cNvSpPr>
            <a:spLocks noGrp="1"/>
          </p:cNvSpPr>
          <p:nvPr>
            <p:ph type="pic" sz="quarter" idx="10"/>
          </p:nvPr>
        </p:nvSpPr>
        <p:spPr/>
      </p:sp>
      <p:pic>
        <p:nvPicPr>
          <p:cNvPr id="2" name="Picture Placeholder 5" descr="A person from a tree&#10;&#10;Description automatically generated with low confidence">
            <a:extLst>
              <a:ext uri="{FF2B5EF4-FFF2-40B4-BE49-F238E27FC236}">
                <a16:creationId xmlns:a16="http://schemas.microsoft.com/office/drawing/2014/main" id="{738E4D32-D2D5-859C-9783-B4B29068E5AD}"/>
              </a:ext>
            </a:extLst>
          </p:cNvPr>
          <p:cNvPicPr>
            <a:picLocks noChangeAspect="1"/>
          </p:cNvPicPr>
          <p:nvPr/>
        </p:nvPicPr>
        <p:blipFill>
          <a:blip r:embed="rId2"/>
          <a:srcRect t="13039" b="13039"/>
          <a:stretch>
            <a:fillRect/>
          </a:stretch>
        </p:blipFill>
        <p:spPr>
          <a:xfrm>
            <a:off x="415967"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pic>
    </p:spTree>
    <p:extLst>
      <p:ext uri="{BB962C8B-B14F-4D97-AF65-F5344CB8AC3E}">
        <p14:creationId xmlns:p14="http://schemas.microsoft.com/office/powerpoint/2010/main" val="174744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32046" y="134471"/>
            <a:ext cx="5728447" cy="752149"/>
          </a:xfrm>
        </p:spPr>
        <p:txBody>
          <a:bodyPr>
            <a:normAutofit fontScale="62500" lnSpcReduction="20000"/>
          </a:bodyPr>
          <a:lstStyle/>
          <a:p>
            <a:pPr algn="ctr"/>
            <a:r>
              <a:rPr lang="en-IE" dirty="0">
                <a:solidFill>
                  <a:srgbClr val="F27954"/>
                </a:solidFill>
              </a:rPr>
              <a:t>Von der Reaktion zur Erholung</a:t>
            </a:r>
          </a:p>
          <a:p>
            <a:pPr algn="ctr"/>
            <a:r>
              <a:rPr lang="en-IE" dirty="0">
                <a:solidFill>
                  <a:srgbClr val="F27954"/>
                </a:solidFill>
              </a:rPr>
              <a:t>und Geschäftskontinuität</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268942" y="773081"/>
            <a:ext cx="5561352" cy="5951506"/>
          </a:xfrm>
          <a:solidFill>
            <a:schemeClr val="bg1"/>
          </a:solidFill>
        </p:spPr>
        <p:txBody>
          <a:bodyPr>
            <a:normAutofit fontScale="70000" lnSpcReduction="20000"/>
          </a:bodyPr>
          <a:lstStyle/>
          <a:p>
            <a:pPr algn="l">
              <a:lnSpc>
                <a:spcPct val="120000"/>
              </a:lnSpc>
            </a:pPr>
            <a:r>
              <a:rPr lang="en-GB" b="0" i="0" dirty="0">
                <a:solidFill>
                  <a:srgbClr val="535353"/>
                </a:solidFill>
                <a:effectLst/>
              </a:rPr>
              <a:t>Es ist schwer zu sagen, wann die Reaktionsphase in die Erholungsphase übergeht. Es ist jedoch klar, dass eine Region, während sie sich auf dem Weg zur Erholung befindet, weiterhin den Krisenmanagement-Reaktionsplan befolgen sollte. Es </a:t>
            </a:r>
            <a:r>
              <a:rPr lang="en-GB" dirty="0" err="1">
                <a:solidFill>
                  <a:srgbClr val="535353"/>
                </a:solidFill>
              </a:rPr>
              <a:t>wird</a:t>
            </a:r>
            <a:r>
              <a:rPr lang="en-GB" dirty="0">
                <a:solidFill>
                  <a:srgbClr val="535353"/>
                </a:solidFill>
              </a:rPr>
              <a:t> der Zeitpunkt kommen, an dem die Region feststellen muss, ob es infolge der </a:t>
            </a:r>
            <a:r>
              <a:rPr lang="en-GB" b="0" i="0" dirty="0">
                <a:solidFill>
                  <a:srgbClr val="535353"/>
                </a:solidFill>
                <a:effectLst/>
              </a:rPr>
              <a:t>Krise Veränderungen gegeben hat und ob sich ihre Märkte verändert haben.</a:t>
            </a:r>
          </a:p>
          <a:p>
            <a:pPr algn="l">
              <a:lnSpc>
                <a:spcPct val="120000"/>
              </a:lnSpc>
            </a:pPr>
            <a:endParaRPr lang="en-GB" b="0" i="0" dirty="0">
              <a:solidFill>
                <a:srgbClr val="535353"/>
              </a:solidFill>
              <a:effectLst/>
            </a:endParaRPr>
          </a:p>
          <a:p>
            <a:pPr marL="342900" indent="-342900" algn="l">
              <a:lnSpc>
                <a:spcPct val="120000"/>
              </a:lnSpc>
              <a:buFont typeface="Wingdings" panose="05000000000000000000" pitchFamily="2" charset="2"/>
              <a:buChar char="v"/>
            </a:pPr>
            <a:r>
              <a:rPr lang="en-GB" b="0" i="0" dirty="0">
                <a:solidFill>
                  <a:srgbClr val="535353"/>
                </a:solidFill>
                <a:effectLst/>
              </a:rPr>
              <a:t>Die Märkte können sich verändert haben, und es kann auch andere Veränderungen in der Funktionsweise der </a:t>
            </a:r>
            <a:r>
              <a:rPr lang="en-GB" b="1" i="0" dirty="0">
                <a:solidFill>
                  <a:srgbClr val="F27954"/>
                </a:solidFill>
                <a:effectLst/>
              </a:rPr>
              <a:t>touristischen Prozesse und Verfahren geben</a:t>
            </a:r>
            <a:r>
              <a:rPr lang="en-GB" b="0" i="0" dirty="0">
                <a:solidFill>
                  <a:srgbClr val="535353"/>
                </a:solidFill>
                <a:effectLst/>
              </a:rPr>
              <a:t>. Ein Beispiel: Während der COVID-19-Krise führten viele Länder zusätzliche Gesundheitskontrollen für ankommende Besucher durch. </a:t>
            </a:r>
            <a:r>
              <a:rPr lang="en-GB" dirty="0">
                <a:solidFill>
                  <a:srgbClr val="535353"/>
                </a:solidFill>
              </a:rPr>
              <a:t>Eine Region </a:t>
            </a:r>
            <a:r>
              <a:rPr lang="en-GB" b="0" i="0" dirty="0">
                <a:solidFill>
                  <a:srgbClr val="535353"/>
                </a:solidFill>
                <a:effectLst/>
              </a:rPr>
              <a:t>muss möglicherweise ihre Abläufe und Prozesse an eine "neue Normalität" anpassen.</a:t>
            </a:r>
          </a:p>
          <a:p>
            <a:pPr marL="342900" indent="-342900" algn="l">
              <a:lnSpc>
                <a:spcPct val="120000"/>
              </a:lnSpc>
              <a:buFont typeface="Wingdings" panose="05000000000000000000" pitchFamily="2" charset="2"/>
              <a:buChar char="v"/>
            </a:pPr>
            <a:r>
              <a:rPr lang="en-GB" b="0" i="0" dirty="0">
                <a:solidFill>
                  <a:srgbClr val="535353"/>
                </a:solidFill>
                <a:effectLst/>
              </a:rPr>
              <a:t>Das </a:t>
            </a:r>
            <a:r>
              <a:rPr lang="en-GB" b="1" i="0" dirty="0">
                <a:solidFill>
                  <a:srgbClr val="F27954"/>
                </a:solidFill>
                <a:effectLst/>
              </a:rPr>
              <a:t>regionale Tourismusteam </a:t>
            </a:r>
            <a:r>
              <a:rPr lang="en-GB" b="0" i="0" dirty="0">
                <a:solidFill>
                  <a:srgbClr val="535353"/>
                </a:solidFill>
                <a:effectLst/>
              </a:rPr>
              <a:t>könnte sich verändert haben: Es könnte sich verkleinert oder vergrößert haben, oder es könnte mehr Teambildung nötig sein, damit die Dinge funktionieren.</a:t>
            </a:r>
          </a:p>
          <a:p>
            <a:pPr>
              <a:lnSpc>
                <a:spcPct val="120000"/>
              </a:lnSpc>
            </a:pPr>
            <a:endParaRPr lang="en-IE" dirty="0"/>
          </a:p>
        </p:txBody>
      </p:sp>
      <p:pic>
        <p:nvPicPr>
          <p:cNvPr id="2" name="Picture Placeholder 13" descr="A person walking on a wooden path in the woods&#10;&#10;Description automatically generated with low confidence">
            <a:extLst>
              <a:ext uri="{FF2B5EF4-FFF2-40B4-BE49-F238E27FC236}">
                <a16:creationId xmlns:a16="http://schemas.microsoft.com/office/drawing/2014/main" id="{0B258332-BBE8-07CB-57AE-70984E81F7A8}"/>
              </a:ext>
            </a:extLst>
          </p:cNvPr>
          <p:cNvPicPr>
            <a:picLocks noGrp="1" noChangeAspect="1"/>
          </p:cNvPicPr>
          <p:nvPr>
            <p:ph type="pic" sz="quarter" idx="19"/>
          </p:nvPr>
        </p:nvPicPr>
        <p:blipFill>
          <a:blip r:embed="rId2"/>
          <a:srcRect t="7635" b="7635"/>
          <a:stretch>
            <a:fillRect/>
          </a:stretch>
        </p:blipFill>
        <p:spPr>
          <a:xfrm>
            <a:off x="5956300" y="0"/>
            <a:ext cx="5395913" cy="6858000"/>
          </a:xfrm>
        </p:spPr>
      </p:pic>
    </p:spTree>
    <p:extLst>
      <p:ext uri="{BB962C8B-B14F-4D97-AF65-F5344CB8AC3E}">
        <p14:creationId xmlns:p14="http://schemas.microsoft.com/office/powerpoint/2010/main" val="343469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226388" y="304399"/>
            <a:ext cx="5728447" cy="582221"/>
          </a:xfrm>
        </p:spPr>
        <p:txBody>
          <a:bodyPr>
            <a:normAutofit fontScale="92500"/>
          </a:bodyPr>
          <a:lstStyle/>
          <a:p>
            <a:pPr algn="ctr"/>
            <a:r>
              <a:rPr lang="en-IE" dirty="0">
                <a:solidFill>
                  <a:srgbClr val="F27954"/>
                </a:solidFill>
              </a:rPr>
              <a:t>Von der Reaktion zur Erholung</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1049929"/>
            <a:ext cx="5132659" cy="5215010"/>
          </a:xfrm>
        </p:spPr>
        <p:txBody>
          <a:bodyPr>
            <a:normAutofit fontScale="92500" lnSpcReduction="20000"/>
          </a:bodyPr>
          <a:lstStyle/>
          <a:p>
            <a:pPr marL="342900" indent="-342900" algn="l">
              <a:buFont typeface="Wingdings" panose="05000000000000000000" pitchFamily="2" charset="2"/>
              <a:buChar char="v"/>
            </a:pPr>
            <a:r>
              <a:rPr lang="en-GB" b="1" i="0" dirty="0">
                <a:solidFill>
                  <a:srgbClr val="F27954"/>
                </a:solidFill>
                <a:effectLst/>
              </a:rPr>
              <a:t>Änderungen der Marktpräferenzen </a:t>
            </a:r>
            <a:r>
              <a:rPr lang="en-GB" b="0" i="0" dirty="0">
                <a:solidFill>
                  <a:srgbClr val="535353"/>
                </a:solidFill>
                <a:effectLst/>
              </a:rPr>
              <a:t>können Investitionen in Technologie und </a:t>
            </a:r>
            <a:r>
              <a:rPr lang="en-GB" b="0" i="0" dirty="0" err="1">
                <a:solidFill>
                  <a:srgbClr val="535353"/>
                </a:solidFill>
                <a:effectLst/>
              </a:rPr>
              <a:t>Schulungen</a:t>
            </a:r>
            <a:r>
              <a:rPr lang="en-GB" b="0" i="0" dirty="0">
                <a:solidFill>
                  <a:srgbClr val="535353"/>
                </a:solidFill>
                <a:effectLst/>
              </a:rPr>
              <a:t>, die Einführung neuer Kommunikationsmethoden oder sogar eine Neuausrichtung auf neue Märkte bedeuten, z. B. durch das Angebot günstigerer Pakete für den heimischen Markt, während eine Region auf die Rückkehr ihrer internationalen Kunden wartet.</a:t>
            </a:r>
          </a:p>
          <a:p>
            <a:pPr marL="342900" indent="-342900" algn="l">
              <a:buFont typeface="Wingdings" panose="05000000000000000000" pitchFamily="2" charset="2"/>
              <a:buChar char="v"/>
            </a:pPr>
            <a:endParaRPr lang="en-GB" b="0" i="0" dirty="0">
              <a:solidFill>
                <a:srgbClr val="535353"/>
              </a:solidFill>
              <a:effectLst/>
            </a:endParaRPr>
          </a:p>
          <a:p>
            <a:pPr algn="l"/>
            <a:r>
              <a:rPr lang="en-GB" b="0" i="0" dirty="0">
                <a:solidFill>
                  <a:srgbClr val="535353"/>
                </a:solidFill>
                <a:effectLst/>
              </a:rPr>
              <a:t>Flexibilität und Anpassungsfähigkeit werden der Region in dieser Phase helfen, da sich die Märkte nicht stabilisieren werden. Die Fähigkeit, schnell zu reagieren und die notwendigen Änderungen vorzunehmen, wird sicherstellen, dass die Region so viel wie möglich von der Situation profitieren kann. (</a:t>
            </a:r>
            <a:r>
              <a:rPr lang="en-GB" b="0" i="0" dirty="0">
                <a:solidFill>
                  <a:srgbClr val="F27954"/>
                </a:solidFill>
                <a:effectLst/>
                <a:hlinkClick r:id="rId2">
                  <a:extLst>
                    <a:ext uri="{A12FA001-AC4F-418D-AE19-62706E023703}">
                      <ahyp:hlinkClr xmlns:ahyp="http://schemas.microsoft.com/office/drawing/2018/hyperlinkcolor" val="tx"/>
                    </a:ext>
                  </a:extLst>
                </a:hlinkClick>
              </a:rPr>
              <a:t>Quelle</a:t>
            </a:r>
            <a:r>
              <a:rPr lang="en-GB" b="0" i="0" dirty="0">
                <a:solidFill>
                  <a:srgbClr val="535353"/>
                </a:solidFill>
                <a:effectLst/>
              </a:rPr>
              <a:t>)</a:t>
            </a:r>
          </a:p>
          <a:p>
            <a:endParaRPr lang="en-IE" dirty="0"/>
          </a:p>
        </p:txBody>
      </p:sp>
      <p:sp>
        <p:nvSpPr>
          <p:cNvPr id="4" name="Bildplatzhalter 3">
            <a:extLst>
              <a:ext uri="{FF2B5EF4-FFF2-40B4-BE49-F238E27FC236}">
                <a16:creationId xmlns:a16="http://schemas.microsoft.com/office/drawing/2014/main" id="{C37E5110-D80B-93CA-1A6B-4C11CEC60B49}"/>
              </a:ext>
            </a:extLst>
          </p:cNvPr>
          <p:cNvSpPr>
            <a:spLocks noGrp="1"/>
          </p:cNvSpPr>
          <p:nvPr>
            <p:ph type="pic" sz="quarter" idx="19"/>
          </p:nvPr>
        </p:nvSpPr>
        <p:spPr/>
      </p:sp>
      <p:pic>
        <p:nvPicPr>
          <p:cNvPr id="2" name="Picture Placeholder 2" descr="A picture containing tree, outdoor, water, swimming&#10;&#10;Description automatically generated">
            <a:extLst>
              <a:ext uri="{FF2B5EF4-FFF2-40B4-BE49-F238E27FC236}">
                <a16:creationId xmlns:a16="http://schemas.microsoft.com/office/drawing/2014/main" id="{35F4BD0E-DB97-1754-1BCC-E3E52E9CE073}"/>
              </a:ext>
            </a:extLst>
          </p:cNvPr>
          <p:cNvPicPr>
            <a:picLocks noChangeAspect="1"/>
          </p:cNvPicPr>
          <p:nvPr/>
        </p:nvPicPr>
        <p:blipFill>
          <a:blip r:embed="rId3"/>
          <a:srcRect t="7635" b="7635"/>
          <a:stretch>
            <a:fillRect/>
          </a:stretch>
        </p:blipFill>
        <p:spPr>
          <a:xfrm>
            <a:off x="6306670" y="0"/>
            <a:ext cx="5395869" cy="6858001"/>
          </a:xfrm>
          <a:prstGeom prst="rect">
            <a:avLst/>
          </a:prstGeom>
        </p:spPr>
      </p:pic>
    </p:spTree>
    <p:extLst>
      <p:ext uri="{BB962C8B-B14F-4D97-AF65-F5344CB8AC3E}">
        <p14:creationId xmlns:p14="http://schemas.microsoft.com/office/powerpoint/2010/main" val="2348170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16541" y="304399"/>
            <a:ext cx="5728447" cy="582221"/>
          </a:xfrm>
        </p:spPr>
        <p:txBody>
          <a:bodyPr anchor="ctr">
            <a:normAutofit fontScale="92500"/>
          </a:bodyPr>
          <a:lstStyle/>
          <a:p>
            <a:pPr algn="ctr"/>
            <a:r>
              <a:rPr lang="en-IE" sz="3000" dirty="0">
                <a:solidFill>
                  <a:srgbClr val="F27954"/>
                </a:solidFill>
              </a:rPr>
              <a:t>Regionale Erholung und Anpassungen</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970303"/>
            <a:ext cx="5320918" cy="5583298"/>
          </a:xfrm>
        </p:spPr>
        <p:txBody>
          <a:bodyPr>
            <a:normAutofit/>
          </a:bodyPr>
          <a:lstStyle/>
          <a:p>
            <a:pPr marL="342900" indent="-342900">
              <a:buFont typeface="Wingdings" panose="05000000000000000000" pitchFamily="2" charset="2"/>
              <a:buChar char="ü"/>
            </a:pPr>
            <a:r>
              <a:rPr lang="en-GB" sz="2000" b="1" dirty="0">
                <a:solidFill>
                  <a:srgbClr val="086D6E"/>
                </a:solidFill>
              </a:rPr>
              <a:t>Teilweise geöffnet? </a:t>
            </a:r>
            <a:r>
              <a:rPr lang="en-GB" sz="2000" dirty="0"/>
              <a:t>Es kann vorkommen, dass eine ganze Region Handelseinbußen erleidet, </a:t>
            </a:r>
            <a:r>
              <a:rPr lang="en-GB" sz="2000" dirty="0" err="1"/>
              <a:t>obwohl</a:t>
            </a:r>
            <a:r>
              <a:rPr lang="en-GB" sz="2000" dirty="0"/>
              <a:t> </a:t>
            </a:r>
            <a:r>
              <a:rPr lang="en-GB" sz="2000" dirty="0" err="1"/>
              <a:t>nur</a:t>
            </a:r>
            <a:r>
              <a:rPr lang="en-GB" sz="2000" dirty="0"/>
              <a:t> </a:t>
            </a:r>
            <a:r>
              <a:rPr lang="en-GB" sz="2000" dirty="0" err="1"/>
              <a:t>Teile</a:t>
            </a:r>
            <a:r>
              <a:rPr lang="en-GB" sz="2000" dirty="0"/>
              <a:t> der Region direkt von einer Krise betroffen sind und der Rest nicht. In diesem Fall kann es sinnvoll sein, für Teile der Region zu werben, die physisch nicht von einer Krise betroffen sind, und in der Marketingkommunikation deutlich zu machen, welche Gebiete, Straßen, Attraktionen usw. in Betrieb sind (</a:t>
            </a:r>
            <a:r>
              <a:rPr lang="en-GB" sz="2000" dirty="0">
                <a:solidFill>
                  <a:srgbClr val="086D6E"/>
                </a:solidFill>
                <a:hlinkClick r:id="rId2">
                  <a:extLst>
                    <a:ext uri="{A12FA001-AC4F-418D-AE19-62706E023703}">
                      <ahyp:hlinkClr xmlns:ahyp="http://schemas.microsoft.com/office/drawing/2018/hyperlinkcolor" val="tx"/>
                    </a:ext>
                  </a:extLst>
                </a:hlinkClick>
              </a:rPr>
              <a:t>Quelle</a:t>
            </a:r>
            <a:r>
              <a:rPr lang="en-GB" sz="2000" dirty="0"/>
              <a:t>)</a:t>
            </a:r>
          </a:p>
          <a:p>
            <a:pPr marL="342900" indent="-342900">
              <a:buFont typeface="Wingdings" panose="05000000000000000000" pitchFamily="2" charset="2"/>
              <a:buChar char="ü"/>
            </a:pPr>
            <a:r>
              <a:rPr lang="en-GB" sz="2000" b="1" dirty="0">
                <a:solidFill>
                  <a:srgbClr val="086D6E"/>
                </a:solidFill>
              </a:rPr>
              <a:t>Förderung der Mentalität "Zurück zur Normalität". </a:t>
            </a:r>
            <a:r>
              <a:rPr lang="en-GB" sz="2000" dirty="0"/>
              <a:t>Besucher, die in ein betroffenes Gebiet zurückkehren, können zur psychologischen, aber auch zur wirtschaftlichen Erholung der </a:t>
            </a:r>
            <a:r>
              <a:rPr lang="en-GB" sz="2000" dirty="0" err="1"/>
              <a:t>lokalen</a:t>
            </a:r>
            <a:r>
              <a:rPr lang="en-GB" sz="2000" dirty="0"/>
              <a:t> Community beitragen. (</a:t>
            </a:r>
            <a:r>
              <a:rPr lang="en-GB" sz="2000" dirty="0">
                <a:solidFill>
                  <a:srgbClr val="086D6E"/>
                </a:solidFill>
                <a:hlinkClick r:id="rId2">
                  <a:extLst>
                    <a:ext uri="{A12FA001-AC4F-418D-AE19-62706E023703}">
                      <ahyp:hlinkClr xmlns:ahyp="http://schemas.microsoft.com/office/drawing/2018/hyperlinkcolor" val="tx"/>
                    </a:ext>
                  </a:extLst>
                </a:hlinkClick>
              </a:rPr>
              <a:t>Quelle</a:t>
            </a:r>
            <a:r>
              <a:rPr lang="en-GB" sz="2000" dirty="0"/>
              <a:t>)</a:t>
            </a:r>
            <a:endParaRPr lang="en-IE" sz="2000" dirty="0"/>
          </a:p>
        </p:txBody>
      </p:sp>
      <p:pic>
        <p:nvPicPr>
          <p:cNvPr id="2" name="Picture Placeholder 2" descr="A person standing on a mountain&#10;&#10;Description automatically generated with low confidence">
            <a:extLst>
              <a:ext uri="{FF2B5EF4-FFF2-40B4-BE49-F238E27FC236}">
                <a16:creationId xmlns:a16="http://schemas.microsoft.com/office/drawing/2014/main" id="{705A007E-5F9A-EAA8-BAEC-72B732F68CF0}"/>
              </a:ext>
            </a:extLst>
          </p:cNvPr>
          <p:cNvPicPr>
            <a:picLocks noGrp="1" noChangeAspect="1"/>
          </p:cNvPicPr>
          <p:nvPr>
            <p:ph type="pic" sz="quarter" idx="19"/>
          </p:nvPr>
        </p:nvPicPr>
        <p:blipFill>
          <a:blip r:embed="rId3"/>
          <a:srcRect l="22602" r="22602"/>
          <a:stretch>
            <a:fillRect/>
          </a:stretch>
        </p:blipFill>
        <p:spPr>
          <a:xfrm>
            <a:off x="6347014" y="0"/>
            <a:ext cx="5395913" cy="6858000"/>
          </a:xfrm>
        </p:spPr>
      </p:pic>
    </p:spTree>
    <p:extLst>
      <p:ext uri="{BB962C8B-B14F-4D97-AF65-F5344CB8AC3E}">
        <p14:creationId xmlns:p14="http://schemas.microsoft.com/office/powerpoint/2010/main" val="2500511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16541" y="304399"/>
            <a:ext cx="5728447" cy="582221"/>
          </a:xfrm>
        </p:spPr>
        <p:txBody>
          <a:bodyPr anchor="ctr">
            <a:normAutofit fontScale="92500"/>
          </a:bodyPr>
          <a:lstStyle/>
          <a:p>
            <a:pPr algn="ctr"/>
            <a:r>
              <a:rPr lang="en-IE" sz="3000" dirty="0">
                <a:solidFill>
                  <a:srgbClr val="F27954"/>
                </a:solidFill>
              </a:rPr>
              <a:t>Regionale Erholung und Anpassungen</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970303"/>
            <a:ext cx="5132659" cy="5313955"/>
          </a:xfrm>
        </p:spPr>
        <p:txBody>
          <a:bodyPr>
            <a:normAutofit fontScale="92500" lnSpcReduction="10000"/>
          </a:bodyPr>
          <a:lstStyle/>
          <a:p>
            <a:pPr marL="342900" indent="-342900">
              <a:buFont typeface="Wingdings" panose="05000000000000000000" pitchFamily="2" charset="2"/>
              <a:buChar char="ü"/>
            </a:pPr>
            <a:r>
              <a:rPr lang="en-IE" sz="2200" b="1" dirty="0">
                <a:solidFill>
                  <a:srgbClr val="086D6E"/>
                </a:solidFill>
              </a:rPr>
              <a:t>den "neuen Touristen" </a:t>
            </a:r>
            <a:r>
              <a:rPr lang="en-IE" sz="2200" dirty="0"/>
              <a:t>und seine Motive und Vorlieben verstehen, z. B. Umweltschutz oder Klimawandel</a:t>
            </a:r>
          </a:p>
          <a:p>
            <a:pPr marL="342900" indent="-342900">
              <a:buFont typeface="Wingdings" panose="05000000000000000000" pitchFamily="2" charset="2"/>
              <a:buChar char="ü"/>
            </a:pPr>
            <a:r>
              <a:rPr lang="en-IE" sz="2200" dirty="0"/>
              <a:t>Ausweitung der </a:t>
            </a:r>
            <a:r>
              <a:rPr lang="en-IE" sz="2200" b="1" dirty="0">
                <a:solidFill>
                  <a:srgbClr val="086D6E"/>
                </a:solidFill>
              </a:rPr>
              <a:t>Ländergrenzen</a:t>
            </a:r>
            <a:r>
              <a:rPr lang="en-IE" sz="2200" dirty="0"/>
              <a:t>, z. B. bei Reisevisa</a:t>
            </a:r>
          </a:p>
          <a:p>
            <a:pPr marL="342900" indent="-342900">
              <a:buFont typeface="Wingdings" panose="05000000000000000000" pitchFamily="2" charset="2"/>
              <a:buChar char="ü"/>
            </a:pPr>
            <a:r>
              <a:rPr lang="en-IE" sz="2200" b="1" dirty="0">
                <a:solidFill>
                  <a:srgbClr val="086D6E"/>
                </a:solidFill>
              </a:rPr>
              <a:t>Renditeträchtige Märkte </a:t>
            </a:r>
            <a:r>
              <a:rPr lang="en-IE" sz="2200" dirty="0"/>
              <a:t>oder </a:t>
            </a:r>
            <a:r>
              <a:rPr lang="en-IE" sz="2200" b="1" dirty="0">
                <a:solidFill>
                  <a:srgbClr val="086D6E"/>
                </a:solidFill>
              </a:rPr>
              <a:t>inländische </a:t>
            </a:r>
            <a:r>
              <a:rPr lang="en-IE" sz="2200" dirty="0"/>
              <a:t>Touristen anvisieren</a:t>
            </a:r>
          </a:p>
          <a:p>
            <a:pPr marL="342900" indent="-342900">
              <a:buFont typeface="Wingdings" panose="05000000000000000000" pitchFamily="2" charset="2"/>
              <a:buChar char="ü"/>
            </a:pPr>
            <a:r>
              <a:rPr lang="en-IE" sz="2200" b="1" dirty="0" err="1">
                <a:solidFill>
                  <a:srgbClr val="086D6E"/>
                </a:solidFill>
              </a:rPr>
              <a:t>Kooperatives</a:t>
            </a:r>
            <a:r>
              <a:rPr lang="en-IE" sz="2200" b="1" dirty="0">
                <a:solidFill>
                  <a:srgbClr val="086D6E"/>
                </a:solidFill>
              </a:rPr>
              <a:t> Marketing </a:t>
            </a:r>
            <a:r>
              <a:rPr lang="en-IE" sz="2200" dirty="0"/>
              <a:t>und Werbung</a:t>
            </a:r>
          </a:p>
          <a:p>
            <a:pPr marL="342900" indent="-342900">
              <a:buFont typeface="Wingdings" panose="05000000000000000000" pitchFamily="2" charset="2"/>
              <a:buChar char="ü"/>
            </a:pPr>
            <a:r>
              <a:rPr lang="en-IE" sz="2200" b="1" dirty="0">
                <a:solidFill>
                  <a:srgbClr val="086D6E"/>
                </a:solidFill>
              </a:rPr>
              <a:t>Veranstaltungen </a:t>
            </a:r>
            <a:r>
              <a:rPr lang="en-IE" sz="2200" dirty="0"/>
              <a:t>als Katalysator für den Tourismus</a:t>
            </a:r>
          </a:p>
          <a:p>
            <a:pPr marL="342900" indent="-342900">
              <a:buFont typeface="Wingdings" panose="05000000000000000000" pitchFamily="2" charset="2"/>
              <a:buChar char="ü"/>
            </a:pPr>
            <a:r>
              <a:rPr lang="en-IE" sz="2200" dirty="0"/>
              <a:t>Entwicklung der </a:t>
            </a:r>
            <a:r>
              <a:rPr lang="en-IE" sz="2200" dirty="0" err="1"/>
              <a:t>Tourismusbranche</a:t>
            </a:r>
            <a:r>
              <a:rPr lang="en-IE" sz="2200" dirty="0"/>
              <a:t> im Hinblick auf </a:t>
            </a:r>
            <a:r>
              <a:rPr lang="en-IE" sz="2200" b="1" dirty="0">
                <a:solidFill>
                  <a:srgbClr val="086D6E"/>
                </a:solidFill>
              </a:rPr>
              <a:t>Karrieren </a:t>
            </a:r>
            <a:r>
              <a:rPr lang="en-IE" sz="2200" dirty="0"/>
              <a:t>und Möglichkeiten</a:t>
            </a:r>
          </a:p>
          <a:p>
            <a:pPr marL="342900" indent="-342900">
              <a:buFont typeface="Wingdings" panose="05000000000000000000" pitchFamily="2" charset="2"/>
              <a:buChar char="ü"/>
            </a:pPr>
            <a:r>
              <a:rPr lang="en-IE" sz="2200" dirty="0"/>
              <a:t>Aufbau und Festigung von </a:t>
            </a:r>
            <a:r>
              <a:rPr lang="en-IE" sz="2200" b="1" dirty="0">
                <a:solidFill>
                  <a:srgbClr val="086D6E"/>
                </a:solidFill>
              </a:rPr>
              <a:t>Netzwerken </a:t>
            </a:r>
            <a:r>
              <a:rPr lang="en-IE" sz="2200" dirty="0"/>
              <a:t>für Tourismusunternehmen, die öffentliche, private und kommunale Vertreter umfassen</a:t>
            </a:r>
          </a:p>
          <a:p>
            <a:endParaRPr lang="en-IE" sz="2200" dirty="0"/>
          </a:p>
        </p:txBody>
      </p:sp>
      <p:pic>
        <p:nvPicPr>
          <p:cNvPr id="2" name="Picture Placeholder 2" descr="A couple of women jogging on a bridge over a body of water&#10;&#10;Description automatically generated with low confidence">
            <a:extLst>
              <a:ext uri="{FF2B5EF4-FFF2-40B4-BE49-F238E27FC236}">
                <a16:creationId xmlns:a16="http://schemas.microsoft.com/office/drawing/2014/main" id="{3EA223A0-710F-42DC-A3E4-CE65D8EAEE5C}"/>
              </a:ext>
            </a:extLst>
          </p:cNvPr>
          <p:cNvPicPr>
            <a:picLocks noGrp="1" noChangeAspect="1"/>
          </p:cNvPicPr>
          <p:nvPr>
            <p:ph type="pic" sz="quarter" idx="19"/>
          </p:nvPr>
        </p:nvPicPr>
        <p:blipFill>
          <a:blip r:embed="rId2"/>
          <a:srcRect t="7672" b="7672"/>
          <a:stretch>
            <a:fillRect/>
          </a:stretch>
        </p:blipFill>
        <p:spPr>
          <a:xfrm>
            <a:off x="5956300" y="0"/>
            <a:ext cx="5395913" cy="6858000"/>
          </a:xfrm>
        </p:spPr>
      </p:pic>
    </p:spTree>
    <p:extLst>
      <p:ext uri="{BB962C8B-B14F-4D97-AF65-F5344CB8AC3E}">
        <p14:creationId xmlns:p14="http://schemas.microsoft.com/office/powerpoint/2010/main" val="3257736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057275" y="886620"/>
            <a:ext cx="5962649" cy="4525954"/>
          </a:xfrm>
        </p:spPr>
        <p:txBody>
          <a:bodyPr>
            <a:noAutofit/>
          </a:bodyPr>
          <a:lstStyle/>
          <a:p>
            <a:pPr marL="285750" indent="-285750" algn="l">
              <a:spcBef>
                <a:spcPts val="0"/>
              </a:spcBef>
              <a:buFont typeface="Arial" panose="020B0604020202020204" pitchFamily="34" charset="0"/>
              <a:buChar char="•"/>
            </a:pPr>
            <a:r>
              <a:rPr lang="en-GB" sz="1800" b="1" i="0" dirty="0">
                <a:effectLst/>
              </a:rPr>
              <a:t>Wachstum. </a:t>
            </a:r>
            <a:r>
              <a:rPr lang="en-GB" sz="1800" b="0" i="0" dirty="0">
                <a:effectLst/>
              </a:rPr>
              <a:t>Nach Angaben der UNWTO bedeutete COVID-19 einen Verlust von fünf bis sieben Jahren an Tourismuswachstum. </a:t>
            </a:r>
            <a:endParaRPr lang="en-GB" sz="1800" dirty="0"/>
          </a:p>
          <a:p>
            <a:pPr marL="285750" indent="-285750" algn="l">
              <a:spcBef>
                <a:spcPts val="0"/>
              </a:spcBef>
              <a:buFont typeface="Arial" panose="020B0604020202020204" pitchFamily="34" charset="0"/>
              <a:buChar char="•"/>
            </a:pPr>
            <a:r>
              <a:rPr lang="en-GB" sz="1800" b="1" i="0" dirty="0">
                <a:effectLst/>
              </a:rPr>
              <a:t>Personal. </a:t>
            </a:r>
            <a:r>
              <a:rPr lang="en-GB" sz="1800" b="0" i="0" dirty="0">
                <a:effectLst/>
              </a:rPr>
              <a:t>Angesichts der Tatsache, dass in diesem Sektor früher einer von zehn Arbeitsplätzen in der Welt existierte, </a:t>
            </a:r>
            <a:r>
              <a:rPr lang="en-GB" sz="1800" dirty="0"/>
              <a:t>führte </a:t>
            </a:r>
            <a:r>
              <a:rPr lang="en-GB" sz="1800" b="0" i="0" dirty="0">
                <a:effectLst/>
              </a:rPr>
              <a:t>dies </a:t>
            </a:r>
            <a:r>
              <a:rPr lang="en-GB" sz="1800" dirty="0"/>
              <a:t>zu verheerenden Folgen. </a:t>
            </a:r>
            <a:r>
              <a:rPr lang="en-GB" sz="1800" u="sng" dirty="0">
                <a:hlinkClick r:id="rId2">
                  <a:extLst>
                    <a:ext uri="{A12FA001-AC4F-418D-AE19-62706E023703}">
                      <ahyp:hlinkClr xmlns:ahyp="http://schemas.microsoft.com/office/drawing/2018/hyperlinkcolor" val="tx"/>
                    </a:ext>
                  </a:extLst>
                </a:hlinkClick>
              </a:rPr>
              <a:t>In Irland beispielsweise brachen die </a:t>
            </a:r>
            <a:r>
              <a:rPr lang="en-GB" sz="1800" u="sng" dirty="0"/>
              <a:t>Arbeitsplätze im Tourismus </a:t>
            </a:r>
            <a:r>
              <a:rPr lang="en-GB" sz="1800" u="sng" dirty="0">
                <a:hlinkClick r:id="rId2">
                  <a:extLst>
                    <a:ext uri="{A12FA001-AC4F-418D-AE19-62706E023703}">
                      <ahyp:hlinkClr xmlns:ahyp="http://schemas.microsoft.com/office/drawing/2018/hyperlinkcolor" val="tx"/>
                    </a:ext>
                  </a:extLst>
                </a:hlinkClick>
              </a:rPr>
              <a:t>um über 25 % ein. </a:t>
            </a:r>
            <a:r>
              <a:rPr lang="en-GB" sz="1800" dirty="0"/>
              <a:t>Kleine Unternehmen </a:t>
            </a:r>
            <a:r>
              <a:rPr lang="en-GB" sz="1800" dirty="0" err="1"/>
              <a:t>sind</a:t>
            </a:r>
            <a:r>
              <a:rPr lang="en-GB" sz="1800" dirty="0"/>
              <a:t> besonders </a:t>
            </a:r>
            <a:r>
              <a:rPr lang="en-GB" sz="1800" dirty="0" err="1"/>
              <a:t>gefährdet</a:t>
            </a:r>
            <a:r>
              <a:rPr lang="en-GB" sz="1800" dirty="0"/>
              <a:t>.</a:t>
            </a:r>
          </a:p>
          <a:p>
            <a:pPr marL="285750" indent="-285750">
              <a:spcBef>
                <a:spcPts val="0"/>
              </a:spcBef>
              <a:buFont typeface="Arial" panose="020B0604020202020204" pitchFamily="34" charset="0"/>
              <a:buChar char="•"/>
            </a:pPr>
            <a:r>
              <a:rPr lang="en-GB" sz="1800" b="1" i="0" dirty="0">
                <a:effectLst/>
              </a:rPr>
              <a:t>Naturschutz. </a:t>
            </a:r>
            <a:r>
              <a:rPr lang="en-GB" sz="1800" b="0" i="0" dirty="0">
                <a:effectLst/>
              </a:rPr>
              <a:t>Durch den plötzlichen Rückgang des Tourismus wurden die </a:t>
            </a:r>
            <a:r>
              <a:rPr lang="en-GB" sz="1800" b="1" i="0" dirty="0">
                <a:effectLst/>
              </a:rPr>
              <a:t>Mittel für die Erhaltung der biologischen Vielfalt gekürzt</a:t>
            </a:r>
            <a:r>
              <a:rPr lang="en-GB" sz="1800" b="0" i="0" dirty="0">
                <a:effectLst/>
              </a:rPr>
              <a:t>. Etwa </a:t>
            </a:r>
            <a:r>
              <a:rPr lang="en-GB" sz="1800" b="1" i="0" dirty="0">
                <a:effectLst/>
              </a:rPr>
              <a:t>7 % des weltweiten Tourismus beziehen sich auf Wildtiere</a:t>
            </a:r>
            <a:r>
              <a:rPr lang="en-GB" sz="1800" b="0" i="0" dirty="0">
                <a:effectLst/>
              </a:rPr>
              <a:t>, ein Segment, das jährlich um 3 % wächst. </a:t>
            </a:r>
            <a:r>
              <a:rPr lang="en-GB" sz="1400" b="0" i="0" dirty="0">
                <a:effectLst/>
              </a:rPr>
              <a:t>(</a:t>
            </a:r>
            <a:r>
              <a:rPr lang="en-GB" sz="1400" b="0" i="0" dirty="0">
                <a:effectLst/>
                <a:hlinkClick r:id="rId3">
                  <a:extLst>
                    <a:ext uri="{A12FA001-AC4F-418D-AE19-62706E023703}">
                      <ahyp:hlinkClr xmlns:ahyp="http://schemas.microsoft.com/office/drawing/2018/hyperlinkcolor" val="tx"/>
                    </a:ext>
                  </a:extLst>
                </a:hlinkClick>
              </a:rPr>
              <a:t>UNWTO Wirtschaftliche </a:t>
            </a:r>
            <a:r>
              <a:rPr lang="en-GB" sz="1400" b="0" i="0" dirty="0" err="1">
                <a:effectLst/>
                <a:hlinkClick r:id="rId3">
                  <a:extLst>
                    <a:ext uri="{A12FA001-AC4F-418D-AE19-62706E023703}">
                      <ahyp:hlinkClr xmlns:ahyp="http://schemas.microsoft.com/office/drawing/2018/hyperlinkcolor" val="tx"/>
                    </a:ext>
                  </a:extLst>
                </a:hlinkClick>
              </a:rPr>
              <a:t>Auswirkungen</a:t>
            </a:r>
            <a:r>
              <a:rPr lang="en-GB" sz="1400" b="0" i="0" dirty="0">
                <a:effectLst/>
              </a:rPr>
              <a:t>)</a:t>
            </a:r>
          </a:p>
          <a:p>
            <a:pPr marL="285750" indent="-285750">
              <a:spcBef>
                <a:spcPts val="0"/>
              </a:spcBef>
              <a:buFont typeface="Arial" panose="020B0604020202020204" pitchFamily="34" charset="0"/>
              <a:buChar char="•"/>
            </a:pPr>
            <a:r>
              <a:rPr lang="en-GB" sz="1800" b="1" dirty="0"/>
              <a:t>die Bewahrung des kulturellen </a:t>
            </a:r>
            <a:r>
              <a:rPr lang="en-GB" sz="1800" b="1" dirty="0" err="1"/>
              <a:t>Erbes</a:t>
            </a:r>
            <a:r>
              <a:rPr lang="en-GB" sz="1800" b="1" dirty="0"/>
              <a:t> </a:t>
            </a:r>
            <a:r>
              <a:rPr lang="en-GB" sz="1800" b="1" dirty="0" err="1"/>
              <a:t>steht</a:t>
            </a:r>
            <a:r>
              <a:rPr lang="en-GB" sz="1800" b="1" dirty="0"/>
              <a:t> </a:t>
            </a:r>
            <a:r>
              <a:rPr lang="en-GB" sz="1800" dirty="0"/>
              <a:t>unter Druck, ebenso wie das </a:t>
            </a:r>
            <a:r>
              <a:rPr lang="en-GB" sz="1800" b="1" i="0" dirty="0" err="1">
                <a:effectLst/>
              </a:rPr>
              <a:t>soziale</a:t>
            </a:r>
            <a:r>
              <a:rPr lang="en-GB" sz="1800" b="1" i="0" dirty="0">
                <a:effectLst/>
              </a:rPr>
              <a:t> Gefüge von Gemeinschaften</a:t>
            </a:r>
            <a:r>
              <a:rPr lang="en-GB" sz="1800" b="0" i="0" dirty="0">
                <a:effectLst/>
              </a:rPr>
              <a:t>, insbesondere für indigene Völker und ethnische Gruppen, da Feste, Veranstaltungen, handwerkliche Produkte usw. </a:t>
            </a:r>
            <a:r>
              <a:rPr lang="en-GB" sz="1800" b="0" i="0" dirty="0" err="1">
                <a:effectLst/>
              </a:rPr>
              <a:t>verschoben</a:t>
            </a:r>
            <a:r>
              <a:rPr lang="en-GB" sz="1800" b="0" i="0" dirty="0">
                <a:effectLst/>
              </a:rPr>
              <a:t> </a:t>
            </a:r>
            <a:r>
              <a:rPr lang="en-GB" sz="1800" b="0" i="0" dirty="0" err="1">
                <a:effectLst/>
              </a:rPr>
              <a:t>wurden</a:t>
            </a:r>
            <a:r>
              <a:rPr lang="en-GB" sz="1800" b="0" i="0" dirty="0">
                <a:effectLst/>
              </a:rPr>
              <a:t>. </a:t>
            </a:r>
            <a:r>
              <a:rPr lang="en-GB" sz="1400" b="0" i="0" dirty="0">
                <a:effectLst/>
              </a:rPr>
              <a:t>(</a:t>
            </a:r>
            <a:r>
              <a:rPr lang="de-DE" sz="1400" b="0" i="0" dirty="0">
                <a:effectLst/>
                <a:hlinkClick r:id="rId4">
                  <a:extLst>
                    <a:ext uri="{A12FA001-AC4F-418D-AE19-62706E023703}">
                      <ahyp:hlinkClr xmlns:ahyp="http://schemas.microsoft.com/office/drawing/2018/hyperlinkcolor" val="tx"/>
                    </a:ext>
                  </a:extLst>
                </a:hlinkClick>
              </a:rPr>
              <a:t>Mehr zu den Auswirkungen des Covid-19-Ausbruchs</a:t>
            </a:r>
            <a:r>
              <a:rPr lang="en-GB" sz="1400" b="0" i="0" dirty="0">
                <a:effectLst/>
              </a:rPr>
              <a:t>)</a:t>
            </a:r>
          </a:p>
          <a:p>
            <a:pPr marL="0" indent="0">
              <a:spcBef>
                <a:spcPts val="0"/>
              </a:spcBef>
            </a:pPr>
            <a:endParaRPr lang="en-IE" sz="18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0150" y="304399"/>
            <a:ext cx="5819774" cy="582221"/>
          </a:xfrm>
        </p:spPr>
        <p:txBody>
          <a:bodyPr>
            <a:normAutofit fontScale="62500" lnSpcReduction="20000"/>
          </a:bodyPr>
          <a:lstStyle/>
          <a:p>
            <a:r>
              <a:rPr lang="en-IE" dirty="0"/>
              <a:t>Die Auswirkungen von COVID-19 im Nachgang</a:t>
            </a:r>
          </a:p>
        </p:txBody>
      </p:sp>
      <p:pic>
        <p:nvPicPr>
          <p:cNvPr id="2" name="Picture Placeholder 5" descr="A picture containing outdoor, mountain, nature, rock&#10;&#10;Description automatically generated">
            <a:extLst>
              <a:ext uri="{FF2B5EF4-FFF2-40B4-BE49-F238E27FC236}">
                <a16:creationId xmlns:a16="http://schemas.microsoft.com/office/drawing/2014/main" id="{02E760C5-2AE7-A2D5-F4CC-4202D3A221F2}"/>
              </a:ext>
            </a:extLst>
          </p:cNvPr>
          <p:cNvPicPr>
            <a:picLocks noGrp="1" noChangeAspect="1"/>
          </p:cNvPicPr>
          <p:nvPr>
            <p:ph type="pic" sz="quarter" idx="10"/>
          </p:nvPr>
        </p:nvPicPr>
        <p:blipFill>
          <a:blip r:embed="rId5"/>
          <a:srcRect l="1663" r="1663"/>
          <a:stretch>
            <a:fillRect/>
          </a:stretch>
        </p:blipFill>
        <p:spPr>
          <a:xfrm>
            <a:off x="7343775" y="228600"/>
            <a:ext cx="4613275" cy="6362700"/>
          </a:xfrm>
        </p:spPr>
      </p:pic>
    </p:spTree>
    <p:extLst>
      <p:ext uri="{BB962C8B-B14F-4D97-AF65-F5344CB8AC3E}">
        <p14:creationId xmlns:p14="http://schemas.microsoft.com/office/powerpoint/2010/main" val="260023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DFDB80-4A46-703B-BC68-08B69D674A9E}"/>
              </a:ext>
            </a:extLst>
          </p:cNvPr>
          <p:cNvSpPr>
            <a:spLocks noGrp="1"/>
          </p:cNvSpPr>
          <p:nvPr>
            <p:ph type="body" sz="quarter" idx="16"/>
          </p:nvPr>
        </p:nvSpPr>
        <p:spPr>
          <a:xfrm>
            <a:off x="6324700" y="1231597"/>
            <a:ext cx="5954385" cy="582221"/>
          </a:xfrm>
        </p:spPr>
        <p:txBody>
          <a:bodyPr>
            <a:noAutofit/>
          </a:bodyPr>
          <a:lstStyle/>
          <a:p>
            <a:r>
              <a:rPr lang="en-IE" sz="3500" b="0" dirty="0"/>
              <a:t>4.  Wiederaufbau </a:t>
            </a:r>
            <a:r>
              <a:rPr lang="en-IE" sz="3500" b="0" dirty="0" err="1"/>
              <a:t>einer</a:t>
            </a:r>
            <a:r>
              <a:rPr lang="en-IE" sz="3500" b="0" dirty="0"/>
              <a:t> </a:t>
            </a:r>
            <a:r>
              <a:rPr lang="en-IE" sz="3500" b="0" dirty="0" err="1"/>
              <a:t>Tourismusregion</a:t>
            </a:r>
            <a:r>
              <a:rPr lang="en-IE" sz="3500" b="0" dirty="0"/>
              <a:t> nach der Krise</a:t>
            </a:r>
          </a:p>
        </p:txBody>
      </p:sp>
      <p:sp>
        <p:nvSpPr>
          <p:cNvPr id="10" name="Text Placeholder 9">
            <a:extLst>
              <a:ext uri="{FF2B5EF4-FFF2-40B4-BE49-F238E27FC236}">
                <a16:creationId xmlns:a16="http://schemas.microsoft.com/office/drawing/2014/main" id="{330BAE8E-39CB-721B-4DAF-A2A8F7A526AD}"/>
              </a:ext>
            </a:extLst>
          </p:cNvPr>
          <p:cNvSpPr>
            <a:spLocks noGrp="1"/>
          </p:cNvSpPr>
          <p:nvPr>
            <p:ph type="body" sz="quarter" idx="18"/>
          </p:nvPr>
        </p:nvSpPr>
        <p:spPr>
          <a:xfrm>
            <a:off x="6420495" y="2577433"/>
            <a:ext cx="5029134" cy="851567"/>
          </a:xfrm>
        </p:spPr>
        <p:txBody>
          <a:bodyPr/>
          <a:lstStyle/>
          <a:p>
            <a:r>
              <a:rPr lang="en-IE" i="1" dirty="0"/>
              <a:t>Die Zukunft überdenken und eine "neue Normalität" schaffen</a:t>
            </a:r>
          </a:p>
        </p:txBody>
      </p:sp>
      <p:pic>
        <p:nvPicPr>
          <p:cNvPr id="2" name="Picture Placeholder 13" descr="A dog jumping in the air&#10;&#10;Description automatically generated with medium confidence">
            <a:extLst>
              <a:ext uri="{FF2B5EF4-FFF2-40B4-BE49-F238E27FC236}">
                <a16:creationId xmlns:a16="http://schemas.microsoft.com/office/drawing/2014/main" id="{F755F2A5-04CA-9F83-D709-54FFB6553B1C}"/>
              </a:ext>
            </a:extLst>
          </p:cNvPr>
          <p:cNvPicPr>
            <a:picLocks noGrp="1" noChangeAspect="1"/>
          </p:cNvPicPr>
          <p:nvPr>
            <p:ph type="pic" sz="quarter" idx="10"/>
          </p:nvPr>
        </p:nvPicPr>
        <p:blipFill>
          <a:blip r:embed="rId2"/>
          <a:srcRect t="13039" b="13039"/>
          <a:stretch>
            <a:fillRect/>
          </a:stretch>
        </p:blipFill>
        <p:spPr>
          <a:xfrm>
            <a:off x="241300" y="228600"/>
            <a:ext cx="11696700" cy="5764213"/>
          </a:xfrm>
        </p:spPr>
      </p:pic>
    </p:spTree>
    <p:extLst>
      <p:ext uri="{BB962C8B-B14F-4D97-AF65-F5344CB8AC3E}">
        <p14:creationId xmlns:p14="http://schemas.microsoft.com/office/powerpoint/2010/main" val="551510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47C44E-A0C5-4BA7-878B-63346245832F}"/>
              </a:ext>
            </a:extLst>
          </p:cNvPr>
          <p:cNvSpPr>
            <a:spLocks noGrp="1"/>
          </p:cNvSpPr>
          <p:nvPr>
            <p:ph type="body" sz="quarter" idx="16"/>
          </p:nvPr>
        </p:nvSpPr>
        <p:spPr>
          <a:xfrm>
            <a:off x="2025444" y="184962"/>
            <a:ext cx="9862529" cy="582221"/>
          </a:xfrm>
        </p:spPr>
        <p:txBody>
          <a:bodyPr>
            <a:normAutofit fontScale="92500" lnSpcReduction="10000"/>
          </a:bodyPr>
          <a:lstStyle/>
          <a:p>
            <a:pPr algn="ctr"/>
            <a:r>
              <a:rPr lang="en-IE" b="0" dirty="0">
                <a:solidFill>
                  <a:srgbClr val="F27954"/>
                </a:solidFill>
              </a:rPr>
              <a:t>7 Etappen zum neuen Normalzustand im Reiseverkehr</a:t>
            </a:r>
          </a:p>
        </p:txBody>
      </p:sp>
      <p:pic>
        <p:nvPicPr>
          <p:cNvPr id="1026" name="Picture 2">
            <a:extLst>
              <a:ext uri="{FF2B5EF4-FFF2-40B4-BE49-F238E27FC236}">
                <a16:creationId xmlns:a16="http://schemas.microsoft.com/office/drawing/2014/main" id="{625E0DD7-C801-27A7-4B09-FA9A20C96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4" b="18202"/>
          <a:stretch/>
        </p:blipFill>
        <p:spPr bwMode="auto">
          <a:xfrm>
            <a:off x="1187394" y="1398318"/>
            <a:ext cx="9817212" cy="371179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ouchscreen with solid fill">
            <a:extLst>
              <a:ext uri="{FF2B5EF4-FFF2-40B4-BE49-F238E27FC236}">
                <a16:creationId xmlns:a16="http://schemas.microsoft.com/office/drawing/2014/main" id="{8CAF3592-300D-3A45-A734-ECECC824F8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1520" y="5333284"/>
            <a:ext cx="914400" cy="914400"/>
          </a:xfrm>
          <a:prstGeom prst="rect">
            <a:avLst/>
          </a:prstGeom>
        </p:spPr>
      </p:pic>
      <p:sp>
        <p:nvSpPr>
          <p:cNvPr id="11" name="Text Placeholder 5">
            <a:hlinkClick r:id="rId6"/>
            <a:extLst>
              <a:ext uri="{FF2B5EF4-FFF2-40B4-BE49-F238E27FC236}">
                <a16:creationId xmlns:a16="http://schemas.microsoft.com/office/drawing/2014/main" id="{8DD6D40C-876F-43A2-CBBA-28656948D26E}"/>
              </a:ext>
            </a:extLst>
          </p:cNvPr>
          <p:cNvSpPr txBox="1">
            <a:spLocks/>
          </p:cNvSpPr>
          <p:nvPr/>
        </p:nvSpPr>
        <p:spPr>
          <a:xfrm>
            <a:off x="10149879" y="6252391"/>
            <a:ext cx="210967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000" b="1" dirty="0">
                <a:solidFill>
                  <a:srgbClr val="F37C57"/>
                </a:solidFill>
                <a:hlinkClick r:id="rId7">
                  <a:extLst>
                    <a:ext uri="{A12FA001-AC4F-418D-AE19-62706E023703}">
                      <ahyp:hlinkClr xmlns:ahyp="http://schemas.microsoft.com/office/drawing/2018/hyperlinkcolor" val="tx"/>
                    </a:ext>
                  </a:extLst>
                </a:hlinkClick>
              </a:rPr>
              <a:t>Quelle</a:t>
            </a:r>
            <a:endParaRPr lang="en-IE" sz="1000" b="1" dirty="0">
              <a:solidFill>
                <a:srgbClr val="F37C57"/>
              </a:solidFill>
            </a:endParaRPr>
          </a:p>
        </p:txBody>
      </p:sp>
      <p:sp>
        <p:nvSpPr>
          <p:cNvPr id="13" name="Text Placeholder 5">
            <a:extLst>
              <a:ext uri="{FF2B5EF4-FFF2-40B4-BE49-F238E27FC236}">
                <a16:creationId xmlns:a16="http://schemas.microsoft.com/office/drawing/2014/main" id="{9E9DCDE0-BB07-74D6-B23F-A86235DCF482}"/>
              </a:ext>
            </a:extLst>
          </p:cNvPr>
          <p:cNvSpPr txBox="1">
            <a:spLocks/>
          </p:cNvSpPr>
          <p:nvPr/>
        </p:nvSpPr>
        <p:spPr>
          <a:xfrm>
            <a:off x="4275189" y="478426"/>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000" b="1" dirty="0">
                <a:solidFill>
                  <a:srgbClr val="79527B"/>
                </a:solidFill>
              </a:rPr>
              <a:t>Zeitleistenmodell</a:t>
            </a:r>
          </a:p>
        </p:txBody>
      </p:sp>
      <p:sp>
        <p:nvSpPr>
          <p:cNvPr id="14" name="Text Placeholder 5">
            <a:extLst>
              <a:ext uri="{FF2B5EF4-FFF2-40B4-BE49-F238E27FC236}">
                <a16:creationId xmlns:a16="http://schemas.microsoft.com/office/drawing/2014/main" id="{221AC2E8-8EB3-BB14-62D2-E82C396AC017}"/>
              </a:ext>
            </a:extLst>
          </p:cNvPr>
          <p:cNvSpPr txBox="1">
            <a:spLocks/>
          </p:cNvSpPr>
          <p:nvPr/>
        </p:nvSpPr>
        <p:spPr>
          <a:xfrm>
            <a:off x="1453243"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STUFE 1</a:t>
            </a:r>
          </a:p>
          <a:p>
            <a:pPr algn="ctr">
              <a:lnSpc>
                <a:spcPct val="100000"/>
              </a:lnSpc>
              <a:spcBef>
                <a:spcPts val="0"/>
              </a:spcBef>
            </a:pPr>
            <a:r>
              <a:rPr lang="en-IE" sz="1400" b="1" dirty="0" err="1"/>
              <a:t>Verwei-gerung</a:t>
            </a:r>
            <a:endParaRPr lang="en-IE" sz="1400" b="1" dirty="0"/>
          </a:p>
        </p:txBody>
      </p:sp>
      <p:sp>
        <p:nvSpPr>
          <p:cNvPr id="16" name="Text Placeholder 5">
            <a:extLst>
              <a:ext uri="{FF2B5EF4-FFF2-40B4-BE49-F238E27FC236}">
                <a16:creationId xmlns:a16="http://schemas.microsoft.com/office/drawing/2014/main" id="{AFE09903-BA4D-6933-2778-6563944E8E9E}"/>
              </a:ext>
            </a:extLst>
          </p:cNvPr>
          <p:cNvSpPr txBox="1">
            <a:spLocks/>
          </p:cNvSpPr>
          <p:nvPr/>
        </p:nvSpPr>
        <p:spPr>
          <a:xfrm>
            <a:off x="286880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STUFE 2</a:t>
            </a:r>
          </a:p>
          <a:p>
            <a:pPr algn="ctr">
              <a:lnSpc>
                <a:spcPct val="100000"/>
              </a:lnSpc>
              <a:spcBef>
                <a:spcPts val="0"/>
              </a:spcBef>
            </a:pPr>
            <a:r>
              <a:rPr lang="en-IE" sz="1400" b="1" dirty="0"/>
              <a:t>Panik</a:t>
            </a:r>
          </a:p>
        </p:txBody>
      </p:sp>
      <p:sp>
        <p:nvSpPr>
          <p:cNvPr id="17" name="Text Placeholder 5">
            <a:extLst>
              <a:ext uri="{FF2B5EF4-FFF2-40B4-BE49-F238E27FC236}">
                <a16:creationId xmlns:a16="http://schemas.microsoft.com/office/drawing/2014/main" id="{11862CA2-275F-CBEF-5D69-B7460960FB8D}"/>
              </a:ext>
            </a:extLst>
          </p:cNvPr>
          <p:cNvSpPr txBox="1">
            <a:spLocks/>
          </p:cNvSpPr>
          <p:nvPr/>
        </p:nvSpPr>
        <p:spPr>
          <a:xfrm>
            <a:off x="4055766" y="1988459"/>
            <a:ext cx="1257299"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STUFE 3</a:t>
            </a:r>
          </a:p>
          <a:p>
            <a:pPr algn="ctr">
              <a:lnSpc>
                <a:spcPct val="100000"/>
              </a:lnSpc>
              <a:spcBef>
                <a:spcPts val="0"/>
              </a:spcBef>
            </a:pPr>
            <a:r>
              <a:rPr lang="en-IE" sz="1400" b="1" dirty="0"/>
              <a:t>Rückführung</a:t>
            </a:r>
          </a:p>
        </p:txBody>
      </p:sp>
      <p:sp>
        <p:nvSpPr>
          <p:cNvPr id="18" name="Text Placeholder 5">
            <a:extLst>
              <a:ext uri="{FF2B5EF4-FFF2-40B4-BE49-F238E27FC236}">
                <a16:creationId xmlns:a16="http://schemas.microsoft.com/office/drawing/2014/main" id="{72BC0CA8-7352-E353-9071-FE0A09DF6296}"/>
              </a:ext>
            </a:extLst>
          </p:cNvPr>
          <p:cNvSpPr txBox="1">
            <a:spLocks/>
          </p:cNvSpPr>
          <p:nvPr/>
        </p:nvSpPr>
        <p:spPr>
          <a:xfrm>
            <a:off x="5471327"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STUFE 4</a:t>
            </a:r>
          </a:p>
          <a:p>
            <a:pPr algn="ctr">
              <a:lnSpc>
                <a:spcPct val="100000"/>
              </a:lnSpc>
              <a:spcBef>
                <a:spcPts val="0"/>
              </a:spcBef>
            </a:pPr>
            <a:r>
              <a:rPr lang="en-IE" sz="1400" b="1" dirty="0" err="1"/>
              <a:t>Wut</a:t>
            </a:r>
            <a:endParaRPr lang="en-IE" sz="1400" b="1" dirty="0"/>
          </a:p>
        </p:txBody>
      </p:sp>
      <p:sp>
        <p:nvSpPr>
          <p:cNvPr id="19" name="Text Placeholder 5">
            <a:extLst>
              <a:ext uri="{FF2B5EF4-FFF2-40B4-BE49-F238E27FC236}">
                <a16:creationId xmlns:a16="http://schemas.microsoft.com/office/drawing/2014/main" id="{AA45B86E-EABD-DB4B-C57A-D4E9ED6F16B8}"/>
              </a:ext>
            </a:extLst>
          </p:cNvPr>
          <p:cNvSpPr txBox="1">
            <a:spLocks/>
          </p:cNvSpPr>
          <p:nvPr/>
        </p:nvSpPr>
        <p:spPr>
          <a:xfrm>
            <a:off x="6735738" y="1954815"/>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STUFE 5</a:t>
            </a:r>
          </a:p>
          <a:p>
            <a:pPr algn="ctr">
              <a:lnSpc>
                <a:spcPct val="100000"/>
              </a:lnSpc>
              <a:spcBef>
                <a:spcPts val="0"/>
              </a:spcBef>
            </a:pPr>
            <a:r>
              <a:rPr lang="en-IE" sz="1400" b="1" dirty="0"/>
              <a:t>Sicherer Flug und Vorschriften</a:t>
            </a:r>
          </a:p>
        </p:txBody>
      </p:sp>
      <p:sp>
        <p:nvSpPr>
          <p:cNvPr id="20" name="Text Placeholder 5">
            <a:extLst>
              <a:ext uri="{FF2B5EF4-FFF2-40B4-BE49-F238E27FC236}">
                <a16:creationId xmlns:a16="http://schemas.microsoft.com/office/drawing/2014/main" id="{14C59AD4-9544-91BF-56BC-B846C605EED0}"/>
              </a:ext>
            </a:extLst>
          </p:cNvPr>
          <p:cNvSpPr txBox="1">
            <a:spLocks/>
          </p:cNvSpPr>
          <p:nvPr/>
        </p:nvSpPr>
        <p:spPr>
          <a:xfrm>
            <a:off x="809143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STUFE 6</a:t>
            </a:r>
          </a:p>
          <a:p>
            <a:pPr algn="ctr">
              <a:lnSpc>
                <a:spcPct val="100000"/>
              </a:lnSpc>
              <a:spcBef>
                <a:spcPts val="0"/>
              </a:spcBef>
            </a:pPr>
            <a:r>
              <a:rPr lang="en-IE" sz="1400" b="1" dirty="0" err="1">
                <a:solidFill>
                  <a:srgbClr val="79527B"/>
                </a:solidFill>
              </a:rPr>
              <a:t>Erholung</a:t>
            </a:r>
            <a:endParaRPr lang="en-IE" sz="1400" b="1" dirty="0">
              <a:solidFill>
                <a:srgbClr val="79527B"/>
              </a:solidFill>
            </a:endParaRPr>
          </a:p>
        </p:txBody>
      </p:sp>
      <p:sp>
        <p:nvSpPr>
          <p:cNvPr id="21" name="Text Placeholder 5">
            <a:extLst>
              <a:ext uri="{FF2B5EF4-FFF2-40B4-BE49-F238E27FC236}">
                <a16:creationId xmlns:a16="http://schemas.microsoft.com/office/drawing/2014/main" id="{862DACD7-4275-58FD-3AC2-666C567F4549}"/>
              </a:ext>
            </a:extLst>
          </p:cNvPr>
          <p:cNvSpPr txBox="1">
            <a:spLocks/>
          </p:cNvSpPr>
          <p:nvPr/>
        </p:nvSpPr>
        <p:spPr>
          <a:xfrm>
            <a:off x="949820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STUFE 7</a:t>
            </a:r>
          </a:p>
          <a:p>
            <a:pPr algn="ctr">
              <a:lnSpc>
                <a:spcPct val="100000"/>
              </a:lnSpc>
              <a:spcBef>
                <a:spcPts val="0"/>
              </a:spcBef>
            </a:pPr>
            <a:r>
              <a:rPr lang="en-IE" sz="1400" b="1" dirty="0">
                <a:solidFill>
                  <a:srgbClr val="79527B"/>
                </a:solidFill>
              </a:rPr>
              <a:t>Neue Normalität</a:t>
            </a:r>
          </a:p>
        </p:txBody>
      </p:sp>
      <p:sp>
        <p:nvSpPr>
          <p:cNvPr id="23" name="Text Placeholder 5">
            <a:extLst>
              <a:ext uri="{FF2B5EF4-FFF2-40B4-BE49-F238E27FC236}">
                <a16:creationId xmlns:a16="http://schemas.microsoft.com/office/drawing/2014/main" id="{89DD6D17-56E5-1C28-111A-017677228B23}"/>
              </a:ext>
            </a:extLst>
          </p:cNvPr>
          <p:cNvSpPr txBox="1">
            <a:spLocks/>
          </p:cNvSpPr>
          <p:nvPr/>
        </p:nvSpPr>
        <p:spPr>
          <a:xfrm>
            <a:off x="762001" y="414410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err="1">
                <a:solidFill>
                  <a:srgbClr val="79527B"/>
                </a:solidFill>
              </a:rPr>
              <a:t>Dezember</a:t>
            </a:r>
            <a:r>
              <a:rPr lang="en-IE" sz="1600" b="1" dirty="0">
                <a:solidFill>
                  <a:srgbClr val="79527B"/>
                </a:solidFill>
              </a:rPr>
              <a:t> '19/</a:t>
            </a:r>
            <a:r>
              <a:rPr lang="en-IE" sz="1600" b="1" dirty="0" err="1">
                <a:solidFill>
                  <a:srgbClr val="79527B"/>
                </a:solidFill>
              </a:rPr>
              <a:t>Januar</a:t>
            </a:r>
            <a:r>
              <a:rPr lang="en-IE" sz="1600" b="1" dirty="0">
                <a:solidFill>
                  <a:srgbClr val="79527B"/>
                </a:solidFill>
              </a:rPr>
              <a:t> 20</a:t>
            </a:r>
          </a:p>
          <a:p>
            <a:pPr algn="ctr">
              <a:lnSpc>
                <a:spcPct val="100000"/>
              </a:lnSpc>
              <a:spcBef>
                <a:spcPts val="0"/>
              </a:spcBef>
            </a:pPr>
            <a:r>
              <a:rPr lang="en-IE" sz="1400" dirty="0">
                <a:solidFill>
                  <a:srgbClr val="79527B"/>
                </a:solidFill>
              </a:rPr>
              <a:t>Es ist jemand anderes, </a:t>
            </a:r>
            <a:r>
              <a:rPr lang="en-IE" sz="1400" dirty="0" err="1">
                <a:solidFill>
                  <a:srgbClr val="79527B"/>
                </a:solidFill>
              </a:rPr>
              <a:t>nicht</a:t>
            </a:r>
            <a:r>
              <a:rPr lang="en-IE" sz="1400" dirty="0">
                <a:solidFill>
                  <a:srgbClr val="79527B"/>
                </a:solidFill>
              </a:rPr>
              <a:t> </a:t>
            </a:r>
            <a:r>
              <a:rPr lang="en-IE" sz="1400" dirty="0" err="1">
                <a:solidFill>
                  <a:srgbClr val="79527B"/>
                </a:solidFill>
              </a:rPr>
              <a:t>wir</a:t>
            </a:r>
            <a:r>
              <a:rPr lang="en-IE" sz="1400" dirty="0">
                <a:solidFill>
                  <a:srgbClr val="79527B"/>
                </a:solidFill>
              </a:rPr>
              <a:t>.</a:t>
            </a:r>
          </a:p>
          <a:p>
            <a:pPr algn="ctr">
              <a:lnSpc>
                <a:spcPct val="100000"/>
              </a:lnSpc>
              <a:spcBef>
                <a:spcPts val="0"/>
              </a:spcBef>
            </a:pPr>
            <a:r>
              <a:rPr lang="en-IE" sz="1400" dirty="0">
                <a:solidFill>
                  <a:srgbClr val="79527B"/>
                </a:solidFill>
              </a:rPr>
              <a:t>Kein Grund zur Sorge.</a:t>
            </a:r>
          </a:p>
        </p:txBody>
      </p:sp>
      <p:sp>
        <p:nvSpPr>
          <p:cNvPr id="24" name="Text Placeholder 5">
            <a:extLst>
              <a:ext uri="{FF2B5EF4-FFF2-40B4-BE49-F238E27FC236}">
                <a16:creationId xmlns:a16="http://schemas.microsoft.com/office/drawing/2014/main" id="{C412D2EE-E1DE-109E-2804-9CD7F19039B4}"/>
              </a:ext>
            </a:extLst>
          </p:cNvPr>
          <p:cNvSpPr txBox="1">
            <a:spLocks/>
          </p:cNvSpPr>
          <p:nvPr/>
        </p:nvSpPr>
        <p:spPr>
          <a:xfrm>
            <a:off x="2393576" y="4985761"/>
            <a:ext cx="1914063" cy="176466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Februar/</a:t>
            </a:r>
            <a:r>
              <a:rPr lang="en-IE" sz="1600" b="1" dirty="0" err="1">
                <a:solidFill>
                  <a:srgbClr val="79527B"/>
                </a:solidFill>
              </a:rPr>
              <a:t>März</a:t>
            </a:r>
            <a:r>
              <a:rPr lang="en-IE" sz="1600" b="1" dirty="0">
                <a:solidFill>
                  <a:srgbClr val="79527B"/>
                </a:solidFill>
              </a:rPr>
              <a:t> '21</a:t>
            </a:r>
          </a:p>
          <a:p>
            <a:pPr algn="ctr">
              <a:lnSpc>
                <a:spcPct val="100000"/>
              </a:lnSpc>
              <a:spcBef>
                <a:spcPts val="0"/>
              </a:spcBef>
            </a:pPr>
            <a:r>
              <a:rPr lang="en-IE" sz="1400" dirty="0">
                <a:solidFill>
                  <a:srgbClr val="79527B"/>
                </a:solidFill>
              </a:rPr>
              <a:t>Oh je, wir haben die Kontrolle verloren, </a:t>
            </a:r>
            <a:r>
              <a:rPr lang="en-IE" sz="1400" dirty="0" err="1">
                <a:solidFill>
                  <a:srgbClr val="79527B"/>
                </a:solidFill>
              </a:rPr>
              <a:t>wir</a:t>
            </a:r>
            <a:r>
              <a:rPr lang="en-IE" sz="1400" dirty="0">
                <a:solidFill>
                  <a:srgbClr val="79527B"/>
                </a:solidFill>
              </a:rPr>
              <a:t> </a:t>
            </a:r>
            <a:r>
              <a:rPr lang="en-IE" sz="1400" dirty="0" err="1">
                <a:solidFill>
                  <a:srgbClr val="79527B"/>
                </a:solidFill>
              </a:rPr>
              <a:t>müssen</a:t>
            </a:r>
            <a:r>
              <a:rPr lang="en-IE" sz="1400" dirty="0">
                <a:solidFill>
                  <a:srgbClr val="79527B"/>
                </a:solidFill>
              </a:rPr>
              <a:t> in die Tasche </a:t>
            </a:r>
            <a:r>
              <a:rPr lang="en-IE" sz="1400" dirty="0" err="1">
                <a:solidFill>
                  <a:srgbClr val="79527B"/>
                </a:solidFill>
              </a:rPr>
              <a:t>greifen</a:t>
            </a:r>
            <a:r>
              <a:rPr lang="en-IE" sz="1400" dirty="0">
                <a:solidFill>
                  <a:srgbClr val="79527B"/>
                </a:solidFill>
              </a:rPr>
              <a:t>. </a:t>
            </a:r>
            <a:r>
              <a:rPr lang="en-IE" sz="1400" dirty="0" err="1">
                <a:solidFill>
                  <a:srgbClr val="79527B"/>
                </a:solidFill>
              </a:rPr>
              <a:t>Wir</a:t>
            </a:r>
            <a:r>
              <a:rPr lang="en-IE" sz="1400" dirty="0">
                <a:solidFill>
                  <a:srgbClr val="79527B"/>
                </a:solidFill>
              </a:rPr>
              <a:t> bitten die Regierung um Hilfe.</a:t>
            </a:r>
          </a:p>
        </p:txBody>
      </p:sp>
      <p:sp>
        <p:nvSpPr>
          <p:cNvPr id="25" name="Text Placeholder 5">
            <a:extLst>
              <a:ext uri="{FF2B5EF4-FFF2-40B4-BE49-F238E27FC236}">
                <a16:creationId xmlns:a16="http://schemas.microsoft.com/office/drawing/2014/main" id="{C48A5434-8DE0-F642-CB51-CB6FEE0530B9}"/>
              </a:ext>
            </a:extLst>
          </p:cNvPr>
          <p:cNvSpPr txBox="1">
            <a:spLocks/>
          </p:cNvSpPr>
          <p:nvPr/>
        </p:nvSpPr>
        <p:spPr>
          <a:xfrm>
            <a:off x="3437965"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err="1">
                <a:solidFill>
                  <a:srgbClr val="79527B"/>
                </a:solidFill>
              </a:rPr>
              <a:t>März</a:t>
            </a:r>
            <a:r>
              <a:rPr lang="en-IE" sz="1600" b="1" dirty="0">
                <a:solidFill>
                  <a:srgbClr val="79527B"/>
                </a:solidFill>
              </a:rPr>
              <a:t> '21</a:t>
            </a:r>
          </a:p>
          <a:p>
            <a:pPr algn="ctr">
              <a:lnSpc>
                <a:spcPct val="100000"/>
              </a:lnSpc>
              <a:spcBef>
                <a:spcPts val="0"/>
              </a:spcBef>
            </a:pPr>
            <a:r>
              <a:rPr lang="en-IE" sz="1400" dirty="0">
                <a:solidFill>
                  <a:srgbClr val="79527B"/>
                </a:solidFill>
              </a:rPr>
              <a:t>Wir werden alle nach Hause bringen und dann abschalten, denn es geht nur ums Überleben. </a:t>
            </a:r>
          </a:p>
        </p:txBody>
      </p:sp>
      <p:sp>
        <p:nvSpPr>
          <p:cNvPr id="26" name="Text Placeholder 5">
            <a:extLst>
              <a:ext uri="{FF2B5EF4-FFF2-40B4-BE49-F238E27FC236}">
                <a16:creationId xmlns:a16="http://schemas.microsoft.com/office/drawing/2014/main" id="{28C29A87-DD03-4AE6-7D01-5F7174E00C54}"/>
              </a:ext>
            </a:extLst>
          </p:cNvPr>
          <p:cNvSpPr txBox="1">
            <a:spLocks/>
          </p:cNvSpPr>
          <p:nvPr/>
        </p:nvSpPr>
        <p:spPr>
          <a:xfrm>
            <a:off x="5331516" y="4985761"/>
            <a:ext cx="1781803"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April-Mai '21</a:t>
            </a:r>
          </a:p>
          <a:p>
            <a:pPr algn="ctr">
              <a:lnSpc>
                <a:spcPct val="100000"/>
              </a:lnSpc>
              <a:spcBef>
                <a:spcPts val="0"/>
              </a:spcBef>
            </a:pPr>
            <a:r>
              <a:rPr lang="en-IE" sz="1400" dirty="0">
                <a:solidFill>
                  <a:srgbClr val="79527B"/>
                </a:solidFill>
              </a:rPr>
              <a:t>Wie </a:t>
            </a:r>
            <a:r>
              <a:rPr lang="en-IE" sz="1400" dirty="0" err="1">
                <a:solidFill>
                  <a:srgbClr val="79527B"/>
                </a:solidFill>
              </a:rPr>
              <a:t>können</a:t>
            </a:r>
            <a:r>
              <a:rPr lang="en-IE" sz="1400" dirty="0">
                <a:solidFill>
                  <a:srgbClr val="79527B"/>
                </a:solidFill>
              </a:rPr>
              <a:t> </a:t>
            </a:r>
            <a:r>
              <a:rPr lang="en-IE" sz="1400" dirty="0" err="1">
                <a:solidFill>
                  <a:srgbClr val="79527B"/>
                </a:solidFill>
              </a:rPr>
              <a:t>wir</a:t>
            </a:r>
            <a:r>
              <a:rPr lang="en-IE" sz="1400" dirty="0">
                <a:solidFill>
                  <a:srgbClr val="79527B"/>
                </a:solidFill>
              </a:rPr>
              <a:t> </a:t>
            </a:r>
            <a:r>
              <a:rPr lang="en-IE" sz="1400" dirty="0" err="1">
                <a:solidFill>
                  <a:srgbClr val="79527B"/>
                </a:solidFill>
              </a:rPr>
              <a:t>alles</a:t>
            </a:r>
            <a:r>
              <a:rPr lang="en-IE" sz="1400" dirty="0">
                <a:solidFill>
                  <a:srgbClr val="79527B"/>
                </a:solidFill>
              </a:rPr>
              <a:t> zurücksetzen? Was machen wir als nächstes? Viel reden, wenig handeln.</a:t>
            </a:r>
          </a:p>
        </p:txBody>
      </p:sp>
      <p:sp>
        <p:nvSpPr>
          <p:cNvPr id="27" name="Text Placeholder 5">
            <a:extLst>
              <a:ext uri="{FF2B5EF4-FFF2-40B4-BE49-F238E27FC236}">
                <a16:creationId xmlns:a16="http://schemas.microsoft.com/office/drawing/2014/main" id="{B30D9DB5-B3A1-BBCF-C670-9848D62D1009}"/>
              </a:ext>
            </a:extLst>
          </p:cNvPr>
          <p:cNvSpPr txBox="1">
            <a:spLocks/>
          </p:cNvSpPr>
          <p:nvPr/>
        </p:nvSpPr>
        <p:spPr>
          <a:xfrm>
            <a:off x="6087035"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err="1">
                <a:solidFill>
                  <a:srgbClr val="79527B"/>
                </a:solidFill>
              </a:rPr>
              <a:t>Juni</a:t>
            </a:r>
            <a:r>
              <a:rPr lang="en-IE" sz="1600" b="1" dirty="0">
                <a:solidFill>
                  <a:srgbClr val="79527B"/>
                </a:solidFill>
              </a:rPr>
              <a:t>-September '21</a:t>
            </a:r>
          </a:p>
          <a:p>
            <a:pPr algn="ctr">
              <a:lnSpc>
                <a:spcPct val="100000"/>
              </a:lnSpc>
              <a:spcBef>
                <a:spcPts val="0"/>
              </a:spcBef>
            </a:pPr>
            <a:r>
              <a:rPr lang="en-IE" sz="1400" dirty="0">
                <a:solidFill>
                  <a:srgbClr val="79527B"/>
                </a:solidFill>
              </a:rPr>
              <a:t>Alles umgestalten. Rationierung von Routen und Verkehr. Entwicklung eines sicheren Flugprotokolls.</a:t>
            </a:r>
          </a:p>
        </p:txBody>
      </p:sp>
      <p:sp>
        <p:nvSpPr>
          <p:cNvPr id="28" name="Text Placeholder 5">
            <a:extLst>
              <a:ext uri="{FF2B5EF4-FFF2-40B4-BE49-F238E27FC236}">
                <a16:creationId xmlns:a16="http://schemas.microsoft.com/office/drawing/2014/main" id="{ABB77150-2CB5-FCF6-DE81-2ED5C54B9C70}"/>
              </a:ext>
            </a:extLst>
          </p:cNvPr>
          <p:cNvSpPr txBox="1">
            <a:spLocks/>
          </p:cNvSpPr>
          <p:nvPr/>
        </p:nvSpPr>
        <p:spPr>
          <a:xfrm>
            <a:off x="7813740" y="5020973"/>
            <a:ext cx="187162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err="1">
                <a:solidFill>
                  <a:srgbClr val="79527B"/>
                </a:solidFill>
              </a:rPr>
              <a:t>Oktober-Juni</a:t>
            </a:r>
            <a:r>
              <a:rPr lang="en-IE" sz="1600" b="1" dirty="0">
                <a:solidFill>
                  <a:srgbClr val="79527B"/>
                </a:solidFill>
              </a:rPr>
              <a:t> '21</a:t>
            </a:r>
          </a:p>
          <a:p>
            <a:pPr algn="ctr">
              <a:lnSpc>
                <a:spcPct val="100000"/>
              </a:lnSpc>
              <a:spcBef>
                <a:spcPts val="0"/>
              </a:spcBef>
            </a:pPr>
            <a:r>
              <a:rPr lang="en-IE" sz="1400" dirty="0">
                <a:solidFill>
                  <a:srgbClr val="79527B"/>
                </a:solidFill>
              </a:rPr>
              <a:t>Frühe Erholung, bilaterale Geschäfte, </a:t>
            </a:r>
            <a:r>
              <a:rPr lang="en-IE" sz="1400" dirty="0" err="1">
                <a:solidFill>
                  <a:srgbClr val="79527B"/>
                </a:solidFill>
              </a:rPr>
              <a:t>Regionalverkehr</a:t>
            </a:r>
            <a:r>
              <a:rPr lang="en-IE" sz="1400" dirty="0">
                <a:solidFill>
                  <a:srgbClr val="79527B"/>
                </a:solidFill>
              </a:rPr>
              <a:t>, M&amp;A-</a:t>
            </a:r>
            <a:r>
              <a:rPr lang="en-IE" sz="1400" dirty="0" err="1">
                <a:solidFill>
                  <a:srgbClr val="79527B"/>
                </a:solidFill>
              </a:rPr>
              <a:t>Prozesse</a:t>
            </a:r>
            <a:r>
              <a:rPr lang="en-IE" sz="1400" dirty="0">
                <a:solidFill>
                  <a:srgbClr val="79527B"/>
                </a:solidFill>
              </a:rPr>
              <a:t>. </a:t>
            </a:r>
          </a:p>
        </p:txBody>
      </p:sp>
      <p:sp>
        <p:nvSpPr>
          <p:cNvPr id="29" name="Text Placeholder 5">
            <a:extLst>
              <a:ext uri="{FF2B5EF4-FFF2-40B4-BE49-F238E27FC236}">
                <a16:creationId xmlns:a16="http://schemas.microsoft.com/office/drawing/2014/main" id="{A4E4201B-CEC7-8F1F-3CA9-54327F2F6C70}"/>
              </a:ext>
            </a:extLst>
          </p:cNvPr>
          <p:cNvSpPr txBox="1">
            <a:spLocks/>
          </p:cNvSpPr>
          <p:nvPr/>
        </p:nvSpPr>
        <p:spPr>
          <a:xfrm>
            <a:off x="9009504" y="4079556"/>
            <a:ext cx="2586416" cy="6031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Juli '21+</a:t>
            </a:r>
          </a:p>
          <a:p>
            <a:pPr algn="ctr">
              <a:lnSpc>
                <a:spcPct val="100000"/>
              </a:lnSpc>
              <a:spcBef>
                <a:spcPts val="0"/>
              </a:spcBef>
            </a:pPr>
            <a:r>
              <a:rPr lang="en-IE" sz="1400" dirty="0">
                <a:solidFill>
                  <a:srgbClr val="79527B"/>
                </a:solidFill>
              </a:rPr>
              <a:t>Die neue Normalität ist kleiner, mehr Zusammenarbeit. Der Verkehr bringt nur 75 % zurück.</a:t>
            </a:r>
          </a:p>
        </p:txBody>
      </p:sp>
      <p:sp>
        <p:nvSpPr>
          <p:cNvPr id="3" name="TextBox 2">
            <a:extLst>
              <a:ext uri="{FF2B5EF4-FFF2-40B4-BE49-F238E27FC236}">
                <a16:creationId xmlns:a16="http://schemas.microsoft.com/office/drawing/2014/main" id="{E5AE88A1-3BF7-B4B2-C4FF-1956058A4D16}"/>
              </a:ext>
            </a:extLst>
          </p:cNvPr>
          <p:cNvSpPr txBox="1"/>
          <p:nvPr/>
        </p:nvSpPr>
        <p:spPr>
          <a:xfrm>
            <a:off x="6024381" y="6381092"/>
            <a:ext cx="2850777" cy="369332"/>
          </a:xfrm>
          <a:prstGeom prst="rect">
            <a:avLst/>
          </a:prstGeom>
          <a:noFill/>
        </p:spPr>
        <p:txBody>
          <a:bodyPr wrap="square" rtlCol="0">
            <a:spAutoFit/>
          </a:bodyPr>
          <a:lstStyle/>
          <a:p>
            <a:pPr algn="ctr"/>
            <a:r>
              <a:rPr lang="en-IE" dirty="0">
                <a:solidFill>
                  <a:srgbClr val="F27954"/>
                </a:solidFill>
                <a:hlinkClick r:id="rId7">
                  <a:extLst>
                    <a:ext uri="{A12FA001-AC4F-418D-AE19-62706E023703}">
                      <ahyp:hlinkClr xmlns:ahyp="http://schemas.microsoft.com/office/drawing/2018/hyperlinkcolor" val="tx"/>
                    </a:ext>
                  </a:extLst>
                </a:hlinkClick>
              </a:rPr>
              <a:t>SOURCE</a:t>
            </a:r>
            <a:endParaRPr lang="en-IE" dirty="0">
              <a:solidFill>
                <a:srgbClr val="F27954"/>
              </a:solidFill>
            </a:endParaRPr>
          </a:p>
        </p:txBody>
      </p:sp>
      <p:sp>
        <p:nvSpPr>
          <p:cNvPr id="4" name="Rechteck 3">
            <a:extLst>
              <a:ext uri="{FF2B5EF4-FFF2-40B4-BE49-F238E27FC236}">
                <a16:creationId xmlns:a16="http://schemas.microsoft.com/office/drawing/2014/main" id="{C66DB572-350B-CDDF-A375-F0A3640EA464}"/>
              </a:ext>
            </a:extLst>
          </p:cNvPr>
          <p:cNvSpPr/>
          <p:nvPr/>
        </p:nvSpPr>
        <p:spPr>
          <a:xfrm>
            <a:off x="4946470" y="3187337"/>
            <a:ext cx="783770" cy="5399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304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98914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58DAD7-EC86-F0FD-1A2D-66BFE8CEC2F0}"/>
              </a:ext>
            </a:extLst>
          </p:cNvPr>
          <p:cNvSpPr>
            <a:spLocks noGrp="1"/>
          </p:cNvSpPr>
          <p:nvPr>
            <p:ph type="body" sz="quarter" idx="16"/>
          </p:nvPr>
        </p:nvSpPr>
        <p:spPr>
          <a:xfrm>
            <a:off x="89647" y="352722"/>
            <a:ext cx="5867400" cy="582221"/>
          </a:xfrm>
        </p:spPr>
        <p:txBody>
          <a:bodyPr>
            <a:noAutofit/>
          </a:bodyPr>
          <a:lstStyle/>
          <a:p>
            <a:pPr algn="ctr"/>
            <a:r>
              <a:rPr lang="en-IE" sz="2800" dirty="0">
                <a:solidFill>
                  <a:srgbClr val="086D6E"/>
                </a:solidFill>
              </a:rPr>
              <a:t>Die Faktoren, die die Geschwindigkeit der Erholung beeinflussen</a:t>
            </a:r>
          </a:p>
        </p:txBody>
      </p:sp>
      <p:sp>
        <p:nvSpPr>
          <p:cNvPr id="4" name="Text Placeholder 3">
            <a:extLst>
              <a:ext uri="{FF2B5EF4-FFF2-40B4-BE49-F238E27FC236}">
                <a16:creationId xmlns:a16="http://schemas.microsoft.com/office/drawing/2014/main" id="{D76C5EF2-D69E-077D-4FF4-EA74FC67953A}"/>
              </a:ext>
            </a:extLst>
          </p:cNvPr>
          <p:cNvSpPr>
            <a:spLocks noGrp="1"/>
          </p:cNvSpPr>
          <p:nvPr>
            <p:ph type="body" sz="quarter" idx="18"/>
          </p:nvPr>
        </p:nvSpPr>
        <p:spPr>
          <a:xfrm>
            <a:off x="470283" y="1427836"/>
            <a:ext cx="5285058" cy="4919175"/>
          </a:xfrm>
        </p:spPr>
        <p:txBody>
          <a:bodyPr>
            <a:normAutofit fontScale="70000" lnSpcReduction="20000"/>
          </a:bodyPr>
          <a:lstStyle/>
          <a:p>
            <a:pPr marL="342900" indent="-342900">
              <a:lnSpc>
                <a:spcPct val="120000"/>
              </a:lnSpc>
              <a:buFont typeface="Wingdings" panose="05000000000000000000" pitchFamily="2" charset="2"/>
              <a:buChar char="v"/>
            </a:pPr>
            <a:r>
              <a:rPr lang="en-GB" dirty="0"/>
              <a:t>der </a:t>
            </a:r>
            <a:r>
              <a:rPr lang="en-GB" b="1" dirty="0">
                <a:solidFill>
                  <a:srgbClr val="086D6E"/>
                </a:solidFill>
              </a:rPr>
              <a:t>Stand der Vorbereitungen </a:t>
            </a:r>
            <a:r>
              <a:rPr lang="en-GB" dirty="0"/>
              <a:t>der </a:t>
            </a:r>
            <a:r>
              <a:rPr lang="en-GB" dirty="0" err="1"/>
              <a:t>Tourismusbranche</a:t>
            </a:r>
            <a:r>
              <a:rPr lang="en-GB" dirty="0"/>
              <a:t> </a:t>
            </a:r>
          </a:p>
          <a:p>
            <a:pPr marL="342900" indent="-342900">
              <a:lnSpc>
                <a:spcPct val="120000"/>
              </a:lnSpc>
              <a:buFont typeface="Wingdings" panose="05000000000000000000" pitchFamily="2" charset="2"/>
              <a:buChar char="v"/>
            </a:pPr>
            <a:r>
              <a:rPr lang="en-GB" dirty="0"/>
              <a:t>die Art der Krise und </a:t>
            </a:r>
            <a:r>
              <a:rPr lang="en-GB" b="1" dirty="0">
                <a:solidFill>
                  <a:srgbClr val="086D6E"/>
                </a:solidFill>
              </a:rPr>
              <a:t>ihre Auswirkungen </a:t>
            </a:r>
            <a:r>
              <a:rPr lang="en-GB" dirty="0"/>
              <a:t>auf das </a:t>
            </a:r>
            <a:r>
              <a:rPr lang="en-GB" b="1" dirty="0">
                <a:solidFill>
                  <a:srgbClr val="086D6E"/>
                </a:solidFill>
              </a:rPr>
              <a:t>Sicherheitsempfinden </a:t>
            </a:r>
          </a:p>
          <a:p>
            <a:pPr marL="342900" indent="-342900">
              <a:lnSpc>
                <a:spcPct val="120000"/>
              </a:lnSpc>
              <a:buFont typeface="Wingdings" panose="05000000000000000000" pitchFamily="2" charset="2"/>
              <a:buChar char="v"/>
            </a:pPr>
            <a:r>
              <a:rPr lang="en-GB" dirty="0"/>
              <a:t>ob die Krise </a:t>
            </a:r>
            <a:r>
              <a:rPr lang="en-GB" b="1" dirty="0">
                <a:solidFill>
                  <a:srgbClr val="086D6E"/>
                </a:solidFill>
              </a:rPr>
              <a:t>Todesopfer gefordert hat </a:t>
            </a:r>
          </a:p>
          <a:p>
            <a:pPr marL="342900" indent="-342900">
              <a:lnSpc>
                <a:spcPct val="120000"/>
              </a:lnSpc>
              <a:buFont typeface="Wingdings" panose="05000000000000000000" pitchFamily="2" charset="2"/>
              <a:buChar char="v"/>
            </a:pPr>
            <a:r>
              <a:rPr lang="en-GB" dirty="0"/>
              <a:t>das Ausmaß der Beschädigung oder des Verlusts </a:t>
            </a:r>
            <a:r>
              <a:rPr lang="en-GB" b="1" dirty="0">
                <a:solidFill>
                  <a:srgbClr val="086D6E"/>
                </a:solidFill>
              </a:rPr>
              <a:t>lebenswichtiger Infrastrukturen </a:t>
            </a:r>
          </a:p>
          <a:p>
            <a:pPr marL="342900" indent="-342900">
              <a:lnSpc>
                <a:spcPct val="120000"/>
              </a:lnSpc>
              <a:buFont typeface="Wingdings" panose="05000000000000000000" pitchFamily="2" charset="2"/>
              <a:buChar char="v"/>
            </a:pPr>
            <a:r>
              <a:rPr lang="en-GB" dirty="0"/>
              <a:t>die Effizienz, mit der die Einrichtungen in Betrieb genommen und die </a:t>
            </a:r>
            <a:r>
              <a:rPr lang="en-GB" b="1" dirty="0">
                <a:solidFill>
                  <a:srgbClr val="086D6E"/>
                </a:solidFill>
              </a:rPr>
              <a:t>Dienste wieder aufgenommen werden </a:t>
            </a:r>
          </a:p>
          <a:p>
            <a:pPr marL="342900" indent="-342900">
              <a:lnSpc>
                <a:spcPct val="120000"/>
              </a:lnSpc>
              <a:buFont typeface="Wingdings" panose="05000000000000000000" pitchFamily="2" charset="2"/>
              <a:buChar char="v"/>
            </a:pPr>
            <a:r>
              <a:rPr lang="en-GB" dirty="0"/>
              <a:t>der </a:t>
            </a:r>
            <a:r>
              <a:rPr lang="en-GB" b="1" dirty="0">
                <a:solidFill>
                  <a:srgbClr val="086D6E"/>
                </a:solidFill>
              </a:rPr>
              <a:t>Erfolg von </a:t>
            </a:r>
            <a:r>
              <a:rPr lang="en-GB" dirty="0"/>
              <a:t>Medienmanagementstrategien </a:t>
            </a:r>
          </a:p>
          <a:p>
            <a:pPr marL="342900" indent="-342900">
              <a:lnSpc>
                <a:spcPct val="120000"/>
              </a:lnSpc>
              <a:buFont typeface="Wingdings" panose="05000000000000000000" pitchFamily="2" charset="2"/>
              <a:buChar char="v"/>
            </a:pPr>
            <a:r>
              <a:rPr lang="en-GB" dirty="0"/>
              <a:t>Die </a:t>
            </a:r>
            <a:r>
              <a:rPr lang="en-GB" b="1" dirty="0">
                <a:solidFill>
                  <a:srgbClr val="086D6E"/>
                </a:solidFill>
              </a:rPr>
              <a:t>Wirksamkeit des Marketings </a:t>
            </a:r>
            <a:r>
              <a:rPr lang="en-GB" dirty="0"/>
              <a:t>zur Förderung des Status der Region </a:t>
            </a:r>
          </a:p>
          <a:p>
            <a:pPr marL="342900" indent="-342900">
              <a:lnSpc>
                <a:spcPct val="120000"/>
              </a:lnSpc>
              <a:buFont typeface="Wingdings" panose="05000000000000000000" pitchFamily="2" charset="2"/>
              <a:buChar char="v"/>
            </a:pPr>
            <a:r>
              <a:rPr lang="en-GB" dirty="0"/>
              <a:t>Menschen und Unternehmen benötigen unterschiedlich viel </a:t>
            </a:r>
            <a:r>
              <a:rPr lang="en-GB" b="1" dirty="0">
                <a:solidFill>
                  <a:srgbClr val="086D6E"/>
                </a:solidFill>
              </a:rPr>
              <a:t>Zeit, um sich </a:t>
            </a:r>
            <a:r>
              <a:rPr lang="en-GB" dirty="0"/>
              <a:t>nach einer Krise </a:t>
            </a:r>
            <a:r>
              <a:rPr lang="en-GB" b="1" dirty="0">
                <a:solidFill>
                  <a:srgbClr val="086D6E"/>
                </a:solidFill>
              </a:rPr>
              <a:t>zu erholen</a:t>
            </a:r>
            <a:r>
              <a:rPr lang="en-GB" dirty="0"/>
              <a:t>. In beiden Fällen </a:t>
            </a:r>
            <a:r>
              <a:rPr lang="en-GB" dirty="0" err="1"/>
              <a:t>ist</a:t>
            </a:r>
            <a:r>
              <a:rPr lang="en-GB" dirty="0"/>
              <a:t> dies in der Regel ein langer Prozess. </a:t>
            </a:r>
            <a:r>
              <a:rPr lang="en-GB" sz="2400" dirty="0"/>
              <a:t>(</a:t>
            </a:r>
            <a:r>
              <a:rPr lang="en-GB" sz="2400" dirty="0">
                <a:solidFill>
                  <a:srgbClr val="086D6E"/>
                </a:solidFill>
                <a:hlinkClick r:id="rId2">
                  <a:extLst>
                    <a:ext uri="{A12FA001-AC4F-418D-AE19-62706E023703}">
                      <ahyp:hlinkClr xmlns:ahyp="http://schemas.microsoft.com/office/drawing/2018/hyperlinkcolor" val="tx"/>
                    </a:ext>
                  </a:extLst>
                </a:hlinkClick>
              </a:rPr>
              <a:t>Quelle</a:t>
            </a:r>
            <a:r>
              <a:rPr lang="en-GB" sz="2400" dirty="0"/>
              <a:t>)</a:t>
            </a:r>
            <a:endParaRPr lang="en-IE" dirty="0"/>
          </a:p>
        </p:txBody>
      </p:sp>
      <p:pic>
        <p:nvPicPr>
          <p:cNvPr id="2" name="Picture Placeholder 5" descr="A group of people sitting at a table with food and drinks&#10;&#10;Description automatically generated with low confidence">
            <a:extLst>
              <a:ext uri="{FF2B5EF4-FFF2-40B4-BE49-F238E27FC236}">
                <a16:creationId xmlns:a16="http://schemas.microsoft.com/office/drawing/2014/main" id="{BE2762EE-4D2E-770E-5853-F463AB98240B}"/>
              </a:ext>
            </a:extLst>
          </p:cNvPr>
          <p:cNvPicPr>
            <a:picLocks noGrp="1" noChangeAspect="1"/>
          </p:cNvPicPr>
          <p:nvPr>
            <p:ph type="pic" sz="quarter" idx="19"/>
          </p:nvPr>
        </p:nvPicPr>
        <p:blipFill>
          <a:blip r:embed="rId3"/>
          <a:srcRect t="3245" b="3245"/>
          <a:stretch>
            <a:fillRect/>
          </a:stretch>
        </p:blipFill>
        <p:spPr>
          <a:xfrm>
            <a:off x="5956300" y="0"/>
            <a:ext cx="5395913" cy="6858000"/>
          </a:xfrm>
        </p:spPr>
      </p:pic>
    </p:spTree>
    <p:extLst>
      <p:ext uri="{BB962C8B-B14F-4D97-AF65-F5344CB8AC3E}">
        <p14:creationId xmlns:p14="http://schemas.microsoft.com/office/powerpoint/2010/main" val="134453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220E2F-70BC-08F4-AB44-5F5ED2A5105A}"/>
              </a:ext>
            </a:extLst>
          </p:cNvPr>
          <p:cNvSpPr>
            <a:spLocks noGrp="1"/>
          </p:cNvSpPr>
          <p:nvPr>
            <p:ph type="body" sz="quarter" idx="16"/>
          </p:nvPr>
        </p:nvSpPr>
        <p:spPr>
          <a:xfrm>
            <a:off x="0" y="191356"/>
            <a:ext cx="6759387" cy="582221"/>
          </a:xfrm>
          <a:solidFill>
            <a:srgbClr val="7A547C"/>
          </a:solidFill>
        </p:spPr>
        <p:txBody>
          <a:bodyPr anchor="ctr">
            <a:normAutofit fontScale="55000" lnSpcReduction="20000"/>
          </a:bodyPr>
          <a:lstStyle/>
          <a:p>
            <a:pPr algn="ctr"/>
            <a:r>
              <a:rPr lang="en-IE" dirty="0">
                <a:solidFill>
                  <a:schemeClr val="bg1"/>
                </a:solidFill>
              </a:rPr>
              <a:t>Wiederaufbau nachhaltiger Tourismusregionen nach der Krise</a:t>
            </a:r>
          </a:p>
        </p:txBody>
      </p:sp>
      <p:sp>
        <p:nvSpPr>
          <p:cNvPr id="6" name="Text Placeholder 5">
            <a:extLst>
              <a:ext uri="{FF2B5EF4-FFF2-40B4-BE49-F238E27FC236}">
                <a16:creationId xmlns:a16="http://schemas.microsoft.com/office/drawing/2014/main" id="{373FFAE2-5BDB-9A3F-98AE-DA91EB09F2C1}"/>
              </a:ext>
            </a:extLst>
          </p:cNvPr>
          <p:cNvSpPr>
            <a:spLocks noGrp="1"/>
          </p:cNvSpPr>
          <p:nvPr>
            <p:ph type="body" sz="quarter" idx="18"/>
          </p:nvPr>
        </p:nvSpPr>
        <p:spPr>
          <a:xfrm>
            <a:off x="219271" y="967382"/>
            <a:ext cx="5571929" cy="5699262"/>
          </a:xfrm>
          <a:solidFill>
            <a:schemeClr val="bg1"/>
          </a:solidFill>
        </p:spPr>
        <p:txBody>
          <a:bodyPr>
            <a:normAutofit fontScale="92500" lnSpcReduction="10000"/>
          </a:bodyPr>
          <a:lstStyle/>
          <a:p>
            <a:r>
              <a:rPr lang="en-GB" sz="2200" b="0" dirty="0">
                <a:solidFill>
                  <a:srgbClr val="333333"/>
                </a:solidFill>
                <a:effectLst/>
              </a:rPr>
              <a:t>Nach </a:t>
            </a:r>
            <a:r>
              <a:rPr lang="en-GB" sz="2200" dirty="0">
                <a:solidFill>
                  <a:srgbClr val="333333"/>
                </a:solidFill>
              </a:rPr>
              <a:t>Covid haben viele Länder Maßnahmen zum Aufbau einer widerstandsfähigeren Tourismuswirtschaft entwickelt. Dazu gehören die Ausarbeitung von Plänen zur Unterstützung der </a:t>
            </a:r>
            <a:r>
              <a:rPr lang="en-GB" sz="2200" b="1" dirty="0">
                <a:solidFill>
                  <a:srgbClr val="086D6E"/>
                </a:solidFill>
              </a:rPr>
              <a:t>nachhaltigen Erholung </a:t>
            </a:r>
            <a:r>
              <a:rPr lang="en-GB" sz="2200" dirty="0">
                <a:solidFill>
                  <a:srgbClr val="333333"/>
                </a:solidFill>
              </a:rPr>
              <a:t>des Tourismus, die Förderung des </a:t>
            </a:r>
            <a:r>
              <a:rPr lang="en-GB" sz="2200" b="1" dirty="0">
                <a:solidFill>
                  <a:srgbClr val="086D6E"/>
                </a:solidFill>
              </a:rPr>
              <a:t>digitalen Wandels </a:t>
            </a:r>
            <a:r>
              <a:rPr lang="en-GB" sz="2200" dirty="0">
                <a:solidFill>
                  <a:srgbClr val="333333"/>
                </a:solidFill>
              </a:rPr>
              <a:t>und die Umstellung auf ein </a:t>
            </a:r>
            <a:r>
              <a:rPr lang="en-GB" sz="2200" b="1" dirty="0">
                <a:solidFill>
                  <a:srgbClr val="086D6E"/>
                </a:solidFill>
              </a:rPr>
              <a:t>umweltfreundlicheres Tourismussystem </a:t>
            </a:r>
            <a:r>
              <a:rPr lang="en-GB" sz="2200" dirty="0">
                <a:solidFill>
                  <a:srgbClr val="333333"/>
                </a:solidFill>
              </a:rPr>
              <a:t>sowie die Neuausrichtung des Tourismus auf die Zukunft". (</a:t>
            </a:r>
            <a:r>
              <a:rPr lang="en-GB" sz="2200" dirty="0">
                <a:solidFill>
                  <a:srgbClr val="086D6E"/>
                </a:solidFill>
                <a:hlinkClick r:id="rId2">
                  <a:extLst>
                    <a:ext uri="{A12FA001-AC4F-418D-AE19-62706E023703}">
                      <ahyp:hlinkClr xmlns:ahyp="http://schemas.microsoft.com/office/drawing/2018/hyperlinkcolor" val="tx"/>
                    </a:ext>
                  </a:extLst>
                </a:hlinkClick>
              </a:rPr>
              <a:t>OECD-Bericht</a:t>
            </a:r>
            <a:r>
              <a:rPr lang="en-GB" sz="2200" dirty="0">
                <a:solidFill>
                  <a:srgbClr val="333333"/>
                </a:solidFill>
              </a:rPr>
              <a:t>)</a:t>
            </a:r>
          </a:p>
          <a:p>
            <a:endParaRPr lang="en-GB" sz="2200" dirty="0">
              <a:solidFill>
                <a:srgbClr val="333333"/>
              </a:solidFill>
            </a:endParaRPr>
          </a:p>
          <a:p>
            <a:r>
              <a:rPr lang="en-GB" sz="2200" dirty="0">
                <a:solidFill>
                  <a:srgbClr val="333333"/>
                </a:solidFill>
              </a:rPr>
              <a:t>Zu</a:t>
            </a:r>
            <a:r>
              <a:rPr lang="en-GB" sz="2200" b="1" dirty="0">
                <a:solidFill>
                  <a:srgbClr val="333333"/>
                </a:solidFill>
              </a:rPr>
              <a:t> </a:t>
            </a:r>
            <a:r>
              <a:rPr lang="en-IE" sz="2200" b="1" dirty="0">
                <a:solidFill>
                  <a:srgbClr val="086D6E"/>
                </a:solidFill>
              </a:rPr>
              <a:t>den Hauptzielen </a:t>
            </a:r>
            <a:r>
              <a:rPr lang="en-IE" sz="2200" dirty="0">
                <a:solidFill>
                  <a:srgbClr val="333333"/>
                </a:solidFill>
              </a:rPr>
              <a:t>gehört, "wie man mit dem Virus leben und </a:t>
            </a:r>
            <a:r>
              <a:rPr lang="en-GB" sz="2200" b="0" dirty="0">
                <a:solidFill>
                  <a:srgbClr val="333333"/>
                </a:solidFill>
                <a:effectLst/>
              </a:rPr>
              <a:t>die längerfristigen Auswirkungen der Krise berücksichtigen </a:t>
            </a:r>
            <a:r>
              <a:rPr lang="en-IE" sz="2200" dirty="0">
                <a:solidFill>
                  <a:srgbClr val="333333"/>
                </a:solidFill>
              </a:rPr>
              <a:t>kann</a:t>
            </a:r>
            <a:r>
              <a:rPr lang="en-GB" sz="2200" b="0" dirty="0">
                <a:solidFill>
                  <a:srgbClr val="333333"/>
                </a:solidFill>
                <a:effectLst/>
              </a:rPr>
              <a:t>, während man gleichzeitig die Digitalisierung nutzt, den </a:t>
            </a:r>
            <a:r>
              <a:rPr lang="en-GB" sz="2200" b="1" dirty="0">
                <a:solidFill>
                  <a:srgbClr val="086D6E"/>
                </a:solidFill>
                <a:effectLst/>
              </a:rPr>
              <a:t>Übergang zu einer kohlenstoffarmen Wirtschaft </a:t>
            </a:r>
            <a:r>
              <a:rPr lang="en-GB" sz="2200" b="0" dirty="0">
                <a:solidFill>
                  <a:srgbClr val="333333"/>
                </a:solidFill>
                <a:effectLst/>
              </a:rPr>
              <a:t>unterstützt und den Strukturwandel fördert, der für den Aufbau einer stärkeren, nachhaltigeren und widerstandsfähigeren Tourismuswirtschaft erforderlich ist".</a:t>
            </a:r>
            <a:endParaRPr lang="en-IE" sz="2200" dirty="0">
              <a:solidFill>
                <a:srgbClr val="333333"/>
              </a:solidFill>
            </a:endParaRPr>
          </a:p>
        </p:txBody>
      </p:sp>
      <p:pic>
        <p:nvPicPr>
          <p:cNvPr id="2" name="Picture Placeholder 9" descr="A person and person in a tent&#10;&#10;Description automatically generated with medium confidence">
            <a:extLst>
              <a:ext uri="{FF2B5EF4-FFF2-40B4-BE49-F238E27FC236}">
                <a16:creationId xmlns:a16="http://schemas.microsoft.com/office/drawing/2014/main" id="{776CC7A3-AD29-AC49-AEA3-0277CA8FDDF1}"/>
              </a:ext>
            </a:extLst>
          </p:cNvPr>
          <p:cNvPicPr>
            <a:picLocks noGrp="1" noChangeAspect="1"/>
          </p:cNvPicPr>
          <p:nvPr>
            <p:ph type="pic" sz="quarter" idx="19"/>
          </p:nvPr>
        </p:nvPicPr>
        <p:blipFill>
          <a:blip r:embed="rId3"/>
          <a:srcRect l="23773" r="23773"/>
          <a:stretch>
            <a:fillRect/>
          </a:stretch>
        </p:blipFill>
        <p:spPr>
          <a:xfrm>
            <a:off x="6759387" y="0"/>
            <a:ext cx="5395913" cy="6858000"/>
          </a:xfrm>
        </p:spPr>
      </p:pic>
    </p:spTree>
    <p:extLst>
      <p:ext uri="{BB962C8B-B14F-4D97-AF65-F5344CB8AC3E}">
        <p14:creationId xmlns:p14="http://schemas.microsoft.com/office/powerpoint/2010/main" val="1391839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220E2F-70BC-08F4-AB44-5F5ED2A5105A}"/>
              </a:ext>
            </a:extLst>
          </p:cNvPr>
          <p:cNvSpPr>
            <a:spLocks noGrp="1"/>
          </p:cNvSpPr>
          <p:nvPr>
            <p:ph type="body" sz="quarter" idx="16"/>
          </p:nvPr>
        </p:nvSpPr>
        <p:spPr>
          <a:xfrm>
            <a:off x="0" y="191356"/>
            <a:ext cx="6759387" cy="582221"/>
          </a:xfrm>
          <a:solidFill>
            <a:srgbClr val="7A547C"/>
          </a:solidFill>
        </p:spPr>
        <p:txBody>
          <a:bodyPr anchor="ctr">
            <a:normAutofit fontScale="55000" lnSpcReduction="20000"/>
          </a:bodyPr>
          <a:lstStyle/>
          <a:p>
            <a:pPr algn="ctr"/>
            <a:r>
              <a:rPr lang="en-IE" dirty="0">
                <a:solidFill>
                  <a:schemeClr val="bg1"/>
                </a:solidFill>
              </a:rPr>
              <a:t>Das Überleben der Region hängt von einer Reihe von Prioritäten ab</a:t>
            </a:r>
          </a:p>
        </p:txBody>
      </p:sp>
      <p:sp>
        <p:nvSpPr>
          <p:cNvPr id="6" name="Text Placeholder 5">
            <a:extLst>
              <a:ext uri="{FF2B5EF4-FFF2-40B4-BE49-F238E27FC236}">
                <a16:creationId xmlns:a16="http://schemas.microsoft.com/office/drawing/2014/main" id="{373FFAE2-5BDB-9A3F-98AE-DA91EB09F2C1}"/>
              </a:ext>
            </a:extLst>
          </p:cNvPr>
          <p:cNvSpPr>
            <a:spLocks noGrp="1"/>
          </p:cNvSpPr>
          <p:nvPr>
            <p:ph type="body" sz="quarter" idx="18"/>
          </p:nvPr>
        </p:nvSpPr>
        <p:spPr>
          <a:xfrm>
            <a:off x="219271" y="850840"/>
            <a:ext cx="5589858" cy="5334806"/>
          </a:xfrm>
        </p:spPr>
        <p:txBody>
          <a:bodyPr>
            <a:normAutofit fontScale="85000" lnSpcReduction="20000"/>
          </a:bodyPr>
          <a:lstStyle/>
          <a:p>
            <a:endParaRPr lang="en-GB" dirty="0">
              <a:solidFill>
                <a:srgbClr val="333333"/>
              </a:solidFill>
            </a:endParaRPr>
          </a:p>
          <a:p>
            <a:pPr algn="l"/>
            <a:r>
              <a:rPr lang="en-GB" b="0" i="0" dirty="0">
                <a:solidFill>
                  <a:srgbClr val="333333"/>
                </a:solidFill>
                <a:effectLst/>
              </a:rPr>
              <a:t>Die wichtigsten Prioritäten für das Überleben der Wirtschaft und des regionalen Tourismus sind</a:t>
            </a:r>
          </a:p>
          <a:p>
            <a:pPr algn="l"/>
            <a:endParaRPr lang="en-GB" b="0" i="0" dirty="0">
              <a:solidFill>
                <a:srgbClr val="333333"/>
              </a:solidFill>
              <a:effectLst/>
            </a:endParaRPr>
          </a:p>
          <a:p>
            <a:pPr marL="342900" indent="-342900" algn="l">
              <a:buFont typeface="Wingdings" panose="05000000000000000000" pitchFamily="2" charset="2"/>
              <a:buChar char="v"/>
            </a:pPr>
            <a:r>
              <a:rPr lang="en-GB" b="1" i="0" dirty="0">
                <a:solidFill>
                  <a:srgbClr val="086D6E"/>
                </a:solidFill>
                <a:effectLst/>
              </a:rPr>
              <a:t>Das Vertrauen der Reisenden </a:t>
            </a:r>
            <a:r>
              <a:rPr lang="en-GB" b="0" i="0" dirty="0">
                <a:solidFill>
                  <a:srgbClr val="333333"/>
                </a:solidFill>
                <a:effectLst/>
              </a:rPr>
              <a:t>wiederherstellen</a:t>
            </a:r>
          </a:p>
          <a:p>
            <a:pPr marL="342900" indent="-342900" algn="l">
              <a:buFont typeface="Wingdings" panose="05000000000000000000" pitchFamily="2" charset="2"/>
              <a:buChar char="v"/>
            </a:pPr>
            <a:r>
              <a:rPr lang="en-GB" b="0" i="0" dirty="0">
                <a:solidFill>
                  <a:srgbClr val="333333"/>
                </a:solidFill>
                <a:effectLst/>
              </a:rPr>
              <a:t>Unterstützung für die </a:t>
            </a:r>
            <a:r>
              <a:rPr lang="en-GB" b="1" i="0" dirty="0">
                <a:solidFill>
                  <a:srgbClr val="086D6E"/>
                </a:solidFill>
                <a:effectLst/>
              </a:rPr>
              <a:t>Anpassung und das Überleben von </a:t>
            </a:r>
            <a:r>
              <a:rPr lang="en-GB" b="0" i="0" dirty="0">
                <a:solidFill>
                  <a:srgbClr val="333333"/>
                </a:solidFill>
                <a:effectLst/>
              </a:rPr>
              <a:t>Tourismusunternehmen</a:t>
            </a:r>
          </a:p>
          <a:p>
            <a:pPr marL="342900" indent="-342900" algn="l">
              <a:buFont typeface="Wingdings" panose="05000000000000000000" pitchFamily="2" charset="2"/>
              <a:buChar char="v"/>
            </a:pPr>
            <a:r>
              <a:rPr lang="en-GB" b="1" i="0" dirty="0">
                <a:solidFill>
                  <a:srgbClr val="086D6E"/>
                </a:solidFill>
                <a:effectLst/>
              </a:rPr>
              <a:t>Förderung des Inlandstourismus </a:t>
            </a:r>
            <a:r>
              <a:rPr lang="en-GB" b="0" i="0" dirty="0">
                <a:solidFill>
                  <a:srgbClr val="333333"/>
                </a:solidFill>
                <a:effectLst/>
              </a:rPr>
              <a:t>und Unterstützung der sicheren Rückkehr des internationalen Tourismus</a:t>
            </a:r>
          </a:p>
          <a:p>
            <a:pPr marL="342900" indent="-342900" algn="l">
              <a:buFont typeface="Wingdings" panose="05000000000000000000" pitchFamily="2" charset="2"/>
              <a:buChar char="v"/>
            </a:pPr>
            <a:r>
              <a:rPr lang="en-GB" b="0" i="0" dirty="0">
                <a:solidFill>
                  <a:srgbClr val="333333"/>
                </a:solidFill>
                <a:effectLst/>
              </a:rPr>
              <a:t>Bereitstellung </a:t>
            </a:r>
            <a:r>
              <a:rPr lang="en-GB" b="1" i="0" dirty="0">
                <a:solidFill>
                  <a:srgbClr val="086D6E"/>
                </a:solidFill>
                <a:effectLst/>
              </a:rPr>
              <a:t>klarer Informationen </a:t>
            </a:r>
            <a:r>
              <a:rPr lang="en-GB" b="0" i="0" dirty="0">
                <a:solidFill>
                  <a:srgbClr val="333333"/>
                </a:solidFill>
                <a:effectLst/>
              </a:rPr>
              <a:t>für Reisende und Unternehmen und Begrenzung der Unsicherheit (soweit möglich)</a:t>
            </a:r>
          </a:p>
          <a:p>
            <a:pPr marL="342900" indent="-342900" algn="l">
              <a:buFont typeface="Wingdings" panose="05000000000000000000" pitchFamily="2" charset="2"/>
              <a:buChar char="v"/>
            </a:pPr>
            <a:r>
              <a:rPr lang="en-GB" b="0" i="0" dirty="0">
                <a:solidFill>
                  <a:srgbClr val="333333"/>
                </a:solidFill>
                <a:effectLst/>
              </a:rPr>
              <a:t>Entwicklung von </a:t>
            </a:r>
            <a:r>
              <a:rPr lang="en-GB" b="1" i="0" dirty="0">
                <a:solidFill>
                  <a:srgbClr val="086D6E"/>
                </a:solidFill>
                <a:effectLst/>
              </a:rPr>
              <a:t>Maßnahmen </a:t>
            </a:r>
            <a:r>
              <a:rPr lang="en-GB" b="0" i="0" dirty="0">
                <a:solidFill>
                  <a:srgbClr val="333333"/>
                </a:solidFill>
                <a:effectLst/>
              </a:rPr>
              <a:t>zur Aufrechterhaltung der Kapazitäten im Sektor und zur Behebung von Unterstützungslücken</a:t>
            </a:r>
          </a:p>
          <a:p>
            <a:pPr marL="342900" indent="-342900" algn="l">
              <a:buFont typeface="Wingdings" panose="05000000000000000000" pitchFamily="2" charset="2"/>
              <a:buChar char="v"/>
            </a:pPr>
            <a:r>
              <a:rPr lang="en-GB" b="1" i="0" dirty="0">
                <a:solidFill>
                  <a:srgbClr val="086D6E"/>
                </a:solidFill>
                <a:effectLst/>
              </a:rPr>
              <a:t>Verstärkung der Zusammenarbeit </a:t>
            </a:r>
            <a:r>
              <a:rPr lang="en-GB" b="0" i="0" dirty="0">
                <a:solidFill>
                  <a:srgbClr val="333333"/>
                </a:solidFill>
                <a:effectLst/>
              </a:rPr>
              <a:t>innerhalb und zwischen den Regionen</a:t>
            </a:r>
          </a:p>
          <a:p>
            <a:pPr marL="342900" indent="-342900" algn="l">
              <a:buFont typeface="Wingdings" panose="05000000000000000000" pitchFamily="2" charset="2"/>
              <a:buChar char="v"/>
            </a:pPr>
            <a:r>
              <a:rPr lang="en-GB" b="0" i="0" dirty="0">
                <a:solidFill>
                  <a:srgbClr val="333333"/>
                </a:solidFill>
                <a:effectLst/>
              </a:rPr>
              <a:t>Aufbau eines widerstandsfähigeren, nachhaltigen Tourismus</a:t>
            </a:r>
          </a:p>
          <a:p>
            <a:pPr marL="342900" indent="-342900">
              <a:buFont typeface="Wingdings" panose="05000000000000000000" pitchFamily="2" charset="2"/>
              <a:buChar char="v"/>
            </a:pPr>
            <a:endParaRPr lang="en-IE" dirty="0">
              <a:solidFill>
                <a:srgbClr val="333333"/>
              </a:solidFill>
            </a:endParaRPr>
          </a:p>
        </p:txBody>
      </p:sp>
      <p:pic>
        <p:nvPicPr>
          <p:cNvPr id="2" name="Picture Placeholder 2" descr="A picture containing text, outdoor, wave&#10;&#10;Description automatically generated">
            <a:extLst>
              <a:ext uri="{FF2B5EF4-FFF2-40B4-BE49-F238E27FC236}">
                <a16:creationId xmlns:a16="http://schemas.microsoft.com/office/drawing/2014/main" id="{7D511268-09E2-CFE2-484E-529E6ED7817B}"/>
              </a:ext>
            </a:extLst>
          </p:cNvPr>
          <p:cNvPicPr>
            <a:picLocks noGrp="1" noChangeAspect="1"/>
          </p:cNvPicPr>
          <p:nvPr>
            <p:ph type="pic" sz="quarter" idx="19"/>
          </p:nvPr>
        </p:nvPicPr>
        <p:blipFill>
          <a:blip r:embed="rId2"/>
          <a:srcRect t="7635" b="7635"/>
          <a:stretch>
            <a:fillRect/>
          </a:stretch>
        </p:blipFill>
        <p:spPr>
          <a:xfrm>
            <a:off x="6796087" y="0"/>
            <a:ext cx="5395913" cy="6858000"/>
          </a:xfrm>
        </p:spPr>
      </p:pic>
    </p:spTree>
    <p:extLst>
      <p:ext uri="{BB962C8B-B14F-4D97-AF65-F5344CB8AC3E}">
        <p14:creationId xmlns:p14="http://schemas.microsoft.com/office/powerpoint/2010/main" val="1090367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92500" lnSpcReduction="20000"/>
          </a:bodyPr>
          <a:lstStyle/>
          <a:p>
            <a:pPr algn="l"/>
            <a:r>
              <a:rPr lang="en-GB" b="1" i="0" dirty="0">
                <a:effectLst/>
              </a:rPr>
              <a:t>Die Aussichten für den Tourismus sind außerordentlich ungewiss, und die Erholung wird von den miteinander verknüpften Folgen der Wirtschafts- und Gesundheitskrise auf die Nachfrage- und Angebotsfaktoren abhängen.</a:t>
            </a:r>
            <a:r>
              <a:rPr lang="en-GB" b="0" i="0" dirty="0">
                <a:effectLst/>
              </a:rPr>
              <a:t> Dazu gehören die Entwicklung der Pandemie, die Verfügbarkeit eines Impfstoffs (oder alternativer Bekämpfungsmaßnahmen) und die Aufhebung der Reisebeschränkungen sowie das Überleben und die Bereitschaft der Unternehmen im gesamten touristischen Ökosystem, die Nachfrage zu befriedigen, die Auswirkungen auf das Verbrauchervertrauen und das Reiseverhalten sowie die Entwicklungen in der Gesamtwirtschaft. Das globale Ausmaß und die lange Dauer der Krise, die anhaltende Unsicherheit und die Verflechtung von Wirtschaft und Gesundheit machen diese Krise zu einem Schock für das Tourismussystem, wie es ihn noch nie zuvor gegeben hat.</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Bericht: Wiederaufbau des Tourismus für die Zukunft (OECD)</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369332"/>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Artikel </a:t>
            </a:r>
            <a:r>
              <a:rPr lang="en-IE" dirty="0" err="1">
                <a:solidFill>
                  <a:schemeClr val="bg1"/>
                </a:solidFill>
                <a:hlinkClick r:id="rId2">
                  <a:extLst>
                    <a:ext uri="{A12FA001-AC4F-418D-AE19-62706E023703}">
                      <ahyp:hlinkClr xmlns:ahyp="http://schemas.microsoft.com/office/drawing/2018/hyperlinkcolor" val="tx"/>
                    </a:ext>
                  </a:extLst>
                </a:hlinkClick>
              </a:rPr>
              <a:t>lesen</a:t>
            </a:r>
            <a:r>
              <a:rPr lang="en-IE" dirty="0">
                <a:solidFill>
                  <a:schemeClr val="bg1"/>
                </a:solidFill>
                <a:hlinkClick r:id="rId2">
                  <a:extLst>
                    <a:ext uri="{A12FA001-AC4F-418D-AE19-62706E023703}">
                      <ahyp:hlinkClr xmlns:ahyp="http://schemas.microsoft.com/office/drawing/2018/hyperlinkcolor" val="tx"/>
                    </a:ext>
                  </a:extLst>
                </a:hlinkClick>
              </a:rPr>
              <a:t> </a:t>
            </a:r>
            <a:endParaRPr lang="en-IE" dirty="0">
              <a:solidFill>
                <a:schemeClr val="bg1"/>
              </a:solidFill>
            </a:endParaRPr>
          </a:p>
        </p:txBody>
      </p:sp>
    </p:spTree>
    <p:extLst>
      <p:ext uri="{BB962C8B-B14F-4D97-AF65-F5344CB8AC3E}">
        <p14:creationId xmlns:p14="http://schemas.microsoft.com/office/powerpoint/2010/main" val="3721830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686442" y="245886"/>
            <a:ext cx="4716425" cy="582221"/>
          </a:xfrm>
        </p:spPr>
        <p:txBody>
          <a:bodyPr>
            <a:normAutofit fontScale="62500" lnSpcReduction="20000"/>
          </a:bodyPr>
          <a:lstStyle/>
          <a:p>
            <a:r>
              <a:rPr lang="en-IE" sz="3600" dirty="0">
                <a:solidFill>
                  <a:srgbClr val="7A547C"/>
                </a:solidFill>
              </a:rPr>
              <a:t>Die Neugestaltung öffentlicher Räume</a:t>
            </a:r>
          </a:p>
          <a:p>
            <a:endParaRPr lang="en-IE"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388678" y="828106"/>
            <a:ext cx="5570727" cy="5877493"/>
          </a:xfrm>
          <a:solidFill>
            <a:schemeClr val="bg1"/>
          </a:solidFill>
        </p:spPr>
        <p:txBody>
          <a:bodyPr>
            <a:noAutofit/>
          </a:bodyPr>
          <a:lstStyle/>
          <a:p>
            <a:r>
              <a:rPr lang="en-GB" sz="2000" dirty="0">
                <a:solidFill>
                  <a:srgbClr val="7A547C"/>
                </a:solidFill>
                <a:effectLst/>
              </a:rPr>
              <a:t>Die Pandemie hat deutlich gemacht, wie unzureichend der Zugang zu Freiflächen für viele Stadtbewohner ist und wie sehr dies bereits unterprivilegierte Gruppen benachteiligt. </a:t>
            </a:r>
            <a:r>
              <a:rPr lang="en-GB" sz="2000" b="0" dirty="0">
                <a:solidFill>
                  <a:srgbClr val="4D4D4D"/>
                </a:solidFill>
                <a:effectLst/>
              </a:rPr>
              <a:t>Mehr Kreativität bei der Neugestaltung des öffentlichen Raums ist der Schlüssel zur kurzfristigen Erholung und wird auch längerfristig die Attraktivität eines </a:t>
            </a:r>
            <a:r>
              <a:rPr lang="en-GB" sz="2000" b="0" dirty="0" err="1">
                <a:solidFill>
                  <a:srgbClr val="4D4D4D"/>
                </a:solidFill>
                <a:effectLst/>
              </a:rPr>
              <a:t>Ortes</a:t>
            </a:r>
            <a:r>
              <a:rPr lang="en-GB" sz="2000" b="0" dirty="0">
                <a:solidFill>
                  <a:srgbClr val="4D4D4D"/>
                </a:solidFill>
                <a:effectLst/>
              </a:rPr>
              <a:t> </a:t>
            </a:r>
            <a:r>
              <a:rPr lang="en-GB" sz="2000" b="0" dirty="0" err="1">
                <a:solidFill>
                  <a:srgbClr val="4D4D4D"/>
                </a:solidFill>
                <a:effectLst/>
              </a:rPr>
              <a:t>fördern</a:t>
            </a:r>
            <a:r>
              <a:rPr lang="en-GB" sz="2000" dirty="0"/>
              <a:t>.</a:t>
            </a:r>
          </a:p>
          <a:p>
            <a:r>
              <a:rPr lang="en-GB" sz="2000" dirty="0">
                <a:solidFill>
                  <a:srgbClr val="4D4D4D"/>
                </a:solidFill>
              </a:rPr>
              <a:t>Öffentlich-private </a:t>
            </a:r>
            <a:r>
              <a:rPr lang="en-GB" sz="2000" b="0" dirty="0" err="1">
                <a:solidFill>
                  <a:srgbClr val="4D4D4D"/>
                </a:solidFill>
                <a:effectLst/>
              </a:rPr>
              <a:t>regionale</a:t>
            </a:r>
            <a:r>
              <a:rPr lang="en-GB" sz="2000" b="0" dirty="0">
                <a:solidFill>
                  <a:srgbClr val="4D4D4D"/>
                </a:solidFill>
                <a:effectLst/>
              </a:rPr>
              <a:t> </a:t>
            </a:r>
            <a:r>
              <a:rPr lang="en-GB" sz="2000" b="0" dirty="0" err="1">
                <a:solidFill>
                  <a:srgbClr val="4D4D4D"/>
                </a:solidFill>
                <a:effectLst/>
              </a:rPr>
              <a:t>Tourismus-partnerschaften</a:t>
            </a:r>
            <a:r>
              <a:rPr lang="en-GB" sz="2000" b="0" dirty="0">
                <a:solidFill>
                  <a:srgbClr val="4D4D4D"/>
                </a:solidFill>
                <a:effectLst/>
              </a:rPr>
              <a:t>, die mit lokalen Planern zusammenarbeiten, </a:t>
            </a:r>
            <a:r>
              <a:rPr lang="en-GB" sz="2000" b="0" dirty="0" err="1">
                <a:solidFill>
                  <a:srgbClr val="4D4D4D"/>
                </a:solidFill>
                <a:effectLst/>
              </a:rPr>
              <a:t>bieten</a:t>
            </a:r>
            <a:r>
              <a:rPr lang="en-GB" sz="2000" b="0" dirty="0">
                <a:solidFill>
                  <a:srgbClr val="4D4D4D"/>
                </a:solidFill>
                <a:effectLst/>
              </a:rPr>
              <a:t> </a:t>
            </a:r>
            <a:r>
              <a:rPr lang="en-GB" sz="2000" b="0" dirty="0" err="1">
                <a:solidFill>
                  <a:srgbClr val="4D4D4D"/>
                </a:solidFill>
                <a:effectLst/>
              </a:rPr>
              <a:t>neben</a:t>
            </a:r>
            <a:r>
              <a:rPr lang="en-GB" sz="2000" b="0" dirty="0">
                <a:solidFill>
                  <a:srgbClr val="4D4D4D"/>
                </a:solidFill>
                <a:effectLst/>
              </a:rPr>
              <a:t> der Chance, kreativ und einfallsreich zu </a:t>
            </a:r>
            <a:r>
              <a:rPr lang="en-GB" sz="2000" b="0" dirty="0" err="1">
                <a:solidFill>
                  <a:srgbClr val="4D4D4D"/>
                </a:solidFill>
                <a:effectLst/>
              </a:rPr>
              <a:t>werden</a:t>
            </a:r>
            <a:r>
              <a:rPr lang="en-GB" sz="2000" b="0" dirty="0">
                <a:solidFill>
                  <a:srgbClr val="4D4D4D"/>
                </a:solidFill>
                <a:effectLst/>
              </a:rPr>
              <a:t> </a:t>
            </a:r>
            <a:r>
              <a:rPr lang="en-GB" sz="2000" b="0" dirty="0" err="1">
                <a:solidFill>
                  <a:srgbClr val="4D4D4D"/>
                </a:solidFill>
                <a:effectLst/>
              </a:rPr>
              <a:t>auch</a:t>
            </a:r>
            <a:r>
              <a:rPr lang="en-GB" sz="2000" b="0" dirty="0">
                <a:solidFill>
                  <a:srgbClr val="4D4D4D"/>
                </a:solidFill>
                <a:effectLst/>
              </a:rPr>
              <a:t> Ansätze für die </a:t>
            </a:r>
            <a:r>
              <a:rPr lang="en-GB" sz="2000" dirty="0">
                <a:solidFill>
                  <a:srgbClr val="E94480"/>
                </a:solidFill>
                <a:hlinkClick r:id="rId2"/>
              </a:rPr>
              <a:t>Gestaltung von </a:t>
            </a:r>
            <a:r>
              <a:rPr lang="en-GB" sz="2000" dirty="0" err="1">
                <a:solidFill>
                  <a:srgbClr val="E94480"/>
                </a:solidFill>
                <a:hlinkClick r:id="rId2"/>
              </a:rPr>
              <a:t>Orten</a:t>
            </a:r>
            <a:r>
              <a:rPr lang="en-GB" sz="2000" b="0" i="0" dirty="0">
                <a:solidFill>
                  <a:srgbClr val="424242"/>
                </a:solidFill>
                <a:effectLst/>
              </a:rPr>
              <a:t>. </a:t>
            </a:r>
            <a:r>
              <a:rPr lang="en-GB" sz="2000" b="0" dirty="0">
                <a:solidFill>
                  <a:srgbClr val="4D4D4D"/>
                </a:solidFill>
                <a:effectLst/>
              </a:rPr>
              <a:t>Es gab noch nie einen besseren Zeitpunkt, um gemeinsam an der </a:t>
            </a:r>
            <a:r>
              <a:rPr lang="en-GB" sz="2000" b="0" dirty="0" err="1">
                <a:solidFill>
                  <a:srgbClr val="4D4D4D"/>
                </a:solidFill>
                <a:effectLst/>
              </a:rPr>
              <a:t>Marke</a:t>
            </a:r>
            <a:r>
              <a:rPr lang="en-GB" sz="2000" b="0" dirty="0">
                <a:solidFill>
                  <a:srgbClr val="4D4D4D"/>
                </a:solidFill>
                <a:effectLst/>
              </a:rPr>
              <a:t> </a:t>
            </a:r>
            <a:r>
              <a:rPr lang="en-GB" sz="2000" b="0" dirty="0" err="1">
                <a:solidFill>
                  <a:srgbClr val="4D4D4D"/>
                </a:solidFill>
                <a:effectLst/>
              </a:rPr>
              <a:t>eines</a:t>
            </a:r>
            <a:r>
              <a:rPr lang="en-GB" sz="2000" b="0" dirty="0">
                <a:solidFill>
                  <a:srgbClr val="4D4D4D"/>
                </a:solidFill>
                <a:effectLst/>
              </a:rPr>
              <a:t> </a:t>
            </a:r>
            <a:r>
              <a:rPr lang="en-GB" sz="2000" b="0" dirty="0" err="1">
                <a:solidFill>
                  <a:srgbClr val="4D4D4D"/>
                </a:solidFill>
                <a:effectLst/>
              </a:rPr>
              <a:t>Ortes</a:t>
            </a:r>
            <a:r>
              <a:rPr lang="en-GB" sz="2000" b="0" dirty="0">
                <a:solidFill>
                  <a:srgbClr val="4D4D4D"/>
                </a:solidFill>
                <a:effectLst/>
              </a:rPr>
              <a:t> und einer Entwicklungsstrategie zu arbeiten, die die Gemeinschaft einbezieht und eine bessere Zukunft vor Augen führt.  (</a:t>
            </a:r>
            <a:r>
              <a:rPr lang="en-GB" sz="2000" b="0" dirty="0">
                <a:solidFill>
                  <a:srgbClr val="4D4D4D"/>
                </a:solidFill>
                <a:effectLst/>
                <a:hlinkClick r:id="rId3">
                  <a:extLst>
                    <a:ext uri="{A12FA001-AC4F-418D-AE19-62706E023703}">
                      <ahyp:hlinkClr xmlns:ahyp="http://schemas.microsoft.com/office/drawing/2018/hyperlinkcolor" val="tx"/>
                    </a:ext>
                  </a:extLst>
                </a:hlinkClick>
              </a:rPr>
              <a:t>Quelle</a:t>
            </a:r>
            <a:r>
              <a:rPr lang="en-GB" sz="2000" b="0" dirty="0">
                <a:solidFill>
                  <a:srgbClr val="4D4D4D"/>
                </a:solidFill>
                <a:effectLst/>
              </a:rPr>
              <a:t>)</a:t>
            </a:r>
          </a:p>
          <a:p>
            <a:endParaRPr lang="en-IE" sz="2000" b="0" dirty="0"/>
          </a:p>
          <a:p>
            <a:endParaRPr lang="en-IE" sz="2000" dirty="0"/>
          </a:p>
        </p:txBody>
      </p:sp>
      <p:sp>
        <p:nvSpPr>
          <p:cNvPr id="8" name="TextBox 7">
            <a:extLst>
              <a:ext uri="{FF2B5EF4-FFF2-40B4-BE49-F238E27FC236}">
                <a16:creationId xmlns:a16="http://schemas.microsoft.com/office/drawing/2014/main" id="{F0B0009D-4315-A23E-755D-DAFECCEEA1A9}"/>
              </a:ext>
            </a:extLst>
          </p:cNvPr>
          <p:cNvSpPr txBox="1"/>
          <p:nvPr/>
        </p:nvSpPr>
        <p:spPr>
          <a:xfrm>
            <a:off x="6152550" y="1358700"/>
            <a:ext cx="6013321" cy="3416320"/>
          </a:xfrm>
          <a:prstGeom prst="rect">
            <a:avLst/>
          </a:prstGeom>
          <a:noFill/>
        </p:spPr>
        <p:txBody>
          <a:bodyPr wrap="square" rtlCol="0">
            <a:spAutoFit/>
          </a:bodyPr>
          <a:lstStyle/>
          <a:p>
            <a:pPr algn="l"/>
            <a:r>
              <a:rPr lang="en-GB" b="1" i="0" dirty="0">
                <a:solidFill>
                  <a:srgbClr val="F27954"/>
                </a:solidFill>
                <a:effectLst/>
              </a:rPr>
              <a:t>Vilnius, die Hauptstadt Litauens</a:t>
            </a:r>
            <a:r>
              <a:rPr lang="en-GB" b="0" i="0" dirty="0">
                <a:solidFill>
                  <a:srgbClr val="424242"/>
                </a:solidFill>
                <a:effectLst/>
              </a:rPr>
              <a:t>, hat einen großen Teil ihres öffentlichen Raums an die in Schwierigkeiten </a:t>
            </a:r>
            <a:r>
              <a:rPr lang="en-GB" b="0" i="0" dirty="0" err="1">
                <a:solidFill>
                  <a:srgbClr val="424242"/>
                </a:solidFill>
                <a:effectLst/>
              </a:rPr>
              <a:t>geratenen</a:t>
            </a:r>
            <a:r>
              <a:rPr lang="en-GB" b="0" i="0" dirty="0">
                <a:solidFill>
                  <a:srgbClr val="424242"/>
                </a:solidFill>
                <a:effectLst/>
              </a:rPr>
              <a:t> </a:t>
            </a:r>
            <a:r>
              <a:rPr lang="en-GB" b="0" i="0" dirty="0" err="1">
                <a:solidFill>
                  <a:srgbClr val="424242"/>
                </a:solidFill>
                <a:effectLst/>
              </a:rPr>
              <a:t>Gastronomen</a:t>
            </a:r>
            <a:r>
              <a:rPr lang="en-GB" b="0" i="0" dirty="0">
                <a:solidFill>
                  <a:srgbClr val="424242"/>
                </a:solidFill>
                <a:effectLst/>
              </a:rPr>
              <a:t> </a:t>
            </a:r>
            <a:r>
              <a:rPr lang="en-GB" b="0" i="0" dirty="0" err="1">
                <a:solidFill>
                  <a:srgbClr val="424242"/>
                </a:solidFill>
                <a:effectLst/>
              </a:rPr>
              <a:t>zurückgegeben</a:t>
            </a:r>
            <a:r>
              <a:rPr lang="en-GB" b="0" i="0" dirty="0">
                <a:solidFill>
                  <a:srgbClr val="424242"/>
                </a:solidFill>
                <a:effectLst/>
              </a:rPr>
              <a:t> und damit </a:t>
            </a:r>
            <a:r>
              <a:rPr lang="en-GB" b="0" i="0" u="none" strike="noStrike" dirty="0">
                <a:solidFill>
                  <a:srgbClr val="F27954"/>
                </a:solidFill>
                <a:effectLst/>
                <a:hlinkClick r:id="rId4">
                  <a:extLst>
                    <a:ext uri="{A12FA001-AC4F-418D-AE19-62706E023703}">
                      <ahyp:hlinkClr xmlns:ahyp="http://schemas.microsoft.com/office/drawing/2018/hyperlinkcolor" val="tx"/>
                    </a:ext>
                  </a:extLst>
                </a:hlinkClick>
              </a:rPr>
              <a:t>die Stadt in ein Open-Air-Café verwandelt</a:t>
            </a:r>
            <a:r>
              <a:rPr lang="en-GB" b="0" i="0" dirty="0">
                <a:solidFill>
                  <a:srgbClr val="424242"/>
                </a:solidFill>
                <a:effectLst/>
              </a:rPr>
              <a:t>. </a:t>
            </a:r>
            <a:r>
              <a:rPr lang="en-GB" dirty="0">
                <a:solidFill>
                  <a:srgbClr val="424242"/>
                </a:solidFill>
              </a:rPr>
              <a:t>Es </a:t>
            </a:r>
            <a:r>
              <a:rPr lang="en-GB" dirty="0" err="1">
                <a:solidFill>
                  <a:srgbClr val="424242"/>
                </a:solidFill>
              </a:rPr>
              <a:t>wurden</a:t>
            </a:r>
            <a:r>
              <a:rPr lang="en-GB" dirty="0">
                <a:solidFill>
                  <a:srgbClr val="424242"/>
                </a:solidFill>
              </a:rPr>
              <a:t> 18</a:t>
            </a:r>
            <a:r>
              <a:rPr lang="en-GB" b="0" i="0" dirty="0">
                <a:solidFill>
                  <a:srgbClr val="424242"/>
                </a:solidFill>
                <a:effectLst/>
              </a:rPr>
              <a:t> öffentliche Flächen der Stadt zur </a:t>
            </a:r>
            <a:r>
              <a:rPr lang="en-GB" dirty="0">
                <a:solidFill>
                  <a:srgbClr val="424242"/>
                </a:solidFill>
              </a:rPr>
              <a:t>Verfügung gestellt</a:t>
            </a:r>
            <a:r>
              <a:rPr lang="en-GB" b="0" i="0" dirty="0">
                <a:solidFill>
                  <a:srgbClr val="424242"/>
                </a:solidFill>
                <a:effectLst/>
              </a:rPr>
              <a:t>, so dass die Unternehmen ihre Tätigkeit wieder aufnehmen konnten, ohne die Abstandsregeln zu verletzen. </a:t>
            </a:r>
            <a:r>
              <a:rPr lang="en-GB" b="0" i="0" dirty="0" err="1">
                <a:solidFill>
                  <a:srgbClr val="424242"/>
                </a:solidFill>
                <a:effectLst/>
              </a:rPr>
              <a:t>Über</a:t>
            </a:r>
            <a:r>
              <a:rPr lang="en-GB" b="0" i="0" dirty="0">
                <a:solidFill>
                  <a:srgbClr val="424242"/>
                </a:solidFill>
                <a:effectLst/>
              </a:rPr>
              <a:t> 160 Unternehmen haben sich um die Teilnahme an der Initiative </a:t>
            </a:r>
            <a:r>
              <a:rPr lang="en-GB" b="0" i="0" dirty="0" err="1">
                <a:solidFill>
                  <a:srgbClr val="424242"/>
                </a:solidFill>
                <a:effectLst/>
              </a:rPr>
              <a:t>beworben</a:t>
            </a:r>
            <a:r>
              <a:rPr lang="en-GB" b="0" i="0" dirty="0">
                <a:solidFill>
                  <a:srgbClr val="424242"/>
                </a:solidFill>
                <a:effectLst/>
              </a:rPr>
              <a:t>. </a:t>
            </a:r>
            <a:r>
              <a:rPr lang="en-GB" b="1" i="0" dirty="0">
                <a:solidFill>
                  <a:srgbClr val="F27954"/>
                </a:solidFill>
                <a:effectLst/>
              </a:rPr>
              <a:t>Kunstausstellungen </a:t>
            </a:r>
            <a:r>
              <a:rPr lang="en-GB" b="0" i="0" dirty="0">
                <a:solidFill>
                  <a:srgbClr val="424242"/>
                </a:solidFill>
                <a:effectLst/>
              </a:rPr>
              <a:t>können auf der </a:t>
            </a:r>
            <a:r>
              <a:rPr lang="en-GB" b="0" i="0" dirty="0" err="1">
                <a:solidFill>
                  <a:srgbClr val="424242"/>
                </a:solidFill>
                <a:effectLst/>
              </a:rPr>
              <a:t>Straße</a:t>
            </a:r>
            <a:r>
              <a:rPr lang="en-GB" b="0" i="0" dirty="0">
                <a:solidFill>
                  <a:srgbClr val="424242"/>
                </a:solidFill>
                <a:effectLst/>
              </a:rPr>
              <a:t> </a:t>
            </a:r>
            <a:r>
              <a:rPr lang="en-GB" b="0" i="0" dirty="0" err="1">
                <a:solidFill>
                  <a:srgbClr val="424242"/>
                </a:solidFill>
                <a:effectLst/>
              </a:rPr>
              <a:t>angeboten</a:t>
            </a:r>
            <a:r>
              <a:rPr lang="en-GB" b="0" i="0" dirty="0">
                <a:solidFill>
                  <a:srgbClr val="424242"/>
                </a:solidFill>
                <a:effectLst/>
              </a:rPr>
              <a:t> werden. </a:t>
            </a:r>
            <a:r>
              <a:rPr lang="en-GB" b="1" i="0" dirty="0">
                <a:solidFill>
                  <a:srgbClr val="F27954"/>
                </a:solidFill>
                <a:effectLst/>
              </a:rPr>
              <a:t>Stillgelegte öffentliche Flächen </a:t>
            </a:r>
            <a:r>
              <a:rPr lang="en-GB" b="0" i="0" dirty="0">
                <a:solidFill>
                  <a:srgbClr val="424242"/>
                </a:solidFill>
                <a:effectLst/>
              </a:rPr>
              <a:t>können als Pocket Parks zurückgewonnen werden, um </a:t>
            </a:r>
            <a:r>
              <a:rPr lang="en-GB" b="0" i="0" dirty="0" err="1">
                <a:solidFill>
                  <a:srgbClr val="424242"/>
                </a:solidFill>
                <a:effectLst/>
              </a:rPr>
              <a:t>Grünflächen</a:t>
            </a:r>
            <a:r>
              <a:rPr lang="en-GB" b="0" i="0" dirty="0">
                <a:solidFill>
                  <a:srgbClr val="424242"/>
                </a:solidFill>
                <a:effectLst/>
              </a:rPr>
              <a:t> </a:t>
            </a:r>
            <a:r>
              <a:rPr lang="en-GB" dirty="0">
                <a:solidFill>
                  <a:srgbClr val="424242"/>
                </a:solidFill>
              </a:rPr>
              <a:t>i</a:t>
            </a:r>
            <a:r>
              <a:rPr lang="en-GB" b="0" i="0" dirty="0">
                <a:solidFill>
                  <a:srgbClr val="424242"/>
                </a:solidFill>
                <a:effectLst/>
              </a:rPr>
              <a:t>n Stadtgebieten zu schaffen. </a:t>
            </a:r>
          </a:p>
          <a:p>
            <a:endParaRPr lang="en-IE" dirty="0"/>
          </a:p>
        </p:txBody>
      </p:sp>
      <p:sp>
        <p:nvSpPr>
          <p:cNvPr id="9" name="TextBox 8">
            <a:hlinkClick r:id="rId5"/>
            <a:extLst>
              <a:ext uri="{FF2B5EF4-FFF2-40B4-BE49-F238E27FC236}">
                <a16:creationId xmlns:a16="http://schemas.microsoft.com/office/drawing/2014/main" id="{F722B96F-D99F-747B-1351-7BE8A6AB8171}"/>
              </a:ext>
            </a:extLst>
          </p:cNvPr>
          <p:cNvSpPr txBox="1"/>
          <p:nvPr/>
        </p:nvSpPr>
        <p:spPr>
          <a:xfrm>
            <a:off x="6178678" y="0"/>
            <a:ext cx="6013321"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rPr>
              <a:t>Litauen verwandelt sich in ein riesiges Open-Air-Café</a:t>
            </a:r>
          </a:p>
          <a:p>
            <a:pPr algn="ctr"/>
            <a:endParaRPr lang="en-IE" dirty="0">
              <a:solidFill>
                <a:schemeClr val="bg1"/>
              </a:solidFill>
            </a:endParaRPr>
          </a:p>
        </p:txBody>
      </p:sp>
      <p:pic>
        <p:nvPicPr>
          <p:cNvPr id="2" name="Picture 4" descr="This northern European city has moved its bars and restaurants outside. Will  customers follow? | CBC News">
            <a:hlinkClick r:id="rId6"/>
            <a:extLst>
              <a:ext uri="{FF2B5EF4-FFF2-40B4-BE49-F238E27FC236}">
                <a16:creationId xmlns:a16="http://schemas.microsoft.com/office/drawing/2014/main" id="{510147D2-AE73-13D2-2068-9C3E71519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4280" y="4641169"/>
            <a:ext cx="3844796" cy="216269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ouchscreen with solid fill">
            <a:extLst>
              <a:ext uri="{FF2B5EF4-FFF2-40B4-BE49-F238E27FC236}">
                <a16:creationId xmlns:a16="http://schemas.microsoft.com/office/drawing/2014/main" id="{604D9D98-8B48-E7D2-C7E7-2A4DC32F82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03633" y="5686598"/>
            <a:ext cx="1117269" cy="1117269"/>
          </a:xfrm>
          <a:prstGeom prst="rect">
            <a:avLst/>
          </a:prstGeom>
        </p:spPr>
      </p:pic>
    </p:spTree>
    <p:extLst>
      <p:ext uri="{BB962C8B-B14F-4D97-AF65-F5344CB8AC3E}">
        <p14:creationId xmlns:p14="http://schemas.microsoft.com/office/powerpoint/2010/main" val="1522676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31413"/>
          </a:xfrm>
        </p:spPr>
        <p:txBody>
          <a:bodyPr>
            <a:normAutofit fontScale="70000" lnSpcReduction="20000"/>
          </a:bodyPr>
          <a:lstStyle/>
          <a:p>
            <a:pPr algn="l">
              <a:lnSpc>
                <a:spcPct val="110000"/>
              </a:lnSpc>
            </a:pPr>
            <a:r>
              <a:rPr lang="en-GB" b="1" i="0" dirty="0">
                <a:effectLst/>
              </a:rPr>
              <a:t>Die Auswirkungen der Krise sind im gesamten touristischen Ökosystem zu spüren, und die Wiedereröffnung und der Wiederaufbau von Reisezielen erfordern ein gemeinsames Vorgehen. </a:t>
            </a:r>
          </a:p>
          <a:p>
            <a:pPr algn="l">
              <a:lnSpc>
                <a:spcPct val="110000"/>
              </a:lnSpc>
            </a:pPr>
            <a:endParaRPr lang="en-GB" b="1" i="0" dirty="0">
              <a:effectLst/>
            </a:endParaRPr>
          </a:p>
          <a:p>
            <a:pPr marL="342900" indent="-342900" algn="l">
              <a:lnSpc>
                <a:spcPct val="110000"/>
              </a:lnSpc>
              <a:buFont typeface="Arial" panose="020B0604020202020204" pitchFamily="34" charset="0"/>
              <a:buChar char="•"/>
            </a:pPr>
            <a:r>
              <a:rPr lang="en-GB" b="0" i="0" dirty="0">
                <a:effectLst/>
              </a:rPr>
              <a:t>Wiederherstellung des Vertrauens der Reisenden und Ankurbelung der Nachfrage durch neue sichere und saubere Gütesiegel für den Sektor, Informations-Apps für Besucher und Kampagnen zur Förderung des Inlandstourismus. </a:t>
            </a:r>
          </a:p>
          <a:p>
            <a:pPr marL="342900" indent="-342900" algn="l">
              <a:lnSpc>
                <a:spcPct val="110000"/>
              </a:lnSpc>
              <a:buFont typeface="Arial" panose="020B0604020202020204" pitchFamily="34" charset="0"/>
              <a:buChar char="•"/>
            </a:pPr>
            <a:r>
              <a:rPr lang="en-GB" b="0" i="0" dirty="0">
                <a:effectLst/>
              </a:rPr>
              <a:t>Ausarbeitung umfassender Pläne zur Wiederbelebung des Tourismus, zur Wiederherstellung von Reisezielen, zur Förderung von Innovation und Investitionen und zur Neuausrichtung des Tourismussektors.</a:t>
            </a:r>
          </a:p>
          <a:p>
            <a:pPr algn="l">
              <a:lnSpc>
                <a:spcPct val="110000"/>
              </a:lnSpc>
            </a:pPr>
            <a:endParaRPr lang="en-GB" b="0" i="0" dirty="0">
              <a:effectLst/>
            </a:endParaRPr>
          </a:p>
          <a:p>
            <a:pPr algn="l">
              <a:lnSpc>
                <a:spcPct val="110000"/>
              </a:lnSpc>
            </a:pPr>
            <a:r>
              <a:rPr lang="en-GB" b="0" i="0" dirty="0">
                <a:effectLst/>
              </a:rPr>
              <a:t>Diese Maßnahmen sind von grundlegender Bedeutung, aber um die Tourismuswirtschaft erfolgreich wiederzubeleben und die Unternehmen wieder zum Laufen zu bringen, </a:t>
            </a:r>
            <a:r>
              <a:rPr lang="en-GB" b="1" i="0" dirty="0">
                <a:effectLst/>
              </a:rPr>
              <a:t>muss mehr auf koordinierte Weise getan werden, da die Tourismusdienstleistungen stark voneinander abhängig sind</a:t>
            </a:r>
            <a:r>
              <a:rPr lang="en-GB" b="0" i="0" dirty="0">
                <a:effectLst/>
              </a:rPr>
              <a:t>. Die Reise- und Tourismusbranche und die Regierungen sollten ihre Koordinierungsmechanismen weiter verstärken, um die </a:t>
            </a:r>
            <a:r>
              <a:rPr lang="en-GB" b="0" i="0" dirty="0" err="1">
                <a:effectLst/>
              </a:rPr>
              <a:t>Unternehmen</a:t>
            </a:r>
            <a:r>
              <a:rPr lang="en-GB" dirty="0"/>
              <a:t> </a:t>
            </a:r>
            <a:r>
              <a:rPr lang="en-GB" b="0" i="0" dirty="0">
                <a:effectLst/>
              </a:rPr>
              <a:t>und die Arbeitnehmer zu begleiten. Besondere Aufmerksamkeit sollte in der Erholungsphase auch den empfindlichsten/gefährdetsten Reisezielen gewidmet werden.</a:t>
            </a:r>
          </a:p>
          <a:p>
            <a:pPr>
              <a:lnSpc>
                <a:spcPct val="110000"/>
              </a:lnSpc>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77500" lnSpcReduction="20000"/>
          </a:bodyPr>
          <a:lstStyle/>
          <a:p>
            <a:r>
              <a:rPr lang="en-GB" sz="3600" b="1" i="0" dirty="0">
                <a:effectLst/>
              </a:rPr>
              <a:t>Forschung: Die Wahrnehmung von </a:t>
            </a:r>
            <a:r>
              <a:rPr lang="en-GB" sz="3600" b="1" i="0" dirty="0" err="1">
                <a:effectLst/>
              </a:rPr>
              <a:t>Tourismusmitarbeitern</a:t>
            </a:r>
            <a:r>
              <a:rPr lang="en-GB" sz="3600" b="1" i="0" dirty="0">
                <a:effectLst/>
              </a:rPr>
              <a:t> der Unterstützung der Evakuierung von Touristen in Notsituationen</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3879089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8DA819-BD4D-B3EA-83E5-51E968CBEEC1}"/>
              </a:ext>
            </a:extLst>
          </p:cNvPr>
          <p:cNvSpPr>
            <a:spLocks noGrp="1"/>
          </p:cNvSpPr>
          <p:nvPr>
            <p:ph type="body" sz="quarter" idx="16"/>
          </p:nvPr>
        </p:nvSpPr>
        <p:spPr/>
        <p:txBody>
          <a:bodyPr>
            <a:normAutofit lnSpcReduction="10000"/>
          </a:bodyPr>
          <a:lstStyle/>
          <a:p>
            <a:r>
              <a:rPr lang="en-IE" dirty="0">
                <a:hlinkClick r:id="rId2">
                  <a:extLst>
                    <a:ext uri="{A12FA001-AC4F-418D-AE19-62706E023703}">
                      <ahyp:hlinkClr xmlns:ahyp="http://schemas.microsoft.com/office/drawing/2018/hyperlinkcolor" val="tx"/>
                    </a:ext>
                  </a:extLst>
                </a:hlinkClick>
              </a:rPr>
              <a:t>Superillas von Barcelona</a:t>
            </a:r>
            <a:endParaRPr lang="en-IE" dirty="0"/>
          </a:p>
        </p:txBody>
      </p:sp>
      <p:sp>
        <p:nvSpPr>
          <p:cNvPr id="7" name="Text Placeholder 6">
            <a:extLst>
              <a:ext uri="{FF2B5EF4-FFF2-40B4-BE49-F238E27FC236}">
                <a16:creationId xmlns:a16="http://schemas.microsoft.com/office/drawing/2014/main" id="{61CAAD0C-B34A-4693-E6C8-0BB2EB294E36}"/>
              </a:ext>
            </a:extLst>
          </p:cNvPr>
          <p:cNvSpPr>
            <a:spLocks noGrp="1"/>
          </p:cNvSpPr>
          <p:nvPr>
            <p:ph type="body" sz="quarter" idx="18"/>
          </p:nvPr>
        </p:nvSpPr>
        <p:spPr>
          <a:xfrm>
            <a:off x="338291" y="2622048"/>
            <a:ext cx="5999756" cy="3601793"/>
          </a:xfrm>
        </p:spPr>
        <p:txBody>
          <a:bodyPr>
            <a:normAutofit fontScale="85000" lnSpcReduction="20000"/>
          </a:bodyPr>
          <a:lstStyle/>
          <a:p>
            <a:pPr>
              <a:lnSpc>
                <a:spcPct val="110000"/>
              </a:lnSpc>
              <a:spcBef>
                <a:spcPts val="0"/>
              </a:spcBef>
            </a:pPr>
            <a:r>
              <a:rPr lang="en-IE" dirty="0">
                <a:solidFill>
                  <a:srgbClr val="4D4D4D"/>
                </a:solidFill>
              </a:rPr>
              <a:t>Die Superblocks in Barcelona könnten ein Modell für die Zukunft sein. </a:t>
            </a:r>
            <a:r>
              <a:rPr lang="en-GB" b="0" i="0" dirty="0">
                <a:solidFill>
                  <a:srgbClr val="4D4D4D"/>
                </a:solidFill>
                <a:effectLst/>
              </a:rPr>
              <a:t>Nehmen Sie den Poblenou-Superblock. </a:t>
            </a:r>
            <a:r>
              <a:rPr lang="de-DE" b="0" i="0" dirty="0">
                <a:solidFill>
                  <a:srgbClr val="4D4D4D"/>
                </a:solidFill>
                <a:effectLst/>
              </a:rPr>
              <a:t>Durch die Beschränkung des Verkehrs auf eine Reihe von Einbahnstraßen und eine Geschwindigkeits-begrenzung von 10 km/h animiert der Superblock den Verkehr dazu, andere Wege zu wählen</a:t>
            </a:r>
            <a:r>
              <a:rPr lang="en-GB" b="0" i="0" dirty="0">
                <a:solidFill>
                  <a:srgbClr val="4D4D4D"/>
                </a:solidFill>
                <a:effectLst/>
              </a:rPr>
              <a:t>. Und indem man die Anzahl der Autos auf den Straßen auf den Wohnverkehr reduzierte, konnte man die ungenutzten Fahrspuren in </a:t>
            </a:r>
            <a:r>
              <a:rPr lang="en-GB" b="0" i="0" dirty="0" err="1">
                <a:solidFill>
                  <a:srgbClr val="4D4D4D"/>
                </a:solidFill>
                <a:effectLst/>
              </a:rPr>
              <a:t>öffentliche</a:t>
            </a:r>
            <a:r>
              <a:rPr lang="en-GB" b="0" i="0" dirty="0">
                <a:solidFill>
                  <a:srgbClr val="4D4D4D"/>
                </a:solidFill>
                <a:effectLst/>
              </a:rPr>
              <a:t> </a:t>
            </a:r>
            <a:r>
              <a:rPr lang="en-GB" b="0" i="0" dirty="0" err="1">
                <a:solidFill>
                  <a:srgbClr val="4D4D4D"/>
                </a:solidFill>
                <a:effectLst/>
              </a:rPr>
              <a:t>Räume</a:t>
            </a:r>
            <a:r>
              <a:rPr lang="en-GB" b="0" i="0" dirty="0">
                <a:solidFill>
                  <a:srgbClr val="4D4D4D"/>
                </a:solidFill>
                <a:effectLst/>
              </a:rPr>
              <a:t> umwandeln - Sitzgelegenheiten im Freien, Spielparks und Cafés. Autos sind zu einem Nebenschauplatz des Gemeinschaftslebens geworden. (</a:t>
            </a:r>
            <a:r>
              <a:rPr lang="en-GB" b="0" i="0" dirty="0">
                <a:solidFill>
                  <a:srgbClr val="4D4D4D"/>
                </a:solidFill>
                <a:effectLst/>
                <a:hlinkClick r:id="rId2">
                  <a:extLst>
                    <a:ext uri="{A12FA001-AC4F-418D-AE19-62706E023703}">
                      <ahyp:hlinkClr xmlns:ahyp="http://schemas.microsoft.com/office/drawing/2018/hyperlinkcolor" val="tx"/>
                    </a:ext>
                  </a:extLst>
                </a:hlinkClick>
              </a:rPr>
              <a:t>Quelle</a:t>
            </a:r>
            <a:r>
              <a:rPr lang="en-GB" b="0" i="0" dirty="0">
                <a:solidFill>
                  <a:srgbClr val="4D4D4D"/>
                </a:solidFill>
                <a:effectLst/>
              </a:rPr>
              <a:t>)</a:t>
            </a:r>
            <a:endParaRPr lang="en-IE" dirty="0">
              <a:solidFill>
                <a:srgbClr val="4D4D4D"/>
              </a:solidFill>
            </a:endParaRPr>
          </a:p>
        </p:txBody>
      </p:sp>
      <p:sp>
        <p:nvSpPr>
          <p:cNvPr id="10" name="TextBox 9">
            <a:extLst>
              <a:ext uri="{FF2B5EF4-FFF2-40B4-BE49-F238E27FC236}">
                <a16:creationId xmlns:a16="http://schemas.microsoft.com/office/drawing/2014/main" id="{3780D1C3-0E88-A8F1-17C7-47D246248E7F}"/>
              </a:ext>
            </a:extLst>
          </p:cNvPr>
          <p:cNvSpPr txBox="1"/>
          <p:nvPr/>
        </p:nvSpPr>
        <p:spPr>
          <a:xfrm>
            <a:off x="7593106" y="5854509"/>
            <a:ext cx="3908612"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https://youtu.be/ZORzsubQA_M </a:t>
            </a:r>
          </a:p>
        </p:txBody>
      </p:sp>
      <p:sp>
        <p:nvSpPr>
          <p:cNvPr id="2" name="TextBox 1">
            <a:hlinkClick r:id="rId4"/>
            <a:extLst>
              <a:ext uri="{FF2B5EF4-FFF2-40B4-BE49-F238E27FC236}">
                <a16:creationId xmlns:a16="http://schemas.microsoft.com/office/drawing/2014/main" id="{A3C942C2-3459-6220-18EF-6C28DECA98AF}"/>
              </a:ext>
            </a:extLst>
          </p:cNvPr>
          <p:cNvSpPr txBox="1"/>
          <p:nvPr/>
        </p:nvSpPr>
        <p:spPr>
          <a:xfrm>
            <a:off x="6178678" y="206618"/>
            <a:ext cx="6013321"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endParaRPr lang="en-IE" dirty="0">
              <a:solidFill>
                <a:schemeClr val="bg1"/>
              </a:solidFill>
            </a:endParaRPr>
          </a:p>
        </p:txBody>
      </p:sp>
      <p:pic>
        <p:nvPicPr>
          <p:cNvPr id="3" name="Picture 8">
            <a:hlinkClick r:id="rId3"/>
            <a:extLst>
              <a:ext uri="{FF2B5EF4-FFF2-40B4-BE49-F238E27FC236}">
                <a16:creationId xmlns:a16="http://schemas.microsoft.com/office/drawing/2014/main" id="{E143ECB0-3B49-7970-1495-B83E86A805D1}"/>
              </a:ext>
            </a:extLst>
          </p:cNvPr>
          <p:cNvPicPr>
            <a:picLocks noChangeAspect="1"/>
          </p:cNvPicPr>
          <p:nvPr/>
        </p:nvPicPr>
        <p:blipFill>
          <a:blip r:embed="rId5"/>
          <a:stretch>
            <a:fillRect/>
          </a:stretch>
        </p:blipFill>
        <p:spPr>
          <a:xfrm>
            <a:off x="6937188" y="1902331"/>
            <a:ext cx="5220447" cy="2964351"/>
          </a:xfrm>
          <a:prstGeom prst="rect">
            <a:avLst/>
          </a:prstGeom>
        </p:spPr>
      </p:pic>
    </p:spTree>
    <p:extLst>
      <p:ext uri="{BB962C8B-B14F-4D97-AF65-F5344CB8AC3E}">
        <p14:creationId xmlns:p14="http://schemas.microsoft.com/office/powerpoint/2010/main" val="3066485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407406" y="315554"/>
            <a:ext cx="5424414" cy="582221"/>
          </a:xfrm>
        </p:spPr>
        <p:txBody>
          <a:bodyPr>
            <a:normAutofit fontScale="62500" lnSpcReduction="20000"/>
          </a:bodyPr>
          <a:lstStyle/>
          <a:p>
            <a:pPr algn="ctr"/>
            <a:r>
              <a:rPr lang="en-IE" sz="3600" b="1" dirty="0">
                <a:solidFill>
                  <a:srgbClr val="7A547C"/>
                </a:solidFill>
              </a:rPr>
              <a:t>Die Digitalisierung wird </a:t>
            </a:r>
            <a:r>
              <a:rPr lang="en-IE" sz="3600" b="1" dirty="0" err="1">
                <a:solidFill>
                  <a:srgbClr val="7A547C"/>
                </a:solidFill>
              </a:rPr>
              <a:t>sich</a:t>
            </a:r>
            <a:r>
              <a:rPr lang="en-IE" sz="3600" b="1" dirty="0">
                <a:solidFill>
                  <a:srgbClr val="7A547C"/>
                </a:solidFill>
              </a:rPr>
              <a:t> </a:t>
            </a:r>
            <a:r>
              <a:rPr lang="en-IE" sz="3600" b="1" dirty="0" err="1">
                <a:solidFill>
                  <a:srgbClr val="7A547C"/>
                </a:solidFill>
              </a:rPr>
              <a:t>beschleunigen</a:t>
            </a:r>
            <a:endParaRPr lang="en-IE" sz="3600" b="1"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471289" y="828107"/>
            <a:ext cx="5542034" cy="5877493"/>
          </a:xfrm>
          <a:solidFill>
            <a:schemeClr val="bg1"/>
          </a:solidFill>
        </p:spPr>
        <p:txBody>
          <a:bodyPr>
            <a:noAutofit/>
          </a:bodyPr>
          <a:lstStyle/>
          <a:p>
            <a:r>
              <a:rPr lang="en-GB" sz="2200" b="0" i="0" dirty="0">
                <a:solidFill>
                  <a:srgbClr val="333333"/>
                </a:solidFill>
                <a:effectLst/>
              </a:rPr>
              <a:t>Es wird erwartet, dass sich die </a:t>
            </a:r>
            <a:r>
              <a:rPr lang="en-GB" sz="2200" b="1" i="0" dirty="0">
                <a:solidFill>
                  <a:srgbClr val="333333"/>
                </a:solidFill>
                <a:effectLst/>
              </a:rPr>
              <a:t>Digitalisierung </a:t>
            </a:r>
            <a:r>
              <a:rPr lang="en-GB" sz="2200" b="0" i="0" dirty="0">
                <a:solidFill>
                  <a:srgbClr val="333333"/>
                </a:solidFill>
                <a:effectLst/>
              </a:rPr>
              <a:t>im Bereich der Tourismusdienstleistungen weiter beschleunigen wird, einschließlich eines verstärkten Einsatzes von Automatisierung, kontaktlosen Zahlungen und Dienstleistungen, virtuellen Erlebnissen und der Bereitstellung von Informationen in Echtzeit.</a:t>
            </a:r>
          </a:p>
          <a:p>
            <a:endParaRPr lang="en-GB" sz="2200" dirty="0">
              <a:solidFill>
                <a:srgbClr val="333333"/>
              </a:solidFill>
            </a:endParaRPr>
          </a:p>
          <a:p>
            <a:r>
              <a:rPr lang="en-GB" sz="2200" dirty="0" err="1">
                <a:solidFill>
                  <a:srgbClr val="333333"/>
                </a:solidFill>
              </a:rPr>
              <a:t>Beispiel</a:t>
            </a:r>
            <a:r>
              <a:rPr lang="en-GB" sz="2200" dirty="0">
                <a:solidFill>
                  <a:srgbClr val="333333"/>
                </a:solidFill>
              </a:rPr>
              <a:t>: Eine Burger-Bar </a:t>
            </a:r>
            <a:r>
              <a:rPr lang="en-GB" sz="2200" dirty="0" err="1">
                <a:solidFill>
                  <a:srgbClr val="333333"/>
                </a:solidFill>
              </a:rPr>
              <a:t>durfte</a:t>
            </a:r>
            <a:r>
              <a:rPr lang="en-GB" sz="2200" dirty="0">
                <a:solidFill>
                  <a:srgbClr val="333333"/>
                </a:solidFill>
              </a:rPr>
              <a:t> </a:t>
            </a:r>
            <a:r>
              <a:rPr lang="en-GB" sz="2200" dirty="0" err="1">
                <a:solidFill>
                  <a:srgbClr val="333333"/>
                </a:solidFill>
              </a:rPr>
              <a:t>wegen</a:t>
            </a:r>
            <a:r>
              <a:rPr lang="en-GB" sz="2200" dirty="0">
                <a:solidFill>
                  <a:srgbClr val="333333"/>
                </a:solidFill>
              </a:rPr>
              <a:t> der Covid-</a:t>
            </a:r>
            <a:r>
              <a:rPr lang="en-GB" sz="2200" dirty="0" err="1">
                <a:solidFill>
                  <a:srgbClr val="333333"/>
                </a:solidFill>
              </a:rPr>
              <a:t>Auflagen</a:t>
            </a:r>
            <a:r>
              <a:rPr lang="en-GB" sz="2200" dirty="0">
                <a:solidFill>
                  <a:srgbClr val="333333"/>
                </a:solidFill>
              </a:rPr>
              <a:t> </a:t>
            </a:r>
            <a:r>
              <a:rPr lang="en-GB" sz="2200" dirty="0" err="1">
                <a:solidFill>
                  <a:srgbClr val="333333"/>
                </a:solidFill>
              </a:rPr>
              <a:t>nicht</a:t>
            </a:r>
            <a:r>
              <a:rPr lang="en-GB" sz="2200" dirty="0">
                <a:solidFill>
                  <a:srgbClr val="333333"/>
                </a:solidFill>
              </a:rPr>
              <a:t> regular </a:t>
            </a:r>
            <a:r>
              <a:rPr lang="en-GB" sz="2200" dirty="0" err="1">
                <a:solidFill>
                  <a:srgbClr val="333333"/>
                </a:solidFill>
              </a:rPr>
              <a:t>öffnen</a:t>
            </a:r>
            <a:r>
              <a:rPr lang="en-GB" sz="2200" dirty="0">
                <a:solidFill>
                  <a:srgbClr val="333333"/>
                </a:solidFill>
              </a:rPr>
              <a:t>. Der Besitzer Michael Sheary hat ein digitales Drive-Thru eingerichtet, bei dem Bestellungen über WhatsApp entgegengenommen werden. Auch wenn es sich dabei um einen tagesaktuellen Ansatz handelt, zeugt er doch vom Erfindungsreichtum </a:t>
            </a:r>
            <a:r>
              <a:rPr lang="en-GB" sz="2200" dirty="0" err="1">
                <a:solidFill>
                  <a:srgbClr val="333333"/>
                </a:solidFill>
              </a:rPr>
              <a:t>einiger</a:t>
            </a:r>
            <a:r>
              <a:rPr lang="en-GB" sz="2200" dirty="0">
                <a:solidFill>
                  <a:srgbClr val="333333"/>
                </a:solidFill>
              </a:rPr>
              <a:t> </a:t>
            </a:r>
            <a:r>
              <a:rPr lang="en-GB" sz="2200" dirty="0" err="1">
                <a:solidFill>
                  <a:srgbClr val="333333"/>
                </a:solidFill>
              </a:rPr>
              <a:t>Geschäftsinhaber</a:t>
            </a:r>
            <a:r>
              <a:rPr lang="en-GB" sz="2200" dirty="0">
                <a:solidFill>
                  <a:srgbClr val="333333"/>
                </a:solidFill>
              </a:rPr>
              <a:t>.</a:t>
            </a:r>
            <a:endParaRPr lang="en-IE" sz="2200" b="0" dirty="0"/>
          </a:p>
          <a:p>
            <a:endParaRPr lang="en-IE" sz="2200" dirty="0"/>
          </a:p>
        </p:txBody>
      </p:sp>
      <p:sp>
        <p:nvSpPr>
          <p:cNvPr id="2" name="TextBox 1">
            <a:hlinkClick r:id="rId2"/>
            <a:extLst>
              <a:ext uri="{FF2B5EF4-FFF2-40B4-BE49-F238E27FC236}">
                <a16:creationId xmlns:a16="http://schemas.microsoft.com/office/drawing/2014/main" id="{5D39AA6F-7136-06D5-D876-336BEACCBDAB}"/>
              </a:ext>
            </a:extLst>
          </p:cNvPr>
          <p:cNvSpPr txBox="1"/>
          <p:nvPr/>
        </p:nvSpPr>
        <p:spPr>
          <a:xfrm>
            <a:off x="6178678" y="0"/>
            <a:ext cx="6013321"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Bujo (Burger Bar) </a:t>
            </a:r>
            <a:r>
              <a:rPr lang="en-IE" sz="2400" dirty="0" err="1">
                <a:solidFill>
                  <a:schemeClr val="bg1"/>
                </a:solidFill>
                <a:hlinkClick r:id="rId3">
                  <a:extLst>
                    <a:ext uri="{A12FA001-AC4F-418D-AE19-62706E023703}">
                      <ahyp:hlinkClr xmlns:ahyp="http://schemas.microsoft.com/office/drawing/2018/hyperlinkcolor" val="tx"/>
                    </a:ext>
                  </a:extLst>
                </a:hlinkClick>
              </a:rPr>
              <a:t>Sandmount </a:t>
            </a:r>
            <a:r>
              <a:rPr lang="en-IE" sz="2400" dirty="0">
                <a:solidFill>
                  <a:schemeClr val="bg1"/>
                </a:solidFill>
                <a:hlinkClick r:id="rId3">
                  <a:extLst>
                    <a:ext uri="{A12FA001-AC4F-418D-AE19-62706E023703}">
                      <ahyp:hlinkClr xmlns:ahyp="http://schemas.microsoft.com/office/drawing/2018/hyperlinkcolor" val="tx"/>
                    </a:ext>
                  </a:extLst>
                </a:hlinkClick>
              </a:rPr>
              <a:t>Dublin, Irland</a:t>
            </a:r>
            <a:endParaRPr lang="en-IE" sz="2400" dirty="0">
              <a:solidFill>
                <a:schemeClr val="bg1"/>
              </a:solidFill>
            </a:endParaRPr>
          </a:p>
          <a:p>
            <a:pPr algn="ctr"/>
            <a:endParaRPr lang="en-IE" dirty="0">
              <a:solidFill>
                <a:schemeClr val="bg1"/>
              </a:solidFill>
            </a:endParaRPr>
          </a:p>
        </p:txBody>
      </p:sp>
      <p:sp>
        <p:nvSpPr>
          <p:cNvPr id="4" name="TextBox 3">
            <a:extLst>
              <a:ext uri="{FF2B5EF4-FFF2-40B4-BE49-F238E27FC236}">
                <a16:creationId xmlns:a16="http://schemas.microsoft.com/office/drawing/2014/main" id="{8BDC81E1-2E7B-11AA-CF83-93364336AAB0}"/>
              </a:ext>
            </a:extLst>
          </p:cNvPr>
          <p:cNvSpPr txBox="1"/>
          <p:nvPr/>
        </p:nvSpPr>
        <p:spPr>
          <a:xfrm>
            <a:off x="6324846" y="4954030"/>
            <a:ext cx="5867154" cy="1754326"/>
          </a:xfrm>
          <a:prstGeom prst="rect">
            <a:avLst/>
          </a:prstGeom>
          <a:solidFill>
            <a:srgbClr val="086D6E"/>
          </a:solidFill>
        </p:spPr>
        <p:txBody>
          <a:bodyPr wrap="square" rtlCol="0">
            <a:spAutoFit/>
          </a:bodyPr>
          <a:lstStyle/>
          <a:p>
            <a:pPr algn="ctr"/>
            <a:r>
              <a:rPr lang="en-GB" sz="1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Wir</a:t>
            </a:r>
            <a:r>
              <a:rPr lang="en-GB"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befestigten</a:t>
            </a:r>
            <a:r>
              <a:rPr lang="en-GB"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eines unserer Smartphones an </a:t>
            </a:r>
            <a:r>
              <a:rPr lang="en-GB" sz="1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unserem</a:t>
            </a:r>
            <a:r>
              <a:rPr lang="en-GB"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Schaufenster, stellten ein weiteres Smartphone an unsere Theke und verbanden sie über einen ständig aktiven @whatsapp-Videoanruf, und plötzlich hatten wir eine Art virtuelles Portal. Es bot soziale Distanz (keine Gäste auf dem Gelände erlaubt) und einen kontaktlosen Abholservice. </a:t>
            </a:r>
            <a:endParaRPr lang="en-IE" i="1" dirty="0">
              <a:solidFill>
                <a:schemeClr val="bg1"/>
              </a:solidFill>
            </a:endParaRPr>
          </a:p>
        </p:txBody>
      </p:sp>
      <p:pic>
        <p:nvPicPr>
          <p:cNvPr id="8" name="Graphic 7" descr="Touchscreen with solid fill">
            <a:extLst>
              <a:ext uri="{FF2B5EF4-FFF2-40B4-BE49-F238E27FC236}">
                <a16:creationId xmlns:a16="http://schemas.microsoft.com/office/drawing/2014/main" id="{287CCA4B-2721-3975-9AD8-241FE36B41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4731" y="3766853"/>
            <a:ext cx="1117269" cy="1117269"/>
          </a:xfrm>
          <a:prstGeom prst="rect">
            <a:avLst/>
          </a:prstGeom>
        </p:spPr>
      </p:pic>
      <p:pic>
        <p:nvPicPr>
          <p:cNvPr id="3" name="Picture 2">
            <a:hlinkClick r:id="rId3"/>
            <a:extLst>
              <a:ext uri="{FF2B5EF4-FFF2-40B4-BE49-F238E27FC236}">
                <a16:creationId xmlns:a16="http://schemas.microsoft.com/office/drawing/2014/main" id="{75CAA2F1-FAC4-67BA-6335-3076DA28DEA1}"/>
              </a:ext>
            </a:extLst>
          </p:cNvPr>
          <p:cNvPicPr>
            <a:picLocks noChangeAspect="1"/>
          </p:cNvPicPr>
          <p:nvPr/>
        </p:nvPicPr>
        <p:blipFill>
          <a:blip r:embed="rId6"/>
          <a:stretch>
            <a:fillRect/>
          </a:stretch>
        </p:blipFill>
        <p:spPr>
          <a:xfrm>
            <a:off x="6284836" y="1460930"/>
            <a:ext cx="5657683" cy="3308294"/>
          </a:xfrm>
          <a:prstGeom prst="rect">
            <a:avLst/>
          </a:prstGeom>
        </p:spPr>
      </p:pic>
    </p:spTree>
    <p:extLst>
      <p:ext uri="{BB962C8B-B14F-4D97-AF65-F5344CB8AC3E}">
        <p14:creationId xmlns:p14="http://schemas.microsoft.com/office/powerpoint/2010/main" val="351196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686442" y="245886"/>
            <a:ext cx="4716425" cy="582221"/>
          </a:xfrm>
        </p:spPr>
        <p:txBody>
          <a:bodyPr>
            <a:normAutofit fontScale="62500" lnSpcReduction="20000"/>
          </a:bodyPr>
          <a:lstStyle/>
          <a:p>
            <a:r>
              <a:rPr lang="en-IE" sz="3600" b="1" dirty="0" err="1">
                <a:solidFill>
                  <a:srgbClr val="7A547C"/>
                </a:solidFill>
              </a:rPr>
              <a:t>Umzug</a:t>
            </a:r>
            <a:r>
              <a:rPr lang="en-IE" sz="3600" b="1" dirty="0">
                <a:solidFill>
                  <a:srgbClr val="7A547C"/>
                </a:solidFill>
              </a:rPr>
              <a:t> von </a:t>
            </a:r>
            <a:r>
              <a:rPr lang="en-IE" sz="3600" b="1" dirty="0" err="1">
                <a:solidFill>
                  <a:srgbClr val="7A547C"/>
                </a:solidFill>
              </a:rPr>
              <a:t>drinnen</a:t>
            </a:r>
            <a:r>
              <a:rPr lang="en-IE" sz="3600" b="1" dirty="0">
                <a:solidFill>
                  <a:srgbClr val="7A547C"/>
                </a:solidFill>
              </a:rPr>
              <a:t> </a:t>
            </a:r>
            <a:r>
              <a:rPr lang="en-IE" sz="3600" b="1" dirty="0" err="1">
                <a:solidFill>
                  <a:srgbClr val="7A547C"/>
                </a:solidFill>
              </a:rPr>
              <a:t>nach</a:t>
            </a:r>
            <a:r>
              <a:rPr lang="en-IE" sz="3600" b="1" dirty="0">
                <a:solidFill>
                  <a:srgbClr val="7A547C"/>
                </a:solidFill>
              </a:rPr>
              <a:t> draußen</a:t>
            </a:r>
          </a:p>
          <a:p>
            <a:endParaRPr lang="en-IE" b="1"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388679" y="828106"/>
            <a:ext cx="5395868" cy="5877493"/>
          </a:xfrm>
          <a:solidFill>
            <a:schemeClr val="bg1"/>
          </a:solidFill>
        </p:spPr>
        <p:txBody>
          <a:bodyPr anchor="ctr">
            <a:noAutofit/>
          </a:bodyPr>
          <a:lstStyle/>
          <a:p>
            <a:r>
              <a:rPr lang="en-GB" sz="2400" b="0" i="0" dirty="0">
                <a:effectLst/>
              </a:rPr>
              <a:t>Mehr Unternehmen schaffen innovative und sichere Erfahrungen für eine Welt nach COVID-19. Die Tourneeproduktion von </a:t>
            </a:r>
            <a:r>
              <a:rPr lang="en-GB" sz="2400" b="0" i="0" u="none" strike="noStrike" dirty="0">
                <a:effectLst/>
                <a:hlinkClick r:id="rId2">
                  <a:extLst>
                    <a:ext uri="{A12FA001-AC4F-418D-AE19-62706E023703}">
                      <ahyp:hlinkClr xmlns:ahyp="http://schemas.microsoft.com/office/drawing/2018/hyperlinkcolor" val="tx"/>
                    </a:ext>
                  </a:extLst>
                </a:hlinkClick>
              </a:rPr>
              <a:t>"Das Phantom der Oper" in Seoul </a:t>
            </a:r>
            <a:r>
              <a:rPr lang="en-GB" sz="2400" b="0" i="0" u="none" strike="noStrike" dirty="0" err="1">
                <a:effectLst/>
              </a:rPr>
              <a:t>ist</a:t>
            </a:r>
            <a:r>
              <a:rPr lang="en-GB" sz="2400" b="0" i="0" u="none" strike="noStrike" dirty="0">
                <a:effectLst/>
              </a:rPr>
              <a:t> </a:t>
            </a:r>
            <a:r>
              <a:rPr lang="en-GB" sz="2400" b="0" i="0" dirty="0">
                <a:effectLst/>
              </a:rPr>
              <a:t>dank eines umfassenden Überwachungssystems und Temperatursensoren an den Türen des Theaters jeden Abend fast voll besetzt. Andere Einrichtungen wie das </a:t>
            </a:r>
            <a:r>
              <a:rPr lang="en-GB" sz="2400" b="0" i="0" u="none" strike="noStrike" dirty="0">
                <a:effectLst/>
                <a:hlinkClick r:id="rId3">
                  <a:extLst>
                    <a:ext uri="{A12FA001-AC4F-418D-AE19-62706E023703}">
                      <ahyp:hlinkClr xmlns:ahyp="http://schemas.microsoft.com/office/drawing/2018/hyperlinkcolor" val="tx"/>
                    </a:ext>
                  </a:extLst>
                </a:hlinkClick>
              </a:rPr>
              <a:t>Rijksmuseum </a:t>
            </a:r>
            <a:r>
              <a:rPr lang="en-GB" sz="2400" b="0" i="0" dirty="0">
                <a:effectLst/>
              </a:rPr>
              <a:t>in Amsterdam setzen zeitlich begrenzte Kartenkontingente und reduzierte Besucherzahlen durch.</a:t>
            </a:r>
          </a:p>
          <a:p>
            <a:endParaRPr lang="en-GB" dirty="0"/>
          </a:p>
          <a:p>
            <a:endParaRPr lang="en-IE" sz="2100" dirty="0"/>
          </a:p>
        </p:txBody>
      </p:sp>
      <p:sp>
        <p:nvSpPr>
          <p:cNvPr id="2" name="TextBox 1">
            <a:hlinkClick r:id="rId4"/>
            <a:extLst>
              <a:ext uri="{FF2B5EF4-FFF2-40B4-BE49-F238E27FC236}">
                <a16:creationId xmlns:a16="http://schemas.microsoft.com/office/drawing/2014/main" id="{C3B7DC41-1555-F393-FB6F-044BD28F6E84}"/>
              </a:ext>
            </a:extLst>
          </p:cNvPr>
          <p:cNvSpPr txBox="1"/>
          <p:nvPr/>
        </p:nvSpPr>
        <p:spPr>
          <a:xfrm>
            <a:off x="6178678" y="0"/>
            <a:ext cx="6013321" cy="1323439"/>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000" dirty="0">
                <a:solidFill>
                  <a:schemeClr val="bg1"/>
                </a:solidFill>
              </a:rPr>
              <a:t>Phantom der Oper setzt auf modernste Technik</a:t>
            </a:r>
          </a:p>
          <a:p>
            <a:pPr algn="ctr"/>
            <a:r>
              <a:rPr lang="en-IE" sz="2000" dirty="0">
                <a:solidFill>
                  <a:schemeClr val="bg1"/>
                </a:solidFill>
              </a:rPr>
              <a:t>Rijksmuseum Amsterdam verwendet Zeitkartenschlitze</a:t>
            </a:r>
            <a:endParaRPr lang="en-IE" dirty="0">
              <a:solidFill>
                <a:schemeClr val="bg1"/>
              </a:solidFill>
            </a:endParaRPr>
          </a:p>
        </p:txBody>
      </p:sp>
      <p:pic>
        <p:nvPicPr>
          <p:cNvPr id="4" name="Picture 3">
            <a:hlinkClick r:id="rId5"/>
            <a:extLst>
              <a:ext uri="{FF2B5EF4-FFF2-40B4-BE49-F238E27FC236}">
                <a16:creationId xmlns:a16="http://schemas.microsoft.com/office/drawing/2014/main" id="{6D43FA0C-C30D-8853-7379-DC47BB26B6D6}"/>
              </a:ext>
            </a:extLst>
          </p:cNvPr>
          <p:cNvPicPr>
            <a:picLocks noChangeAspect="1"/>
          </p:cNvPicPr>
          <p:nvPr/>
        </p:nvPicPr>
        <p:blipFill>
          <a:blip r:embed="rId6"/>
          <a:stretch>
            <a:fillRect/>
          </a:stretch>
        </p:blipFill>
        <p:spPr>
          <a:xfrm>
            <a:off x="6560964" y="3047542"/>
            <a:ext cx="5242357" cy="3507028"/>
          </a:xfrm>
          <a:prstGeom prst="rect">
            <a:avLst/>
          </a:prstGeom>
        </p:spPr>
      </p:pic>
      <p:pic>
        <p:nvPicPr>
          <p:cNvPr id="3074" name="Picture 2" descr="Rijksmuseum Tickets and Guided Tours in Amsterdam | musement">
            <a:extLst>
              <a:ext uri="{FF2B5EF4-FFF2-40B4-BE49-F238E27FC236}">
                <a16:creationId xmlns:a16="http://schemas.microsoft.com/office/drawing/2014/main" id="{A63FF770-F5CA-1DAB-C3D3-79450262A5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691" y="1323439"/>
            <a:ext cx="4751293" cy="185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1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B49C86-D8CA-4265-9A4D-0C22444F499A}"/>
              </a:ext>
            </a:extLst>
          </p:cNvPr>
          <p:cNvSpPr>
            <a:spLocks noGrp="1"/>
          </p:cNvSpPr>
          <p:nvPr>
            <p:ph type="body" sz="quarter" idx="13"/>
          </p:nvPr>
        </p:nvSpPr>
        <p:spPr>
          <a:xfrm>
            <a:off x="827512" y="810208"/>
            <a:ext cx="5187806" cy="5035621"/>
          </a:xfrm>
        </p:spPr>
        <p:txBody>
          <a:bodyPr>
            <a:normAutofit fontScale="70000" lnSpcReduction="20000"/>
          </a:bodyPr>
          <a:lstStyle/>
          <a:p>
            <a:pPr algn="ctr">
              <a:lnSpc>
                <a:spcPct val="120000"/>
              </a:lnSpc>
            </a:pPr>
            <a:r>
              <a:rPr lang="en-GB" b="0" i="0" dirty="0">
                <a:effectLst/>
              </a:rPr>
              <a:t>"Diese Pandemie war eine Warnung, dass wir die Art und Weise, wie wir leben, reisen und die Welt sehen, ändern müssen. Wir haben die Möglichkeit, wieder grüner zu bauen und uns für kohlenstoffarme Maßnahmen zu entscheiden, die die Natur und die biologische Vielfalt schützen und gleichzeitig den wirtschaftlichen Nutzen erhalten, den die </a:t>
            </a:r>
            <a:r>
              <a:rPr lang="en-GB" b="0" i="0" dirty="0" err="1">
                <a:effectLst/>
              </a:rPr>
              <a:t>millionenschwere</a:t>
            </a:r>
            <a:r>
              <a:rPr lang="en-GB" b="0" i="0" dirty="0">
                <a:effectLst/>
              </a:rPr>
              <a:t> </a:t>
            </a:r>
            <a:r>
              <a:rPr lang="en-GB" b="0" i="0" dirty="0" err="1">
                <a:effectLst/>
              </a:rPr>
              <a:t>Tourismusbranche</a:t>
            </a:r>
            <a:r>
              <a:rPr lang="en-GB" b="0" i="0" dirty="0">
                <a:effectLst/>
              </a:rPr>
              <a:t> den </a:t>
            </a:r>
            <a:r>
              <a:rPr lang="en-GB" b="0" i="0" dirty="0" err="1">
                <a:effectLst/>
              </a:rPr>
              <a:t>lokalen</a:t>
            </a:r>
            <a:r>
              <a:rPr lang="en-GB" b="0" i="0" dirty="0">
                <a:effectLst/>
              </a:rPr>
              <a:t> </a:t>
            </a:r>
            <a:r>
              <a:rPr lang="en-GB" b="0" i="0" dirty="0" err="1">
                <a:effectLst/>
              </a:rPr>
              <a:t>Gemeinschaften</a:t>
            </a:r>
            <a:r>
              <a:rPr lang="en-GB" b="0" i="0" dirty="0">
                <a:effectLst/>
              </a:rPr>
              <a:t> auf der ganzen Welt bringt."</a:t>
            </a:r>
          </a:p>
          <a:p>
            <a:pPr algn="ctr">
              <a:lnSpc>
                <a:spcPct val="120000"/>
              </a:lnSpc>
            </a:pPr>
            <a:endParaRPr lang="en-GB" b="0" i="0" dirty="0">
              <a:effectLst/>
            </a:endParaRPr>
          </a:p>
          <a:p>
            <a:pPr algn="ctr">
              <a:lnSpc>
                <a:spcPct val="120000"/>
              </a:lnSpc>
            </a:pPr>
            <a:r>
              <a:rPr lang="en-GB" b="1" i="0" dirty="0">
                <a:effectLst/>
              </a:rPr>
              <a:t>Mark Radka</a:t>
            </a:r>
            <a:br>
              <a:rPr lang="en-GB" b="0" i="0" dirty="0">
                <a:effectLst/>
              </a:rPr>
            </a:br>
            <a:r>
              <a:rPr lang="en-GB" b="0" i="0" dirty="0">
                <a:effectLst/>
              </a:rPr>
              <a:t>Leiter der Abteilung Energie und Klima des UN-Umweltprogramms (UNEP)</a:t>
            </a:r>
          </a:p>
          <a:p>
            <a:pPr>
              <a:lnSpc>
                <a:spcPct val="120000"/>
              </a:lnSpc>
            </a:pPr>
            <a:endParaRPr lang="en-IE" dirty="0"/>
          </a:p>
        </p:txBody>
      </p:sp>
      <p:pic>
        <p:nvPicPr>
          <p:cNvPr id="2" name="Picture 2" descr="Mark Radka | UNEP - UN Environment Programme">
            <a:extLst>
              <a:ext uri="{FF2B5EF4-FFF2-40B4-BE49-F238E27FC236}">
                <a16:creationId xmlns:a16="http://schemas.microsoft.com/office/drawing/2014/main" id="{7F43B5F0-D2C0-1411-FD50-467F990F0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501" y="635654"/>
            <a:ext cx="4448175" cy="521017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8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3AB45B3-99BB-B9B9-B61C-13A075F795E2}"/>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Text Placeholder 3">
            <a:extLst>
              <a:ext uri="{FF2B5EF4-FFF2-40B4-BE49-F238E27FC236}">
                <a16:creationId xmlns:a16="http://schemas.microsoft.com/office/drawing/2014/main" id="{027C7394-DFDD-39BF-2B6B-61809E7B850B}"/>
              </a:ext>
            </a:extLst>
          </p:cNvPr>
          <p:cNvSpPr>
            <a:spLocks noGrp="1"/>
          </p:cNvSpPr>
          <p:nvPr>
            <p:ph type="body" sz="quarter" idx="15"/>
          </p:nvPr>
        </p:nvSpPr>
        <p:spPr>
          <a:xfrm>
            <a:off x="6781160" y="1049309"/>
            <a:ext cx="511077" cy="635000"/>
          </a:xfrm>
        </p:spPr>
        <p:txBody>
          <a:bodyPr/>
          <a:lstStyle/>
          <a:p>
            <a:r>
              <a:rPr lang="en-IE" sz="2400" b="1" dirty="0"/>
              <a:t>1</a:t>
            </a:r>
          </a:p>
        </p:txBody>
      </p:sp>
      <p:sp>
        <p:nvSpPr>
          <p:cNvPr id="27" name="Text Placeholder 2">
            <a:extLst>
              <a:ext uri="{FF2B5EF4-FFF2-40B4-BE49-F238E27FC236}">
                <a16:creationId xmlns:a16="http://schemas.microsoft.com/office/drawing/2014/main" id="{0162AD9A-1C08-8DA0-114C-ECFBCD443751}"/>
              </a:ext>
            </a:extLst>
          </p:cNvPr>
          <p:cNvSpPr>
            <a:spLocks noGrp="1"/>
          </p:cNvSpPr>
          <p:nvPr>
            <p:ph type="body" sz="quarter" idx="14"/>
          </p:nvPr>
        </p:nvSpPr>
        <p:spPr>
          <a:xfrm>
            <a:off x="7511069" y="992114"/>
            <a:ext cx="4465067" cy="822373"/>
          </a:xfrm>
        </p:spPr>
        <p:txBody>
          <a:bodyPr/>
          <a:lstStyle/>
          <a:p>
            <a:pPr>
              <a:lnSpc>
                <a:spcPct val="100000"/>
              </a:lnSpc>
              <a:spcBef>
                <a:spcPts val="0"/>
              </a:spcBef>
            </a:pPr>
            <a:r>
              <a:rPr lang="en-IE" sz="2000" b="1" dirty="0"/>
              <a:t>Tourismusregionen und der Aufbau von Resilienz nach der Krise </a:t>
            </a:r>
          </a:p>
        </p:txBody>
      </p:sp>
      <p:sp>
        <p:nvSpPr>
          <p:cNvPr id="28" name="Text Placeholder 7">
            <a:extLst>
              <a:ext uri="{FF2B5EF4-FFF2-40B4-BE49-F238E27FC236}">
                <a16:creationId xmlns:a16="http://schemas.microsoft.com/office/drawing/2014/main" id="{6A1881AF-818F-78F1-6B85-12F62E1E8F1D}"/>
              </a:ext>
            </a:extLst>
          </p:cNvPr>
          <p:cNvSpPr txBox="1">
            <a:spLocks/>
          </p:cNvSpPr>
          <p:nvPr/>
        </p:nvSpPr>
        <p:spPr>
          <a:xfrm>
            <a:off x="7511069" y="208181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Aufbau eines regionalen Geschäftskontinuitätsplans für den Tourismus</a:t>
            </a:r>
            <a:endParaRPr lang="en-IE" sz="1800" i="1" dirty="0"/>
          </a:p>
        </p:txBody>
      </p:sp>
      <p:sp>
        <p:nvSpPr>
          <p:cNvPr id="29" name="Text Placeholder 8">
            <a:extLst>
              <a:ext uri="{FF2B5EF4-FFF2-40B4-BE49-F238E27FC236}">
                <a16:creationId xmlns:a16="http://schemas.microsoft.com/office/drawing/2014/main" id="{B60B7005-2474-3673-31B4-C23AFC17303D}"/>
              </a:ext>
            </a:extLst>
          </p:cNvPr>
          <p:cNvSpPr txBox="1">
            <a:spLocks/>
          </p:cNvSpPr>
          <p:nvPr/>
        </p:nvSpPr>
        <p:spPr>
          <a:xfrm>
            <a:off x="6781160" y="318369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3</a:t>
            </a:r>
          </a:p>
        </p:txBody>
      </p:sp>
      <p:sp>
        <p:nvSpPr>
          <p:cNvPr id="30" name="Text Placeholder 9">
            <a:extLst>
              <a:ext uri="{FF2B5EF4-FFF2-40B4-BE49-F238E27FC236}">
                <a16:creationId xmlns:a16="http://schemas.microsoft.com/office/drawing/2014/main" id="{474CAF2D-60A1-57FC-EDB9-4F42BF20B125}"/>
              </a:ext>
            </a:extLst>
          </p:cNvPr>
          <p:cNvSpPr txBox="1">
            <a:spLocks/>
          </p:cNvSpPr>
          <p:nvPr/>
        </p:nvSpPr>
        <p:spPr>
          <a:xfrm>
            <a:off x="7479051" y="294729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Erkennen von Veränderungen in der Branche und in der Region</a:t>
            </a:r>
            <a:endParaRPr lang="en-IE" sz="2000" dirty="0"/>
          </a:p>
        </p:txBody>
      </p:sp>
      <p:sp>
        <p:nvSpPr>
          <p:cNvPr id="31" name="Text Placeholder 10">
            <a:extLst>
              <a:ext uri="{FF2B5EF4-FFF2-40B4-BE49-F238E27FC236}">
                <a16:creationId xmlns:a16="http://schemas.microsoft.com/office/drawing/2014/main" id="{29B48C7E-B87A-1CD1-4C09-63C2CCC8B5E3}"/>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p>
        </p:txBody>
      </p:sp>
      <p:sp>
        <p:nvSpPr>
          <p:cNvPr id="32" name="Text Placeholder 11">
            <a:extLst>
              <a:ext uri="{FF2B5EF4-FFF2-40B4-BE49-F238E27FC236}">
                <a16:creationId xmlns:a16="http://schemas.microsoft.com/office/drawing/2014/main" id="{CFB93837-15E3-17D1-B71C-C5968619AC47}"/>
              </a:ext>
            </a:extLst>
          </p:cNvPr>
          <p:cNvSpPr txBox="1">
            <a:spLocks/>
          </p:cNvSpPr>
          <p:nvPr/>
        </p:nvSpPr>
        <p:spPr>
          <a:xfrm>
            <a:off x="7511069" y="4493313"/>
            <a:ext cx="4465067" cy="12764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Wiederaufbau einer Tourismusregion nach der Krise</a:t>
            </a:r>
          </a:p>
          <a:p>
            <a:pPr>
              <a:lnSpc>
                <a:spcPct val="100000"/>
              </a:lnSpc>
              <a:spcBef>
                <a:spcPts val="0"/>
              </a:spcBef>
            </a:pPr>
            <a:r>
              <a:rPr lang="en-IE" sz="1800" i="1" dirty="0"/>
              <a:t>Die Zukunft überdenken und eine "neue Normalität" schaffen</a:t>
            </a:r>
          </a:p>
        </p:txBody>
      </p:sp>
      <p:sp>
        <p:nvSpPr>
          <p:cNvPr id="33" name="Text Placeholder 4">
            <a:extLst>
              <a:ext uri="{FF2B5EF4-FFF2-40B4-BE49-F238E27FC236}">
                <a16:creationId xmlns:a16="http://schemas.microsoft.com/office/drawing/2014/main" id="{13C16345-2775-19B0-FE46-52AE7CF66719}"/>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Inhaltsübersicht</a:t>
            </a:r>
            <a:endParaRPr lang="en-IE" sz="3200" dirty="0"/>
          </a:p>
        </p:txBody>
      </p:sp>
      <p:sp>
        <p:nvSpPr>
          <p:cNvPr id="34" name="Text Placeholder 3">
            <a:extLst>
              <a:ext uri="{FF2B5EF4-FFF2-40B4-BE49-F238E27FC236}">
                <a16:creationId xmlns:a16="http://schemas.microsoft.com/office/drawing/2014/main" id="{0B9EF48F-62D3-5B36-CEDD-C914789E4C07}"/>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35" name="Text Placeholder 3">
            <a:extLst>
              <a:ext uri="{FF2B5EF4-FFF2-40B4-BE49-F238E27FC236}">
                <a16:creationId xmlns:a16="http://schemas.microsoft.com/office/drawing/2014/main" id="{862263EF-07E1-540B-771E-97D255E9E41C}"/>
              </a:ext>
            </a:extLst>
          </p:cNvPr>
          <p:cNvSpPr txBox="1">
            <a:spLocks/>
          </p:cNvSpPr>
          <p:nvPr/>
        </p:nvSpPr>
        <p:spPr>
          <a:xfrm>
            <a:off x="1053604" y="668257"/>
            <a:ext cx="5327318" cy="3619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000" dirty="0"/>
              <a:t>Regionale Erholung, Wiederaufbau und Widerstandsfähigkeit </a:t>
            </a:r>
          </a:p>
          <a:p>
            <a:pPr algn="ctr">
              <a:lnSpc>
                <a:spcPct val="100000"/>
              </a:lnSpc>
              <a:spcBef>
                <a:spcPts val="0"/>
              </a:spcBef>
            </a:pPr>
            <a:r>
              <a:rPr lang="en-IE" sz="2000" i="1" dirty="0"/>
              <a:t>Auf dem Weg zu einer "neuen Norm" nach der Krise</a:t>
            </a:r>
          </a:p>
          <a:p>
            <a:pPr marL="0" indent="0" algn="l">
              <a:lnSpc>
                <a:spcPct val="100000"/>
              </a:lnSpc>
              <a:spcBef>
                <a:spcPts val="0"/>
              </a:spcBef>
            </a:pPr>
            <a:endParaRPr lang="en-GB" sz="1000" i="0" dirty="0">
              <a:effectLst/>
            </a:endParaRPr>
          </a:p>
          <a:p>
            <a:pPr>
              <a:lnSpc>
                <a:spcPct val="100000"/>
              </a:lnSpc>
              <a:spcBef>
                <a:spcPts val="0"/>
              </a:spcBef>
            </a:pPr>
            <a:r>
              <a:rPr lang="en-GB" sz="2000" b="0" i="0" dirty="0">
                <a:effectLst/>
              </a:rPr>
              <a:t>Resilienz ist vor allem im Tourismussektor erforderlich, der zwar in den letzten Jahrzehnten einer der am schnellsten wachsenden Wirtschaftszweige war, in einer Krise aber wahrscheinlich auch am stärksten betroffen sein </a:t>
            </a:r>
            <a:r>
              <a:rPr lang="en-GB" sz="2000" b="0" i="0" dirty="0" err="1">
                <a:effectLst/>
              </a:rPr>
              <a:t>wird</a:t>
            </a:r>
            <a:r>
              <a:rPr lang="en-GB" sz="2000" i="0" dirty="0">
                <a:effectLst/>
              </a:rPr>
              <a:t>. In </a:t>
            </a:r>
            <a:r>
              <a:rPr lang="en-GB" sz="2000" dirty="0"/>
              <a:t>diesem Modul werden verschiedene Ansätze zur </a:t>
            </a:r>
            <a:r>
              <a:rPr lang="en-GB" sz="2000" i="0" dirty="0">
                <a:effectLst/>
              </a:rPr>
              <a:t>Geschäftskontinuität, zur Wiederherstellung und zum Wiederaufbau von </a:t>
            </a:r>
            <a:r>
              <a:rPr lang="en-GB" sz="2000" dirty="0"/>
              <a:t>Destinationen aufgezeigt </a:t>
            </a:r>
            <a:r>
              <a:rPr lang="en-GB" sz="2000" i="0" dirty="0">
                <a:effectLst/>
              </a:rPr>
              <a:t>und wie sie einer Region helfen können, </a:t>
            </a:r>
            <a:r>
              <a:rPr lang="en-GB" sz="2000" dirty="0"/>
              <a:t>nach einer Krise </a:t>
            </a:r>
            <a:r>
              <a:rPr lang="en-GB" sz="2000" i="0" dirty="0">
                <a:effectLst/>
              </a:rPr>
              <a:t>schneller wieder auf die Beine </a:t>
            </a:r>
            <a:r>
              <a:rPr lang="en-GB" sz="2000" i="0" dirty="0" err="1">
                <a:effectLst/>
              </a:rPr>
              <a:t>zu</a:t>
            </a:r>
            <a:r>
              <a:rPr lang="en-GB" sz="2000" i="0" dirty="0">
                <a:effectLst/>
              </a:rPr>
              <a:t> </a:t>
            </a:r>
            <a:r>
              <a:rPr lang="en-GB" sz="2000" i="0" dirty="0" err="1">
                <a:effectLst/>
              </a:rPr>
              <a:t>kommen</a:t>
            </a:r>
            <a:r>
              <a:rPr lang="en-GB" sz="2000" i="0" dirty="0">
                <a:effectLst/>
              </a:rPr>
              <a:t>. </a:t>
            </a:r>
            <a:r>
              <a:rPr lang="en-GB" sz="2000" b="0" i="0" dirty="0">
                <a:effectLst/>
              </a:rPr>
              <a:t>Am Beispiel von COVID-19 wird aufgezeigt, wie Regionen und Unternehmen getestet wurden, wie sie auf Krisen reagiert haben, wie sie </a:t>
            </a:r>
            <a:r>
              <a:rPr lang="en-GB" sz="2000" b="0" i="0" dirty="0" err="1">
                <a:effectLst/>
              </a:rPr>
              <a:t>wiedereröffnet</a:t>
            </a:r>
            <a:r>
              <a:rPr lang="en-GB" sz="2000" b="0" i="0" dirty="0">
                <a:effectLst/>
              </a:rPr>
              <a:t> </a:t>
            </a:r>
            <a:r>
              <a:rPr lang="en-GB" sz="2000" b="0" i="0" dirty="0" err="1">
                <a:effectLst/>
              </a:rPr>
              <a:t>wurden</a:t>
            </a:r>
            <a:r>
              <a:rPr lang="en-GB" sz="2000" b="0" i="0" dirty="0">
                <a:effectLst/>
              </a:rPr>
              <a:t> und, wie sie wieder </a:t>
            </a:r>
            <a:r>
              <a:rPr lang="en-GB" sz="2000" b="0" i="0" dirty="0" err="1">
                <a:effectLst/>
              </a:rPr>
              <a:t>aufgebaut</a:t>
            </a:r>
            <a:r>
              <a:rPr lang="en-GB" sz="2000" b="0" i="0" dirty="0">
                <a:effectLst/>
              </a:rPr>
              <a:t> </a:t>
            </a:r>
            <a:r>
              <a:rPr lang="en-GB" sz="2000" b="0" i="0" dirty="0" err="1">
                <a:effectLst/>
              </a:rPr>
              <a:t>wurden</a:t>
            </a:r>
            <a:r>
              <a:rPr lang="en-GB" sz="2000" b="0" i="0" dirty="0">
                <a:effectLst/>
              </a:rPr>
              <a:t>.</a:t>
            </a:r>
            <a:endParaRPr lang="en-IE" sz="2000" dirty="0"/>
          </a:p>
        </p:txBody>
      </p:sp>
      <p:sp>
        <p:nvSpPr>
          <p:cNvPr id="36" name="TextBox 35">
            <a:extLst>
              <a:ext uri="{FF2B5EF4-FFF2-40B4-BE49-F238E27FC236}">
                <a16:creationId xmlns:a16="http://schemas.microsoft.com/office/drawing/2014/main" id="{02DCF9FA-5A6C-FBFA-8F57-78FC8A6FBBC0}"/>
              </a:ext>
            </a:extLst>
          </p:cNvPr>
          <p:cNvSpPr txBox="1"/>
          <p:nvPr/>
        </p:nvSpPr>
        <p:spPr>
          <a:xfrm>
            <a:off x="6096605" y="191861"/>
            <a:ext cx="6096001" cy="523220"/>
          </a:xfrm>
          <a:prstGeom prst="rect">
            <a:avLst/>
          </a:prstGeom>
          <a:solidFill>
            <a:srgbClr val="3AA091"/>
          </a:solidFill>
        </p:spPr>
        <p:txBody>
          <a:bodyPr wrap="square" rtlCol="0">
            <a:spAutoFit/>
          </a:bodyPr>
          <a:lstStyle/>
          <a:p>
            <a:pPr algn="ctr"/>
            <a:r>
              <a:rPr lang="en-IE" sz="2800" dirty="0" err="1">
                <a:solidFill>
                  <a:schemeClr val="bg1"/>
                </a:solidFill>
              </a:rPr>
              <a:t>Abschnitte</a:t>
            </a:r>
            <a:r>
              <a:rPr lang="en-IE" sz="2800" dirty="0">
                <a:solidFill>
                  <a:schemeClr val="bg1"/>
                </a:solidFill>
              </a:rPr>
              <a:t> 1 - 4</a:t>
            </a:r>
          </a:p>
        </p:txBody>
      </p:sp>
      <p:sp>
        <p:nvSpPr>
          <p:cNvPr id="2" name="Text Placeholder 8">
            <a:extLst>
              <a:ext uri="{FF2B5EF4-FFF2-40B4-BE49-F238E27FC236}">
                <a16:creationId xmlns:a16="http://schemas.microsoft.com/office/drawing/2014/main" id="{5BBFAB02-7A70-532A-916B-F54B757A5702}"/>
              </a:ext>
            </a:extLst>
          </p:cNvPr>
          <p:cNvSpPr txBox="1">
            <a:spLocks/>
          </p:cNvSpPr>
          <p:nvPr/>
        </p:nvSpPr>
        <p:spPr>
          <a:xfrm>
            <a:off x="6796804" y="4664894"/>
            <a:ext cx="462322" cy="65319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4</a:t>
            </a:r>
          </a:p>
        </p:txBody>
      </p:sp>
      <p:sp>
        <p:nvSpPr>
          <p:cNvPr id="3" name="Text Placeholder 4">
            <a:extLst>
              <a:ext uri="{FF2B5EF4-FFF2-40B4-BE49-F238E27FC236}">
                <a16:creationId xmlns:a16="http://schemas.microsoft.com/office/drawing/2014/main" id="{6543B40D-7ED6-C355-B8D8-D8B1D28C4285}"/>
              </a:ext>
            </a:extLst>
          </p:cNvPr>
          <p:cNvSpPr txBox="1">
            <a:spLocks/>
          </p:cNvSpPr>
          <p:nvPr/>
        </p:nvSpPr>
        <p:spPr>
          <a:xfrm>
            <a:off x="7479051" y="3615568"/>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Erholung und Wiederaufbau von Tourismusregionen sind kein Selbstläufer. Es erfordert Anpassung und Aktualisierung</a:t>
            </a:r>
          </a:p>
        </p:txBody>
      </p:sp>
    </p:spTree>
    <p:extLst>
      <p:ext uri="{BB962C8B-B14F-4D97-AF65-F5344CB8AC3E}">
        <p14:creationId xmlns:p14="http://schemas.microsoft.com/office/powerpoint/2010/main" val="82042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452100" y="389831"/>
            <a:ext cx="5561223" cy="817075"/>
          </a:xfrm>
        </p:spPr>
        <p:txBody>
          <a:bodyPr>
            <a:normAutofit fontScale="85000" lnSpcReduction="20000"/>
          </a:bodyPr>
          <a:lstStyle/>
          <a:p>
            <a:pPr algn="ctr"/>
            <a:r>
              <a:rPr lang="en-IE" sz="2600" b="1" dirty="0" err="1">
                <a:solidFill>
                  <a:srgbClr val="7A547C"/>
                </a:solidFill>
              </a:rPr>
              <a:t>Vernetzung</a:t>
            </a:r>
            <a:r>
              <a:rPr lang="en-IE" sz="2600" b="1" dirty="0">
                <a:solidFill>
                  <a:srgbClr val="7A547C"/>
                </a:solidFill>
              </a:rPr>
              <a:t> und Nachhaltigkeit haben Vorrang </a:t>
            </a:r>
          </a:p>
          <a:p>
            <a:pPr algn="ctr"/>
            <a:endParaRPr lang="en-IE" sz="2400" b="1"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534777" y="1010052"/>
            <a:ext cx="5561223" cy="5602062"/>
          </a:xfrm>
          <a:solidFill>
            <a:schemeClr val="bg1"/>
          </a:solidFill>
        </p:spPr>
        <p:txBody>
          <a:bodyPr anchor="t">
            <a:noAutofit/>
          </a:bodyPr>
          <a:lstStyle/>
          <a:p>
            <a:r>
              <a:rPr lang="en-GB" sz="2200" b="0" i="0" dirty="0">
                <a:effectLst/>
              </a:rPr>
              <a:t>Die Covid-19-Pandemie hat das Augenmerk auf die Widerstandsfähigkeit, die Nachhaltigkeit und die Vernetzung des Tourismussektors gelenkt. Die Auswirkungen von Covid haben die CO2-Emissionen verringert und das Problem des "Übertourismus" gestoppt.</a:t>
            </a:r>
          </a:p>
          <a:p>
            <a:endParaRPr lang="en-GB" sz="2200" b="0" i="0" dirty="0">
              <a:effectLst/>
            </a:endParaRPr>
          </a:p>
          <a:p>
            <a:pPr algn="l"/>
            <a:r>
              <a:rPr lang="en-GB" sz="2200" b="0" i="0" dirty="0">
                <a:effectLst/>
              </a:rPr>
              <a:t>Irland unterstützt jetzt einen nachhaltigeren Aufschwung. Es wird prognostiziert, dass es seine Wettbewerbsposition durch die Umstellung auf umweltfreundlichere touristische Verkehrsmittel, eine stärkere Betonung von Outdoor-</a:t>
            </a:r>
            <a:r>
              <a:rPr lang="en-GB" sz="2200" b="0" i="0" dirty="0" err="1">
                <a:effectLst/>
              </a:rPr>
              <a:t>Aktivitäten</a:t>
            </a:r>
            <a:r>
              <a:rPr lang="en-GB" sz="2200" dirty="0"/>
              <a:t>,</a:t>
            </a:r>
            <a:r>
              <a:rPr lang="en-GB" sz="2200" b="0" i="0" dirty="0">
                <a:effectLst/>
              </a:rPr>
              <a:t> kulturelle Erlebnisse, lokale Lebensmittelproduktion und </a:t>
            </a:r>
            <a:r>
              <a:rPr lang="en-GB" sz="2200" b="0" i="0" dirty="0" err="1">
                <a:effectLst/>
              </a:rPr>
              <a:t>langsamen</a:t>
            </a:r>
            <a:r>
              <a:rPr lang="en-GB" sz="2200" b="0" i="0" dirty="0">
                <a:effectLst/>
              </a:rPr>
              <a:t> Tourismus verbessern wird. Staatliche </a:t>
            </a:r>
            <a:r>
              <a:rPr lang="en-GB" sz="2200" b="0" i="0" dirty="0" err="1">
                <a:effectLst/>
              </a:rPr>
              <a:t>Maßnahmen</a:t>
            </a:r>
            <a:r>
              <a:rPr lang="en-GB" sz="2200" b="0" i="0" dirty="0">
                <a:effectLst/>
              </a:rPr>
              <a:t> unterstützen bereits die Tourismusunternehmen. (</a:t>
            </a:r>
            <a:r>
              <a:rPr lang="en-GB" sz="2200" b="0" i="0" dirty="0">
                <a:effectLst/>
                <a:hlinkClick r:id="rId2">
                  <a:extLst>
                    <a:ext uri="{A12FA001-AC4F-418D-AE19-62706E023703}">
                      <ahyp:hlinkClr xmlns:ahyp="http://schemas.microsoft.com/office/drawing/2018/hyperlinkcolor" val="tx"/>
                    </a:ext>
                  </a:extLst>
                </a:hlinkClick>
              </a:rPr>
              <a:t>Quelle</a:t>
            </a:r>
            <a:r>
              <a:rPr lang="en-GB" sz="2200" b="0" i="0" dirty="0">
                <a:effectLst/>
              </a:rPr>
              <a:t>)</a:t>
            </a:r>
          </a:p>
        </p:txBody>
      </p:sp>
      <p:sp>
        <p:nvSpPr>
          <p:cNvPr id="2" name="TextBox 1">
            <a:hlinkClick r:id="rId3"/>
            <a:extLst>
              <a:ext uri="{FF2B5EF4-FFF2-40B4-BE49-F238E27FC236}">
                <a16:creationId xmlns:a16="http://schemas.microsoft.com/office/drawing/2014/main" id="{C3B7DC41-1555-F393-FB6F-044BD28F6E84}"/>
              </a:ext>
            </a:extLst>
          </p:cNvPr>
          <p:cNvSpPr txBox="1"/>
          <p:nvPr/>
        </p:nvSpPr>
        <p:spPr>
          <a:xfrm>
            <a:off x="6178678" y="0"/>
            <a:ext cx="6013321" cy="193899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000" dirty="0">
                <a:solidFill>
                  <a:schemeClr val="bg1"/>
                </a:solidFill>
              </a:rPr>
              <a:t>Irland setzt auf Nachhaltigkeit und Verflechtung</a:t>
            </a:r>
          </a:p>
          <a:p>
            <a:pPr algn="ctr"/>
            <a:r>
              <a:rPr lang="en-IE" sz="2000" b="1" dirty="0">
                <a:solidFill>
                  <a:schemeClr val="bg1"/>
                </a:solidFill>
              </a:rPr>
              <a:t>Überlebensbericht</a:t>
            </a:r>
          </a:p>
          <a:p>
            <a:pPr algn="ctr"/>
            <a:r>
              <a:rPr lang="en-GB" sz="2000" dirty="0">
                <a:solidFill>
                  <a:schemeClr val="bg1"/>
                </a:solidFill>
              </a:rPr>
              <a:t>Wie sich der irische Tourismus von einer existenziellen Krise erholen kann</a:t>
            </a:r>
          </a:p>
          <a:p>
            <a:pPr algn="ctr"/>
            <a:r>
              <a:rPr lang="en-IE" sz="2000" dirty="0">
                <a:solidFill>
                  <a:schemeClr val="bg1"/>
                </a:solidFill>
              </a:rPr>
              <a:t> </a:t>
            </a:r>
          </a:p>
        </p:txBody>
      </p:sp>
      <p:pic>
        <p:nvPicPr>
          <p:cNvPr id="7" name="Picture 6">
            <a:hlinkClick r:id="rId2"/>
            <a:extLst>
              <a:ext uri="{FF2B5EF4-FFF2-40B4-BE49-F238E27FC236}">
                <a16:creationId xmlns:a16="http://schemas.microsoft.com/office/drawing/2014/main" id="{89439654-A2F7-697B-88A4-43BE612AF198}"/>
              </a:ext>
            </a:extLst>
          </p:cNvPr>
          <p:cNvPicPr>
            <a:picLocks noChangeAspect="1"/>
          </p:cNvPicPr>
          <p:nvPr/>
        </p:nvPicPr>
        <p:blipFill>
          <a:blip r:embed="rId4"/>
          <a:stretch>
            <a:fillRect/>
          </a:stretch>
        </p:blipFill>
        <p:spPr>
          <a:xfrm>
            <a:off x="6178678" y="1982308"/>
            <a:ext cx="6013322" cy="2976109"/>
          </a:xfrm>
          <a:prstGeom prst="rect">
            <a:avLst/>
          </a:prstGeom>
        </p:spPr>
      </p:pic>
      <p:sp>
        <p:nvSpPr>
          <p:cNvPr id="8" name="TextBox 7">
            <a:extLst>
              <a:ext uri="{FF2B5EF4-FFF2-40B4-BE49-F238E27FC236}">
                <a16:creationId xmlns:a16="http://schemas.microsoft.com/office/drawing/2014/main" id="{34BD19C5-0167-D63E-A35E-7CF43A23FA69}"/>
              </a:ext>
            </a:extLst>
          </p:cNvPr>
          <p:cNvSpPr txBox="1"/>
          <p:nvPr/>
        </p:nvSpPr>
        <p:spPr>
          <a:xfrm>
            <a:off x="6096000" y="5309509"/>
            <a:ext cx="6013321" cy="369332"/>
          </a:xfrm>
          <a:prstGeom prst="rect">
            <a:avLst/>
          </a:prstGeom>
          <a:noFill/>
        </p:spPr>
        <p:txBody>
          <a:bodyPr wrap="square" rtlCol="0">
            <a:spAutoFit/>
          </a:bodyPr>
          <a:lstStyle/>
          <a:p>
            <a:r>
              <a:rPr lang="en-IE" dirty="0">
                <a:solidFill>
                  <a:srgbClr val="086D6E"/>
                </a:solidFill>
                <a:hlinkClick r:id="rId2">
                  <a:extLst>
                    <a:ext uri="{A12FA001-AC4F-418D-AE19-62706E023703}">
                      <ahyp:hlinkClr xmlns:ahyp="http://schemas.microsoft.com/office/drawing/2018/hyperlinkcolor" val="tx"/>
                    </a:ext>
                  </a:extLst>
                </a:hlinkClick>
              </a:rPr>
              <a:t>https://www.itic.ie/RECOVERY/tourism-survival-revival-report/ </a:t>
            </a:r>
          </a:p>
        </p:txBody>
      </p:sp>
    </p:spTree>
    <p:extLst>
      <p:ext uri="{BB962C8B-B14F-4D97-AF65-F5344CB8AC3E}">
        <p14:creationId xmlns:p14="http://schemas.microsoft.com/office/powerpoint/2010/main" val="1547278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92500"/>
          </a:bodyPr>
          <a:lstStyle/>
          <a:p>
            <a:pPr algn="l"/>
            <a:r>
              <a:rPr lang="en-GB" sz="2400" b="0" i="0" dirty="0">
                <a:effectLst/>
              </a:rPr>
              <a:t>Die in den OECD Tourism Papers Nr. 2021/01 genannten wichtigsten politischen Erwägungen empfehlen eine stärkere Betonung der ökologischen und soziokulturellen Säulen der Nachhaltigkeit, die Annahme eines integrierten Ansatzes von Politik, Industrie und Gesellschaft sowie die Einbeziehung nachhaltiger Strategien und Praktiken zur Entwicklung und Verwaltung nachhaltigerer Tourismusgeschäftsmodelle.</a:t>
            </a:r>
          </a:p>
          <a:p>
            <a:pPr algn="l"/>
            <a:endParaRPr lang="en-GB" sz="2400" b="0" i="0" dirty="0">
              <a:effectLst/>
            </a:endParaRPr>
          </a:p>
          <a:p>
            <a:pPr algn="l"/>
            <a:r>
              <a:rPr lang="en-GB" sz="2400" b="0" i="0" dirty="0">
                <a:effectLst/>
              </a:rPr>
              <a:t>Unmittelbar nach der Krise bietet sich die Gelegenheit, Wiederaufbaupläne und Investitionen besser auf einen Übergang auszurichten, der den Zielen Gesundheit und Sicherheit, Nachhaltigkeit, Klimaschutz und Schutz der biologischen Vielfalt gerecht wird.</a:t>
            </a:r>
            <a:endParaRPr lang="en-IE" dirty="0"/>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Bericht: </a:t>
            </a:r>
            <a:r>
              <a:rPr lang="en-GB" sz="3600" b="0" i="0" dirty="0">
                <a:effectLst/>
              </a:rPr>
              <a:t>OECD-Lösungen zur Krisenbewältigung</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258762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485635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40000" lnSpcReduction="20000"/>
          </a:bodyPr>
          <a:lstStyle/>
          <a:p>
            <a:pPr>
              <a:lnSpc>
                <a:spcPct val="120000"/>
              </a:lnSpc>
              <a:spcBef>
                <a:spcPts val="0"/>
              </a:spcBef>
            </a:pPr>
            <a:r>
              <a:rPr lang="en-IE" sz="11000" b="1" dirty="0"/>
              <a:t>Gut </a:t>
            </a:r>
            <a:r>
              <a:rPr lang="en-IE" sz="11000" b="1" dirty="0" err="1"/>
              <a:t>gemacht</a:t>
            </a:r>
            <a:r>
              <a:rPr lang="en-IE" sz="11000" b="1" dirty="0"/>
              <a:t>!</a:t>
            </a:r>
          </a:p>
          <a:p>
            <a:pPr>
              <a:lnSpc>
                <a:spcPct val="120000"/>
              </a:lnSpc>
              <a:spcBef>
                <a:spcPts val="1800"/>
              </a:spcBef>
            </a:pPr>
            <a:r>
              <a:rPr lang="en-IE" sz="7400" dirty="0"/>
              <a:t>Sie haben den Kurs </a:t>
            </a:r>
            <a:r>
              <a:rPr lang="en-IE" sz="7400" dirty="0" err="1"/>
              <a:t>abgeschlossen</a:t>
            </a:r>
            <a:r>
              <a:rPr lang="en-IE" sz="7400" dirty="0"/>
              <a:t>!</a:t>
            </a:r>
          </a:p>
          <a:p>
            <a:pPr>
              <a:lnSpc>
                <a:spcPct val="120000"/>
              </a:lnSpc>
              <a:spcBef>
                <a:spcPts val="0"/>
              </a:spcBef>
            </a:pPr>
            <a:r>
              <a:rPr lang="en-IE" sz="7400" dirty="0"/>
              <a:t> </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80943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23615" y="1177730"/>
            <a:ext cx="5395868" cy="5151351"/>
          </a:xfrm>
        </p:spPr>
        <p:txBody>
          <a:bodyPr>
            <a:normAutofit fontScale="77500" lnSpcReduction="20000"/>
          </a:bodyPr>
          <a:lstStyle/>
          <a:p>
            <a:pPr marL="342900" indent="-342900">
              <a:spcAft>
                <a:spcPts val="600"/>
              </a:spcAft>
              <a:buFont typeface="Wingdings" panose="05000000000000000000" pitchFamily="2" charset="2"/>
              <a:buChar char="v"/>
            </a:pPr>
            <a:r>
              <a:rPr lang="en-IE" b="1" dirty="0">
                <a:solidFill>
                  <a:srgbClr val="3AA091"/>
                </a:solidFill>
              </a:rPr>
              <a:t>Erfahren Sie</a:t>
            </a:r>
            <a:r>
              <a:rPr lang="en-IE" dirty="0"/>
              <a:t>, wie </a:t>
            </a:r>
            <a:r>
              <a:rPr lang="en-IE" dirty="0" err="1"/>
              <a:t>Tourismusregionen</a:t>
            </a:r>
            <a:r>
              <a:rPr lang="en-IE" dirty="0"/>
              <a:t> resilient </a:t>
            </a:r>
            <a:r>
              <a:rPr lang="en-IE" dirty="0" err="1"/>
              <a:t>werden</a:t>
            </a:r>
            <a:r>
              <a:rPr lang="en-IE" dirty="0"/>
              <a:t> und </a:t>
            </a:r>
            <a:r>
              <a:rPr lang="en-IE" dirty="0" err="1"/>
              <a:t>Strategien</a:t>
            </a:r>
            <a:r>
              <a:rPr lang="en-IE" dirty="0"/>
              <a:t> für Erholung, </a:t>
            </a:r>
            <a:r>
              <a:rPr lang="en-IE" dirty="0" err="1"/>
              <a:t>Resilienz</a:t>
            </a:r>
            <a:r>
              <a:rPr lang="en-IE" dirty="0"/>
              <a:t> und Wiederaufbau umsetzen müssen </a:t>
            </a:r>
          </a:p>
          <a:p>
            <a:pPr marL="342900" indent="-342900">
              <a:spcAft>
                <a:spcPts val="600"/>
              </a:spcAft>
              <a:buFont typeface="Wingdings" panose="05000000000000000000" pitchFamily="2" charset="2"/>
              <a:buChar char="v"/>
            </a:pPr>
            <a:r>
              <a:rPr lang="en-IE" b="1" dirty="0" err="1">
                <a:solidFill>
                  <a:srgbClr val="002060"/>
                </a:solidFill>
              </a:rPr>
              <a:t>Lernen</a:t>
            </a:r>
            <a:r>
              <a:rPr lang="en-IE" b="1" dirty="0">
                <a:solidFill>
                  <a:srgbClr val="002060"/>
                </a:solidFill>
              </a:rPr>
              <a:t> Sie </a:t>
            </a:r>
            <a:r>
              <a:rPr lang="en-IE" dirty="0"/>
              <a:t>den Unterschied </a:t>
            </a:r>
            <a:r>
              <a:rPr lang="en-IE" dirty="0" err="1"/>
              <a:t>zwischen</a:t>
            </a:r>
            <a:r>
              <a:rPr lang="en-IE" dirty="0"/>
              <a:t> </a:t>
            </a:r>
            <a:r>
              <a:rPr lang="en-IE" dirty="0" err="1"/>
              <a:t>Geschäftskontinuität</a:t>
            </a:r>
            <a:r>
              <a:rPr lang="en-IE" dirty="0"/>
              <a:t> und Resilienz von </a:t>
            </a:r>
            <a:r>
              <a:rPr lang="en-IE" dirty="0" err="1"/>
              <a:t>Tourismusregionen</a:t>
            </a:r>
            <a:r>
              <a:rPr lang="en-IE" dirty="0"/>
              <a:t> </a:t>
            </a:r>
          </a:p>
          <a:p>
            <a:pPr marL="342900" indent="-342900">
              <a:spcAft>
                <a:spcPts val="600"/>
              </a:spcAft>
              <a:buFont typeface="Wingdings" panose="05000000000000000000" pitchFamily="2" charset="2"/>
              <a:buChar char="v"/>
            </a:pPr>
            <a:r>
              <a:rPr lang="en-IE" b="1" dirty="0" err="1">
                <a:solidFill>
                  <a:srgbClr val="F27954"/>
                </a:solidFill>
              </a:rPr>
              <a:t>Erfahren</a:t>
            </a:r>
            <a:r>
              <a:rPr lang="en-IE" b="1" dirty="0">
                <a:solidFill>
                  <a:srgbClr val="F27954"/>
                </a:solidFill>
              </a:rPr>
              <a:t> Sie </a:t>
            </a:r>
            <a:r>
              <a:rPr lang="en-IE" dirty="0"/>
              <a:t>anhand von Fallstudien, wie sich der regionale Tourismus zu einer "neuen Norm" entwickelt hat, wobei der Schwerpunkt auf künftiger Nachhaltigkeit, digitalen Technologien, Sicherheit und umweltfreundlicheren Tourismusprioritäten liegt.</a:t>
            </a:r>
          </a:p>
          <a:p>
            <a:pPr marL="342900" indent="-342900">
              <a:spcAft>
                <a:spcPts val="600"/>
              </a:spcAft>
              <a:buFont typeface="Wingdings" panose="05000000000000000000" pitchFamily="2" charset="2"/>
              <a:buChar char="v"/>
            </a:pPr>
            <a:r>
              <a:rPr lang="en-IE" b="1" dirty="0">
                <a:solidFill>
                  <a:srgbClr val="916395"/>
                </a:solidFill>
              </a:rPr>
              <a:t>Erfahren Sie</a:t>
            </a:r>
            <a:r>
              <a:rPr lang="en-IE" dirty="0"/>
              <a:t>, wie Regionen von der Reaktion zur Wiederherstellung der Geschäftskontinuität übergehen können </a:t>
            </a:r>
          </a:p>
          <a:p>
            <a:pPr marL="342900" indent="-342900">
              <a:spcAft>
                <a:spcPts val="600"/>
              </a:spcAft>
              <a:buFont typeface="Wingdings" panose="05000000000000000000" pitchFamily="2" charset="2"/>
              <a:buChar char="v"/>
            </a:pPr>
            <a:r>
              <a:rPr lang="en-IE" b="1" dirty="0">
                <a:solidFill>
                  <a:srgbClr val="3AA091"/>
                </a:solidFill>
              </a:rPr>
              <a:t>Verstehen Sie </a:t>
            </a:r>
            <a:r>
              <a:rPr lang="en-IE" dirty="0"/>
              <a:t>die verschiedenen Anpassungen und Nachwirkungen, die das Wachstum von Reisezielen beeinflussen und verändern können</a:t>
            </a:r>
          </a:p>
        </p:txBody>
      </p:sp>
      <p:sp>
        <p:nvSpPr>
          <p:cNvPr id="3" name="Bildplatzhalter 2">
            <a:extLst>
              <a:ext uri="{FF2B5EF4-FFF2-40B4-BE49-F238E27FC236}">
                <a16:creationId xmlns:a16="http://schemas.microsoft.com/office/drawing/2014/main" id="{73FC7C41-6F68-ED1C-EE1F-290F3F80C277}"/>
              </a:ext>
            </a:extLst>
          </p:cNvPr>
          <p:cNvSpPr>
            <a:spLocks noGrp="1"/>
          </p:cNvSpPr>
          <p:nvPr>
            <p:ph type="pic" sz="quarter" idx="19"/>
          </p:nvPr>
        </p:nvSpPr>
        <p:spPr/>
      </p:sp>
      <p:pic>
        <p:nvPicPr>
          <p:cNvPr id="2" name="Picture Placeholder 29" descr="A picture containing sky, ground, outdoor, person&#10;&#10;Description automatically generated">
            <a:extLst>
              <a:ext uri="{FF2B5EF4-FFF2-40B4-BE49-F238E27FC236}">
                <a16:creationId xmlns:a16="http://schemas.microsoft.com/office/drawing/2014/main" id="{7B83560D-F13B-F18C-727B-BDAA2F71FF08}"/>
              </a:ext>
            </a:extLst>
          </p:cNvPr>
          <p:cNvPicPr>
            <a:picLocks noChangeAspect="1"/>
          </p:cNvPicPr>
          <p:nvPr/>
        </p:nvPicPr>
        <p:blipFill rotWithShape="1">
          <a:blip r:embed="rId2"/>
          <a:srcRect l="38871" r="8779"/>
          <a:stretch/>
        </p:blipFill>
        <p:spPr>
          <a:xfrm>
            <a:off x="5957046" y="-1"/>
            <a:ext cx="5395869" cy="6858001"/>
          </a:xfrm>
          <a:prstGeom prst="rect">
            <a:avLst/>
          </a:prstGeom>
        </p:spPr>
      </p:pic>
    </p:spTree>
    <p:extLst>
      <p:ext uri="{BB962C8B-B14F-4D97-AF65-F5344CB8AC3E}">
        <p14:creationId xmlns:p14="http://schemas.microsoft.com/office/powerpoint/2010/main" val="81757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1.  Tourismusregionen und der Aufbau von Resilienz nach der Krise</a:t>
            </a:r>
          </a:p>
        </p:txBody>
      </p:sp>
      <p:sp>
        <p:nvSpPr>
          <p:cNvPr id="9" name="TextBox 8">
            <a:extLst>
              <a:ext uri="{FF2B5EF4-FFF2-40B4-BE49-F238E27FC236}">
                <a16:creationId xmlns:a16="http://schemas.microsoft.com/office/drawing/2014/main" id="{85DEAFE4-6F54-B443-A5A6-EEC769E8B58A}"/>
              </a:ext>
            </a:extLst>
          </p:cNvPr>
          <p:cNvSpPr txBox="1"/>
          <p:nvPr/>
        </p:nvSpPr>
        <p:spPr>
          <a:xfrm>
            <a:off x="6210299"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5" name="TextBox 4">
            <a:extLst>
              <a:ext uri="{FF2B5EF4-FFF2-40B4-BE49-F238E27FC236}">
                <a16:creationId xmlns:a16="http://schemas.microsoft.com/office/drawing/2014/main" id="{9B543354-6129-C4E2-519F-A72AF0901866}"/>
              </a:ext>
            </a:extLst>
          </p:cNvPr>
          <p:cNvSpPr txBox="1"/>
          <p:nvPr/>
        </p:nvSpPr>
        <p:spPr>
          <a:xfrm>
            <a:off x="6276974"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4" name="TextBox 13">
            <a:extLst>
              <a:ext uri="{FF2B5EF4-FFF2-40B4-BE49-F238E27FC236}">
                <a16:creationId xmlns:a16="http://schemas.microsoft.com/office/drawing/2014/main" id="{FF3F6A33-459D-7266-52EB-8F51B00A7932}"/>
              </a:ext>
            </a:extLst>
          </p:cNvPr>
          <p:cNvSpPr txBox="1"/>
          <p:nvPr/>
        </p:nvSpPr>
        <p:spPr>
          <a:xfrm>
            <a:off x="4754075" y="7269425"/>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7" name="TextBox 16">
            <a:extLst>
              <a:ext uri="{FF2B5EF4-FFF2-40B4-BE49-F238E27FC236}">
                <a16:creationId xmlns:a16="http://schemas.microsoft.com/office/drawing/2014/main" id="{C3A1BDC2-7859-9296-0850-AFD5E7833625}"/>
              </a:ext>
            </a:extLst>
          </p:cNvPr>
          <p:cNvSpPr txBox="1"/>
          <p:nvPr/>
        </p:nvSpPr>
        <p:spPr>
          <a:xfrm>
            <a:off x="3181310" y="741539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0" name="TextBox 19">
            <a:extLst>
              <a:ext uri="{FF2B5EF4-FFF2-40B4-BE49-F238E27FC236}">
                <a16:creationId xmlns:a16="http://schemas.microsoft.com/office/drawing/2014/main" id="{6C1E98BA-6BCE-E89A-6438-E959DCF9DFF1}"/>
              </a:ext>
            </a:extLst>
          </p:cNvPr>
          <p:cNvSpPr txBox="1"/>
          <p:nvPr/>
        </p:nvSpPr>
        <p:spPr>
          <a:xfrm>
            <a:off x="3185025" y="761346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pic>
        <p:nvPicPr>
          <p:cNvPr id="2" name="Picture Placeholder 14" descr="A person sitting on a bicycle&#10;&#10;Description automatically generated with medium confidence">
            <a:extLst>
              <a:ext uri="{FF2B5EF4-FFF2-40B4-BE49-F238E27FC236}">
                <a16:creationId xmlns:a16="http://schemas.microsoft.com/office/drawing/2014/main" id="{31C5A50E-FF3F-2C07-F334-F516B6DCA035}"/>
              </a:ext>
            </a:extLst>
          </p:cNvPr>
          <p:cNvPicPr>
            <a:picLocks noGrp="1" noChangeAspect="1"/>
          </p:cNvPicPr>
          <p:nvPr>
            <p:ph type="pic" sz="quarter" idx="10"/>
          </p:nvPr>
        </p:nvPicPr>
        <p:blipFill>
          <a:blip r:embed="rId2"/>
          <a:srcRect t="13036" b="13036"/>
          <a:stretch>
            <a:fillRect/>
          </a:stretch>
        </p:blipFill>
        <p:spPr>
          <a:xfrm>
            <a:off x="241300" y="228600"/>
            <a:ext cx="11696700" cy="5764213"/>
          </a:xfrm>
        </p:spPr>
      </p:pic>
    </p:spTree>
    <p:extLst>
      <p:ext uri="{BB962C8B-B14F-4D97-AF65-F5344CB8AC3E}">
        <p14:creationId xmlns:p14="http://schemas.microsoft.com/office/powerpoint/2010/main" val="3290078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167848" y="707716"/>
            <a:ext cx="6057754" cy="4525954"/>
          </a:xfrm>
        </p:spPr>
        <p:txBody>
          <a:bodyPr>
            <a:noAutofit/>
          </a:bodyPr>
          <a:lstStyle/>
          <a:p>
            <a:pPr marL="0" indent="0" algn="l">
              <a:lnSpc>
                <a:spcPct val="120000"/>
              </a:lnSpc>
              <a:spcBef>
                <a:spcPts val="0"/>
              </a:spcBef>
            </a:pPr>
            <a:r>
              <a:rPr lang="en-GB" sz="2000" b="1" i="0" dirty="0">
                <a:effectLst/>
              </a:rPr>
              <a:t>Vor der Pandemie wurde </a:t>
            </a:r>
            <a:r>
              <a:rPr lang="en-GB" sz="1800" b="0" i="0" dirty="0">
                <a:effectLst/>
              </a:rPr>
              <a:t>geschätzt, dass der Tourismus bis 2029 11,5 % des weltweiten BIP erwirtschaften und die Zahl der Reisenden weltweit auf 1,8 Billionen Euro ansteigen würde. </a:t>
            </a:r>
          </a:p>
          <a:p>
            <a:pPr marL="0" indent="0" algn="l">
              <a:lnSpc>
                <a:spcPct val="120000"/>
              </a:lnSpc>
              <a:spcBef>
                <a:spcPts val="0"/>
              </a:spcBef>
            </a:pPr>
            <a:endParaRPr lang="en-GB" sz="1800" b="0" i="0" dirty="0">
              <a:effectLst/>
            </a:endParaRPr>
          </a:p>
          <a:p>
            <a:pPr marL="0" indent="0">
              <a:lnSpc>
                <a:spcPct val="120000"/>
              </a:lnSpc>
              <a:spcBef>
                <a:spcPts val="0"/>
              </a:spcBef>
            </a:pPr>
            <a:r>
              <a:rPr lang="en-GB" sz="2000" i="0" dirty="0">
                <a:effectLst/>
              </a:rPr>
              <a:t>Die </a:t>
            </a:r>
            <a:r>
              <a:rPr lang="en-GB" sz="1800" dirty="0"/>
              <a:t>Coronavirus-</a:t>
            </a:r>
            <a:r>
              <a:rPr lang="en-GB" sz="1800" dirty="0" err="1"/>
              <a:t>Pandemie</a:t>
            </a:r>
            <a:r>
              <a:rPr lang="en-GB" sz="1800" dirty="0"/>
              <a:t> </a:t>
            </a:r>
            <a:r>
              <a:rPr lang="en-GB" sz="1800" dirty="0" err="1"/>
              <a:t>verursachte</a:t>
            </a:r>
            <a:r>
              <a:rPr lang="en-GB" sz="1800" dirty="0"/>
              <a:t> </a:t>
            </a:r>
            <a:r>
              <a:rPr lang="en-GB" sz="1800" dirty="0" err="1"/>
              <a:t>nach</a:t>
            </a:r>
            <a:r>
              <a:rPr lang="en-GB" sz="1800" dirty="0"/>
              <a:t> Angaben der </a:t>
            </a:r>
            <a:r>
              <a:rPr lang="en-GB" sz="1800" b="0" i="0" dirty="0">
                <a:effectLst/>
              </a:rPr>
              <a:t>UNWTO </a:t>
            </a:r>
            <a:r>
              <a:rPr lang="en-GB" sz="1800" dirty="0"/>
              <a:t>einen Rückgang der internationalen Touristenankünfte um 72 % im Jahr 2020 und 71 % im Jahr 2021 im Vergleich zu 2019. Dies entspricht einem Verlust von 2,1 Milliarden internationalen Ankünften in beiden Jahren zusammen, was einem Verlust von 2,1 Billionen EUR in diesem Zweijahreszeitraum entspricht.</a:t>
            </a:r>
          </a:p>
          <a:p>
            <a:pPr marL="0" indent="0">
              <a:lnSpc>
                <a:spcPct val="120000"/>
              </a:lnSpc>
              <a:spcBef>
                <a:spcPts val="0"/>
              </a:spcBef>
            </a:pPr>
            <a:endParaRPr lang="en-GB" sz="1800" dirty="0"/>
          </a:p>
          <a:p>
            <a:pPr marL="0" indent="0" algn="l">
              <a:lnSpc>
                <a:spcPct val="120000"/>
              </a:lnSpc>
              <a:spcBef>
                <a:spcPts val="0"/>
              </a:spcBef>
            </a:pPr>
            <a:r>
              <a:rPr lang="en-GB" sz="1800" dirty="0"/>
              <a:t>Die UNWTO gab </a:t>
            </a:r>
            <a:r>
              <a:rPr lang="en-GB" sz="2000" b="1" dirty="0"/>
              <a:t>jetzt </a:t>
            </a:r>
            <a:r>
              <a:rPr lang="en-GB" sz="1800" dirty="0"/>
              <a:t>bekannt, dass der internationale </a:t>
            </a:r>
            <a:r>
              <a:rPr lang="en-GB" sz="1800" dirty="0" err="1"/>
              <a:t>Tourismus</a:t>
            </a:r>
            <a:r>
              <a:rPr lang="en-GB" sz="1800" dirty="0"/>
              <a:t> </a:t>
            </a:r>
            <a:r>
              <a:rPr lang="en-GB" sz="1800" dirty="0" err="1"/>
              <a:t>sich</a:t>
            </a:r>
            <a:r>
              <a:rPr lang="en-GB" sz="1800" dirty="0"/>
              <a:t> </a:t>
            </a:r>
            <a:r>
              <a:rPr lang="en-GB" sz="1800" dirty="0" err="1"/>
              <a:t>langsam</a:t>
            </a:r>
            <a:r>
              <a:rPr lang="en-GB" sz="1800" dirty="0"/>
              <a:t> </a:t>
            </a:r>
            <a:r>
              <a:rPr lang="en-GB" sz="1800" dirty="0" err="1"/>
              <a:t>erholt</a:t>
            </a:r>
            <a:r>
              <a:rPr lang="en-GB" sz="1800" dirty="0"/>
              <a:t> und die Ankünfte in den ersten sieben Monaten des Jahres 2022 57 % des Niveaus vor der Pandemie erreicht haben. </a:t>
            </a:r>
            <a:endParaRPr lang="en-IE" sz="18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0150" y="304399"/>
            <a:ext cx="5819774" cy="582221"/>
          </a:xfrm>
        </p:spPr>
        <p:txBody>
          <a:bodyPr>
            <a:normAutofit fontScale="62500" lnSpcReduction="20000"/>
          </a:bodyPr>
          <a:lstStyle/>
          <a:p>
            <a:r>
              <a:rPr lang="en-IE" dirty="0"/>
              <a:t>Der Tourismus ist oft am stärksten betroffen</a:t>
            </a:r>
          </a:p>
        </p:txBody>
      </p:sp>
      <p:pic>
        <p:nvPicPr>
          <p:cNvPr id="2" name="Picture Placeholder 5" descr="A picture containing person, wall, indoor, holding&#10;&#10;Description automatically generated">
            <a:extLst>
              <a:ext uri="{FF2B5EF4-FFF2-40B4-BE49-F238E27FC236}">
                <a16:creationId xmlns:a16="http://schemas.microsoft.com/office/drawing/2014/main" id="{D0895F88-3030-A714-84C5-84B2F63D0050}"/>
              </a:ext>
            </a:extLst>
          </p:cNvPr>
          <p:cNvPicPr>
            <a:picLocks noGrp="1" noChangeAspect="1"/>
          </p:cNvPicPr>
          <p:nvPr>
            <p:ph type="pic" sz="quarter" idx="10"/>
          </p:nvPr>
        </p:nvPicPr>
        <p:blipFill>
          <a:blip r:embed="rId2"/>
          <a:srcRect t="11210" b="11210"/>
          <a:stretch>
            <a:fillRect/>
          </a:stretch>
        </p:blipFill>
        <p:spPr>
          <a:xfrm>
            <a:off x="7343775" y="228600"/>
            <a:ext cx="4613275" cy="6362700"/>
          </a:xfrm>
        </p:spPr>
      </p:pic>
    </p:spTree>
    <p:extLst>
      <p:ext uri="{BB962C8B-B14F-4D97-AF65-F5344CB8AC3E}">
        <p14:creationId xmlns:p14="http://schemas.microsoft.com/office/powerpoint/2010/main" val="384983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138471" y="1366538"/>
            <a:ext cx="5886304" cy="4525954"/>
          </a:xfrm>
        </p:spPr>
        <p:txBody>
          <a:bodyPr>
            <a:noAutofit/>
          </a:bodyPr>
          <a:lstStyle/>
          <a:p>
            <a:pPr marL="0" indent="0" algn="l">
              <a:lnSpc>
                <a:spcPct val="120000"/>
              </a:lnSpc>
              <a:spcBef>
                <a:spcPts val="0"/>
              </a:spcBef>
            </a:pPr>
            <a:r>
              <a:rPr lang="en-GB" sz="1800" b="1" i="0" dirty="0">
                <a:effectLst/>
              </a:rPr>
              <a:t>Im Moment möchte sich niemand eine weitere Krise vorstellen, aber leider sind Krisen unterschiedlichen Ausmaßes unvermeidlich. </a:t>
            </a:r>
            <a:r>
              <a:rPr lang="en-GB" sz="1800" b="0" i="0" dirty="0">
                <a:effectLst/>
              </a:rPr>
              <a:t>Dieser Abschnitt zeigt, dass der Tourismus ein robuster und widerstandsfähiger Sektor ist. </a:t>
            </a:r>
          </a:p>
          <a:p>
            <a:pPr marL="0" indent="0" algn="l">
              <a:lnSpc>
                <a:spcPct val="120000"/>
              </a:lnSpc>
              <a:spcBef>
                <a:spcPts val="0"/>
              </a:spcBef>
            </a:pPr>
            <a:endParaRPr lang="en-GB" sz="1800" dirty="0"/>
          </a:p>
          <a:p>
            <a:pPr marL="0" indent="0" algn="l">
              <a:lnSpc>
                <a:spcPct val="120000"/>
              </a:lnSpc>
              <a:spcBef>
                <a:spcPts val="0"/>
              </a:spcBef>
            </a:pPr>
            <a:r>
              <a:rPr lang="en-GB" sz="1800" b="0" i="0" dirty="0">
                <a:effectLst/>
              </a:rPr>
              <a:t>Es </a:t>
            </a:r>
            <a:r>
              <a:rPr lang="en-GB" sz="1800" b="0" i="0" dirty="0" err="1">
                <a:effectLst/>
              </a:rPr>
              <a:t>folgen</a:t>
            </a:r>
            <a:r>
              <a:rPr lang="en-GB" sz="1800" b="0" i="0" dirty="0">
                <a:effectLst/>
              </a:rPr>
              <a:t> Beispiele dafür, wie der Tourismus in verschiedenen Krisen, einschließlich COVID, widerstandsfähig war und wie Regionen und Unternehmen getestet wurden, wie sie </a:t>
            </a:r>
            <a:r>
              <a:rPr lang="en-GB" sz="1800" b="0" i="0" dirty="0" err="1">
                <a:effectLst/>
              </a:rPr>
              <a:t>darauf</a:t>
            </a:r>
            <a:r>
              <a:rPr lang="en-GB" sz="1800" b="0" i="0" dirty="0">
                <a:effectLst/>
              </a:rPr>
              <a:t> </a:t>
            </a:r>
            <a:r>
              <a:rPr lang="en-GB" sz="1800" b="0" i="0" dirty="0" err="1">
                <a:effectLst/>
              </a:rPr>
              <a:t>reagierten</a:t>
            </a:r>
            <a:r>
              <a:rPr lang="en-GB" sz="1800" dirty="0"/>
              <a:t> </a:t>
            </a:r>
            <a:r>
              <a:rPr lang="en-GB" sz="1800" b="0" i="0" dirty="0">
                <a:effectLst/>
              </a:rPr>
              <a:t>und sich von verschiedenen Krisen erholten. </a:t>
            </a:r>
            <a:r>
              <a:rPr lang="en-GB" sz="1800" b="0" i="0" dirty="0" err="1">
                <a:effectLst/>
              </a:rPr>
              <a:t>Resilienz</a:t>
            </a:r>
            <a:r>
              <a:rPr lang="en-GB" sz="1800" b="0" i="0" dirty="0">
                <a:effectLst/>
              </a:rPr>
              <a:t> ist vor allem im Tourismussektor erforderlich, der </a:t>
            </a:r>
            <a:r>
              <a:rPr lang="en-GB" sz="1800" b="0" i="0" dirty="0" err="1">
                <a:effectLst/>
              </a:rPr>
              <a:t>zwar</a:t>
            </a:r>
            <a:r>
              <a:rPr lang="en-GB" sz="1800" b="0" i="0" dirty="0">
                <a:effectLst/>
              </a:rPr>
              <a:t> </a:t>
            </a:r>
            <a:r>
              <a:rPr lang="en-GB" sz="1800" b="0" i="0" dirty="0" err="1">
                <a:effectLst/>
              </a:rPr>
              <a:t>zuletzt</a:t>
            </a:r>
            <a:r>
              <a:rPr lang="en-GB" sz="1800" b="0" i="0" dirty="0">
                <a:effectLst/>
              </a:rPr>
              <a:t> </a:t>
            </a:r>
            <a:r>
              <a:rPr lang="en-GB" sz="1800" b="0" i="0" dirty="0" err="1">
                <a:effectLst/>
              </a:rPr>
              <a:t>einer</a:t>
            </a:r>
            <a:r>
              <a:rPr lang="en-GB" sz="1800" b="0" i="0" dirty="0">
                <a:effectLst/>
              </a:rPr>
              <a:t> der am schnellsten wachsenden Wirtschaftszweige war, in einer Krise aber auch am stärksten betroffen sein dürfte.</a:t>
            </a:r>
          </a:p>
          <a:p>
            <a:pPr marL="0" indent="0">
              <a:lnSpc>
                <a:spcPct val="120000"/>
              </a:lnSpc>
              <a:spcBef>
                <a:spcPts val="0"/>
              </a:spcBef>
            </a:pPr>
            <a:endParaRPr lang="en-IE" sz="20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9821" y="277421"/>
            <a:ext cx="5495779" cy="582221"/>
          </a:xfrm>
        </p:spPr>
        <p:txBody>
          <a:bodyPr>
            <a:noAutofit/>
          </a:bodyPr>
          <a:lstStyle/>
          <a:p>
            <a:r>
              <a:rPr lang="en-IE" sz="3300" dirty="0"/>
              <a:t>Tourismus ist nach der Krise widerstandsfähig</a:t>
            </a:r>
          </a:p>
        </p:txBody>
      </p:sp>
      <p:sp>
        <p:nvSpPr>
          <p:cNvPr id="3" name="Bildplatzhalter 2">
            <a:extLst>
              <a:ext uri="{FF2B5EF4-FFF2-40B4-BE49-F238E27FC236}">
                <a16:creationId xmlns:a16="http://schemas.microsoft.com/office/drawing/2014/main" id="{04426556-A49A-5409-8DDB-C4E719CC1E53}"/>
              </a:ext>
            </a:extLst>
          </p:cNvPr>
          <p:cNvSpPr>
            <a:spLocks noGrp="1"/>
          </p:cNvSpPr>
          <p:nvPr>
            <p:ph type="pic" sz="quarter" idx="10"/>
          </p:nvPr>
        </p:nvSpPr>
        <p:spPr/>
      </p:sp>
      <p:pic>
        <p:nvPicPr>
          <p:cNvPr id="2" name="Picture Placeholder 5" descr="A group of people looking at a computer screen&#10;&#10;Description automatically generated with medium confidence">
            <a:extLst>
              <a:ext uri="{FF2B5EF4-FFF2-40B4-BE49-F238E27FC236}">
                <a16:creationId xmlns:a16="http://schemas.microsoft.com/office/drawing/2014/main" id="{29819301-7998-4633-806F-B8371BAF80E6}"/>
              </a:ext>
            </a:extLst>
          </p:cNvPr>
          <p:cNvPicPr>
            <a:picLocks noChangeAspect="1"/>
          </p:cNvPicPr>
          <p:nvPr/>
        </p:nvPicPr>
        <p:blipFill>
          <a:blip r:embed="rId2"/>
          <a:srcRect t="3980" b="3980"/>
          <a:stretch>
            <a:fillRect/>
          </a:stretch>
        </p:blipFill>
        <p:spPr>
          <a:xfrm>
            <a:off x="7496350" y="381000"/>
            <a:ext cx="4613233" cy="6362700"/>
          </a:xfrm>
          <a:prstGeom prst="rect">
            <a:avLst/>
          </a:prstGeom>
          <a:solidFill>
            <a:schemeClr val="bg1"/>
          </a:solidFill>
        </p:spPr>
      </p:pic>
    </p:spTree>
    <p:extLst>
      <p:ext uri="{BB962C8B-B14F-4D97-AF65-F5344CB8AC3E}">
        <p14:creationId xmlns:p14="http://schemas.microsoft.com/office/powerpoint/2010/main" val="20614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D49F-AE9F-26A8-F1A0-94E06AE41D3D}"/>
              </a:ext>
            </a:extLst>
          </p:cNvPr>
          <p:cNvSpPr>
            <a:spLocks noGrp="1"/>
          </p:cNvSpPr>
          <p:nvPr>
            <p:ph type="body" sz="quarter" idx="16"/>
          </p:nvPr>
        </p:nvSpPr>
        <p:spPr>
          <a:xfrm>
            <a:off x="403412" y="505863"/>
            <a:ext cx="5307105" cy="582221"/>
          </a:xfrm>
        </p:spPr>
        <p:txBody>
          <a:bodyPr>
            <a:normAutofit fontScale="85000" lnSpcReduction="10000"/>
          </a:bodyPr>
          <a:lstStyle/>
          <a:p>
            <a:pPr algn="ctr"/>
            <a:r>
              <a:rPr lang="en-IE" dirty="0">
                <a:solidFill>
                  <a:srgbClr val="F27954"/>
                </a:solidFill>
              </a:rPr>
              <a:t>Was </a:t>
            </a:r>
            <a:r>
              <a:rPr lang="en-IE" dirty="0" err="1">
                <a:solidFill>
                  <a:srgbClr val="F27954"/>
                </a:solidFill>
              </a:rPr>
              <a:t>ist</a:t>
            </a:r>
            <a:r>
              <a:rPr lang="en-IE" dirty="0">
                <a:solidFill>
                  <a:srgbClr val="F27954"/>
                </a:solidFill>
              </a:rPr>
              <a:t> </a:t>
            </a:r>
            <a:r>
              <a:rPr lang="en-IE" dirty="0" err="1">
                <a:solidFill>
                  <a:srgbClr val="F27954"/>
                </a:solidFill>
              </a:rPr>
              <a:t>Unternehmensresilienz</a:t>
            </a:r>
            <a:r>
              <a:rPr lang="en-IE" dirty="0">
                <a:solidFill>
                  <a:srgbClr val="F27954"/>
                </a:solidFill>
              </a:rPr>
              <a:t>?</a:t>
            </a:r>
          </a:p>
        </p:txBody>
      </p:sp>
      <p:sp>
        <p:nvSpPr>
          <p:cNvPr id="6" name="Text Placeholder 5">
            <a:extLst>
              <a:ext uri="{FF2B5EF4-FFF2-40B4-BE49-F238E27FC236}">
                <a16:creationId xmlns:a16="http://schemas.microsoft.com/office/drawing/2014/main" id="{F5BC9967-C302-5CCB-2DB1-76474E7513D6}"/>
              </a:ext>
            </a:extLst>
          </p:cNvPr>
          <p:cNvSpPr>
            <a:spLocks noGrp="1"/>
          </p:cNvSpPr>
          <p:nvPr>
            <p:ph type="body" sz="quarter" idx="18"/>
          </p:nvPr>
        </p:nvSpPr>
        <p:spPr>
          <a:xfrm>
            <a:off x="775083" y="1088084"/>
            <a:ext cx="4935434" cy="5160316"/>
          </a:xfrm>
        </p:spPr>
        <p:txBody>
          <a:bodyPr>
            <a:normAutofit fontScale="85000" lnSpcReduction="20000"/>
          </a:bodyPr>
          <a:lstStyle/>
          <a:p>
            <a:r>
              <a:rPr lang="en-GB" b="0" i="0" dirty="0">
                <a:effectLst/>
              </a:rPr>
              <a:t>Die Widerstandsfähigkeit eines Unternehmens oder einer Region ist die Fähigkeit, sich schnell an Störungen anzupassen und gleichzeitig den laufenden Geschäftsbetrieb aufrechtzuerhalten und Menschen, Vermögenswerte und den gesamten </a:t>
            </a:r>
            <a:r>
              <a:rPr lang="en-GB" b="0" i="0" u="sng" dirty="0">
                <a:effectLst/>
                <a:hlinkClick r:id="rId2">
                  <a:extLst>
                    <a:ext uri="{A12FA001-AC4F-418D-AE19-62706E023703}">
                      <ahyp:hlinkClr xmlns:ahyp="http://schemas.microsoft.com/office/drawing/2018/hyperlinkcolor" val="tx"/>
                    </a:ext>
                  </a:extLst>
                </a:hlinkClick>
              </a:rPr>
              <a:t>Markenwert zu </a:t>
            </a:r>
            <a:r>
              <a:rPr lang="en-GB" b="0" i="0" dirty="0">
                <a:effectLst/>
              </a:rPr>
              <a:t>schützen. </a:t>
            </a:r>
            <a:r>
              <a:rPr lang="en-GB" b="0" i="0" dirty="0" err="1">
                <a:effectLst/>
              </a:rPr>
              <a:t>Störungen</a:t>
            </a:r>
            <a:r>
              <a:rPr lang="en-GB" b="0" i="0" dirty="0">
                <a:effectLst/>
              </a:rPr>
              <a:t> können Naturkatastrophen, </a:t>
            </a:r>
            <a:r>
              <a:rPr lang="en-GB" dirty="0"/>
              <a:t>Gewalt </a:t>
            </a:r>
            <a:r>
              <a:rPr lang="en-GB" b="0" i="0" dirty="0">
                <a:effectLst/>
              </a:rPr>
              <a:t>am Zielort oder ein </a:t>
            </a:r>
            <a:r>
              <a:rPr lang="en-GB" dirty="0"/>
              <a:t>Ausfall der Infrastruktur sein. </a:t>
            </a:r>
          </a:p>
          <a:p>
            <a:endParaRPr lang="en-GB" b="0" i="0" dirty="0">
              <a:effectLst/>
            </a:endParaRPr>
          </a:p>
          <a:p>
            <a:r>
              <a:rPr lang="en-GB" b="0" i="0" dirty="0" err="1">
                <a:effectLst/>
              </a:rPr>
              <a:t>Unternehmensresilienz</a:t>
            </a:r>
            <a:r>
              <a:rPr lang="en-GB" b="0" i="0" dirty="0">
                <a:effectLst/>
              </a:rPr>
              <a:t> </a:t>
            </a:r>
            <a:r>
              <a:rPr lang="en-GB" b="0" i="0" dirty="0" err="1">
                <a:effectLst/>
              </a:rPr>
              <a:t>geht</a:t>
            </a:r>
            <a:r>
              <a:rPr lang="en-GB" b="0" i="0" dirty="0">
                <a:effectLst/>
              </a:rPr>
              <a:t> </a:t>
            </a:r>
            <a:r>
              <a:rPr lang="en-GB" b="0" i="0" dirty="0" err="1">
                <a:effectLst/>
              </a:rPr>
              <a:t>über</a:t>
            </a:r>
            <a:r>
              <a:rPr lang="en-GB" b="0" i="0" dirty="0">
                <a:effectLst/>
              </a:rPr>
              <a:t> Disaster Recovery (DR) und </a:t>
            </a:r>
            <a:r>
              <a:rPr lang="en-GB" b="0" i="0" dirty="0" err="1">
                <a:effectLst/>
              </a:rPr>
              <a:t>Geschäftskontinuität</a:t>
            </a:r>
            <a:r>
              <a:rPr lang="en-GB" b="0" i="0" dirty="0">
                <a:effectLst/>
              </a:rPr>
              <a:t> </a:t>
            </a:r>
            <a:r>
              <a:rPr lang="en-GB" b="0" i="0" dirty="0" err="1">
                <a:effectLst/>
              </a:rPr>
              <a:t>hinaus</a:t>
            </a:r>
            <a:r>
              <a:rPr lang="en-GB" b="0" i="0" dirty="0">
                <a:effectLst/>
              </a:rPr>
              <a:t>, </a:t>
            </a:r>
            <a:r>
              <a:rPr lang="en-GB" dirty="0"/>
              <a:t>da </a:t>
            </a:r>
            <a:r>
              <a:rPr lang="en-GB" dirty="0" err="1"/>
              <a:t>sie</a:t>
            </a:r>
            <a:r>
              <a:rPr lang="en-GB" b="0" i="0" dirty="0">
                <a:effectLst/>
              </a:rPr>
              <a:t> Strategien für die Zeit nach einer Katastrophe anbietet, um kostspielige Ausfallzeiten zu vermeiden, Schwachstellen zu beseitigen und den Geschäftsbetrieb angesichts weiterer, unerwarteter Sicherheitsverletzungen aufrechtzuerhalten. (</a:t>
            </a:r>
            <a:r>
              <a:rPr lang="en-GB" b="0" i="0" dirty="0">
                <a:solidFill>
                  <a:srgbClr val="F27954"/>
                </a:solidFill>
                <a:effectLst/>
                <a:hlinkClick r:id="rId3">
                  <a:extLst>
                    <a:ext uri="{A12FA001-AC4F-418D-AE19-62706E023703}">
                      <ahyp:hlinkClr xmlns:ahyp="http://schemas.microsoft.com/office/drawing/2018/hyperlinkcolor" val="tx"/>
                    </a:ext>
                  </a:extLst>
                </a:hlinkClick>
              </a:rPr>
              <a:t>Quelle</a:t>
            </a:r>
            <a:r>
              <a:rPr lang="en-GB" b="0" i="0" dirty="0">
                <a:effectLst/>
              </a:rPr>
              <a:t>)</a:t>
            </a:r>
          </a:p>
          <a:p>
            <a:endParaRPr lang="en-IE" dirty="0"/>
          </a:p>
        </p:txBody>
      </p:sp>
      <p:pic>
        <p:nvPicPr>
          <p:cNvPr id="2" name="Picture Placeholder 2" descr="A picture containing shape&#10;&#10;Description automatically generated">
            <a:extLst>
              <a:ext uri="{FF2B5EF4-FFF2-40B4-BE49-F238E27FC236}">
                <a16:creationId xmlns:a16="http://schemas.microsoft.com/office/drawing/2014/main" id="{6D22ADC7-F280-D84A-A71A-1EA7B60487D9}"/>
              </a:ext>
            </a:extLst>
          </p:cNvPr>
          <p:cNvPicPr>
            <a:picLocks noGrp="1" noChangeAspect="1"/>
          </p:cNvPicPr>
          <p:nvPr>
            <p:ph type="pic" sz="quarter" idx="19"/>
          </p:nvPr>
        </p:nvPicPr>
        <p:blipFill>
          <a:blip r:embed="rId4"/>
          <a:srcRect t="2268" b="2268"/>
          <a:stretch>
            <a:fillRect/>
          </a:stretch>
        </p:blipFill>
        <p:spPr>
          <a:xfrm>
            <a:off x="5956300" y="0"/>
            <a:ext cx="5395913" cy="6858000"/>
          </a:xfrm>
        </p:spPr>
      </p:pic>
    </p:spTree>
    <p:extLst>
      <p:ext uri="{BB962C8B-B14F-4D97-AF65-F5344CB8AC3E}">
        <p14:creationId xmlns:p14="http://schemas.microsoft.com/office/powerpoint/2010/main" val="152066954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4896</Words>
  <Application>Microsoft Office PowerPoint</Application>
  <PresentationFormat>Breitbild</PresentationFormat>
  <Paragraphs>377</Paragraphs>
  <Slides>43</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43</vt:i4>
      </vt:variant>
    </vt:vector>
  </HeadingPairs>
  <TitlesOfParts>
    <vt:vector size="51" baseType="lpstr">
      <vt:lpstr>Aharoni</vt:lpstr>
      <vt:lpstr>Arial</vt:lpstr>
      <vt:lpstr>Calibri</vt:lpstr>
      <vt:lpstr>Calibri Light</vt:lpstr>
      <vt:lpstr>Montserrat Light</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22</cp:revision>
  <dcterms:created xsi:type="dcterms:W3CDTF">2023-05-02T08:33:02Z</dcterms:created>
  <dcterms:modified xsi:type="dcterms:W3CDTF">2023-07-05T07:21:30Z</dcterms:modified>
</cp:coreProperties>
</file>