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010" r:id="rId2"/>
    <p:sldId id="6025" r:id="rId3"/>
    <p:sldId id="6036" r:id="rId4"/>
    <p:sldId id="6013" r:id="rId5"/>
    <p:sldId id="6014" r:id="rId6"/>
    <p:sldId id="5892" r:id="rId7"/>
    <p:sldId id="5836" r:id="rId8"/>
    <p:sldId id="5854" r:id="rId9"/>
    <p:sldId id="5989" r:id="rId10"/>
    <p:sldId id="5991" r:id="rId11"/>
    <p:sldId id="5851" r:id="rId12"/>
    <p:sldId id="5990" r:id="rId13"/>
    <p:sldId id="6015" r:id="rId14"/>
    <p:sldId id="5850" r:id="rId15"/>
    <p:sldId id="5891" r:id="rId16"/>
    <p:sldId id="5841" r:id="rId17"/>
    <p:sldId id="5842" r:id="rId18"/>
    <p:sldId id="5843" r:id="rId19"/>
    <p:sldId id="5844" r:id="rId20"/>
    <p:sldId id="5811" r:id="rId21"/>
    <p:sldId id="5846" r:id="rId22"/>
    <p:sldId id="5852" r:id="rId23"/>
    <p:sldId id="5853" r:id="rId24"/>
    <p:sldId id="5820" r:id="rId25"/>
    <p:sldId id="5857" r:id="rId26"/>
    <p:sldId id="5858" r:id="rId27"/>
    <p:sldId id="5814" r:id="rId28"/>
    <p:sldId id="5859" r:id="rId29"/>
    <p:sldId id="5862" r:id="rId30"/>
    <p:sldId id="5861" r:id="rId31"/>
    <p:sldId id="5828" r:id="rId32"/>
    <p:sldId id="5992" r:id="rId33"/>
    <p:sldId id="5848" r:id="rId34"/>
    <p:sldId id="5993" r:id="rId35"/>
    <p:sldId id="5893" r:id="rId36"/>
    <p:sldId id="5994" r:id="rId37"/>
    <p:sldId id="5719" r:id="rId38"/>
    <p:sldId id="5996" r:id="rId39"/>
    <p:sldId id="5981" r:id="rId40"/>
    <p:sldId id="5997" r:id="rId41"/>
    <p:sldId id="5974" r:id="rId42"/>
    <p:sldId id="5975" r:id="rId43"/>
    <p:sldId id="5976" r:id="rId44"/>
    <p:sldId id="5986" r:id="rId45"/>
    <p:sldId id="5998" r:id="rId46"/>
    <p:sldId id="5977" r:id="rId47"/>
    <p:sldId id="5856" r:id="rId48"/>
    <p:sldId id="5984" r:id="rId49"/>
    <p:sldId id="6037" r:id="rId50"/>
    <p:sldId id="6018"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7DE0E-99AA-4748-8B9B-7C060A59FF5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D7D8EA2-1DAA-6D4D-78EA-8A02E8061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11D7831-3541-5EC9-7884-C56676FE71EF}"/>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3A21E960-321C-1E73-B339-73F4F9FBAD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549EB4D-D611-A158-02B2-6C6DCBE2E7F3}"/>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351138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0F9AE-E81F-1F86-A6AC-0F43D5AAFEC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DFFEBA-0BC7-79EF-A64A-72A823AB516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2E9E445-EE72-3D54-BBA7-690169F6BBB2}"/>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CB9FC94F-1ACB-37ED-17F6-10587AA9CD8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96A7E91-EFDD-2808-86A4-060F61ADABDA}"/>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94245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1EFCC58-B075-5612-4E02-3E2F27B2524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8E9486F-470E-2551-AA4E-C8F7D5EF542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936A6C-947C-5AB4-1E53-029F793981BF}"/>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89F1C2CF-56CB-647F-070C-E62D9024A7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C2E649-0666-A580-A296-B0739B9DFA3C}"/>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425811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0"/>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TextBox 1">
            <a:extLst>
              <a:ext uri="{FF2B5EF4-FFF2-40B4-BE49-F238E27FC236}">
                <a16:creationId xmlns:a16="http://schemas.microsoft.com/office/drawing/2014/main" id="{164FEE1C-6B5B-EFB3-AA9B-382130EF8962}"/>
              </a:ext>
            </a:extLst>
          </p:cNvPr>
          <p:cNvSpPr txBox="1"/>
          <p:nvPr userDrawn="1"/>
        </p:nvSpPr>
        <p:spPr>
          <a:xfrm>
            <a:off x="817349" y="2201904"/>
            <a:ext cx="7576153" cy="1200329"/>
          </a:xfrm>
          <a:prstGeom prst="rect">
            <a:avLst/>
          </a:prstGeom>
          <a:noFill/>
        </p:spPr>
        <p:txBody>
          <a:bodyPr wrap="square" rtlCol="0">
            <a:spAutoFit/>
          </a:bodyPr>
          <a:lstStyle/>
          <a:p>
            <a:r>
              <a:rPr lang="en-IE" sz="2400" dirty="0" err="1">
                <a:solidFill>
                  <a:srgbClr val="7A547C"/>
                </a:solidFill>
              </a:rPr>
              <a:t>Regionales</a:t>
            </a:r>
            <a:r>
              <a:rPr lang="en-IE" sz="2400" dirty="0">
                <a:solidFill>
                  <a:srgbClr val="7A547C"/>
                </a:solidFill>
              </a:rPr>
              <a:t> </a:t>
            </a:r>
            <a:r>
              <a:rPr lang="en-IE" sz="2400" dirty="0" err="1">
                <a:solidFill>
                  <a:srgbClr val="7A547C"/>
                </a:solidFill>
              </a:rPr>
              <a:t>Tourismus-Krisenmanagement</a:t>
            </a:r>
            <a:r>
              <a:rPr lang="en-IE" sz="2400" dirty="0">
                <a:solidFill>
                  <a:srgbClr val="7A547C"/>
                </a:solidFill>
              </a:rPr>
              <a:t> (RTKM)</a:t>
            </a:r>
          </a:p>
          <a:p>
            <a:r>
              <a:rPr lang="en-IE" sz="2400" dirty="0">
                <a:solidFill>
                  <a:srgbClr val="7A547C"/>
                </a:solidFill>
              </a:rPr>
              <a:t>HEI-</a:t>
            </a:r>
            <a:r>
              <a:rPr lang="en-IE" sz="2400" dirty="0" err="1">
                <a:solidFill>
                  <a:srgbClr val="7A547C"/>
                </a:solidFill>
              </a:rPr>
              <a:t>Kurs</a:t>
            </a:r>
            <a:r>
              <a:rPr lang="en-IE" sz="2400" dirty="0">
                <a:solidFill>
                  <a:srgbClr val="7A547C"/>
                </a:solidFill>
              </a:rPr>
              <a:t>, 2023</a:t>
            </a:r>
          </a:p>
          <a:p>
            <a:r>
              <a:rPr lang="en-IE" sz="2400" i="1" dirty="0" err="1">
                <a:solidFill>
                  <a:srgbClr val="7A547C"/>
                </a:solidFill>
              </a:rPr>
              <a:t>Entwickelt</a:t>
            </a:r>
            <a:r>
              <a:rPr lang="en-IE" sz="2400" i="1" dirty="0">
                <a:solidFill>
                  <a:srgbClr val="7A547C"/>
                </a:solidFill>
              </a:rPr>
              <a:t> von Laura </a:t>
            </a:r>
            <a:r>
              <a:rPr lang="en-IE" sz="2400" i="1" dirty="0" err="1">
                <a:solidFill>
                  <a:srgbClr val="7A547C"/>
                </a:solidFill>
              </a:rPr>
              <a:t>Magan</a:t>
            </a:r>
            <a:r>
              <a:rPr lang="en-IE" sz="2400" i="1" dirty="0">
                <a:solidFill>
                  <a:srgbClr val="7A547C"/>
                </a:solidFill>
              </a:rPr>
              <a:t> (Momentum) </a:t>
            </a:r>
          </a:p>
        </p:txBody>
      </p:sp>
      <p:sp>
        <p:nvSpPr>
          <p:cNvPr id="3" name="Rectangle 22">
            <a:extLst>
              <a:ext uri="{FF2B5EF4-FFF2-40B4-BE49-F238E27FC236}">
                <a16:creationId xmlns:a16="http://schemas.microsoft.com/office/drawing/2014/main" id="{EA0F840E-ACB1-3485-AA42-BEE09F02E0AC}"/>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559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244346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274303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28002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133006"/>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274303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44430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45002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483302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44430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382725"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1326638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331670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409868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C71CAA30-7CAC-8E42-0626-BD60DDAD6D27}"/>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941944D7-8B84-B70D-15DE-A6CA36136694}"/>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353930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2790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28475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C1E97-5C69-FDBF-D1AE-BFC20835068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63299F3-2A0D-364C-9E1C-915BAE01C3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BC3F03-24F4-C490-688F-E5254CE5AB52}"/>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3C942FE2-AE48-2913-F086-29A4A138528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5C2404-6711-3A0F-C034-15E0D2986538}"/>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246107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2313643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20888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030375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4C0E5-C85A-6556-CD33-04739AAD86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9F13B0A-696A-29CB-48D4-1418ADE3ED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A2E5910-A8E2-7025-FB99-FBC140DD2879}"/>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F9067168-5230-90A7-5F2B-D5551FFB27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67DB91-DCC5-EC72-434B-F98E195023E2}"/>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285039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FEBF5-A525-E1A4-2D72-59BCA22C1F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C8255C-BBEE-69DD-C84C-5417CB1F7F5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8EBE433-D026-243A-747C-96E4C0A745A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4B3AB58-B06F-31B7-122F-36AD5560CAD0}"/>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6" name="Fußzeilenplatzhalter 5">
            <a:extLst>
              <a:ext uri="{FF2B5EF4-FFF2-40B4-BE49-F238E27FC236}">
                <a16:creationId xmlns:a16="http://schemas.microsoft.com/office/drawing/2014/main" id="{784DC9F4-774D-C66E-AB73-8D28359FC5F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1A50E66-2A08-9F9C-B583-F8B6DC4FE9BE}"/>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249443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5EE737-EE54-DBF6-7617-F993495FD1D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D431843-B801-D96E-0288-F8F83F937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C808151-740F-1DCC-BB4B-4368EF5248E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7CC7BF3-3881-2B35-0A5A-D7B6A5F21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4188491-653B-6825-198B-1D0637D146B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DEC9A76-2C86-D67A-8FAD-EDF85635ED77}"/>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8" name="Fußzeilenplatzhalter 7">
            <a:extLst>
              <a:ext uri="{FF2B5EF4-FFF2-40B4-BE49-F238E27FC236}">
                <a16:creationId xmlns:a16="http://schemas.microsoft.com/office/drawing/2014/main" id="{2EF6F1E5-995E-F205-069C-366DE663588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1C1BC8E-B252-A218-1074-EAED9F6FE70E}"/>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1806916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21B44-72D7-8EA9-5529-089543FE288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CFBD114-E83D-8E72-AC58-C18BBAADED6A}"/>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4" name="Fußzeilenplatzhalter 3">
            <a:extLst>
              <a:ext uri="{FF2B5EF4-FFF2-40B4-BE49-F238E27FC236}">
                <a16:creationId xmlns:a16="http://schemas.microsoft.com/office/drawing/2014/main" id="{2FABED45-C7B6-3597-D2ED-1ADEE09E384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FECFD67-9C20-0135-72AF-9CD6E64465A3}"/>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409970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686E847-5E3E-63DB-4A3A-36DB6214D870}"/>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3" name="Fußzeilenplatzhalter 2">
            <a:extLst>
              <a:ext uri="{FF2B5EF4-FFF2-40B4-BE49-F238E27FC236}">
                <a16:creationId xmlns:a16="http://schemas.microsoft.com/office/drawing/2014/main" id="{EEF0BB64-A60B-091B-7B68-0E4593785A5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19FCD67-EF2A-C87B-97F0-9E860B865802}"/>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3688996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38926-2E0C-DD00-4CD1-66D72C2E52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0ABFC00-FD16-1F95-1642-897367CCF4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D27B914-E0EB-D1B7-3AAC-7C356F6D2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B3588FF-9CF6-F636-34A1-294131818D7D}"/>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6" name="Fußzeilenplatzhalter 5">
            <a:extLst>
              <a:ext uri="{FF2B5EF4-FFF2-40B4-BE49-F238E27FC236}">
                <a16:creationId xmlns:a16="http://schemas.microsoft.com/office/drawing/2014/main" id="{BA08D8D0-A9CF-DB2A-DE3A-3041C0C5A54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B63F8E-072F-3D77-3101-8D54BC4129E3}"/>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36554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E53CD-1E1A-CB1D-CED6-8A47571671C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850C4DC-39CB-C2E5-EB9E-11960F6F3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5BB6B30-3811-31E1-203B-0CDBED9ED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109ED0D-579C-953F-F435-1487BC52EDF9}"/>
              </a:ext>
            </a:extLst>
          </p:cNvPr>
          <p:cNvSpPr>
            <a:spLocks noGrp="1"/>
          </p:cNvSpPr>
          <p:nvPr>
            <p:ph type="dt" sz="half" idx="10"/>
          </p:nvPr>
        </p:nvSpPr>
        <p:spPr/>
        <p:txBody>
          <a:bodyPr/>
          <a:lstStyle/>
          <a:p>
            <a:fld id="{A285186E-259A-4ACD-A317-3FC6D340689E}" type="datetimeFigureOut">
              <a:rPr lang="de-DE" smtClean="0"/>
              <a:t>04.07.2023</a:t>
            </a:fld>
            <a:endParaRPr lang="de-DE"/>
          </a:p>
        </p:txBody>
      </p:sp>
      <p:sp>
        <p:nvSpPr>
          <p:cNvPr id="6" name="Fußzeilenplatzhalter 5">
            <a:extLst>
              <a:ext uri="{FF2B5EF4-FFF2-40B4-BE49-F238E27FC236}">
                <a16:creationId xmlns:a16="http://schemas.microsoft.com/office/drawing/2014/main" id="{BDF25730-E585-A493-6255-58D3F8680BB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6C4DC52-DFEC-92DA-F1ED-B02F37F867C3}"/>
              </a:ext>
            </a:extLst>
          </p:cNvPr>
          <p:cNvSpPr>
            <a:spLocks noGrp="1"/>
          </p:cNvSpPr>
          <p:nvPr>
            <p:ph type="sldNum" sz="quarter" idx="12"/>
          </p:nvPr>
        </p:nvSpPr>
        <p:spPr/>
        <p:txBody>
          <a:bodyPr/>
          <a:lstStyle/>
          <a:p>
            <a:fld id="{7ED16766-5B5F-4592-9955-A462EDDA49B2}" type="slidenum">
              <a:rPr lang="de-DE" smtClean="0"/>
              <a:t>‹Nr.›</a:t>
            </a:fld>
            <a:endParaRPr lang="de-DE"/>
          </a:p>
        </p:txBody>
      </p:sp>
    </p:spTree>
    <p:extLst>
      <p:ext uri="{BB962C8B-B14F-4D97-AF65-F5344CB8AC3E}">
        <p14:creationId xmlns:p14="http://schemas.microsoft.com/office/powerpoint/2010/main" val="266601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8FA5513-CD5D-54E1-0AE3-9049A742E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00069B2-3C1C-EE9A-79AF-EBB2DE936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7C9650-FC67-2065-C0EE-4257092D1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5186E-259A-4ACD-A317-3FC6D340689E}" type="datetimeFigureOut">
              <a:rPr lang="de-DE" smtClean="0"/>
              <a:t>04.07.2023</a:t>
            </a:fld>
            <a:endParaRPr lang="de-DE"/>
          </a:p>
        </p:txBody>
      </p:sp>
      <p:sp>
        <p:nvSpPr>
          <p:cNvPr id="5" name="Fußzeilenplatzhalter 4">
            <a:extLst>
              <a:ext uri="{FF2B5EF4-FFF2-40B4-BE49-F238E27FC236}">
                <a16:creationId xmlns:a16="http://schemas.microsoft.com/office/drawing/2014/main" id="{BF37E07C-FD7D-E55B-896C-87CFE6437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574225A-6FB6-C597-FE3D-ADCA25716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16766-5B5F-4592-9955-A462EDDA49B2}" type="slidenum">
              <a:rPr lang="de-DE" smtClean="0"/>
              <a:t>‹Nr.›</a:t>
            </a:fld>
            <a:endParaRPr lang="de-DE"/>
          </a:p>
        </p:txBody>
      </p:sp>
    </p:spTree>
    <p:extLst>
      <p:ext uri="{BB962C8B-B14F-4D97-AF65-F5344CB8AC3E}">
        <p14:creationId xmlns:p14="http://schemas.microsoft.com/office/powerpoint/2010/main" val="2796453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breakingtravelnews.com/videos/video/spain-latest-to-offer-inspiring-video-in-coronavirus-battle/?utm_source=newsletter&amp;utm_medium=email&amp;utm_campaign=newsletter" TargetMode="External"/><Relationship Id="rId7" Type="http://schemas.openxmlformats.org/officeDocument/2006/relationships/hyperlink" Target="https://blog.smartvel.com/blog/travel-marketing-during-covid19-crisis-8-ways-to-engage-travelers-again" TargetMode="External"/><Relationship Id="rId2" Type="http://schemas.openxmlformats.org/officeDocument/2006/relationships/hyperlink" Target="https://www.thedrum.com/creative-works/project/wunderman-thompson-thai-airways-stay-home-miles-exchange" TargetMode="External"/><Relationship Id="rId1" Type="http://schemas.openxmlformats.org/officeDocument/2006/relationships/slideLayout" Target="../slideLayouts/slideLayout1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discoverpuertorico.com/weekend-getaway-to-puerto-ric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lyfemarketing.com/blog/types-of-content-marketing/" TargetMode="Externa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hyperlink" Target="https://nibmehub.com/opac-service/pdf/read/Restoring%20Tourism%20Destinations%20in%20Crisis%20_%20a%20strategic%20marketing%20approach.pdf"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hyperlink" Target="https://www.smartsheet.com/content/crisis-management-team-rol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klm.us/" TargetMode="Externa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youtu.be/g5IAy-QnsZ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sncf.com/en" TargetMode="Externa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youtu.be/hYs4g09vm_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visitfaroeislands.com/" TargetMode="Externa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youtu.be/W4jBMrDpFX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l8Y5MDVhZDQ" TargetMode="External"/><Relationship Id="rId2" Type="http://schemas.openxmlformats.org/officeDocument/2006/relationships/hyperlink" Target="https://redpointmarketingpr.com/blog/five-cool-tourism-marketing-campaigns/" TargetMode="Externa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hyperlink" Target="https://www.decanter.com/wine-news/bordeaux-launches-ad-campaign-to-stem-fall-in-exports-559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orbes.com/sites/forbescommunicationscouncil/2021/02/08/how-communications-in-the-travel-industry-should-evolve-due-to-covid-19/?sh=647e6ce66475" TargetMode="Externa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hyperlink" Target="https://www.digitaldialog.co.uk/case-studies/travel-marketing-campaigns-in-the-Covid-age/" TargetMode="External"/><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youtu.be/l8Y5MDVhZDQ"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decanter.com/wine-news/bordeaux-launches-ad-campaign-to-stem-fall-in-exports-5598/" TargetMode="External"/><Relationship Id="rId2" Type="http://schemas.openxmlformats.org/officeDocument/2006/relationships/hyperlink" Target="https://youtu.be/GHHrJh7swUY" TargetMode="Externa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hyperlink" Target="https://www.decanter.com/wine-news/bordeaux-launches-ad-campaign-to-stem-fall-in-exports-5598/" TargetMode="External"/><Relationship Id="rId3" Type="http://schemas.openxmlformats.org/officeDocument/2006/relationships/hyperlink" Target="https://www2.deloitte.com/global/en/pages/about-deloitte/articles/millennialsurvey.html" TargetMode="External"/><Relationship Id="rId7" Type="http://schemas.openxmlformats.org/officeDocument/2006/relationships/hyperlink" Target="https://blog.smartvel.com/blog/travel-marketing-during-covid19-crisis-8-ways-to-engage-travelers-again" TargetMode="External"/><Relationship Id="rId2" Type="http://schemas.openxmlformats.org/officeDocument/2006/relationships/hyperlink" Target="https://www.youtube.com/watch?v=znkHS8q4L5c" TargetMode="External"/><Relationship Id="rId1" Type="http://schemas.openxmlformats.org/officeDocument/2006/relationships/slideLayout" Target="../slideLayouts/slideLayout17.xml"/><Relationship Id="rId6" Type="http://schemas.openxmlformats.org/officeDocument/2006/relationships/hyperlink" Target="https://youtu.be/znkHS8q4L5c" TargetMode="External"/><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www.sciencedirect.com/science/article/pii/S1447677022001255#bib71" TargetMode="External"/><Relationship Id="rId7" Type="http://schemas.openxmlformats.org/officeDocument/2006/relationships/image" Target="../media/image36.png"/><Relationship Id="rId2" Type="http://schemas.openxmlformats.org/officeDocument/2006/relationships/hyperlink" Target="https://www.sciencedirect.com/science/article/pii/S1447677022001255#bib33" TargetMode="External"/><Relationship Id="rId1" Type="http://schemas.openxmlformats.org/officeDocument/2006/relationships/slideLayout" Target="../slideLayouts/slideLayout20.xml"/><Relationship Id="rId6" Type="http://schemas.openxmlformats.org/officeDocument/2006/relationships/hyperlink" Target="https://www.sciencedirect.com/science/article/pii/S1447677022001255" TargetMode="External"/><Relationship Id="rId5" Type="http://schemas.openxmlformats.org/officeDocument/2006/relationships/hyperlink" Target="https://www.sciencedirect.com/science/article/pii/S1447677022001255#bib93" TargetMode="External"/><Relationship Id="rId4" Type="http://schemas.openxmlformats.org/officeDocument/2006/relationships/hyperlink" Target="https://www.sciencedirect.com/science/article/pii/S1447677022001255#bib8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rn38MSf-eKM" TargetMode="External"/><Relationship Id="rId2" Type="http://schemas.openxmlformats.org/officeDocument/2006/relationships/hyperlink" Target="https://www.instagram.com/myswitzerland/?hl=en" TargetMode="External"/><Relationship Id="rId1" Type="http://schemas.openxmlformats.org/officeDocument/2006/relationships/slideLayout" Target="../slideLayouts/slideLayout19.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instagram.com/lonelyplanet/" TargetMode="Externa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35" TargetMode="External"/><Relationship Id="rId1" Type="http://schemas.openxmlformats.org/officeDocument/2006/relationships/slideLayout" Target="../slideLayouts/slideLayout20.xml"/><Relationship Id="rId5" Type="http://schemas.openxmlformats.org/officeDocument/2006/relationships/image" Target="../media/image37.sv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bookatrip.com/" TargetMode="External"/><Relationship Id="rId2" Type="http://schemas.openxmlformats.org/officeDocument/2006/relationships/hyperlink" Target="https://gobookatrip.com/" TargetMode="Externa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hyperlink" Target="https://www.decanter.com/wine-news/bordeaux-launches-ad-campaign-to-stem-fall-in-exports-5598/"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dl.acm.org/doi/10.1145/2740908.2742003"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investorrelations.discover.com/newsroom/press-releases/press-release-details/2021/Revenge-Travel-Is-Trending-but-the-Destination-Price-Tag-Determines-Where-87-of-Consumers-Go/default.aspx" TargetMode="External"/><Relationship Id="rId1" Type="http://schemas.openxmlformats.org/officeDocument/2006/relationships/slideLayout" Target="../slideLayouts/slideLayout1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o2.experticity.com/rs/288-AZS-731/images/Experticity-KellerFaySurveySummary_.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GwqZqoRuRTI" TargetMode="External"/><Relationship Id="rId2" Type="http://schemas.openxmlformats.org/officeDocument/2006/relationships/hyperlink" Target="https://www.tiktok.com/@followmeaway" TargetMode="Externa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hyperlink" Target="https://www.decanter.com/wine-news/bordeaux-launches-ad-campaign-to-stem-fall-in-exports-559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sojern.com/blog/covid-19-insights-on-travel-impact-europe-10/" TargetMode="External"/><Relationship Id="rId2" Type="http://schemas.openxmlformats.org/officeDocument/2006/relationships/hyperlink" Target="https://www.travelagewest.com/Industry-Insight/Business-Features/The-Travel-Sectors-Predicted-to-Make-the-Quickest-Comebacks-and-When" TargetMode="External"/><Relationship Id="rId1" Type="http://schemas.openxmlformats.org/officeDocument/2006/relationships/slideLayout" Target="../slideLayouts/slideLayout17.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nibmehub.com/opac-service/pdf/read/Restoring%20Tourism%20Destinations%20in%20Crisis%20_%20a%20strategic%20marketing%20approach.pdf" TargetMode="Externa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mc/articles/PMC9026438/#B6-ijerph-19-04822" TargetMode="External"/><Relationship Id="rId2" Type="http://schemas.openxmlformats.org/officeDocument/2006/relationships/hyperlink" Target="https://www.ncbi.nlm.nih.gov/pmc/articles/PMC9026438/#B5-ijerph-19-04822" TargetMode="External"/><Relationship Id="rId1" Type="http://schemas.openxmlformats.org/officeDocument/2006/relationships/slideLayout" Target="../slideLayouts/slideLayout2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ncbi.nlm.nih.gov/pmc/articles/PMC902643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0.jpe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8.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www.islandsstofa.is/en/marketing-projects-inspired-by-iceland" TargetMode="External"/><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hyperlink" Target="https://www.islandsstofa.is/en/marketing-projects-inspired-by-iceland" TargetMode="External"/><Relationship Id="rId3" Type="http://schemas.openxmlformats.org/officeDocument/2006/relationships/hyperlink" Target="https://www.smartsheet.com/content/crisis-management-team-roles"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effie.org/global-best-of-the-best" TargetMode="External"/><Relationship Id="rId1" Type="http://schemas.openxmlformats.org/officeDocument/2006/relationships/slideLayout" Target="../slideLayouts/slideLayout18.xml"/><Relationship Id="rId6" Type="http://schemas.openxmlformats.org/officeDocument/2006/relationships/hyperlink" Target="https://www.islandsstofa.is/en/news/scream-campaign-the-best-of-the-best" TargetMode="External"/><Relationship Id="rId5" Type="http://schemas.openxmlformats.org/officeDocument/2006/relationships/image" Target="../media/image31.svg"/><Relationship Id="rId10" Type="http://schemas.openxmlformats.org/officeDocument/2006/relationships/image" Target="../media/image51.png"/><Relationship Id="rId4" Type="http://schemas.openxmlformats.org/officeDocument/2006/relationships/image" Target="../media/image30.png"/><Relationship Id="rId9" Type="http://schemas.openxmlformats.org/officeDocument/2006/relationships/hyperlink" Target="https://youtu.be/7iWeMPEEuk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8" Type="http://schemas.openxmlformats.org/officeDocument/2006/relationships/hyperlink" Target="https://www.ncbi.nlm.nih.gov/pmc/articles/PMC9026438/#B38-ijerph-19-04822" TargetMode="External"/><Relationship Id="rId3" Type="http://schemas.openxmlformats.org/officeDocument/2006/relationships/hyperlink" Target="https://www.ncbi.nlm.nih.gov/pmc/articles/PMC9026438/#B33-ijerph-19-04822" TargetMode="External"/><Relationship Id="rId7" Type="http://schemas.openxmlformats.org/officeDocument/2006/relationships/hyperlink" Target="https://www.ncbi.nlm.nih.gov/pmc/articles/PMC9026438/#B37-ijerph-19-04822" TargetMode="External"/><Relationship Id="rId2" Type="http://schemas.openxmlformats.org/officeDocument/2006/relationships/hyperlink" Target="https://www.ncbi.nlm.nih.gov/pmc/articles/PMC9026438/#B32-ijerph-19-04822" TargetMode="External"/><Relationship Id="rId1" Type="http://schemas.openxmlformats.org/officeDocument/2006/relationships/slideLayout" Target="../slideLayouts/slideLayout20.xml"/><Relationship Id="rId6" Type="http://schemas.openxmlformats.org/officeDocument/2006/relationships/hyperlink" Target="https://www.ncbi.nlm.nih.gov/pmc/articles/PMC9026438/#B36-ijerph-19-04822" TargetMode="External"/><Relationship Id="rId11" Type="http://schemas.openxmlformats.org/officeDocument/2006/relationships/image" Target="../media/image37.svg"/><Relationship Id="rId5" Type="http://schemas.openxmlformats.org/officeDocument/2006/relationships/hyperlink" Target="https://www.ncbi.nlm.nih.gov/pmc/articles/PMC9026438/#B35-ijerph-19-04822" TargetMode="External"/><Relationship Id="rId10" Type="http://schemas.openxmlformats.org/officeDocument/2006/relationships/image" Target="../media/image36.png"/><Relationship Id="rId4" Type="http://schemas.openxmlformats.org/officeDocument/2006/relationships/hyperlink" Target="https://www.ncbi.nlm.nih.gov/pmc/articles/PMC9026438/#B34-ijerph-19-04822" TargetMode="External"/><Relationship Id="rId9" Type="http://schemas.openxmlformats.org/officeDocument/2006/relationships/hyperlink" Target="https://www.ncbi.nlm.nih.gov/pmc/articles/PMC9026438/"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hyperlink" Target="https://youtu.be/aGQUa7oW_xE" TargetMode="External"/><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8.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tourismmarketing.agency/success-stories/cool-travel-iceland/" TargetMode="External"/><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lFlFkGV207A" TargetMode="External"/><Relationship Id="rId2" Type="http://schemas.openxmlformats.org/officeDocument/2006/relationships/hyperlink" Target="https://www.instagram.com/visitportugal/" TargetMode="Externa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hyperlink" Target="https://www.google.com/search?q=portugal+its+time+to+stop+video&amp;rlz=1C1CHBF_enIE952IE952&amp;oq=portugal+its+time+to+stop+video&amp;aqs=chrome..69i57j33i10i160l2.4936j0j7&amp;sourceid=chrome&amp;ie=UTF-8#fpstate=ive&amp;vld=cid:ee806062,vid:70tcUNgd8I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2.xml"/><Relationship Id="rId5" Type="http://schemas.openxmlformats.org/officeDocument/2006/relationships/image" Target="../media/image61.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adage.com/article/datacenter/how-travel-ad-spending-and-revenue-tumbled-more-60-2020-and-why-industry-sees-recovery-horizon/2322166" TargetMode="External"/><Relationship Id="rId2" Type="http://schemas.openxmlformats.org/officeDocument/2006/relationships/hyperlink" Target="https://www.unwto.org/news/international-tourist-numbers-down-65-in-first-half-of-2020-unwto-reports" TargetMode="External"/><Relationship Id="rId1" Type="http://schemas.openxmlformats.org/officeDocument/2006/relationships/slideLayout" Target="../slideLayouts/slideLayout17.xml"/><Relationship Id="rId5" Type="http://schemas.openxmlformats.org/officeDocument/2006/relationships/image" Target="../media/image20.jpg"/><Relationship Id="rId4" Type="http://schemas.openxmlformats.org/officeDocument/2006/relationships/hyperlink" Target="https://www.forbes.com/sites/bradadgate/2019/09/05/when-a-recession-comes-dont-stop-advertising/?sh=539ec624608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ABF4386-1A72-5764-B399-DE877BAC1C8E}"/>
              </a:ext>
            </a:extLst>
          </p:cNvPr>
          <p:cNvSpPr>
            <a:spLocks noGrp="1"/>
          </p:cNvSpPr>
          <p:nvPr>
            <p:ph type="body" sz="quarter" idx="15"/>
          </p:nvPr>
        </p:nvSpPr>
        <p:spPr>
          <a:xfrm>
            <a:off x="817349" y="4476760"/>
            <a:ext cx="11279401" cy="697353"/>
          </a:xfrm>
        </p:spPr>
        <p:txBody>
          <a:bodyPr/>
          <a:lstStyle/>
          <a:p>
            <a:r>
              <a:rPr lang="en-IE" sz="3200" b="0" dirty="0"/>
              <a:t>Strategisches regionales Krisenreaktions- und Wiederherstellungsmarketing</a:t>
            </a:r>
          </a:p>
          <a:p>
            <a:endParaRPr lang="en-IE" sz="3200" b="0" dirty="0"/>
          </a:p>
        </p:txBody>
      </p:sp>
      <p:sp>
        <p:nvSpPr>
          <p:cNvPr id="7" name="Text Placeholder 3">
            <a:extLst>
              <a:ext uri="{FF2B5EF4-FFF2-40B4-BE49-F238E27FC236}">
                <a16:creationId xmlns:a16="http://schemas.microsoft.com/office/drawing/2014/main" id="{1272D686-7BC4-DD27-0BCA-3D541821D1B9}"/>
              </a:ext>
            </a:extLst>
          </p:cNvPr>
          <p:cNvSpPr>
            <a:spLocks noGrp="1"/>
          </p:cNvSpPr>
          <p:nvPr>
            <p:ph type="body" sz="quarter" idx="16"/>
          </p:nvPr>
        </p:nvSpPr>
        <p:spPr>
          <a:xfrm>
            <a:off x="817349" y="3633385"/>
            <a:ext cx="5278651" cy="697353"/>
          </a:xfrm>
        </p:spPr>
        <p:txBody>
          <a:bodyPr>
            <a:noAutofit/>
          </a:bodyPr>
          <a:lstStyle/>
          <a:p>
            <a:r>
              <a:rPr lang="en-IE" sz="6000" b="1" dirty="0"/>
              <a:t>Modul 8</a:t>
            </a:r>
          </a:p>
        </p:txBody>
      </p:sp>
    </p:spTree>
    <p:extLst>
      <p:ext uri="{BB962C8B-B14F-4D97-AF65-F5344CB8AC3E}">
        <p14:creationId xmlns:p14="http://schemas.microsoft.com/office/powerpoint/2010/main" val="339126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E05E9-7EDC-BC8E-DE14-13DF629F230B}"/>
              </a:ext>
            </a:extLst>
          </p:cNvPr>
          <p:cNvSpPr>
            <a:spLocks noGrp="1"/>
          </p:cNvSpPr>
          <p:nvPr>
            <p:ph type="body" sz="quarter" idx="16"/>
          </p:nvPr>
        </p:nvSpPr>
        <p:spPr>
          <a:xfrm>
            <a:off x="143436" y="107577"/>
            <a:ext cx="7046258" cy="932330"/>
          </a:xfrm>
        </p:spPr>
        <p:txBody>
          <a:bodyPr>
            <a:normAutofit fontScale="70000" lnSpcReduction="20000"/>
          </a:bodyPr>
          <a:lstStyle/>
          <a:p>
            <a:pPr algn="ctr">
              <a:lnSpc>
                <a:spcPct val="120000"/>
              </a:lnSpc>
              <a:spcBef>
                <a:spcPts val="0"/>
              </a:spcBef>
            </a:pPr>
            <a:r>
              <a:rPr lang="en-IE" dirty="0">
                <a:solidFill>
                  <a:srgbClr val="F27954"/>
                </a:solidFill>
              </a:rPr>
              <a:t>Pflegen Sie die Kommunikation mit </a:t>
            </a:r>
            <a:r>
              <a:rPr lang="en-IE" dirty="0" err="1">
                <a:solidFill>
                  <a:srgbClr val="F27954"/>
                </a:solidFill>
              </a:rPr>
              <a:t>potenziellen</a:t>
            </a:r>
            <a:r>
              <a:rPr lang="en-IE" dirty="0">
                <a:solidFill>
                  <a:srgbClr val="F27954"/>
                </a:solidFill>
              </a:rPr>
              <a:t> </a:t>
            </a:r>
            <a:r>
              <a:rPr lang="en-IE" dirty="0" err="1">
                <a:solidFill>
                  <a:srgbClr val="F27954"/>
                </a:solidFill>
              </a:rPr>
              <a:t>Besuchern</a:t>
            </a:r>
            <a:r>
              <a:rPr lang="en-IE" dirty="0">
                <a:solidFill>
                  <a:srgbClr val="F27954"/>
                </a:solidFill>
              </a:rPr>
              <a:t>, um die Region im Bewusstsein zu halten</a:t>
            </a:r>
          </a:p>
        </p:txBody>
      </p:sp>
      <p:sp>
        <p:nvSpPr>
          <p:cNvPr id="4" name="Text Placeholder 3">
            <a:extLst>
              <a:ext uri="{FF2B5EF4-FFF2-40B4-BE49-F238E27FC236}">
                <a16:creationId xmlns:a16="http://schemas.microsoft.com/office/drawing/2014/main" id="{69C512CE-6AE5-CD54-5A26-07B7875E5518}"/>
              </a:ext>
            </a:extLst>
          </p:cNvPr>
          <p:cNvSpPr>
            <a:spLocks noGrp="1"/>
          </p:cNvSpPr>
          <p:nvPr>
            <p:ph type="body" sz="quarter" idx="18"/>
          </p:nvPr>
        </p:nvSpPr>
        <p:spPr>
          <a:xfrm>
            <a:off x="260419" y="1039907"/>
            <a:ext cx="6839628" cy="5549153"/>
          </a:xfrm>
          <a:solidFill>
            <a:schemeClr val="bg1"/>
          </a:solidFill>
        </p:spPr>
        <p:txBody>
          <a:bodyPr>
            <a:noAutofit/>
          </a:bodyPr>
          <a:lstStyle/>
          <a:p>
            <a:r>
              <a:rPr lang="en-GB" sz="2000" dirty="0"/>
              <a:t>Ermittlung von Ansprechpartnern und Möglichkeiten zur direkten Bereitstellung aktueller Informationen für bestehende und potenzielle Besucher. Dazu sollten Informationen über den Status der Region als Reiseziel gehören, und Reisehinweise für potenzielle Besucher sollten auf regionalen Tourismus-Websites, im Radio, in </a:t>
            </a:r>
            <a:r>
              <a:rPr lang="en-GB" sz="2000" dirty="0" err="1"/>
              <a:t>Zeitungen</a:t>
            </a:r>
            <a:r>
              <a:rPr lang="en-GB" sz="2000" dirty="0"/>
              <a:t> etc. veröffentlicht werden. </a:t>
            </a:r>
          </a:p>
          <a:p>
            <a:endParaRPr lang="en-GB" sz="2000" dirty="0"/>
          </a:p>
          <a:p>
            <a:pPr marL="285750" indent="-285750">
              <a:buFont typeface="Wingdings" panose="05000000000000000000" pitchFamily="2" charset="2"/>
              <a:buChar char="v"/>
            </a:pPr>
            <a:r>
              <a:rPr lang="en-GB" sz="2000" dirty="0" err="1"/>
              <a:t>Fremdenverkehrsunternehmen</a:t>
            </a:r>
            <a:r>
              <a:rPr lang="en-GB" sz="2000" dirty="0"/>
              <a:t> und </a:t>
            </a:r>
            <a:r>
              <a:rPr lang="en-GB" sz="2000" dirty="0" err="1"/>
              <a:t>Besucherinformationszentren</a:t>
            </a:r>
            <a:r>
              <a:rPr lang="en-GB" sz="2000" dirty="0"/>
              <a:t> </a:t>
            </a:r>
            <a:r>
              <a:rPr lang="en-GB" sz="2000" dirty="0" err="1"/>
              <a:t>sind</a:t>
            </a:r>
            <a:r>
              <a:rPr lang="en-GB" sz="2000" dirty="0"/>
              <a:t> </a:t>
            </a:r>
            <a:r>
              <a:rPr lang="en-GB" sz="2000" dirty="0" err="1"/>
              <a:t>nützliche</a:t>
            </a:r>
            <a:r>
              <a:rPr lang="en-GB" sz="2000" dirty="0"/>
              <a:t> Anlaufstellen für die Kommunikation mit den Besuchern. </a:t>
            </a:r>
          </a:p>
          <a:p>
            <a:pPr marL="285750" indent="-285750">
              <a:buFont typeface="Wingdings" panose="05000000000000000000" pitchFamily="2" charset="2"/>
              <a:buChar char="v"/>
            </a:pPr>
            <a:r>
              <a:rPr lang="en-GB" sz="2000" dirty="0"/>
              <a:t>Mit dem Aufkommen der </a:t>
            </a:r>
            <a:r>
              <a:rPr lang="en-GB" sz="2000" b="1" dirty="0">
                <a:solidFill>
                  <a:srgbClr val="F27954"/>
                </a:solidFill>
              </a:rPr>
              <a:t>sozialen Medien </a:t>
            </a:r>
            <a:r>
              <a:rPr lang="en-GB" sz="2000" dirty="0"/>
              <a:t>haben sich die Reaktionszeiten verkürzt. Eine schnelle, effektive Kommunikation kann potenziellen Besuchern wichtige </a:t>
            </a:r>
            <a:r>
              <a:rPr lang="en-GB" sz="2000" dirty="0" err="1"/>
              <a:t>Sicherheitsinformationen</a:t>
            </a:r>
            <a:r>
              <a:rPr lang="en-GB" sz="2000" dirty="0"/>
              <a:t> </a:t>
            </a:r>
            <a:r>
              <a:rPr lang="en-GB" sz="2000" dirty="0" err="1"/>
              <a:t>geben</a:t>
            </a:r>
            <a:r>
              <a:rPr lang="en-GB" sz="2000" dirty="0"/>
              <a:t>.</a:t>
            </a:r>
          </a:p>
          <a:p>
            <a:pPr marL="285750" indent="-285750">
              <a:buFont typeface="Wingdings" panose="05000000000000000000" pitchFamily="2" charset="2"/>
              <a:buChar char="v"/>
            </a:pPr>
            <a:r>
              <a:rPr lang="en-GB" sz="2000" dirty="0" err="1"/>
              <a:t>Überlegen</a:t>
            </a:r>
            <a:r>
              <a:rPr lang="en-GB" sz="2000" dirty="0"/>
              <a:t> Sie, wie der Zugang zu </a:t>
            </a:r>
            <a:r>
              <a:rPr lang="en-GB" sz="2000" b="1" dirty="0">
                <a:solidFill>
                  <a:srgbClr val="F27954"/>
                </a:solidFill>
              </a:rPr>
              <a:t>Datenbanken mit wichtigen Verbraucherkontakten </a:t>
            </a:r>
            <a:r>
              <a:rPr lang="en-GB" sz="2000" dirty="0"/>
              <a:t>(z. B. TripAdvisor), es einer Region ermöglicht, so schnell und effektiv wie möglich mit der Öffentlichkeit zu kommunizieren. </a:t>
            </a:r>
            <a:r>
              <a:rPr lang="en-GB" sz="2000" dirty="0">
                <a:hlinkClick r:id="rId2"/>
              </a:rPr>
              <a:t>(Quelle</a:t>
            </a:r>
            <a:r>
              <a:rPr lang="en-GB" sz="2000" dirty="0"/>
              <a:t>)</a:t>
            </a:r>
            <a:endParaRPr lang="en-IE" sz="2000" dirty="0"/>
          </a:p>
          <a:p>
            <a:endParaRPr lang="en-IE" sz="2000" dirty="0"/>
          </a:p>
          <a:p>
            <a:endParaRPr lang="en-IE" sz="2000" dirty="0"/>
          </a:p>
        </p:txBody>
      </p:sp>
      <p:pic>
        <p:nvPicPr>
          <p:cNvPr id="6" name="Grafik 5">
            <a:extLst>
              <a:ext uri="{FF2B5EF4-FFF2-40B4-BE49-F238E27FC236}">
                <a16:creationId xmlns:a16="http://schemas.microsoft.com/office/drawing/2014/main" id="{0412DAD7-042C-DBD7-B994-563DB068AFAB}"/>
              </a:ext>
            </a:extLst>
          </p:cNvPr>
          <p:cNvPicPr>
            <a:picLocks noChangeAspect="1"/>
          </p:cNvPicPr>
          <p:nvPr/>
        </p:nvPicPr>
        <p:blipFill>
          <a:blip r:embed="rId3"/>
          <a:stretch>
            <a:fillRect/>
          </a:stretch>
        </p:blipFill>
        <p:spPr>
          <a:xfrm>
            <a:off x="7189694" y="0"/>
            <a:ext cx="4230367" cy="6491313"/>
          </a:xfrm>
          <a:prstGeom prst="rect">
            <a:avLst/>
          </a:prstGeom>
        </p:spPr>
      </p:pic>
    </p:spTree>
    <p:extLst>
      <p:ext uri="{BB962C8B-B14F-4D97-AF65-F5344CB8AC3E}">
        <p14:creationId xmlns:p14="http://schemas.microsoft.com/office/powerpoint/2010/main" val="12883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926570" y="1246769"/>
            <a:ext cx="5105400" cy="6159274"/>
          </a:xfrm>
        </p:spPr>
        <p:txBody>
          <a:bodyPr>
            <a:normAutofit fontScale="92500" lnSpcReduction="10000"/>
          </a:bodyPr>
          <a:lstStyle/>
          <a:p>
            <a:pPr algn="l"/>
            <a:r>
              <a:rPr lang="en-GB" sz="2000" b="0" i="0" dirty="0">
                <a:effectLst/>
              </a:rPr>
              <a:t>Die Einführung von Werbeaktionen für den Fall, dass sich Reisende erneut für eine Reise entscheiden, ist ebenfalls eine gute Initiative, die den Regionen helfen kann, die Markentreue weiter zu stärken. Von niedrigeren Preisen und Ermäßigungen bis hin zu Zusatzleistungen wie kostenlosem WLAN-Zugang in der Kabine, personalisierten Reiseführern, einer </a:t>
            </a:r>
            <a:r>
              <a:rPr lang="en-GB" sz="2000" b="0" i="0" dirty="0" err="1">
                <a:effectLst/>
              </a:rPr>
              <a:t>kostenlosen</a:t>
            </a:r>
            <a:r>
              <a:rPr lang="en-GB" sz="2000" b="0" i="0" dirty="0">
                <a:effectLst/>
              </a:rPr>
              <a:t> </a:t>
            </a:r>
            <a:r>
              <a:rPr lang="en-GB" sz="2000" b="0" i="0" dirty="0" err="1">
                <a:effectLst/>
              </a:rPr>
              <a:t>weiteren</a:t>
            </a:r>
            <a:r>
              <a:rPr lang="en-GB" sz="2000" b="0" i="0" dirty="0">
                <a:effectLst/>
              </a:rPr>
              <a:t> Nacht oder Spa-Gutschriften - das Angebot von Werbeaktionen wird einige Reisende dazu bewegen, eine regionale Marke für ihre zukünftigen Reisen zu wählen. </a:t>
            </a:r>
          </a:p>
          <a:p>
            <a:pPr algn="l"/>
            <a:endParaRPr lang="en-GB" sz="2000" u="sng" dirty="0">
              <a:hlinkClick r:id="rId2">
                <a:extLst>
                  <a:ext uri="{A12FA001-AC4F-418D-AE19-62706E023703}">
                    <ahyp:hlinkClr xmlns:ahyp="http://schemas.microsoft.com/office/drawing/2018/hyperlinkcolor" val="tx"/>
                  </a:ext>
                </a:extLst>
              </a:hlinkClick>
            </a:endParaRPr>
          </a:p>
          <a:p>
            <a:pPr algn="l"/>
            <a:r>
              <a:rPr lang="en-GB" sz="2000" b="0" i="0" u="sng" dirty="0">
                <a:effectLst/>
                <a:hlinkClick r:id="rId2">
                  <a:extLst>
                    <a:ext uri="{A12FA001-AC4F-418D-AE19-62706E023703}">
                      <ahyp:hlinkClr xmlns:ahyp="http://schemas.microsoft.com/office/drawing/2018/hyperlinkcolor" val="tx"/>
                    </a:ext>
                  </a:extLst>
                </a:hlinkClick>
              </a:rPr>
              <a:t>Thai Airways beispielsweise verschenkte </a:t>
            </a:r>
            <a:r>
              <a:rPr lang="en-GB" sz="2000" b="0" i="0" dirty="0">
                <a:effectLst/>
              </a:rPr>
              <a:t>in einer neuen Kampagne bis zu drei Millionen Freimeilen an seine Mitglieder - unter einer Bedingung: Sie müssen zu Hause bleiben. Wir sehen auch kreative und emotionale Marketingkampagnen von führenden Fremdenverkehrsämtern und Reiseunternehmen, wie zum Beispiel </a:t>
            </a:r>
            <a:r>
              <a:rPr lang="en-GB" sz="2000" b="0" i="0" u="sng" dirty="0">
                <a:effectLst/>
                <a:hlinkClick r:id="rId3">
                  <a:extLst>
                    <a:ext uri="{A12FA001-AC4F-418D-AE19-62706E023703}">
                      <ahyp:hlinkClr xmlns:ahyp="http://schemas.microsoft.com/office/drawing/2018/hyperlinkcolor" val="tx"/>
                    </a:ext>
                  </a:extLst>
                </a:hlinkClick>
              </a:rPr>
              <a:t>TourSpain </a:t>
            </a:r>
            <a:r>
              <a:rPr lang="en-GB" sz="2000" b="0" i="0" dirty="0">
                <a:effectLst/>
              </a:rPr>
              <a:t>oder </a:t>
            </a:r>
            <a:r>
              <a:rPr lang="en-GB" sz="2000" b="0" i="0" u="sng" dirty="0">
                <a:effectLst/>
                <a:hlinkClick r:id="rId4">
                  <a:extLst>
                    <a:ext uri="{A12FA001-AC4F-418D-AE19-62706E023703}">
                      <ahyp:hlinkClr xmlns:ahyp="http://schemas.microsoft.com/office/drawing/2018/hyperlinkcolor" val="tx"/>
                    </a:ext>
                  </a:extLst>
                </a:hlinkClick>
              </a:rPr>
              <a:t>Discover Puerto Rico</a:t>
            </a:r>
            <a:r>
              <a:rPr lang="en-GB" sz="2000" b="0" i="0" u="sng" dirty="0">
                <a:effectLst/>
              </a:rPr>
              <a:t>.</a:t>
            </a:r>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787150" y="138953"/>
            <a:ext cx="5105400" cy="582221"/>
          </a:xfrm>
        </p:spPr>
        <p:txBody>
          <a:bodyPr>
            <a:noAutofit/>
          </a:bodyPr>
          <a:lstStyle/>
          <a:p>
            <a:pPr algn="ctr"/>
            <a:r>
              <a:rPr lang="en-IE" sz="2800" b="0" dirty="0"/>
              <a:t>Werbung in der Krise stärkt die Markentreue</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816" y="1062252"/>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817" y="4446517"/>
            <a:ext cx="728077" cy="728077"/>
          </a:xfrm>
          <a:prstGeom prst="rect">
            <a:avLst/>
          </a:prstGeom>
        </p:spPr>
      </p:pic>
      <p:sp>
        <p:nvSpPr>
          <p:cNvPr id="6" name="TextBox 5">
            <a:extLst>
              <a:ext uri="{FF2B5EF4-FFF2-40B4-BE49-F238E27FC236}">
                <a16:creationId xmlns:a16="http://schemas.microsoft.com/office/drawing/2014/main" id="{921EC1F9-56FD-DBE8-E2FA-CDA70BA208B6}"/>
              </a:ext>
            </a:extLst>
          </p:cNvPr>
          <p:cNvSpPr txBox="1"/>
          <p:nvPr/>
        </p:nvSpPr>
        <p:spPr>
          <a:xfrm>
            <a:off x="6069436" y="6047006"/>
            <a:ext cx="2838450" cy="646331"/>
          </a:xfrm>
          <a:prstGeom prst="rect">
            <a:avLst/>
          </a:prstGeom>
          <a:noFill/>
        </p:spPr>
        <p:txBody>
          <a:bodyPr wrap="square" rtlCol="0">
            <a:spAutoFit/>
          </a:bodyPr>
          <a:lstStyle/>
          <a:p>
            <a:pPr algn="ctr"/>
            <a:r>
              <a:rPr lang="en-IE" dirty="0">
                <a:solidFill>
                  <a:srgbClr val="F27954"/>
                </a:solidFill>
                <a:hlinkClick r:id="rId7">
                  <a:extLst>
                    <a:ext uri="{A12FA001-AC4F-418D-AE19-62706E023703}">
                      <ahyp:hlinkClr xmlns:ahyp="http://schemas.microsoft.com/office/drawing/2018/hyperlinkcolor" val="tx"/>
                    </a:ext>
                  </a:extLst>
                </a:hlinkClick>
              </a:rPr>
              <a:t>Quelle</a:t>
            </a:r>
            <a:endParaRPr lang="en-IE" dirty="0">
              <a:solidFill>
                <a:srgbClr val="F27954"/>
              </a:solidFill>
            </a:endParaRPr>
          </a:p>
          <a:p>
            <a:pPr algn="ctr"/>
            <a:endParaRPr lang="en-IE" dirty="0">
              <a:solidFill>
                <a:srgbClr val="F27954"/>
              </a:solidFill>
            </a:endParaRPr>
          </a:p>
        </p:txBody>
      </p:sp>
      <p:pic>
        <p:nvPicPr>
          <p:cNvPr id="4" name="Bildplatzhalter 3">
            <a:extLst>
              <a:ext uri="{FF2B5EF4-FFF2-40B4-BE49-F238E27FC236}">
                <a16:creationId xmlns:a16="http://schemas.microsoft.com/office/drawing/2014/main" id="{EED7DE77-A6D0-C500-E3D9-53B02FDF1D1B}"/>
              </a:ext>
            </a:extLst>
          </p:cNvPr>
          <p:cNvPicPr>
            <a:picLocks noGrp="1" noChangeAspect="1"/>
          </p:cNvPicPr>
          <p:nvPr>
            <p:ph type="pic" sz="quarter" idx="10"/>
          </p:nvPr>
        </p:nvPicPr>
        <p:blipFill>
          <a:blip r:embed="rId8"/>
          <a:srcRect l="10" r="10"/>
          <a:stretch>
            <a:fillRect/>
          </a:stretch>
        </p:blipFill>
        <p:spPr>
          <a:prstGeom prst="rect">
            <a:avLst/>
          </a:prstGeom>
        </p:spPr>
      </p:pic>
    </p:spTree>
    <p:extLst>
      <p:ext uri="{BB962C8B-B14F-4D97-AF65-F5344CB8AC3E}">
        <p14:creationId xmlns:p14="http://schemas.microsoft.com/office/powerpoint/2010/main" val="392643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130492" y="960616"/>
            <a:ext cx="5969737" cy="5787846"/>
          </a:xfrm>
          <a:solidFill>
            <a:schemeClr val="bg1"/>
          </a:solidFill>
        </p:spPr>
        <p:txBody>
          <a:bodyPr anchor="ctr">
            <a:noAutofit/>
          </a:bodyPr>
          <a:lstStyle/>
          <a:p>
            <a:r>
              <a:rPr lang="en-GB" sz="2000" dirty="0"/>
              <a:t>Zu den Hilfsmitteln, die </a:t>
            </a:r>
            <a:r>
              <a:rPr lang="en-GB" sz="2000" dirty="0" err="1"/>
              <a:t>ein</a:t>
            </a:r>
            <a:r>
              <a:rPr lang="en-GB" sz="2000" dirty="0"/>
              <a:t> TKMT den Betreibern zur Verfügung stellen kann, gehören E-Mail-Updates, Skripte für Empfang, Telefon und E-Mail, Fragebögen usw. Mit dem Aufkommen der sozialen Medien haben sich die Kommunikationszeiten verkürzt. Facebook und co. </a:t>
            </a:r>
            <a:r>
              <a:rPr lang="en-GB" sz="2000" dirty="0" err="1"/>
              <a:t>können</a:t>
            </a:r>
            <a:r>
              <a:rPr lang="en-GB" sz="2000" dirty="0"/>
              <a:t> potenzielle Besucher schnell und effektiv mit </a:t>
            </a:r>
            <a:r>
              <a:rPr lang="en-GB" sz="2000" dirty="0" err="1"/>
              <a:t>Sicherheitsinformationen</a:t>
            </a:r>
            <a:r>
              <a:rPr lang="en-GB" sz="2000" dirty="0"/>
              <a:t> </a:t>
            </a:r>
            <a:r>
              <a:rPr lang="en-GB" sz="2000" dirty="0" err="1"/>
              <a:t>versorgen</a:t>
            </a:r>
            <a:r>
              <a:rPr lang="en-GB" sz="2000" dirty="0"/>
              <a:t>.</a:t>
            </a:r>
          </a:p>
          <a:p>
            <a:r>
              <a:rPr lang="en-GB" sz="2000" dirty="0"/>
              <a:t>Weitere Möglichkeiten, Besucher über die Krise zu informieren, sind: </a:t>
            </a:r>
          </a:p>
          <a:p>
            <a:endParaRPr lang="en-GB" sz="2000" dirty="0"/>
          </a:p>
          <a:p>
            <a:pPr marL="285750" indent="-285750">
              <a:buFont typeface="Wingdings" panose="05000000000000000000" pitchFamily="2" charset="2"/>
              <a:buChar char="v"/>
            </a:pPr>
            <a:r>
              <a:rPr lang="en-GB" sz="2000" b="1" dirty="0">
                <a:solidFill>
                  <a:srgbClr val="F27954"/>
                </a:solidFill>
              </a:rPr>
              <a:t>Websites für Besucher </a:t>
            </a:r>
            <a:r>
              <a:rPr lang="en-GB" sz="2000" dirty="0"/>
              <a:t>(lokal, regional, national) </a:t>
            </a:r>
          </a:p>
          <a:p>
            <a:pPr marL="285750" indent="-285750">
              <a:buFont typeface="Wingdings" panose="05000000000000000000" pitchFamily="2" charset="2"/>
              <a:buChar char="v"/>
            </a:pPr>
            <a:r>
              <a:rPr lang="en-GB" sz="2000" b="1" dirty="0" err="1">
                <a:solidFill>
                  <a:srgbClr val="F27954"/>
                </a:solidFill>
              </a:rPr>
              <a:t>Besucherinformationszentren</a:t>
            </a:r>
            <a:r>
              <a:rPr lang="en-GB" sz="2000" b="1" dirty="0">
                <a:solidFill>
                  <a:srgbClr val="F27954"/>
                </a:solidFill>
              </a:rPr>
              <a:t> </a:t>
            </a:r>
          </a:p>
          <a:p>
            <a:pPr marL="285750" indent="-285750">
              <a:buFont typeface="Wingdings" panose="05000000000000000000" pitchFamily="2" charset="2"/>
              <a:buChar char="v"/>
            </a:pPr>
            <a:r>
              <a:rPr lang="en-GB" sz="2000" b="1" dirty="0" err="1">
                <a:solidFill>
                  <a:srgbClr val="F27954"/>
                </a:solidFill>
              </a:rPr>
              <a:t>Regelmäßiges</a:t>
            </a:r>
            <a:r>
              <a:rPr lang="en-GB" sz="2000" b="1" dirty="0">
                <a:solidFill>
                  <a:srgbClr val="F27954"/>
                </a:solidFill>
              </a:rPr>
              <a:t> Marketing </a:t>
            </a:r>
            <a:r>
              <a:rPr lang="en-GB" sz="2000" b="1" dirty="0" err="1">
                <a:solidFill>
                  <a:srgbClr val="F27954"/>
                </a:solidFill>
              </a:rPr>
              <a:t>stoppen</a:t>
            </a:r>
            <a:r>
              <a:rPr lang="en-GB" sz="2000" b="1" dirty="0">
                <a:solidFill>
                  <a:srgbClr val="F27954"/>
                </a:solidFill>
              </a:rPr>
              <a:t>. </a:t>
            </a:r>
            <a:r>
              <a:rPr lang="en-GB" sz="2000" dirty="0"/>
              <a:t>Alle </a:t>
            </a:r>
            <a:r>
              <a:rPr lang="en-GB" sz="2000" dirty="0" err="1"/>
              <a:t>laufenden</a:t>
            </a:r>
            <a:r>
              <a:rPr lang="en-GB" sz="2000" dirty="0"/>
              <a:t> </a:t>
            </a:r>
            <a:r>
              <a:rPr lang="en-GB" sz="2000" dirty="0" err="1"/>
              <a:t>Vermarktungsprogramme</a:t>
            </a:r>
            <a:r>
              <a:rPr lang="en-GB" sz="2000" dirty="0"/>
              <a:t> </a:t>
            </a:r>
            <a:r>
              <a:rPr lang="en-GB" sz="2000" dirty="0" err="1"/>
              <a:t>müssen</a:t>
            </a:r>
            <a:r>
              <a:rPr lang="en-GB" sz="2000" dirty="0"/>
              <a:t> </a:t>
            </a:r>
            <a:r>
              <a:rPr lang="en-GB" sz="2000" dirty="0" err="1"/>
              <a:t>unmittelbar</a:t>
            </a:r>
            <a:r>
              <a:rPr lang="en-GB" sz="2000" dirty="0"/>
              <a:t> nach einer </a:t>
            </a:r>
            <a:r>
              <a:rPr lang="en-GB" sz="2000" dirty="0" err="1"/>
              <a:t>Krise</a:t>
            </a:r>
            <a:r>
              <a:rPr lang="en-GB" sz="2000" dirty="0"/>
              <a:t> </a:t>
            </a:r>
            <a:r>
              <a:rPr lang="en-GB" sz="2000" dirty="0" err="1"/>
              <a:t>überarbeitet</a:t>
            </a:r>
            <a:r>
              <a:rPr lang="en-GB" sz="2000" dirty="0"/>
              <a:t> </a:t>
            </a:r>
            <a:r>
              <a:rPr lang="en-GB" sz="2000" dirty="0" err="1"/>
              <a:t>werden</a:t>
            </a:r>
            <a:r>
              <a:rPr lang="en-GB" sz="2000" dirty="0"/>
              <a:t>, bis </a:t>
            </a:r>
            <a:r>
              <a:rPr lang="en-GB" sz="2000" dirty="0" err="1"/>
              <a:t>eine</a:t>
            </a:r>
            <a:r>
              <a:rPr lang="en-GB" sz="2000" dirty="0"/>
              <a:t> geeignete Wiederherstellungsstrategie festgelegt wurde. </a:t>
            </a:r>
            <a:r>
              <a:rPr lang="en-GB" sz="2000" dirty="0">
                <a:hlinkClick r:id="rId2"/>
              </a:rPr>
              <a:t>(Quelle</a:t>
            </a:r>
            <a:r>
              <a:rPr lang="en-GB" sz="2000" dirty="0"/>
              <a:t>)</a:t>
            </a:r>
            <a:endParaRPr lang="en-IE" sz="2000" dirty="0"/>
          </a:p>
        </p:txBody>
      </p:sp>
      <p:sp>
        <p:nvSpPr>
          <p:cNvPr id="4" name="Text Placeholder 4">
            <a:extLst>
              <a:ext uri="{FF2B5EF4-FFF2-40B4-BE49-F238E27FC236}">
                <a16:creationId xmlns:a16="http://schemas.microsoft.com/office/drawing/2014/main" id="{3C5726C0-9FD2-1FD1-AEB8-6EA0620FE941}"/>
              </a:ext>
            </a:extLst>
          </p:cNvPr>
          <p:cNvSpPr>
            <a:spLocks noGrp="1"/>
          </p:cNvSpPr>
          <p:nvPr>
            <p:ph type="body" sz="quarter" idx="16"/>
          </p:nvPr>
        </p:nvSpPr>
        <p:spPr>
          <a:xfrm>
            <a:off x="468349" y="0"/>
            <a:ext cx="5294024" cy="950259"/>
          </a:xfrm>
        </p:spPr>
        <p:txBody>
          <a:bodyPr anchor="ctr">
            <a:normAutofit fontScale="55000" lnSpcReduction="20000"/>
          </a:bodyPr>
          <a:lstStyle/>
          <a:p>
            <a:pPr algn="ctr">
              <a:lnSpc>
                <a:spcPct val="120000"/>
              </a:lnSpc>
              <a:spcBef>
                <a:spcPts val="0"/>
              </a:spcBef>
            </a:pPr>
            <a:r>
              <a:rPr lang="en-IE" dirty="0">
                <a:solidFill>
                  <a:srgbClr val="F27954"/>
                </a:solidFill>
              </a:rPr>
              <a:t>Möglichkeiten zur Information der Besucher über den Stand der Krise in der Region</a:t>
            </a:r>
          </a:p>
        </p:txBody>
      </p:sp>
      <p:pic>
        <p:nvPicPr>
          <p:cNvPr id="2" name="Bildplatzhalter 1">
            <a:extLst>
              <a:ext uri="{FF2B5EF4-FFF2-40B4-BE49-F238E27FC236}">
                <a16:creationId xmlns:a16="http://schemas.microsoft.com/office/drawing/2014/main" id="{8A6448E0-B91C-9C31-B3FB-7D9D38450079}"/>
              </a:ext>
            </a:extLst>
          </p:cNvPr>
          <p:cNvPicPr>
            <a:picLocks noGrp="1" noChangeAspect="1"/>
          </p:cNvPicPr>
          <p:nvPr>
            <p:ph type="pic" sz="quarter" idx="19"/>
          </p:nvPr>
        </p:nvPicPr>
        <p:blipFill>
          <a:blip r:embed="rId3"/>
          <a:srcRect t="16" b="16"/>
          <a:stretch>
            <a:fillRect/>
          </a:stretch>
        </p:blipFill>
        <p:spPr>
          <a:xfrm>
            <a:off x="5956300" y="109538"/>
            <a:ext cx="5395913" cy="6858000"/>
          </a:xfrm>
          <a:prstGeom prst="rect">
            <a:avLst/>
          </a:prstGeom>
        </p:spPr>
      </p:pic>
    </p:spTree>
    <p:extLst>
      <p:ext uri="{BB962C8B-B14F-4D97-AF65-F5344CB8AC3E}">
        <p14:creationId xmlns:p14="http://schemas.microsoft.com/office/powerpoint/2010/main" val="9778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503829"/>
            <a:ext cx="5444772" cy="582221"/>
          </a:xfrm>
        </p:spPr>
        <p:txBody>
          <a:bodyPr/>
          <a:lstStyle/>
          <a:p>
            <a:r>
              <a:rPr lang="en-IE" sz="3200" b="0" dirty="0"/>
              <a:t>2.  14 Beispiele für effektives Krisenreaktionsmarketing</a:t>
            </a:r>
          </a:p>
        </p:txBody>
      </p:sp>
      <p:pic>
        <p:nvPicPr>
          <p:cNvPr id="2" name="Picture Placeholder 9" descr="A picture containing water, nature, boat, mountain&#10;&#10;Description automatically generated">
            <a:extLst>
              <a:ext uri="{FF2B5EF4-FFF2-40B4-BE49-F238E27FC236}">
                <a16:creationId xmlns:a16="http://schemas.microsoft.com/office/drawing/2014/main" id="{42902F4E-8E48-A8E9-4C9F-319E09C47AF4}"/>
              </a:ext>
            </a:extLst>
          </p:cNvPr>
          <p:cNvPicPr>
            <a:picLocks noGrp="1" noChangeAspect="1"/>
          </p:cNvPicPr>
          <p:nvPr>
            <p:ph type="pic" sz="quarter" idx="10"/>
          </p:nvPr>
        </p:nvPicPr>
        <p:blipFill>
          <a:blip r:embed="rId2"/>
          <a:srcRect t="6913" b="6913"/>
          <a:stretch>
            <a:fillRect/>
          </a:stretch>
        </p:blipFill>
        <p:spPr>
          <a:xfrm>
            <a:off x="241300" y="228600"/>
            <a:ext cx="11696700" cy="5764213"/>
          </a:xfrm>
        </p:spPr>
      </p:pic>
    </p:spTree>
    <p:extLst>
      <p:ext uri="{BB962C8B-B14F-4D97-AF65-F5344CB8AC3E}">
        <p14:creationId xmlns:p14="http://schemas.microsoft.com/office/powerpoint/2010/main" val="2649099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27417" y="902152"/>
            <a:ext cx="5564883" cy="6159274"/>
          </a:xfrm>
        </p:spPr>
        <p:txBody>
          <a:bodyPr>
            <a:normAutofit fontScale="92500" lnSpcReduction="10000"/>
          </a:bodyPr>
          <a:lstStyle/>
          <a:p>
            <a:pPr algn="l"/>
            <a:endParaRPr lang="en-GB" sz="2000" dirty="0"/>
          </a:p>
          <a:p>
            <a:pPr algn="l"/>
            <a:r>
              <a:rPr lang="en-GB" sz="2000" b="1" i="0" dirty="0">
                <a:effectLst/>
              </a:rPr>
              <a:t>Krisenrelevantes Marketingmaterial sollte vor der Krise entwickelt werden. </a:t>
            </a:r>
            <a:r>
              <a:rPr lang="en-GB" sz="2000" dirty="0"/>
              <a:t>Es ist eine gute Idee, bereits im Vorfeld einer Krise die notwendigen und relevanten Marketingmaterialien, Botschaften und Kampagnen für das Krisenmanagement zu entwickeln.</a:t>
            </a:r>
          </a:p>
          <a:p>
            <a:pPr algn="l"/>
            <a:endParaRPr lang="en-GB" sz="2000" dirty="0"/>
          </a:p>
          <a:p>
            <a:r>
              <a:rPr lang="en-GB" sz="2000" b="1" i="0" dirty="0">
                <a:effectLst/>
              </a:rPr>
              <a:t>Überarbeitung von Website-Inhalten und Marketing-Assets. </a:t>
            </a:r>
            <a:r>
              <a:rPr lang="en-GB" sz="2000" dirty="0"/>
              <a:t>Wenn eine Region ihre Tätigkeit völlig verlangsamt hat, ist eine Neugestaltung oder Überarbeitung eine weitere gute Gelegenheit. Die Regionen können die Gelegenheit nutzen, um das Beste aus ihren Inhalten herauszuholen, sie relevanter zu machen und effektiver zu gestalten. Während einer Krise oder Ausfallzeit können die Regionen ihre Marketingbibliotheken </a:t>
            </a:r>
            <a:r>
              <a:rPr lang="en-GB" sz="2000" b="0" i="0" dirty="0">
                <a:effectLst/>
              </a:rPr>
              <a:t>mit Fotos, Videos, Blogbeiträgen und anderen Inhalten aufräumen</a:t>
            </a:r>
            <a:r>
              <a:rPr lang="en-GB" sz="2000" dirty="0"/>
              <a:t>, aktualisieren und bearbeiten</a:t>
            </a:r>
            <a:r>
              <a:rPr lang="en-GB" sz="2000" b="0" i="0" dirty="0">
                <a:effectLst/>
              </a:rPr>
              <a:t>, damit sie leicht zugänglich sind. Überprüfen Sie, was funktioniert hat und was nicht. Denken Sie daran, dass Blog-, Video- und Infografik-Inhalte laut </a:t>
            </a:r>
            <a:r>
              <a:rPr lang="en-GB" sz="2000" b="0" i="0" u="sng" dirty="0">
                <a:effectLst/>
                <a:hlinkClick r:id="rId2">
                  <a:extLst>
                    <a:ext uri="{A12FA001-AC4F-418D-AE19-62706E023703}">
                      <ahyp:hlinkClr xmlns:ahyp="http://schemas.microsoft.com/office/drawing/2018/hyperlinkcolor" val="tx"/>
                    </a:ext>
                  </a:extLst>
                </a:hlinkClick>
              </a:rPr>
              <a:t>Life Marketing die </a:t>
            </a:r>
            <a:r>
              <a:rPr lang="en-GB" sz="2000" b="0" i="0" dirty="0">
                <a:effectLst/>
              </a:rPr>
              <a:t>erfolgreichsten </a:t>
            </a:r>
            <a:r>
              <a:rPr lang="en-GB" sz="2000" b="0" i="0" dirty="0" err="1">
                <a:effectLst/>
              </a:rPr>
              <a:t>Formate</a:t>
            </a:r>
            <a:r>
              <a:rPr lang="en-GB" sz="2000" b="0" i="0" dirty="0">
                <a:effectLst/>
              </a:rPr>
              <a:t> </a:t>
            </a:r>
            <a:r>
              <a:rPr lang="en-GB" sz="2000" b="0" i="0" dirty="0" err="1">
                <a:effectLst/>
              </a:rPr>
              <a:t>sind</a:t>
            </a:r>
            <a:r>
              <a:rPr lang="en-GB" sz="2000" b="0" i="0" dirty="0">
                <a:effectLst/>
              </a:rPr>
              <a:t>.</a:t>
            </a:r>
          </a:p>
          <a:p>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228600"/>
            <a:ext cx="6157483" cy="582221"/>
          </a:xfrm>
        </p:spPr>
        <p:txBody>
          <a:bodyPr>
            <a:noAutofit/>
          </a:bodyPr>
          <a:lstStyle/>
          <a:p>
            <a:pPr algn="ctr"/>
            <a:r>
              <a:rPr lang="en-IE" sz="2400" b="0" dirty="0"/>
              <a:t>Wie man während und nach einer Krise den Überblick behält</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667" y="1098730"/>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516" y="2687651"/>
            <a:ext cx="728077" cy="728077"/>
          </a:xfrm>
          <a:prstGeom prst="rect">
            <a:avLst/>
          </a:prstGeom>
        </p:spPr>
      </p:pic>
      <p:pic>
        <p:nvPicPr>
          <p:cNvPr id="4" name="Bildplatzhalter 3">
            <a:extLst>
              <a:ext uri="{FF2B5EF4-FFF2-40B4-BE49-F238E27FC236}">
                <a16:creationId xmlns:a16="http://schemas.microsoft.com/office/drawing/2014/main" id="{1090342D-9F13-D500-B1A9-68FA270BF1B8}"/>
              </a:ext>
            </a:extLst>
          </p:cNvPr>
          <p:cNvPicPr>
            <a:picLocks noGrp="1" noChangeAspect="1"/>
          </p:cNvPicPr>
          <p:nvPr>
            <p:ph type="pic" sz="quarter" idx="10"/>
          </p:nvPr>
        </p:nvPicPr>
        <p:blipFill>
          <a:blip r:embed="rId5"/>
          <a:srcRect/>
          <a:stretch>
            <a:fillRect/>
          </a:stretch>
        </p:blipFill>
        <p:spPr>
          <a:prstGeom prst="rect">
            <a:avLst/>
          </a:prstGeom>
        </p:spPr>
      </p:pic>
    </p:spTree>
    <p:extLst>
      <p:ext uri="{BB962C8B-B14F-4D97-AF65-F5344CB8AC3E}">
        <p14:creationId xmlns:p14="http://schemas.microsoft.com/office/powerpoint/2010/main" val="1729930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71F044B-8003-FDD3-15BE-17547DFFEE83}"/>
              </a:ext>
            </a:extLst>
          </p:cNvPr>
          <p:cNvPicPr>
            <a:picLocks noChangeAspect="1"/>
          </p:cNvPicPr>
          <p:nvPr/>
        </p:nvPicPr>
        <p:blipFill>
          <a:blip r:embed="rId2"/>
          <a:stretch>
            <a:fillRect/>
          </a:stretch>
        </p:blipFill>
        <p:spPr>
          <a:xfrm>
            <a:off x="6392300" y="305832"/>
            <a:ext cx="5560034" cy="5444200"/>
          </a:xfrm>
          <a:prstGeom prst="rect">
            <a:avLst/>
          </a:prstGeom>
        </p:spPr>
      </p:pic>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5" y="1324165"/>
            <a:ext cx="5504160" cy="5911221"/>
          </a:xfrm>
        </p:spPr>
        <p:txBody>
          <a:bodyPr>
            <a:noAutofit/>
          </a:bodyPr>
          <a:lstStyle/>
          <a:p>
            <a:r>
              <a:rPr lang="en-GB" sz="1900" dirty="0"/>
              <a:t>In Krisenzeiten wird die Wirksamkeit regionaler Arbeitsbeziehungen oft auf die Probe gestellt. Die typische Reaktion ist, dass jeder sein eigenes intensives Marketingprogramm mit zeitlich begrenzten Rabatten oder Anreizen als Taktik in der Erholungsstrategie einsetzt.  Dieser </a:t>
            </a:r>
            <a:r>
              <a:rPr lang="en-GB" sz="1900" dirty="0">
                <a:hlinkClick r:id="rId3">
                  <a:extLst>
                    <a:ext uri="{A12FA001-AC4F-418D-AE19-62706E023703}">
                      <ahyp:hlinkClr xmlns:ahyp="http://schemas.microsoft.com/office/drawing/2018/hyperlinkcolor" val="tx"/>
                    </a:ext>
                  </a:extLst>
                </a:hlinkClick>
              </a:rPr>
              <a:t>Artikel </a:t>
            </a:r>
            <a:r>
              <a:rPr lang="en-GB" sz="1900" dirty="0"/>
              <a:t>zeigt, wie öffentlich-private Allianzen zwischen nationalen Tourismusbehörden und der Luftfahrtindustrie zusammenarbeiten, um das Reiseziel aus einer Krise heraus zu vermarkten. </a:t>
            </a:r>
          </a:p>
          <a:p>
            <a:pPr>
              <a:spcBef>
                <a:spcPts val="600"/>
              </a:spcBef>
              <a:spcAft>
                <a:spcPts val="600"/>
              </a:spcAft>
            </a:pPr>
            <a:r>
              <a:rPr lang="en-GB" sz="1900" dirty="0"/>
              <a:t>EgyptAir spielte eine wichtige Rolle bei der Erholung des ägyptischen Marktes nach dem Massaker von Luxor im Jahr 1997. In den Vereinigten Staaten gehörte Delta Airlines zu einer Reihe von US-Fluggesellschaften, die nach den Anschlägen vom 11. September Tausende von Freitickets für Amerikaner, die nach New York reisten, zur </a:t>
            </a:r>
            <a:r>
              <a:rPr lang="en-GB" sz="1900" dirty="0" err="1"/>
              <a:t>Verfügung</a:t>
            </a:r>
            <a:r>
              <a:rPr lang="en-GB" sz="1900" dirty="0"/>
              <a:t> </a:t>
            </a:r>
            <a:r>
              <a:rPr lang="en-GB" sz="1900" dirty="0" err="1"/>
              <a:t>stellten</a:t>
            </a:r>
            <a:r>
              <a:rPr lang="en-GB" sz="1900" dirty="0"/>
              <a:t> und </a:t>
            </a:r>
            <a:r>
              <a:rPr lang="en-GB" sz="1900" dirty="0" err="1"/>
              <a:t>sie</a:t>
            </a:r>
            <a:r>
              <a:rPr lang="en-GB" sz="1900" dirty="0"/>
              <a:t> </a:t>
            </a:r>
            <a:r>
              <a:rPr lang="en-GB" sz="1900" dirty="0" err="1"/>
              <a:t>zur</a:t>
            </a:r>
            <a:r>
              <a:rPr lang="en-GB" sz="1900" dirty="0"/>
              <a:t> </a:t>
            </a:r>
            <a:r>
              <a:rPr lang="en-GB" sz="1900" dirty="0" err="1"/>
              <a:t>Reise</a:t>
            </a:r>
            <a:r>
              <a:rPr lang="en-GB" sz="1900" dirty="0"/>
              <a:t> </a:t>
            </a:r>
            <a:r>
              <a:rPr lang="en-GB" sz="1900" dirty="0" err="1"/>
              <a:t>ermutigten</a:t>
            </a:r>
            <a:r>
              <a:rPr lang="en-GB" sz="1900" dirty="0"/>
              <a:t>.</a:t>
            </a:r>
            <a:endParaRPr lang="en-IE" sz="19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Wirksames regionales Krisentourismusmarketing (Allianzen zwischen öffentlichem und privatem Sektor)</a:t>
            </a:r>
          </a:p>
        </p:txBody>
      </p:sp>
      <p:pic>
        <p:nvPicPr>
          <p:cNvPr id="9" name="Graphic 8" descr="Document with solid fill">
            <a:hlinkClick r:id="rId4"/>
            <a:extLst>
              <a:ext uri="{FF2B5EF4-FFF2-40B4-BE49-F238E27FC236}">
                <a16:creationId xmlns:a16="http://schemas.microsoft.com/office/drawing/2014/main" id="{BAC5C8E4-299D-D8ED-3EFB-BBE233644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1611" y="5730872"/>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690311" y="5937501"/>
            <a:ext cx="4262023" cy="646331"/>
          </a:xfrm>
          <a:prstGeom prst="rect">
            <a:avLst/>
          </a:prstGeom>
          <a:solidFill>
            <a:schemeClr val="accent2"/>
          </a:solid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Wiederherstellung von </a:t>
            </a:r>
            <a:r>
              <a:rPr lang="en-IE" dirty="0" err="1">
                <a:solidFill>
                  <a:schemeClr val="bg1"/>
                </a:solidFill>
                <a:hlinkClick r:id="rId3">
                  <a:extLst>
                    <a:ext uri="{A12FA001-AC4F-418D-AE19-62706E023703}">
                      <ahyp:hlinkClr xmlns:ahyp="http://schemas.microsoft.com/office/drawing/2018/hyperlinkcolor" val="tx"/>
                    </a:ext>
                  </a:extLst>
                </a:hlinkClick>
              </a:rPr>
              <a:t>krisengeschüttelten</a:t>
            </a:r>
            <a:r>
              <a:rPr lang="en-IE" dirty="0">
                <a:solidFill>
                  <a:schemeClr val="bg1"/>
                </a:solidFill>
                <a:hlinkClick r:id="rId3">
                  <a:extLst>
                    <a:ext uri="{A12FA001-AC4F-418D-AE19-62706E023703}">
                      <ahyp:hlinkClr xmlns:ahyp="http://schemas.microsoft.com/office/drawing/2018/hyperlinkcolor" val="tx"/>
                    </a:ext>
                  </a:extLst>
                </a:hlinkClick>
              </a:rPr>
              <a:t> </a:t>
            </a:r>
            <a:r>
              <a:rPr lang="en-IE" dirty="0" err="1">
                <a:solidFill>
                  <a:schemeClr val="bg1"/>
                </a:solidFill>
                <a:hlinkClick r:id="rId3">
                  <a:extLst>
                    <a:ext uri="{A12FA001-AC4F-418D-AE19-62706E023703}">
                      <ahyp:hlinkClr xmlns:ahyp="http://schemas.microsoft.com/office/drawing/2018/hyperlinkcolor" val="tx"/>
                    </a:ext>
                  </a:extLst>
                </a:hlinkClick>
              </a:rPr>
              <a:t>Tourismusdestinationen</a:t>
            </a:r>
            <a:endParaRPr lang="en-IE" dirty="0">
              <a:solidFill>
                <a:schemeClr val="bg1"/>
              </a:solidFill>
            </a:endParaRP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707886"/>
          </a:xfrm>
          <a:prstGeom prst="rect">
            <a:avLst/>
          </a:prstGeom>
          <a:solidFill>
            <a:srgbClr val="086D6E"/>
          </a:solidFill>
        </p:spPr>
        <p:txBody>
          <a:bodyPr wrap="square" rtlCol="0">
            <a:spAutoFit/>
          </a:bodyPr>
          <a:lstStyle/>
          <a:p>
            <a:pPr algn="ctr"/>
            <a:r>
              <a:rPr lang="en-IE" sz="4000" dirty="0" err="1">
                <a:solidFill>
                  <a:schemeClr val="bg1"/>
                </a:solidFill>
                <a:latin typeface="Aharoni" panose="02010803020104030203" pitchFamily="2" charset="-79"/>
                <a:cs typeface="Aharoni" panose="02010803020104030203" pitchFamily="2" charset="-79"/>
              </a:rPr>
              <a:t>Fallstudie</a:t>
            </a:r>
            <a:endParaRPr lang="en-IE" sz="40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8499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rmAutofit lnSpcReduction="10000"/>
          </a:bodyPr>
          <a:lstStyle/>
          <a:p>
            <a:r>
              <a:rPr lang="en-IE" b="1" i="0" dirty="0">
                <a:effectLst/>
              </a:rPr>
              <a:t>Das KLM Bonding Buffet</a:t>
            </a:r>
            <a:endParaRPr lang="en-IE" dirty="0"/>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2" y="2705530"/>
            <a:ext cx="5962006" cy="3618585"/>
          </a:xfrm>
        </p:spPr>
        <p:txBody>
          <a:bodyPr>
            <a:normAutofit lnSpcReduction="10000"/>
          </a:bodyPr>
          <a:lstStyle/>
          <a:p>
            <a:pPr algn="l" fontAlgn="base"/>
            <a:r>
              <a:rPr lang="en-GB" b="1" i="0" dirty="0">
                <a:solidFill>
                  <a:srgbClr val="086D6E"/>
                </a:solidFill>
                <a:effectLst/>
              </a:rPr>
              <a:t>Cooles Konzept für </a:t>
            </a:r>
            <a:r>
              <a:rPr lang="en-GB" b="1" i="0" dirty="0" err="1">
                <a:solidFill>
                  <a:srgbClr val="086D6E"/>
                </a:solidFill>
                <a:effectLst/>
              </a:rPr>
              <a:t>eine</a:t>
            </a:r>
            <a:r>
              <a:rPr lang="en-GB" b="1" i="0" dirty="0">
                <a:solidFill>
                  <a:srgbClr val="086D6E"/>
                </a:solidFill>
                <a:effectLst/>
              </a:rPr>
              <a:t> </a:t>
            </a:r>
            <a:r>
              <a:rPr lang="en-GB" b="1" i="0" dirty="0" err="1">
                <a:solidFill>
                  <a:srgbClr val="086D6E"/>
                </a:solidFill>
                <a:effectLst/>
              </a:rPr>
              <a:t>Tourismus-Marketingkampagne</a:t>
            </a:r>
            <a:r>
              <a:rPr lang="en-GB" b="1" i="0" dirty="0">
                <a:solidFill>
                  <a:srgbClr val="086D6E"/>
                </a:solidFill>
                <a:effectLst/>
              </a:rPr>
              <a:t>: </a:t>
            </a:r>
            <a:r>
              <a:rPr lang="en-GB" b="0" i="0" dirty="0">
                <a:solidFill>
                  <a:srgbClr val="58595B"/>
                </a:solidFill>
                <a:effectLst/>
              </a:rPr>
              <a:t>20 Fremde auf einem Flughafen zu einem gemeinsamen Weihnachtsbuffet einladen. Der Haken?  Das Buffet kommt schrittweise von der Decke herab (auf </a:t>
            </a:r>
            <a:r>
              <a:rPr lang="en-GB" b="0" i="0" dirty="0" err="1">
                <a:solidFill>
                  <a:srgbClr val="58595B"/>
                </a:solidFill>
                <a:effectLst/>
              </a:rPr>
              <a:t>eine</a:t>
            </a:r>
            <a:r>
              <a:rPr lang="en-GB" b="0" i="0" dirty="0">
                <a:solidFill>
                  <a:srgbClr val="58595B"/>
                </a:solidFill>
                <a:effectLst/>
              </a:rPr>
              <a:t> futuristische Star-Trek-Art), jedes Mal, wenn eine neue Person einen Platz </a:t>
            </a:r>
            <a:r>
              <a:rPr lang="en-GB" b="0" i="0" dirty="0" err="1">
                <a:solidFill>
                  <a:srgbClr val="58595B"/>
                </a:solidFill>
                <a:effectLst/>
              </a:rPr>
              <a:t>einnimmt</a:t>
            </a:r>
            <a:r>
              <a:rPr lang="en-GB" b="0" i="0" dirty="0">
                <a:solidFill>
                  <a:srgbClr val="58595B"/>
                </a:solidFill>
                <a:effectLst/>
              </a:rPr>
              <a:t>. Und wenn alle 20 Plätze besetzt sind, bleibt der Tisch mit dem Essen an seinem Platz stehen. </a:t>
            </a:r>
            <a:r>
              <a:rPr lang="en-GB" b="1" i="0" dirty="0">
                <a:solidFill>
                  <a:srgbClr val="086D6E"/>
                </a:solidFill>
                <a:effectLst/>
                <a:hlinkClick r:id="rId2">
                  <a:extLst>
                    <a:ext uri="{A12FA001-AC4F-418D-AE19-62706E023703}">
                      <ahyp:hlinkClr xmlns:ahyp="http://schemas.microsoft.com/office/drawing/2018/hyperlinkcolor" val="tx"/>
                    </a:ext>
                  </a:extLst>
                </a:hlinkClick>
              </a:rPr>
              <a:t>KLM Airlines hat </a:t>
            </a:r>
            <a:r>
              <a:rPr lang="en-GB" b="0" i="0" dirty="0">
                <a:solidFill>
                  <a:srgbClr val="58595B"/>
                </a:solidFill>
                <a:effectLst/>
              </a:rPr>
              <a:t>hier wirklich einen Volltreffer gelandet.</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Quelle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https://youtu.be/g5IAy-QnsZM </a:t>
            </a:r>
          </a:p>
        </p:txBody>
      </p:sp>
      <p:sp>
        <p:nvSpPr>
          <p:cNvPr id="2" name="TextBox 1">
            <a:hlinkClick r:id="rId5"/>
            <a:extLst>
              <a:ext uri="{FF2B5EF4-FFF2-40B4-BE49-F238E27FC236}">
                <a16:creationId xmlns:a16="http://schemas.microsoft.com/office/drawing/2014/main" id="{5A5048F4-95FF-7444-EDD1-D1C9EF498569}"/>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3" name="Picture 7">
            <a:hlinkClick r:id="rId4"/>
            <a:extLst>
              <a:ext uri="{FF2B5EF4-FFF2-40B4-BE49-F238E27FC236}">
                <a16:creationId xmlns:a16="http://schemas.microsoft.com/office/drawing/2014/main" id="{D7370930-EB06-3E89-A32B-B1E865959D2C}"/>
              </a:ext>
            </a:extLst>
          </p:cNvPr>
          <p:cNvPicPr>
            <a:picLocks noChangeAspect="1"/>
          </p:cNvPicPr>
          <p:nvPr/>
        </p:nvPicPr>
        <p:blipFill>
          <a:blip r:embed="rId6"/>
          <a:stretch>
            <a:fillRect/>
          </a:stretch>
        </p:blipFill>
        <p:spPr>
          <a:xfrm>
            <a:off x="7011987" y="1894890"/>
            <a:ext cx="5087938" cy="2848559"/>
          </a:xfrm>
          <a:prstGeom prst="rect">
            <a:avLst/>
          </a:prstGeom>
        </p:spPr>
      </p:pic>
    </p:spTree>
    <p:extLst>
      <p:ext uri="{BB962C8B-B14F-4D97-AF65-F5344CB8AC3E}">
        <p14:creationId xmlns:p14="http://schemas.microsoft.com/office/powerpoint/2010/main" val="126494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r>
              <a:rPr lang="en-IE" dirty="0"/>
              <a:t>Europa ist </a:t>
            </a:r>
            <a:r>
              <a:rPr lang="en-IE" dirty="0" err="1"/>
              <a:t>gleich</a:t>
            </a:r>
            <a:r>
              <a:rPr lang="en-IE" dirty="0"/>
              <a:t> </a:t>
            </a:r>
            <a:r>
              <a:rPr lang="en-IE" dirty="0" err="1"/>
              <a:t>nebenan</a:t>
            </a:r>
            <a:r>
              <a:rPr lang="en-IE" dirty="0"/>
              <a:t>:</a:t>
            </a:r>
          </a:p>
          <a:p>
            <a:r>
              <a:rPr lang="en-IE" dirty="0"/>
              <a:t>Frankreich</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1" y="2554044"/>
            <a:ext cx="6044639" cy="3618585"/>
          </a:xfrm>
        </p:spPr>
        <p:txBody>
          <a:bodyPr>
            <a:normAutofit/>
          </a:bodyPr>
          <a:lstStyle/>
          <a:p>
            <a:pPr algn="l" fontAlgn="base"/>
            <a:r>
              <a:rPr lang="en-GB" b="1" i="0" dirty="0">
                <a:solidFill>
                  <a:srgbClr val="086D6E"/>
                </a:solidFill>
                <a:effectLst/>
              </a:rPr>
              <a:t>Cooles Tourismus-Marketing-Kampagnenkonzept:  </a:t>
            </a:r>
            <a:r>
              <a:rPr lang="en-GB" i="0" dirty="0">
                <a:solidFill>
                  <a:srgbClr val="4D4D4D"/>
                </a:solidFill>
                <a:effectLst/>
              </a:rPr>
              <a:t>Die</a:t>
            </a:r>
            <a:r>
              <a:rPr lang="en-GB" b="1" i="0" dirty="0">
                <a:solidFill>
                  <a:srgbClr val="086D6E"/>
                </a:solidFill>
                <a:effectLst/>
              </a:rPr>
              <a:t> </a:t>
            </a:r>
            <a:r>
              <a:rPr lang="en-GB" b="0" i="0" dirty="0">
                <a:solidFill>
                  <a:srgbClr val="58595B"/>
                </a:solidFill>
                <a:effectLst/>
              </a:rPr>
              <a:t>französische Eisenbahngesellschaft </a:t>
            </a:r>
            <a:r>
              <a:rPr lang="en-GB" b="1" i="0" dirty="0">
                <a:solidFill>
                  <a:srgbClr val="086D6E"/>
                </a:solidFill>
                <a:effectLst/>
                <a:hlinkClick r:id="rId2">
                  <a:extLst>
                    <a:ext uri="{A12FA001-AC4F-418D-AE19-62706E023703}">
                      <ahyp:hlinkClr xmlns:ahyp="http://schemas.microsoft.com/office/drawing/2018/hyperlinkcolor" val="tx"/>
                    </a:ext>
                  </a:extLst>
                </a:hlinkClick>
              </a:rPr>
              <a:t>SNCF </a:t>
            </a:r>
            <a:r>
              <a:rPr lang="en-GB" b="0" i="0" dirty="0">
                <a:solidFill>
                  <a:srgbClr val="58595B"/>
                </a:solidFill>
                <a:effectLst/>
              </a:rPr>
              <a:t>wollte die Menschen dazu ermutigen, mit dem Zug in andere europäische Länder zu reisen.  Also platzierte </a:t>
            </a:r>
            <a:r>
              <a:rPr lang="en-GB" b="0" i="0" dirty="0" err="1">
                <a:solidFill>
                  <a:srgbClr val="58595B"/>
                </a:solidFill>
                <a:effectLst/>
              </a:rPr>
              <a:t>sie</a:t>
            </a:r>
            <a:r>
              <a:rPr lang="en-GB" b="0" i="0" dirty="0">
                <a:solidFill>
                  <a:srgbClr val="58595B"/>
                </a:solidFill>
                <a:effectLst/>
              </a:rPr>
              <a:t> die coolsten freistehenden, interaktiven Türen an unerwarteten Orten in ganz Paris. </a:t>
            </a:r>
            <a:r>
              <a:rPr lang="en-GB" b="0" i="0" dirty="0" err="1">
                <a:solidFill>
                  <a:srgbClr val="58595B"/>
                </a:solidFill>
                <a:effectLst/>
              </a:rPr>
              <a:t>Wer</a:t>
            </a:r>
            <a:r>
              <a:rPr lang="en-GB" b="0" i="0" dirty="0">
                <a:solidFill>
                  <a:srgbClr val="58595B"/>
                </a:solidFill>
                <a:effectLst/>
              </a:rPr>
              <a:t> die Tür öffnete, erlebte eine Echtzeit-Interaktion mit engagierten Einheimischen in anderen Städten.</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Quelle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https://youtu.be/hYs4g09vm_8 </a:t>
            </a:r>
          </a:p>
        </p:txBody>
      </p:sp>
      <p:sp>
        <p:nvSpPr>
          <p:cNvPr id="8" name="TextBox 7">
            <a:hlinkClick r:id="rId5"/>
            <a:extLst>
              <a:ext uri="{FF2B5EF4-FFF2-40B4-BE49-F238E27FC236}">
                <a16:creationId xmlns:a16="http://schemas.microsoft.com/office/drawing/2014/main" id="{BA3DE33A-ECD6-94B0-57A3-3A59832431C6}"/>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2" name="Picture 2">
            <a:hlinkClick r:id="rId4"/>
            <a:extLst>
              <a:ext uri="{FF2B5EF4-FFF2-40B4-BE49-F238E27FC236}">
                <a16:creationId xmlns:a16="http://schemas.microsoft.com/office/drawing/2014/main" id="{A3776BF1-C237-6832-7D2B-3353A21AB8A8}"/>
              </a:ext>
            </a:extLst>
          </p:cNvPr>
          <p:cNvPicPr>
            <a:picLocks noChangeAspect="1"/>
          </p:cNvPicPr>
          <p:nvPr/>
        </p:nvPicPr>
        <p:blipFill>
          <a:blip r:embed="rId6"/>
          <a:stretch>
            <a:fillRect/>
          </a:stretch>
        </p:blipFill>
        <p:spPr>
          <a:xfrm>
            <a:off x="7057794" y="1990725"/>
            <a:ext cx="5134206" cy="2876550"/>
          </a:xfrm>
          <a:prstGeom prst="rect">
            <a:avLst/>
          </a:prstGeom>
        </p:spPr>
      </p:pic>
    </p:spTree>
    <p:extLst>
      <p:ext uri="{BB962C8B-B14F-4D97-AF65-F5344CB8AC3E}">
        <p14:creationId xmlns:p14="http://schemas.microsoft.com/office/powerpoint/2010/main" val="2022665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pPr algn="l" fontAlgn="base"/>
            <a:r>
              <a:rPr lang="en-GB" i="0" dirty="0">
                <a:effectLst/>
              </a:rPr>
              <a:t>Wegen </a:t>
            </a:r>
            <a:r>
              <a:rPr lang="en-GB" i="0" dirty="0" err="1">
                <a:effectLst/>
              </a:rPr>
              <a:t>Wartungsarbeiten</a:t>
            </a:r>
            <a:r>
              <a:rPr lang="en-GB" i="0" dirty="0">
                <a:effectLst/>
              </a:rPr>
              <a:t> </a:t>
            </a:r>
            <a:r>
              <a:rPr lang="en-GB" i="0" dirty="0" err="1">
                <a:effectLst/>
              </a:rPr>
              <a:t>geschlossen</a:t>
            </a:r>
            <a:r>
              <a:rPr lang="en-GB" i="0" dirty="0">
                <a:effectLst/>
              </a:rPr>
              <a:t>:</a:t>
            </a:r>
          </a:p>
          <a:p>
            <a:pPr algn="l" fontAlgn="base"/>
            <a:r>
              <a:rPr lang="en-GB" i="0" dirty="0">
                <a:effectLst/>
              </a:rPr>
              <a:t>Die Färöer Inseln</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27144" y="2505321"/>
            <a:ext cx="5884204" cy="3376893"/>
          </a:xfrm>
          <a:solidFill>
            <a:schemeClr val="bg1"/>
          </a:solidFill>
        </p:spPr>
        <p:txBody>
          <a:bodyPr>
            <a:noAutofit/>
          </a:bodyPr>
          <a:lstStyle/>
          <a:p>
            <a:pPr algn="l" fontAlgn="base">
              <a:lnSpc>
                <a:spcPct val="100000"/>
              </a:lnSpc>
              <a:spcBef>
                <a:spcPts val="0"/>
              </a:spcBef>
            </a:pPr>
            <a:r>
              <a:rPr lang="en-GB" sz="2000" b="1" i="0" dirty="0">
                <a:solidFill>
                  <a:srgbClr val="58595B"/>
                </a:solidFill>
                <a:effectLst/>
              </a:rPr>
              <a:t>Cooles Tourismus-Marketing-Kampagnenkonzept:</a:t>
            </a:r>
            <a:r>
              <a:rPr lang="en-GB" sz="2000" b="0" i="0" dirty="0">
                <a:solidFill>
                  <a:srgbClr val="58595B"/>
                </a:solidFill>
                <a:effectLst/>
              </a:rPr>
              <a:t>  Das </a:t>
            </a:r>
            <a:r>
              <a:rPr lang="en-GB" sz="2000" b="0" i="0" dirty="0" err="1">
                <a:solidFill>
                  <a:srgbClr val="58595B"/>
                </a:solidFill>
                <a:effectLst/>
              </a:rPr>
              <a:t>ist</a:t>
            </a:r>
            <a:r>
              <a:rPr lang="en-GB" sz="2000" b="0" i="0" dirty="0">
                <a:solidFill>
                  <a:srgbClr val="58595B"/>
                </a:solidFill>
                <a:effectLst/>
              </a:rPr>
              <a:t> </a:t>
            </a:r>
            <a:r>
              <a:rPr lang="en-GB" sz="2000" b="0" i="0" dirty="0" err="1">
                <a:solidFill>
                  <a:srgbClr val="58595B"/>
                </a:solidFill>
                <a:effectLst/>
              </a:rPr>
              <a:t>eine</a:t>
            </a:r>
            <a:r>
              <a:rPr lang="en-GB" sz="2000" b="0" i="0" dirty="0">
                <a:solidFill>
                  <a:srgbClr val="58595B"/>
                </a:solidFill>
                <a:effectLst/>
              </a:rPr>
              <a:t> geniale Idee, um auf das Problem des </a:t>
            </a:r>
            <a:r>
              <a:rPr lang="en-GB" sz="2000" b="0" i="0" dirty="0" err="1">
                <a:solidFill>
                  <a:srgbClr val="58595B"/>
                </a:solidFill>
                <a:effectLst/>
              </a:rPr>
              <a:t>Übertourismus</a:t>
            </a:r>
            <a:r>
              <a:rPr lang="en-GB" sz="2000" b="0" i="0" dirty="0">
                <a:solidFill>
                  <a:srgbClr val="58595B"/>
                </a:solidFill>
                <a:effectLst/>
              </a:rPr>
              <a:t> </a:t>
            </a:r>
            <a:r>
              <a:rPr lang="en-GB" sz="2000" dirty="0" err="1">
                <a:solidFill>
                  <a:srgbClr val="58595B"/>
                </a:solidFill>
              </a:rPr>
              <a:t>aufmerksam</a:t>
            </a:r>
            <a:r>
              <a:rPr lang="en-GB" sz="2000" dirty="0">
                <a:solidFill>
                  <a:srgbClr val="58595B"/>
                </a:solidFill>
              </a:rPr>
              <a:t> </a:t>
            </a:r>
            <a:r>
              <a:rPr lang="en-GB" sz="2000" dirty="0" err="1">
                <a:solidFill>
                  <a:srgbClr val="58595B"/>
                </a:solidFill>
              </a:rPr>
              <a:t>zu</a:t>
            </a:r>
            <a:r>
              <a:rPr lang="en-GB" sz="2000" dirty="0">
                <a:solidFill>
                  <a:srgbClr val="58595B"/>
                </a:solidFill>
              </a:rPr>
              <a:t> </a:t>
            </a:r>
            <a:r>
              <a:rPr lang="en-GB" sz="2000" dirty="0" err="1">
                <a:solidFill>
                  <a:srgbClr val="58595B"/>
                </a:solidFill>
              </a:rPr>
              <a:t>machen</a:t>
            </a:r>
            <a:r>
              <a:rPr lang="en-GB" sz="2000" dirty="0">
                <a:solidFill>
                  <a:srgbClr val="58595B"/>
                </a:solidFill>
              </a:rPr>
              <a:t>. </a:t>
            </a:r>
            <a:r>
              <a:rPr lang="en-GB" sz="2000" b="0" i="0" dirty="0" err="1">
                <a:solidFill>
                  <a:srgbClr val="58595B"/>
                </a:solidFill>
                <a:effectLst/>
              </a:rPr>
              <a:t>Gleichzeitig</a:t>
            </a:r>
            <a:r>
              <a:rPr lang="en-GB" sz="2000" b="0" i="0" dirty="0">
                <a:solidFill>
                  <a:srgbClr val="58595B"/>
                </a:solidFill>
                <a:effectLst/>
              </a:rPr>
              <a:t> wird der Tourismus an einem Wochenende außerhalb der Saison gefördert.  </a:t>
            </a:r>
            <a:r>
              <a:rPr lang="en-GB" sz="2000" b="1" i="0" dirty="0">
                <a:solidFill>
                  <a:srgbClr val="086D6E"/>
                </a:solidFill>
                <a:effectLst/>
                <a:hlinkClick r:id="rId2">
                  <a:extLst>
                    <a:ext uri="{A12FA001-AC4F-418D-AE19-62706E023703}">
                      <ahyp:hlinkClr xmlns:ahyp="http://schemas.microsoft.com/office/drawing/2018/hyperlinkcolor" val="tx"/>
                    </a:ext>
                  </a:extLst>
                </a:hlinkClick>
              </a:rPr>
              <a:t>Visit Faroe Islands hat </a:t>
            </a:r>
            <a:r>
              <a:rPr lang="en-GB" sz="2000" b="0" i="0" dirty="0">
                <a:solidFill>
                  <a:srgbClr val="58595B"/>
                </a:solidFill>
                <a:effectLst/>
              </a:rPr>
              <a:t>am letzten Wochenende im April für Besucher "geschlossen".  Stattdessen wurden an diesem Wochenende Freiwillige aus dem Ausland empfangen, die bei der </a:t>
            </a:r>
            <a:r>
              <a:rPr lang="en-GB" sz="2000" b="0" i="0" dirty="0" err="1">
                <a:solidFill>
                  <a:srgbClr val="58595B"/>
                </a:solidFill>
                <a:effectLst/>
              </a:rPr>
              <a:t>Säuberung</a:t>
            </a:r>
            <a:r>
              <a:rPr lang="en-GB" sz="2000" b="0" i="0" dirty="0">
                <a:solidFill>
                  <a:srgbClr val="58595B"/>
                </a:solidFill>
                <a:effectLst/>
              </a:rPr>
              <a:t> der zahlreichen </a:t>
            </a:r>
            <a:r>
              <a:rPr lang="en-GB" sz="2000" b="0" i="0" dirty="0" err="1">
                <a:solidFill>
                  <a:srgbClr val="58595B"/>
                </a:solidFill>
                <a:effectLst/>
              </a:rPr>
              <a:t>Natursehenswürdigkeiten</a:t>
            </a:r>
            <a:r>
              <a:rPr lang="en-GB" sz="2000" b="0" i="0" dirty="0">
                <a:solidFill>
                  <a:srgbClr val="58595B"/>
                </a:solidFill>
                <a:effectLst/>
              </a:rPr>
              <a:t> der Inseln helfen. </a:t>
            </a:r>
            <a:r>
              <a:rPr lang="en-GB" sz="2000" b="0" i="0" dirty="0" err="1">
                <a:solidFill>
                  <a:srgbClr val="58595B"/>
                </a:solidFill>
                <a:effectLst/>
              </a:rPr>
              <a:t>Im</a:t>
            </a:r>
            <a:r>
              <a:rPr lang="en-GB" sz="2000" b="0" i="0" dirty="0">
                <a:solidFill>
                  <a:srgbClr val="58595B"/>
                </a:solidFill>
                <a:effectLst/>
              </a:rPr>
              <a:t> Gegenzug erhalten die Besucher ein kostenloses Zimmer und Mahlzeiten während ihres Aufenthalts.</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Quelle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https://youtu.be/W4jBMrDpFXI </a:t>
            </a:r>
          </a:p>
        </p:txBody>
      </p:sp>
      <p:sp>
        <p:nvSpPr>
          <p:cNvPr id="3" name="TextBox 2">
            <a:hlinkClick r:id="rId5"/>
            <a:extLst>
              <a:ext uri="{FF2B5EF4-FFF2-40B4-BE49-F238E27FC236}">
                <a16:creationId xmlns:a16="http://schemas.microsoft.com/office/drawing/2014/main" id="{F2EF0C45-0C68-CCD2-3093-8E7D3A8D36C1}"/>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2" name="Picture 3">
            <a:hlinkClick r:id="rId4"/>
            <a:extLst>
              <a:ext uri="{FF2B5EF4-FFF2-40B4-BE49-F238E27FC236}">
                <a16:creationId xmlns:a16="http://schemas.microsoft.com/office/drawing/2014/main" id="{BA59BACB-FE4A-0D07-F781-0EC1C6473EF9}"/>
              </a:ext>
            </a:extLst>
          </p:cNvPr>
          <p:cNvPicPr>
            <a:picLocks noChangeAspect="1"/>
          </p:cNvPicPr>
          <p:nvPr/>
        </p:nvPicPr>
        <p:blipFill>
          <a:blip r:embed="rId6"/>
          <a:stretch>
            <a:fillRect/>
          </a:stretch>
        </p:blipFill>
        <p:spPr>
          <a:xfrm>
            <a:off x="7015162" y="1805319"/>
            <a:ext cx="5176838" cy="2948941"/>
          </a:xfrm>
          <a:prstGeom prst="rect">
            <a:avLst/>
          </a:prstGeom>
        </p:spPr>
      </p:pic>
    </p:spTree>
    <p:extLst>
      <p:ext uri="{BB962C8B-B14F-4D97-AF65-F5344CB8AC3E}">
        <p14:creationId xmlns:p14="http://schemas.microsoft.com/office/powerpoint/2010/main" val="2539303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242774"/>
            <a:ext cx="6568514" cy="582221"/>
          </a:xfrm>
        </p:spPr>
        <p:txBody>
          <a:bodyPr>
            <a:noAutofit/>
          </a:bodyPr>
          <a:lstStyle/>
          <a:p>
            <a:pPr algn="l" fontAlgn="base"/>
            <a:r>
              <a:rPr lang="en-GB" i="0" dirty="0">
                <a:effectLst/>
              </a:rPr>
              <a:t>Die große Flucht </a:t>
            </a:r>
            <a:r>
              <a:rPr lang="en-GB" i="0" dirty="0" err="1">
                <a:effectLst/>
              </a:rPr>
              <a:t>nach</a:t>
            </a:r>
            <a:r>
              <a:rPr lang="en-GB" i="0" dirty="0">
                <a:effectLst/>
              </a:rPr>
              <a:t> Graubünden:</a:t>
            </a:r>
          </a:p>
          <a:p>
            <a:pPr algn="l" fontAlgn="base"/>
            <a:r>
              <a:rPr lang="en-GB" dirty="0"/>
              <a:t>Schweiz</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84094" y="2855357"/>
            <a:ext cx="6030446" cy="3307317"/>
          </a:xfrm>
          <a:noFill/>
        </p:spPr>
        <p:txBody>
          <a:bodyPr>
            <a:noAutofit/>
          </a:bodyPr>
          <a:lstStyle/>
          <a:p>
            <a:pPr algn="l" fontAlgn="base"/>
            <a:r>
              <a:rPr lang="en-GB" sz="2000" b="1" i="0" dirty="0" err="1">
                <a:solidFill>
                  <a:srgbClr val="086D6E"/>
                </a:solidFill>
                <a:effectLst/>
              </a:rPr>
              <a:t>Cooles</a:t>
            </a:r>
            <a:r>
              <a:rPr lang="en-GB" sz="2000" b="1" i="0" dirty="0">
                <a:solidFill>
                  <a:srgbClr val="086D6E"/>
                </a:solidFill>
                <a:effectLst/>
              </a:rPr>
              <a:t> </a:t>
            </a:r>
            <a:r>
              <a:rPr lang="en-GB" sz="2000" b="1" i="0" dirty="0" err="1">
                <a:solidFill>
                  <a:srgbClr val="086D6E"/>
                </a:solidFill>
                <a:effectLst/>
              </a:rPr>
              <a:t>Tourismus</a:t>
            </a:r>
            <a:r>
              <a:rPr lang="en-GB" sz="2000" b="1" i="0" dirty="0">
                <a:solidFill>
                  <a:srgbClr val="086D6E"/>
                </a:solidFill>
                <a:effectLst/>
              </a:rPr>
              <a:t>-Marketing-</a:t>
            </a:r>
            <a:r>
              <a:rPr lang="en-GB" sz="2000" b="1" i="0" dirty="0" err="1">
                <a:solidFill>
                  <a:srgbClr val="086D6E"/>
                </a:solidFill>
                <a:effectLst/>
              </a:rPr>
              <a:t>Kampagnenkonzept</a:t>
            </a:r>
            <a:r>
              <a:rPr lang="en-GB" sz="2000" b="1" i="0" dirty="0">
                <a:solidFill>
                  <a:srgbClr val="086D6E"/>
                </a:solidFill>
                <a:effectLst/>
              </a:rPr>
              <a:t>:</a:t>
            </a:r>
          </a:p>
          <a:p>
            <a:pPr algn="l" fontAlgn="base"/>
            <a:r>
              <a:rPr lang="en-GB" sz="2000" b="0" i="0" dirty="0">
                <a:solidFill>
                  <a:srgbClr val="58595B"/>
                </a:solidFill>
                <a:effectLst/>
              </a:rPr>
              <a:t>Bei dieser Aktion konnten die Besucher des Zürcher Bahnhofs in Echtzeit mit einem freundlichen, einladenden, großväterlichen Herrn im Dorf </a:t>
            </a:r>
            <a:r>
              <a:rPr lang="en-GB" sz="2000" b="0" i="0" dirty="0" err="1">
                <a:solidFill>
                  <a:srgbClr val="58595B"/>
                </a:solidFill>
                <a:effectLst/>
              </a:rPr>
              <a:t>Vrin</a:t>
            </a:r>
            <a:r>
              <a:rPr lang="en-GB" sz="2000" b="0" i="0" dirty="0">
                <a:solidFill>
                  <a:srgbClr val="58595B"/>
                </a:solidFill>
                <a:effectLst/>
              </a:rPr>
              <a:t> interagieren. Er druckt sogar Freikarten für Spontanentschlossene aus, die an diesem Tag in den Zug steigen und ihn besuchen wollen.</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2">
                  <a:extLst>
                    <a:ext uri="{A12FA001-AC4F-418D-AE19-62706E023703}">
                      <ahyp:hlinkClr xmlns:ahyp="http://schemas.microsoft.com/office/drawing/2018/hyperlinkcolor" val="tx"/>
                    </a:ext>
                  </a:extLst>
                </a:hlinkClick>
              </a:rPr>
              <a:t>Quelle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sp>
        <p:nvSpPr>
          <p:cNvPr id="3" name="TextBox 2">
            <a:hlinkClick r:id="rId4"/>
            <a:extLst>
              <a:ext uri="{FF2B5EF4-FFF2-40B4-BE49-F238E27FC236}">
                <a16:creationId xmlns:a16="http://schemas.microsoft.com/office/drawing/2014/main" id="{5F91FEB1-1227-4DC2-B0DC-E47906714CBC}"/>
              </a:ext>
            </a:extLst>
          </p:cNvPr>
          <p:cNvSpPr txBox="1"/>
          <p:nvPr/>
        </p:nvSpPr>
        <p:spPr>
          <a:xfrm>
            <a:off x="6694206" y="137111"/>
            <a:ext cx="5372288"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2" name="Picture 8">
            <a:hlinkClick r:id="rId3"/>
            <a:extLst>
              <a:ext uri="{FF2B5EF4-FFF2-40B4-BE49-F238E27FC236}">
                <a16:creationId xmlns:a16="http://schemas.microsoft.com/office/drawing/2014/main" id="{B9C0B9E8-6FBA-01A0-1E7A-8AD79EDD79B5}"/>
              </a:ext>
            </a:extLst>
          </p:cNvPr>
          <p:cNvPicPr>
            <a:picLocks noChangeAspect="1"/>
          </p:cNvPicPr>
          <p:nvPr/>
        </p:nvPicPr>
        <p:blipFill>
          <a:blip r:embed="rId5"/>
          <a:stretch>
            <a:fillRect/>
          </a:stretch>
        </p:blipFill>
        <p:spPr>
          <a:xfrm>
            <a:off x="6996112" y="1738780"/>
            <a:ext cx="5195888" cy="2933232"/>
          </a:xfrm>
          <a:prstGeom prst="rect">
            <a:avLst/>
          </a:prstGeom>
        </p:spPr>
      </p:pic>
    </p:spTree>
    <p:extLst>
      <p:ext uri="{BB962C8B-B14F-4D97-AF65-F5344CB8AC3E}">
        <p14:creationId xmlns:p14="http://schemas.microsoft.com/office/powerpoint/2010/main" val="379612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48563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lnSpcReduction="10000"/>
          </a:bodyPr>
          <a:lstStyle/>
          <a:p>
            <a:pPr marL="0" indent="0">
              <a:lnSpc>
                <a:spcPct val="100000"/>
              </a:lnSpc>
              <a:spcBef>
                <a:spcPts val="0"/>
              </a:spcBef>
            </a:pPr>
            <a:r>
              <a:rPr lang="en-GB" sz="2200" dirty="0"/>
              <a:t>Die Pandemie beschleunigte viele der digitalen Umstellungen, die derzeit im Gange sind. Neben virtuellen Meetings, Konferenzen und mehr haben wir viele unserer Kommunikationsmittel weiterentwickelt, z. B. ist der Club Traveller, der früher gedruckt wurde, jetzt vollständig digital. Digital ist hocheffektiv und </a:t>
            </a:r>
            <a:r>
              <a:rPr lang="en-GB" sz="2200" dirty="0" err="1"/>
              <a:t>umweltschonend</a:t>
            </a:r>
            <a:r>
              <a:rPr lang="en-GB" sz="2200" dirty="0"/>
              <a:t> und die Seitenaufrufe und Klicks können für die Leistung des Inhalts überwacht und gemessen werden. Digitales Material kann schnell aktualisiert und verteilt werden, insbesondere wenn es sich um dringende Informationen handelt. Sie passen in die Hosentaschen der Reisenden und ermöglichen es den Tourismusunternehmen, ihre Informationen in Echtzeit zu verbreiten, sich zu vernetzen und Nachrichten, Zeitplanaktualisierungen und vieles mehr zu teilen. Diese Effektivität und Effizienz sind bei Krisenereignissen besonders wichtig. </a:t>
            </a:r>
            <a:endParaRPr lang="en-IE" sz="22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Artikel: </a:t>
            </a:r>
            <a:r>
              <a:rPr lang="en-GB" b="0" i="0" dirty="0">
                <a:effectLst/>
              </a:rPr>
              <a:t>Digital, digital, digital</a:t>
            </a:r>
            <a:r>
              <a:rPr lang="en-GB" b="0" dirty="0"/>
              <a:t>. Es ist schnell und effektiv, besonders in der Krise.</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44586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424D9BE1-091F-4A58-3B4F-10514773DC96}"/>
              </a:ext>
            </a:extLst>
          </p:cNvPr>
          <p:cNvPicPr>
            <a:picLocks noChangeAspect="1"/>
          </p:cNvPicPr>
          <p:nvPr/>
        </p:nvPicPr>
        <p:blipFill rotWithShape="1">
          <a:blip r:embed="rId2"/>
          <a:srcRect r="67218"/>
          <a:stretch/>
        </p:blipFill>
        <p:spPr>
          <a:xfrm>
            <a:off x="7500545" y="4589040"/>
            <a:ext cx="3996764" cy="2408603"/>
          </a:xfrm>
          <a:prstGeom prst="rect">
            <a:avLst/>
          </a:prstGeom>
        </p:spPr>
      </p:pic>
      <p:pic>
        <p:nvPicPr>
          <p:cNvPr id="3" name="Picture 9">
            <a:extLst>
              <a:ext uri="{FF2B5EF4-FFF2-40B4-BE49-F238E27FC236}">
                <a16:creationId xmlns:a16="http://schemas.microsoft.com/office/drawing/2014/main" id="{70B734A9-72DC-B7FD-B141-72A408DFA203}"/>
              </a:ext>
            </a:extLst>
          </p:cNvPr>
          <p:cNvPicPr>
            <a:picLocks noChangeAspect="1"/>
          </p:cNvPicPr>
          <p:nvPr/>
        </p:nvPicPr>
        <p:blipFill rotWithShape="1">
          <a:blip r:embed="rId2"/>
          <a:srcRect l="67218"/>
          <a:stretch/>
        </p:blipFill>
        <p:spPr>
          <a:xfrm>
            <a:off x="7466558" y="375844"/>
            <a:ext cx="3996764" cy="2408603"/>
          </a:xfrm>
          <a:prstGeom prst="rect">
            <a:avLst/>
          </a:prstGeom>
        </p:spPr>
      </p:pic>
      <p:pic>
        <p:nvPicPr>
          <p:cNvPr id="4" name="Picture 10">
            <a:extLst>
              <a:ext uri="{FF2B5EF4-FFF2-40B4-BE49-F238E27FC236}">
                <a16:creationId xmlns:a16="http://schemas.microsoft.com/office/drawing/2014/main" id="{41308FDA-3838-A310-20BA-1995B62731AF}"/>
              </a:ext>
            </a:extLst>
          </p:cNvPr>
          <p:cNvPicPr>
            <a:picLocks noChangeAspect="1"/>
          </p:cNvPicPr>
          <p:nvPr/>
        </p:nvPicPr>
        <p:blipFill rotWithShape="1">
          <a:blip r:embed="rId2"/>
          <a:srcRect l="32918" r="34113"/>
          <a:stretch/>
        </p:blipFill>
        <p:spPr>
          <a:xfrm>
            <a:off x="7384752" y="2573886"/>
            <a:ext cx="4019552" cy="2408603"/>
          </a:xfrm>
          <a:prstGeom prst="rect">
            <a:avLst/>
          </a:prstGeom>
        </p:spPr>
      </p:pic>
      <p:sp>
        <p:nvSpPr>
          <p:cNvPr id="7" name="Text Placeholder 6">
            <a:extLst>
              <a:ext uri="{FF2B5EF4-FFF2-40B4-BE49-F238E27FC236}">
                <a16:creationId xmlns:a16="http://schemas.microsoft.com/office/drawing/2014/main" id="{BC9B4AB8-C811-0BD7-E930-FA1DC0565B43}"/>
              </a:ext>
            </a:extLst>
          </p:cNvPr>
          <p:cNvSpPr>
            <a:spLocks noGrp="1"/>
          </p:cNvSpPr>
          <p:nvPr>
            <p:ph type="body" sz="quarter" idx="18"/>
          </p:nvPr>
        </p:nvSpPr>
        <p:spPr>
          <a:xfrm>
            <a:off x="474751" y="1151240"/>
            <a:ext cx="5761037" cy="5706117"/>
          </a:xfrm>
        </p:spPr>
        <p:txBody>
          <a:bodyPr>
            <a:normAutofit fontScale="92500" lnSpcReduction="10000"/>
          </a:bodyPr>
          <a:lstStyle/>
          <a:p>
            <a:r>
              <a:rPr lang="en-GB" sz="2200" b="0" i="0" dirty="0">
                <a:effectLst/>
              </a:rPr>
              <a:t>Österreichs Ziel war es, die Menschen dazu zu bringen, verantwortungsbewusst zu sein, zu Hause zu bleiben und die </a:t>
            </a:r>
            <a:r>
              <a:rPr lang="en-GB" sz="2200" b="0" i="0" dirty="0" err="1">
                <a:effectLst/>
              </a:rPr>
              <a:t>Maßnahmen</a:t>
            </a:r>
            <a:r>
              <a:rPr lang="en-GB" sz="2200" b="0" i="0" dirty="0">
                <a:effectLst/>
              </a:rPr>
              <a:t> der Regierung zu befolgen, indem die Botschaft </a:t>
            </a:r>
            <a:r>
              <a:rPr lang="en-GB" sz="2200" b="1" i="0" dirty="0">
                <a:effectLst/>
              </a:rPr>
              <a:t>"Wenn du etwas liebst, dann bewahre es sicher" </a:t>
            </a:r>
            <a:r>
              <a:rPr lang="en-GB" sz="2200" b="0" i="0" dirty="0">
                <a:effectLst/>
              </a:rPr>
              <a:t>vermittelt und mit einer Vielzahl von Videos daran erinnert wurde, dass all die schönen Landschaften und aufregenden Aktivitäten auf sie warten. </a:t>
            </a:r>
            <a:r>
              <a:rPr lang="en-GB" sz="2200" i="0" dirty="0">
                <a:effectLst/>
              </a:rPr>
              <a:t>Außerdem gab es ein Gewinnspiel, bei dem man </a:t>
            </a:r>
            <a:r>
              <a:rPr lang="en-GB" sz="2200" b="1" i="0" dirty="0">
                <a:effectLst/>
              </a:rPr>
              <a:t>einem Freund einen Urlaub in </a:t>
            </a:r>
            <a:r>
              <a:rPr lang="en-GB" sz="2200" b="1" i="0" dirty="0" err="1">
                <a:effectLst/>
              </a:rPr>
              <a:t>Österreich</a:t>
            </a:r>
            <a:r>
              <a:rPr lang="en-GB" sz="2200" b="1" i="0" dirty="0">
                <a:effectLst/>
              </a:rPr>
              <a:t> </a:t>
            </a:r>
            <a:r>
              <a:rPr lang="en-GB" sz="2200" b="1" i="0" dirty="0" err="1">
                <a:effectLst/>
              </a:rPr>
              <a:t>schenken</a:t>
            </a:r>
            <a:r>
              <a:rPr lang="en-GB" sz="2200" b="1" i="0" dirty="0">
                <a:effectLst/>
              </a:rPr>
              <a:t> konnte, </a:t>
            </a:r>
            <a:r>
              <a:rPr lang="en-GB" sz="2200" i="0" dirty="0">
                <a:effectLst/>
              </a:rPr>
              <a:t>indem man dem Tourismusverband mitteilte, warum er eine Auszeit verdient hat. Die Gewinnerin war eine Hebamme aus dem Vereinigten Königreich, die ein flexibles Angebot für einen einwöchigen Aufenthalt in der Tiroler </a:t>
            </a:r>
            <a:r>
              <a:rPr lang="en-GB" sz="2200" i="0" dirty="0" err="1">
                <a:effectLst/>
              </a:rPr>
              <a:t>SkiWelt </a:t>
            </a:r>
            <a:r>
              <a:rPr lang="en-GB" sz="2200" i="0" dirty="0">
                <a:effectLst/>
              </a:rPr>
              <a:t>erhielt, mit dem zusätzlichen "Twist", dass die Freundin, die sie nominiert hatte, ebenfalls einen Urlaub gewann</a:t>
            </a:r>
            <a:r>
              <a:rPr lang="en-GB" sz="2200" b="1" i="0" dirty="0">
                <a:effectLst/>
              </a:rPr>
              <a:t>, "weil sie so nett zu ihrer Freundin war". </a:t>
            </a:r>
            <a:r>
              <a:rPr lang="en-GB" sz="2200" dirty="0"/>
              <a:t>Die Kampagne stand </a:t>
            </a:r>
            <a:r>
              <a:rPr lang="en-GB" sz="2200" i="0" dirty="0">
                <a:effectLst/>
              </a:rPr>
              <a:t>ganz im Zeichen der Themen Freundlichkeit und </a:t>
            </a:r>
            <a:r>
              <a:rPr lang="en-GB" sz="2200" i="0" dirty="0" err="1">
                <a:effectLst/>
              </a:rPr>
              <a:t>Empathie</a:t>
            </a:r>
            <a:r>
              <a:rPr lang="en-GB" sz="2200" i="0" dirty="0">
                <a:effectLst/>
              </a:rPr>
              <a:t>.</a:t>
            </a:r>
            <a:endParaRPr lang="en-IE" sz="2200" dirty="0"/>
          </a:p>
        </p:txBody>
      </p:sp>
      <p:sp>
        <p:nvSpPr>
          <p:cNvPr id="8" name="TextBox 7">
            <a:extLst>
              <a:ext uri="{FF2B5EF4-FFF2-40B4-BE49-F238E27FC236}">
                <a16:creationId xmlns:a16="http://schemas.microsoft.com/office/drawing/2014/main" id="{58B69A57-183C-5630-D0A2-F0D5FF334463}"/>
              </a:ext>
            </a:extLst>
          </p:cNvPr>
          <p:cNvSpPr txBox="1"/>
          <p:nvPr/>
        </p:nvSpPr>
        <p:spPr>
          <a:xfrm>
            <a:off x="6474107" y="4982489"/>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Quelle</a:t>
            </a:r>
            <a:endParaRPr lang="en-IE" sz="2400" dirty="0">
              <a:solidFill>
                <a:srgbClr val="086D6E"/>
              </a:solidFill>
            </a:endParaRPr>
          </a:p>
        </p:txBody>
      </p:sp>
      <p:sp>
        <p:nvSpPr>
          <p:cNvPr id="9" name="TextBox 8">
            <a:extLst>
              <a:ext uri="{FF2B5EF4-FFF2-40B4-BE49-F238E27FC236}">
                <a16:creationId xmlns:a16="http://schemas.microsoft.com/office/drawing/2014/main" id="{6C3590E0-B7DE-97C0-BF3A-D4DED59559C3}"/>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sp>
        <p:nvSpPr>
          <p:cNvPr id="14" name="TextBox 13">
            <a:extLst>
              <a:ext uri="{FF2B5EF4-FFF2-40B4-BE49-F238E27FC236}">
                <a16:creationId xmlns:a16="http://schemas.microsoft.com/office/drawing/2014/main" id="{9710D16E-4507-9B0E-B70F-24DC0991A6FD}"/>
              </a:ext>
            </a:extLst>
          </p:cNvPr>
          <p:cNvSpPr txBox="1"/>
          <p:nvPr/>
        </p:nvSpPr>
        <p:spPr>
          <a:xfrm>
            <a:off x="160128" y="147170"/>
            <a:ext cx="6096000" cy="954107"/>
          </a:xfrm>
          <a:prstGeom prst="rect">
            <a:avLst/>
          </a:prstGeom>
          <a:noFill/>
        </p:spPr>
        <p:txBody>
          <a:bodyPr wrap="square">
            <a:spAutoFit/>
          </a:bodyPr>
          <a:lstStyle/>
          <a:p>
            <a:pPr algn="ctr" fontAlgn="base"/>
            <a:r>
              <a:rPr lang="en-GB" sz="2800" b="1" i="0" dirty="0">
                <a:solidFill>
                  <a:schemeClr val="bg1"/>
                </a:solidFill>
                <a:effectLst/>
              </a:rPr>
              <a:t>Die Winterkampagne</a:t>
            </a:r>
          </a:p>
          <a:p>
            <a:pPr algn="ctr" fontAlgn="base"/>
            <a:r>
              <a:rPr lang="en-GB" sz="2800" b="1" dirty="0">
                <a:solidFill>
                  <a:schemeClr val="bg1"/>
                </a:solidFill>
              </a:rPr>
              <a:t>Österreich</a:t>
            </a:r>
            <a:endParaRPr lang="en-GB" sz="2800" b="1" i="0" dirty="0">
              <a:solidFill>
                <a:schemeClr val="bg1"/>
              </a:solidFill>
              <a:effectLst/>
            </a:endParaRPr>
          </a:p>
        </p:txBody>
      </p:sp>
      <p:sp>
        <p:nvSpPr>
          <p:cNvPr id="2" name="TextBox 1">
            <a:hlinkClick r:id="rId5"/>
            <a:extLst>
              <a:ext uri="{FF2B5EF4-FFF2-40B4-BE49-F238E27FC236}">
                <a16:creationId xmlns:a16="http://schemas.microsoft.com/office/drawing/2014/main" id="{25B3749E-BD14-781D-A5F8-729F0EB18004}"/>
              </a:ext>
            </a:extLst>
          </p:cNvPr>
          <p:cNvSpPr txBox="1"/>
          <p:nvPr/>
        </p:nvSpPr>
        <p:spPr>
          <a:xfrm>
            <a:off x="6392300" y="0"/>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spTree>
    <p:extLst>
      <p:ext uri="{BB962C8B-B14F-4D97-AF65-F5344CB8AC3E}">
        <p14:creationId xmlns:p14="http://schemas.microsoft.com/office/powerpoint/2010/main" val="4211212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Spanien wird warten</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709987"/>
            <a:ext cx="6568514" cy="3307317"/>
          </a:xfrm>
          <a:noFill/>
        </p:spPr>
        <p:txBody>
          <a:bodyPr>
            <a:noAutofit/>
          </a:bodyPr>
          <a:lstStyle/>
          <a:p>
            <a:pPr algn="l"/>
            <a:r>
              <a:rPr lang="en-GB" sz="2000" b="0" i="0" dirty="0">
                <a:solidFill>
                  <a:srgbClr val="4D4D4D"/>
                </a:solidFill>
                <a:effectLst/>
              </a:rPr>
              <a:t>Die Arbeit trägt den Titel "</a:t>
            </a:r>
            <a:r>
              <a:rPr lang="en-GB" sz="2000" b="0" i="0" dirty="0" err="1">
                <a:solidFill>
                  <a:srgbClr val="4D4D4D"/>
                </a:solidFill>
                <a:effectLst/>
              </a:rPr>
              <a:t>#SpainWillWait</a:t>
            </a:r>
            <a:r>
              <a:rPr lang="en-GB" sz="2000" b="0" i="0" dirty="0">
                <a:solidFill>
                  <a:srgbClr val="4D4D4D"/>
                </a:solidFill>
                <a:effectLst/>
              </a:rPr>
              <a:t>" (</a:t>
            </a:r>
            <a:r>
              <a:rPr lang="en-GB" sz="2000" b="0" i="0" dirty="0" err="1">
                <a:solidFill>
                  <a:srgbClr val="4D4D4D"/>
                </a:solidFill>
                <a:effectLst/>
              </a:rPr>
              <a:t>España te espera</a:t>
            </a:r>
            <a:r>
              <a:rPr lang="en-GB" sz="2000" b="0" i="0" dirty="0">
                <a:solidFill>
                  <a:srgbClr val="4D4D4D"/>
                </a:solidFill>
                <a:effectLst/>
              </a:rPr>
              <a:t>). Ziel der Initiative ist es, die Loyalität der Touristen gegenüber dem Reiseziel zu stärken, indem sie daran erinnert werden, was Spanien alles zu bieten hat und was man genießen kann, wenn die Covid-19-Krise vorüber ist.</a:t>
            </a:r>
          </a:p>
          <a:p>
            <a:pPr algn="l"/>
            <a:r>
              <a:rPr lang="en-GB" sz="2000" b="0" i="0" dirty="0">
                <a:solidFill>
                  <a:srgbClr val="4D4D4D"/>
                </a:solidFill>
                <a:effectLst/>
              </a:rPr>
              <a:t>Das Video sollte eine eindrucksvolle Vorstellung von Spanien vermitteln, die Urlauber aus ihrer Heimat holen und eine dauerhafte emotionale Bindung an das Reiseziel herstellen.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2">
                  <a:extLst>
                    <a:ext uri="{A12FA001-AC4F-418D-AE19-62706E023703}">
                      <ahyp:hlinkClr xmlns:ahyp="http://schemas.microsoft.com/office/drawing/2018/hyperlinkcolor" val="tx"/>
                    </a:ext>
                  </a:extLst>
                </a:hlinkClick>
              </a:rPr>
              <a:t>https://youtu.be/GHHrJh7swUY </a:t>
            </a:r>
          </a:p>
        </p:txBody>
      </p:sp>
      <p:sp>
        <p:nvSpPr>
          <p:cNvPr id="4" name="TextBox 3">
            <a:hlinkClick r:id="rId3"/>
            <a:extLst>
              <a:ext uri="{FF2B5EF4-FFF2-40B4-BE49-F238E27FC236}">
                <a16:creationId xmlns:a16="http://schemas.microsoft.com/office/drawing/2014/main" id="{9D873193-19CB-F245-FE10-CB7B74646CBC}"/>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2" name="Picture 2">
            <a:hlinkClick r:id="rId2"/>
            <a:extLst>
              <a:ext uri="{FF2B5EF4-FFF2-40B4-BE49-F238E27FC236}">
                <a16:creationId xmlns:a16="http://schemas.microsoft.com/office/drawing/2014/main" id="{98B0258A-F99A-B25E-6021-5CA7D73B6DC8}"/>
              </a:ext>
            </a:extLst>
          </p:cNvPr>
          <p:cNvPicPr>
            <a:picLocks noChangeAspect="1"/>
          </p:cNvPicPr>
          <p:nvPr/>
        </p:nvPicPr>
        <p:blipFill>
          <a:blip r:embed="rId4"/>
          <a:stretch>
            <a:fillRect/>
          </a:stretch>
        </p:blipFill>
        <p:spPr>
          <a:xfrm>
            <a:off x="7019925" y="1862334"/>
            <a:ext cx="5172075" cy="2978987"/>
          </a:xfrm>
          <a:prstGeom prst="rect">
            <a:avLst/>
          </a:prstGeom>
        </p:spPr>
      </p:pic>
    </p:spTree>
    <p:extLst>
      <p:ext uri="{BB962C8B-B14F-4D97-AF65-F5344CB8AC3E}">
        <p14:creationId xmlns:p14="http://schemas.microsoft.com/office/powerpoint/2010/main" val="299012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1220647"/>
            <a:ext cx="5105400" cy="6159274"/>
          </a:xfrm>
        </p:spPr>
        <p:txBody>
          <a:bodyPr>
            <a:noAutofit/>
          </a:bodyPr>
          <a:lstStyle/>
          <a:p>
            <a:pPr algn="l"/>
            <a:r>
              <a:rPr lang="en-GB" sz="1700" b="0" i="0" dirty="0">
                <a:effectLst/>
              </a:rPr>
              <a:t>Unternehmen und Regionen, die ihre Menschlichkeit unter Beweis stellen, bleiben in Erinnerung. Die soziale Verantwortung von Unternehmen war noch nie so wichtig für Ihr Markenimage wie heute, vor allem angesichts des globalen Fokus auf den Klimawandel und die </a:t>
            </a:r>
            <a:r>
              <a:rPr lang="en-GB" sz="1700" dirty="0"/>
              <a:t>Auswirkungen der Krise auf die </a:t>
            </a:r>
            <a:r>
              <a:rPr lang="en-GB" sz="1700" b="0" i="0" dirty="0">
                <a:effectLst/>
              </a:rPr>
              <a:t>Menschen. Von der Unterstützung von Lebensmittelbanken über die Bereitstellung von Betten für Mitarbeiter im Gesundheitswesen bis hin zur Unterstützung des Personals - dies sind werteorientierte Maßnahmen, die zeigen, dass der Mensch an erster Stelle steht. </a:t>
            </a:r>
          </a:p>
          <a:p>
            <a:pPr algn="l">
              <a:spcBef>
                <a:spcPts val="600"/>
              </a:spcBef>
            </a:pPr>
            <a:r>
              <a:rPr lang="en-GB" sz="1700" b="0" i="0" dirty="0">
                <a:effectLst/>
              </a:rPr>
              <a:t>Die Fluggesellschaft Iberia </a:t>
            </a:r>
            <a:r>
              <a:rPr lang="en-GB" sz="1700" b="1" i="0" dirty="0">
                <a:effectLst/>
              </a:rPr>
              <a:t>zum Beispiel </a:t>
            </a:r>
            <a:r>
              <a:rPr lang="en-GB" sz="1700" b="0" i="0" dirty="0">
                <a:effectLst/>
              </a:rPr>
              <a:t>hat </a:t>
            </a:r>
            <a:r>
              <a:rPr lang="en-GB" sz="1700" b="0" i="0" u="sng" dirty="0">
                <a:effectLst/>
                <a:hlinkClick r:id="rId2">
                  <a:extLst>
                    <a:ext uri="{A12FA001-AC4F-418D-AE19-62706E023703}">
                      <ahyp:hlinkClr xmlns:ahyp="http://schemas.microsoft.com/office/drawing/2018/hyperlinkcolor" val="tx"/>
                    </a:ext>
                  </a:extLst>
                </a:hlinkClick>
              </a:rPr>
              <a:t>sich in einem Video </a:t>
            </a:r>
            <a:r>
              <a:rPr lang="en-GB" sz="1700" b="0" i="0" dirty="0">
                <a:effectLst/>
              </a:rPr>
              <a:t>am Hauptsitz für die Bemühungen des Gesundheitspersonals und der Menschen </a:t>
            </a:r>
            <a:r>
              <a:rPr lang="en-GB" sz="1700" b="0" i="0" u="sng" dirty="0">
                <a:effectLst/>
                <a:hlinkClick r:id="rId2">
                  <a:extLst>
                    <a:ext uri="{A12FA001-AC4F-418D-AE19-62706E023703}">
                      <ahyp:hlinkClr xmlns:ahyp="http://schemas.microsoft.com/office/drawing/2018/hyperlinkcolor" val="tx"/>
                    </a:ext>
                  </a:extLst>
                </a:hlinkClick>
              </a:rPr>
              <a:t>bedankt</a:t>
            </a:r>
            <a:r>
              <a:rPr lang="en-GB" sz="1700" b="0" i="0" dirty="0">
                <a:effectLst/>
              </a:rPr>
              <a:t>, die mit ihrer Arbeit und durch </a:t>
            </a:r>
            <a:r>
              <a:rPr lang="en-GB" sz="1700" b="0" i="0" dirty="0" err="1">
                <a:effectLst/>
              </a:rPr>
              <a:t>ihr</a:t>
            </a:r>
            <a:r>
              <a:rPr lang="en-GB" sz="1700" b="0" i="0" dirty="0">
                <a:effectLst/>
              </a:rPr>
              <a:t> </a:t>
            </a:r>
            <a:r>
              <a:rPr lang="en-GB" sz="1700" b="0" i="0" dirty="0" err="1">
                <a:effectLst/>
              </a:rPr>
              <a:t>Zuhause-Bleiben</a:t>
            </a:r>
            <a:r>
              <a:rPr lang="en-GB" sz="1700" b="0" i="0" dirty="0">
                <a:effectLst/>
              </a:rPr>
              <a:t> </a:t>
            </a:r>
            <a:r>
              <a:rPr lang="en-GB" sz="1700" b="0" i="0" dirty="0" err="1">
                <a:effectLst/>
              </a:rPr>
              <a:t>dazu</a:t>
            </a:r>
            <a:r>
              <a:rPr lang="en-GB" sz="1700" b="0" i="0" dirty="0">
                <a:effectLst/>
              </a:rPr>
              <a:t> beitragen, die Situation zu bewältigen. Sie sind nicht nur positiv, sondern bieten auch die Möglichkeit, über Social Media-Updates Empathie zu zeigen. Eine </a:t>
            </a:r>
            <a:r>
              <a:rPr lang="en-GB" sz="1700" b="0" i="0" u="sng" dirty="0">
                <a:effectLst/>
                <a:hlinkClick r:id="rId3">
                  <a:extLst>
                    <a:ext uri="{A12FA001-AC4F-418D-AE19-62706E023703}">
                      <ahyp:hlinkClr xmlns:ahyp="http://schemas.microsoft.com/office/drawing/2018/hyperlinkcolor" val="tx"/>
                    </a:ext>
                  </a:extLst>
                </a:hlinkClick>
              </a:rPr>
              <a:t>Deloitte-Studie </a:t>
            </a:r>
            <a:r>
              <a:rPr lang="en-GB" sz="1700" b="0" i="0" dirty="0">
                <a:effectLst/>
              </a:rPr>
              <a:t>ergab, dass vor allem </a:t>
            </a:r>
            <a:r>
              <a:rPr lang="en-GB" sz="1700" b="1" i="0" dirty="0">
                <a:effectLst/>
              </a:rPr>
              <a:t>Millennials </a:t>
            </a:r>
            <a:r>
              <a:rPr lang="en-GB" sz="1700" b="0" i="0" dirty="0">
                <a:effectLst/>
              </a:rPr>
              <a:t>und die </a:t>
            </a:r>
            <a:r>
              <a:rPr lang="en-GB" sz="1700" b="1" i="0" dirty="0">
                <a:effectLst/>
              </a:rPr>
              <a:t>Generation Z </a:t>
            </a:r>
            <a:r>
              <a:rPr lang="en-GB" sz="1700" b="0" i="0" dirty="0">
                <a:effectLst/>
              </a:rPr>
              <a:t>mit Unternehmen Geschäfte machen wollen, die ihre Werte widerspiegeln.</a:t>
            </a:r>
            <a:endParaRPr lang="en-IE" sz="17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Schwerpunkt Ethik und Gemeinschaftssinn</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342" y="1173170"/>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929" y="4108695"/>
            <a:ext cx="728077" cy="728077"/>
          </a:xfrm>
          <a:prstGeom prst="rect">
            <a:avLst/>
          </a:prstGeom>
        </p:spPr>
      </p:pic>
      <p:sp>
        <p:nvSpPr>
          <p:cNvPr id="6" name="TextBox 5">
            <a:extLst>
              <a:ext uri="{FF2B5EF4-FFF2-40B4-BE49-F238E27FC236}">
                <a16:creationId xmlns:a16="http://schemas.microsoft.com/office/drawing/2014/main" id="{5FDA6847-0E2F-3913-02C2-F31FDFF080B4}"/>
              </a:ext>
            </a:extLst>
          </p:cNvPr>
          <p:cNvSpPr txBox="1"/>
          <p:nvPr/>
        </p:nvSpPr>
        <p:spPr>
          <a:xfrm>
            <a:off x="7705725" y="5347179"/>
            <a:ext cx="3733800" cy="369332"/>
          </a:xfrm>
          <a:prstGeom prst="rect">
            <a:avLst/>
          </a:prstGeom>
          <a:noFill/>
        </p:spPr>
        <p:txBody>
          <a:bodyPr wrap="square" rtlCol="0">
            <a:spAutoFit/>
          </a:bodyPr>
          <a:lstStyle/>
          <a:p>
            <a:r>
              <a:rPr lang="en-IE" dirty="0">
                <a:solidFill>
                  <a:srgbClr val="086D6E"/>
                </a:solidFill>
                <a:hlinkClick r:id="rId6">
                  <a:extLst>
                    <a:ext uri="{A12FA001-AC4F-418D-AE19-62706E023703}">
                      <ahyp:hlinkClr xmlns:ahyp="http://schemas.microsoft.com/office/drawing/2018/hyperlinkcolor" val="tx"/>
                    </a:ext>
                  </a:extLst>
                </a:hlinkClick>
              </a:rPr>
              <a:t>https://youtu.be/znkHS8q4L5c </a:t>
            </a:r>
          </a:p>
        </p:txBody>
      </p:sp>
      <p:sp>
        <p:nvSpPr>
          <p:cNvPr id="4" name="TextBox 3">
            <a:extLst>
              <a:ext uri="{FF2B5EF4-FFF2-40B4-BE49-F238E27FC236}">
                <a16:creationId xmlns:a16="http://schemas.microsoft.com/office/drawing/2014/main" id="{9792CD0E-268E-069B-1916-9E361704EA70}"/>
              </a:ext>
            </a:extLst>
          </p:cNvPr>
          <p:cNvSpPr txBox="1"/>
          <p:nvPr/>
        </p:nvSpPr>
        <p:spPr>
          <a:xfrm>
            <a:off x="7867650" y="5614512"/>
            <a:ext cx="2838450" cy="646331"/>
          </a:xfrm>
          <a:prstGeom prst="rect">
            <a:avLst/>
          </a:prstGeom>
          <a:noFill/>
        </p:spPr>
        <p:txBody>
          <a:bodyPr wrap="square" rtlCol="0">
            <a:spAutoFit/>
          </a:bodyPr>
          <a:lstStyle/>
          <a:p>
            <a:pPr algn="ctr"/>
            <a:r>
              <a:rPr lang="en-IE" dirty="0">
                <a:solidFill>
                  <a:srgbClr val="F27954"/>
                </a:solidFill>
                <a:hlinkClick r:id="rId7">
                  <a:extLst>
                    <a:ext uri="{A12FA001-AC4F-418D-AE19-62706E023703}">
                      <ahyp:hlinkClr xmlns:ahyp="http://schemas.microsoft.com/office/drawing/2018/hyperlinkcolor" val="tx"/>
                    </a:ext>
                  </a:extLst>
                </a:hlinkClick>
              </a:rPr>
              <a:t>Quelle</a:t>
            </a:r>
            <a:endParaRPr lang="en-IE" dirty="0">
              <a:solidFill>
                <a:srgbClr val="F27954"/>
              </a:solidFill>
            </a:endParaRPr>
          </a:p>
          <a:p>
            <a:pPr algn="ctr"/>
            <a:endParaRPr lang="en-IE" dirty="0">
              <a:solidFill>
                <a:srgbClr val="F27954"/>
              </a:solidFill>
            </a:endParaRPr>
          </a:p>
        </p:txBody>
      </p:sp>
      <p:sp>
        <p:nvSpPr>
          <p:cNvPr id="7" name="TextBox 6">
            <a:hlinkClick r:id="rId8"/>
            <a:extLst>
              <a:ext uri="{FF2B5EF4-FFF2-40B4-BE49-F238E27FC236}">
                <a16:creationId xmlns:a16="http://schemas.microsoft.com/office/drawing/2014/main" id="{FD83FA07-117C-F7B4-DC47-3D335128181E}"/>
              </a:ext>
            </a:extLst>
          </p:cNvPr>
          <p:cNvSpPr txBox="1"/>
          <p:nvPr/>
        </p:nvSpPr>
        <p:spPr>
          <a:xfrm>
            <a:off x="6373906" y="-6324"/>
            <a:ext cx="5818093" cy="2000548"/>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800" dirty="0">
                <a:solidFill>
                  <a:schemeClr val="bg1"/>
                </a:solidFill>
              </a:rPr>
              <a:t>Iberia dankt den medizinischen Teams für ihre harte Arbeit </a:t>
            </a:r>
            <a:r>
              <a:rPr lang="en-IE" sz="2800" dirty="0" err="1">
                <a:solidFill>
                  <a:schemeClr val="bg1"/>
                </a:solidFill>
              </a:rPr>
              <a:t>während</a:t>
            </a:r>
            <a:r>
              <a:rPr lang="en-IE" sz="2800" dirty="0">
                <a:solidFill>
                  <a:schemeClr val="bg1"/>
                </a:solidFill>
              </a:rPr>
              <a:t> der </a:t>
            </a:r>
            <a:r>
              <a:rPr lang="en-IE" sz="2800" dirty="0" err="1">
                <a:solidFill>
                  <a:schemeClr val="bg1"/>
                </a:solidFill>
              </a:rPr>
              <a:t>Pandemie</a:t>
            </a:r>
            <a:endParaRPr lang="en-IE" sz="2800" dirty="0">
              <a:solidFill>
                <a:schemeClr val="bg1"/>
              </a:solidFill>
            </a:endParaRPr>
          </a:p>
        </p:txBody>
      </p:sp>
      <p:pic>
        <p:nvPicPr>
          <p:cNvPr id="5" name="Picture 4">
            <a:hlinkClick r:id="rId6"/>
            <a:extLst>
              <a:ext uri="{FF2B5EF4-FFF2-40B4-BE49-F238E27FC236}">
                <a16:creationId xmlns:a16="http://schemas.microsoft.com/office/drawing/2014/main" id="{0D0CF8B5-8524-E528-A8A2-C75B8D3B7016}"/>
              </a:ext>
            </a:extLst>
          </p:cNvPr>
          <p:cNvPicPr>
            <a:picLocks noChangeAspect="1"/>
          </p:cNvPicPr>
          <p:nvPr/>
        </p:nvPicPr>
        <p:blipFill>
          <a:blip r:embed="rId9"/>
          <a:stretch>
            <a:fillRect/>
          </a:stretch>
        </p:blipFill>
        <p:spPr>
          <a:xfrm>
            <a:off x="6524273" y="2092524"/>
            <a:ext cx="5517357" cy="3152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743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9"/>
            <a:ext cx="8901204" cy="3867704"/>
          </a:xfrm>
        </p:spPr>
        <p:txBody>
          <a:bodyPr>
            <a:noAutofit/>
          </a:bodyPr>
          <a:lstStyle/>
          <a:p>
            <a:r>
              <a:rPr lang="en-GB" sz="2000" b="0" i="0" dirty="0">
                <a:effectLst/>
              </a:rPr>
              <a:t>Vertrauen ist ein wirksamer Ansatz zur Minimierung der Wahrnehmung von Unsicherheit und Risiko (</a:t>
            </a:r>
            <a:r>
              <a:rPr lang="en-GB" sz="2000" b="0" i="0" u="none" strike="noStrike" dirty="0">
                <a:effectLst/>
                <a:hlinkClick r:id="rId2">
                  <a:extLst>
                    <a:ext uri="{A12FA001-AC4F-418D-AE19-62706E023703}">
                      <ahyp:hlinkClr xmlns:ahyp="http://schemas.microsoft.com/office/drawing/2018/hyperlinkcolor" val="tx"/>
                    </a:ext>
                  </a:extLst>
                </a:hlinkClick>
              </a:rPr>
              <a:t>Han &amp; Hyun, 2013</a:t>
            </a:r>
            <a:r>
              <a:rPr lang="en-GB" sz="2000" b="0" i="0" dirty="0">
                <a:effectLst/>
              </a:rPr>
              <a:t>; </a:t>
            </a:r>
            <a:r>
              <a:rPr lang="en-GB" sz="2000" b="0" i="0" u="none" strike="noStrike" dirty="0" err="1">
                <a:effectLst/>
                <a:hlinkClick r:id="rId3">
                  <a:extLst>
                    <a:ext uri="{A12FA001-AC4F-418D-AE19-62706E023703}">
                      <ahyp:hlinkClr xmlns:ahyp="http://schemas.microsoft.com/office/drawing/2018/hyperlinkcolor" val="tx"/>
                    </a:ext>
                  </a:extLst>
                </a:hlinkClick>
              </a:rPr>
              <a:t>Pavlou </a:t>
            </a:r>
            <a:r>
              <a:rPr lang="en-GB" sz="2000" b="0" i="0" u="none" strike="noStrike" dirty="0">
                <a:effectLst/>
                <a:hlinkClick r:id="rId3">
                  <a:extLst>
                    <a:ext uri="{A12FA001-AC4F-418D-AE19-62706E023703}">
                      <ahyp:hlinkClr xmlns:ahyp="http://schemas.microsoft.com/office/drawing/2018/hyperlinkcolor" val="tx"/>
                    </a:ext>
                  </a:extLst>
                </a:hlinkClick>
              </a:rPr>
              <a:t>et al., 2007</a:t>
            </a:r>
            <a:r>
              <a:rPr lang="en-GB" sz="2000" b="0" i="0" dirty="0">
                <a:effectLst/>
              </a:rPr>
              <a:t>). Daher glauben Touristen, dass ein vertrauenswürdiges </a:t>
            </a:r>
            <a:r>
              <a:rPr lang="en-GB" sz="2000" b="0" i="0" dirty="0" err="1">
                <a:effectLst/>
              </a:rPr>
              <a:t>Reiseziel</a:t>
            </a:r>
            <a:r>
              <a:rPr lang="en-GB" sz="2000" b="0" i="0" dirty="0">
                <a:effectLst/>
              </a:rPr>
              <a:t> für </a:t>
            </a:r>
            <a:r>
              <a:rPr lang="en-GB" sz="2000" b="0" i="0" dirty="0" err="1">
                <a:effectLst/>
              </a:rPr>
              <a:t>Transparenz</a:t>
            </a:r>
            <a:r>
              <a:rPr lang="en-GB" sz="2000" b="0" i="0" dirty="0">
                <a:effectLst/>
              </a:rPr>
              <a:t>, Verlässlichkeit, weniger Risiko und weniger problematische Dienstleistungen und </a:t>
            </a:r>
            <a:r>
              <a:rPr lang="en-GB" sz="2000" b="0" i="0" dirty="0" err="1">
                <a:effectLst/>
              </a:rPr>
              <a:t>Erfahrungen</a:t>
            </a:r>
            <a:r>
              <a:rPr lang="en-GB" sz="2000" b="0" i="0" dirty="0">
                <a:effectLst/>
              </a:rPr>
              <a:t> </a:t>
            </a:r>
            <a:r>
              <a:rPr lang="en-GB" sz="2000" b="0" i="0" dirty="0" err="1">
                <a:effectLst/>
              </a:rPr>
              <a:t>steht</a:t>
            </a:r>
            <a:r>
              <a:rPr lang="en-GB" sz="2000" b="0" i="0" dirty="0">
                <a:effectLst/>
              </a:rPr>
              <a:t> (</a:t>
            </a:r>
            <a:r>
              <a:rPr lang="en-GB" sz="2000" b="0" i="0" u="none" strike="noStrike" dirty="0" err="1">
                <a:effectLst/>
                <a:hlinkClick r:id="rId4">
                  <a:extLst>
                    <a:ext uri="{A12FA001-AC4F-418D-AE19-62706E023703}">
                      <ahyp:hlinkClr xmlns:ahyp="http://schemas.microsoft.com/office/drawing/2018/hyperlinkcolor" val="tx"/>
                    </a:ext>
                  </a:extLst>
                </a:hlinkClick>
              </a:rPr>
              <a:t>Roodurmun</a:t>
            </a:r>
            <a:r>
              <a:rPr lang="en-GB" sz="2000" b="0" i="0" u="none" strike="noStrike" dirty="0">
                <a:effectLst/>
                <a:hlinkClick r:id="rId4">
                  <a:extLst>
                    <a:ext uri="{A12FA001-AC4F-418D-AE19-62706E023703}">
                      <ahyp:hlinkClr xmlns:ahyp="http://schemas.microsoft.com/office/drawing/2018/hyperlinkcolor" val="tx"/>
                    </a:ext>
                  </a:extLst>
                </a:hlinkClick>
              </a:rPr>
              <a:t> &amp; </a:t>
            </a:r>
            <a:r>
              <a:rPr lang="en-GB" sz="2000" b="0" i="0" u="none" strike="noStrike" dirty="0" err="1">
                <a:effectLst/>
                <a:hlinkClick r:id="rId4">
                  <a:extLst>
                    <a:ext uri="{A12FA001-AC4F-418D-AE19-62706E023703}">
                      <ahyp:hlinkClr xmlns:ahyp="http://schemas.microsoft.com/office/drawing/2018/hyperlinkcolor" val="tx"/>
                    </a:ext>
                  </a:extLst>
                </a:hlinkClick>
              </a:rPr>
              <a:t>Juwaheer</a:t>
            </a:r>
            <a:r>
              <a:rPr lang="en-GB" sz="2000" b="0" i="0" u="none" strike="noStrike" dirty="0">
                <a:effectLst/>
                <a:hlinkClick r:id="rId4">
                  <a:extLst>
                    <a:ext uri="{A12FA001-AC4F-418D-AE19-62706E023703}">
                      <ahyp:hlinkClr xmlns:ahyp="http://schemas.microsoft.com/office/drawing/2018/hyperlinkcolor" val="tx"/>
                    </a:ext>
                  </a:extLst>
                </a:hlinkClick>
              </a:rPr>
              <a:t>, 2010</a:t>
            </a:r>
            <a:r>
              <a:rPr lang="en-GB" sz="2000" b="0" i="0" dirty="0">
                <a:effectLst/>
              </a:rPr>
              <a:t>).</a:t>
            </a:r>
          </a:p>
          <a:p>
            <a:endParaRPr lang="en-GB" sz="2000" dirty="0"/>
          </a:p>
          <a:p>
            <a:r>
              <a:rPr lang="en-GB" sz="2000" b="0" i="0" dirty="0">
                <a:effectLst/>
              </a:rPr>
              <a:t>Kundenvertrauen oder Markenvertrauen wurde im Bereich Kundenverhalten und Marketing intensiv diskutiert und ist für den Aufbau starker Kundenbeziehungen und nachhaltiger Marktanteile von entscheidender Bedeutung (</a:t>
            </a:r>
            <a:r>
              <a:rPr lang="en-GB" sz="2000" b="0" i="0" u="none" strike="noStrike" dirty="0">
                <a:effectLst/>
                <a:hlinkClick r:id="rId5">
                  <a:extLst>
                    <a:ext uri="{A12FA001-AC4F-418D-AE19-62706E023703}">
                      <ahyp:hlinkClr xmlns:ahyp="http://schemas.microsoft.com/office/drawing/2018/hyperlinkcolor" val="tx"/>
                    </a:ext>
                  </a:extLst>
                </a:hlinkClick>
              </a:rPr>
              <a:t>Urban et al., 2000</a:t>
            </a:r>
            <a:r>
              <a:rPr lang="en-GB" sz="2000" b="0" i="0" dirty="0">
                <a:effectLst/>
              </a:rPr>
              <a:t>).</a:t>
            </a:r>
          </a:p>
          <a:p>
            <a:endParaRPr lang="en-GB" sz="2000" b="0" i="0" dirty="0">
              <a:effectLst/>
            </a:endParaRP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6"/>
            <a:extLst>
              <a:ext uri="{FF2B5EF4-FFF2-40B4-BE49-F238E27FC236}">
                <a16:creationId xmlns:a16="http://schemas.microsoft.com/office/drawing/2014/main" id="{677A4E1D-CB32-EDFA-3941-E9EC988EB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Vertrauen ist ein wirksamer Ansatz, um die Wahrnehmung von Unsicherheit und Risiko zu minimieren </a:t>
            </a:r>
            <a:endParaRPr lang="en-IE" dirty="0"/>
          </a:p>
        </p:txBody>
      </p:sp>
    </p:spTree>
    <p:extLst>
      <p:ext uri="{BB962C8B-B14F-4D97-AF65-F5344CB8AC3E}">
        <p14:creationId xmlns:p14="http://schemas.microsoft.com/office/powerpoint/2010/main" val="1186750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Jetzt träumen, </a:t>
            </a:r>
            <a:r>
              <a:rPr lang="en-GB" i="0" dirty="0" err="1">
                <a:effectLst/>
              </a:rPr>
              <a:t>später</a:t>
            </a:r>
            <a:r>
              <a:rPr lang="en-GB" i="0" dirty="0">
                <a:effectLst/>
              </a:rPr>
              <a:t> </a:t>
            </a:r>
            <a:r>
              <a:rPr lang="en-GB" i="0" dirty="0" err="1">
                <a:effectLst/>
              </a:rPr>
              <a:t>reisen</a:t>
            </a:r>
            <a:r>
              <a:rPr lang="en-GB" i="0" dirty="0">
                <a:effectLst/>
              </a:rPr>
              <a:t>:</a:t>
            </a:r>
          </a:p>
          <a:p>
            <a:pPr algn="l" fontAlgn="base"/>
            <a:r>
              <a:rPr lang="en-GB" dirty="0"/>
              <a:t>Schweiz</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0" y="1660014"/>
            <a:ext cx="6810103" cy="4502660"/>
          </a:xfrm>
          <a:solidFill>
            <a:schemeClr val="bg1"/>
          </a:solidFill>
        </p:spPr>
        <p:txBody>
          <a:bodyPr>
            <a:noAutofit/>
          </a:bodyPr>
          <a:lstStyle/>
          <a:p>
            <a:pPr algn="l" fontAlgn="base"/>
            <a:r>
              <a:rPr lang="en-GB" sz="2000" b="0" i="0" dirty="0">
                <a:solidFill>
                  <a:srgbClr val="4D4D4D"/>
                </a:solidFill>
                <a:effectLst/>
              </a:rPr>
              <a:t>#inLOVEwithSWITZERLAND</a:t>
            </a:r>
          </a:p>
          <a:p>
            <a:pPr algn="l" fontAlgn="base"/>
            <a:r>
              <a:rPr lang="en-GB" sz="2000" b="1" i="0" dirty="0">
                <a:solidFill>
                  <a:srgbClr val="086D6E"/>
                </a:solidFill>
                <a:effectLst/>
              </a:rPr>
              <a:t>Instagram: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https://www.instagram.com/myswitzerland/</a:t>
            </a:r>
            <a:endParaRPr lang="en-GB" sz="2000" b="0" i="0" dirty="0">
              <a:solidFill>
                <a:srgbClr val="4D4D4D"/>
              </a:solidFill>
              <a:effectLst/>
            </a:endParaRPr>
          </a:p>
          <a:p>
            <a:pPr algn="l" fontAlgn="base"/>
            <a:r>
              <a:rPr lang="en-GB" sz="2000" b="1" i="0" dirty="0">
                <a:solidFill>
                  <a:srgbClr val="4D4D4D"/>
                </a:solidFill>
                <a:effectLst/>
              </a:rPr>
              <a:t>Tag: </a:t>
            </a:r>
            <a:r>
              <a:rPr lang="en-GB" sz="2000" b="0" i="0" dirty="0">
                <a:solidFill>
                  <a:srgbClr val="4D4D4D"/>
                </a:solidFill>
                <a:effectLst/>
              </a:rPr>
              <a:t>#neverstopdreaming</a:t>
            </a:r>
          </a:p>
          <a:p>
            <a:pPr algn="l" fontAlgn="base"/>
            <a:r>
              <a:rPr lang="en-GB" sz="2000" b="0" i="0" dirty="0">
                <a:solidFill>
                  <a:srgbClr val="4D4D4D"/>
                </a:solidFill>
                <a:effectLst/>
              </a:rPr>
              <a:t>Diese herausragende Kampagne von My Switzerland hat sich mit ihrer herzerwärmenden Botschaft schnell herumgesprochen: </a:t>
            </a:r>
            <a:r>
              <a:rPr lang="en-GB" sz="2000" b="0" i="1" dirty="0">
                <a:solidFill>
                  <a:srgbClr val="4D4D4D"/>
                </a:solidFill>
                <a:effectLst/>
              </a:rPr>
              <a:t>Träume jetzt, reise später</a:t>
            </a:r>
            <a:r>
              <a:rPr lang="en-GB" sz="2000" b="0" i="0" dirty="0">
                <a:solidFill>
                  <a:srgbClr val="4D4D4D"/>
                </a:solidFill>
                <a:effectLst/>
              </a:rPr>
              <a:t>. Um diese Botschaft noch zu verstärken, veröffentlichte My Switzerland ein kurzes </a:t>
            </a:r>
            <a:r>
              <a:rPr lang="en-GB" sz="2000" b="0" i="0" u="sng" dirty="0">
                <a:solidFill>
                  <a:srgbClr val="4D4D4D"/>
                </a:solidFill>
                <a:effectLst/>
                <a:hlinkClick r:id="rId3">
                  <a:extLst>
                    <a:ext uri="{A12FA001-AC4F-418D-AE19-62706E023703}">
                      <ahyp:hlinkClr xmlns:ahyp="http://schemas.microsoft.com/office/drawing/2018/hyperlinkcolor" val="tx"/>
                    </a:ext>
                  </a:extLst>
                </a:hlinkClick>
              </a:rPr>
              <a:t>Video</a:t>
            </a:r>
            <a:r>
              <a:rPr lang="en-GB" sz="2000" b="0" i="0" dirty="0">
                <a:solidFill>
                  <a:srgbClr val="4D4D4D"/>
                </a:solidFill>
                <a:effectLst/>
              </a:rPr>
              <a:t>, das die Menschen zum Träumen und Planen inspiriert. Dasselbe wurde später auf das </a:t>
            </a:r>
            <a:r>
              <a:rPr lang="en-GB" sz="2000" dirty="0">
                <a:solidFill>
                  <a:srgbClr val="4D4D4D"/>
                </a:solidFill>
              </a:rPr>
              <a:t>Matterhorn </a:t>
            </a:r>
            <a:r>
              <a:rPr lang="en-GB" sz="2000" b="0" i="0" dirty="0">
                <a:solidFill>
                  <a:srgbClr val="4D4D4D"/>
                </a:solidFill>
                <a:effectLst/>
              </a:rPr>
              <a:t>projiziert</a:t>
            </a:r>
            <a:r>
              <a:rPr lang="en-GB" sz="2000" dirty="0">
                <a:solidFill>
                  <a:srgbClr val="4D4D4D"/>
                </a:solidFill>
              </a:rPr>
              <a:t>, um die </a:t>
            </a:r>
            <a:r>
              <a:rPr lang="en-GB" sz="2000" dirty="0" err="1">
                <a:solidFill>
                  <a:srgbClr val="4D4D4D"/>
                </a:solidFill>
              </a:rPr>
              <a:t>Hoffnung</a:t>
            </a:r>
            <a:r>
              <a:rPr lang="en-GB" sz="2000" dirty="0">
                <a:solidFill>
                  <a:srgbClr val="4D4D4D"/>
                </a:solidFill>
              </a:rPr>
              <a:t> </a:t>
            </a:r>
            <a:r>
              <a:rPr lang="en-GB" sz="2000" dirty="0" err="1">
                <a:solidFill>
                  <a:srgbClr val="4D4D4D"/>
                </a:solidFill>
              </a:rPr>
              <a:t>zu</a:t>
            </a:r>
            <a:r>
              <a:rPr lang="en-GB" sz="2000" dirty="0">
                <a:solidFill>
                  <a:srgbClr val="4D4D4D"/>
                </a:solidFill>
              </a:rPr>
              <a:t> </a:t>
            </a:r>
            <a:r>
              <a:rPr lang="en-GB" sz="2000" dirty="0" err="1">
                <a:solidFill>
                  <a:srgbClr val="4D4D4D"/>
                </a:solidFill>
              </a:rPr>
              <a:t>symbolisieren</a:t>
            </a:r>
            <a:r>
              <a:rPr lang="en-GB" sz="2000" dirty="0">
                <a:solidFill>
                  <a:srgbClr val="4D4D4D"/>
                </a:solidFill>
              </a:rPr>
              <a:t>. My Switzerland verfolgte den Ansatz, die lokale Kultur als eines der größten Güter des Landes zu feiern. Ihre Social Media Feeds zielten darauf ab, die Schweiz durch schöne Bilder, emotionale Videos und unterhaltsame Geschichten in die Häuser der Menschen zu bringen. </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https://youtu.be/rn38MSf-eKM </a:t>
            </a:r>
          </a:p>
        </p:txBody>
      </p:sp>
      <p:pic>
        <p:nvPicPr>
          <p:cNvPr id="1026" name="Picture 2" descr="10 Tourism Marketing Campaigns that Work Despite Difficult Times">
            <a:hlinkClick r:id="rId3"/>
            <a:extLst>
              <a:ext uri="{FF2B5EF4-FFF2-40B4-BE49-F238E27FC236}">
                <a16:creationId xmlns:a16="http://schemas.microsoft.com/office/drawing/2014/main" id="{12E66B91-CF5E-3C1D-1F94-B9106387B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012" y="2019300"/>
            <a:ext cx="5103212" cy="2433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5"/>
            <a:extLst>
              <a:ext uri="{FF2B5EF4-FFF2-40B4-BE49-F238E27FC236}">
                <a16:creationId xmlns:a16="http://schemas.microsoft.com/office/drawing/2014/main" id="{E1FE7D3E-0159-C4AC-4D6E-F9968C36146A}"/>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spTree>
    <p:extLst>
      <p:ext uri="{BB962C8B-B14F-4D97-AF65-F5344CB8AC3E}">
        <p14:creationId xmlns:p14="http://schemas.microsoft.com/office/powerpoint/2010/main" val="64591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Träumen Sie </a:t>
            </a:r>
            <a:r>
              <a:rPr lang="en-GB" i="0" dirty="0" err="1">
                <a:effectLst/>
              </a:rPr>
              <a:t>weiter</a:t>
            </a:r>
            <a:r>
              <a:rPr lang="en-GB" i="0" dirty="0">
                <a:effectLst/>
              </a:rPr>
              <a:t>:</a:t>
            </a:r>
          </a:p>
          <a:p>
            <a:pPr algn="l" fontAlgn="base"/>
            <a:r>
              <a:rPr lang="en-GB" dirty="0"/>
              <a:t>Lonely Planet</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91049"/>
            <a:ext cx="6568514" cy="4028826"/>
          </a:xfrm>
          <a:solidFill>
            <a:schemeClr val="bg1"/>
          </a:solidFill>
        </p:spPr>
        <p:txBody>
          <a:bodyPr>
            <a:noAutofit/>
          </a:bodyPr>
          <a:lstStyle/>
          <a:p>
            <a:pPr fontAlgn="base"/>
            <a:r>
              <a:rPr lang="en-GB" sz="2000" b="1" i="0" dirty="0">
                <a:solidFill>
                  <a:srgbClr val="4D4D4D"/>
                </a:solidFill>
                <a:effectLst/>
              </a:rPr>
              <a:t>Lonely Planet: </a:t>
            </a:r>
            <a:r>
              <a:rPr lang="en-GB" sz="2000" b="0" i="0" dirty="0">
                <a:solidFill>
                  <a:srgbClr val="4D4D4D"/>
                </a:solidFill>
                <a:effectLst/>
              </a:rPr>
              <a:t>Seit 45 Jahren helfen wir </a:t>
            </a:r>
            <a:r>
              <a:rPr lang="en-GB" sz="2000" b="0" i="0" dirty="0" err="1">
                <a:solidFill>
                  <a:srgbClr val="4D4D4D"/>
                </a:solidFill>
                <a:effectLst/>
              </a:rPr>
              <a:t>Reisenden</a:t>
            </a:r>
            <a:r>
              <a:rPr lang="en-GB" sz="2000" b="0" i="0" dirty="0">
                <a:solidFill>
                  <a:srgbClr val="4D4D4D"/>
                </a:solidFill>
                <a:effectLst/>
              </a:rPr>
              <a:t>, jeden Tag zu entdecken.</a:t>
            </a:r>
            <a:r>
              <a:rPr lang="en-GB" sz="2000" b="1" i="0" dirty="0">
                <a:solidFill>
                  <a:srgbClr val="4D4D4D"/>
                </a:solidFill>
                <a:effectLst/>
              </a:rPr>
              <a:t> </a:t>
            </a:r>
          </a:p>
          <a:p>
            <a:pPr fontAlgn="base"/>
            <a:r>
              <a:rPr lang="en-GB" sz="2000" b="1" i="0" dirty="0">
                <a:solidFill>
                  <a:srgbClr val="4D4D4D"/>
                </a:solidFill>
                <a:effectLst/>
              </a:rPr>
              <a:t>Tag: </a:t>
            </a:r>
            <a:r>
              <a:rPr lang="en-GB" sz="2000" b="0" i="0" dirty="0">
                <a:solidFill>
                  <a:srgbClr val="4D4D4D"/>
                </a:solidFill>
                <a:effectLst/>
              </a:rPr>
              <a:t>#lonelyplanet</a:t>
            </a:r>
          </a:p>
          <a:p>
            <a:pPr algn="l" fontAlgn="base"/>
            <a:r>
              <a:rPr lang="en-GB" sz="2000" b="1" i="0" dirty="0">
                <a:solidFill>
                  <a:srgbClr val="4D4D4D"/>
                </a:solidFill>
                <a:effectLst/>
              </a:rPr>
              <a:t>Instagram: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https://www.instagram.com/lonelyplanet/</a:t>
            </a:r>
            <a:endParaRPr lang="en-GB" sz="2000" b="0" i="0" dirty="0">
              <a:solidFill>
                <a:srgbClr val="4D4D4D"/>
              </a:solidFill>
              <a:effectLst/>
            </a:endParaRPr>
          </a:p>
          <a:p>
            <a:pPr algn="l" fontAlgn="base"/>
            <a:r>
              <a:rPr lang="en-GB" sz="2000" b="0" i="0" dirty="0" err="1">
                <a:solidFill>
                  <a:srgbClr val="4D4D4D"/>
                </a:solidFill>
                <a:effectLst/>
              </a:rPr>
              <a:t>Getreu</a:t>
            </a:r>
            <a:r>
              <a:rPr lang="en-GB" sz="2000" b="0" i="0" dirty="0">
                <a:solidFill>
                  <a:srgbClr val="4D4D4D"/>
                </a:solidFill>
                <a:effectLst/>
              </a:rPr>
              <a:t> </a:t>
            </a:r>
            <a:r>
              <a:rPr lang="en-GB" sz="2000" b="0" i="0" dirty="0" err="1">
                <a:solidFill>
                  <a:srgbClr val="4D4D4D"/>
                </a:solidFill>
                <a:effectLst/>
              </a:rPr>
              <a:t>seinem</a:t>
            </a:r>
            <a:r>
              <a:rPr lang="en-GB" sz="2000" b="0" i="0" dirty="0">
                <a:solidFill>
                  <a:srgbClr val="4D4D4D"/>
                </a:solidFill>
                <a:effectLst/>
              </a:rPr>
              <a:t> Motto, </a:t>
            </a:r>
            <a:r>
              <a:rPr lang="en-GB" sz="2000" b="0" i="0" dirty="0" err="1">
                <a:solidFill>
                  <a:srgbClr val="4D4D4D"/>
                </a:solidFill>
                <a:effectLst/>
              </a:rPr>
              <a:t>dass</a:t>
            </a:r>
            <a:r>
              <a:rPr lang="en-GB" sz="2000" b="0" i="0" dirty="0">
                <a:solidFill>
                  <a:srgbClr val="4D4D4D"/>
                </a:solidFill>
                <a:effectLst/>
              </a:rPr>
              <a:t> die </a:t>
            </a:r>
            <a:r>
              <a:rPr lang="en-GB" sz="2000" b="0" i="0" dirty="0" err="1">
                <a:solidFill>
                  <a:srgbClr val="4D4D4D"/>
                </a:solidFill>
                <a:effectLst/>
              </a:rPr>
              <a:t>Natur</a:t>
            </a:r>
            <a:r>
              <a:rPr lang="en-GB" sz="2000" b="0" i="0" dirty="0">
                <a:solidFill>
                  <a:srgbClr val="4D4D4D"/>
                </a:solidFill>
                <a:effectLst/>
              </a:rPr>
              <a:t> das </a:t>
            </a:r>
            <a:r>
              <a:rPr lang="en-GB" sz="2000" b="0" i="0" dirty="0" err="1">
                <a:solidFill>
                  <a:srgbClr val="4D4D4D"/>
                </a:solidFill>
                <a:effectLst/>
              </a:rPr>
              <a:t>beste</a:t>
            </a:r>
            <a:r>
              <a:rPr lang="en-GB" sz="2000" b="0" i="0" dirty="0">
                <a:solidFill>
                  <a:srgbClr val="4D4D4D"/>
                </a:solidFill>
                <a:effectLst/>
              </a:rPr>
              <a:t> </a:t>
            </a:r>
            <a:r>
              <a:rPr lang="en-GB" sz="2000" b="0" i="0" dirty="0" err="1">
                <a:solidFill>
                  <a:srgbClr val="4D4D4D"/>
                </a:solidFill>
                <a:effectLst/>
              </a:rPr>
              <a:t>Heilmittel</a:t>
            </a:r>
            <a:r>
              <a:rPr lang="en-GB" sz="2000" b="0" i="0" dirty="0">
                <a:solidFill>
                  <a:srgbClr val="4D4D4D"/>
                </a:solidFill>
                <a:effectLst/>
              </a:rPr>
              <a:t> für die </a:t>
            </a:r>
            <a:r>
              <a:rPr lang="en-GB" sz="2000" b="0" i="0" dirty="0" err="1">
                <a:solidFill>
                  <a:srgbClr val="4D4D4D"/>
                </a:solidFill>
                <a:effectLst/>
              </a:rPr>
              <a:t>Seeele</a:t>
            </a:r>
            <a:r>
              <a:rPr lang="en-GB" sz="2000" b="0" i="0" dirty="0">
                <a:solidFill>
                  <a:srgbClr val="4D4D4D"/>
                </a:solidFill>
                <a:effectLst/>
              </a:rPr>
              <a:t> </a:t>
            </a:r>
            <a:r>
              <a:rPr lang="en-GB" sz="2000" b="0" i="0" dirty="0" err="1">
                <a:solidFill>
                  <a:srgbClr val="4D4D4D"/>
                </a:solidFill>
                <a:effectLst/>
              </a:rPr>
              <a:t>ist</a:t>
            </a:r>
            <a:r>
              <a:rPr lang="en-GB" sz="2000" b="0" i="0" dirty="0">
                <a:solidFill>
                  <a:srgbClr val="4D4D4D"/>
                </a:solidFill>
                <a:effectLst/>
              </a:rPr>
              <a:t>, </a:t>
            </a:r>
            <a:r>
              <a:rPr lang="en-GB" sz="2000" b="0" i="0" dirty="0" err="1">
                <a:solidFill>
                  <a:srgbClr val="4D4D4D"/>
                </a:solidFill>
                <a:effectLst/>
              </a:rPr>
              <a:t>setzt</a:t>
            </a:r>
            <a:r>
              <a:rPr lang="en-GB" sz="2000" b="0" i="0" dirty="0">
                <a:solidFill>
                  <a:srgbClr val="4D4D4D"/>
                </a:solidFill>
                <a:effectLst/>
              </a:rPr>
              <a:t> </a:t>
            </a:r>
            <a:r>
              <a:rPr lang="en-GB" sz="2000" b="0" i="0" dirty="0" err="1">
                <a:solidFill>
                  <a:srgbClr val="4D4D4D"/>
                </a:solidFill>
                <a:effectLst/>
              </a:rPr>
              <a:t>sich</a:t>
            </a:r>
            <a:r>
              <a:rPr lang="en-GB" sz="2000" b="0" i="0" dirty="0">
                <a:solidFill>
                  <a:srgbClr val="4D4D4D"/>
                </a:solidFill>
                <a:effectLst/>
              </a:rPr>
              <a:t> Lonely Planet </a:t>
            </a:r>
            <a:r>
              <a:rPr lang="en-GB" sz="2000" b="0" i="0" dirty="0" err="1">
                <a:solidFill>
                  <a:srgbClr val="4D4D4D"/>
                </a:solidFill>
                <a:effectLst/>
              </a:rPr>
              <a:t>dafür</a:t>
            </a:r>
            <a:r>
              <a:rPr lang="en-GB" sz="2000" b="0" i="0" dirty="0">
                <a:solidFill>
                  <a:srgbClr val="4D4D4D"/>
                </a:solidFill>
                <a:effectLst/>
              </a:rPr>
              <a:t> ein, dass sich Menschen in der Isolation </a:t>
            </a:r>
            <a:r>
              <a:rPr lang="en-GB" sz="2000" b="0" i="0" dirty="0" err="1">
                <a:solidFill>
                  <a:srgbClr val="4D4D4D"/>
                </a:solidFill>
                <a:effectLst/>
              </a:rPr>
              <a:t>besser</a:t>
            </a:r>
            <a:r>
              <a:rPr lang="en-GB" sz="2000" b="0" i="0" dirty="0">
                <a:solidFill>
                  <a:srgbClr val="4D4D4D"/>
                </a:solidFill>
                <a:effectLst/>
              </a:rPr>
              <a:t> </a:t>
            </a:r>
            <a:r>
              <a:rPr lang="en-GB" sz="2000" b="0" i="0" dirty="0" err="1">
                <a:solidFill>
                  <a:srgbClr val="4D4D4D"/>
                </a:solidFill>
                <a:effectLst/>
              </a:rPr>
              <a:t>fühlen</a:t>
            </a:r>
            <a:r>
              <a:rPr lang="en-GB" sz="2000" dirty="0">
                <a:solidFill>
                  <a:srgbClr val="4D4D4D"/>
                </a:solidFill>
              </a:rPr>
              <a:t> und </a:t>
            </a:r>
            <a:r>
              <a:rPr lang="en-GB" sz="2000" dirty="0" err="1">
                <a:solidFill>
                  <a:srgbClr val="4D4D4D"/>
                </a:solidFill>
              </a:rPr>
              <a:t>postete</a:t>
            </a:r>
            <a:r>
              <a:rPr lang="en-GB" sz="2000" dirty="0">
                <a:solidFill>
                  <a:srgbClr val="4D4D4D"/>
                </a:solidFill>
              </a:rPr>
              <a:t> </a:t>
            </a:r>
            <a:r>
              <a:rPr lang="en-GB" sz="2000" dirty="0" err="1">
                <a:solidFill>
                  <a:srgbClr val="4D4D4D"/>
                </a:solidFill>
              </a:rPr>
              <a:t>regelmäßig</a:t>
            </a:r>
            <a:r>
              <a:rPr lang="en-GB" sz="2000" dirty="0">
                <a:solidFill>
                  <a:srgbClr val="4D4D4D"/>
                </a:solidFill>
              </a:rPr>
              <a:t> </a:t>
            </a:r>
            <a:r>
              <a:rPr lang="en-GB" sz="2000" dirty="0" err="1">
                <a:solidFill>
                  <a:srgbClr val="4D4D4D"/>
                </a:solidFill>
              </a:rPr>
              <a:t>Bilder</a:t>
            </a:r>
            <a:r>
              <a:rPr lang="en-GB" sz="2000" dirty="0">
                <a:solidFill>
                  <a:srgbClr val="4D4D4D"/>
                </a:solidFill>
              </a:rPr>
              <a:t> </a:t>
            </a:r>
            <a:r>
              <a:rPr lang="en-GB" sz="2000" dirty="0" err="1">
                <a:solidFill>
                  <a:srgbClr val="4D4D4D"/>
                </a:solidFill>
              </a:rPr>
              <a:t>schöner</a:t>
            </a:r>
            <a:r>
              <a:rPr lang="en-GB" sz="2000" dirty="0">
                <a:solidFill>
                  <a:srgbClr val="4D4D4D"/>
                </a:solidFill>
              </a:rPr>
              <a:t> </a:t>
            </a:r>
            <a:r>
              <a:rPr lang="en-GB" sz="2000" dirty="0" err="1">
                <a:solidFill>
                  <a:srgbClr val="4D4D4D"/>
                </a:solidFill>
              </a:rPr>
              <a:t>Landschaften</a:t>
            </a:r>
            <a:r>
              <a:rPr lang="en-GB" sz="2000" dirty="0">
                <a:solidFill>
                  <a:srgbClr val="4D4D4D"/>
                </a:solidFill>
              </a:rPr>
              <a:t> </a:t>
            </a:r>
            <a:r>
              <a:rPr lang="en-GB" sz="2000" dirty="0" err="1">
                <a:solidFill>
                  <a:srgbClr val="4D4D4D"/>
                </a:solidFill>
              </a:rPr>
              <a:t>aus</a:t>
            </a:r>
            <a:r>
              <a:rPr lang="en-GB" sz="2000" dirty="0">
                <a:solidFill>
                  <a:srgbClr val="4D4D4D"/>
                </a:solidFill>
              </a:rPr>
              <a:t> </a:t>
            </a:r>
            <a:r>
              <a:rPr lang="en-GB" sz="2000" dirty="0" err="1">
                <a:solidFill>
                  <a:srgbClr val="4D4D4D"/>
                </a:solidFill>
              </a:rPr>
              <a:t>aller</a:t>
            </a:r>
            <a:r>
              <a:rPr lang="en-GB" sz="2000" dirty="0">
                <a:solidFill>
                  <a:srgbClr val="4D4D4D"/>
                </a:solidFill>
              </a:rPr>
              <a:t> Welt. </a:t>
            </a:r>
            <a:r>
              <a:rPr lang="en-GB" sz="2000" b="0" i="0" dirty="0">
                <a:solidFill>
                  <a:srgbClr val="4D4D4D"/>
                </a:solidFill>
                <a:effectLst/>
              </a:rPr>
              <a:t>Lonely Planet </a:t>
            </a:r>
            <a:r>
              <a:rPr lang="en-GB" sz="2000" b="0" i="0" dirty="0" err="1">
                <a:solidFill>
                  <a:srgbClr val="4D4D4D"/>
                </a:solidFill>
                <a:effectLst/>
              </a:rPr>
              <a:t>unterstützte</a:t>
            </a:r>
            <a:r>
              <a:rPr lang="en-GB" sz="2000" b="0" i="0" dirty="0">
                <a:solidFill>
                  <a:srgbClr val="4D4D4D"/>
                </a:solidFill>
                <a:effectLst/>
              </a:rPr>
              <a:t> </a:t>
            </a:r>
            <a:r>
              <a:rPr lang="en-GB" sz="2000" b="0" i="0" dirty="0" err="1">
                <a:solidFill>
                  <a:srgbClr val="4D4D4D"/>
                </a:solidFill>
                <a:effectLst/>
              </a:rPr>
              <a:t>dabei</a:t>
            </a:r>
            <a:r>
              <a:rPr lang="en-GB" sz="2000" b="0" i="0" dirty="0">
                <a:solidFill>
                  <a:srgbClr val="4D4D4D"/>
                </a:solidFill>
                <a:effectLst/>
              </a:rPr>
              <a:t> </a:t>
            </a:r>
            <a:r>
              <a:rPr lang="en-GB" sz="2000" b="0" i="0" dirty="0" err="1">
                <a:solidFill>
                  <a:srgbClr val="4D4D4D"/>
                </a:solidFill>
                <a:effectLst/>
              </a:rPr>
              <a:t>sogar</a:t>
            </a:r>
            <a:r>
              <a:rPr lang="en-GB" sz="2000" b="0" i="0" dirty="0">
                <a:solidFill>
                  <a:srgbClr val="4D4D4D"/>
                </a:solidFill>
                <a:effectLst/>
              </a:rPr>
              <a:t> die in Island beliebte Praxis, einen Baum für 5 Minuten zu </a:t>
            </a:r>
            <a:r>
              <a:rPr lang="en-GB" sz="2000" b="0" i="0" dirty="0" err="1">
                <a:solidFill>
                  <a:srgbClr val="4D4D4D"/>
                </a:solidFill>
                <a:effectLst/>
              </a:rPr>
              <a:t>umarmen</a:t>
            </a:r>
            <a:r>
              <a:rPr lang="en-GB" sz="2000" b="0" i="0" dirty="0">
                <a:solidFill>
                  <a:srgbClr val="4D4D4D"/>
                </a:solidFill>
                <a:effectLst/>
              </a:rPr>
              <a:t>.</a:t>
            </a:r>
          </a:p>
          <a:p>
            <a:pPr algn="l" fontAlgn="base"/>
            <a:r>
              <a:rPr lang="en-GB" sz="2000" b="0" i="0" dirty="0">
                <a:solidFill>
                  <a:srgbClr val="4D4D4D"/>
                </a:solidFill>
                <a:effectLst/>
              </a:rPr>
              <a:t>Auf ihrem Instagram-Konto wurde dies als eine gute Möglichkeit beworben, sich während der Monate der Abriegelung besser und weniger einsam zu fühlen.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4D4D4D"/>
                </a:solidFill>
                <a:hlinkClick r:id="rId2">
                  <a:extLst>
                    <a:ext uri="{A12FA001-AC4F-418D-AE19-62706E023703}">
                      <ahyp:hlinkClr xmlns:ahyp="http://schemas.microsoft.com/office/drawing/2018/hyperlinkcolor" val="tx"/>
                    </a:ext>
                  </a:extLst>
                </a:hlinkClick>
              </a:rPr>
              <a:t>https://www.instagram.com/lonelyplanet/ </a:t>
            </a:r>
          </a:p>
        </p:txBody>
      </p:sp>
      <p:sp>
        <p:nvSpPr>
          <p:cNvPr id="2" name="TextBox 1">
            <a:hlinkClick r:id="rId3"/>
            <a:extLst>
              <a:ext uri="{FF2B5EF4-FFF2-40B4-BE49-F238E27FC236}">
                <a16:creationId xmlns:a16="http://schemas.microsoft.com/office/drawing/2014/main" id="{1D4EA534-3236-09EF-056F-F6A9A2E2508B}"/>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3" name="Picture 2">
            <a:hlinkClick r:id="rId2"/>
            <a:extLst>
              <a:ext uri="{FF2B5EF4-FFF2-40B4-BE49-F238E27FC236}">
                <a16:creationId xmlns:a16="http://schemas.microsoft.com/office/drawing/2014/main" id="{676EBD20-4D8D-1391-433A-208B7847B368}"/>
              </a:ext>
            </a:extLst>
          </p:cNvPr>
          <p:cNvPicPr>
            <a:picLocks noChangeAspect="1"/>
          </p:cNvPicPr>
          <p:nvPr/>
        </p:nvPicPr>
        <p:blipFill>
          <a:blip r:embed="rId4"/>
          <a:stretch>
            <a:fillRect/>
          </a:stretch>
        </p:blipFill>
        <p:spPr>
          <a:xfrm>
            <a:off x="7010400" y="1521529"/>
            <a:ext cx="5305425" cy="3555295"/>
          </a:xfrm>
          <a:prstGeom prst="rect">
            <a:avLst/>
          </a:prstGeom>
        </p:spPr>
      </p:pic>
    </p:spTree>
    <p:extLst>
      <p:ext uri="{BB962C8B-B14F-4D97-AF65-F5344CB8AC3E}">
        <p14:creationId xmlns:p14="http://schemas.microsoft.com/office/powerpoint/2010/main" val="1855787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a:bodyPr>
          <a:lstStyle/>
          <a:p>
            <a:r>
              <a:rPr lang="en-GB" b="0" i="0" dirty="0">
                <a:effectLst/>
              </a:rPr>
              <a:t>Wenn Touristen vor einer Reise nach Nachrichtenartikeln über die Sicherheit von Reisezielen suchen, </a:t>
            </a:r>
            <a:r>
              <a:rPr lang="en-GB" b="0" i="0" dirty="0" err="1">
                <a:effectLst/>
              </a:rPr>
              <a:t>können</a:t>
            </a:r>
            <a:r>
              <a:rPr lang="en-GB" b="0" i="0" dirty="0">
                <a:effectLst/>
              </a:rPr>
              <a:t> </a:t>
            </a:r>
            <a:r>
              <a:rPr lang="en-GB" dirty="0" err="1"/>
              <a:t>auffällige</a:t>
            </a:r>
            <a:r>
              <a:rPr lang="en-GB" dirty="0"/>
              <a:t> </a:t>
            </a:r>
            <a:r>
              <a:rPr lang="en-GB" dirty="0" err="1"/>
              <a:t>Schlagzeilen</a:t>
            </a:r>
            <a:r>
              <a:rPr lang="en-GB" b="0" i="0" dirty="0">
                <a:effectLst/>
              </a:rPr>
              <a:t> die Gefahr verstärken und </a:t>
            </a:r>
            <a:r>
              <a:rPr lang="en-GB" b="0" i="0" dirty="0" err="1">
                <a:effectLst/>
              </a:rPr>
              <a:t>Sicherheitsbedenken</a:t>
            </a:r>
            <a:r>
              <a:rPr lang="en-GB" b="0" i="0" dirty="0">
                <a:effectLst/>
              </a:rPr>
              <a:t> </a:t>
            </a:r>
            <a:r>
              <a:rPr lang="en-GB" dirty="0" err="1"/>
              <a:t>hervorrufen</a:t>
            </a:r>
            <a:r>
              <a:rPr lang="en-GB" b="0" i="0" dirty="0">
                <a:effectLst/>
              </a:rPr>
              <a:t> (</a:t>
            </a:r>
            <a:r>
              <a:rPr lang="en-GB" b="0" i="0" u="none" strike="noStrike" dirty="0" err="1">
                <a:effectLst/>
                <a:hlinkClick r:id="rId2">
                  <a:extLst>
                    <a:ext uri="{A12FA001-AC4F-418D-AE19-62706E023703}">
                      <ahyp:hlinkClr xmlns:ahyp="http://schemas.microsoft.com/office/drawing/2018/hyperlinkcolor" val="tx"/>
                    </a:ext>
                  </a:extLst>
                </a:hlinkClick>
              </a:rPr>
              <a:t>Mawby</a:t>
            </a:r>
            <a:r>
              <a:rPr lang="en-GB" b="0" i="0" u="none" strike="noStrike" dirty="0">
                <a:effectLst/>
                <a:hlinkClick r:id="rId2">
                  <a:extLst>
                    <a:ext uri="{A12FA001-AC4F-418D-AE19-62706E023703}">
                      <ahyp:hlinkClr xmlns:ahyp="http://schemas.microsoft.com/office/drawing/2018/hyperlinkcolor" val="tx"/>
                    </a:ext>
                  </a:extLst>
                </a:hlinkClick>
              </a:rPr>
              <a:t>, 2000</a:t>
            </a:r>
            <a:r>
              <a:rPr lang="en-GB" b="0" i="0" dirty="0">
                <a:effectLst/>
              </a:rPr>
              <a:t>). Das Aufkommen der sozialen Medien hat dazu geführt, </a:t>
            </a:r>
            <a:r>
              <a:rPr lang="en-GB" b="0" i="0" dirty="0" err="1">
                <a:effectLst/>
              </a:rPr>
              <a:t>dass</a:t>
            </a:r>
            <a:r>
              <a:rPr lang="en-GB" b="0" i="0" dirty="0">
                <a:effectLst/>
              </a:rPr>
              <a:t> </a:t>
            </a:r>
            <a:r>
              <a:rPr lang="en-GB" b="0" i="0" dirty="0" err="1">
                <a:effectLst/>
              </a:rPr>
              <a:t>sicherheitsrelevante</a:t>
            </a:r>
            <a:r>
              <a:rPr lang="en-GB" b="0" i="0" dirty="0">
                <a:effectLst/>
              </a:rPr>
              <a:t> </a:t>
            </a:r>
            <a:r>
              <a:rPr lang="en-GB" b="0" i="0" dirty="0" err="1">
                <a:effectLst/>
              </a:rPr>
              <a:t>Informationen</a:t>
            </a:r>
            <a:r>
              <a:rPr lang="en-GB" b="0" i="0" dirty="0">
                <a:effectLst/>
              </a:rPr>
              <a:t> </a:t>
            </a:r>
            <a:r>
              <a:rPr lang="en-GB" b="0" i="0" dirty="0" err="1">
                <a:effectLst/>
              </a:rPr>
              <a:t>sich</a:t>
            </a:r>
            <a:r>
              <a:rPr lang="en-GB" b="0" i="0" dirty="0">
                <a:effectLst/>
              </a:rPr>
              <a:t> </a:t>
            </a:r>
            <a:r>
              <a:rPr lang="en-GB" b="0" i="0" dirty="0" err="1">
                <a:effectLst/>
              </a:rPr>
              <a:t>schneller</a:t>
            </a:r>
            <a:r>
              <a:rPr lang="en-GB" b="0" i="0" dirty="0">
                <a:effectLst/>
              </a:rPr>
              <a:t> und für ein größeres Publikum als je zuvor verbreiten. </a:t>
            </a:r>
            <a:endParaRPr lang="en-IE" dirty="0"/>
          </a:p>
          <a:p>
            <a:endParaRPr lang="en-GB" b="0" i="0" dirty="0">
              <a:effectLst/>
            </a:endParaRPr>
          </a:p>
          <a:p>
            <a:r>
              <a:rPr lang="en-GB" b="0" i="0" dirty="0">
                <a:effectLst/>
              </a:rPr>
              <a:t>Wenn die Erfahrungen der Touristen mit dem Reiseziel positiv sind und ihre Erwartungen übertreffen, werden sie zu leidenschaftlichen Werbern für das Reiseziel und geben anderen vielleicht sogar Sicherheitstipps.</a:t>
            </a:r>
          </a:p>
          <a:p>
            <a:endParaRPr lang="en-GB" dirty="0"/>
          </a:p>
          <a:p>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Artikel: </a:t>
            </a:r>
            <a:r>
              <a:rPr lang="en-GB" b="0" i="0" dirty="0">
                <a:effectLst/>
              </a:rPr>
              <a:t>Soziale Medien verbreiten Sicherheitsinformationen schneller und </a:t>
            </a:r>
            <a:r>
              <a:rPr lang="en-GB" b="0" i="0" dirty="0" err="1">
                <a:effectLst/>
              </a:rPr>
              <a:t>weiter</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142686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89459" y="414224"/>
            <a:ext cx="6933370" cy="1266530"/>
          </a:xfrm>
        </p:spPr>
        <p:txBody>
          <a:bodyPr>
            <a:noAutofit/>
          </a:bodyPr>
          <a:lstStyle/>
          <a:p>
            <a:pPr algn="l" fontAlgn="base"/>
            <a:r>
              <a:rPr lang="en-GB" i="0" dirty="0">
                <a:effectLst/>
              </a:rPr>
              <a:t>Buchen Sie eine Reise zu </a:t>
            </a:r>
            <a:r>
              <a:rPr lang="en-GB" i="0" dirty="0" err="1">
                <a:effectLst/>
              </a:rPr>
              <a:t>Ihrer</a:t>
            </a:r>
            <a:r>
              <a:rPr lang="en-GB" i="0" dirty="0">
                <a:effectLst/>
              </a:rPr>
              <a:t> </a:t>
            </a:r>
            <a:r>
              <a:rPr lang="en-GB" i="0" dirty="0" err="1">
                <a:effectLst/>
              </a:rPr>
              <a:t>Tür</a:t>
            </a:r>
            <a:r>
              <a:rPr lang="en-GB" i="0" dirty="0">
                <a:effectLst/>
              </a:rPr>
              <a:t>:</a:t>
            </a:r>
          </a:p>
          <a:p>
            <a:pPr algn="l" fontAlgn="base"/>
            <a:r>
              <a:rPr lang="en-GB" i="0" dirty="0">
                <a:effectLst/>
              </a:rPr>
              <a:t>Bücher</a:t>
            </a:r>
            <a:r>
              <a:rPr lang="en-GB" dirty="0"/>
              <a:t>, die Menschen zum Reisen inspirieren</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308535" y="2591049"/>
            <a:ext cx="6349439" cy="4028826"/>
          </a:xfrm>
          <a:solidFill>
            <a:schemeClr val="bg1"/>
          </a:solidFill>
        </p:spPr>
        <p:txBody>
          <a:bodyPr>
            <a:noAutofit/>
          </a:bodyPr>
          <a:lstStyle/>
          <a:p>
            <a:pPr algn="l" fontAlgn="base"/>
            <a:r>
              <a:rPr lang="en-GB" b="0" i="0" dirty="0">
                <a:solidFill>
                  <a:srgbClr val="4D4D4D"/>
                </a:solidFill>
                <a:effectLst/>
              </a:rPr>
              <a:t>Diese wirklich herausragende Idee eines Buchladens in Dallas namens </a:t>
            </a:r>
            <a:r>
              <a:rPr lang="en-GB" u="sng" dirty="0">
                <a:solidFill>
                  <a:srgbClr val="4D4D4D"/>
                </a:solidFill>
              </a:rPr>
              <a:t>The Wild Detectives,</a:t>
            </a:r>
            <a:r>
              <a:rPr lang="en-GB" b="0" i="0" dirty="0">
                <a:solidFill>
                  <a:srgbClr val="4D4D4D"/>
                </a:solidFill>
                <a:effectLst/>
              </a:rPr>
              <a:t> das </a:t>
            </a:r>
            <a:r>
              <a:rPr lang="en-GB" b="0" i="0" dirty="0" err="1">
                <a:solidFill>
                  <a:srgbClr val="4D4D4D"/>
                </a:solidFill>
                <a:effectLst/>
              </a:rPr>
              <a:t>zum</a:t>
            </a:r>
            <a:r>
              <a:rPr lang="en-GB" b="0" i="0" dirty="0">
                <a:solidFill>
                  <a:srgbClr val="4D4D4D"/>
                </a:solidFill>
                <a:effectLst/>
              </a:rPr>
              <a:t> </a:t>
            </a:r>
            <a:r>
              <a:rPr lang="en-GB" b="0" i="0" dirty="0" err="1">
                <a:solidFill>
                  <a:srgbClr val="4D4D4D"/>
                </a:solidFill>
                <a:effectLst/>
              </a:rPr>
              <a:t>Reisebüro</a:t>
            </a:r>
            <a:r>
              <a:rPr lang="en-GB" b="0" i="0" dirty="0">
                <a:solidFill>
                  <a:srgbClr val="4D4D4D"/>
                </a:solidFill>
                <a:effectLst/>
              </a:rPr>
              <a:t> </a:t>
            </a:r>
            <a:r>
              <a:rPr lang="en-GB" b="0" i="0" dirty="0" err="1">
                <a:solidFill>
                  <a:srgbClr val="4D4D4D"/>
                </a:solidFill>
                <a:effectLst/>
              </a:rPr>
              <a:t>wurde</a:t>
            </a:r>
            <a:r>
              <a:rPr lang="en-GB" b="0" i="0" dirty="0">
                <a:solidFill>
                  <a:srgbClr val="4D4D4D"/>
                </a:solidFill>
                <a:effectLst/>
              </a:rPr>
              <a:t>, </a:t>
            </a:r>
            <a:r>
              <a:rPr lang="en-GB" b="0" i="0" dirty="0" err="1">
                <a:solidFill>
                  <a:srgbClr val="4D4D4D"/>
                </a:solidFill>
                <a:effectLst/>
              </a:rPr>
              <a:t>indem</a:t>
            </a:r>
            <a:r>
              <a:rPr lang="en-GB" b="0" i="0" dirty="0">
                <a:solidFill>
                  <a:srgbClr val="4D4D4D"/>
                </a:solidFill>
                <a:effectLst/>
              </a:rPr>
              <a:t> es </a:t>
            </a:r>
            <a:r>
              <a:rPr lang="en-GB" b="0" i="0" u="sng" dirty="0">
                <a:solidFill>
                  <a:srgbClr val="4D4D4D"/>
                </a:solidFill>
                <a:effectLst/>
                <a:hlinkClick r:id="rId2">
                  <a:extLst>
                    <a:ext uri="{A12FA001-AC4F-418D-AE19-62706E023703}">
                      <ahyp:hlinkClr xmlns:ahyp="http://schemas.microsoft.com/office/drawing/2018/hyperlinkcolor" val="tx"/>
                    </a:ext>
                  </a:extLst>
                </a:hlinkClick>
              </a:rPr>
              <a:t>Book a trip </a:t>
            </a:r>
            <a:r>
              <a:rPr lang="en-GB" b="0" i="0" dirty="0">
                <a:solidFill>
                  <a:srgbClr val="4D4D4D"/>
                </a:solidFill>
                <a:effectLst/>
              </a:rPr>
              <a:t>ins Leben rief - eine Online-Plattform, die "Urlaub" zu einer Reihe von Zielen </a:t>
            </a:r>
            <a:r>
              <a:rPr lang="en-GB" b="0" i="0" dirty="0" err="1">
                <a:solidFill>
                  <a:srgbClr val="4D4D4D"/>
                </a:solidFill>
                <a:effectLst/>
              </a:rPr>
              <a:t>weltweit</a:t>
            </a:r>
            <a:r>
              <a:rPr lang="en-GB" b="0" i="0" dirty="0">
                <a:solidFill>
                  <a:srgbClr val="4D4D4D"/>
                </a:solidFill>
                <a:effectLst/>
              </a:rPr>
              <a:t> </a:t>
            </a:r>
            <a:r>
              <a:rPr lang="en-GB" b="0" i="0" dirty="0" err="1">
                <a:solidFill>
                  <a:srgbClr val="4D4D4D"/>
                </a:solidFill>
                <a:effectLst/>
              </a:rPr>
              <a:t>anbietet</a:t>
            </a:r>
            <a:r>
              <a:rPr lang="en-GB" b="0" i="0" dirty="0">
                <a:solidFill>
                  <a:srgbClr val="4D4D4D"/>
                </a:solidFill>
                <a:effectLst/>
              </a:rPr>
              <a:t>. Bei den angebotenen Reisen handelt es sich in Wirklichkeit um Bücher, die Menschen in verschiedene Länder und Welten entführen können. Und die Mission - die Menschen zu inspirieren, weiter zu lesen und die Welt durch die Magie der Bücher zu entdecken. </a:t>
            </a:r>
          </a:p>
          <a:p>
            <a:pPr algn="l" fontAlgn="base"/>
            <a:endParaRPr lang="en-GB"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https://www.gobookatrip.com/ </a:t>
            </a:r>
          </a:p>
        </p:txBody>
      </p:sp>
      <p:sp>
        <p:nvSpPr>
          <p:cNvPr id="2" name="TextBox 1">
            <a:hlinkClick r:id="rId4"/>
            <a:extLst>
              <a:ext uri="{FF2B5EF4-FFF2-40B4-BE49-F238E27FC236}">
                <a16:creationId xmlns:a16="http://schemas.microsoft.com/office/drawing/2014/main" id="{42DD85BC-AA52-90BD-3880-EA0D8CC5E48F}"/>
              </a:ext>
            </a:extLst>
          </p:cNvPr>
          <p:cNvSpPr txBox="1"/>
          <p:nvPr/>
        </p:nvSpPr>
        <p:spPr>
          <a:xfrm>
            <a:off x="6731725" y="212407"/>
            <a:ext cx="5456191"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3" name="Picture 3">
            <a:hlinkClick r:id="rId3"/>
            <a:extLst>
              <a:ext uri="{FF2B5EF4-FFF2-40B4-BE49-F238E27FC236}">
                <a16:creationId xmlns:a16="http://schemas.microsoft.com/office/drawing/2014/main" id="{7AA66E06-F28D-ACA8-3CB7-DA12C1E5035E}"/>
              </a:ext>
            </a:extLst>
          </p:cNvPr>
          <p:cNvPicPr>
            <a:picLocks noChangeAspect="1"/>
          </p:cNvPicPr>
          <p:nvPr/>
        </p:nvPicPr>
        <p:blipFill>
          <a:blip r:embed="rId5"/>
          <a:stretch>
            <a:fillRect/>
          </a:stretch>
        </p:blipFill>
        <p:spPr>
          <a:xfrm>
            <a:off x="7022829" y="2108173"/>
            <a:ext cx="5169171" cy="2497289"/>
          </a:xfrm>
          <a:prstGeom prst="rect">
            <a:avLst/>
          </a:prstGeom>
        </p:spPr>
      </p:pic>
    </p:spTree>
    <p:extLst>
      <p:ext uri="{BB962C8B-B14F-4D97-AF65-F5344CB8AC3E}">
        <p14:creationId xmlns:p14="http://schemas.microsoft.com/office/powerpoint/2010/main" val="2563095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1A4A4F-1818-F460-9908-2DFA63343BFE}"/>
              </a:ext>
            </a:extLst>
          </p:cNvPr>
          <p:cNvSpPr/>
          <p:nvPr/>
        </p:nvSpPr>
        <p:spPr>
          <a:xfrm>
            <a:off x="6544235" y="4186518"/>
            <a:ext cx="5453549" cy="2283951"/>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902152"/>
            <a:ext cx="5105400" cy="6159274"/>
          </a:xfrm>
        </p:spPr>
        <p:txBody>
          <a:bodyPr>
            <a:noAutofit/>
          </a:bodyPr>
          <a:lstStyle/>
          <a:p>
            <a:pPr algn="l"/>
            <a:r>
              <a:rPr lang="en-GB" sz="2000" b="0" i="0" u="none" strike="noStrike" dirty="0">
                <a:effectLst/>
                <a:hlinkClick r:id="rId2">
                  <a:extLst>
                    <a:ext uri="{A12FA001-AC4F-418D-AE19-62706E023703}">
                      <ahyp:hlinkClr xmlns:ahyp="http://schemas.microsoft.com/office/drawing/2018/hyperlinkcolor" val="tx"/>
                    </a:ext>
                  </a:extLst>
                </a:hlinkClick>
              </a:rPr>
              <a:t>Untersuchungen von Discover </a:t>
            </a:r>
            <a:r>
              <a:rPr lang="en-GB" sz="2000" b="0" i="0" dirty="0">
                <a:effectLst/>
              </a:rPr>
              <a:t>zeigen, dass sich die Verbraucher derzeit mehr Sorgen um ihre Gesundheit und Sicherheit auf Reisen machen als um den Preis, den </a:t>
            </a:r>
            <a:r>
              <a:rPr lang="en-GB" sz="2000" b="0" i="0" dirty="0" err="1">
                <a:effectLst/>
              </a:rPr>
              <a:t>sie</a:t>
            </a:r>
            <a:r>
              <a:rPr lang="en-GB" sz="2000" b="0" i="0" dirty="0">
                <a:effectLst/>
              </a:rPr>
              <a:t> </a:t>
            </a:r>
            <a:r>
              <a:rPr lang="en-GB" sz="2000" b="0" i="0" dirty="0" err="1">
                <a:effectLst/>
              </a:rPr>
              <a:t>zahlen</a:t>
            </a:r>
            <a:r>
              <a:rPr lang="en-GB" sz="2000" b="0" i="0" dirty="0">
                <a:effectLst/>
              </a:rPr>
              <a:t> </a:t>
            </a:r>
            <a:r>
              <a:rPr lang="en-GB" sz="2000" b="0" i="0" dirty="0" err="1">
                <a:effectLst/>
              </a:rPr>
              <a:t>müssen</a:t>
            </a:r>
            <a:r>
              <a:rPr lang="en-GB" sz="2000" b="0" i="0" dirty="0">
                <a:effectLst/>
              </a:rPr>
              <a:t>. </a:t>
            </a:r>
            <a:r>
              <a:rPr lang="en-GB" sz="2000" b="0" i="0" dirty="0" err="1">
                <a:effectLst/>
              </a:rPr>
              <a:t>Reisenden </a:t>
            </a:r>
            <a:r>
              <a:rPr lang="en-GB" sz="2000" b="0" i="0" dirty="0">
                <a:effectLst/>
              </a:rPr>
              <a:t>zu versichern, dass Vorkehrungen und Sicherheitsmaßnahmen zu ihrem Schutz getroffen werden, sollte für jede reise- oder tourismusbezogene Marke oberste Priorität haben.</a:t>
            </a:r>
          </a:p>
          <a:p>
            <a:pPr algn="l"/>
            <a:endParaRPr lang="en-GB" sz="2000" b="0" i="0" dirty="0">
              <a:effectLst/>
            </a:endParaRPr>
          </a:p>
          <a:p>
            <a:pPr algn="l"/>
            <a:r>
              <a:rPr lang="en-GB" sz="2000" b="0" i="0" dirty="0">
                <a:effectLst/>
              </a:rPr>
              <a:t>Die nächste Folie zeigt ein Video, das sehr aussagekräftig ist, weil die Zusicherung von einer dritten Partei und nicht von Disney selbst kommt. Einige </a:t>
            </a:r>
            <a:r>
              <a:rPr lang="en-GB" sz="2000" b="0" i="0" u="none" strike="noStrike" dirty="0">
                <a:effectLst/>
                <a:hlinkClick r:id="rId3">
                  <a:extLst>
                    <a:ext uri="{A12FA001-AC4F-418D-AE19-62706E023703}">
                      <ahyp:hlinkClr xmlns:ahyp="http://schemas.microsoft.com/office/drawing/2018/hyperlinkcolor" val="tx"/>
                    </a:ext>
                  </a:extLst>
                </a:hlinkClick>
              </a:rPr>
              <a:t>Studien zeigen, </a:t>
            </a:r>
            <a:r>
              <a:rPr lang="en-GB" sz="2000" b="0" i="0" dirty="0">
                <a:effectLst/>
              </a:rPr>
              <a:t>dass bis zu 93 % der Verbraucher Werbung ignorieren, </a:t>
            </a:r>
            <a:r>
              <a:rPr lang="en-GB" sz="2000" b="0" i="0" dirty="0" err="1">
                <a:effectLst/>
              </a:rPr>
              <a:t>aber</a:t>
            </a:r>
            <a:r>
              <a:rPr lang="en-GB" sz="2000" b="0" i="0" dirty="0">
                <a:effectLst/>
              </a:rPr>
              <a:t>     </a:t>
            </a:r>
            <a:r>
              <a:rPr lang="en-GB" sz="2000" b="0" i="0" u="none" strike="noStrike" dirty="0">
                <a:effectLst/>
                <a:hlinkClick r:id="rId4">
                  <a:extLst>
                    <a:ext uri="{A12FA001-AC4F-418D-AE19-62706E023703}">
                      <ahyp:hlinkClr xmlns:ahyp="http://schemas.microsoft.com/office/drawing/2018/hyperlinkcolor" val="tx"/>
                    </a:ext>
                  </a:extLst>
                </a:hlinkClick>
              </a:rPr>
              <a:t>82 % der Verbraucher folgen mit hoher Wahrscheinlichkeit der </a:t>
            </a:r>
            <a:r>
              <a:rPr lang="en-GB" sz="2000" b="0" i="0" dirty="0">
                <a:effectLst/>
              </a:rPr>
              <a:t>Empfehlung eines Mikro-Influencers.</a:t>
            </a:r>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Influencer nutzen</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63" y="924854"/>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26" y="3946953"/>
            <a:ext cx="728077" cy="728077"/>
          </a:xfrm>
          <a:prstGeom prst="rect">
            <a:avLst/>
          </a:prstGeom>
        </p:spPr>
      </p:pic>
      <p:sp>
        <p:nvSpPr>
          <p:cNvPr id="4" name="TextBox 3">
            <a:hlinkClick r:id="rId7"/>
            <a:extLst>
              <a:ext uri="{FF2B5EF4-FFF2-40B4-BE49-F238E27FC236}">
                <a16:creationId xmlns:a16="http://schemas.microsoft.com/office/drawing/2014/main" id="{2C8BF55E-354C-30FB-F549-48CCF400A1A9}"/>
              </a:ext>
            </a:extLst>
          </p:cNvPr>
          <p:cNvSpPr txBox="1"/>
          <p:nvPr/>
        </p:nvSpPr>
        <p:spPr>
          <a:xfrm>
            <a:off x="6732494" y="4402319"/>
            <a:ext cx="4814047" cy="1754326"/>
          </a:xfrm>
          <a:prstGeom prst="rect">
            <a:avLst/>
          </a:prstGeom>
          <a:solidFill>
            <a:srgbClr val="7A547C"/>
          </a:solidFill>
        </p:spPr>
        <p:txBody>
          <a:bodyPr wrap="square" rtlCol="0">
            <a:spAutoFit/>
          </a:bodyPr>
          <a:lstStyle/>
          <a:p>
            <a:pPr algn="ctr"/>
            <a:r>
              <a:rPr lang="en-GB" b="0" i="1" dirty="0">
                <a:solidFill>
                  <a:schemeClr val="bg1"/>
                </a:solidFill>
                <a:effectLst/>
              </a:rPr>
              <a:t>Wenn die Erfahrungen der Touristen mit dem Reiseziel positiv sind und ihre Erwartungen übertreffen, werden sie zu leidenschaftlichen Werbern für das Reiseziel und geben anderen vielleicht sogar Sicherheitstipps</a:t>
            </a:r>
            <a:r>
              <a:rPr lang="en-GB" b="0" i="0" dirty="0">
                <a:solidFill>
                  <a:schemeClr val="bg1"/>
                </a:solidFill>
                <a:effectLst/>
              </a:rPr>
              <a:t>.</a:t>
            </a:r>
          </a:p>
          <a:p>
            <a:pPr algn="ctr"/>
            <a:endParaRPr lang="en-GB" b="0" i="0" dirty="0">
              <a:solidFill>
                <a:schemeClr val="bg1"/>
              </a:solidFill>
              <a:effectLst/>
            </a:endParaRPr>
          </a:p>
          <a:p>
            <a:pPr algn="ctr"/>
            <a:r>
              <a:rPr lang="en-IE" dirty="0">
                <a:solidFill>
                  <a:schemeClr val="bg1"/>
                </a:solidFill>
                <a:hlinkClick r:id="rId7">
                  <a:extLst>
                    <a:ext uri="{A12FA001-AC4F-418D-AE19-62706E023703}">
                      <ahyp:hlinkClr xmlns:ahyp="http://schemas.microsoft.com/office/drawing/2018/hyperlinkcolor" val="tx"/>
                    </a:ext>
                  </a:extLst>
                </a:hlinkClick>
              </a:rPr>
              <a:t>Forschungsartikel </a:t>
            </a:r>
            <a:endParaRPr lang="en-IE" dirty="0">
              <a:solidFill>
                <a:schemeClr val="bg1"/>
              </a:solidFill>
            </a:endParaRPr>
          </a:p>
        </p:txBody>
      </p:sp>
      <p:pic>
        <p:nvPicPr>
          <p:cNvPr id="5" name="Picture 11">
            <a:extLst>
              <a:ext uri="{FF2B5EF4-FFF2-40B4-BE49-F238E27FC236}">
                <a16:creationId xmlns:a16="http://schemas.microsoft.com/office/drawing/2014/main" id="{6323FC34-B7F5-BD6C-59C6-9D47366CFE8C}"/>
              </a:ext>
            </a:extLst>
          </p:cNvPr>
          <p:cNvPicPr>
            <a:picLocks noChangeAspect="1"/>
          </p:cNvPicPr>
          <p:nvPr/>
        </p:nvPicPr>
        <p:blipFill>
          <a:blip r:embed="rId8"/>
          <a:stretch>
            <a:fillRect/>
          </a:stretch>
        </p:blipFill>
        <p:spPr>
          <a:xfrm>
            <a:off x="6515087" y="127227"/>
            <a:ext cx="5482697" cy="3655132"/>
          </a:xfrm>
          <a:prstGeom prst="rect">
            <a:avLst/>
          </a:prstGeom>
        </p:spPr>
      </p:pic>
    </p:spTree>
    <p:extLst>
      <p:ext uri="{BB962C8B-B14F-4D97-AF65-F5344CB8AC3E}">
        <p14:creationId xmlns:p14="http://schemas.microsoft.com/office/powerpoint/2010/main" val="208075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98914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lnSpcReduction="10000"/>
          </a:bodyPr>
          <a:lstStyle/>
          <a:p>
            <a:r>
              <a:rPr lang="en-IE" dirty="0"/>
              <a:t>Aufenthalt in einem Disney-Hotel </a:t>
            </a:r>
            <a:r>
              <a:rPr lang="en-IE" dirty="0" err="1"/>
              <a:t>während</a:t>
            </a:r>
            <a:r>
              <a:rPr lang="en-IE" dirty="0"/>
              <a:t>  COVID 19</a:t>
            </a:r>
          </a:p>
          <a:p>
            <a:r>
              <a:rPr lang="en-IE" dirty="0"/>
              <a:t>Tik Tok Influencer</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604447"/>
            <a:ext cx="6292291" cy="3320380"/>
          </a:xfrm>
          <a:noFill/>
        </p:spPr>
        <p:txBody>
          <a:bodyPr>
            <a:normAutofit fontScale="70000" lnSpcReduction="20000"/>
          </a:bodyPr>
          <a:lstStyle/>
          <a:p>
            <a:pPr>
              <a:lnSpc>
                <a:spcPct val="120000"/>
              </a:lnSpc>
              <a:spcBef>
                <a:spcPts val="0"/>
              </a:spcBef>
            </a:pPr>
            <a:r>
              <a:rPr lang="en-GB" b="0" i="0" dirty="0">
                <a:solidFill>
                  <a:srgbClr val="4D4D4D"/>
                </a:solidFill>
                <a:effectLst/>
              </a:rPr>
              <a:t>In diesem Video zeigte ein TikTok-Influencer seinen 1,2 Millionen Followern, wie es war, während COVID-19 in einem Disney-Hotel zu wohnen. Bei einem Rundgang durch das Hotel erklärte und zeigte der Influencer alle Regeln und Vorsichtsmaßnahmen, die Disney ergriffen hat, um die Besucher zu schützen, wenn das Infektionsrisiko hoch war. </a:t>
            </a:r>
            <a:r>
              <a:rPr lang="en-GB" sz="2400" b="0" i="0" dirty="0">
                <a:effectLst/>
              </a:rPr>
              <a:t>Für Reisemarken gibt es zwei Lehren aus dem Video von </a:t>
            </a:r>
            <a:r>
              <a:rPr lang="en-GB" sz="2400" b="0" i="0" u="none" strike="noStrike" dirty="0">
                <a:effectLst/>
                <a:hlinkClick r:id="rId2">
                  <a:extLst>
                    <a:ext uri="{A12FA001-AC4F-418D-AE19-62706E023703}">
                      <ahyp:hlinkClr xmlns:ahyp="http://schemas.microsoft.com/office/drawing/2018/hyperlinkcolor" val="tx"/>
                    </a:ext>
                  </a:extLst>
                </a:hlinkClick>
              </a:rPr>
              <a:t>@followmeaway </a:t>
            </a:r>
            <a:r>
              <a:rPr lang="en-GB" sz="2400" b="0" i="0" dirty="0">
                <a:effectLst/>
              </a:rPr>
              <a:t>zu ziehen. Erstens: Entwickeln Sie Botschaften, die den Reisenden zeigen, welche Schritte ein Unternehmen unternommen hat, um sie zu schützen. Zweitens: Nutzen Sie Peer-to-Peer-Marketing-Taktiken </a:t>
            </a:r>
            <a:r>
              <a:rPr lang="en-GB" sz="2400" b="0" i="0" dirty="0" err="1">
                <a:effectLst/>
              </a:rPr>
              <a:t>wie</a:t>
            </a:r>
            <a:r>
              <a:rPr lang="en-GB" sz="2400" b="0" i="0" dirty="0">
                <a:effectLst/>
              </a:rPr>
              <a:t> </a:t>
            </a:r>
            <a:r>
              <a:rPr lang="en-GB" sz="2400" b="0" i="0" dirty="0" err="1">
                <a:effectLst/>
              </a:rPr>
              <a:t>Mikro</a:t>
            </a:r>
            <a:r>
              <a:rPr lang="en-GB" sz="2400" b="0" i="0" dirty="0">
                <a:effectLst/>
              </a:rPr>
              <a:t>-Influencer- und Empfehlungsmarketing, um mit Verbrauchern in Kontakt zu treten und ihr Vertrauen zu gewinnen.</a:t>
            </a:r>
          </a:p>
          <a:p>
            <a:pPr algn="l">
              <a:lnSpc>
                <a:spcPct val="120000"/>
              </a:lnSpc>
              <a:spcBef>
                <a:spcPts val="0"/>
              </a:spcBef>
            </a:pPr>
            <a:endParaRPr lang="en-GB" b="0" i="0" dirty="0">
              <a:solidFill>
                <a:srgbClr val="4D4D4D"/>
              </a:solidFill>
              <a:effectLst/>
            </a:endParaRPr>
          </a:p>
          <a:p>
            <a:pPr>
              <a:lnSpc>
                <a:spcPct val="12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https://youtu.be/GwqZqoRuRTI </a:t>
            </a:r>
          </a:p>
        </p:txBody>
      </p:sp>
      <p:sp>
        <p:nvSpPr>
          <p:cNvPr id="2" name="TextBox 1">
            <a:hlinkClick r:id="rId4"/>
            <a:extLst>
              <a:ext uri="{FF2B5EF4-FFF2-40B4-BE49-F238E27FC236}">
                <a16:creationId xmlns:a16="http://schemas.microsoft.com/office/drawing/2014/main" id="{70E42C5B-FB42-EAED-C65A-C4CCC0C2E3C7}"/>
              </a:ext>
            </a:extLst>
          </p:cNvPr>
          <p:cNvSpPr txBox="1"/>
          <p:nvPr/>
        </p:nvSpPr>
        <p:spPr>
          <a:xfrm>
            <a:off x="8597152" y="137111"/>
            <a:ext cx="3054917"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p:txBody>
      </p:sp>
      <p:pic>
        <p:nvPicPr>
          <p:cNvPr id="3" name="Picture 3">
            <a:extLst>
              <a:ext uri="{FF2B5EF4-FFF2-40B4-BE49-F238E27FC236}">
                <a16:creationId xmlns:a16="http://schemas.microsoft.com/office/drawing/2014/main" id="{DDEC578B-A341-1E3D-F5FC-59C5DD903481}"/>
              </a:ext>
            </a:extLst>
          </p:cNvPr>
          <p:cNvPicPr>
            <a:picLocks noChangeAspect="1"/>
          </p:cNvPicPr>
          <p:nvPr/>
        </p:nvPicPr>
        <p:blipFill>
          <a:blip r:embed="rId5"/>
          <a:stretch>
            <a:fillRect/>
          </a:stretch>
        </p:blipFill>
        <p:spPr>
          <a:xfrm>
            <a:off x="9124753" y="1041261"/>
            <a:ext cx="2064352" cy="4243710"/>
          </a:xfrm>
          <a:prstGeom prst="rect">
            <a:avLst/>
          </a:prstGeom>
        </p:spPr>
      </p:pic>
    </p:spTree>
    <p:extLst>
      <p:ext uri="{BB962C8B-B14F-4D97-AF65-F5344CB8AC3E}">
        <p14:creationId xmlns:p14="http://schemas.microsoft.com/office/powerpoint/2010/main" val="1223298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r>
              <a:rPr lang="en-GB" sz="2000" b="0" i="0" dirty="0">
                <a:effectLst/>
              </a:rPr>
              <a:t>Marketing und Werbung sind ebenfalls ein wichtiger Bestandteil der Krisenkommunikation, insbesondere in der langfristigen Erholungsphase nach einer Krise oder Katastrophe. Wie Heath (1998:26) feststellt, "geht es bei der Krisenbewältigung ebenso sehr darum, mit der menschlichen Wahrnehmung der Krise umzugehen wie mit der physischen Lösung der Krisensituation." Dies legt nahe, </a:t>
            </a:r>
            <a:r>
              <a:rPr lang="en-GB" sz="2000" b="0" i="0" dirty="0" err="1">
                <a:effectLst/>
              </a:rPr>
              <a:t>dass</a:t>
            </a:r>
            <a:r>
              <a:rPr lang="en-GB" sz="2000" dirty="0"/>
              <a:t> </a:t>
            </a:r>
            <a:r>
              <a:rPr lang="en-GB" sz="2000" dirty="0" err="1"/>
              <a:t>Kommunikation</a:t>
            </a:r>
            <a:r>
              <a:rPr lang="en-GB" sz="2000" b="0" i="0" dirty="0">
                <a:effectLst/>
              </a:rPr>
              <a:t> ein wesentlicher Bestandteil der Krisen- und </a:t>
            </a:r>
            <a:r>
              <a:rPr lang="en-GB" sz="2000" b="0" i="0" dirty="0" err="1">
                <a:effectLst/>
              </a:rPr>
              <a:t>Katastrophenbewältigung</a:t>
            </a:r>
            <a:r>
              <a:rPr lang="en-GB" sz="2000" b="0" i="0" dirty="0">
                <a:effectLst/>
              </a:rPr>
              <a:t> </a:t>
            </a:r>
            <a:r>
              <a:rPr lang="en-GB" sz="2000" b="0" i="0" dirty="0" err="1">
                <a:effectLst/>
              </a:rPr>
              <a:t>ist</a:t>
            </a:r>
            <a:r>
              <a:rPr lang="en-GB" sz="2000" b="0" i="0" dirty="0">
                <a:effectLst/>
              </a:rPr>
              <a:t> und für die Tourismusbranche eine wichtige Rolle </a:t>
            </a:r>
            <a:r>
              <a:rPr lang="en-GB" sz="2000" b="0" i="0" dirty="0" err="1">
                <a:effectLst/>
              </a:rPr>
              <a:t>spielen</a:t>
            </a:r>
            <a:r>
              <a:rPr lang="en-GB" sz="2000" b="0" i="0" dirty="0">
                <a:effectLst/>
              </a:rPr>
              <a:t> </a:t>
            </a:r>
            <a:r>
              <a:rPr lang="en-GB" sz="2000" b="0" i="0" dirty="0" err="1">
                <a:effectLst/>
              </a:rPr>
              <a:t>wird</a:t>
            </a:r>
            <a:endParaRPr lang="en-GB" sz="2000" b="0" i="0" dirty="0">
              <a:effectLst/>
            </a:endParaRPr>
          </a:p>
          <a:p>
            <a:pPr algn="l"/>
            <a:endParaRPr lang="en-GB" sz="2000" dirty="0"/>
          </a:p>
          <a:p>
            <a:pPr algn="l"/>
            <a:r>
              <a:rPr lang="en-GB" sz="2000" b="0" i="0" dirty="0">
                <a:effectLst/>
              </a:rPr>
              <a:t>In Bezug auf die Maul- und Klauenseuche </a:t>
            </a:r>
            <a:r>
              <a:rPr lang="en-GB" sz="2000" dirty="0" err="1"/>
              <a:t>stellte</a:t>
            </a:r>
            <a:r>
              <a:rPr lang="en-GB" sz="2000" dirty="0"/>
              <a:t> man fest, dass es kein einheitliches Vorgehen gab und dass die verschiedenen Tourismus- und Gastgewerbeorganisationen unterschiedliche Botschaften und Erklärungen </a:t>
            </a:r>
            <a:r>
              <a:rPr lang="en-GB" sz="2000" dirty="0" err="1"/>
              <a:t>abgaben</a:t>
            </a:r>
            <a:r>
              <a:rPr lang="en-GB" sz="2000" dirty="0"/>
              <a:t>. Dies wirkte sich auf die Verbreitung von Fakten und Zahlen zur Seuche aus, verwirrte aber vor allem potenzielle Touristen und die Tourismusbranche. Coombs (1999) weist darauf hin, dass Konsistenz wichtig ist, um Spekulationen und Verwirrung zu vermeiden.  (BTA Britischer Tourismusverband)</a:t>
            </a:r>
          </a:p>
          <a:p>
            <a:pPr algn="l"/>
            <a:endParaRPr lang="en-GB" sz="2000" dirty="0"/>
          </a:p>
          <a:p>
            <a:pPr algn="l"/>
            <a:endParaRPr lang="en-GB" sz="2000" b="0" i="0" dirty="0">
              <a:effectLst/>
            </a:endParaRPr>
          </a:p>
          <a:p>
            <a:endParaRPr lang="en-GB" sz="2000" b="0" i="0" dirty="0">
              <a:effectLst/>
            </a:endParaRP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Krisenmanagement bedeutet, </a:t>
            </a:r>
            <a:r>
              <a:rPr lang="en-GB" b="0" dirty="0" err="1"/>
              <a:t>durch</a:t>
            </a:r>
            <a:r>
              <a:rPr lang="en-GB" b="0" dirty="0"/>
              <a:t> </a:t>
            </a:r>
            <a:r>
              <a:rPr lang="en-GB" b="0" dirty="0" err="1"/>
              <a:t>Kommunikation</a:t>
            </a:r>
            <a:r>
              <a:rPr lang="en-GB" b="0" dirty="0"/>
              <a:t> auf </a:t>
            </a:r>
            <a:r>
              <a:rPr lang="en-GB" b="0" dirty="0" err="1"/>
              <a:t>menschliche</a:t>
            </a:r>
            <a:r>
              <a:rPr lang="en-GB" b="0" dirty="0"/>
              <a:t> </a:t>
            </a:r>
            <a:r>
              <a:rPr lang="en-GB" b="0" dirty="0" err="1"/>
              <a:t>Wahrnehmungen</a:t>
            </a:r>
            <a:r>
              <a:rPr lang="en-GB" b="0" dirty="0"/>
              <a:t> </a:t>
            </a:r>
            <a:r>
              <a:rPr lang="en-GB" b="0" dirty="0" err="1"/>
              <a:t>einzugehen</a:t>
            </a:r>
            <a:endParaRPr lang="en-IE" b="0" dirty="0"/>
          </a:p>
        </p:txBody>
      </p:sp>
    </p:spTree>
    <p:extLst>
      <p:ext uri="{BB962C8B-B14F-4D97-AF65-F5344CB8AC3E}">
        <p14:creationId xmlns:p14="http://schemas.microsoft.com/office/powerpoint/2010/main" val="2372629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66AB-AD83-1321-AFE9-80E2083923FE}"/>
              </a:ext>
            </a:extLst>
          </p:cNvPr>
          <p:cNvSpPr>
            <a:spLocks noGrp="1"/>
          </p:cNvSpPr>
          <p:nvPr>
            <p:ph type="body" sz="quarter" idx="16"/>
          </p:nvPr>
        </p:nvSpPr>
        <p:spPr>
          <a:xfrm>
            <a:off x="6420495" y="939012"/>
            <a:ext cx="5113283" cy="582221"/>
          </a:xfrm>
        </p:spPr>
        <p:txBody>
          <a:bodyPr/>
          <a:lstStyle/>
          <a:p>
            <a:r>
              <a:rPr lang="en-IE" sz="3600" b="0" dirty="0"/>
              <a:t>3.  Regionales Marketing für die </a:t>
            </a:r>
            <a:r>
              <a:rPr lang="en-IE" sz="3600" b="0" dirty="0" err="1"/>
              <a:t>Wiederherstellung</a:t>
            </a:r>
            <a:r>
              <a:rPr lang="en-IE" sz="3600" b="0" dirty="0"/>
              <a:t> </a:t>
            </a:r>
          </a:p>
        </p:txBody>
      </p:sp>
      <p:sp>
        <p:nvSpPr>
          <p:cNvPr id="6" name="Text Placeholder 5">
            <a:extLst>
              <a:ext uri="{FF2B5EF4-FFF2-40B4-BE49-F238E27FC236}">
                <a16:creationId xmlns:a16="http://schemas.microsoft.com/office/drawing/2014/main" id="{2324B28D-EDE5-B11D-421C-5F1A8782BF12}"/>
              </a:ext>
            </a:extLst>
          </p:cNvPr>
          <p:cNvSpPr>
            <a:spLocks noGrp="1"/>
          </p:cNvSpPr>
          <p:nvPr>
            <p:ph type="body" sz="quarter" idx="18"/>
          </p:nvPr>
        </p:nvSpPr>
        <p:spPr>
          <a:xfrm>
            <a:off x="6420312" y="2259139"/>
            <a:ext cx="5029134" cy="851567"/>
          </a:xfrm>
        </p:spPr>
        <p:txBody>
          <a:bodyPr>
            <a:normAutofit fontScale="92500" lnSpcReduction="20000"/>
          </a:bodyPr>
          <a:lstStyle/>
          <a:p>
            <a:r>
              <a:rPr lang="en-IE" i="1" dirty="0"/>
              <a:t>Entdeckung und Anpassung an die Bedürfnisse "neuer" und "bestehender" Tourismusmärkte</a:t>
            </a:r>
          </a:p>
        </p:txBody>
      </p:sp>
      <p:pic>
        <p:nvPicPr>
          <p:cNvPr id="2" name="Picture Placeholder 2" descr="A picture containing water, outdoor, nature, ocean&#10;&#10;Description automatically generated">
            <a:extLst>
              <a:ext uri="{FF2B5EF4-FFF2-40B4-BE49-F238E27FC236}">
                <a16:creationId xmlns:a16="http://schemas.microsoft.com/office/drawing/2014/main" id="{71056857-DA91-26BE-6059-9E6FEBF3486F}"/>
              </a:ext>
            </a:extLst>
          </p:cNvPr>
          <p:cNvPicPr>
            <a:picLocks noGrp="1" noChangeAspect="1"/>
          </p:cNvPicPr>
          <p:nvPr>
            <p:ph type="pic" sz="quarter" idx="10"/>
          </p:nvPr>
        </p:nvPicPr>
        <p:blipFill>
          <a:blip r:embed="rId2"/>
          <a:srcRect t="6154" b="6154"/>
          <a:stretch>
            <a:fillRect/>
          </a:stretch>
        </p:blipFill>
        <p:spPr>
          <a:xfrm>
            <a:off x="241300" y="228600"/>
            <a:ext cx="11696700" cy="5764213"/>
          </a:xfrm>
        </p:spPr>
      </p:pic>
    </p:spTree>
    <p:extLst>
      <p:ext uri="{BB962C8B-B14F-4D97-AF65-F5344CB8AC3E}">
        <p14:creationId xmlns:p14="http://schemas.microsoft.com/office/powerpoint/2010/main" val="635443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31117" y="841601"/>
            <a:ext cx="5564883" cy="6159274"/>
          </a:xfrm>
        </p:spPr>
        <p:txBody>
          <a:bodyPr>
            <a:normAutofit fontScale="77500" lnSpcReduction="20000"/>
          </a:bodyPr>
          <a:lstStyle/>
          <a:p>
            <a:pPr algn="l">
              <a:lnSpc>
                <a:spcPct val="120000"/>
              </a:lnSpc>
            </a:pPr>
            <a:r>
              <a:rPr lang="en-GB" dirty="0"/>
              <a:t>Nun, da das Schlimmste von COVID vorbei ist, können wir feststellen, dass </a:t>
            </a:r>
            <a:r>
              <a:rPr lang="en-GB" b="0" i="0" u="sng" dirty="0">
                <a:effectLst/>
              </a:rPr>
              <a:t>COVID-19 die Reiselust </a:t>
            </a:r>
            <a:r>
              <a:rPr lang="en-GB" b="0" i="0" u="sng" dirty="0" err="1">
                <a:effectLst/>
              </a:rPr>
              <a:t>nicht</a:t>
            </a:r>
            <a:r>
              <a:rPr lang="en-GB" b="0" i="0" u="sng" dirty="0">
                <a:effectLst/>
              </a:rPr>
              <a:t> </a:t>
            </a:r>
            <a:r>
              <a:rPr lang="en-GB" b="0" i="0" u="sng" dirty="0" err="1">
                <a:effectLst/>
              </a:rPr>
              <a:t>erstickt</a:t>
            </a:r>
            <a:r>
              <a:rPr lang="en-GB" b="0" i="0" u="sng" dirty="0">
                <a:effectLst/>
              </a:rPr>
              <a:t> hat.</a:t>
            </a:r>
            <a:r>
              <a:rPr lang="en-GB" b="0" i="0" dirty="0">
                <a:effectLst/>
              </a:rPr>
              <a:t> Tatsächlich deuten die Online-Suchtrends darauf hin, dass die Menschen nach einigen Wochen mit geringem Suchvolumen </a:t>
            </a:r>
            <a:r>
              <a:rPr lang="en-GB" b="0" i="0" dirty="0" err="1">
                <a:effectLst/>
              </a:rPr>
              <a:t>wieder</a:t>
            </a:r>
            <a:r>
              <a:rPr lang="en-GB" b="0" i="0" dirty="0">
                <a:effectLst/>
              </a:rPr>
              <a:t> </a:t>
            </a:r>
            <a:r>
              <a:rPr lang="en-GB" b="0" i="0" dirty="0" err="1">
                <a:effectLst/>
              </a:rPr>
              <a:t>über</a:t>
            </a:r>
            <a:r>
              <a:rPr lang="en-GB" b="0" i="0" dirty="0">
                <a:effectLst/>
              </a:rPr>
              <a:t> </a:t>
            </a:r>
            <a:r>
              <a:rPr lang="en-GB" b="0" i="0" dirty="0" err="1">
                <a:effectLst/>
              </a:rPr>
              <a:t>eine</a:t>
            </a:r>
            <a:r>
              <a:rPr lang="en-GB" b="0" i="0" dirty="0">
                <a:effectLst/>
              </a:rPr>
              <a:t> </a:t>
            </a:r>
            <a:r>
              <a:rPr lang="en-GB" b="0" i="0" dirty="0" err="1">
                <a:effectLst/>
              </a:rPr>
              <a:t>Reise</a:t>
            </a:r>
            <a:r>
              <a:rPr lang="en-GB" b="0" i="0" dirty="0">
                <a:effectLst/>
              </a:rPr>
              <a:t> nachdenken. In einem kürzlich erschienenen Artikel von </a:t>
            </a:r>
            <a:r>
              <a:rPr lang="en-GB" b="0" i="0" u="sng" dirty="0">
                <a:effectLst/>
                <a:hlinkClick r:id="rId2">
                  <a:extLst>
                    <a:ext uri="{A12FA001-AC4F-418D-AE19-62706E023703}">
                      <ahyp:hlinkClr xmlns:ahyp="http://schemas.microsoft.com/office/drawing/2018/hyperlinkcolor" val="tx"/>
                    </a:ext>
                  </a:extLst>
                </a:hlinkClick>
              </a:rPr>
              <a:t>Travel Age West </a:t>
            </a:r>
            <a:r>
              <a:rPr lang="en-GB" b="0" i="0" dirty="0">
                <a:effectLst/>
              </a:rPr>
              <a:t>wurde ein Anstieg in Google Trends erwähnt, der zeigt, dass das </a:t>
            </a:r>
            <a:r>
              <a:rPr lang="en-GB" b="1" i="0" dirty="0">
                <a:effectLst/>
              </a:rPr>
              <a:t>Suchvolumen für Begriffe wie "Luxusreisen" und "Familienurlaub" um 25 % bzw. 11 % gestiegen ist</a:t>
            </a:r>
            <a:r>
              <a:rPr lang="en-GB" b="0" i="0" dirty="0">
                <a:effectLst/>
              </a:rPr>
              <a:t>. </a:t>
            </a:r>
          </a:p>
          <a:p>
            <a:pPr algn="l">
              <a:lnSpc>
                <a:spcPct val="120000"/>
              </a:lnSpc>
            </a:pPr>
            <a:endParaRPr lang="en-GB" b="0" i="0" dirty="0">
              <a:effectLst/>
            </a:endParaRPr>
          </a:p>
          <a:p>
            <a:pPr algn="l">
              <a:lnSpc>
                <a:spcPct val="120000"/>
              </a:lnSpc>
            </a:pPr>
            <a:r>
              <a:rPr lang="en-GB" b="0" i="0" dirty="0">
                <a:effectLst/>
              </a:rPr>
              <a:t>Die </a:t>
            </a:r>
            <a:r>
              <a:rPr lang="en-GB" b="0" i="0" u="sng" dirty="0">
                <a:effectLst/>
                <a:hlinkClick r:id="rId3">
                  <a:extLst>
                    <a:ext uri="{A12FA001-AC4F-418D-AE19-62706E023703}">
                      <ahyp:hlinkClr xmlns:ahyp="http://schemas.microsoft.com/office/drawing/2018/hyperlinkcolor" val="tx"/>
                    </a:ext>
                  </a:extLst>
                </a:hlinkClick>
              </a:rPr>
              <a:t>Analyse des </a:t>
            </a:r>
            <a:r>
              <a:rPr lang="en-GB" b="0" i="0" dirty="0">
                <a:effectLst/>
              </a:rPr>
              <a:t>Reise-Marketing- und Werbeunternehmens </a:t>
            </a:r>
            <a:r>
              <a:rPr lang="en-GB" b="1" i="0" dirty="0" err="1">
                <a:effectLst/>
              </a:rPr>
              <a:t>Sojern </a:t>
            </a:r>
            <a:r>
              <a:rPr lang="en-GB" b="0" i="0" dirty="0">
                <a:effectLst/>
              </a:rPr>
              <a:t>deutet auf eine Zunahme der </a:t>
            </a:r>
            <a:r>
              <a:rPr lang="en-GB" b="1" i="0" dirty="0">
                <a:effectLst/>
              </a:rPr>
              <a:t>Reisen innerhalb Europas im vierten Quartal </a:t>
            </a:r>
            <a:r>
              <a:rPr lang="en-GB" b="0" i="0" dirty="0">
                <a:effectLst/>
              </a:rPr>
              <a:t>hin</a:t>
            </a:r>
            <a:r>
              <a:rPr lang="en-GB" b="1" i="0" dirty="0">
                <a:effectLst/>
              </a:rPr>
              <a:t>, </a:t>
            </a:r>
            <a:r>
              <a:rPr lang="en-GB" b="0" i="0" dirty="0">
                <a:effectLst/>
              </a:rPr>
              <a:t>insbesondere nach Italien und Spanien. Laut </a:t>
            </a:r>
            <a:r>
              <a:rPr lang="en-GB" b="0" i="0" dirty="0" err="1">
                <a:effectLst/>
              </a:rPr>
              <a:t>Sojern sehen die </a:t>
            </a:r>
            <a:r>
              <a:rPr lang="en-GB" b="0" i="0" dirty="0">
                <a:effectLst/>
              </a:rPr>
              <a:t>Reisesignale für internationale Reisen im </a:t>
            </a:r>
            <a:r>
              <a:rPr lang="en-GB" b="1" i="0" dirty="0">
                <a:effectLst/>
              </a:rPr>
              <a:t>ersten Quartal 2021 ebenfalls vielversprechend aus</a:t>
            </a:r>
            <a:r>
              <a:rPr lang="en-GB" b="0" i="0" dirty="0">
                <a:effectLst/>
              </a:rPr>
              <a:t>, was aber auch daran liegen könnte, dass die Fluggesellschaften Frühbuchungen ermöglicht haben. </a:t>
            </a:r>
          </a:p>
          <a:p>
            <a:pPr>
              <a:lnSpc>
                <a:spcPct val="120000"/>
              </a:lnSpc>
            </a:pPr>
            <a:endParaRPr lang="en-IE"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80682"/>
            <a:ext cx="6157483" cy="582221"/>
          </a:xfrm>
        </p:spPr>
        <p:txBody>
          <a:bodyPr>
            <a:noAutofit/>
          </a:bodyPr>
          <a:lstStyle/>
          <a:p>
            <a:pPr algn="ctr"/>
            <a:r>
              <a:rPr lang="en-IE" sz="2400" dirty="0"/>
              <a:t>Eine Krise schreckt die Menschen nicht ab zu reisen</a:t>
            </a:r>
          </a:p>
        </p:txBody>
      </p:sp>
      <p:pic>
        <p:nvPicPr>
          <p:cNvPr id="2" name="Picture Placeholder 2" descr="A picture containing sky, ground, outdoor, person&#10;&#10;Description automatically generated">
            <a:extLst>
              <a:ext uri="{FF2B5EF4-FFF2-40B4-BE49-F238E27FC236}">
                <a16:creationId xmlns:a16="http://schemas.microsoft.com/office/drawing/2014/main" id="{C2CC8A6A-E5FF-D0E6-B5BA-457324B1BFE9}"/>
              </a:ext>
            </a:extLst>
          </p:cNvPr>
          <p:cNvPicPr>
            <a:picLocks noGrp="1" noChangeAspect="1"/>
          </p:cNvPicPr>
          <p:nvPr>
            <p:ph type="pic" sz="quarter" idx="10"/>
          </p:nvPr>
        </p:nvPicPr>
        <p:blipFill>
          <a:blip r:embed="rId4"/>
          <a:srcRect l="16025" r="16025"/>
          <a:stretch>
            <a:fillRect/>
          </a:stretch>
        </p:blipFill>
        <p:spPr>
          <a:xfrm>
            <a:off x="6392863" y="228600"/>
            <a:ext cx="5564187" cy="5448300"/>
          </a:xfrm>
        </p:spPr>
      </p:pic>
    </p:spTree>
    <p:extLst>
      <p:ext uri="{BB962C8B-B14F-4D97-AF65-F5344CB8AC3E}">
        <p14:creationId xmlns:p14="http://schemas.microsoft.com/office/powerpoint/2010/main" val="2963478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p:txBody>
          <a:bodyPr>
            <a:normAutofit fontScale="70000" lnSpcReduction="20000"/>
          </a:bodyPr>
          <a:lstStyle/>
          <a:p>
            <a:r>
              <a:rPr lang="en-IE" dirty="0">
                <a:solidFill>
                  <a:srgbClr val="F27954"/>
                </a:solidFill>
              </a:rPr>
              <a:t>Marketing zur Wiederherstellung</a:t>
            </a: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p:txBody>
          <a:bodyPr>
            <a:normAutofit fontScale="92500" lnSpcReduction="20000"/>
          </a:bodyPr>
          <a:lstStyle/>
          <a:p>
            <a:r>
              <a:rPr lang="en-GB" dirty="0"/>
              <a:t>Es ist von entscheidender Bedeutung, dass die Region so schnell und effektiv wie möglich Marketingbotschaften vermittelt, wenn eine Region oder ein Gebiet wieder den Betrieb aufnimmt (Erholungsphase), um das Vertrauen der Verbraucher zurückzugewinnen und negativen oder falschen Wahrnehmungen der Region entgegenzuwirken. Um die effiziente Umsetzung dieses Prozesses zu unterstützen, sollten Sie einige potenzielle Marketingstrategien in den Marketingplan aufnehmen, die sich auf Ihre wichtigsten Krisenrisiken beziehen. </a:t>
            </a:r>
            <a:endParaRPr lang="en-IE" dirty="0"/>
          </a:p>
          <a:p>
            <a:endParaRPr lang="en-IE" dirty="0"/>
          </a:p>
        </p:txBody>
      </p:sp>
      <p:sp>
        <p:nvSpPr>
          <p:cNvPr id="8" name="TextBox 7">
            <a:extLst>
              <a:ext uri="{FF2B5EF4-FFF2-40B4-BE49-F238E27FC236}">
                <a16:creationId xmlns:a16="http://schemas.microsoft.com/office/drawing/2014/main" id="{BCB5FC41-23DE-0E00-4417-1F5592FF6A02}"/>
              </a:ext>
            </a:extLst>
          </p:cNvPr>
          <p:cNvSpPr txBox="1"/>
          <p:nvPr/>
        </p:nvSpPr>
        <p:spPr>
          <a:xfrm>
            <a:off x="4253924" y="6062435"/>
            <a:ext cx="1143000" cy="400110"/>
          </a:xfrm>
          <a:prstGeom prst="rect">
            <a:avLst/>
          </a:prstGeom>
          <a:noFill/>
        </p:spPr>
        <p:txBody>
          <a:bodyPr wrap="square" rtlCol="0">
            <a:spAutoFit/>
          </a:bodyPr>
          <a:lstStyle/>
          <a:p>
            <a:r>
              <a:rPr lang="en-IE" sz="2000" dirty="0">
                <a:solidFill>
                  <a:srgbClr val="F27954"/>
                </a:solidFill>
                <a:hlinkClick r:id="rId2">
                  <a:extLst>
                    <a:ext uri="{A12FA001-AC4F-418D-AE19-62706E023703}">
                      <ahyp:hlinkClr xmlns:ahyp="http://schemas.microsoft.com/office/drawing/2018/hyperlinkcolor" val="tx"/>
                    </a:ext>
                  </a:extLst>
                </a:hlinkClick>
              </a:rPr>
              <a:t>Quelle</a:t>
            </a:r>
            <a:endParaRPr lang="en-IE" sz="2000" dirty="0">
              <a:solidFill>
                <a:srgbClr val="F27954"/>
              </a:solidFill>
            </a:endParaRPr>
          </a:p>
        </p:txBody>
      </p:sp>
      <p:pic>
        <p:nvPicPr>
          <p:cNvPr id="2" name="Picture Placeholder 10" descr="A picture containing outdoor, sky, rock, mountain&#10;&#10;Description automatically generated">
            <a:extLst>
              <a:ext uri="{FF2B5EF4-FFF2-40B4-BE49-F238E27FC236}">
                <a16:creationId xmlns:a16="http://schemas.microsoft.com/office/drawing/2014/main" id="{0FD625A0-C818-A436-56C0-B3CBFCCEBC6F}"/>
              </a:ext>
            </a:extLst>
          </p:cNvPr>
          <p:cNvPicPr>
            <a:picLocks noGrp="1" noChangeAspect="1"/>
          </p:cNvPicPr>
          <p:nvPr>
            <p:ph type="pic" sz="quarter" idx="19"/>
          </p:nvPr>
        </p:nvPicPr>
        <p:blipFill>
          <a:blip r:embed="rId3"/>
          <a:srcRect t="2339" b="2339"/>
          <a:stretch>
            <a:fillRect/>
          </a:stretch>
        </p:blipFill>
        <p:spPr>
          <a:xfrm>
            <a:off x="5956300" y="0"/>
            <a:ext cx="5395913" cy="6858000"/>
          </a:xfrm>
        </p:spPr>
      </p:pic>
    </p:spTree>
    <p:extLst>
      <p:ext uri="{BB962C8B-B14F-4D97-AF65-F5344CB8AC3E}">
        <p14:creationId xmlns:p14="http://schemas.microsoft.com/office/powerpoint/2010/main" val="727508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marL="0" indent="0">
              <a:lnSpc>
                <a:spcPct val="100000"/>
              </a:lnSpc>
              <a:spcBef>
                <a:spcPts val="0"/>
              </a:spcBef>
            </a:pPr>
            <a:r>
              <a:rPr lang="en-GB" i="1" dirty="0"/>
              <a:t>Ein integraler Bestandteil eines wirksamen Marketingmanagements in Krisen und deren Wiederaufbauphasen ist es, dass die Tourismusbehörden wirksame Allianzen mit denjenigen privaten und staatlichen Organisationen bilden und pflegen, die gemeinsame Interessen haben. Fluggesellschaften, Hoteliers, Ferienanlagen, Museen, Attraktionen und Reiseveranstalter sind alle auf den erfolgreichen Verkauf und die Vermarktung von Reisezielen angewiesen, die ganz oder teilweise Teil ihrer Programme sind.</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Forschung: </a:t>
            </a:r>
            <a:r>
              <a:rPr lang="en-GB" sz="2800" b="0" i="0" dirty="0">
                <a:effectLst/>
              </a:rPr>
              <a:t>Marketing ist in jeder Krisenphase wichtig. </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1270104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a:xfrm>
            <a:off x="733139" y="137476"/>
            <a:ext cx="5150826" cy="582221"/>
          </a:xfrm>
        </p:spPr>
        <p:txBody>
          <a:bodyPr>
            <a:normAutofit fontScale="77500" lnSpcReduction="20000"/>
          </a:bodyPr>
          <a:lstStyle/>
          <a:p>
            <a:r>
              <a:rPr lang="en-IE" dirty="0">
                <a:solidFill>
                  <a:srgbClr val="F27954"/>
                </a:solidFill>
              </a:rPr>
              <a:t>Marketing der </a:t>
            </a:r>
            <a:r>
              <a:rPr lang="en-IE" dirty="0" err="1">
                <a:solidFill>
                  <a:srgbClr val="F27954"/>
                </a:solidFill>
              </a:rPr>
              <a:t>Wiedereröffnung</a:t>
            </a:r>
            <a:endParaRPr lang="en-IE" dirty="0">
              <a:solidFill>
                <a:srgbClr val="F27954"/>
              </a:solidFill>
            </a:endParaRP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a:xfrm>
            <a:off x="351411" y="719697"/>
            <a:ext cx="6305421" cy="5854839"/>
          </a:xfrm>
          <a:solidFill>
            <a:schemeClr val="bg1"/>
          </a:solidFill>
        </p:spPr>
        <p:txBody>
          <a:bodyPr>
            <a:noAutofit/>
          </a:bodyPr>
          <a:lstStyle/>
          <a:p>
            <a:r>
              <a:rPr lang="en-GB" sz="2000" b="1" dirty="0">
                <a:solidFill>
                  <a:srgbClr val="F27954"/>
                </a:solidFill>
              </a:rPr>
              <a:t>Die Erholungsphase sollte von einer Marketingkampagne begleitet werden, um Besucher wieder in die Region zu bringen. </a:t>
            </a:r>
            <a:r>
              <a:rPr lang="en-GB" sz="2000" dirty="0"/>
              <a:t>Es ist wichtig zu wissen, </a:t>
            </a:r>
            <a:r>
              <a:rPr lang="en-GB" sz="2000" dirty="0" err="1"/>
              <a:t>dass</a:t>
            </a:r>
            <a:r>
              <a:rPr lang="en-GB" sz="2000" dirty="0"/>
              <a:t> das TKMT oft unter Druck steht, </a:t>
            </a:r>
            <a:r>
              <a:rPr lang="en-GB" sz="2000" dirty="0" err="1"/>
              <a:t>ein</a:t>
            </a:r>
            <a:r>
              <a:rPr lang="en-GB" sz="2000" dirty="0"/>
              <a:t> </a:t>
            </a:r>
            <a:r>
              <a:rPr lang="en-GB" sz="2000" dirty="0" err="1"/>
              <a:t>Reiseziel</a:t>
            </a:r>
            <a:r>
              <a:rPr lang="en-GB" sz="2000" dirty="0"/>
              <a:t> </a:t>
            </a:r>
            <a:r>
              <a:rPr lang="en-GB" sz="2000" dirty="0" err="1"/>
              <a:t>zu</a:t>
            </a:r>
            <a:r>
              <a:rPr lang="en-GB" sz="2000" dirty="0"/>
              <a:t> </a:t>
            </a:r>
            <a:r>
              <a:rPr lang="en-GB" sz="2000" dirty="0" err="1"/>
              <a:t>vermarkten</a:t>
            </a:r>
            <a:r>
              <a:rPr lang="en-GB" sz="2000" dirty="0"/>
              <a:t>, bevor es wirklich fertig ist. Vergewissern Sie sich jedoch vor der Wieder-</a:t>
            </a:r>
            <a:r>
              <a:rPr lang="en-GB" sz="2000" dirty="0" err="1"/>
              <a:t>eröffnung</a:t>
            </a:r>
            <a:r>
              <a:rPr lang="en-GB" sz="2000" dirty="0"/>
              <a:t>, dass das Besuchererlebnis zufriedenstellend ist. Eine Region gilt als für den Geschäftsbetrieb geöffnet und in der "Erholungsphase", wenn </a:t>
            </a:r>
          </a:p>
          <a:p>
            <a:endParaRPr lang="en-GB" sz="2000" dirty="0"/>
          </a:p>
          <a:p>
            <a:pPr marL="342900" indent="-342900">
              <a:buFont typeface="Wingdings" panose="05000000000000000000" pitchFamily="2" charset="2"/>
              <a:buChar char="v"/>
            </a:pPr>
            <a:r>
              <a:rPr lang="en-GB" sz="2000" dirty="0" err="1"/>
              <a:t>eine</a:t>
            </a:r>
            <a:r>
              <a:rPr lang="en-GB" sz="2000" dirty="0"/>
              <a:t> Reihe von </a:t>
            </a:r>
            <a:r>
              <a:rPr lang="en-GB" sz="2000" b="1" dirty="0">
                <a:solidFill>
                  <a:srgbClr val="F27954"/>
                </a:solidFill>
              </a:rPr>
              <a:t>Besucherdiensten und Produkten sind </a:t>
            </a:r>
            <a:r>
              <a:rPr lang="en-GB" sz="2000" dirty="0"/>
              <a:t>wieder </a:t>
            </a:r>
            <a:r>
              <a:rPr lang="en-GB" sz="2000" b="1" dirty="0">
                <a:solidFill>
                  <a:srgbClr val="F27954"/>
                </a:solidFill>
              </a:rPr>
              <a:t>in </a:t>
            </a:r>
            <a:r>
              <a:rPr lang="en-GB" sz="2000" b="1" dirty="0" err="1">
                <a:solidFill>
                  <a:srgbClr val="F27954"/>
                </a:solidFill>
              </a:rPr>
              <a:t>Betrieb</a:t>
            </a:r>
            <a:r>
              <a:rPr lang="en-GB" sz="2000" b="1" dirty="0">
                <a:solidFill>
                  <a:srgbClr val="F27954"/>
                </a:solidFill>
              </a:rPr>
              <a:t> </a:t>
            </a:r>
            <a:r>
              <a:rPr lang="en-GB" sz="2000" dirty="0" err="1"/>
              <a:t>sind</a:t>
            </a:r>
            <a:endParaRPr lang="en-GB" sz="2000" dirty="0"/>
          </a:p>
          <a:p>
            <a:pPr marL="342900" indent="-342900">
              <a:buFont typeface="Wingdings" panose="05000000000000000000" pitchFamily="2" charset="2"/>
              <a:buChar char="v"/>
            </a:pPr>
            <a:r>
              <a:rPr lang="en-GB" sz="2000" b="1" dirty="0" err="1">
                <a:solidFill>
                  <a:srgbClr val="F27954"/>
                </a:solidFill>
              </a:rPr>
              <a:t>zentrale</a:t>
            </a:r>
            <a:r>
              <a:rPr lang="en-GB" sz="2000" b="1" dirty="0">
                <a:solidFill>
                  <a:srgbClr val="F27954"/>
                </a:solidFill>
              </a:rPr>
              <a:t> </a:t>
            </a:r>
            <a:r>
              <a:rPr lang="en-GB" sz="2000" b="1" dirty="0" err="1">
                <a:solidFill>
                  <a:srgbClr val="F27954"/>
                </a:solidFill>
              </a:rPr>
              <a:t>Infrastruktur</a:t>
            </a:r>
            <a:r>
              <a:rPr lang="en-GB" sz="2000" dirty="0"/>
              <a:t>, einschließlich der </a:t>
            </a:r>
            <a:r>
              <a:rPr lang="en-GB" sz="2000" dirty="0" err="1"/>
              <a:t>Zugangswege</a:t>
            </a:r>
            <a:r>
              <a:rPr lang="en-GB" sz="2000" dirty="0"/>
              <a:t> und </a:t>
            </a:r>
            <a:r>
              <a:rPr lang="en-GB" sz="2000" dirty="0" err="1"/>
              <a:t>Transportdienste</a:t>
            </a:r>
            <a:r>
              <a:rPr lang="en-GB" sz="2000" dirty="0"/>
              <a:t>, </a:t>
            </a:r>
            <a:r>
              <a:rPr lang="en-GB" sz="2000" dirty="0" err="1"/>
              <a:t>wieder</a:t>
            </a:r>
            <a:r>
              <a:rPr lang="en-GB" sz="2000" dirty="0"/>
              <a:t> </a:t>
            </a:r>
            <a:r>
              <a:rPr lang="en-GB" sz="2000" dirty="0" err="1"/>
              <a:t>hergestellt</a:t>
            </a:r>
            <a:r>
              <a:rPr lang="en-GB" sz="2000" dirty="0"/>
              <a:t> </a:t>
            </a:r>
            <a:r>
              <a:rPr lang="en-GB" sz="2000" dirty="0" err="1"/>
              <a:t>ist</a:t>
            </a:r>
            <a:endParaRPr lang="en-GB" sz="2000" dirty="0"/>
          </a:p>
          <a:p>
            <a:pPr marL="342900" indent="-342900">
              <a:buFont typeface="Wingdings" panose="05000000000000000000" pitchFamily="2" charset="2"/>
              <a:buChar char="v"/>
            </a:pPr>
            <a:r>
              <a:rPr lang="en-GB" sz="2000" dirty="0"/>
              <a:t>der </a:t>
            </a:r>
            <a:r>
              <a:rPr lang="en-GB" sz="2000" dirty="0" err="1"/>
              <a:t>Besuch</a:t>
            </a:r>
            <a:r>
              <a:rPr lang="en-GB" sz="2000" dirty="0"/>
              <a:t> </a:t>
            </a:r>
            <a:r>
              <a:rPr lang="en-GB" sz="2000" b="1" dirty="0" err="1">
                <a:solidFill>
                  <a:srgbClr val="F27954"/>
                </a:solidFill>
              </a:rPr>
              <a:t>sicher</a:t>
            </a:r>
            <a:r>
              <a:rPr lang="en-GB" sz="2000" b="1" dirty="0">
                <a:solidFill>
                  <a:srgbClr val="F27954"/>
                </a:solidFill>
              </a:rPr>
              <a:t> und </a:t>
            </a:r>
            <a:r>
              <a:rPr lang="en-GB" sz="2000" b="1" dirty="0" err="1">
                <a:solidFill>
                  <a:srgbClr val="F27954"/>
                </a:solidFill>
              </a:rPr>
              <a:t>angenehm</a:t>
            </a:r>
            <a:r>
              <a:rPr lang="en-GB" sz="2000" b="1" dirty="0">
                <a:solidFill>
                  <a:srgbClr val="F27954"/>
                </a:solidFill>
              </a:rPr>
              <a:t> </a:t>
            </a:r>
            <a:r>
              <a:rPr lang="en-GB" sz="2000" dirty="0" err="1"/>
              <a:t>ist</a:t>
            </a:r>
            <a:endParaRPr lang="en-GB" sz="2000" dirty="0"/>
          </a:p>
          <a:p>
            <a:pPr marL="342900" indent="-342900">
              <a:buFont typeface="Wingdings" panose="05000000000000000000" pitchFamily="2" charset="2"/>
              <a:buChar char="v"/>
            </a:pPr>
            <a:endParaRPr lang="en-GB" sz="2000" dirty="0"/>
          </a:p>
          <a:p>
            <a:r>
              <a:rPr lang="en-GB" sz="2000" dirty="0"/>
              <a:t>Es müssen nicht alle Unternehmen tätig sein, damit eine Region als offen für den Handel gilt, aber es ist wichtig, dass es eine Auswahl an Einrichtungen und </a:t>
            </a:r>
            <a:r>
              <a:rPr lang="en-GB" sz="2000" dirty="0" err="1"/>
              <a:t>Dienstleistungen</a:t>
            </a:r>
            <a:r>
              <a:rPr lang="en-GB" sz="2000" dirty="0"/>
              <a:t> </a:t>
            </a:r>
            <a:r>
              <a:rPr lang="en-GB" sz="2000" dirty="0" err="1"/>
              <a:t>gibt</a:t>
            </a:r>
            <a:r>
              <a:rPr lang="en-GB" sz="2000" dirty="0"/>
              <a:t>. </a:t>
            </a:r>
          </a:p>
          <a:p>
            <a:endParaRPr lang="en-GB" sz="2000" dirty="0"/>
          </a:p>
          <a:p>
            <a:endParaRPr lang="en-IE" sz="2000" dirty="0"/>
          </a:p>
        </p:txBody>
      </p:sp>
      <p:sp>
        <p:nvSpPr>
          <p:cNvPr id="8" name="TextBox 7">
            <a:extLst>
              <a:ext uri="{FF2B5EF4-FFF2-40B4-BE49-F238E27FC236}">
                <a16:creationId xmlns:a16="http://schemas.microsoft.com/office/drawing/2014/main" id="{BCB5FC41-23DE-0E00-4417-1F5592FF6A02}"/>
              </a:ext>
            </a:extLst>
          </p:cNvPr>
          <p:cNvSpPr txBox="1"/>
          <p:nvPr/>
        </p:nvSpPr>
        <p:spPr>
          <a:xfrm>
            <a:off x="7073153" y="6163019"/>
            <a:ext cx="1143000" cy="400110"/>
          </a:xfrm>
          <a:prstGeom prst="rect">
            <a:avLst/>
          </a:prstGeom>
          <a:noFill/>
        </p:spPr>
        <p:txBody>
          <a:bodyPr wrap="square" rtlCol="0">
            <a:spAutoFit/>
          </a:bodyPr>
          <a:lstStyle/>
          <a:p>
            <a:r>
              <a:rPr lang="en-IE" sz="2000" dirty="0">
                <a:solidFill>
                  <a:srgbClr val="F27954"/>
                </a:solidFill>
                <a:hlinkClick r:id="rId2">
                  <a:extLst>
                    <a:ext uri="{A12FA001-AC4F-418D-AE19-62706E023703}">
                      <ahyp:hlinkClr xmlns:ahyp="http://schemas.microsoft.com/office/drawing/2018/hyperlinkcolor" val="tx"/>
                    </a:ext>
                  </a:extLst>
                </a:hlinkClick>
              </a:rPr>
              <a:t>Quelle</a:t>
            </a:r>
            <a:endParaRPr lang="en-IE" sz="2000" dirty="0">
              <a:solidFill>
                <a:srgbClr val="F27954"/>
              </a:solidFill>
            </a:endParaRPr>
          </a:p>
        </p:txBody>
      </p:sp>
      <p:pic>
        <p:nvPicPr>
          <p:cNvPr id="2" name="Picture Placeholder 2" descr="A picture containing outdoor, nature&#10;&#10;Description automatically generated">
            <a:extLst>
              <a:ext uri="{FF2B5EF4-FFF2-40B4-BE49-F238E27FC236}">
                <a16:creationId xmlns:a16="http://schemas.microsoft.com/office/drawing/2014/main" id="{111224B2-2F8A-FA70-F371-4620C693BCCE}"/>
              </a:ext>
            </a:extLst>
          </p:cNvPr>
          <p:cNvPicPr>
            <a:picLocks noGrp="1" noChangeAspect="1"/>
          </p:cNvPicPr>
          <p:nvPr>
            <p:ph type="pic" sz="quarter" idx="19"/>
          </p:nvPr>
        </p:nvPicPr>
        <p:blipFill>
          <a:blip r:embed="rId3"/>
          <a:srcRect t="7631" b="7631"/>
          <a:stretch>
            <a:fillRect/>
          </a:stretch>
        </p:blipFill>
        <p:spPr>
          <a:xfrm>
            <a:off x="6796087" y="0"/>
            <a:ext cx="5395913" cy="6858000"/>
          </a:xfrm>
        </p:spPr>
      </p:pic>
    </p:spTree>
    <p:extLst>
      <p:ext uri="{BB962C8B-B14F-4D97-AF65-F5344CB8AC3E}">
        <p14:creationId xmlns:p14="http://schemas.microsoft.com/office/powerpoint/2010/main" val="85023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7663" y="1155683"/>
            <a:ext cx="9212324" cy="5515541"/>
          </a:xfrm>
        </p:spPr>
        <p:txBody>
          <a:bodyPr>
            <a:normAutofit fontScale="62500" lnSpcReduction="20000"/>
          </a:bodyPr>
          <a:lstStyle/>
          <a:p>
            <a:pPr marL="0" indent="0">
              <a:lnSpc>
                <a:spcPct val="120000"/>
              </a:lnSpc>
              <a:spcBef>
                <a:spcPts val="0"/>
              </a:spcBef>
            </a:pPr>
            <a:r>
              <a:rPr lang="en-GB" sz="2600" b="0" i="0" dirty="0">
                <a:effectLst/>
              </a:rPr>
              <a:t>Die </a:t>
            </a:r>
            <a:r>
              <a:rPr lang="en-GB" sz="2600" b="0" i="0" dirty="0" err="1">
                <a:effectLst/>
              </a:rPr>
              <a:t>Ungewissheit</a:t>
            </a:r>
            <a:r>
              <a:rPr lang="en-GB" sz="2600" b="0" i="0" dirty="0">
                <a:effectLst/>
              </a:rPr>
              <a:t> </a:t>
            </a:r>
            <a:r>
              <a:rPr lang="en-GB" sz="2600" b="0" i="0" dirty="0" err="1">
                <a:effectLst/>
              </a:rPr>
              <a:t>über</a:t>
            </a:r>
            <a:r>
              <a:rPr lang="en-GB" sz="2600" b="0" i="0" dirty="0">
                <a:effectLst/>
              </a:rPr>
              <a:t> die Zukunft der </a:t>
            </a:r>
            <a:r>
              <a:rPr lang="en-GB" sz="2600" b="0" i="0" dirty="0" err="1">
                <a:effectLst/>
              </a:rPr>
              <a:t>Tourismusindustrie</a:t>
            </a:r>
            <a:r>
              <a:rPr lang="en-GB" sz="2600" b="0" i="0" dirty="0">
                <a:effectLst/>
              </a:rPr>
              <a:t> </a:t>
            </a:r>
            <a:r>
              <a:rPr lang="en-GB" sz="2600" b="0" i="0" dirty="0" err="1">
                <a:effectLst/>
              </a:rPr>
              <a:t>zwingt</a:t>
            </a:r>
            <a:r>
              <a:rPr lang="en-GB" sz="2600" b="0" i="0" dirty="0">
                <a:effectLst/>
              </a:rPr>
              <a:t> </a:t>
            </a:r>
            <a:r>
              <a:rPr lang="en-GB" sz="2600" b="0" i="0" dirty="0" err="1">
                <a:effectLst/>
              </a:rPr>
              <a:t>uns</a:t>
            </a:r>
            <a:r>
              <a:rPr lang="en-GB" sz="2600" b="0" i="0" dirty="0">
                <a:effectLst/>
              </a:rPr>
              <a:t> </a:t>
            </a:r>
            <a:r>
              <a:rPr lang="en-GB" sz="2600" b="0" i="0" dirty="0" err="1">
                <a:effectLst/>
              </a:rPr>
              <a:t>dazu</a:t>
            </a:r>
            <a:r>
              <a:rPr lang="en-GB" sz="2600" b="0" i="0" dirty="0">
                <a:effectLst/>
              </a:rPr>
              <a:t>, die </a:t>
            </a:r>
            <a:r>
              <a:rPr lang="en-GB" sz="2600" b="0" i="0" dirty="0" err="1">
                <a:effectLst/>
              </a:rPr>
              <a:t>verschiedenen</a:t>
            </a:r>
            <a:r>
              <a:rPr lang="en-GB" sz="2600" b="0" i="0" dirty="0">
                <a:effectLst/>
              </a:rPr>
              <a:t> </a:t>
            </a:r>
            <a:r>
              <a:rPr lang="en-GB" sz="2600" b="0" i="0" dirty="0" err="1">
                <a:effectLst/>
              </a:rPr>
              <a:t>Szenarien</a:t>
            </a:r>
            <a:r>
              <a:rPr lang="en-GB" sz="2600" b="0" i="0" dirty="0">
                <a:effectLst/>
              </a:rPr>
              <a:t> des </a:t>
            </a:r>
            <a:r>
              <a:rPr lang="en-GB" sz="2600" b="0" i="0" dirty="0" err="1">
                <a:effectLst/>
              </a:rPr>
              <a:t>Tourismusmanagements</a:t>
            </a:r>
            <a:r>
              <a:rPr lang="en-GB" sz="2600" b="0" i="0" dirty="0">
                <a:effectLst/>
              </a:rPr>
              <a:t> </a:t>
            </a:r>
            <a:r>
              <a:rPr lang="en-GB" sz="2600" b="0" i="0" dirty="0" err="1">
                <a:effectLst/>
              </a:rPr>
              <a:t>zu</a:t>
            </a:r>
            <a:r>
              <a:rPr lang="en-GB" sz="2600" b="0" i="0" dirty="0">
                <a:effectLst/>
              </a:rPr>
              <a:t> </a:t>
            </a:r>
            <a:r>
              <a:rPr lang="en-GB" sz="2600" b="0" i="0" dirty="0" err="1">
                <a:effectLst/>
              </a:rPr>
              <a:t>überdenken</a:t>
            </a:r>
            <a:r>
              <a:rPr lang="en-GB" sz="2600" b="0" i="0" dirty="0">
                <a:effectLst/>
              </a:rPr>
              <a:t> und die </a:t>
            </a:r>
            <a:r>
              <a:rPr lang="en-GB" sz="2600" b="0" i="0" dirty="0" err="1">
                <a:effectLst/>
              </a:rPr>
              <a:t>Auswirkungen</a:t>
            </a:r>
            <a:r>
              <a:rPr lang="en-GB" sz="2600" b="0" i="0" dirty="0">
                <a:effectLst/>
              </a:rPr>
              <a:t> der </a:t>
            </a:r>
            <a:r>
              <a:rPr lang="en-GB" sz="2600" b="0" i="0" dirty="0" err="1">
                <a:effectLst/>
              </a:rPr>
              <a:t>Pandemie</a:t>
            </a:r>
            <a:r>
              <a:rPr lang="en-GB" sz="2600" b="0" i="0" dirty="0">
                <a:effectLst/>
              </a:rPr>
              <a:t> auf das </a:t>
            </a:r>
            <a:r>
              <a:rPr lang="en-GB" sz="2600" b="0" i="0" dirty="0" err="1">
                <a:effectLst/>
              </a:rPr>
              <a:t>emotionale</a:t>
            </a:r>
            <a:r>
              <a:rPr lang="en-GB" sz="2600" b="0" i="0" dirty="0">
                <a:effectLst/>
              </a:rPr>
              <a:t> </a:t>
            </a:r>
            <a:r>
              <a:rPr lang="en-GB" sz="2600" b="0" i="0" dirty="0" err="1">
                <a:effectLst/>
              </a:rPr>
              <a:t>Verhalten</a:t>
            </a:r>
            <a:r>
              <a:rPr lang="en-GB" sz="2600" b="0" i="0" dirty="0">
                <a:effectLst/>
              </a:rPr>
              <a:t> der </a:t>
            </a:r>
            <a:r>
              <a:rPr lang="en-GB" sz="2600" b="0" i="0" dirty="0" err="1">
                <a:effectLst/>
              </a:rPr>
              <a:t>touristischen</a:t>
            </a:r>
            <a:r>
              <a:rPr lang="en-GB" sz="2600" b="0" i="0" dirty="0">
                <a:effectLst/>
              </a:rPr>
              <a:t> </a:t>
            </a:r>
            <a:r>
              <a:rPr lang="en-GB" sz="2600" b="0" i="0" dirty="0" err="1">
                <a:effectLst/>
              </a:rPr>
              <a:t>Nachfrage</a:t>
            </a:r>
            <a:r>
              <a:rPr lang="en-GB" sz="2600" b="0" i="0" dirty="0">
                <a:effectLst/>
              </a:rPr>
              <a:t> </a:t>
            </a:r>
            <a:r>
              <a:rPr lang="en-GB" sz="2600" b="0" i="0" dirty="0" err="1">
                <a:effectLst/>
              </a:rPr>
              <a:t>zu</a:t>
            </a:r>
            <a:r>
              <a:rPr lang="en-GB" sz="2600" b="0" i="0" dirty="0">
                <a:effectLst/>
              </a:rPr>
              <a:t> </a:t>
            </a:r>
            <a:r>
              <a:rPr lang="en-GB" sz="2600" b="0" i="0" dirty="0" err="1">
                <a:effectLst/>
              </a:rPr>
              <a:t>analysieren</a:t>
            </a:r>
            <a:r>
              <a:rPr lang="en-GB" sz="2600" b="0" i="0" dirty="0">
                <a:effectLst/>
              </a:rPr>
              <a:t>. Daher </a:t>
            </a:r>
            <a:r>
              <a:rPr lang="en-GB" sz="2600" b="0" i="0" dirty="0" err="1">
                <a:effectLst/>
              </a:rPr>
              <a:t>wird</a:t>
            </a:r>
            <a:r>
              <a:rPr lang="en-GB" sz="2600" b="0" i="0" dirty="0">
                <a:effectLst/>
              </a:rPr>
              <a:t> COVID-19 </a:t>
            </a:r>
            <a:r>
              <a:rPr lang="en-GB" sz="2600" b="0" i="0" dirty="0" err="1">
                <a:effectLst/>
              </a:rPr>
              <a:t>zu</a:t>
            </a:r>
            <a:r>
              <a:rPr lang="en-GB" sz="2600" b="0" i="0" dirty="0">
                <a:effectLst/>
              </a:rPr>
              <a:t> </a:t>
            </a:r>
            <a:r>
              <a:rPr lang="en-GB" sz="2600" b="0" i="0" dirty="0" err="1">
                <a:effectLst/>
              </a:rPr>
              <a:t>einer</a:t>
            </a:r>
            <a:r>
              <a:rPr lang="en-GB" sz="2600" b="0" i="0" dirty="0">
                <a:effectLst/>
              </a:rPr>
              <a:t> </a:t>
            </a:r>
            <a:r>
              <a:rPr lang="en-GB" sz="2600" b="0" i="0" dirty="0" err="1">
                <a:effectLst/>
              </a:rPr>
              <a:t>transformativen</a:t>
            </a:r>
            <a:r>
              <a:rPr lang="en-GB" sz="2600" b="0" i="0" dirty="0">
                <a:effectLst/>
              </a:rPr>
              <a:t> </a:t>
            </a:r>
            <a:r>
              <a:rPr lang="en-GB" sz="2600" b="0" i="0" dirty="0" err="1">
                <a:effectLst/>
              </a:rPr>
              <a:t>Gelegenheit</a:t>
            </a:r>
            <a:r>
              <a:rPr lang="en-GB" sz="2600" b="0" i="0" dirty="0">
                <a:effectLst/>
              </a:rPr>
              <a:t> [</a:t>
            </a:r>
            <a:r>
              <a:rPr lang="en-GB" sz="2600" b="0" i="0" u="sng" dirty="0">
                <a:effectLst/>
                <a:hlinkClick r:id="rId2">
                  <a:extLst>
                    <a:ext uri="{A12FA001-AC4F-418D-AE19-62706E023703}">
                      <ahyp:hlinkClr xmlns:ahyp="http://schemas.microsoft.com/office/drawing/2018/hyperlinkcolor" val="tx"/>
                    </a:ext>
                  </a:extLst>
                </a:hlinkClick>
              </a:rPr>
              <a:t>5</a:t>
            </a:r>
            <a:r>
              <a:rPr lang="en-GB" sz="2600" b="0" i="0" dirty="0">
                <a:effectLst/>
              </a:rPr>
              <a:t>] für </a:t>
            </a:r>
            <a:r>
              <a:rPr lang="en-GB" sz="2600" b="0" i="0" dirty="0" err="1">
                <a:effectLst/>
              </a:rPr>
              <a:t>Forscher</a:t>
            </a:r>
            <a:r>
              <a:rPr lang="en-GB" sz="2600" b="0" i="0" dirty="0">
                <a:effectLst/>
              </a:rPr>
              <a:t>, die </a:t>
            </a:r>
            <a:r>
              <a:rPr lang="en-GB" sz="2600" b="0" i="0" dirty="0" err="1">
                <a:effectLst/>
              </a:rPr>
              <a:t>Auswirkungen</a:t>
            </a:r>
            <a:r>
              <a:rPr lang="en-GB" sz="2600" b="0" i="0" dirty="0">
                <a:effectLst/>
              </a:rPr>
              <a:t> von COVID-19 auf den </a:t>
            </a:r>
            <a:r>
              <a:rPr lang="en-GB" sz="2600" b="0" i="0" dirty="0" err="1">
                <a:effectLst/>
              </a:rPr>
              <a:t>Tourismus</a:t>
            </a:r>
            <a:r>
              <a:rPr lang="en-GB" sz="2600" b="0" i="0" dirty="0">
                <a:effectLst/>
              </a:rPr>
              <a:t> </a:t>
            </a:r>
            <a:r>
              <a:rPr lang="en-GB" sz="2600" b="0" i="0" dirty="0" err="1">
                <a:effectLst/>
              </a:rPr>
              <a:t>zu</a:t>
            </a:r>
            <a:r>
              <a:rPr lang="en-GB" sz="2600" b="0" i="0" dirty="0">
                <a:effectLst/>
              </a:rPr>
              <a:t> </a:t>
            </a:r>
            <a:r>
              <a:rPr lang="en-GB" sz="2600" b="0" i="0" dirty="0" err="1">
                <a:effectLst/>
              </a:rPr>
              <a:t>erforschen</a:t>
            </a:r>
            <a:r>
              <a:rPr lang="en-GB" sz="2600" b="0" i="0" dirty="0">
                <a:effectLst/>
              </a:rPr>
              <a:t>, </a:t>
            </a:r>
            <a:r>
              <a:rPr lang="en-GB" sz="2600" b="0" i="0" dirty="0" err="1">
                <a:effectLst/>
              </a:rPr>
              <a:t>zu</a:t>
            </a:r>
            <a:r>
              <a:rPr lang="en-GB" sz="2600" b="0" i="0" dirty="0">
                <a:effectLst/>
              </a:rPr>
              <a:t> </a:t>
            </a:r>
            <a:r>
              <a:rPr lang="en-GB" sz="2600" b="0" i="0" dirty="0" err="1">
                <a:effectLst/>
              </a:rPr>
              <a:t>messen</a:t>
            </a:r>
            <a:r>
              <a:rPr lang="en-GB" sz="2600" b="0" i="0" dirty="0">
                <a:effectLst/>
              </a:rPr>
              <a:t> und </a:t>
            </a:r>
            <a:r>
              <a:rPr lang="en-GB" sz="2600" b="0" i="0" dirty="0" err="1">
                <a:effectLst/>
              </a:rPr>
              <a:t>vorherzusagen</a:t>
            </a:r>
            <a:r>
              <a:rPr lang="en-GB" sz="2600" b="0" i="0" dirty="0">
                <a:effectLst/>
              </a:rPr>
              <a:t>, um die </a:t>
            </a:r>
            <a:r>
              <a:rPr lang="en-GB" sz="2600" b="0" i="0" dirty="0" err="1">
                <a:effectLst/>
              </a:rPr>
              <a:t>Reaktionsstrategien</a:t>
            </a:r>
            <a:r>
              <a:rPr lang="en-GB" sz="2600" b="0" i="0" dirty="0">
                <a:effectLst/>
              </a:rPr>
              <a:t> </a:t>
            </a:r>
            <a:r>
              <a:rPr lang="en-GB" sz="2600" b="0" i="0" dirty="0" err="1">
                <a:effectLst/>
              </a:rPr>
              <a:t>zu</a:t>
            </a:r>
            <a:r>
              <a:rPr lang="en-GB" sz="2600" b="0" i="0" dirty="0">
                <a:effectLst/>
              </a:rPr>
              <a:t> </a:t>
            </a:r>
            <a:r>
              <a:rPr lang="en-GB" sz="2600" b="0" i="0" dirty="0" err="1">
                <a:effectLst/>
              </a:rPr>
              <a:t>überwachen</a:t>
            </a:r>
            <a:r>
              <a:rPr lang="en-GB" sz="2600" b="0" i="0" dirty="0">
                <a:effectLst/>
              </a:rPr>
              <a:t> und </a:t>
            </a:r>
            <a:r>
              <a:rPr lang="en-GB" sz="2600" b="0" i="0" dirty="0" err="1">
                <a:effectLst/>
              </a:rPr>
              <a:t>zu</a:t>
            </a:r>
            <a:r>
              <a:rPr lang="en-GB" sz="2600" b="0" i="0" dirty="0">
                <a:effectLst/>
              </a:rPr>
              <a:t> </a:t>
            </a:r>
            <a:r>
              <a:rPr lang="en-GB" sz="2600" b="0" i="0" dirty="0" err="1">
                <a:effectLst/>
              </a:rPr>
              <a:t>verbessern</a:t>
            </a:r>
            <a:r>
              <a:rPr lang="en-GB" sz="2600" b="0" i="0" dirty="0">
                <a:effectLst/>
              </a:rPr>
              <a:t> [</a:t>
            </a:r>
            <a:r>
              <a:rPr lang="en-GB" sz="2600" b="0" i="0" u="sng" dirty="0">
                <a:effectLst/>
                <a:hlinkClick r:id="rId3">
                  <a:extLst>
                    <a:ext uri="{A12FA001-AC4F-418D-AE19-62706E023703}">
                      <ahyp:hlinkClr xmlns:ahyp="http://schemas.microsoft.com/office/drawing/2018/hyperlinkcolor" val="tx"/>
                    </a:ext>
                  </a:extLst>
                </a:hlinkClick>
              </a:rPr>
              <a:t>6]</a:t>
            </a:r>
            <a:r>
              <a:rPr lang="en-GB" sz="2600" b="0" i="0" dirty="0">
                <a:effectLst/>
              </a:rPr>
              <a:t>, </a:t>
            </a:r>
            <a:r>
              <a:rPr lang="en-GB" sz="2600" b="0" i="0" dirty="0" err="1">
                <a:effectLst/>
              </a:rPr>
              <a:t>insbesondere</a:t>
            </a:r>
            <a:r>
              <a:rPr lang="en-GB" sz="2600" b="0" i="0" dirty="0">
                <a:effectLst/>
              </a:rPr>
              <a:t> in </a:t>
            </a:r>
            <a:r>
              <a:rPr lang="en-GB" sz="2600" b="0" i="0" dirty="0" err="1">
                <a:effectLst/>
              </a:rPr>
              <a:t>Reisezielen</a:t>
            </a:r>
            <a:r>
              <a:rPr lang="en-GB" sz="2600" b="0" i="0" dirty="0">
                <a:effectLst/>
              </a:rPr>
              <a:t>, in </a:t>
            </a:r>
            <a:r>
              <a:rPr lang="en-GB" sz="2600" b="0" i="0" dirty="0" err="1">
                <a:effectLst/>
              </a:rPr>
              <a:t>denen</a:t>
            </a:r>
            <a:r>
              <a:rPr lang="en-GB" sz="2600" b="0" i="0" dirty="0">
                <a:effectLst/>
              </a:rPr>
              <a:t> es in der </a:t>
            </a:r>
            <a:r>
              <a:rPr lang="en-GB" sz="2600" b="0" i="0" dirty="0" err="1">
                <a:effectLst/>
              </a:rPr>
              <a:t>Vergangenheit</a:t>
            </a:r>
            <a:r>
              <a:rPr lang="en-GB" sz="2600" b="0" i="0" dirty="0">
                <a:effectLst/>
              </a:rPr>
              <a:t> </a:t>
            </a:r>
            <a:r>
              <a:rPr lang="en-GB" sz="2600" b="0" i="0" dirty="0" err="1">
                <a:effectLst/>
              </a:rPr>
              <a:t>zu</a:t>
            </a:r>
            <a:r>
              <a:rPr lang="en-GB" sz="2600" b="0" i="0" dirty="0">
                <a:effectLst/>
              </a:rPr>
              <a:t> </a:t>
            </a:r>
            <a:r>
              <a:rPr lang="en-GB" sz="2600" b="0" i="0" dirty="0" err="1">
                <a:effectLst/>
              </a:rPr>
              <a:t>einem</a:t>
            </a:r>
            <a:r>
              <a:rPr lang="en-GB" sz="2600" b="0" i="0" dirty="0">
                <a:effectLst/>
              </a:rPr>
              <a:t> </a:t>
            </a:r>
            <a:r>
              <a:rPr lang="en-GB" sz="2600" b="0" i="0" dirty="0" err="1">
                <a:effectLst/>
              </a:rPr>
              <a:t>hohen</a:t>
            </a:r>
            <a:r>
              <a:rPr lang="en-GB" sz="2600" b="0" i="0" dirty="0">
                <a:effectLst/>
              </a:rPr>
              <a:t> </a:t>
            </a:r>
            <a:r>
              <a:rPr lang="en-GB" sz="2600" dirty="0" err="1"/>
              <a:t>Auftreten</a:t>
            </a:r>
            <a:r>
              <a:rPr lang="en-GB" sz="2600" dirty="0"/>
              <a:t> von </a:t>
            </a:r>
            <a:r>
              <a:rPr lang="en-GB" sz="2600" b="0" i="0" dirty="0">
                <a:effectLst/>
              </a:rPr>
              <a:t>COVID-19 </a:t>
            </a:r>
            <a:r>
              <a:rPr lang="en-GB" sz="2600" b="0" i="0" dirty="0" err="1">
                <a:effectLst/>
              </a:rPr>
              <a:t>gekommen</a:t>
            </a:r>
            <a:r>
              <a:rPr lang="en-GB" sz="2600" b="0" i="0" dirty="0">
                <a:effectLst/>
              </a:rPr>
              <a:t> </a:t>
            </a:r>
            <a:r>
              <a:rPr lang="en-GB" sz="2600" b="0" i="0" dirty="0" err="1">
                <a:effectLst/>
              </a:rPr>
              <a:t>ist</a:t>
            </a:r>
            <a:r>
              <a:rPr lang="en-GB" sz="2600" dirty="0"/>
              <a:t>.</a:t>
            </a:r>
          </a:p>
          <a:p>
            <a:pPr marL="0" indent="0">
              <a:lnSpc>
                <a:spcPct val="120000"/>
              </a:lnSpc>
              <a:spcBef>
                <a:spcPts val="0"/>
              </a:spcBef>
            </a:pPr>
            <a:endParaRPr lang="en-GB" sz="2600" dirty="0"/>
          </a:p>
          <a:p>
            <a:pPr marL="0" indent="0">
              <a:lnSpc>
                <a:spcPct val="120000"/>
              </a:lnSpc>
              <a:spcBef>
                <a:spcPts val="0"/>
              </a:spcBef>
            </a:pPr>
            <a:r>
              <a:rPr lang="en-GB" sz="2600" dirty="0" err="1"/>
              <a:t>Andererseits</a:t>
            </a:r>
            <a:r>
              <a:rPr lang="en-GB" sz="2600" dirty="0"/>
              <a:t> </a:t>
            </a:r>
            <a:r>
              <a:rPr lang="en-GB" sz="2600" dirty="0" err="1"/>
              <a:t>legt</a:t>
            </a:r>
            <a:r>
              <a:rPr lang="en-GB" sz="2600" dirty="0"/>
              <a:t> die </a:t>
            </a:r>
            <a:r>
              <a:rPr lang="en-GB" sz="2600" dirty="0" err="1"/>
              <a:t>wissenschaftliche</a:t>
            </a:r>
            <a:r>
              <a:rPr lang="en-GB" sz="2600" dirty="0"/>
              <a:t> </a:t>
            </a:r>
            <a:r>
              <a:rPr lang="en-GB" sz="2600" dirty="0" err="1"/>
              <a:t>Literatur</a:t>
            </a:r>
            <a:r>
              <a:rPr lang="en-GB" sz="2600" dirty="0"/>
              <a:t> </a:t>
            </a:r>
            <a:r>
              <a:rPr lang="en-GB" sz="2600" dirty="0" err="1"/>
              <a:t>zum</a:t>
            </a:r>
            <a:r>
              <a:rPr lang="en-GB" sz="2600" dirty="0"/>
              <a:t> </a:t>
            </a:r>
            <a:r>
              <a:rPr lang="en-GB" sz="2600" dirty="0" err="1"/>
              <a:t>Verbraucherverhalten</a:t>
            </a:r>
            <a:r>
              <a:rPr lang="en-GB" sz="2600" dirty="0"/>
              <a:t> </a:t>
            </a:r>
            <a:r>
              <a:rPr lang="en-GB" sz="2600" dirty="0" err="1"/>
              <a:t>nahe</a:t>
            </a:r>
            <a:r>
              <a:rPr lang="en-GB" sz="2600" dirty="0"/>
              <a:t>, </a:t>
            </a:r>
            <a:r>
              <a:rPr lang="en-GB" sz="2600" dirty="0" err="1"/>
              <a:t>dass</a:t>
            </a:r>
            <a:r>
              <a:rPr lang="en-GB" sz="2600" dirty="0"/>
              <a:t> die </a:t>
            </a:r>
            <a:r>
              <a:rPr lang="en-GB" sz="2600" dirty="0" err="1"/>
              <a:t>Erwartungen</a:t>
            </a:r>
            <a:r>
              <a:rPr lang="en-GB" sz="2600" dirty="0"/>
              <a:t> </a:t>
            </a:r>
            <a:r>
              <a:rPr lang="en-GB" sz="2600" dirty="0" err="1"/>
              <a:t>vor</a:t>
            </a:r>
            <a:r>
              <a:rPr lang="en-GB" sz="2600" dirty="0"/>
              <a:t> </a:t>
            </a:r>
            <a:r>
              <a:rPr lang="en-GB" sz="2600" dirty="0" err="1"/>
              <a:t>dem</a:t>
            </a:r>
            <a:r>
              <a:rPr lang="en-GB" sz="2600" dirty="0"/>
              <a:t> </a:t>
            </a:r>
            <a:r>
              <a:rPr lang="en-GB" sz="2600" dirty="0" err="1"/>
              <a:t>Kauf</a:t>
            </a:r>
            <a:r>
              <a:rPr lang="en-GB" sz="2600" dirty="0"/>
              <a:t> die </a:t>
            </a:r>
            <a:r>
              <a:rPr lang="en-GB" sz="2600" dirty="0" err="1"/>
              <a:t>Auswahl</a:t>
            </a:r>
            <a:r>
              <a:rPr lang="en-GB" sz="2600" dirty="0"/>
              <a:t> von </a:t>
            </a:r>
            <a:r>
              <a:rPr lang="en-GB" sz="2600" dirty="0" err="1"/>
              <a:t>Produkten</a:t>
            </a:r>
            <a:r>
              <a:rPr lang="en-GB" sz="2600" dirty="0"/>
              <a:t> und </a:t>
            </a:r>
            <a:r>
              <a:rPr lang="en-GB" sz="2600" dirty="0" err="1"/>
              <a:t>Dienstleistungen</a:t>
            </a:r>
            <a:r>
              <a:rPr lang="en-GB" sz="2600" dirty="0"/>
              <a:t> </a:t>
            </a:r>
            <a:r>
              <a:rPr lang="en-GB" sz="2600" dirty="0" err="1"/>
              <a:t>bestimmen</a:t>
            </a:r>
            <a:r>
              <a:rPr lang="en-GB" sz="2600" dirty="0"/>
              <a:t>. </a:t>
            </a:r>
            <a:r>
              <a:rPr lang="en-GB" sz="2600" dirty="0" err="1"/>
              <a:t>Nach</a:t>
            </a:r>
            <a:r>
              <a:rPr lang="en-GB" sz="2600" dirty="0"/>
              <a:t> </a:t>
            </a:r>
            <a:r>
              <a:rPr lang="en-GB" sz="2600" dirty="0" err="1"/>
              <a:t>einer</a:t>
            </a:r>
            <a:r>
              <a:rPr lang="en-GB" sz="2600" dirty="0"/>
              <a:t> </a:t>
            </a:r>
            <a:r>
              <a:rPr lang="en-GB" sz="2600" dirty="0" err="1"/>
              <a:t>Pandemie</a:t>
            </a:r>
            <a:r>
              <a:rPr lang="en-GB" sz="2600" dirty="0"/>
              <a:t> </a:t>
            </a:r>
            <a:r>
              <a:rPr lang="en-GB" sz="2600" dirty="0" err="1"/>
              <a:t>ist</a:t>
            </a:r>
            <a:r>
              <a:rPr lang="en-GB" sz="2600" dirty="0"/>
              <a:t> es </a:t>
            </a:r>
            <a:r>
              <a:rPr lang="en-GB" sz="2600" dirty="0" err="1"/>
              <a:t>notwendig</a:t>
            </a:r>
            <a:r>
              <a:rPr lang="en-GB" sz="2600" dirty="0"/>
              <a:t>, die </a:t>
            </a:r>
            <a:r>
              <a:rPr lang="en-GB" sz="2600" dirty="0" err="1"/>
              <a:t>Einstellungen</a:t>
            </a:r>
            <a:r>
              <a:rPr lang="en-GB" sz="2600" dirty="0"/>
              <a:t>, </a:t>
            </a:r>
            <a:r>
              <a:rPr lang="en-GB" sz="2600" dirty="0" err="1"/>
              <a:t>Verhaltensweisen</a:t>
            </a:r>
            <a:r>
              <a:rPr lang="en-GB" sz="2600" dirty="0"/>
              <a:t> und </a:t>
            </a:r>
            <a:r>
              <a:rPr lang="en-GB" sz="2600" dirty="0" err="1"/>
              <a:t>Erwartungen</a:t>
            </a:r>
            <a:r>
              <a:rPr lang="en-GB" sz="2600" dirty="0"/>
              <a:t> der </a:t>
            </a:r>
            <a:r>
              <a:rPr lang="en-GB" sz="2600" dirty="0" err="1"/>
              <a:t>Touristen</a:t>
            </a:r>
            <a:r>
              <a:rPr lang="en-GB" sz="2600" dirty="0"/>
              <a:t> </a:t>
            </a:r>
            <a:r>
              <a:rPr lang="en-GB" sz="2600" dirty="0" err="1"/>
              <a:t>vor</a:t>
            </a:r>
            <a:r>
              <a:rPr lang="en-GB" sz="2600" dirty="0"/>
              <a:t> der </a:t>
            </a:r>
            <a:r>
              <a:rPr lang="en-GB" sz="2600" dirty="0" err="1"/>
              <a:t>Reiseentscheidung</a:t>
            </a:r>
            <a:r>
              <a:rPr lang="en-GB" sz="2600" dirty="0"/>
              <a:t> </a:t>
            </a:r>
            <a:r>
              <a:rPr lang="en-GB" sz="2600" dirty="0" err="1"/>
              <a:t>genauer</a:t>
            </a:r>
            <a:r>
              <a:rPr lang="en-GB" sz="2600" dirty="0"/>
              <a:t> </a:t>
            </a:r>
            <a:r>
              <a:rPr lang="en-GB" sz="2600" dirty="0" err="1"/>
              <a:t>zu</a:t>
            </a:r>
            <a:r>
              <a:rPr lang="en-GB" sz="2600" dirty="0"/>
              <a:t> </a:t>
            </a:r>
            <a:r>
              <a:rPr lang="en-GB" sz="2600" dirty="0" err="1"/>
              <a:t>analysieren</a:t>
            </a:r>
            <a:r>
              <a:rPr lang="en-GB" sz="2600" dirty="0"/>
              <a:t>, um die </a:t>
            </a:r>
            <a:r>
              <a:rPr lang="en-GB" sz="2600" dirty="0" err="1"/>
              <a:t>künftige</a:t>
            </a:r>
            <a:r>
              <a:rPr lang="en-GB" sz="2600" dirty="0"/>
              <a:t> </a:t>
            </a:r>
            <a:r>
              <a:rPr lang="en-GB" sz="2600" dirty="0" err="1"/>
              <a:t>touristische</a:t>
            </a:r>
            <a:r>
              <a:rPr lang="en-GB" sz="2600" dirty="0"/>
              <a:t> </a:t>
            </a:r>
            <a:r>
              <a:rPr lang="en-GB" sz="2600" dirty="0" err="1"/>
              <a:t>Nachfrage</a:t>
            </a:r>
            <a:r>
              <a:rPr lang="en-GB" sz="2600" dirty="0"/>
              <a:t> </a:t>
            </a:r>
            <a:r>
              <a:rPr lang="en-GB" sz="2600" dirty="0" err="1"/>
              <a:t>vorherzusagen</a:t>
            </a:r>
            <a:r>
              <a:rPr lang="en-GB" sz="2600" dirty="0"/>
              <a:t> und </a:t>
            </a:r>
            <a:r>
              <a:rPr lang="en-GB" sz="2600" dirty="0" err="1"/>
              <a:t>angemessene</a:t>
            </a:r>
            <a:r>
              <a:rPr lang="en-GB" sz="2600" dirty="0"/>
              <a:t> </a:t>
            </a:r>
            <a:r>
              <a:rPr lang="en-GB" sz="2600" dirty="0" err="1"/>
              <a:t>Erholungsstrategien</a:t>
            </a:r>
            <a:r>
              <a:rPr lang="en-GB" sz="2600" dirty="0"/>
              <a:t> </a:t>
            </a:r>
            <a:r>
              <a:rPr lang="en-GB" sz="2600" dirty="0" err="1"/>
              <a:t>entwickeln</a:t>
            </a:r>
            <a:r>
              <a:rPr lang="en-GB" sz="2600" dirty="0"/>
              <a:t> </a:t>
            </a:r>
            <a:r>
              <a:rPr lang="en-GB" sz="2600" dirty="0" err="1"/>
              <a:t>zu</a:t>
            </a:r>
            <a:r>
              <a:rPr lang="en-GB" sz="2600" dirty="0"/>
              <a:t> </a:t>
            </a:r>
            <a:r>
              <a:rPr lang="en-GB" sz="2600" dirty="0" err="1"/>
              <a:t>können</a:t>
            </a:r>
            <a:r>
              <a:rPr lang="en-GB" sz="2600" dirty="0"/>
              <a:t>. Das </a:t>
            </a:r>
            <a:r>
              <a:rPr lang="en-GB" sz="2600" dirty="0" err="1"/>
              <a:t>Verständnis</a:t>
            </a:r>
            <a:r>
              <a:rPr lang="en-GB" sz="2600" dirty="0"/>
              <a:t> der </a:t>
            </a:r>
            <a:r>
              <a:rPr lang="en-GB" sz="2600" dirty="0" err="1"/>
              <a:t>neuen</a:t>
            </a:r>
            <a:r>
              <a:rPr lang="en-GB" sz="2600" dirty="0"/>
              <a:t> </a:t>
            </a:r>
            <a:r>
              <a:rPr lang="en-GB" sz="2600" dirty="0" err="1"/>
              <a:t>Merkmale</a:t>
            </a:r>
            <a:r>
              <a:rPr lang="en-GB" sz="2600" dirty="0"/>
              <a:t> von </a:t>
            </a:r>
            <a:r>
              <a:rPr lang="en-GB" sz="2600" dirty="0" err="1"/>
              <a:t>Touristen</a:t>
            </a:r>
            <a:r>
              <a:rPr lang="en-GB" sz="2600" dirty="0"/>
              <a:t> </a:t>
            </a:r>
            <a:r>
              <a:rPr lang="en-GB" sz="2600" dirty="0" err="1"/>
              <a:t>ermöglicht</a:t>
            </a:r>
            <a:r>
              <a:rPr lang="en-GB" sz="2600" dirty="0"/>
              <a:t> es </a:t>
            </a:r>
            <a:r>
              <a:rPr lang="en-GB" sz="2600" dirty="0" err="1"/>
              <a:t>uns</a:t>
            </a:r>
            <a:r>
              <a:rPr lang="en-GB" sz="2600" dirty="0"/>
              <a:t> </a:t>
            </a:r>
            <a:r>
              <a:rPr lang="en-GB" sz="2600" dirty="0" err="1"/>
              <a:t>daher</a:t>
            </a:r>
            <a:r>
              <a:rPr lang="en-GB" sz="2600" dirty="0"/>
              <a:t>, die </a:t>
            </a:r>
            <a:r>
              <a:rPr lang="en-GB" sz="2600" dirty="0" err="1"/>
              <a:t>Entscheidungsfindung</a:t>
            </a:r>
            <a:r>
              <a:rPr lang="en-GB" sz="2600" dirty="0"/>
              <a:t> und die Wahl des </a:t>
            </a:r>
            <a:r>
              <a:rPr lang="en-GB" sz="2600" dirty="0" err="1"/>
              <a:t>Reisezielverhaltens</a:t>
            </a:r>
            <a:r>
              <a:rPr lang="en-GB" sz="2600" dirty="0"/>
              <a:t> </a:t>
            </a:r>
            <a:r>
              <a:rPr lang="en-GB" sz="2600" dirty="0" err="1"/>
              <a:t>zu</a:t>
            </a:r>
            <a:r>
              <a:rPr lang="en-GB" sz="2600" dirty="0"/>
              <a:t> </a:t>
            </a:r>
            <a:r>
              <a:rPr lang="en-GB" sz="2600" dirty="0" err="1"/>
              <a:t>steuern</a:t>
            </a:r>
            <a:r>
              <a:rPr lang="en-GB" sz="2600" dirty="0"/>
              <a:t>.</a:t>
            </a:r>
          </a:p>
          <a:p>
            <a:pPr marL="0" indent="0">
              <a:lnSpc>
                <a:spcPct val="120000"/>
              </a:lnSpc>
              <a:spcBef>
                <a:spcPts val="0"/>
              </a:spcBef>
            </a:pPr>
            <a:endParaRPr lang="en-GB" sz="2600" dirty="0"/>
          </a:p>
          <a:p>
            <a:pPr algn="l">
              <a:lnSpc>
                <a:spcPct val="120000"/>
              </a:lnSpc>
            </a:pPr>
            <a:r>
              <a:rPr lang="en-GB" sz="2600" dirty="0"/>
              <a:t>Die </a:t>
            </a:r>
            <a:r>
              <a:rPr lang="en-GB" sz="2600" dirty="0" err="1"/>
              <a:t>Forschungsfragen</a:t>
            </a:r>
            <a:r>
              <a:rPr lang="en-GB" sz="2600" dirty="0"/>
              <a:t>, die in </a:t>
            </a:r>
            <a:r>
              <a:rPr lang="en-GB" sz="2600" dirty="0" err="1"/>
              <a:t>dieser</a:t>
            </a:r>
            <a:r>
              <a:rPr lang="en-GB" sz="2600" dirty="0"/>
              <a:t> Studie für die Zeit </a:t>
            </a:r>
            <a:r>
              <a:rPr lang="en-GB" sz="2600" dirty="0" err="1"/>
              <a:t>nach</a:t>
            </a:r>
            <a:r>
              <a:rPr lang="en-GB" sz="2600" dirty="0"/>
              <a:t> der </a:t>
            </a:r>
            <a:r>
              <a:rPr lang="en-GB" sz="2600" dirty="0" err="1"/>
              <a:t>Pandemie</a:t>
            </a:r>
            <a:r>
              <a:rPr lang="en-GB" sz="2600" dirty="0"/>
              <a:t> </a:t>
            </a:r>
            <a:r>
              <a:rPr lang="en-GB" sz="2600" dirty="0" err="1"/>
              <a:t>gestellt</a:t>
            </a:r>
            <a:r>
              <a:rPr lang="en-GB" sz="2600" dirty="0"/>
              <a:t> </a:t>
            </a:r>
            <a:r>
              <a:rPr lang="en-GB" sz="2600" dirty="0" err="1"/>
              <a:t>werden</a:t>
            </a:r>
            <a:r>
              <a:rPr lang="en-GB" sz="2600" dirty="0"/>
              <a:t>, </a:t>
            </a:r>
            <a:r>
              <a:rPr lang="en-GB" sz="2600" dirty="0" err="1"/>
              <a:t>lauten</a:t>
            </a:r>
            <a:r>
              <a:rPr lang="en-GB" sz="2600" dirty="0"/>
              <a:t>:</a:t>
            </a:r>
          </a:p>
          <a:p>
            <a:pPr marL="342900" indent="-342900" algn="l">
              <a:lnSpc>
                <a:spcPct val="120000"/>
              </a:lnSpc>
              <a:buFont typeface="Wingdings" panose="05000000000000000000" pitchFamily="2" charset="2"/>
              <a:buChar char="v"/>
            </a:pPr>
            <a:r>
              <a:rPr lang="en-GB" sz="2600" dirty="0"/>
              <a:t>RQ1: </a:t>
            </a:r>
            <a:r>
              <a:rPr lang="en-GB" sz="2600" dirty="0" err="1"/>
              <a:t>Welche</a:t>
            </a:r>
            <a:r>
              <a:rPr lang="en-GB" sz="2600" dirty="0"/>
              <a:t> </a:t>
            </a:r>
            <a:r>
              <a:rPr lang="en-GB" sz="2600" dirty="0" err="1"/>
              <a:t>Präferenzen</a:t>
            </a:r>
            <a:r>
              <a:rPr lang="en-GB" sz="2600" dirty="0"/>
              <a:t> </a:t>
            </a:r>
            <a:r>
              <a:rPr lang="en-GB" sz="2600" dirty="0" err="1"/>
              <a:t>haben</a:t>
            </a:r>
            <a:r>
              <a:rPr lang="en-GB" sz="2600" dirty="0"/>
              <a:t> </a:t>
            </a:r>
            <a:r>
              <a:rPr lang="en-GB" sz="2600" dirty="0" err="1"/>
              <a:t>Touristen</a:t>
            </a:r>
            <a:r>
              <a:rPr lang="en-GB" sz="2600" dirty="0"/>
              <a:t>?</a:t>
            </a:r>
          </a:p>
          <a:p>
            <a:pPr marL="342900" indent="-342900" algn="l">
              <a:lnSpc>
                <a:spcPct val="120000"/>
              </a:lnSpc>
              <a:buFont typeface="Wingdings" panose="05000000000000000000" pitchFamily="2" charset="2"/>
              <a:buChar char="v"/>
            </a:pPr>
            <a:r>
              <a:rPr lang="en-GB" sz="2600" dirty="0"/>
              <a:t>RQ2: Wie </a:t>
            </a:r>
            <a:r>
              <a:rPr lang="en-GB" sz="2600" dirty="0" err="1"/>
              <a:t>verhalten</a:t>
            </a:r>
            <a:r>
              <a:rPr lang="en-GB" sz="2600" dirty="0"/>
              <a:t> </a:t>
            </a:r>
            <a:r>
              <a:rPr lang="en-GB" sz="2600" dirty="0" err="1"/>
              <a:t>sich</a:t>
            </a:r>
            <a:r>
              <a:rPr lang="en-GB" sz="2600" dirty="0"/>
              <a:t> die </a:t>
            </a:r>
            <a:r>
              <a:rPr lang="en-GB" sz="2600" dirty="0" err="1"/>
              <a:t>Touristen</a:t>
            </a:r>
            <a:r>
              <a:rPr lang="en-GB" sz="2600" dirty="0"/>
              <a:t> auf </a:t>
            </a:r>
            <a:r>
              <a:rPr lang="en-GB" sz="2600" dirty="0" err="1"/>
              <a:t>ihren</a:t>
            </a:r>
            <a:r>
              <a:rPr lang="en-GB" sz="2600" dirty="0"/>
              <a:t> Reisen?</a:t>
            </a:r>
          </a:p>
          <a:p>
            <a:pPr marL="342900" indent="-342900" algn="l">
              <a:lnSpc>
                <a:spcPct val="120000"/>
              </a:lnSpc>
              <a:buFont typeface="Wingdings" panose="05000000000000000000" pitchFamily="2" charset="2"/>
              <a:buChar char="v"/>
            </a:pPr>
            <a:r>
              <a:rPr lang="en-GB" sz="2600" dirty="0"/>
              <a:t>RQ3: Was </a:t>
            </a:r>
            <a:r>
              <a:rPr lang="en-GB" sz="2600" dirty="0" err="1"/>
              <a:t>sind</a:t>
            </a:r>
            <a:r>
              <a:rPr lang="en-GB" sz="2600" dirty="0"/>
              <a:t> die </a:t>
            </a:r>
            <a:r>
              <a:rPr lang="en-GB" sz="2600" dirty="0" err="1"/>
              <a:t>Erwartungen</a:t>
            </a:r>
            <a:r>
              <a:rPr lang="en-GB" sz="2600" dirty="0"/>
              <a:t> der </a:t>
            </a:r>
            <a:r>
              <a:rPr lang="en-GB" sz="2600" dirty="0" err="1"/>
              <a:t>Touristen</a:t>
            </a:r>
            <a:r>
              <a:rPr lang="en-GB" sz="2600" dirty="0"/>
              <a:t>?</a:t>
            </a:r>
          </a:p>
          <a:p>
            <a:pPr marL="0"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40154" y="238796"/>
            <a:ext cx="10596674" cy="916887"/>
          </a:xfrm>
        </p:spPr>
        <p:txBody>
          <a:bodyPr>
            <a:normAutofit fontScale="92500" lnSpcReduction="10000"/>
          </a:bodyPr>
          <a:lstStyle/>
          <a:p>
            <a:r>
              <a:rPr lang="en-GB" sz="3600" b="1" i="0" dirty="0">
                <a:effectLst/>
              </a:rPr>
              <a:t>Forschung: </a:t>
            </a:r>
            <a:r>
              <a:rPr lang="en-GB" sz="2600" b="0" dirty="0"/>
              <a:t>Die Entscheidungsfindung von Touristen nach einer Pandemie verstehen</a:t>
            </a:r>
            <a:endParaRPr lang="en-GB" sz="2600" b="0"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393725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4" y="717034"/>
            <a:ext cx="5695305" cy="5911221"/>
          </a:xfrm>
        </p:spPr>
        <p:txBody>
          <a:bodyPr>
            <a:noAutofit/>
          </a:bodyPr>
          <a:lstStyle/>
          <a:p>
            <a:r>
              <a:rPr lang="en-GB" sz="2000" b="0" i="1" dirty="0">
                <a:effectLst/>
              </a:rPr>
              <a:t>"Inspired by Iceland" </a:t>
            </a:r>
            <a:r>
              <a:rPr lang="en-GB" sz="2000" b="0" i="0" dirty="0" err="1">
                <a:effectLst/>
              </a:rPr>
              <a:t>ist</a:t>
            </a:r>
            <a:r>
              <a:rPr lang="en-GB" sz="2000" b="0" i="0" dirty="0">
                <a:effectLst/>
              </a:rPr>
              <a:t> eine Reihe von Marketinginitiativen zur Förderung des isländischen Tourismus. Die isländische Regierung rief die Initiative im Jahr 2020 als Teil der wirtschaftlichen Maßnahmen zur Abfederung der Auswirkungen von COVID-19 ins Leben. </a:t>
            </a:r>
          </a:p>
          <a:p>
            <a:endParaRPr lang="en-GB" sz="2000" dirty="0"/>
          </a:p>
          <a:p>
            <a:r>
              <a:rPr lang="en-GB" sz="2000" b="0" i="0" dirty="0">
                <a:effectLst/>
              </a:rPr>
              <a:t>Die Initiative </a:t>
            </a:r>
            <a:r>
              <a:rPr lang="en-GB" sz="2000" b="0" i="1" dirty="0">
                <a:effectLst/>
              </a:rPr>
              <a:t>"Inspired by Iceland" </a:t>
            </a:r>
            <a:r>
              <a:rPr lang="en-GB" sz="2000" b="0" i="0" dirty="0">
                <a:effectLst/>
              </a:rPr>
              <a:t>folgt der Vision und den Leitprinzipien des isländischen Tourismus bis 2030 mit dem Titel "Führend in nachhaltiger Entwicklung" und ist Teil einer langfristigen Strategie für die Zusammenarbeit zwischen Regierung und Industrie für isländische Exporte. </a:t>
            </a:r>
          </a:p>
          <a:p>
            <a:endParaRPr lang="en-GB" sz="2000" b="0" i="0" dirty="0">
              <a:effectLst/>
            </a:endParaRPr>
          </a:p>
          <a:p>
            <a:r>
              <a:rPr lang="en-GB" sz="2000" b="0" i="0" dirty="0">
                <a:effectLst/>
              </a:rPr>
              <a:t>Die Initiative zielt darauf ab, das Image Islands zu stärken und Island als außergewöhnliches Reiseziel zu fördern und gleichzeitig Unternehmen bei der Umsatzsteigerung zu unterstützen. </a:t>
            </a:r>
            <a:endParaRPr lang="en-GB" sz="2000" dirty="0"/>
          </a:p>
          <a:p>
            <a:endParaRPr lang="en-IE" sz="2000" i="1"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49" y="124835"/>
            <a:ext cx="6068449" cy="582221"/>
          </a:xfrm>
        </p:spPr>
        <p:txBody>
          <a:bodyPr>
            <a:noAutofit/>
          </a:bodyPr>
          <a:lstStyle/>
          <a:p>
            <a:pPr algn="ctr"/>
            <a:r>
              <a:rPr lang="en-IE" sz="2400" b="0" dirty="0"/>
              <a:t>Island: Looks like you need Iceland-</a:t>
            </a:r>
            <a:r>
              <a:rPr lang="en-IE" sz="2400" b="0" dirty="0" err="1"/>
              <a:t>Kampagne</a:t>
            </a:r>
            <a:endParaRPr lang="en-IE" sz="2400" b="0" dirty="0"/>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Artikel</a:t>
            </a:r>
            <a:r>
              <a:rPr lang="en-IE" dirty="0">
                <a:solidFill>
                  <a:schemeClr val="bg1"/>
                </a:solidFill>
              </a:rPr>
              <a:t>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815882"/>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 </a:t>
            </a:r>
          </a:p>
          <a:p>
            <a:pPr algn="ctr"/>
            <a:r>
              <a:rPr lang="en-GB" sz="2400" dirty="0" err="1">
                <a:solidFill>
                  <a:schemeClr val="bg1"/>
                </a:solidFill>
                <a:hlinkClick r:id="rId5">
                  <a:extLst>
                    <a:ext uri="{A12FA001-AC4F-418D-AE19-62706E023703}">
                      <ahyp:hlinkClr xmlns:ahyp="http://schemas.microsoft.com/office/drawing/2018/hyperlinkcolor" val="tx"/>
                    </a:ext>
                  </a:extLst>
                </a:hlinkClick>
              </a:rPr>
              <a:t>Stärkung</a:t>
            </a:r>
            <a:r>
              <a:rPr lang="en-GB" sz="2400" dirty="0">
                <a:solidFill>
                  <a:schemeClr val="bg1"/>
                </a:solidFill>
                <a:hlinkClick r:id="rId5">
                  <a:extLst>
                    <a:ext uri="{A12FA001-AC4F-418D-AE19-62706E023703}">
                      <ahyp:hlinkClr xmlns:ahyp="http://schemas.microsoft.com/office/drawing/2018/hyperlinkcolor" val="tx"/>
                    </a:ext>
                  </a:extLst>
                </a:hlinkClick>
              </a:rPr>
              <a:t> der Wahrnehmung von Island, seiner Kultur und seiner Menschen</a:t>
            </a:r>
            <a:endParaRPr lang="en-GB" sz="2400" dirty="0">
              <a:solidFill>
                <a:schemeClr val="bg1"/>
              </a:solidFill>
            </a:endParaRPr>
          </a:p>
          <a:p>
            <a:pPr algn="ctr"/>
            <a:endParaRPr lang="en-GB" sz="2400" i="0" dirty="0">
              <a:solidFill>
                <a:schemeClr val="bg1"/>
              </a:solidFill>
              <a:effectLst/>
            </a:endParaRPr>
          </a:p>
        </p:txBody>
      </p:sp>
      <p:sp>
        <p:nvSpPr>
          <p:cNvPr id="4" name="TextBox 3">
            <a:extLst>
              <a:ext uri="{FF2B5EF4-FFF2-40B4-BE49-F238E27FC236}">
                <a16:creationId xmlns:a16="http://schemas.microsoft.com/office/drawing/2014/main" id="{69C065BA-27E7-B9AC-0904-F5F5847CD762}"/>
              </a:ext>
            </a:extLst>
          </p:cNvPr>
          <p:cNvSpPr txBox="1"/>
          <p:nvPr/>
        </p:nvSpPr>
        <p:spPr>
          <a:xfrm>
            <a:off x="7371144" y="5183276"/>
            <a:ext cx="4479722" cy="1200329"/>
          </a:xfrm>
          <a:prstGeom prst="rect">
            <a:avLst/>
          </a:prstGeom>
          <a:solidFill>
            <a:schemeClr val="bg1"/>
          </a:solidFill>
        </p:spPr>
        <p:txBody>
          <a:bodyPr wrap="square" rtlCol="0">
            <a:spAutoFit/>
          </a:bodyPr>
          <a:lstStyle/>
          <a:p>
            <a:pPr algn="l"/>
            <a:r>
              <a:rPr lang="en-GB" sz="2400" b="1" i="0" dirty="0">
                <a:effectLst/>
              </a:rPr>
              <a:t>1160 </a:t>
            </a:r>
            <a:r>
              <a:rPr lang="en-GB" sz="2400" b="0" i="0" dirty="0">
                <a:effectLst/>
              </a:rPr>
              <a:t>Medienerwähnungen 2021</a:t>
            </a:r>
          </a:p>
          <a:p>
            <a:pPr algn="l"/>
            <a:r>
              <a:rPr lang="en-GB" sz="2400" b="1" i="0" dirty="0">
                <a:effectLst/>
              </a:rPr>
              <a:t>83 Millionen </a:t>
            </a:r>
            <a:r>
              <a:rPr lang="en-GB" sz="2400" b="0" i="0" dirty="0">
                <a:effectLst/>
              </a:rPr>
              <a:t>Videoaufrufe</a:t>
            </a:r>
          </a:p>
          <a:p>
            <a:pPr algn="l"/>
            <a:r>
              <a:rPr lang="en-GB" sz="2400" b="1" i="0" dirty="0">
                <a:effectLst/>
              </a:rPr>
              <a:t>18 </a:t>
            </a:r>
            <a:r>
              <a:rPr lang="en-GB" sz="2400" b="0" i="0" dirty="0">
                <a:effectLst/>
              </a:rPr>
              <a:t>Internationale Auszeichnungen</a:t>
            </a:r>
            <a:endParaRPr lang="en-IE" sz="2400" dirty="0"/>
          </a:p>
        </p:txBody>
      </p:sp>
      <p:pic>
        <p:nvPicPr>
          <p:cNvPr id="2" name="Picture 2" descr="rich text image">
            <a:extLst>
              <a:ext uri="{FF2B5EF4-FFF2-40B4-BE49-F238E27FC236}">
                <a16:creationId xmlns:a16="http://schemas.microsoft.com/office/drawing/2014/main" id="{91BEA24F-6462-9553-3D55-CE023C6BF6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301" y="1815882"/>
            <a:ext cx="5799699" cy="326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2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92500"/>
          </a:bodyPr>
          <a:lstStyle/>
          <a:p>
            <a:pPr algn="l"/>
            <a:r>
              <a:rPr lang="en-GB" b="0" i="0" dirty="0">
                <a:effectLst/>
              </a:rPr>
              <a:t>"Eine unserer Aktivitäten ist es, Möglichkeiten für Unternehmer zu schaffen, das bestehende Angebot anzupassen und ein neues touristisches Angebot zu schaffen, das den neuen Wünschen der </a:t>
            </a:r>
            <a:r>
              <a:rPr lang="en-GB" b="0" i="0" dirty="0" err="1">
                <a:effectLst/>
              </a:rPr>
              <a:t>Reisenden entspricht</a:t>
            </a:r>
            <a:r>
              <a:rPr lang="en-GB" b="0" i="0" dirty="0">
                <a:effectLst/>
              </a:rPr>
              <a:t>. Und deshalb müssen wir Europa 'mit anderen Augen' sehen. Nicht mehr </a:t>
            </a:r>
            <a:r>
              <a:rPr lang="en-GB" b="0" i="0" dirty="0" err="1">
                <a:effectLst/>
              </a:rPr>
              <a:t>als</a:t>
            </a:r>
            <a:r>
              <a:rPr lang="en-GB" b="0" i="0" dirty="0">
                <a:effectLst/>
              </a:rPr>
              <a:t> </a:t>
            </a:r>
            <a:r>
              <a:rPr lang="en-GB" b="0" i="0" dirty="0" err="1">
                <a:effectLst/>
              </a:rPr>
              <a:t>ein</a:t>
            </a:r>
            <a:r>
              <a:rPr lang="en-GB" b="0" i="0" dirty="0">
                <a:effectLst/>
              </a:rPr>
              <a:t> Mega-</a:t>
            </a:r>
            <a:r>
              <a:rPr lang="en-GB" b="0" i="0" dirty="0" err="1">
                <a:effectLst/>
              </a:rPr>
              <a:t>Reiseziel</a:t>
            </a:r>
            <a:r>
              <a:rPr lang="en-GB" b="0" i="0" dirty="0">
                <a:effectLst/>
              </a:rPr>
              <a:t>, sondern als ein Raum mit </a:t>
            </a:r>
            <a:r>
              <a:rPr lang="en-GB" b="0" i="0" dirty="0" err="1">
                <a:effectLst/>
              </a:rPr>
              <a:t>vielen</a:t>
            </a:r>
            <a:r>
              <a:rPr lang="en-GB" b="0" i="0" dirty="0">
                <a:effectLst/>
              </a:rPr>
              <a:t> </a:t>
            </a:r>
            <a:r>
              <a:rPr lang="en-GB" b="0" i="0" dirty="0" err="1">
                <a:effectLst/>
              </a:rPr>
              <a:t>Mikro-Reisezielen</a:t>
            </a:r>
            <a:r>
              <a:rPr lang="en-GB" b="0" i="0" dirty="0">
                <a:effectLst/>
              </a:rPr>
              <a:t>, die sich auf lokale Gemeinschaften konzentrieren, die kulturelle, soziale, ökologische und wirtschaftliche </a:t>
            </a:r>
            <a:r>
              <a:rPr lang="en-GB" b="0" i="0" dirty="0" err="1">
                <a:effectLst/>
              </a:rPr>
              <a:t>Nachhaltigkeit</a:t>
            </a:r>
            <a:r>
              <a:rPr lang="en-GB" b="0" i="0" dirty="0">
                <a:effectLst/>
              </a:rPr>
              <a:t> </a:t>
            </a:r>
            <a:r>
              <a:rPr lang="en-GB" b="0" i="0" dirty="0" err="1">
                <a:effectLst/>
              </a:rPr>
              <a:t>benötigen</a:t>
            </a:r>
            <a:r>
              <a:rPr lang="en-GB" b="0" i="0" dirty="0">
                <a:effectLst/>
              </a:rPr>
              <a:t>.” (</a:t>
            </a:r>
            <a:r>
              <a:rPr lang="en-GB" b="0" i="0" dirty="0" err="1">
                <a:effectLst/>
              </a:rPr>
              <a:t>Vlasta</a:t>
            </a:r>
            <a:r>
              <a:rPr lang="en-GB" b="0" i="0" dirty="0">
                <a:effectLst/>
              </a:rPr>
              <a:t> </a:t>
            </a:r>
            <a:r>
              <a:rPr lang="en-GB" b="0" i="0" dirty="0" err="1">
                <a:effectLst/>
              </a:rPr>
              <a:t>Klarić</a:t>
            </a:r>
            <a:r>
              <a:rPr lang="en-GB" b="0" i="0" dirty="0">
                <a:effectLst/>
              </a:rPr>
              <a:t>, </a:t>
            </a:r>
            <a:r>
              <a:rPr lang="en-GB" b="0" i="0" dirty="0" err="1">
                <a:effectLst/>
              </a:rPr>
              <a:t>Expertin</a:t>
            </a:r>
            <a:r>
              <a:rPr lang="en-GB" b="0" i="0" dirty="0">
                <a:effectLst/>
              </a:rPr>
              <a:t> für </a:t>
            </a:r>
            <a:r>
              <a:rPr lang="en-GB" b="0" i="0" dirty="0" err="1">
                <a:effectLst/>
              </a:rPr>
              <a:t>Tourismus</a:t>
            </a:r>
            <a:r>
              <a:rPr lang="en-GB" b="0" i="0" dirty="0">
                <a:effectLst/>
              </a:rPr>
              <a:t>) </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Bericht: </a:t>
            </a:r>
            <a:r>
              <a:rPr lang="en-GB" sz="3000" b="0" i="0" dirty="0" err="1">
                <a:effectLst/>
              </a:rPr>
              <a:t>Massenreiseziele</a:t>
            </a:r>
            <a:r>
              <a:rPr lang="en-GB" sz="3000" b="0" i="0" dirty="0">
                <a:effectLst/>
              </a:rPr>
              <a:t> werden durch Angst "getötet", was eine Chance für </a:t>
            </a:r>
            <a:r>
              <a:rPr lang="en-GB" sz="3000" b="0" i="0" dirty="0" err="1">
                <a:effectLst/>
              </a:rPr>
              <a:t>kleine</a:t>
            </a:r>
            <a:r>
              <a:rPr lang="en-GB" sz="3000" b="0" i="0" dirty="0">
                <a:effectLst/>
              </a:rPr>
              <a:t> </a:t>
            </a:r>
            <a:r>
              <a:rPr lang="en-GB" sz="3000" b="0" i="0" dirty="0" err="1">
                <a:effectLst/>
              </a:rPr>
              <a:t>Reiseziele</a:t>
            </a:r>
            <a:r>
              <a:rPr lang="en-GB" sz="3000" b="0" i="0" dirty="0">
                <a:effectLst/>
              </a:rPr>
              <a:t> eröffnet</a:t>
            </a:r>
          </a:p>
          <a:p>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364364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77744" y="2800230"/>
            <a:ext cx="4465067" cy="822373"/>
          </a:xfrm>
        </p:spPr>
        <p:txBody>
          <a:bodyPr/>
          <a:lstStyle/>
          <a:p>
            <a:pPr>
              <a:lnSpc>
                <a:spcPct val="100000"/>
              </a:lnSpc>
              <a:spcBef>
                <a:spcPts val="0"/>
              </a:spcBef>
            </a:pPr>
            <a:r>
              <a:rPr lang="en-IE" sz="2000" b="1" dirty="0"/>
              <a:t>14 Beispiele für effektives Krisenreaktionsmarketing</a:t>
            </a:r>
            <a:endParaRPr lang="en-IE" sz="1800" b="1"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4294967295"/>
          </p:nvPr>
        </p:nvSpPr>
        <p:spPr>
          <a:xfrm>
            <a:off x="7497213" y="970010"/>
            <a:ext cx="4465067" cy="822373"/>
          </a:xfrm>
        </p:spPr>
        <p:txBody>
          <a:bodyPr vert="horz" lIns="91440" tIns="45720" rIns="91440" bIns="45720" rtlCol="0" anchor="ctr">
            <a:noAutofit/>
          </a:bodyPr>
          <a:lstStyle/>
          <a:p>
            <a:pPr marL="0" indent="0">
              <a:lnSpc>
                <a:spcPct val="100000"/>
              </a:lnSpc>
              <a:spcBef>
                <a:spcPts val="0"/>
              </a:spcBef>
              <a:buNone/>
            </a:pPr>
            <a:r>
              <a:rPr lang="en-IE" sz="2000" b="1" dirty="0">
                <a:solidFill>
                  <a:srgbClr val="595A59"/>
                </a:solidFill>
              </a:rPr>
              <a:t>Wirksames Krisenreaktionsmarketing für </a:t>
            </a:r>
            <a:r>
              <a:rPr lang="en-IE" sz="2000" b="1" dirty="0" err="1">
                <a:solidFill>
                  <a:srgbClr val="595A59"/>
                </a:solidFill>
              </a:rPr>
              <a:t>Tourismusregionen</a:t>
            </a:r>
            <a:endParaRPr lang="en-IE" sz="2000" b="1" dirty="0">
              <a:solidFill>
                <a:srgbClr val="595A59"/>
              </a:solidFill>
            </a:endParaRPr>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3</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p:txBody>
          <a:bodyPr/>
          <a:lstStyle/>
          <a:p>
            <a:pPr>
              <a:lnSpc>
                <a:spcPct val="100000"/>
              </a:lnSpc>
              <a:spcBef>
                <a:spcPts val="0"/>
              </a:spcBef>
            </a:pPr>
            <a:r>
              <a:rPr lang="en-IE" sz="2000" b="1" dirty="0"/>
              <a:t>Regionales Marketing für Erholung und Wiederherstellung</a:t>
            </a:r>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039708" y="1302682"/>
            <a:ext cx="5251403" cy="5371223"/>
          </a:xfrm>
        </p:spPr>
        <p:txBody>
          <a:bodyPr>
            <a:noAutofit/>
          </a:bodyPr>
          <a:lstStyle/>
          <a:p>
            <a:pPr>
              <a:lnSpc>
                <a:spcPct val="100000"/>
              </a:lnSpc>
              <a:spcBef>
                <a:spcPts val="0"/>
              </a:spcBef>
              <a:spcAft>
                <a:spcPts val="600"/>
              </a:spcAft>
            </a:pPr>
            <a:r>
              <a:rPr lang="en-IE" sz="1900" dirty="0"/>
              <a:t>Dieses Modul befasst sich mit den wichtigsten Marketingstrategien zur Unterstützung von Regionen in Krisenreaktions- und Erholungsphasen. Regionen denken oft, dass sie das Marketing ganz einstellen sollten, aber es ist besser, weiterhin Werbung zu machen und mit bestehenden und potenziellen Besuchern zu kommunizieren, um das Reiseziel im Gedächtnis zu halten. </a:t>
            </a:r>
          </a:p>
          <a:p>
            <a:pPr>
              <a:lnSpc>
                <a:spcPct val="100000"/>
              </a:lnSpc>
              <a:spcBef>
                <a:spcPts val="0"/>
              </a:spcBef>
            </a:pPr>
            <a:r>
              <a:rPr lang="en-IE" sz="1900" dirty="0"/>
              <a:t>Dieses Modul zeigt die verschiedenen Ansätze, um </a:t>
            </a:r>
            <a:r>
              <a:rPr lang="en-IE" sz="1900" dirty="0" err="1"/>
              <a:t>sicherzustellen</a:t>
            </a:r>
            <a:r>
              <a:rPr lang="en-IE" sz="1900" dirty="0"/>
              <a:t>, </a:t>
            </a:r>
            <a:r>
              <a:rPr lang="en-IE" sz="1900" dirty="0" err="1"/>
              <a:t>dass</a:t>
            </a:r>
            <a:r>
              <a:rPr lang="en-IE" sz="1900" dirty="0"/>
              <a:t> die Touristen während dieser Phasen mit ihren Regionen verbunden bleiben, so dass sie in der Phase der Wiederherstellung des "Normalbetriebs" eine starke Position einnehmen. Ein </a:t>
            </a:r>
            <a:r>
              <a:rPr lang="en-IE" sz="1900" dirty="0" err="1"/>
              <a:t>wichtiger</a:t>
            </a:r>
            <a:r>
              <a:rPr lang="en-IE" sz="1900" dirty="0"/>
              <a:t> Schritt </a:t>
            </a:r>
            <a:r>
              <a:rPr lang="en-IE" sz="1900" dirty="0" err="1"/>
              <a:t>ist</a:t>
            </a:r>
            <a:r>
              <a:rPr lang="en-IE" sz="1900" dirty="0"/>
              <a:t>, dass die Regionen den "neuen Touristen" entdecken und sich an ihn </a:t>
            </a:r>
            <a:r>
              <a:rPr lang="en-IE" sz="1900" dirty="0" err="1"/>
              <a:t>anpassen</a:t>
            </a:r>
            <a:r>
              <a:rPr lang="en-IE" sz="1900" dirty="0"/>
              <a:t> </a:t>
            </a:r>
            <a:r>
              <a:rPr lang="en-IE" sz="1900" dirty="0" err="1"/>
              <a:t>müssen</a:t>
            </a:r>
            <a:r>
              <a:rPr lang="en-IE" sz="1900" dirty="0"/>
              <a:t>.</a:t>
            </a:r>
          </a:p>
          <a:p>
            <a:pPr>
              <a:lnSpc>
                <a:spcPct val="100000"/>
              </a:lnSpc>
              <a:spcBef>
                <a:spcPts val="0"/>
              </a:spcBef>
            </a:pPr>
            <a:endParaRPr lang="en-IE" sz="1900" dirty="0"/>
          </a:p>
          <a:p>
            <a:pPr>
              <a:lnSpc>
                <a:spcPct val="100000"/>
              </a:lnSpc>
              <a:spcBef>
                <a:spcPts val="0"/>
              </a:spcBef>
            </a:pPr>
            <a:endParaRPr lang="en-IE" sz="19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182899" y="109370"/>
            <a:ext cx="4800599"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16745" y="556553"/>
            <a:ext cx="52675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200" b="1" dirty="0"/>
              <a:t>Strategisches regionales Krisenreaktions- und Wiederherstellungsmarketing</a:t>
            </a:r>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271231" cy="523220"/>
          </a:xfrm>
          <a:prstGeom prst="rect">
            <a:avLst/>
          </a:prstGeom>
          <a:noFill/>
        </p:spPr>
        <p:txBody>
          <a:bodyPr wrap="square" rtlCol="0">
            <a:spAutoFit/>
          </a:bodyPr>
          <a:lstStyle/>
          <a:p>
            <a:pPr algn="ctr"/>
            <a:r>
              <a:rPr lang="en-IE" sz="2800" dirty="0">
                <a:solidFill>
                  <a:schemeClr val="bg1"/>
                </a:solidFill>
              </a:rPr>
              <a:t>Abschnitte 1 - 3</a:t>
            </a:r>
          </a:p>
        </p:txBody>
      </p:sp>
      <p:sp>
        <p:nvSpPr>
          <p:cNvPr id="19" name="TextBox 18">
            <a:extLst>
              <a:ext uri="{FF2B5EF4-FFF2-40B4-BE49-F238E27FC236}">
                <a16:creationId xmlns:a16="http://schemas.microsoft.com/office/drawing/2014/main" id="{1BD1315A-67E1-4C88-C2DD-09A4A1D00100}"/>
              </a:ext>
            </a:extLst>
          </p:cNvPr>
          <p:cNvSpPr txBox="1"/>
          <p:nvPr/>
        </p:nvSpPr>
        <p:spPr>
          <a:xfrm>
            <a:off x="7504065" y="1654617"/>
            <a:ext cx="4688541" cy="1200329"/>
          </a:xfrm>
          <a:prstGeom prst="rect">
            <a:avLst/>
          </a:prstGeom>
          <a:noFill/>
        </p:spPr>
        <p:txBody>
          <a:bodyPr wrap="square" rtlCol="0">
            <a:spAutoFit/>
          </a:bodyPr>
          <a:lstStyle/>
          <a:p>
            <a:r>
              <a:rPr lang="en-IE" i="1" dirty="0">
                <a:solidFill>
                  <a:srgbClr val="4D4D4D"/>
                </a:solidFill>
              </a:rPr>
              <a:t>Die Regionen müssen das </a:t>
            </a:r>
            <a:r>
              <a:rPr lang="en-IE" i="1" dirty="0" err="1">
                <a:solidFill>
                  <a:srgbClr val="4D4D4D"/>
                </a:solidFill>
              </a:rPr>
              <a:t>Krisenreaktions</a:t>
            </a:r>
            <a:r>
              <a:rPr lang="en-IE" i="1" dirty="0">
                <a:solidFill>
                  <a:srgbClr val="4D4D4D"/>
                </a:solidFill>
              </a:rPr>
              <a:t>-marketing anpassen und weiterhin für eine wirksame Wiederherstellung nach der Krise werben</a:t>
            </a:r>
          </a:p>
        </p:txBody>
      </p:sp>
      <p:sp>
        <p:nvSpPr>
          <p:cNvPr id="20" name="Text Placeholder 5">
            <a:extLst>
              <a:ext uri="{FF2B5EF4-FFF2-40B4-BE49-F238E27FC236}">
                <a16:creationId xmlns:a16="http://schemas.microsoft.com/office/drawing/2014/main" id="{87CDF274-87E9-B4FB-563A-A6F09B51130A}"/>
              </a:ext>
            </a:extLst>
          </p:cNvPr>
          <p:cNvSpPr txBox="1">
            <a:spLocks/>
          </p:cNvSpPr>
          <p:nvPr/>
        </p:nvSpPr>
        <p:spPr>
          <a:xfrm>
            <a:off x="7511069" y="5234317"/>
            <a:ext cx="4347244" cy="851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Entdeckung und Anpassung an die Bedürfnisse "neuer" und "bestehender" Tourismusmärkte</a:t>
            </a:r>
          </a:p>
        </p:txBody>
      </p:sp>
    </p:spTree>
    <p:extLst>
      <p:ext uri="{BB962C8B-B14F-4D97-AF65-F5344CB8AC3E}">
        <p14:creationId xmlns:p14="http://schemas.microsoft.com/office/powerpoint/2010/main" val="213579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23390" y="1035930"/>
            <a:ext cx="5504160" cy="5911221"/>
          </a:xfrm>
        </p:spPr>
        <p:txBody>
          <a:bodyPr>
            <a:noAutofit/>
          </a:bodyPr>
          <a:lstStyle/>
          <a:p>
            <a:r>
              <a:rPr lang="en-GB" sz="2000" b="0" i="0" dirty="0">
                <a:effectLst/>
              </a:rPr>
              <a:t>Die Marketingkampagne </a:t>
            </a:r>
            <a:r>
              <a:rPr lang="en-GB" sz="2000" b="0" i="1" dirty="0">
                <a:effectLst/>
              </a:rPr>
              <a:t>Looks Like You Need to Let It Out</a:t>
            </a:r>
            <a:r>
              <a:rPr lang="en-GB" sz="2000" b="0" i="0" dirty="0">
                <a:effectLst/>
              </a:rPr>
              <a:t>, die für das Reiseziel Island entwickelt wurde und vielen als Scream-Kampagne bekannt ist, wurde bei den </a:t>
            </a:r>
            <a:r>
              <a:rPr lang="en-GB" sz="2000" b="1" i="0" dirty="0">
                <a:effectLst/>
                <a:hlinkClick r:id="rId2">
                  <a:extLst>
                    <a:ext uri="{A12FA001-AC4F-418D-AE19-62706E023703}">
                      <ahyp:hlinkClr xmlns:ahyp="http://schemas.microsoft.com/office/drawing/2018/hyperlinkcolor" val="tx"/>
                    </a:ext>
                  </a:extLst>
                </a:hlinkClick>
              </a:rPr>
              <a:t>Global Effie Best of the Best Awards </a:t>
            </a:r>
            <a:r>
              <a:rPr lang="en-GB" sz="2000" b="0" i="0" dirty="0">
                <a:effectLst/>
              </a:rPr>
              <a:t>als beste in der Kategorie Tourismus ausgezeichnet.</a:t>
            </a:r>
            <a:endParaRPr lang="en-GB" sz="2000" dirty="0"/>
          </a:p>
          <a:p>
            <a:endParaRPr lang="en-IE" sz="2000" i="1" dirty="0"/>
          </a:p>
          <a:p>
            <a:r>
              <a:rPr lang="en-GB" sz="2000" dirty="0"/>
              <a:t>Die Kampagne begann am 15. Juli 2020 und forderte potenzielle Touristen auf, sich mit dem Land zu verbinden und COVID-bedingten Stress abzubauen, indem sie zu Hause schreien und den Schrei über das Internet an Lautsprecher in der isländischen Natur streamen. Die Kampagne erregte große Aufmerksamkeit in den ausländischen Medien: Über 800 Artikel über die Kampagne wurden in ausländischen Medien veröffentlicht und erreichten rund 2,6 Milliarden Verbraucher in den wichtigsten Märkten des isländischen Tourismus. </a:t>
            </a:r>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Island - </a:t>
            </a:r>
            <a:r>
              <a:rPr lang="en-GB" sz="2400" b="0" dirty="0"/>
              <a:t>Scream-</a:t>
            </a:r>
            <a:r>
              <a:rPr lang="en-GB" sz="2400" b="0" dirty="0" err="1"/>
              <a:t>Kampagne</a:t>
            </a:r>
            <a:r>
              <a:rPr lang="en-GB" sz="2400" b="0" dirty="0"/>
              <a:t> - Das Beste vom Besten</a:t>
            </a:r>
          </a:p>
          <a:p>
            <a:pPr algn="ctr"/>
            <a:endParaRPr lang="en-IE" sz="2400" b="0" dirty="0"/>
          </a:p>
        </p:txBody>
      </p:sp>
      <p:pic>
        <p:nvPicPr>
          <p:cNvPr id="9" name="Graphic 8" descr="Document with solid fill">
            <a:hlinkClick r:id="rId3"/>
            <a:extLst>
              <a:ext uri="{FF2B5EF4-FFF2-40B4-BE49-F238E27FC236}">
                <a16:creationId xmlns:a16="http://schemas.microsoft.com/office/drawing/2014/main" id="{BAC5C8E4-299D-D8ED-3EFB-BBE233644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Artike</a:t>
            </a:r>
            <a:r>
              <a:rPr lang="en-IE" dirty="0">
                <a:solidFill>
                  <a:schemeClr val="bg1"/>
                </a:solidFill>
              </a:rPr>
              <a:t>l </a:t>
            </a: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 </a:t>
            </a:r>
          </a:p>
          <a:p>
            <a:pPr algn="ctr"/>
            <a:r>
              <a:rPr lang="en-GB" sz="2400" i="0" dirty="0">
                <a:solidFill>
                  <a:schemeClr val="bg1"/>
                </a:solidFill>
                <a:effectLst/>
                <a:hlinkClick r:id="rId8">
                  <a:extLst>
                    <a:ext uri="{A12FA001-AC4F-418D-AE19-62706E023703}">
                      <ahyp:hlinkClr xmlns:ahyp="http://schemas.microsoft.com/office/drawing/2018/hyperlinkcolor" val="tx"/>
                    </a:ext>
                  </a:extLst>
                </a:hlinkClick>
              </a:rPr>
              <a:t>Island </a:t>
            </a:r>
            <a:r>
              <a:rPr lang="en-GB" sz="2400" dirty="0">
                <a:solidFill>
                  <a:schemeClr val="bg1"/>
                </a:solidFill>
              </a:rPr>
              <a:t>lockt nach der Covid-Sperre wieder potenzielle Touristen an</a:t>
            </a:r>
            <a:endParaRPr lang="en-GB" sz="2400" i="0" dirty="0">
              <a:solidFill>
                <a:schemeClr val="bg1"/>
              </a:solidFill>
              <a:effectLst/>
            </a:endParaRPr>
          </a:p>
        </p:txBody>
      </p:sp>
      <p:sp>
        <p:nvSpPr>
          <p:cNvPr id="4" name="TextBox 3">
            <a:extLst>
              <a:ext uri="{FF2B5EF4-FFF2-40B4-BE49-F238E27FC236}">
                <a16:creationId xmlns:a16="http://schemas.microsoft.com/office/drawing/2014/main" id="{69C065BA-27E7-B9AC-0904-F5F5847CD762}"/>
              </a:ext>
            </a:extLst>
          </p:cNvPr>
          <p:cNvSpPr txBox="1"/>
          <p:nvPr/>
        </p:nvSpPr>
        <p:spPr>
          <a:xfrm>
            <a:off x="7391632" y="5397798"/>
            <a:ext cx="3801035" cy="400110"/>
          </a:xfrm>
          <a:prstGeom prst="rect">
            <a:avLst/>
          </a:prstGeom>
          <a:solidFill>
            <a:schemeClr val="bg1"/>
          </a:solidFill>
        </p:spPr>
        <p:txBody>
          <a:bodyPr wrap="square" rtlCol="0">
            <a:spAutoFit/>
          </a:bodyPr>
          <a:lstStyle/>
          <a:p>
            <a:pPr algn="l"/>
            <a:r>
              <a:rPr lang="en-GB" sz="2000" i="0" dirty="0">
                <a:effectLst/>
              </a:rPr>
              <a:t>https://youtu.be/7iWeMPEEuk0</a:t>
            </a:r>
            <a:endParaRPr lang="en-IE" sz="2000" dirty="0"/>
          </a:p>
        </p:txBody>
      </p:sp>
      <p:pic>
        <p:nvPicPr>
          <p:cNvPr id="2" name="Picture 2">
            <a:hlinkClick r:id="rId9"/>
            <a:extLst>
              <a:ext uri="{FF2B5EF4-FFF2-40B4-BE49-F238E27FC236}">
                <a16:creationId xmlns:a16="http://schemas.microsoft.com/office/drawing/2014/main" id="{A75220DE-5EDB-1A49-8C3E-DEAA3D582645}"/>
              </a:ext>
            </a:extLst>
          </p:cNvPr>
          <p:cNvPicPr>
            <a:picLocks noChangeAspect="1"/>
          </p:cNvPicPr>
          <p:nvPr/>
        </p:nvPicPr>
        <p:blipFill>
          <a:blip r:embed="rId10"/>
          <a:stretch>
            <a:fillRect/>
          </a:stretch>
        </p:blipFill>
        <p:spPr>
          <a:xfrm>
            <a:off x="7134825" y="1951933"/>
            <a:ext cx="4178634" cy="3445865"/>
          </a:xfrm>
          <a:prstGeom prst="rect">
            <a:avLst/>
          </a:prstGeom>
        </p:spPr>
      </p:pic>
    </p:spTree>
    <p:extLst>
      <p:ext uri="{BB962C8B-B14F-4D97-AF65-F5344CB8AC3E}">
        <p14:creationId xmlns:p14="http://schemas.microsoft.com/office/powerpoint/2010/main" val="294389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955302"/>
            <a:ext cx="5567081" cy="4525954"/>
          </a:xfrm>
        </p:spPr>
        <p:txBody>
          <a:bodyPr>
            <a:normAutofit/>
          </a:bodyPr>
          <a:lstStyle/>
          <a:p>
            <a:r>
              <a:rPr lang="en-IE" sz="2000" b="1" dirty="0"/>
              <a:t>Medien</a:t>
            </a:r>
          </a:p>
          <a:p>
            <a:pPr marL="342900" indent="-342900">
              <a:buFont typeface="Wingdings" panose="05000000000000000000" pitchFamily="2" charset="2"/>
              <a:buChar char="ü"/>
            </a:pPr>
            <a:r>
              <a:rPr lang="en-IE" sz="2000" dirty="0"/>
              <a:t>Regelmäßige Updates für die </a:t>
            </a:r>
            <a:r>
              <a:rPr lang="en-IE" sz="2000" dirty="0" err="1"/>
              <a:t>Medien</a:t>
            </a:r>
            <a:r>
              <a:rPr lang="en-IE" sz="2000" dirty="0"/>
              <a:t> </a:t>
            </a:r>
          </a:p>
          <a:p>
            <a:pPr marL="342900" indent="-342900">
              <a:buFont typeface="Wingdings" panose="05000000000000000000" pitchFamily="2" charset="2"/>
              <a:buChar char="ü"/>
            </a:pPr>
            <a:r>
              <a:rPr lang="en-IE" sz="2000" dirty="0" err="1"/>
              <a:t>Nachrichtenwürdige</a:t>
            </a:r>
            <a:r>
              <a:rPr lang="en-IE" sz="2000" dirty="0"/>
              <a:t> Geschichten fördern</a:t>
            </a:r>
          </a:p>
          <a:p>
            <a:pPr marL="342900" indent="-342900">
              <a:buFont typeface="Wingdings" panose="05000000000000000000" pitchFamily="2" charset="2"/>
              <a:buChar char="ü"/>
            </a:pPr>
            <a:r>
              <a:rPr lang="en-IE" sz="2000" dirty="0" err="1"/>
              <a:t>Meilensteine</a:t>
            </a:r>
            <a:r>
              <a:rPr lang="en-IE" sz="2000" dirty="0"/>
              <a:t> der Erholung hervorheben</a:t>
            </a:r>
          </a:p>
          <a:p>
            <a:pPr marL="342900" indent="-342900">
              <a:buFont typeface="Wingdings" panose="05000000000000000000" pitchFamily="2" charset="2"/>
              <a:buChar char="ü"/>
            </a:pPr>
            <a:r>
              <a:rPr lang="en-IE" sz="2000" dirty="0"/>
              <a:t>Aufklärungsstrategien mit Nachrichtenwert, z. B. die Ausweitung von Grünflächen und Praktiken</a:t>
            </a:r>
          </a:p>
          <a:p>
            <a:pPr marL="342900" indent="-342900">
              <a:buFont typeface="Wingdings" panose="05000000000000000000" pitchFamily="2" charset="2"/>
              <a:buChar char="ü"/>
            </a:pPr>
            <a:r>
              <a:rPr lang="en-IE" sz="2000" dirty="0" err="1"/>
              <a:t>Aufzeigen</a:t>
            </a:r>
            <a:r>
              <a:rPr lang="en-IE" sz="2000" dirty="0"/>
              <a:t> der Auswirkungen der Krise auf die lokalen Unternehmen und wie sie sich auf den neuen Touristen eingestellt haben</a:t>
            </a:r>
          </a:p>
          <a:p>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Autofit/>
          </a:bodyPr>
          <a:lstStyle/>
          <a:p>
            <a:pPr algn="ctr"/>
            <a:r>
              <a:rPr lang="en-IE" sz="2600" b="1" dirty="0" err="1"/>
              <a:t>Preiswerte</a:t>
            </a:r>
            <a:r>
              <a:rPr lang="en-IE" sz="2600" b="1" dirty="0"/>
              <a:t> Marketing-</a:t>
            </a:r>
            <a:r>
              <a:rPr lang="en-IE" sz="2600" b="1" dirty="0" err="1"/>
              <a:t>Aktivitäten</a:t>
            </a:r>
            <a:r>
              <a:rPr lang="en-IE" sz="2600" b="1" dirty="0"/>
              <a:t> </a:t>
            </a:r>
            <a:r>
              <a:rPr lang="en-IE" sz="2600" b="1" dirty="0" err="1"/>
              <a:t>zur</a:t>
            </a:r>
            <a:r>
              <a:rPr lang="en-IE" sz="2600" b="1" dirty="0"/>
              <a:t> </a:t>
            </a:r>
            <a:r>
              <a:rPr lang="en-IE" sz="2600" b="1" dirty="0" err="1"/>
              <a:t>Wiederherstellung</a:t>
            </a:r>
            <a:endParaRPr lang="en-IE" sz="2600" b="1" dirty="0"/>
          </a:p>
        </p:txBody>
      </p:sp>
      <p:sp>
        <p:nvSpPr>
          <p:cNvPr id="9" name="TextBox 8">
            <a:extLst>
              <a:ext uri="{FF2B5EF4-FFF2-40B4-BE49-F238E27FC236}">
                <a16:creationId xmlns:a16="http://schemas.microsoft.com/office/drawing/2014/main" id="{782534CC-5C71-2CCB-94E8-1CB7F223AE02}"/>
              </a:ext>
            </a:extLst>
          </p:cNvPr>
          <p:cNvSpPr txBox="1"/>
          <p:nvPr/>
        </p:nvSpPr>
        <p:spPr>
          <a:xfrm>
            <a:off x="1286436" y="3995678"/>
            <a:ext cx="5737806" cy="2554545"/>
          </a:xfrm>
          <a:prstGeom prst="rect">
            <a:avLst/>
          </a:prstGeom>
          <a:solidFill>
            <a:schemeClr val="bg1"/>
          </a:solidFill>
        </p:spPr>
        <p:txBody>
          <a:bodyPr wrap="square" rtlCol="0">
            <a:spAutoFit/>
          </a:bodyPr>
          <a:lstStyle/>
          <a:p>
            <a:r>
              <a:rPr lang="en-IE" sz="2000" b="1" dirty="0">
                <a:solidFill>
                  <a:srgbClr val="F27954"/>
                </a:solidFill>
              </a:rPr>
              <a:t>Werbung/Marketing</a:t>
            </a:r>
          </a:p>
          <a:p>
            <a:pPr marL="342900" indent="-342900">
              <a:buFont typeface="Wingdings" panose="05000000000000000000" pitchFamily="2" charset="2"/>
              <a:buChar char="ü"/>
            </a:pPr>
            <a:r>
              <a:rPr lang="en-IE" sz="2000" dirty="0">
                <a:solidFill>
                  <a:srgbClr val="F27954"/>
                </a:solidFill>
              </a:rPr>
              <a:t>Gezielte Werbung in touristischen Publikationen, Blogs und online</a:t>
            </a:r>
          </a:p>
          <a:p>
            <a:pPr marL="342900" indent="-342900">
              <a:buFont typeface="Wingdings" panose="05000000000000000000" pitchFamily="2" charset="2"/>
              <a:buChar char="ü"/>
            </a:pPr>
            <a:r>
              <a:rPr lang="en-IE" sz="2000" dirty="0">
                <a:solidFill>
                  <a:srgbClr val="F27954"/>
                </a:solidFill>
              </a:rPr>
              <a:t>Soziale Medien einschließlich Videos, Kampagnen</a:t>
            </a:r>
          </a:p>
          <a:p>
            <a:pPr marL="342900" indent="-342900">
              <a:buFont typeface="Wingdings" panose="05000000000000000000" pitchFamily="2" charset="2"/>
              <a:buChar char="ü"/>
            </a:pPr>
            <a:r>
              <a:rPr lang="en-IE" sz="2000" dirty="0">
                <a:solidFill>
                  <a:srgbClr val="F27954"/>
                </a:solidFill>
              </a:rPr>
              <a:t>Direkte Kommunikation mit Inbound-Reiseveranstaltern</a:t>
            </a:r>
          </a:p>
          <a:p>
            <a:pPr marL="342900" indent="-342900">
              <a:buFont typeface="Wingdings" panose="05000000000000000000" pitchFamily="2" charset="2"/>
              <a:buChar char="ü"/>
            </a:pPr>
            <a:r>
              <a:rPr lang="en-IE" sz="2000" dirty="0" err="1">
                <a:solidFill>
                  <a:srgbClr val="F27954"/>
                </a:solidFill>
              </a:rPr>
              <a:t>Bestehende</a:t>
            </a:r>
            <a:r>
              <a:rPr lang="en-IE" sz="2000" dirty="0">
                <a:solidFill>
                  <a:srgbClr val="F27954"/>
                </a:solidFill>
              </a:rPr>
              <a:t> Werbemöglichkeiten (z. B. </a:t>
            </a:r>
            <a:r>
              <a:rPr lang="en-IE" sz="2000" dirty="0" err="1">
                <a:solidFill>
                  <a:srgbClr val="F27954"/>
                </a:solidFill>
              </a:rPr>
              <a:t>Besucherinformationszentren</a:t>
            </a:r>
            <a:r>
              <a:rPr lang="en-IE" sz="2000" dirty="0">
                <a:solidFill>
                  <a:srgbClr val="F27954"/>
                </a:solidFill>
              </a:rPr>
              <a:t>, Radio, Podcasts)</a:t>
            </a:r>
          </a:p>
        </p:txBody>
      </p:sp>
      <p:pic>
        <p:nvPicPr>
          <p:cNvPr id="2" name="Picture Placeholder 2">
            <a:extLst>
              <a:ext uri="{FF2B5EF4-FFF2-40B4-BE49-F238E27FC236}">
                <a16:creationId xmlns:a16="http://schemas.microsoft.com/office/drawing/2014/main" id="{5D29BD09-931F-5BCE-9945-2DE87A03B221}"/>
              </a:ext>
            </a:extLst>
          </p:cNvPr>
          <p:cNvPicPr>
            <a:picLocks noGrp="1" noChangeAspect="1"/>
          </p:cNvPicPr>
          <p:nvPr>
            <p:ph type="pic" sz="quarter" idx="10"/>
          </p:nvPr>
        </p:nvPicPr>
        <p:blipFill>
          <a:blip r:embed="rId2"/>
          <a:srcRect l="1181" r="1181"/>
          <a:stretch>
            <a:fillRect/>
          </a:stretch>
        </p:blipFill>
        <p:spPr>
          <a:xfrm>
            <a:off x="7297738" y="228600"/>
            <a:ext cx="4659312" cy="6362700"/>
          </a:xfrm>
        </p:spPr>
      </p:pic>
    </p:spTree>
    <p:extLst>
      <p:ext uri="{BB962C8B-B14F-4D97-AF65-F5344CB8AC3E}">
        <p14:creationId xmlns:p14="http://schemas.microsoft.com/office/powerpoint/2010/main" val="1342663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70846" y="1243536"/>
            <a:ext cx="5567081" cy="5185132"/>
          </a:xfrm>
        </p:spPr>
        <p:txBody>
          <a:bodyPr>
            <a:normAutofit fontScale="85000" lnSpcReduction="10000"/>
          </a:bodyPr>
          <a:lstStyle/>
          <a:p>
            <a:pPr marL="342900" indent="-342900">
              <a:buFont typeface="Wingdings" panose="05000000000000000000" pitchFamily="2" charset="2"/>
              <a:buChar char="ü"/>
            </a:pPr>
            <a:r>
              <a:rPr lang="en-GB" sz="2400" dirty="0"/>
              <a:t>Identifizieren Sie, welche </a:t>
            </a:r>
            <a:r>
              <a:rPr lang="en-GB" sz="2400" b="1" dirty="0"/>
              <a:t>Produkte und Erfahrungen </a:t>
            </a:r>
            <a:r>
              <a:rPr lang="en-GB" sz="2400" dirty="0"/>
              <a:t>wahrscheinlich am stärksten betroffen sein werden, und ermitteln Sie potenzielle Ersatzprodukte (Produkttypen) für die Werbung </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Ermittlung der </a:t>
            </a:r>
            <a:r>
              <a:rPr lang="en-GB" sz="2400" b="1" dirty="0"/>
              <a:t>Zielmärkte</a:t>
            </a:r>
            <a:r>
              <a:rPr lang="en-GB" sz="2400" dirty="0"/>
              <a:t>, die nach einer Krise am ehesten wiederkehren werden und für die die verfügbaren Produkte geeignet sind</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Identifizierung von </a:t>
            </a:r>
            <a:r>
              <a:rPr lang="en-GB" sz="2400" b="1" dirty="0"/>
              <a:t>Marketingaktivitäten</a:t>
            </a:r>
            <a:r>
              <a:rPr lang="en-GB" sz="2400" dirty="0"/>
              <a:t>, die den Besuch von Zielmärkten anregen sollen</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Legen Sie fest, wie die Tourismusregion in die Neugestaltung der betroffenen Besuchererlebnisse einbezogen </a:t>
            </a:r>
            <a:r>
              <a:rPr lang="en-GB" sz="2400" dirty="0" err="1"/>
              <a:t>werden</a:t>
            </a:r>
            <a:r>
              <a:rPr lang="en-GB" sz="2400" dirty="0"/>
              <a:t> </a:t>
            </a:r>
            <a:r>
              <a:rPr lang="en-GB" sz="2400" dirty="0" err="1"/>
              <a:t>soll</a:t>
            </a:r>
            <a:r>
              <a:rPr lang="en-GB" sz="2400" dirty="0"/>
              <a:t> (</a:t>
            </a:r>
            <a:r>
              <a:rPr lang="en-GB" sz="2400" dirty="0">
                <a:hlinkClick r:id="rId2">
                  <a:extLst>
                    <a:ext uri="{A12FA001-AC4F-418D-AE19-62706E023703}">
                      <ahyp:hlinkClr xmlns:ahyp="http://schemas.microsoft.com/office/drawing/2018/hyperlinkcolor" val="tx"/>
                    </a:ext>
                  </a:extLst>
                </a:hlinkClick>
              </a:rPr>
              <a:t>Quelle</a:t>
            </a:r>
            <a:r>
              <a:rPr lang="en-GB" sz="2400" dirty="0"/>
              <a:t>)</a:t>
            </a:r>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0" y="228600"/>
            <a:ext cx="5936973" cy="582221"/>
          </a:xfrm>
        </p:spPr>
        <p:txBody>
          <a:bodyPr>
            <a:noAutofit/>
          </a:bodyPr>
          <a:lstStyle/>
          <a:p>
            <a:pPr algn="ctr"/>
            <a:r>
              <a:rPr lang="en-IE" sz="2600" b="1" dirty="0" err="1"/>
              <a:t>Preiswerte</a:t>
            </a:r>
            <a:r>
              <a:rPr lang="en-IE" sz="2600" b="1" dirty="0"/>
              <a:t> Marketing-</a:t>
            </a:r>
            <a:r>
              <a:rPr lang="en-IE" sz="2600" b="1" dirty="0" err="1"/>
              <a:t>Aktivitäten</a:t>
            </a:r>
            <a:r>
              <a:rPr lang="en-IE" sz="2600" b="1" dirty="0"/>
              <a:t> </a:t>
            </a:r>
            <a:r>
              <a:rPr lang="en-IE" sz="2600" b="1" dirty="0" err="1"/>
              <a:t>zur</a:t>
            </a:r>
            <a:r>
              <a:rPr lang="en-IE" sz="2600" b="1" dirty="0"/>
              <a:t> </a:t>
            </a:r>
            <a:r>
              <a:rPr lang="en-IE" sz="2600" b="1" dirty="0" err="1"/>
              <a:t>Wiederherstellung</a:t>
            </a:r>
            <a:endParaRPr lang="en-IE" sz="2600" b="1" dirty="0"/>
          </a:p>
        </p:txBody>
      </p:sp>
      <p:pic>
        <p:nvPicPr>
          <p:cNvPr id="2" name="Picture Placeholder 2">
            <a:extLst>
              <a:ext uri="{FF2B5EF4-FFF2-40B4-BE49-F238E27FC236}">
                <a16:creationId xmlns:a16="http://schemas.microsoft.com/office/drawing/2014/main" id="{5921C738-9D79-681A-1D4E-6186E1F64B09}"/>
              </a:ext>
            </a:extLst>
          </p:cNvPr>
          <p:cNvPicPr>
            <a:picLocks noGrp="1" noChangeAspect="1"/>
          </p:cNvPicPr>
          <p:nvPr>
            <p:ph type="pic" sz="quarter" idx="10"/>
          </p:nvPr>
        </p:nvPicPr>
        <p:blipFill>
          <a:blip r:embed="rId3"/>
          <a:srcRect t="4480" b="4480"/>
          <a:stretch>
            <a:fillRect/>
          </a:stretch>
        </p:blipFill>
        <p:spPr>
          <a:xfrm>
            <a:off x="7297738" y="228600"/>
            <a:ext cx="4659312" cy="6362700"/>
          </a:xfrm>
        </p:spPr>
      </p:pic>
    </p:spTree>
    <p:extLst>
      <p:ext uri="{BB962C8B-B14F-4D97-AF65-F5344CB8AC3E}">
        <p14:creationId xmlns:p14="http://schemas.microsoft.com/office/powerpoint/2010/main" val="1515993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70846" y="1054693"/>
            <a:ext cx="5567081" cy="5185132"/>
          </a:xfrm>
        </p:spPr>
        <p:txBody>
          <a:bodyPr>
            <a:noAutofit/>
          </a:bodyPr>
          <a:lstStyle/>
          <a:p>
            <a:pPr indent="0" algn="l"/>
            <a:r>
              <a:rPr lang="en-GB" sz="2000" dirty="0"/>
              <a:t>Die Anpassung von Geschäftsmodellen und die Innovation von Produkten sind für das Überleben und den Aufschwung entscheidend geworden. </a:t>
            </a:r>
          </a:p>
          <a:p>
            <a:pPr indent="0" algn="l"/>
            <a:endParaRPr lang="en-GB" sz="2000" dirty="0"/>
          </a:p>
          <a:p>
            <a:pPr marL="342900" indent="-342900" algn="l">
              <a:buFont typeface="Wingdings" panose="05000000000000000000" pitchFamily="2" charset="2"/>
              <a:buChar char="v"/>
            </a:pPr>
            <a:r>
              <a:rPr lang="en-GB" sz="2000" b="1" dirty="0"/>
              <a:t>Entwicklung neuer, </a:t>
            </a:r>
            <a:r>
              <a:rPr lang="en-GB" sz="2000" b="1" dirty="0" err="1"/>
              <a:t>einzigartiger</a:t>
            </a:r>
            <a:r>
              <a:rPr lang="en-GB" sz="2000" b="1" dirty="0"/>
              <a:t> </a:t>
            </a:r>
            <a:r>
              <a:rPr lang="en-GB" sz="2000" b="1" dirty="0" err="1"/>
              <a:t>Produkte</a:t>
            </a:r>
            <a:r>
              <a:rPr lang="en-GB" sz="2000" b="1" dirty="0"/>
              <a:t>, um den sich wandelnden Anforderungen der "neuen Touristen" gerecht zu werden, z. B. </a:t>
            </a:r>
            <a:r>
              <a:rPr lang="en-GB" sz="2000" dirty="0"/>
              <a:t>könnten Reiseveranstalter 25 neue Reiserouten/Produkte entwickeln, die den neuen touristischen Vorlieben entsprechen </a:t>
            </a:r>
            <a:r>
              <a:rPr lang="en-GB" sz="2000" i="1" dirty="0"/>
              <a:t>(z. B. private </a:t>
            </a:r>
            <a:r>
              <a:rPr lang="en-GB" sz="2000" i="1" dirty="0" err="1"/>
              <a:t>Touren</a:t>
            </a:r>
            <a:r>
              <a:rPr lang="en-GB" sz="2000" i="1" dirty="0"/>
              <a:t>, Abenteuer und Aktivitäten in abgelegenen Landschaften). </a:t>
            </a:r>
            <a:endParaRPr lang="en-GB" sz="2000" dirty="0"/>
          </a:p>
          <a:p>
            <a:pPr marL="342900" indent="-342900" algn="l">
              <a:buFont typeface="Wingdings" panose="05000000000000000000" pitchFamily="2" charset="2"/>
              <a:buChar char="v"/>
            </a:pPr>
            <a:r>
              <a:rPr lang="en-GB" sz="2000" dirty="0"/>
              <a:t>Investieren Sie in </a:t>
            </a:r>
            <a:r>
              <a:rPr lang="en-GB" sz="2000" b="1" dirty="0"/>
              <a:t>Personal und </a:t>
            </a:r>
            <a:r>
              <a:rPr lang="en-GB" sz="2000" b="1" dirty="0" err="1"/>
              <a:t>Humankapital</a:t>
            </a:r>
            <a:r>
              <a:rPr lang="en-GB" sz="2000" b="1" dirty="0"/>
              <a:t>. </a:t>
            </a:r>
            <a:r>
              <a:rPr lang="en-GB" sz="2000" dirty="0" err="1"/>
              <a:t>Bringen</a:t>
            </a:r>
            <a:r>
              <a:rPr lang="en-GB" sz="2000" dirty="0"/>
              <a:t> Sie Ihr Personal und Ihre Vertriebsmitarbeiter auf den neuesten Stand in Sachen Storytelling und helfen Sie ihnen, Experten für die Geschichte und Kultur ihrer Heimat zu werden.</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Autofit/>
          </a:bodyPr>
          <a:lstStyle/>
          <a:p>
            <a:pPr algn="ctr"/>
            <a:r>
              <a:rPr lang="en-IE" sz="2600" b="1" dirty="0" err="1"/>
              <a:t>Preiswerte</a:t>
            </a:r>
            <a:r>
              <a:rPr lang="en-IE" sz="2600" b="1" dirty="0"/>
              <a:t> Marketing-</a:t>
            </a:r>
            <a:r>
              <a:rPr lang="en-IE" sz="2600" b="1" dirty="0" err="1"/>
              <a:t>Aktivitäten</a:t>
            </a:r>
            <a:r>
              <a:rPr lang="en-IE" sz="2600" b="1" dirty="0"/>
              <a:t> </a:t>
            </a:r>
            <a:r>
              <a:rPr lang="en-IE" sz="2600" b="1" dirty="0" err="1"/>
              <a:t>zur</a:t>
            </a:r>
            <a:r>
              <a:rPr lang="en-IE" sz="2600" b="1" dirty="0"/>
              <a:t> </a:t>
            </a:r>
            <a:r>
              <a:rPr lang="en-IE" sz="2600" b="1" dirty="0" err="1"/>
              <a:t>Wiederherstellung</a:t>
            </a:r>
            <a:endParaRPr lang="en-IE" sz="2600" b="1" dirty="0"/>
          </a:p>
        </p:txBody>
      </p:sp>
      <p:sp>
        <p:nvSpPr>
          <p:cNvPr id="4" name="Bildplatzhalter 3">
            <a:extLst>
              <a:ext uri="{FF2B5EF4-FFF2-40B4-BE49-F238E27FC236}">
                <a16:creationId xmlns:a16="http://schemas.microsoft.com/office/drawing/2014/main" id="{8EE8BB27-4197-96F4-DAE7-65DB98D0B004}"/>
              </a:ext>
            </a:extLst>
          </p:cNvPr>
          <p:cNvSpPr>
            <a:spLocks noGrp="1"/>
          </p:cNvSpPr>
          <p:nvPr>
            <p:ph type="pic" sz="quarter" idx="10"/>
          </p:nvPr>
        </p:nvSpPr>
        <p:spPr/>
      </p:sp>
      <p:pic>
        <p:nvPicPr>
          <p:cNvPr id="2" name="Picture Placeholder 2">
            <a:extLst>
              <a:ext uri="{FF2B5EF4-FFF2-40B4-BE49-F238E27FC236}">
                <a16:creationId xmlns:a16="http://schemas.microsoft.com/office/drawing/2014/main" id="{94C77A00-F435-5B7F-D751-43E4A0D1DCA9}"/>
              </a:ext>
            </a:extLst>
          </p:cNvPr>
          <p:cNvPicPr>
            <a:picLocks noChangeAspect="1"/>
          </p:cNvPicPr>
          <p:nvPr/>
        </p:nvPicPr>
        <p:blipFill>
          <a:blip r:embed="rId2"/>
          <a:srcRect l="25597" r="25597"/>
          <a:stretch>
            <a:fillRect/>
          </a:stretch>
        </p:blipFill>
        <p:spPr>
          <a:xfrm>
            <a:off x="7450540" y="381000"/>
            <a:ext cx="4659043" cy="6362700"/>
          </a:xfrm>
          <a:prstGeom prst="rect">
            <a:avLst/>
          </a:prstGeom>
          <a:solidFill>
            <a:schemeClr val="bg1"/>
          </a:solidFill>
        </p:spPr>
      </p:pic>
    </p:spTree>
    <p:extLst>
      <p:ext uri="{BB962C8B-B14F-4D97-AF65-F5344CB8AC3E}">
        <p14:creationId xmlns:p14="http://schemas.microsoft.com/office/powerpoint/2010/main" val="188519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67271"/>
          </a:xfrm>
        </p:spPr>
        <p:txBody>
          <a:bodyPr>
            <a:normAutofit fontScale="92500"/>
          </a:bodyPr>
          <a:lstStyle/>
          <a:p>
            <a:pPr marL="0" indent="0">
              <a:spcBef>
                <a:spcPts val="0"/>
              </a:spcBef>
            </a:pPr>
            <a:r>
              <a:rPr lang="en-GB" b="0" i="0" dirty="0">
                <a:effectLst/>
              </a:rPr>
              <a:t>Die Präferenzen von Touristen hängen mit zahlreichen Reiseattributen zusammen, z. B. mit dem Verbrauch von Verkehrsmitteln und Unterkünften [</a:t>
            </a:r>
            <a:r>
              <a:rPr lang="en-GB" b="0" i="0" u="sng" dirty="0">
                <a:effectLst/>
                <a:hlinkClick r:id="rId2">
                  <a:extLst>
                    <a:ext uri="{A12FA001-AC4F-418D-AE19-62706E023703}">
                      <ahyp:hlinkClr xmlns:ahyp="http://schemas.microsoft.com/office/drawing/2018/hyperlinkcolor" val="tx"/>
                    </a:ext>
                  </a:extLst>
                </a:hlinkClick>
              </a:rPr>
              <a:t>32</a:t>
            </a:r>
            <a:r>
              <a:rPr lang="en-GB" b="0" i="0" dirty="0">
                <a:effectLst/>
              </a:rPr>
              <a:t>], der Preisempfindlichkeit [</a:t>
            </a:r>
            <a:r>
              <a:rPr lang="en-GB" b="0" i="0" u="sng" dirty="0">
                <a:effectLst/>
                <a:hlinkClick r:id="rId3">
                  <a:extLst>
                    <a:ext uri="{A12FA001-AC4F-418D-AE19-62706E023703}">
                      <ahyp:hlinkClr xmlns:ahyp="http://schemas.microsoft.com/office/drawing/2018/hyperlinkcolor" val="tx"/>
                    </a:ext>
                  </a:extLst>
                </a:hlinkClick>
              </a:rPr>
              <a:t>33]</a:t>
            </a:r>
            <a:r>
              <a:rPr lang="en-GB" b="0" i="0" dirty="0">
                <a:effectLst/>
              </a:rPr>
              <a:t>, der Wahl von Hotels und Einkaufsmöglichkeiten [</a:t>
            </a:r>
            <a:r>
              <a:rPr lang="en-GB" b="0" i="0" u="sng" dirty="0">
                <a:effectLst/>
                <a:hlinkClick r:id="rId4">
                  <a:extLst>
                    <a:ext uri="{A12FA001-AC4F-418D-AE19-62706E023703}">
                      <ahyp:hlinkClr xmlns:ahyp="http://schemas.microsoft.com/office/drawing/2018/hyperlinkcolor" val="tx"/>
                    </a:ext>
                  </a:extLst>
                </a:hlinkClick>
              </a:rPr>
              <a:t>34]</a:t>
            </a:r>
            <a:r>
              <a:rPr lang="en-GB" b="0" i="0" dirty="0">
                <a:effectLst/>
              </a:rPr>
              <a:t>, der Aufenthaltsdauer [</a:t>
            </a:r>
            <a:r>
              <a:rPr lang="en-GB" b="0" i="0" u="sng" dirty="0">
                <a:effectLst/>
                <a:hlinkClick r:id="rId5">
                  <a:extLst>
                    <a:ext uri="{A12FA001-AC4F-418D-AE19-62706E023703}">
                      <ahyp:hlinkClr xmlns:ahyp="http://schemas.microsoft.com/office/drawing/2018/hyperlinkcolor" val="tx"/>
                    </a:ext>
                  </a:extLst>
                </a:hlinkClick>
              </a:rPr>
              <a:t>35] </a:t>
            </a:r>
            <a:r>
              <a:rPr lang="en-GB" b="0" i="0" dirty="0">
                <a:effectLst/>
              </a:rPr>
              <a:t>und der Saisonabhängigkeit [</a:t>
            </a:r>
            <a:r>
              <a:rPr lang="en-GB" b="0" i="0" u="sng" dirty="0">
                <a:effectLst/>
                <a:hlinkClick r:id="rId6">
                  <a:extLst>
                    <a:ext uri="{A12FA001-AC4F-418D-AE19-62706E023703}">
                      <ahyp:hlinkClr xmlns:ahyp="http://schemas.microsoft.com/office/drawing/2018/hyperlinkcolor" val="tx"/>
                    </a:ext>
                  </a:extLst>
                </a:hlinkClick>
              </a:rPr>
              <a:t>36</a:t>
            </a:r>
            <a:r>
              <a:rPr lang="en-GB" b="0" i="0" dirty="0">
                <a:effectLst/>
              </a:rPr>
              <a:t>]. Die Wahl der Urlaubsaktivitäten und deren Präferenzen sind ein wichtiger Aspekt des touristischen </a:t>
            </a:r>
            <a:r>
              <a:rPr lang="en-GB" b="0" i="0" dirty="0" err="1">
                <a:effectLst/>
              </a:rPr>
              <a:t>Verhaltens</a:t>
            </a:r>
            <a:r>
              <a:rPr lang="en-GB" b="0" i="0" dirty="0">
                <a:effectLst/>
              </a:rPr>
              <a:t>. Sie beeinflussen die Erfahrungen der </a:t>
            </a:r>
            <a:r>
              <a:rPr lang="en-GB" b="0" i="0" dirty="0" err="1">
                <a:effectLst/>
              </a:rPr>
              <a:t>Touristen</a:t>
            </a:r>
            <a:r>
              <a:rPr lang="en-GB" dirty="0"/>
              <a:t> und </a:t>
            </a:r>
            <a:r>
              <a:rPr lang="en-GB" b="0" i="0" dirty="0" err="1">
                <a:effectLst/>
              </a:rPr>
              <a:t>ihre</a:t>
            </a:r>
            <a:r>
              <a:rPr lang="en-GB" b="0" i="0" dirty="0">
                <a:effectLst/>
              </a:rPr>
              <a:t> </a:t>
            </a:r>
            <a:r>
              <a:rPr lang="en-GB" b="0" i="0" dirty="0" err="1">
                <a:effectLst/>
              </a:rPr>
              <a:t>Zufriedenheit</a:t>
            </a:r>
            <a:r>
              <a:rPr lang="en-GB" b="0" i="0" dirty="0">
                <a:effectLst/>
              </a:rPr>
              <a:t> mit bestimmten Reisezielen [</a:t>
            </a:r>
            <a:r>
              <a:rPr lang="en-GB" b="0" i="0" u="sng" dirty="0">
                <a:effectLst/>
                <a:hlinkClick r:id="rId7">
                  <a:extLst>
                    <a:ext uri="{A12FA001-AC4F-418D-AE19-62706E023703}">
                      <ahyp:hlinkClr xmlns:ahyp="http://schemas.microsoft.com/office/drawing/2018/hyperlinkcolor" val="tx"/>
                    </a:ext>
                  </a:extLst>
                </a:hlinkClick>
              </a:rPr>
              <a:t>37</a:t>
            </a:r>
            <a:r>
              <a:rPr lang="en-GB" b="0" i="0" dirty="0">
                <a:effectLst/>
              </a:rPr>
              <a:t>]. Die Entscheidungen und Vorlieben der Menschen verlagern sich auf neuere erlebnisorientierte und partizipative Aktivitäten, die eine Flucht aus der täglichen Routine ermöglichen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 Daher sind die Aktivitäten am Reiseziel ein entscheidender Faktor bei der Positionierung und dem Aufbau von Destinationsmarken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Forschung: </a:t>
            </a:r>
            <a:r>
              <a:rPr lang="en-GB" sz="2800" b="0" i="0" dirty="0">
                <a:effectLst/>
              </a:rPr>
              <a:t>Reiseziele müssen komplexe Touristenpräferenzen berücksichtigen, um ihre Marke zu positionieren und aufzubauen</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9"/>
            <a:extLst>
              <a:ext uri="{FF2B5EF4-FFF2-40B4-BE49-F238E27FC236}">
                <a16:creationId xmlns:a16="http://schemas.microsoft.com/office/drawing/2014/main" id="{677A4E1D-CB32-EDFA-3941-E9EC988EBA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338622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615140" y="707056"/>
            <a:ext cx="5504160" cy="5911221"/>
          </a:xfrm>
        </p:spPr>
        <p:txBody>
          <a:bodyPr>
            <a:noAutofit/>
          </a:bodyPr>
          <a:lstStyle/>
          <a:p>
            <a:r>
              <a:rPr lang="en-GB" sz="2000" b="0" i="0" dirty="0">
                <a:effectLst/>
              </a:rPr>
              <a:t>Cool Travel Iceland ist ein Reiseunternehmen mit Sitz in Reykjavik, das sich auf Tagestouren und private Touren durch ganz Island spezialisiert hat. Sie haben ein vielfältiges und dynamisches Angebot an Touren und Aktivitäten zur Auswahl und </a:t>
            </a:r>
            <a:r>
              <a:rPr lang="en-GB" sz="2000" b="0" i="0" dirty="0" err="1">
                <a:effectLst/>
              </a:rPr>
              <a:t>brauchten</a:t>
            </a:r>
            <a:r>
              <a:rPr lang="en-GB" sz="2000" b="0" i="0" dirty="0">
                <a:effectLst/>
              </a:rPr>
              <a:t> </a:t>
            </a:r>
            <a:r>
              <a:rPr lang="en-GB" sz="2000" b="0" i="0" dirty="0" err="1">
                <a:effectLst/>
              </a:rPr>
              <a:t>Hilfe</a:t>
            </a:r>
            <a:r>
              <a:rPr lang="en-GB" sz="2000" b="0" i="0" dirty="0">
                <a:effectLst/>
              </a:rPr>
              <a:t> bei der Such-</a:t>
            </a:r>
            <a:r>
              <a:rPr lang="en-GB" sz="2000" b="0" i="0" dirty="0" err="1">
                <a:effectLst/>
              </a:rPr>
              <a:t>maschinenoptimierung</a:t>
            </a:r>
            <a:r>
              <a:rPr lang="en-GB" sz="2000" b="0" i="0" dirty="0">
                <a:effectLst/>
              </a:rPr>
              <a:t>, da sie Probleme hatten, für wichtige Keywords bei Google zu ranken.</a:t>
            </a:r>
          </a:p>
          <a:p>
            <a:endParaRPr lang="en-GB" sz="2000" dirty="0"/>
          </a:p>
          <a:p>
            <a:pPr algn="l" fontAlgn="base"/>
            <a:r>
              <a:rPr lang="en-GB" sz="2000" b="0" i="1" dirty="0">
                <a:effectLst/>
              </a:rPr>
              <a:t>Es </a:t>
            </a:r>
            <a:r>
              <a:rPr lang="en-GB" sz="2000" b="0" i="1" dirty="0" err="1">
                <a:effectLst/>
              </a:rPr>
              <a:t>wurde</a:t>
            </a:r>
            <a:r>
              <a:rPr lang="en-GB" sz="2000" b="0" i="1" dirty="0">
                <a:effectLst/>
              </a:rPr>
              <a:t> </a:t>
            </a:r>
            <a:r>
              <a:rPr lang="en-GB" sz="2000" b="0" i="1" dirty="0" err="1">
                <a:effectLst/>
              </a:rPr>
              <a:t>eine</a:t>
            </a:r>
            <a:r>
              <a:rPr lang="en-GB" sz="2000" b="0" i="1" dirty="0">
                <a:effectLst/>
              </a:rPr>
              <a:t> viermonatige Kampagne rund um Privat- und Selbstfahrertouren </a:t>
            </a:r>
            <a:r>
              <a:rPr lang="en-GB" sz="2000" b="0" i="1" dirty="0" err="1">
                <a:effectLst/>
              </a:rPr>
              <a:t>durch</a:t>
            </a:r>
            <a:r>
              <a:rPr lang="en-GB" sz="2000" b="0" i="1" dirty="0">
                <a:effectLst/>
              </a:rPr>
              <a:t> Island </a:t>
            </a:r>
            <a:r>
              <a:rPr lang="en-GB" sz="2000" b="0" i="1" dirty="0" err="1">
                <a:effectLst/>
              </a:rPr>
              <a:t>entwickelt</a:t>
            </a:r>
            <a:r>
              <a:rPr lang="en-GB" sz="2000" b="0" i="1" dirty="0">
                <a:effectLst/>
              </a:rPr>
              <a:t> und </a:t>
            </a:r>
            <a:r>
              <a:rPr lang="en-GB" sz="2000" b="0" i="1" dirty="0" err="1">
                <a:effectLst/>
              </a:rPr>
              <a:t>eine</a:t>
            </a:r>
            <a:r>
              <a:rPr lang="en-GB" sz="2000" b="0" i="1" dirty="0">
                <a:effectLst/>
              </a:rPr>
              <a:t> Reihe von </a:t>
            </a:r>
            <a:r>
              <a:rPr lang="en-GB" sz="2000" b="0" i="1" dirty="0" err="1">
                <a:effectLst/>
              </a:rPr>
              <a:t>Anzeigen</a:t>
            </a:r>
            <a:r>
              <a:rPr lang="en-GB" sz="2000" b="0" i="1" dirty="0">
                <a:effectLst/>
              </a:rPr>
              <a:t> </a:t>
            </a:r>
            <a:r>
              <a:rPr lang="en-GB" sz="2000" b="0" i="1" dirty="0" err="1">
                <a:effectLst/>
              </a:rPr>
              <a:t>erstellt</a:t>
            </a:r>
            <a:r>
              <a:rPr lang="en-GB" sz="2000" b="0" i="1" dirty="0">
                <a:effectLst/>
              </a:rPr>
              <a:t>, um die Zielgruppe in den USA und in UK </a:t>
            </a:r>
            <a:r>
              <a:rPr lang="en-GB" sz="2000" b="0" i="1" dirty="0" err="1">
                <a:effectLst/>
              </a:rPr>
              <a:t>anzusprechen</a:t>
            </a:r>
            <a:r>
              <a:rPr lang="en-GB" sz="2000" b="0" i="1" dirty="0">
                <a:effectLst/>
              </a:rPr>
              <a:t>, die wahrscheinlich nach Aufhebung der Einreisebeschränkungen nach Island reisen können.</a:t>
            </a:r>
          </a:p>
          <a:p>
            <a:endParaRPr lang="en-GB" sz="2000" dirty="0"/>
          </a:p>
          <a:p>
            <a:pPr algn="l" fontAlgn="base"/>
            <a:r>
              <a:rPr lang="en-GB" sz="2000" b="1" i="0" dirty="0">
                <a:effectLst/>
              </a:rPr>
              <a:t>Generierte Leads </a:t>
            </a:r>
            <a:r>
              <a:rPr lang="en-GB" sz="2000" b="0" i="0" dirty="0">
                <a:effectLst/>
              </a:rPr>
              <a:t>321</a:t>
            </a:r>
          </a:p>
          <a:p>
            <a:pPr algn="l" fontAlgn="base"/>
            <a:r>
              <a:rPr lang="en-GB" sz="2000" b="1" i="0" dirty="0">
                <a:effectLst/>
              </a:rPr>
              <a:t>Ausgaben für Werbung </a:t>
            </a:r>
            <a:r>
              <a:rPr lang="en-GB" sz="2000" b="0" i="0" dirty="0">
                <a:effectLst/>
              </a:rPr>
              <a:t>USD$1.1k</a:t>
            </a:r>
          </a:p>
          <a:p>
            <a:pPr algn="l" fontAlgn="base"/>
            <a:r>
              <a:rPr lang="en-GB" sz="2000" b="1" i="0" dirty="0">
                <a:effectLst/>
              </a:rPr>
              <a:t>Datum aktualisiert </a:t>
            </a:r>
            <a:r>
              <a:rPr lang="en-GB" sz="2000" b="0" i="0" dirty="0">
                <a:effectLst/>
              </a:rPr>
              <a:t>28. Juni 2021</a:t>
            </a:r>
          </a:p>
          <a:p>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Island - </a:t>
            </a:r>
            <a:r>
              <a:rPr lang="en-GB" sz="2400" b="0" dirty="0"/>
              <a:t>Entdecke deinen inneren Wikinger</a:t>
            </a:r>
          </a:p>
          <a:p>
            <a:pPr algn="ctr"/>
            <a:endParaRPr lang="en-IE" sz="2400" b="0" dirty="0"/>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Artike</a:t>
            </a:r>
            <a:r>
              <a:rPr lang="en-IE" dirty="0">
                <a:solidFill>
                  <a:schemeClr val="bg1"/>
                </a:solidFill>
              </a:rPr>
              <a:t>l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 </a:t>
            </a:r>
          </a:p>
          <a:p>
            <a:pPr algn="ctr"/>
            <a:r>
              <a:rPr lang="en-GB" sz="2400" i="0" dirty="0">
                <a:solidFill>
                  <a:schemeClr val="bg1"/>
                </a:solidFill>
                <a:effectLst/>
              </a:rPr>
              <a:t>4-monatige Low-Budget-Kampagne rund um einzigartige Kulturerbe-Erlebnisse </a:t>
            </a:r>
          </a:p>
        </p:txBody>
      </p:sp>
      <p:sp>
        <p:nvSpPr>
          <p:cNvPr id="4" name="TextBox 3">
            <a:extLst>
              <a:ext uri="{FF2B5EF4-FFF2-40B4-BE49-F238E27FC236}">
                <a16:creationId xmlns:a16="http://schemas.microsoft.com/office/drawing/2014/main" id="{69C065BA-27E7-B9AC-0904-F5F5847CD762}"/>
              </a:ext>
            </a:extLst>
          </p:cNvPr>
          <p:cNvSpPr txBox="1"/>
          <p:nvPr/>
        </p:nvSpPr>
        <p:spPr>
          <a:xfrm>
            <a:off x="7642644" y="5294904"/>
            <a:ext cx="3801035" cy="400110"/>
          </a:xfrm>
          <a:prstGeom prst="rect">
            <a:avLst/>
          </a:prstGeom>
          <a:solidFill>
            <a:schemeClr val="bg1"/>
          </a:solidFill>
        </p:spPr>
        <p:txBody>
          <a:bodyPr wrap="square" rtlCol="0">
            <a:spAutoFit/>
          </a:bodyPr>
          <a:lstStyle/>
          <a:p>
            <a:pPr algn="l"/>
            <a:r>
              <a:rPr lang="en-GB" sz="2000" i="0" dirty="0">
                <a:solidFill>
                  <a:srgbClr val="086D6E"/>
                </a:solidFill>
                <a:effectLst/>
                <a:hlinkClick r:id="rId7">
                  <a:extLst>
                    <a:ext uri="{A12FA001-AC4F-418D-AE19-62706E023703}">
                      <ahyp:hlinkClr xmlns:ahyp="http://schemas.microsoft.com/office/drawing/2018/hyperlinkcolor" val="tx"/>
                    </a:ext>
                  </a:extLst>
                </a:hlinkClick>
              </a:rPr>
              <a:t>https://youtu.be/aGQUa7oW_xE </a:t>
            </a:r>
            <a:endParaRPr lang="en-IE" sz="2000" dirty="0">
              <a:solidFill>
                <a:srgbClr val="086D6E"/>
              </a:solidFill>
            </a:endParaRPr>
          </a:p>
        </p:txBody>
      </p:sp>
      <p:pic>
        <p:nvPicPr>
          <p:cNvPr id="5" name="Picture 4">
            <a:hlinkClick r:id="rId7"/>
            <a:extLst>
              <a:ext uri="{FF2B5EF4-FFF2-40B4-BE49-F238E27FC236}">
                <a16:creationId xmlns:a16="http://schemas.microsoft.com/office/drawing/2014/main" id="{59CC50CE-67D4-5141-3DAE-0FE9F40991BA}"/>
              </a:ext>
            </a:extLst>
          </p:cNvPr>
          <p:cNvPicPr>
            <a:picLocks noChangeAspect="1"/>
          </p:cNvPicPr>
          <p:nvPr/>
        </p:nvPicPr>
        <p:blipFill>
          <a:blip r:embed="rId8"/>
          <a:stretch>
            <a:fillRect/>
          </a:stretch>
        </p:blipFill>
        <p:spPr>
          <a:xfrm>
            <a:off x="6392300" y="1928116"/>
            <a:ext cx="5772948" cy="3124302"/>
          </a:xfrm>
          <a:prstGeom prst="rect">
            <a:avLst/>
          </a:prstGeom>
        </p:spPr>
      </p:pic>
    </p:spTree>
    <p:extLst>
      <p:ext uri="{BB962C8B-B14F-4D97-AF65-F5344CB8AC3E}">
        <p14:creationId xmlns:p14="http://schemas.microsoft.com/office/powerpoint/2010/main" val="1695144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19201" y="1144145"/>
            <a:ext cx="5701552" cy="5185132"/>
          </a:xfrm>
        </p:spPr>
        <p:txBody>
          <a:bodyPr>
            <a:noAutofit/>
          </a:bodyPr>
          <a:lstStyle/>
          <a:p>
            <a:pPr marL="342900" indent="-342900" algn="l">
              <a:buFont typeface="Wingdings" panose="05000000000000000000" pitchFamily="2" charset="2"/>
              <a:buChar char="v"/>
            </a:pPr>
            <a:r>
              <a:rPr lang="en-GB" sz="2000" b="1" dirty="0"/>
              <a:t>Erweiterung um digitale Plattformen und Tools, z. B. </a:t>
            </a:r>
            <a:r>
              <a:rPr lang="en-GB" sz="2000" dirty="0"/>
              <a:t>digitale Selbsterkundungstouren auf iPads oder die Nutzung persönlicher Geräte, um Besucher dazu zu bringen, das Ziel, das Dorf, die Attraktion oder die Stadt zu erkunden. Stellen Sie sicher, dass die Geschichte in mehreren Sprachen erzählt wird. Stellen Sie sicher, </a:t>
            </a:r>
            <a:r>
              <a:rPr lang="en-GB" sz="2000" dirty="0" err="1"/>
              <a:t>dass</a:t>
            </a:r>
            <a:r>
              <a:rPr lang="en-GB" sz="2000" dirty="0"/>
              <a:t> Tipps über die </a:t>
            </a:r>
            <a:r>
              <a:rPr lang="en-GB" sz="2000" dirty="0" err="1"/>
              <a:t>Gegend</a:t>
            </a:r>
            <a:r>
              <a:rPr lang="en-GB" sz="2000" dirty="0"/>
              <a:t>, </a:t>
            </a:r>
            <a:r>
              <a:rPr lang="en-GB" sz="2000" dirty="0" err="1"/>
              <a:t>Geheimnisse</a:t>
            </a:r>
            <a:r>
              <a:rPr lang="en-GB" sz="2000" dirty="0"/>
              <a:t> und </a:t>
            </a:r>
            <a:r>
              <a:rPr lang="en-GB" sz="2000" dirty="0" err="1"/>
              <a:t>weniger</a:t>
            </a:r>
            <a:r>
              <a:rPr lang="en-GB" sz="2000" dirty="0"/>
              <a:t> </a:t>
            </a:r>
            <a:r>
              <a:rPr lang="en-GB" sz="2000" dirty="0" err="1"/>
              <a:t>bekannte</a:t>
            </a:r>
            <a:r>
              <a:rPr lang="en-GB" sz="2000" dirty="0"/>
              <a:t> </a:t>
            </a:r>
            <a:r>
              <a:rPr lang="en-GB" sz="2000" dirty="0" err="1"/>
              <a:t>Orte</a:t>
            </a:r>
            <a:r>
              <a:rPr lang="en-GB" sz="2000" dirty="0"/>
              <a:t> </a:t>
            </a:r>
            <a:r>
              <a:rPr lang="en-GB" sz="2000" dirty="0" err="1"/>
              <a:t>verraten</a:t>
            </a:r>
            <a:r>
              <a:rPr lang="en-GB" sz="2000" dirty="0"/>
              <a:t> </a:t>
            </a:r>
            <a:r>
              <a:rPr lang="en-GB" sz="2000" dirty="0" err="1"/>
              <a:t>werden</a:t>
            </a:r>
            <a:r>
              <a:rPr lang="en-GB" sz="2000" dirty="0"/>
              <a:t>. </a:t>
            </a:r>
          </a:p>
          <a:p>
            <a:pPr marL="342900" indent="-342900" algn="l">
              <a:buFont typeface="Wingdings" panose="05000000000000000000" pitchFamily="2" charset="2"/>
              <a:buChar char="v"/>
            </a:pPr>
            <a:r>
              <a:rPr lang="en-GB" sz="2000" b="1" dirty="0"/>
              <a:t>Kommerzielle Online-Kommunikation. Soziale Medien </a:t>
            </a:r>
            <a:r>
              <a:rPr lang="en-GB" sz="2000" dirty="0"/>
              <a:t>und </a:t>
            </a:r>
            <a:r>
              <a:rPr lang="en-GB" sz="2000" b="1" dirty="0"/>
              <a:t>neue Medien </a:t>
            </a:r>
            <a:r>
              <a:rPr lang="en-GB" sz="2000" dirty="0"/>
              <a:t>sind wichtige Informationsquellen für Reiseentscheidungen. Chinesische Touristen nutzen die Vorteile digitaler Medien von der Reiseplanung (virtuelle Touren und Videos) bis </a:t>
            </a:r>
            <a:r>
              <a:rPr lang="en-GB" sz="2000" dirty="0" err="1"/>
              <a:t>zur</a:t>
            </a:r>
            <a:r>
              <a:rPr lang="en-GB" sz="2000" dirty="0"/>
              <a:t> Buchung (digitale </a:t>
            </a:r>
            <a:r>
              <a:rPr lang="en-GB" sz="2000" dirty="0" err="1"/>
              <a:t>Zahlungsplattformen</a:t>
            </a:r>
            <a:r>
              <a:rPr lang="en-GB" sz="2000" dirty="0"/>
              <a:t>). Daher ist die kommerzielle Online-Kommunikation überlebenswichtig. </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Autofit/>
          </a:bodyPr>
          <a:lstStyle/>
          <a:p>
            <a:pPr algn="ctr"/>
            <a:r>
              <a:rPr lang="en-IE" sz="2600" b="1" dirty="0" err="1"/>
              <a:t>Preiswerte</a:t>
            </a:r>
            <a:r>
              <a:rPr lang="en-IE" sz="2600" b="1" dirty="0"/>
              <a:t> Marketing-</a:t>
            </a:r>
            <a:r>
              <a:rPr lang="en-IE" sz="2600" b="1" dirty="0" err="1"/>
              <a:t>Aktivitäten</a:t>
            </a:r>
            <a:r>
              <a:rPr lang="en-IE" sz="2600" b="1" dirty="0"/>
              <a:t> </a:t>
            </a:r>
            <a:r>
              <a:rPr lang="en-IE" sz="2600" b="1" dirty="0" err="1"/>
              <a:t>zur</a:t>
            </a:r>
            <a:r>
              <a:rPr lang="en-IE" sz="2600" b="1" dirty="0"/>
              <a:t> </a:t>
            </a:r>
            <a:r>
              <a:rPr lang="en-IE" sz="2600" b="1" dirty="0" err="1"/>
              <a:t>Wiederherstellung</a:t>
            </a:r>
            <a:endParaRPr lang="en-IE" sz="2600" b="1" dirty="0"/>
          </a:p>
        </p:txBody>
      </p:sp>
      <p:pic>
        <p:nvPicPr>
          <p:cNvPr id="2" name="Picture Placeholder 2">
            <a:extLst>
              <a:ext uri="{FF2B5EF4-FFF2-40B4-BE49-F238E27FC236}">
                <a16:creationId xmlns:a16="http://schemas.microsoft.com/office/drawing/2014/main" id="{31390E26-DA85-F4C3-290A-8FE5F3FDF222}"/>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1197014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It's Time to Stop - </a:t>
            </a:r>
            <a:r>
              <a:rPr lang="en-GB" i="0" dirty="0" err="1">
                <a:effectLst/>
              </a:rPr>
              <a:t>Lokaler</a:t>
            </a:r>
            <a:r>
              <a:rPr lang="en-GB" i="0" dirty="0">
                <a:effectLst/>
              </a:rPr>
              <a:t> Kultur und </a:t>
            </a:r>
            <a:r>
              <a:rPr lang="en-GB" i="0" dirty="0" err="1">
                <a:effectLst/>
              </a:rPr>
              <a:t>Werte</a:t>
            </a:r>
            <a:endParaRPr lang="en-GB" i="0" dirty="0">
              <a:effectLst/>
            </a:endParaRPr>
          </a:p>
          <a:p>
            <a:pPr algn="l" fontAlgn="base"/>
            <a:r>
              <a:rPr lang="en-GB" dirty="0"/>
              <a:t>Besuch in Portugal</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86162"/>
            <a:ext cx="6568514" cy="4109913"/>
          </a:xfrm>
          <a:solidFill>
            <a:schemeClr val="bg1"/>
          </a:solidFill>
        </p:spPr>
        <p:txBody>
          <a:bodyPr>
            <a:noAutofit/>
          </a:bodyPr>
          <a:lstStyle/>
          <a:p>
            <a:pPr algn="l" fontAlgn="base"/>
            <a:r>
              <a:rPr lang="en-GB" sz="1800" b="1" i="0" dirty="0">
                <a:solidFill>
                  <a:srgbClr val="4D4D4D"/>
                </a:solidFill>
                <a:effectLst/>
              </a:rPr>
              <a:t>Instagram: </a:t>
            </a:r>
            <a:r>
              <a:rPr lang="en-GB" sz="1800" b="0" i="0" u="sng" dirty="0">
                <a:solidFill>
                  <a:srgbClr val="4D4D4D"/>
                </a:solidFill>
                <a:effectLst/>
                <a:hlinkClick r:id="rId2">
                  <a:extLst>
                    <a:ext uri="{A12FA001-AC4F-418D-AE19-62706E023703}">
                      <ahyp:hlinkClr xmlns:ahyp="http://schemas.microsoft.com/office/drawing/2018/hyperlinkcolor" val="tx"/>
                    </a:ext>
                  </a:extLst>
                </a:hlinkClick>
              </a:rPr>
              <a:t>https://www.instagram.com/visitportugal/</a:t>
            </a:r>
            <a:endParaRPr lang="en-GB" sz="1800" b="0" i="0" dirty="0">
              <a:solidFill>
                <a:srgbClr val="4D4D4D"/>
              </a:solidFill>
              <a:effectLst/>
            </a:endParaRPr>
          </a:p>
          <a:p>
            <a:pPr algn="l" fontAlgn="base"/>
            <a:r>
              <a:rPr lang="en-GB" sz="1800" b="1" i="0" dirty="0">
                <a:solidFill>
                  <a:srgbClr val="4D4D4D"/>
                </a:solidFill>
                <a:effectLst/>
              </a:rPr>
              <a:t>Tag: </a:t>
            </a:r>
            <a:r>
              <a:rPr lang="en-GB" sz="1800" b="0" i="0" dirty="0">
                <a:solidFill>
                  <a:srgbClr val="4D4D4D"/>
                </a:solidFill>
                <a:effectLst/>
              </a:rPr>
              <a:t>#CantSkipHope</a:t>
            </a:r>
          </a:p>
          <a:p>
            <a:pPr algn="l" fontAlgn="base"/>
            <a:r>
              <a:rPr lang="en-GB" sz="1800" b="0" i="0" dirty="0">
                <a:solidFill>
                  <a:srgbClr val="4D4D4D"/>
                </a:solidFill>
                <a:effectLst/>
              </a:rPr>
              <a:t>Visit Portugal hat seine Unterstützung demonstriert und sich gleichzeitig mit der lokalen Kultur und den lokalen Werten auseinandergesetzt. Zu diesem Zweck änderte die DMO ihre übliche Marketingbotschaft von #CantSkipPortugal zu #CantSkipHope. Dies wurde durch ein </a:t>
            </a:r>
            <a:r>
              <a:rPr lang="en-GB" sz="1800" b="0" i="0" u="sng" dirty="0">
                <a:solidFill>
                  <a:srgbClr val="4D4D4D"/>
                </a:solidFill>
                <a:effectLst/>
                <a:hlinkClick r:id="rId3">
                  <a:extLst>
                    <a:ext uri="{A12FA001-AC4F-418D-AE19-62706E023703}">
                      <ahyp:hlinkClr xmlns:ahyp="http://schemas.microsoft.com/office/drawing/2018/hyperlinkcolor" val="tx"/>
                    </a:ext>
                  </a:extLst>
                </a:hlinkClick>
              </a:rPr>
              <a:t>Video, </a:t>
            </a:r>
            <a:r>
              <a:rPr lang="en-GB" sz="1800" b="0" i="0" dirty="0">
                <a:solidFill>
                  <a:srgbClr val="4D4D4D"/>
                </a:solidFill>
                <a:effectLst/>
              </a:rPr>
              <a:t>das zusammen mit der Kampagne veröffentlicht wurde, noch verstärkt: </a:t>
            </a:r>
            <a:r>
              <a:rPr lang="en-GB" sz="1800" b="0" i="1" dirty="0">
                <a:solidFill>
                  <a:srgbClr val="4D4D4D"/>
                </a:solidFill>
                <a:effectLst/>
              </a:rPr>
              <a:t>It's time to stop. Es ist an der Zeit, eine Pause einzulegen, zum Wohle der Welt. In der Zwischenzeit können wir von den großen Tagen träumen, die vor uns liegen. Wir stehen das gemeinsam durch.</a:t>
            </a:r>
            <a:endParaRPr lang="en-GB" sz="1800" b="0" i="0" dirty="0">
              <a:solidFill>
                <a:srgbClr val="4D4D4D"/>
              </a:solidFill>
              <a:effectLst/>
            </a:endParaRPr>
          </a:p>
          <a:p>
            <a:pPr algn="l" fontAlgn="base"/>
            <a:r>
              <a:rPr lang="en-GB" sz="1800" b="0" i="0" dirty="0">
                <a:solidFill>
                  <a:srgbClr val="4D4D4D"/>
                </a:solidFill>
                <a:effectLst/>
              </a:rPr>
              <a:t>Das Video hat in weniger als 3 Monaten über 590.000 </a:t>
            </a:r>
            <a:r>
              <a:rPr lang="en-GB" sz="1800" b="0" i="0" dirty="0" err="1">
                <a:solidFill>
                  <a:srgbClr val="4D4D4D"/>
                </a:solidFill>
                <a:effectLst/>
              </a:rPr>
              <a:t>Zuschauer</a:t>
            </a:r>
            <a:r>
              <a:rPr lang="en-GB" sz="1800" b="0" i="0" dirty="0">
                <a:solidFill>
                  <a:srgbClr val="4D4D4D"/>
                </a:solidFill>
                <a:effectLst/>
              </a:rPr>
              <a:t> </a:t>
            </a:r>
            <a:r>
              <a:rPr lang="en-GB" sz="1800" b="0" i="0" dirty="0" err="1">
                <a:solidFill>
                  <a:srgbClr val="4D4D4D"/>
                </a:solidFill>
                <a:effectLst/>
              </a:rPr>
              <a:t>erreicht</a:t>
            </a:r>
            <a:r>
              <a:rPr lang="en-GB" sz="1800" b="0" i="0" dirty="0">
                <a:solidFill>
                  <a:srgbClr val="4D4D4D"/>
                </a:solidFill>
                <a:effectLst/>
              </a:rPr>
              <a:t>. Mit einer Mischung </a:t>
            </a:r>
            <a:r>
              <a:rPr lang="en-GB" sz="1800" b="0" i="0" dirty="0" err="1">
                <a:solidFill>
                  <a:srgbClr val="4D4D4D"/>
                </a:solidFill>
                <a:effectLst/>
              </a:rPr>
              <a:t>aus</a:t>
            </a:r>
            <a:r>
              <a:rPr lang="en-GB" sz="1800" b="0" i="0" dirty="0">
                <a:solidFill>
                  <a:srgbClr val="4D4D4D"/>
                </a:solidFill>
                <a:effectLst/>
              </a:rPr>
              <a:t> </a:t>
            </a:r>
            <a:r>
              <a:rPr lang="en-GB" sz="1800" b="0" i="0" dirty="0" err="1">
                <a:solidFill>
                  <a:srgbClr val="4D4D4D"/>
                </a:solidFill>
                <a:effectLst/>
              </a:rPr>
              <a:t>Landschaften</a:t>
            </a:r>
            <a:r>
              <a:rPr lang="en-GB" sz="1800" b="0" i="0" dirty="0">
                <a:solidFill>
                  <a:srgbClr val="4D4D4D"/>
                </a:solidFill>
                <a:effectLst/>
              </a:rPr>
              <a:t> und jubelnden Menschenmengen vermittelt es die Idee, die Privatsphäre zu schätzen und gleichzeitig von der Zweisamkeit zu träumen. </a:t>
            </a:r>
          </a:p>
          <a:p>
            <a:pPr algn="l" fontAlgn="base"/>
            <a:endParaRPr lang="en-GB" sz="18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657975" y="5793342"/>
            <a:ext cx="5444563" cy="954107"/>
          </a:xfrm>
          <a:prstGeom prst="rect">
            <a:avLst/>
          </a:prstGeom>
          <a:noFill/>
        </p:spPr>
        <p:txBody>
          <a:bodyPr wrap="square" rtlCol="0">
            <a:spAutoFit/>
          </a:bodyPr>
          <a:lstStyle/>
          <a:p>
            <a:pPr algn="ct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https://www.google.com/</a:t>
            </a:r>
            <a:r>
              <a:rPr lang="en-IE" sz="1400" u="sng"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search?q</a:t>
            </a: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a:t>
            </a:r>
            <a:r>
              <a:rPr lang="en-IE" sz="1400" u="sng"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portugal+Es+Zeit+zum+Anhalten+Video&amp;rlz</a:t>
            </a: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=1C1CHBF_deIE952IE952&amp;oq=</a:t>
            </a:r>
            <a:r>
              <a:rPr lang="en-IE" sz="1400" u="sng"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portugal+Es+Zeit+zum+Anhalten+Video&amp;aqs</a:t>
            </a: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=chrome..69i57j33i10i160l2.4936j0j7&amp;sourceid=</a:t>
            </a:r>
            <a:r>
              <a:rPr lang="en-IE" sz="1400" u="sng"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chrome&amp;ie</a:t>
            </a: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=UTF-8#fpstate=</a:t>
            </a:r>
            <a:r>
              <a:rPr lang="en-IE" sz="1400" u="sng"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ive&amp;vld</a:t>
            </a:r>
            <a:r>
              <a:rPr lang="en-IE" sz="1400" u="sng" dirty="0">
                <a:solidFill>
                  <a:schemeClr val="tx1">
                    <a:lumMod val="50000"/>
                    <a:lumOff val="50000"/>
                  </a:schemeClr>
                </a:solidFill>
                <a:hlinkClick r:id="rId4">
                  <a:extLst>
                    <a:ext uri="{A12FA001-AC4F-418D-AE19-62706E023703}">
                      <ahyp:hlinkClr xmlns:ahyp="http://schemas.microsoft.com/office/drawing/2018/hyperlinkcolor" val="tx"/>
                    </a:ext>
                  </a:extLst>
                </a:hlinkClick>
              </a:rPr>
              <a:t>=cid:ee806062,vid:</a:t>
            </a:r>
            <a:r>
              <a:rPr lang="en-IE" sz="1400" u="sng" dirty="0">
                <a:solidFill>
                  <a:schemeClr val="tx1">
                    <a:lumMod val="50000"/>
                    <a:lumOff val="50000"/>
                  </a:schemeClr>
                </a:solidFill>
              </a:rPr>
              <a:t>70tcUNgd8IM </a:t>
            </a:r>
          </a:p>
        </p:txBody>
      </p:sp>
      <p:pic>
        <p:nvPicPr>
          <p:cNvPr id="2" name="Picture 2">
            <a:hlinkClick r:id="rId4"/>
            <a:extLst>
              <a:ext uri="{FF2B5EF4-FFF2-40B4-BE49-F238E27FC236}">
                <a16:creationId xmlns:a16="http://schemas.microsoft.com/office/drawing/2014/main" id="{1C41FEF2-2B63-1C48-6023-15D0DA968319}"/>
              </a:ext>
            </a:extLst>
          </p:cNvPr>
          <p:cNvPicPr>
            <a:picLocks noChangeAspect="1"/>
          </p:cNvPicPr>
          <p:nvPr/>
        </p:nvPicPr>
        <p:blipFill>
          <a:blip r:embed="rId5"/>
          <a:stretch>
            <a:fillRect/>
          </a:stretch>
        </p:blipFill>
        <p:spPr>
          <a:xfrm>
            <a:off x="7026151" y="1638299"/>
            <a:ext cx="5165849" cy="3354275"/>
          </a:xfrm>
          <a:prstGeom prst="rect">
            <a:avLst/>
          </a:prstGeom>
        </p:spPr>
      </p:pic>
    </p:spTree>
    <p:extLst>
      <p:ext uri="{BB962C8B-B14F-4D97-AF65-F5344CB8AC3E}">
        <p14:creationId xmlns:p14="http://schemas.microsoft.com/office/powerpoint/2010/main" val="793934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68500D-8E61-6372-B04D-6E8BF1104A07}"/>
              </a:ext>
            </a:extLst>
          </p:cNvPr>
          <p:cNvSpPr>
            <a:spLocks noGrp="1"/>
          </p:cNvSpPr>
          <p:nvPr>
            <p:ph type="body" sz="quarter" idx="18"/>
          </p:nvPr>
        </p:nvSpPr>
        <p:spPr>
          <a:xfrm>
            <a:off x="322730" y="776958"/>
            <a:ext cx="6631641" cy="5796658"/>
          </a:xfrm>
          <a:solidFill>
            <a:schemeClr val="bg1"/>
          </a:solidFill>
        </p:spPr>
        <p:txBody>
          <a:bodyPr>
            <a:noAutofit/>
          </a:bodyPr>
          <a:lstStyle/>
          <a:p>
            <a:r>
              <a:rPr lang="en-GB" sz="2000" dirty="0"/>
              <a:t>Ein </a:t>
            </a:r>
            <a:r>
              <a:rPr lang="en-GB" sz="2000" dirty="0" err="1"/>
              <a:t>Beispiel</a:t>
            </a:r>
            <a:r>
              <a:rPr lang="en-GB" sz="2000" dirty="0"/>
              <a:t>, </a:t>
            </a:r>
            <a:r>
              <a:rPr lang="en-GB" sz="2000" dirty="0" err="1"/>
              <a:t>wie</a:t>
            </a:r>
            <a:r>
              <a:rPr lang="en-GB" sz="2000" dirty="0"/>
              <a:t> einige Pubs das Wohlbefinden der Menschen </a:t>
            </a:r>
            <a:r>
              <a:rPr lang="en-GB" sz="2000" dirty="0" err="1"/>
              <a:t>verbessern</a:t>
            </a:r>
            <a:r>
              <a:rPr lang="en-GB" sz="2000" dirty="0"/>
              <a:t>: Die "Snow Goose" in Farnborough, Hampshire, ist das </a:t>
            </a:r>
            <a:r>
              <a:rPr lang="en-GB" sz="2000" dirty="0" err="1"/>
              <a:t>Zentrum</a:t>
            </a:r>
            <a:r>
              <a:rPr lang="en-GB" sz="2000" dirty="0"/>
              <a:t> der örtlichen Gemeinschaft und spielt eine Schlüsselrolle bei der Bekämpfung der Einsamkeit.</a:t>
            </a:r>
          </a:p>
          <a:p>
            <a:endParaRPr lang="en-GB" sz="2000" dirty="0"/>
          </a:p>
          <a:p>
            <a:r>
              <a:rPr lang="en-GB" sz="2000" dirty="0"/>
              <a:t>Das Ziel der Wirte ist es, </a:t>
            </a:r>
            <a:r>
              <a:rPr lang="en-GB" sz="2000" dirty="0" err="1"/>
              <a:t>dass</a:t>
            </a:r>
            <a:r>
              <a:rPr lang="en-GB" sz="2000" dirty="0"/>
              <a:t> Pubs offen und für alle </a:t>
            </a:r>
            <a:r>
              <a:rPr lang="en-GB" sz="2000" dirty="0" err="1"/>
              <a:t>zugänglich</a:t>
            </a:r>
            <a:r>
              <a:rPr lang="en-GB" sz="2000" dirty="0"/>
              <a:t> </a:t>
            </a:r>
            <a:r>
              <a:rPr lang="en-GB" sz="2000" dirty="0" err="1"/>
              <a:t>sind</a:t>
            </a:r>
            <a:r>
              <a:rPr lang="en-GB" sz="2000" dirty="0"/>
              <a:t>. Schon die Gestaltung des Pubs vermittelt ein Gefühl der Offenheit, das die Menschen dazu einlädt, Kontakte zu knüpfen und sich </a:t>
            </a:r>
            <a:r>
              <a:rPr lang="en-GB" sz="2000" dirty="0" err="1"/>
              <a:t>zu</a:t>
            </a:r>
            <a:r>
              <a:rPr lang="en-GB" sz="2000" dirty="0"/>
              <a:t> </a:t>
            </a:r>
            <a:r>
              <a:rPr lang="en-GB" sz="2000" dirty="0" err="1"/>
              <a:t>unterhalten</a:t>
            </a:r>
            <a:r>
              <a:rPr lang="en-GB" sz="2000" dirty="0"/>
              <a:t>. Das Team veranstaltet regelmäßig Gespräche über die Auswirkungen der Einsamkeit, was zu einer Kultur geführt hat, in der die Mitarbeiter automatisch auf das Wohlbefinden ihrer Kunden achten. Vor COVID-19 brachte die Kneipe ihre lokale Gemeinschaft zusammen, indem sie eine Reihe von Aktivitäten und Veranstaltungen organisierte, wie z. B. einen monatlichen Strickclub und ein kostenloses "Senioren-Weihnachtsessen", die alle dazu beitrugen, den Gemeinschaftsgeist zu stärken und die Einsamkeit zu bekämpfen. </a:t>
            </a:r>
            <a:endParaRPr lang="en-IE" sz="2000" dirty="0"/>
          </a:p>
        </p:txBody>
      </p:sp>
      <p:sp>
        <p:nvSpPr>
          <p:cNvPr id="4" name="Text Placeholder 3">
            <a:extLst>
              <a:ext uri="{FF2B5EF4-FFF2-40B4-BE49-F238E27FC236}">
                <a16:creationId xmlns:a16="http://schemas.microsoft.com/office/drawing/2014/main" id="{E8FA14AE-9158-FD22-6B8C-5D0B9D24E339}"/>
              </a:ext>
            </a:extLst>
          </p:cNvPr>
          <p:cNvSpPr>
            <a:spLocks noGrp="1"/>
          </p:cNvSpPr>
          <p:nvPr>
            <p:ph type="body" sz="quarter" idx="16"/>
          </p:nvPr>
        </p:nvSpPr>
        <p:spPr>
          <a:xfrm>
            <a:off x="322730" y="194737"/>
            <a:ext cx="9978677" cy="582221"/>
          </a:xfrm>
        </p:spPr>
        <p:txBody>
          <a:bodyPr>
            <a:normAutofit fontScale="92500" lnSpcReduction="10000"/>
          </a:bodyPr>
          <a:lstStyle/>
          <a:p>
            <a:r>
              <a:rPr lang="en-IE" dirty="0" err="1">
                <a:solidFill>
                  <a:srgbClr val="3AA091"/>
                </a:solidFill>
              </a:rPr>
              <a:t>Letzte</a:t>
            </a:r>
            <a:r>
              <a:rPr lang="en-IE" dirty="0">
                <a:solidFill>
                  <a:srgbClr val="3AA091"/>
                </a:solidFill>
              </a:rPr>
              <a:t> </a:t>
            </a:r>
            <a:r>
              <a:rPr lang="en-IE" dirty="0" err="1">
                <a:solidFill>
                  <a:srgbClr val="3AA091"/>
                </a:solidFill>
              </a:rPr>
              <a:t>Runde</a:t>
            </a:r>
            <a:r>
              <a:rPr lang="en-IE" dirty="0">
                <a:solidFill>
                  <a:srgbClr val="3AA091"/>
                </a:solidFill>
              </a:rPr>
              <a:t>: </a:t>
            </a:r>
            <a:r>
              <a:rPr lang="en-IE" dirty="0" err="1">
                <a:solidFill>
                  <a:srgbClr val="3AA091"/>
                </a:solidFill>
              </a:rPr>
              <a:t>Kampagne</a:t>
            </a:r>
            <a:r>
              <a:rPr lang="en-IE" dirty="0">
                <a:solidFill>
                  <a:srgbClr val="3AA091"/>
                </a:solidFill>
              </a:rPr>
              <a:t> gegen Einsamkeit </a:t>
            </a:r>
          </a:p>
        </p:txBody>
      </p:sp>
      <p:pic>
        <p:nvPicPr>
          <p:cNvPr id="2" name="Picture 2" descr="Farnborough pub the Snow Goose supported NHS staff and opened as a foodbank  during lockdown - HampshireLive">
            <a:extLst>
              <a:ext uri="{FF2B5EF4-FFF2-40B4-BE49-F238E27FC236}">
                <a16:creationId xmlns:a16="http://schemas.microsoft.com/office/drawing/2014/main" id="{407EA3FC-2AC1-BF6B-8424-2B9B8B876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07" r="7185"/>
          <a:stretch/>
        </p:blipFill>
        <p:spPr bwMode="auto">
          <a:xfrm>
            <a:off x="8943034" y="667953"/>
            <a:ext cx="3242105" cy="33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Join Inn – Last Orders for Loneliness - Pub is The Hub">
            <a:extLst>
              <a:ext uri="{FF2B5EF4-FFF2-40B4-BE49-F238E27FC236}">
                <a16:creationId xmlns:a16="http://schemas.microsoft.com/office/drawing/2014/main" id="{CFEE84E6-5369-B0C9-CA89-17F6F9606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495" y="2097995"/>
            <a:ext cx="2285905" cy="2285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Join Inn – Last Orders for Loneliness - Pub is The Hub">
            <a:extLst>
              <a:ext uri="{FF2B5EF4-FFF2-40B4-BE49-F238E27FC236}">
                <a16:creationId xmlns:a16="http://schemas.microsoft.com/office/drawing/2014/main" id="{B7756E55-CF83-162B-D736-D2E9737B2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317" y="3989452"/>
            <a:ext cx="3704822" cy="27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1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74549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733139" y="1177730"/>
            <a:ext cx="4986343" cy="5151351"/>
          </a:xfrm>
        </p:spPr>
        <p:txBody>
          <a:bodyPr>
            <a:normAutofit fontScale="92500" lnSpcReduction="20000"/>
          </a:bodyPr>
          <a:lstStyle/>
          <a:p>
            <a:pPr marL="342900" indent="-342900">
              <a:lnSpc>
                <a:spcPct val="120000"/>
              </a:lnSpc>
              <a:buFont typeface="Wingdings" panose="05000000000000000000" pitchFamily="2" charset="2"/>
              <a:buChar char="v"/>
            </a:pPr>
            <a:r>
              <a:rPr lang="en-IE" sz="2100" b="1" dirty="0">
                <a:solidFill>
                  <a:srgbClr val="55ADA0"/>
                </a:solidFill>
              </a:rPr>
              <a:t>Verstehen Sie </a:t>
            </a:r>
            <a:r>
              <a:rPr lang="en-IE" sz="2100" dirty="0"/>
              <a:t>die verschiedenen Ansätze und Strategien des Krisenmarketings während einer Krise und in den </a:t>
            </a:r>
            <a:r>
              <a:rPr lang="en-IE" sz="2100" dirty="0" err="1"/>
              <a:t>Wiederherstellungs-phasen</a:t>
            </a:r>
            <a:r>
              <a:rPr lang="en-IE" sz="2100" dirty="0"/>
              <a:t> </a:t>
            </a:r>
          </a:p>
          <a:p>
            <a:pPr marL="342900" indent="-342900">
              <a:lnSpc>
                <a:spcPct val="120000"/>
              </a:lnSpc>
              <a:buFont typeface="Wingdings" panose="05000000000000000000" pitchFamily="2" charset="2"/>
              <a:buChar char="v"/>
            </a:pPr>
            <a:r>
              <a:rPr lang="en-IE" sz="2100" b="1" dirty="0" err="1">
                <a:solidFill>
                  <a:srgbClr val="F27954"/>
                </a:solidFill>
              </a:rPr>
              <a:t>Erfahren</a:t>
            </a:r>
            <a:r>
              <a:rPr lang="en-IE" sz="2100" b="1" dirty="0">
                <a:solidFill>
                  <a:srgbClr val="F27954"/>
                </a:solidFill>
              </a:rPr>
              <a:t> Sie</a:t>
            </a:r>
            <a:r>
              <a:rPr lang="en-IE" sz="2100" dirty="0"/>
              <a:t>, wie Regionen und Partner als Kollektiv zum Nutzen des Reiseziels zusammenarbeiten können</a:t>
            </a:r>
          </a:p>
          <a:p>
            <a:pPr marL="342900" indent="-342900">
              <a:lnSpc>
                <a:spcPct val="120000"/>
              </a:lnSpc>
              <a:buFont typeface="Wingdings" panose="05000000000000000000" pitchFamily="2" charset="2"/>
              <a:buChar char="v"/>
            </a:pPr>
            <a:r>
              <a:rPr lang="en-IE" sz="2100" b="1" dirty="0">
                <a:solidFill>
                  <a:srgbClr val="916395"/>
                </a:solidFill>
              </a:rPr>
              <a:t>Lassen Sie sich </a:t>
            </a:r>
            <a:r>
              <a:rPr lang="en-IE" sz="2100" dirty="0"/>
              <a:t>von überzeugenden, erprobten und oft kostengünstigen Marketingkampagnen </a:t>
            </a:r>
            <a:r>
              <a:rPr lang="en-IE" sz="2100" b="1" dirty="0">
                <a:solidFill>
                  <a:srgbClr val="916395"/>
                </a:solidFill>
              </a:rPr>
              <a:t>inspirieren</a:t>
            </a:r>
            <a:r>
              <a:rPr lang="en-IE" sz="2100" dirty="0"/>
              <a:t>, die bereits mit renommierten Preisen ausgezeichnet wurden.</a:t>
            </a:r>
          </a:p>
          <a:p>
            <a:pPr marL="342900" indent="-342900">
              <a:lnSpc>
                <a:spcPct val="120000"/>
              </a:lnSpc>
              <a:buFont typeface="Wingdings" panose="05000000000000000000" pitchFamily="2" charset="2"/>
              <a:buChar char="v"/>
            </a:pPr>
            <a:r>
              <a:rPr lang="en-IE" sz="2100" b="1" dirty="0">
                <a:solidFill>
                  <a:srgbClr val="3AA091"/>
                </a:solidFill>
              </a:rPr>
              <a:t>Lernen Sie</a:t>
            </a:r>
            <a:r>
              <a:rPr lang="en-IE" sz="2100" dirty="0"/>
              <a:t>, wie man den "neuen Touristen" und die "neue Norm" nach der Krise bewertet und wie eine Region ihre Marketingpraktiken an die Situation </a:t>
            </a:r>
            <a:r>
              <a:rPr lang="en-IE" sz="2100" dirty="0" err="1"/>
              <a:t>nach</a:t>
            </a:r>
            <a:r>
              <a:rPr lang="en-IE" sz="2100" dirty="0"/>
              <a:t> der Krise anpassen kann </a:t>
            </a:r>
          </a:p>
          <a:p>
            <a:pPr marL="342900" indent="-342900">
              <a:buFont typeface="Wingdings" panose="05000000000000000000" pitchFamily="2" charset="2"/>
              <a:buChar char="v"/>
            </a:pPr>
            <a:endParaRPr lang="en-IE" dirty="0"/>
          </a:p>
        </p:txBody>
      </p:sp>
      <p:pic>
        <p:nvPicPr>
          <p:cNvPr id="2" name="Picture Placeholder 29" descr="A picture containing sky, ground, outdoor, person&#10;&#10;Description automatically generated">
            <a:extLst>
              <a:ext uri="{FF2B5EF4-FFF2-40B4-BE49-F238E27FC236}">
                <a16:creationId xmlns:a16="http://schemas.microsoft.com/office/drawing/2014/main" id="{BFBFE895-AA8C-31DF-5007-3FE6BDDE8E78}"/>
              </a:ext>
            </a:extLst>
          </p:cNvPr>
          <p:cNvPicPr>
            <a:picLocks noGrp="1" noChangeAspect="1"/>
          </p:cNvPicPr>
          <p:nvPr>
            <p:ph type="pic" sz="quarter" idx="19"/>
          </p:nvPr>
        </p:nvPicPr>
        <p:blipFill rotWithShape="1">
          <a:blip r:embed="rId2"/>
          <a:srcRect l="23825" r="23825"/>
          <a:stretch/>
        </p:blipFill>
        <p:spPr>
          <a:xfrm>
            <a:off x="5956300" y="0"/>
            <a:ext cx="5395913" cy="6858000"/>
          </a:xfrm>
        </p:spPr>
      </p:pic>
    </p:spTree>
    <p:extLst>
      <p:ext uri="{BB962C8B-B14F-4D97-AF65-F5344CB8AC3E}">
        <p14:creationId xmlns:p14="http://schemas.microsoft.com/office/powerpoint/2010/main" val="264431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25000" lnSpcReduction="20000"/>
          </a:bodyPr>
          <a:lstStyle/>
          <a:p>
            <a:pPr>
              <a:lnSpc>
                <a:spcPct val="120000"/>
              </a:lnSpc>
              <a:spcBef>
                <a:spcPts val="0"/>
              </a:spcBef>
            </a:pPr>
            <a:r>
              <a:rPr lang="de-DE" sz="12400" b="1" dirty="0"/>
              <a:t>Gut gemacht!</a:t>
            </a:r>
          </a:p>
          <a:p>
            <a:pPr>
              <a:lnSpc>
                <a:spcPct val="120000"/>
              </a:lnSpc>
              <a:spcBef>
                <a:spcPts val="0"/>
              </a:spcBef>
            </a:pPr>
            <a:endParaRPr lang="de-DE" sz="11000" b="1" dirty="0"/>
          </a:p>
          <a:p>
            <a:pPr>
              <a:lnSpc>
                <a:spcPct val="120000"/>
              </a:lnSpc>
              <a:spcBef>
                <a:spcPts val="0"/>
              </a:spcBef>
            </a:pPr>
            <a:r>
              <a:rPr lang="de-DE" sz="9600" dirty="0"/>
              <a:t>Sie haben das achte Modul abgeschlossen.</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104904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descr="A picture containing text, outdoor, building, street&#10;&#10;Description automatically generated">
            <a:extLst>
              <a:ext uri="{FF2B5EF4-FFF2-40B4-BE49-F238E27FC236}">
                <a16:creationId xmlns:a16="http://schemas.microsoft.com/office/drawing/2014/main" id="{BECC776C-92DA-7594-F137-95F6D4C31CB2}"/>
              </a:ext>
            </a:extLst>
          </p:cNvPr>
          <p:cNvPicPr>
            <a:picLocks noGrp="1" noChangeAspect="1"/>
          </p:cNvPicPr>
          <p:nvPr>
            <p:ph type="pic" sz="quarter" idx="10"/>
          </p:nvPr>
        </p:nvPicPr>
        <p:blipFill>
          <a:blip r:embed="rId2"/>
          <a:srcRect t="14105" b="14105"/>
          <a:stretch>
            <a:fillRect/>
          </a:stretch>
        </p:blipFill>
        <p:spPr>
          <a:xfrm>
            <a:off x="295274" y="546893"/>
            <a:ext cx="11696700" cy="5764213"/>
          </a:xfrm>
        </p:spPr>
      </p:pic>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54930" y="1325549"/>
            <a:ext cx="5444772" cy="938781"/>
          </a:xfrm>
        </p:spPr>
        <p:txBody>
          <a:bodyPr/>
          <a:lstStyle/>
          <a:p>
            <a:r>
              <a:rPr lang="en-IE" sz="3200" b="0" dirty="0"/>
              <a:t>1.  Wirksames Krisenreaktionsmarketing für Tourismusregionen</a:t>
            </a:r>
          </a:p>
        </p:txBody>
      </p:sp>
      <p:sp>
        <p:nvSpPr>
          <p:cNvPr id="9" name="TextBox 8">
            <a:extLst>
              <a:ext uri="{FF2B5EF4-FFF2-40B4-BE49-F238E27FC236}">
                <a16:creationId xmlns:a16="http://schemas.microsoft.com/office/drawing/2014/main" id="{85DEAFE4-6F54-B443-A5A6-EEC769E8B58A}"/>
              </a:ext>
            </a:extLst>
          </p:cNvPr>
          <p:cNvSpPr txBox="1"/>
          <p:nvPr/>
        </p:nvSpPr>
        <p:spPr>
          <a:xfrm>
            <a:off x="6258101" y="3352800"/>
            <a:ext cx="5933899"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5" name="TextBox 4">
            <a:extLst>
              <a:ext uri="{FF2B5EF4-FFF2-40B4-BE49-F238E27FC236}">
                <a16:creationId xmlns:a16="http://schemas.microsoft.com/office/drawing/2014/main" id="{9B543354-6129-C4E2-519F-A72AF0901866}"/>
              </a:ext>
            </a:extLst>
          </p:cNvPr>
          <p:cNvSpPr txBox="1"/>
          <p:nvPr/>
        </p:nvSpPr>
        <p:spPr>
          <a:xfrm>
            <a:off x="6283362" y="2921167"/>
            <a:ext cx="5915026" cy="1015663"/>
          </a:xfrm>
          <a:prstGeom prst="rect">
            <a:avLst/>
          </a:prstGeom>
          <a:solidFill>
            <a:srgbClr val="086D6E"/>
          </a:solidFill>
        </p:spPr>
        <p:txBody>
          <a:bodyPr wrap="square" rtlCol="0">
            <a:spAutoFit/>
          </a:bodyPr>
          <a:lstStyle/>
          <a:p>
            <a:r>
              <a:rPr lang="en-IE" sz="2000" i="1" dirty="0">
                <a:solidFill>
                  <a:schemeClr val="bg1"/>
                </a:solidFill>
              </a:rPr>
              <a:t>Die </a:t>
            </a:r>
            <a:r>
              <a:rPr lang="en-IE" sz="2000" i="1" dirty="0" err="1">
                <a:solidFill>
                  <a:schemeClr val="bg1"/>
                </a:solidFill>
              </a:rPr>
              <a:t>Regionen</a:t>
            </a:r>
            <a:r>
              <a:rPr lang="en-IE" sz="2000" i="1" dirty="0">
                <a:solidFill>
                  <a:schemeClr val="bg1"/>
                </a:solidFill>
              </a:rPr>
              <a:t> </a:t>
            </a:r>
            <a:r>
              <a:rPr lang="en-IE" sz="2000" i="1" dirty="0" err="1">
                <a:solidFill>
                  <a:schemeClr val="bg1"/>
                </a:solidFill>
              </a:rPr>
              <a:t>müssen</a:t>
            </a:r>
            <a:r>
              <a:rPr lang="en-IE" sz="2000" i="1" dirty="0">
                <a:solidFill>
                  <a:schemeClr val="bg1"/>
                </a:solidFill>
              </a:rPr>
              <a:t> das </a:t>
            </a:r>
            <a:r>
              <a:rPr lang="en-IE" sz="2000" i="1" dirty="0" err="1">
                <a:solidFill>
                  <a:schemeClr val="bg1"/>
                </a:solidFill>
              </a:rPr>
              <a:t>Krisenreaktionsmarketing</a:t>
            </a:r>
            <a:r>
              <a:rPr lang="en-IE" sz="2000" i="1" dirty="0">
                <a:solidFill>
                  <a:schemeClr val="bg1"/>
                </a:solidFill>
              </a:rPr>
              <a:t> </a:t>
            </a:r>
            <a:r>
              <a:rPr lang="en-IE" sz="2000" i="1" dirty="0" err="1">
                <a:solidFill>
                  <a:schemeClr val="bg1"/>
                </a:solidFill>
              </a:rPr>
              <a:t>anpassen</a:t>
            </a:r>
            <a:r>
              <a:rPr lang="en-IE" sz="2000" i="1" dirty="0">
                <a:solidFill>
                  <a:schemeClr val="bg1"/>
                </a:solidFill>
              </a:rPr>
              <a:t> und </a:t>
            </a:r>
            <a:r>
              <a:rPr lang="en-IE" sz="2000" i="1" dirty="0" err="1">
                <a:solidFill>
                  <a:schemeClr val="bg1"/>
                </a:solidFill>
              </a:rPr>
              <a:t>weiterhin</a:t>
            </a:r>
            <a:r>
              <a:rPr lang="en-IE" sz="2000" i="1" dirty="0">
                <a:solidFill>
                  <a:schemeClr val="bg1"/>
                </a:solidFill>
              </a:rPr>
              <a:t> für </a:t>
            </a:r>
            <a:r>
              <a:rPr lang="en-IE" sz="2000" i="1" dirty="0" err="1">
                <a:solidFill>
                  <a:schemeClr val="bg1"/>
                </a:solidFill>
              </a:rPr>
              <a:t>eine</a:t>
            </a:r>
            <a:r>
              <a:rPr lang="en-IE" sz="2000" i="1" dirty="0">
                <a:solidFill>
                  <a:schemeClr val="bg1"/>
                </a:solidFill>
              </a:rPr>
              <a:t> </a:t>
            </a:r>
            <a:r>
              <a:rPr lang="en-IE" sz="2000" i="1" dirty="0" err="1">
                <a:solidFill>
                  <a:schemeClr val="bg1"/>
                </a:solidFill>
              </a:rPr>
              <a:t>wirksame</a:t>
            </a:r>
            <a:r>
              <a:rPr lang="en-IE" sz="2000" i="1" dirty="0">
                <a:solidFill>
                  <a:schemeClr val="bg1"/>
                </a:solidFill>
              </a:rPr>
              <a:t> </a:t>
            </a:r>
            <a:r>
              <a:rPr lang="en-IE" sz="2000" i="1" dirty="0" err="1">
                <a:solidFill>
                  <a:schemeClr val="bg1"/>
                </a:solidFill>
              </a:rPr>
              <a:t>Wiederherstellung</a:t>
            </a:r>
            <a:r>
              <a:rPr lang="en-IE" sz="2000" i="1" dirty="0">
                <a:solidFill>
                  <a:schemeClr val="bg1"/>
                </a:solidFill>
              </a:rPr>
              <a:t> </a:t>
            </a:r>
            <a:r>
              <a:rPr lang="en-IE" sz="2000" i="1" dirty="0" err="1">
                <a:solidFill>
                  <a:schemeClr val="bg1"/>
                </a:solidFill>
              </a:rPr>
              <a:t>nach</a:t>
            </a:r>
            <a:r>
              <a:rPr lang="en-IE" sz="2000" i="1" dirty="0">
                <a:solidFill>
                  <a:schemeClr val="bg1"/>
                </a:solidFill>
              </a:rPr>
              <a:t> der </a:t>
            </a:r>
            <a:r>
              <a:rPr lang="en-IE" sz="2000" i="1" dirty="0" err="1">
                <a:solidFill>
                  <a:schemeClr val="bg1"/>
                </a:solidFill>
              </a:rPr>
              <a:t>Krise</a:t>
            </a:r>
            <a:r>
              <a:rPr lang="en-IE" sz="2000" i="1" dirty="0">
                <a:solidFill>
                  <a:schemeClr val="bg1"/>
                </a:solidFill>
              </a:rPr>
              <a:t> </a:t>
            </a:r>
            <a:r>
              <a:rPr lang="en-IE" sz="2000" i="1" dirty="0" err="1">
                <a:solidFill>
                  <a:schemeClr val="bg1"/>
                </a:solidFill>
              </a:rPr>
              <a:t>werben</a:t>
            </a:r>
            <a:endParaRPr lang="en-IE" sz="2000" i="1" dirty="0">
              <a:solidFill>
                <a:schemeClr val="bg1"/>
              </a:solidFill>
            </a:endParaRPr>
          </a:p>
        </p:txBody>
      </p:sp>
    </p:spTree>
    <p:extLst>
      <p:ext uri="{BB962C8B-B14F-4D97-AF65-F5344CB8AC3E}">
        <p14:creationId xmlns:p14="http://schemas.microsoft.com/office/powerpoint/2010/main" val="238093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329234" y="805256"/>
            <a:ext cx="6094265" cy="6159274"/>
          </a:xfrm>
        </p:spPr>
        <p:txBody>
          <a:bodyPr>
            <a:normAutofit fontScale="92500" lnSpcReduction="10000"/>
          </a:bodyPr>
          <a:lstStyle/>
          <a:p>
            <a:pPr algn="l" fontAlgn="base">
              <a:lnSpc>
                <a:spcPct val="120000"/>
              </a:lnSpc>
            </a:pPr>
            <a:r>
              <a:rPr lang="en-IE" sz="1800" dirty="0"/>
              <a:t>Krisenereignisse können die gesamte Art der Vermarktung von Tourismusregionen verändern. </a:t>
            </a:r>
            <a:r>
              <a:rPr lang="en-IE" sz="1800" dirty="0" err="1"/>
              <a:t>Während</a:t>
            </a:r>
            <a:r>
              <a:rPr lang="en-IE" sz="1800" dirty="0"/>
              <a:t> COVID zögerten die Menschen und vermieden es, Kontakte zu </a:t>
            </a:r>
            <a:r>
              <a:rPr lang="en-IE" sz="1800" dirty="0" err="1"/>
              <a:t>knüpfen</a:t>
            </a:r>
            <a:r>
              <a:rPr lang="en-IE" sz="1800" dirty="0"/>
              <a:t>, </a:t>
            </a:r>
            <a:r>
              <a:rPr lang="en-IE" sz="1800" dirty="0" err="1"/>
              <a:t>obwohl</a:t>
            </a:r>
            <a:r>
              <a:rPr lang="en-IE" sz="1800" dirty="0"/>
              <a:t> </a:t>
            </a:r>
            <a:r>
              <a:rPr lang="en-IE" sz="1800" dirty="0" err="1"/>
              <a:t>genau</a:t>
            </a:r>
            <a:r>
              <a:rPr lang="en-IE" sz="1800" dirty="0"/>
              <a:t> dies normalerweise der Grund ist, warum </a:t>
            </a:r>
            <a:r>
              <a:rPr lang="en-IE" sz="1800" dirty="0" err="1"/>
              <a:t>Touristen</a:t>
            </a:r>
            <a:r>
              <a:rPr lang="en-IE" sz="1800" dirty="0"/>
              <a:t> in </a:t>
            </a:r>
            <a:r>
              <a:rPr lang="en-IE" sz="1800" dirty="0" err="1"/>
              <a:t>ein</a:t>
            </a:r>
            <a:r>
              <a:rPr lang="en-IE" sz="1800" dirty="0"/>
              <a:t> </a:t>
            </a:r>
            <a:r>
              <a:rPr lang="en-IE" sz="1800" dirty="0" err="1"/>
              <a:t>bestimmtes</a:t>
            </a:r>
            <a:r>
              <a:rPr lang="en-IE" sz="1800" dirty="0"/>
              <a:t> </a:t>
            </a:r>
            <a:r>
              <a:rPr lang="en-IE" sz="1800" dirty="0" err="1"/>
              <a:t>Reiseziel</a:t>
            </a:r>
            <a:r>
              <a:rPr lang="en-IE" sz="1800" dirty="0"/>
              <a:t> </a:t>
            </a:r>
            <a:r>
              <a:rPr lang="en-IE" sz="1800" dirty="0" err="1"/>
              <a:t>fahren</a:t>
            </a:r>
            <a:r>
              <a:rPr lang="en-IE" sz="1800" dirty="0"/>
              <a:t> - der </a:t>
            </a:r>
            <a:r>
              <a:rPr lang="en-IE" sz="1800" dirty="0" err="1"/>
              <a:t>Kontakt</a:t>
            </a:r>
            <a:r>
              <a:rPr lang="en-IE" sz="1800" dirty="0"/>
              <a:t> </a:t>
            </a:r>
            <a:r>
              <a:rPr lang="en-IE" sz="1800" dirty="0" err="1"/>
              <a:t>mit</a:t>
            </a:r>
            <a:r>
              <a:rPr lang="en-IE" sz="1800" dirty="0"/>
              <a:t> </a:t>
            </a:r>
            <a:r>
              <a:rPr lang="en-IE" sz="1800" dirty="0" err="1"/>
              <a:t>anderen</a:t>
            </a:r>
            <a:r>
              <a:rPr lang="en-IE" sz="1800" dirty="0"/>
              <a:t> Menschen.</a:t>
            </a:r>
          </a:p>
          <a:p>
            <a:pPr algn="l" fontAlgn="base">
              <a:lnSpc>
                <a:spcPct val="120000"/>
              </a:lnSpc>
            </a:pPr>
            <a:endParaRPr lang="en-IE" sz="1800" dirty="0"/>
          </a:p>
          <a:p>
            <a:pPr algn="l" fontAlgn="base">
              <a:lnSpc>
                <a:spcPct val="120000"/>
              </a:lnSpc>
            </a:pPr>
            <a:r>
              <a:rPr lang="en-IE" sz="1800" dirty="0"/>
              <a:t>Während der </a:t>
            </a:r>
            <a:r>
              <a:rPr lang="en-IE" sz="1800" dirty="0" err="1"/>
              <a:t>Pandemie</a:t>
            </a:r>
            <a:r>
              <a:rPr lang="en-IE" sz="1800" dirty="0"/>
              <a:t> musste alles </a:t>
            </a:r>
            <a:r>
              <a:rPr lang="en-IE" sz="1800" dirty="0" err="1"/>
              <a:t>geändert</a:t>
            </a:r>
            <a:r>
              <a:rPr lang="en-IE" sz="1800" dirty="0"/>
              <a:t> </a:t>
            </a:r>
            <a:r>
              <a:rPr lang="en-IE" sz="1800" dirty="0" err="1"/>
              <a:t>werden</a:t>
            </a:r>
            <a:r>
              <a:rPr lang="en-IE" sz="1800" dirty="0"/>
              <a:t>: die Bilder, die Botschaften, die Informationen, was beworben wurde, wer angesprochen wurde.  Alle geplanten </a:t>
            </a:r>
            <a:r>
              <a:rPr lang="en-IE" sz="1800" dirty="0" err="1"/>
              <a:t>Marketingmaßnahmen</a:t>
            </a:r>
            <a:r>
              <a:rPr lang="en-IE" sz="1800" dirty="0"/>
              <a:t> </a:t>
            </a:r>
            <a:r>
              <a:rPr lang="en-IE" sz="1800" dirty="0" err="1"/>
              <a:t>wurden</a:t>
            </a:r>
            <a:r>
              <a:rPr lang="en-IE" sz="1800" dirty="0"/>
              <a:t> </a:t>
            </a:r>
            <a:r>
              <a:rPr lang="en-IE" sz="1800" dirty="0" err="1"/>
              <a:t>über</a:t>
            </a:r>
            <a:r>
              <a:rPr lang="en-IE" sz="1800" dirty="0"/>
              <a:t> den </a:t>
            </a:r>
            <a:r>
              <a:rPr lang="en-IE" sz="1800" dirty="0" err="1"/>
              <a:t>Haufen</a:t>
            </a:r>
            <a:r>
              <a:rPr lang="en-IE" sz="1800" dirty="0"/>
              <a:t> </a:t>
            </a:r>
            <a:r>
              <a:rPr lang="en-IE" sz="1800" dirty="0" err="1"/>
              <a:t>geworfen</a:t>
            </a:r>
            <a:r>
              <a:rPr lang="en-IE" sz="1800" dirty="0"/>
              <a:t> und durch </a:t>
            </a:r>
            <a:r>
              <a:rPr lang="en-IE" sz="1800" dirty="0" err="1"/>
              <a:t>Botschaften</a:t>
            </a:r>
            <a:r>
              <a:rPr lang="en-IE" sz="1800" dirty="0"/>
              <a:t> </a:t>
            </a:r>
            <a:r>
              <a:rPr lang="en-IE" sz="1800" dirty="0" err="1"/>
              <a:t>ersetzt</a:t>
            </a:r>
            <a:r>
              <a:rPr lang="en-IE" sz="1800" dirty="0"/>
              <a:t>, die klar und sicherheitsorientiert waren und die Reiseziele (irgendwie!) zugänglich machen sollten.</a:t>
            </a:r>
          </a:p>
          <a:p>
            <a:pPr algn="l" fontAlgn="base">
              <a:lnSpc>
                <a:spcPct val="120000"/>
              </a:lnSpc>
            </a:pPr>
            <a:endParaRPr lang="en-IE" sz="1800" dirty="0"/>
          </a:p>
          <a:p>
            <a:pPr algn="l" fontAlgn="base">
              <a:lnSpc>
                <a:spcPct val="120000"/>
              </a:lnSpc>
            </a:pPr>
            <a:r>
              <a:rPr lang="en-GB" sz="1800" dirty="0"/>
              <a:t>Das Tourismusmarketing hat eine komplette 360-Grad-Drehung vollzogen und musste schnell handeln, um das Image des Reiseziels und die Wahrnehmung der Besucher zu steuern. Im nächsten Abschnitt wird gezeigt, wie verschiedene Tourismusregionen genau das auf einfache und wirksame Weise getan haben. Die </a:t>
            </a:r>
            <a:r>
              <a:rPr lang="en-GB" sz="1800" dirty="0" err="1"/>
              <a:t>Marketingexperten</a:t>
            </a:r>
            <a:r>
              <a:rPr lang="en-GB" sz="1800" dirty="0"/>
              <a:t> müssen die Krise als neue Dimension in ihre Strategien einbeziehen.</a:t>
            </a:r>
          </a:p>
          <a:p>
            <a:pPr>
              <a:lnSpc>
                <a:spcPct val="120000"/>
              </a:lnSpc>
            </a:pPr>
            <a:endParaRPr lang="en-IE" sz="18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0"/>
            <a:ext cx="5861183" cy="582221"/>
          </a:xfrm>
        </p:spPr>
        <p:txBody>
          <a:bodyPr>
            <a:noAutofit/>
          </a:bodyPr>
          <a:lstStyle/>
          <a:p>
            <a:pPr algn="ctr"/>
            <a:r>
              <a:rPr lang="en-IE" sz="2400" dirty="0"/>
              <a:t>Regionen müssen während einer Krise auf Krisenmarketing umstellen </a:t>
            </a:r>
          </a:p>
        </p:txBody>
      </p:sp>
      <p:sp>
        <p:nvSpPr>
          <p:cNvPr id="4" name="Bildplatzhalter 3">
            <a:extLst>
              <a:ext uri="{FF2B5EF4-FFF2-40B4-BE49-F238E27FC236}">
                <a16:creationId xmlns:a16="http://schemas.microsoft.com/office/drawing/2014/main" id="{5AF9C5F0-664B-AF0C-A28F-6594E595E0A0}"/>
              </a:ext>
            </a:extLst>
          </p:cNvPr>
          <p:cNvSpPr>
            <a:spLocks noGrp="1"/>
          </p:cNvSpPr>
          <p:nvPr>
            <p:ph type="pic" sz="quarter" idx="10"/>
          </p:nvPr>
        </p:nvSpPr>
        <p:spPr/>
      </p:sp>
      <p:pic>
        <p:nvPicPr>
          <p:cNvPr id="2" name="Picture Placeholder 2" descr="A picture containing text, person, posing&#10;&#10;Description automatically generated">
            <a:extLst>
              <a:ext uri="{FF2B5EF4-FFF2-40B4-BE49-F238E27FC236}">
                <a16:creationId xmlns:a16="http://schemas.microsoft.com/office/drawing/2014/main" id="{BE788AF8-6492-DD37-6C06-CEF38B0CBC34}"/>
              </a:ext>
            </a:extLst>
          </p:cNvPr>
          <p:cNvPicPr>
            <a:picLocks noChangeAspect="1"/>
          </p:cNvPicPr>
          <p:nvPr/>
        </p:nvPicPr>
        <p:blipFill>
          <a:blip r:embed="rId2"/>
          <a:srcRect l="15958" r="15958"/>
          <a:stretch>
            <a:fillRect/>
          </a:stretch>
        </p:blipFill>
        <p:spPr>
          <a:xfrm>
            <a:off x="6381403" y="228600"/>
            <a:ext cx="5810597" cy="5688106"/>
          </a:xfrm>
          <a:prstGeom prst="rect">
            <a:avLst/>
          </a:prstGeom>
          <a:solidFill>
            <a:schemeClr val="bg1"/>
          </a:solidFill>
        </p:spPr>
      </p:pic>
    </p:spTree>
    <p:extLst>
      <p:ext uri="{BB962C8B-B14F-4D97-AF65-F5344CB8AC3E}">
        <p14:creationId xmlns:p14="http://schemas.microsoft.com/office/powerpoint/2010/main" val="343219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28916" y="1765527"/>
            <a:ext cx="5861183" cy="6159274"/>
          </a:xfrm>
        </p:spPr>
        <p:txBody>
          <a:bodyPr>
            <a:normAutofit/>
          </a:bodyPr>
          <a:lstStyle/>
          <a:p>
            <a:pPr algn="l"/>
            <a:r>
              <a:rPr lang="en-GB" sz="2200" b="0" i="0" dirty="0">
                <a:effectLst/>
              </a:rPr>
              <a:t>Die Reisebranche wurde von COVID extrem hart getroffen. Allein </a:t>
            </a:r>
            <a:r>
              <a:rPr lang="en-GB" sz="2200" b="0" i="0" u="none" strike="noStrike" dirty="0">
                <a:effectLst/>
                <a:hlinkClick r:id="rId2">
                  <a:extLst>
                    <a:ext uri="{A12FA001-AC4F-418D-AE19-62706E023703}">
                      <ahyp:hlinkClr xmlns:ahyp="http://schemas.microsoft.com/office/drawing/2018/hyperlinkcolor" val="tx"/>
                    </a:ext>
                  </a:extLst>
                </a:hlinkClick>
              </a:rPr>
              <a:t>in der ersten Hälfte des Jahres 2020 ging der </a:t>
            </a:r>
            <a:r>
              <a:rPr lang="en-GB" sz="2200" b="0" i="0" dirty="0">
                <a:effectLst/>
              </a:rPr>
              <a:t>internationale Reiseverkehr </a:t>
            </a:r>
            <a:r>
              <a:rPr lang="en-GB" sz="2200" b="0" i="0" u="none" strike="noStrike" dirty="0">
                <a:effectLst/>
                <a:hlinkClick r:id="rId2">
                  <a:extLst>
                    <a:ext uri="{A12FA001-AC4F-418D-AE19-62706E023703}">
                      <ahyp:hlinkClr xmlns:ahyp="http://schemas.microsoft.com/office/drawing/2018/hyperlinkcolor" val="tx"/>
                    </a:ext>
                  </a:extLst>
                </a:hlinkClick>
              </a:rPr>
              <a:t>um 65 % zurück</a:t>
            </a:r>
            <a:r>
              <a:rPr lang="en-GB" sz="2200" b="0" i="0" dirty="0">
                <a:effectLst/>
              </a:rPr>
              <a:t>. Viele Unternehmen reagierten darauf mit einer </a:t>
            </a:r>
            <a:r>
              <a:rPr lang="en-GB" sz="2200" b="0" i="0" u="none" strike="noStrike" dirty="0">
                <a:effectLst/>
                <a:hlinkClick r:id="rId3">
                  <a:extLst>
                    <a:ext uri="{A12FA001-AC4F-418D-AE19-62706E023703}">
                      <ahyp:hlinkClr xmlns:ahyp="http://schemas.microsoft.com/office/drawing/2018/hyperlinkcolor" val="tx"/>
                    </a:ext>
                  </a:extLst>
                </a:hlinkClick>
              </a:rPr>
              <a:t>Kürzung ihrer Marketingbudgets</a:t>
            </a:r>
            <a:r>
              <a:rPr lang="en-GB" sz="2200" b="0" i="0" dirty="0">
                <a:effectLst/>
              </a:rPr>
              <a:t>, um dem Einbruch der Einnahmen entgegenzuwirken.</a:t>
            </a:r>
          </a:p>
          <a:p>
            <a:pPr algn="l"/>
            <a:endParaRPr lang="en-GB" sz="2200" b="0" i="0" dirty="0">
              <a:effectLst/>
            </a:endParaRPr>
          </a:p>
          <a:p>
            <a:pPr algn="l"/>
            <a:r>
              <a:rPr lang="en-GB" sz="2200" b="0" i="0" dirty="0">
                <a:effectLst/>
              </a:rPr>
              <a:t>Werbung in einer Zeit, in der die Kunden physisch nicht reisen können, mag kontraintuitiv erscheinen. Aber in vergangenen Rezessionen haben Unternehmen, die während eines Abschwungs weiter in Werbung investiert haben, </a:t>
            </a:r>
            <a:r>
              <a:rPr lang="en-GB" sz="2200" b="0" i="0" u="none" strike="noStrike" dirty="0">
                <a:effectLst/>
                <a:hlinkClick r:id="rId4">
                  <a:extLst>
                    <a:ext uri="{A12FA001-AC4F-418D-AE19-62706E023703}">
                      <ahyp:hlinkClr xmlns:ahyp="http://schemas.microsoft.com/office/drawing/2018/hyperlinkcolor" val="tx"/>
                    </a:ext>
                  </a:extLst>
                </a:hlinkClick>
              </a:rPr>
              <a:t>ihre Konkurrenten überflügelt</a:t>
            </a:r>
            <a:r>
              <a:rPr lang="en-GB" sz="2200" b="0" i="0" dirty="0">
                <a:effectLst/>
              </a:rPr>
              <a:t>, als sich der Markt wieder erholte.</a:t>
            </a:r>
          </a:p>
          <a:p>
            <a:endParaRPr lang="en-IE" sz="22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350910" y="123732"/>
            <a:ext cx="6039189" cy="582221"/>
          </a:xfrm>
        </p:spPr>
        <p:txBody>
          <a:bodyPr>
            <a:noAutofit/>
          </a:bodyPr>
          <a:lstStyle/>
          <a:p>
            <a:pPr algn="ctr"/>
            <a:r>
              <a:rPr lang="en-IE" sz="2800" b="0" dirty="0" err="1"/>
              <a:t>Werbung</a:t>
            </a:r>
            <a:r>
              <a:rPr lang="en-IE" sz="2800" b="0" dirty="0"/>
              <a:t> </a:t>
            </a:r>
            <a:r>
              <a:rPr lang="en-IE" sz="2800" b="0" dirty="0" err="1"/>
              <a:t>während</a:t>
            </a:r>
            <a:r>
              <a:rPr lang="en-IE" sz="2800" b="0" dirty="0"/>
              <a:t> einer Krise kann einer Region </a:t>
            </a:r>
            <a:r>
              <a:rPr lang="en-IE" sz="2800" b="0" dirty="0" err="1"/>
              <a:t>nach</a:t>
            </a:r>
            <a:r>
              <a:rPr lang="en-IE" sz="2800" b="0" dirty="0"/>
              <a:t> der </a:t>
            </a:r>
            <a:r>
              <a:rPr lang="en-IE" sz="2800" b="0" dirty="0" err="1"/>
              <a:t>Krise</a:t>
            </a:r>
            <a:r>
              <a:rPr lang="en-IE" sz="2800" b="0" dirty="0"/>
              <a:t> </a:t>
            </a:r>
            <a:r>
              <a:rPr lang="en-IE" sz="2800" b="0" dirty="0" err="1"/>
              <a:t>einen</a:t>
            </a:r>
            <a:r>
              <a:rPr lang="en-IE" sz="2800" b="0" dirty="0"/>
              <a:t> </a:t>
            </a:r>
            <a:r>
              <a:rPr lang="en-IE" sz="2800" b="0" dirty="0" err="1"/>
              <a:t>Wettbewerbsvorteil</a:t>
            </a:r>
            <a:r>
              <a:rPr lang="en-IE" sz="2800" b="0" dirty="0"/>
              <a:t> </a:t>
            </a:r>
            <a:r>
              <a:rPr lang="en-IE" sz="2800" b="0" dirty="0" err="1"/>
              <a:t>sichern</a:t>
            </a:r>
            <a:endParaRPr lang="en-IE" sz="2800" b="0" dirty="0"/>
          </a:p>
        </p:txBody>
      </p:sp>
      <p:pic>
        <p:nvPicPr>
          <p:cNvPr id="2" name="Picture Placeholder 2" descr="A group of people standing outside a building&#10;&#10;Description automatically generated with medium confidence">
            <a:extLst>
              <a:ext uri="{FF2B5EF4-FFF2-40B4-BE49-F238E27FC236}">
                <a16:creationId xmlns:a16="http://schemas.microsoft.com/office/drawing/2014/main" id="{08B49104-9BDD-54E0-6A07-061983660B57}"/>
              </a:ext>
            </a:extLst>
          </p:cNvPr>
          <p:cNvPicPr>
            <a:picLocks noGrp="1" noChangeAspect="1"/>
          </p:cNvPicPr>
          <p:nvPr>
            <p:ph type="pic" sz="quarter" idx="10"/>
          </p:nvPr>
        </p:nvPicPr>
        <p:blipFill>
          <a:blip r:embed="rId5"/>
          <a:srcRect l="15941" r="15941"/>
          <a:stretch>
            <a:fillRect/>
          </a:stretch>
        </p:blipFill>
        <p:spPr>
          <a:xfrm>
            <a:off x="6508956" y="228600"/>
            <a:ext cx="5564187" cy="5448300"/>
          </a:xfrm>
        </p:spPr>
      </p:pic>
    </p:spTree>
    <p:extLst>
      <p:ext uri="{BB962C8B-B14F-4D97-AF65-F5344CB8AC3E}">
        <p14:creationId xmlns:p14="http://schemas.microsoft.com/office/powerpoint/2010/main" val="342727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59EF0B-6BD3-9BE4-92BF-D2476335499D}"/>
              </a:ext>
            </a:extLst>
          </p:cNvPr>
          <p:cNvSpPr>
            <a:spLocks noGrp="1"/>
          </p:cNvSpPr>
          <p:nvPr>
            <p:ph type="body" sz="quarter" idx="16"/>
          </p:nvPr>
        </p:nvSpPr>
        <p:spPr>
          <a:xfrm>
            <a:off x="326847" y="236922"/>
            <a:ext cx="5294024" cy="582221"/>
          </a:xfrm>
        </p:spPr>
        <p:txBody>
          <a:bodyPr anchor="ctr">
            <a:normAutofit fontScale="70000" lnSpcReduction="20000"/>
          </a:bodyPr>
          <a:lstStyle/>
          <a:p>
            <a:r>
              <a:rPr lang="en-IE" dirty="0">
                <a:solidFill>
                  <a:srgbClr val="F27954"/>
                </a:solidFill>
              </a:rPr>
              <a:t>Regionales Krisenreaktionsmarketing</a:t>
            </a:r>
          </a:p>
        </p:txBody>
      </p:sp>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326847" y="819143"/>
            <a:ext cx="5903624" cy="5892974"/>
          </a:xfrm>
          <a:solidFill>
            <a:schemeClr val="bg1"/>
          </a:solidFill>
        </p:spPr>
        <p:txBody>
          <a:bodyPr>
            <a:normAutofit fontScale="77500" lnSpcReduction="20000"/>
          </a:bodyPr>
          <a:lstStyle/>
          <a:p>
            <a:pPr>
              <a:lnSpc>
                <a:spcPct val="120000"/>
              </a:lnSpc>
            </a:pPr>
            <a:r>
              <a:rPr lang="en-GB" dirty="0"/>
              <a:t>Die Region sollte sich im Voraus darüber im Klaren sein, wie sie mit den Besuchern kommunizieren wird, um die Steuerung und Reaktion auf eine Krise zu erleichtern. </a:t>
            </a:r>
          </a:p>
          <a:p>
            <a:pPr>
              <a:lnSpc>
                <a:spcPct val="120000"/>
              </a:lnSpc>
            </a:pPr>
            <a:endParaRPr lang="en-GB" dirty="0"/>
          </a:p>
          <a:p>
            <a:pPr>
              <a:lnSpc>
                <a:spcPct val="120000"/>
              </a:lnSpc>
            </a:pPr>
            <a:r>
              <a:rPr lang="en-GB" b="1" dirty="0">
                <a:solidFill>
                  <a:srgbClr val="F27954"/>
                </a:solidFill>
              </a:rPr>
              <a:t>Einbindung der Reiseveranstalter in die Verbreitung von Krisenmarketing und -kommunikation. </a:t>
            </a:r>
            <a:r>
              <a:rPr lang="en-GB" dirty="0"/>
              <a:t>Neben den Medien, die die Besucher über ein Krisenereignis informieren, sind auch die Reiseveranstalter und Beherbergungsbetriebe bestens positioniert, um ihre Kunden und potenziellen Besucher mit praktischen und zuverlässigen Informationen über Reisepläne, die Sicherheit der Routen, alternative Aktivitäten usw. zu versorgen. </a:t>
            </a:r>
          </a:p>
          <a:p>
            <a:pPr>
              <a:lnSpc>
                <a:spcPct val="120000"/>
              </a:lnSpc>
            </a:pPr>
            <a:endParaRPr lang="en-GB" dirty="0"/>
          </a:p>
          <a:p>
            <a:pPr>
              <a:lnSpc>
                <a:spcPct val="120000"/>
              </a:lnSpc>
            </a:pPr>
            <a:r>
              <a:rPr lang="en-GB" b="1" dirty="0">
                <a:solidFill>
                  <a:srgbClr val="F27954"/>
                </a:solidFill>
              </a:rPr>
              <a:t>Stellen Sie den Betreibern die benötigten Informationen zur Verfügung. </a:t>
            </a:r>
            <a:r>
              <a:rPr lang="en-GB" dirty="0"/>
              <a:t>Tourismusunternehmen benötigen klare und präzise Informationen sowie regelmäßige Aktualisierungen, damit Besucher, ihre Familien und potenzielle Besucher angemessen über die Krisensituation informiert werden können. </a:t>
            </a:r>
            <a:r>
              <a:rPr lang="en-GB" sz="2400" dirty="0">
                <a:hlinkClick r:id="rId2"/>
              </a:rPr>
              <a:t>(Quelle</a:t>
            </a:r>
            <a:r>
              <a:rPr lang="en-GB" sz="2400" dirty="0"/>
              <a:t>)</a:t>
            </a:r>
            <a:endParaRPr lang="en-IE" sz="2400" dirty="0"/>
          </a:p>
          <a:p>
            <a:pPr>
              <a:lnSpc>
                <a:spcPct val="120000"/>
              </a:lnSpc>
            </a:pPr>
            <a:endParaRPr lang="en-GB" dirty="0"/>
          </a:p>
          <a:p>
            <a:pPr>
              <a:lnSpc>
                <a:spcPct val="120000"/>
              </a:lnSpc>
            </a:pPr>
            <a:endParaRPr lang="en-GB" dirty="0"/>
          </a:p>
          <a:p>
            <a:pPr>
              <a:lnSpc>
                <a:spcPct val="120000"/>
              </a:lnSpc>
            </a:pPr>
            <a:endParaRPr lang="en-IE" dirty="0"/>
          </a:p>
        </p:txBody>
      </p:sp>
      <p:pic>
        <p:nvPicPr>
          <p:cNvPr id="2" name="Picture Placeholder 12" descr="A picture containing building, ground, outdoor, sky&#10;&#10;Description automatically generated">
            <a:extLst>
              <a:ext uri="{FF2B5EF4-FFF2-40B4-BE49-F238E27FC236}">
                <a16:creationId xmlns:a16="http://schemas.microsoft.com/office/drawing/2014/main" id="{467BAD68-1D76-49C7-5D9E-8A508099DBA6}"/>
              </a:ext>
            </a:extLst>
          </p:cNvPr>
          <p:cNvPicPr>
            <a:picLocks noGrp="1" noChangeAspect="1"/>
          </p:cNvPicPr>
          <p:nvPr>
            <p:ph type="pic" sz="quarter" idx="19"/>
          </p:nvPr>
        </p:nvPicPr>
        <p:blipFill>
          <a:blip r:embed="rId3"/>
          <a:srcRect l="830" r="830"/>
          <a:stretch>
            <a:fillRect/>
          </a:stretch>
        </p:blipFill>
        <p:spPr>
          <a:xfrm>
            <a:off x="6369619" y="0"/>
            <a:ext cx="5395913" cy="6858000"/>
          </a:xfrm>
        </p:spPr>
      </p:pic>
    </p:spTree>
    <p:extLst>
      <p:ext uri="{BB962C8B-B14F-4D97-AF65-F5344CB8AC3E}">
        <p14:creationId xmlns:p14="http://schemas.microsoft.com/office/powerpoint/2010/main" val="265719447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6055</Words>
  <Application>Microsoft Office PowerPoint</Application>
  <PresentationFormat>Breitbild</PresentationFormat>
  <Paragraphs>373</Paragraphs>
  <Slides>50</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50</vt:i4>
      </vt:variant>
    </vt:vector>
  </HeadingPairs>
  <TitlesOfParts>
    <vt:vector size="57" baseType="lpstr">
      <vt:lpstr>Aharoni</vt:lpstr>
      <vt:lpstr>Arial</vt:lpstr>
      <vt:lpstr>Calibri</vt:lpstr>
      <vt:lpstr>Calibri Light</vt:lpstr>
      <vt:lpstr>Montserrat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7</cp:revision>
  <dcterms:created xsi:type="dcterms:W3CDTF">2023-05-02T08:32:10Z</dcterms:created>
  <dcterms:modified xsi:type="dcterms:W3CDTF">2023-07-04T11:40:32Z</dcterms:modified>
</cp:coreProperties>
</file>