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6010" r:id="rId2"/>
    <p:sldId id="6025" r:id="rId3"/>
    <p:sldId id="5510" r:id="rId4"/>
    <p:sldId id="6012" r:id="rId5"/>
    <p:sldId id="6013" r:id="rId6"/>
    <p:sldId id="5673" r:id="rId7"/>
    <p:sldId id="4874" r:id="rId8"/>
    <p:sldId id="5759" r:id="rId9"/>
    <p:sldId id="5760" r:id="rId10"/>
    <p:sldId id="5761" r:id="rId11"/>
    <p:sldId id="5927" r:id="rId12"/>
    <p:sldId id="5786" r:id="rId13"/>
    <p:sldId id="5785" r:id="rId14"/>
    <p:sldId id="5787" r:id="rId15"/>
    <p:sldId id="5672" r:id="rId16"/>
    <p:sldId id="5789" r:id="rId17"/>
    <p:sldId id="5788" r:id="rId18"/>
    <p:sldId id="5790" r:id="rId19"/>
    <p:sldId id="5817" r:id="rId20"/>
    <p:sldId id="5791" r:id="rId21"/>
    <p:sldId id="5792" r:id="rId22"/>
    <p:sldId id="5812" r:id="rId23"/>
    <p:sldId id="5815" r:id="rId24"/>
    <p:sldId id="5797" r:id="rId25"/>
    <p:sldId id="5798" r:id="rId26"/>
    <p:sldId id="5876" r:id="rId27"/>
    <p:sldId id="5882" r:id="rId28"/>
    <p:sldId id="5802" r:id="rId29"/>
    <p:sldId id="5805" r:id="rId30"/>
    <p:sldId id="5800" r:id="rId31"/>
    <p:sldId id="5871" r:id="rId32"/>
    <p:sldId id="5872" r:id="rId33"/>
    <p:sldId id="5873" r:id="rId34"/>
    <p:sldId id="6014" r:id="rId35"/>
    <p:sldId id="6015" r:id="rId36"/>
    <p:sldId id="5894" r:id="rId37"/>
    <p:sldId id="5834" r:id="rId38"/>
    <p:sldId id="5887" r:id="rId39"/>
    <p:sldId id="5877" r:id="rId40"/>
    <p:sldId id="5925" r:id="rId41"/>
    <p:sldId id="5888" r:id="rId42"/>
    <p:sldId id="5926" r:id="rId43"/>
    <p:sldId id="5618" r:id="rId44"/>
    <p:sldId id="5884" r:id="rId45"/>
    <p:sldId id="6028" r:id="rId46"/>
    <p:sldId id="6017" r:id="rId4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0" d="100"/>
          <a:sy n="110"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FA0D7C-2197-460F-B45F-77E4034FAB87}" type="datetimeFigureOut">
              <a:rPr lang="de-DE" smtClean="0"/>
              <a:t>03.07.2023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702A1-FE61-4910-8CDF-BD4A08074F37}" type="slidenum">
              <a:rPr lang="de-DE" smtClean="0"/>
              <a:t>‹Nr.›</a:t>
            </a:fld>
            <a:endParaRPr lang="de-DE"/>
          </a:p>
        </p:txBody>
      </p:sp>
    </p:spTree>
    <p:extLst>
      <p:ext uri="{BB962C8B-B14F-4D97-AF65-F5344CB8AC3E}">
        <p14:creationId xmlns:p14="http://schemas.microsoft.com/office/powerpoint/2010/main" val="1522766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B91B2EDA-311B-44C4-9505-AE01BBB17CFE}" type="slidenum">
              <a:rPr lang="en-IE" smtClean="0"/>
              <a:t>40</a:t>
            </a:fld>
            <a:endParaRPr lang="en-IE"/>
          </a:p>
        </p:txBody>
      </p:sp>
    </p:spTree>
    <p:extLst>
      <p:ext uri="{BB962C8B-B14F-4D97-AF65-F5344CB8AC3E}">
        <p14:creationId xmlns:p14="http://schemas.microsoft.com/office/powerpoint/2010/main" val="1092005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E9FEDF-E7B6-AB80-38F3-875E294F966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44891ECA-FF11-20EE-B54C-93E415036F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0150EFC-42EC-9FE7-29EB-11F6B271C5D9}"/>
              </a:ext>
            </a:extLst>
          </p:cNvPr>
          <p:cNvSpPr>
            <a:spLocks noGrp="1"/>
          </p:cNvSpPr>
          <p:nvPr>
            <p:ph type="dt" sz="half" idx="10"/>
          </p:nvPr>
        </p:nvSpPr>
        <p:spPr/>
        <p:txBody>
          <a:bodyPr/>
          <a:lstStyle/>
          <a:p>
            <a:fld id="{2CCB5EFA-3B76-4BAF-A910-C7684BABA583}" type="datetimeFigureOut">
              <a:rPr lang="de-DE" smtClean="0"/>
              <a:t>03.07.2023</a:t>
            </a:fld>
            <a:endParaRPr lang="de-DE"/>
          </a:p>
        </p:txBody>
      </p:sp>
      <p:sp>
        <p:nvSpPr>
          <p:cNvPr id="5" name="Fußzeilenplatzhalter 4">
            <a:extLst>
              <a:ext uri="{FF2B5EF4-FFF2-40B4-BE49-F238E27FC236}">
                <a16:creationId xmlns:a16="http://schemas.microsoft.com/office/drawing/2014/main" id="{87D258E2-D539-3224-993A-37797F71915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C958398-0782-B070-CBC6-11AD93A78623}"/>
              </a:ext>
            </a:extLst>
          </p:cNvPr>
          <p:cNvSpPr>
            <a:spLocks noGrp="1"/>
          </p:cNvSpPr>
          <p:nvPr>
            <p:ph type="sldNum" sz="quarter" idx="12"/>
          </p:nvPr>
        </p:nvSpPr>
        <p:spPr/>
        <p:txBody>
          <a:bodyPr/>
          <a:lstStyle/>
          <a:p>
            <a:fld id="{A1EAD648-9F48-41C5-88D3-75DE79DC1C49}" type="slidenum">
              <a:rPr lang="de-DE" smtClean="0"/>
              <a:t>‹Nr.›</a:t>
            </a:fld>
            <a:endParaRPr lang="de-DE"/>
          </a:p>
        </p:txBody>
      </p:sp>
    </p:spTree>
    <p:extLst>
      <p:ext uri="{BB962C8B-B14F-4D97-AF65-F5344CB8AC3E}">
        <p14:creationId xmlns:p14="http://schemas.microsoft.com/office/powerpoint/2010/main" val="3361254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ECDAE5-889C-F421-9997-5D5946E16B1C}"/>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1FEE6D7-C5F5-3B78-B66C-B4A686E6A5D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CEA6E29-3E47-CB7E-3FCD-994E73DB8D8B}"/>
              </a:ext>
            </a:extLst>
          </p:cNvPr>
          <p:cNvSpPr>
            <a:spLocks noGrp="1"/>
          </p:cNvSpPr>
          <p:nvPr>
            <p:ph type="dt" sz="half" idx="10"/>
          </p:nvPr>
        </p:nvSpPr>
        <p:spPr/>
        <p:txBody>
          <a:bodyPr/>
          <a:lstStyle/>
          <a:p>
            <a:fld id="{2CCB5EFA-3B76-4BAF-A910-C7684BABA583}" type="datetimeFigureOut">
              <a:rPr lang="de-DE" smtClean="0"/>
              <a:t>03.07.2023</a:t>
            </a:fld>
            <a:endParaRPr lang="de-DE"/>
          </a:p>
        </p:txBody>
      </p:sp>
      <p:sp>
        <p:nvSpPr>
          <p:cNvPr id="5" name="Fußzeilenplatzhalter 4">
            <a:extLst>
              <a:ext uri="{FF2B5EF4-FFF2-40B4-BE49-F238E27FC236}">
                <a16:creationId xmlns:a16="http://schemas.microsoft.com/office/drawing/2014/main" id="{FA0EEFDE-5C97-B8EE-936A-756A86CEACE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949ADF5-6E97-3BE7-FB20-41EB1A2251FC}"/>
              </a:ext>
            </a:extLst>
          </p:cNvPr>
          <p:cNvSpPr>
            <a:spLocks noGrp="1"/>
          </p:cNvSpPr>
          <p:nvPr>
            <p:ph type="sldNum" sz="quarter" idx="12"/>
          </p:nvPr>
        </p:nvSpPr>
        <p:spPr/>
        <p:txBody>
          <a:bodyPr/>
          <a:lstStyle/>
          <a:p>
            <a:fld id="{A1EAD648-9F48-41C5-88D3-75DE79DC1C49}" type="slidenum">
              <a:rPr lang="de-DE" smtClean="0"/>
              <a:t>‹Nr.›</a:t>
            </a:fld>
            <a:endParaRPr lang="de-DE"/>
          </a:p>
        </p:txBody>
      </p:sp>
    </p:spTree>
    <p:extLst>
      <p:ext uri="{BB962C8B-B14F-4D97-AF65-F5344CB8AC3E}">
        <p14:creationId xmlns:p14="http://schemas.microsoft.com/office/powerpoint/2010/main" val="817484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7B261D1-964E-8885-03CA-6FE6862B2AAB}"/>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85CDDA5E-6106-1672-BBAF-5848BD9D018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2EB5538-D091-C61D-F1BB-234E2DD8CB4C}"/>
              </a:ext>
            </a:extLst>
          </p:cNvPr>
          <p:cNvSpPr>
            <a:spLocks noGrp="1"/>
          </p:cNvSpPr>
          <p:nvPr>
            <p:ph type="dt" sz="half" idx="10"/>
          </p:nvPr>
        </p:nvSpPr>
        <p:spPr/>
        <p:txBody>
          <a:bodyPr/>
          <a:lstStyle/>
          <a:p>
            <a:fld id="{2CCB5EFA-3B76-4BAF-A910-C7684BABA583}" type="datetimeFigureOut">
              <a:rPr lang="de-DE" smtClean="0"/>
              <a:t>03.07.2023</a:t>
            </a:fld>
            <a:endParaRPr lang="de-DE"/>
          </a:p>
        </p:txBody>
      </p:sp>
      <p:sp>
        <p:nvSpPr>
          <p:cNvPr id="5" name="Fußzeilenplatzhalter 4">
            <a:extLst>
              <a:ext uri="{FF2B5EF4-FFF2-40B4-BE49-F238E27FC236}">
                <a16:creationId xmlns:a16="http://schemas.microsoft.com/office/drawing/2014/main" id="{462FD084-7752-2C0D-0305-2D9F874AEF6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157CF5C-64A0-6238-A989-D3B9D06D7FB5}"/>
              </a:ext>
            </a:extLst>
          </p:cNvPr>
          <p:cNvSpPr>
            <a:spLocks noGrp="1"/>
          </p:cNvSpPr>
          <p:nvPr>
            <p:ph type="sldNum" sz="quarter" idx="12"/>
          </p:nvPr>
        </p:nvSpPr>
        <p:spPr/>
        <p:txBody>
          <a:bodyPr/>
          <a:lstStyle/>
          <a:p>
            <a:fld id="{A1EAD648-9F48-41C5-88D3-75DE79DC1C49}" type="slidenum">
              <a:rPr lang="de-DE" smtClean="0"/>
              <a:t>‹Nr.›</a:t>
            </a:fld>
            <a:endParaRPr lang="de-DE"/>
          </a:p>
        </p:txBody>
      </p:sp>
    </p:spTree>
    <p:extLst>
      <p:ext uri="{BB962C8B-B14F-4D97-AF65-F5344CB8AC3E}">
        <p14:creationId xmlns:p14="http://schemas.microsoft.com/office/powerpoint/2010/main" val="26907010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165981"/>
            <a:ext cx="5768471" cy="2536919"/>
          </a:xfrm>
          <a:prstGeom prst="rect">
            <a:avLst/>
          </a:prstGeom>
        </p:spPr>
      </p:pic>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 name="Rectangle 22">
            <a:extLst>
              <a:ext uri="{FF2B5EF4-FFF2-40B4-BE49-F238E27FC236}">
                <a16:creationId xmlns:a16="http://schemas.microsoft.com/office/drawing/2014/main" id="{C0C0754E-0B12-D5F0-6645-0C00047ECD98}"/>
              </a:ext>
            </a:extLst>
          </p:cNvPr>
          <p:cNvSpPr/>
          <p:nvPr userDrawn="1"/>
        </p:nvSpPr>
        <p:spPr>
          <a:xfrm>
            <a:off x="701913" y="5720451"/>
            <a:ext cx="6589536" cy="1107996"/>
          </a:xfrm>
          <a:prstGeom prst="rect">
            <a:avLst/>
          </a:prstGeom>
        </p:spPr>
        <p:txBody>
          <a:bodyPr wrap="square">
            <a:spAutoFit/>
          </a:bodyPr>
          <a:lstStyle/>
          <a:p>
            <a:pPr algn="just">
              <a:tabLst>
                <a:tab pos="2865755" algn="ctr"/>
                <a:tab pos="5731510" algn="r"/>
              </a:tabLst>
            </a:pPr>
            <a:r>
              <a:rPr lang="de-D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Aus Gründen der besseren Lesbarkeit wird im Folgenden das generische Maskulinum verwendet. Sämtliche Personenbezeichnungen gelten gleichermaßen für alle Geschlechter.</a:t>
            </a:r>
          </a:p>
          <a:p>
            <a:pPr algn="just">
              <a:tabLst>
                <a:tab pos="2865755" algn="ctr"/>
                <a:tab pos="5731510" algn="r"/>
              </a:tabLst>
            </a:pPr>
            <a:endPar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tabLst>
                <a:tab pos="2865755" algn="ctr"/>
                <a:tab pos="5731510" algn="r"/>
              </a:tabLst>
            </a:pPr>
            <a:r>
              <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603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886376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32594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38313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71591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32594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72235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77954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4149842"/>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72235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293949"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277993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860658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740955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057275" y="-4"/>
            <a:ext cx="6197421"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972281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01680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424825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49BAA5-C0AE-CA48-51F6-B733411467E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AF4D56B-D669-8978-A0F2-8D823559BA65}"/>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08AA256-60FA-393D-973E-3BB413BD2759}"/>
              </a:ext>
            </a:extLst>
          </p:cNvPr>
          <p:cNvSpPr>
            <a:spLocks noGrp="1"/>
          </p:cNvSpPr>
          <p:nvPr>
            <p:ph type="dt" sz="half" idx="10"/>
          </p:nvPr>
        </p:nvSpPr>
        <p:spPr/>
        <p:txBody>
          <a:bodyPr/>
          <a:lstStyle/>
          <a:p>
            <a:fld id="{2CCB5EFA-3B76-4BAF-A910-C7684BABA583}" type="datetimeFigureOut">
              <a:rPr lang="de-DE" smtClean="0"/>
              <a:t>03.07.2023</a:t>
            </a:fld>
            <a:endParaRPr lang="de-DE"/>
          </a:p>
        </p:txBody>
      </p:sp>
      <p:sp>
        <p:nvSpPr>
          <p:cNvPr id="5" name="Fußzeilenplatzhalter 4">
            <a:extLst>
              <a:ext uri="{FF2B5EF4-FFF2-40B4-BE49-F238E27FC236}">
                <a16:creationId xmlns:a16="http://schemas.microsoft.com/office/drawing/2014/main" id="{FEAD36EC-AB12-44B5-6AF2-4755D82F745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E934008-60CF-87F2-82DD-FDCEAE4EAB24}"/>
              </a:ext>
            </a:extLst>
          </p:cNvPr>
          <p:cNvSpPr>
            <a:spLocks noGrp="1"/>
          </p:cNvSpPr>
          <p:nvPr>
            <p:ph type="sldNum" sz="quarter" idx="12"/>
          </p:nvPr>
        </p:nvSpPr>
        <p:spPr/>
        <p:txBody>
          <a:bodyPr/>
          <a:lstStyle/>
          <a:p>
            <a:fld id="{A1EAD648-9F48-41C5-88D3-75DE79DC1C49}" type="slidenum">
              <a:rPr lang="de-DE" smtClean="0"/>
              <a:t>‹Nr.›</a:t>
            </a:fld>
            <a:endParaRPr lang="de-DE"/>
          </a:p>
        </p:txBody>
      </p:sp>
    </p:spTree>
    <p:extLst>
      <p:ext uri="{BB962C8B-B14F-4D97-AF65-F5344CB8AC3E}">
        <p14:creationId xmlns:p14="http://schemas.microsoft.com/office/powerpoint/2010/main" val="7568837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58862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7">
            <a:extLst>
              <a:ext uri="{FF2B5EF4-FFF2-40B4-BE49-F238E27FC236}">
                <a16:creationId xmlns:a16="http://schemas.microsoft.com/office/drawing/2014/main" id="{99D23FD4-22D9-A348-AD7C-04936B6032FD}"/>
              </a:ext>
            </a:extLst>
          </p:cNvPr>
          <p:cNvSpPr>
            <a:spLocks noGrp="1"/>
          </p:cNvSpPr>
          <p:nvPr>
            <p:ph type="body" sz="quarter" idx="19"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Text Placeholder 23">
            <a:extLst>
              <a:ext uri="{FF2B5EF4-FFF2-40B4-BE49-F238E27FC236}">
                <a16:creationId xmlns:a16="http://schemas.microsoft.com/office/drawing/2014/main" id="{AD49F340-16DB-D94D-B2CC-F61C6DB13FF4}"/>
              </a:ext>
            </a:extLst>
          </p:cNvPr>
          <p:cNvSpPr>
            <a:spLocks noGrp="1"/>
          </p:cNvSpPr>
          <p:nvPr>
            <p:ph type="body" sz="quarter" idx="20"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465534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828822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62387" y="-4"/>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233541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324354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814E68-9A51-22F1-19FF-A237DFA1F2E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31C8461D-ED2C-4BFC-A4C2-1D3A4FD907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9FE1365C-DADE-D602-55CF-1E6A5258449F}"/>
              </a:ext>
            </a:extLst>
          </p:cNvPr>
          <p:cNvSpPr>
            <a:spLocks noGrp="1"/>
          </p:cNvSpPr>
          <p:nvPr>
            <p:ph type="dt" sz="half" idx="10"/>
          </p:nvPr>
        </p:nvSpPr>
        <p:spPr/>
        <p:txBody>
          <a:bodyPr/>
          <a:lstStyle/>
          <a:p>
            <a:fld id="{2CCB5EFA-3B76-4BAF-A910-C7684BABA583}" type="datetimeFigureOut">
              <a:rPr lang="de-DE" smtClean="0"/>
              <a:t>03.07.2023</a:t>
            </a:fld>
            <a:endParaRPr lang="de-DE"/>
          </a:p>
        </p:txBody>
      </p:sp>
      <p:sp>
        <p:nvSpPr>
          <p:cNvPr id="5" name="Fußzeilenplatzhalter 4">
            <a:extLst>
              <a:ext uri="{FF2B5EF4-FFF2-40B4-BE49-F238E27FC236}">
                <a16:creationId xmlns:a16="http://schemas.microsoft.com/office/drawing/2014/main" id="{7AC10CEB-0296-AABE-22C0-C6387D4E91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32A39D7-5664-B231-5C97-98CC727DA163}"/>
              </a:ext>
            </a:extLst>
          </p:cNvPr>
          <p:cNvSpPr>
            <a:spLocks noGrp="1"/>
          </p:cNvSpPr>
          <p:nvPr>
            <p:ph type="sldNum" sz="quarter" idx="12"/>
          </p:nvPr>
        </p:nvSpPr>
        <p:spPr/>
        <p:txBody>
          <a:bodyPr/>
          <a:lstStyle/>
          <a:p>
            <a:fld id="{A1EAD648-9F48-41C5-88D3-75DE79DC1C49}" type="slidenum">
              <a:rPr lang="de-DE" smtClean="0"/>
              <a:t>‹Nr.›</a:t>
            </a:fld>
            <a:endParaRPr lang="de-DE"/>
          </a:p>
        </p:txBody>
      </p:sp>
    </p:spTree>
    <p:extLst>
      <p:ext uri="{BB962C8B-B14F-4D97-AF65-F5344CB8AC3E}">
        <p14:creationId xmlns:p14="http://schemas.microsoft.com/office/powerpoint/2010/main" val="2885181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5CD6F8-9C3C-F1C8-49F7-C3425D10772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0F8FD25-FAE2-CEF1-5F96-967485785C7B}"/>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2763754F-926C-A453-1EBB-957ED87026C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3CBB2474-A2E2-F6EF-F55F-7F0DF2A1409B}"/>
              </a:ext>
            </a:extLst>
          </p:cNvPr>
          <p:cNvSpPr>
            <a:spLocks noGrp="1"/>
          </p:cNvSpPr>
          <p:nvPr>
            <p:ph type="dt" sz="half" idx="10"/>
          </p:nvPr>
        </p:nvSpPr>
        <p:spPr/>
        <p:txBody>
          <a:bodyPr/>
          <a:lstStyle/>
          <a:p>
            <a:fld id="{2CCB5EFA-3B76-4BAF-A910-C7684BABA583}" type="datetimeFigureOut">
              <a:rPr lang="de-DE" smtClean="0"/>
              <a:t>03.07.2023</a:t>
            </a:fld>
            <a:endParaRPr lang="de-DE"/>
          </a:p>
        </p:txBody>
      </p:sp>
      <p:sp>
        <p:nvSpPr>
          <p:cNvPr id="6" name="Fußzeilenplatzhalter 5">
            <a:extLst>
              <a:ext uri="{FF2B5EF4-FFF2-40B4-BE49-F238E27FC236}">
                <a16:creationId xmlns:a16="http://schemas.microsoft.com/office/drawing/2014/main" id="{DF17FC3D-111F-2D5C-439E-0723591E077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04CD81E-928A-84BF-6575-3E94129A5D60}"/>
              </a:ext>
            </a:extLst>
          </p:cNvPr>
          <p:cNvSpPr>
            <a:spLocks noGrp="1"/>
          </p:cNvSpPr>
          <p:nvPr>
            <p:ph type="sldNum" sz="quarter" idx="12"/>
          </p:nvPr>
        </p:nvSpPr>
        <p:spPr/>
        <p:txBody>
          <a:bodyPr/>
          <a:lstStyle/>
          <a:p>
            <a:fld id="{A1EAD648-9F48-41C5-88D3-75DE79DC1C49}" type="slidenum">
              <a:rPr lang="de-DE" smtClean="0"/>
              <a:t>‹Nr.›</a:t>
            </a:fld>
            <a:endParaRPr lang="de-DE"/>
          </a:p>
        </p:txBody>
      </p:sp>
    </p:spTree>
    <p:extLst>
      <p:ext uri="{BB962C8B-B14F-4D97-AF65-F5344CB8AC3E}">
        <p14:creationId xmlns:p14="http://schemas.microsoft.com/office/powerpoint/2010/main" val="3725695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AEB3C5-B122-F471-530D-C53B5820A17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AE91CC9F-AA37-A6D3-435D-17EFE9682B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2960AF1C-3B56-C442-EEA3-577861C51101}"/>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11BE0EFE-A2B9-08E1-30D4-56A8773C24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A5725B28-887A-4AFB-2D7D-16CD423E205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C7B117B1-8D06-858F-B9FA-7E10A617DDCF}"/>
              </a:ext>
            </a:extLst>
          </p:cNvPr>
          <p:cNvSpPr>
            <a:spLocks noGrp="1"/>
          </p:cNvSpPr>
          <p:nvPr>
            <p:ph type="dt" sz="half" idx="10"/>
          </p:nvPr>
        </p:nvSpPr>
        <p:spPr/>
        <p:txBody>
          <a:bodyPr/>
          <a:lstStyle/>
          <a:p>
            <a:fld id="{2CCB5EFA-3B76-4BAF-A910-C7684BABA583}" type="datetimeFigureOut">
              <a:rPr lang="de-DE" smtClean="0"/>
              <a:t>03.07.2023</a:t>
            </a:fld>
            <a:endParaRPr lang="de-DE"/>
          </a:p>
        </p:txBody>
      </p:sp>
      <p:sp>
        <p:nvSpPr>
          <p:cNvPr id="8" name="Fußzeilenplatzhalter 7">
            <a:extLst>
              <a:ext uri="{FF2B5EF4-FFF2-40B4-BE49-F238E27FC236}">
                <a16:creationId xmlns:a16="http://schemas.microsoft.com/office/drawing/2014/main" id="{BA1F4965-7AE4-21DB-298A-62FB16759DB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0D5E886-CEEC-ADC5-15FB-8CE3DBB016EB}"/>
              </a:ext>
            </a:extLst>
          </p:cNvPr>
          <p:cNvSpPr>
            <a:spLocks noGrp="1"/>
          </p:cNvSpPr>
          <p:nvPr>
            <p:ph type="sldNum" sz="quarter" idx="12"/>
          </p:nvPr>
        </p:nvSpPr>
        <p:spPr/>
        <p:txBody>
          <a:bodyPr/>
          <a:lstStyle/>
          <a:p>
            <a:fld id="{A1EAD648-9F48-41C5-88D3-75DE79DC1C49}" type="slidenum">
              <a:rPr lang="de-DE" smtClean="0"/>
              <a:t>‹Nr.›</a:t>
            </a:fld>
            <a:endParaRPr lang="de-DE"/>
          </a:p>
        </p:txBody>
      </p:sp>
    </p:spTree>
    <p:extLst>
      <p:ext uri="{BB962C8B-B14F-4D97-AF65-F5344CB8AC3E}">
        <p14:creationId xmlns:p14="http://schemas.microsoft.com/office/powerpoint/2010/main" val="1705630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586A9-45A0-CEA6-DB7B-A02B99EA7E57}"/>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157D376-065A-1CA9-5D89-BE4CE5EA6A2E}"/>
              </a:ext>
            </a:extLst>
          </p:cNvPr>
          <p:cNvSpPr>
            <a:spLocks noGrp="1"/>
          </p:cNvSpPr>
          <p:nvPr>
            <p:ph type="dt" sz="half" idx="10"/>
          </p:nvPr>
        </p:nvSpPr>
        <p:spPr/>
        <p:txBody>
          <a:bodyPr/>
          <a:lstStyle/>
          <a:p>
            <a:fld id="{2CCB5EFA-3B76-4BAF-A910-C7684BABA583}" type="datetimeFigureOut">
              <a:rPr lang="de-DE" smtClean="0"/>
              <a:t>03.07.2023</a:t>
            </a:fld>
            <a:endParaRPr lang="de-DE"/>
          </a:p>
        </p:txBody>
      </p:sp>
      <p:sp>
        <p:nvSpPr>
          <p:cNvPr id="4" name="Fußzeilenplatzhalter 3">
            <a:extLst>
              <a:ext uri="{FF2B5EF4-FFF2-40B4-BE49-F238E27FC236}">
                <a16:creationId xmlns:a16="http://schemas.microsoft.com/office/drawing/2014/main" id="{B06214EB-3629-C71C-5548-E3BE6B536BBF}"/>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52CEF75-8EFD-49DA-4AF4-370166EB353E}"/>
              </a:ext>
            </a:extLst>
          </p:cNvPr>
          <p:cNvSpPr>
            <a:spLocks noGrp="1"/>
          </p:cNvSpPr>
          <p:nvPr>
            <p:ph type="sldNum" sz="quarter" idx="12"/>
          </p:nvPr>
        </p:nvSpPr>
        <p:spPr/>
        <p:txBody>
          <a:bodyPr/>
          <a:lstStyle/>
          <a:p>
            <a:fld id="{A1EAD648-9F48-41C5-88D3-75DE79DC1C49}" type="slidenum">
              <a:rPr lang="de-DE" smtClean="0"/>
              <a:t>‹Nr.›</a:t>
            </a:fld>
            <a:endParaRPr lang="de-DE"/>
          </a:p>
        </p:txBody>
      </p:sp>
    </p:spTree>
    <p:extLst>
      <p:ext uri="{BB962C8B-B14F-4D97-AF65-F5344CB8AC3E}">
        <p14:creationId xmlns:p14="http://schemas.microsoft.com/office/powerpoint/2010/main" val="2962594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447B1A0-37A4-30DF-9C8D-9C174D4D2B82}"/>
              </a:ext>
            </a:extLst>
          </p:cNvPr>
          <p:cNvSpPr>
            <a:spLocks noGrp="1"/>
          </p:cNvSpPr>
          <p:nvPr>
            <p:ph type="dt" sz="half" idx="10"/>
          </p:nvPr>
        </p:nvSpPr>
        <p:spPr/>
        <p:txBody>
          <a:bodyPr/>
          <a:lstStyle/>
          <a:p>
            <a:fld id="{2CCB5EFA-3B76-4BAF-A910-C7684BABA583}" type="datetimeFigureOut">
              <a:rPr lang="de-DE" smtClean="0"/>
              <a:t>03.07.2023</a:t>
            </a:fld>
            <a:endParaRPr lang="de-DE"/>
          </a:p>
        </p:txBody>
      </p:sp>
      <p:sp>
        <p:nvSpPr>
          <p:cNvPr id="3" name="Fußzeilenplatzhalter 2">
            <a:extLst>
              <a:ext uri="{FF2B5EF4-FFF2-40B4-BE49-F238E27FC236}">
                <a16:creationId xmlns:a16="http://schemas.microsoft.com/office/drawing/2014/main" id="{2DE5B353-D06E-FFE6-998F-F59E91AB6F11}"/>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E1534F9-CB5F-25DB-E3EE-13F78210F1AB}"/>
              </a:ext>
            </a:extLst>
          </p:cNvPr>
          <p:cNvSpPr>
            <a:spLocks noGrp="1"/>
          </p:cNvSpPr>
          <p:nvPr>
            <p:ph type="sldNum" sz="quarter" idx="12"/>
          </p:nvPr>
        </p:nvSpPr>
        <p:spPr/>
        <p:txBody>
          <a:bodyPr/>
          <a:lstStyle/>
          <a:p>
            <a:fld id="{A1EAD648-9F48-41C5-88D3-75DE79DC1C49}" type="slidenum">
              <a:rPr lang="de-DE" smtClean="0"/>
              <a:t>‹Nr.›</a:t>
            </a:fld>
            <a:endParaRPr lang="de-DE"/>
          </a:p>
        </p:txBody>
      </p:sp>
    </p:spTree>
    <p:extLst>
      <p:ext uri="{BB962C8B-B14F-4D97-AF65-F5344CB8AC3E}">
        <p14:creationId xmlns:p14="http://schemas.microsoft.com/office/powerpoint/2010/main" val="2930860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213BC0-9E98-FCA7-B18E-3CC18421C0C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2596273-8886-777F-129C-FA50355A78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D6525B0-4B08-67E3-2851-78ABFFD7E0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0D72CDD-3F42-C61E-D655-08325D5EA739}"/>
              </a:ext>
            </a:extLst>
          </p:cNvPr>
          <p:cNvSpPr>
            <a:spLocks noGrp="1"/>
          </p:cNvSpPr>
          <p:nvPr>
            <p:ph type="dt" sz="half" idx="10"/>
          </p:nvPr>
        </p:nvSpPr>
        <p:spPr/>
        <p:txBody>
          <a:bodyPr/>
          <a:lstStyle/>
          <a:p>
            <a:fld id="{2CCB5EFA-3B76-4BAF-A910-C7684BABA583}" type="datetimeFigureOut">
              <a:rPr lang="de-DE" smtClean="0"/>
              <a:t>03.07.2023</a:t>
            </a:fld>
            <a:endParaRPr lang="de-DE"/>
          </a:p>
        </p:txBody>
      </p:sp>
      <p:sp>
        <p:nvSpPr>
          <p:cNvPr id="6" name="Fußzeilenplatzhalter 5">
            <a:extLst>
              <a:ext uri="{FF2B5EF4-FFF2-40B4-BE49-F238E27FC236}">
                <a16:creationId xmlns:a16="http://schemas.microsoft.com/office/drawing/2014/main" id="{3288F73C-89E0-D95B-1E61-804015726E6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31BFD11-88C5-3E63-84DB-549086F1D351}"/>
              </a:ext>
            </a:extLst>
          </p:cNvPr>
          <p:cNvSpPr>
            <a:spLocks noGrp="1"/>
          </p:cNvSpPr>
          <p:nvPr>
            <p:ph type="sldNum" sz="quarter" idx="12"/>
          </p:nvPr>
        </p:nvSpPr>
        <p:spPr/>
        <p:txBody>
          <a:bodyPr/>
          <a:lstStyle/>
          <a:p>
            <a:fld id="{A1EAD648-9F48-41C5-88D3-75DE79DC1C49}" type="slidenum">
              <a:rPr lang="de-DE" smtClean="0"/>
              <a:t>‹Nr.›</a:t>
            </a:fld>
            <a:endParaRPr lang="de-DE"/>
          </a:p>
        </p:txBody>
      </p:sp>
    </p:spTree>
    <p:extLst>
      <p:ext uri="{BB962C8B-B14F-4D97-AF65-F5344CB8AC3E}">
        <p14:creationId xmlns:p14="http://schemas.microsoft.com/office/powerpoint/2010/main" val="1567404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DC889D-5D38-D947-39C5-CF90AB588AC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DF9CDCD0-6EFB-8024-1B24-A987FE3E1A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74CB151D-DCC2-067A-8686-D34C62FDC1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3E0A53E-F0B9-BE37-7916-664BC34334D8}"/>
              </a:ext>
            </a:extLst>
          </p:cNvPr>
          <p:cNvSpPr>
            <a:spLocks noGrp="1"/>
          </p:cNvSpPr>
          <p:nvPr>
            <p:ph type="dt" sz="half" idx="10"/>
          </p:nvPr>
        </p:nvSpPr>
        <p:spPr/>
        <p:txBody>
          <a:bodyPr/>
          <a:lstStyle/>
          <a:p>
            <a:fld id="{2CCB5EFA-3B76-4BAF-A910-C7684BABA583}" type="datetimeFigureOut">
              <a:rPr lang="de-DE" smtClean="0"/>
              <a:t>03.07.2023</a:t>
            </a:fld>
            <a:endParaRPr lang="de-DE"/>
          </a:p>
        </p:txBody>
      </p:sp>
      <p:sp>
        <p:nvSpPr>
          <p:cNvPr id="6" name="Fußzeilenplatzhalter 5">
            <a:extLst>
              <a:ext uri="{FF2B5EF4-FFF2-40B4-BE49-F238E27FC236}">
                <a16:creationId xmlns:a16="http://schemas.microsoft.com/office/drawing/2014/main" id="{4D9E789A-3160-2285-08B5-C05EDB2B38F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46E66BA-CFCD-23A1-DD3B-A6888CF69C07}"/>
              </a:ext>
            </a:extLst>
          </p:cNvPr>
          <p:cNvSpPr>
            <a:spLocks noGrp="1"/>
          </p:cNvSpPr>
          <p:nvPr>
            <p:ph type="sldNum" sz="quarter" idx="12"/>
          </p:nvPr>
        </p:nvSpPr>
        <p:spPr/>
        <p:txBody>
          <a:bodyPr/>
          <a:lstStyle/>
          <a:p>
            <a:fld id="{A1EAD648-9F48-41C5-88D3-75DE79DC1C49}" type="slidenum">
              <a:rPr lang="de-DE" smtClean="0"/>
              <a:t>‹Nr.›</a:t>
            </a:fld>
            <a:endParaRPr lang="de-DE"/>
          </a:p>
        </p:txBody>
      </p:sp>
    </p:spTree>
    <p:extLst>
      <p:ext uri="{BB962C8B-B14F-4D97-AF65-F5344CB8AC3E}">
        <p14:creationId xmlns:p14="http://schemas.microsoft.com/office/powerpoint/2010/main" val="3351962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CC7C17C-1E88-6ECE-0040-48AD319B33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E1D7D9FB-2E8E-8E99-D1C2-B14D5F1697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9A1CEBD-198F-C05A-63A7-51F3050C38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CB5EFA-3B76-4BAF-A910-C7684BABA583}" type="datetimeFigureOut">
              <a:rPr lang="de-DE" smtClean="0"/>
              <a:t>03.07.2023</a:t>
            </a:fld>
            <a:endParaRPr lang="de-DE"/>
          </a:p>
        </p:txBody>
      </p:sp>
      <p:sp>
        <p:nvSpPr>
          <p:cNvPr id="5" name="Fußzeilenplatzhalter 4">
            <a:extLst>
              <a:ext uri="{FF2B5EF4-FFF2-40B4-BE49-F238E27FC236}">
                <a16:creationId xmlns:a16="http://schemas.microsoft.com/office/drawing/2014/main" id="{DB3C064A-A234-BC6C-7A96-CC3644F899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0CA3F5EA-5C5E-286F-288D-AD05CF2698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EAD648-9F48-41C5-88D3-75DE79DC1C49}" type="slidenum">
              <a:rPr lang="de-DE" smtClean="0"/>
              <a:t>‹Nr.›</a:t>
            </a:fld>
            <a:endParaRPr lang="de-DE"/>
          </a:p>
        </p:txBody>
      </p:sp>
    </p:spTree>
    <p:extLst>
      <p:ext uri="{BB962C8B-B14F-4D97-AF65-F5344CB8AC3E}">
        <p14:creationId xmlns:p14="http://schemas.microsoft.com/office/powerpoint/2010/main" val="3720852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3"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techtarget.com/searchdisasterrecovery/definition/crisis-management-plan-CMP" TargetMode="Externa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image" Target="../media/image11.png"/><Relationship Id="rId11" Type="http://schemas.openxmlformats.org/officeDocument/2006/relationships/image" Target="../media/image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www.sciencedirect.com/science/article/pii/S2212571X22000208#bib46" TargetMode="External"/><Relationship Id="rId7" Type="http://schemas.openxmlformats.org/officeDocument/2006/relationships/hyperlink" Target="https://www.sciencedirect.com/science/article/pii/S2212571X22000208" TargetMode="External"/><Relationship Id="rId2" Type="http://schemas.openxmlformats.org/officeDocument/2006/relationships/hyperlink" Target="https://www.sciencedirect.com/science/article/pii/S2212571X22000208#bib24" TargetMode="External"/><Relationship Id="rId1" Type="http://schemas.openxmlformats.org/officeDocument/2006/relationships/slideLayout" Target="../slideLayouts/slideLayout19.xml"/><Relationship Id="rId6" Type="http://schemas.openxmlformats.org/officeDocument/2006/relationships/hyperlink" Target="https://www.sciencedirect.com/science/article/pii/S2212571X22000208#bib25" TargetMode="External"/><Relationship Id="rId5" Type="http://schemas.openxmlformats.org/officeDocument/2006/relationships/hyperlink" Target="https://www.sciencedirect.com/science/article/pii/S2212571X22000208#bib52" TargetMode="External"/><Relationship Id="rId4" Type="http://schemas.openxmlformats.org/officeDocument/2006/relationships/hyperlink" Target="https://www.sciencedirect.com/science/article/pii/S2212571X22000208#bib51" TargetMode="External"/><Relationship Id="rId9" Type="http://schemas.openxmlformats.org/officeDocument/2006/relationships/image" Target="../media/image32.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hyperlink" Target="https://nepalnow.org/news/" TargetMode="Externa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ebunwto.s3.eu-west-1.amazonaws.com/s3fs-public/2022-02/01_croatian-national-tourist-board_0.pdf?J8VZqISgkIrEdx5nqfGIWf6fTfQByCEL" TargetMode="External"/><Relationship Id="rId1" Type="http://schemas.openxmlformats.org/officeDocument/2006/relationships/slideLayout" Target="../slideLayouts/slideLayout20.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ebunwto.s3.eu-west-1.amazonaws.com/s3fs-public/2022-02/01_croatian-national-tourist-board_0.pdf?J8VZqISgkIrEdx5nqfGIWf6fTfQByCEL" TargetMode="External"/><Relationship Id="rId1" Type="http://schemas.openxmlformats.org/officeDocument/2006/relationships/slideLayout" Target="../slideLayouts/slideLayout13.xml"/><Relationship Id="rId5" Type="http://schemas.openxmlformats.org/officeDocument/2006/relationships/image" Target="../media/image40.sv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hyperlink" Target="https://www.cbi.eu/market-information/tourism/how-manage-risks-tourism" TargetMode="External"/><Relationship Id="rId1" Type="http://schemas.openxmlformats.org/officeDocument/2006/relationships/slideLayout" Target="../slideLayouts/slideLayout23.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hyperlink" Target="https://www.smartsheet.com/content/crisis-management-team-roles"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universalclass.com/articles/self-help/crisis-management/activating-a-crisis-management-plan.htm" TargetMode="External"/><Relationship Id="rId1" Type="http://schemas.openxmlformats.org/officeDocument/2006/relationships/slideLayout" Target="../slideLayouts/slideLayout19.xml"/><Relationship Id="rId4" Type="http://schemas.openxmlformats.org/officeDocument/2006/relationships/image" Target="../media/image32.svg"/></Relationships>
</file>

<file path=ppt/slides/_rels/slide3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hyperlink" Target="https://futureplaceleadership.com/wp-content/uploads/2020/06/Handbook_Crisis-management-for-tourism-destinations.pdf"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hyperlink" Target="https://futureplaceleadership.com/wp-content/uploads/2020/06/Handbook_Crisis-management-for-tourism-destinations.pdf" TargetMode="Externa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image" Target="../media/image11.png"/><Relationship Id="rId11" Type="http://schemas.openxmlformats.org/officeDocument/2006/relationships/image" Target="../media/image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46.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24.xml"/><Relationship Id="rId5" Type="http://schemas.openxmlformats.org/officeDocument/2006/relationships/image" Target="../media/image54.jpeg"/><Relationship Id="rId4" Type="http://schemas.openxmlformats.org/officeDocument/2006/relationships/hyperlink" Target="https://www.facebook.com/tourismcrisisrecover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9" y="4476760"/>
            <a:ext cx="11279401" cy="697353"/>
          </a:xfrm>
        </p:spPr>
        <p:txBody>
          <a:bodyPr/>
          <a:lstStyle/>
          <a:p>
            <a:r>
              <a:rPr lang="en-IE" sz="3200" b="0" dirty="0"/>
              <a:t>Aktivierung der Reaktion und Kommunikation mit der Branche für die regionale Zusammenarbeit</a:t>
            </a:r>
          </a:p>
          <a:p>
            <a:endParaRPr lang="en-IE" sz="3200" b="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8002801" cy="697353"/>
          </a:xfrm>
        </p:spPr>
        <p:txBody>
          <a:bodyPr>
            <a:noAutofit/>
          </a:bodyPr>
          <a:lstStyle/>
          <a:p>
            <a:r>
              <a:rPr lang="en-IE" sz="6000" b="1" dirty="0"/>
              <a:t>Modul 6</a:t>
            </a:r>
            <a:endParaRPr lang="en-IE" sz="4000" dirty="0"/>
          </a:p>
        </p:txBody>
      </p:sp>
      <p:sp>
        <p:nvSpPr>
          <p:cNvPr id="2" name="TextBox 4">
            <a:extLst>
              <a:ext uri="{FF2B5EF4-FFF2-40B4-BE49-F238E27FC236}">
                <a16:creationId xmlns:a16="http://schemas.microsoft.com/office/drawing/2014/main" id="{FC2CF8FE-31AA-6F76-0F34-BF11F91F5000}"/>
              </a:ext>
            </a:extLst>
          </p:cNvPr>
          <p:cNvSpPr txBox="1"/>
          <p:nvPr/>
        </p:nvSpPr>
        <p:spPr>
          <a:xfrm>
            <a:off x="817349" y="2201904"/>
            <a:ext cx="7011657" cy="1107996"/>
          </a:xfrm>
          <a:prstGeom prst="rect">
            <a:avLst/>
          </a:prstGeom>
          <a:noFill/>
        </p:spPr>
        <p:txBody>
          <a:bodyPr wrap="square" rtlCol="0">
            <a:spAutoFit/>
          </a:bodyPr>
          <a:lstStyle/>
          <a:p>
            <a:r>
              <a:rPr lang="en-IE" sz="2400" dirty="0">
                <a:solidFill>
                  <a:srgbClr val="7A547C"/>
                </a:solidFill>
              </a:rPr>
              <a:t>Regionales </a:t>
            </a:r>
            <a:r>
              <a:rPr lang="en-IE" sz="2400" dirty="0" err="1">
                <a:solidFill>
                  <a:srgbClr val="7A547C"/>
                </a:solidFill>
              </a:rPr>
              <a:t>Tourismus-Krisenmanagement</a:t>
            </a:r>
            <a:r>
              <a:rPr lang="en-IE" sz="2400" dirty="0">
                <a:solidFill>
                  <a:srgbClr val="7A547C"/>
                </a:solidFill>
              </a:rPr>
              <a:t> (RTKM)</a:t>
            </a:r>
          </a:p>
          <a:p>
            <a:r>
              <a:rPr lang="en-IE" sz="2400" dirty="0">
                <a:solidFill>
                  <a:srgbClr val="7A547C"/>
                </a:solidFill>
              </a:rPr>
              <a:t>HEI-</a:t>
            </a:r>
            <a:r>
              <a:rPr lang="en-IE" sz="2400" dirty="0" err="1">
                <a:solidFill>
                  <a:srgbClr val="7A547C"/>
                </a:solidFill>
              </a:rPr>
              <a:t>Kurs</a:t>
            </a:r>
            <a:r>
              <a:rPr lang="en-IE" sz="2400" dirty="0">
                <a:solidFill>
                  <a:srgbClr val="7A547C"/>
                </a:solidFill>
              </a:rPr>
              <a:t>, 2023</a:t>
            </a:r>
          </a:p>
          <a:p>
            <a:r>
              <a:rPr lang="en-IE" i="1" dirty="0">
                <a:solidFill>
                  <a:srgbClr val="7A547C"/>
                </a:solidFill>
              </a:rPr>
              <a:t>Entwickelt von Laura Magan (Momentum) </a:t>
            </a:r>
          </a:p>
        </p:txBody>
      </p:sp>
    </p:spTree>
    <p:extLst>
      <p:ext uri="{BB962C8B-B14F-4D97-AF65-F5344CB8AC3E}">
        <p14:creationId xmlns:p14="http://schemas.microsoft.com/office/powerpoint/2010/main" val="678381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6B222C-CF51-53E8-59C9-56C1A1372D42}"/>
              </a:ext>
            </a:extLst>
          </p:cNvPr>
          <p:cNvSpPr>
            <a:spLocks noGrp="1"/>
          </p:cNvSpPr>
          <p:nvPr>
            <p:ph type="body" sz="quarter" idx="4294967295"/>
          </p:nvPr>
        </p:nvSpPr>
        <p:spPr>
          <a:xfrm>
            <a:off x="1192307" y="680248"/>
            <a:ext cx="6140822" cy="4525954"/>
          </a:xfrm>
        </p:spPr>
        <p:txBody>
          <a:bodyPr>
            <a:noAutofit/>
          </a:bodyPr>
          <a:lstStyle/>
          <a:p>
            <a:pPr marL="0" indent="0" algn="l">
              <a:lnSpc>
                <a:spcPct val="100000"/>
              </a:lnSpc>
              <a:spcBef>
                <a:spcPts val="0"/>
              </a:spcBef>
              <a:buNone/>
            </a:pPr>
            <a:r>
              <a:rPr lang="en-GB" sz="2000" b="0" i="0" dirty="0">
                <a:solidFill>
                  <a:schemeClr val="bg1"/>
                </a:solidFill>
                <a:effectLst/>
              </a:rPr>
              <a:t>Das Aktivierungsprotokoll </a:t>
            </a:r>
            <a:r>
              <a:rPr lang="en-GB" sz="2000" b="1" i="0" dirty="0">
                <a:solidFill>
                  <a:schemeClr val="bg1"/>
                </a:solidFill>
                <a:effectLst/>
              </a:rPr>
              <a:t>legt fest, wann im Krisenfall gehandelt werden soll</a:t>
            </a:r>
            <a:r>
              <a:rPr lang="en-GB" sz="2000" b="0" i="0" dirty="0">
                <a:solidFill>
                  <a:schemeClr val="bg1"/>
                </a:solidFill>
                <a:effectLst/>
              </a:rPr>
              <a:t>. Sie können beispielsweise beschließen, dass Ihre Teammitglieder erst dann Maßnahmen ergreifen, wenn eine Krise ein bestimmtes Ausmaß an geschäftlichen Auswirkungen erreicht. Sobald diese Auswirkung auf das </a:t>
            </a:r>
            <a:r>
              <a:rPr lang="en-GB" sz="2000" b="0" i="0" dirty="0" err="1">
                <a:solidFill>
                  <a:schemeClr val="bg1"/>
                </a:solidFill>
                <a:effectLst/>
              </a:rPr>
              <a:t>Unternehmen</a:t>
            </a:r>
            <a:r>
              <a:rPr lang="en-GB" sz="2000" b="0" i="0" dirty="0">
                <a:solidFill>
                  <a:schemeClr val="bg1"/>
                </a:solidFill>
                <a:effectLst/>
              </a:rPr>
              <a:t> </a:t>
            </a:r>
            <a:r>
              <a:rPr lang="en-GB" sz="2000" b="0" i="0" dirty="0" err="1">
                <a:solidFill>
                  <a:schemeClr val="bg1"/>
                </a:solidFill>
                <a:effectLst/>
              </a:rPr>
              <a:t>zutrifft</a:t>
            </a:r>
            <a:r>
              <a:rPr lang="en-GB" sz="2000" b="0" i="0" dirty="0">
                <a:solidFill>
                  <a:schemeClr val="bg1"/>
                </a:solidFill>
                <a:effectLst/>
              </a:rPr>
              <a:t>, wird das Krisenmanagementteam </a:t>
            </a:r>
            <a:r>
              <a:rPr lang="en-GB" sz="2000" b="0" i="0" dirty="0" err="1">
                <a:solidFill>
                  <a:schemeClr val="bg1"/>
                </a:solidFill>
                <a:effectLst/>
              </a:rPr>
              <a:t>aktiv</a:t>
            </a:r>
            <a:r>
              <a:rPr lang="en-GB" sz="2000" b="0" i="0" dirty="0">
                <a:solidFill>
                  <a:schemeClr val="bg1"/>
                </a:solidFill>
                <a:effectLst/>
              </a:rPr>
              <a:t>.</a:t>
            </a:r>
            <a:endParaRPr lang="en-GB" sz="2000" b="1" dirty="0">
              <a:solidFill>
                <a:schemeClr val="bg1"/>
              </a:solidFill>
            </a:endParaRPr>
          </a:p>
          <a:p>
            <a:pPr marL="0" indent="0" algn="l">
              <a:lnSpc>
                <a:spcPct val="100000"/>
              </a:lnSpc>
              <a:spcBef>
                <a:spcPts val="0"/>
              </a:spcBef>
              <a:buNone/>
            </a:pPr>
            <a:r>
              <a:rPr lang="en-GB" sz="2000" b="1" i="0" dirty="0">
                <a:solidFill>
                  <a:schemeClr val="bg1"/>
                </a:solidFill>
                <a:effectLst/>
              </a:rPr>
              <a:t>Manche Aktionspläne mögen auf dem Papier gut aussehen, aber in der Praxis sind sie ineffektiv, lückenhaft und berücksichtigen nicht die verschiedenen Hindernisse, die einer raschen und wirksamen Lösung im Wege stehen könnten.</a:t>
            </a:r>
            <a:endParaRPr lang="en-GB" sz="2000" b="0" i="0" dirty="0">
              <a:solidFill>
                <a:schemeClr val="bg1"/>
              </a:solidFill>
              <a:effectLst/>
            </a:endParaRPr>
          </a:p>
          <a:p>
            <a:pPr marL="0" indent="0" algn="l">
              <a:lnSpc>
                <a:spcPct val="100000"/>
              </a:lnSpc>
              <a:spcBef>
                <a:spcPts val="0"/>
              </a:spcBef>
              <a:buNone/>
            </a:pPr>
            <a:r>
              <a:rPr lang="en-GB" sz="2000" b="1" i="0" dirty="0">
                <a:solidFill>
                  <a:schemeClr val="bg1"/>
                </a:solidFill>
                <a:effectLst/>
              </a:rPr>
              <a:t>Aus diesem Grund sollte betont werden, dass die Mitglieder des Krisenteams bei der Betrachtung von Szenarien versuchen, sich für jeden Aktionsplan mehrere mögliche Hindernisse auszudenken, um </a:t>
            </a:r>
            <a:r>
              <a:rPr lang="en-GB" sz="2000" b="1" dirty="0" err="1">
                <a:solidFill>
                  <a:schemeClr val="bg1"/>
                </a:solidFill>
              </a:rPr>
              <a:t>unerwartete</a:t>
            </a:r>
            <a:r>
              <a:rPr lang="en-GB" sz="2000" b="1" dirty="0">
                <a:solidFill>
                  <a:schemeClr val="bg1"/>
                </a:solidFill>
              </a:rPr>
              <a:t> Dinge </a:t>
            </a:r>
            <a:r>
              <a:rPr lang="en-GB" sz="2000" b="1" dirty="0" err="1">
                <a:solidFill>
                  <a:schemeClr val="bg1"/>
                </a:solidFill>
              </a:rPr>
              <a:t>zu</a:t>
            </a:r>
            <a:r>
              <a:rPr lang="en-GB" sz="2000" b="1" dirty="0">
                <a:solidFill>
                  <a:schemeClr val="bg1"/>
                </a:solidFill>
              </a:rPr>
              <a:t> </a:t>
            </a:r>
            <a:r>
              <a:rPr lang="en-GB" sz="2000" b="1" dirty="0" err="1">
                <a:solidFill>
                  <a:schemeClr val="bg1"/>
                </a:solidFill>
              </a:rPr>
              <a:t>eruieren</a:t>
            </a:r>
            <a:r>
              <a:rPr lang="en-GB" sz="2000" b="1" dirty="0">
                <a:solidFill>
                  <a:schemeClr val="bg1"/>
                </a:solidFill>
              </a:rPr>
              <a:t> </a:t>
            </a:r>
            <a:r>
              <a:rPr lang="en-GB" sz="2000" b="1" i="0" dirty="0">
                <a:solidFill>
                  <a:schemeClr val="bg1"/>
                </a:solidFill>
                <a:effectLst/>
              </a:rPr>
              <a:t>und </a:t>
            </a:r>
            <a:r>
              <a:rPr lang="en-GB" sz="2000" b="1" dirty="0" err="1">
                <a:solidFill>
                  <a:schemeClr val="bg1"/>
                </a:solidFill>
              </a:rPr>
              <a:t>im</a:t>
            </a:r>
            <a:r>
              <a:rPr lang="en-GB" sz="2000" b="1" dirty="0">
                <a:solidFill>
                  <a:schemeClr val="bg1"/>
                </a:solidFill>
              </a:rPr>
              <a:t> </a:t>
            </a:r>
            <a:r>
              <a:rPr lang="en-GB" sz="2000" b="1" dirty="0" err="1">
                <a:solidFill>
                  <a:schemeClr val="bg1"/>
                </a:solidFill>
              </a:rPr>
              <a:t>Ernstfall</a:t>
            </a:r>
            <a:r>
              <a:rPr lang="en-GB" sz="2000" b="1" dirty="0">
                <a:solidFill>
                  <a:schemeClr val="bg1"/>
                </a:solidFill>
              </a:rPr>
              <a:t> </a:t>
            </a:r>
            <a:r>
              <a:rPr lang="en-GB" sz="2000" b="1" i="0" dirty="0">
                <a:solidFill>
                  <a:schemeClr val="bg1"/>
                </a:solidFill>
                <a:effectLst/>
              </a:rPr>
              <a:t>auf </a:t>
            </a:r>
            <a:r>
              <a:rPr lang="en-GB" sz="2000" b="1" i="0" dirty="0" err="1">
                <a:solidFill>
                  <a:schemeClr val="bg1"/>
                </a:solidFill>
                <a:effectLst/>
              </a:rPr>
              <a:t>sie</a:t>
            </a:r>
            <a:r>
              <a:rPr lang="en-GB" sz="2000" b="1" i="0" dirty="0">
                <a:solidFill>
                  <a:schemeClr val="bg1"/>
                </a:solidFill>
                <a:effectLst/>
              </a:rPr>
              <a:t> </a:t>
            </a:r>
            <a:r>
              <a:rPr lang="en-GB" sz="2000" b="1" i="0" dirty="0" err="1">
                <a:solidFill>
                  <a:schemeClr val="bg1"/>
                </a:solidFill>
                <a:effectLst/>
              </a:rPr>
              <a:t>vorbereitet</a:t>
            </a:r>
            <a:r>
              <a:rPr lang="en-GB" sz="2000" b="1" i="0" dirty="0">
                <a:solidFill>
                  <a:schemeClr val="bg1"/>
                </a:solidFill>
                <a:effectLst/>
              </a:rPr>
              <a:t> </a:t>
            </a:r>
            <a:r>
              <a:rPr lang="en-GB" sz="2000" b="1" i="0" dirty="0" err="1">
                <a:solidFill>
                  <a:schemeClr val="bg1"/>
                </a:solidFill>
                <a:effectLst/>
              </a:rPr>
              <a:t>zu</a:t>
            </a:r>
            <a:r>
              <a:rPr lang="en-GB" sz="2000" b="1" i="0" dirty="0">
                <a:solidFill>
                  <a:schemeClr val="bg1"/>
                </a:solidFill>
                <a:effectLst/>
              </a:rPr>
              <a:t> sein</a:t>
            </a:r>
            <a:r>
              <a:rPr lang="en-GB" sz="2000" b="1" dirty="0">
                <a:solidFill>
                  <a:schemeClr val="bg1"/>
                </a:solidFill>
              </a:rPr>
              <a:t>.</a:t>
            </a:r>
            <a:endParaRPr lang="en-IE" sz="2000" dirty="0">
              <a:solidFill>
                <a:schemeClr val="bg1"/>
              </a:solidFill>
            </a:endParaRPr>
          </a:p>
        </p:txBody>
      </p:sp>
      <p:sp>
        <p:nvSpPr>
          <p:cNvPr id="4" name="Text Placeholder 3">
            <a:extLst>
              <a:ext uri="{FF2B5EF4-FFF2-40B4-BE49-F238E27FC236}">
                <a16:creationId xmlns:a16="http://schemas.microsoft.com/office/drawing/2014/main" id="{7B507A8C-5E5E-C229-D786-FF1442E9A5F6}"/>
              </a:ext>
            </a:extLst>
          </p:cNvPr>
          <p:cNvSpPr>
            <a:spLocks noGrp="1"/>
          </p:cNvSpPr>
          <p:nvPr>
            <p:ph type="body" sz="quarter" idx="4294967295"/>
          </p:nvPr>
        </p:nvSpPr>
        <p:spPr>
          <a:xfrm>
            <a:off x="1718561" y="228600"/>
            <a:ext cx="4716425" cy="582221"/>
          </a:xfrm>
        </p:spPr>
        <p:txBody>
          <a:bodyPr>
            <a:normAutofit/>
          </a:bodyPr>
          <a:lstStyle/>
          <a:p>
            <a:pPr marL="0" indent="0">
              <a:buNone/>
            </a:pPr>
            <a:r>
              <a:rPr lang="en-IE" dirty="0">
                <a:solidFill>
                  <a:schemeClr val="bg1"/>
                </a:solidFill>
              </a:rPr>
              <a:t>Protokoll zur Krisenaktivierung</a:t>
            </a:r>
          </a:p>
        </p:txBody>
      </p:sp>
      <p:pic>
        <p:nvPicPr>
          <p:cNvPr id="2" name="Picture Placeholder 5" descr="A person standing in front of a group of people sitting at a table&#10;&#10;Description automatically generated with medium confidence">
            <a:extLst>
              <a:ext uri="{FF2B5EF4-FFF2-40B4-BE49-F238E27FC236}">
                <a16:creationId xmlns:a16="http://schemas.microsoft.com/office/drawing/2014/main" id="{45E4CA35-7AAA-03E0-F4FE-ABBEA996BB89}"/>
              </a:ext>
            </a:extLst>
          </p:cNvPr>
          <p:cNvPicPr>
            <a:picLocks noGrp="1" noChangeAspect="1"/>
          </p:cNvPicPr>
          <p:nvPr>
            <p:ph type="pic" sz="quarter" idx="10"/>
          </p:nvPr>
        </p:nvPicPr>
        <p:blipFill>
          <a:blip r:embed="rId2"/>
          <a:srcRect l="25557" r="25557"/>
          <a:stretch>
            <a:fillRect/>
          </a:stretch>
        </p:blipFill>
        <p:spPr>
          <a:xfrm>
            <a:off x="7297738" y="228600"/>
            <a:ext cx="4659312" cy="6362700"/>
          </a:xfrm>
        </p:spPr>
      </p:pic>
    </p:spTree>
    <p:extLst>
      <p:ext uri="{BB962C8B-B14F-4D97-AF65-F5344CB8AC3E}">
        <p14:creationId xmlns:p14="http://schemas.microsoft.com/office/powerpoint/2010/main" val="59464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827F8D3-871A-EA16-389D-899CF0818DB9}"/>
              </a:ext>
            </a:extLst>
          </p:cNvPr>
          <p:cNvSpPr>
            <a:spLocks noGrp="1"/>
          </p:cNvSpPr>
          <p:nvPr>
            <p:ph type="body" sz="quarter" idx="16"/>
          </p:nvPr>
        </p:nvSpPr>
        <p:spPr/>
        <p:txBody>
          <a:bodyPr>
            <a:noAutofit/>
          </a:bodyPr>
          <a:lstStyle/>
          <a:p>
            <a:r>
              <a:rPr lang="en-IE" b="0" dirty="0"/>
              <a:t>2.  Verstehen der Ebene der Krisenaktivierung und -reaktion</a:t>
            </a:r>
          </a:p>
        </p:txBody>
      </p:sp>
      <p:pic>
        <p:nvPicPr>
          <p:cNvPr id="2" name="Picture Placeholder 2" descr="A group of people in red jumpsuits next to a stretcher&#10;&#10;Description automatically generated with low confidence">
            <a:extLst>
              <a:ext uri="{FF2B5EF4-FFF2-40B4-BE49-F238E27FC236}">
                <a16:creationId xmlns:a16="http://schemas.microsoft.com/office/drawing/2014/main" id="{EB3B1CF4-952E-4C71-30AC-2F6B5E60A7EC}"/>
              </a:ext>
            </a:extLst>
          </p:cNvPr>
          <p:cNvPicPr>
            <a:picLocks noGrp="1" noChangeAspect="1"/>
          </p:cNvPicPr>
          <p:nvPr>
            <p:ph type="pic" sz="quarter" idx="10"/>
          </p:nvPr>
        </p:nvPicPr>
        <p:blipFill>
          <a:blip r:embed="rId2"/>
          <a:srcRect t="13093" b="13093"/>
          <a:stretch>
            <a:fillRect/>
          </a:stretch>
        </p:blipFill>
        <p:spPr>
          <a:xfrm>
            <a:off x="241300" y="228600"/>
            <a:ext cx="11696700" cy="5764213"/>
          </a:xfrm>
        </p:spPr>
      </p:pic>
    </p:spTree>
    <p:extLst>
      <p:ext uri="{BB962C8B-B14F-4D97-AF65-F5344CB8AC3E}">
        <p14:creationId xmlns:p14="http://schemas.microsoft.com/office/powerpoint/2010/main" val="3988478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65EF6D6-56B5-232A-559F-707B51497CCF}"/>
              </a:ext>
            </a:extLst>
          </p:cNvPr>
          <p:cNvSpPr>
            <a:spLocks noGrp="1"/>
          </p:cNvSpPr>
          <p:nvPr>
            <p:ph type="body" sz="quarter" idx="18"/>
          </p:nvPr>
        </p:nvSpPr>
        <p:spPr>
          <a:xfrm>
            <a:off x="1474159" y="844356"/>
            <a:ext cx="5269541" cy="5208584"/>
          </a:xfrm>
        </p:spPr>
        <p:txBody>
          <a:bodyPr wrap="square">
            <a:noAutofit/>
          </a:bodyPr>
          <a:lstStyle/>
          <a:p>
            <a:pPr marL="0"/>
            <a:r>
              <a:rPr lang="en-GB" sz="2200" dirty="0"/>
              <a:t>Je nach Ausmaß und Art des Vorfalls </a:t>
            </a:r>
            <a:r>
              <a:rPr lang="en-GB" sz="2200" dirty="0" err="1"/>
              <a:t>ist</a:t>
            </a:r>
            <a:r>
              <a:rPr lang="en-GB" sz="2200" dirty="0"/>
              <a:t> es </a:t>
            </a:r>
            <a:r>
              <a:rPr lang="en-GB" sz="2200" dirty="0" err="1"/>
              <a:t>möglicherweise</a:t>
            </a:r>
            <a:r>
              <a:rPr lang="en-GB" sz="2200" dirty="0"/>
              <a:t> nicht notwendig, das </a:t>
            </a:r>
            <a:r>
              <a:rPr lang="en-GB" sz="2200" dirty="0" err="1"/>
              <a:t>gesamte</a:t>
            </a:r>
            <a:r>
              <a:rPr lang="en-GB" sz="2200" dirty="0"/>
              <a:t> TKMT als Reaktion auf ein Krisenereignis zu aktivieren. So kann es beispielsweise sein, dass bei einem lokal begrenzten Vorfall nur eine Koordinierung zwischen dem regionalen Tourismusmanager, dem Vertreter des örtlichen Tourismusverbandes und dem Vertreter des Gemeinderates erforderlich ist. </a:t>
            </a:r>
          </a:p>
          <a:p>
            <a:endParaRPr lang="en-GB" sz="2200" dirty="0"/>
          </a:p>
          <a:p>
            <a:pPr marL="0"/>
            <a:r>
              <a:rPr lang="en-GB" sz="2200" dirty="0"/>
              <a:t>Der Aktivierungsgrad sollte auf der Grundlage der ersten Bewertung der Indikatoren auf der nächsten Folie festgelegt werden. Die gewählte Reaktionsstufe hängt von dem jeweiligen Vorfall ab und muss von Fall zu Fall entschieden werden. </a:t>
            </a:r>
            <a:endParaRPr lang="en-IE" sz="2200" dirty="0"/>
          </a:p>
        </p:txBody>
      </p:sp>
      <p:sp>
        <p:nvSpPr>
          <p:cNvPr id="5" name="Text Placeholder 4">
            <a:extLst>
              <a:ext uri="{FF2B5EF4-FFF2-40B4-BE49-F238E27FC236}">
                <a16:creationId xmlns:a16="http://schemas.microsoft.com/office/drawing/2014/main" id="{7A850B7E-C9CF-6AB1-CAE6-306312457D51}"/>
              </a:ext>
            </a:extLst>
          </p:cNvPr>
          <p:cNvSpPr>
            <a:spLocks noGrp="1"/>
          </p:cNvSpPr>
          <p:nvPr>
            <p:ph type="body" sz="quarter" idx="16"/>
          </p:nvPr>
        </p:nvSpPr>
        <p:spPr>
          <a:xfrm>
            <a:off x="1870961" y="262135"/>
            <a:ext cx="4716425" cy="582221"/>
          </a:xfrm>
        </p:spPr>
        <p:txBody>
          <a:bodyPr>
            <a:normAutofit lnSpcReduction="10000"/>
          </a:bodyPr>
          <a:lstStyle/>
          <a:p>
            <a:r>
              <a:rPr lang="en-IE" b="1" dirty="0"/>
              <a:t>Grad der Aktivierung</a:t>
            </a:r>
          </a:p>
        </p:txBody>
      </p:sp>
      <p:pic>
        <p:nvPicPr>
          <p:cNvPr id="4" name="Grafik 3">
            <a:extLst>
              <a:ext uri="{FF2B5EF4-FFF2-40B4-BE49-F238E27FC236}">
                <a16:creationId xmlns:a16="http://schemas.microsoft.com/office/drawing/2014/main" id="{D31A0BBB-C5BA-7AF0-62E3-E08F3463F48D}"/>
              </a:ext>
            </a:extLst>
          </p:cNvPr>
          <p:cNvPicPr>
            <a:picLocks noChangeAspect="1"/>
          </p:cNvPicPr>
          <p:nvPr/>
        </p:nvPicPr>
        <p:blipFill>
          <a:blip r:embed="rId2"/>
          <a:stretch>
            <a:fillRect/>
          </a:stretch>
        </p:blipFill>
        <p:spPr>
          <a:xfrm>
            <a:off x="7281851" y="125835"/>
            <a:ext cx="4657748" cy="6358679"/>
          </a:xfrm>
          <a:prstGeom prst="rect">
            <a:avLst/>
          </a:prstGeom>
        </p:spPr>
      </p:pic>
    </p:spTree>
    <p:extLst>
      <p:ext uri="{BB962C8B-B14F-4D97-AF65-F5344CB8AC3E}">
        <p14:creationId xmlns:p14="http://schemas.microsoft.com/office/powerpoint/2010/main" val="1875650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418382731"/>
              </p:ext>
            </p:extLst>
          </p:nvPr>
        </p:nvGraphicFramePr>
        <p:xfrm>
          <a:off x="144703" y="118583"/>
          <a:ext cx="11712094" cy="6383666"/>
        </p:xfrm>
        <a:graphic>
          <a:graphicData uri="http://schemas.openxmlformats.org/drawingml/2006/table">
            <a:tbl>
              <a:tblPr firstRow="1" bandRow="1">
                <a:tableStyleId>{5C22544A-7EE6-4342-B048-85BDC9FD1C3A}</a:tableStyleId>
              </a:tblPr>
              <a:tblGrid>
                <a:gridCol w="3227147">
                  <a:extLst>
                    <a:ext uri="{9D8B030D-6E8A-4147-A177-3AD203B41FA5}">
                      <a16:colId xmlns:a16="http://schemas.microsoft.com/office/drawing/2014/main" val="3584008144"/>
                    </a:ext>
                  </a:extLst>
                </a:gridCol>
                <a:gridCol w="8484947">
                  <a:extLst>
                    <a:ext uri="{9D8B030D-6E8A-4147-A177-3AD203B41FA5}">
                      <a16:colId xmlns:a16="http://schemas.microsoft.com/office/drawing/2014/main" val="2583777858"/>
                    </a:ext>
                  </a:extLst>
                </a:gridCol>
              </a:tblGrid>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Indikatoren für die Ermittlung des Reaktionsniveaus</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r>
                        <a:rPr lang="en-IE" sz="2400" b="1" kern="1200" dirty="0" err="1">
                          <a:solidFill>
                            <a:schemeClr val="bg1"/>
                          </a:solidFill>
                          <a:latin typeface="+mn-lt"/>
                          <a:ea typeface="+mn-ea"/>
                          <a:cs typeface="+mn-cs"/>
                        </a:rPr>
                        <a:t>Lokal</a:t>
                      </a:r>
                      <a:endParaRPr lang="en-IE" sz="2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 typeface="Arial" panose="020B0604020202020204" pitchFamily="34" charset="0"/>
                        <a:buNone/>
                      </a:pPr>
                      <a:r>
                        <a:rPr lang="en-GB" sz="2400" b="1" kern="1200" dirty="0">
                          <a:solidFill>
                            <a:schemeClr val="bg1"/>
                          </a:solidFill>
                          <a:latin typeface="+mn-lt"/>
                          <a:ea typeface="+mn-ea"/>
                          <a:cs typeface="+mn-cs"/>
                        </a:rPr>
                        <a:t>Regional (TKMT vollständig aktivieren)</a:t>
                      </a:r>
                      <a:endParaRPr lang="en-IE" sz="2400" b="1" i="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extLst>
                  <a:ext uri="{0D108BD9-81ED-4DB2-BD59-A6C34878D82A}">
                    <a16:rowId xmlns:a16="http://schemas.microsoft.com/office/drawing/2014/main" val="4236500118"/>
                  </a:ext>
                </a:extLst>
              </a:tr>
              <a:tr h="585793">
                <a:tc>
                  <a:txBody>
                    <a:bodyPr/>
                    <a:lstStyle/>
                    <a:p>
                      <a:r>
                        <a:rPr lang="en-GB" dirty="0">
                          <a:solidFill>
                            <a:srgbClr val="4D4D4D"/>
                          </a:solidFill>
                        </a:rPr>
                        <a:t>Der Vorfall ereignet sich nur in einem </a:t>
                      </a:r>
                      <a:r>
                        <a:rPr lang="en-GB" b="1" dirty="0">
                          <a:solidFill>
                            <a:srgbClr val="F27954"/>
                          </a:solidFill>
                        </a:rPr>
                        <a:t>begrenzten Gebiet</a:t>
                      </a:r>
                      <a:endParaRPr lang="en-IE" sz="1800" b="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4D4D4D"/>
                          </a:solidFill>
                        </a:rPr>
                        <a:t>Der Vorfall betrifft einen großen Teil der Region.</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en-GB" dirty="0">
                          <a:solidFill>
                            <a:srgbClr val="4D4D4D"/>
                          </a:solidFill>
                        </a:rPr>
                        <a:t>Begrenztes </a:t>
                      </a:r>
                      <a:r>
                        <a:rPr lang="en-GB" b="1" dirty="0">
                          <a:solidFill>
                            <a:srgbClr val="F27954"/>
                          </a:solidFill>
                        </a:rPr>
                        <a:t>Sicherheitsrisiko </a:t>
                      </a:r>
                      <a:r>
                        <a:rPr lang="en-GB" dirty="0">
                          <a:solidFill>
                            <a:srgbClr val="4D4D4D"/>
                          </a:solidFill>
                        </a:rPr>
                        <a:t>für Besucher und Einheimische</a:t>
                      </a:r>
                      <a:endParaRPr lang="en-IE" sz="1800" b="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4D4D4D"/>
                          </a:solidFill>
                        </a:rPr>
                        <a:t>Extremes Gesundheits- oder Sicherheitsrisiko für Besucher und Einheimische </a:t>
                      </a:r>
                    </a:p>
                    <a:p>
                      <a:pPr marL="285750" indent="-285750">
                        <a:buFont typeface="Arial" panose="020B0604020202020204" pitchFamily="34" charset="0"/>
                        <a:buChar char="•"/>
                      </a:pPr>
                      <a:r>
                        <a:rPr lang="en-GB" dirty="0">
                          <a:solidFill>
                            <a:srgbClr val="4D4D4D"/>
                          </a:solidFill>
                        </a:rPr>
                        <a:t>Todesopfer</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r>
                        <a:rPr lang="en-GB" sz="1800" b="1" kern="1200" dirty="0">
                          <a:solidFill>
                            <a:srgbClr val="F27954"/>
                          </a:solidFill>
                          <a:latin typeface="+mn-lt"/>
                          <a:ea typeface="+mn-ea"/>
                          <a:cs typeface="+mn-cs"/>
                        </a:rPr>
                        <a:t>Zugangsbeschränkungen für </a:t>
                      </a:r>
                      <a:r>
                        <a:rPr lang="en-GB" dirty="0">
                          <a:solidFill>
                            <a:srgbClr val="4D4D4D"/>
                          </a:solidFill>
                        </a:rPr>
                        <a:t>Besucher nur für den lokalen Bereich. Andere Teile der Region bleiben sicher und zugänglich</a:t>
                      </a:r>
                      <a:endParaRPr lang="en-IE" sz="1800" b="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4D4D4D"/>
                          </a:solidFill>
                        </a:rPr>
                        <a:t>Potenzielle Sanierungsmaßnahmen, die für die </a:t>
                      </a:r>
                      <a:r>
                        <a:rPr lang="en-GB" dirty="0" err="1">
                          <a:solidFill>
                            <a:srgbClr val="4D4D4D"/>
                          </a:solidFill>
                        </a:rPr>
                        <a:t>Tourismusbranche</a:t>
                      </a:r>
                      <a:r>
                        <a:rPr lang="en-GB" dirty="0">
                          <a:solidFill>
                            <a:srgbClr val="4D4D4D"/>
                          </a:solidFill>
                        </a:rPr>
                        <a:t> in einer bestimmten Region erforderlich sind, z. B. erhebliche Umwelt- oder Infrastrukturschäden in der Region</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97858951"/>
                  </a:ext>
                </a:extLst>
              </a:tr>
              <a:tr h="585793">
                <a:tc>
                  <a:txBody>
                    <a:bodyPr/>
                    <a:lstStyle/>
                    <a:p>
                      <a:r>
                        <a:rPr lang="en-GB" dirty="0">
                          <a:solidFill>
                            <a:srgbClr val="4D4D4D"/>
                          </a:solidFill>
                        </a:rPr>
                        <a:t>Geringe oder lokale </a:t>
                      </a:r>
                      <a:r>
                        <a:rPr lang="en-GB" sz="1800" b="1" kern="1200" dirty="0">
                          <a:solidFill>
                            <a:srgbClr val="F27954"/>
                          </a:solidFill>
                          <a:latin typeface="+mn-lt"/>
                          <a:ea typeface="+mn-ea"/>
                          <a:cs typeface="+mn-cs"/>
                        </a:rPr>
                        <a:t>Medienberichterstattung</a:t>
                      </a:r>
                      <a:endParaRPr lang="en-IE" sz="1800" b="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4D4D4D"/>
                          </a:solidFill>
                        </a:rPr>
                        <a:t>Bedeutende Medienberichterstattung über den Großraum Melbourne, jedoch nur begrenzte Berichterstattung in den </a:t>
                      </a:r>
                      <a:r>
                        <a:rPr lang="en-GB" dirty="0" err="1">
                          <a:solidFill>
                            <a:srgbClr val="4D4D4D"/>
                          </a:solidFill>
                        </a:rPr>
                        <a:t>Weltmedien</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37860905"/>
                  </a:ext>
                </a:extLst>
              </a:tr>
              <a:tr h="585793">
                <a:tc>
                  <a:txBody>
                    <a:bodyPr/>
                    <a:lstStyle/>
                    <a:p>
                      <a:r>
                        <a:rPr lang="en-GB" dirty="0">
                          <a:solidFill>
                            <a:srgbClr val="4D4D4D"/>
                          </a:solidFill>
                        </a:rPr>
                        <a:t>Geringe oder keine </a:t>
                      </a:r>
                      <a:r>
                        <a:rPr lang="en-GB" sz="1800" b="1" kern="1200" dirty="0">
                          <a:solidFill>
                            <a:srgbClr val="F27954"/>
                          </a:solidFill>
                          <a:latin typeface="+mn-lt"/>
                          <a:ea typeface="+mn-ea"/>
                          <a:cs typeface="+mn-cs"/>
                        </a:rPr>
                        <a:t>finanziellen Auswirkungen </a:t>
                      </a:r>
                      <a:r>
                        <a:rPr lang="en-GB" dirty="0">
                          <a:solidFill>
                            <a:srgbClr val="4D4D4D"/>
                          </a:solidFill>
                        </a:rPr>
                        <a:t>auf Tourismusunternehmen (d.h. begrenzte Buchungsstornierungen)</a:t>
                      </a:r>
                      <a:endParaRPr lang="en-IE" sz="1800" b="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4D4D4D"/>
                          </a:solidFill>
                        </a:rPr>
                        <a:t>Mögliche finanzielle Auswirkungen auf Tourismusunternehmen innerhalb einer Region (z. B. Stornierung von Buchungen in großem Umfang)</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74404003"/>
                  </a:ext>
                </a:extLst>
              </a:tr>
              <a:tr h="585793">
                <a:tc>
                  <a:txBody>
                    <a:bodyPr/>
                    <a:lstStyle/>
                    <a:p>
                      <a:r>
                        <a:rPr lang="en-GB" dirty="0">
                          <a:solidFill>
                            <a:srgbClr val="4D4D4D"/>
                          </a:solidFill>
                        </a:rPr>
                        <a:t>Geringe oder keine </a:t>
                      </a:r>
                      <a:r>
                        <a:rPr lang="en-GB" sz="1800" b="1" kern="1200" dirty="0">
                          <a:solidFill>
                            <a:srgbClr val="F27954"/>
                          </a:solidFill>
                          <a:latin typeface="+mn-lt"/>
                          <a:ea typeface="+mn-ea"/>
                          <a:cs typeface="+mn-cs"/>
                        </a:rPr>
                        <a:t>Auswirkungen auf die Marke</a:t>
                      </a:r>
                      <a:endParaRPr lang="en-IE" sz="1800" b="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GB" dirty="0">
                          <a:solidFill>
                            <a:srgbClr val="4D4D4D"/>
                          </a:solidFill>
                        </a:rPr>
                        <a:t>Potenzial zur Beeinflussung der regionalen Marke</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1973012"/>
                  </a:ext>
                </a:extLst>
              </a:tr>
            </a:tbl>
          </a:graphicData>
        </a:graphic>
      </p:graphicFrame>
    </p:spTree>
    <p:extLst>
      <p:ext uri="{BB962C8B-B14F-4D97-AF65-F5344CB8AC3E}">
        <p14:creationId xmlns:p14="http://schemas.microsoft.com/office/powerpoint/2010/main" val="3860844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65EF6D6-56B5-232A-559F-707B51497CCF}"/>
              </a:ext>
            </a:extLst>
          </p:cNvPr>
          <p:cNvSpPr>
            <a:spLocks noGrp="1"/>
          </p:cNvSpPr>
          <p:nvPr>
            <p:ph type="body" sz="quarter" idx="18"/>
          </p:nvPr>
        </p:nvSpPr>
        <p:spPr>
          <a:xfrm>
            <a:off x="1474159" y="844356"/>
            <a:ext cx="5564816" cy="5208584"/>
          </a:xfrm>
        </p:spPr>
        <p:txBody>
          <a:bodyPr>
            <a:noAutofit/>
          </a:bodyPr>
          <a:lstStyle/>
          <a:p>
            <a:pPr marL="0"/>
            <a:r>
              <a:rPr lang="en-GB" sz="2000" dirty="0"/>
              <a:t>Eine der wichtigeren Entscheidungen, die getroffen werden müssen, ist die Frage, wann der TKMT aktiviert und deaktiviert werden soll. Eine verfrühte Auflösung der Gruppe birgt die Gefahr negativer Kritik seitens der Akteure der Tourismusbranche. </a:t>
            </a:r>
          </a:p>
          <a:p>
            <a:pPr marL="0"/>
            <a:endParaRPr lang="en-GB" sz="2000" dirty="0"/>
          </a:p>
          <a:p>
            <a:pPr marL="0"/>
            <a:r>
              <a:rPr lang="en-GB" sz="2000" dirty="0"/>
              <a:t>Während der Zeitplan je nach Art der Krise variiert, sollte die Verantwortung für die langfristigen </a:t>
            </a:r>
            <a:r>
              <a:rPr lang="en-GB" sz="2000" dirty="0" err="1"/>
              <a:t>strategischen</a:t>
            </a:r>
            <a:r>
              <a:rPr lang="en-GB" sz="2000" dirty="0"/>
              <a:t> </a:t>
            </a:r>
            <a:r>
              <a:rPr lang="en-GB" sz="2000" dirty="0" err="1"/>
              <a:t>Wiederherstellungsaktivitäten</a:t>
            </a:r>
            <a:r>
              <a:rPr lang="en-GB" sz="2000" dirty="0"/>
              <a:t> auf den zuständigen regionalen Tourismusverband übertragen werden. </a:t>
            </a:r>
          </a:p>
          <a:p>
            <a:pPr marL="0"/>
            <a:endParaRPr lang="en-GB" sz="2000" dirty="0"/>
          </a:p>
          <a:p>
            <a:pPr marL="0"/>
            <a:r>
              <a:rPr lang="en-GB" sz="2000" dirty="0"/>
              <a:t>Die Kommunikationskanäle zwischen </a:t>
            </a:r>
            <a:r>
              <a:rPr lang="en-GB" sz="2000" dirty="0" err="1"/>
              <a:t>dem</a:t>
            </a:r>
            <a:r>
              <a:rPr lang="en-GB" sz="2000" dirty="0"/>
              <a:t> TKMT sollten je nach Bedarf aufrechterhalten werden. Während der Erholungsphase sollte das TKMT zur Nachbesprechung und Überprüfung des Krisenmanagementplans zusammentreten und ihn entsprechend dem Krisenerholungsprozess aktualisieren. </a:t>
            </a:r>
            <a:endParaRPr lang="en-IE" sz="2000" dirty="0"/>
          </a:p>
        </p:txBody>
      </p:sp>
      <p:sp>
        <p:nvSpPr>
          <p:cNvPr id="5" name="Text Placeholder 4">
            <a:extLst>
              <a:ext uri="{FF2B5EF4-FFF2-40B4-BE49-F238E27FC236}">
                <a16:creationId xmlns:a16="http://schemas.microsoft.com/office/drawing/2014/main" id="{7A850B7E-C9CF-6AB1-CAE6-306312457D51}"/>
              </a:ext>
            </a:extLst>
          </p:cNvPr>
          <p:cNvSpPr>
            <a:spLocks noGrp="1"/>
          </p:cNvSpPr>
          <p:nvPr>
            <p:ph type="body" sz="quarter" idx="16"/>
          </p:nvPr>
        </p:nvSpPr>
        <p:spPr>
          <a:xfrm>
            <a:off x="1556636" y="262135"/>
            <a:ext cx="5272789" cy="582221"/>
          </a:xfrm>
        </p:spPr>
        <p:txBody>
          <a:bodyPr>
            <a:normAutofit fontScale="85000" lnSpcReduction="10000"/>
          </a:bodyPr>
          <a:lstStyle/>
          <a:p>
            <a:r>
              <a:rPr lang="en-IE" b="1" dirty="0"/>
              <a:t>Aktivierung vs. Deaktivierung</a:t>
            </a:r>
          </a:p>
        </p:txBody>
      </p:sp>
      <p:pic>
        <p:nvPicPr>
          <p:cNvPr id="2" name="Picture Placeholder 9" descr="A picture containing outdoor, sky, light, transport&#10;&#10;Description automatically generated">
            <a:extLst>
              <a:ext uri="{FF2B5EF4-FFF2-40B4-BE49-F238E27FC236}">
                <a16:creationId xmlns:a16="http://schemas.microsoft.com/office/drawing/2014/main" id="{6D098A16-0385-99BC-7F3A-89CBD930B0B7}"/>
              </a:ext>
            </a:extLst>
          </p:cNvPr>
          <p:cNvPicPr>
            <a:picLocks noGrp="1" noChangeAspect="1"/>
          </p:cNvPicPr>
          <p:nvPr>
            <p:ph type="pic" sz="quarter" idx="10"/>
          </p:nvPr>
        </p:nvPicPr>
        <p:blipFill>
          <a:blip r:embed="rId2"/>
          <a:srcRect l="1181" r="1181"/>
          <a:stretch>
            <a:fillRect/>
          </a:stretch>
        </p:blipFill>
        <p:spPr>
          <a:xfrm>
            <a:off x="7297738" y="228600"/>
            <a:ext cx="4659312" cy="6362700"/>
          </a:xfrm>
        </p:spPr>
      </p:pic>
    </p:spTree>
    <p:extLst>
      <p:ext uri="{BB962C8B-B14F-4D97-AF65-F5344CB8AC3E}">
        <p14:creationId xmlns:p14="http://schemas.microsoft.com/office/powerpoint/2010/main" val="2367245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5E31C95-D6E2-6C6A-1409-B2E0845A1FD2}"/>
              </a:ext>
            </a:extLst>
          </p:cNvPr>
          <p:cNvSpPr>
            <a:spLocks noGrp="1"/>
          </p:cNvSpPr>
          <p:nvPr>
            <p:ph type="body" sz="quarter" idx="4294967295"/>
          </p:nvPr>
        </p:nvSpPr>
        <p:spPr>
          <a:xfrm>
            <a:off x="453528" y="933450"/>
            <a:ext cx="5866822" cy="5924550"/>
          </a:xfrm>
        </p:spPr>
        <p:txBody>
          <a:bodyPr>
            <a:noAutofit/>
          </a:bodyPr>
          <a:lstStyle/>
          <a:p>
            <a:pPr marL="0" indent="0">
              <a:lnSpc>
                <a:spcPct val="100000"/>
              </a:lnSpc>
              <a:spcBef>
                <a:spcPts val="0"/>
              </a:spcBef>
              <a:buNone/>
            </a:pPr>
            <a:r>
              <a:rPr lang="en-GB" sz="1800" b="1" dirty="0" err="1">
                <a:solidFill>
                  <a:schemeClr val="bg1"/>
                </a:solidFill>
              </a:rPr>
              <a:t>Im</a:t>
            </a:r>
            <a:r>
              <a:rPr lang="en-GB" sz="1800" b="1" dirty="0">
                <a:solidFill>
                  <a:schemeClr val="bg1"/>
                </a:solidFill>
              </a:rPr>
              <a:t> Falle einer Krise wird eine Region zuallererst dafür sorgen, dass alle Menschenleben in Sicherheit sind. </a:t>
            </a:r>
            <a:r>
              <a:rPr lang="en-GB" sz="1800" dirty="0">
                <a:solidFill>
                  <a:schemeClr val="bg1"/>
                </a:solidFill>
              </a:rPr>
              <a:t>Dann werden der Krisenmanagementplan und der Notfallplan aktiviert, die gegebenenfalls auch Notfall- und </a:t>
            </a:r>
            <a:r>
              <a:rPr lang="en-GB" sz="1800" dirty="0" err="1">
                <a:solidFill>
                  <a:schemeClr val="bg1"/>
                </a:solidFill>
              </a:rPr>
              <a:t>Evakuierungsverfahren</a:t>
            </a:r>
            <a:r>
              <a:rPr lang="en-GB" sz="1800" dirty="0">
                <a:solidFill>
                  <a:schemeClr val="bg1"/>
                </a:solidFill>
              </a:rPr>
              <a:t> </a:t>
            </a:r>
            <a:r>
              <a:rPr lang="en-GB" sz="1800" dirty="0" err="1">
                <a:solidFill>
                  <a:schemeClr val="bg1"/>
                </a:solidFill>
              </a:rPr>
              <a:t>umfassen</a:t>
            </a:r>
            <a:r>
              <a:rPr lang="en-GB" sz="1800" dirty="0">
                <a:solidFill>
                  <a:schemeClr val="bg1"/>
                </a:solidFill>
              </a:rPr>
              <a:t>. Das Team verwendet eine Checkliste für </a:t>
            </a:r>
            <a:r>
              <a:rPr lang="en-GB" sz="1800" dirty="0" err="1">
                <a:solidFill>
                  <a:schemeClr val="bg1"/>
                </a:solidFill>
              </a:rPr>
              <a:t>Sofortmaßnahmen</a:t>
            </a:r>
            <a:r>
              <a:rPr lang="en-GB" sz="1800" dirty="0">
                <a:solidFill>
                  <a:schemeClr val="bg1"/>
                </a:solidFill>
              </a:rPr>
              <a:t>. </a:t>
            </a:r>
            <a:r>
              <a:rPr lang="en-GB" sz="1800" dirty="0" err="1">
                <a:solidFill>
                  <a:schemeClr val="bg1"/>
                </a:solidFill>
              </a:rPr>
              <a:t>Bestimmen</a:t>
            </a:r>
            <a:r>
              <a:rPr lang="en-GB" sz="1800" dirty="0">
                <a:solidFill>
                  <a:schemeClr val="bg1"/>
                </a:solidFill>
              </a:rPr>
              <a:t> Sie das Ausmaß der Krise und wie sie sich auf die Region auswirken wird. Aktivieren Sie auf der Grundlage dieser Einschätzung die Krisenmanagementgruppe Tourismus und befolgen Sie die nachstehenden Schritte. Der Krisenstab, der diesem Plan zugrunde liegt, hat spezifische Maßnahmen, die </a:t>
            </a:r>
            <a:r>
              <a:rPr lang="en-GB" sz="1800" dirty="0" err="1">
                <a:solidFill>
                  <a:schemeClr val="bg1"/>
                </a:solidFill>
              </a:rPr>
              <a:t>während</a:t>
            </a:r>
            <a:r>
              <a:rPr lang="en-GB" sz="1800" dirty="0">
                <a:solidFill>
                  <a:schemeClr val="bg1"/>
                </a:solidFill>
              </a:rPr>
              <a:t> einer Krise ergriffen werden müssen</a:t>
            </a:r>
            <a:endParaRPr lang="en-IE" sz="1800" dirty="0">
              <a:solidFill>
                <a:schemeClr val="bg1"/>
              </a:solidFill>
            </a:endParaRPr>
          </a:p>
          <a:p>
            <a:pPr marL="0" indent="0">
              <a:lnSpc>
                <a:spcPct val="100000"/>
              </a:lnSpc>
              <a:spcBef>
                <a:spcPts val="0"/>
              </a:spcBef>
            </a:pPr>
            <a:endParaRPr lang="en-GB" sz="1800" dirty="0">
              <a:solidFill>
                <a:schemeClr val="bg1"/>
              </a:solidFill>
            </a:endParaRPr>
          </a:p>
          <a:p>
            <a:pPr marL="0" indent="0">
              <a:lnSpc>
                <a:spcPct val="100000"/>
              </a:lnSpc>
              <a:spcBef>
                <a:spcPts val="0"/>
              </a:spcBef>
              <a:buNone/>
            </a:pPr>
            <a:r>
              <a:rPr lang="en-GB" sz="1800" b="0" i="0" dirty="0">
                <a:solidFill>
                  <a:schemeClr val="bg1"/>
                </a:solidFill>
                <a:effectLst/>
              </a:rPr>
              <a:t>Ein </a:t>
            </a:r>
            <a:r>
              <a:rPr lang="en-GB" sz="1800" b="0" i="0" dirty="0" err="1">
                <a:solidFill>
                  <a:schemeClr val="bg1"/>
                </a:solidFill>
                <a:effectLst/>
              </a:rPr>
              <a:t>Krisenmanagementplan</a:t>
            </a:r>
            <a:r>
              <a:rPr lang="en-GB" sz="1800" b="0" i="0" dirty="0">
                <a:solidFill>
                  <a:schemeClr val="bg1"/>
                </a:solidFill>
                <a:effectLst/>
              </a:rPr>
              <a:t> (KMP) beschreibt, wie auf eine kritische Situation zu reagieren ist, die sich negativ auf die Rentabilität, den Ruf oder die Betriebsfähigkeit einer Region auswirken würde. </a:t>
            </a:r>
            <a:r>
              <a:rPr lang="en-GB" sz="1800" i="1" dirty="0">
                <a:solidFill>
                  <a:schemeClr val="bg1"/>
                </a:solidFill>
              </a:rPr>
              <a:t>K</a:t>
            </a:r>
            <a:r>
              <a:rPr lang="en-GB" sz="1800" b="0" i="1" dirty="0">
                <a:solidFill>
                  <a:schemeClr val="bg1"/>
                </a:solidFill>
                <a:effectLst/>
              </a:rPr>
              <a:t>MP werden von </a:t>
            </a:r>
            <a:r>
              <a:rPr lang="en-GB" sz="1800" b="0" i="1" dirty="0" err="1">
                <a:solidFill>
                  <a:schemeClr val="bg1"/>
                </a:solidFill>
                <a:effectLst/>
              </a:rPr>
              <a:t>Krisenmanagementteams</a:t>
            </a:r>
            <a:r>
              <a:rPr lang="en-GB" sz="1800" b="0" i="1" dirty="0">
                <a:solidFill>
                  <a:schemeClr val="bg1"/>
                </a:solidFill>
                <a:effectLst/>
              </a:rPr>
              <a:t> und Schadensbewertungsteams verwendet, um Schäden zu vermeiden oder zu minimieren und um </a:t>
            </a:r>
            <a:r>
              <a:rPr lang="en-GB" sz="1800" b="0" i="1" dirty="0" err="1">
                <a:solidFill>
                  <a:schemeClr val="bg1"/>
                </a:solidFill>
                <a:effectLst/>
              </a:rPr>
              <a:t>Anweisungen</a:t>
            </a:r>
            <a:r>
              <a:rPr lang="en-GB" sz="1800" b="0" i="1" dirty="0">
                <a:solidFill>
                  <a:schemeClr val="bg1"/>
                </a:solidFill>
                <a:effectLst/>
              </a:rPr>
              <a:t> </a:t>
            </a:r>
            <a:r>
              <a:rPr lang="en-GB" sz="1800" i="1" dirty="0" err="1">
                <a:solidFill>
                  <a:schemeClr val="bg1"/>
                </a:solidFill>
              </a:rPr>
              <a:t>bezüglich</a:t>
            </a:r>
            <a:r>
              <a:rPr lang="en-GB" sz="1800" b="0" i="1" dirty="0">
                <a:solidFill>
                  <a:schemeClr val="bg1"/>
                </a:solidFill>
                <a:effectLst/>
              </a:rPr>
              <a:t> Personal, Ressourcen und Kommunikation zu geben. (</a:t>
            </a:r>
            <a:r>
              <a:rPr lang="en-GB" sz="1800" b="0" i="1" dirty="0">
                <a:solidFill>
                  <a:schemeClr val="bg1"/>
                </a:solidFill>
                <a:effectLst/>
                <a:hlinkClick r:id="rId2">
                  <a:extLst>
                    <a:ext uri="{A12FA001-AC4F-418D-AE19-62706E023703}">
                      <ahyp:hlinkClr xmlns:ahyp="http://schemas.microsoft.com/office/drawing/2018/hyperlinkcolor" val="tx"/>
                    </a:ext>
                  </a:extLst>
                </a:hlinkClick>
              </a:rPr>
              <a:t>TechTarget, Disaster Recovery</a:t>
            </a:r>
            <a:r>
              <a:rPr lang="en-GB" sz="1800" b="0" i="1" dirty="0">
                <a:solidFill>
                  <a:schemeClr val="bg1"/>
                </a:solidFill>
                <a:effectLst/>
              </a:rPr>
              <a:t>)</a:t>
            </a:r>
            <a:endParaRPr lang="en-GB" sz="1800" i="1" dirty="0">
              <a:solidFill>
                <a:schemeClr val="bg1"/>
              </a:solidFill>
            </a:endParaRPr>
          </a:p>
          <a:p>
            <a:pPr marL="0" indent="0">
              <a:lnSpc>
                <a:spcPct val="100000"/>
              </a:lnSpc>
              <a:spcBef>
                <a:spcPts val="0"/>
              </a:spcBef>
            </a:pPr>
            <a:endParaRPr lang="en-GB" sz="1800" dirty="0">
              <a:solidFill>
                <a:schemeClr val="bg1"/>
              </a:solidFill>
            </a:endParaRPr>
          </a:p>
          <a:p>
            <a:pPr marL="0" indent="0">
              <a:lnSpc>
                <a:spcPct val="100000"/>
              </a:lnSpc>
              <a:spcBef>
                <a:spcPts val="0"/>
              </a:spcBef>
            </a:pPr>
            <a:r>
              <a:rPr lang="en-GB" sz="1800" dirty="0">
                <a:solidFill>
                  <a:schemeClr val="bg1"/>
                </a:solidFill>
              </a:rPr>
              <a:t>. </a:t>
            </a:r>
            <a:endParaRPr lang="en-IE" sz="1800" dirty="0">
              <a:solidFill>
                <a:schemeClr val="bg1"/>
              </a:solidFill>
            </a:endParaRPr>
          </a:p>
        </p:txBody>
      </p:sp>
      <p:sp>
        <p:nvSpPr>
          <p:cNvPr id="9" name="TextBox 8">
            <a:extLst>
              <a:ext uri="{FF2B5EF4-FFF2-40B4-BE49-F238E27FC236}">
                <a16:creationId xmlns:a16="http://schemas.microsoft.com/office/drawing/2014/main" id="{C9BF6137-5682-52E7-8079-142EE041A6EA}"/>
              </a:ext>
            </a:extLst>
          </p:cNvPr>
          <p:cNvSpPr txBox="1"/>
          <p:nvPr/>
        </p:nvSpPr>
        <p:spPr>
          <a:xfrm>
            <a:off x="247650" y="61831"/>
            <a:ext cx="6000750" cy="523220"/>
          </a:xfrm>
          <a:prstGeom prst="rect">
            <a:avLst/>
          </a:prstGeom>
          <a:noFill/>
        </p:spPr>
        <p:txBody>
          <a:bodyPr wrap="square" rtlCol="0">
            <a:spAutoFit/>
          </a:bodyPr>
          <a:lstStyle/>
          <a:p>
            <a:pPr algn="ctr"/>
            <a:r>
              <a:rPr lang="en-GB" sz="2800" b="1" dirty="0">
                <a:solidFill>
                  <a:schemeClr val="bg1"/>
                </a:solidFill>
              </a:rPr>
              <a:t>Die ersten 1-2 Stunden nach einem Vorfall</a:t>
            </a:r>
            <a:endParaRPr lang="en-IE" sz="2800" b="1" dirty="0"/>
          </a:p>
        </p:txBody>
      </p:sp>
      <p:pic>
        <p:nvPicPr>
          <p:cNvPr id="2" name="Bildplatzhalter 1">
            <a:extLst>
              <a:ext uri="{FF2B5EF4-FFF2-40B4-BE49-F238E27FC236}">
                <a16:creationId xmlns:a16="http://schemas.microsoft.com/office/drawing/2014/main" id="{36E8B24D-AF2E-5864-E686-F33B49A68B43}"/>
              </a:ext>
            </a:extLst>
          </p:cNvPr>
          <p:cNvPicPr>
            <a:picLocks noGrp="1" noChangeAspect="1"/>
          </p:cNvPicPr>
          <p:nvPr>
            <p:ph type="pic" sz="quarter" idx="10"/>
          </p:nvPr>
        </p:nvPicPr>
        <p:blipFill>
          <a:blip r:embed="rId3"/>
          <a:srcRect t="2893" b="2893"/>
          <a:stretch>
            <a:fillRect/>
          </a:stretch>
        </p:blipFill>
        <p:spPr>
          <a:prstGeom prst="rect">
            <a:avLst/>
          </a:prstGeom>
        </p:spPr>
      </p:pic>
    </p:spTree>
    <p:extLst>
      <p:ext uri="{BB962C8B-B14F-4D97-AF65-F5344CB8AC3E}">
        <p14:creationId xmlns:p14="http://schemas.microsoft.com/office/powerpoint/2010/main" val="4272308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198F5F-AA2A-1C41-AC03-F58D03DB52FF}"/>
              </a:ext>
            </a:extLst>
          </p:cNvPr>
          <p:cNvSpPr>
            <a:spLocks noGrp="1"/>
          </p:cNvSpPr>
          <p:nvPr>
            <p:ph type="body" sz="quarter" idx="18"/>
          </p:nvPr>
        </p:nvSpPr>
        <p:spPr>
          <a:xfrm>
            <a:off x="372764" y="1024394"/>
            <a:ext cx="11504911" cy="5481745"/>
          </a:xfrm>
          <a:solidFill>
            <a:schemeClr val="bg1"/>
          </a:solidFill>
        </p:spPr>
        <p:txBody>
          <a:bodyPr>
            <a:normAutofit fontScale="92500" lnSpcReduction="20000"/>
          </a:bodyPr>
          <a:lstStyle/>
          <a:p>
            <a:pPr marL="0"/>
            <a:r>
              <a:rPr lang="en-GB" dirty="0"/>
              <a:t>Eine koordinierte Reaktion auf eine Krise ist eine Grundvoraussetzung dafür, dass eine Region ihren </a:t>
            </a:r>
            <a:r>
              <a:rPr lang="en-GB" b="1" dirty="0">
                <a:solidFill>
                  <a:srgbClr val="3AA091"/>
                </a:solidFill>
              </a:rPr>
              <a:t>potenziellen Zielgruppen </a:t>
            </a:r>
            <a:r>
              <a:rPr lang="en-GB" dirty="0"/>
              <a:t>ein Gefühl der </a:t>
            </a:r>
            <a:r>
              <a:rPr lang="en-GB" b="1" dirty="0">
                <a:solidFill>
                  <a:srgbClr val="3AA091"/>
                </a:solidFill>
              </a:rPr>
              <a:t>Beruhigung, der Kontrolle </a:t>
            </a:r>
            <a:r>
              <a:rPr lang="en-GB" dirty="0"/>
              <a:t>und gegebenenfalls des </a:t>
            </a:r>
            <a:r>
              <a:rPr lang="en-GB" b="1" dirty="0">
                <a:solidFill>
                  <a:srgbClr val="3AA091"/>
                </a:solidFill>
              </a:rPr>
              <a:t>"business as usual" </a:t>
            </a:r>
            <a:r>
              <a:rPr lang="en-GB" dirty="0"/>
              <a:t>vermitteln kann. </a:t>
            </a:r>
          </a:p>
          <a:p>
            <a:pPr marL="0"/>
            <a:endParaRPr lang="en-GB" dirty="0"/>
          </a:p>
          <a:p>
            <a:pPr marL="0"/>
            <a:r>
              <a:rPr lang="en-GB" dirty="0"/>
              <a:t>Die Bemühungen zur Wiederbelebung des Tourismus können durch den Eindruck behindert werden, dass es zu viele Tourismusorganisationen und -verbände gibt, die vorgeben, </a:t>
            </a:r>
            <a:r>
              <a:rPr lang="en-GB" b="1" dirty="0">
                <a:solidFill>
                  <a:srgbClr val="3AA091"/>
                </a:solidFill>
              </a:rPr>
              <a:t>für den "Tourismus" zu sprechen. </a:t>
            </a:r>
          </a:p>
          <a:p>
            <a:pPr marL="0"/>
            <a:endParaRPr lang="en-GB" dirty="0"/>
          </a:p>
          <a:p>
            <a:pPr marL="0"/>
            <a:r>
              <a:rPr lang="en-GB" b="1" dirty="0">
                <a:solidFill>
                  <a:srgbClr val="3AA091"/>
                </a:solidFill>
              </a:rPr>
              <a:t>Eine Krisenmanagementgruppe für den Tourismus (TKMT) </a:t>
            </a:r>
            <a:r>
              <a:rPr lang="en-GB" dirty="0"/>
              <a:t>spielt</a:t>
            </a:r>
            <a:r>
              <a:rPr lang="en-GB" b="1" dirty="0">
                <a:solidFill>
                  <a:srgbClr val="3AA091"/>
                </a:solidFill>
              </a:rPr>
              <a:t> </a:t>
            </a:r>
            <a:r>
              <a:rPr lang="en-GB" dirty="0"/>
              <a:t>eine wichtige Rolle bei der Überwachung der Umsetzung des KMP im Krisenfall. Ihre Mitglieder werden aufgrund ihres Fachwissens und ihrer Verbindungen zu anderen Organisationen ernannt, die dazu beitragen können, die </a:t>
            </a:r>
            <a:r>
              <a:rPr lang="en-GB" b="1" dirty="0">
                <a:solidFill>
                  <a:srgbClr val="3AA091"/>
                </a:solidFill>
              </a:rPr>
              <a:t>Reaktion </a:t>
            </a:r>
            <a:r>
              <a:rPr lang="en-GB" dirty="0"/>
              <a:t>der Tourismusbranche </a:t>
            </a:r>
            <a:r>
              <a:rPr lang="en-GB" b="1" dirty="0">
                <a:solidFill>
                  <a:srgbClr val="3AA091"/>
                </a:solidFill>
              </a:rPr>
              <a:t>auf eine Krise und die </a:t>
            </a:r>
            <a:r>
              <a:rPr lang="en-GB" b="1" dirty="0" err="1">
                <a:solidFill>
                  <a:srgbClr val="3AA091"/>
                </a:solidFill>
              </a:rPr>
              <a:t>Erholung</a:t>
            </a:r>
            <a:r>
              <a:rPr lang="en-GB" b="1" dirty="0">
                <a:solidFill>
                  <a:srgbClr val="3AA091"/>
                </a:solidFill>
              </a:rPr>
              <a:t> </a:t>
            </a:r>
            <a:r>
              <a:rPr lang="en-GB" dirty="0"/>
              <a:t>davon </a:t>
            </a:r>
            <a:r>
              <a:rPr lang="en-GB" dirty="0" err="1"/>
              <a:t>zu</a:t>
            </a:r>
            <a:r>
              <a:rPr lang="en-GB" dirty="0"/>
              <a:t> </a:t>
            </a:r>
            <a:r>
              <a:rPr lang="en-GB" dirty="0" err="1"/>
              <a:t>steuern</a:t>
            </a:r>
            <a:r>
              <a:rPr lang="en-GB" dirty="0"/>
              <a:t>. </a:t>
            </a:r>
          </a:p>
          <a:p>
            <a:pPr marL="0"/>
            <a:endParaRPr lang="en-GB" dirty="0"/>
          </a:p>
          <a:p>
            <a:pPr marL="0"/>
            <a:r>
              <a:rPr lang="en-GB" dirty="0" err="1"/>
              <a:t>Wenn</a:t>
            </a:r>
            <a:r>
              <a:rPr lang="en-GB" dirty="0"/>
              <a:t> </a:t>
            </a:r>
            <a:r>
              <a:rPr lang="en-GB" dirty="0" err="1"/>
              <a:t>eine</a:t>
            </a:r>
            <a:r>
              <a:rPr lang="en-GB" dirty="0"/>
              <a:t> TKMT </a:t>
            </a:r>
            <a:r>
              <a:rPr lang="en-GB" b="1" dirty="0">
                <a:solidFill>
                  <a:srgbClr val="3AA091"/>
                </a:solidFill>
              </a:rPr>
              <a:t>im Vorfeld einer Krise ernannt und organisiert wird</a:t>
            </a:r>
            <a:r>
              <a:rPr lang="en-GB" dirty="0"/>
              <a:t>, </a:t>
            </a:r>
            <a:r>
              <a:rPr lang="en-GB" dirty="0" err="1"/>
              <a:t>ist</a:t>
            </a:r>
            <a:r>
              <a:rPr lang="en-GB" dirty="0"/>
              <a:t> </a:t>
            </a:r>
            <a:r>
              <a:rPr lang="en-GB" dirty="0" err="1"/>
              <a:t>sie</a:t>
            </a:r>
            <a:r>
              <a:rPr lang="en-GB" dirty="0"/>
              <a:t> in der Lage, schnell, sachkundig und effizient zu reagieren, um die Auswirkungen des Ereignisses auf die Tourismusbranche zu verringern. Eine TKMT beaufsichtigt die </a:t>
            </a:r>
            <a:r>
              <a:rPr lang="en-GB" b="1" dirty="0">
                <a:solidFill>
                  <a:srgbClr val="3AA091"/>
                </a:solidFill>
              </a:rPr>
              <a:t>Vorbereitungen für das </a:t>
            </a:r>
            <a:r>
              <a:rPr lang="en-GB" b="1" dirty="0" err="1">
                <a:solidFill>
                  <a:srgbClr val="3AA091"/>
                </a:solidFill>
              </a:rPr>
              <a:t>Krisenmanagement</a:t>
            </a:r>
            <a:r>
              <a:rPr lang="en-GB" b="1" dirty="0">
                <a:solidFill>
                  <a:srgbClr val="3AA091"/>
                </a:solidFill>
              </a:rPr>
              <a:t>, die Reaktion und die Wiederherstellung </a:t>
            </a:r>
            <a:r>
              <a:rPr lang="en-GB" dirty="0"/>
              <a:t>für die </a:t>
            </a:r>
            <a:r>
              <a:rPr lang="en-GB" dirty="0" err="1"/>
              <a:t>Tourismusbranche</a:t>
            </a:r>
            <a:r>
              <a:rPr lang="en-GB" dirty="0"/>
              <a:t> der Region. </a:t>
            </a:r>
            <a:r>
              <a:rPr lang="en-GB" dirty="0" err="1"/>
              <a:t>Ihr</a:t>
            </a:r>
            <a:r>
              <a:rPr lang="en-GB" dirty="0"/>
              <a:t> sollten Vertreter von Tourismusorganisationen und anderen relevanten Behörden angehören. (</a:t>
            </a:r>
            <a:r>
              <a:rPr lang="en-GB" dirty="0">
                <a:solidFill>
                  <a:srgbClr val="3AA091"/>
                </a:solidFill>
                <a:hlinkClick r:id="rId2">
                  <a:extLst>
                    <a:ext uri="{A12FA001-AC4F-418D-AE19-62706E023703}">
                      <ahyp:hlinkClr xmlns:ahyp="http://schemas.microsoft.com/office/drawing/2018/hyperlinkcolor" val="tx"/>
                    </a:ext>
                  </a:extLst>
                </a:hlinkClick>
              </a:rPr>
              <a:t>Quelle</a:t>
            </a:r>
            <a:r>
              <a:rPr lang="en-GB" dirty="0"/>
              <a:t>)</a:t>
            </a:r>
            <a:endParaRPr lang="en-IE" dirty="0"/>
          </a:p>
        </p:txBody>
      </p:sp>
      <p:sp>
        <p:nvSpPr>
          <p:cNvPr id="3" name="Text Placeholder 2">
            <a:extLst>
              <a:ext uri="{FF2B5EF4-FFF2-40B4-BE49-F238E27FC236}">
                <a16:creationId xmlns:a16="http://schemas.microsoft.com/office/drawing/2014/main" id="{B672DF0D-8540-21AF-FDC5-6F1FE022DEA3}"/>
              </a:ext>
            </a:extLst>
          </p:cNvPr>
          <p:cNvSpPr>
            <a:spLocks noGrp="1"/>
          </p:cNvSpPr>
          <p:nvPr>
            <p:ph type="body" sz="quarter" idx="16"/>
          </p:nvPr>
        </p:nvSpPr>
        <p:spPr>
          <a:xfrm>
            <a:off x="458489" y="351861"/>
            <a:ext cx="11123911" cy="582221"/>
          </a:xfrm>
        </p:spPr>
        <p:txBody>
          <a:bodyPr>
            <a:noAutofit/>
          </a:bodyPr>
          <a:lstStyle/>
          <a:p>
            <a:r>
              <a:rPr lang="en-GB" sz="3300" b="1" dirty="0">
                <a:solidFill>
                  <a:schemeClr val="tx1">
                    <a:lumMod val="50000"/>
                  </a:schemeClr>
                </a:solidFill>
              </a:rPr>
              <a:t>Eine koordinierte Reaktion </a:t>
            </a:r>
            <a:r>
              <a:rPr lang="en-GB" sz="3300" b="1" dirty="0" err="1">
                <a:solidFill>
                  <a:schemeClr val="tx1">
                    <a:lumMod val="50000"/>
                  </a:schemeClr>
                </a:solidFill>
              </a:rPr>
              <a:t>ist</a:t>
            </a:r>
            <a:r>
              <a:rPr lang="en-GB" sz="3300" b="1" dirty="0">
                <a:solidFill>
                  <a:schemeClr val="tx1">
                    <a:lumMod val="50000"/>
                  </a:schemeClr>
                </a:solidFill>
              </a:rPr>
              <a:t> </a:t>
            </a:r>
            <a:r>
              <a:rPr lang="en-GB" sz="3300" b="1" dirty="0" err="1">
                <a:solidFill>
                  <a:schemeClr val="tx1">
                    <a:lumMod val="50000"/>
                  </a:schemeClr>
                </a:solidFill>
              </a:rPr>
              <a:t>eine</a:t>
            </a:r>
            <a:r>
              <a:rPr lang="en-GB" sz="3300" b="1" dirty="0">
                <a:solidFill>
                  <a:schemeClr val="tx1">
                    <a:lumMod val="50000"/>
                  </a:schemeClr>
                </a:solidFill>
              </a:rPr>
              <a:t> </a:t>
            </a:r>
            <a:r>
              <a:rPr lang="en-GB" sz="3300" b="1" dirty="0" err="1">
                <a:solidFill>
                  <a:schemeClr val="tx1">
                    <a:lumMod val="50000"/>
                  </a:schemeClr>
                </a:solidFill>
              </a:rPr>
              <a:t>wichtige</a:t>
            </a:r>
            <a:r>
              <a:rPr lang="en-GB" sz="3300" b="1" dirty="0">
                <a:solidFill>
                  <a:schemeClr val="tx1">
                    <a:lumMod val="50000"/>
                  </a:schemeClr>
                </a:solidFill>
              </a:rPr>
              <a:t> Voraussetzung </a:t>
            </a:r>
            <a:endParaRPr lang="en-IE" sz="3300" b="1" dirty="0">
              <a:solidFill>
                <a:schemeClr val="tx1">
                  <a:lumMod val="50000"/>
                </a:schemeClr>
              </a:solidFill>
            </a:endParaRPr>
          </a:p>
        </p:txBody>
      </p:sp>
    </p:spTree>
    <p:extLst>
      <p:ext uri="{BB962C8B-B14F-4D97-AF65-F5344CB8AC3E}">
        <p14:creationId xmlns:p14="http://schemas.microsoft.com/office/powerpoint/2010/main" val="2130979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5E31C95-D6E2-6C6A-1409-B2E0845A1FD2}"/>
              </a:ext>
            </a:extLst>
          </p:cNvPr>
          <p:cNvSpPr>
            <a:spLocks noGrp="1"/>
          </p:cNvSpPr>
          <p:nvPr>
            <p:ph type="body" sz="quarter" idx="4294967295"/>
          </p:nvPr>
        </p:nvSpPr>
        <p:spPr>
          <a:xfrm>
            <a:off x="293663" y="1644036"/>
            <a:ext cx="6000750" cy="5657120"/>
          </a:xfrm>
        </p:spPr>
        <p:txBody>
          <a:bodyPr>
            <a:normAutofit fontScale="55000" lnSpcReduction="20000"/>
          </a:bodyPr>
          <a:lstStyle/>
          <a:p>
            <a:pPr marL="514350" indent="-514350">
              <a:lnSpc>
                <a:spcPct val="120000"/>
              </a:lnSpc>
              <a:spcBef>
                <a:spcPts val="0"/>
              </a:spcBef>
              <a:buFont typeface="+mj-lt"/>
              <a:buAutoNum type="arabicPeriod"/>
            </a:pPr>
            <a:r>
              <a:rPr lang="en-GB" dirty="0">
                <a:solidFill>
                  <a:schemeClr val="bg1"/>
                </a:solidFill>
              </a:rPr>
              <a:t>Nehmen Sie eine </a:t>
            </a:r>
            <a:r>
              <a:rPr lang="en-GB" b="1" dirty="0">
                <a:solidFill>
                  <a:schemeClr val="bg1"/>
                </a:solidFill>
              </a:rPr>
              <a:t>erste Einschätzung des </a:t>
            </a:r>
            <a:r>
              <a:rPr lang="en-GB" dirty="0">
                <a:solidFill>
                  <a:schemeClr val="bg1"/>
                </a:solidFill>
              </a:rPr>
              <a:t>wahrscheinlichen </a:t>
            </a:r>
            <a:r>
              <a:rPr lang="en-GB" b="1" dirty="0">
                <a:solidFill>
                  <a:schemeClr val="bg1"/>
                </a:solidFill>
              </a:rPr>
              <a:t>Ausmaßes </a:t>
            </a:r>
            <a:r>
              <a:rPr lang="en-GB" dirty="0">
                <a:solidFill>
                  <a:schemeClr val="bg1"/>
                </a:solidFill>
              </a:rPr>
              <a:t>der Krise vor. </a:t>
            </a:r>
          </a:p>
          <a:p>
            <a:pPr marL="514350" indent="-514350">
              <a:lnSpc>
                <a:spcPct val="120000"/>
              </a:lnSpc>
              <a:spcBef>
                <a:spcPts val="0"/>
              </a:spcBef>
              <a:buFont typeface="+mj-lt"/>
              <a:buAutoNum type="arabicPeriod"/>
            </a:pPr>
            <a:r>
              <a:rPr lang="en-GB" dirty="0">
                <a:solidFill>
                  <a:schemeClr val="bg1"/>
                </a:solidFill>
              </a:rPr>
              <a:t>Benachrichtigung des </a:t>
            </a:r>
            <a:r>
              <a:rPr lang="en-GB" b="1" dirty="0">
                <a:solidFill>
                  <a:schemeClr val="bg1"/>
                </a:solidFill>
              </a:rPr>
              <a:t>Krisenmanagementteams für Tourismus </a:t>
            </a:r>
            <a:r>
              <a:rPr lang="en-GB" dirty="0">
                <a:solidFill>
                  <a:schemeClr val="bg1"/>
                </a:solidFill>
              </a:rPr>
              <a:t>und Bezugnahme auf den </a:t>
            </a:r>
            <a:r>
              <a:rPr lang="en-GB" dirty="0" err="1">
                <a:solidFill>
                  <a:schemeClr val="bg1"/>
                </a:solidFill>
              </a:rPr>
              <a:t>Krisenmanagementplan</a:t>
            </a:r>
            <a:endParaRPr lang="en-GB" dirty="0">
              <a:solidFill>
                <a:schemeClr val="bg1"/>
              </a:solidFill>
            </a:endParaRPr>
          </a:p>
          <a:p>
            <a:pPr marL="514350" indent="-514350">
              <a:lnSpc>
                <a:spcPct val="120000"/>
              </a:lnSpc>
              <a:spcBef>
                <a:spcPts val="0"/>
              </a:spcBef>
              <a:buFont typeface="+mj-lt"/>
              <a:buAutoNum type="arabicPeriod"/>
            </a:pPr>
            <a:r>
              <a:rPr lang="en-GB" dirty="0">
                <a:solidFill>
                  <a:schemeClr val="bg1"/>
                </a:solidFill>
              </a:rPr>
              <a:t>Abhängig von den </a:t>
            </a:r>
            <a:r>
              <a:rPr lang="en-GB" b="1" dirty="0">
                <a:solidFill>
                  <a:schemeClr val="bg1"/>
                </a:solidFill>
              </a:rPr>
              <a:t>Krisenindikatoren </a:t>
            </a:r>
            <a:r>
              <a:rPr lang="en-GB" dirty="0">
                <a:solidFill>
                  <a:schemeClr val="bg1"/>
                </a:solidFill>
              </a:rPr>
              <a:t>wird der Grad der Reaktion festgelegt</a:t>
            </a:r>
          </a:p>
          <a:p>
            <a:pPr marL="514350" indent="-514350">
              <a:lnSpc>
                <a:spcPct val="120000"/>
              </a:lnSpc>
              <a:spcBef>
                <a:spcPts val="0"/>
              </a:spcBef>
              <a:buFont typeface="+mj-lt"/>
              <a:buAutoNum type="arabicPeriod"/>
            </a:pPr>
            <a:r>
              <a:rPr lang="en-GB" b="1" dirty="0">
                <a:solidFill>
                  <a:schemeClr val="bg1"/>
                </a:solidFill>
              </a:rPr>
              <a:t>Aktualisierung des Plans </a:t>
            </a:r>
            <a:r>
              <a:rPr lang="en-GB" dirty="0">
                <a:solidFill>
                  <a:schemeClr val="bg1"/>
                </a:solidFill>
              </a:rPr>
              <a:t>mit krisenrelevanten Einzelheiten</a:t>
            </a:r>
          </a:p>
          <a:p>
            <a:pPr marL="514350" indent="-514350">
              <a:lnSpc>
                <a:spcPct val="120000"/>
              </a:lnSpc>
              <a:spcBef>
                <a:spcPts val="0"/>
              </a:spcBef>
              <a:buFont typeface="+mj-lt"/>
              <a:buAutoNum type="arabicPeriod"/>
            </a:pPr>
            <a:r>
              <a:rPr lang="en-GB" b="1" dirty="0">
                <a:solidFill>
                  <a:schemeClr val="bg1"/>
                </a:solidFill>
              </a:rPr>
              <a:t>Aktivieren Sie das </a:t>
            </a:r>
            <a:r>
              <a:rPr lang="en-GB" dirty="0" err="1">
                <a:solidFill>
                  <a:schemeClr val="bg1"/>
                </a:solidFill>
              </a:rPr>
              <a:t>Krisenmanagementteam</a:t>
            </a:r>
            <a:r>
              <a:rPr lang="en-GB" dirty="0">
                <a:solidFill>
                  <a:schemeClr val="bg1"/>
                </a:solidFill>
              </a:rPr>
              <a:t> und </a:t>
            </a:r>
            <a:r>
              <a:rPr lang="en-GB" b="1" dirty="0" err="1">
                <a:solidFill>
                  <a:schemeClr val="bg1"/>
                </a:solidFill>
              </a:rPr>
              <a:t>organisieren</a:t>
            </a:r>
            <a:r>
              <a:rPr lang="en-GB" b="1" dirty="0">
                <a:solidFill>
                  <a:schemeClr val="bg1"/>
                </a:solidFill>
              </a:rPr>
              <a:t> </a:t>
            </a:r>
            <a:r>
              <a:rPr lang="en-GB" dirty="0">
                <a:solidFill>
                  <a:schemeClr val="bg1"/>
                </a:solidFill>
              </a:rPr>
              <a:t>Sie ein </a:t>
            </a:r>
            <a:r>
              <a:rPr lang="en-GB" b="1" dirty="0">
                <a:solidFill>
                  <a:schemeClr val="bg1"/>
                </a:solidFill>
              </a:rPr>
              <a:t>mündliches/schriftliches Briefing </a:t>
            </a:r>
            <a:r>
              <a:rPr lang="en-GB" dirty="0">
                <a:solidFill>
                  <a:schemeClr val="bg1"/>
                </a:solidFill>
              </a:rPr>
              <a:t>über die Situation </a:t>
            </a:r>
          </a:p>
          <a:p>
            <a:pPr marL="514350" indent="-514350">
              <a:lnSpc>
                <a:spcPct val="120000"/>
              </a:lnSpc>
              <a:spcBef>
                <a:spcPts val="0"/>
              </a:spcBef>
              <a:buFont typeface="+mj-lt"/>
              <a:buAutoNum type="arabicPeriod"/>
            </a:pPr>
            <a:r>
              <a:rPr lang="en-GB" dirty="0">
                <a:solidFill>
                  <a:schemeClr val="bg1"/>
                </a:solidFill>
              </a:rPr>
              <a:t>Aktivieren Sie den </a:t>
            </a:r>
            <a:r>
              <a:rPr lang="en-GB" b="1" dirty="0">
                <a:solidFill>
                  <a:schemeClr val="bg1"/>
                </a:solidFill>
              </a:rPr>
              <a:t>Krisenkommunikationsplan</a:t>
            </a:r>
            <a:r>
              <a:rPr lang="en-GB" dirty="0">
                <a:solidFill>
                  <a:schemeClr val="bg1"/>
                </a:solidFill>
              </a:rPr>
              <a:t> für den Tourismus </a:t>
            </a:r>
          </a:p>
          <a:p>
            <a:pPr marL="514350" indent="-514350">
              <a:lnSpc>
                <a:spcPct val="120000"/>
              </a:lnSpc>
              <a:spcBef>
                <a:spcPts val="0"/>
              </a:spcBef>
              <a:buFont typeface="+mj-lt"/>
              <a:buAutoNum type="arabicPeriod"/>
            </a:pPr>
            <a:r>
              <a:rPr lang="en-GB" dirty="0">
                <a:solidFill>
                  <a:schemeClr val="bg1"/>
                </a:solidFill>
              </a:rPr>
              <a:t>Herstellung und Aufrechterhaltung des Kontakts mit dem </a:t>
            </a:r>
            <a:r>
              <a:rPr lang="en-GB" b="1" dirty="0">
                <a:solidFill>
                  <a:schemeClr val="bg1"/>
                </a:solidFill>
              </a:rPr>
              <a:t>Notfallteam/der federführenden </a:t>
            </a:r>
            <a:r>
              <a:rPr lang="en-GB" dirty="0">
                <a:solidFill>
                  <a:schemeClr val="bg1"/>
                </a:solidFill>
              </a:rPr>
              <a:t>Stelle zur regelmäßigen Aktualisierung der Informationen</a:t>
            </a:r>
          </a:p>
          <a:p>
            <a:pPr marL="514350" indent="-514350">
              <a:lnSpc>
                <a:spcPct val="120000"/>
              </a:lnSpc>
              <a:spcBef>
                <a:spcPts val="0"/>
              </a:spcBef>
              <a:buFont typeface="+mj-lt"/>
              <a:buAutoNum type="arabicPeriod"/>
            </a:pPr>
            <a:r>
              <a:rPr lang="en-GB" dirty="0">
                <a:solidFill>
                  <a:schemeClr val="bg1"/>
                </a:solidFill>
              </a:rPr>
              <a:t>Beratung </a:t>
            </a:r>
            <a:r>
              <a:rPr lang="en-GB" b="1" dirty="0">
                <a:solidFill>
                  <a:schemeClr val="bg1"/>
                </a:solidFill>
              </a:rPr>
              <a:t>hochrangiger Interessengruppen </a:t>
            </a:r>
            <a:r>
              <a:rPr lang="en-GB" dirty="0">
                <a:solidFill>
                  <a:schemeClr val="bg1"/>
                </a:solidFill>
              </a:rPr>
              <a:t>(z. B. </a:t>
            </a:r>
            <a:r>
              <a:rPr lang="en-GB" dirty="0" err="1">
                <a:solidFill>
                  <a:schemeClr val="bg1"/>
                </a:solidFill>
              </a:rPr>
              <a:t>Tourismusminister</a:t>
            </a:r>
            <a:r>
              <a:rPr lang="en-GB" dirty="0">
                <a:solidFill>
                  <a:schemeClr val="bg1"/>
                </a:solidFill>
              </a:rPr>
              <a:t>) nach Bedarf </a:t>
            </a:r>
          </a:p>
          <a:p>
            <a:pPr marL="514350" indent="-514350">
              <a:lnSpc>
                <a:spcPct val="120000"/>
              </a:lnSpc>
              <a:spcBef>
                <a:spcPts val="0"/>
              </a:spcBef>
              <a:buFont typeface="+mj-lt"/>
              <a:buAutoNum type="arabicPeriod"/>
            </a:pPr>
            <a:r>
              <a:rPr lang="en-GB" dirty="0">
                <a:solidFill>
                  <a:schemeClr val="bg1"/>
                </a:solidFill>
              </a:rPr>
              <a:t>Verweisen Sie alle </a:t>
            </a:r>
            <a:r>
              <a:rPr lang="en-GB" b="1" dirty="0">
                <a:solidFill>
                  <a:schemeClr val="bg1"/>
                </a:solidFill>
              </a:rPr>
              <a:t>anfänglichen </a:t>
            </a:r>
            <a:r>
              <a:rPr lang="en-GB" b="1" dirty="0" err="1">
                <a:solidFill>
                  <a:schemeClr val="bg1"/>
                </a:solidFill>
              </a:rPr>
              <a:t>Medienanfragen</a:t>
            </a:r>
            <a:r>
              <a:rPr lang="en-GB" b="1" dirty="0">
                <a:solidFill>
                  <a:schemeClr val="bg1"/>
                </a:solidFill>
              </a:rPr>
              <a:t> </a:t>
            </a:r>
            <a:r>
              <a:rPr lang="en-GB" dirty="0">
                <a:solidFill>
                  <a:schemeClr val="bg1"/>
                </a:solidFill>
              </a:rPr>
              <a:t>an die federführende Agentur, die sich mit der Krise oder dem Vorfall befasst, es sei denn, der Schwerpunkt liegt auf dem Tourismus. Kommunizieren Sie mit allen regionalen Akteuren</a:t>
            </a:r>
            <a:endParaRPr lang="en-IE" dirty="0">
              <a:solidFill>
                <a:schemeClr val="bg1"/>
              </a:solidFill>
            </a:endParaRPr>
          </a:p>
        </p:txBody>
      </p:sp>
      <p:sp>
        <p:nvSpPr>
          <p:cNvPr id="8" name="Rectangle 7">
            <a:extLst>
              <a:ext uri="{FF2B5EF4-FFF2-40B4-BE49-F238E27FC236}">
                <a16:creationId xmlns:a16="http://schemas.microsoft.com/office/drawing/2014/main" id="{94812D9E-6486-C80D-57F2-98A1166A57E1}"/>
              </a:ext>
            </a:extLst>
          </p:cNvPr>
          <p:cNvSpPr/>
          <p:nvPr/>
        </p:nvSpPr>
        <p:spPr>
          <a:xfrm>
            <a:off x="0" y="-1"/>
            <a:ext cx="6392300" cy="156965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C9BF6137-5682-52E7-8079-142EE041A6EA}"/>
              </a:ext>
            </a:extLst>
          </p:cNvPr>
          <p:cNvSpPr txBox="1"/>
          <p:nvPr/>
        </p:nvSpPr>
        <p:spPr>
          <a:xfrm>
            <a:off x="195775" y="-18499"/>
            <a:ext cx="6000750" cy="1569660"/>
          </a:xfrm>
          <a:prstGeom prst="rect">
            <a:avLst/>
          </a:prstGeom>
          <a:noFill/>
        </p:spPr>
        <p:txBody>
          <a:bodyPr wrap="square" rtlCol="0">
            <a:spAutoFit/>
          </a:bodyPr>
          <a:lstStyle/>
          <a:p>
            <a:r>
              <a:rPr lang="en-GB" sz="4000" b="1" dirty="0">
                <a:solidFill>
                  <a:schemeClr val="bg1"/>
                </a:solidFill>
              </a:rPr>
              <a:t>Schritt 1 </a:t>
            </a:r>
          </a:p>
          <a:p>
            <a:r>
              <a:rPr lang="en-GB" sz="3200" b="1" dirty="0">
                <a:solidFill>
                  <a:schemeClr val="bg1"/>
                </a:solidFill>
              </a:rPr>
              <a:t>Erste 1-2 </a:t>
            </a:r>
            <a:r>
              <a:rPr lang="en-GB" sz="3200" b="1" dirty="0" err="1">
                <a:solidFill>
                  <a:schemeClr val="bg1"/>
                </a:solidFill>
              </a:rPr>
              <a:t>Stunden</a:t>
            </a:r>
            <a:r>
              <a:rPr lang="en-GB" sz="3200" b="1" dirty="0">
                <a:solidFill>
                  <a:schemeClr val="bg1"/>
                </a:solidFill>
              </a:rPr>
              <a:t> </a:t>
            </a:r>
          </a:p>
          <a:p>
            <a:r>
              <a:rPr lang="en-GB" sz="2400" dirty="0">
                <a:solidFill>
                  <a:schemeClr val="bg1"/>
                </a:solidFill>
              </a:rPr>
              <a:t>Den </a:t>
            </a:r>
            <a:r>
              <a:rPr lang="en-GB" sz="2400" dirty="0" err="1">
                <a:solidFill>
                  <a:schemeClr val="bg1"/>
                </a:solidFill>
              </a:rPr>
              <a:t>Krisenstab</a:t>
            </a:r>
            <a:r>
              <a:rPr lang="en-GB" sz="2400" dirty="0">
                <a:solidFill>
                  <a:schemeClr val="bg1"/>
                </a:solidFill>
              </a:rPr>
              <a:t> benachrichtigen </a:t>
            </a:r>
            <a:endParaRPr lang="en-IE" sz="2400" dirty="0"/>
          </a:p>
        </p:txBody>
      </p:sp>
      <p:sp>
        <p:nvSpPr>
          <p:cNvPr id="4" name="Bildplatzhalter 3">
            <a:extLst>
              <a:ext uri="{FF2B5EF4-FFF2-40B4-BE49-F238E27FC236}">
                <a16:creationId xmlns:a16="http://schemas.microsoft.com/office/drawing/2014/main" id="{121876D9-F008-34B4-BC2D-816EF4B099C9}"/>
              </a:ext>
            </a:extLst>
          </p:cNvPr>
          <p:cNvSpPr>
            <a:spLocks noGrp="1"/>
          </p:cNvSpPr>
          <p:nvPr>
            <p:ph type="pic" sz="quarter" idx="10"/>
          </p:nvPr>
        </p:nvSpPr>
        <p:spPr/>
      </p:sp>
      <p:pic>
        <p:nvPicPr>
          <p:cNvPr id="2" name="Picture Placeholder 2">
            <a:extLst>
              <a:ext uri="{FF2B5EF4-FFF2-40B4-BE49-F238E27FC236}">
                <a16:creationId xmlns:a16="http://schemas.microsoft.com/office/drawing/2014/main" id="{42CD52CA-E0F4-AACB-DE31-4EEB72F6CFCB}"/>
              </a:ext>
            </a:extLst>
          </p:cNvPr>
          <p:cNvPicPr>
            <a:picLocks noChangeAspect="1"/>
          </p:cNvPicPr>
          <p:nvPr/>
        </p:nvPicPr>
        <p:blipFill>
          <a:blip r:embed="rId2"/>
          <a:srcRect l="15958" r="15958"/>
          <a:stretch>
            <a:fillRect/>
          </a:stretch>
        </p:blipFill>
        <p:spPr>
          <a:xfrm>
            <a:off x="6338552" y="228600"/>
            <a:ext cx="5853448" cy="5730053"/>
          </a:xfrm>
          <a:prstGeom prst="rect">
            <a:avLst/>
          </a:prstGeom>
          <a:solidFill>
            <a:schemeClr val="bg1"/>
          </a:solidFill>
        </p:spPr>
      </p:pic>
    </p:spTree>
    <p:extLst>
      <p:ext uri="{BB962C8B-B14F-4D97-AF65-F5344CB8AC3E}">
        <p14:creationId xmlns:p14="http://schemas.microsoft.com/office/powerpoint/2010/main" val="3490212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A picture containing text, outdoor, mountain, nature&#10;&#10;Description automatically generated">
            <a:extLst>
              <a:ext uri="{FF2B5EF4-FFF2-40B4-BE49-F238E27FC236}">
                <a16:creationId xmlns:a16="http://schemas.microsoft.com/office/drawing/2014/main" id="{3D0E62D0-9C20-ED0F-0D0E-544DE024F1C4}"/>
              </a:ext>
            </a:extLst>
          </p:cNvPr>
          <p:cNvPicPr>
            <a:picLocks noChangeAspect="1"/>
          </p:cNvPicPr>
          <p:nvPr/>
        </p:nvPicPr>
        <p:blipFill>
          <a:blip r:embed="rId2"/>
          <a:srcRect t="17364" b="17364"/>
          <a:stretch>
            <a:fillRect/>
          </a:stretch>
        </p:blipFill>
        <p:spPr>
          <a:xfrm>
            <a:off x="6369943" y="370840"/>
            <a:ext cx="5564883" cy="5447571"/>
          </a:xfrm>
          <a:prstGeom prst="rect">
            <a:avLst/>
          </a:prstGeom>
          <a:solidFill>
            <a:schemeClr val="bg1"/>
          </a:solidFill>
        </p:spPr>
      </p:pic>
      <p:sp>
        <p:nvSpPr>
          <p:cNvPr id="7" name="Text Placeholder 6">
            <a:extLst>
              <a:ext uri="{FF2B5EF4-FFF2-40B4-BE49-F238E27FC236}">
                <a16:creationId xmlns:a16="http://schemas.microsoft.com/office/drawing/2014/main" id="{25E31C95-D6E2-6C6A-1409-B2E0845A1FD2}"/>
              </a:ext>
            </a:extLst>
          </p:cNvPr>
          <p:cNvSpPr>
            <a:spLocks noGrp="1"/>
          </p:cNvSpPr>
          <p:nvPr>
            <p:ph type="body" sz="quarter" idx="4294967295"/>
          </p:nvPr>
        </p:nvSpPr>
        <p:spPr>
          <a:xfrm>
            <a:off x="257174" y="1588159"/>
            <a:ext cx="6135125" cy="5657120"/>
          </a:xfrm>
        </p:spPr>
        <p:txBody>
          <a:bodyPr>
            <a:noAutofit/>
          </a:bodyPr>
          <a:lstStyle/>
          <a:p>
            <a:pPr marL="0" indent="0">
              <a:lnSpc>
                <a:spcPct val="100000"/>
              </a:lnSpc>
              <a:spcBef>
                <a:spcPts val="0"/>
              </a:spcBef>
              <a:buNone/>
            </a:pPr>
            <a:r>
              <a:rPr lang="en-GB" sz="2000" dirty="0">
                <a:solidFill>
                  <a:schemeClr val="bg1"/>
                </a:solidFill>
              </a:rPr>
              <a:t>Wenn das TKMT eine Vorankündigung von Notfalldiensten oder der regionalen Tourismusbehörde erhält, dass ein Ereignis eingetreten ist, das die Region </a:t>
            </a:r>
            <a:r>
              <a:rPr lang="en-GB" sz="2000" dirty="0" err="1">
                <a:solidFill>
                  <a:schemeClr val="bg1"/>
                </a:solidFill>
              </a:rPr>
              <a:t>betreffen</a:t>
            </a:r>
            <a:r>
              <a:rPr lang="en-GB" sz="2000" dirty="0">
                <a:solidFill>
                  <a:schemeClr val="bg1"/>
                </a:solidFill>
              </a:rPr>
              <a:t> </a:t>
            </a:r>
            <a:r>
              <a:rPr lang="en-GB" sz="2000" dirty="0" err="1">
                <a:solidFill>
                  <a:schemeClr val="bg1"/>
                </a:solidFill>
              </a:rPr>
              <a:t>wird</a:t>
            </a:r>
            <a:r>
              <a:rPr lang="en-GB" sz="2000" dirty="0">
                <a:solidFill>
                  <a:schemeClr val="bg1"/>
                </a:solidFill>
              </a:rPr>
              <a:t>:</a:t>
            </a:r>
          </a:p>
          <a:p>
            <a:pPr marL="342900" indent="-342900">
              <a:lnSpc>
                <a:spcPct val="100000"/>
              </a:lnSpc>
              <a:spcBef>
                <a:spcPts val="0"/>
              </a:spcBef>
              <a:buFont typeface="Wingdings" panose="05000000000000000000" pitchFamily="2" charset="2"/>
              <a:buChar char="v"/>
            </a:pPr>
            <a:r>
              <a:rPr lang="en-GB" sz="2000" dirty="0">
                <a:solidFill>
                  <a:schemeClr val="bg1"/>
                </a:solidFill>
              </a:rPr>
              <a:t>Führen Sie eine kurze Bewertung der Krise durch </a:t>
            </a:r>
            <a:r>
              <a:rPr lang="en-GB" sz="2000" i="1" dirty="0">
                <a:solidFill>
                  <a:schemeClr val="bg1"/>
                </a:solidFill>
              </a:rPr>
              <a:t>(z. B. wer, was, wo, wann, Ausmaß, Auswirkungen, Verletzungen, Todesfälle)</a:t>
            </a:r>
          </a:p>
          <a:p>
            <a:pPr marL="342900" indent="-342900">
              <a:lnSpc>
                <a:spcPct val="100000"/>
              </a:lnSpc>
              <a:spcBef>
                <a:spcPts val="0"/>
              </a:spcBef>
              <a:buFont typeface="Wingdings" panose="05000000000000000000" pitchFamily="2" charset="2"/>
              <a:buChar char="v"/>
            </a:pPr>
            <a:r>
              <a:rPr lang="en-GB" sz="2000" dirty="0">
                <a:solidFill>
                  <a:schemeClr val="bg1"/>
                </a:solidFill>
              </a:rPr>
              <a:t>Sammeln und besprechen Sie alle Informationen der an der Krise beteiligten Parteien </a:t>
            </a:r>
            <a:r>
              <a:rPr lang="en-GB" sz="2000" i="1" dirty="0">
                <a:solidFill>
                  <a:schemeClr val="bg1"/>
                </a:solidFill>
              </a:rPr>
              <a:t>(z. B. Notdienste, TKMT).</a:t>
            </a:r>
          </a:p>
          <a:p>
            <a:pPr marL="342900" indent="-342900">
              <a:lnSpc>
                <a:spcPct val="100000"/>
              </a:lnSpc>
              <a:spcBef>
                <a:spcPts val="0"/>
              </a:spcBef>
              <a:buFont typeface="Wingdings" panose="05000000000000000000" pitchFamily="2" charset="2"/>
              <a:buChar char="v"/>
            </a:pPr>
            <a:r>
              <a:rPr lang="en-GB" sz="2000" dirty="0">
                <a:solidFill>
                  <a:schemeClr val="bg1"/>
                </a:solidFill>
              </a:rPr>
              <a:t>Bestimmen Sie, ob das Ereignis von lokaler, regionaler, staatlicher oder nationaler Bedeutung ist. Daraus ergibt sich der Grad der Beteiligung am Reaktions- und Wiederherstellungsprozess</a:t>
            </a:r>
            <a:endParaRPr lang="en-GB" sz="2000" i="1" dirty="0">
              <a:solidFill>
                <a:schemeClr val="bg1"/>
              </a:solidFill>
            </a:endParaRPr>
          </a:p>
          <a:p>
            <a:pPr marL="342900" indent="-342900">
              <a:lnSpc>
                <a:spcPct val="100000"/>
              </a:lnSpc>
              <a:spcBef>
                <a:spcPts val="0"/>
              </a:spcBef>
              <a:buFont typeface="Wingdings" panose="05000000000000000000" pitchFamily="2" charset="2"/>
              <a:buChar char="v"/>
            </a:pPr>
            <a:r>
              <a:rPr lang="en-GB" sz="2000" dirty="0">
                <a:solidFill>
                  <a:schemeClr val="bg1"/>
                </a:solidFill>
              </a:rPr>
              <a:t>Organisation eines Kommunikationsbriefs für alle relevanten Akteure der </a:t>
            </a:r>
            <a:r>
              <a:rPr lang="en-GB" sz="2000" dirty="0" err="1">
                <a:solidFill>
                  <a:schemeClr val="bg1"/>
                </a:solidFill>
              </a:rPr>
              <a:t>regionalen</a:t>
            </a:r>
            <a:r>
              <a:rPr lang="en-GB" sz="2000" dirty="0">
                <a:solidFill>
                  <a:schemeClr val="bg1"/>
                </a:solidFill>
              </a:rPr>
              <a:t> </a:t>
            </a:r>
            <a:r>
              <a:rPr lang="en-GB" sz="2000" dirty="0" err="1">
                <a:solidFill>
                  <a:schemeClr val="bg1"/>
                </a:solidFill>
              </a:rPr>
              <a:t>Tourismusbranche</a:t>
            </a:r>
            <a:endParaRPr lang="en-GB" sz="2000" dirty="0">
              <a:solidFill>
                <a:schemeClr val="bg1"/>
              </a:solidFill>
            </a:endParaRPr>
          </a:p>
          <a:p>
            <a:pPr marL="0" indent="0">
              <a:lnSpc>
                <a:spcPct val="100000"/>
              </a:lnSpc>
              <a:spcBef>
                <a:spcPts val="0"/>
              </a:spcBef>
              <a:buNone/>
            </a:pPr>
            <a:endParaRPr lang="en-GB" sz="2000" i="1" dirty="0">
              <a:solidFill>
                <a:schemeClr val="bg1"/>
              </a:solidFill>
            </a:endParaRPr>
          </a:p>
        </p:txBody>
      </p:sp>
      <p:sp>
        <p:nvSpPr>
          <p:cNvPr id="8" name="Rectangle 7">
            <a:extLst>
              <a:ext uri="{FF2B5EF4-FFF2-40B4-BE49-F238E27FC236}">
                <a16:creationId xmlns:a16="http://schemas.microsoft.com/office/drawing/2014/main" id="{94812D9E-6486-C80D-57F2-98A1166A57E1}"/>
              </a:ext>
            </a:extLst>
          </p:cNvPr>
          <p:cNvSpPr/>
          <p:nvPr/>
        </p:nvSpPr>
        <p:spPr>
          <a:xfrm>
            <a:off x="0" y="0"/>
            <a:ext cx="7296152" cy="1569660"/>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C9BF6137-5682-52E7-8079-142EE041A6EA}"/>
              </a:ext>
            </a:extLst>
          </p:cNvPr>
          <p:cNvSpPr txBox="1"/>
          <p:nvPr/>
        </p:nvSpPr>
        <p:spPr>
          <a:xfrm>
            <a:off x="247649" y="-18499"/>
            <a:ext cx="7048503" cy="1569660"/>
          </a:xfrm>
          <a:prstGeom prst="rect">
            <a:avLst/>
          </a:prstGeom>
          <a:noFill/>
        </p:spPr>
        <p:txBody>
          <a:bodyPr wrap="square" rtlCol="0">
            <a:spAutoFit/>
          </a:bodyPr>
          <a:lstStyle/>
          <a:p>
            <a:r>
              <a:rPr lang="en-GB" sz="4000" b="1" dirty="0">
                <a:solidFill>
                  <a:schemeClr val="bg1"/>
                </a:solidFill>
              </a:rPr>
              <a:t>Schritt 2 </a:t>
            </a:r>
          </a:p>
          <a:p>
            <a:r>
              <a:rPr lang="en-GB" sz="3200" b="1" dirty="0">
                <a:solidFill>
                  <a:schemeClr val="bg1"/>
                </a:solidFill>
              </a:rPr>
              <a:t>Erste 1-2 </a:t>
            </a:r>
            <a:r>
              <a:rPr lang="en-GB" sz="3200" b="1" dirty="0" err="1">
                <a:solidFill>
                  <a:schemeClr val="bg1"/>
                </a:solidFill>
              </a:rPr>
              <a:t>Stunden</a:t>
            </a:r>
            <a:r>
              <a:rPr lang="en-GB" sz="3200" b="1" dirty="0">
                <a:solidFill>
                  <a:schemeClr val="bg1"/>
                </a:solidFill>
              </a:rPr>
              <a:t> </a:t>
            </a:r>
          </a:p>
          <a:p>
            <a:r>
              <a:rPr lang="en-GB" sz="2400" dirty="0">
                <a:solidFill>
                  <a:schemeClr val="bg1"/>
                </a:solidFill>
              </a:rPr>
              <a:t>TKMT-Briefing zur Einschätzung der Krise</a:t>
            </a:r>
            <a:endParaRPr lang="en-IE" sz="2400" dirty="0"/>
          </a:p>
        </p:txBody>
      </p:sp>
    </p:spTree>
    <p:extLst>
      <p:ext uri="{BB962C8B-B14F-4D97-AF65-F5344CB8AC3E}">
        <p14:creationId xmlns:p14="http://schemas.microsoft.com/office/powerpoint/2010/main" val="689193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5E31C95-D6E2-6C6A-1409-B2E0845A1FD2}"/>
              </a:ext>
            </a:extLst>
          </p:cNvPr>
          <p:cNvSpPr>
            <a:spLocks noGrp="1"/>
          </p:cNvSpPr>
          <p:nvPr>
            <p:ph type="body" sz="quarter" idx="4294967295"/>
          </p:nvPr>
        </p:nvSpPr>
        <p:spPr>
          <a:xfrm>
            <a:off x="257174" y="1314629"/>
            <a:ext cx="6135125" cy="5657120"/>
          </a:xfrm>
        </p:spPr>
        <p:txBody>
          <a:bodyPr>
            <a:noAutofit/>
          </a:bodyPr>
          <a:lstStyle/>
          <a:p>
            <a:pPr marL="0" indent="0">
              <a:lnSpc>
                <a:spcPct val="100000"/>
              </a:lnSpc>
              <a:spcBef>
                <a:spcPts val="0"/>
              </a:spcBef>
              <a:buNone/>
            </a:pPr>
            <a:r>
              <a:rPr lang="en-GB" sz="2000" dirty="0">
                <a:solidFill>
                  <a:schemeClr val="bg1"/>
                </a:solidFill>
              </a:rPr>
              <a:t>Die Lenkungsgruppe ist in dieser Phase wichtig für:</a:t>
            </a:r>
          </a:p>
          <a:p>
            <a:pPr marL="342900" indent="-342900" algn="l" fontAlgn="base">
              <a:buFont typeface="Wingdings" panose="05000000000000000000" pitchFamily="2" charset="2"/>
              <a:buChar char="v"/>
            </a:pPr>
            <a:r>
              <a:rPr lang="en-GB" sz="2000" dirty="0">
                <a:solidFill>
                  <a:schemeClr val="bg1"/>
                </a:solidFill>
              </a:rPr>
              <a:t>Bereitstellung von Informationen, Fachwissen und </a:t>
            </a:r>
            <a:r>
              <a:rPr lang="en-GB" sz="2000" dirty="0" err="1">
                <a:solidFill>
                  <a:schemeClr val="bg1"/>
                </a:solidFill>
              </a:rPr>
              <a:t>Ratschlägen</a:t>
            </a:r>
            <a:endParaRPr lang="en-GB" sz="2000" dirty="0">
              <a:solidFill>
                <a:schemeClr val="bg1"/>
              </a:solidFill>
            </a:endParaRPr>
          </a:p>
          <a:p>
            <a:pPr marL="342900" indent="-342900" algn="l" fontAlgn="base">
              <a:buFont typeface="Wingdings" panose="05000000000000000000" pitchFamily="2" charset="2"/>
              <a:buChar char="v"/>
            </a:pPr>
            <a:r>
              <a:rPr lang="en-GB" sz="2000" dirty="0">
                <a:solidFill>
                  <a:schemeClr val="bg1"/>
                </a:solidFill>
              </a:rPr>
              <a:t>Sie </a:t>
            </a:r>
            <a:r>
              <a:rPr lang="en-GB" sz="2000" dirty="0" err="1">
                <a:solidFill>
                  <a:schemeClr val="bg1"/>
                </a:solidFill>
              </a:rPr>
              <a:t>kann</a:t>
            </a:r>
            <a:r>
              <a:rPr lang="en-GB" sz="2000" dirty="0">
                <a:solidFill>
                  <a:schemeClr val="bg1"/>
                </a:solidFill>
              </a:rPr>
              <a:t> sich um die Einbindung der Interessengruppen kümmern, das Image des Reiseziels pflegen und dem Krisenmanagementteam die Möglichkeit geben, sich auf die Reaktion auf die Krise und deren Bewältigung </a:t>
            </a:r>
            <a:r>
              <a:rPr lang="en-GB" sz="2000" dirty="0" err="1">
                <a:solidFill>
                  <a:schemeClr val="bg1"/>
                </a:solidFill>
              </a:rPr>
              <a:t>zu</a:t>
            </a:r>
            <a:r>
              <a:rPr lang="en-GB" sz="2000" dirty="0">
                <a:solidFill>
                  <a:schemeClr val="bg1"/>
                </a:solidFill>
              </a:rPr>
              <a:t> </a:t>
            </a:r>
            <a:r>
              <a:rPr lang="en-GB" sz="2000" dirty="0" err="1">
                <a:solidFill>
                  <a:schemeClr val="bg1"/>
                </a:solidFill>
              </a:rPr>
              <a:t>konzentrieren</a:t>
            </a:r>
            <a:r>
              <a:rPr lang="en-GB" sz="2000" dirty="0">
                <a:solidFill>
                  <a:schemeClr val="bg1"/>
                </a:solidFill>
              </a:rPr>
              <a:t>.</a:t>
            </a:r>
          </a:p>
          <a:p>
            <a:pPr marL="342900" indent="-342900" algn="l" fontAlgn="base">
              <a:buFont typeface="Wingdings" panose="05000000000000000000" pitchFamily="2" charset="2"/>
              <a:buChar char="v"/>
            </a:pPr>
            <a:r>
              <a:rPr lang="en-GB" sz="2000" dirty="0" err="1">
                <a:solidFill>
                  <a:schemeClr val="bg1"/>
                </a:solidFill>
              </a:rPr>
              <a:t>Beginn</a:t>
            </a:r>
            <a:r>
              <a:rPr lang="en-GB" sz="2000" dirty="0">
                <a:solidFill>
                  <a:schemeClr val="bg1"/>
                </a:solidFill>
              </a:rPr>
              <a:t> der Dokumentation der regionalen Stressfaktoren und Auswirkungen</a:t>
            </a:r>
          </a:p>
          <a:p>
            <a:pPr marL="342900" indent="-342900" algn="l" fontAlgn="base">
              <a:buFont typeface="Wingdings" panose="05000000000000000000" pitchFamily="2" charset="2"/>
              <a:buChar char="v"/>
            </a:pPr>
            <a:r>
              <a:rPr lang="en-GB" sz="2000" dirty="0">
                <a:solidFill>
                  <a:schemeClr val="bg1"/>
                </a:solidFill>
              </a:rPr>
              <a:t>häufige Treffen, um aktuelle Themen zu behandeln und den gesamten Ausschuss auf dem Laufenden zu halten</a:t>
            </a:r>
          </a:p>
          <a:p>
            <a:pPr marL="342900" indent="-342900" algn="l" fontAlgn="base">
              <a:buFont typeface="Wingdings" panose="05000000000000000000" pitchFamily="2" charset="2"/>
              <a:buChar char="v"/>
            </a:pPr>
            <a:r>
              <a:rPr lang="en-GB" sz="2000" dirty="0">
                <a:solidFill>
                  <a:schemeClr val="bg1"/>
                </a:solidFill>
              </a:rPr>
              <a:t>Unterstützung der kurzfristigen Entscheidungsfindung der Einsatzkräfte bei gleichzeitiger Förderung des langfristigen Bedarfs und der Strategieentwicklung</a:t>
            </a:r>
          </a:p>
          <a:p>
            <a:pPr marL="342900" indent="-342900">
              <a:lnSpc>
                <a:spcPct val="100000"/>
              </a:lnSpc>
              <a:spcBef>
                <a:spcPts val="0"/>
              </a:spcBef>
              <a:buFont typeface="Wingdings" panose="05000000000000000000" pitchFamily="2" charset="2"/>
              <a:buChar char="v"/>
            </a:pPr>
            <a:endParaRPr lang="en-GB" sz="2000" i="1" dirty="0">
              <a:solidFill>
                <a:schemeClr val="bg1"/>
              </a:solidFill>
            </a:endParaRPr>
          </a:p>
        </p:txBody>
      </p:sp>
      <p:sp>
        <p:nvSpPr>
          <p:cNvPr id="8" name="Rectangle 7">
            <a:extLst>
              <a:ext uri="{FF2B5EF4-FFF2-40B4-BE49-F238E27FC236}">
                <a16:creationId xmlns:a16="http://schemas.microsoft.com/office/drawing/2014/main" id="{94812D9E-6486-C80D-57F2-98A1166A57E1}"/>
              </a:ext>
            </a:extLst>
          </p:cNvPr>
          <p:cNvSpPr/>
          <p:nvPr/>
        </p:nvSpPr>
        <p:spPr>
          <a:xfrm>
            <a:off x="0" y="0"/>
            <a:ext cx="12192000" cy="1181830"/>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C9BF6137-5682-52E7-8079-142EE041A6EA}"/>
              </a:ext>
            </a:extLst>
          </p:cNvPr>
          <p:cNvSpPr txBox="1"/>
          <p:nvPr/>
        </p:nvSpPr>
        <p:spPr>
          <a:xfrm>
            <a:off x="247649" y="-18499"/>
            <a:ext cx="11944351" cy="1138773"/>
          </a:xfrm>
          <a:prstGeom prst="rect">
            <a:avLst/>
          </a:prstGeom>
          <a:noFill/>
        </p:spPr>
        <p:txBody>
          <a:bodyPr wrap="square" rtlCol="0">
            <a:spAutoFit/>
          </a:bodyPr>
          <a:lstStyle/>
          <a:p>
            <a:r>
              <a:rPr lang="en-GB" sz="4000" b="1" dirty="0">
                <a:solidFill>
                  <a:schemeClr val="bg1"/>
                </a:solidFill>
              </a:rPr>
              <a:t>Schritt 2 </a:t>
            </a:r>
          </a:p>
          <a:p>
            <a:r>
              <a:rPr lang="en-GB" sz="2800" b="1" dirty="0">
                <a:solidFill>
                  <a:schemeClr val="bg1"/>
                </a:solidFill>
              </a:rPr>
              <a:t>Erste 1-2 Stunden </a:t>
            </a:r>
            <a:r>
              <a:rPr lang="en-GB" sz="2000" dirty="0">
                <a:solidFill>
                  <a:schemeClr val="bg1"/>
                </a:solidFill>
              </a:rPr>
              <a:t>Nutzung der Lenkungsgruppen für Beratung und regionale Einflussnahme</a:t>
            </a:r>
            <a:endParaRPr lang="en-IE" sz="2000" dirty="0"/>
          </a:p>
        </p:txBody>
      </p:sp>
      <p:pic>
        <p:nvPicPr>
          <p:cNvPr id="2" name="Picture Placeholder 4" descr="A picture containing sky, outdoor&#10;&#10;Description automatically generated">
            <a:extLst>
              <a:ext uri="{FF2B5EF4-FFF2-40B4-BE49-F238E27FC236}">
                <a16:creationId xmlns:a16="http://schemas.microsoft.com/office/drawing/2014/main" id="{CF985261-F6EF-607A-2A0D-2D13196F9969}"/>
              </a:ext>
            </a:extLst>
          </p:cNvPr>
          <p:cNvPicPr>
            <a:picLocks noGrp="1" noChangeAspect="1"/>
          </p:cNvPicPr>
          <p:nvPr>
            <p:ph type="pic" sz="quarter" idx="10"/>
          </p:nvPr>
        </p:nvPicPr>
        <p:blipFill rotWithShape="1">
          <a:blip r:embed="rId2"/>
          <a:srcRect l="15277" r="15277"/>
          <a:stretch/>
        </p:blipFill>
        <p:spPr>
          <a:xfrm>
            <a:off x="6370639" y="1181830"/>
            <a:ext cx="5821361" cy="5700118"/>
          </a:xfrm>
        </p:spPr>
      </p:pic>
    </p:spTree>
    <p:extLst>
      <p:ext uri="{BB962C8B-B14F-4D97-AF65-F5344CB8AC3E}">
        <p14:creationId xmlns:p14="http://schemas.microsoft.com/office/powerpoint/2010/main" val="4234987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876920"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2485635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5E31C95-D6E2-6C6A-1409-B2E0845A1FD2}"/>
              </a:ext>
            </a:extLst>
          </p:cNvPr>
          <p:cNvSpPr>
            <a:spLocks noGrp="1"/>
          </p:cNvSpPr>
          <p:nvPr>
            <p:ph type="body" sz="quarter" idx="4294967295"/>
          </p:nvPr>
        </p:nvSpPr>
        <p:spPr>
          <a:xfrm>
            <a:off x="439606" y="1682210"/>
            <a:ext cx="5781675" cy="5657120"/>
          </a:xfrm>
        </p:spPr>
        <p:txBody>
          <a:bodyPr>
            <a:noAutofit/>
          </a:bodyPr>
          <a:lstStyle/>
          <a:p>
            <a:pPr marL="342900" indent="-342900">
              <a:lnSpc>
                <a:spcPct val="100000"/>
              </a:lnSpc>
              <a:spcBef>
                <a:spcPts val="0"/>
              </a:spcBef>
              <a:buFont typeface="Wingdings" panose="05000000000000000000" pitchFamily="2" charset="2"/>
              <a:buChar char="v"/>
            </a:pPr>
            <a:r>
              <a:rPr lang="en-GB" sz="1900" dirty="0">
                <a:solidFill>
                  <a:schemeClr val="bg1"/>
                </a:solidFill>
              </a:rPr>
              <a:t>Aufforderung an die Reiseveranstalter, </a:t>
            </a:r>
            <a:r>
              <a:rPr lang="en-GB" sz="1900" b="1" dirty="0">
                <a:solidFill>
                  <a:schemeClr val="bg1"/>
                </a:solidFill>
              </a:rPr>
              <a:t>die möglichen Auswirkungen </a:t>
            </a:r>
            <a:r>
              <a:rPr lang="en-GB" sz="1900" dirty="0">
                <a:solidFill>
                  <a:schemeClr val="bg1"/>
                </a:solidFill>
              </a:rPr>
              <a:t>auf ihr Geschäft und die Sicherheit von Mitarbeitern und Besuchern zu </a:t>
            </a:r>
            <a:r>
              <a:rPr lang="en-GB" sz="1900" b="1" dirty="0">
                <a:solidFill>
                  <a:schemeClr val="bg1"/>
                </a:solidFill>
              </a:rPr>
              <a:t>bewerten </a:t>
            </a:r>
            <a:r>
              <a:rPr lang="en-GB" sz="1900" dirty="0">
                <a:solidFill>
                  <a:schemeClr val="bg1"/>
                </a:solidFill>
              </a:rPr>
              <a:t>und ihre Buchungen und Stornierungen entsprechend </a:t>
            </a:r>
            <a:r>
              <a:rPr lang="en-GB" sz="1900" dirty="0" err="1">
                <a:solidFill>
                  <a:schemeClr val="bg1"/>
                </a:solidFill>
              </a:rPr>
              <a:t>zu</a:t>
            </a:r>
            <a:r>
              <a:rPr lang="en-GB" sz="1900" dirty="0">
                <a:solidFill>
                  <a:schemeClr val="bg1"/>
                </a:solidFill>
              </a:rPr>
              <a:t> </a:t>
            </a:r>
            <a:r>
              <a:rPr lang="en-GB" sz="1900" dirty="0" err="1">
                <a:solidFill>
                  <a:schemeClr val="bg1"/>
                </a:solidFill>
              </a:rPr>
              <a:t>verwalten</a:t>
            </a:r>
            <a:endParaRPr lang="en-GB" sz="1900" dirty="0">
              <a:solidFill>
                <a:schemeClr val="bg1"/>
              </a:solidFill>
            </a:endParaRPr>
          </a:p>
          <a:p>
            <a:pPr marL="342900" indent="-342900">
              <a:lnSpc>
                <a:spcPct val="100000"/>
              </a:lnSpc>
              <a:spcBef>
                <a:spcPts val="0"/>
              </a:spcBef>
              <a:buFont typeface="Wingdings" panose="05000000000000000000" pitchFamily="2" charset="2"/>
              <a:buChar char="v"/>
            </a:pPr>
            <a:r>
              <a:rPr lang="en-GB" sz="1900" dirty="0" err="1">
                <a:solidFill>
                  <a:schemeClr val="bg1"/>
                </a:solidFill>
              </a:rPr>
              <a:t>Aktivieren</a:t>
            </a:r>
            <a:r>
              <a:rPr lang="en-GB" sz="1900" dirty="0">
                <a:solidFill>
                  <a:schemeClr val="bg1"/>
                </a:solidFill>
              </a:rPr>
              <a:t> und aktualisieren Sie die </a:t>
            </a:r>
            <a:r>
              <a:rPr lang="en-GB" sz="1900" b="1" dirty="0">
                <a:solidFill>
                  <a:schemeClr val="bg1"/>
                </a:solidFill>
              </a:rPr>
              <a:t>Informationen auf der Krisenmanagement-Website</a:t>
            </a:r>
            <a:r>
              <a:rPr lang="en-GB" sz="1900" dirty="0">
                <a:solidFill>
                  <a:schemeClr val="bg1"/>
                </a:solidFill>
              </a:rPr>
              <a:t>, damit alle informiert sind. Dadurch werden auch die Telefone entlastet.</a:t>
            </a:r>
          </a:p>
          <a:p>
            <a:pPr marL="342900" indent="-342900">
              <a:lnSpc>
                <a:spcPct val="100000"/>
              </a:lnSpc>
              <a:spcBef>
                <a:spcPts val="0"/>
              </a:spcBef>
              <a:buFont typeface="Wingdings" panose="05000000000000000000" pitchFamily="2" charset="2"/>
              <a:buChar char="v"/>
            </a:pPr>
            <a:r>
              <a:rPr lang="en-GB" sz="1900" b="1" dirty="0">
                <a:solidFill>
                  <a:schemeClr val="bg1"/>
                </a:solidFill>
              </a:rPr>
              <a:t>Durchführung einschlägiger Marketingmaßnahmen</a:t>
            </a:r>
            <a:r>
              <a:rPr lang="en-GB" sz="1900" dirty="0">
                <a:solidFill>
                  <a:schemeClr val="bg1"/>
                </a:solidFill>
              </a:rPr>
              <a:t>, z. B. Werbung für Teile der Region und Aktivitäten, die nicht von dem Vorfall betroffen sind. </a:t>
            </a:r>
          </a:p>
          <a:p>
            <a:pPr marL="342900" indent="-342900">
              <a:lnSpc>
                <a:spcPct val="100000"/>
              </a:lnSpc>
              <a:spcBef>
                <a:spcPts val="0"/>
              </a:spcBef>
              <a:buFont typeface="Wingdings" panose="05000000000000000000" pitchFamily="2" charset="2"/>
              <a:buChar char="v"/>
            </a:pPr>
            <a:r>
              <a:rPr lang="en-GB" sz="1900" dirty="0" err="1">
                <a:solidFill>
                  <a:schemeClr val="bg1"/>
                </a:solidFill>
              </a:rPr>
              <a:t>Vorbereiten</a:t>
            </a:r>
            <a:r>
              <a:rPr lang="en-GB" sz="1900" dirty="0">
                <a:solidFill>
                  <a:schemeClr val="bg1"/>
                </a:solidFill>
              </a:rPr>
              <a:t> und Versenden von </a:t>
            </a:r>
            <a:r>
              <a:rPr lang="en-GB" sz="1900" b="1" dirty="0">
                <a:solidFill>
                  <a:schemeClr val="bg1"/>
                </a:solidFill>
              </a:rPr>
              <a:t>Stellungnahmen</a:t>
            </a:r>
            <a:r>
              <a:rPr lang="en-GB" sz="1900" dirty="0">
                <a:solidFill>
                  <a:schemeClr val="bg1"/>
                </a:solidFill>
              </a:rPr>
              <a:t>, Gesprächspunkten und Fragen an die Medien. Informieren Sie TKMT-Mitarbeiter und Freiwillige.</a:t>
            </a:r>
            <a:endParaRPr lang="en-IE" sz="1900" dirty="0">
              <a:solidFill>
                <a:schemeClr val="bg1"/>
              </a:solidFill>
            </a:endParaRPr>
          </a:p>
        </p:txBody>
      </p:sp>
      <p:pic>
        <p:nvPicPr>
          <p:cNvPr id="2" name="Picture Placeholder 5" descr="A doctor with a stethoscope around his neck&#10;&#10;Description automatically generated">
            <a:extLst>
              <a:ext uri="{FF2B5EF4-FFF2-40B4-BE49-F238E27FC236}">
                <a16:creationId xmlns:a16="http://schemas.microsoft.com/office/drawing/2014/main" id="{5BE51A9A-0025-8DE9-DB0C-D20069A1FC34}"/>
              </a:ext>
            </a:extLst>
          </p:cNvPr>
          <p:cNvPicPr>
            <a:picLocks noGrp="1" noChangeAspect="1"/>
          </p:cNvPicPr>
          <p:nvPr>
            <p:ph type="pic" sz="quarter" idx="10"/>
          </p:nvPr>
        </p:nvPicPr>
        <p:blipFill>
          <a:blip r:embed="rId2"/>
          <a:srcRect t="17358" b="17358"/>
          <a:stretch>
            <a:fillRect/>
          </a:stretch>
        </p:blipFill>
        <p:spPr>
          <a:xfrm>
            <a:off x="6392863" y="0"/>
            <a:ext cx="5608285" cy="5491480"/>
          </a:xfrm>
        </p:spPr>
      </p:pic>
      <p:sp>
        <p:nvSpPr>
          <p:cNvPr id="8" name="Rectangle 7">
            <a:extLst>
              <a:ext uri="{FF2B5EF4-FFF2-40B4-BE49-F238E27FC236}">
                <a16:creationId xmlns:a16="http://schemas.microsoft.com/office/drawing/2014/main" id="{94812D9E-6486-C80D-57F2-98A1166A57E1}"/>
              </a:ext>
            </a:extLst>
          </p:cNvPr>
          <p:cNvSpPr/>
          <p:nvPr/>
        </p:nvSpPr>
        <p:spPr>
          <a:xfrm>
            <a:off x="0" y="0"/>
            <a:ext cx="7077075" cy="1503680"/>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000" b="1" dirty="0">
                <a:solidFill>
                  <a:schemeClr val="bg1"/>
                </a:solidFill>
              </a:rPr>
              <a:t>Schritt 3 </a:t>
            </a:r>
          </a:p>
          <a:p>
            <a:r>
              <a:rPr lang="en-GB" sz="3200" b="1" dirty="0" err="1">
                <a:solidFill>
                  <a:schemeClr val="bg1"/>
                </a:solidFill>
              </a:rPr>
              <a:t>Erste</a:t>
            </a:r>
            <a:r>
              <a:rPr lang="en-GB" sz="3200" b="1" dirty="0">
                <a:solidFill>
                  <a:schemeClr val="bg1"/>
                </a:solidFill>
              </a:rPr>
              <a:t> 2-8 </a:t>
            </a:r>
            <a:r>
              <a:rPr lang="en-GB" sz="3200" b="1" dirty="0" err="1">
                <a:solidFill>
                  <a:schemeClr val="bg1"/>
                </a:solidFill>
              </a:rPr>
              <a:t>Stunden</a:t>
            </a:r>
            <a:r>
              <a:rPr lang="en-GB" sz="3200" b="1" dirty="0">
                <a:solidFill>
                  <a:schemeClr val="bg1"/>
                </a:solidFill>
              </a:rPr>
              <a:t> </a:t>
            </a:r>
          </a:p>
          <a:p>
            <a:r>
              <a:rPr lang="en-GB" sz="2400" dirty="0" err="1">
                <a:solidFill>
                  <a:schemeClr val="bg1"/>
                </a:solidFill>
              </a:rPr>
              <a:t>Kommunikation</a:t>
            </a:r>
            <a:r>
              <a:rPr lang="en-GB" sz="2400" dirty="0">
                <a:solidFill>
                  <a:schemeClr val="bg1"/>
                </a:solidFill>
              </a:rPr>
              <a:t> </a:t>
            </a:r>
            <a:r>
              <a:rPr lang="en-GB" sz="2400" dirty="0" err="1">
                <a:solidFill>
                  <a:schemeClr val="bg1"/>
                </a:solidFill>
              </a:rPr>
              <a:t>mit</a:t>
            </a:r>
            <a:r>
              <a:rPr lang="en-GB" sz="2400" dirty="0">
                <a:solidFill>
                  <a:schemeClr val="bg1"/>
                </a:solidFill>
              </a:rPr>
              <a:t> </a:t>
            </a:r>
            <a:r>
              <a:rPr lang="en-GB" sz="2400" dirty="0" err="1">
                <a:solidFill>
                  <a:schemeClr val="bg1"/>
                </a:solidFill>
              </a:rPr>
              <a:t>Stakeholdern</a:t>
            </a:r>
            <a:endParaRPr lang="en-IE" dirty="0"/>
          </a:p>
        </p:txBody>
      </p:sp>
    </p:spTree>
    <p:extLst>
      <p:ext uri="{BB962C8B-B14F-4D97-AF65-F5344CB8AC3E}">
        <p14:creationId xmlns:p14="http://schemas.microsoft.com/office/powerpoint/2010/main" val="384813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C419620-5C1E-2D81-7FBE-F919B6C2FA90}"/>
              </a:ext>
            </a:extLst>
          </p:cNvPr>
          <p:cNvSpPr/>
          <p:nvPr/>
        </p:nvSpPr>
        <p:spPr>
          <a:xfrm>
            <a:off x="2128301" y="0"/>
            <a:ext cx="6187024"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6093D3C7-EC5C-111D-A604-ABBC81C6DF7E}"/>
              </a:ext>
            </a:extLst>
          </p:cNvPr>
          <p:cNvSpPr>
            <a:spLocks noGrp="1"/>
          </p:cNvSpPr>
          <p:nvPr>
            <p:ph type="body" sz="quarter" idx="18"/>
          </p:nvPr>
        </p:nvSpPr>
        <p:spPr>
          <a:xfrm>
            <a:off x="1111116" y="1504801"/>
            <a:ext cx="7006174" cy="5755700"/>
          </a:xfrm>
        </p:spPr>
        <p:txBody>
          <a:bodyPr>
            <a:noAutofit/>
          </a:bodyPr>
          <a:lstStyle/>
          <a:p>
            <a:pPr marL="0"/>
            <a:r>
              <a:rPr lang="en-GB" sz="2000" dirty="0"/>
              <a:t>Im Rahmen der Umsetzung des Kommunikationsprogramms muss eine Region regelmäßig mit Tourismusakteuren, Medien und Besuchern kommunizieren. </a:t>
            </a:r>
          </a:p>
          <a:p>
            <a:pPr marL="342900" indent="-342900">
              <a:buFont typeface="Wingdings" panose="05000000000000000000" pitchFamily="2" charset="2"/>
              <a:buChar char="v"/>
            </a:pPr>
            <a:r>
              <a:rPr lang="en-GB" sz="2000" dirty="0"/>
              <a:t>Kommunikation mit den </a:t>
            </a:r>
            <a:r>
              <a:rPr lang="en-GB" sz="2000" b="1" dirty="0"/>
              <a:t>Besuchern </a:t>
            </a:r>
            <a:r>
              <a:rPr lang="en-GB" sz="2000" dirty="0"/>
              <a:t>durch regelmäßige Aktualisierung der Verbraucher- und Branchenwebseiten. Überarbeitung, Streichung oder Aussetzung der Tourismuswerbung auf dem Markt.</a:t>
            </a:r>
          </a:p>
          <a:p>
            <a:pPr marL="342900" indent="-342900">
              <a:buFont typeface="Wingdings" panose="05000000000000000000" pitchFamily="2" charset="2"/>
              <a:buChar char="v"/>
            </a:pPr>
            <a:r>
              <a:rPr lang="en-GB" sz="2000" dirty="0"/>
              <a:t>Enge Zusammenarbeit mit den </a:t>
            </a:r>
            <a:r>
              <a:rPr lang="en-GB" sz="2000" b="1" dirty="0"/>
              <a:t>Medien</a:t>
            </a:r>
            <a:r>
              <a:rPr lang="en-GB" sz="2000" dirty="0"/>
              <a:t>, um die Verbraucherwahrnehmung zu steuern. Aktualisierung der Beteiligungserklärung. </a:t>
            </a:r>
          </a:p>
          <a:p>
            <a:pPr marL="342900" indent="-342900">
              <a:buFont typeface="Wingdings" panose="05000000000000000000" pitchFamily="2" charset="2"/>
              <a:buChar char="v"/>
            </a:pPr>
            <a:r>
              <a:rPr lang="en-GB" sz="2000" dirty="0"/>
              <a:t>Informieren Sie die </a:t>
            </a:r>
            <a:r>
              <a:rPr lang="en-GB" sz="2000" b="1" dirty="0"/>
              <a:t>Reiseveranstalter </a:t>
            </a:r>
            <a:r>
              <a:rPr lang="en-GB" sz="2000" dirty="0"/>
              <a:t>und die Branche. Dies bedeutet, dass Sie auch mit ihnen zusammenarbeiten müssen. Berücksichtigen Sie die Bedürfnisse der direkt und indirekt betroffenen Akteure. </a:t>
            </a:r>
            <a:r>
              <a:rPr lang="en-GB" sz="2000" dirty="0" err="1"/>
              <a:t>Wenn</a:t>
            </a:r>
            <a:r>
              <a:rPr lang="en-GB" sz="2000" dirty="0"/>
              <a:t> </a:t>
            </a:r>
            <a:r>
              <a:rPr lang="en-GB" sz="2000" dirty="0" err="1"/>
              <a:t>Gebiete</a:t>
            </a:r>
            <a:r>
              <a:rPr lang="en-GB" sz="2000" dirty="0"/>
              <a:t> </a:t>
            </a:r>
            <a:r>
              <a:rPr lang="en-GB" sz="2000" dirty="0" err="1"/>
              <a:t>physisch</a:t>
            </a:r>
            <a:r>
              <a:rPr lang="en-GB" sz="2000" dirty="0"/>
              <a:t> </a:t>
            </a:r>
            <a:r>
              <a:rPr lang="en-GB" sz="2000" dirty="0" err="1"/>
              <a:t>nicht</a:t>
            </a:r>
            <a:r>
              <a:rPr lang="en-GB" sz="2000" dirty="0"/>
              <a:t> von der Krise betroffen sind und sicher bereist werden können, aber Besucher fernbleiben, sollten Sie Marketingaktivitäten für Teile der Region durchführen. </a:t>
            </a:r>
            <a:endParaRPr lang="en-IE" sz="2000" dirty="0"/>
          </a:p>
          <a:p>
            <a:pPr marL="342900" indent="-342900">
              <a:buFont typeface="Wingdings" panose="05000000000000000000" pitchFamily="2" charset="2"/>
              <a:buChar char="v"/>
            </a:pPr>
            <a:endParaRPr lang="en-GB" sz="2100" dirty="0"/>
          </a:p>
          <a:p>
            <a:endParaRPr lang="en-GB" sz="2100" dirty="0"/>
          </a:p>
          <a:p>
            <a:pPr marL="342900" indent="-342900">
              <a:buFont typeface="Wingdings" panose="05000000000000000000" pitchFamily="2" charset="2"/>
              <a:buChar char="v"/>
            </a:pPr>
            <a:endParaRPr lang="en-IE" sz="2100" dirty="0"/>
          </a:p>
        </p:txBody>
      </p:sp>
      <p:sp>
        <p:nvSpPr>
          <p:cNvPr id="8" name="TextBox 7">
            <a:extLst>
              <a:ext uri="{FF2B5EF4-FFF2-40B4-BE49-F238E27FC236}">
                <a16:creationId xmlns:a16="http://schemas.microsoft.com/office/drawing/2014/main" id="{2827C687-9A4E-548E-4C9A-534481CA58A3}"/>
              </a:ext>
            </a:extLst>
          </p:cNvPr>
          <p:cNvSpPr txBox="1"/>
          <p:nvPr/>
        </p:nvSpPr>
        <p:spPr>
          <a:xfrm>
            <a:off x="1111116" y="-53356"/>
            <a:ext cx="7204209" cy="1569660"/>
          </a:xfrm>
          <a:prstGeom prst="rect">
            <a:avLst/>
          </a:prstGeom>
          <a:noFill/>
        </p:spPr>
        <p:txBody>
          <a:bodyPr wrap="square" rtlCol="0">
            <a:spAutoFit/>
          </a:bodyPr>
          <a:lstStyle/>
          <a:p>
            <a:r>
              <a:rPr lang="en-GB" sz="4000" b="1" dirty="0">
                <a:solidFill>
                  <a:schemeClr val="bg1"/>
                </a:solidFill>
              </a:rPr>
              <a:t>Schritt 4 </a:t>
            </a:r>
          </a:p>
          <a:p>
            <a:r>
              <a:rPr lang="en-GB" sz="3200" b="1" dirty="0">
                <a:solidFill>
                  <a:schemeClr val="bg1"/>
                </a:solidFill>
              </a:rPr>
              <a:t>Die ersten 6-24 </a:t>
            </a:r>
            <a:r>
              <a:rPr lang="en-GB" sz="3200" b="1" dirty="0" err="1">
                <a:solidFill>
                  <a:schemeClr val="bg1"/>
                </a:solidFill>
              </a:rPr>
              <a:t>Stunden</a:t>
            </a:r>
            <a:r>
              <a:rPr lang="en-GB" sz="3200" b="1" dirty="0">
                <a:solidFill>
                  <a:schemeClr val="bg1"/>
                </a:solidFill>
              </a:rPr>
              <a:t> </a:t>
            </a:r>
            <a:r>
              <a:rPr lang="en-GB" sz="2400" dirty="0" err="1">
                <a:solidFill>
                  <a:schemeClr val="bg1"/>
                </a:solidFill>
              </a:rPr>
              <a:t>Kommunikation</a:t>
            </a:r>
            <a:r>
              <a:rPr lang="en-GB" sz="2400" dirty="0">
                <a:solidFill>
                  <a:schemeClr val="bg1"/>
                </a:solidFill>
              </a:rPr>
              <a:t> mit der Branche, den Medien und den </a:t>
            </a:r>
            <a:r>
              <a:rPr lang="en-GB" sz="2400" dirty="0" err="1">
                <a:solidFill>
                  <a:schemeClr val="bg1"/>
                </a:solidFill>
              </a:rPr>
              <a:t>Besuchern</a:t>
            </a:r>
            <a:endParaRPr lang="en-IE" sz="2400" dirty="0"/>
          </a:p>
        </p:txBody>
      </p:sp>
      <p:pic>
        <p:nvPicPr>
          <p:cNvPr id="2" name="Picture Placeholder 10" descr="A picture containing text, clock&#10;&#10;Description automatically generated">
            <a:extLst>
              <a:ext uri="{FF2B5EF4-FFF2-40B4-BE49-F238E27FC236}">
                <a16:creationId xmlns:a16="http://schemas.microsoft.com/office/drawing/2014/main" id="{7BE5A94D-B455-867F-F8A2-2D6EEB3164FE}"/>
              </a:ext>
            </a:extLst>
          </p:cNvPr>
          <p:cNvPicPr>
            <a:picLocks noGrp="1" noChangeAspect="1"/>
          </p:cNvPicPr>
          <p:nvPr>
            <p:ph type="pic" sz="quarter" idx="10"/>
          </p:nvPr>
        </p:nvPicPr>
        <p:blipFill>
          <a:blip r:embed="rId2"/>
          <a:srcRect t="4480" b="4480"/>
          <a:stretch>
            <a:fillRect/>
          </a:stretch>
        </p:blipFill>
        <p:spPr>
          <a:xfrm>
            <a:off x="8301563" y="350247"/>
            <a:ext cx="3880170" cy="5298713"/>
          </a:xfrm>
        </p:spPr>
      </p:pic>
    </p:spTree>
    <p:extLst>
      <p:ext uri="{BB962C8B-B14F-4D97-AF65-F5344CB8AC3E}">
        <p14:creationId xmlns:p14="http://schemas.microsoft.com/office/powerpoint/2010/main" val="339176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40367" y="1696175"/>
            <a:ext cx="8767664" cy="4217270"/>
          </a:xfrm>
        </p:spPr>
        <p:txBody>
          <a:bodyPr>
            <a:normAutofit fontScale="77500" lnSpcReduction="20000"/>
          </a:bodyPr>
          <a:lstStyle/>
          <a:p>
            <a:pPr marL="0">
              <a:lnSpc>
                <a:spcPct val="120000"/>
              </a:lnSpc>
            </a:pPr>
            <a:r>
              <a:rPr lang="en-GB" sz="2700" b="0" i="0" dirty="0">
                <a:solidFill>
                  <a:schemeClr val="bg1"/>
                </a:solidFill>
                <a:effectLst/>
              </a:rPr>
              <a:t>Die wahrgenommene touristische Sicherheit spielt daher eine Schlüsselrolle bei der Entscheidungsfindung von Touristen und ist eine entscheidende Komponente des touristischen Erlebnisses (</a:t>
            </a:r>
            <a:r>
              <a:rPr lang="en-GB" sz="2700" b="0" i="0" u="none" strike="noStrike" dirty="0">
                <a:solidFill>
                  <a:schemeClr val="bg1"/>
                </a:solidFill>
                <a:effectLst/>
                <a:hlinkClick r:id="rId2">
                  <a:extLst>
                    <a:ext uri="{A12FA001-AC4F-418D-AE19-62706E023703}">
                      <ahyp:hlinkClr xmlns:ahyp="http://schemas.microsoft.com/office/drawing/2018/hyperlinkcolor" val="tx"/>
                    </a:ext>
                  </a:extLst>
                </a:hlinkClick>
              </a:rPr>
              <a:t>George, 2010</a:t>
            </a:r>
            <a:r>
              <a:rPr lang="en-GB" sz="2700" b="0" i="0" dirty="0">
                <a:solidFill>
                  <a:schemeClr val="bg1"/>
                </a:solidFill>
                <a:effectLst/>
              </a:rPr>
              <a:t>; </a:t>
            </a:r>
            <a:r>
              <a:rPr lang="en-GB" sz="2700" b="0" i="0" u="none" strike="noStrike" dirty="0" err="1">
                <a:solidFill>
                  <a:schemeClr val="bg1"/>
                </a:solidFill>
                <a:effectLst/>
                <a:hlinkClick r:id="rId3">
                  <a:extLst>
                    <a:ext uri="{A12FA001-AC4F-418D-AE19-62706E023703}">
                      <ahyp:hlinkClr xmlns:ahyp="http://schemas.microsoft.com/office/drawing/2018/hyperlinkcolor" val="tx"/>
                    </a:ext>
                  </a:extLst>
                </a:hlinkClick>
              </a:rPr>
              <a:t>Rittichainuwat</a:t>
            </a:r>
            <a:r>
              <a:rPr lang="en-GB" sz="2700" b="0" i="0" u="none" strike="noStrike" dirty="0">
                <a:solidFill>
                  <a:schemeClr val="bg1"/>
                </a:solidFill>
                <a:effectLst/>
                <a:hlinkClick r:id="rId3">
                  <a:extLst>
                    <a:ext uri="{A12FA001-AC4F-418D-AE19-62706E023703}">
                      <ahyp:hlinkClr xmlns:ahyp="http://schemas.microsoft.com/office/drawing/2018/hyperlinkcolor" val="tx"/>
                    </a:ext>
                  </a:extLst>
                </a:hlinkClick>
              </a:rPr>
              <a:t>, Nelson, &amp; </a:t>
            </a:r>
            <a:r>
              <a:rPr lang="en-GB" sz="2700" b="0" i="0" u="none" strike="noStrike" dirty="0" err="1">
                <a:solidFill>
                  <a:schemeClr val="bg1"/>
                </a:solidFill>
                <a:effectLst/>
                <a:hlinkClick r:id="rId3">
                  <a:extLst>
                    <a:ext uri="{A12FA001-AC4F-418D-AE19-62706E023703}">
                      <ahyp:hlinkClr xmlns:ahyp="http://schemas.microsoft.com/office/drawing/2018/hyperlinkcolor" val="tx"/>
                    </a:ext>
                  </a:extLst>
                </a:hlinkClick>
              </a:rPr>
              <a:t>Rahmafitria</a:t>
            </a:r>
            <a:r>
              <a:rPr lang="en-GB" sz="2700" b="0" i="0" u="none" strike="noStrike" dirty="0">
                <a:solidFill>
                  <a:schemeClr val="bg1"/>
                </a:solidFill>
                <a:effectLst/>
                <a:hlinkClick r:id="rId3">
                  <a:extLst>
                    <a:ext uri="{A12FA001-AC4F-418D-AE19-62706E023703}">
                      <ahyp:hlinkClr xmlns:ahyp="http://schemas.microsoft.com/office/drawing/2018/hyperlinkcolor" val="tx"/>
                    </a:ext>
                  </a:extLst>
                </a:hlinkClick>
              </a:rPr>
              <a:t>, 2018</a:t>
            </a:r>
            <a:r>
              <a:rPr lang="en-GB" sz="2700" b="0" i="0" dirty="0">
                <a:solidFill>
                  <a:schemeClr val="bg1"/>
                </a:solidFill>
                <a:effectLst/>
              </a:rPr>
              <a:t>; </a:t>
            </a:r>
            <a:r>
              <a:rPr lang="en-GB" sz="2700" b="0" i="0" u="none" strike="noStrike" dirty="0">
                <a:solidFill>
                  <a:schemeClr val="bg1"/>
                </a:solidFill>
                <a:effectLst/>
                <a:hlinkClick r:id="rId4">
                  <a:extLst>
                    <a:ext uri="{A12FA001-AC4F-418D-AE19-62706E023703}">
                      <ahyp:hlinkClr xmlns:ahyp="http://schemas.microsoft.com/office/drawing/2018/hyperlinkcolor" val="tx"/>
                    </a:ext>
                  </a:extLst>
                </a:hlinkClick>
              </a:rPr>
              <a:t>Sönmez &amp; </a:t>
            </a:r>
            <a:r>
              <a:rPr lang="en-GB" sz="2700" b="0" i="0" u="none" strike="noStrike" dirty="0" err="1">
                <a:solidFill>
                  <a:schemeClr val="bg1"/>
                </a:solidFill>
                <a:effectLst/>
                <a:hlinkClick r:id="rId4">
                  <a:extLst>
                    <a:ext uri="{A12FA001-AC4F-418D-AE19-62706E023703}">
                      <ahyp:hlinkClr xmlns:ahyp="http://schemas.microsoft.com/office/drawing/2018/hyperlinkcolor" val="tx"/>
                    </a:ext>
                  </a:extLst>
                </a:hlinkClick>
              </a:rPr>
              <a:t>Graefe</a:t>
            </a:r>
            <a:r>
              <a:rPr lang="en-GB" sz="2700" b="0" i="0" u="none" strike="noStrike" dirty="0">
                <a:solidFill>
                  <a:schemeClr val="bg1"/>
                </a:solidFill>
                <a:effectLst/>
                <a:hlinkClick r:id="rId4">
                  <a:extLst>
                    <a:ext uri="{A12FA001-AC4F-418D-AE19-62706E023703}">
                      <ahyp:hlinkClr xmlns:ahyp="http://schemas.microsoft.com/office/drawing/2018/hyperlinkcolor" val="tx"/>
                    </a:ext>
                  </a:extLst>
                </a:hlinkClick>
              </a:rPr>
              <a:t>, 1998a</a:t>
            </a:r>
            <a:r>
              <a:rPr lang="en-GB" sz="2700" b="0" i="0" dirty="0">
                <a:solidFill>
                  <a:schemeClr val="bg1"/>
                </a:solidFill>
                <a:effectLst/>
              </a:rPr>
              <a:t>). So haben beispielsweise häufige Terroranschläge in bestimmten Regionen Touristen von einem Besuch abgeschreckt (</a:t>
            </a:r>
            <a:r>
              <a:rPr lang="en-GB" sz="2700" b="0" i="0" u="none" strike="noStrike" dirty="0">
                <a:solidFill>
                  <a:schemeClr val="bg1"/>
                </a:solidFill>
                <a:effectLst/>
                <a:hlinkClick r:id="rId5">
                  <a:extLst>
                    <a:ext uri="{A12FA001-AC4F-418D-AE19-62706E023703}">
                      <ahyp:hlinkClr xmlns:ahyp="http://schemas.microsoft.com/office/drawing/2018/hyperlinkcolor" val="tx"/>
                    </a:ext>
                  </a:extLst>
                </a:hlinkClick>
              </a:rPr>
              <a:t>Sönmez &amp; </a:t>
            </a:r>
            <a:r>
              <a:rPr lang="en-GB" sz="2700" b="0" i="0" u="none" strike="noStrike" dirty="0" err="1">
                <a:solidFill>
                  <a:schemeClr val="bg1"/>
                </a:solidFill>
                <a:effectLst/>
                <a:hlinkClick r:id="rId5">
                  <a:extLst>
                    <a:ext uri="{A12FA001-AC4F-418D-AE19-62706E023703}">
                      <ahyp:hlinkClr xmlns:ahyp="http://schemas.microsoft.com/office/drawing/2018/hyperlinkcolor" val="tx"/>
                    </a:ext>
                  </a:extLst>
                </a:hlinkClick>
              </a:rPr>
              <a:t>Graefe</a:t>
            </a:r>
            <a:r>
              <a:rPr lang="en-GB" sz="2700" b="0" i="0" u="none" strike="noStrike" dirty="0">
                <a:solidFill>
                  <a:schemeClr val="bg1"/>
                </a:solidFill>
                <a:effectLst/>
                <a:hlinkClick r:id="rId5">
                  <a:extLst>
                    <a:ext uri="{A12FA001-AC4F-418D-AE19-62706E023703}">
                      <ahyp:hlinkClr xmlns:ahyp="http://schemas.microsoft.com/office/drawing/2018/hyperlinkcolor" val="tx"/>
                    </a:ext>
                  </a:extLst>
                </a:hlinkClick>
              </a:rPr>
              <a:t>, 1998b</a:t>
            </a:r>
            <a:r>
              <a:rPr lang="en-GB" sz="2700" b="0" i="0" dirty="0">
                <a:solidFill>
                  <a:schemeClr val="bg1"/>
                </a:solidFill>
                <a:effectLst/>
              </a:rPr>
              <a:t>)</a:t>
            </a:r>
            <a:endParaRPr lang="en-IE" sz="2700" dirty="0">
              <a:solidFill>
                <a:schemeClr val="bg1"/>
              </a:solidFill>
            </a:endParaRPr>
          </a:p>
          <a:p>
            <a:pPr marL="0">
              <a:lnSpc>
                <a:spcPct val="120000"/>
              </a:lnSpc>
            </a:pPr>
            <a:endParaRPr lang="en-GB" sz="2700" b="0" i="0" u="none" strike="noStrike" dirty="0">
              <a:effectLst/>
              <a:hlinkClick r:id="" action="ppaction://noaction">
                <a:extLst>
                  <a:ext uri="{A12FA001-AC4F-418D-AE19-62706E023703}">
                    <ahyp:hlinkClr xmlns:ahyp="http://schemas.microsoft.com/office/drawing/2018/hyperlinkcolor" val="tx"/>
                  </a:ext>
                </a:extLst>
              </a:hlinkClick>
            </a:endParaRPr>
          </a:p>
          <a:p>
            <a:pPr marL="0">
              <a:lnSpc>
                <a:spcPct val="120000"/>
              </a:lnSpc>
            </a:pPr>
            <a:r>
              <a:rPr lang="en-GB" sz="2700" b="0" i="0" u="none" strike="noStrike" dirty="0">
                <a:effectLst/>
                <a:hlinkClick r:id="" action="ppaction://noaction">
                  <a:extLst>
                    <a:ext uri="{A12FA001-AC4F-418D-AE19-62706E023703}">
                      <ahyp:hlinkClr xmlns:ahyp="http://schemas.microsoft.com/office/drawing/2018/hyperlinkcolor" val="tx"/>
                    </a:ext>
                  </a:extLst>
                </a:hlinkClick>
              </a:rPr>
              <a:t>Ghaderi, </a:t>
            </a:r>
            <a:r>
              <a:rPr lang="en-GB" sz="2700" b="0" i="0" u="none" strike="noStrike" dirty="0" err="1">
                <a:effectLst/>
                <a:hlinkClick r:id="rId6">
                  <a:extLst>
                    <a:ext uri="{A12FA001-AC4F-418D-AE19-62706E023703}">
                      <ahyp:hlinkClr xmlns:ahyp="http://schemas.microsoft.com/office/drawing/2018/hyperlinkcolor" val="tx"/>
                    </a:ext>
                  </a:extLst>
                </a:hlinkClick>
              </a:rPr>
              <a:t>Saboori </a:t>
            </a:r>
            <a:r>
              <a:rPr lang="en-GB" sz="2700" b="0" i="0" u="none" strike="noStrike" dirty="0">
                <a:effectLst/>
                <a:hlinkClick r:id="rId6">
                  <a:extLst>
                    <a:ext uri="{A12FA001-AC4F-418D-AE19-62706E023703}">
                      <ahyp:hlinkClr xmlns:ahyp="http://schemas.microsoft.com/office/drawing/2018/hyperlinkcolor" val="tx"/>
                    </a:ext>
                  </a:extLst>
                </a:hlinkClick>
              </a:rPr>
              <a:t>und </a:t>
            </a:r>
            <a:r>
              <a:rPr lang="en-GB" sz="2700" b="0" i="0" u="none" strike="noStrike" dirty="0" err="1">
                <a:effectLst/>
                <a:hlinkClick r:id="rId6">
                  <a:extLst>
                    <a:ext uri="{A12FA001-AC4F-418D-AE19-62706E023703}">
                      <ahyp:hlinkClr xmlns:ahyp="http://schemas.microsoft.com/office/drawing/2018/hyperlinkcolor" val="tx"/>
                    </a:ext>
                  </a:extLst>
                </a:hlinkClick>
              </a:rPr>
              <a:t>Khoshkam </a:t>
            </a:r>
            <a:r>
              <a:rPr lang="en-GB" sz="2700" b="0" i="0" u="none" strike="noStrike" dirty="0">
                <a:effectLst/>
                <a:hlinkClick r:id="rId6">
                  <a:extLst>
                    <a:ext uri="{A12FA001-AC4F-418D-AE19-62706E023703}">
                      <ahyp:hlinkClr xmlns:ahyp="http://schemas.microsoft.com/office/drawing/2018/hyperlinkcolor" val="tx"/>
                    </a:ext>
                  </a:extLst>
                </a:hlinkClick>
              </a:rPr>
              <a:t>(2017) </a:t>
            </a:r>
            <a:r>
              <a:rPr lang="en-GB" sz="2700" b="0" i="0" dirty="0">
                <a:effectLst/>
              </a:rPr>
              <a:t>stellten fest, dass die Medienberichterstattung über Zwischenfälle, Krisen oder Ereignisse in Reisezielen oft verzerrt oder übertrieben ist. Werden dagegen Warnungen von der Regierung oder öffentlichen Reiseberatungsstellen veröffentlicht, sind die Informationen tendenziell zuverlässiger.</a:t>
            </a:r>
            <a:endParaRPr lang="en-IE" sz="2700" dirty="0"/>
          </a:p>
          <a:p>
            <a:pPr marL="0" indent="0">
              <a:lnSpc>
                <a:spcPct val="100000"/>
              </a:lnSpc>
              <a:spcBef>
                <a:spcPts val="0"/>
              </a:spcBef>
            </a:pPr>
            <a:endParaRPr lang="en-IE" i="1"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10000"/>
          </a:bodyPr>
          <a:lstStyle/>
          <a:p>
            <a:r>
              <a:rPr lang="en-GB" sz="3600" b="1" i="0" dirty="0">
                <a:effectLst/>
              </a:rPr>
              <a:t>Artikel: </a:t>
            </a:r>
            <a:r>
              <a:rPr lang="en-GB" b="0" i="0" dirty="0">
                <a:effectLst/>
              </a:rPr>
              <a:t>Sicherheit, die von seriösen Quellen veröffentlicht wird, ist in der Regel zuverlässiger</a:t>
            </a:r>
            <a:endParaRPr lang="en-GB" sz="3600" b="1" i="0"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7"/>
            <a:extLst>
              <a:ext uri="{FF2B5EF4-FFF2-40B4-BE49-F238E27FC236}">
                <a16:creationId xmlns:a16="http://schemas.microsoft.com/office/drawing/2014/main" id="{677A4E1D-CB32-EDFA-3941-E9EC988EBA8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7">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
        <p:nvSpPr>
          <p:cNvPr id="3" name="TextBox 2">
            <a:extLst>
              <a:ext uri="{FF2B5EF4-FFF2-40B4-BE49-F238E27FC236}">
                <a16:creationId xmlns:a16="http://schemas.microsoft.com/office/drawing/2014/main" id="{89AF618A-3365-4F3B-2379-D67CE9303ED0}"/>
              </a:ext>
            </a:extLst>
          </p:cNvPr>
          <p:cNvSpPr txBox="1"/>
          <p:nvPr/>
        </p:nvSpPr>
        <p:spPr>
          <a:xfrm>
            <a:off x="3068215" y="5745775"/>
            <a:ext cx="7100046" cy="369332"/>
          </a:xfrm>
          <a:prstGeom prst="rect">
            <a:avLst/>
          </a:prstGeom>
          <a:noFill/>
        </p:spPr>
        <p:txBody>
          <a:bodyPr wrap="square">
            <a:spAutoFit/>
          </a:bodyPr>
          <a:lstStyle/>
          <a:p>
            <a:r>
              <a:rPr lang="en-IE" dirty="0">
                <a:solidFill>
                  <a:schemeClr val="bg1"/>
                </a:solidFill>
                <a:hlinkClick r:id="rId7">
                  <a:extLst>
                    <a:ext uri="{A12FA001-AC4F-418D-AE19-62706E023703}">
                      <ahyp:hlinkClr xmlns:ahyp="http://schemas.microsoft.com/office/drawing/2018/hyperlinkcolor" val="tx"/>
                    </a:ext>
                  </a:extLst>
                </a:hlinkClick>
              </a:rPr>
              <a:t>https://www.sciencedirect.com/science/article/pii/S2212571X22000208</a:t>
            </a:r>
            <a:endParaRPr lang="en-IE" dirty="0">
              <a:solidFill>
                <a:schemeClr val="bg1"/>
              </a:solidFill>
            </a:endParaRPr>
          </a:p>
        </p:txBody>
      </p:sp>
    </p:spTree>
    <p:extLst>
      <p:ext uri="{BB962C8B-B14F-4D97-AF65-F5344CB8AC3E}">
        <p14:creationId xmlns:p14="http://schemas.microsoft.com/office/powerpoint/2010/main" val="4154768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B679F844-E049-1B20-D042-8991852C1F99}"/>
              </a:ext>
            </a:extLst>
          </p:cNvPr>
          <p:cNvSpPr>
            <a:spLocks noGrp="1"/>
          </p:cNvSpPr>
          <p:nvPr>
            <p:ph type="body" sz="quarter" idx="18"/>
          </p:nvPr>
        </p:nvSpPr>
        <p:spPr>
          <a:xfrm>
            <a:off x="734714" y="1757011"/>
            <a:ext cx="9862529" cy="3867704"/>
          </a:xfrm>
        </p:spPr>
        <p:txBody>
          <a:bodyPr/>
          <a:lstStyle/>
          <a:p>
            <a:pPr marL="0"/>
            <a:r>
              <a:rPr lang="en-GB" dirty="0"/>
              <a:t>Der Zeitraum der "kurz- bis mittelfristigen" Reaktion auf ein Krisenereignis kann für einen Tourismusveranstalter je nach den Auswirkungen des Ereignisses variieren. In der Regel kann er bis zu 14 Tage betragen. Er kann jedoch auch länger sein, wenn ein Unternehmen direkt betroffen ist und die Wiedereröffnung des Betriebs einen erheblichen Arbeitsaufwand erfordert. Er kann auch länger dauern, wenn ein Unternehmen zwar geöffnet ist, aber die Region bzw. das örtliche Gebiet für den Geschäftsverkehr gesperrt ist (z. B. weil es zu stark von Überschwemmungen oder Bränden betroffen ist, um Besucher zu empfangen). Die folgenden Schritte sind so lange relevant, wie Ihr Unternehmen oder Ihre Region / Ihr lokales Gebiet für den Handel </a:t>
            </a:r>
            <a:r>
              <a:rPr lang="en-GB" dirty="0" err="1"/>
              <a:t>geschlossen</a:t>
            </a:r>
            <a:r>
              <a:rPr lang="en-GB" dirty="0"/>
              <a:t> </a:t>
            </a:r>
            <a:r>
              <a:rPr lang="en-GB" dirty="0" err="1"/>
              <a:t>ist</a:t>
            </a:r>
            <a:r>
              <a:rPr lang="en-GB" dirty="0"/>
              <a:t>.</a:t>
            </a:r>
            <a:endParaRPr lang="en-IE" dirty="0"/>
          </a:p>
          <a:p>
            <a:endParaRPr lang="en-IE" dirty="0"/>
          </a:p>
        </p:txBody>
      </p:sp>
      <p:sp>
        <p:nvSpPr>
          <p:cNvPr id="9" name="Text Placeholder 4">
            <a:extLst>
              <a:ext uri="{FF2B5EF4-FFF2-40B4-BE49-F238E27FC236}">
                <a16:creationId xmlns:a16="http://schemas.microsoft.com/office/drawing/2014/main" id="{AA506BD4-48C0-0BC0-9BCC-9EE3009F15E2}"/>
              </a:ext>
            </a:extLst>
          </p:cNvPr>
          <p:cNvSpPr>
            <a:spLocks noGrp="1"/>
          </p:cNvSpPr>
          <p:nvPr>
            <p:ph type="body" sz="quarter" idx="16"/>
          </p:nvPr>
        </p:nvSpPr>
        <p:spPr>
          <a:xfrm>
            <a:off x="734714" y="576297"/>
            <a:ext cx="9862529" cy="1114039"/>
          </a:xfrm>
        </p:spPr>
        <p:txBody>
          <a:bodyPr>
            <a:normAutofit fontScale="62500" lnSpcReduction="20000"/>
          </a:bodyPr>
          <a:lstStyle/>
          <a:p>
            <a:r>
              <a:rPr lang="en-GB" sz="8400" dirty="0"/>
              <a:t>Schritt 5</a:t>
            </a:r>
          </a:p>
          <a:p>
            <a:r>
              <a:rPr lang="en-GB" dirty="0"/>
              <a:t>Kurz- bis mittelfristige Maßnahmen (Tag 2-14)</a:t>
            </a:r>
            <a:endParaRPr lang="en-IE" dirty="0"/>
          </a:p>
        </p:txBody>
      </p:sp>
    </p:spTree>
    <p:extLst>
      <p:ext uri="{BB962C8B-B14F-4D97-AF65-F5344CB8AC3E}">
        <p14:creationId xmlns:p14="http://schemas.microsoft.com/office/powerpoint/2010/main" val="2641875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4A0FE35-360B-62CD-D46F-1E26A7A1790B}"/>
              </a:ext>
            </a:extLst>
          </p:cNvPr>
          <p:cNvSpPr>
            <a:spLocks noGrp="1"/>
          </p:cNvSpPr>
          <p:nvPr>
            <p:ph type="body" sz="quarter" idx="18"/>
          </p:nvPr>
        </p:nvSpPr>
        <p:spPr>
          <a:xfrm>
            <a:off x="431922" y="1334763"/>
            <a:ext cx="5965959" cy="5706117"/>
          </a:xfrm>
        </p:spPr>
        <p:txBody>
          <a:bodyPr>
            <a:normAutofit fontScale="85000" lnSpcReduction="20000"/>
          </a:bodyPr>
          <a:lstStyle/>
          <a:p>
            <a:endParaRPr lang="en-GB" b="1" dirty="0"/>
          </a:p>
          <a:p>
            <a:r>
              <a:rPr lang="en-GB" sz="2400" b="1" dirty="0"/>
              <a:t>Bewerten Sie die Krise </a:t>
            </a:r>
          </a:p>
          <a:p>
            <a:pPr marL="0"/>
            <a:r>
              <a:rPr lang="en-GB" sz="2400" dirty="0"/>
              <a:t>Führen Sie eine kurze Momentaufnahme der Auswirkungen durch, um von einem repräsentativen Querschnitt der Tourismusunternehmen in der Region ein Feedback zu den ersten Auswirkungen des Vorfalls auf den Tourismus zu erhalten. Stellen Sie sicher, dass Sie Tourismusunternehmen einbeziehen, die sowohl direkt als auch indirekt </a:t>
            </a:r>
            <a:r>
              <a:rPr lang="en-GB" sz="2400" dirty="0" err="1"/>
              <a:t>betroffen</a:t>
            </a:r>
            <a:r>
              <a:rPr lang="en-GB" sz="2400" dirty="0"/>
              <a:t> </a:t>
            </a:r>
            <a:r>
              <a:rPr lang="en-GB" sz="2400" dirty="0" err="1"/>
              <a:t>sind</a:t>
            </a:r>
            <a:r>
              <a:rPr lang="en-GB" sz="2400" dirty="0"/>
              <a:t>.</a:t>
            </a:r>
          </a:p>
          <a:p>
            <a:endParaRPr lang="en-GB" sz="2400" b="1" dirty="0"/>
          </a:p>
          <a:p>
            <a:r>
              <a:rPr lang="en-GB" sz="2400" b="1" dirty="0"/>
              <a:t>Wiedereinberufung des TKMT</a:t>
            </a:r>
          </a:p>
          <a:p>
            <a:pPr marL="342900" indent="-342900">
              <a:buFont typeface="Wingdings" panose="05000000000000000000" pitchFamily="2" charset="2"/>
              <a:buChar char="v"/>
            </a:pPr>
            <a:r>
              <a:rPr lang="en-GB" dirty="0"/>
              <a:t>Das </a:t>
            </a:r>
            <a:r>
              <a:rPr lang="en-GB" sz="2400" dirty="0"/>
              <a:t>TKMT sollte so oft wie nötig zusammentreten, um die Reaktionsmaßnahmen der Tourismusbranche zu steuern. </a:t>
            </a:r>
          </a:p>
          <a:p>
            <a:pPr marL="342900" indent="-342900">
              <a:buFont typeface="Wingdings" panose="05000000000000000000" pitchFamily="2" charset="2"/>
              <a:buChar char="v"/>
            </a:pPr>
            <a:r>
              <a:rPr lang="en-GB" sz="2400" dirty="0"/>
              <a:t>Aktualisieren Sie weiterhin das </a:t>
            </a:r>
            <a:r>
              <a:rPr lang="en-GB" sz="2400" dirty="0" err="1"/>
              <a:t>Kommunikations-programm</a:t>
            </a:r>
            <a:r>
              <a:rPr lang="en-GB" sz="2400" dirty="0"/>
              <a:t> im Krisenmanagementplan für den Tourismus, um die Besonderheiten des Ereignisses zu berücksichtigen. Aktualisieren Sie alle relevanten Interessengruppen und Zielgruppen, die im Abschnitt Krisenkommunikation aufgeführt sind. </a:t>
            </a:r>
            <a:endParaRPr lang="en-GB" sz="2100" dirty="0"/>
          </a:p>
          <a:p>
            <a:endParaRPr lang="en-IE" dirty="0"/>
          </a:p>
        </p:txBody>
      </p:sp>
      <p:pic>
        <p:nvPicPr>
          <p:cNvPr id="10" name="Picture Placeholder 9" descr="A picture containing text&#10;&#10;Description automatically generated">
            <a:extLst>
              <a:ext uri="{FF2B5EF4-FFF2-40B4-BE49-F238E27FC236}">
                <a16:creationId xmlns:a16="http://schemas.microsoft.com/office/drawing/2014/main" id="{D1E4E823-754F-8F86-148E-24F17FBD0860}"/>
              </a:ext>
            </a:extLst>
          </p:cNvPr>
          <p:cNvPicPr>
            <a:picLocks noGrp="1" noChangeAspect="1"/>
          </p:cNvPicPr>
          <p:nvPr>
            <p:ph type="pic" sz="quarter" idx="10"/>
          </p:nvPr>
        </p:nvPicPr>
        <p:blipFill>
          <a:blip r:embed="rId2"/>
          <a:srcRect l="7447" r="7447"/>
          <a:stretch>
            <a:fillRect/>
          </a:stretch>
        </p:blipFill>
        <p:spPr/>
      </p:pic>
      <p:sp>
        <p:nvSpPr>
          <p:cNvPr id="8" name="TextBox 7">
            <a:extLst>
              <a:ext uri="{FF2B5EF4-FFF2-40B4-BE49-F238E27FC236}">
                <a16:creationId xmlns:a16="http://schemas.microsoft.com/office/drawing/2014/main" id="{9C8A8A0E-5C7D-49FF-16D7-10E81CA15828}"/>
              </a:ext>
            </a:extLst>
          </p:cNvPr>
          <p:cNvSpPr txBox="1"/>
          <p:nvPr/>
        </p:nvSpPr>
        <p:spPr>
          <a:xfrm>
            <a:off x="320542" y="-24231"/>
            <a:ext cx="6071758" cy="1631216"/>
          </a:xfrm>
          <a:prstGeom prst="rect">
            <a:avLst/>
          </a:prstGeom>
          <a:noFill/>
        </p:spPr>
        <p:txBody>
          <a:bodyPr wrap="square" rtlCol="0">
            <a:spAutoFit/>
          </a:bodyPr>
          <a:lstStyle/>
          <a:p>
            <a:r>
              <a:rPr lang="en-GB" sz="4000" b="1" dirty="0">
                <a:solidFill>
                  <a:schemeClr val="bg1"/>
                </a:solidFill>
              </a:rPr>
              <a:t>Schritt 5 </a:t>
            </a:r>
          </a:p>
          <a:p>
            <a:r>
              <a:rPr lang="en-GB" sz="3200" b="1" dirty="0">
                <a:solidFill>
                  <a:schemeClr val="bg1"/>
                </a:solidFill>
              </a:rPr>
              <a:t>Tag 2-14 </a:t>
            </a:r>
          </a:p>
          <a:p>
            <a:r>
              <a:rPr lang="en-GB" sz="2800" dirty="0" err="1">
                <a:solidFill>
                  <a:schemeClr val="bg1"/>
                </a:solidFill>
              </a:rPr>
              <a:t>Bewertung</a:t>
            </a:r>
            <a:r>
              <a:rPr lang="en-GB" sz="2800" dirty="0">
                <a:solidFill>
                  <a:schemeClr val="bg1"/>
                </a:solidFill>
              </a:rPr>
              <a:t> und Anleitung fortsetzen</a:t>
            </a:r>
            <a:endParaRPr lang="en-IE" sz="2800" dirty="0"/>
          </a:p>
        </p:txBody>
      </p:sp>
    </p:spTree>
    <p:extLst>
      <p:ext uri="{BB962C8B-B14F-4D97-AF65-F5344CB8AC3E}">
        <p14:creationId xmlns:p14="http://schemas.microsoft.com/office/powerpoint/2010/main" val="613535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B8E115-3D65-9DD1-A603-BB056E8B1267}"/>
              </a:ext>
            </a:extLst>
          </p:cNvPr>
          <p:cNvSpPr>
            <a:spLocks noGrp="1"/>
          </p:cNvSpPr>
          <p:nvPr>
            <p:ph type="body" sz="quarter" idx="18"/>
          </p:nvPr>
        </p:nvSpPr>
        <p:spPr>
          <a:xfrm>
            <a:off x="466128" y="1695725"/>
            <a:ext cx="5608935" cy="5362574"/>
          </a:xfrm>
        </p:spPr>
        <p:txBody>
          <a:bodyPr>
            <a:noAutofit/>
          </a:bodyPr>
          <a:lstStyle/>
          <a:p>
            <a:pPr marL="0"/>
            <a:r>
              <a:rPr lang="en-GB" sz="2200" dirty="0"/>
              <a:t>Legen Sie fest, wie, wer und wann diese Beteiligten informiert/konsultiert werden, einschließlich: </a:t>
            </a:r>
          </a:p>
          <a:p>
            <a:pPr marL="342900" indent="-342900">
              <a:buFont typeface="Wingdings" panose="05000000000000000000" pitchFamily="2" charset="2"/>
              <a:buChar char="§"/>
            </a:pPr>
            <a:r>
              <a:rPr lang="en-GB" sz="2200" b="1" dirty="0"/>
              <a:t>Überwachung und Steuerung der öffentlichen Wahrnehmung. </a:t>
            </a:r>
            <a:r>
              <a:rPr lang="en-GB" sz="2200" dirty="0" err="1"/>
              <a:t>Unterstützung</a:t>
            </a:r>
            <a:r>
              <a:rPr lang="en-GB" sz="2200" dirty="0"/>
              <a:t> der Medien beim Verfassen von Berichten nach der Krise. Rechtzeitige Übermittlung krisenbezogener </a:t>
            </a:r>
            <a:r>
              <a:rPr lang="en-GB" sz="2200" b="1" dirty="0"/>
              <a:t>Schlüsselbotschaften und Marketingmaßnahmen </a:t>
            </a:r>
            <a:r>
              <a:rPr lang="en-GB" sz="2200" dirty="0"/>
              <a:t>an die </a:t>
            </a:r>
            <a:r>
              <a:rPr lang="en-GB" sz="2200" dirty="0" err="1"/>
              <a:t>Medien</a:t>
            </a:r>
            <a:r>
              <a:rPr lang="en-GB" sz="2200" dirty="0"/>
              <a:t> </a:t>
            </a:r>
          </a:p>
          <a:p>
            <a:pPr marL="342900" indent="-342900">
              <a:buFont typeface="Wingdings" panose="05000000000000000000" pitchFamily="2" charset="2"/>
              <a:buChar char="§"/>
            </a:pPr>
            <a:r>
              <a:rPr lang="en-GB" sz="2200" b="1" dirty="0" err="1"/>
              <a:t>Informieren</a:t>
            </a:r>
            <a:r>
              <a:rPr lang="en-GB" sz="2200" b="1" dirty="0"/>
              <a:t> der </a:t>
            </a:r>
            <a:r>
              <a:rPr lang="en-GB" sz="2200" b="1" dirty="0" err="1"/>
              <a:t>Reiseveranstalter</a:t>
            </a:r>
            <a:r>
              <a:rPr lang="en-GB" sz="2200" dirty="0"/>
              <a:t>, arbeiten Sie mit den Behörden und anderen Beteiligten zusammen </a:t>
            </a:r>
            <a:r>
              <a:rPr lang="en-GB" sz="2200" i="1" dirty="0"/>
              <a:t>(z. B. über den Wiederaufbauprozess und halten Sie sie mit Informationen der Notdienste auf </a:t>
            </a:r>
            <a:r>
              <a:rPr lang="en-GB" sz="2200" i="1" dirty="0" err="1"/>
              <a:t>dem</a:t>
            </a:r>
            <a:r>
              <a:rPr lang="en-GB" sz="2200" i="1" dirty="0"/>
              <a:t> </a:t>
            </a:r>
            <a:r>
              <a:rPr lang="en-GB" sz="2200" i="1" dirty="0" err="1"/>
              <a:t>Laufenden</a:t>
            </a:r>
            <a:r>
              <a:rPr lang="en-GB" sz="2200" i="1" dirty="0"/>
              <a:t>)</a:t>
            </a:r>
          </a:p>
        </p:txBody>
      </p:sp>
      <p:pic>
        <p:nvPicPr>
          <p:cNvPr id="6" name="Picture Placeholder 5" descr="A picture containing stationary, vector graphics, envelope, businesscard&#10;&#10;Description automatically generated">
            <a:extLst>
              <a:ext uri="{FF2B5EF4-FFF2-40B4-BE49-F238E27FC236}">
                <a16:creationId xmlns:a16="http://schemas.microsoft.com/office/drawing/2014/main" id="{7E3F652D-475C-684D-D8B3-98D93346FA98}"/>
              </a:ext>
            </a:extLst>
          </p:cNvPr>
          <p:cNvPicPr>
            <a:picLocks noGrp="1" noChangeAspect="1"/>
          </p:cNvPicPr>
          <p:nvPr>
            <p:ph type="pic" sz="quarter" idx="10"/>
          </p:nvPr>
        </p:nvPicPr>
        <p:blipFill>
          <a:blip r:embed="rId2"/>
          <a:srcRect t="1041" b="1041"/>
          <a:stretch>
            <a:fillRect/>
          </a:stretch>
        </p:blipFill>
        <p:spPr>
          <a:xfrm>
            <a:off x="6479126" y="228600"/>
            <a:ext cx="5478057" cy="5362575"/>
          </a:xfrm>
        </p:spPr>
      </p:pic>
      <p:sp>
        <p:nvSpPr>
          <p:cNvPr id="7" name="TextBox 6">
            <a:extLst>
              <a:ext uri="{FF2B5EF4-FFF2-40B4-BE49-F238E27FC236}">
                <a16:creationId xmlns:a16="http://schemas.microsoft.com/office/drawing/2014/main" id="{2DB08B7A-4BAC-DA2A-15A7-2B3CE12832D4}"/>
              </a:ext>
            </a:extLst>
          </p:cNvPr>
          <p:cNvSpPr txBox="1"/>
          <p:nvPr/>
        </p:nvSpPr>
        <p:spPr>
          <a:xfrm>
            <a:off x="320542" y="-24231"/>
            <a:ext cx="7186248" cy="1631216"/>
          </a:xfrm>
          <a:prstGeom prst="rect">
            <a:avLst/>
          </a:prstGeom>
          <a:noFill/>
        </p:spPr>
        <p:txBody>
          <a:bodyPr wrap="square" rtlCol="0">
            <a:spAutoFit/>
          </a:bodyPr>
          <a:lstStyle/>
          <a:p>
            <a:r>
              <a:rPr lang="en-GB" sz="4000" b="1" dirty="0">
                <a:solidFill>
                  <a:schemeClr val="bg1"/>
                </a:solidFill>
              </a:rPr>
              <a:t>Schritt 6 </a:t>
            </a:r>
          </a:p>
          <a:p>
            <a:r>
              <a:rPr lang="en-GB" sz="3200" b="1" dirty="0">
                <a:solidFill>
                  <a:schemeClr val="bg1"/>
                </a:solidFill>
              </a:rPr>
              <a:t>Tag 2-14 </a:t>
            </a:r>
          </a:p>
          <a:p>
            <a:r>
              <a:rPr lang="en-GB" sz="2800" dirty="0" err="1">
                <a:solidFill>
                  <a:schemeClr val="bg1"/>
                </a:solidFill>
              </a:rPr>
              <a:t>Bewertung</a:t>
            </a:r>
            <a:r>
              <a:rPr lang="en-GB" sz="2800" dirty="0">
                <a:solidFill>
                  <a:schemeClr val="bg1"/>
                </a:solidFill>
              </a:rPr>
              <a:t> und </a:t>
            </a:r>
            <a:r>
              <a:rPr lang="en-GB" sz="2800" dirty="0" err="1">
                <a:solidFill>
                  <a:schemeClr val="bg1"/>
                </a:solidFill>
              </a:rPr>
              <a:t>Anleitung</a:t>
            </a:r>
            <a:r>
              <a:rPr lang="en-GB" sz="2800" dirty="0">
                <a:solidFill>
                  <a:schemeClr val="bg1"/>
                </a:solidFill>
              </a:rPr>
              <a:t> fortsetzen</a:t>
            </a:r>
            <a:endParaRPr lang="en-IE" sz="2800" dirty="0"/>
          </a:p>
        </p:txBody>
      </p:sp>
    </p:spTree>
    <p:extLst>
      <p:ext uri="{BB962C8B-B14F-4D97-AF65-F5344CB8AC3E}">
        <p14:creationId xmlns:p14="http://schemas.microsoft.com/office/powerpoint/2010/main" val="35687999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B8E115-3D65-9DD1-A603-BB056E8B1267}"/>
              </a:ext>
            </a:extLst>
          </p:cNvPr>
          <p:cNvSpPr>
            <a:spLocks noGrp="1"/>
          </p:cNvSpPr>
          <p:nvPr>
            <p:ph type="body" sz="quarter" idx="18"/>
          </p:nvPr>
        </p:nvSpPr>
        <p:spPr>
          <a:xfrm>
            <a:off x="401339" y="1294758"/>
            <a:ext cx="5608935" cy="5362574"/>
          </a:xfrm>
        </p:spPr>
        <p:txBody>
          <a:bodyPr>
            <a:noAutofit/>
          </a:bodyPr>
          <a:lstStyle/>
          <a:p>
            <a:pPr marL="342900" indent="-342900" algn="l">
              <a:buFont typeface="Wingdings" panose="05000000000000000000" pitchFamily="2" charset="2"/>
              <a:buChar char="v"/>
            </a:pPr>
            <a:r>
              <a:rPr lang="en-GB" sz="2200" b="0" i="0" dirty="0">
                <a:effectLst/>
              </a:rPr>
              <a:t>Konsultieren Sie zuverlässige Quellen, die die aktuellsten Informationen über die Krise bieten.</a:t>
            </a:r>
          </a:p>
          <a:p>
            <a:pPr marL="342900" indent="-342900" algn="l">
              <a:buFont typeface="Wingdings" panose="05000000000000000000" pitchFamily="2" charset="2"/>
              <a:buChar char="v"/>
            </a:pPr>
            <a:r>
              <a:rPr lang="en-GB" sz="2200" b="0" i="0" dirty="0">
                <a:effectLst/>
              </a:rPr>
              <a:t>Halten Sie den Kontakt zu allen Beteiligten mit den aktuellsten Informationen aufrecht. </a:t>
            </a:r>
            <a:r>
              <a:rPr lang="en-GB" sz="2200" dirty="0" err="1"/>
              <a:t>Beantworten</a:t>
            </a:r>
            <a:r>
              <a:rPr lang="en-GB" sz="2200" dirty="0"/>
              <a:t> Sie </a:t>
            </a:r>
            <a:r>
              <a:rPr lang="en-GB" sz="2200" b="0" i="0" dirty="0">
                <a:effectLst/>
              </a:rPr>
              <a:t>alle Anfragen umgehend und ehrlich. Machen Sie niemals Versprechungen, die nicht gehalten werden können.</a:t>
            </a:r>
          </a:p>
          <a:p>
            <a:pPr marL="342900" indent="-342900" algn="l">
              <a:buFont typeface="Wingdings" panose="05000000000000000000" pitchFamily="2" charset="2"/>
              <a:buChar char="v"/>
            </a:pPr>
            <a:r>
              <a:rPr lang="en-GB" sz="2200" dirty="0"/>
              <a:t>Gute Kommunikation bedeutet, dass man weiß, wann man nicht kommunizieren sollte. Die Regionen sollten </a:t>
            </a:r>
            <a:r>
              <a:rPr lang="en-GB" sz="2200" b="0" i="0" dirty="0">
                <a:effectLst/>
              </a:rPr>
              <a:t>jetzt keine touristischen </a:t>
            </a:r>
            <a:r>
              <a:rPr lang="en-GB" sz="2200" b="0" i="0" dirty="0" err="1">
                <a:effectLst/>
              </a:rPr>
              <a:t>Produkte</a:t>
            </a:r>
            <a:r>
              <a:rPr lang="en-GB" sz="2200" b="0" i="0" dirty="0">
                <a:effectLst/>
              </a:rPr>
              <a:t> </a:t>
            </a:r>
            <a:r>
              <a:rPr lang="en-GB" sz="2200" b="0" i="0" dirty="0" err="1">
                <a:effectLst/>
              </a:rPr>
              <a:t>vermarkten</a:t>
            </a:r>
            <a:r>
              <a:rPr lang="en-GB" sz="2200" b="0" i="0" dirty="0">
                <a:effectLst/>
              </a:rPr>
              <a:t>.</a:t>
            </a:r>
          </a:p>
          <a:p>
            <a:pPr marL="342900" indent="-342900" algn="l">
              <a:buFont typeface="Wingdings" panose="05000000000000000000" pitchFamily="2" charset="2"/>
              <a:buChar char="v"/>
            </a:pPr>
            <a:r>
              <a:rPr lang="en-GB" sz="2200" b="0" i="0" dirty="0">
                <a:effectLst/>
              </a:rPr>
              <a:t>Sehen Sie, wie </a:t>
            </a:r>
            <a:r>
              <a:rPr lang="en-GB" sz="2200" b="0" i="0" u="none" strike="noStrike" dirty="0">
                <a:effectLst/>
                <a:hlinkClick r:id="rId2">
                  <a:extLst>
                    <a:ext uri="{A12FA001-AC4F-418D-AE19-62706E023703}">
                      <ahyp:hlinkClr xmlns:ahyp="http://schemas.microsoft.com/office/drawing/2018/hyperlinkcolor" val="tx"/>
                    </a:ext>
                  </a:extLst>
                </a:hlinkClick>
              </a:rPr>
              <a:t>NepalNOW </a:t>
            </a:r>
            <a:r>
              <a:rPr lang="en-GB" sz="2200" b="0" i="0" dirty="0">
                <a:effectLst/>
              </a:rPr>
              <a:t>mit verschiedenen Blogs und Berichten auf die aktuelle Covid-19-Krise reagiert hat.</a:t>
            </a:r>
          </a:p>
        </p:txBody>
      </p:sp>
      <p:sp>
        <p:nvSpPr>
          <p:cNvPr id="7" name="TextBox 6">
            <a:extLst>
              <a:ext uri="{FF2B5EF4-FFF2-40B4-BE49-F238E27FC236}">
                <a16:creationId xmlns:a16="http://schemas.microsoft.com/office/drawing/2014/main" id="{2DB08B7A-4BAC-DA2A-15A7-2B3CE12832D4}"/>
              </a:ext>
            </a:extLst>
          </p:cNvPr>
          <p:cNvSpPr txBox="1"/>
          <p:nvPr/>
        </p:nvSpPr>
        <p:spPr>
          <a:xfrm>
            <a:off x="320541" y="-24231"/>
            <a:ext cx="7204209" cy="1200329"/>
          </a:xfrm>
          <a:prstGeom prst="rect">
            <a:avLst/>
          </a:prstGeom>
          <a:noFill/>
        </p:spPr>
        <p:txBody>
          <a:bodyPr wrap="square" rtlCol="0">
            <a:spAutoFit/>
          </a:bodyPr>
          <a:lstStyle/>
          <a:p>
            <a:r>
              <a:rPr lang="en-GB" sz="4000" b="1" dirty="0">
                <a:solidFill>
                  <a:schemeClr val="bg1"/>
                </a:solidFill>
              </a:rPr>
              <a:t>Schritt 6 </a:t>
            </a:r>
          </a:p>
          <a:p>
            <a:r>
              <a:rPr lang="en-GB" sz="3200" b="1" dirty="0">
                <a:solidFill>
                  <a:schemeClr val="bg1"/>
                </a:solidFill>
              </a:rPr>
              <a:t>Tag 2-14 </a:t>
            </a:r>
            <a:r>
              <a:rPr lang="en-GB" sz="2800" dirty="0">
                <a:solidFill>
                  <a:schemeClr val="bg1"/>
                </a:solidFill>
              </a:rPr>
              <a:t>Kommunizieren Sie weiter</a:t>
            </a:r>
            <a:endParaRPr lang="en-IE" sz="2800" dirty="0"/>
          </a:p>
        </p:txBody>
      </p:sp>
      <p:pic>
        <p:nvPicPr>
          <p:cNvPr id="3" name="Picture Placeholder 7" descr="A group of people working on computers&#10;&#10;Description automatically generated with low confidence">
            <a:extLst>
              <a:ext uri="{FF2B5EF4-FFF2-40B4-BE49-F238E27FC236}">
                <a16:creationId xmlns:a16="http://schemas.microsoft.com/office/drawing/2014/main" id="{EBEE0DB2-A66E-8729-1264-402F20C02309}"/>
              </a:ext>
            </a:extLst>
          </p:cNvPr>
          <p:cNvPicPr>
            <a:picLocks noGrp="1" noChangeAspect="1"/>
          </p:cNvPicPr>
          <p:nvPr>
            <p:ph type="pic" sz="quarter" idx="10"/>
          </p:nvPr>
        </p:nvPicPr>
        <p:blipFill>
          <a:blip r:embed="rId3"/>
          <a:srcRect t="17361" b="17361"/>
          <a:stretch>
            <a:fillRect/>
          </a:stretch>
        </p:blipFill>
        <p:spPr>
          <a:xfrm>
            <a:off x="6392863" y="228600"/>
            <a:ext cx="5564187" cy="5448300"/>
          </a:xfrm>
        </p:spPr>
      </p:pic>
    </p:spTree>
    <p:extLst>
      <p:ext uri="{BB962C8B-B14F-4D97-AF65-F5344CB8AC3E}">
        <p14:creationId xmlns:p14="http://schemas.microsoft.com/office/powerpoint/2010/main" val="3988486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1192CC8-C332-4390-3777-68964A872ACB}"/>
              </a:ext>
            </a:extLst>
          </p:cNvPr>
          <p:cNvSpPr>
            <a:spLocks noGrp="1"/>
          </p:cNvSpPr>
          <p:nvPr>
            <p:ph type="body" sz="quarter" idx="18"/>
          </p:nvPr>
        </p:nvSpPr>
        <p:spPr>
          <a:xfrm>
            <a:off x="542925" y="906437"/>
            <a:ext cx="5466227" cy="5839468"/>
          </a:xfrm>
        </p:spPr>
        <p:txBody>
          <a:bodyPr>
            <a:noAutofit/>
          </a:bodyPr>
          <a:lstStyle/>
          <a:p>
            <a:pPr marL="0"/>
            <a:r>
              <a:rPr lang="en-GB" sz="2000" b="1" dirty="0"/>
              <a:t>Zu den Zielgruppen, mit denen eine Region möglicherweise kommunizieren muss, gehören: </a:t>
            </a:r>
          </a:p>
          <a:p>
            <a:pPr marL="342900" indent="-342900">
              <a:buFont typeface="Wingdings" panose="05000000000000000000" pitchFamily="2" charset="2"/>
              <a:buChar char="v"/>
            </a:pPr>
            <a:r>
              <a:rPr lang="en-GB" sz="2000" dirty="0"/>
              <a:t>Derzeitige Besucher (und möglicherweise ihre Familien anderswo) </a:t>
            </a:r>
          </a:p>
          <a:p>
            <a:pPr marL="342900" indent="-342900">
              <a:buFont typeface="Wingdings" panose="05000000000000000000" pitchFamily="2" charset="2"/>
              <a:buChar char="v"/>
            </a:pPr>
            <a:r>
              <a:rPr lang="en-GB" sz="2000" dirty="0"/>
              <a:t>Potenzielle Besucher </a:t>
            </a:r>
          </a:p>
          <a:p>
            <a:pPr marL="342900" indent="-342900">
              <a:buFont typeface="Wingdings" panose="05000000000000000000" pitchFamily="2" charset="2"/>
              <a:buChar char="v"/>
            </a:pPr>
            <a:r>
              <a:rPr lang="en-GB" sz="2000" dirty="0"/>
              <a:t>Medien - sowohl lokal als auch überregional</a:t>
            </a:r>
          </a:p>
          <a:p>
            <a:pPr marL="342900" indent="-342900">
              <a:buFont typeface="Wingdings" panose="05000000000000000000" pitchFamily="2" charset="2"/>
              <a:buChar char="v"/>
            </a:pPr>
            <a:r>
              <a:rPr lang="en-GB" sz="2000" dirty="0"/>
              <a:t>Lokale Fremdenverkehrsunternehmen und Beschäftigte im Tourismus </a:t>
            </a:r>
          </a:p>
          <a:p>
            <a:pPr marL="342900" indent="-342900">
              <a:buFont typeface="Wingdings" panose="05000000000000000000" pitchFamily="2" charset="2"/>
              <a:buChar char="v"/>
            </a:pPr>
            <a:r>
              <a:rPr lang="en-GB" sz="2000" dirty="0"/>
              <a:t>Lokale Gemeinschaft, lokale Regierung, Ratsmitglieder </a:t>
            </a:r>
          </a:p>
          <a:p>
            <a:pPr marL="342900" indent="-342900">
              <a:buFont typeface="Wingdings" panose="05000000000000000000" pitchFamily="2" charset="2"/>
              <a:buChar char="v"/>
            </a:pPr>
            <a:r>
              <a:rPr lang="en-GB" sz="2000" dirty="0"/>
              <a:t>Lokale Geschäftswelt und Tourismusverband</a:t>
            </a:r>
          </a:p>
          <a:p>
            <a:pPr marL="342900" indent="-342900">
              <a:buFont typeface="Wingdings" panose="05000000000000000000" pitchFamily="2" charset="2"/>
              <a:buChar char="v"/>
            </a:pPr>
            <a:r>
              <a:rPr lang="en-GB" sz="2000" dirty="0"/>
              <a:t>Überregionales Reisegewerbe</a:t>
            </a:r>
          </a:p>
          <a:p>
            <a:pPr marL="342900" indent="-342900">
              <a:buFont typeface="Wingdings" panose="05000000000000000000" pitchFamily="2" charset="2"/>
              <a:buChar char="v"/>
            </a:pPr>
            <a:r>
              <a:rPr lang="en-GB" sz="2000" dirty="0"/>
              <a:t>Internationale </a:t>
            </a:r>
            <a:r>
              <a:rPr lang="en-GB" sz="2000" dirty="0" err="1"/>
              <a:t>Reiseveranstalter</a:t>
            </a:r>
            <a:r>
              <a:rPr lang="en-GB" sz="2000" dirty="0"/>
              <a:t>/</a:t>
            </a:r>
          </a:p>
          <a:p>
            <a:pPr marL="342900" indent="-342900">
              <a:buFont typeface="Wingdings" panose="05000000000000000000" pitchFamily="2" charset="2"/>
              <a:buChar char="v"/>
            </a:pPr>
            <a:r>
              <a:rPr lang="en-GB" sz="2000" dirty="0" err="1"/>
              <a:t>Nationale</a:t>
            </a:r>
            <a:r>
              <a:rPr lang="en-GB" sz="2000" dirty="0"/>
              <a:t> und lokale Regierungen - Minister für Tourismus </a:t>
            </a:r>
          </a:p>
          <a:p>
            <a:pPr marL="342900" indent="-342900">
              <a:buFont typeface="Wingdings" panose="05000000000000000000" pitchFamily="2" charset="2"/>
              <a:buChar char="v"/>
            </a:pPr>
            <a:r>
              <a:rPr lang="en-GB" sz="2000" dirty="0" err="1"/>
              <a:t>Nationale</a:t>
            </a:r>
            <a:r>
              <a:rPr lang="en-GB" sz="2000" dirty="0"/>
              <a:t> Fremdenverkehrsbehörden</a:t>
            </a:r>
          </a:p>
          <a:p>
            <a:endParaRPr lang="en-IE" sz="2000" dirty="0"/>
          </a:p>
        </p:txBody>
      </p:sp>
      <p:sp>
        <p:nvSpPr>
          <p:cNvPr id="4" name="Text Placeholder 3">
            <a:extLst>
              <a:ext uri="{FF2B5EF4-FFF2-40B4-BE49-F238E27FC236}">
                <a16:creationId xmlns:a16="http://schemas.microsoft.com/office/drawing/2014/main" id="{D97318C4-A52C-E78A-7EB0-102651B8A58D}"/>
              </a:ext>
            </a:extLst>
          </p:cNvPr>
          <p:cNvSpPr>
            <a:spLocks noGrp="1"/>
          </p:cNvSpPr>
          <p:nvPr>
            <p:ph type="body" sz="quarter" idx="16"/>
          </p:nvPr>
        </p:nvSpPr>
        <p:spPr>
          <a:xfrm>
            <a:off x="733243" y="351861"/>
            <a:ext cx="5085159" cy="582221"/>
          </a:xfrm>
        </p:spPr>
        <p:txBody>
          <a:bodyPr>
            <a:normAutofit fontScale="92500"/>
          </a:bodyPr>
          <a:lstStyle/>
          <a:p>
            <a:r>
              <a:rPr lang="en-IE" dirty="0"/>
              <a:t>Regionale Krisenzielgruppen </a:t>
            </a:r>
          </a:p>
        </p:txBody>
      </p:sp>
      <p:pic>
        <p:nvPicPr>
          <p:cNvPr id="2" name="Picture Placeholder 9" descr="A group of people in clothing&#10;&#10;Description automatically generated with low confidence">
            <a:extLst>
              <a:ext uri="{FF2B5EF4-FFF2-40B4-BE49-F238E27FC236}">
                <a16:creationId xmlns:a16="http://schemas.microsoft.com/office/drawing/2014/main" id="{2D59EA3F-A993-5998-3293-ED66849D4562}"/>
              </a:ext>
            </a:extLst>
          </p:cNvPr>
          <p:cNvPicPr>
            <a:picLocks noGrp="1" noChangeAspect="1"/>
          </p:cNvPicPr>
          <p:nvPr>
            <p:ph type="pic" sz="quarter" idx="10"/>
          </p:nvPr>
        </p:nvPicPr>
        <p:blipFill>
          <a:blip r:embed="rId2"/>
          <a:srcRect l="15908" r="15908"/>
          <a:stretch>
            <a:fillRect/>
          </a:stretch>
        </p:blipFill>
        <p:spPr>
          <a:xfrm>
            <a:off x="6373599" y="375912"/>
            <a:ext cx="5818401" cy="5697220"/>
          </a:xfrm>
        </p:spPr>
      </p:pic>
    </p:spTree>
    <p:extLst>
      <p:ext uri="{BB962C8B-B14F-4D97-AF65-F5344CB8AC3E}">
        <p14:creationId xmlns:p14="http://schemas.microsoft.com/office/powerpoint/2010/main" val="4160831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B8E115-3D65-9DD1-A603-BB056E8B1267}"/>
              </a:ext>
            </a:extLst>
          </p:cNvPr>
          <p:cNvSpPr>
            <a:spLocks noGrp="1"/>
          </p:cNvSpPr>
          <p:nvPr>
            <p:ph type="body" sz="quarter" idx="18"/>
          </p:nvPr>
        </p:nvSpPr>
        <p:spPr>
          <a:xfrm>
            <a:off x="487064" y="1294758"/>
            <a:ext cx="5608935" cy="5362574"/>
          </a:xfrm>
        </p:spPr>
        <p:txBody>
          <a:bodyPr>
            <a:noAutofit/>
          </a:bodyPr>
          <a:lstStyle/>
          <a:p>
            <a:pPr marL="0"/>
            <a:r>
              <a:rPr lang="en-GB" sz="2200" dirty="0"/>
              <a:t>Legen Sie fest, wie, wer und wann diese Beteiligten informiert/konsultiert werden, einschließlich: </a:t>
            </a:r>
          </a:p>
          <a:p>
            <a:pPr marL="342900" indent="-342900">
              <a:buFont typeface="Wingdings" panose="05000000000000000000" pitchFamily="2" charset="2"/>
              <a:buChar char="§"/>
            </a:pPr>
            <a:endParaRPr lang="en-GB" sz="2200" b="1" dirty="0"/>
          </a:p>
          <a:p>
            <a:pPr marL="342900" indent="-342900">
              <a:buFont typeface="Wingdings" panose="05000000000000000000" pitchFamily="2" charset="2"/>
              <a:buChar char="§"/>
            </a:pPr>
            <a:r>
              <a:rPr lang="en-GB" sz="2200" b="1" dirty="0"/>
              <a:t>Kommunikations- und Marketingstrategien für die Verbraucher </a:t>
            </a:r>
            <a:r>
              <a:rPr lang="en-GB" sz="2200" dirty="0"/>
              <a:t>(als Teil des Reaktions- und </a:t>
            </a:r>
            <a:r>
              <a:rPr lang="en-GB" sz="2200" dirty="0" err="1"/>
              <a:t>Wiederherstellungsprozesses</a:t>
            </a:r>
            <a:r>
              <a:rPr lang="en-GB" sz="2200" dirty="0"/>
              <a:t>). Das Wiederherstellungsmarketing sollte bereits in vollem </a:t>
            </a:r>
            <a:r>
              <a:rPr lang="en-GB" sz="2200" dirty="0" err="1"/>
              <a:t>Gange</a:t>
            </a:r>
            <a:r>
              <a:rPr lang="en-GB" sz="2200" dirty="0"/>
              <a:t> sein, um die Region in allen wichtigen Besuchermärkten wiederzubeleben.</a:t>
            </a:r>
          </a:p>
          <a:p>
            <a:pPr marL="342900" indent="-342900">
              <a:buFont typeface="Wingdings" panose="05000000000000000000" pitchFamily="2" charset="2"/>
              <a:buChar char="§"/>
            </a:pPr>
            <a:endParaRPr lang="en-GB" sz="2200" dirty="0"/>
          </a:p>
          <a:p>
            <a:pPr marL="342900" indent="-342900">
              <a:buFont typeface="Wingdings" panose="05000000000000000000" pitchFamily="2" charset="2"/>
              <a:buChar char="§"/>
            </a:pPr>
            <a:r>
              <a:rPr lang="en-GB" sz="2200" dirty="0"/>
              <a:t>Sehen Sie sich die verschiedenen Marketing- und Kommunikationsstrategien Kroatiens in den einzelnen Phasen und Jahren </a:t>
            </a:r>
            <a:r>
              <a:rPr lang="en-GB" sz="2200" dirty="0" err="1"/>
              <a:t>während</a:t>
            </a:r>
            <a:r>
              <a:rPr lang="en-GB" sz="2200" dirty="0"/>
              <a:t> der Corona-</a:t>
            </a:r>
            <a:r>
              <a:rPr lang="en-GB" sz="2200" dirty="0" err="1"/>
              <a:t>Pandemie</a:t>
            </a:r>
            <a:r>
              <a:rPr lang="en-GB" sz="2200" dirty="0"/>
              <a:t> an. </a:t>
            </a:r>
          </a:p>
          <a:p>
            <a:pPr marL="342900" indent="-342900">
              <a:buFont typeface="Wingdings" panose="05000000000000000000" pitchFamily="2" charset="2"/>
              <a:buChar char="§"/>
            </a:pPr>
            <a:endParaRPr lang="en-GB" sz="2200" dirty="0"/>
          </a:p>
          <a:p>
            <a:pPr marL="342900" indent="-342900">
              <a:buFont typeface="Wingdings" panose="05000000000000000000" pitchFamily="2" charset="2"/>
              <a:buChar char="§"/>
            </a:pPr>
            <a:endParaRPr lang="en-GB" sz="2200" dirty="0"/>
          </a:p>
        </p:txBody>
      </p:sp>
      <p:sp>
        <p:nvSpPr>
          <p:cNvPr id="7" name="TextBox 6">
            <a:extLst>
              <a:ext uri="{FF2B5EF4-FFF2-40B4-BE49-F238E27FC236}">
                <a16:creationId xmlns:a16="http://schemas.microsoft.com/office/drawing/2014/main" id="{2DB08B7A-4BAC-DA2A-15A7-2B3CE12832D4}"/>
              </a:ext>
            </a:extLst>
          </p:cNvPr>
          <p:cNvSpPr txBox="1"/>
          <p:nvPr/>
        </p:nvSpPr>
        <p:spPr>
          <a:xfrm>
            <a:off x="320541" y="-24231"/>
            <a:ext cx="7204209" cy="1200329"/>
          </a:xfrm>
          <a:prstGeom prst="rect">
            <a:avLst/>
          </a:prstGeom>
          <a:noFill/>
        </p:spPr>
        <p:txBody>
          <a:bodyPr wrap="square" rtlCol="0">
            <a:spAutoFit/>
          </a:bodyPr>
          <a:lstStyle/>
          <a:p>
            <a:r>
              <a:rPr lang="en-GB" sz="4000" b="1" dirty="0">
                <a:solidFill>
                  <a:schemeClr val="bg1"/>
                </a:solidFill>
              </a:rPr>
              <a:t>Schritt 6 </a:t>
            </a:r>
          </a:p>
          <a:p>
            <a:r>
              <a:rPr lang="en-GB" sz="3200" b="1" dirty="0">
                <a:solidFill>
                  <a:schemeClr val="bg1"/>
                </a:solidFill>
              </a:rPr>
              <a:t>Tag 2-14 </a:t>
            </a:r>
            <a:r>
              <a:rPr lang="en-GB" sz="2800" dirty="0">
                <a:solidFill>
                  <a:schemeClr val="bg1"/>
                </a:solidFill>
              </a:rPr>
              <a:t>Weiter kommunizieren</a:t>
            </a:r>
            <a:endParaRPr lang="en-IE" sz="2800" dirty="0"/>
          </a:p>
        </p:txBody>
      </p:sp>
      <p:pic>
        <p:nvPicPr>
          <p:cNvPr id="5" name="Picture 4">
            <a:hlinkClick r:id="rId2"/>
            <a:extLst>
              <a:ext uri="{FF2B5EF4-FFF2-40B4-BE49-F238E27FC236}">
                <a16:creationId xmlns:a16="http://schemas.microsoft.com/office/drawing/2014/main" id="{318FFB8E-8F4C-476B-D47A-2BB56C271349}"/>
              </a:ext>
            </a:extLst>
          </p:cNvPr>
          <p:cNvPicPr>
            <a:picLocks noChangeAspect="1"/>
          </p:cNvPicPr>
          <p:nvPr/>
        </p:nvPicPr>
        <p:blipFill>
          <a:blip r:embed="rId3"/>
          <a:stretch>
            <a:fillRect/>
          </a:stretch>
        </p:blipFill>
        <p:spPr>
          <a:xfrm>
            <a:off x="6427108" y="0"/>
            <a:ext cx="5764892" cy="3115991"/>
          </a:xfrm>
          <a:prstGeom prst="rect">
            <a:avLst/>
          </a:prstGeom>
        </p:spPr>
      </p:pic>
      <p:pic>
        <p:nvPicPr>
          <p:cNvPr id="9" name="Picture 8">
            <a:hlinkClick r:id="rId2"/>
            <a:extLst>
              <a:ext uri="{FF2B5EF4-FFF2-40B4-BE49-F238E27FC236}">
                <a16:creationId xmlns:a16="http://schemas.microsoft.com/office/drawing/2014/main" id="{3FCD83B3-ABAA-FA15-A630-C5A8B9ECC469}"/>
              </a:ext>
            </a:extLst>
          </p:cNvPr>
          <p:cNvPicPr>
            <a:picLocks noChangeAspect="1"/>
          </p:cNvPicPr>
          <p:nvPr/>
        </p:nvPicPr>
        <p:blipFill>
          <a:blip r:embed="rId4"/>
          <a:stretch>
            <a:fillRect/>
          </a:stretch>
        </p:blipFill>
        <p:spPr>
          <a:xfrm>
            <a:off x="6482140" y="3133193"/>
            <a:ext cx="5709860" cy="2821838"/>
          </a:xfrm>
          <a:prstGeom prst="rect">
            <a:avLst/>
          </a:prstGeom>
        </p:spPr>
      </p:pic>
      <p:pic>
        <p:nvPicPr>
          <p:cNvPr id="10" name="Graphic 9" descr="Touchscreen with solid fill">
            <a:extLst>
              <a:ext uri="{FF2B5EF4-FFF2-40B4-BE49-F238E27FC236}">
                <a16:creationId xmlns:a16="http://schemas.microsoft.com/office/drawing/2014/main" id="{51E889BE-73F8-42B4-8470-7E7B7794A1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38761" y="1513833"/>
            <a:ext cx="1372634" cy="1372634"/>
          </a:xfrm>
          <a:prstGeom prst="rect">
            <a:avLst/>
          </a:prstGeom>
        </p:spPr>
      </p:pic>
    </p:spTree>
    <p:extLst>
      <p:ext uri="{BB962C8B-B14F-4D97-AF65-F5344CB8AC3E}">
        <p14:creationId xmlns:p14="http://schemas.microsoft.com/office/powerpoint/2010/main" val="33629267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450FD9B-9CD3-8ACD-3DEC-8624573000DF}"/>
              </a:ext>
            </a:extLst>
          </p:cNvPr>
          <p:cNvSpPr>
            <a:spLocks noGrp="1"/>
          </p:cNvSpPr>
          <p:nvPr>
            <p:ph type="body" sz="quarter" idx="18"/>
          </p:nvPr>
        </p:nvSpPr>
        <p:spPr/>
        <p:txBody>
          <a:bodyPr/>
          <a:lstStyle/>
          <a:p>
            <a:endParaRPr lang="en-IE"/>
          </a:p>
        </p:txBody>
      </p:sp>
      <p:sp>
        <p:nvSpPr>
          <p:cNvPr id="5" name="Text Placeholder 4">
            <a:extLst>
              <a:ext uri="{FF2B5EF4-FFF2-40B4-BE49-F238E27FC236}">
                <a16:creationId xmlns:a16="http://schemas.microsoft.com/office/drawing/2014/main" id="{0E9B577A-479F-1C21-1DE1-D271A31078AC}"/>
              </a:ext>
            </a:extLst>
          </p:cNvPr>
          <p:cNvSpPr>
            <a:spLocks noGrp="1"/>
          </p:cNvSpPr>
          <p:nvPr>
            <p:ph type="body" sz="quarter" idx="16"/>
          </p:nvPr>
        </p:nvSpPr>
        <p:spPr/>
        <p:txBody>
          <a:bodyPr>
            <a:normAutofit lnSpcReduction="10000"/>
          </a:bodyPr>
          <a:lstStyle/>
          <a:p>
            <a:endParaRPr lang="en-IE"/>
          </a:p>
        </p:txBody>
      </p:sp>
      <p:pic>
        <p:nvPicPr>
          <p:cNvPr id="10" name="Picture 9">
            <a:hlinkClick r:id="rId2"/>
            <a:extLst>
              <a:ext uri="{FF2B5EF4-FFF2-40B4-BE49-F238E27FC236}">
                <a16:creationId xmlns:a16="http://schemas.microsoft.com/office/drawing/2014/main" id="{59B9BD13-157D-F024-BB7A-5AB3F433A2C9}"/>
              </a:ext>
            </a:extLst>
          </p:cNvPr>
          <p:cNvPicPr>
            <a:picLocks noChangeAspect="1"/>
          </p:cNvPicPr>
          <p:nvPr/>
        </p:nvPicPr>
        <p:blipFill>
          <a:blip r:embed="rId3"/>
          <a:stretch>
            <a:fillRect/>
          </a:stretch>
        </p:blipFill>
        <p:spPr>
          <a:xfrm>
            <a:off x="316478" y="0"/>
            <a:ext cx="11799856" cy="6720839"/>
          </a:xfrm>
          <a:prstGeom prst="rect">
            <a:avLst/>
          </a:prstGeom>
        </p:spPr>
      </p:pic>
      <p:pic>
        <p:nvPicPr>
          <p:cNvPr id="11" name="Graphic 10" descr="Touchscreen with solid fill">
            <a:extLst>
              <a:ext uri="{FF2B5EF4-FFF2-40B4-BE49-F238E27FC236}">
                <a16:creationId xmlns:a16="http://schemas.microsoft.com/office/drawing/2014/main" id="{DB81551F-3724-EA32-CEC3-B85FB1D529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47811" y="4938398"/>
            <a:ext cx="1372634" cy="1372634"/>
          </a:xfrm>
          <a:prstGeom prst="rect">
            <a:avLst/>
          </a:prstGeom>
        </p:spPr>
      </p:pic>
    </p:spTree>
    <p:extLst>
      <p:ext uri="{BB962C8B-B14F-4D97-AF65-F5344CB8AC3E}">
        <p14:creationId xmlns:p14="http://schemas.microsoft.com/office/powerpoint/2010/main" val="1002975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 Risikoanalyse </a:t>
            </a:r>
          </a:p>
          <a:p>
            <a:r>
              <a:rPr lang="en-IE" sz="1600" b="0" kern="1200" dirty="0">
                <a:solidFill>
                  <a:schemeClr val="bg1"/>
                </a:solidFill>
                <a:latin typeface="+mn-lt"/>
                <a:ea typeface="+mn-ea"/>
                <a:cs typeface="+mn-cs"/>
              </a:rPr>
              <a:t>Bewertung der wahrscheinlichsten Krise, mit der eine Region konfrontiert wird, und der vorrangigen Maßnahmen </a:t>
            </a:r>
            <a:r>
              <a:rPr lang="en-IE" sz="1600" dirty="0" err="1">
                <a:solidFill>
                  <a:schemeClr val="bg1"/>
                </a:solidFill>
              </a:rPr>
              <a:t>zur</a:t>
            </a:r>
            <a:r>
              <a:rPr lang="en-IE" sz="1600" dirty="0">
                <a:solidFill>
                  <a:schemeClr val="bg1"/>
                </a:solidFill>
              </a:rPr>
              <a:t> </a:t>
            </a:r>
            <a:r>
              <a:rPr lang="en-IE" sz="1600" b="0" kern="1200" dirty="0" err="1">
                <a:solidFill>
                  <a:schemeClr val="bg1"/>
                </a:solidFill>
                <a:latin typeface="+mn-lt"/>
                <a:ea typeface="+mn-ea"/>
                <a:cs typeface="+mn-cs"/>
              </a:rPr>
              <a:t>Risikominderung</a:t>
            </a:r>
            <a:endParaRPr lang="en-IE" sz="1600"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kern="1200" dirty="0">
                <a:solidFill>
                  <a:schemeClr val="bg1"/>
                </a:solidFill>
                <a:latin typeface="+mn-lt"/>
                <a:ea typeface="+mn-ea"/>
                <a:cs typeface="+mn-cs"/>
              </a:rPr>
              <a:t>SWOT-Analyse</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a:solidFill>
                  <a:schemeClr val="bg1"/>
                </a:solidFill>
                <a:latin typeface="+mn-lt"/>
                <a:ea typeface="+mn-ea"/>
                <a:cs typeface="+mn-cs"/>
              </a:rPr>
              <a:t>Analyse von </a:t>
            </a:r>
            <a:r>
              <a:rPr lang="en-IE" sz="1600" b="0" kern="1200" dirty="0">
                <a:solidFill>
                  <a:schemeClr val="bg1"/>
                </a:solidFill>
                <a:latin typeface="+mn-lt"/>
                <a:ea typeface="+mn-ea"/>
                <a:cs typeface="+mn-cs"/>
              </a:rPr>
              <a:t>Stärken, Chancen und Risiken zur Überprüfung und Stärkung </a:t>
            </a:r>
            <a:r>
              <a:rPr lang="en-IE" sz="1600" b="0" kern="1200" dirty="0" err="1">
                <a:solidFill>
                  <a:schemeClr val="bg1"/>
                </a:solidFill>
                <a:latin typeface="+mn-lt"/>
                <a:ea typeface="+mn-ea"/>
                <a:cs typeface="+mn-cs"/>
              </a:rPr>
              <a:t>einer</a:t>
            </a:r>
            <a:r>
              <a:rPr lang="en-IE" sz="1600" b="0" kern="1200" dirty="0">
                <a:solidFill>
                  <a:schemeClr val="bg1"/>
                </a:solidFill>
                <a:latin typeface="+mn-lt"/>
                <a:ea typeface="+mn-ea"/>
                <a:cs typeface="+mn-cs"/>
              </a:rPr>
              <a:t> </a:t>
            </a:r>
            <a:r>
              <a:rPr lang="en-IE" sz="1600" b="0" kern="1200" dirty="0" err="1">
                <a:solidFill>
                  <a:schemeClr val="bg1"/>
                </a:solidFill>
                <a:latin typeface="+mn-lt"/>
                <a:ea typeface="+mn-ea"/>
                <a:cs typeface="+mn-cs"/>
              </a:rPr>
              <a:t>Tourismusregion</a:t>
            </a:r>
            <a:endParaRPr lang="en-IE" sz="1600" b="0" kern="1200" dirty="0">
              <a:solidFill>
                <a:schemeClr val="bg1"/>
              </a:solidFill>
              <a:latin typeface="+mn-lt"/>
              <a:ea typeface="+mn-ea"/>
              <a:cs typeface="+mn-cs"/>
            </a:endParaRPr>
          </a:p>
          <a:p>
            <a:endParaRPr lang="en-IE" sz="1600"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Regionales Krisenaudit</a:t>
            </a:r>
          </a:p>
          <a:p>
            <a:r>
              <a:rPr lang="en-IE" sz="1600" dirty="0">
                <a:solidFill>
                  <a:schemeClr val="bg1"/>
                </a:solidFill>
              </a:rPr>
              <a:t>Prüfung der </a:t>
            </a:r>
            <a:r>
              <a:rPr lang="en-IE" sz="1600" dirty="0" err="1">
                <a:solidFill>
                  <a:schemeClr val="bg1"/>
                </a:solidFill>
              </a:rPr>
              <a:t>regionalen</a:t>
            </a:r>
            <a:r>
              <a:rPr lang="en-IE" sz="1600" dirty="0">
                <a:solidFill>
                  <a:schemeClr val="bg1"/>
                </a:solidFill>
              </a:rPr>
              <a:t> Lücken und des Bedarfs zur Umsetzung der Risiko- und SWOT-</a:t>
            </a:r>
            <a:r>
              <a:rPr lang="en-IE" sz="1600" dirty="0" err="1">
                <a:solidFill>
                  <a:schemeClr val="bg1"/>
                </a:solidFill>
              </a:rPr>
              <a:t>Prioritäten</a:t>
            </a:r>
            <a:r>
              <a:rPr lang="en-IE" sz="1600" dirty="0">
                <a:solidFill>
                  <a:schemeClr val="bg1"/>
                </a:solidFill>
              </a:rPr>
              <a:t> und </a:t>
            </a:r>
            <a:r>
              <a:rPr lang="en-IE" sz="1600" dirty="0" err="1">
                <a:solidFill>
                  <a:schemeClr val="bg1"/>
                </a:solidFill>
              </a:rPr>
              <a:t>Maßnahmen</a:t>
            </a:r>
            <a:endParaRPr lang="en-IE" sz="1600"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415772"/>
          </a:xfrm>
          <a:prstGeom prst="rect">
            <a:avLst/>
          </a:prstGeom>
          <a:noFill/>
        </p:spPr>
        <p:txBody>
          <a:bodyPr wrap="square" rtlCol="0">
            <a:spAutoFit/>
          </a:bodyPr>
          <a:lstStyle/>
          <a:p>
            <a:r>
              <a:rPr lang="en-IE" b="1" kern="1200" dirty="0">
                <a:solidFill>
                  <a:schemeClr val="bg1"/>
                </a:solidFill>
                <a:latin typeface="+mn-lt"/>
                <a:ea typeface="+mn-ea"/>
                <a:cs typeface="+mn-cs"/>
              </a:rPr>
              <a:t>Regionales </a:t>
            </a:r>
            <a:r>
              <a:rPr lang="en-IE" b="1" kern="1200" dirty="0" err="1">
                <a:solidFill>
                  <a:schemeClr val="bg1"/>
                </a:solidFill>
                <a:latin typeface="+mn-lt"/>
                <a:ea typeface="+mn-ea"/>
                <a:cs typeface="+mn-cs"/>
              </a:rPr>
              <a:t>Tourismus-Krisenmanagementteam</a:t>
            </a:r>
            <a:r>
              <a:rPr lang="en-IE" b="1" kern="1200" dirty="0">
                <a:solidFill>
                  <a:schemeClr val="bg1"/>
                </a:solidFill>
                <a:latin typeface="+mn-lt"/>
                <a:ea typeface="+mn-ea"/>
                <a:cs typeface="+mn-cs"/>
              </a:rPr>
              <a:t> </a:t>
            </a:r>
            <a:r>
              <a:rPr lang="en-IE" sz="1600" dirty="0" err="1">
                <a:solidFill>
                  <a:schemeClr val="bg1"/>
                </a:solidFill>
              </a:rPr>
              <a:t>Schaffung</a:t>
            </a:r>
            <a:r>
              <a:rPr lang="en-IE" sz="1600" dirty="0">
                <a:solidFill>
                  <a:schemeClr val="bg1"/>
                </a:solidFill>
              </a:rPr>
              <a:t> einer gemeinsamen, koordinierten </a:t>
            </a:r>
            <a:r>
              <a:rPr lang="en-IE" sz="1600" kern="1200" dirty="0">
                <a:solidFill>
                  <a:schemeClr val="bg1"/>
                </a:solidFill>
                <a:latin typeface="+mn-lt"/>
                <a:ea typeface="+mn-ea"/>
                <a:cs typeface="+mn-cs"/>
              </a:rPr>
              <a:t>Reaktion auf eine Krise</a:t>
            </a:r>
            <a:endParaRPr lang="en-IE" sz="1600"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57689" y="2573664"/>
            <a:ext cx="3641774" cy="1600438"/>
          </a:xfrm>
          <a:prstGeom prst="rect">
            <a:avLst/>
          </a:prstGeom>
          <a:noFill/>
        </p:spPr>
        <p:txBody>
          <a:bodyPr wrap="square" rtlCol="0">
            <a:spAutoFit/>
          </a:bodyPr>
          <a:lstStyle/>
          <a:p>
            <a:r>
              <a:rPr lang="en-IE" b="1" dirty="0" err="1">
                <a:solidFill>
                  <a:schemeClr val="bg1"/>
                </a:solidFill>
              </a:rPr>
              <a:t>Krisenmanagementstrategie</a:t>
            </a:r>
            <a:r>
              <a:rPr lang="en-IE" b="1">
                <a:solidFill>
                  <a:schemeClr val="bg1"/>
                </a:solidFill>
              </a:rPr>
              <a:t> (KMS)</a:t>
            </a:r>
          </a:p>
          <a:p>
            <a:r>
              <a:rPr lang="en-IE" sz="1600">
                <a:solidFill>
                  <a:schemeClr val="bg1"/>
                </a:solidFill>
              </a:rPr>
              <a:t>Entwicklung</a:t>
            </a:r>
            <a:r>
              <a:rPr lang="en-IE" sz="1600" dirty="0">
                <a:solidFill>
                  <a:schemeClr val="bg1"/>
                </a:solidFill>
              </a:rPr>
              <a:t> </a:t>
            </a:r>
            <a:r>
              <a:rPr lang="en-IE" sz="1600" dirty="0" err="1">
                <a:solidFill>
                  <a:schemeClr val="bg1"/>
                </a:solidFill>
              </a:rPr>
              <a:t>einer</a:t>
            </a:r>
            <a:r>
              <a:rPr lang="en-IE" sz="1600" dirty="0">
                <a:solidFill>
                  <a:schemeClr val="bg1"/>
                </a:solidFill>
              </a:rPr>
              <a:t> </a:t>
            </a:r>
            <a:r>
              <a:rPr lang="en-IE" sz="1600" dirty="0" err="1">
                <a:solidFill>
                  <a:schemeClr val="bg1"/>
                </a:solidFill>
              </a:rPr>
              <a:t>Krisenmanagement-strategie</a:t>
            </a:r>
            <a:r>
              <a:rPr lang="en-IE" sz="1600" dirty="0">
                <a:solidFill>
                  <a:schemeClr val="bg1"/>
                </a:solidFill>
              </a:rPr>
              <a:t>, damit eine Tourismusregion einen langfristigen Plan zur </a:t>
            </a:r>
            <a:r>
              <a:rPr lang="en-IE" sz="1600" dirty="0" err="1">
                <a:solidFill>
                  <a:schemeClr val="bg1"/>
                </a:solidFill>
              </a:rPr>
              <a:t>Abschwächung</a:t>
            </a:r>
            <a:r>
              <a:rPr lang="en-IE" sz="1600" dirty="0">
                <a:solidFill>
                  <a:schemeClr val="bg1"/>
                </a:solidFill>
              </a:rPr>
              <a:t> der </a:t>
            </a:r>
            <a:r>
              <a:rPr lang="en-IE" sz="1600" dirty="0" err="1">
                <a:solidFill>
                  <a:schemeClr val="bg1"/>
                </a:solidFill>
              </a:rPr>
              <a:t>Krisenauswirkungen</a:t>
            </a:r>
            <a:r>
              <a:rPr lang="en-IE" sz="1600" dirty="0">
                <a:solidFill>
                  <a:schemeClr val="bg1"/>
                </a:solidFill>
              </a:rPr>
              <a:t> </a:t>
            </a:r>
            <a:r>
              <a:rPr lang="en-IE" sz="1600" dirty="0" err="1">
                <a:solidFill>
                  <a:schemeClr val="bg1"/>
                </a:solidFill>
              </a:rPr>
              <a:t>verfolgen</a:t>
            </a:r>
            <a:r>
              <a:rPr lang="en-IE" sz="1600" dirty="0">
                <a:solidFill>
                  <a:schemeClr val="bg1"/>
                </a:solidFill>
              </a:rPr>
              <a:t> kann</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877437"/>
          </a:xfrm>
          <a:prstGeom prst="rect">
            <a:avLst/>
          </a:prstGeom>
          <a:noFill/>
        </p:spPr>
        <p:txBody>
          <a:bodyPr wrap="square" rtlCol="0">
            <a:spAutoFit/>
          </a:bodyPr>
          <a:lstStyle/>
          <a:p>
            <a:r>
              <a:rPr lang="en-IE" b="1" kern="1200" dirty="0" err="1">
                <a:solidFill>
                  <a:schemeClr val="bg1"/>
                </a:solidFill>
                <a:latin typeface="+mn-lt"/>
                <a:ea typeface="+mn-ea"/>
                <a:cs typeface="+mn-cs"/>
              </a:rPr>
              <a:t>Krisenmanagementplan</a:t>
            </a:r>
            <a:r>
              <a:rPr lang="en-IE" b="1" kern="1200" dirty="0">
                <a:solidFill>
                  <a:schemeClr val="bg1"/>
                </a:solidFill>
                <a:latin typeface="+mn-lt"/>
                <a:ea typeface="+mn-ea"/>
                <a:cs typeface="+mn-cs"/>
              </a:rPr>
              <a:t> (KMP)</a:t>
            </a:r>
          </a:p>
          <a:p>
            <a:r>
              <a:rPr lang="en-IE" sz="1600" dirty="0">
                <a:solidFill>
                  <a:schemeClr val="bg1"/>
                </a:solidFill>
              </a:rPr>
              <a:t>Entwicklung </a:t>
            </a:r>
            <a:r>
              <a:rPr lang="en-IE" sz="1600" dirty="0" err="1">
                <a:solidFill>
                  <a:schemeClr val="bg1"/>
                </a:solidFill>
              </a:rPr>
              <a:t>eines</a:t>
            </a:r>
            <a:r>
              <a:rPr lang="en-IE" sz="1600" dirty="0">
                <a:solidFill>
                  <a:schemeClr val="bg1"/>
                </a:solidFill>
              </a:rPr>
              <a:t> KMP, damit eine Tourismusregion einen kurzfristigen Plan für die Reaktion auf und die Erholung von einer Krise verfolgen kann</a:t>
            </a:r>
          </a:p>
          <a:p>
            <a:endParaRPr lang="en-IE"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b="1" dirty="0">
                <a:solidFill>
                  <a:schemeClr val="bg1"/>
                </a:solidFill>
              </a:rPr>
              <a:t>Aktivieren einer Reaktion auf eine regionale Krise</a:t>
            </a:r>
          </a:p>
          <a:p>
            <a:r>
              <a:rPr lang="en-IE" sz="1600" dirty="0">
                <a:solidFill>
                  <a:schemeClr val="bg1"/>
                </a:solidFill>
              </a:rPr>
              <a:t>Maßnahmen zur Aktivierung der Krisenreaktion, Protokolle, Kommunikationssysteme und Informationsaustausch mit internen Akteuren der Branche, um eine abgestimmte Reaktion </a:t>
            </a:r>
            <a:r>
              <a:rPr lang="en-IE" sz="1600" dirty="0" err="1">
                <a:solidFill>
                  <a:schemeClr val="bg1"/>
                </a:solidFill>
              </a:rPr>
              <a:t>zu</a:t>
            </a:r>
            <a:r>
              <a:rPr lang="en-IE" sz="1600" dirty="0">
                <a:solidFill>
                  <a:schemeClr val="bg1"/>
                </a:solidFill>
              </a:rPr>
              <a:t> </a:t>
            </a:r>
            <a:r>
              <a:rPr lang="en-IE" sz="1600" dirty="0" err="1">
                <a:solidFill>
                  <a:schemeClr val="bg1"/>
                </a:solidFill>
              </a:rPr>
              <a:t>gewährleisten</a:t>
            </a:r>
            <a:endParaRPr lang="en-IE" sz="1600" dirty="0">
              <a:solidFill>
                <a:schemeClr val="bg1"/>
              </a:solidFill>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7" y="4296538"/>
            <a:ext cx="3379205" cy="2369880"/>
          </a:xfrm>
          <a:prstGeom prst="rect">
            <a:avLst/>
          </a:prstGeom>
          <a:noFill/>
        </p:spPr>
        <p:txBody>
          <a:bodyPr wrap="square" rtlCol="0">
            <a:spAutoFit/>
          </a:bodyPr>
          <a:lstStyle/>
          <a:p>
            <a:r>
              <a:rPr lang="en-IE" b="1" dirty="0">
                <a:solidFill>
                  <a:schemeClr val="bg1"/>
                </a:solidFill>
              </a:rPr>
              <a:t>Externe Kommunikation mit PR, Medien und Tourismusmarketing </a:t>
            </a:r>
            <a:r>
              <a:rPr lang="en-IE" sz="1600" dirty="0">
                <a:solidFill>
                  <a:schemeClr val="bg1"/>
                </a:solidFill>
              </a:rPr>
              <a:t>Regionale Reaktionen und Kommunikationsansätze mit verschiedenen </a:t>
            </a:r>
            <a:r>
              <a:rPr lang="en-IE" sz="1600" dirty="0" err="1">
                <a:solidFill>
                  <a:schemeClr val="bg1"/>
                </a:solidFill>
              </a:rPr>
              <a:t>externen</a:t>
            </a:r>
            <a:r>
              <a:rPr lang="en-IE" sz="1600" dirty="0">
                <a:solidFill>
                  <a:schemeClr val="bg1"/>
                </a:solidFill>
              </a:rPr>
              <a:t> </a:t>
            </a:r>
            <a:r>
              <a:rPr lang="en-IE" sz="1600" dirty="0" err="1">
                <a:solidFill>
                  <a:schemeClr val="bg1"/>
                </a:solidFill>
              </a:rPr>
              <a:t>Interessengruppen</a:t>
            </a:r>
            <a:r>
              <a:rPr lang="en-IE" sz="1600" dirty="0">
                <a:solidFill>
                  <a:schemeClr val="bg1"/>
                </a:solidFill>
              </a:rPr>
              <a:t> und </a:t>
            </a:r>
            <a:r>
              <a:rPr lang="en-IE" sz="1600" dirty="0" err="1">
                <a:solidFill>
                  <a:schemeClr val="bg1"/>
                </a:solidFill>
              </a:rPr>
              <a:t>wie</a:t>
            </a:r>
            <a:r>
              <a:rPr lang="en-IE" sz="1600" dirty="0">
                <a:solidFill>
                  <a:schemeClr val="bg1"/>
                </a:solidFill>
              </a:rPr>
              <a:t> unterschiedlich sie in Bezug auf Botschaften, Herangehensweise und Zeitplanung behandelt werden.</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05261" y="4232052"/>
            <a:ext cx="3302094" cy="2369880"/>
          </a:xfrm>
          <a:prstGeom prst="rect">
            <a:avLst/>
          </a:prstGeom>
          <a:noFill/>
        </p:spPr>
        <p:txBody>
          <a:bodyPr wrap="square" rtlCol="0">
            <a:spAutoFit/>
          </a:bodyPr>
          <a:lstStyle/>
          <a:p>
            <a:r>
              <a:rPr lang="en-IE" b="1" dirty="0">
                <a:solidFill>
                  <a:schemeClr val="bg1"/>
                </a:solidFill>
              </a:rPr>
              <a:t>Wiederaufbau, Erholung und </a:t>
            </a:r>
            <a:r>
              <a:rPr lang="en-IE" b="1" dirty="0" err="1">
                <a:solidFill>
                  <a:schemeClr val="bg1"/>
                </a:solidFill>
              </a:rPr>
              <a:t>Resilienz</a:t>
            </a:r>
            <a:r>
              <a:rPr lang="en-IE" b="1" dirty="0">
                <a:solidFill>
                  <a:schemeClr val="bg1"/>
                </a:solidFill>
              </a:rPr>
              <a:t> </a:t>
            </a:r>
            <a:r>
              <a:rPr lang="en-IE" sz="1600" dirty="0">
                <a:solidFill>
                  <a:schemeClr val="bg1"/>
                </a:solidFill>
              </a:rPr>
              <a:t>Wiederaufbau von Tourismusregionen zu einer "neuen Normalität" unter Verwendung von Geschäftskontinuitäts- und </a:t>
            </a:r>
            <a:r>
              <a:rPr lang="en-IE" sz="1600" dirty="0" err="1">
                <a:solidFill>
                  <a:schemeClr val="bg1"/>
                </a:solidFill>
              </a:rPr>
              <a:t>Resilienzkonzepten</a:t>
            </a:r>
            <a:r>
              <a:rPr lang="en-IE" sz="1600" dirty="0">
                <a:solidFill>
                  <a:schemeClr val="bg1"/>
                </a:solidFill>
              </a:rPr>
              <a:t>, Entdeckung der Notwendigkeit, dem Wandel Vorrang zu geben, und Anpassung an die "neue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err="1">
                <a:solidFill>
                  <a:srgbClr val="086D6E"/>
                </a:solidFill>
              </a:rPr>
              <a:t>Regionale</a:t>
            </a:r>
            <a:r>
              <a:rPr lang="en-IE" sz="2400" b="1" dirty="0">
                <a:solidFill>
                  <a:srgbClr val="086D6E"/>
                </a:solidFill>
              </a:rPr>
              <a:t> </a:t>
            </a:r>
            <a:r>
              <a:rPr lang="en-IE" sz="2400" b="1" dirty="0" err="1">
                <a:solidFill>
                  <a:srgbClr val="086D6E"/>
                </a:solidFill>
              </a:rPr>
              <a:t>Tourismus</a:t>
            </a:r>
            <a:r>
              <a:rPr lang="en-IE" sz="2400" b="1" dirty="0">
                <a:solidFill>
                  <a:srgbClr val="086D6E"/>
                </a:solidFill>
              </a:rPr>
              <a:t> Roadmap zur Bewältigung einer Krise</a:t>
            </a:r>
          </a:p>
          <a:p>
            <a:pPr algn="ctr"/>
            <a:r>
              <a:rPr lang="en-IE" sz="2000" i="1" dirty="0">
                <a:solidFill>
                  <a:srgbClr val="086D6E"/>
                </a:solidFill>
              </a:rPr>
              <a:t>(Vorbereiten, Vorbeugen, Abmildern, Planen, Reagieren, Erholen und Wiederherstellen)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3989147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1182F8B-4FA0-47F6-F380-4A018C7B529A}"/>
              </a:ext>
            </a:extLst>
          </p:cNvPr>
          <p:cNvSpPr>
            <a:spLocks noGrp="1"/>
          </p:cNvSpPr>
          <p:nvPr>
            <p:ph type="body" sz="quarter" idx="18"/>
          </p:nvPr>
        </p:nvSpPr>
        <p:spPr>
          <a:xfrm>
            <a:off x="458490" y="1046463"/>
            <a:ext cx="5637510" cy="5706117"/>
          </a:xfrm>
        </p:spPr>
        <p:txBody>
          <a:bodyPr>
            <a:normAutofit fontScale="62500" lnSpcReduction="20000"/>
          </a:bodyPr>
          <a:lstStyle/>
          <a:p>
            <a:pPr marL="0"/>
            <a:r>
              <a:rPr lang="en-GB" sz="2900" dirty="0"/>
              <a:t>Deaktivierung des Krisenmanagementteams für den Tourismus. Der Zeitplan hängt von der Art der Krise ab, und die Verantwortung für die langfristigen strategischen Wiederherstellungsaktivitäten sollte nach Abschluss der taktischen Wiederherstellungsaktivitäten des TKMT auf das zuständige regionale Tourismusamt übergehen. </a:t>
            </a:r>
          </a:p>
          <a:p>
            <a:pPr marL="0"/>
            <a:endParaRPr lang="en-GB" sz="2900" dirty="0"/>
          </a:p>
          <a:p>
            <a:pPr marL="0"/>
            <a:r>
              <a:rPr lang="en-GB" sz="2900" dirty="0"/>
              <a:t>Neuentwicklung von Produkten und Erfahrungen. Das TKMT sollte sich daran beteiligen, seine Märkte zu verstehen und festzustellen, ob sie sich verändert haben (z. B. ob es einen "neuen Normalzustand" oder einen "neuen Touristen" gibt). Sie sollten sich an der Planung mit den zuständigen Behörden beteiligen, um wichtige Besucherinfrastrukturen und öffentliche Attraktionen wiederherzustellen.</a:t>
            </a:r>
          </a:p>
          <a:p>
            <a:pPr marL="0"/>
            <a:endParaRPr lang="en-GB" sz="2900" dirty="0"/>
          </a:p>
          <a:p>
            <a:pPr marL="0"/>
            <a:r>
              <a:rPr lang="en-GB" sz="2900" dirty="0"/>
              <a:t>Das TKMT </a:t>
            </a:r>
            <a:r>
              <a:rPr lang="en-GB" sz="2900" dirty="0" err="1"/>
              <a:t>sollte</a:t>
            </a:r>
            <a:r>
              <a:rPr lang="en-GB" sz="2900" dirty="0"/>
              <a:t> die KMS und den KMP sowie die Website entsprechend überprüfen und aktualisieren und die Erkenntnisse durch Szenarienplanung und Schulungen weitergeben, falls erforderlich. </a:t>
            </a:r>
          </a:p>
          <a:p>
            <a:pPr marL="0"/>
            <a:endParaRPr lang="en-GB" sz="2900" dirty="0"/>
          </a:p>
          <a:p>
            <a:pPr marL="0"/>
            <a:r>
              <a:rPr lang="en-GB" sz="2900" dirty="0"/>
              <a:t>Diese Schritte können an die Bedürfnisse der jeweiligen Region angepasst werden. Es sollte festgelegt werden, wer die einzelnen Aktivitäten durchführen soll, und sie sollten in den Krisenmanagementplan aufgenommen werden.</a:t>
            </a:r>
            <a:endParaRPr lang="en-IE" sz="2900" dirty="0"/>
          </a:p>
          <a:p>
            <a:endParaRPr lang="en-IE" dirty="0"/>
          </a:p>
        </p:txBody>
      </p:sp>
      <p:sp>
        <p:nvSpPr>
          <p:cNvPr id="6" name="Text Placeholder 5">
            <a:extLst>
              <a:ext uri="{FF2B5EF4-FFF2-40B4-BE49-F238E27FC236}">
                <a16:creationId xmlns:a16="http://schemas.microsoft.com/office/drawing/2014/main" id="{83428EDC-7673-0BEB-13BE-AA913555A5E2}"/>
              </a:ext>
            </a:extLst>
          </p:cNvPr>
          <p:cNvSpPr>
            <a:spLocks noGrp="1"/>
          </p:cNvSpPr>
          <p:nvPr>
            <p:ph type="body" sz="quarter" idx="16"/>
          </p:nvPr>
        </p:nvSpPr>
        <p:spPr>
          <a:xfrm>
            <a:off x="458490" y="83795"/>
            <a:ext cx="6139534" cy="1028056"/>
          </a:xfrm>
        </p:spPr>
        <p:txBody>
          <a:bodyPr>
            <a:normAutofit fontScale="55000" lnSpcReduction="20000"/>
          </a:bodyPr>
          <a:lstStyle/>
          <a:p>
            <a:r>
              <a:rPr lang="en-GB" sz="6400" b="1" dirty="0"/>
              <a:t>Schritt 7 </a:t>
            </a:r>
            <a:r>
              <a:rPr lang="en-GB" sz="4400" b="1" dirty="0"/>
              <a:t>Deaktivieren des TKMT</a:t>
            </a:r>
          </a:p>
          <a:p>
            <a:r>
              <a:rPr lang="en-GB" sz="4400" b="1" dirty="0"/>
              <a:t>Langfristige Maßnahmen: Tag 15 und danach</a:t>
            </a:r>
            <a:endParaRPr lang="en-IE" sz="4400" b="1" dirty="0"/>
          </a:p>
          <a:p>
            <a:endParaRPr lang="en-IE" dirty="0"/>
          </a:p>
        </p:txBody>
      </p:sp>
      <p:sp>
        <p:nvSpPr>
          <p:cNvPr id="3" name="Bildplatzhalter 2">
            <a:extLst>
              <a:ext uri="{FF2B5EF4-FFF2-40B4-BE49-F238E27FC236}">
                <a16:creationId xmlns:a16="http://schemas.microsoft.com/office/drawing/2014/main" id="{82B85DEB-6ED6-56E5-F82A-7AA2B48DB9C0}"/>
              </a:ext>
            </a:extLst>
          </p:cNvPr>
          <p:cNvSpPr>
            <a:spLocks noGrp="1"/>
          </p:cNvSpPr>
          <p:nvPr>
            <p:ph type="pic" sz="quarter" idx="10"/>
          </p:nvPr>
        </p:nvSpPr>
        <p:spPr/>
      </p:sp>
      <p:pic>
        <p:nvPicPr>
          <p:cNvPr id="2" name="Picture Placeholder 12" descr="A group of hands holding a plant&#10;&#10;Description automatically generated with low confidence">
            <a:extLst>
              <a:ext uri="{FF2B5EF4-FFF2-40B4-BE49-F238E27FC236}">
                <a16:creationId xmlns:a16="http://schemas.microsoft.com/office/drawing/2014/main" id="{45C9DD5F-AA32-C98E-5474-3C6CAC28162D}"/>
              </a:ext>
            </a:extLst>
          </p:cNvPr>
          <p:cNvPicPr>
            <a:picLocks noChangeAspect="1"/>
          </p:cNvPicPr>
          <p:nvPr/>
        </p:nvPicPr>
        <p:blipFill rotWithShape="1">
          <a:blip r:embed="rId2"/>
          <a:srcRect l="11255" r="40553"/>
          <a:stretch/>
        </p:blipFill>
        <p:spPr>
          <a:xfrm>
            <a:off x="6392299" y="333375"/>
            <a:ext cx="5564883" cy="5447571"/>
          </a:xfrm>
          <a:prstGeom prst="rect">
            <a:avLst/>
          </a:prstGeom>
          <a:solidFill>
            <a:schemeClr val="bg1"/>
          </a:solidFill>
        </p:spPr>
      </p:pic>
    </p:spTree>
    <p:extLst>
      <p:ext uri="{BB962C8B-B14F-4D97-AF65-F5344CB8AC3E}">
        <p14:creationId xmlns:p14="http://schemas.microsoft.com/office/powerpoint/2010/main" val="1090270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3AB6786-ED78-52D6-CDF0-5345534EEFC4}"/>
              </a:ext>
            </a:extLst>
          </p:cNvPr>
          <p:cNvSpPr>
            <a:spLocks noGrp="1"/>
          </p:cNvSpPr>
          <p:nvPr>
            <p:ph type="body" sz="quarter" idx="16"/>
          </p:nvPr>
        </p:nvSpPr>
        <p:spPr>
          <a:xfrm>
            <a:off x="6378658" y="1092631"/>
            <a:ext cx="5601176" cy="582221"/>
          </a:xfrm>
        </p:spPr>
        <p:txBody>
          <a:bodyPr>
            <a:noAutofit/>
          </a:bodyPr>
          <a:lstStyle/>
          <a:p>
            <a:r>
              <a:rPr lang="en-IE" b="0" dirty="0"/>
              <a:t>3.  Optimierung der regionalen Krisenaufklärung</a:t>
            </a:r>
          </a:p>
        </p:txBody>
      </p:sp>
      <p:sp>
        <p:nvSpPr>
          <p:cNvPr id="8" name="Text Placeholder 7">
            <a:extLst>
              <a:ext uri="{FF2B5EF4-FFF2-40B4-BE49-F238E27FC236}">
                <a16:creationId xmlns:a16="http://schemas.microsoft.com/office/drawing/2014/main" id="{0CE94DDE-E5F7-C54D-14D7-EF3077043E6F}"/>
              </a:ext>
            </a:extLst>
          </p:cNvPr>
          <p:cNvSpPr>
            <a:spLocks noGrp="1"/>
          </p:cNvSpPr>
          <p:nvPr>
            <p:ph type="body" sz="quarter" idx="18"/>
          </p:nvPr>
        </p:nvSpPr>
        <p:spPr>
          <a:xfrm>
            <a:off x="6378658" y="2190711"/>
            <a:ext cx="5813342" cy="851567"/>
          </a:xfrm>
        </p:spPr>
        <p:txBody>
          <a:bodyPr>
            <a:noAutofit/>
          </a:bodyPr>
          <a:lstStyle/>
          <a:p>
            <a:pPr marL="0"/>
            <a:r>
              <a:rPr lang="en-IE" i="1" dirty="0"/>
              <a:t>So kann eine Region die Krisensituation optimal verstehen, die </a:t>
            </a:r>
            <a:r>
              <a:rPr lang="en-IE" i="1" dirty="0" err="1"/>
              <a:t>Reaktion</a:t>
            </a:r>
            <a:r>
              <a:rPr lang="en-IE" i="1" dirty="0"/>
              <a:t> </a:t>
            </a:r>
            <a:r>
              <a:rPr lang="en-IE" i="1" dirty="0" err="1"/>
              <a:t>anpassen</a:t>
            </a:r>
            <a:r>
              <a:rPr lang="en-IE" i="1" dirty="0"/>
              <a:t> und schnell zur Normalität zurückkehren</a:t>
            </a:r>
          </a:p>
        </p:txBody>
      </p:sp>
      <p:pic>
        <p:nvPicPr>
          <p:cNvPr id="2" name="Picture Placeholder 2" descr="A person standing in front of a group of people sitting at a table&#10;&#10;Description automatically generated with medium confidence">
            <a:extLst>
              <a:ext uri="{FF2B5EF4-FFF2-40B4-BE49-F238E27FC236}">
                <a16:creationId xmlns:a16="http://schemas.microsoft.com/office/drawing/2014/main" id="{4F65743E-BA15-7CAE-08AE-CEBB5B1D64DC}"/>
              </a:ext>
            </a:extLst>
          </p:cNvPr>
          <p:cNvPicPr>
            <a:picLocks noGrp="1" noChangeAspect="1"/>
          </p:cNvPicPr>
          <p:nvPr>
            <p:ph type="pic" sz="quarter" idx="10"/>
          </p:nvPr>
        </p:nvPicPr>
        <p:blipFill>
          <a:blip r:embed="rId2"/>
          <a:srcRect t="13090" b="13090"/>
          <a:stretch>
            <a:fillRect/>
          </a:stretch>
        </p:blipFill>
        <p:spPr>
          <a:xfrm>
            <a:off x="241300" y="228600"/>
            <a:ext cx="11696700" cy="5764213"/>
          </a:xfrm>
        </p:spPr>
      </p:pic>
    </p:spTree>
    <p:extLst>
      <p:ext uri="{BB962C8B-B14F-4D97-AF65-F5344CB8AC3E}">
        <p14:creationId xmlns:p14="http://schemas.microsoft.com/office/powerpoint/2010/main" val="11938515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1C8D95A-11EB-1EB3-75BB-A603DE01ED6C}"/>
              </a:ext>
            </a:extLst>
          </p:cNvPr>
          <p:cNvSpPr txBox="1"/>
          <p:nvPr/>
        </p:nvSpPr>
        <p:spPr>
          <a:xfrm>
            <a:off x="8112752" y="6488668"/>
            <a:ext cx="4161732" cy="369332"/>
          </a:xfrm>
          <a:prstGeom prst="rect">
            <a:avLst/>
          </a:prstGeom>
          <a:solidFill>
            <a:schemeClr val="accent2"/>
          </a:solidFill>
        </p:spPr>
        <p:txBody>
          <a:bodyPr wrap="square" rtlCol="0">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How to Manage Risks in Tourism</a:t>
            </a:r>
            <a:endParaRPr lang="en-IE" dirty="0">
              <a:solidFill>
                <a:schemeClr val="bg1"/>
              </a:solidFill>
            </a:endParaRPr>
          </a:p>
        </p:txBody>
      </p:sp>
      <p:sp>
        <p:nvSpPr>
          <p:cNvPr id="7" name="Text Placeholder 6">
            <a:extLst>
              <a:ext uri="{FF2B5EF4-FFF2-40B4-BE49-F238E27FC236}">
                <a16:creationId xmlns:a16="http://schemas.microsoft.com/office/drawing/2014/main" id="{9289C617-D286-94FE-99A4-C669FEF29D75}"/>
              </a:ext>
            </a:extLst>
          </p:cNvPr>
          <p:cNvSpPr>
            <a:spLocks noGrp="1"/>
          </p:cNvSpPr>
          <p:nvPr>
            <p:ph type="body" sz="quarter" idx="18"/>
          </p:nvPr>
        </p:nvSpPr>
        <p:spPr>
          <a:xfrm>
            <a:off x="1175249" y="705645"/>
            <a:ext cx="5511019" cy="5446709"/>
          </a:xfrm>
        </p:spPr>
        <p:txBody>
          <a:bodyPr>
            <a:noAutofit/>
          </a:bodyPr>
          <a:lstStyle/>
          <a:p>
            <a:pPr marL="0" algn="l"/>
            <a:r>
              <a:rPr lang="en-GB" sz="2000" b="0" i="0" dirty="0">
                <a:effectLst/>
              </a:rPr>
              <a:t>Wie gut eine Region aus einer Krise herauskommt, hängt davon ab, wie schnell sie die Situation begreift und wie schnell sie sich an die neue Normalität anpassen kann. </a:t>
            </a:r>
          </a:p>
          <a:p>
            <a:pPr algn="l"/>
            <a:endParaRPr lang="en-GB" sz="2000" dirty="0"/>
          </a:p>
          <a:p>
            <a:pPr marL="0" algn="l"/>
            <a:r>
              <a:rPr lang="en-GB" sz="2000" b="0" i="0" dirty="0">
                <a:effectLst/>
              </a:rPr>
              <a:t>Das Wichtigste ist, </a:t>
            </a:r>
            <a:r>
              <a:rPr lang="en-GB" sz="2000" b="0" i="0" dirty="0" err="1">
                <a:effectLst/>
              </a:rPr>
              <a:t>dass</a:t>
            </a:r>
            <a:r>
              <a:rPr lang="en-GB" sz="2000" b="0" i="0" dirty="0">
                <a:effectLst/>
              </a:rPr>
              <a:t> das TKMT gut informiert bleibt und sein Fachwissen nutzt, um zum richtigen Zeitpunkt zu reagieren, wenn sich die Krise zu entspannen beginnt und der Zugang zu den Märkten so schnell wie möglich verbessert wird.</a:t>
            </a:r>
          </a:p>
          <a:p>
            <a:pPr algn="l"/>
            <a:endParaRPr lang="en-GB" sz="2000" b="0" i="0" dirty="0">
              <a:effectLst/>
            </a:endParaRPr>
          </a:p>
          <a:p>
            <a:pPr marL="0" algn="l"/>
            <a:r>
              <a:rPr lang="en-GB" sz="2000" dirty="0"/>
              <a:t>Eine Region entwickelt ihre </a:t>
            </a:r>
            <a:r>
              <a:rPr lang="en-GB" sz="2000" b="0" i="0" dirty="0">
                <a:effectLst/>
              </a:rPr>
              <a:t>Instrumente zur Sammlung von Marktinformationen wie folgt:</a:t>
            </a:r>
          </a:p>
          <a:p>
            <a:pPr algn="l"/>
            <a:endParaRPr lang="en-GB" sz="2000" b="0" i="0" dirty="0">
              <a:effectLst/>
            </a:endParaRPr>
          </a:p>
          <a:p>
            <a:pPr marL="342900" indent="-342900" algn="l">
              <a:buFont typeface="Wingdings" panose="05000000000000000000" pitchFamily="2" charset="2"/>
              <a:buChar char="v"/>
            </a:pPr>
            <a:r>
              <a:rPr lang="en-GB" sz="2000" b="0" i="0" dirty="0">
                <a:effectLst/>
              </a:rPr>
              <a:t>Erkundigen Sie sich nach Online-Webinaren und -Schulungen, die für die Region </a:t>
            </a:r>
            <a:r>
              <a:rPr lang="en-GB" sz="2000" b="0" i="0" dirty="0" err="1">
                <a:effectLst/>
              </a:rPr>
              <a:t>geeignet</a:t>
            </a:r>
            <a:r>
              <a:rPr lang="en-GB" sz="2000" b="0" i="0" dirty="0">
                <a:effectLst/>
              </a:rPr>
              <a:t> </a:t>
            </a:r>
            <a:r>
              <a:rPr lang="en-GB" sz="2000" b="0" i="0" dirty="0" err="1">
                <a:effectLst/>
              </a:rPr>
              <a:t>sind</a:t>
            </a:r>
            <a:r>
              <a:rPr lang="en-GB" sz="2000" b="0" i="0" dirty="0">
                <a:effectLst/>
              </a:rPr>
              <a:t>. </a:t>
            </a:r>
            <a:r>
              <a:rPr lang="en-GB" sz="2000" b="0" i="0" dirty="0" err="1">
                <a:effectLst/>
              </a:rPr>
              <a:t>Beauftragen</a:t>
            </a:r>
            <a:r>
              <a:rPr lang="en-GB" sz="2000" b="0" i="0" dirty="0">
                <a:effectLst/>
              </a:rPr>
              <a:t> Sie bestimmte Teammitglieder mit der Durchführung dieser und regionaler Schulungen.</a:t>
            </a:r>
          </a:p>
          <a:p>
            <a:endParaRPr lang="en-IE" sz="2000" dirty="0"/>
          </a:p>
        </p:txBody>
      </p:sp>
      <p:sp>
        <p:nvSpPr>
          <p:cNvPr id="6" name="Text Placeholder 5">
            <a:extLst>
              <a:ext uri="{FF2B5EF4-FFF2-40B4-BE49-F238E27FC236}">
                <a16:creationId xmlns:a16="http://schemas.microsoft.com/office/drawing/2014/main" id="{4A8D8C5F-0A80-F081-89FF-3C1C7C80BBF6}"/>
              </a:ext>
            </a:extLst>
          </p:cNvPr>
          <p:cNvSpPr>
            <a:spLocks noGrp="1"/>
          </p:cNvSpPr>
          <p:nvPr>
            <p:ph type="body" sz="quarter" idx="16"/>
          </p:nvPr>
        </p:nvSpPr>
        <p:spPr>
          <a:xfrm>
            <a:off x="1336893" y="123424"/>
            <a:ext cx="5187729" cy="582221"/>
          </a:xfrm>
        </p:spPr>
        <p:txBody>
          <a:bodyPr>
            <a:normAutofit fontScale="85000" lnSpcReduction="10000"/>
          </a:bodyPr>
          <a:lstStyle/>
          <a:p>
            <a:pPr algn="ctr"/>
            <a:r>
              <a:rPr lang="en-IE" dirty="0"/>
              <a:t>Das TKMT bleibt gut informiert</a:t>
            </a:r>
          </a:p>
        </p:txBody>
      </p:sp>
      <p:pic>
        <p:nvPicPr>
          <p:cNvPr id="2" name="Picture Placeholder 10" descr="A person talking to a person&#10;&#10;Description automatically generated with low confidence">
            <a:extLst>
              <a:ext uri="{FF2B5EF4-FFF2-40B4-BE49-F238E27FC236}">
                <a16:creationId xmlns:a16="http://schemas.microsoft.com/office/drawing/2014/main" id="{CEEFCD35-51AA-5ED8-0769-68969A5953DC}"/>
              </a:ext>
            </a:extLst>
          </p:cNvPr>
          <p:cNvPicPr>
            <a:picLocks noGrp="1" noChangeAspect="1"/>
          </p:cNvPicPr>
          <p:nvPr>
            <p:ph type="pic" sz="quarter" idx="10"/>
          </p:nvPr>
        </p:nvPicPr>
        <p:blipFill>
          <a:blip r:embed="rId3"/>
          <a:srcRect l="25796" r="25796"/>
          <a:stretch>
            <a:fillRect/>
          </a:stretch>
        </p:blipFill>
        <p:spPr>
          <a:xfrm>
            <a:off x="7343775" y="-439221"/>
            <a:ext cx="4613275" cy="6362700"/>
          </a:xfrm>
        </p:spPr>
      </p:pic>
      <p:pic>
        <p:nvPicPr>
          <p:cNvPr id="8" name="Graphic 7" descr="Document with solid fill">
            <a:hlinkClick r:id="rId4"/>
            <a:extLst>
              <a:ext uri="{FF2B5EF4-FFF2-40B4-BE49-F238E27FC236}">
                <a16:creationId xmlns:a16="http://schemas.microsoft.com/office/drawing/2014/main" id="{64F35FCB-8337-7B71-3685-45BE4FA0C0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10400" y="5743575"/>
            <a:ext cx="1419785" cy="1262056"/>
          </a:xfrm>
          <a:prstGeom prst="rect">
            <a:avLst/>
          </a:prstGeom>
        </p:spPr>
      </p:pic>
    </p:spTree>
    <p:extLst>
      <p:ext uri="{BB962C8B-B14F-4D97-AF65-F5344CB8AC3E}">
        <p14:creationId xmlns:p14="http://schemas.microsoft.com/office/powerpoint/2010/main" val="3658228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289C617-D286-94FE-99A4-C669FEF29D75}"/>
              </a:ext>
            </a:extLst>
          </p:cNvPr>
          <p:cNvSpPr>
            <a:spLocks noGrp="1"/>
          </p:cNvSpPr>
          <p:nvPr>
            <p:ph type="body" sz="quarter" idx="18"/>
          </p:nvPr>
        </p:nvSpPr>
        <p:spPr>
          <a:xfrm>
            <a:off x="1350333" y="498336"/>
            <a:ext cx="5440991" cy="5446709"/>
          </a:xfrm>
        </p:spPr>
        <p:txBody>
          <a:bodyPr>
            <a:noAutofit/>
          </a:bodyPr>
          <a:lstStyle/>
          <a:p>
            <a:pPr marL="342900" indent="-342900" algn="l">
              <a:spcBef>
                <a:spcPts val="1200"/>
              </a:spcBef>
              <a:buFont typeface="Wingdings" panose="05000000000000000000" pitchFamily="2" charset="2"/>
              <a:buChar char="v"/>
            </a:pPr>
            <a:r>
              <a:rPr lang="en-GB" sz="2200" b="0" i="0" dirty="0">
                <a:effectLst/>
              </a:rPr>
              <a:t>Beauftragen Sie Teammitglieder damit, </a:t>
            </a:r>
            <a:r>
              <a:rPr lang="en-GB" sz="2200" b="0" i="0" dirty="0" err="1">
                <a:effectLst/>
              </a:rPr>
              <a:t>fortwährend</a:t>
            </a:r>
            <a:r>
              <a:rPr lang="en-GB" sz="2200" b="0" i="0" dirty="0">
                <a:effectLst/>
              </a:rPr>
              <a:t> aus Online-Diskussionen zu lernen.</a:t>
            </a:r>
          </a:p>
          <a:p>
            <a:pPr marL="342900" indent="-342900" algn="l">
              <a:spcBef>
                <a:spcPts val="1200"/>
              </a:spcBef>
              <a:buFont typeface="Wingdings" panose="05000000000000000000" pitchFamily="2" charset="2"/>
              <a:buChar char="v"/>
            </a:pPr>
            <a:r>
              <a:rPr lang="en-GB" sz="2200" b="0" i="0" dirty="0">
                <a:effectLst/>
              </a:rPr>
              <a:t>Regelmäßige Informationssitzungen zum Austausch von Informationen mit dem gesamten Team.</a:t>
            </a:r>
          </a:p>
          <a:p>
            <a:pPr marL="342900" indent="-342900" algn="l">
              <a:spcBef>
                <a:spcPts val="1200"/>
              </a:spcBef>
              <a:buFont typeface="Wingdings" panose="05000000000000000000" pitchFamily="2" charset="2"/>
              <a:buChar char="v"/>
            </a:pPr>
            <a:r>
              <a:rPr lang="en-GB" sz="2200" b="0" i="0" dirty="0">
                <a:effectLst/>
              </a:rPr>
              <a:t>Informieren Sie sich über die staatlichen Reisehinweise für die Herkunftsländer. Diese haben Auswirkungen auf </a:t>
            </a:r>
            <a:r>
              <a:rPr lang="en-GB" sz="2200" b="0" i="0" dirty="0" err="1">
                <a:effectLst/>
              </a:rPr>
              <a:t>persönliche</a:t>
            </a:r>
            <a:r>
              <a:rPr lang="en-GB" sz="2200" b="0" i="0" dirty="0">
                <a:effectLst/>
              </a:rPr>
              <a:t> </a:t>
            </a:r>
            <a:r>
              <a:rPr lang="en-GB" sz="2200" b="0" i="0" dirty="0" err="1">
                <a:effectLst/>
              </a:rPr>
              <a:t>Reiseentscheidungen</a:t>
            </a:r>
            <a:r>
              <a:rPr lang="en-GB" sz="2200" b="0" i="0" dirty="0">
                <a:effectLst/>
              </a:rPr>
              <a:t> (</a:t>
            </a:r>
            <a:r>
              <a:rPr lang="en-GB" sz="2200" b="0" i="0" dirty="0" err="1">
                <a:effectLst/>
              </a:rPr>
              <a:t>Stornierun</a:t>
            </a:r>
            <a:r>
              <a:rPr lang="en-GB" sz="2200" dirty="0" err="1"/>
              <a:t>g</a:t>
            </a:r>
            <a:r>
              <a:rPr lang="en-GB" sz="2200" dirty="0"/>
              <a:t>, </a:t>
            </a:r>
            <a:r>
              <a:rPr lang="en-GB" sz="2200" dirty="0" err="1"/>
              <a:t>Reiseversicherungen</a:t>
            </a:r>
            <a:r>
              <a:rPr lang="en-GB" sz="2200" dirty="0"/>
              <a:t> etc.)</a:t>
            </a:r>
          </a:p>
          <a:p>
            <a:pPr marL="342900" indent="-342900" algn="l">
              <a:spcBef>
                <a:spcPts val="1200"/>
              </a:spcBef>
              <a:buFont typeface="Wingdings" panose="05000000000000000000" pitchFamily="2" charset="2"/>
              <a:buChar char="v"/>
            </a:pPr>
            <a:r>
              <a:rPr lang="en-GB" sz="2200" b="0" i="0" dirty="0">
                <a:effectLst/>
              </a:rPr>
              <a:t>Die Region muss sich vergewissern, dass sie über alle Beschränkungen informiert ist, die die Regierung möglicherweise für einreisende Besucher erlassen hat.</a:t>
            </a:r>
          </a:p>
          <a:p>
            <a:pPr marL="342900" indent="-342900" algn="l">
              <a:spcBef>
                <a:spcPts val="1200"/>
              </a:spcBef>
              <a:buFont typeface="Wingdings" panose="05000000000000000000" pitchFamily="2" charset="2"/>
              <a:buChar char="v"/>
            </a:pPr>
            <a:r>
              <a:rPr lang="en-GB" sz="2200" b="0" i="0" dirty="0">
                <a:effectLst/>
              </a:rPr>
              <a:t>Erstellen Sie einen Online-Ordner, auf den jeder Zugriff hat, um alle </a:t>
            </a:r>
            <a:r>
              <a:rPr lang="en-GB" sz="2200" b="0" i="0" dirty="0" err="1">
                <a:effectLst/>
              </a:rPr>
              <a:t>Dateien</a:t>
            </a:r>
            <a:r>
              <a:rPr lang="en-GB" sz="2200" b="0" i="0" dirty="0">
                <a:effectLst/>
              </a:rPr>
              <a:t> zu speichern.</a:t>
            </a:r>
          </a:p>
          <a:p>
            <a:pPr>
              <a:spcBef>
                <a:spcPts val="1200"/>
              </a:spcBef>
            </a:pPr>
            <a:endParaRPr lang="en-IE" sz="2200" dirty="0"/>
          </a:p>
        </p:txBody>
      </p:sp>
      <p:pic>
        <p:nvPicPr>
          <p:cNvPr id="2" name="Picture Placeholder 7" descr="Two people sitting at a table with a computer&#10;&#10;Description automatically generated with medium confidence">
            <a:extLst>
              <a:ext uri="{FF2B5EF4-FFF2-40B4-BE49-F238E27FC236}">
                <a16:creationId xmlns:a16="http://schemas.microsoft.com/office/drawing/2014/main" id="{AB3EA77B-77F5-5450-D125-C2F896695369}"/>
              </a:ext>
            </a:extLst>
          </p:cNvPr>
          <p:cNvPicPr>
            <a:picLocks noGrp="1" noChangeAspect="1"/>
          </p:cNvPicPr>
          <p:nvPr>
            <p:ph type="pic" sz="quarter" idx="10"/>
          </p:nvPr>
        </p:nvPicPr>
        <p:blipFill>
          <a:blip r:embed="rId2"/>
          <a:srcRect t="4026" b="4026"/>
          <a:stretch>
            <a:fillRect/>
          </a:stretch>
        </p:blipFill>
        <p:spPr>
          <a:xfrm>
            <a:off x="7343775" y="228600"/>
            <a:ext cx="4613275" cy="6362700"/>
          </a:xfrm>
        </p:spPr>
      </p:pic>
    </p:spTree>
    <p:extLst>
      <p:ext uri="{BB962C8B-B14F-4D97-AF65-F5344CB8AC3E}">
        <p14:creationId xmlns:p14="http://schemas.microsoft.com/office/powerpoint/2010/main" val="3284374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289C617-D286-94FE-99A4-C669FEF29D75}"/>
              </a:ext>
            </a:extLst>
          </p:cNvPr>
          <p:cNvSpPr>
            <a:spLocks noGrp="1"/>
          </p:cNvSpPr>
          <p:nvPr>
            <p:ph type="body" sz="quarter" idx="18"/>
          </p:nvPr>
        </p:nvSpPr>
        <p:spPr>
          <a:xfrm>
            <a:off x="1350333" y="705645"/>
            <a:ext cx="5440991" cy="5446709"/>
          </a:xfrm>
        </p:spPr>
        <p:txBody>
          <a:bodyPr>
            <a:noAutofit/>
          </a:bodyPr>
          <a:lstStyle/>
          <a:p>
            <a:pPr marL="342900" indent="-342900" algn="l">
              <a:spcBef>
                <a:spcPts val="1200"/>
              </a:spcBef>
              <a:buFont typeface="Wingdings" panose="05000000000000000000" pitchFamily="2" charset="2"/>
              <a:buChar char="v"/>
            </a:pPr>
            <a:r>
              <a:rPr lang="en-GB" sz="2200" dirty="0" err="1"/>
              <a:t>V</a:t>
            </a:r>
            <a:r>
              <a:rPr lang="en-GB" sz="2200" b="0" i="0" dirty="0" err="1">
                <a:effectLst/>
              </a:rPr>
              <a:t>erpflichten</a:t>
            </a:r>
            <a:r>
              <a:rPr lang="en-GB" sz="2200" b="0" i="0" dirty="0">
                <a:effectLst/>
              </a:rPr>
              <a:t> Sie </a:t>
            </a:r>
            <a:r>
              <a:rPr lang="en-GB" sz="2200" b="0" i="0" dirty="0" err="1">
                <a:effectLst/>
              </a:rPr>
              <a:t>sich</a:t>
            </a:r>
            <a:r>
              <a:rPr lang="en-GB" sz="2200" b="0" i="0" dirty="0">
                <a:effectLst/>
              </a:rPr>
              <a:t> </a:t>
            </a:r>
            <a:r>
              <a:rPr lang="en-GB" sz="2200" b="0" i="0" dirty="0" err="1">
                <a:effectLst/>
              </a:rPr>
              <a:t>persönlich</a:t>
            </a:r>
            <a:r>
              <a:rPr lang="en-GB" sz="2200" b="0" i="0" dirty="0">
                <a:effectLst/>
              </a:rPr>
              <a:t>, mehr über die aktuelle Krise und ihre Auswirkungen zu erfahren. Halten Sie das Team über die gewonnenen Erkenntnisse auf dem Laufenden. </a:t>
            </a:r>
          </a:p>
          <a:p>
            <a:pPr marL="342900" indent="-342900" algn="l">
              <a:spcBef>
                <a:spcPts val="1200"/>
              </a:spcBef>
              <a:buFont typeface="Wingdings" panose="05000000000000000000" pitchFamily="2" charset="2"/>
              <a:buChar char="v"/>
            </a:pPr>
            <a:r>
              <a:rPr lang="en-GB" sz="2200" b="0" i="0" dirty="0">
                <a:effectLst/>
              </a:rPr>
              <a:t>Identifizieren Sie </a:t>
            </a:r>
            <a:r>
              <a:rPr lang="en-GB" sz="2200" b="0" i="0" dirty="0" err="1">
                <a:effectLst/>
              </a:rPr>
              <a:t>verschiedene</a:t>
            </a:r>
            <a:r>
              <a:rPr lang="en-GB" sz="2200" b="0" i="0" dirty="0">
                <a:effectLst/>
              </a:rPr>
              <a:t> </a:t>
            </a:r>
            <a:r>
              <a:rPr lang="de-DE" sz="2200" dirty="0"/>
              <a:t>„Lauschposten“</a:t>
            </a:r>
            <a:r>
              <a:rPr lang="en-GB" sz="2200" b="0" i="0" dirty="0" err="1">
                <a:effectLst/>
              </a:rPr>
              <a:t>wie</a:t>
            </a:r>
            <a:r>
              <a:rPr lang="en-GB" sz="2200" b="0" i="0" dirty="0">
                <a:effectLst/>
              </a:rPr>
              <a:t> Webinare, Online-Schulungen, Status-Updates, Nachrichten und soziale Medien.</a:t>
            </a:r>
          </a:p>
          <a:p>
            <a:pPr marL="342900" indent="-342900" algn="l">
              <a:spcBef>
                <a:spcPts val="1200"/>
              </a:spcBef>
              <a:buFont typeface="Wingdings" panose="05000000000000000000" pitchFamily="2" charset="2"/>
              <a:buChar char="v"/>
            </a:pPr>
            <a:r>
              <a:rPr lang="en-GB" sz="2200" b="0" i="0" dirty="0">
                <a:effectLst/>
              </a:rPr>
              <a:t>Führen Sie regelmäßige Sitzungen durch und nutzen Sie Online-Speicher-Tools, um Marktinformationen zu sammeln.</a:t>
            </a:r>
          </a:p>
          <a:p>
            <a:pPr>
              <a:spcBef>
                <a:spcPts val="1200"/>
              </a:spcBef>
            </a:pPr>
            <a:endParaRPr lang="en-IE" sz="2200" dirty="0"/>
          </a:p>
        </p:txBody>
      </p:sp>
      <p:pic>
        <p:nvPicPr>
          <p:cNvPr id="2" name="Bildplatzhalter 1">
            <a:extLst>
              <a:ext uri="{FF2B5EF4-FFF2-40B4-BE49-F238E27FC236}">
                <a16:creationId xmlns:a16="http://schemas.microsoft.com/office/drawing/2014/main" id="{662C4099-B6B5-574B-E173-F06E30F2C6B4}"/>
              </a:ext>
            </a:extLst>
          </p:cNvPr>
          <p:cNvPicPr>
            <a:picLocks noGrp="1" noChangeAspect="1"/>
          </p:cNvPicPr>
          <p:nvPr>
            <p:ph type="pic" sz="quarter" idx="10"/>
          </p:nvPr>
        </p:nvPicPr>
        <p:blipFill>
          <a:blip r:embed="rId2"/>
          <a:srcRect t="15" b="15"/>
          <a:stretch>
            <a:fillRect/>
          </a:stretch>
        </p:blipFill>
        <p:spPr>
          <a:prstGeom prst="rect">
            <a:avLst/>
          </a:prstGeom>
        </p:spPr>
      </p:pic>
    </p:spTree>
    <p:extLst>
      <p:ext uri="{BB962C8B-B14F-4D97-AF65-F5344CB8AC3E}">
        <p14:creationId xmlns:p14="http://schemas.microsoft.com/office/powerpoint/2010/main" val="32691372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158F43F-E99F-4DDA-B5E3-9893B1CC6249}"/>
              </a:ext>
            </a:extLst>
          </p:cNvPr>
          <p:cNvSpPr>
            <a:spLocks noGrp="1"/>
          </p:cNvSpPr>
          <p:nvPr>
            <p:ph type="body" sz="quarter" idx="16"/>
          </p:nvPr>
        </p:nvSpPr>
        <p:spPr>
          <a:xfrm>
            <a:off x="1353839" y="208438"/>
            <a:ext cx="9862529" cy="582221"/>
          </a:xfrm>
        </p:spPr>
        <p:txBody>
          <a:bodyPr>
            <a:normAutofit fontScale="62500" lnSpcReduction="20000"/>
          </a:bodyPr>
          <a:lstStyle/>
          <a:p>
            <a:r>
              <a:rPr lang="en-IE" dirty="0"/>
              <a:t>Bleiben Sie </a:t>
            </a:r>
            <a:r>
              <a:rPr lang="en-IE" dirty="0" err="1"/>
              <a:t>mit</a:t>
            </a:r>
            <a:r>
              <a:rPr lang="en-IE" dirty="0"/>
              <a:t> der </a:t>
            </a:r>
            <a:r>
              <a:rPr lang="en-IE" dirty="0" err="1"/>
              <a:t>Unterstützung</a:t>
            </a:r>
            <a:r>
              <a:rPr lang="en-IE" dirty="0"/>
              <a:t> von Experten und Beratern auf dem Laufenden</a:t>
            </a:r>
          </a:p>
        </p:txBody>
      </p:sp>
      <p:pic>
        <p:nvPicPr>
          <p:cNvPr id="7" name="Picture 6">
            <a:extLst>
              <a:ext uri="{FF2B5EF4-FFF2-40B4-BE49-F238E27FC236}">
                <a16:creationId xmlns:a16="http://schemas.microsoft.com/office/drawing/2014/main" id="{B92796C5-5506-B79A-AE17-CB0FD59068F6}"/>
              </a:ext>
            </a:extLst>
          </p:cNvPr>
          <p:cNvPicPr>
            <a:picLocks noChangeAspect="1"/>
          </p:cNvPicPr>
          <p:nvPr/>
        </p:nvPicPr>
        <p:blipFill rotWithShape="1">
          <a:blip r:embed="rId2">
            <a:extLst>
              <a:ext uri="{28A0092B-C50C-407E-A947-70E740481C1C}">
                <a14:useLocalDpi xmlns:a14="http://schemas.microsoft.com/office/drawing/2010/main" val="0"/>
              </a:ext>
            </a:extLst>
          </a:blip>
          <a:srcRect l="4746" t="5421" b="3674"/>
          <a:stretch/>
        </p:blipFill>
        <p:spPr>
          <a:xfrm>
            <a:off x="3356683" y="886889"/>
            <a:ext cx="5478635" cy="5429251"/>
          </a:xfrm>
          <a:prstGeom prst="rect">
            <a:avLst/>
          </a:prstGeom>
        </p:spPr>
      </p:pic>
      <p:sp>
        <p:nvSpPr>
          <p:cNvPr id="10" name="Text Placeholder 5">
            <a:extLst>
              <a:ext uri="{FF2B5EF4-FFF2-40B4-BE49-F238E27FC236}">
                <a16:creationId xmlns:a16="http://schemas.microsoft.com/office/drawing/2014/main" id="{4D0F0820-0543-2F43-6591-5B10A93A2CE3}"/>
              </a:ext>
            </a:extLst>
          </p:cNvPr>
          <p:cNvSpPr txBox="1">
            <a:spLocks/>
          </p:cNvSpPr>
          <p:nvPr/>
        </p:nvSpPr>
        <p:spPr>
          <a:xfrm>
            <a:off x="317551" y="1105065"/>
            <a:ext cx="3641623"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800" b="1" dirty="0">
                <a:solidFill>
                  <a:srgbClr val="79527B"/>
                </a:solidFill>
              </a:rPr>
              <a:t>Planung der Reaktion auf Vorfälle</a:t>
            </a:r>
          </a:p>
        </p:txBody>
      </p:sp>
      <p:sp>
        <p:nvSpPr>
          <p:cNvPr id="11" name="Text Placeholder 5">
            <a:extLst>
              <a:ext uri="{FF2B5EF4-FFF2-40B4-BE49-F238E27FC236}">
                <a16:creationId xmlns:a16="http://schemas.microsoft.com/office/drawing/2014/main" id="{4CFE2E3D-9094-3103-87F6-5300146BB224}"/>
              </a:ext>
            </a:extLst>
          </p:cNvPr>
          <p:cNvSpPr txBox="1">
            <a:spLocks/>
          </p:cNvSpPr>
          <p:nvPr/>
        </p:nvSpPr>
        <p:spPr>
          <a:xfrm>
            <a:off x="5614413" y="3274300"/>
            <a:ext cx="970047"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380"/>
              </a:lnSpc>
              <a:spcBef>
                <a:spcPts val="0"/>
              </a:spcBef>
            </a:pPr>
            <a:r>
              <a:rPr lang="en-IE" sz="1400" b="1" dirty="0" err="1"/>
              <a:t>Frühwarn-systeme</a:t>
            </a:r>
            <a:endParaRPr lang="en-IE" sz="1400" b="1" dirty="0"/>
          </a:p>
        </p:txBody>
      </p:sp>
      <p:sp>
        <p:nvSpPr>
          <p:cNvPr id="12" name="Text Placeholder 5">
            <a:extLst>
              <a:ext uri="{FF2B5EF4-FFF2-40B4-BE49-F238E27FC236}">
                <a16:creationId xmlns:a16="http://schemas.microsoft.com/office/drawing/2014/main" id="{28E97BC9-8AB5-0014-7017-B0D97898D4F3}"/>
              </a:ext>
            </a:extLst>
          </p:cNvPr>
          <p:cNvSpPr txBox="1">
            <a:spLocks/>
          </p:cNvSpPr>
          <p:nvPr/>
        </p:nvSpPr>
        <p:spPr>
          <a:xfrm>
            <a:off x="6099436" y="2404246"/>
            <a:ext cx="970047"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80"/>
              </a:lnSpc>
              <a:spcBef>
                <a:spcPts val="0"/>
              </a:spcBef>
            </a:pPr>
            <a:r>
              <a:rPr lang="en-IE" sz="1100" dirty="0" err="1"/>
              <a:t>Öffentliche</a:t>
            </a:r>
            <a:r>
              <a:rPr lang="en-IE" sz="1100" dirty="0"/>
              <a:t> </a:t>
            </a:r>
            <a:r>
              <a:rPr lang="en-IE" sz="1100" dirty="0" err="1"/>
              <a:t>Notfallwarn-sendungen</a:t>
            </a:r>
            <a:endParaRPr lang="en-IE" sz="1100" dirty="0"/>
          </a:p>
        </p:txBody>
      </p:sp>
      <p:sp>
        <p:nvSpPr>
          <p:cNvPr id="13" name="Text Placeholder 5">
            <a:extLst>
              <a:ext uri="{FF2B5EF4-FFF2-40B4-BE49-F238E27FC236}">
                <a16:creationId xmlns:a16="http://schemas.microsoft.com/office/drawing/2014/main" id="{D58BB584-803E-E246-0C7C-973DA24FB1E9}"/>
              </a:ext>
            </a:extLst>
          </p:cNvPr>
          <p:cNvSpPr txBox="1">
            <a:spLocks/>
          </p:cNvSpPr>
          <p:nvPr/>
        </p:nvSpPr>
        <p:spPr>
          <a:xfrm>
            <a:off x="5129389" y="2590634"/>
            <a:ext cx="970047"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80"/>
              </a:lnSpc>
              <a:spcBef>
                <a:spcPts val="0"/>
              </a:spcBef>
            </a:pPr>
            <a:r>
              <a:rPr lang="en-IE" sz="1100" dirty="0"/>
              <a:t>Amt für Meteorologie</a:t>
            </a:r>
          </a:p>
        </p:txBody>
      </p:sp>
      <p:sp>
        <p:nvSpPr>
          <p:cNvPr id="14" name="Text Placeholder 5">
            <a:extLst>
              <a:ext uri="{FF2B5EF4-FFF2-40B4-BE49-F238E27FC236}">
                <a16:creationId xmlns:a16="http://schemas.microsoft.com/office/drawing/2014/main" id="{F6762D05-DFE8-E1EF-9E6F-7E6A77711953}"/>
              </a:ext>
            </a:extLst>
          </p:cNvPr>
          <p:cNvSpPr txBox="1">
            <a:spLocks/>
          </p:cNvSpPr>
          <p:nvPr/>
        </p:nvSpPr>
        <p:spPr>
          <a:xfrm>
            <a:off x="4727456" y="3217149"/>
            <a:ext cx="1060395"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80"/>
              </a:lnSpc>
              <a:spcBef>
                <a:spcPts val="0"/>
              </a:spcBef>
            </a:pPr>
            <a:r>
              <a:rPr lang="en-IE" sz="1100" dirty="0"/>
              <a:t>Internet-</a:t>
            </a:r>
          </a:p>
          <a:p>
            <a:pPr>
              <a:lnSpc>
                <a:spcPts val="1080"/>
              </a:lnSpc>
              <a:spcBef>
                <a:spcPts val="0"/>
              </a:spcBef>
            </a:pPr>
            <a:r>
              <a:rPr lang="en-IE" sz="1100" dirty="0" err="1"/>
              <a:t>basierte</a:t>
            </a:r>
            <a:r>
              <a:rPr lang="en-IE" sz="1100" dirty="0"/>
              <a:t> </a:t>
            </a:r>
            <a:r>
              <a:rPr lang="en-IE" sz="1100" dirty="0" err="1"/>
              <a:t>Informations-verbreitung</a:t>
            </a:r>
            <a:endParaRPr lang="en-IE" sz="1100" dirty="0"/>
          </a:p>
        </p:txBody>
      </p:sp>
      <p:sp>
        <p:nvSpPr>
          <p:cNvPr id="15" name="Text Placeholder 5">
            <a:extLst>
              <a:ext uri="{FF2B5EF4-FFF2-40B4-BE49-F238E27FC236}">
                <a16:creationId xmlns:a16="http://schemas.microsoft.com/office/drawing/2014/main" id="{5C252B16-15B4-5361-F4FF-21B1E05A6500}"/>
              </a:ext>
            </a:extLst>
          </p:cNvPr>
          <p:cNvSpPr txBox="1">
            <a:spLocks/>
          </p:cNvSpPr>
          <p:nvPr/>
        </p:nvSpPr>
        <p:spPr>
          <a:xfrm>
            <a:off x="5038313" y="4109984"/>
            <a:ext cx="1152199"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80"/>
              </a:lnSpc>
              <a:spcBef>
                <a:spcPts val="0"/>
              </a:spcBef>
            </a:pPr>
            <a:r>
              <a:rPr lang="en-IE" sz="1100" dirty="0"/>
              <a:t>Call-Center-Vereinbarungen</a:t>
            </a:r>
          </a:p>
        </p:txBody>
      </p:sp>
      <p:sp>
        <p:nvSpPr>
          <p:cNvPr id="16" name="Text Placeholder 5">
            <a:extLst>
              <a:ext uri="{FF2B5EF4-FFF2-40B4-BE49-F238E27FC236}">
                <a16:creationId xmlns:a16="http://schemas.microsoft.com/office/drawing/2014/main" id="{90429C0B-208C-4FD7-36A3-0EF49F7B6DBE}"/>
              </a:ext>
            </a:extLst>
          </p:cNvPr>
          <p:cNvSpPr txBox="1">
            <a:spLocks/>
          </p:cNvSpPr>
          <p:nvPr/>
        </p:nvSpPr>
        <p:spPr>
          <a:xfrm>
            <a:off x="6119194" y="4109984"/>
            <a:ext cx="1060395"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80"/>
              </a:lnSpc>
              <a:spcBef>
                <a:spcPts val="0"/>
              </a:spcBef>
            </a:pPr>
            <a:r>
              <a:rPr lang="en-IE" sz="1100" dirty="0"/>
              <a:t>Notfall-Alarm (EA)</a:t>
            </a:r>
          </a:p>
        </p:txBody>
      </p:sp>
      <p:sp>
        <p:nvSpPr>
          <p:cNvPr id="17" name="Text Placeholder 5">
            <a:extLst>
              <a:ext uri="{FF2B5EF4-FFF2-40B4-BE49-F238E27FC236}">
                <a16:creationId xmlns:a16="http://schemas.microsoft.com/office/drawing/2014/main" id="{49CE9769-4057-CA06-EACB-734B402D1422}"/>
              </a:ext>
            </a:extLst>
          </p:cNvPr>
          <p:cNvSpPr txBox="1">
            <a:spLocks/>
          </p:cNvSpPr>
          <p:nvPr/>
        </p:nvSpPr>
        <p:spPr>
          <a:xfrm>
            <a:off x="6550057" y="3239618"/>
            <a:ext cx="869171" cy="4237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80"/>
              </a:lnSpc>
              <a:spcBef>
                <a:spcPts val="0"/>
              </a:spcBef>
            </a:pPr>
            <a:r>
              <a:rPr lang="en-IE" sz="1100" dirty="0"/>
              <a:t>Standard-</a:t>
            </a:r>
            <a:r>
              <a:rPr lang="en-IE" sz="1100" dirty="0" err="1"/>
              <a:t>Notwarn</a:t>
            </a:r>
            <a:r>
              <a:rPr lang="en-IE" sz="1100" dirty="0"/>
              <a:t>-signal (SWES)</a:t>
            </a:r>
          </a:p>
        </p:txBody>
      </p:sp>
      <p:sp>
        <p:nvSpPr>
          <p:cNvPr id="18" name="Text Placeholder 5">
            <a:extLst>
              <a:ext uri="{FF2B5EF4-FFF2-40B4-BE49-F238E27FC236}">
                <a16:creationId xmlns:a16="http://schemas.microsoft.com/office/drawing/2014/main" id="{6A379DCE-FDEE-DDB5-A025-EE45091AA80F}"/>
              </a:ext>
            </a:extLst>
          </p:cNvPr>
          <p:cNvSpPr txBox="1">
            <a:spLocks/>
          </p:cNvSpPr>
          <p:nvPr/>
        </p:nvSpPr>
        <p:spPr>
          <a:xfrm>
            <a:off x="6126137" y="1288215"/>
            <a:ext cx="1607650" cy="95002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In Situationen, in denen Personen, Eigentum oder die Umwelt akut oder unmittelbar bedroht sind, werden die Medien um Unterstützung gebeten, um Notfallwarnungen an die Öffentlichkeit zu senden.</a:t>
            </a:r>
          </a:p>
        </p:txBody>
      </p:sp>
      <p:sp>
        <p:nvSpPr>
          <p:cNvPr id="19" name="Text Placeholder 5">
            <a:extLst>
              <a:ext uri="{FF2B5EF4-FFF2-40B4-BE49-F238E27FC236}">
                <a16:creationId xmlns:a16="http://schemas.microsoft.com/office/drawing/2014/main" id="{88D17F32-1001-A3A3-85F0-EE79E327D192}"/>
              </a:ext>
            </a:extLst>
          </p:cNvPr>
          <p:cNvSpPr txBox="1">
            <a:spLocks/>
          </p:cNvSpPr>
          <p:nvPr/>
        </p:nvSpPr>
        <p:spPr>
          <a:xfrm>
            <a:off x="7419228" y="2867635"/>
            <a:ext cx="1115172" cy="159216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Ein heulender Sirenenton, der überall in Australien im Radio oder Fernsehen ausgestrahlt werden kann, um die Aufmerksamkeit auf eine dringende Sicherheitsmeldung </a:t>
            </a:r>
            <a:r>
              <a:rPr lang="en-IE" sz="800" dirty="0" err="1">
                <a:solidFill>
                  <a:srgbClr val="79527B"/>
                </a:solidFill>
              </a:rPr>
              <a:t>zu</a:t>
            </a:r>
            <a:r>
              <a:rPr lang="en-IE" sz="800" dirty="0">
                <a:solidFill>
                  <a:srgbClr val="79527B"/>
                </a:solidFill>
              </a:rPr>
              <a:t> </a:t>
            </a:r>
            <a:r>
              <a:rPr lang="en-IE" sz="800" dirty="0" err="1">
                <a:solidFill>
                  <a:srgbClr val="79527B"/>
                </a:solidFill>
              </a:rPr>
              <a:t>lenken</a:t>
            </a:r>
            <a:r>
              <a:rPr lang="en-IE" sz="800" dirty="0">
                <a:solidFill>
                  <a:srgbClr val="79527B"/>
                </a:solidFill>
              </a:rPr>
              <a:t>.</a:t>
            </a:r>
          </a:p>
        </p:txBody>
      </p:sp>
      <p:sp>
        <p:nvSpPr>
          <p:cNvPr id="20" name="Text Placeholder 5">
            <a:extLst>
              <a:ext uri="{FF2B5EF4-FFF2-40B4-BE49-F238E27FC236}">
                <a16:creationId xmlns:a16="http://schemas.microsoft.com/office/drawing/2014/main" id="{D543ACAF-6C77-2FB3-A525-5228670E4245}"/>
              </a:ext>
            </a:extLst>
          </p:cNvPr>
          <p:cNvSpPr txBox="1">
            <a:spLocks/>
          </p:cNvSpPr>
          <p:nvPr/>
        </p:nvSpPr>
        <p:spPr>
          <a:xfrm>
            <a:off x="6131969" y="4882347"/>
            <a:ext cx="1844845" cy="58676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Damit können derzeit Notfallwarnungen / Sprachnachrichten an Festnetztelefone und SMS-Warnungen an Mobiltelefone gesendet werden. </a:t>
            </a:r>
          </a:p>
        </p:txBody>
      </p:sp>
      <p:sp>
        <p:nvSpPr>
          <p:cNvPr id="21" name="Text Placeholder 5">
            <a:extLst>
              <a:ext uri="{FF2B5EF4-FFF2-40B4-BE49-F238E27FC236}">
                <a16:creationId xmlns:a16="http://schemas.microsoft.com/office/drawing/2014/main" id="{28BCCB22-EA81-C749-8344-ECBE50D32FBD}"/>
              </a:ext>
            </a:extLst>
          </p:cNvPr>
          <p:cNvSpPr txBox="1">
            <a:spLocks/>
          </p:cNvSpPr>
          <p:nvPr/>
        </p:nvSpPr>
        <p:spPr>
          <a:xfrm>
            <a:off x="4305308" y="4838147"/>
            <a:ext cx="1844845" cy="58676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Die Kontrollbehörden und die für das Gefahrenmanagement zuständigen Behörden sind dafür verantwortlich, dass geeignete Vorkehrungen für Callcenter getroffen werden.</a:t>
            </a:r>
          </a:p>
        </p:txBody>
      </p:sp>
      <p:sp>
        <p:nvSpPr>
          <p:cNvPr id="22" name="Text Placeholder 5">
            <a:extLst>
              <a:ext uri="{FF2B5EF4-FFF2-40B4-BE49-F238E27FC236}">
                <a16:creationId xmlns:a16="http://schemas.microsoft.com/office/drawing/2014/main" id="{12D9B43B-8099-E1B2-BC4B-CF8B1C8273F4}"/>
              </a:ext>
            </a:extLst>
          </p:cNvPr>
          <p:cNvSpPr txBox="1">
            <a:spLocks/>
          </p:cNvSpPr>
          <p:nvPr/>
        </p:nvSpPr>
        <p:spPr>
          <a:xfrm>
            <a:off x="3583668" y="3093307"/>
            <a:ext cx="1115172" cy="97284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Informationen über Katastrophen größeren Ausmaßes werden von der Polizei, den Notdiensten oder </a:t>
            </a:r>
            <a:r>
              <a:rPr lang="en-IE" sz="800" dirty="0" err="1">
                <a:solidFill>
                  <a:srgbClr val="79527B"/>
                </a:solidFill>
              </a:rPr>
              <a:t>dem</a:t>
            </a:r>
            <a:r>
              <a:rPr lang="en-IE" sz="800" dirty="0">
                <a:solidFill>
                  <a:srgbClr val="79527B"/>
                </a:solidFill>
              </a:rPr>
              <a:t> Amt für </a:t>
            </a:r>
            <a:r>
              <a:rPr lang="en-IE" sz="800" dirty="0" err="1">
                <a:solidFill>
                  <a:srgbClr val="79527B"/>
                </a:solidFill>
              </a:rPr>
              <a:t>Meteorologie</a:t>
            </a:r>
            <a:r>
              <a:rPr lang="en-IE" sz="800" dirty="0">
                <a:solidFill>
                  <a:srgbClr val="79527B"/>
                </a:solidFill>
              </a:rPr>
              <a:t> auf ihren Websites verbreitet.</a:t>
            </a:r>
          </a:p>
        </p:txBody>
      </p:sp>
      <p:sp>
        <p:nvSpPr>
          <p:cNvPr id="23" name="Text Placeholder 5">
            <a:extLst>
              <a:ext uri="{FF2B5EF4-FFF2-40B4-BE49-F238E27FC236}">
                <a16:creationId xmlns:a16="http://schemas.microsoft.com/office/drawing/2014/main" id="{0DE8F768-D18D-1964-591E-740FB57849EE}"/>
              </a:ext>
            </a:extLst>
          </p:cNvPr>
          <p:cNvSpPr txBox="1">
            <a:spLocks/>
          </p:cNvSpPr>
          <p:nvPr/>
        </p:nvSpPr>
        <p:spPr>
          <a:xfrm>
            <a:off x="4320501" y="1609080"/>
            <a:ext cx="1745363" cy="58676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800" dirty="0">
                <a:solidFill>
                  <a:srgbClr val="79527B"/>
                </a:solidFill>
              </a:rPr>
              <a:t>Das Amt für Meteorologie verteilt in Abstimmung mit den Notfalldiensten Informationen und Handlungsanweisungen für die Öffentlichkeit.</a:t>
            </a:r>
          </a:p>
        </p:txBody>
      </p:sp>
    </p:spTree>
    <p:extLst>
      <p:ext uri="{BB962C8B-B14F-4D97-AF65-F5344CB8AC3E}">
        <p14:creationId xmlns:p14="http://schemas.microsoft.com/office/powerpoint/2010/main" val="5170754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289C617-D286-94FE-99A4-C669FEF29D75}"/>
              </a:ext>
            </a:extLst>
          </p:cNvPr>
          <p:cNvSpPr>
            <a:spLocks noGrp="1"/>
          </p:cNvSpPr>
          <p:nvPr>
            <p:ph type="body" sz="quarter" idx="18"/>
          </p:nvPr>
        </p:nvSpPr>
        <p:spPr>
          <a:xfrm>
            <a:off x="1004887" y="1189108"/>
            <a:ext cx="6219825" cy="5446709"/>
          </a:xfrm>
        </p:spPr>
        <p:txBody>
          <a:bodyPr>
            <a:noAutofit/>
          </a:bodyPr>
          <a:lstStyle/>
          <a:p>
            <a:pPr marL="342900" indent="-342900">
              <a:buFont typeface="Wingdings" panose="05000000000000000000" pitchFamily="2" charset="2"/>
              <a:buChar char="v"/>
            </a:pPr>
            <a:r>
              <a:rPr lang="en-GB" sz="2100" dirty="0"/>
              <a:t>Stellen Sie den Kontakt zum Notfallteam her und halten Sie ihn aufrecht, um regelmäßig Informationen zu erhalten. </a:t>
            </a:r>
          </a:p>
          <a:p>
            <a:pPr marL="342900" indent="-342900">
              <a:buFont typeface="Wingdings" panose="05000000000000000000" pitchFamily="2" charset="2"/>
              <a:buChar char="v"/>
            </a:pPr>
            <a:r>
              <a:rPr lang="en-GB" sz="2100" dirty="0"/>
              <a:t>Bewertung der unmittelbaren Auswirkungen auf den </a:t>
            </a:r>
            <a:r>
              <a:rPr lang="en-GB" sz="2100" dirty="0" err="1"/>
              <a:t>regionalen</a:t>
            </a:r>
            <a:r>
              <a:rPr lang="en-GB" sz="2100" dirty="0"/>
              <a:t> </a:t>
            </a:r>
            <a:r>
              <a:rPr lang="en-GB" sz="2100" dirty="0" err="1"/>
              <a:t>Tourismus</a:t>
            </a:r>
            <a:r>
              <a:rPr lang="en-GB" sz="2100" dirty="0"/>
              <a:t>.</a:t>
            </a:r>
          </a:p>
          <a:p>
            <a:pPr marL="342900" indent="-342900">
              <a:buFont typeface="Wingdings" panose="05000000000000000000" pitchFamily="2" charset="2"/>
              <a:buChar char="v"/>
            </a:pPr>
            <a:r>
              <a:rPr lang="en-GB" sz="2100" dirty="0" err="1"/>
              <a:t>Ermitteln</a:t>
            </a:r>
            <a:r>
              <a:rPr lang="en-GB" sz="2100" dirty="0"/>
              <a:t> Sie die erforderlichen Sofortmaßnahmen für die Krise. </a:t>
            </a:r>
          </a:p>
          <a:p>
            <a:pPr marL="342900" indent="-342900">
              <a:buFont typeface="Wingdings" panose="05000000000000000000" pitchFamily="2" charset="2"/>
              <a:buChar char="v"/>
            </a:pPr>
            <a:r>
              <a:rPr lang="en-GB" sz="2100" dirty="0"/>
              <a:t>Festlegung von Schlüsselthemen und -botschaften für die </a:t>
            </a:r>
            <a:r>
              <a:rPr lang="en-GB" sz="2100" dirty="0" err="1"/>
              <a:t>gesamte</a:t>
            </a:r>
            <a:r>
              <a:rPr lang="en-GB" sz="2100" dirty="0"/>
              <a:t> </a:t>
            </a:r>
            <a:r>
              <a:rPr lang="en-GB" sz="2100" dirty="0" err="1"/>
              <a:t>Kommunikation</a:t>
            </a:r>
            <a:r>
              <a:rPr lang="en-GB" sz="2100" dirty="0"/>
              <a:t>.</a:t>
            </a:r>
          </a:p>
          <a:p>
            <a:pPr marL="342900" indent="-342900">
              <a:buFont typeface="Wingdings" panose="05000000000000000000" pitchFamily="2" charset="2"/>
              <a:buChar char="v"/>
            </a:pPr>
            <a:r>
              <a:rPr lang="en-GB" sz="2100" dirty="0"/>
              <a:t>Bestimmen Sie die geeignetsten Kommunikationsmittel, um die wichtigsten Interessengruppen und Zielgruppen zu erreichen. </a:t>
            </a:r>
          </a:p>
          <a:p>
            <a:pPr marL="342900" indent="-342900">
              <a:buFont typeface="Wingdings" panose="05000000000000000000" pitchFamily="2" charset="2"/>
              <a:buChar char="v"/>
            </a:pPr>
            <a:r>
              <a:rPr lang="en-GB" sz="2100" dirty="0"/>
              <a:t>Koordinierung regelmäßiger Aktualisierungen der Informationen für die Beteiligten. </a:t>
            </a:r>
          </a:p>
          <a:p>
            <a:pPr marL="342900" indent="-342900">
              <a:buFont typeface="Wingdings" panose="05000000000000000000" pitchFamily="2" charset="2"/>
              <a:buChar char="v"/>
            </a:pPr>
            <a:r>
              <a:rPr lang="en-GB" sz="2100" dirty="0" err="1"/>
              <a:t>Teilnahme</a:t>
            </a:r>
            <a:r>
              <a:rPr lang="en-GB" sz="2100" dirty="0"/>
              <a:t> an der </a:t>
            </a:r>
            <a:r>
              <a:rPr lang="en-GB" sz="2100" dirty="0" err="1"/>
              <a:t>Beratung</a:t>
            </a:r>
            <a:r>
              <a:rPr lang="en-GB" sz="2100" dirty="0"/>
              <a:t> über Lücken bei der </a:t>
            </a:r>
            <a:r>
              <a:rPr lang="en-GB" sz="2100" dirty="0" err="1"/>
              <a:t>Bereitstellung</a:t>
            </a:r>
            <a:r>
              <a:rPr lang="en-GB" sz="2100" dirty="0"/>
              <a:t> von </a:t>
            </a:r>
            <a:r>
              <a:rPr lang="en-GB" sz="2100" dirty="0" err="1"/>
              <a:t>Informationen</a:t>
            </a:r>
            <a:r>
              <a:rPr lang="en-GB" sz="2100" dirty="0"/>
              <a:t>.</a:t>
            </a:r>
            <a:r>
              <a:rPr lang="en-GB" sz="2200" dirty="0"/>
              <a:t> </a:t>
            </a:r>
            <a:endParaRPr lang="en-IE" sz="2200" dirty="0"/>
          </a:p>
          <a:p>
            <a:endParaRPr lang="en-IE" sz="2200" dirty="0"/>
          </a:p>
        </p:txBody>
      </p:sp>
      <p:sp>
        <p:nvSpPr>
          <p:cNvPr id="6" name="Text Placeholder 5">
            <a:extLst>
              <a:ext uri="{FF2B5EF4-FFF2-40B4-BE49-F238E27FC236}">
                <a16:creationId xmlns:a16="http://schemas.microsoft.com/office/drawing/2014/main" id="{4A8D8C5F-0A80-F081-89FF-3C1C7C80BBF6}"/>
              </a:ext>
            </a:extLst>
          </p:cNvPr>
          <p:cNvSpPr>
            <a:spLocks noGrp="1"/>
          </p:cNvSpPr>
          <p:nvPr>
            <p:ph type="body" sz="quarter" idx="16"/>
          </p:nvPr>
        </p:nvSpPr>
        <p:spPr>
          <a:xfrm>
            <a:off x="962025" y="214509"/>
            <a:ext cx="6305550" cy="582221"/>
          </a:xfrm>
        </p:spPr>
        <p:txBody>
          <a:bodyPr>
            <a:noAutofit/>
          </a:bodyPr>
          <a:lstStyle/>
          <a:p>
            <a:pPr algn="ctr"/>
            <a:r>
              <a:rPr lang="en-IE" sz="2600" dirty="0"/>
              <a:t>Checkliste zur Aufrechterhaltung der Relevanz der Kommunikation</a:t>
            </a:r>
          </a:p>
        </p:txBody>
      </p:sp>
      <p:sp>
        <p:nvSpPr>
          <p:cNvPr id="4" name="Bildplatzhalter 3">
            <a:extLst>
              <a:ext uri="{FF2B5EF4-FFF2-40B4-BE49-F238E27FC236}">
                <a16:creationId xmlns:a16="http://schemas.microsoft.com/office/drawing/2014/main" id="{22910792-D420-20B1-2B94-B6DCF486EC77}"/>
              </a:ext>
            </a:extLst>
          </p:cNvPr>
          <p:cNvSpPr>
            <a:spLocks noGrp="1"/>
          </p:cNvSpPr>
          <p:nvPr>
            <p:ph type="pic" sz="quarter" idx="10"/>
          </p:nvPr>
        </p:nvSpPr>
        <p:spPr/>
      </p:sp>
      <p:pic>
        <p:nvPicPr>
          <p:cNvPr id="2" name="Grafik 1">
            <a:extLst>
              <a:ext uri="{FF2B5EF4-FFF2-40B4-BE49-F238E27FC236}">
                <a16:creationId xmlns:a16="http://schemas.microsoft.com/office/drawing/2014/main" id="{CCA8DC6C-DDA4-52C6-4A13-B1989A922177}"/>
              </a:ext>
            </a:extLst>
          </p:cNvPr>
          <p:cNvPicPr>
            <a:picLocks noChangeAspect="1"/>
          </p:cNvPicPr>
          <p:nvPr/>
        </p:nvPicPr>
        <p:blipFill>
          <a:blip r:embed="rId2"/>
          <a:stretch>
            <a:fillRect/>
          </a:stretch>
        </p:blipFill>
        <p:spPr>
          <a:xfrm>
            <a:off x="7343950" y="214509"/>
            <a:ext cx="4608975" cy="6358679"/>
          </a:xfrm>
          <a:prstGeom prst="rect">
            <a:avLst/>
          </a:prstGeom>
        </p:spPr>
      </p:pic>
    </p:spTree>
    <p:extLst>
      <p:ext uri="{BB962C8B-B14F-4D97-AF65-F5344CB8AC3E}">
        <p14:creationId xmlns:p14="http://schemas.microsoft.com/office/powerpoint/2010/main" val="23814010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70536" y="1633738"/>
            <a:ext cx="8901204" cy="4347961"/>
          </a:xfrm>
        </p:spPr>
        <p:txBody>
          <a:bodyPr>
            <a:noAutofit/>
          </a:bodyPr>
          <a:lstStyle/>
          <a:p>
            <a:pPr marL="0" algn="l"/>
            <a:r>
              <a:rPr lang="en-GB" sz="2000" dirty="0"/>
              <a:t>Eine Person oder ein Team von Personen, die für die sofortige Entscheidungsfindung in einer Krise verantwortlich sind, muss schon aufgrund der Definition dieser Aufgabe willensstark und belastbar sein. Die Teammitglieder müssen in der Lage sein, mit einer Vielzahl unerwarteter Hindernisse bei der Lösung einer Krise umzugehen, einen kühlen Kopf und ein ruhiges </a:t>
            </a:r>
            <a:r>
              <a:rPr lang="en-GB" sz="2000" dirty="0" err="1"/>
              <a:t>Auftreten zu </a:t>
            </a:r>
            <a:r>
              <a:rPr lang="en-GB" sz="2000" dirty="0"/>
              <a:t>bewahren und - was am wichtigsten ist - die Fähigkeit zum Multitasking besitzen.</a:t>
            </a:r>
          </a:p>
          <a:p>
            <a:pPr marL="0" algn="l"/>
            <a:r>
              <a:rPr lang="en-GB" sz="2000" dirty="0"/>
              <a:t>Die Fähigkeit eines Einzelnen, mit Autorität Ratschläge und Anweisungen zu geben, ist ein wesentlicher Bestandteil des Entscheidungsprozesses. Es bleibt keine Zeit für Debatten, keine Kompromisse und keine Zeit, sich mit der Unternehmenshierarchie, der Genehmigung usw. auseinanderzusetzen. Den Mitgliedern des Krisenreaktionsteams sollte die Freiheit zugestanden werden, bedingungslos und mit direkter Autorität zu handeln, wenn es darum geht, die Sicherheit von Mitarbeitern oder anderen Personen zu gewährleisten.</a:t>
            </a: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Artikel: </a:t>
            </a:r>
            <a:r>
              <a:rPr lang="en-GB" b="0" dirty="0"/>
              <a:t>Krisenmanager sollten die Befugnis haben, zu handeln, um die Sicherheit zu gewährleisten</a:t>
            </a:r>
            <a:endParaRPr lang="en-IE" dirty="0"/>
          </a:p>
        </p:txBody>
      </p:sp>
    </p:spTree>
    <p:extLst>
      <p:ext uri="{BB962C8B-B14F-4D97-AF65-F5344CB8AC3E}">
        <p14:creationId xmlns:p14="http://schemas.microsoft.com/office/powerpoint/2010/main" val="23138965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C52E7F9-C060-B488-34E0-CD1C68E6A12C}"/>
              </a:ext>
            </a:extLst>
          </p:cNvPr>
          <p:cNvSpPr>
            <a:spLocks noGrp="1"/>
          </p:cNvSpPr>
          <p:nvPr>
            <p:ph type="body" sz="quarter" idx="16"/>
          </p:nvPr>
        </p:nvSpPr>
        <p:spPr>
          <a:xfrm>
            <a:off x="6407795" y="1440549"/>
            <a:ext cx="5530205" cy="582221"/>
          </a:xfrm>
        </p:spPr>
        <p:txBody>
          <a:bodyPr>
            <a:normAutofit fontScale="70000" lnSpcReduction="20000"/>
          </a:bodyPr>
          <a:lstStyle/>
          <a:p>
            <a:r>
              <a:rPr lang="de-DE" sz="3200" b="1" dirty="0"/>
              <a:t>Regionale Kommunikation für ein kohärentes, einheitliches Konzept </a:t>
            </a:r>
          </a:p>
          <a:p>
            <a:endParaRPr lang="de-DE" sz="3200" b="1" dirty="0"/>
          </a:p>
          <a:p>
            <a:r>
              <a:rPr lang="de-DE" sz="3200" b="0" i="1" dirty="0"/>
              <a:t>“Wir stehen das gemeinsam durch”</a:t>
            </a:r>
          </a:p>
        </p:txBody>
      </p:sp>
      <p:pic>
        <p:nvPicPr>
          <p:cNvPr id="2" name="Picture Placeholder 19" descr="A group of people sitting in a living room&#10;&#10;Description automatically generated with medium confidence">
            <a:extLst>
              <a:ext uri="{FF2B5EF4-FFF2-40B4-BE49-F238E27FC236}">
                <a16:creationId xmlns:a16="http://schemas.microsoft.com/office/drawing/2014/main" id="{7FC9E70B-FA11-3CA5-BEDC-0EC52C25475B}"/>
              </a:ext>
            </a:extLst>
          </p:cNvPr>
          <p:cNvPicPr>
            <a:picLocks noGrp="1" noChangeAspect="1"/>
          </p:cNvPicPr>
          <p:nvPr>
            <p:ph type="pic" sz="quarter" idx="10"/>
          </p:nvPr>
        </p:nvPicPr>
        <p:blipFill>
          <a:blip r:embed="rId2"/>
          <a:srcRect t="6109" b="6109"/>
          <a:stretch>
            <a:fillRect/>
          </a:stretch>
        </p:blipFill>
        <p:spPr>
          <a:xfrm>
            <a:off x="241300" y="228600"/>
            <a:ext cx="11696700" cy="5764213"/>
          </a:xfrm>
        </p:spPr>
      </p:pic>
    </p:spTree>
    <p:extLst>
      <p:ext uri="{BB962C8B-B14F-4D97-AF65-F5344CB8AC3E}">
        <p14:creationId xmlns:p14="http://schemas.microsoft.com/office/powerpoint/2010/main" val="12229480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250260" y="1166023"/>
            <a:ext cx="6047478" cy="4525954"/>
          </a:xfrm>
        </p:spPr>
        <p:txBody>
          <a:bodyPr>
            <a:noAutofit/>
          </a:bodyPr>
          <a:lstStyle/>
          <a:p>
            <a:pPr marL="0"/>
            <a:r>
              <a:rPr lang="en-GB" sz="2000" dirty="0"/>
              <a:t>Aufgabe des Krisenmanagementteams für den Tourismus ist es</a:t>
            </a:r>
            <a:r>
              <a:rPr lang="en-GB" sz="2000" b="1" dirty="0"/>
              <a:t>, während einer Krise effektiv mit der </a:t>
            </a:r>
            <a:r>
              <a:rPr lang="en-GB" sz="2000" b="1" dirty="0" err="1"/>
              <a:t>Tourismusbranche</a:t>
            </a:r>
            <a:r>
              <a:rPr lang="en-GB" sz="2000" b="1" dirty="0"/>
              <a:t> der Region zu kommunizieren.  </a:t>
            </a:r>
            <a:r>
              <a:rPr lang="en-GB" sz="2000" dirty="0" err="1"/>
              <a:t>Selbst</a:t>
            </a:r>
            <a:r>
              <a:rPr lang="en-GB" sz="2000" dirty="0"/>
              <a:t> </a:t>
            </a:r>
            <a:r>
              <a:rPr lang="en-GB" sz="2000" dirty="0" err="1"/>
              <a:t>Akteure</a:t>
            </a:r>
            <a:r>
              <a:rPr lang="en-GB" sz="2000" dirty="0"/>
              <a:t>, die nicht direkt von einem Krisenereignis betroffen sind, </a:t>
            </a:r>
            <a:r>
              <a:rPr lang="en-GB" sz="2000" dirty="0" err="1"/>
              <a:t>werden</a:t>
            </a:r>
            <a:r>
              <a:rPr lang="en-GB" sz="2000" dirty="0"/>
              <a:t> an Informationen über den Stand der Krise interessiert sein, da sie sich wahrscheinlich auch auf ihre Branche auswirken wird. </a:t>
            </a:r>
          </a:p>
          <a:p>
            <a:pPr marL="0"/>
            <a:r>
              <a:rPr lang="en-GB" sz="2000" dirty="0"/>
              <a:t>Die Betreiber und </a:t>
            </a:r>
            <a:r>
              <a:rPr lang="en-GB" sz="2000" dirty="0" err="1"/>
              <a:t>Besucherinformationszentren</a:t>
            </a:r>
            <a:r>
              <a:rPr lang="en-GB" sz="2000" dirty="0"/>
              <a:t> werden die Besucher darüber informieren, wie sie sich sicher in der Region bewegen können. </a:t>
            </a:r>
          </a:p>
          <a:p>
            <a:pPr marL="0"/>
            <a:r>
              <a:rPr lang="en-GB" sz="2000" b="1" dirty="0"/>
              <a:t>Der TKMT muss eine aktuelle Datenbank aller relevanten Parteien </a:t>
            </a:r>
            <a:r>
              <a:rPr lang="en-GB" sz="2000" dirty="0"/>
              <a:t>(z. B. Veranstalter, Event-Organisatoren, </a:t>
            </a:r>
            <a:r>
              <a:rPr lang="en-GB" sz="2000" dirty="0" err="1"/>
              <a:t>Besucherinformationszentren</a:t>
            </a:r>
            <a:r>
              <a:rPr lang="en-GB" sz="2000" dirty="0"/>
              <a:t>) </a:t>
            </a:r>
            <a:r>
              <a:rPr lang="en-GB" sz="2000" b="1" dirty="0"/>
              <a:t>führen</a:t>
            </a:r>
            <a:r>
              <a:rPr lang="en-GB" sz="2000" dirty="0"/>
              <a:t>, die so viele Kontaktpunkte wie möglich </a:t>
            </a:r>
            <a:r>
              <a:rPr lang="en-GB" sz="2000" dirty="0" err="1"/>
              <a:t>umfasst</a:t>
            </a:r>
            <a:r>
              <a:rPr lang="en-GB" sz="2000" dirty="0"/>
              <a:t> (</a:t>
            </a:r>
            <a:r>
              <a:rPr lang="en-GB" sz="2000" dirty="0" err="1"/>
              <a:t>Mobiltelefon</a:t>
            </a:r>
            <a:r>
              <a:rPr lang="en-GB" sz="2000" dirty="0"/>
              <a:t>, E-Mail, </a:t>
            </a:r>
            <a:r>
              <a:rPr lang="en-GB" sz="2000" dirty="0" err="1"/>
              <a:t>Adresse</a:t>
            </a:r>
            <a:r>
              <a:rPr lang="en-GB" sz="2000" dirty="0"/>
              <a:t>). </a:t>
            </a:r>
            <a:endParaRPr lang="en-IE" sz="20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228600"/>
            <a:ext cx="6010274" cy="1101531"/>
          </a:xfrm>
        </p:spPr>
        <p:txBody>
          <a:bodyPr>
            <a:normAutofit fontScale="77500" lnSpcReduction="20000"/>
          </a:bodyPr>
          <a:lstStyle/>
          <a:p>
            <a:r>
              <a:rPr lang="en-IE" dirty="0" err="1"/>
              <a:t>Effektive</a:t>
            </a:r>
            <a:r>
              <a:rPr lang="en-IE" dirty="0"/>
              <a:t> </a:t>
            </a:r>
            <a:r>
              <a:rPr lang="en-IE" dirty="0" err="1"/>
              <a:t>regelmäßige</a:t>
            </a:r>
            <a:r>
              <a:rPr lang="en-IE" dirty="0"/>
              <a:t> und </a:t>
            </a:r>
            <a:r>
              <a:rPr lang="en-IE" dirty="0" err="1"/>
              <a:t>konsistente</a:t>
            </a:r>
            <a:r>
              <a:rPr lang="en-IE" dirty="0"/>
              <a:t> Kommunikation mit den Stakeholdern</a:t>
            </a:r>
          </a:p>
        </p:txBody>
      </p:sp>
      <p:pic>
        <p:nvPicPr>
          <p:cNvPr id="2" name="Picture Placeholder 10" descr="Two people sitting at a table with a computer&#10;&#10;Description automatically generated with medium confidence">
            <a:extLst>
              <a:ext uri="{FF2B5EF4-FFF2-40B4-BE49-F238E27FC236}">
                <a16:creationId xmlns:a16="http://schemas.microsoft.com/office/drawing/2014/main" id="{6DC79C39-5332-51C9-287B-E33512D8A193}"/>
              </a:ext>
            </a:extLst>
          </p:cNvPr>
          <p:cNvPicPr>
            <a:picLocks noGrp="1" noChangeAspect="1"/>
          </p:cNvPicPr>
          <p:nvPr>
            <p:ph type="pic" sz="quarter" idx="10"/>
          </p:nvPr>
        </p:nvPicPr>
        <p:blipFill>
          <a:blip r:embed="rId2"/>
          <a:srcRect t="4480" b="4480"/>
          <a:stretch>
            <a:fillRect/>
          </a:stretch>
        </p:blipFill>
        <p:spPr>
          <a:xfrm>
            <a:off x="7297738" y="228600"/>
            <a:ext cx="4659312" cy="6362700"/>
          </a:xfrm>
        </p:spPr>
      </p:pic>
    </p:spTree>
    <p:extLst>
      <p:ext uri="{BB962C8B-B14F-4D97-AF65-F5344CB8AC3E}">
        <p14:creationId xmlns:p14="http://schemas.microsoft.com/office/powerpoint/2010/main" val="223624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8AA7BD1-E333-4699-76FA-D9ADC40EC0C1}"/>
              </a:ext>
            </a:extLst>
          </p:cNvPr>
          <p:cNvSpPr/>
          <p:nvPr/>
        </p:nvSpPr>
        <p:spPr>
          <a:xfrm>
            <a:off x="6096605" y="0"/>
            <a:ext cx="6096001" cy="82237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7" name="Text Placeholder 3">
            <a:extLst>
              <a:ext uri="{FF2B5EF4-FFF2-40B4-BE49-F238E27FC236}">
                <a16:creationId xmlns:a16="http://schemas.microsoft.com/office/drawing/2014/main" id="{5EEE4C0D-5AEB-E2D4-C67D-D1F890009902}"/>
              </a:ext>
            </a:extLst>
          </p:cNvPr>
          <p:cNvSpPr>
            <a:spLocks noGrp="1"/>
          </p:cNvSpPr>
          <p:nvPr>
            <p:ph type="body" sz="quarter" idx="15"/>
          </p:nvPr>
        </p:nvSpPr>
        <p:spPr>
          <a:xfrm>
            <a:off x="6781160" y="1049309"/>
            <a:ext cx="511077" cy="635000"/>
          </a:xfrm>
        </p:spPr>
        <p:txBody>
          <a:bodyPr/>
          <a:lstStyle/>
          <a:p>
            <a:r>
              <a:rPr lang="en-IE" sz="2400" b="1" dirty="0"/>
              <a:t>1</a:t>
            </a:r>
          </a:p>
        </p:txBody>
      </p:sp>
      <p:sp>
        <p:nvSpPr>
          <p:cNvPr id="18" name="Text Placeholder 2">
            <a:extLst>
              <a:ext uri="{FF2B5EF4-FFF2-40B4-BE49-F238E27FC236}">
                <a16:creationId xmlns:a16="http://schemas.microsoft.com/office/drawing/2014/main" id="{6E3A8FF5-4C8B-B893-0026-02F2EDE5650D}"/>
              </a:ext>
            </a:extLst>
          </p:cNvPr>
          <p:cNvSpPr>
            <a:spLocks noGrp="1"/>
          </p:cNvSpPr>
          <p:nvPr>
            <p:ph type="body" sz="quarter" idx="14"/>
          </p:nvPr>
        </p:nvSpPr>
        <p:spPr>
          <a:xfrm>
            <a:off x="7511069" y="865480"/>
            <a:ext cx="4465067" cy="822373"/>
          </a:xfrm>
        </p:spPr>
        <p:txBody>
          <a:bodyPr/>
          <a:lstStyle/>
          <a:p>
            <a:pPr>
              <a:lnSpc>
                <a:spcPct val="100000"/>
              </a:lnSpc>
              <a:spcBef>
                <a:spcPts val="0"/>
              </a:spcBef>
            </a:pPr>
            <a:r>
              <a:rPr lang="en-IE" sz="2000" b="1" dirty="0"/>
              <a:t>Reaktion auf eine regionale Tourismuskrise</a:t>
            </a:r>
          </a:p>
        </p:txBody>
      </p:sp>
      <p:sp>
        <p:nvSpPr>
          <p:cNvPr id="19" name="Text Placeholder 7">
            <a:extLst>
              <a:ext uri="{FF2B5EF4-FFF2-40B4-BE49-F238E27FC236}">
                <a16:creationId xmlns:a16="http://schemas.microsoft.com/office/drawing/2014/main" id="{C5E69046-CE42-EDCE-C523-78E2FAD38986}"/>
              </a:ext>
            </a:extLst>
          </p:cNvPr>
          <p:cNvSpPr txBox="1">
            <a:spLocks/>
          </p:cNvSpPr>
          <p:nvPr/>
        </p:nvSpPr>
        <p:spPr>
          <a:xfrm>
            <a:off x="7511069" y="2244120"/>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Verstehen der Ebene der Krisenaktivierung und -reaktion</a:t>
            </a:r>
            <a:endParaRPr lang="en-IE" sz="1800" b="1" i="1" dirty="0"/>
          </a:p>
        </p:txBody>
      </p:sp>
      <p:sp>
        <p:nvSpPr>
          <p:cNvPr id="20" name="Text Placeholder 8">
            <a:extLst>
              <a:ext uri="{FF2B5EF4-FFF2-40B4-BE49-F238E27FC236}">
                <a16:creationId xmlns:a16="http://schemas.microsoft.com/office/drawing/2014/main" id="{F80ADE41-52F3-1116-D8DC-34A97C1C247A}"/>
              </a:ext>
            </a:extLst>
          </p:cNvPr>
          <p:cNvSpPr txBox="1">
            <a:spLocks/>
          </p:cNvSpPr>
          <p:nvPr/>
        </p:nvSpPr>
        <p:spPr>
          <a:xfrm>
            <a:off x="6791682" y="3781479"/>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3</a:t>
            </a:r>
          </a:p>
        </p:txBody>
      </p:sp>
      <p:sp>
        <p:nvSpPr>
          <p:cNvPr id="21" name="Text Placeholder 9">
            <a:extLst>
              <a:ext uri="{FF2B5EF4-FFF2-40B4-BE49-F238E27FC236}">
                <a16:creationId xmlns:a16="http://schemas.microsoft.com/office/drawing/2014/main" id="{F9F9552F-B0CA-7394-6982-FBF91E4C8B8B}"/>
              </a:ext>
            </a:extLst>
          </p:cNvPr>
          <p:cNvSpPr txBox="1">
            <a:spLocks/>
          </p:cNvSpPr>
          <p:nvPr/>
        </p:nvSpPr>
        <p:spPr>
          <a:xfrm>
            <a:off x="7495059" y="3374294"/>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Optimierung der regionalen Krisenaufklärung</a:t>
            </a:r>
          </a:p>
        </p:txBody>
      </p:sp>
      <p:sp>
        <p:nvSpPr>
          <p:cNvPr id="22" name="Text Placeholder 10">
            <a:extLst>
              <a:ext uri="{FF2B5EF4-FFF2-40B4-BE49-F238E27FC236}">
                <a16:creationId xmlns:a16="http://schemas.microsoft.com/office/drawing/2014/main" id="{5FDB09AE-D1D4-DBC7-6063-2E577518C181}"/>
              </a:ext>
            </a:extLst>
          </p:cNvPr>
          <p:cNvSpPr txBox="1">
            <a:spLocks/>
          </p:cNvSpPr>
          <p:nvPr/>
        </p:nvSpPr>
        <p:spPr>
          <a:xfrm>
            <a:off x="6767305" y="424188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b="1" dirty="0"/>
          </a:p>
        </p:txBody>
      </p:sp>
      <p:sp>
        <p:nvSpPr>
          <p:cNvPr id="23" name="Text Placeholder 11">
            <a:extLst>
              <a:ext uri="{FF2B5EF4-FFF2-40B4-BE49-F238E27FC236}">
                <a16:creationId xmlns:a16="http://schemas.microsoft.com/office/drawing/2014/main" id="{C1C25850-9B2E-F83E-70FD-4193D16ACF90}"/>
              </a:ext>
            </a:extLst>
          </p:cNvPr>
          <p:cNvSpPr txBox="1">
            <a:spLocks/>
          </p:cNvSpPr>
          <p:nvPr/>
        </p:nvSpPr>
        <p:spPr>
          <a:xfrm>
            <a:off x="7543087" y="5111256"/>
            <a:ext cx="4465067" cy="127645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solidFill>
                  <a:srgbClr val="4D4D4D"/>
                </a:solidFill>
              </a:rPr>
              <a:t>Regionale Kommunikation für ein kohärentes, einheitliches Konzept </a:t>
            </a:r>
          </a:p>
          <a:p>
            <a:pPr>
              <a:lnSpc>
                <a:spcPct val="100000"/>
              </a:lnSpc>
              <a:spcBef>
                <a:spcPts val="0"/>
              </a:spcBef>
            </a:pPr>
            <a:r>
              <a:rPr lang="en-IE" sz="1800" i="1" dirty="0"/>
              <a:t>“</a:t>
            </a:r>
            <a:r>
              <a:rPr lang="en-IE" sz="1800" i="1" dirty="0" err="1"/>
              <a:t>Wir</a:t>
            </a:r>
            <a:r>
              <a:rPr lang="en-IE" sz="1800" i="1" dirty="0"/>
              <a:t> </a:t>
            </a:r>
            <a:r>
              <a:rPr lang="en-IE" sz="1800" i="1" dirty="0" err="1"/>
              <a:t>stehen</a:t>
            </a:r>
            <a:r>
              <a:rPr lang="en-IE" sz="1800" i="1" dirty="0"/>
              <a:t> das </a:t>
            </a:r>
            <a:r>
              <a:rPr lang="en-IE" sz="1800" i="1" dirty="0" err="1"/>
              <a:t>gemeinsam</a:t>
            </a:r>
            <a:r>
              <a:rPr lang="en-IE" sz="1800" i="1" dirty="0"/>
              <a:t> </a:t>
            </a:r>
            <a:r>
              <a:rPr lang="en-IE" sz="1800" i="1" dirty="0" err="1"/>
              <a:t>durch</a:t>
            </a:r>
            <a:r>
              <a:rPr lang="en-IE" sz="1800" i="1" dirty="0"/>
              <a:t>”</a:t>
            </a:r>
          </a:p>
        </p:txBody>
      </p:sp>
      <p:sp>
        <p:nvSpPr>
          <p:cNvPr id="24" name="Text Placeholder 4">
            <a:extLst>
              <a:ext uri="{FF2B5EF4-FFF2-40B4-BE49-F238E27FC236}">
                <a16:creationId xmlns:a16="http://schemas.microsoft.com/office/drawing/2014/main" id="{2E5FB08D-B471-2455-01FC-DF8E08AFE5DF}"/>
              </a:ext>
            </a:extLst>
          </p:cNvPr>
          <p:cNvSpPr txBox="1">
            <a:spLocks/>
          </p:cNvSpPr>
          <p:nvPr/>
        </p:nvSpPr>
        <p:spPr>
          <a:xfrm>
            <a:off x="1295400" y="191861"/>
            <a:ext cx="4800599" cy="6036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3200" b="1"/>
              <a:t>Inhaltsübersicht</a:t>
            </a:r>
            <a:endParaRPr lang="en-IE" sz="3200" dirty="0"/>
          </a:p>
        </p:txBody>
      </p:sp>
      <p:sp>
        <p:nvSpPr>
          <p:cNvPr id="25" name="Text Placeholder 3">
            <a:extLst>
              <a:ext uri="{FF2B5EF4-FFF2-40B4-BE49-F238E27FC236}">
                <a16:creationId xmlns:a16="http://schemas.microsoft.com/office/drawing/2014/main" id="{4DB249A3-4BC8-9AFC-D671-7FAD06952837}"/>
              </a:ext>
            </a:extLst>
          </p:cNvPr>
          <p:cNvSpPr txBox="1">
            <a:spLocks/>
          </p:cNvSpPr>
          <p:nvPr/>
        </p:nvSpPr>
        <p:spPr>
          <a:xfrm>
            <a:off x="6781160" y="2331814"/>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26" name="Text Placeholder 3">
            <a:extLst>
              <a:ext uri="{FF2B5EF4-FFF2-40B4-BE49-F238E27FC236}">
                <a16:creationId xmlns:a16="http://schemas.microsoft.com/office/drawing/2014/main" id="{9A71428C-FF1B-BA75-AD97-E413D9FAAE8D}"/>
              </a:ext>
            </a:extLst>
          </p:cNvPr>
          <p:cNvSpPr txBox="1">
            <a:spLocks/>
          </p:cNvSpPr>
          <p:nvPr/>
        </p:nvSpPr>
        <p:spPr>
          <a:xfrm>
            <a:off x="1053603" y="668257"/>
            <a:ext cx="5257549" cy="36193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000" b="0" dirty="0"/>
              <a:t>Aktivierung der Reaktion und Kommunikation mit der Branche für regionale Zusammenarbeit</a:t>
            </a:r>
          </a:p>
          <a:p>
            <a:pPr marL="0" indent="0" algn="l">
              <a:lnSpc>
                <a:spcPct val="100000"/>
              </a:lnSpc>
              <a:spcBef>
                <a:spcPts val="0"/>
              </a:spcBef>
            </a:pPr>
            <a:endParaRPr lang="en-GB" sz="1000" i="0" dirty="0">
              <a:effectLst/>
            </a:endParaRPr>
          </a:p>
          <a:p>
            <a:pPr marL="0" indent="0">
              <a:lnSpc>
                <a:spcPct val="100000"/>
              </a:lnSpc>
              <a:spcBef>
                <a:spcPts val="0"/>
              </a:spcBef>
            </a:pPr>
            <a:r>
              <a:rPr lang="en-GB" sz="2000" dirty="0"/>
              <a:t>Dieses Modul gibt eine Anleitung, wie Regionen bei einer Krisenreaktion vorgehen sollten, angefangen von der ersten Stunde und der sofortigen Aktivierung bis zum Beginn der Erholungsphase. Es gibt Hinweise zum Aktivierungsgrad und zu den Ansätzen für das </a:t>
            </a:r>
            <a:r>
              <a:rPr lang="en-GB" sz="2000" b="0" i="0" dirty="0">
                <a:solidFill>
                  <a:schemeClr val="bg1"/>
                </a:solidFill>
                <a:effectLst/>
              </a:rPr>
              <a:t>regionale Krisenmanagement im Tourismus und zeigt </a:t>
            </a:r>
            <a:r>
              <a:rPr lang="en-GB" sz="2000" dirty="0"/>
              <a:t>auf, wie die Regionen </a:t>
            </a:r>
            <a:r>
              <a:rPr lang="en-GB" sz="2000" b="0" i="0" dirty="0">
                <a:solidFill>
                  <a:schemeClr val="bg1"/>
                </a:solidFill>
                <a:effectLst/>
              </a:rPr>
              <a:t>mit Notdiensten, Interessengruppen und anderen Regionen </a:t>
            </a:r>
            <a:r>
              <a:rPr lang="en-GB" sz="2000" dirty="0"/>
              <a:t>zusammenarbeiten können</a:t>
            </a:r>
            <a:r>
              <a:rPr lang="en-GB" sz="2000" b="0" i="0" dirty="0">
                <a:solidFill>
                  <a:schemeClr val="bg1"/>
                </a:solidFill>
                <a:effectLst/>
              </a:rPr>
              <a:t>, um ein einheitliches, kohärentes Vorgehen zu gewährleisten. Es wird aufgezeigt, welche Rolle jeder Einzelne bei der Eindämmung und Bewältigung einer Krise zu spielen hat. </a:t>
            </a:r>
          </a:p>
        </p:txBody>
      </p:sp>
      <p:sp>
        <p:nvSpPr>
          <p:cNvPr id="27" name="TextBox 26">
            <a:extLst>
              <a:ext uri="{FF2B5EF4-FFF2-40B4-BE49-F238E27FC236}">
                <a16:creationId xmlns:a16="http://schemas.microsoft.com/office/drawing/2014/main" id="{8E233F10-736D-1518-DD4A-087217C402AF}"/>
              </a:ext>
            </a:extLst>
          </p:cNvPr>
          <p:cNvSpPr txBox="1"/>
          <p:nvPr/>
        </p:nvSpPr>
        <p:spPr>
          <a:xfrm>
            <a:off x="6096605" y="191861"/>
            <a:ext cx="6096001" cy="523220"/>
          </a:xfrm>
          <a:prstGeom prst="rect">
            <a:avLst/>
          </a:prstGeom>
          <a:solidFill>
            <a:srgbClr val="F27954"/>
          </a:solidFill>
        </p:spPr>
        <p:txBody>
          <a:bodyPr wrap="square" rtlCol="0">
            <a:spAutoFit/>
          </a:bodyPr>
          <a:lstStyle/>
          <a:p>
            <a:pPr algn="ctr"/>
            <a:r>
              <a:rPr lang="en-IE" sz="2800" dirty="0">
                <a:solidFill>
                  <a:schemeClr val="bg1"/>
                </a:solidFill>
              </a:rPr>
              <a:t>Abschnitte 1 - 4</a:t>
            </a:r>
          </a:p>
        </p:txBody>
      </p:sp>
      <p:sp>
        <p:nvSpPr>
          <p:cNvPr id="28" name="Text Placeholder 8">
            <a:extLst>
              <a:ext uri="{FF2B5EF4-FFF2-40B4-BE49-F238E27FC236}">
                <a16:creationId xmlns:a16="http://schemas.microsoft.com/office/drawing/2014/main" id="{E86715B3-F778-3A2E-7037-5DB931146D69}"/>
              </a:ext>
            </a:extLst>
          </p:cNvPr>
          <p:cNvSpPr txBox="1">
            <a:spLocks/>
          </p:cNvSpPr>
          <p:nvPr/>
        </p:nvSpPr>
        <p:spPr>
          <a:xfrm>
            <a:off x="6791682" y="5337291"/>
            <a:ext cx="462322" cy="653195"/>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4</a:t>
            </a:r>
          </a:p>
        </p:txBody>
      </p:sp>
      <p:sp>
        <p:nvSpPr>
          <p:cNvPr id="29" name="Text Placeholder 4">
            <a:extLst>
              <a:ext uri="{FF2B5EF4-FFF2-40B4-BE49-F238E27FC236}">
                <a16:creationId xmlns:a16="http://schemas.microsoft.com/office/drawing/2014/main" id="{7750FFA1-5879-36DF-5478-0A6863275A22}"/>
              </a:ext>
            </a:extLst>
          </p:cNvPr>
          <p:cNvSpPr txBox="1">
            <a:spLocks/>
          </p:cNvSpPr>
          <p:nvPr/>
        </p:nvSpPr>
        <p:spPr>
          <a:xfrm>
            <a:off x="7479051" y="4101970"/>
            <a:ext cx="4497085" cy="10869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i="1" dirty="0">
                <a:solidFill>
                  <a:srgbClr val="4D4D4D"/>
                </a:solidFill>
              </a:rPr>
              <a:t>So kann eine Region die Krisensituation optimal verstehen, die Reaktion gegebenenfalls anpassen und schnell zur Normalität zurückkehren</a:t>
            </a:r>
          </a:p>
        </p:txBody>
      </p:sp>
      <p:sp>
        <p:nvSpPr>
          <p:cNvPr id="30" name="Text Placeholder 4">
            <a:extLst>
              <a:ext uri="{FF2B5EF4-FFF2-40B4-BE49-F238E27FC236}">
                <a16:creationId xmlns:a16="http://schemas.microsoft.com/office/drawing/2014/main" id="{C9128354-F69E-3233-32E6-6F29BC046FFC}"/>
              </a:ext>
            </a:extLst>
          </p:cNvPr>
          <p:cNvSpPr txBox="1">
            <a:spLocks/>
          </p:cNvSpPr>
          <p:nvPr/>
        </p:nvSpPr>
        <p:spPr>
          <a:xfrm>
            <a:off x="7511069" y="1520519"/>
            <a:ext cx="4497085" cy="10869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i="1" dirty="0">
                <a:solidFill>
                  <a:srgbClr val="4D4D4D"/>
                </a:solidFill>
              </a:rPr>
              <a:t>Vorbereitung der europäischen Regionen auf eine drohende Krise</a:t>
            </a:r>
          </a:p>
        </p:txBody>
      </p:sp>
    </p:spTree>
    <p:extLst>
      <p:ext uri="{BB962C8B-B14F-4D97-AF65-F5344CB8AC3E}">
        <p14:creationId xmlns:p14="http://schemas.microsoft.com/office/powerpoint/2010/main" val="1525542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179412" y="1331493"/>
            <a:ext cx="5798240" cy="4525954"/>
          </a:xfrm>
        </p:spPr>
        <p:txBody>
          <a:bodyPr>
            <a:noAutofit/>
          </a:bodyPr>
          <a:lstStyle/>
          <a:p>
            <a:pPr marL="0"/>
            <a:r>
              <a:rPr lang="en-GB" sz="2400" dirty="0"/>
              <a:t>Die Regionen sollten die wichtigsten Interessengruppen am </a:t>
            </a:r>
            <a:r>
              <a:rPr lang="en-GB" sz="2400" dirty="0" err="1"/>
              <a:t>Zielort</a:t>
            </a:r>
            <a:r>
              <a:rPr lang="en-GB" sz="2400" dirty="0"/>
              <a:t> </a:t>
            </a:r>
            <a:r>
              <a:rPr lang="en-GB" sz="2400" dirty="0" err="1"/>
              <a:t>versammeln</a:t>
            </a:r>
            <a:r>
              <a:rPr lang="en-GB" sz="2400" dirty="0"/>
              <a:t> und </a:t>
            </a:r>
            <a:r>
              <a:rPr lang="en-GB" sz="2400" dirty="0" err="1"/>
              <a:t>regelmäßige</a:t>
            </a:r>
            <a:r>
              <a:rPr lang="en-GB" sz="2400" dirty="0"/>
              <a:t> </a:t>
            </a:r>
            <a:r>
              <a:rPr lang="en-GB" sz="2400" dirty="0" err="1"/>
              <a:t>Treffen</a:t>
            </a:r>
            <a:r>
              <a:rPr lang="en-GB" sz="2400" dirty="0"/>
              <a:t> </a:t>
            </a:r>
            <a:r>
              <a:rPr lang="en-GB" sz="2400" dirty="0" err="1"/>
              <a:t>vereinbaren</a:t>
            </a:r>
            <a:r>
              <a:rPr lang="en-GB" sz="2400" dirty="0"/>
              <a:t>, um sicherzustellen, dass sie bei der Krisenreaktion koordiniert vorgehen und schnell Entscheidungen treffen können. </a:t>
            </a:r>
          </a:p>
          <a:p>
            <a:pPr marL="0"/>
            <a:endParaRPr lang="en-GB" dirty="0"/>
          </a:p>
          <a:p>
            <a:pPr marL="0"/>
            <a:r>
              <a:rPr lang="en-GB" sz="2400" dirty="0"/>
              <a:t>Das ist es, was professionelle Krisenreaktionsorganisationen - wie das Gesundheitswesen, Polizeiorganisationen und das Militär - tun, wenn eine Krise eintritt. Sie haben immer wieder geübt, was zu tun ist, wer was tut und wie man kommuniziert, um vorbereitet zu sein. (</a:t>
            </a:r>
            <a:r>
              <a:rPr lang="en-GB" sz="2400" dirty="0">
                <a:hlinkClick r:id="rId3">
                  <a:extLst>
                    <a:ext uri="{A12FA001-AC4F-418D-AE19-62706E023703}">
                      <ahyp:hlinkClr xmlns:ahyp="http://schemas.microsoft.com/office/drawing/2018/hyperlinkcolor" val="tx"/>
                    </a:ext>
                  </a:extLst>
                </a:hlinkClick>
              </a:rPr>
              <a:t>Quelle</a:t>
            </a:r>
            <a:r>
              <a:rPr lang="en-GB" sz="2400" dirty="0"/>
              <a:t>)</a:t>
            </a:r>
          </a:p>
          <a:p>
            <a:pPr marL="0"/>
            <a:r>
              <a:rPr lang="en-GB" sz="2400" dirty="0"/>
              <a:t> </a:t>
            </a:r>
            <a:endParaRPr lang="en-IE" sz="20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228600"/>
            <a:ext cx="6010274" cy="1101531"/>
          </a:xfrm>
        </p:spPr>
        <p:txBody>
          <a:bodyPr>
            <a:normAutofit/>
          </a:bodyPr>
          <a:lstStyle/>
          <a:p>
            <a:r>
              <a:rPr lang="en-IE" dirty="0"/>
              <a:t>Zusammenarbeit mit Stakeholdern</a:t>
            </a:r>
          </a:p>
        </p:txBody>
      </p:sp>
      <p:pic>
        <p:nvPicPr>
          <p:cNvPr id="6" name="Grafik 5">
            <a:extLst>
              <a:ext uri="{FF2B5EF4-FFF2-40B4-BE49-F238E27FC236}">
                <a16:creationId xmlns:a16="http://schemas.microsoft.com/office/drawing/2014/main" id="{D986A40F-5BA8-7637-7017-E74BABABD428}"/>
              </a:ext>
            </a:extLst>
          </p:cNvPr>
          <p:cNvPicPr>
            <a:picLocks noChangeAspect="1"/>
          </p:cNvPicPr>
          <p:nvPr/>
        </p:nvPicPr>
        <p:blipFill>
          <a:blip r:embed="rId4"/>
          <a:stretch>
            <a:fillRect/>
          </a:stretch>
        </p:blipFill>
        <p:spPr>
          <a:xfrm>
            <a:off x="7260534" y="0"/>
            <a:ext cx="4657748" cy="6358679"/>
          </a:xfrm>
          <a:prstGeom prst="rect">
            <a:avLst/>
          </a:prstGeom>
        </p:spPr>
      </p:pic>
    </p:spTree>
    <p:extLst>
      <p:ext uri="{BB962C8B-B14F-4D97-AF65-F5344CB8AC3E}">
        <p14:creationId xmlns:p14="http://schemas.microsoft.com/office/powerpoint/2010/main" val="37625724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A0A9F2-591C-FE6A-CC1A-43E7930AA58A}"/>
              </a:ext>
            </a:extLst>
          </p:cNvPr>
          <p:cNvSpPr>
            <a:spLocks noGrp="1"/>
          </p:cNvSpPr>
          <p:nvPr>
            <p:ph type="body" sz="quarter" idx="18"/>
          </p:nvPr>
        </p:nvSpPr>
        <p:spPr>
          <a:xfrm>
            <a:off x="1179174" y="1023727"/>
            <a:ext cx="5909422" cy="4525954"/>
          </a:xfrm>
        </p:spPr>
        <p:txBody>
          <a:bodyPr>
            <a:noAutofit/>
          </a:bodyPr>
          <a:lstStyle/>
          <a:p>
            <a:pPr marL="0"/>
            <a:r>
              <a:rPr lang="en-GB" sz="2000" dirty="0"/>
              <a:t>Eine klare Kommunikation mit den Tourismusakteuren ist unerlässlich, um </a:t>
            </a:r>
            <a:r>
              <a:rPr lang="en-GB" sz="2000" dirty="0" err="1"/>
              <a:t>Missverständnisse</a:t>
            </a:r>
            <a:r>
              <a:rPr lang="en-GB" sz="2000" dirty="0"/>
              <a:t> und </a:t>
            </a:r>
            <a:r>
              <a:rPr lang="en-GB" sz="2000" dirty="0" err="1"/>
              <a:t>Spekulationen</a:t>
            </a:r>
            <a:r>
              <a:rPr lang="en-GB" sz="2000" dirty="0"/>
              <a:t> zu vermeiden. Die Kommunikation mit den Reiseveranstaltern </a:t>
            </a:r>
            <a:r>
              <a:rPr lang="en-GB" sz="2000" dirty="0" err="1"/>
              <a:t>sollte</a:t>
            </a:r>
            <a:r>
              <a:rPr lang="en-GB" sz="2000" dirty="0"/>
              <a:t> </a:t>
            </a:r>
            <a:r>
              <a:rPr lang="en-GB" sz="2000" dirty="0" err="1"/>
              <a:t>folgendes</a:t>
            </a:r>
            <a:r>
              <a:rPr lang="en-GB" sz="2000" dirty="0"/>
              <a:t> beinhalten: </a:t>
            </a:r>
          </a:p>
          <a:p>
            <a:pPr marL="342900" indent="-342900">
              <a:buFont typeface="Wingdings" panose="05000000000000000000" pitchFamily="2" charset="2"/>
              <a:buChar char="v"/>
            </a:pPr>
            <a:r>
              <a:rPr lang="en-GB" sz="2000" dirty="0"/>
              <a:t>Alle Medienerklärungen des Krisenstabs Tourismus </a:t>
            </a:r>
          </a:p>
          <a:p>
            <a:pPr marL="342900" indent="-342900">
              <a:buFont typeface="Wingdings" panose="05000000000000000000" pitchFamily="2" charset="2"/>
              <a:buChar char="v"/>
            </a:pPr>
            <a:r>
              <a:rPr lang="en-GB" sz="2000" dirty="0"/>
              <a:t>Erläutern Sie, </a:t>
            </a:r>
            <a:r>
              <a:rPr lang="en-GB" sz="2000" dirty="0" err="1"/>
              <a:t>warum</a:t>
            </a:r>
            <a:r>
              <a:rPr lang="en-GB" sz="2000" dirty="0"/>
              <a:t> das TKMT bestimmte Botschaften an die Medien (allgemeine Öffentlichkeit) entwickelt hat.</a:t>
            </a:r>
          </a:p>
          <a:p>
            <a:pPr marL="342900" indent="-342900">
              <a:buFont typeface="Wingdings" panose="05000000000000000000" pitchFamily="2" charset="2"/>
              <a:buChar char="v"/>
            </a:pPr>
            <a:r>
              <a:rPr lang="en-GB" sz="2000" dirty="0"/>
              <a:t>Schlüsselbotschaften zur Unterstützung der Betreiber bei der Beantwortung von Besucheranfragen (z. B. Sicherheits- und Reisehinweise mit Angabe von maßgeblichen Quellen und Ansprechpartnern für Anfragen, alternative </a:t>
            </a:r>
            <a:r>
              <a:rPr lang="en-GB" sz="2000" dirty="0" err="1"/>
              <a:t>Aktivitäten</a:t>
            </a:r>
            <a:r>
              <a:rPr lang="en-GB" sz="2000" dirty="0"/>
              <a:t> </a:t>
            </a:r>
            <a:r>
              <a:rPr lang="en-GB" sz="2000" dirty="0" err="1"/>
              <a:t>usw</a:t>
            </a:r>
            <a:r>
              <a:rPr lang="en-GB" sz="2000" dirty="0"/>
              <a:t>.) </a:t>
            </a:r>
          </a:p>
          <a:p>
            <a:pPr marL="342900" indent="-342900">
              <a:buFont typeface="Wingdings" panose="05000000000000000000" pitchFamily="2" charset="2"/>
              <a:buChar char="v"/>
            </a:pPr>
            <a:r>
              <a:rPr lang="en-GB" sz="2000" dirty="0"/>
              <a:t>Häufig gestellte Fragen (FAQ) für Besucher, Medien, Reiseveranstalter usw. zur Beantwortung allgemeiner Fragen über das </a:t>
            </a:r>
            <a:r>
              <a:rPr lang="en-GB" sz="2000" dirty="0" err="1"/>
              <a:t>Krisenereignis</a:t>
            </a:r>
            <a:r>
              <a:rPr lang="en-GB" sz="2000" dirty="0"/>
              <a:t> </a:t>
            </a:r>
            <a:endParaRPr lang="en-IE" sz="2000" dirty="0"/>
          </a:p>
        </p:txBody>
      </p:sp>
      <p:sp>
        <p:nvSpPr>
          <p:cNvPr id="4" name="Text Placeholder 3">
            <a:extLst>
              <a:ext uri="{FF2B5EF4-FFF2-40B4-BE49-F238E27FC236}">
                <a16:creationId xmlns:a16="http://schemas.microsoft.com/office/drawing/2014/main" id="{0D7A005D-4C65-3C12-E4D5-7ADFE4F4B510}"/>
              </a:ext>
            </a:extLst>
          </p:cNvPr>
          <p:cNvSpPr>
            <a:spLocks noGrp="1"/>
          </p:cNvSpPr>
          <p:nvPr>
            <p:ph type="body" sz="quarter" idx="16"/>
          </p:nvPr>
        </p:nvSpPr>
        <p:spPr>
          <a:xfrm>
            <a:off x="1190625" y="228600"/>
            <a:ext cx="5838825" cy="582221"/>
          </a:xfrm>
        </p:spPr>
        <p:txBody>
          <a:bodyPr>
            <a:noAutofit/>
          </a:bodyPr>
          <a:lstStyle/>
          <a:p>
            <a:r>
              <a:rPr lang="en-IE" sz="2300" dirty="0"/>
              <a:t>Was Sie den Interessenvertretern der Branche mitteilen sollten</a:t>
            </a:r>
          </a:p>
        </p:txBody>
      </p:sp>
      <p:pic>
        <p:nvPicPr>
          <p:cNvPr id="2" name="Picture Placeholder 5" descr="A person writing on a whiteboard&#10;&#10;Description automatically generated with medium confidence">
            <a:extLst>
              <a:ext uri="{FF2B5EF4-FFF2-40B4-BE49-F238E27FC236}">
                <a16:creationId xmlns:a16="http://schemas.microsoft.com/office/drawing/2014/main" id="{F65578B3-569B-78AE-9FED-812C9D4726A0}"/>
              </a:ext>
            </a:extLst>
          </p:cNvPr>
          <p:cNvPicPr>
            <a:picLocks noGrp="1" noChangeAspect="1"/>
          </p:cNvPicPr>
          <p:nvPr>
            <p:ph type="pic" sz="quarter" idx="10"/>
          </p:nvPr>
        </p:nvPicPr>
        <p:blipFill>
          <a:blip r:embed="rId2"/>
          <a:srcRect t="4480" b="4480"/>
          <a:stretch>
            <a:fillRect/>
          </a:stretch>
        </p:blipFill>
        <p:spPr>
          <a:xfrm>
            <a:off x="7297738" y="228600"/>
            <a:ext cx="4659312" cy="6362700"/>
          </a:xfrm>
        </p:spPr>
      </p:pic>
    </p:spTree>
    <p:extLst>
      <p:ext uri="{BB962C8B-B14F-4D97-AF65-F5344CB8AC3E}">
        <p14:creationId xmlns:p14="http://schemas.microsoft.com/office/powerpoint/2010/main" val="21882962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EDDAC77-E330-4B74-139E-853D46049269}"/>
              </a:ext>
            </a:extLst>
          </p:cNvPr>
          <p:cNvSpPr>
            <a:spLocks noGrp="1"/>
          </p:cNvSpPr>
          <p:nvPr>
            <p:ph type="body" sz="quarter" idx="18"/>
          </p:nvPr>
        </p:nvSpPr>
        <p:spPr>
          <a:xfrm>
            <a:off x="1207494" y="901783"/>
            <a:ext cx="5798240" cy="5542559"/>
          </a:xfrm>
        </p:spPr>
        <p:txBody>
          <a:bodyPr>
            <a:noAutofit/>
          </a:bodyPr>
          <a:lstStyle/>
          <a:p>
            <a:pPr marL="0"/>
            <a:r>
              <a:rPr lang="en-GB" sz="2100" dirty="0"/>
              <a:t>Ein offenes Ohr und die Unterstützung der Region für die Unternehmen der </a:t>
            </a:r>
            <a:r>
              <a:rPr lang="en-GB" sz="2100" dirty="0" err="1"/>
              <a:t>Tourismusbranche</a:t>
            </a:r>
            <a:r>
              <a:rPr lang="en-GB" sz="2100" dirty="0"/>
              <a:t> </a:t>
            </a:r>
            <a:r>
              <a:rPr lang="en-GB" sz="2100" dirty="0" err="1"/>
              <a:t>wird</a:t>
            </a:r>
            <a:r>
              <a:rPr lang="en-GB" sz="2100" dirty="0"/>
              <a:t> Sie </a:t>
            </a:r>
            <a:r>
              <a:rPr lang="en-GB" sz="2100" dirty="0" err="1"/>
              <a:t>sehr</a:t>
            </a:r>
            <a:r>
              <a:rPr lang="en-GB" sz="2100" dirty="0"/>
              <a:t> </a:t>
            </a:r>
            <a:r>
              <a:rPr lang="en-GB" sz="2100" dirty="0" err="1"/>
              <a:t>weit</a:t>
            </a:r>
            <a:r>
              <a:rPr lang="en-GB" sz="2100" dirty="0"/>
              <a:t> </a:t>
            </a:r>
            <a:r>
              <a:rPr lang="en-GB" sz="2100" dirty="0" err="1"/>
              <a:t>bringen</a:t>
            </a:r>
            <a:r>
              <a:rPr lang="en-GB" sz="2100" dirty="0"/>
              <a:t>. </a:t>
            </a:r>
          </a:p>
          <a:p>
            <a:pPr marL="0"/>
            <a:r>
              <a:rPr lang="en-GB" sz="2100" dirty="0"/>
              <a:t>Durch die Kontaktaufnahme mit den Unternehmen der Branche </a:t>
            </a:r>
            <a:r>
              <a:rPr lang="en-GB" sz="2100" dirty="0" err="1"/>
              <a:t>erhält</a:t>
            </a:r>
            <a:r>
              <a:rPr lang="en-GB" sz="2100" dirty="0"/>
              <a:t> das TKMT wertvolle Hinweise auf Maßnahmen, die es ergreifen kann, um ihnen zu helfen. </a:t>
            </a:r>
          </a:p>
          <a:p>
            <a:pPr marL="0"/>
            <a:endParaRPr lang="en-GB" sz="2100" dirty="0"/>
          </a:p>
          <a:p>
            <a:pPr marL="0"/>
            <a:r>
              <a:rPr lang="en-GB" sz="2100" dirty="0"/>
              <a:t>Eine Gemeinde in Schweden rief alle Unternehmen der Tourismusbranche an und stellte drei Fragen: </a:t>
            </a:r>
          </a:p>
          <a:p>
            <a:pPr indent="-457200">
              <a:buAutoNum type="arabicPeriod"/>
            </a:pPr>
            <a:r>
              <a:rPr lang="en-GB" sz="2100" dirty="0"/>
              <a:t>Wie geht es Ihrem Unternehmen? </a:t>
            </a:r>
          </a:p>
          <a:p>
            <a:pPr indent="-457200">
              <a:buAutoNum type="arabicPeriod"/>
            </a:pPr>
            <a:r>
              <a:rPr lang="en-GB" sz="2100" dirty="0"/>
              <a:t>Wie geht es Ihnen persönlich? </a:t>
            </a:r>
          </a:p>
          <a:p>
            <a:pPr indent="-457200" defTabSz="444500">
              <a:buAutoNum type="arabicPeriod"/>
            </a:pPr>
            <a:r>
              <a:rPr lang="en-GB" sz="2100" dirty="0" err="1"/>
              <a:t>Brauchen</a:t>
            </a:r>
            <a:r>
              <a:rPr lang="en-GB" sz="2100" dirty="0"/>
              <a:t> Sie ein Business-Coaching </a:t>
            </a:r>
            <a:r>
              <a:rPr lang="en-GB" sz="2100" dirty="0" err="1"/>
              <a:t>durch</a:t>
            </a:r>
            <a:r>
              <a:rPr lang="en-GB" sz="2100" dirty="0"/>
              <a:t> 	</a:t>
            </a:r>
            <a:r>
              <a:rPr lang="en-GB" sz="2100" dirty="0" err="1"/>
              <a:t>einen</a:t>
            </a:r>
            <a:r>
              <a:rPr lang="en-GB" sz="2100" dirty="0"/>
              <a:t> unserer Experten? (</a:t>
            </a:r>
            <a:r>
              <a:rPr lang="en-GB" sz="2100" dirty="0">
                <a:hlinkClick r:id="rId2">
                  <a:extLst>
                    <a:ext uri="{A12FA001-AC4F-418D-AE19-62706E023703}">
                      <ahyp:hlinkClr xmlns:ahyp="http://schemas.microsoft.com/office/drawing/2018/hyperlinkcolor" val="tx"/>
                    </a:ext>
                  </a:extLst>
                </a:hlinkClick>
              </a:rPr>
              <a:t>Quelle</a:t>
            </a:r>
            <a:r>
              <a:rPr lang="en-GB" sz="2100" dirty="0"/>
              <a:t>)</a:t>
            </a:r>
          </a:p>
          <a:p>
            <a:pPr marL="0"/>
            <a:r>
              <a:rPr lang="en-GB" sz="2100" dirty="0"/>
              <a:t> </a:t>
            </a:r>
            <a:endParaRPr lang="en-IE" sz="2100" dirty="0"/>
          </a:p>
        </p:txBody>
      </p:sp>
      <p:sp>
        <p:nvSpPr>
          <p:cNvPr id="4" name="Text Placeholder 3">
            <a:extLst>
              <a:ext uri="{FF2B5EF4-FFF2-40B4-BE49-F238E27FC236}">
                <a16:creationId xmlns:a16="http://schemas.microsoft.com/office/drawing/2014/main" id="{71521B88-1219-36FB-1AC7-7885AE4D5D9C}"/>
              </a:ext>
            </a:extLst>
          </p:cNvPr>
          <p:cNvSpPr>
            <a:spLocks noGrp="1"/>
          </p:cNvSpPr>
          <p:nvPr>
            <p:ph type="body" sz="quarter" idx="16"/>
          </p:nvPr>
        </p:nvSpPr>
        <p:spPr>
          <a:xfrm>
            <a:off x="1162051" y="93067"/>
            <a:ext cx="6010274" cy="1101531"/>
          </a:xfrm>
        </p:spPr>
        <p:txBody>
          <a:bodyPr>
            <a:normAutofit/>
          </a:bodyPr>
          <a:lstStyle/>
          <a:p>
            <a:pPr algn="ctr"/>
            <a:r>
              <a:rPr lang="en-IE" sz="2800" b="1" dirty="0"/>
              <a:t>Fragen Sie die </a:t>
            </a:r>
            <a:r>
              <a:rPr lang="en-IE" sz="2800" b="1" dirty="0" err="1"/>
              <a:t>Unternehmen</a:t>
            </a:r>
            <a:r>
              <a:rPr lang="en-IE" sz="2800" b="1" dirty="0"/>
              <a:t>, wie es ihnen geht!</a:t>
            </a:r>
          </a:p>
        </p:txBody>
      </p:sp>
      <p:pic>
        <p:nvPicPr>
          <p:cNvPr id="2" name="Picture Placeholder 9" descr="A picture containing person, person, standing&#10;&#10;Description automatically generated">
            <a:extLst>
              <a:ext uri="{FF2B5EF4-FFF2-40B4-BE49-F238E27FC236}">
                <a16:creationId xmlns:a16="http://schemas.microsoft.com/office/drawing/2014/main" id="{C50E8DD7-04FE-D0FB-3CFB-2C595E89FB84}"/>
              </a:ext>
            </a:extLst>
          </p:cNvPr>
          <p:cNvPicPr>
            <a:picLocks noGrp="1" noChangeAspect="1"/>
          </p:cNvPicPr>
          <p:nvPr>
            <p:ph type="pic" sz="quarter" idx="10"/>
          </p:nvPr>
        </p:nvPicPr>
        <p:blipFill>
          <a:blip r:embed="rId3"/>
          <a:srcRect t="4493" b="4493"/>
          <a:stretch>
            <a:fillRect/>
          </a:stretch>
        </p:blipFill>
        <p:spPr>
          <a:xfrm>
            <a:off x="7297738" y="228600"/>
            <a:ext cx="4659312" cy="6362700"/>
          </a:xfrm>
        </p:spPr>
      </p:pic>
    </p:spTree>
    <p:extLst>
      <p:ext uri="{BB962C8B-B14F-4D97-AF65-F5344CB8AC3E}">
        <p14:creationId xmlns:p14="http://schemas.microsoft.com/office/powerpoint/2010/main" val="37553499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3995012703"/>
              </p:ext>
            </p:extLst>
          </p:nvPr>
        </p:nvGraphicFramePr>
        <p:xfrm>
          <a:off x="-10274" y="-37153"/>
          <a:ext cx="12192000" cy="6525037"/>
        </p:xfrm>
        <a:graphic>
          <a:graphicData uri="http://schemas.openxmlformats.org/drawingml/2006/table">
            <a:tbl>
              <a:tblPr firstRow="1" bandRow="1">
                <a:tableStyleId>{5C22544A-7EE6-4342-B048-85BDC9FD1C3A}</a:tableStyleId>
              </a:tblPr>
              <a:tblGrid>
                <a:gridCol w="2065106">
                  <a:extLst>
                    <a:ext uri="{9D8B030D-6E8A-4147-A177-3AD203B41FA5}">
                      <a16:colId xmlns:a16="http://schemas.microsoft.com/office/drawing/2014/main" val="3584008144"/>
                    </a:ext>
                  </a:extLst>
                </a:gridCol>
                <a:gridCol w="1623316">
                  <a:extLst>
                    <a:ext uri="{9D8B030D-6E8A-4147-A177-3AD203B41FA5}">
                      <a16:colId xmlns:a16="http://schemas.microsoft.com/office/drawing/2014/main" val="2583777858"/>
                    </a:ext>
                  </a:extLst>
                </a:gridCol>
                <a:gridCol w="2137025">
                  <a:extLst>
                    <a:ext uri="{9D8B030D-6E8A-4147-A177-3AD203B41FA5}">
                      <a16:colId xmlns:a16="http://schemas.microsoft.com/office/drawing/2014/main" val="241887237"/>
                    </a:ext>
                  </a:extLst>
                </a:gridCol>
                <a:gridCol w="2337478">
                  <a:extLst>
                    <a:ext uri="{9D8B030D-6E8A-4147-A177-3AD203B41FA5}">
                      <a16:colId xmlns:a16="http://schemas.microsoft.com/office/drawing/2014/main" val="1063287475"/>
                    </a:ext>
                  </a:extLst>
                </a:gridCol>
                <a:gridCol w="4029075">
                  <a:extLst>
                    <a:ext uri="{9D8B030D-6E8A-4147-A177-3AD203B41FA5}">
                      <a16:colId xmlns:a16="http://schemas.microsoft.com/office/drawing/2014/main" val="2212712858"/>
                    </a:ext>
                  </a:extLst>
                </a:gridCol>
              </a:tblGrid>
              <a:tr h="602271">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Muster einer Kommunikationsmatrix für Interessengruppen und Zielgruppen</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923545946"/>
                  </a:ext>
                </a:extLst>
              </a:tr>
              <a:tr h="658085">
                <a:tc>
                  <a:txBody>
                    <a:bodyPr/>
                    <a:lstStyle/>
                    <a:p>
                      <a:pPr marL="0" indent="0" algn="ctr">
                        <a:buFont typeface="+mj-lt"/>
                        <a:buNone/>
                      </a:pPr>
                      <a:r>
                        <a:rPr lang="en-IE" b="1" dirty="0" err="1">
                          <a:solidFill>
                            <a:schemeClr val="bg1"/>
                          </a:solidFill>
                        </a:rPr>
                        <a:t>Zielgruppe</a:t>
                      </a:r>
                      <a:r>
                        <a:rPr lang="en-IE" b="1" dirty="0">
                          <a:solidFill>
                            <a:schemeClr val="bg1"/>
                          </a:solidFill>
                        </a:rPr>
                        <a:t>/Stake-holder-Gruppe</a:t>
                      </a:r>
                      <a:endParaRPr lang="en-IE" b="1"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Verantwortung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Methode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Zeitplan und Häufigkeit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Informationsbedürfnisse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extLst>
                  <a:ext uri="{0D108BD9-81ED-4DB2-BD59-A6C34878D82A}">
                    <a16:rowId xmlns:a16="http://schemas.microsoft.com/office/drawing/2014/main" val="3913161899"/>
                  </a:ext>
                </a:extLst>
              </a:tr>
              <a:tr h="1222158">
                <a:tc>
                  <a:txBody>
                    <a:bodyPr/>
                    <a:lstStyle/>
                    <a:p>
                      <a:r>
                        <a:rPr lang="en-IE" dirty="0">
                          <a:solidFill>
                            <a:schemeClr val="bg1"/>
                          </a:solidFill>
                        </a:rPr>
                        <a:t>TKMT-</a:t>
                      </a:r>
                      <a:r>
                        <a:rPr lang="en-IE" dirty="0" err="1">
                          <a:solidFill>
                            <a:schemeClr val="bg1"/>
                          </a:solidFill>
                        </a:rPr>
                        <a:t>Mitglieder</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 typeface="+mj-lt"/>
                        <a:buNone/>
                      </a:pPr>
                      <a:r>
                        <a:rPr lang="en-IE" dirty="0" err="1">
                          <a:solidFill>
                            <a:srgbClr val="4D4D4D"/>
                          </a:solidFill>
                        </a:rPr>
                        <a:t>Vorsitz</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GB" dirty="0" err="1">
                          <a:solidFill>
                            <a:srgbClr val="4D4D4D"/>
                          </a:solidFill>
                        </a:rPr>
                        <a:t>Telefon</a:t>
                      </a:r>
                      <a:r>
                        <a:rPr lang="en-GB" dirty="0">
                          <a:solidFill>
                            <a:srgbClr val="4D4D4D"/>
                          </a:solidFill>
                        </a:rPr>
                        <a:t>, E-Mail, </a:t>
                      </a:r>
                      <a:r>
                        <a:rPr lang="en-GB" dirty="0" err="1">
                          <a:solidFill>
                            <a:srgbClr val="4D4D4D"/>
                          </a:solidFill>
                        </a:rPr>
                        <a:t>Branchendienste</a:t>
                      </a:r>
                      <a:r>
                        <a:rPr lang="en-GB" dirty="0">
                          <a:solidFill>
                            <a:srgbClr val="4D4D4D"/>
                          </a:solidFill>
                        </a:rPr>
                        <a:t>, </a:t>
                      </a:r>
                      <a:r>
                        <a:rPr lang="en-GB" dirty="0" err="1">
                          <a:solidFill>
                            <a:srgbClr val="4D4D4D"/>
                          </a:solidFill>
                        </a:rPr>
                        <a:t>Pressemitteilungen</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GB" dirty="0">
                          <a:solidFill>
                            <a:srgbClr val="4D4D4D"/>
                          </a:solidFill>
                        </a:rPr>
                        <a:t>Sofort, dann alle zwei Tage, dann wöchentlich nach Bedarf</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GB" dirty="0">
                          <a:solidFill>
                            <a:srgbClr val="4D4D4D"/>
                          </a:solidFill>
                        </a:rPr>
                        <a:t>Art und </a:t>
                      </a:r>
                      <a:r>
                        <a:rPr lang="en-GB" dirty="0" err="1">
                          <a:solidFill>
                            <a:srgbClr val="4D4D4D"/>
                          </a:solidFill>
                        </a:rPr>
                        <a:t>Ausmaß</a:t>
                      </a:r>
                      <a:r>
                        <a:rPr lang="en-GB" dirty="0">
                          <a:solidFill>
                            <a:srgbClr val="4D4D4D"/>
                          </a:solidFill>
                        </a:rPr>
                        <a:t> der </a:t>
                      </a:r>
                      <a:r>
                        <a:rPr lang="en-GB" dirty="0" err="1">
                          <a:solidFill>
                            <a:srgbClr val="4D4D4D"/>
                          </a:solidFill>
                        </a:rPr>
                        <a:t>Krise</a:t>
                      </a:r>
                      <a:r>
                        <a:rPr lang="en-GB" dirty="0">
                          <a:solidFill>
                            <a:srgbClr val="4D4D4D"/>
                          </a:solidFill>
                        </a:rPr>
                        <a:t>. </a:t>
                      </a:r>
                      <a:r>
                        <a:rPr lang="en-GB" dirty="0" err="1">
                          <a:solidFill>
                            <a:srgbClr val="4D4D4D"/>
                          </a:solidFill>
                        </a:rPr>
                        <a:t>Informationen</a:t>
                      </a:r>
                      <a:r>
                        <a:rPr lang="en-GB" dirty="0">
                          <a:solidFill>
                            <a:srgbClr val="4D4D4D"/>
                          </a:solidFill>
                        </a:rPr>
                        <a:t> über die Auswirkungen auf die Branche. Kommunikationsmaßnahmen für alle Zielgruppen/</a:t>
                      </a:r>
                      <a:r>
                        <a:rPr lang="en-GB" dirty="0" err="1">
                          <a:solidFill>
                            <a:srgbClr val="4D4D4D"/>
                          </a:solidFill>
                        </a:rPr>
                        <a:t>Stakeholdergruppen</a:t>
                      </a:r>
                      <a:r>
                        <a:rPr lang="en-GB" dirty="0">
                          <a:solidFill>
                            <a:srgbClr val="4D4D4D"/>
                          </a:solidFill>
                        </a:rPr>
                        <a:t>.</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9685738"/>
                  </a:ext>
                </a:extLst>
              </a:tr>
              <a:tr h="658085">
                <a:tc>
                  <a:txBody>
                    <a:bodyPr/>
                    <a:lstStyle/>
                    <a:p>
                      <a:pPr marL="0" indent="0">
                        <a:buFontTx/>
                        <a:buNone/>
                      </a:pPr>
                      <a:r>
                        <a:rPr lang="en-IE" dirty="0">
                          <a:solidFill>
                            <a:schemeClr val="bg1"/>
                          </a:solidFill>
                        </a:rPr>
                        <a:t>Notdienststellen</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dirty="0" err="1">
                          <a:solidFill>
                            <a:srgbClr val="4D4D4D"/>
                          </a:solidFill>
                        </a:rPr>
                        <a:t>Informations-beauftragter</a:t>
                      </a:r>
                      <a:r>
                        <a:rPr lang="en-IE" dirty="0">
                          <a:solidFill>
                            <a:srgbClr val="4D4D4D"/>
                          </a:solidFill>
                        </a:rPr>
                        <a:t> </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IE" dirty="0" err="1">
                          <a:solidFill>
                            <a:srgbClr val="4D4D4D"/>
                          </a:solidFill>
                        </a:rPr>
                        <a:t>Telefon</a:t>
                      </a:r>
                      <a:r>
                        <a:rPr lang="en-IE" dirty="0">
                          <a:solidFill>
                            <a:srgbClr val="4D4D4D"/>
                          </a:solidFill>
                        </a:rPr>
                        <a:t>, E-Mail </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err="1">
                          <a:solidFill>
                            <a:srgbClr val="4D4D4D"/>
                          </a:solidFill>
                        </a:rPr>
                        <a:t>s.o</a:t>
                      </a:r>
                      <a:r>
                        <a:rPr lang="en-GB" dirty="0">
                          <a:solidFill>
                            <a:srgbClr val="4D4D4D"/>
                          </a:solidFill>
                        </a:rPr>
                        <a:t>.</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a:solidFill>
                            <a:srgbClr val="4D4D4D"/>
                          </a:solidFill>
                        </a:rPr>
                        <a:t>Schlüsselbotschaften für Besucher und </a:t>
                      </a:r>
                      <a:r>
                        <a:rPr lang="en-GB" dirty="0" err="1">
                          <a:solidFill>
                            <a:srgbClr val="4D4D4D"/>
                          </a:solidFill>
                        </a:rPr>
                        <a:t>Medien</a:t>
                      </a:r>
                      <a:r>
                        <a:rPr lang="en-GB" dirty="0">
                          <a:solidFill>
                            <a:srgbClr val="4D4D4D"/>
                          </a:solidFill>
                        </a:rPr>
                        <a:t>.</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517448"/>
                  </a:ext>
                </a:extLst>
              </a:tr>
              <a:tr h="1222158">
                <a:tc>
                  <a:txBody>
                    <a:bodyPr/>
                    <a:lstStyle/>
                    <a:p>
                      <a:pPr marL="0" indent="0">
                        <a:buFontTx/>
                        <a:buNone/>
                      </a:pPr>
                      <a:r>
                        <a:rPr lang="en-IE" dirty="0" err="1">
                          <a:solidFill>
                            <a:schemeClr val="bg1"/>
                          </a:solidFill>
                        </a:rPr>
                        <a:t>Tourismus-unternehmen</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dirty="0" err="1">
                          <a:solidFill>
                            <a:srgbClr val="4D4D4D"/>
                          </a:solidFill>
                        </a:rPr>
                        <a:t>Informations-beauftragter</a:t>
                      </a:r>
                      <a:r>
                        <a:rPr lang="en-IE" dirty="0">
                          <a:solidFill>
                            <a:srgbClr val="4D4D4D"/>
                          </a:solidFill>
                        </a:rPr>
                        <a:t> </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err="1">
                          <a:solidFill>
                            <a:srgbClr val="4D4D4D"/>
                          </a:solidFill>
                        </a:rPr>
                        <a:t>Branchendienste</a:t>
                      </a:r>
                      <a:r>
                        <a:rPr lang="en-GB" dirty="0">
                          <a:solidFill>
                            <a:srgbClr val="4D4D4D"/>
                          </a:solidFill>
                        </a:rPr>
                        <a:t>, </a:t>
                      </a:r>
                      <a:r>
                        <a:rPr lang="en-GB" dirty="0" err="1">
                          <a:solidFill>
                            <a:srgbClr val="4D4D4D"/>
                          </a:solidFill>
                        </a:rPr>
                        <a:t>Pressemitteilungen</a:t>
                      </a:r>
                      <a:r>
                        <a:rPr lang="en-GB" dirty="0">
                          <a:solidFill>
                            <a:srgbClr val="4D4D4D"/>
                          </a:solidFill>
                        </a:rPr>
                        <a:t>, Briefings/Sitzungen</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a:solidFill>
                            <a:srgbClr val="4D4D4D"/>
                          </a:solidFill>
                        </a:rPr>
                        <a:t>Anfänglich innerhalb von zwei Tagen, dann alle 5-7 Tage nach Bedarf</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a:solidFill>
                            <a:srgbClr val="4D4D4D"/>
                          </a:solidFill>
                        </a:rPr>
                        <a:t>Art und Ausmaß der Krise sowie vorgeschlagene Alternativen und Schlüsselinformationen für </a:t>
                      </a:r>
                      <a:r>
                        <a:rPr lang="en-GB" dirty="0" err="1">
                          <a:solidFill>
                            <a:srgbClr val="4D4D4D"/>
                          </a:solidFill>
                        </a:rPr>
                        <a:t>Besuche</a:t>
                      </a:r>
                      <a:r>
                        <a:rPr lang="en-GB" dirty="0">
                          <a:solidFill>
                            <a:srgbClr val="4D4D4D"/>
                          </a:solidFill>
                        </a:rPr>
                        <a:t>. </a:t>
                      </a:r>
                      <a:r>
                        <a:rPr lang="en-GB" dirty="0" err="1">
                          <a:solidFill>
                            <a:srgbClr val="4D4D4D"/>
                          </a:solidFill>
                        </a:rPr>
                        <a:t>Wiederherstellungsmaßnahmen</a:t>
                      </a:r>
                      <a:r>
                        <a:rPr lang="en-GB" dirty="0">
                          <a:solidFill>
                            <a:srgbClr val="4D4D4D"/>
                          </a:solidFill>
                        </a:rPr>
                        <a:t>.</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96100415"/>
                  </a:ext>
                </a:extLst>
              </a:tr>
              <a:tr h="1222158">
                <a:tc>
                  <a:txBody>
                    <a:bodyPr/>
                    <a:lstStyle/>
                    <a:p>
                      <a:pPr marL="0" indent="0">
                        <a:buFontTx/>
                        <a:buNone/>
                      </a:pPr>
                      <a:r>
                        <a:rPr lang="en-IE" dirty="0" err="1">
                          <a:solidFill>
                            <a:schemeClr val="bg1"/>
                          </a:solidFill>
                        </a:rPr>
                        <a:t>Regionale</a:t>
                      </a:r>
                      <a:r>
                        <a:rPr lang="en-IE" dirty="0">
                          <a:solidFill>
                            <a:schemeClr val="bg1"/>
                          </a:solidFill>
                        </a:rPr>
                        <a:t> </a:t>
                      </a:r>
                      <a:r>
                        <a:rPr lang="en-IE" dirty="0" err="1">
                          <a:solidFill>
                            <a:schemeClr val="bg1"/>
                          </a:solidFill>
                        </a:rPr>
                        <a:t>Tourismus</a:t>
                      </a:r>
                      <a:r>
                        <a:rPr lang="en-IE" dirty="0">
                          <a:solidFill>
                            <a:schemeClr val="bg1"/>
                          </a:solidFill>
                        </a:rPr>
                        <a:t>-organisation oder Netzwerk</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err="1">
                          <a:solidFill>
                            <a:srgbClr val="4D4D4D"/>
                          </a:solidFill>
                        </a:rPr>
                        <a:t>Vorsitz</a:t>
                      </a:r>
                      <a:endParaRPr lang="en-IE" b="0" dirty="0">
                        <a:solidFill>
                          <a:srgbClr val="4D4D4D"/>
                        </a:solidFill>
                      </a:endParaRPr>
                    </a:p>
                    <a:p>
                      <a:pPr marL="0" indent="0">
                        <a:buFontTx/>
                        <a:buNone/>
                      </a:pP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err="1">
                          <a:solidFill>
                            <a:srgbClr val="4D4D4D"/>
                          </a:solidFill>
                        </a:rPr>
                        <a:t>Telefon</a:t>
                      </a:r>
                      <a:r>
                        <a:rPr lang="en-IE" dirty="0">
                          <a:solidFill>
                            <a:srgbClr val="4D4D4D"/>
                          </a:solidFill>
                        </a:rPr>
                        <a:t>, E-Mail </a:t>
                      </a:r>
                      <a:endParaRPr lang="en-IE" b="0" dirty="0">
                        <a:solidFill>
                          <a:srgbClr val="4D4D4D"/>
                        </a:solidFill>
                      </a:endParaRPr>
                    </a:p>
                    <a:p>
                      <a:pPr marL="0" indent="0">
                        <a:buFontTx/>
                        <a:buNone/>
                      </a:pP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a:solidFill>
                            <a:srgbClr val="4D4D4D"/>
                          </a:solidFill>
                        </a:rPr>
                        <a:t>Zunächst innerhalb von zwei Tagen, dann wöchentlich nach Bedarf</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dirty="0">
                          <a:solidFill>
                            <a:srgbClr val="4D4D4D"/>
                          </a:solidFill>
                        </a:rPr>
                        <a:t>Art und Ausmaß der </a:t>
                      </a:r>
                      <a:r>
                        <a:rPr lang="en-GB" dirty="0" err="1">
                          <a:solidFill>
                            <a:srgbClr val="4D4D4D"/>
                          </a:solidFill>
                        </a:rPr>
                        <a:t>Krise</a:t>
                      </a:r>
                      <a:r>
                        <a:rPr lang="en-GB" dirty="0">
                          <a:solidFill>
                            <a:srgbClr val="4D4D4D"/>
                          </a:solidFill>
                        </a:rPr>
                        <a:t>. Informationen zu den Auswirkungen auf die </a:t>
                      </a:r>
                      <a:r>
                        <a:rPr lang="en-GB" dirty="0" err="1">
                          <a:solidFill>
                            <a:srgbClr val="4D4D4D"/>
                          </a:solidFill>
                        </a:rPr>
                        <a:t>Industrie</a:t>
                      </a:r>
                      <a:r>
                        <a:rPr lang="en-GB" dirty="0">
                          <a:solidFill>
                            <a:srgbClr val="4D4D4D"/>
                          </a:solidFill>
                        </a:rPr>
                        <a:t>. Schlüsselbotschaften für den Dialog mit den Interessengruppen.</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940122">
                <a:tc>
                  <a:txBody>
                    <a:bodyPr/>
                    <a:lstStyle/>
                    <a:p>
                      <a:r>
                        <a:rPr lang="en-GB" sz="1800" kern="1200" dirty="0" err="1">
                          <a:solidFill>
                            <a:schemeClr val="bg1"/>
                          </a:solidFill>
                          <a:latin typeface="+mn-lt"/>
                          <a:ea typeface="+mn-ea"/>
                          <a:cs typeface="+mn-cs"/>
                        </a:rPr>
                        <a:t>Tourismusbranche</a:t>
                      </a:r>
                      <a:r>
                        <a:rPr lang="en-GB" sz="1800" kern="1200" dirty="0">
                          <a:solidFill>
                            <a:schemeClr val="bg1"/>
                          </a:solidFill>
                          <a:latin typeface="+mn-lt"/>
                          <a:ea typeface="+mn-ea"/>
                          <a:cs typeface="+mn-cs"/>
                        </a:rPr>
                        <a:t> und Reisegewerbe</a:t>
                      </a:r>
                      <a:endParaRPr lang="en-IE" sz="180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dirty="0" err="1">
                          <a:solidFill>
                            <a:srgbClr val="4D4D4D"/>
                          </a:solidFill>
                        </a:rPr>
                        <a:t>Informations-beauftragter</a:t>
                      </a:r>
                      <a:r>
                        <a:rPr lang="en-IE" dirty="0">
                          <a:solidFill>
                            <a:srgbClr val="4D4D4D"/>
                          </a:solidFill>
                        </a:rPr>
                        <a:t> </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IE" dirty="0" err="1">
                          <a:solidFill>
                            <a:srgbClr val="4D4D4D"/>
                          </a:solidFill>
                        </a:rPr>
                        <a:t>Branchendienste</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GB" dirty="0">
                          <a:solidFill>
                            <a:srgbClr val="4D4D4D"/>
                          </a:solidFill>
                        </a:rPr>
                        <a:t>Zunächst innerhalb von zwei Tagen, </a:t>
                      </a:r>
                      <a:r>
                        <a:rPr lang="en-GB" dirty="0" err="1">
                          <a:solidFill>
                            <a:srgbClr val="4D4D4D"/>
                          </a:solidFill>
                        </a:rPr>
                        <a:t>dann</a:t>
                      </a:r>
                      <a:r>
                        <a:rPr lang="en-GB" dirty="0">
                          <a:solidFill>
                            <a:srgbClr val="4D4D4D"/>
                          </a:solidFill>
                        </a:rPr>
                        <a:t> alle </a:t>
                      </a:r>
                      <a:r>
                        <a:rPr lang="en-GB" dirty="0" err="1">
                          <a:solidFill>
                            <a:srgbClr val="4D4D4D"/>
                          </a:solidFill>
                        </a:rPr>
                        <a:t>zwei</a:t>
                      </a:r>
                      <a:r>
                        <a:rPr lang="en-GB" dirty="0">
                          <a:solidFill>
                            <a:srgbClr val="4D4D4D"/>
                          </a:solidFill>
                        </a:rPr>
                        <a:t> </a:t>
                      </a:r>
                      <a:r>
                        <a:rPr lang="en-GB" dirty="0" err="1">
                          <a:solidFill>
                            <a:srgbClr val="4D4D4D"/>
                          </a:solidFill>
                        </a:rPr>
                        <a:t>Wochen</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GB" dirty="0">
                          <a:solidFill>
                            <a:srgbClr val="4D4D4D"/>
                          </a:solidFill>
                        </a:rPr>
                        <a:t>Art und Ausmaß der Krise und die </a:t>
                      </a:r>
                      <a:r>
                        <a:rPr lang="en-GB" dirty="0" err="1">
                          <a:solidFill>
                            <a:srgbClr val="4D4D4D"/>
                          </a:solidFill>
                        </a:rPr>
                        <a:t>Reaktion</a:t>
                      </a:r>
                      <a:r>
                        <a:rPr lang="en-GB" dirty="0">
                          <a:solidFill>
                            <a:srgbClr val="4D4D4D"/>
                          </a:solidFill>
                        </a:rPr>
                        <a:t> auf die </a:t>
                      </a:r>
                      <a:r>
                        <a:rPr lang="en-GB" dirty="0" err="1">
                          <a:solidFill>
                            <a:srgbClr val="4D4D4D"/>
                          </a:solidFill>
                        </a:rPr>
                        <a:t>Krise</a:t>
                      </a:r>
                      <a:r>
                        <a:rPr lang="en-GB" dirty="0">
                          <a:solidFill>
                            <a:srgbClr val="4D4D4D"/>
                          </a:solidFill>
                        </a:rPr>
                        <a:t>.</a:t>
                      </a:r>
                      <a:endParaRPr lang="en-IE" b="0" dirty="0">
                        <a:solidFill>
                          <a:srgbClr val="4D4D4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94821959"/>
                  </a:ext>
                </a:extLst>
              </a:tr>
            </a:tbl>
          </a:graphicData>
        </a:graphic>
      </p:graphicFrame>
    </p:spTree>
    <p:extLst>
      <p:ext uri="{BB962C8B-B14F-4D97-AF65-F5344CB8AC3E}">
        <p14:creationId xmlns:p14="http://schemas.microsoft.com/office/powerpoint/2010/main" val="41260017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3699322372"/>
              </p:ext>
            </p:extLst>
          </p:nvPr>
        </p:nvGraphicFramePr>
        <p:xfrm>
          <a:off x="0" y="128582"/>
          <a:ext cx="12192000" cy="5706433"/>
        </p:xfrm>
        <a:graphic>
          <a:graphicData uri="http://schemas.openxmlformats.org/drawingml/2006/table">
            <a:tbl>
              <a:tblPr firstRow="1" bandRow="1">
                <a:tableStyleId>{5C22544A-7EE6-4342-B048-85BDC9FD1C3A}</a:tableStyleId>
              </a:tblPr>
              <a:tblGrid>
                <a:gridCol w="1910993">
                  <a:extLst>
                    <a:ext uri="{9D8B030D-6E8A-4147-A177-3AD203B41FA5}">
                      <a16:colId xmlns:a16="http://schemas.microsoft.com/office/drawing/2014/main" val="3584008144"/>
                    </a:ext>
                  </a:extLst>
                </a:gridCol>
                <a:gridCol w="1654140">
                  <a:extLst>
                    <a:ext uri="{9D8B030D-6E8A-4147-A177-3AD203B41FA5}">
                      <a16:colId xmlns:a16="http://schemas.microsoft.com/office/drawing/2014/main" val="2583777858"/>
                    </a:ext>
                  </a:extLst>
                </a:gridCol>
                <a:gridCol w="1910993">
                  <a:extLst>
                    <a:ext uri="{9D8B030D-6E8A-4147-A177-3AD203B41FA5}">
                      <a16:colId xmlns:a16="http://schemas.microsoft.com/office/drawing/2014/main" val="241887237"/>
                    </a:ext>
                  </a:extLst>
                </a:gridCol>
                <a:gridCol w="2686799">
                  <a:extLst>
                    <a:ext uri="{9D8B030D-6E8A-4147-A177-3AD203B41FA5}">
                      <a16:colId xmlns:a16="http://schemas.microsoft.com/office/drawing/2014/main" val="1063287475"/>
                    </a:ext>
                  </a:extLst>
                </a:gridCol>
                <a:gridCol w="4029075">
                  <a:extLst>
                    <a:ext uri="{9D8B030D-6E8A-4147-A177-3AD203B41FA5}">
                      <a16:colId xmlns:a16="http://schemas.microsoft.com/office/drawing/2014/main" val="2212712858"/>
                    </a:ext>
                  </a:extLst>
                </a:gridCol>
              </a:tblGrid>
              <a:tr h="585793">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Muster einer Matrix für die Kommunikation mit Interessengruppen und Zielgruppen</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923545946"/>
                  </a:ext>
                </a:extLst>
              </a:tr>
              <a:tr h="585793">
                <a:tc>
                  <a:txBody>
                    <a:bodyPr/>
                    <a:lstStyle/>
                    <a:p>
                      <a:pPr marL="0" indent="0" algn="ctr">
                        <a:buFont typeface="+mj-lt"/>
                        <a:buNone/>
                      </a:pPr>
                      <a:r>
                        <a:rPr lang="en-IE" b="1" dirty="0" err="1">
                          <a:solidFill>
                            <a:schemeClr val="bg1"/>
                          </a:solidFill>
                        </a:rPr>
                        <a:t>Zielgruppe</a:t>
                      </a:r>
                      <a:r>
                        <a:rPr lang="en-IE" b="1" dirty="0">
                          <a:solidFill>
                            <a:schemeClr val="bg1"/>
                          </a:solidFill>
                        </a:rPr>
                        <a:t>/Stake-holder-Gruppe</a:t>
                      </a:r>
                      <a:endParaRPr lang="en-IE" b="1"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Verantwortung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Methode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Zeitplan und Häufigkeit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lgn="ctr">
                        <a:buFont typeface="+mj-lt"/>
                        <a:buNone/>
                      </a:pPr>
                      <a:r>
                        <a:rPr lang="en-IE" b="1" dirty="0">
                          <a:solidFill>
                            <a:schemeClr val="bg1"/>
                          </a:solidFill>
                        </a:rPr>
                        <a:t>Informationsbedürfnisse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extLst>
                  <a:ext uri="{0D108BD9-81ED-4DB2-BD59-A6C34878D82A}">
                    <a16:rowId xmlns:a16="http://schemas.microsoft.com/office/drawing/2014/main" val="3913161899"/>
                  </a:ext>
                </a:extLst>
              </a:tr>
              <a:tr h="585793">
                <a:tc>
                  <a:txBody>
                    <a:bodyPr/>
                    <a:lstStyle/>
                    <a:p>
                      <a:pPr marL="0" indent="0">
                        <a:buFontTx/>
                        <a:buNone/>
                      </a:pPr>
                      <a:r>
                        <a:rPr lang="fr-FR" dirty="0">
                          <a:solidFill>
                            <a:schemeClr val="bg1"/>
                          </a:solidFill>
                        </a:rPr>
                        <a:t>Vermittler, </a:t>
                      </a:r>
                      <a:r>
                        <a:rPr lang="fr-FR" dirty="0" err="1">
                          <a:solidFill>
                            <a:schemeClr val="bg1"/>
                          </a:solidFill>
                        </a:rPr>
                        <a:t>z. </a:t>
                      </a:r>
                      <a:r>
                        <a:rPr lang="fr-FR" dirty="0">
                          <a:solidFill>
                            <a:schemeClr val="bg1"/>
                          </a:solidFill>
                        </a:rPr>
                        <a:t>B. </a:t>
                      </a:r>
                      <a:r>
                        <a:rPr lang="fr-FR" dirty="0" err="1">
                          <a:solidFill>
                            <a:schemeClr val="bg1"/>
                          </a:solidFill>
                        </a:rPr>
                        <a:t>Reise</a:t>
                      </a:r>
                      <a:r>
                        <a:rPr lang="fr-FR" dirty="0">
                          <a:solidFill>
                            <a:schemeClr val="bg1"/>
                          </a:solidFill>
                        </a:rPr>
                        <a:t>-unternehmen </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sz="1800" kern="1200" dirty="0" err="1">
                          <a:solidFill>
                            <a:srgbClr val="4D4D4D"/>
                          </a:solidFill>
                          <a:latin typeface="+mn-lt"/>
                          <a:ea typeface="+mn-ea"/>
                          <a:cs typeface="+mn-cs"/>
                        </a:rPr>
                        <a:t>Informations-beauftragter</a:t>
                      </a:r>
                      <a:r>
                        <a:rPr lang="en-IE" sz="1800" kern="1200" dirty="0">
                          <a:solidFill>
                            <a:srgbClr val="4D4D4D"/>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IE" sz="1800" kern="1200" dirty="0">
                          <a:solidFill>
                            <a:srgbClr val="4D4D4D"/>
                          </a:solidFill>
                          <a:latin typeface="+mn-lt"/>
                          <a:ea typeface="+mn-ea"/>
                          <a:cs typeface="+mn-cs"/>
                        </a:rPr>
                        <a:t>E-Mail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Zunächst innerhalb von zwei Tagen, </a:t>
                      </a:r>
                      <a:r>
                        <a:rPr lang="en-GB" sz="1800" kern="1200" dirty="0" err="1">
                          <a:solidFill>
                            <a:srgbClr val="4D4D4D"/>
                          </a:solidFill>
                          <a:latin typeface="+mn-lt"/>
                          <a:ea typeface="+mn-ea"/>
                          <a:cs typeface="+mn-cs"/>
                        </a:rPr>
                        <a:t>dann</a:t>
                      </a:r>
                      <a:r>
                        <a:rPr lang="en-GB" sz="1800" kern="1200" dirty="0">
                          <a:solidFill>
                            <a:srgbClr val="4D4D4D"/>
                          </a:solidFill>
                          <a:latin typeface="+mn-lt"/>
                          <a:ea typeface="+mn-ea"/>
                          <a:cs typeface="+mn-cs"/>
                        </a:rPr>
                        <a:t> alle </a:t>
                      </a:r>
                      <a:r>
                        <a:rPr lang="en-GB" sz="1800" kern="1200" dirty="0" err="1">
                          <a:solidFill>
                            <a:srgbClr val="4D4D4D"/>
                          </a:solidFill>
                          <a:latin typeface="+mn-lt"/>
                          <a:ea typeface="+mn-ea"/>
                          <a:cs typeface="+mn-cs"/>
                        </a:rPr>
                        <a:t>zwei</a:t>
                      </a:r>
                      <a:r>
                        <a:rPr lang="en-GB" sz="1800" kern="1200" dirty="0">
                          <a:solidFill>
                            <a:srgbClr val="4D4D4D"/>
                          </a:solidFill>
                          <a:latin typeface="+mn-lt"/>
                          <a:ea typeface="+mn-ea"/>
                          <a:cs typeface="+mn-cs"/>
                        </a:rPr>
                        <a:t> </a:t>
                      </a:r>
                      <a:r>
                        <a:rPr lang="en-GB" sz="1800" kern="1200" dirty="0" err="1">
                          <a:solidFill>
                            <a:srgbClr val="4D4D4D"/>
                          </a:solidFill>
                          <a:latin typeface="+mn-lt"/>
                          <a:ea typeface="+mn-ea"/>
                          <a:cs typeface="+mn-cs"/>
                        </a:rPr>
                        <a:t>Wochen</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Art und Ausmaß der Krise sowie vorgeschlagene Alternativen und wichtige Informationen für Besucher</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9685738"/>
                  </a:ext>
                </a:extLst>
              </a:tr>
              <a:tr h="585793">
                <a:tc>
                  <a:txBody>
                    <a:bodyPr/>
                    <a:lstStyle/>
                    <a:p>
                      <a:pPr marL="0" indent="0">
                        <a:buFontTx/>
                        <a:buNone/>
                      </a:pPr>
                      <a:r>
                        <a:rPr lang="en-IE" dirty="0">
                          <a:solidFill>
                            <a:schemeClr val="bg1"/>
                          </a:solidFill>
                        </a:rPr>
                        <a:t>Verbraucher/ Allgemeinheit</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sz="1800" kern="1200" dirty="0" err="1">
                          <a:solidFill>
                            <a:srgbClr val="4D4D4D"/>
                          </a:solidFill>
                          <a:latin typeface="+mn-lt"/>
                          <a:ea typeface="+mn-ea"/>
                          <a:cs typeface="+mn-cs"/>
                        </a:rPr>
                        <a:t>Medien-beauftragter</a:t>
                      </a:r>
                      <a:r>
                        <a:rPr lang="en-IE" sz="1800" kern="1200" dirty="0">
                          <a:solidFill>
                            <a:srgbClr val="4D4D4D"/>
                          </a:solidFill>
                          <a:latin typeface="+mn-lt"/>
                          <a:ea typeface="+mn-ea"/>
                          <a:cs typeface="+mn-cs"/>
                        </a:rPr>
                        <a:t> </a:t>
                      </a:r>
                      <a:r>
                        <a:rPr lang="en-IE" sz="1800" kern="1200" dirty="0" err="1">
                          <a:solidFill>
                            <a:srgbClr val="4D4D4D"/>
                          </a:solidFill>
                          <a:latin typeface="+mn-lt"/>
                          <a:ea typeface="+mn-ea"/>
                          <a:cs typeface="+mn-cs"/>
                        </a:rPr>
                        <a:t>Informations-beauftragter</a:t>
                      </a:r>
                      <a:r>
                        <a:rPr lang="en-IE" sz="1800" kern="1200" dirty="0">
                          <a:solidFill>
                            <a:srgbClr val="4D4D4D"/>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IE" sz="1800" kern="1200" dirty="0">
                          <a:solidFill>
                            <a:srgbClr val="4D4D4D"/>
                          </a:solidFill>
                          <a:latin typeface="+mn-lt"/>
                          <a:ea typeface="+mn-ea"/>
                          <a:cs typeface="+mn-cs"/>
                        </a:rPr>
                        <a:t>Verbraucher-Websites (lokal, regional, staatlich) Reiseberichte Soziale Medien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Zunächst innerhalb von zwei Tagen, </a:t>
                      </a:r>
                      <a:r>
                        <a:rPr lang="en-GB" sz="1800" kern="1200" dirty="0" err="1">
                          <a:solidFill>
                            <a:srgbClr val="4D4D4D"/>
                          </a:solidFill>
                          <a:latin typeface="+mn-lt"/>
                          <a:ea typeface="+mn-ea"/>
                          <a:cs typeface="+mn-cs"/>
                        </a:rPr>
                        <a:t>dann</a:t>
                      </a:r>
                      <a:r>
                        <a:rPr lang="en-GB" sz="1800" kern="1200" dirty="0">
                          <a:solidFill>
                            <a:srgbClr val="4D4D4D"/>
                          </a:solidFill>
                          <a:latin typeface="+mn-lt"/>
                          <a:ea typeface="+mn-ea"/>
                          <a:cs typeface="+mn-cs"/>
                        </a:rPr>
                        <a:t> alle </a:t>
                      </a:r>
                      <a:r>
                        <a:rPr lang="en-GB" sz="1800" kern="1200" dirty="0" err="1">
                          <a:solidFill>
                            <a:srgbClr val="4D4D4D"/>
                          </a:solidFill>
                          <a:latin typeface="+mn-lt"/>
                          <a:ea typeface="+mn-ea"/>
                          <a:cs typeface="+mn-cs"/>
                        </a:rPr>
                        <a:t>zwei</a:t>
                      </a:r>
                      <a:r>
                        <a:rPr lang="en-GB" sz="1800" kern="1200" dirty="0">
                          <a:solidFill>
                            <a:srgbClr val="4D4D4D"/>
                          </a:solidFill>
                          <a:latin typeface="+mn-lt"/>
                          <a:ea typeface="+mn-ea"/>
                          <a:cs typeface="+mn-cs"/>
                        </a:rPr>
                        <a:t> </a:t>
                      </a:r>
                      <a:r>
                        <a:rPr lang="en-GB" sz="1800" kern="1200" dirty="0" err="1">
                          <a:solidFill>
                            <a:srgbClr val="4D4D4D"/>
                          </a:solidFill>
                          <a:latin typeface="+mn-lt"/>
                          <a:ea typeface="+mn-ea"/>
                          <a:cs typeface="+mn-cs"/>
                        </a:rPr>
                        <a:t>Wochen</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Aktuelle Sachinformationen und alternative Aktivitäten und Orte, vorzugsweise in der Region</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517448"/>
                  </a:ext>
                </a:extLst>
              </a:tr>
              <a:tr h="585793">
                <a:tc>
                  <a:txBody>
                    <a:bodyPr/>
                    <a:lstStyle/>
                    <a:p>
                      <a:pPr marL="0" indent="0">
                        <a:buFontTx/>
                        <a:buNone/>
                      </a:pPr>
                      <a:r>
                        <a:rPr lang="en-IE" dirty="0">
                          <a:solidFill>
                            <a:schemeClr val="bg1"/>
                          </a:solidFill>
                        </a:rPr>
                        <a:t>Medien</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sz="1800" kern="1200" dirty="0" err="1">
                          <a:solidFill>
                            <a:srgbClr val="4D4D4D"/>
                          </a:solidFill>
                          <a:latin typeface="+mn-lt"/>
                          <a:ea typeface="+mn-ea"/>
                          <a:cs typeface="+mn-cs"/>
                        </a:rPr>
                        <a:t>Medien-beauftragter</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IE" sz="1800" kern="1200" dirty="0">
                          <a:solidFill>
                            <a:srgbClr val="4D4D4D"/>
                          </a:solidFill>
                          <a:latin typeface="+mn-lt"/>
                          <a:ea typeface="+mn-ea"/>
                          <a:cs typeface="+mn-cs"/>
                        </a:rPr>
                        <a:t>Stellungnahme der Holding </a:t>
                      </a:r>
                      <a:r>
                        <a:rPr lang="en-IE" sz="1800" kern="1200" dirty="0" err="1">
                          <a:solidFill>
                            <a:srgbClr val="4D4D4D"/>
                          </a:solidFill>
                          <a:latin typeface="+mn-lt"/>
                          <a:ea typeface="+mn-ea"/>
                          <a:cs typeface="+mn-cs"/>
                        </a:rPr>
                        <a:t>Pressemitteilung</a:t>
                      </a:r>
                      <a:r>
                        <a:rPr lang="en-IE" sz="1800" kern="1200" dirty="0">
                          <a:solidFill>
                            <a:srgbClr val="4D4D4D"/>
                          </a:solidFill>
                          <a:latin typeface="+mn-lt"/>
                          <a:ea typeface="+mn-ea"/>
                          <a:cs typeface="+mn-cs"/>
                        </a:rPr>
                        <a:t> Medieninterviews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Zunächst innerhalb von zwei Tagen, dann vierzehntägig nach Bedarf</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Aktuelle Sachinformationen und alternative Aktivitäten und Orte, vorzugsweise in der Region</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96100415"/>
                  </a:ext>
                </a:extLst>
              </a:tr>
              <a:tr h="585793">
                <a:tc>
                  <a:txBody>
                    <a:bodyPr/>
                    <a:lstStyle/>
                    <a:p>
                      <a:pPr marL="0" indent="0">
                        <a:buFontTx/>
                        <a:buNone/>
                      </a:pPr>
                      <a:r>
                        <a:rPr lang="fr-FR" dirty="0" err="1">
                          <a:solidFill>
                            <a:schemeClr val="bg1"/>
                          </a:solidFill>
                        </a:rPr>
                        <a:t>Vermittler</a:t>
                      </a:r>
                      <a:r>
                        <a:rPr lang="fr-FR" dirty="0">
                          <a:solidFill>
                            <a:schemeClr val="bg1"/>
                          </a:solidFill>
                        </a:rPr>
                        <a:t>, </a:t>
                      </a:r>
                      <a:r>
                        <a:rPr lang="fr-FR" dirty="0" err="1">
                          <a:solidFill>
                            <a:schemeClr val="bg1"/>
                          </a:solidFill>
                        </a:rPr>
                        <a:t>z.B</a:t>
                      </a:r>
                      <a:r>
                        <a:rPr lang="fr-FR" dirty="0">
                          <a:solidFill>
                            <a:schemeClr val="bg1"/>
                          </a:solidFill>
                        </a:rPr>
                        <a:t>. </a:t>
                      </a:r>
                      <a:r>
                        <a:rPr lang="fr-FR" dirty="0" err="1">
                          <a:solidFill>
                            <a:schemeClr val="bg1"/>
                          </a:solidFill>
                        </a:rPr>
                        <a:t>Autovermietung</a:t>
                      </a:r>
                      <a:endParaRPr lang="en-IE" b="0"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Tx/>
                        <a:buNone/>
                      </a:pPr>
                      <a:r>
                        <a:rPr lang="en-IE" sz="1800" kern="1200" dirty="0" err="1">
                          <a:solidFill>
                            <a:srgbClr val="4D4D4D"/>
                          </a:solidFill>
                          <a:latin typeface="+mn-lt"/>
                          <a:ea typeface="+mn-ea"/>
                          <a:cs typeface="+mn-cs"/>
                        </a:rPr>
                        <a:t>Informations-beauftragter</a:t>
                      </a:r>
                      <a:r>
                        <a:rPr lang="en-IE" sz="1800" kern="1200" dirty="0">
                          <a:solidFill>
                            <a:srgbClr val="4D4D4D"/>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IE" sz="1800" kern="1200" dirty="0">
                          <a:solidFill>
                            <a:srgbClr val="4D4D4D"/>
                          </a:solidFill>
                          <a:latin typeface="+mn-lt"/>
                          <a:ea typeface="+mn-ea"/>
                          <a:cs typeface="+mn-cs"/>
                        </a:rPr>
                        <a:t>E-Mail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Zunächst innerhalb von zwei Tagen, dann vierzehntägig nach Bedarf</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Tx/>
                        <a:buNone/>
                      </a:pPr>
                      <a:r>
                        <a:rPr lang="en-GB" sz="1800" kern="1200" dirty="0">
                          <a:solidFill>
                            <a:srgbClr val="4D4D4D"/>
                          </a:solidFill>
                          <a:latin typeface="+mn-lt"/>
                          <a:ea typeface="+mn-ea"/>
                          <a:cs typeface="+mn-cs"/>
                        </a:rPr>
                        <a:t>Art und Ausmaß der Krise sowie vorgeschlagene Alternativen und wichtige Informationen für Besucher</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bl>
          </a:graphicData>
        </a:graphic>
      </p:graphicFrame>
    </p:spTree>
    <p:extLst>
      <p:ext uri="{BB962C8B-B14F-4D97-AF65-F5344CB8AC3E}">
        <p14:creationId xmlns:p14="http://schemas.microsoft.com/office/powerpoint/2010/main" val="13996122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876920"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36322417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Irland Entwickler von Modulen</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25000" lnSpcReduction="20000"/>
          </a:bodyPr>
          <a:lstStyle/>
          <a:p>
            <a:pPr>
              <a:lnSpc>
                <a:spcPct val="120000"/>
              </a:lnSpc>
              <a:spcBef>
                <a:spcPts val="0"/>
              </a:spcBef>
            </a:pPr>
            <a:r>
              <a:rPr lang="de-DE" sz="16100" b="1" dirty="0"/>
              <a:t>Gut gemacht!</a:t>
            </a:r>
          </a:p>
          <a:p>
            <a:pPr>
              <a:lnSpc>
                <a:spcPct val="120000"/>
              </a:lnSpc>
              <a:spcBef>
                <a:spcPts val="0"/>
              </a:spcBef>
            </a:pPr>
            <a:endParaRPr lang="de-DE" sz="10100" b="1" dirty="0"/>
          </a:p>
          <a:p>
            <a:pPr>
              <a:lnSpc>
                <a:spcPct val="120000"/>
              </a:lnSpc>
              <a:spcBef>
                <a:spcPts val="0"/>
              </a:spcBef>
            </a:pPr>
            <a:r>
              <a:rPr lang="de-DE" sz="11000" dirty="0"/>
              <a:t>Sie haben das sechste Modul abgeschlossen.</a:t>
            </a:r>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algn="just">
              <a:tabLst>
                <a:tab pos="2865755" algn="ctr"/>
                <a:tab pos="5731510" algn="r"/>
              </a:tabLst>
            </a:pP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2020-1-UK01-KA203-079083</a:t>
            </a:r>
          </a:p>
        </p:txBody>
      </p:sp>
    </p:spTree>
    <p:extLst>
      <p:ext uri="{BB962C8B-B14F-4D97-AF65-F5344CB8AC3E}">
        <p14:creationId xmlns:p14="http://schemas.microsoft.com/office/powerpoint/2010/main" val="1255757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733139" y="237808"/>
            <a:ext cx="4716425" cy="582221"/>
          </a:xfrm>
        </p:spPr>
        <p:txBody>
          <a:bodyPr>
            <a:normAutofit lnSpcReduction="10000"/>
          </a:bodyPr>
          <a:lstStyle/>
          <a:p>
            <a:r>
              <a:rPr lang="en-IE" dirty="0">
                <a:solidFill>
                  <a:srgbClr val="3AA091"/>
                </a:solidFill>
              </a:rPr>
              <a:t>Lernergebnisse</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323615" y="753036"/>
            <a:ext cx="5395868" cy="5867156"/>
          </a:xfrm>
          <a:solidFill>
            <a:schemeClr val="bg1"/>
          </a:solidFill>
        </p:spPr>
        <p:txBody>
          <a:bodyPr>
            <a:noAutofit/>
          </a:bodyPr>
          <a:lstStyle/>
          <a:p>
            <a:pPr marL="0" indent="0"/>
            <a:endParaRPr lang="en-IE" sz="1900" dirty="0">
              <a:solidFill>
                <a:srgbClr val="4D4D4D"/>
              </a:solidFill>
            </a:endParaRPr>
          </a:p>
          <a:p>
            <a:pPr marL="342900" indent="-342900">
              <a:buFont typeface="Wingdings" panose="05000000000000000000" pitchFamily="2" charset="2"/>
              <a:buChar char="v"/>
            </a:pPr>
            <a:r>
              <a:rPr lang="en-IE" sz="1900" b="1" dirty="0">
                <a:solidFill>
                  <a:srgbClr val="7A547C"/>
                </a:solidFill>
              </a:rPr>
              <a:t>Machen</a:t>
            </a:r>
            <a:r>
              <a:rPr lang="en-IE" sz="1900" b="1" dirty="0">
                <a:solidFill>
                  <a:srgbClr val="7030A0"/>
                </a:solidFill>
              </a:rPr>
              <a:t> </a:t>
            </a:r>
            <a:r>
              <a:rPr lang="en-IE" sz="1900" b="1" dirty="0">
                <a:solidFill>
                  <a:srgbClr val="7A547C"/>
                </a:solidFill>
              </a:rPr>
              <a:t>Sie sich </a:t>
            </a:r>
            <a:r>
              <a:rPr lang="en-IE" sz="1900" dirty="0">
                <a:solidFill>
                  <a:srgbClr val="4D4D4D"/>
                </a:solidFill>
              </a:rPr>
              <a:t>mit den verschiedenen regionalen Krisenprotokollen, Aktivierungs- und Reaktionsstufen </a:t>
            </a:r>
            <a:r>
              <a:rPr lang="en-IE" sz="1900" b="1" dirty="0">
                <a:solidFill>
                  <a:srgbClr val="7A547C"/>
                </a:solidFill>
              </a:rPr>
              <a:t>vertraut</a:t>
            </a:r>
            <a:r>
              <a:rPr lang="en-IE" sz="1900" dirty="0">
                <a:solidFill>
                  <a:srgbClr val="7A547C"/>
                </a:solidFill>
              </a:rPr>
              <a:t>. </a:t>
            </a:r>
          </a:p>
          <a:p>
            <a:pPr marL="342900" indent="-342900">
              <a:buFont typeface="Wingdings" panose="05000000000000000000" pitchFamily="2" charset="2"/>
              <a:buChar char="v"/>
            </a:pPr>
            <a:r>
              <a:rPr lang="en-IE" sz="1900" b="1" dirty="0">
                <a:solidFill>
                  <a:srgbClr val="F37C57"/>
                </a:solidFill>
              </a:rPr>
              <a:t>Verstehen Sie,</a:t>
            </a:r>
            <a:r>
              <a:rPr lang="en-IE" sz="1900" b="1" dirty="0">
                <a:solidFill>
                  <a:srgbClr val="4D4D4D"/>
                </a:solidFill>
              </a:rPr>
              <a:t> </a:t>
            </a:r>
            <a:r>
              <a:rPr lang="en-IE" sz="1900" dirty="0" err="1">
                <a:solidFill>
                  <a:srgbClr val="4D4D4D"/>
                </a:solidFill>
              </a:rPr>
              <a:t>dass</a:t>
            </a:r>
            <a:r>
              <a:rPr lang="en-IE" sz="1900" dirty="0">
                <a:solidFill>
                  <a:srgbClr val="4D4D4D"/>
                </a:solidFill>
              </a:rPr>
              <a:t> eine koordinierte Reaktion </a:t>
            </a:r>
            <a:r>
              <a:rPr lang="en-IE" sz="1900" dirty="0" err="1">
                <a:solidFill>
                  <a:srgbClr val="4D4D4D"/>
                </a:solidFill>
              </a:rPr>
              <a:t>eine</a:t>
            </a:r>
            <a:r>
              <a:rPr lang="en-IE" sz="1900" dirty="0">
                <a:solidFill>
                  <a:srgbClr val="4D4D4D"/>
                </a:solidFill>
              </a:rPr>
              <a:t> </a:t>
            </a:r>
            <a:r>
              <a:rPr lang="en-IE" sz="1900" dirty="0" err="1">
                <a:solidFill>
                  <a:srgbClr val="4D4D4D"/>
                </a:solidFill>
              </a:rPr>
              <a:t>wichtige</a:t>
            </a:r>
            <a:r>
              <a:rPr lang="en-IE" sz="1900" dirty="0">
                <a:solidFill>
                  <a:srgbClr val="4D4D4D"/>
                </a:solidFill>
              </a:rPr>
              <a:t> </a:t>
            </a:r>
            <a:r>
              <a:rPr lang="en-IE" sz="1900" dirty="0" err="1">
                <a:solidFill>
                  <a:srgbClr val="4D4D4D"/>
                </a:solidFill>
              </a:rPr>
              <a:t>Voraussetzung</a:t>
            </a:r>
            <a:r>
              <a:rPr lang="en-IE" sz="1900" dirty="0">
                <a:solidFill>
                  <a:srgbClr val="4D4D4D"/>
                </a:solidFill>
              </a:rPr>
              <a:t> für </a:t>
            </a:r>
            <a:r>
              <a:rPr lang="en-IE" sz="1900" dirty="0" err="1">
                <a:solidFill>
                  <a:srgbClr val="4D4D4D"/>
                </a:solidFill>
              </a:rPr>
              <a:t>Beruhigung</a:t>
            </a:r>
            <a:r>
              <a:rPr lang="en-IE" sz="1900" dirty="0">
                <a:solidFill>
                  <a:srgbClr val="4D4D4D"/>
                </a:solidFill>
              </a:rPr>
              <a:t> und </a:t>
            </a:r>
            <a:r>
              <a:rPr lang="en-IE" sz="1900" dirty="0" err="1">
                <a:solidFill>
                  <a:srgbClr val="4D4D4D"/>
                </a:solidFill>
              </a:rPr>
              <a:t>Kontrolle</a:t>
            </a:r>
            <a:r>
              <a:rPr lang="en-IE" sz="1900" dirty="0">
                <a:solidFill>
                  <a:srgbClr val="4D4D4D"/>
                </a:solidFill>
              </a:rPr>
              <a:t> </a:t>
            </a:r>
            <a:r>
              <a:rPr lang="en-IE" sz="1900" dirty="0" err="1">
                <a:solidFill>
                  <a:srgbClr val="4D4D4D"/>
                </a:solidFill>
              </a:rPr>
              <a:t>ist</a:t>
            </a:r>
            <a:r>
              <a:rPr lang="en-IE" sz="1900" dirty="0">
                <a:solidFill>
                  <a:srgbClr val="4D4D4D"/>
                </a:solidFill>
              </a:rPr>
              <a:t>.</a:t>
            </a:r>
          </a:p>
          <a:p>
            <a:pPr marL="342900" indent="-342900">
              <a:buFont typeface="Wingdings" panose="05000000000000000000" pitchFamily="2" charset="2"/>
              <a:buChar char="v"/>
            </a:pPr>
            <a:r>
              <a:rPr lang="en-IE" sz="1900" b="1" dirty="0">
                <a:solidFill>
                  <a:srgbClr val="002060"/>
                </a:solidFill>
              </a:rPr>
              <a:t>Lernen Sie</a:t>
            </a:r>
            <a:r>
              <a:rPr lang="en-IE" sz="1900" dirty="0">
                <a:solidFill>
                  <a:srgbClr val="4D4D4D"/>
                </a:solidFill>
              </a:rPr>
              <a:t>, wie man Aufklärung </a:t>
            </a:r>
            <a:r>
              <a:rPr lang="en-IE" sz="1900" dirty="0" err="1">
                <a:solidFill>
                  <a:srgbClr val="4D4D4D"/>
                </a:solidFill>
              </a:rPr>
              <a:t>optimiert</a:t>
            </a:r>
            <a:r>
              <a:rPr lang="en-IE" sz="1900" dirty="0">
                <a:solidFill>
                  <a:srgbClr val="4D4D4D"/>
                </a:solidFill>
              </a:rPr>
              <a:t>, damit eine Region gut informiert ist und sich schnell an eine neue Norm </a:t>
            </a:r>
            <a:r>
              <a:rPr lang="en-IE" sz="1900" dirty="0" err="1">
                <a:solidFill>
                  <a:srgbClr val="4D4D4D"/>
                </a:solidFill>
              </a:rPr>
              <a:t>anpassen</a:t>
            </a:r>
            <a:r>
              <a:rPr lang="en-IE" sz="1900" dirty="0">
                <a:solidFill>
                  <a:srgbClr val="4D4D4D"/>
                </a:solidFill>
              </a:rPr>
              <a:t> </a:t>
            </a:r>
            <a:r>
              <a:rPr lang="en-IE" sz="1900" dirty="0" err="1">
                <a:solidFill>
                  <a:srgbClr val="4D4D4D"/>
                </a:solidFill>
              </a:rPr>
              <a:t>kann</a:t>
            </a:r>
            <a:r>
              <a:rPr lang="en-IE" sz="1900" dirty="0">
                <a:solidFill>
                  <a:srgbClr val="4D4D4D"/>
                </a:solidFill>
              </a:rPr>
              <a:t>.</a:t>
            </a:r>
          </a:p>
          <a:p>
            <a:pPr marL="342900" indent="-342900">
              <a:buFont typeface="Wingdings" panose="05000000000000000000" pitchFamily="2" charset="2"/>
              <a:buChar char="v"/>
            </a:pPr>
            <a:r>
              <a:rPr lang="en-IE" sz="1900" b="1" dirty="0">
                <a:solidFill>
                  <a:srgbClr val="3AA091"/>
                </a:solidFill>
              </a:rPr>
              <a:t>Lernen Sie</a:t>
            </a:r>
            <a:r>
              <a:rPr lang="en-IE" sz="1900" dirty="0">
                <a:solidFill>
                  <a:srgbClr val="4D4D4D"/>
                </a:solidFill>
              </a:rPr>
              <a:t>, wie man regionale Kommunikationssysteme einrichtet, um </a:t>
            </a:r>
            <a:r>
              <a:rPr lang="en-IE" sz="1900" dirty="0" err="1">
                <a:solidFill>
                  <a:srgbClr val="4D4D4D"/>
                </a:solidFill>
              </a:rPr>
              <a:t>Informationen</a:t>
            </a:r>
            <a:r>
              <a:rPr lang="en-IE" sz="1900" dirty="0">
                <a:solidFill>
                  <a:srgbClr val="4D4D4D"/>
                </a:solidFill>
              </a:rPr>
              <a:t> in Echtzeit </a:t>
            </a:r>
            <a:r>
              <a:rPr lang="en-IE" sz="1900" dirty="0" err="1">
                <a:solidFill>
                  <a:srgbClr val="4D4D4D"/>
                </a:solidFill>
              </a:rPr>
              <a:t>zu</a:t>
            </a:r>
            <a:r>
              <a:rPr lang="en-IE" sz="1900" dirty="0">
                <a:solidFill>
                  <a:srgbClr val="4D4D4D"/>
                </a:solidFill>
              </a:rPr>
              <a:t> </a:t>
            </a:r>
            <a:r>
              <a:rPr lang="en-IE" sz="1900" dirty="0" err="1">
                <a:solidFill>
                  <a:srgbClr val="4D4D4D"/>
                </a:solidFill>
              </a:rPr>
              <a:t>vermitteln</a:t>
            </a:r>
            <a:r>
              <a:rPr lang="en-IE" sz="1900" dirty="0">
                <a:solidFill>
                  <a:srgbClr val="4D4D4D"/>
                </a:solidFill>
              </a:rPr>
              <a:t>, damit alle angemessen auf eine Krise </a:t>
            </a:r>
            <a:r>
              <a:rPr lang="en-IE" sz="1900" dirty="0" err="1">
                <a:solidFill>
                  <a:srgbClr val="4D4D4D"/>
                </a:solidFill>
              </a:rPr>
              <a:t>reagieren</a:t>
            </a:r>
            <a:r>
              <a:rPr lang="en-IE" sz="1900" dirty="0">
                <a:solidFill>
                  <a:srgbClr val="4D4D4D"/>
                </a:solidFill>
              </a:rPr>
              <a:t> </a:t>
            </a:r>
            <a:r>
              <a:rPr lang="en-IE" sz="1900" dirty="0" err="1">
                <a:solidFill>
                  <a:srgbClr val="4D4D4D"/>
                </a:solidFill>
              </a:rPr>
              <a:t>können</a:t>
            </a:r>
            <a:r>
              <a:rPr lang="en-IE" sz="1900" dirty="0">
                <a:solidFill>
                  <a:srgbClr val="4D4D4D"/>
                </a:solidFill>
              </a:rPr>
              <a:t>. </a:t>
            </a:r>
          </a:p>
          <a:p>
            <a:pPr marL="342900" indent="-342900">
              <a:buFont typeface="Wingdings" panose="05000000000000000000" pitchFamily="2" charset="2"/>
              <a:buChar char="v"/>
            </a:pPr>
            <a:r>
              <a:rPr lang="en-IE" sz="1900" b="1" dirty="0">
                <a:solidFill>
                  <a:srgbClr val="7A547C"/>
                </a:solidFill>
              </a:rPr>
              <a:t>Verstehen Sie</a:t>
            </a:r>
            <a:r>
              <a:rPr lang="en-IE" sz="1900" dirty="0">
                <a:solidFill>
                  <a:srgbClr val="4D4D4D"/>
                </a:solidFill>
              </a:rPr>
              <a:t>, wie man mit der Branche arbeitet und kommuniziert, und machen Sie sich mit der Rolle des TKMT </a:t>
            </a:r>
            <a:r>
              <a:rPr lang="en-IE" sz="1900" b="1" dirty="0" err="1">
                <a:solidFill>
                  <a:srgbClr val="7A547C"/>
                </a:solidFill>
              </a:rPr>
              <a:t>vertraut</a:t>
            </a:r>
            <a:r>
              <a:rPr lang="en-IE" sz="1900" b="1" dirty="0">
                <a:solidFill>
                  <a:srgbClr val="7A547C"/>
                </a:solidFill>
              </a:rPr>
              <a:t>.</a:t>
            </a:r>
          </a:p>
        </p:txBody>
      </p:sp>
      <p:pic>
        <p:nvPicPr>
          <p:cNvPr id="7" name="Grafik 6">
            <a:extLst>
              <a:ext uri="{FF2B5EF4-FFF2-40B4-BE49-F238E27FC236}">
                <a16:creationId xmlns:a16="http://schemas.microsoft.com/office/drawing/2014/main" id="{FCBAEAE8-A413-7DF7-69A5-993DAA3CB085}"/>
              </a:ext>
            </a:extLst>
          </p:cNvPr>
          <p:cNvPicPr>
            <a:picLocks noChangeAspect="1"/>
          </p:cNvPicPr>
          <p:nvPr/>
        </p:nvPicPr>
        <p:blipFill>
          <a:blip r:embed="rId2"/>
          <a:stretch>
            <a:fillRect/>
          </a:stretch>
        </p:blipFill>
        <p:spPr>
          <a:xfrm>
            <a:off x="6797039" y="0"/>
            <a:ext cx="5394961" cy="6858000"/>
          </a:xfrm>
          <a:prstGeom prst="rect">
            <a:avLst/>
          </a:prstGeom>
        </p:spPr>
      </p:pic>
    </p:spTree>
    <p:extLst>
      <p:ext uri="{BB962C8B-B14F-4D97-AF65-F5344CB8AC3E}">
        <p14:creationId xmlns:p14="http://schemas.microsoft.com/office/powerpoint/2010/main" val="2197852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4787EB14-4BBF-7FE9-B55C-015DF9213F7E}"/>
              </a:ext>
            </a:extLst>
          </p:cNvPr>
          <p:cNvSpPr>
            <a:spLocks noGrp="1"/>
          </p:cNvSpPr>
          <p:nvPr>
            <p:ph type="body" sz="quarter" idx="16"/>
          </p:nvPr>
        </p:nvSpPr>
        <p:spPr>
          <a:xfrm>
            <a:off x="6420495" y="1328734"/>
            <a:ext cx="5113283" cy="1683407"/>
          </a:xfrm>
        </p:spPr>
        <p:txBody>
          <a:bodyPr>
            <a:normAutofit/>
          </a:bodyPr>
          <a:lstStyle/>
          <a:p>
            <a:r>
              <a:rPr lang="en-IE" sz="3600" b="0" dirty="0"/>
              <a:t>1.  Reaktion auf eine regionale Tourismuskrise</a:t>
            </a:r>
          </a:p>
        </p:txBody>
      </p:sp>
      <p:sp>
        <p:nvSpPr>
          <p:cNvPr id="2" name="Text Placeholder 6">
            <a:extLst>
              <a:ext uri="{FF2B5EF4-FFF2-40B4-BE49-F238E27FC236}">
                <a16:creationId xmlns:a16="http://schemas.microsoft.com/office/drawing/2014/main" id="{5A888150-F2C9-184E-8EBA-47720D0D756E}"/>
              </a:ext>
            </a:extLst>
          </p:cNvPr>
          <p:cNvSpPr>
            <a:spLocks noGrp="1"/>
          </p:cNvSpPr>
          <p:nvPr>
            <p:ph type="body" sz="quarter" idx="18"/>
          </p:nvPr>
        </p:nvSpPr>
        <p:spPr>
          <a:xfrm>
            <a:off x="6420496" y="2418882"/>
            <a:ext cx="5523854" cy="851567"/>
          </a:xfrm>
        </p:spPr>
        <p:txBody>
          <a:bodyPr anchor="ctr"/>
          <a:lstStyle/>
          <a:p>
            <a:pPr marL="0" indent="0"/>
            <a:r>
              <a:rPr lang="en-IE" dirty="0"/>
              <a:t>Vorbereitung der </a:t>
            </a:r>
            <a:r>
              <a:rPr lang="en-IE" dirty="0" err="1"/>
              <a:t>europäischen</a:t>
            </a:r>
            <a:r>
              <a:rPr lang="en-IE" dirty="0"/>
              <a:t> </a:t>
            </a:r>
            <a:r>
              <a:rPr lang="en-IE" dirty="0" err="1"/>
              <a:t>Regionen</a:t>
            </a:r>
            <a:r>
              <a:rPr lang="en-IE" dirty="0"/>
              <a:t> auf eine drohende Krise</a:t>
            </a:r>
          </a:p>
        </p:txBody>
      </p:sp>
      <p:pic>
        <p:nvPicPr>
          <p:cNvPr id="3" name="Picture Placeholder 9" descr="A picture containing grass, smoke, outdoor, steam&#10;&#10;Description automatically generated">
            <a:extLst>
              <a:ext uri="{FF2B5EF4-FFF2-40B4-BE49-F238E27FC236}">
                <a16:creationId xmlns:a16="http://schemas.microsoft.com/office/drawing/2014/main" id="{C4C56E49-9C94-62D7-7AE3-C7EF92033272}"/>
              </a:ext>
            </a:extLst>
          </p:cNvPr>
          <p:cNvPicPr>
            <a:picLocks noGrp="1" noChangeAspect="1"/>
          </p:cNvPicPr>
          <p:nvPr>
            <p:ph type="pic" sz="quarter" idx="10"/>
          </p:nvPr>
        </p:nvPicPr>
        <p:blipFill>
          <a:blip r:embed="rId2"/>
          <a:srcRect t="6195" b="6195"/>
          <a:stretch>
            <a:fillRect/>
          </a:stretch>
        </p:blipFill>
        <p:spPr>
          <a:xfrm>
            <a:off x="241300" y="228600"/>
            <a:ext cx="11696700" cy="5764213"/>
          </a:xfrm>
        </p:spPr>
      </p:pic>
    </p:spTree>
    <p:extLst>
      <p:ext uri="{BB962C8B-B14F-4D97-AF65-F5344CB8AC3E}">
        <p14:creationId xmlns:p14="http://schemas.microsoft.com/office/powerpoint/2010/main" val="1245498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9DCAFA7-2EE5-C7D5-D711-66FA2E910559}"/>
              </a:ext>
            </a:extLst>
          </p:cNvPr>
          <p:cNvSpPr>
            <a:spLocks noGrp="1"/>
          </p:cNvSpPr>
          <p:nvPr>
            <p:ph type="body" sz="quarter" idx="4294967295"/>
          </p:nvPr>
        </p:nvSpPr>
        <p:spPr>
          <a:xfrm>
            <a:off x="1152525" y="1943112"/>
            <a:ext cx="5924550" cy="4525954"/>
          </a:xfrm>
        </p:spPr>
        <p:txBody>
          <a:bodyPr>
            <a:noAutofit/>
          </a:bodyPr>
          <a:lstStyle/>
          <a:p>
            <a:pPr marL="0" indent="0">
              <a:lnSpc>
                <a:spcPct val="100000"/>
              </a:lnSpc>
              <a:spcBef>
                <a:spcPts val="0"/>
              </a:spcBef>
              <a:buNone/>
            </a:pPr>
            <a:r>
              <a:rPr lang="en-GB" sz="2000" dirty="0">
                <a:solidFill>
                  <a:schemeClr val="bg1"/>
                </a:solidFill>
              </a:rPr>
              <a:t>Ziel des Krisenmanagements ist es, die </a:t>
            </a:r>
            <a:r>
              <a:rPr lang="en-GB" sz="2000" b="1" dirty="0">
                <a:solidFill>
                  <a:schemeClr val="bg1"/>
                </a:solidFill>
              </a:rPr>
              <a:t>langfristigen Auswirkungen auf eine Region</a:t>
            </a:r>
            <a:r>
              <a:rPr lang="en-GB" sz="2000" dirty="0">
                <a:solidFill>
                  <a:schemeClr val="bg1"/>
                </a:solidFill>
              </a:rPr>
              <a:t>, ihre Interessengruppen, Unternehmen, ihr Image und ihre Mitarbeiter zu </a:t>
            </a:r>
            <a:r>
              <a:rPr lang="en-GB" sz="2000" b="1" dirty="0">
                <a:solidFill>
                  <a:schemeClr val="bg1"/>
                </a:solidFill>
              </a:rPr>
              <a:t>minimieren</a:t>
            </a:r>
            <a:r>
              <a:rPr lang="en-GB" sz="2000" dirty="0">
                <a:solidFill>
                  <a:schemeClr val="bg1"/>
                </a:solidFill>
              </a:rPr>
              <a:t>, bis die Krise überwunden ist. Die COVID-19-Pandemie hat uns allen eine nur allzu reale Lektion in Sachen Krisenmanagement erteilt. Überall auf der Welt befinden sich die Unternehmen noch in unterschiedlichen Stadien </a:t>
            </a:r>
            <a:r>
              <a:rPr lang="en-GB" sz="2000" dirty="0" err="1">
                <a:solidFill>
                  <a:schemeClr val="bg1"/>
                </a:solidFill>
              </a:rPr>
              <a:t>ihrer</a:t>
            </a:r>
            <a:r>
              <a:rPr lang="en-GB" sz="2000" dirty="0">
                <a:solidFill>
                  <a:schemeClr val="bg1"/>
                </a:solidFill>
              </a:rPr>
              <a:t> </a:t>
            </a:r>
            <a:r>
              <a:rPr lang="en-GB" sz="2000" dirty="0" err="1">
                <a:solidFill>
                  <a:schemeClr val="bg1"/>
                </a:solidFill>
              </a:rPr>
              <a:t>Reaktion</a:t>
            </a:r>
            <a:r>
              <a:rPr lang="en-GB" sz="2000" dirty="0">
                <a:solidFill>
                  <a:schemeClr val="bg1"/>
                </a:solidFill>
              </a:rPr>
              <a:t>. Ohne einen Plan und eine klare Führungs- oder Reaktionsstrategie kann eine Tourismusregion in Krisenzeiten nicht weiterarbeiten. Das Krisenmanagement umfasst die notwendigen Schritte, um die Region, die Unternehmen und die </a:t>
            </a:r>
            <a:r>
              <a:rPr lang="en-GB" sz="2000" dirty="0" err="1">
                <a:solidFill>
                  <a:schemeClr val="bg1"/>
                </a:solidFill>
              </a:rPr>
              <a:t>Identität</a:t>
            </a:r>
            <a:r>
              <a:rPr lang="en-GB" sz="2000" dirty="0">
                <a:solidFill>
                  <a:schemeClr val="bg1"/>
                </a:solidFill>
              </a:rPr>
              <a:t> </a:t>
            </a:r>
            <a:r>
              <a:rPr lang="en-GB" sz="2000" dirty="0" err="1">
                <a:solidFill>
                  <a:schemeClr val="bg1"/>
                </a:solidFill>
              </a:rPr>
              <a:t>aufrechtzuerhalten</a:t>
            </a:r>
            <a:r>
              <a:rPr lang="en-GB" sz="2000" dirty="0">
                <a:solidFill>
                  <a:schemeClr val="bg1"/>
                </a:solidFill>
              </a:rPr>
              <a:t> und den normalen Betrieb wiederherzustellen und fortzusetzen. </a:t>
            </a:r>
            <a:endParaRPr lang="en-IE" sz="2000" dirty="0">
              <a:solidFill>
                <a:schemeClr val="bg1"/>
              </a:solidFill>
            </a:endParaRPr>
          </a:p>
        </p:txBody>
      </p:sp>
      <p:sp>
        <p:nvSpPr>
          <p:cNvPr id="7" name="Text Placeholder 6">
            <a:extLst>
              <a:ext uri="{FF2B5EF4-FFF2-40B4-BE49-F238E27FC236}">
                <a16:creationId xmlns:a16="http://schemas.microsoft.com/office/drawing/2014/main" id="{DE06F6E9-E4A0-8D58-F151-D108AB1C07AF}"/>
              </a:ext>
            </a:extLst>
          </p:cNvPr>
          <p:cNvSpPr>
            <a:spLocks noGrp="1"/>
          </p:cNvSpPr>
          <p:nvPr>
            <p:ph type="body" sz="quarter" idx="4294967295"/>
          </p:nvPr>
        </p:nvSpPr>
        <p:spPr>
          <a:xfrm>
            <a:off x="1152525" y="227009"/>
            <a:ext cx="5813977" cy="582221"/>
          </a:xfrm>
        </p:spPr>
        <p:txBody>
          <a:bodyPr>
            <a:noAutofit/>
          </a:bodyPr>
          <a:lstStyle/>
          <a:p>
            <a:pPr marL="0" indent="0" algn="ctr">
              <a:lnSpc>
                <a:spcPct val="100000"/>
              </a:lnSpc>
              <a:spcBef>
                <a:spcPts val="0"/>
              </a:spcBef>
              <a:buNone/>
            </a:pPr>
            <a:r>
              <a:rPr lang="en-IE" sz="2800" b="1" dirty="0">
                <a:solidFill>
                  <a:schemeClr val="bg1"/>
                </a:solidFill>
              </a:rPr>
              <a:t>COVID-19 macht die Regionen auf die Notwendigkeit eines Krisenreaktionsmanagements aufmerksam</a:t>
            </a:r>
          </a:p>
        </p:txBody>
      </p:sp>
      <p:pic>
        <p:nvPicPr>
          <p:cNvPr id="2" name="Picture Placeholder 2" descr="A picture containing text, road, outdoor, street&#10;&#10;Description automatically generated">
            <a:extLst>
              <a:ext uri="{FF2B5EF4-FFF2-40B4-BE49-F238E27FC236}">
                <a16:creationId xmlns:a16="http://schemas.microsoft.com/office/drawing/2014/main" id="{A9997A0C-144D-5B4F-C6C6-2954742181AA}"/>
              </a:ext>
            </a:extLst>
          </p:cNvPr>
          <p:cNvPicPr>
            <a:picLocks noGrp="1" noChangeAspect="1"/>
          </p:cNvPicPr>
          <p:nvPr>
            <p:ph type="pic" sz="quarter" idx="10"/>
          </p:nvPr>
        </p:nvPicPr>
        <p:blipFill>
          <a:blip r:embed="rId2"/>
          <a:srcRect t="4480" b="4480"/>
          <a:stretch>
            <a:fillRect/>
          </a:stretch>
        </p:blipFill>
        <p:spPr>
          <a:xfrm>
            <a:off x="7297738" y="228600"/>
            <a:ext cx="4659312" cy="6362700"/>
          </a:xfrm>
        </p:spPr>
      </p:pic>
    </p:spTree>
    <p:extLst>
      <p:ext uri="{BB962C8B-B14F-4D97-AF65-F5344CB8AC3E}">
        <p14:creationId xmlns:p14="http://schemas.microsoft.com/office/powerpoint/2010/main" val="2501966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B73191-6D01-C386-864A-A70E5D6008E7}"/>
              </a:ext>
            </a:extLst>
          </p:cNvPr>
          <p:cNvSpPr>
            <a:spLocks noGrp="1"/>
          </p:cNvSpPr>
          <p:nvPr>
            <p:ph type="body" sz="quarter" idx="4294967295"/>
          </p:nvPr>
        </p:nvSpPr>
        <p:spPr>
          <a:xfrm>
            <a:off x="1297885" y="1217422"/>
            <a:ext cx="5750615" cy="5373878"/>
          </a:xfrm>
        </p:spPr>
        <p:txBody>
          <a:bodyPr>
            <a:normAutofit fontScale="85000" lnSpcReduction="20000"/>
          </a:bodyPr>
          <a:lstStyle/>
          <a:p>
            <a:pPr marL="0" indent="0">
              <a:lnSpc>
                <a:spcPct val="100000"/>
              </a:lnSpc>
              <a:spcBef>
                <a:spcPts val="0"/>
              </a:spcBef>
              <a:buNone/>
            </a:pPr>
            <a:r>
              <a:rPr lang="en-IE" dirty="0">
                <a:solidFill>
                  <a:schemeClr val="bg1"/>
                </a:solidFill>
              </a:rPr>
              <a:t>Das Krisenmanagementteam sollte die erste Anlaufstelle sein, wenn eine regionale Tourismuskrise eintritt. Dieses muss:</a:t>
            </a:r>
          </a:p>
          <a:p>
            <a:pPr marL="0" indent="0">
              <a:lnSpc>
                <a:spcPct val="100000"/>
              </a:lnSpc>
              <a:spcBef>
                <a:spcPts val="0"/>
              </a:spcBef>
              <a:buNone/>
            </a:pPr>
            <a:endParaRPr lang="en-IE" dirty="0">
              <a:solidFill>
                <a:schemeClr val="bg1"/>
              </a:solidFill>
            </a:endParaRPr>
          </a:p>
          <a:p>
            <a:pPr>
              <a:lnSpc>
                <a:spcPct val="100000"/>
              </a:lnSpc>
              <a:spcBef>
                <a:spcPts val="0"/>
              </a:spcBef>
            </a:pPr>
            <a:r>
              <a:rPr lang="en-IE" dirty="0" err="1">
                <a:solidFill>
                  <a:schemeClr val="bg1"/>
                </a:solidFill>
              </a:rPr>
              <a:t>versuchen</a:t>
            </a:r>
            <a:r>
              <a:rPr lang="en-IE" dirty="0">
                <a:solidFill>
                  <a:schemeClr val="bg1"/>
                </a:solidFill>
              </a:rPr>
              <a:t>, den Verlust oder den künftigen </a:t>
            </a:r>
            <a:r>
              <a:rPr lang="en-IE" b="1" dirty="0">
                <a:solidFill>
                  <a:schemeClr val="bg1"/>
                </a:solidFill>
              </a:rPr>
              <a:t>Verlust von Menschenleben </a:t>
            </a:r>
            <a:r>
              <a:rPr lang="en-IE" dirty="0">
                <a:solidFill>
                  <a:schemeClr val="bg1"/>
                </a:solidFill>
              </a:rPr>
              <a:t>oder Verletzungen oder Schäden zu verhindern.</a:t>
            </a:r>
          </a:p>
          <a:p>
            <a:pPr marL="0" indent="0">
              <a:lnSpc>
                <a:spcPct val="100000"/>
              </a:lnSpc>
              <a:spcBef>
                <a:spcPts val="0"/>
              </a:spcBef>
            </a:pPr>
            <a:endParaRPr lang="en-IE" dirty="0">
              <a:solidFill>
                <a:schemeClr val="bg1"/>
              </a:solidFill>
            </a:endParaRPr>
          </a:p>
          <a:p>
            <a:pPr>
              <a:lnSpc>
                <a:spcPct val="100000"/>
              </a:lnSpc>
              <a:spcBef>
                <a:spcPts val="0"/>
              </a:spcBef>
            </a:pPr>
            <a:r>
              <a:rPr lang="en-IE" dirty="0">
                <a:solidFill>
                  <a:schemeClr val="bg1"/>
                </a:solidFill>
              </a:rPr>
              <a:t>die Situation durch Alarmierung der zuständigen Einsatzkräfte, Rettungsdienste und </a:t>
            </a:r>
            <a:r>
              <a:rPr lang="en-IE" dirty="0" err="1">
                <a:solidFill>
                  <a:schemeClr val="bg1"/>
                </a:solidFill>
              </a:rPr>
              <a:t>Freiwilligengruppen</a:t>
            </a:r>
            <a:r>
              <a:rPr lang="en-IE" dirty="0">
                <a:solidFill>
                  <a:schemeClr val="bg1"/>
                </a:solidFill>
              </a:rPr>
              <a:t> </a:t>
            </a:r>
            <a:r>
              <a:rPr lang="en-IE" dirty="0" err="1">
                <a:solidFill>
                  <a:schemeClr val="bg1"/>
                </a:solidFill>
              </a:rPr>
              <a:t>eindämmen</a:t>
            </a:r>
            <a:r>
              <a:rPr lang="en-IE" dirty="0">
                <a:solidFill>
                  <a:schemeClr val="bg1"/>
                </a:solidFill>
              </a:rPr>
              <a:t> und </a:t>
            </a:r>
            <a:r>
              <a:rPr lang="en-IE" dirty="0" err="1">
                <a:solidFill>
                  <a:schemeClr val="bg1"/>
                </a:solidFill>
              </a:rPr>
              <a:t>entschärfen</a:t>
            </a:r>
            <a:r>
              <a:rPr lang="en-IE" dirty="0">
                <a:solidFill>
                  <a:schemeClr val="bg1"/>
                </a:solidFill>
              </a:rPr>
              <a:t>.</a:t>
            </a:r>
          </a:p>
          <a:p>
            <a:pPr marL="0" indent="0">
              <a:lnSpc>
                <a:spcPct val="100000"/>
              </a:lnSpc>
              <a:spcBef>
                <a:spcPts val="0"/>
              </a:spcBef>
            </a:pPr>
            <a:endParaRPr lang="en-IE" dirty="0">
              <a:solidFill>
                <a:schemeClr val="bg1"/>
              </a:solidFill>
            </a:endParaRPr>
          </a:p>
          <a:p>
            <a:pPr>
              <a:lnSpc>
                <a:spcPct val="100000"/>
              </a:lnSpc>
              <a:spcBef>
                <a:spcPts val="0"/>
              </a:spcBef>
            </a:pPr>
            <a:r>
              <a:rPr lang="en-IE" dirty="0">
                <a:solidFill>
                  <a:schemeClr val="bg1"/>
                </a:solidFill>
              </a:rPr>
              <a:t>die </a:t>
            </a:r>
            <a:r>
              <a:rPr lang="en-IE" dirty="0" err="1">
                <a:solidFill>
                  <a:schemeClr val="bg1"/>
                </a:solidFill>
              </a:rPr>
              <a:t>Folgen</a:t>
            </a:r>
            <a:r>
              <a:rPr lang="en-IE" dirty="0">
                <a:solidFill>
                  <a:schemeClr val="bg1"/>
                </a:solidFill>
              </a:rPr>
              <a:t> des </a:t>
            </a:r>
            <a:r>
              <a:rPr lang="en-IE" dirty="0" err="1">
                <a:solidFill>
                  <a:schemeClr val="bg1"/>
                </a:solidFill>
              </a:rPr>
              <a:t>Schocks</a:t>
            </a:r>
            <a:r>
              <a:rPr lang="en-IE" dirty="0">
                <a:solidFill>
                  <a:schemeClr val="bg1"/>
                </a:solidFill>
              </a:rPr>
              <a:t> </a:t>
            </a:r>
            <a:r>
              <a:rPr lang="en-IE" dirty="0" err="1">
                <a:solidFill>
                  <a:schemeClr val="bg1"/>
                </a:solidFill>
              </a:rPr>
              <a:t>durch</a:t>
            </a:r>
            <a:r>
              <a:rPr lang="en-IE" dirty="0">
                <a:solidFill>
                  <a:schemeClr val="bg1"/>
                </a:solidFill>
              </a:rPr>
              <a:t> Unterstützung auf lokaler und </a:t>
            </a:r>
            <a:r>
              <a:rPr lang="en-IE" dirty="0" err="1">
                <a:solidFill>
                  <a:schemeClr val="bg1"/>
                </a:solidFill>
              </a:rPr>
              <a:t>Branchenebene</a:t>
            </a:r>
            <a:r>
              <a:rPr lang="en-IE" dirty="0">
                <a:solidFill>
                  <a:schemeClr val="bg1"/>
                </a:solidFill>
              </a:rPr>
              <a:t> </a:t>
            </a:r>
            <a:r>
              <a:rPr lang="en-IE" dirty="0" err="1">
                <a:solidFill>
                  <a:schemeClr val="bg1"/>
                </a:solidFill>
              </a:rPr>
              <a:t>verringern</a:t>
            </a:r>
            <a:r>
              <a:rPr lang="en-IE" dirty="0">
                <a:solidFill>
                  <a:schemeClr val="bg1"/>
                </a:solidFill>
              </a:rPr>
              <a:t> und den </a:t>
            </a:r>
            <a:r>
              <a:rPr lang="en-IE" dirty="0" err="1">
                <a:solidFill>
                  <a:schemeClr val="bg1"/>
                </a:solidFill>
              </a:rPr>
              <a:t>Wiederaufbau</a:t>
            </a:r>
            <a:r>
              <a:rPr lang="en-IE" dirty="0">
                <a:solidFill>
                  <a:schemeClr val="bg1"/>
                </a:solidFill>
              </a:rPr>
              <a:t> </a:t>
            </a:r>
            <a:r>
              <a:rPr lang="en-IE" dirty="0" err="1">
                <a:solidFill>
                  <a:schemeClr val="bg1"/>
                </a:solidFill>
              </a:rPr>
              <a:t>fördern</a:t>
            </a:r>
            <a:r>
              <a:rPr lang="en-IE" dirty="0">
                <a:solidFill>
                  <a:schemeClr val="bg1"/>
                </a:solidFill>
              </a:rPr>
              <a:t>.</a:t>
            </a:r>
          </a:p>
        </p:txBody>
      </p:sp>
      <p:sp>
        <p:nvSpPr>
          <p:cNvPr id="4" name="Text Placeholder 3">
            <a:extLst>
              <a:ext uri="{FF2B5EF4-FFF2-40B4-BE49-F238E27FC236}">
                <a16:creationId xmlns:a16="http://schemas.microsoft.com/office/drawing/2014/main" id="{11BC7FB4-04B0-8393-C572-1EAE7D047CD7}"/>
              </a:ext>
            </a:extLst>
          </p:cNvPr>
          <p:cNvSpPr>
            <a:spLocks noGrp="1"/>
          </p:cNvSpPr>
          <p:nvPr>
            <p:ph type="body" sz="quarter" idx="4294967295"/>
          </p:nvPr>
        </p:nvSpPr>
        <p:spPr>
          <a:xfrm>
            <a:off x="1043234" y="304399"/>
            <a:ext cx="6259915" cy="582221"/>
          </a:xfrm>
        </p:spPr>
        <p:txBody>
          <a:bodyPr anchor="ctr">
            <a:normAutofit/>
          </a:bodyPr>
          <a:lstStyle/>
          <a:p>
            <a:pPr marL="0" indent="0" algn="ctr">
              <a:buNone/>
            </a:pPr>
            <a:r>
              <a:rPr lang="en-IE" b="1" dirty="0">
                <a:solidFill>
                  <a:schemeClr val="bg1"/>
                </a:solidFill>
              </a:rPr>
              <a:t>Krisenmanagement-Team aktivieren</a:t>
            </a:r>
          </a:p>
        </p:txBody>
      </p:sp>
      <p:pic>
        <p:nvPicPr>
          <p:cNvPr id="2" name="Picture Placeholder 5" descr="A group of people sitting around a table with laptops and papers&#10;&#10;Description automatically generated with medium confidence">
            <a:extLst>
              <a:ext uri="{FF2B5EF4-FFF2-40B4-BE49-F238E27FC236}">
                <a16:creationId xmlns:a16="http://schemas.microsoft.com/office/drawing/2014/main" id="{DE6DEE86-47A0-91A3-1F3B-28DA936FD184}"/>
              </a:ext>
            </a:extLst>
          </p:cNvPr>
          <p:cNvPicPr>
            <a:picLocks noGrp="1" noChangeAspect="1"/>
          </p:cNvPicPr>
          <p:nvPr>
            <p:ph type="pic" sz="quarter" idx="10"/>
          </p:nvPr>
        </p:nvPicPr>
        <p:blipFill>
          <a:blip r:embed="rId2"/>
          <a:srcRect t="4435" b="4435"/>
          <a:stretch>
            <a:fillRect/>
          </a:stretch>
        </p:blipFill>
        <p:spPr>
          <a:xfrm>
            <a:off x="7297738" y="228600"/>
            <a:ext cx="4659312" cy="6362700"/>
          </a:xfrm>
        </p:spPr>
      </p:pic>
    </p:spTree>
    <p:extLst>
      <p:ext uri="{BB962C8B-B14F-4D97-AF65-F5344CB8AC3E}">
        <p14:creationId xmlns:p14="http://schemas.microsoft.com/office/powerpoint/2010/main" val="1561344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B73191-6D01-C386-864A-A70E5D6008E7}"/>
              </a:ext>
            </a:extLst>
          </p:cNvPr>
          <p:cNvSpPr>
            <a:spLocks noGrp="1"/>
          </p:cNvSpPr>
          <p:nvPr>
            <p:ph type="body" sz="quarter" idx="4294967295"/>
          </p:nvPr>
        </p:nvSpPr>
        <p:spPr>
          <a:xfrm>
            <a:off x="1247775" y="810821"/>
            <a:ext cx="5829299" cy="5942404"/>
          </a:xfrm>
        </p:spPr>
        <p:txBody>
          <a:bodyPr>
            <a:normAutofit fontScale="70000" lnSpcReduction="20000"/>
          </a:bodyPr>
          <a:lstStyle/>
          <a:p>
            <a:pPr marL="0" indent="0" algn="l" fontAlgn="auto">
              <a:lnSpc>
                <a:spcPct val="120000"/>
              </a:lnSpc>
              <a:spcBef>
                <a:spcPts val="0"/>
              </a:spcBef>
              <a:buNone/>
            </a:pPr>
            <a:r>
              <a:rPr lang="en-GB" b="0" i="0" dirty="0">
                <a:solidFill>
                  <a:schemeClr val="bg1"/>
                </a:solidFill>
                <a:effectLst/>
              </a:rPr>
              <a:t>Der KMP </a:t>
            </a:r>
            <a:r>
              <a:rPr lang="en-GB" dirty="0" err="1">
                <a:solidFill>
                  <a:schemeClr val="bg1"/>
                </a:solidFill>
              </a:rPr>
              <a:t>ist</a:t>
            </a:r>
            <a:r>
              <a:rPr lang="en-GB" dirty="0">
                <a:solidFill>
                  <a:schemeClr val="bg1"/>
                </a:solidFill>
              </a:rPr>
              <a:t> die erste Anlaufstelle für ein Krisenmanagementteam. Er ist das Mittel, mit dem eine Region verhindert, dass sich eine Situation verschlimmert. Der KMP (siehe Modul 5) </a:t>
            </a:r>
            <a:r>
              <a:rPr lang="en-GB" b="0" i="0" dirty="0">
                <a:solidFill>
                  <a:schemeClr val="bg1"/>
                </a:solidFill>
                <a:effectLst/>
              </a:rPr>
              <a:t>legt fest, wie eine Tourismusregion im Krisenfall reagieren wird. In dem Plan sollte festgelegt werden, wer Maßnahmen ergreift und welche Rolle er dabei spielt. Das Ziel eines Krisenmanagementplans ist es, den Schaden zu minimieren und den Geschäftsbetrieb so schnell wie möglich wiederherzustellen. Der Krisenmanagementplan muss ein lebendiges Dokument sein, auf das sich das Krisenmanagementteam beziehen und das es sofort und </a:t>
            </a:r>
            <a:r>
              <a:rPr lang="en-GB" b="0" i="0" dirty="0" err="1">
                <a:solidFill>
                  <a:schemeClr val="bg1"/>
                </a:solidFill>
                <a:effectLst/>
              </a:rPr>
              <a:t>regelmäßig</a:t>
            </a:r>
            <a:r>
              <a:rPr lang="en-GB" b="0" i="0" dirty="0">
                <a:solidFill>
                  <a:schemeClr val="bg1"/>
                </a:solidFill>
                <a:effectLst/>
              </a:rPr>
              <a:t> aktualisieren kann. </a:t>
            </a:r>
          </a:p>
          <a:p>
            <a:pPr marL="0" indent="0" algn="l" fontAlgn="auto">
              <a:lnSpc>
                <a:spcPct val="120000"/>
              </a:lnSpc>
              <a:spcBef>
                <a:spcPts val="0"/>
              </a:spcBef>
            </a:pPr>
            <a:endParaRPr lang="en-GB" dirty="0">
              <a:solidFill>
                <a:schemeClr val="bg1"/>
              </a:solidFill>
            </a:endParaRPr>
          </a:p>
          <a:p>
            <a:pPr marL="0" indent="0" algn="l" fontAlgn="auto">
              <a:lnSpc>
                <a:spcPct val="120000"/>
              </a:lnSpc>
              <a:spcBef>
                <a:spcPts val="0"/>
              </a:spcBef>
              <a:buNone/>
            </a:pPr>
            <a:r>
              <a:rPr lang="en-GB" dirty="0">
                <a:solidFill>
                  <a:schemeClr val="bg1"/>
                </a:solidFill>
              </a:rPr>
              <a:t>Es muss einfach zu handhaben sein und wie eine Checkliste funktionieren, die alle wichtigen Informationen enthält, so dass das Team im </a:t>
            </a:r>
            <a:r>
              <a:rPr lang="en-GB" dirty="0" err="1">
                <a:solidFill>
                  <a:schemeClr val="bg1"/>
                </a:solidFill>
              </a:rPr>
              <a:t>Krisenfall</a:t>
            </a:r>
            <a:r>
              <a:rPr lang="en-GB" dirty="0">
                <a:solidFill>
                  <a:schemeClr val="bg1"/>
                </a:solidFill>
              </a:rPr>
              <a:t> </a:t>
            </a:r>
            <a:r>
              <a:rPr lang="en-GB" dirty="0" err="1">
                <a:solidFill>
                  <a:schemeClr val="bg1"/>
                </a:solidFill>
              </a:rPr>
              <a:t>erledigte</a:t>
            </a:r>
            <a:r>
              <a:rPr lang="en-GB" dirty="0">
                <a:solidFill>
                  <a:schemeClr val="bg1"/>
                </a:solidFill>
              </a:rPr>
              <a:t> </a:t>
            </a:r>
            <a:r>
              <a:rPr lang="en-GB" dirty="0" err="1">
                <a:solidFill>
                  <a:schemeClr val="bg1"/>
                </a:solidFill>
              </a:rPr>
              <a:t>Aufgaben</a:t>
            </a:r>
            <a:r>
              <a:rPr lang="en-GB" dirty="0">
                <a:solidFill>
                  <a:schemeClr val="bg1"/>
                </a:solidFill>
              </a:rPr>
              <a:t> </a:t>
            </a:r>
            <a:r>
              <a:rPr lang="en-GB" b="0" i="0" dirty="0" err="1">
                <a:solidFill>
                  <a:schemeClr val="bg1"/>
                </a:solidFill>
                <a:effectLst/>
              </a:rPr>
              <a:t>abhaken</a:t>
            </a:r>
            <a:r>
              <a:rPr lang="en-GB" b="0" i="0" dirty="0">
                <a:solidFill>
                  <a:schemeClr val="bg1"/>
                </a:solidFill>
                <a:effectLst/>
              </a:rPr>
              <a:t> </a:t>
            </a:r>
            <a:r>
              <a:rPr lang="en-GB" b="0" i="0" dirty="0" err="1">
                <a:solidFill>
                  <a:schemeClr val="bg1"/>
                </a:solidFill>
                <a:effectLst/>
              </a:rPr>
              <a:t>kann</a:t>
            </a:r>
            <a:r>
              <a:rPr lang="en-GB" b="0" i="0" dirty="0">
                <a:solidFill>
                  <a:schemeClr val="bg1"/>
                </a:solidFill>
                <a:effectLst/>
              </a:rPr>
              <a:t>.</a:t>
            </a:r>
          </a:p>
          <a:p>
            <a:pPr marL="0" indent="0">
              <a:lnSpc>
                <a:spcPct val="120000"/>
              </a:lnSpc>
              <a:spcBef>
                <a:spcPts val="0"/>
              </a:spcBef>
            </a:pPr>
            <a:endParaRPr lang="en-IE" dirty="0">
              <a:solidFill>
                <a:schemeClr val="bg1"/>
              </a:solidFill>
            </a:endParaRPr>
          </a:p>
        </p:txBody>
      </p:sp>
      <p:sp>
        <p:nvSpPr>
          <p:cNvPr id="4" name="Text Placeholder 3">
            <a:extLst>
              <a:ext uri="{FF2B5EF4-FFF2-40B4-BE49-F238E27FC236}">
                <a16:creationId xmlns:a16="http://schemas.microsoft.com/office/drawing/2014/main" id="{11BC7FB4-04B0-8393-C572-1EAE7D047CD7}"/>
              </a:ext>
            </a:extLst>
          </p:cNvPr>
          <p:cNvSpPr>
            <a:spLocks noGrp="1"/>
          </p:cNvSpPr>
          <p:nvPr>
            <p:ph type="body" sz="quarter" idx="4294967295"/>
          </p:nvPr>
        </p:nvSpPr>
        <p:spPr>
          <a:xfrm>
            <a:off x="1038225" y="228600"/>
            <a:ext cx="6259915" cy="582221"/>
          </a:xfrm>
        </p:spPr>
        <p:txBody>
          <a:bodyPr anchor="ctr">
            <a:normAutofit fontScale="92500"/>
          </a:bodyPr>
          <a:lstStyle/>
          <a:p>
            <a:pPr marL="0" indent="0" algn="ctr">
              <a:buNone/>
            </a:pPr>
            <a:r>
              <a:rPr lang="en-IE" b="1" dirty="0">
                <a:solidFill>
                  <a:schemeClr val="bg1"/>
                </a:solidFill>
              </a:rPr>
              <a:t>Aktivieren Sie den Krisenmanagementplan</a:t>
            </a:r>
          </a:p>
        </p:txBody>
      </p:sp>
      <p:pic>
        <p:nvPicPr>
          <p:cNvPr id="2" name="Picture Placeholder 9" descr="A picture containing person, indoor&#10;&#10;Description automatically generated">
            <a:extLst>
              <a:ext uri="{FF2B5EF4-FFF2-40B4-BE49-F238E27FC236}">
                <a16:creationId xmlns:a16="http://schemas.microsoft.com/office/drawing/2014/main" id="{28834E62-D83D-D151-6953-547B60F3C455}"/>
              </a:ext>
            </a:extLst>
          </p:cNvPr>
          <p:cNvPicPr>
            <a:picLocks noGrp="1" noChangeAspect="1"/>
          </p:cNvPicPr>
          <p:nvPr>
            <p:ph type="pic" sz="quarter" idx="10"/>
          </p:nvPr>
        </p:nvPicPr>
        <p:blipFill>
          <a:blip r:embed="rId2"/>
          <a:srcRect t="4414" b="4414"/>
          <a:stretch>
            <a:fillRect/>
          </a:stretch>
        </p:blipFill>
        <p:spPr>
          <a:xfrm>
            <a:off x="7298139" y="129427"/>
            <a:ext cx="4731935" cy="6461873"/>
          </a:xfrm>
        </p:spPr>
      </p:pic>
    </p:spTree>
    <p:extLst>
      <p:ext uri="{BB962C8B-B14F-4D97-AF65-F5344CB8AC3E}">
        <p14:creationId xmlns:p14="http://schemas.microsoft.com/office/powerpoint/2010/main" val="125103267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5032</Words>
  <Application>Microsoft Office PowerPoint</Application>
  <PresentationFormat>Breitbild</PresentationFormat>
  <Paragraphs>422</Paragraphs>
  <Slides>46</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46</vt:i4>
      </vt:variant>
    </vt:vector>
  </HeadingPairs>
  <TitlesOfParts>
    <vt:vector size="52" baseType="lpstr">
      <vt:lpstr>Arial</vt:lpstr>
      <vt:lpstr>Calibri</vt:lpstr>
      <vt:lpstr>Calibri Light</vt:lpstr>
      <vt:lpstr>Montserrat Light</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Julian Kühlborn</dc:creator>
  <cp:lastModifiedBy>Julia Grey</cp:lastModifiedBy>
  <cp:revision>5</cp:revision>
  <dcterms:created xsi:type="dcterms:W3CDTF">2023-05-02T08:28:37Z</dcterms:created>
  <dcterms:modified xsi:type="dcterms:W3CDTF">2023-07-03T13:11:01Z</dcterms:modified>
</cp:coreProperties>
</file>