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6002" r:id="rId2"/>
    <p:sldId id="6025" r:id="rId3"/>
    <p:sldId id="5510" r:id="rId4"/>
    <p:sldId id="6005" r:id="rId5"/>
    <p:sldId id="6006" r:id="rId6"/>
    <p:sldId id="5034" r:id="rId7"/>
    <p:sldId id="4971" r:id="rId8"/>
    <p:sldId id="6007" r:id="rId9"/>
    <p:sldId id="5108" r:id="rId10"/>
    <p:sldId id="5035" r:id="rId11"/>
    <p:sldId id="5036" r:id="rId12"/>
    <p:sldId id="5701" r:id="rId13"/>
    <p:sldId id="5113" r:id="rId14"/>
    <p:sldId id="5112" r:id="rId15"/>
    <p:sldId id="5388" r:id="rId16"/>
    <p:sldId id="5702" r:id="rId17"/>
    <p:sldId id="5372" r:id="rId18"/>
    <p:sldId id="5373" r:id="rId19"/>
    <p:sldId id="5374" r:id="rId20"/>
    <p:sldId id="5375" r:id="rId21"/>
    <p:sldId id="5390" r:id="rId22"/>
    <p:sldId id="5410" r:id="rId23"/>
    <p:sldId id="5397" r:id="rId24"/>
    <p:sldId id="5404" r:id="rId25"/>
    <p:sldId id="4309" r:id="rId26"/>
    <p:sldId id="5393" r:id="rId27"/>
    <p:sldId id="5569" r:id="rId28"/>
    <p:sldId id="5381" r:id="rId29"/>
    <p:sldId id="4312" r:id="rId30"/>
    <p:sldId id="4863" r:id="rId31"/>
    <p:sldId id="5385" r:id="rId32"/>
    <p:sldId id="5386" r:id="rId33"/>
    <p:sldId id="5389" r:id="rId34"/>
    <p:sldId id="5045" r:id="rId35"/>
    <p:sldId id="5392" r:id="rId36"/>
    <p:sldId id="5043" r:id="rId37"/>
    <p:sldId id="5707" r:id="rId38"/>
    <p:sldId id="5708" r:id="rId39"/>
    <p:sldId id="4310" r:id="rId40"/>
    <p:sldId id="5713" r:id="rId41"/>
    <p:sldId id="5714" r:id="rId42"/>
    <p:sldId id="5403" r:id="rId43"/>
    <p:sldId id="5406" r:id="rId44"/>
    <p:sldId id="5064" r:id="rId45"/>
    <p:sldId id="5093" r:id="rId46"/>
    <p:sldId id="5094" r:id="rId47"/>
    <p:sldId id="5412" r:id="rId48"/>
    <p:sldId id="5415" r:id="rId49"/>
    <p:sldId id="5675" r:id="rId50"/>
    <p:sldId id="5676" r:id="rId51"/>
    <p:sldId id="5677" r:id="rId52"/>
    <p:sldId id="6023" r:id="rId53"/>
    <p:sldId id="6009"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5FFFC-80F1-4D8D-8579-4C2B65AFB45E}" type="datetimeFigureOut">
              <a:rPr lang="de-DE" smtClean="0"/>
              <a:t>05.07.2023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43B68-B37B-48FE-A9DD-C96624685F0D}" type="slidenum">
              <a:rPr lang="de-DE" smtClean="0"/>
              <a:t>‹Nr.›</a:t>
            </a:fld>
            <a:endParaRPr lang="de-DE"/>
          </a:p>
        </p:txBody>
      </p:sp>
    </p:spTree>
    <p:extLst>
      <p:ext uri="{BB962C8B-B14F-4D97-AF65-F5344CB8AC3E}">
        <p14:creationId xmlns:p14="http://schemas.microsoft.com/office/powerpoint/2010/main" val="862677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10</a:t>
            </a:fld>
            <a:endParaRPr lang="en-IE"/>
          </a:p>
        </p:txBody>
      </p:sp>
    </p:spTree>
    <p:extLst>
      <p:ext uri="{BB962C8B-B14F-4D97-AF65-F5344CB8AC3E}">
        <p14:creationId xmlns:p14="http://schemas.microsoft.com/office/powerpoint/2010/main" val="228846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11</a:t>
            </a:fld>
            <a:endParaRPr lang="en-IE"/>
          </a:p>
        </p:txBody>
      </p:sp>
    </p:spTree>
    <p:extLst>
      <p:ext uri="{BB962C8B-B14F-4D97-AF65-F5344CB8AC3E}">
        <p14:creationId xmlns:p14="http://schemas.microsoft.com/office/powerpoint/2010/main" val="393121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12</a:t>
            </a:fld>
            <a:endParaRPr lang="en-IE"/>
          </a:p>
        </p:txBody>
      </p:sp>
    </p:spTree>
    <p:extLst>
      <p:ext uri="{BB962C8B-B14F-4D97-AF65-F5344CB8AC3E}">
        <p14:creationId xmlns:p14="http://schemas.microsoft.com/office/powerpoint/2010/main" val="63031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A90151-F7CC-682F-D3D4-A05A94D3781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CCF9EC2-93CD-D573-B23F-A694BA9B8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4D4216C-3EE2-8BEF-AD3D-B7176C02CF1B}"/>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5" name="Fußzeilenplatzhalter 4">
            <a:extLst>
              <a:ext uri="{FF2B5EF4-FFF2-40B4-BE49-F238E27FC236}">
                <a16:creationId xmlns:a16="http://schemas.microsoft.com/office/drawing/2014/main" id="{AAB0773D-84F5-401D-4C95-25675472FF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8F1A6B-D73B-B3C4-5546-E1A33708BE04}"/>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893227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02F83-827D-E6F1-6797-772BB83C10F1}"/>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2F133F5-CBB5-30A7-137B-AD2B884414C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E75B7D7-2201-8252-C333-DE9878F6E3F5}"/>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5" name="Fußzeilenplatzhalter 4">
            <a:extLst>
              <a:ext uri="{FF2B5EF4-FFF2-40B4-BE49-F238E27FC236}">
                <a16:creationId xmlns:a16="http://schemas.microsoft.com/office/drawing/2014/main" id="{88AF0D75-5BE8-088D-8C01-6482A25D29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DEADF19-2E45-D70A-5997-404E540A5C47}"/>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354476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A2C031E-F003-CD12-D894-3E045624FC0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702DC93-DB74-33BC-87A9-82DEBA97776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7ECAA43-B163-3712-F5EC-55C28691E2D1}"/>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5" name="Fußzeilenplatzhalter 4">
            <a:extLst>
              <a:ext uri="{FF2B5EF4-FFF2-40B4-BE49-F238E27FC236}">
                <a16:creationId xmlns:a16="http://schemas.microsoft.com/office/drawing/2014/main" id="{BA46250A-129D-F965-39EF-070DBD64B06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2730B4E-5264-D5DC-5957-D79CD7FABBE2}"/>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102657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165981"/>
            <a:ext cx="5768471" cy="2536919"/>
          </a:xfrm>
          <a:prstGeom prst="rect">
            <a:avLst/>
          </a:prstGeom>
        </p:spPr>
      </p:pic>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 name="Rectangle 22">
            <a:extLst>
              <a:ext uri="{FF2B5EF4-FFF2-40B4-BE49-F238E27FC236}">
                <a16:creationId xmlns:a16="http://schemas.microsoft.com/office/drawing/2014/main" id="{0A772001-44A3-4495-E161-5BE089C93E6C}"/>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5261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401529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70722" y="24907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809050" y="30627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79005" y="6106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38959" y="24907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70722" y="132370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809050" y="138090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79005" y="168523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38959" y="132370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70722" y="2383469"/>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809050" y="2440664"/>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79005" y="274500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38959" y="2383469"/>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56867" y="3441655"/>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95195" y="3498850"/>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65150" y="3803187"/>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525104" y="3441655"/>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55931" y="-6"/>
            <a:ext cx="5418236" cy="6892757"/>
          </a:xfrm>
          <a:prstGeom prst="rect">
            <a:avLst/>
          </a:prstGeom>
          <a:solidFill>
            <a:srgbClr val="F37C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862090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769432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5709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1635577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6104602"/>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338289"/>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300044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1835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C9047-8109-B5E8-F3CB-5758269344D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ED5E3EB-092F-62EF-86EB-043A43A4160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0DF9688-6E41-F976-72A4-588F5855F925}"/>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5" name="Fußzeilenplatzhalter 4">
            <a:extLst>
              <a:ext uri="{FF2B5EF4-FFF2-40B4-BE49-F238E27FC236}">
                <a16:creationId xmlns:a16="http://schemas.microsoft.com/office/drawing/2014/main" id="{97D127C5-7AF6-4E5F-D794-8346FB20B2A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836FA98-6CB2-4789-762F-3FA756364A6E}"/>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1459024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9D3D66B3-2CAD-6C42-AAD3-BB443A255643}"/>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56E2D971-C8C7-D14D-AABE-B4B5AD9FDC12}"/>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737630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102838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256549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39721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ullet Slide - Blue">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89D4E793-8F1D-EA46-85FC-26B8B760AC05}"/>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534E92E9-5B03-B646-A7A2-5C2AF2C71F8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1D1C5"/>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65FDDFEB-957D-1241-95D3-379545B7DD40}"/>
              </a:ext>
            </a:extLst>
          </p:cNvPr>
          <p:cNvCxnSpPr>
            <a:cxnSpLocks/>
          </p:cNvCxnSpPr>
          <p:nvPr userDrawn="1"/>
        </p:nvCxnSpPr>
        <p:spPr>
          <a:xfrm>
            <a:off x="5346936" y="-25722"/>
            <a:ext cx="0" cy="6853558"/>
          </a:xfrm>
          <a:prstGeom prst="line">
            <a:avLst/>
          </a:prstGeom>
          <a:ln w="12700">
            <a:solidFill>
              <a:srgbClr val="81D1C5"/>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231BF611-120F-4A4B-A33E-C91A80AB9BB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81D1C5"/>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FC3E879B-5606-F04A-AFE5-D35BF4D077A4}"/>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1491872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835859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420739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79527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157148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62387" y="-4"/>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264262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39862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6B916-3CB4-473F-9E7B-93B07C028A8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288F4FD-7EC1-90DB-57E0-C390BC587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7E004A3-F1B7-2BB1-B109-F0FABB8DEE3A}"/>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5" name="Fußzeilenplatzhalter 4">
            <a:extLst>
              <a:ext uri="{FF2B5EF4-FFF2-40B4-BE49-F238E27FC236}">
                <a16:creationId xmlns:a16="http://schemas.microsoft.com/office/drawing/2014/main" id="{3DC5CCD6-D1BB-412F-A3C3-B94122411B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201151-2BEB-1DEC-53B4-B572B17DAB4B}"/>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57986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7FD7C-EADE-6A03-5D34-17D1FA06DCF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6F58536-2345-BA94-E3B5-4C762DE4785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D32D2EC-F89F-C6AF-4C7F-E386AA19DB2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903F38A-5072-3A39-7732-40A0A462BDB2}"/>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6" name="Fußzeilenplatzhalter 5">
            <a:extLst>
              <a:ext uri="{FF2B5EF4-FFF2-40B4-BE49-F238E27FC236}">
                <a16:creationId xmlns:a16="http://schemas.microsoft.com/office/drawing/2014/main" id="{CA478D4E-F6FB-10F7-7F51-8577FD50984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2747D2F-B931-4CCD-447D-348010F18C06}"/>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3531580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0358D4-357F-3F56-6B5B-3D365702144D}"/>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99729A0-2869-B971-71BA-18DC46FB8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55D1F92-94AF-B0C7-E0D3-A35315568B5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E993C58-7FDA-59B4-6119-76F2C4697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712BEFE-85FE-D696-4CC6-48F67B7515F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B48F39D-3A1B-33CB-1759-22A4D246BEC6}"/>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8" name="Fußzeilenplatzhalter 7">
            <a:extLst>
              <a:ext uri="{FF2B5EF4-FFF2-40B4-BE49-F238E27FC236}">
                <a16:creationId xmlns:a16="http://schemas.microsoft.com/office/drawing/2014/main" id="{8E52F310-AF4C-B773-2E9D-7EFA0095E73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5B52AF7-F2D4-3145-57C9-274045FCDD64}"/>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178912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BEDB6-FEF3-F8AC-F97D-42451FD6FC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05C53FF-0CC4-4995-437E-3ED3A71AAE06}"/>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4" name="Fußzeilenplatzhalter 3">
            <a:extLst>
              <a:ext uri="{FF2B5EF4-FFF2-40B4-BE49-F238E27FC236}">
                <a16:creationId xmlns:a16="http://schemas.microsoft.com/office/drawing/2014/main" id="{EB945505-AE31-2142-B319-BCBD9C66934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D96B6B1-852C-C10D-BBE5-3B3B78E783AC}"/>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208148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63659F-DEFA-FCFF-DB78-DC2E6F6515DA}"/>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3" name="Fußzeilenplatzhalter 2">
            <a:extLst>
              <a:ext uri="{FF2B5EF4-FFF2-40B4-BE49-F238E27FC236}">
                <a16:creationId xmlns:a16="http://schemas.microsoft.com/office/drawing/2014/main" id="{07038632-4AF7-5EA2-9C04-BA8F5F3BE7F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97B9FEA-EC5F-B73A-2CC5-E590294306DE}"/>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428827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9FD42-7783-072B-2BB3-8D76B52B066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6D6F4415-C1CD-EADD-20ED-F9496FF739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2043C1F-FC21-DFE6-4888-FE384C421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5DD7B0-1F78-CC37-EEC3-EE3BD21E7C77}"/>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6" name="Fußzeilenplatzhalter 5">
            <a:extLst>
              <a:ext uri="{FF2B5EF4-FFF2-40B4-BE49-F238E27FC236}">
                <a16:creationId xmlns:a16="http://schemas.microsoft.com/office/drawing/2014/main" id="{0E1CF294-21CB-4D59-3B44-AA80CDC5E5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F707DB6-BDF7-038D-8492-5D1E3A3D14BD}"/>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2307728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34644-7E45-49AC-11CA-12D648C209C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7726064-9ECF-054E-02A8-FD2256CAF8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6ED728B-52BD-450F-85F6-0C45732D0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4ABFF2D-FE33-47B6-458A-ADF5687D964C}"/>
              </a:ext>
            </a:extLst>
          </p:cNvPr>
          <p:cNvSpPr>
            <a:spLocks noGrp="1"/>
          </p:cNvSpPr>
          <p:nvPr>
            <p:ph type="dt" sz="half" idx="10"/>
          </p:nvPr>
        </p:nvSpPr>
        <p:spPr/>
        <p:txBody>
          <a:bodyPr/>
          <a:lstStyle/>
          <a:p>
            <a:fld id="{84DD9926-01C1-442B-9F03-6837DC89D1D1}" type="datetimeFigureOut">
              <a:rPr lang="de-DE" smtClean="0"/>
              <a:t>05.07.2023</a:t>
            </a:fld>
            <a:endParaRPr lang="de-DE"/>
          </a:p>
        </p:txBody>
      </p:sp>
      <p:sp>
        <p:nvSpPr>
          <p:cNvPr id="6" name="Fußzeilenplatzhalter 5">
            <a:extLst>
              <a:ext uri="{FF2B5EF4-FFF2-40B4-BE49-F238E27FC236}">
                <a16:creationId xmlns:a16="http://schemas.microsoft.com/office/drawing/2014/main" id="{9B2DF266-B846-3DF9-206F-F18B2607089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5BD8B7D-C280-7454-2ACD-421F7E94B44F}"/>
              </a:ext>
            </a:extLst>
          </p:cNvPr>
          <p:cNvSpPr>
            <a:spLocks noGrp="1"/>
          </p:cNvSpPr>
          <p:nvPr>
            <p:ph type="sldNum" sz="quarter" idx="12"/>
          </p:nvPr>
        </p:nvSpPr>
        <p:spPr/>
        <p:txBody>
          <a:bodyPr/>
          <a:lstStyle/>
          <a:p>
            <a:fld id="{946BD8F5-2333-4314-9FC9-11727E3EAC92}" type="slidenum">
              <a:rPr lang="de-DE" smtClean="0"/>
              <a:t>‹Nr.›</a:t>
            </a:fld>
            <a:endParaRPr lang="de-DE"/>
          </a:p>
        </p:txBody>
      </p:sp>
    </p:spTree>
    <p:extLst>
      <p:ext uri="{BB962C8B-B14F-4D97-AF65-F5344CB8AC3E}">
        <p14:creationId xmlns:p14="http://schemas.microsoft.com/office/powerpoint/2010/main" val="2744960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724CF38-1D69-B611-7DED-E75AC39537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EE7BF64-5D4B-CEC8-4928-5B95183DFD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C6D7FA-530F-DB92-6088-A4C1997FC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9926-01C1-442B-9F03-6837DC89D1D1}" type="datetimeFigureOut">
              <a:rPr lang="de-DE" smtClean="0"/>
              <a:t>05.07.2023</a:t>
            </a:fld>
            <a:endParaRPr lang="de-DE"/>
          </a:p>
        </p:txBody>
      </p:sp>
      <p:sp>
        <p:nvSpPr>
          <p:cNvPr id="5" name="Fußzeilenplatzhalter 4">
            <a:extLst>
              <a:ext uri="{FF2B5EF4-FFF2-40B4-BE49-F238E27FC236}">
                <a16:creationId xmlns:a16="http://schemas.microsoft.com/office/drawing/2014/main" id="{15B410A7-9DE0-2EF6-DCED-2C8BDD882B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2A54A60E-E17F-EF0F-2EF6-ABC4923FB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BD8F5-2333-4314-9FC9-11727E3EAC92}" type="slidenum">
              <a:rPr lang="de-DE" smtClean="0"/>
              <a:t>‹Nr.›</a:t>
            </a:fld>
            <a:endParaRPr lang="de-DE"/>
          </a:p>
        </p:txBody>
      </p:sp>
    </p:spTree>
    <p:extLst>
      <p:ext uri="{BB962C8B-B14F-4D97-AF65-F5344CB8AC3E}">
        <p14:creationId xmlns:p14="http://schemas.microsoft.com/office/powerpoint/2010/main" val="1367352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onlinemba.wsu.edu/blog/crisis-management-plans/#:~:text=Despite%20this%20reality%2C%20surveys%20show,devastating%20consequences%20as%20a%20result."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hyperlink" Target="https://www.smartsheet.com/business-continuity-management-planning" TargetMode="Externa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linkedin.com/in/hilewoman" TargetMode="External"/><Relationship Id="rId2" Type="http://schemas.openxmlformats.org/officeDocument/2006/relationships/hyperlink" Target="https://ems-solutionsinc.com/" TargetMode="Externa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wc.com/gx/en/services/advisory/forensics/global-crisis-survey.html" TargetMode="External"/><Relationship Id="rId1" Type="http://schemas.openxmlformats.org/officeDocument/2006/relationships/slideLayout" Target="../slideLayouts/slideLayout15.xml"/><Relationship Id="rId5" Type="http://schemas.openxmlformats.org/officeDocument/2006/relationships/image" Target="../media/image29.jp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smartsheet.com/content/crisis-management-plan"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hyperlink" Target="https://www.smartsheet.com/content/crisis-management-model-theories"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smartsheet.com/disaster-recovery-templates" TargetMode="External"/><Relationship Id="rId1" Type="http://schemas.openxmlformats.org/officeDocument/2006/relationships/slideLayout" Target="../slideLayouts/slideLayout2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smartsheet.com/content/crisis-management-templates" TargetMode="External"/><Relationship Id="rId1" Type="http://schemas.openxmlformats.org/officeDocument/2006/relationships/slideLayout" Target="../slideLayouts/slideLayout22.xml"/><Relationship Id="rId5" Type="http://schemas.openxmlformats.org/officeDocument/2006/relationships/image" Target="../media/image36.sv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hyperlink" Target="http://htmaglobal.com/tourism-crisis.html#:~:text=Tourism%20crisis%20is%20an%20event,an%20entire%20tourism%20destination%20region." TargetMode="Externa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smartsheet.com/content/crisis-management-templates" TargetMode="External"/><Relationship Id="rId1" Type="http://schemas.openxmlformats.org/officeDocument/2006/relationships/slideLayout" Target="../slideLayouts/slideLayout22.xml"/><Relationship Id="rId5" Type="http://schemas.openxmlformats.org/officeDocument/2006/relationships/image" Target="../media/image36.sv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hyperlink" Target="https://www.techtarget.com/searchdisasterrecovery/tip/Crisis-management-plan-12-key-elements-for-resilience" TargetMode="External"/><Relationship Id="rId2" Type="http://schemas.openxmlformats.org/officeDocument/2006/relationships/hyperlink" Target="https://www.techtarget.com/searchdisasterrecovery/answer/What-are-vital-elements-of-a-workplace-emergency-response-plan" TargetMode="Externa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www.techtarget.com/searchsecurity/tip/Incident-response-frameworks-for-enterprise-security-teams" TargetMode="Externa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hyperlink" Target="https://www.smartsheet.com/content/crisis-management-plan" TargetMode="External"/><Relationship Id="rId2" Type="http://schemas.openxmlformats.org/officeDocument/2006/relationships/hyperlink" Target="https://www.aurorasafety.com/" TargetMode="External"/><Relationship Id="rId1" Type="http://schemas.openxmlformats.org/officeDocument/2006/relationships/slideLayout" Target="../slideLayouts/slideLayout27.xml"/><Relationship Id="rId5" Type="http://schemas.openxmlformats.org/officeDocument/2006/relationships/image" Target="../media/image41.sv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hyperlink" Target="https://www.techtarget.com/searchsecurity/tip/How-to-create-a-critical-infrastructure-incident-response-plan" TargetMode="Externa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hyperlink" Target="https://www.techtarget.com/searchdisasterrecovery/pro/Template-for-Preparing-a-Crisis-Management-Plan"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techtarget.com/searchcio/feature/Risk-management-process-What-are-the-5-steps" TargetMode="External"/><Relationship Id="rId2" Type="http://schemas.openxmlformats.org/officeDocument/2006/relationships/image" Target="../media/image42.jpg"/><Relationship Id="rId1" Type="http://schemas.openxmlformats.org/officeDocument/2006/relationships/slideLayout" Target="../slideLayouts/slideLayout28.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hyperlink" Target="https://www.techtarget.com/searchdisasterrecovery/tip/Create-a-flood-business-continuity-plan-to-stay-afloa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techtarget.com/searchdisasterrecovery/tip/Create-a-flood-business-continuity-plan-to-stay-afloat" TargetMode="External"/><Relationship Id="rId2" Type="http://schemas.openxmlformats.org/officeDocument/2006/relationships/image" Target="../media/image45.jpg"/><Relationship Id="rId1" Type="http://schemas.openxmlformats.org/officeDocument/2006/relationships/slideLayout" Target="../slideLayouts/slideLayout28.xml"/><Relationship Id="rId5" Type="http://schemas.openxmlformats.org/officeDocument/2006/relationships/image" Target="../media/image44.sv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discoverypark.ie/insurance-crisis-in-our-sector/" TargetMode="External"/><Relationship Id="rId2" Type="http://schemas.openxmlformats.org/officeDocument/2006/relationships/hyperlink" Target="https://www.the42.ie/you-will-be-robbed-barcelona-bound-irish-soccer-fans-warned-243790-Oct2011/" TargetMode="External"/><Relationship Id="rId1" Type="http://schemas.openxmlformats.org/officeDocument/2006/relationships/slideLayout" Target="../slideLayouts/slideLayout2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bbc.com/news/world-europe-49409625" TargetMode="External"/><Relationship Id="rId7" Type="http://schemas.openxmlformats.org/officeDocument/2006/relationships/image" Target="../media/image48.svg"/><Relationship Id="rId2" Type="http://schemas.openxmlformats.org/officeDocument/2006/relationships/hyperlink" Target="https://www.euronews.com/travel/2022/05/30/how-can-barcelona-shake-off-its-reputation-as-the-bag-snatching-capital-of-spain" TargetMode="Externa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hyperlink" Target="https://www.barcelona-tourist-guide.com/en/general/safety/robbed-in-barcelona-guide.html" TargetMode="External"/><Relationship Id="rId4" Type="http://schemas.openxmlformats.org/officeDocument/2006/relationships/hyperlink" Target="https://www.catalannews.com/society-science/item/barcelona-police-launch-operation-summer-to-tackle-expected-rise-in-crim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leitrimtourism.com/towns-villages/carrick-on-shannon/" TargetMode="External"/><Relationship Id="rId2" Type="http://schemas.openxmlformats.org/officeDocument/2006/relationships/hyperlink" Target="http://www.carrickonshannon.ie/carrick-on-shannon/"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29.xml"/><Relationship Id="rId5" Type="http://schemas.openxmlformats.org/officeDocument/2006/relationships/image" Target="../media/image51.jpeg"/><Relationship Id="rId4" Type="http://schemas.openxmlformats.org/officeDocument/2006/relationships/hyperlink" Target="https://www.facebook.com/tourismcrisisrecover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8" y="4476760"/>
            <a:ext cx="10101663" cy="697353"/>
          </a:xfrm>
        </p:spPr>
        <p:txBody>
          <a:bodyPr/>
          <a:lstStyle/>
          <a:p>
            <a:pPr>
              <a:lnSpc>
                <a:spcPct val="100000"/>
              </a:lnSpc>
              <a:spcBef>
                <a:spcPts val="0"/>
              </a:spcBef>
            </a:pPr>
            <a:r>
              <a:rPr lang="en-US" sz="2800" dirty="0"/>
              <a:t>Regionaler Tourismus-Krisenmanagementplan</a:t>
            </a:r>
          </a:p>
          <a:p>
            <a:pPr>
              <a:lnSpc>
                <a:spcPct val="100000"/>
              </a:lnSpc>
              <a:spcBef>
                <a:spcPts val="0"/>
              </a:spcBef>
            </a:pPr>
            <a:r>
              <a:rPr lang="en-US" sz="2200" b="0" i="1" dirty="0">
                <a:solidFill>
                  <a:schemeClr val="bg1"/>
                </a:solidFill>
              </a:rPr>
              <a:t>(</a:t>
            </a:r>
            <a:r>
              <a:rPr lang="en-US" sz="2200" b="0" i="1" dirty="0"/>
              <a:t>Kurzfristiger Reaktions- und Wiederherstellungsplan auf Initiative des Krisenmanagementzentrums)</a:t>
            </a:r>
            <a:endParaRPr lang="en-US" sz="2200" b="0" i="1" dirty="0">
              <a:solidFill>
                <a:schemeClr val="bg1"/>
              </a:solidFill>
            </a:endParaRPr>
          </a:p>
          <a:p>
            <a:endParaRPr lang="en-IE" sz="24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33385"/>
            <a:ext cx="5278651" cy="697353"/>
          </a:xfrm>
        </p:spPr>
        <p:txBody>
          <a:bodyPr>
            <a:noAutofit/>
          </a:bodyPr>
          <a:lstStyle/>
          <a:p>
            <a:r>
              <a:rPr lang="en-IE" sz="6000" b="1" dirty="0"/>
              <a:t>Modul 5</a:t>
            </a:r>
          </a:p>
        </p:txBody>
      </p:sp>
      <p:sp>
        <p:nvSpPr>
          <p:cNvPr id="5" name="TextBox 4">
            <a:extLst>
              <a:ext uri="{FF2B5EF4-FFF2-40B4-BE49-F238E27FC236}">
                <a16:creationId xmlns:a16="http://schemas.microsoft.com/office/drawing/2014/main" id="{44BD95F2-86C7-498E-E319-CA13B72068C9}"/>
              </a:ext>
            </a:extLst>
          </p:cNvPr>
          <p:cNvSpPr txBox="1"/>
          <p:nvPr/>
        </p:nvSpPr>
        <p:spPr>
          <a:xfrm>
            <a:off x="817349" y="2201904"/>
            <a:ext cx="7011657" cy="1107996"/>
          </a:xfrm>
          <a:prstGeom prst="rect">
            <a:avLst/>
          </a:prstGeom>
          <a:noFill/>
        </p:spPr>
        <p:txBody>
          <a:bodyPr wrap="square" rtlCol="0">
            <a:spAutoFit/>
          </a:bodyPr>
          <a:lstStyle/>
          <a:p>
            <a:r>
              <a:rPr lang="en-IE" sz="2400" dirty="0">
                <a:solidFill>
                  <a:srgbClr val="7A547C"/>
                </a:solidFill>
              </a:rPr>
              <a:t>Regionales </a:t>
            </a:r>
            <a:r>
              <a:rPr lang="en-IE" sz="2400" dirty="0" err="1">
                <a:solidFill>
                  <a:srgbClr val="7A547C"/>
                </a:solidFill>
              </a:rPr>
              <a:t>Tourismus-Krisenmanagement</a:t>
            </a:r>
            <a:r>
              <a:rPr lang="en-IE" sz="2400" dirty="0">
                <a:solidFill>
                  <a:srgbClr val="7A547C"/>
                </a:solidFill>
              </a:rPr>
              <a:t> (RTKM)</a:t>
            </a:r>
          </a:p>
          <a:p>
            <a:r>
              <a:rPr lang="en-IE" sz="2400" dirty="0">
                <a:solidFill>
                  <a:srgbClr val="7A547C"/>
                </a:solidFill>
              </a:rPr>
              <a:t>HEI-</a:t>
            </a:r>
            <a:r>
              <a:rPr lang="en-IE" sz="2400" dirty="0" err="1">
                <a:solidFill>
                  <a:srgbClr val="7A547C"/>
                </a:solidFill>
              </a:rPr>
              <a:t>Kurs</a:t>
            </a:r>
            <a:r>
              <a:rPr lang="en-IE" sz="2400" dirty="0">
                <a:solidFill>
                  <a:srgbClr val="7A547C"/>
                </a:solidFill>
              </a:rPr>
              <a:t>, 2023</a:t>
            </a:r>
          </a:p>
          <a:p>
            <a:r>
              <a:rPr lang="en-IE" i="1" dirty="0">
                <a:solidFill>
                  <a:srgbClr val="7A547C"/>
                </a:solidFill>
              </a:rPr>
              <a:t>Entwickelt von Laura Magan (Momentum) </a:t>
            </a:r>
          </a:p>
        </p:txBody>
      </p:sp>
    </p:spTree>
    <p:extLst>
      <p:ext uri="{BB962C8B-B14F-4D97-AF65-F5344CB8AC3E}">
        <p14:creationId xmlns:p14="http://schemas.microsoft.com/office/powerpoint/2010/main" val="3384634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1C884-6278-7F31-707E-7BD6CC09DAF5}"/>
              </a:ext>
            </a:extLst>
          </p:cNvPr>
          <p:cNvSpPr>
            <a:spLocks noGrp="1"/>
          </p:cNvSpPr>
          <p:nvPr>
            <p:ph type="body" sz="quarter" idx="18"/>
          </p:nvPr>
        </p:nvSpPr>
        <p:spPr>
          <a:xfrm>
            <a:off x="644362" y="1011732"/>
            <a:ext cx="5655238" cy="5677438"/>
          </a:xfrm>
        </p:spPr>
        <p:txBody>
          <a:bodyPr>
            <a:noAutofit/>
          </a:bodyPr>
          <a:lstStyle/>
          <a:p>
            <a:pPr marL="0" indent="0" algn="l">
              <a:lnSpc>
                <a:spcPct val="100000"/>
              </a:lnSpc>
              <a:spcBef>
                <a:spcPts val="0"/>
              </a:spcBef>
            </a:pPr>
            <a:r>
              <a:rPr lang="en-GB" sz="2100" b="1" i="0" u="none" strike="noStrike" dirty="0">
                <a:effectLst/>
              </a:rPr>
              <a:t>Krisen sind eine Tatsache des Lebens, ob neuartige Viren, Naturkatastrophen, Cyberangriffe oder andere kritische Ereignisse. </a:t>
            </a:r>
            <a:r>
              <a:rPr lang="en-GB" sz="2100" dirty="0"/>
              <a:t>KMPs sind das, was Tourismusunternehmen, Agenturen, Betreiber und Regionen </a:t>
            </a:r>
            <a:r>
              <a:rPr lang="en-GB" sz="2100" b="1" dirty="0"/>
              <a:t>tun können, um </a:t>
            </a:r>
            <a:r>
              <a:rPr lang="en-GB" sz="2100" b="1" i="0" u="none" strike="noStrike" dirty="0">
                <a:effectLst/>
              </a:rPr>
              <a:t>sich vorzubereiten, zu reagieren und sich zu erholen</a:t>
            </a:r>
            <a:r>
              <a:rPr lang="en-GB" sz="2100" b="0" i="0" u="none" strike="noStrike" dirty="0">
                <a:effectLst/>
              </a:rPr>
              <a:t>.</a:t>
            </a:r>
          </a:p>
          <a:p>
            <a:pPr marL="0" indent="0" algn="l">
              <a:lnSpc>
                <a:spcPct val="100000"/>
              </a:lnSpc>
              <a:spcBef>
                <a:spcPts val="0"/>
              </a:spcBef>
            </a:pPr>
            <a:endParaRPr lang="en-GB" sz="2100" b="0" i="0" u="none" strike="noStrike" dirty="0">
              <a:effectLst/>
            </a:endParaRPr>
          </a:p>
          <a:p>
            <a:pPr marL="0" indent="0" algn="l">
              <a:lnSpc>
                <a:spcPct val="100000"/>
              </a:lnSpc>
              <a:spcBef>
                <a:spcPts val="0"/>
              </a:spcBef>
            </a:pPr>
            <a:r>
              <a:rPr lang="en-GB" sz="2100" b="0" i="0" u="none" strike="noStrike" dirty="0">
                <a:effectLst/>
              </a:rPr>
              <a:t>Der KMP enthält alle erforderlichen </a:t>
            </a:r>
            <a:r>
              <a:rPr lang="en-GB" sz="2100" b="1" i="0" u="none" strike="noStrike" dirty="0">
                <a:effectLst/>
              </a:rPr>
              <a:t>Krisenvorbereitungsmaßnahmen </a:t>
            </a:r>
            <a:r>
              <a:rPr lang="en-GB" sz="2100" b="0" i="0" u="none" strike="noStrike" dirty="0">
                <a:effectLst/>
              </a:rPr>
              <a:t>- einen Katalog von Rollen, Zuständigkeiten und </a:t>
            </a:r>
            <a:r>
              <a:rPr lang="en-GB" sz="2100" b="0" i="0" u="none" strike="noStrike" dirty="0" err="1">
                <a:effectLst/>
              </a:rPr>
              <a:t>Aufgaben</a:t>
            </a:r>
            <a:r>
              <a:rPr lang="en-GB" sz="2100" b="0" i="0" u="none" strike="noStrike" dirty="0">
                <a:effectLst/>
              </a:rPr>
              <a:t> für das Personal.</a:t>
            </a:r>
          </a:p>
          <a:p>
            <a:pPr marL="0" indent="0" algn="l">
              <a:lnSpc>
                <a:spcPct val="100000"/>
              </a:lnSpc>
              <a:spcBef>
                <a:spcPts val="0"/>
              </a:spcBef>
            </a:pPr>
            <a:endParaRPr lang="en-GB" sz="2100" dirty="0"/>
          </a:p>
          <a:p>
            <a:pPr marL="0" indent="0" algn="l">
              <a:lnSpc>
                <a:spcPct val="100000"/>
              </a:lnSpc>
              <a:spcBef>
                <a:spcPts val="0"/>
              </a:spcBef>
            </a:pPr>
            <a:r>
              <a:rPr lang="en-GB" sz="2100" b="0" i="0" u="none" strike="noStrike" dirty="0">
                <a:effectLst/>
              </a:rPr>
              <a:t>Der KMP legt fest</a:t>
            </a:r>
            <a:r>
              <a:rPr lang="en-GB" sz="2100" b="1" i="0" u="none" strike="noStrike" dirty="0">
                <a:effectLst/>
              </a:rPr>
              <a:t>, wie die Region und ihre Akteure </a:t>
            </a:r>
            <a:r>
              <a:rPr lang="en-GB" sz="2100" b="0" i="0" u="none" strike="noStrike" dirty="0">
                <a:effectLst/>
              </a:rPr>
              <a:t>auf ein kritisches Ereignis </a:t>
            </a:r>
            <a:r>
              <a:rPr lang="en-GB" sz="2100" b="1" i="0" u="none" strike="noStrike" dirty="0">
                <a:effectLst/>
              </a:rPr>
              <a:t>reagieren können und </a:t>
            </a:r>
            <a:r>
              <a:rPr lang="en-GB" sz="2100" b="1" i="0" u="none" strike="noStrike" dirty="0" err="1">
                <a:effectLst/>
              </a:rPr>
              <a:t>werden</a:t>
            </a:r>
            <a:r>
              <a:rPr lang="en-GB" sz="2100" b="1" i="0" u="none" strike="noStrike" dirty="0">
                <a:effectLst/>
              </a:rPr>
              <a:t>. </a:t>
            </a:r>
            <a:r>
              <a:rPr lang="en-GB" sz="2100" i="0" u="none" strike="noStrike" dirty="0"/>
              <a:t>Alle Beteiligten wissen, </a:t>
            </a:r>
            <a:r>
              <a:rPr lang="en-GB" sz="2100" dirty="0"/>
              <a:t>wie sie </a:t>
            </a:r>
            <a:r>
              <a:rPr lang="en-GB" sz="2100" b="0" dirty="0">
                <a:effectLst/>
              </a:rPr>
              <a:t>auf eine Krise reagieren </a:t>
            </a:r>
            <a:r>
              <a:rPr lang="en-GB" sz="2100" dirty="0"/>
              <a:t>sollen</a:t>
            </a:r>
            <a:r>
              <a:rPr lang="en-GB" sz="2100" b="0" dirty="0">
                <a:effectLst/>
              </a:rPr>
              <a:t>, einschließlich der beteiligten Personen und ihrer Maßnahmen. </a:t>
            </a:r>
            <a:endParaRPr lang="en-GB" sz="2100" b="0" i="0" u="none" strike="noStrike" dirty="0">
              <a:effectLst/>
            </a:endParaRPr>
          </a:p>
          <a:p>
            <a:pPr marL="0" indent="0" algn="l">
              <a:lnSpc>
                <a:spcPct val="100000"/>
              </a:lnSpc>
              <a:spcBef>
                <a:spcPts val="0"/>
              </a:spcBef>
            </a:pPr>
            <a:endParaRPr lang="en-GB" sz="2100" dirty="0"/>
          </a:p>
          <a:p>
            <a:pPr marL="0" indent="0">
              <a:lnSpc>
                <a:spcPct val="100000"/>
              </a:lnSpc>
              <a:spcBef>
                <a:spcPts val="0"/>
              </a:spcBef>
            </a:pPr>
            <a:endParaRPr lang="en-IE" sz="2100" dirty="0"/>
          </a:p>
        </p:txBody>
      </p:sp>
      <p:sp>
        <p:nvSpPr>
          <p:cNvPr id="3" name="Text Placeholder 2">
            <a:extLst>
              <a:ext uri="{FF2B5EF4-FFF2-40B4-BE49-F238E27FC236}">
                <a16:creationId xmlns:a16="http://schemas.microsoft.com/office/drawing/2014/main" id="{65902D45-218E-59A3-A112-495BB9FC7672}"/>
              </a:ext>
            </a:extLst>
          </p:cNvPr>
          <p:cNvSpPr>
            <a:spLocks noGrp="1"/>
          </p:cNvSpPr>
          <p:nvPr>
            <p:ph type="body" sz="quarter" idx="16"/>
          </p:nvPr>
        </p:nvSpPr>
        <p:spPr>
          <a:xfrm>
            <a:off x="349625" y="67987"/>
            <a:ext cx="5949974" cy="595328"/>
          </a:xfrm>
          <a:solidFill>
            <a:schemeClr val="accent2"/>
          </a:solidFill>
        </p:spPr>
        <p:txBody>
          <a:bodyPr anchor="ctr">
            <a:noAutofit/>
          </a:bodyPr>
          <a:lstStyle/>
          <a:p>
            <a:pPr algn="ctr">
              <a:lnSpc>
                <a:spcPct val="100000"/>
              </a:lnSpc>
              <a:spcBef>
                <a:spcPts val="0"/>
              </a:spcBef>
            </a:pPr>
            <a:r>
              <a:rPr lang="en-IE" sz="3000" dirty="0"/>
              <a:t>Was ist ein Krisenmanagementplan?</a:t>
            </a:r>
          </a:p>
        </p:txBody>
      </p:sp>
      <p:pic>
        <p:nvPicPr>
          <p:cNvPr id="4" name="Picture Placeholder 5" descr="A picture containing person, sky, outdoor, people&#10;&#10;Description automatically generated">
            <a:extLst>
              <a:ext uri="{FF2B5EF4-FFF2-40B4-BE49-F238E27FC236}">
                <a16:creationId xmlns:a16="http://schemas.microsoft.com/office/drawing/2014/main" id="{816714E0-471D-06EA-9D27-FD0DB8F9D7AE}"/>
              </a:ext>
            </a:extLst>
          </p:cNvPr>
          <p:cNvPicPr>
            <a:picLocks noGrp="1" noChangeAspect="1"/>
          </p:cNvPicPr>
          <p:nvPr>
            <p:ph type="pic" sz="quarter" idx="10"/>
          </p:nvPr>
        </p:nvPicPr>
        <p:blipFill>
          <a:blip r:embed="rId3"/>
          <a:srcRect t="17361" b="17361"/>
          <a:stretch>
            <a:fillRect/>
          </a:stretch>
        </p:blipFill>
        <p:spPr>
          <a:xfrm>
            <a:off x="6392863" y="228600"/>
            <a:ext cx="5564187" cy="5448300"/>
          </a:xfrm>
        </p:spPr>
      </p:pic>
      <p:pic>
        <p:nvPicPr>
          <p:cNvPr id="9" name="Graphic 8" descr="Badge Question Mark with solid fill">
            <a:extLst>
              <a:ext uri="{FF2B5EF4-FFF2-40B4-BE49-F238E27FC236}">
                <a16:creationId xmlns:a16="http://schemas.microsoft.com/office/drawing/2014/main" id="{6564787D-3F5C-15B5-6BFE-BED6892191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386" y="-75522"/>
            <a:ext cx="914400" cy="914400"/>
          </a:xfrm>
          <a:prstGeom prst="rect">
            <a:avLst/>
          </a:prstGeom>
        </p:spPr>
      </p:pic>
    </p:spTree>
    <p:extLst>
      <p:ext uri="{BB962C8B-B14F-4D97-AF65-F5344CB8AC3E}">
        <p14:creationId xmlns:p14="http://schemas.microsoft.com/office/powerpoint/2010/main" val="347989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1C884-6278-7F31-707E-7BD6CC09DAF5}"/>
              </a:ext>
            </a:extLst>
          </p:cNvPr>
          <p:cNvSpPr>
            <a:spLocks noGrp="1"/>
          </p:cNvSpPr>
          <p:nvPr>
            <p:ph type="body" sz="quarter" idx="18"/>
          </p:nvPr>
        </p:nvSpPr>
        <p:spPr>
          <a:xfrm>
            <a:off x="526925" y="1239560"/>
            <a:ext cx="5529694" cy="5780191"/>
          </a:xfrm>
        </p:spPr>
        <p:txBody>
          <a:bodyPr anchor="ctr">
            <a:noAutofit/>
          </a:bodyPr>
          <a:lstStyle/>
          <a:p>
            <a:pPr marL="0" indent="0"/>
            <a:r>
              <a:rPr lang="en-GB" sz="2200" b="0" i="0" u="none" strike="noStrike" dirty="0">
                <a:effectLst/>
              </a:rPr>
              <a:t>Ihr Ziel ist es, </a:t>
            </a:r>
            <a:r>
              <a:rPr lang="en-GB" sz="2200" b="1" i="0" u="none" strike="noStrike" dirty="0">
                <a:effectLst/>
              </a:rPr>
              <a:t>Schäden zu vermeiden oder zu minimieren </a:t>
            </a:r>
            <a:r>
              <a:rPr lang="en-GB" sz="2200" b="0" i="0" u="none" strike="noStrike" dirty="0">
                <a:effectLst/>
              </a:rPr>
              <a:t>und </a:t>
            </a:r>
            <a:r>
              <a:rPr lang="en-GB" sz="2200" b="1" i="0" u="none" strike="noStrike" dirty="0">
                <a:effectLst/>
              </a:rPr>
              <a:t>Anweisungen </a:t>
            </a:r>
            <a:r>
              <a:rPr lang="en-GB" sz="2200" b="0" i="0" u="none" strike="noStrike" dirty="0">
                <a:effectLst/>
              </a:rPr>
              <a:t>zu kritischen Themen wie Personal, Sicherheit, Ressourcen und Kommunikation zu </a:t>
            </a:r>
            <a:r>
              <a:rPr lang="en-GB" sz="2200" b="1" i="0" u="none" strike="noStrike" dirty="0">
                <a:effectLst/>
              </a:rPr>
              <a:t>geben, </a:t>
            </a:r>
            <a:r>
              <a:rPr lang="en-GB" sz="2200" b="0" i="0" u="none" strike="noStrike" dirty="0">
                <a:effectLst/>
              </a:rPr>
              <a:t>damit sie während der Krise wirksam umgesetzt werden können.</a:t>
            </a:r>
          </a:p>
          <a:p>
            <a:pPr marL="0" indent="0"/>
            <a:endParaRPr lang="en-GB" sz="2200" b="0" i="0" u="none" strike="noStrike" dirty="0">
              <a:effectLst/>
            </a:endParaRPr>
          </a:p>
          <a:p>
            <a:pPr marL="0" indent="0"/>
            <a:r>
              <a:rPr lang="en-GB" sz="2200" b="1" dirty="0"/>
              <a:t>Sie hilft, Schäden zu mindern. </a:t>
            </a:r>
            <a:r>
              <a:rPr lang="en-GB" sz="2200" b="1" dirty="0" err="1"/>
              <a:t>Planung</a:t>
            </a:r>
            <a:r>
              <a:rPr lang="en-GB" sz="2200" b="1" dirty="0"/>
              <a:t> </a:t>
            </a:r>
            <a:r>
              <a:rPr lang="en-GB" sz="2200" b="1" dirty="0" err="1"/>
              <a:t>rettet</a:t>
            </a:r>
            <a:r>
              <a:rPr lang="en-GB" sz="2200" b="1" dirty="0"/>
              <a:t>. </a:t>
            </a:r>
            <a:r>
              <a:rPr lang="en-GB" sz="2200" dirty="0"/>
              <a:t>Je besser eine Region auf eine Katastrophe vorbereitet ist, desto weniger Ressourcen, Zeit, Geld und Energie müssen für die Wiederherstellung aufgewendet werden. </a:t>
            </a:r>
            <a:r>
              <a:rPr lang="en-GB" sz="2200" b="1" dirty="0"/>
              <a:t>KMP </a:t>
            </a:r>
            <a:r>
              <a:rPr lang="en-GB" sz="2200" b="1" dirty="0" err="1"/>
              <a:t>können</a:t>
            </a:r>
            <a:r>
              <a:rPr lang="en-GB" sz="2200" b="1" dirty="0"/>
              <a:t> den </a:t>
            </a:r>
            <a:r>
              <a:rPr lang="en-GB" sz="2200" b="1" dirty="0" err="1"/>
              <a:t>Schaden</a:t>
            </a:r>
            <a:r>
              <a:rPr lang="en-GB" sz="2200" b="1" dirty="0"/>
              <a:t> an </a:t>
            </a:r>
            <a:r>
              <a:rPr lang="en-GB" sz="2200" b="1" dirty="0" err="1"/>
              <a:t>wichtigen</a:t>
            </a:r>
            <a:r>
              <a:rPr lang="en-GB" sz="2200" b="1" dirty="0"/>
              <a:t> </a:t>
            </a:r>
            <a:r>
              <a:rPr lang="en-GB" sz="2200" b="1" dirty="0" err="1"/>
              <a:t>Ressourcen</a:t>
            </a:r>
            <a:r>
              <a:rPr lang="en-GB" sz="2200" b="1" dirty="0"/>
              <a:t> und Menschen </a:t>
            </a:r>
            <a:r>
              <a:rPr lang="en-GB" sz="2200" b="1" dirty="0" err="1"/>
              <a:t>mindern</a:t>
            </a:r>
            <a:r>
              <a:rPr lang="en-GB" sz="2200" b="1" dirty="0"/>
              <a:t>.</a:t>
            </a:r>
            <a:endParaRPr lang="en-GB" sz="2200" dirty="0"/>
          </a:p>
          <a:p>
            <a:pPr marL="0" indent="0"/>
            <a:endParaRPr lang="en-IE" sz="2200" dirty="0"/>
          </a:p>
        </p:txBody>
      </p:sp>
      <p:sp>
        <p:nvSpPr>
          <p:cNvPr id="3" name="Text Placeholder 2">
            <a:extLst>
              <a:ext uri="{FF2B5EF4-FFF2-40B4-BE49-F238E27FC236}">
                <a16:creationId xmlns:a16="http://schemas.microsoft.com/office/drawing/2014/main" id="{65902D45-218E-59A3-A112-495BB9FC7672}"/>
              </a:ext>
            </a:extLst>
          </p:cNvPr>
          <p:cNvSpPr>
            <a:spLocks noGrp="1"/>
          </p:cNvSpPr>
          <p:nvPr>
            <p:ph type="body" sz="quarter" idx="16"/>
          </p:nvPr>
        </p:nvSpPr>
        <p:spPr>
          <a:xfrm>
            <a:off x="242046" y="67986"/>
            <a:ext cx="6146339" cy="770891"/>
          </a:xfrm>
          <a:solidFill>
            <a:schemeClr val="accent2"/>
          </a:solidFill>
        </p:spPr>
        <p:txBody>
          <a:bodyPr anchor="ctr">
            <a:noAutofit/>
          </a:bodyPr>
          <a:lstStyle/>
          <a:p>
            <a:pPr algn="ctr">
              <a:lnSpc>
                <a:spcPct val="100000"/>
              </a:lnSpc>
              <a:spcBef>
                <a:spcPts val="0"/>
              </a:spcBef>
            </a:pPr>
            <a:r>
              <a:rPr lang="en-IE" sz="2400" dirty="0"/>
              <a:t>Tourismusregionen brauchen einen Krisenmanagementplan</a:t>
            </a:r>
          </a:p>
        </p:txBody>
      </p:sp>
      <p:sp>
        <p:nvSpPr>
          <p:cNvPr id="6" name="Bildplatzhalter 5">
            <a:extLst>
              <a:ext uri="{FF2B5EF4-FFF2-40B4-BE49-F238E27FC236}">
                <a16:creationId xmlns:a16="http://schemas.microsoft.com/office/drawing/2014/main" id="{3689407C-11A4-6F9C-2E0C-EC1DBB12610E}"/>
              </a:ext>
            </a:extLst>
          </p:cNvPr>
          <p:cNvSpPr>
            <a:spLocks noGrp="1"/>
          </p:cNvSpPr>
          <p:nvPr>
            <p:ph type="pic" sz="quarter" idx="10"/>
          </p:nvPr>
        </p:nvSpPr>
        <p:spPr/>
      </p:sp>
      <p:pic>
        <p:nvPicPr>
          <p:cNvPr id="5" name="Picture Placeholder 9" descr="A picture containing indoor, area, several&#10;&#10;Description automatically generated">
            <a:extLst>
              <a:ext uri="{FF2B5EF4-FFF2-40B4-BE49-F238E27FC236}">
                <a16:creationId xmlns:a16="http://schemas.microsoft.com/office/drawing/2014/main" id="{3CF7E361-9E71-EFD6-6482-4D0E82E22EFD}"/>
              </a:ext>
            </a:extLst>
          </p:cNvPr>
          <p:cNvPicPr>
            <a:picLocks noChangeAspect="1"/>
          </p:cNvPicPr>
          <p:nvPr/>
        </p:nvPicPr>
        <p:blipFill>
          <a:blip r:embed="rId3"/>
          <a:srcRect l="21277" r="21277"/>
          <a:stretch>
            <a:fillRect/>
          </a:stretch>
        </p:blipFill>
        <p:spPr>
          <a:xfrm>
            <a:off x="6388385" y="-1267"/>
            <a:ext cx="5799700" cy="5677438"/>
          </a:xfrm>
          <a:prstGeom prst="rect">
            <a:avLst/>
          </a:prstGeom>
          <a:solidFill>
            <a:schemeClr val="bg1"/>
          </a:solidFill>
        </p:spPr>
      </p:pic>
      <p:pic>
        <p:nvPicPr>
          <p:cNvPr id="4" name="Graphic 3" descr="Badge Question Mark with solid fill">
            <a:extLst>
              <a:ext uri="{FF2B5EF4-FFF2-40B4-BE49-F238E27FC236}">
                <a16:creationId xmlns:a16="http://schemas.microsoft.com/office/drawing/2014/main" id="{E3152A0A-C7CA-005F-A4B7-7FE77091C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386" y="-75522"/>
            <a:ext cx="914400" cy="914400"/>
          </a:xfrm>
          <a:prstGeom prst="rect">
            <a:avLst/>
          </a:prstGeom>
        </p:spPr>
      </p:pic>
    </p:spTree>
    <p:extLst>
      <p:ext uri="{BB962C8B-B14F-4D97-AF65-F5344CB8AC3E}">
        <p14:creationId xmlns:p14="http://schemas.microsoft.com/office/powerpoint/2010/main" val="3588865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1C884-6278-7F31-707E-7BD6CC09DAF5}"/>
              </a:ext>
            </a:extLst>
          </p:cNvPr>
          <p:cNvSpPr>
            <a:spLocks noGrp="1"/>
          </p:cNvSpPr>
          <p:nvPr>
            <p:ph type="body" sz="quarter" idx="18"/>
          </p:nvPr>
        </p:nvSpPr>
        <p:spPr>
          <a:xfrm>
            <a:off x="735965" y="1116856"/>
            <a:ext cx="5226738" cy="4834535"/>
          </a:xfrm>
        </p:spPr>
        <p:txBody>
          <a:bodyPr>
            <a:noAutofit/>
          </a:bodyPr>
          <a:lstStyle/>
          <a:p>
            <a:pPr marL="0" indent="0"/>
            <a:r>
              <a:rPr lang="en-GB" sz="2200" b="1" dirty="0" err="1"/>
              <a:t>Innere</a:t>
            </a:r>
            <a:r>
              <a:rPr lang="en-GB" sz="2200" b="1" dirty="0"/>
              <a:t> Ruhe. Er</a:t>
            </a:r>
            <a:r>
              <a:rPr lang="en-GB" sz="2200" dirty="0"/>
              <a:t> </a:t>
            </a:r>
            <a:r>
              <a:rPr lang="en-GB" sz="2200" b="1" dirty="0"/>
              <a:t>gibt den Beteiligten und den Regionen ein gutes Gefühl</a:t>
            </a:r>
            <a:r>
              <a:rPr lang="en-GB" sz="2200" dirty="0"/>
              <a:t>, deckt Risiken auf, vermittelt ein Gefühl der Sicherheit und Geborgenheit, erhält den Ruf, beschleunigt die Reaktions- und Wiederherstellungsmaßnahmen und kann die Einhaltung der Vorschriften und Effizienzsteigerungen gewährleisten. Diese positiven Ergebnisse werden auch auf Besucher und Touristen übertragen.</a:t>
            </a:r>
          </a:p>
          <a:p>
            <a:pPr marL="0" indent="0"/>
            <a:r>
              <a:rPr lang="en-GB" sz="2200" dirty="0"/>
              <a:t>Nicht alle Regionen verfügen über einen ausreichenden Krisenplan. In Anbetracht seiner Bedeutung ist es unerlässlich, </a:t>
            </a:r>
            <a:r>
              <a:rPr lang="en-GB" sz="2200" dirty="0" err="1"/>
              <a:t>einen</a:t>
            </a:r>
            <a:r>
              <a:rPr lang="en-GB" sz="2200" dirty="0"/>
              <a:t> KMP </a:t>
            </a:r>
            <a:r>
              <a:rPr lang="en-GB" sz="2200" dirty="0" err="1"/>
              <a:t>zu</a:t>
            </a:r>
            <a:r>
              <a:rPr lang="en-GB" sz="2200" dirty="0"/>
              <a:t> </a:t>
            </a:r>
            <a:r>
              <a:rPr lang="en-GB" sz="2200" dirty="0" err="1"/>
              <a:t>entwickeln</a:t>
            </a:r>
            <a:r>
              <a:rPr lang="en-GB" sz="2200" dirty="0"/>
              <a:t>. Da jede Region anders ist, ist dies keine </a:t>
            </a:r>
            <a:r>
              <a:rPr lang="en-GB" sz="2200" dirty="0" err="1"/>
              <a:t>leichte</a:t>
            </a:r>
            <a:r>
              <a:rPr lang="en-GB" sz="2200" dirty="0"/>
              <a:t> Aufgabe und es </a:t>
            </a:r>
            <a:r>
              <a:rPr lang="en-GB" sz="2200" dirty="0" err="1"/>
              <a:t>gibt</a:t>
            </a:r>
            <a:r>
              <a:rPr lang="en-GB" sz="2200" dirty="0"/>
              <a:t> </a:t>
            </a:r>
            <a:r>
              <a:rPr lang="en-GB" sz="2200" dirty="0" err="1"/>
              <a:t>keine</a:t>
            </a:r>
            <a:r>
              <a:rPr lang="en-GB" sz="2200" dirty="0"/>
              <a:t> </a:t>
            </a:r>
            <a:r>
              <a:rPr lang="en-GB" sz="2200" dirty="0" err="1"/>
              <a:t>allgemeingültige</a:t>
            </a:r>
            <a:r>
              <a:rPr lang="en-GB" sz="2200" dirty="0"/>
              <a:t> </a:t>
            </a:r>
            <a:r>
              <a:rPr lang="en-GB" sz="2200" dirty="0" err="1"/>
              <a:t>Blaupause</a:t>
            </a:r>
            <a:r>
              <a:rPr lang="en-GB" sz="2200" dirty="0"/>
              <a:t>.</a:t>
            </a:r>
          </a:p>
          <a:p>
            <a:pPr marL="0" indent="0"/>
            <a:r>
              <a:rPr lang="en-GB" sz="2200" dirty="0"/>
              <a:t>In diesem Abschnitt wird gezeigt, wie man einen </a:t>
            </a:r>
            <a:r>
              <a:rPr lang="en-GB" sz="2200" dirty="0" err="1"/>
              <a:t>Krisenmanagementplan</a:t>
            </a:r>
            <a:r>
              <a:rPr lang="en-GB" sz="2200" dirty="0"/>
              <a:t> </a:t>
            </a:r>
            <a:r>
              <a:rPr lang="en-GB" sz="2200" dirty="0" err="1"/>
              <a:t>erstellt</a:t>
            </a:r>
            <a:r>
              <a:rPr lang="en-GB" sz="2200" dirty="0"/>
              <a:t>.</a:t>
            </a:r>
            <a:endParaRPr lang="en-IE" sz="2200" dirty="0"/>
          </a:p>
        </p:txBody>
      </p:sp>
      <p:sp>
        <p:nvSpPr>
          <p:cNvPr id="3" name="Text Placeholder 2">
            <a:extLst>
              <a:ext uri="{FF2B5EF4-FFF2-40B4-BE49-F238E27FC236}">
                <a16:creationId xmlns:a16="http://schemas.microsoft.com/office/drawing/2014/main" id="{65902D45-218E-59A3-A112-495BB9FC7672}"/>
              </a:ext>
            </a:extLst>
          </p:cNvPr>
          <p:cNvSpPr>
            <a:spLocks noGrp="1"/>
          </p:cNvSpPr>
          <p:nvPr>
            <p:ph type="body" sz="quarter" idx="16"/>
          </p:nvPr>
        </p:nvSpPr>
        <p:spPr>
          <a:xfrm>
            <a:off x="242046" y="67986"/>
            <a:ext cx="6146339" cy="770891"/>
          </a:xfrm>
          <a:solidFill>
            <a:schemeClr val="accent2"/>
          </a:solidFill>
        </p:spPr>
        <p:txBody>
          <a:bodyPr anchor="ctr">
            <a:noAutofit/>
          </a:bodyPr>
          <a:lstStyle/>
          <a:p>
            <a:pPr algn="ctr">
              <a:lnSpc>
                <a:spcPct val="100000"/>
              </a:lnSpc>
              <a:spcBef>
                <a:spcPts val="0"/>
              </a:spcBef>
            </a:pPr>
            <a:r>
              <a:rPr lang="en-IE" sz="2400" dirty="0"/>
              <a:t>Tourismusregionen brauchen einen Krisenmanagementplan</a:t>
            </a:r>
          </a:p>
        </p:txBody>
      </p:sp>
      <p:sp>
        <p:nvSpPr>
          <p:cNvPr id="6" name="Bildplatzhalter 5">
            <a:extLst>
              <a:ext uri="{FF2B5EF4-FFF2-40B4-BE49-F238E27FC236}">
                <a16:creationId xmlns:a16="http://schemas.microsoft.com/office/drawing/2014/main" id="{120C72F7-7E43-0B81-BC63-52656A0146E3}"/>
              </a:ext>
            </a:extLst>
          </p:cNvPr>
          <p:cNvSpPr>
            <a:spLocks noGrp="1"/>
          </p:cNvSpPr>
          <p:nvPr>
            <p:ph type="pic" sz="quarter" idx="10"/>
          </p:nvPr>
        </p:nvSpPr>
        <p:spPr/>
      </p:sp>
      <p:pic>
        <p:nvPicPr>
          <p:cNvPr id="5" name="Picture Placeholder 9" descr="A picture containing indoor, area, several&#10;&#10;Description automatically generated">
            <a:extLst>
              <a:ext uri="{FF2B5EF4-FFF2-40B4-BE49-F238E27FC236}">
                <a16:creationId xmlns:a16="http://schemas.microsoft.com/office/drawing/2014/main" id="{4354D755-B501-00C3-67B0-0403AF04D6D5}"/>
              </a:ext>
            </a:extLst>
          </p:cNvPr>
          <p:cNvPicPr>
            <a:picLocks noChangeAspect="1"/>
          </p:cNvPicPr>
          <p:nvPr/>
        </p:nvPicPr>
        <p:blipFill>
          <a:blip r:embed="rId3"/>
          <a:srcRect l="21277" r="21277"/>
          <a:stretch>
            <a:fillRect/>
          </a:stretch>
        </p:blipFill>
        <p:spPr>
          <a:xfrm>
            <a:off x="6392300" y="-1267"/>
            <a:ext cx="5799700" cy="5677438"/>
          </a:xfrm>
          <a:prstGeom prst="rect">
            <a:avLst/>
          </a:prstGeom>
          <a:solidFill>
            <a:schemeClr val="bg1"/>
          </a:solidFill>
        </p:spPr>
      </p:pic>
      <p:pic>
        <p:nvPicPr>
          <p:cNvPr id="4" name="Graphic 3" descr="Badge Question Mark with solid fill">
            <a:extLst>
              <a:ext uri="{FF2B5EF4-FFF2-40B4-BE49-F238E27FC236}">
                <a16:creationId xmlns:a16="http://schemas.microsoft.com/office/drawing/2014/main" id="{E3152A0A-C7CA-005F-A4B7-7FE77091CD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386" y="-75522"/>
            <a:ext cx="914400" cy="914400"/>
          </a:xfrm>
          <a:prstGeom prst="rect">
            <a:avLst/>
          </a:prstGeom>
        </p:spPr>
      </p:pic>
    </p:spTree>
    <p:extLst>
      <p:ext uri="{BB962C8B-B14F-4D97-AF65-F5344CB8AC3E}">
        <p14:creationId xmlns:p14="http://schemas.microsoft.com/office/powerpoint/2010/main" val="3943003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9A2DC4-928E-5CD2-B3E6-36FF01B912E5}"/>
              </a:ext>
            </a:extLst>
          </p:cNvPr>
          <p:cNvSpPr/>
          <p:nvPr/>
        </p:nvSpPr>
        <p:spPr>
          <a:xfrm>
            <a:off x="257174" y="4356847"/>
            <a:ext cx="6385673" cy="2196352"/>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92746" y="152400"/>
            <a:ext cx="6683183" cy="751809"/>
          </a:xfrm>
        </p:spPr>
        <p:txBody>
          <a:bodyPr anchor="ctr">
            <a:noAutofit/>
          </a:bodyPr>
          <a:lstStyle/>
          <a:p>
            <a:pPr algn="ctr"/>
            <a:r>
              <a:rPr lang="en-IE" sz="2800" dirty="0">
                <a:solidFill>
                  <a:srgbClr val="F27954"/>
                </a:solidFill>
              </a:rPr>
              <a:t>Die </a:t>
            </a:r>
            <a:r>
              <a:rPr lang="en-IE" sz="2800" dirty="0" err="1">
                <a:solidFill>
                  <a:srgbClr val="F27954"/>
                </a:solidFill>
              </a:rPr>
              <a:t>proaktive</a:t>
            </a:r>
            <a:r>
              <a:rPr lang="en-IE" sz="2800" dirty="0">
                <a:solidFill>
                  <a:srgbClr val="F27954"/>
                </a:solidFill>
              </a:rPr>
              <a:t> </a:t>
            </a:r>
            <a:r>
              <a:rPr lang="en-IE" sz="2800" dirty="0" err="1">
                <a:solidFill>
                  <a:srgbClr val="F27954"/>
                </a:solidFill>
              </a:rPr>
              <a:t>Entwicklung</a:t>
            </a:r>
            <a:r>
              <a:rPr lang="en-IE" sz="2800" dirty="0">
                <a:solidFill>
                  <a:srgbClr val="F27954"/>
                </a:solidFill>
              </a:rPr>
              <a:t> und </a:t>
            </a:r>
            <a:r>
              <a:rPr lang="en-IE" sz="2800" dirty="0" err="1">
                <a:solidFill>
                  <a:srgbClr val="F27954"/>
                </a:solidFill>
              </a:rPr>
              <a:t>Umsetzung</a:t>
            </a:r>
            <a:r>
              <a:rPr lang="en-IE" sz="2800" dirty="0">
                <a:solidFill>
                  <a:srgbClr val="F27954"/>
                </a:solidFill>
              </a:rPr>
              <a:t> </a:t>
            </a:r>
            <a:r>
              <a:rPr lang="en-IE" sz="2800" dirty="0" err="1">
                <a:solidFill>
                  <a:srgbClr val="F27954"/>
                </a:solidFill>
              </a:rPr>
              <a:t>eines</a:t>
            </a:r>
            <a:r>
              <a:rPr lang="en-IE" sz="2800" dirty="0">
                <a:solidFill>
                  <a:srgbClr val="F27954"/>
                </a:solidFill>
              </a:rPr>
              <a:t> KMP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322908" y="925277"/>
            <a:ext cx="6319940" cy="3072982"/>
          </a:xfrm>
          <a:noFill/>
        </p:spPr>
        <p:txBody>
          <a:bodyPr>
            <a:noAutofit/>
          </a:bodyPr>
          <a:lstStyle/>
          <a:p>
            <a:pPr marL="0" indent="0" algn="l" fontAlgn="base">
              <a:lnSpc>
                <a:spcPct val="100000"/>
              </a:lnSpc>
              <a:spcBef>
                <a:spcPts val="0"/>
              </a:spcBef>
            </a:pPr>
            <a:r>
              <a:rPr lang="en-GB" sz="2000" dirty="0">
                <a:solidFill>
                  <a:srgbClr val="4D4D4D"/>
                </a:solidFill>
              </a:rPr>
              <a:t>Es ist gut, einen Krisenmanagementplan zu haben, aber er muss auch genutzt, aktualisiert und umgesetzt werden. Es ist von entscheidender Bedeutung, dass die regionalen Tourismusakteure und -unternehmen ihn kennen und verstehen, damit auch sie dazu beitragen können, Katastrophen zu verhindern oder abzuwenden und den Betrieb so schnell wie möglich wieder normalisieren zu können. </a:t>
            </a:r>
          </a:p>
          <a:p>
            <a:pPr marL="0" indent="0" algn="l" fontAlgn="base">
              <a:lnSpc>
                <a:spcPct val="100000"/>
              </a:lnSpc>
              <a:spcBef>
                <a:spcPts val="0"/>
              </a:spcBef>
            </a:pPr>
            <a:endParaRPr lang="en-GB" sz="2000" dirty="0">
              <a:solidFill>
                <a:srgbClr val="4D4D4D"/>
              </a:solidFill>
            </a:endParaRPr>
          </a:p>
          <a:p>
            <a:pPr marL="0" indent="0" algn="l" fontAlgn="base">
              <a:lnSpc>
                <a:spcPct val="100000"/>
              </a:lnSpc>
              <a:spcBef>
                <a:spcPts val="0"/>
              </a:spcBef>
            </a:pPr>
            <a:endParaRPr lang="en-GB" sz="1000" dirty="0">
              <a:cs typeface="Aldhabi" panose="020B0604020202020204" pitchFamily="2" charset="-78"/>
            </a:endParaRPr>
          </a:p>
          <a:p>
            <a:pPr marL="0" indent="0" algn="l" fontAlgn="base">
              <a:lnSpc>
                <a:spcPct val="100000"/>
              </a:lnSpc>
              <a:spcBef>
                <a:spcPts val="0"/>
              </a:spcBef>
            </a:pPr>
            <a:endParaRPr lang="en-GB" sz="1000" dirty="0">
              <a:cs typeface="Aldhabi" panose="020B0604020202020204" pitchFamily="2" charset="-78"/>
            </a:endParaRPr>
          </a:p>
          <a:p>
            <a:pPr marL="0" indent="0" algn="l" fontAlgn="base">
              <a:lnSpc>
                <a:spcPct val="100000"/>
              </a:lnSpc>
              <a:spcBef>
                <a:spcPts val="0"/>
              </a:spcBef>
            </a:pPr>
            <a:endParaRPr lang="en-GB" sz="1000" dirty="0">
              <a:cs typeface="Aldhabi" panose="020B0604020202020204" pitchFamily="2" charset="-78"/>
            </a:endParaRPr>
          </a:p>
          <a:p>
            <a:pPr marL="0" indent="0" algn="l" fontAlgn="base">
              <a:lnSpc>
                <a:spcPct val="100000"/>
              </a:lnSpc>
              <a:spcBef>
                <a:spcPts val="0"/>
              </a:spcBef>
            </a:pPr>
            <a:endParaRPr lang="en-GB" sz="1000" dirty="0">
              <a:cs typeface="Aldhabi" panose="020B0604020202020204" pitchFamily="2" charset="-78"/>
            </a:endParaRPr>
          </a:p>
          <a:p>
            <a:pPr marL="0" indent="0" algn="l" fontAlgn="base">
              <a:lnSpc>
                <a:spcPct val="100000"/>
              </a:lnSpc>
              <a:spcBef>
                <a:spcPts val="0"/>
              </a:spcBef>
            </a:pPr>
            <a:r>
              <a:rPr lang="en-GB" sz="2000" dirty="0">
                <a:cs typeface="Aldhabi" panose="020B0604020202020204" pitchFamily="2" charset="-78"/>
              </a:rPr>
              <a:t>"Trotz dieser Tatsache zeigen Umfragen, dass nur </a:t>
            </a:r>
            <a:r>
              <a:rPr lang="en-GB" sz="2800" dirty="0">
                <a:cs typeface="Aldhabi" panose="020B0604020202020204" pitchFamily="2" charset="-78"/>
              </a:rPr>
              <a:t>54 % </a:t>
            </a:r>
            <a:r>
              <a:rPr lang="en-GB" sz="2000" dirty="0">
                <a:cs typeface="Aldhabi" panose="020B0604020202020204" pitchFamily="2" charset="-78"/>
              </a:rPr>
              <a:t>der Unternehmen über einen proaktiven Krisenmanagementplan verfügen. Diese Zahlen bedeuten, dass </a:t>
            </a:r>
            <a:r>
              <a:rPr lang="en-GB" sz="2800" dirty="0">
                <a:cs typeface="Aldhabi" panose="020B0604020202020204" pitchFamily="2" charset="-78"/>
              </a:rPr>
              <a:t>46 % </a:t>
            </a:r>
            <a:r>
              <a:rPr lang="en-GB" sz="2000" dirty="0">
                <a:cs typeface="Aldhabi" panose="020B0604020202020204" pitchFamily="2" charset="-78"/>
              </a:rPr>
              <a:t>der Unternehmen nicht bereit sind, wenn es zu einer Katastrophe kommt, und dass dies verheerende Folgen haben kann". </a:t>
            </a:r>
            <a:r>
              <a:rPr lang="en-GB" sz="2000" dirty="0">
                <a:cs typeface="Aharoni" panose="02010803020104030203" pitchFamily="2" charset="-79"/>
              </a:rPr>
              <a:t>(</a:t>
            </a:r>
            <a:r>
              <a:rPr lang="en-GB" sz="2000" dirty="0">
                <a:cs typeface="Aharoni" panose="02010803020104030203" pitchFamily="2" charset="-79"/>
                <a:hlinkClick r:id="rId2">
                  <a:extLst>
                    <a:ext uri="{A12FA001-AC4F-418D-AE19-62706E023703}">
                      <ahyp:hlinkClr xmlns:ahyp="http://schemas.microsoft.com/office/drawing/2018/hyperlinkcolor" val="tx"/>
                    </a:ext>
                  </a:extLst>
                </a:hlinkClick>
              </a:rPr>
              <a:t>Quelle</a:t>
            </a:r>
            <a:r>
              <a:rPr lang="en-GB" sz="2000" dirty="0">
                <a:cs typeface="Aharoni" panose="02010803020104030203" pitchFamily="2" charset="-79"/>
              </a:rPr>
              <a:t>)</a:t>
            </a:r>
          </a:p>
        </p:txBody>
      </p:sp>
      <p:pic>
        <p:nvPicPr>
          <p:cNvPr id="3" name="Picture Placeholder 8" descr="A person standing in front of a building under construction&#10;&#10;Description automatically generated with low confidence">
            <a:extLst>
              <a:ext uri="{FF2B5EF4-FFF2-40B4-BE49-F238E27FC236}">
                <a16:creationId xmlns:a16="http://schemas.microsoft.com/office/drawing/2014/main" id="{1E99B2FD-CB1D-FB58-4F84-3563D2792215}"/>
              </a:ext>
            </a:extLst>
          </p:cNvPr>
          <p:cNvPicPr>
            <a:picLocks noGrp="1" noChangeAspect="1"/>
          </p:cNvPicPr>
          <p:nvPr>
            <p:ph type="pic" sz="quarter" idx="19"/>
          </p:nvPr>
        </p:nvPicPr>
        <p:blipFill>
          <a:blip r:embed="rId3"/>
          <a:srcRect l="23773" r="23773"/>
          <a:stretch>
            <a:fillRect/>
          </a:stretch>
        </p:blipFill>
        <p:spPr>
          <a:xfrm>
            <a:off x="6796087" y="0"/>
            <a:ext cx="5395913" cy="6858000"/>
          </a:xfrm>
        </p:spPr>
      </p:pic>
    </p:spTree>
    <p:extLst>
      <p:ext uri="{BB962C8B-B14F-4D97-AF65-F5344CB8AC3E}">
        <p14:creationId xmlns:p14="http://schemas.microsoft.com/office/powerpoint/2010/main" val="218110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EA85906F-D9C7-506F-6CA5-85C2CEFDDEE1}"/>
              </a:ext>
            </a:extLst>
          </p:cNvPr>
          <p:cNvSpPr>
            <a:spLocks noGrp="1"/>
          </p:cNvSpPr>
          <p:nvPr>
            <p:ph type="body" sz="quarter" idx="16"/>
          </p:nvPr>
        </p:nvSpPr>
        <p:spPr>
          <a:xfrm>
            <a:off x="320315" y="3787380"/>
            <a:ext cx="5437765" cy="582221"/>
          </a:xfrm>
          <a:noFill/>
        </p:spPr>
        <p:txBody>
          <a:bodyPr anchor="ctr">
            <a:noAutofit/>
          </a:bodyPr>
          <a:lstStyle/>
          <a:p>
            <a:pPr algn="ctr">
              <a:lnSpc>
                <a:spcPct val="100000"/>
              </a:lnSpc>
              <a:spcBef>
                <a:spcPts val="0"/>
              </a:spcBef>
            </a:pPr>
            <a:r>
              <a:rPr lang="en-IE" sz="2400" dirty="0"/>
              <a:t>Eigenverantwortung aller regionalen Stakeholder</a:t>
            </a:r>
          </a:p>
        </p:txBody>
      </p:sp>
      <p:sp>
        <p:nvSpPr>
          <p:cNvPr id="17" name="Text Placeholder 16">
            <a:extLst>
              <a:ext uri="{FF2B5EF4-FFF2-40B4-BE49-F238E27FC236}">
                <a16:creationId xmlns:a16="http://schemas.microsoft.com/office/drawing/2014/main" id="{776DE6C5-E27E-36DA-36AE-BD9D5A6AEC19}"/>
              </a:ext>
            </a:extLst>
          </p:cNvPr>
          <p:cNvSpPr>
            <a:spLocks noGrp="1"/>
          </p:cNvSpPr>
          <p:nvPr>
            <p:ph type="body" sz="quarter" idx="20"/>
          </p:nvPr>
        </p:nvSpPr>
        <p:spPr>
          <a:xfrm>
            <a:off x="6229979" y="3850056"/>
            <a:ext cx="5813928" cy="582221"/>
          </a:xfrm>
        </p:spPr>
        <p:txBody>
          <a:bodyPr anchor="ctr">
            <a:noAutofit/>
          </a:bodyPr>
          <a:lstStyle/>
          <a:p>
            <a:pPr>
              <a:lnSpc>
                <a:spcPct val="100000"/>
              </a:lnSpc>
              <a:spcBef>
                <a:spcPts val="0"/>
              </a:spcBef>
            </a:pPr>
            <a:r>
              <a:rPr lang="en-IE" sz="2000" dirty="0" err="1"/>
              <a:t>Ziel</a:t>
            </a:r>
            <a:r>
              <a:rPr lang="en-IE" sz="2000" dirty="0"/>
              <a:t> </a:t>
            </a:r>
            <a:r>
              <a:rPr lang="en-IE" sz="2000" dirty="0" err="1"/>
              <a:t>ist</a:t>
            </a:r>
            <a:r>
              <a:rPr lang="en-IE" sz="2000" dirty="0"/>
              <a:t> </a:t>
            </a:r>
            <a:r>
              <a:rPr lang="en-IE" sz="2000" dirty="0" err="1"/>
              <a:t>frühstmögliche</a:t>
            </a:r>
            <a:r>
              <a:rPr lang="en-IE" sz="2000" dirty="0"/>
              <a:t> </a:t>
            </a:r>
            <a:r>
              <a:rPr lang="en-IE" sz="2000" dirty="0" err="1"/>
              <a:t>regionale</a:t>
            </a:r>
            <a:r>
              <a:rPr lang="en-IE" sz="2000" dirty="0"/>
              <a:t> Wiederherstellung und </a:t>
            </a:r>
            <a:r>
              <a:rPr lang="en-IE" sz="2000" dirty="0" err="1"/>
              <a:t>Geschäftskontinuität</a:t>
            </a:r>
            <a:endParaRPr lang="en-IE" sz="2000" dirty="0"/>
          </a:p>
        </p:txBody>
      </p:sp>
      <p:sp>
        <p:nvSpPr>
          <p:cNvPr id="16" name="Text Placeholder 15">
            <a:extLst>
              <a:ext uri="{FF2B5EF4-FFF2-40B4-BE49-F238E27FC236}">
                <a16:creationId xmlns:a16="http://schemas.microsoft.com/office/drawing/2014/main" id="{71FE2BAA-C52A-5B20-78E6-B2EB4F6DE710}"/>
              </a:ext>
            </a:extLst>
          </p:cNvPr>
          <p:cNvSpPr>
            <a:spLocks noGrp="1"/>
          </p:cNvSpPr>
          <p:nvPr>
            <p:ph type="body" sz="quarter" idx="18"/>
          </p:nvPr>
        </p:nvSpPr>
        <p:spPr>
          <a:xfrm>
            <a:off x="189257" y="4484061"/>
            <a:ext cx="5699879" cy="2448159"/>
          </a:xfrm>
        </p:spPr>
        <p:txBody>
          <a:bodyPr anchor="ctr">
            <a:noAutofit/>
          </a:bodyPr>
          <a:lstStyle/>
          <a:p>
            <a:r>
              <a:rPr lang="en-GB" sz="1800" b="0" i="0" dirty="0">
                <a:solidFill>
                  <a:schemeClr val="bg1"/>
                </a:solidFill>
                <a:effectLst/>
              </a:rPr>
              <a:t>Eine Krise sollte von allen regionalen Akteuren gemeinsam bewältigt werden. Sie </a:t>
            </a:r>
            <a:r>
              <a:rPr lang="en-GB" sz="1800" b="0" i="0" dirty="0" err="1">
                <a:solidFill>
                  <a:schemeClr val="bg1"/>
                </a:solidFill>
                <a:effectLst/>
              </a:rPr>
              <a:t>müssen</a:t>
            </a:r>
            <a:r>
              <a:rPr lang="en-GB" sz="1800" b="0" i="0" dirty="0">
                <a:solidFill>
                  <a:schemeClr val="bg1"/>
                </a:solidFill>
                <a:effectLst/>
              </a:rPr>
              <a:t> alle </a:t>
            </a:r>
            <a:r>
              <a:rPr lang="en-GB" sz="1800" b="0" i="0" dirty="0" err="1">
                <a:solidFill>
                  <a:schemeClr val="bg1"/>
                </a:solidFill>
                <a:effectLst/>
              </a:rPr>
              <a:t>potentiellen</a:t>
            </a:r>
            <a:r>
              <a:rPr lang="en-GB" sz="1800" b="0" i="0" dirty="0">
                <a:solidFill>
                  <a:schemeClr val="bg1"/>
                </a:solidFill>
                <a:effectLst/>
              </a:rPr>
              <a:t> </a:t>
            </a:r>
            <a:r>
              <a:rPr lang="en-GB" sz="1800" b="0" i="0" dirty="0" err="1">
                <a:solidFill>
                  <a:schemeClr val="bg1"/>
                </a:solidFill>
                <a:effectLst/>
              </a:rPr>
              <a:t>Katastrophen</a:t>
            </a:r>
            <a:r>
              <a:rPr lang="en-GB" sz="1800" b="0" i="0" dirty="0">
                <a:solidFill>
                  <a:schemeClr val="bg1"/>
                </a:solidFill>
                <a:effectLst/>
              </a:rPr>
              <a:t> verstehen, </a:t>
            </a:r>
            <a:r>
              <a:rPr lang="en-GB" sz="1800" b="0" i="0" dirty="0" err="1">
                <a:solidFill>
                  <a:schemeClr val="bg1"/>
                </a:solidFill>
                <a:effectLst/>
              </a:rPr>
              <a:t>wofür</a:t>
            </a:r>
            <a:r>
              <a:rPr lang="en-GB" sz="1800" b="0" i="0" dirty="0">
                <a:solidFill>
                  <a:schemeClr val="bg1"/>
                </a:solidFill>
                <a:effectLst/>
              </a:rPr>
              <a:t> man </a:t>
            </a:r>
            <a:r>
              <a:rPr lang="en-GB" sz="1800" b="0" i="0" dirty="0" err="1">
                <a:solidFill>
                  <a:schemeClr val="bg1"/>
                </a:solidFill>
                <a:effectLst/>
              </a:rPr>
              <a:t>nicht</a:t>
            </a:r>
            <a:r>
              <a:rPr lang="en-GB" sz="1800" b="0" i="0" dirty="0">
                <a:solidFill>
                  <a:schemeClr val="bg1"/>
                </a:solidFill>
                <a:effectLst/>
              </a:rPr>
              <a:t> </a:t>
            </a:r>
            <a:r>
              <a:rPr lang="en-GB" sz="1800" b="0" i="0" dirty="0" err="1">
                <a:solidFill>
                  <a:schemeClr val="bg1"/>
                </a:solidFill>
                <a:effectLst/>
              </a:rPr>
              <a:t>nur</a:t>
            </a:r>
            <a:r>
              <a:rPr lang="en-GB" sz="1800" b="0" i="0" dirty="0">
                <a:solidFill>
                  <a:schemeClr val="bg1"/>
                </a:solidFill>
                <a:effectLst/>
              </a:rPr>
              <a:t> die Topmanager, sondern auch das Personal </a:t>
            </a:r>
            <a:r>
              <a:rPr lang="en-GB" sz="1800" b="0" i="0" dirty="0" err="1">
                <a:solidFill>
                  <a:schemeClr val="bg1"/>
                </a:solidFill>
                <a:effectLst/>
              </a:rPr>
              <a:t>braucht</a:t>
            </a:r>
            <a:r>
              <a:rPr lang="en-GB" sz="1800" b="0" i="0" dirty="0">
                <a:solidFill>
                  <a:schemeClr val="bg1"/>
                </a:solidFill>
                <a:effectLst/>
              </a:rPr>
              <a:t>. </a:t>
            </a:r>
            <a:r>
              <a:rPr lang="en-GB" sz="1800" b="0" i="0" dirty="0" err="1">
                <a:solidFill>
                  <a:schemeClr val="bg1"/>
                </a:solidFill>
                <a:effectLst/>
              </a:rPr>
              <a:t>Sobald</a:t>
            </a:r>
            <a:r>
              <a:rPr lang="en-GB" sz="1800" b="0" i="0" dirty="0">
                <a:solidFill>
                  <a:schemeClr val="bg1"/>
                </a:solidFill>
                <a:effectLst/>
              </a:rPr>
              <a:t> </a:t>
            </a:r>
            <a:r>
              <a:rPr lang="en-GB" sz="1800" b="0" i="0" dirty="0" err="1">
                <a:solidFill>
                  <a:schemeClr val="bg1"/>
                </a:solidFill>
                <a:effectLst/>
              </a:rPr>
              <a:t>ein</a:t>
            </a:r>
            <a:r>
              <a:rPr lang="en-GB" sz="1800" b="0" i="0" dirty="0">
                <a:solidFill>
                  <a:schemeClr val="bg1"/>
                </a:solidFill>
                <a:effectLst/>
              </a:rPr>
              <a:t> </a:t>
            </a:r>
            <a:r>
              <a:rPr lang="en-GB" sz="1800" b="0" i="0" u="none" strike="noStrike" dirty="0">
                <a:solidFill>
                  <a:schemeClr val="bg1"/>
                </a:solidFill>
                <a:effectLst/>
              </a:rPr>
              <a:t>KMP </a:t>
            </a:r>
            <a:r>
              <a:rPr lang="en-GB" sz="1800" b="0" i="0" dirty="0" err="1">
                <a:solidFill>
                  <a:schemeClr val="bg1"/>
                </a:solidFill>
                <a:effectLst/>
              </a:rPr>
              <a:t>erarbeitet</a:t>
            </a:r>
            <a:r>
              <a:rPr lang="en-GB" sz="1800" b="0" i="0" dirty="0">
                <a:solidFill>
                  <a:schemeClr val="bg1"/>
                </a:solidFill>
                <a:effectLst/>
              </a:rPr>
              <a:t> </a:t>
            </a:r>
            <a:r>
              <a:rPr lang="en-GB" sz="1800" dirty="0" err="1">
                <a:solidFill>
                  <a:schemeClr val="bg1"/>
                </a:solidFill>
              </a:rPr>
              <a:t>wurde</a:t>
            </a:r>
            <a:r>
              <a:rPr lang="en-GB" sz="1800" b="0" i="0" dirty="0">
                <a:solidFill>
                  <a:schemeClr val="bg1"/>
                </a:solidFill>
                <a:effectLst/>
              </a:rPr>
              <a:t>, sollten Sie sicherstellen, </a:t>
            </a:r>
            <a:r>
              <a:rPr lang="en-GB" sz="1800" b="0" i="0" dirty="0" err="1">
                <a:solidFill>
                  <a:schemeClr val="bg1"/>
                </a:solidFill>
                <a:effectLst/>
              </a:rPr>
              <a:t>dass</a:t>
            </a:r>
            <a:r>
              <a:rPr lang="en-GB" sz="1800" b="0" i="0" dirty="0">
                <a:solidFill>
                  <a:schemeClr val="bg1"/>
                </a:solidFill>
                <a:effectLst/>
              </a:rPr>
              <a:t> </a:t>
            </a:r>
            <a:r>
              <a:rPr lang="en-GB" sz="1800" b="0" i="0" dirty="0" err="1">
                <a:solidFill>
                  <a:schemeClr val="bg1"/>
                </a:solidFill>
                <a:effectLst/>
              </a:rPr>
              <a:t>genug</a:t>
            </a:r>
            <a:r>
              <a:rPr lang="en-GB" sz="1800" b="0" i="0" dirty="0">
                <a:solidFill>
                  <a:schemeClr val="bg1"/>
                </a:solidFill>
                <a:effectLst/>
              </a:rPr>
              <a:t> Ressourcen für die Schulung von Einsatzkräften, die Beschaffung von Personal oder Material und die regelmäßige Aktualisierung des Plans </a:t>
            </a:r>
            <a:r>
              <a:rPr lang="en-GB" sz="1800" b="0" i="0" dirty="0" err="1">
                <a:solidFill>
                  <a:schemeClr val="bg1"/>
                </a:solidFill>
                <a:effectLst/>
              </a:rPr>
              <a:t>vorhanden</a:t>
            </a:r>
            <a:r>
              <a:rPr lang="en-GB" sz="1800" b="0" i="0" dirty="0">
                <a:solidFill>
                  <a:schemeClr val="bg1"/>
                </a:solidFill>
                <a:effectLst/>
              </a:rPr>
              <a:t> </a:t>
            </a:r>
            <a:r>
              <a:rPr lang="en-GB" sz="1800" b="0" i="0" dirty="0" err="1">
                <a:solidFill>
                  <a:schemeClr val="bg1"/>
                </a:solidFill>
                <a:effectLst/>
              </a:rPr>
              <a:t>sind</a:t>
            </a:r>
            <a:r>
              <a:rPr lang="en-GB" sz="1800" b="0" i="0" dirty="0">
                <a:solidFill>
                  <a:schemeClr val="bg1"/>
                </a:solidFill>
                <a:effectLst/>
              </a:rPr>
              <a:t>.</a:t>
            </a:r>
            <a:endParaRPr lang="en-IE" sz="2000" dirty="0">
              <a:solidFill>
                <a:schemeClr val="bg1"/>
              </a:solidFill>
            </a:endParaRPr>
          </a:p>
        </p:txBody>
      </p:sp>
      <p:sp>
        <p:nvSpPr>
          <p:cNvPr id="18" name="Text Placeholder 17">
            <a:extLst>
              <a:ext uri="{FF2B5EF4-FFF2-40B4-BE49-F238E27FC236}">
                <a16:creationId xmlns:a16="http://schemas.microsoft.com/office/drawing/2014/main" id="{5343060F-F8F8-192F-2D02-DA57391DA520}"/>
              </a:ext>
            </a:extLst>
          </p:cNvPr>
          <p:cNvSpPr>
            <a:spLocks noGrp="1"/>
          </p:cNvSpPr>
          <p:nvPr>
            <p:ph type="body" sz="quarter" idx="21"/>
          </p:nvPr>
        </p:nvSpPr>
        <p:spPr>
          <a:xfrm>
            <a:off x="6202052" y="4740356"/>
            <a:ext cx="5699878" cy="1680348"/>
          </a:xfrm>
        </p:spPr>
        <p:txBody>
          <a:bodyPr anchor="ctr">
            <a:noAutofit/>
          </a:bodyPr>
          <a:lstStyle/>
          <a:p>
            <a:r>
              <a:rPr lang="en-GB" sz="1800" b="0" i="0" dirty="0">
                <a:solidFill>
                  <a:schemeClr val="bg1"/>
                </a:solidFill>
                <a:effectLst/>
              </a:rPr>
              <a:t>Ein Hauptziel der Vorbereitung ist es, im Falle einer Krise den Betrieb aufrechtzuerhalten oder so schnell wie möglich wieder aufzunehmen. Ein </a:t>
            </a:r>
            <a:r>
              <a:rPr lang="en-GB" sz="1800" dirty="0">
                <a:solidFill>
                  <a:schemeClr val="bg1"/>
                </a:solidFill>
              </a:rPr>
              <a:t>Geschäftskontinuitätsplan konzentriert sich auf diesen Aspekt des Krisenmanagements. </a:t>
            </a:r>
            <a:r>
              <a:rPr lang="en-GB" sz="1800" dirty="0" err="1">
                <a:solidFill>
                  <a:schemeClr val="bg1"/>
                </a:solidFill>
              </a:rPr>
              <a:t>Siehe</a:t>
            </a:r>
            <a:r>
              <a:rPr lang="en-GB" sz="1800" dirty="0">
                <a:solidFill>
                  <a:schemeClr val="bg1"/>
                </a:solidFill>
              </a:rPr>
              <a:t> "</a:t>
            </a:r>
            <a:r>
              <a:rPr lang="en-GB" sz="1800" dirty="0">
                <a:solidFill>
                  <a:schemeClr val="bg1"/>
                </a:solidFill>
                <a:hlinkClick r:id="rId2">
                  <a:extLst>
                    <a:ext uri="{A12FA001-AC4F-418D-AE19-62706E023703}">
                      <ahyp:hlinkClr xmlns:ahyp="http://schemas.microsoft.com/office/drawing/2018/hyperlinkcolor" val="tx"/>
                    </a:ext>
                  </a:extLst>
                </a:hlinkClick>
              </a:rPr>
              <a:t> Business Continuity Planning: How to Do It Well </a:t>
            </a:r>
            <a:r>
              <a:rPr lang="en-GB" sz="1800" dirty="0">
                <a:solidFill>
                  <a:schemeClr val="bg1"/>
                </a:solidFill>
              </a:rPr>
              <a:t>", um </a:t>
            </a:r>
            <a:r>
              <a:rPr lang="en-GB" sz="1800" b="0" i="0" dirty="0">
                <a:solidFill>
                  <a:schemeClr val="bg1"/>
                </a:solidFill>
                <a:effectLst/>
              </a:rPr>
              <a:t>mehr </a:t>
            </a:r>
            <a:r>
              <a:rPr lang="en-GB" sz="1800" dirty="0">
                <a:solidFill>
                  <a:schemeClr val="bg1"/>
                </a:solidFill>
              </a:rPr>
              <a:t>zu erfahren</a:t>
            </a:r>
            <a:r>
              <a:rPr lang="en-GB" sz="1800" b="0" i="0" dirty="0">
                <a:solidFill>
                  <a:schemeClr val="bg1"/>
                </a:solidFill>
                <a:effectLst/>
              </a:rPr>
              <a:t>. </a:t>
            </a:r>
            <a:endParaRPr lang="en-IE" sz="1800" dirty="0">
              <a:solidFill>
                <a:schemeClr val="bg1"/>
              </a:solidFill>
            </a:endParaRPr>
          </a:p>
        </p:txBody>
      </p:sp>
      <p:sp>
        <p:nvSpPr>
          <p:cNvPr id="19" name="Text Placeholder 18">
            <a:extLst>
              <a:ext uri="{FF2B5EF4-FFF2-40B4-BE49-F238E27FC236}">
                <a16:creationId xmlns:a16="http://schemas.microsoft.com/office/drawing/2014/main" id="{286B59E4-7860-D1D5-0D31-F5B8921BEFB2}"/>
              </a:ext>
            </a:extLst>
          </p:cNvPr>
          <p:cNvSpPr>
            <a:spLocks noGrp="1"/>
          </p:cNvSpPr>
          <p:nvPr>
            <p:ph type="body" sz="quarter" idx="22"/>
          </p:nvPr>
        </p:nvSpPr>
        <p:spPr>
          <a:xfrm>
            <a:off x="3508290" y="961438"/>
            <a:ext cx="4957908" cy="582221"/>
          </a:xfrm>
        </p:spPr>
        <p:txBody>
          <a:bodyPr>
            <a:normAutofit/>
          </a:bodyPr>
          <a:lstStyle/>
          <a:p>
            <a:r>
              <a:rPr lang="en-IE" sz="2400" dirty="0"/>
              <a:t>Kompetente Führung</a:t>
            </a:r>
          </a:p>
        </p:txBody>
      </p:sp>
      <p:sp>
        <p:nvSpPr>
          <p:cNvPr id="20" name="Text Placeholder 19">
            <a:extLst>
              <a:ext uri="{FF2B5EF4-FFF2-40B4-BE49-F238E27FC236}">
                <a16:creationId xmlns:a16="http://schemas.microsoft.com/office/drawing/2014/main" id="{8C20A98D-0B0D-2AEF-24ED-FD5E52C8B81E}"/>
              </a:ext>
            </a:extLst>
          </p:cNvPr>
          <p:cNvSpPr>
            <a:spLocks noGrp="1"/>
          </p:cNvSpPr>
          <p:nvPr>
            <p:ph type="body" sz="quarter" idx="23"/>
          </p:nvPr>
        </p:nvSpPr>
        <p:spPr>
          <a:xfrm>
            <a:off x="2922497" y="1182395"/>
            <a:ext cx="6129494" cy="2448159"/>
          </a:xfrm>
        </p:spPr>
        <p:txBody>
          <a:bodyPr anchor="ctr">
            <a:noAutofit/>
          </a:bodyPr>
          <a:lstStyle/>
          <a:p>
            <a:r>
              <a:rPr lang="en-GB" sz="1800" b="0" i="0" dirty="0">
                <a:solidFill>
                  <a:schemeClr val="bg1"/>
                </a:solidFill>
                <a:effectLst/>
              </a:rPr>
              <a:t>Krisen verlaufen nie genau so, wie man sie erwartet, aber der Planungsprozess sollte die Fähigkeiten zum Krisenmanagement und die Bereitschaft dazu fördern. </a:t>
            </a:r>
            <a:r>
              <a:rPr lang="en-GB" sz="1800" b="0" i="0" dirty="0" err="1">
                <a:solidFill>
                  <a:schemeClr val="bg1"/>
                </a:solidFill>
                <a:effectLst/>
              </a:rPr>
              <a:t>Jede</a:t>
            </a:r>
            <a:r>
              <a:rPr lang="en-GB" sz="1800" b="0" i="0" dirty="0">
                <a:solidFill>
                  <a:schemeClr val="bg1"/>
                </a:solidFill>
                <a:effectLst/>
              </a:rPr>
              <a:t> KMS und </a:t>
            </a:r>
            <a:r>
              <a:rPr lang="en-GB" sz="1800" b="0" i="0" dirty="0" err="1">
                <a:solidFill>
                  <a:schemeClr val="bg1"/>
                </a:solidFill>
                <a:effectLst/>
              </a:rPr>
              <a:t>jeder</a:t>
            </a:r>
            <a:r>
              <a:rPr lang="en-GB" sz="1800" b="0" i="0" dirty="0">
                <a:solidFill>
                  <a:schemeClr val="bg1"/>
                </a:solidFill>
                <a:effectLst/>
              </a:rPr>
              <a:t> KMP muss von einer verantwortlichen, kompetenten </a:t>
            </a:r>
            <a:r>
              <a:rPr lang="en-GB" sz="1800" dirty="0">
                <a:solidFill>
                  <a:schemeClr val="bg1"/>
                </a:solidFill>
              </a:rPr>
              <a:t>Führungskraft und einem </a:t>
            </a:r>
            <a:r>
              <a:rPr lang="en-GB" sz="1800" b="0" i="0" dirty="0">
                <a:solidFill>
                  <a:schemeClr val="bg1"/>
                </a:solidFill>
                <a:effectLst/>
              </a:rPr>
              <a:t>Krisenmanagementteam </a:t>
            </a:r>
            <a:r>
              <a:rPr lang="en-GB" sz="1800" b="0" i="0" dirty="0" err="1">
                <a:solidFill>
                  <a:schemeClr val="bg1"/>
                </a:solidFill>
                <a:effectLst/>
              </a:rPr>
              <a:t>strategisch</a:t>
            </a:r>
            <a:r>
              <a:rPr lang="en-GB" sz="1800" b="0" i="0" dirty="0">
                <a:solidFill>
                  <a:schemeClr val="bg1"/>
                </a:solidFill>
                <a:effectLst/>
              </a:rPr>
              <a:t> </a:t>
            </a:r>
            <a:r>
              <a:rPr lang="en-GB" sz="1800" b="0" i="0" dirty="0" err="1">
                <a:solidFill>
                  <a:schemeClr val="bg1"/>
                </a:solidFill>
                <a:effectLst/>
              </a:rPr>
              <a:t>geleitet</a:t>
            </a:r>
            <a:r>
              <a:rPr lang="en-GB" sz="1800" b="0" i="0" dirty="0">
                <a:solidFill>
                  <a:schemeClr val="bg1"/>
                </a:solidFill>
                <a:effectLst/>
              </a:rPr>
              <a:t> und verwaltet werden. Auf diese Weise können die Tourismusregionen mit allen Ereignissen besser umgehen.</a:t>
            </a:r>
            <a:endParaRPr lang="en-IE" sz="2000" dirty="0">
              <a:solidFill>
                <a:schemeClr val="bg1"/>
              </a:solidFill>
            </a:endParaRPr>
          </a:p>
        </p:txBody>
      </p:sp>
      <p:sp>
        <p:nvSpPr>
          <p:cNvPr id="21" name="Text Placeholder 4">
            <a:extLst>
              <a:ext uri="{FF2B5EF4-FFF2-40B4-BE49-F238E27FC236}">
                <a16:creationId xmlns:a16="http://schemas.microsoft.com/office/drawing/2014/main" id="{108651BC-1A24-DCB1-1937-A5E27F80D1FB}"/>
              </a:ext>
            </a:extLst>
          </p:cNvPr>
          <p:cNvSpPr txBox="1">
            <a:spLocks/>
          </p:cNvSpPr>
          <p:nvPr/>
        </p:nvSpPr>
        <p:spPr>
          <a:xfrm>
            <a:off x="0" y="60318"/>
            <a:ext cx="12181236" cy="582221"/>
          </a:xfrm>
          <a:prstGeom prst="rect">
            <a:avLst/>
          </a:prstGeom>
          <a:solidFill>
            <a:srgbClr val="086D6E"/>
          </a:solidFill>
        </p:spPr>
        <p:txBody>
          <a:bodyPr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IE" sz="3600" dirty="0">
                <a:solidFill>
                  <a:schemeClr val="bg1"/>
                </a:solidFill>
              </a:rPr>
              <a:t>Ein Krisenmanagementplan erfordert regionale Eigenverantwortung</a:t>
            </a:r>
          </a:p>
        </p:txBody>
      </p:sp>
    </p:spTree>
    <p:extLst>
      <p:ext uri="{BB962C8B-B14F-4D97-AF65-F5344CB8AC3E}">
        <p14:creationId xmlns:p14="http://schemas.microsoft.com/office/powerpoint/2010/main" val="3507712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219201" y="1053906"/>
            <a:ext cx="5524500" cy="5419725"/>
          </a:xfrm>
        </p:spPr>
        <p:txBody>
          <a:bodyPr>
            <a:normAutofit/>
          </a:bodyPr>
          <a:lstStyle/>
          <a:p>
            <a:pPr indent="0" algn="l" fontAlgn="base">
              <a:lnSpc>
                <a:spcPct val="110000"/>
              </a:lnSpc>
              <a:spcBef>
                <a:spcPts val="0"/>
              </a:spcBef>
            </a:pPr>
            <a:endParaRPr lang="en-GB" sz="2000" b="0" i="1" dirty="0">
              <a:effectLst/>
            </a:endParaRPr>
          </a:p>
          <a:p>
            <a:pPr indent="0" algn="l" fontAlgn="base">
              <a:lnSpc>
                <a:spcPct val="110000"/>
              </a:lnSpc>
              <a:spcBef>
                <a:spcPts val="0"/>
              </a:spcBef>
            </a:pPr>
            <a:endParaRPr lang="en-GB" sz="2000" i="1" dirty="0"/>
          </a:p>
          <a:p>
            <a:pPr indent="0" algn="l" fontAlgn="base">
              <a:lnSpc>
                <a:spcPct val="110000"/>
              </a:lnSpc>
              <a:spcBef>
                <a:spcPts val="0"/>
              </a:spcBef>
            </a:pPr>
            <a:r>
              <a:rPr lang="en-GB" sz="2000" b="0" i="1" dirty="0">
                <a:effectLst/>
              </a:rPr>
              <a:t>"Die besten Pläne verwenden </a:t>
            </a:r>
            <a:r>
              <a:rPr lang="en-GB" sz="2000" b="0" i="1" dirty="0" err="1">
                <a:effectLst/>
              </a:rPr>
              <a:t>einen</a:t>
            </a:r>
            <a:r>
              <a:rPr lang="en-GB" sz="2000" b="0" i="1" dirty="0">
                <a:effectLst/>
              </a:rPr>
              <a:t> Alle-</a:t>
            </a:r>
            <a:r>
              <a:rPr lang="en-GB" sz="2000" b="0" i="1" dirty="0" err="1">
                <a:effectLst/>
              </a:rPr>
              <a:t>Gefahren</a:t>
            </a:r>
            <a:r>
              <a:rPr lang="en-GB" sz="2000" b="0" i="1" dirty="0">
                <a:effectLst/>
              </a:rPr>
              <a:t>-Ansatz, d. h., Sie schreiben die Pläne nicht für eine bestimmte Krise, sondern für alle möglichen Gefahren. Diese Methode gewährleistet eine einheitliche Reaktion und ein Team, das immer bereit ist, unabhängig von der Art des Vorfalls", empfiehlt Regina Phelps.</a:t>
            </a:r>
            <a:endParaRPr lang="en-IE" sz="2000" i="1"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1371601" y="433585"/>
            <a:ext cx="5524500" cy="582221"/>
          </a:xfrm>
        </p:spPr>
        <p:txBody>
          <a:bodyPr>
            <a:normAutofit fontScale="77500" lnSpcReduction="20000"/>
          </a:bodyPr>
          <a:lstStyle/>
          <a:p>
            <a:r>
              <a:rPr lang="en-IE" dirty="0"/>
              <a:t>Ein guter Krisenmanagementplan...</a:t>
            </a:r>
          </a:p>
        </p:txBody>
      </p:sp>
      <p:sp>
        <p:nvSpPr>
          <p:cNvPr id="12" name="TextBox 11">
            <a:extLst>
              <a:ext uri="{FF2B5EF4-FFF2-40B4-BE49-F238E27FC236}">
                <a16:creationId xmlns:a16="http://schemas.microsoft.com/office/drawing/2014/main" id="{91B45F89-C777-CC94-92C6-F068F7CB11A1}"/>
              </a:ext>
            </a:extLst>
          </p:cNvPr>
          <p:cNvSpPr txBox="1"/>
          <p:nvPr/>
        </p:nvSpPr>
        <p:spPr>
          <a:xfrm>
            <a:off x="7444467" y="3796702"/>
            <a:ext cx="4657725" cy="2954655"/>
          </a:xfrm>
          <a:prstGeom prst="rect">
            <a:avLst/>
          </a:prstGeom>
          <a:noFill/>
        </p:spPr>
        <p:txBody>
          <a:bodyPr wrap="square" rtlCol="0">
            <a:spAutoFit/>
          </a:bodyPr>
          <a:lstStyle/>
          <a:p>
            <a:r>
              <a:rPr lang="en-GB" b="1" i="0" dirty="0">
                <a:solidFill>
                  <a:srgbClr val="086D6E"/>
                </a:solidFill>
                <a:effectLst/>
              </a:rPr>
              <a:t>Regina Phelps, </a:t>
            </a:r>
            <a:r>
              <a:rPr lang="en-GB" i="0" dirty="0">
                <a:solidFill>
                  <a:srgbClr val="086D6E"/>
                </a:solidFill>
                <a:effectLst/>
              </a:rPr>
              <a:t>Gründerin des Beratungsunternehmens </a:t>
            </a:r>
            <a:r>
              <a:rPr lang="en-GB" b="1" i="0" u="none" strike="noStrike" dirty="0">
                <a:solidFill>
                  <a:srgbClr val="086D6E"/>
                </a:solidFill>
                <a:effectLst/>
                <a:hlinkClick r:id="rId2">
                  <a:extLst>
                    <a:ext uri="{A12FA001-AC4F-418D-AE19-62706E023703}">
                      <ahyp:hlinkClr xmlns:ahyp="http://schemas.microsoft.com/office/drawing/2018/hyperlinkcolor" val="tx"/>
                    </a:ext>
                  </a:extLst>
                </a:hlinkClick>
              </a:rPr>
              <a:t>Emergency Management &amp; Safety Solutions </a:t>
            </a:r>
            <a:r>
              <a:rPr lang="en-GB" i="0" dirty="0">
                <a:solidFill>
                  <a:srgbClr val="086D6E"/>
                </a:solidFill>
                <a:effectLst/>
              </a:rPr>
              <a:t>für </a:t>
            </a:r>
            <a:r>
              <a:rPr lang="en-GB" i="0" dirty="0" err="1">
                <a:solidFill>
                  <a:srgbClr val="086D6E"/>
                </a:solidFill>
                <a:effectLst/>
              </a:rPr>
              <a:t>Krisenmanagement</a:t>
            </a:r>
            <a:r>
              <a:rPr lang="en-GB" i="0" dirty="0">
                <a:solidFill>
                  <a:srgbClr val="086D6E"/>
                </a:solidFill>
                <a:effectLst/>
              </a:rPr>
              <a:t>.</a:t>
            </a:r>
            <a:endParaRPr lang="en-GB" b="1" i="0" dirty="0">
              <a:solidFill>
                <a:srgbClr val="086D6E"/>
              </a:solidFill>
              <a:effectLst/>
            </a:endParaRPr>
          </a:p>
          <a:p>
            <a:endParaRPr lang="en-GB" dirty="0">
              <a:solidFill>
                <a:srgbClr val="4D4D4D"/>
              </a:solidFill>
            </a:endParaRPr>
          </a:p>
          <a:p>
            <a:r>
              <a:rPr lang="en-GB" sz="1600" i="0" dirty="0">
                <a:solidFill>
                  <a:srgbClr val="4D4D4D"/>
                </a:solidFill>
                <a:effectLst/>
                <a:hlinkClick r:id="rId3">
                  <a:extLst>
                    <a:ext uri="{A12FA001-AC4F-418D-AE19-62706E023703}">
                      <ahyp:hlinkClr xmlns:ahyp="http://schemas.microsoft.com/office/drawing/2018/hyperlinkcolor" val="tx"/>
                    </a:ext>
                  </a:extLst>
                </a:hlinkClick>
              </a:rPr>
              <a:t>Regina Phelps </a:t>
            </a:r>
            <a:r>
              <a:rPr lang="en-GB" sz="1600" i="0" dirty="0">
                <a:solidFill>
                  <a:srgbClr val="4D4D4D"/>
                </a:solidFill>
                <a:effectLst/>
              </a:rPr>
              <a:t>ist eine international anerkannte </a:t>
            </a:r>
            <a:r>
              <a:rPr lang="en-GB" sz="1600" i="0" dirty="0" err="1">
                <a:solidFill>
                  <a:srgbClr val="4D4D4D"/>
                </a:solidFill>
                <a:effectLst/>
              </a:rPr>
              <a:t>Vordenkerin</a:t>
            </a:r>
            <a:r>
              <a:rPr lang="en-GB" sz="1600" i="0" dirty="0">
                <a:solidFill>
                  <a:srgbClr val="4D4D4D"/>
                </a:solidFill>
                <a:effectLst/>
              </a:rPr>
              <a:t> </a:t>
            </a:r>
            <a:r>
              <a:rPr lang="de-DE" sz="1600" i="0" dirty="0">
                <a:solidFill>
                  <a:srgbClr val="4D4D4D"/>
                </a:solidFill>
                <a:effectLst/>
              </a:rPr>
              <a:t>in den Bereichen Krisenmanagement, Übungsdesign und Pandemie, </a:t>
            </a:r>
            <a:r>
              <a:rPr lang="en-GB" sz="1600" i="0" dirty="0">
                <a:solidFill>
                  <a:srgbClr val="4D4D4D"/>
                </a:solidFill>
                <a:effectLst/>
              </a:rPr>
              <a:t>und Kontinuitätsplanung. Seit 1982 bietet sie multinationalen Unternehmen auf fünf Kontinenten Beratungs- und Vortragsdienste an.</a:t>
            </a:r>
            <a:endParaRPr lang="en-IE" sz="1600" dirty="0">
              <a:solidFill>
                <a:srgbClr val="4D4D4D"/>
              </a:solidFill>
            </a:endParaRPr>
          </a:p>
        </p:txBody>
      </p:sp>
      <p:pic>
        <p:nvPicPr>
          <p:cNvPr id="2" name="Picture 2" descr="Regina Phelps | Emergency Management And Safety Solutions Inc">
            <a:extLst>
              <a:ext uri="{FF2B5EF4-FFF2-40B4-BE49-F238E27FC236}">
                <a16:creationId xmlns:a16="http://schemas.microsoft.com/office/drawing/2014/main" id="{0F8A3937-E822-26F4-AC26-0448EF8C47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2514" y="523875"/>
            <a:ext cx="4214544" cy="2809696"/>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8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18B051C-6001-C66F-EB12-6F4DCB2C0FE0}"/>
              </a:ext>
            </a:extLst>
          </p:cNvPr>
          <p:cNvSpPr>
            <a:spLocks noGrp="1"/>
          </p:cNvSpPr>
          <p:nvPr>
            <p:ph type="body" sz="quarter" idx="16"/>
          </p:nvPr>
        </p:nvSpPr>
        <p:spPr>
          <a:xfrm>
            <a:off x="6420495" y="1328733"/>
            <a:ext cx="5113283" cy="1862702"/>
          </a:xfrm>
        </p:spPr>
        <p:txBody>
          <a:bodyPr>
            <a:normAutofit/>
          </a:bodyPr>
          <a:lstStyle/>
          <a:p>
            <a:r>
              <a:rPr lang="en-IE" sz="3200" dirty="0"/>
              <a:t>2.  Was passiert, wenn eine Region keinen Krisenmanagementplan hat?</a:t>
            </a:r>
          </a:p>
        </p:txBody>
      </p:sp>
      <p:pic>
        <p:nvPicPr>
          <p:cNvPr id="2" name="Picture Placeholder 8" descr="A picture containing sky, outdoor&#10;&#10;Description automatically generated">
            <a:extLst>
              <a:ext uri="{FF2B5EF4-FFF2-40B4-BE49-F238E27FC236}">
                <a16:creationId xmlns:a16="http://schemas.microsoft.com/office/drawing/2014/main" id="{9E76FEED-F8E7-E69F-7171-83BDD99BDEF6}"/>
              </a:ext>
            </a:extLst>
          </p:cNvPr>
          <p:cNvPicPr>
            <a:picLocks noGrp="1" noChangeAspect="1"/>
          </p:cNvPicPr>
          <p:nvPr>
            <p:ph type="pic" sz="quarter" idx="10"/>
          </p:nvPr>
        </p:nvPicPr>
        <p:blipFill>
          <a:blip r:embed="rId2"/>
          <a:srcRect t="13764" b="13764"/>
          <a:stretch>
            <a:fillRect/>
          </a:stretch>
        </p:blipFill>
        <p:spPr>
          <a:xfrm>
            <a:off x="241300" y="228600"/>
            <a:ext cx="11696700" cy="5764213"/>
          </a:xfrm>
        </p:spPr>
      </p:pic>
    </p:spTree>
    <p:extLst>
      <p:ext uri="{BB962C8B-B14F-4D97-AF65-F5344CB8AC3E}">
        <p14:creationId xmlns:p14="http://schemas.microsoft.com/office/powerpoint/2010/main" val="19197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38691" y="165799"/>
            <a:ext cx="5764301" cy="582221"/>
          </a:xfrm>
        </p:spPr>
        <p:txBody>
          <a:bodyPr anchor="ctr">
            <a:normAutofit fontScale="92500"/>
          </a:bodyPr>
          <a:lstStyle/>
          <a:p>
            <a:pPr algn="ctr"/>
            <a:r>
              <a:rPr lang="en-IE" dirty="0">
                <a:solidFill>
                  <a:srgbClr val="F27954"/>
                </a:solidFill>
              </a:rPr>
              <a:t>Was passiert ohne </a:t>
            </a:r>
            <a:r>
              <a:rPr lang="en-IE" dirty="0" err="1">
                <a:solidFill>
                  <a:srgbClr val="F27954"/>
                </a:solidFill>
              </a:rPr>
              <a:t>einen</a:t>
            </a:r>
            <a:r>
              <a:rPr lang="en-IE" dirty="0">
                <a:solidFill>
                  <a:srgbClr val="F27954"/>
                </a:solidFill>
              </a:rPr>
              <a:t> KMP?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499355" y="925276"/>
            <a:ext cx="5764301" cy="5766925"/>
          </a:xfrm>
          <a:solidFill>
            <a:schemeClr val="bg1"/>
          </a:solidFill>
        </p:spPr>
        <p:txBody>
          <a:bodyPr>
            <a:noAutofit/>
          </a:bodyPr>
          <a:lstStyle/>
          <a:p>
            <a:pPr indent="0" algn="l" rtl="0" fontAlgn="base">
              <a:lnSpc>
                <a:spcPct val="100000"/>
              </a:lnSpc>
              <a:spcBef>
                <a:spcPts val="0"/>
              </a:spcBef>
            </a:pPr>
            <a:r>
              <a:rPr lang="en-GB" sz="2000" b="1" i="0" dirty="0">
                <a:solidFill>
                  <a:srgbClr val="F27954"/>
                </a:solidFill>
                <a:effectLst/>
              </a:rPr>
              <a:t>Schlechte Entscheidungen werden getroffen. </a:t>
            </a:r>
            <a:r>
              <a:rPr lang="en-GB" sz="2000" b="0" i="0" dirty="0">
                <a:solidFill>
                  <a:srgbClr val="4D4D4D"/>
                </a:solidFill>
                <a:effectLst/>
              </a:rPr>
              <a:t>Ein Krisenmanagementplan ist von entscheidender Bedeutung, da Menschen, die unter Stress stehen, ohne einen solchen Plan schlechte Entscheidungen treffen und eine Krise unbeabsichtigt verlängern oder verschlimmern können. Schnelles, konstruktives Handeln kann der Schlüssel zum Überleben </a:t>
            </a:r>
            <a:r>
              <a:rPr lang="en-GB" sz="2000" dirty="0">
                <a:solidFill>
                  <a:srgbClr val="4D4D4D"/>
                </a:solidFill>
              </a:rPr>
              <a:t>einer Region sein</a:t>
            </a:r>
            <a:r>
              <a:rPr lang="en-GB" sz="2000" b="0" i="0" dirty="0">
                <a:solidFill>
                  <a:srgbClr val="4D4D4D"/>
                </a:solidFill>
                <a:effectLst/>
              </a:rPr>
              <a:t>.</a:t>
            </a:r>
          </a:p>
          <a:p>
            <a:pPr indent="0" algn="l" rtl="0" fontAlgn="base">
              <a:lnSpc>
                <a:spcPct val="100000"/>
              </a:lnSpc>
              <a:spcBef>
                <a:spcPts val="0"/>
              </a:spcBef>
            </a:pPr>
            <a:endParaRPr lang="en-GB" sz="2000" b="0" i="0" dirty="0">
              <a:solidFill>
                <a:srgbClr val="4D4D4D"/>
              </a:solidFill>
              <a:effectLst/>
            </a:endParaRPr>
          </a:p>
          <a:p>
            <a:pPr indent="0" fontAlgn="base">
              <a:lnSpc>
                <a:spcPct val="100000"/>
              </a:lnSpc>
              <a:spcBef>
                <a:spcPts val="0"/>
              </a:spcBef>
            </a:pPr>
            <a:r>
              <a:rPr lang="en-GB" sz="2000" b="1" dirty="0">
                <a:solidFill>
                  <a:srgbClr val="F27954"/>
                </a:solidFill>
              </a:rPr>
              <a:t>Stakeholder können beim Krisenmanagement nicht mithelfen</a:t>
            </a:r>
            <a:r>
              <a:rPr lang="en-GB" sz="2000" dirty="0">
                <a:solidFill>
                  <a:srgbClr val="4D4D4D"/>
                </a:solidFill>
              </a:rPr>
              <a:t>. </a:t>
            </a:r>
            <a:r>
              <a:rPr lang="en-GB" sz="2000" b="0" i="0" dirty="0" err="1">
                <a:solidFill>
                  <a:srgbClr val="4D4D4D"/>
                </a:solidFill>
                <a:effectLst/>
              </a:rPr>
              <a:t>Im</a:t>
            </a:r>
            <a:r>
              <a:rPr lang="en-GB" sz="2000" b="0" i="0" dirty="0">
                <a:solidFill>
                  <a:srgbClr val="4D4D4D"/>
                </a:solidFill>
                <a:effectLst/>
              </a:rPr>
              <a:t> </a:t>
            </a:r>
            <a:r>
              <a:rPr lang="en-GB" sz="2000" b="0" i="0" dirty="0" err="1">
                <a:solidFill>
                  <a:srgbClr val="4D4D4D"/>
                </a:solidFill>
                <a:effectLst/>
              </a:rPr>
              <a:t>Gefolge</a:t>
            </a:r>
            <a:r>
              <a:rPr lang="en-GB" sz="2000" b="0" i="0" dirty="0">
                <a:solidFill>
                  <a:srgbClr val="4D4D4D"/>
                </a:solidFill>
                <a:effectLst/>
              </a:rPr>
              <a:t> einer Krise </a:t>
            </a:r>
            <a:r>
              <a:rPr lang="en-GB" sz="2000" b="0" i="0" dirty="0" err="1">
                <a:solidFill>
                  <a:srgbClr val="4D4D4D"/>
                </a:solidFill>
                <a:effectLst/>
              </a:rPr>
              <a:t>sorgt</a:t>
            </a:r>
            <a:r>
              <a:rPr lang="en-GB" sz="2000" b="0" i="0" dirty="0">
                <a:solidFill>
                  <a:srgbClr val="4D4D4D"/>
                </a:solidFill>
                <a:effectLst/>
              </a:rPr>
              <a:t> </a:t>
            </a:r>
            <a:r>
              <a:rPr lang="en-GB" sz="2000" b="0" i="0" dirty="0" err="1">
                <a:solidFill>
                  <a:srgbClr val="4D4D4D"/>
                </a:solidFill>
                <a:effectLst/>
              </a:rPr>
              <a:t>ein</a:t>
            </a:r>
            <a:r>
              <a:rPr lang="en-GB" sz="2000" b="0" i="0" dirty="0">
                <a:solidFill>
                  <a:srgbClr val="4D4D4D"/>
                </a:solidFill>
                <a:effectLst/>
              </a:rPr>
              <a:t> </a:t>
            </a:r>
            <a:r>
              <a:rPr lang="en-GB" sz="2000" dirty="0">
                <a:solidFill>
                  <a:srgbClr val="4D4D4D"/>
                </a:solidFill>
              </a:rPr>
              <a:t>K</a:t>
            </a:r>
            <a:r>
              <a:rPr lang="en-GB" sz="2000" b="0" i="0" dirty="0">
                <a:solidFill>
                  <a:srgbClr val="4D4D4D"/>
                </a:solidFill>
                <a:effectLst/>
              </a:rPr>
              <a:t>MP dafür, dass die </a:t>
            </a:r>
            <a:r>
              <a:rPr lang="en-GB" sz="2000" dirty="0">
                <a:solidFill>
                  <a:srgbClr val="4D4D4D"/>
                </a:solidFill>
              </a:rPr>
              <a:t>regionalen Interessengruppen informiert, vorbereitet und </a:t>
            </a:r>
            <a:r>
              <a:rPr lang="en-GB" sz="2000" b="0" i="0" dirty="0" err="1">
                <a:solidFill>
                  <a:srgbClr val="4D4D4D"/>
                </a:solidFill>
                <a:effectLst/>
              </a:rPr>
              <a:t>gebündelt</a:t>
            </a:r>
            <a:r>
              <a:rPr lang="en-GB" sz="2000" b="0" i="0" dirty="0">
                <a:solidFill>
                  <a:srgbClr val="4D4D4D"/>
                </a:solidFill>
                <a:effectLst/>
              </a:rPr>
              <a:t> sind. Er ermöglicht es ihnen, die Reaktionsmaßnahmen einer Region zu verstehen und </a:t>
            </a:r>
            <a:r>
              <a:rPr lang="en-GB" sz="2000" dirty="0">
                <a:solidFill>
                  <a:srgbClr val="4D4D4D"/>
                </a:solidFill>
              </a:rPr>
              <a:t>umzusetzen</a:t>
            </a:r>
            <a:r>
              <a:rPr lang="en-GB" sz="2000" b="0" i="0" dirty="0">
                <a:solidFill>
                  <a:srgbClr val="4D4D4D"/>
                </a:solidFill>
                <a:effectLst/>
              </a:rPr>
              <a:t>, potenzielle Schwachstellen zu erkennen und die wichtigsten </a:t>
            </a:r>
            <a:r>
              <a:rPr lang="en-GB" sz="2000" b="0" i="0" dirty="0" err="1">
                <a:solidFill>
                  <a:srgbClr val="4D4D4D"/>
                </a:solidFill>
                <a:effectLst/>
              </a:rPr>
              <a:t>Prioritäten</a:t>
            </a:r>
            <a:r>
              <a:rPr lang="en-GB" sz="2000" b="0" i="0" dirty="0">
                <a:solidFill>
                  <a:srgbClr val="4D4D4D"/>
                </a:solidFill>
                <a:effectLst/>
              </a:rPr>
              <a:t> </a:t>
            </a:r>
            <a:r>
              <a:rPr lang="en-GB" sz="2000" b="0" i="0" dirty="0" err="1">
                <a:solidFill>
                  <a:srgbClr val="4D4D4D"/>
                </a:solidFill>
                <a:effectLst/>
              </a:rPr>
              <a:t>zu</a:t>
            </a:r>
            <a:r>
              <a:rPr lang="en-GB" sz="2000" b="0" i="0" dirty="0">
                <a:solidFill>
                  <a:srgbClr val="4D4D4D"/>
                </a:solidFill>
                <a:effectLst/>
              </a:rPr>
              <a:t> </a:t>
            </a:r>
            <a:r>
              <a:rPr lang="en-GB" sz="2000" b="0" i="0" dirty="0" err="1">
                <a:solidFill>
                  <a:srgbClr val="4D4D4D"/>
                </a:solidFill>
                <a:effectLst/>
              </a:rPr>
              <a:t>unterstützen</a:t>
            </a:r>
            <a:r>
              <a:rPr lang="en-GB" sz="2000" b="0" i="0" dirty="0">
                <a:solidFill>
                  <a:srgbClr val="4D4D4D"/>
                </a:solidFill>
                <a:effectLst/>
              </a:rPr>
              <a:t>.</a:t>
            </a:r>
          </a:p>
        </p:txBody>
      </p:sp>
      <p:pic>
        <p:nvPicPr>
          <p:cNvPr id="4" name="Graphic 3" descr="Chevron arrows with solid fill">
            <a:extLst>
              <a:ext uri="{FF2B5EF4-FFF2-40B4-BE49-F238E27FC236}">
                <a16:creationId xmlns:a16="http://schemas.microsoft.com/office/drawing/2014/main" id="{9EEEA367-9DE4-4FED-A0CF-FB4BCAF33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19046"/>
            <a:ext cx="706201" cy="706201"/>
          </a:xfrm>
          <a:prstGeom prst="rect">
            <a:avLst/>
          </a:prstGeom>
        </p:spPr>
      </p:pic>
      <p:pic>
        <p:nvPicPr>
          <p:cNvPr id="7" name="Graphic 6" descr="Chevron arrows with solid fill">
            <a:extLst>
              <a:ext uri="{FF2B5EF4-FFF2-40B4-BE49-F238E27FC236}">
                <a16:creationId xmlns:a16="http://schemas.microsoft.com/office/drawing/2014/main" id="{9C3054C2-6907-0BF0-BBF0-C63531BC0A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511325"/>
            <a:ext cx="706201" cy="706201"/>
          </a:xfrm>
          <a:prstGeom prst="rect">
            <a:avLst/>
          </a:prstGeom>
        </p:spPr>
      </p:pic>
      <p:pic>
        <p:nvPicPr>
          <p:cNvPr id="2" name="Picture Placeholder 9" descr="A picture containing text, indoor, wall, green&#10;&#10;Description automatically generated">
            <a:extLst>
              <a:ext uri="{FF2B5EF4-FFF2-40B4-BE49-F238E27FC236}">
                <a16:creationId xmlns:a16="http://schemas.microsoft.com/office/drawing/2014/main" id="{5E916804-A544-1332-F4BF-5EFA4AFFACCF}"/>
              </a:ext>
            </a:extLst>
          </p:cNvPr>
          <p:cNvPicPr>
            <a:picLocks noGrp="1" noChangeAspect="1"/>
          </p:cNvPicPr>
          <p:nvPr>
            <p:ph type="pic" sz="quarter" idx="19"/>
          </p:nvPr>
        </p:nvPicPr>
        <p:blipFill>
          <a:blip r:embed="rId4"/>
          <a:srcRect l="23773" r="23773"/>
          <a:stretch>
            <a:fillRect/>
          </a:stretch>
        </p:blipFill>
        <p:spPr>
          <a:xfrm>
            <a:off x="6796087" y="0"/>
            <a:ext cx="5395913" cy="6858000"/>
          </a:xfrm>
        </p:spPr>
      </p:pic>
    </p:spTree>
    <p:extLst>
      <p:ext uri="{BB962C8B-B14F-4D97-AF65-F5344CB8AC3E}">
        <p14:creationId xmlns:p14="http://schemas.microsoft.com/office/powerpoint/2010/main" val="98033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D5A06F-DED9-7CCF-30A0-ECE25A505C6E}"/>
              </a:ext>
            </a:extLst>
          </p:cNvPr>
          <p:cNvSpPr/>
          <p:nvPr/>
        </p:nvSpPr>
        <p:spPr>
          <a:xfrm>
            <a:off x="314698" y="2457449"/>
            <a:ext cx="5914275" cy="4400551"/>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138691" y="165799"/>
            <a:ext cx="5764301" cy="582221"/>
          </a:xfrm>
        </p:spPr>
        <p:txBody>
          <a:bodyPr anchor="ctr">
            <a:normAutofit fontScale="92500"/>
          </a:bodyPr>
          <a:lstStyle/>
          <a:p>
            <a:pPr algn="ctr"/>
            <a:r>
              <a:rPr lang="en-IE" dirty="0">
                <a:solidFill>
                  <a:srgbClr val="F27954"/>
                </a:solidFill>
              </a:rPr>
              <a:t>Was passiert ohne </a:t>
            </a:r>
            <a:r>
              <a:rPr lang="en-IE" dirty="0" err="1">
                <a:solidFill>
                  <a:srgbClr val="F27954"/>
                </a:solidFill>
              </a:rPr>
              <a:t>einen</a:t>
            </a:r>
            <a:r>
              <a:rPr lang="en-IE" dirty="0">
                <a:solidFill>
                  <a:srgbClr val="F27954"/>
                </a:solidFill>
              </a:rPr>
              <a:t> KMP?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447674" y="768421"/>
            <a:ext cx="5648325" cy="5766925"/>
          </a:xfrm>
          <a:noFill/>
        </p:spPr>
        <p:txBody>
          <a:bodyPr>
            <a:noAutofit/>
          </a:bodyPr>
          <a:lstStyle/>
          <a:p>
            <a:pPr indent="0" algn="l" rtl="0" fontAlgn="base">
              <a:lnSpc>
                <a:spcPct val="100000"/>
              </a:lnSpc>
              <a:spcBef>
                <a:spcPts val="0"/>
              </a:spcBef>
            </a:pPr>
            <a:r>
              <a:rPr lang="en-GB" sz="2000" b="1" dirty="0">
                <a:solidFill>
                  <a:srgbClr val="F27954"/>
                </a:solidFill>
              </a:rPr>
              <a:t>Anfälligkeit und Instabilität nehmen zu, wenn eine </a:t>
            </a:r>
            <a:r>
              <a:rPr lang="en-GB" sz="2000" b="1" i="0" dirty="0">
                <a:solidFill>
                  <a:srgbClr val="F27954"/>
                </a:solidFill>
                <a:effectLst/>
              </a:rPr>
              <a:t>Krise unvermeidlich ist. </a:t>
            </a:r>
            <a:r>
              <a:rPr lang="en-GB" sz="2000" b="0" i="0" dirty="0">
                <a:solidFill>
                  <a:srgbClr val="4D4D4D"/>
                </a:solidFill>
                <a:effectLst/>
              </a:rPr>
              <a:t>Ein solider Krisenmanagementplan ist unerlässlich, da Notfälle und Katastrophen </a:t>
            </a:r>
            <a:r>
              <a:rPr lang="en-GB" sz="2000" b="0" i="0" dirty="0" err="1">
                <a:solidFill>
                  <a:srgbClr val="4D4D4D"/>
                </a:solidFill>
                <a:effectLst/>
              </a:rPr>
              <a:t>häufiger</a:t>
            </a:r>
            <a:r>
              <a:rPr lang="en-GB" sz="2000" b="0" i="0" dirty="0">
                <a:solidFill>
                  <a:srgbClr val="4D4D4D"/>
                </a:solidFill>
                <a:effectLst/>
              </a:rPr>
              <a:t> </a:t>
            </a:r>
            <a:r>
              <a:rPr lang="en-GB" sz="2000" b="0" i="0" dirty="0" err="1">
                <a:solidFill>
                  <a:srgbClr val="4D4D4D"/>
                </a:solidFill>
                <a:effectLst/>
              </a:rPr>
              <a:t>vorkommen</a:t>
            </a:r>
            <a:r>
              <a:rPr lang="en-GB" sz="2000" b="0" i="0" dirty="0">
                <a:solidFill>
                  <a:srgbClr val="4D4D4D"/>
                </a:solidFill>
                <a:effectLst/>
              </a:rPr>
              <a:t> </a:t>
            </a:r>
            <a:r>
              <a:rPr lang="en-GB" sz="2000" b="0" i="0" dirty="0" err="1">
                <a:solidFill>
                  <a:srgbClr val="4D4D4D"/>
                </a:solidFill>
                <a:effectLst/>
              </a:rPr>
              <a:t>als</a:t>
            </a:r>
            <a:r>
              <a:rPr lang="en-GB" sz="2000" b="0" i="0" dirty="0">
                <a:solidFill>
                  <a:srgbClr val="4D4D4D"/>
                </a:solidFill>
                <a:effectLst/>
              </a:rPr>
              <a:t> </a:t>
            </a:r>
            <a:r>
              <a:rPr lang="en-GB" sz="2000" b="0" i="0" dirty="0" err="1">
                <a:solidFill>
                  <a:srgbClr val="4D4D4D"/>
                </a:solidFill>
                <a:effectLst/>
              </a:rPr>
              <a:t>angenommen</a:t>
            </a:r>
            <a:r>
              <a:rPr lang="en-GB" sz="2000" b="0" i="0" dirty="0">
                <a:solidFill>
                  <a:srgbClr val="4D4D4D"/>
                </a:solidFill>
                <a:effectLst/>
              </a:rPr>
              <a:t>.</a:t>
            </a:r>
          </a:p>
          <a:p>
            <a:pPr indent="0" algn="l" rtl="0" fontAlgn="base">
              <a:lnSpc>
                <a:spcPct val="100000"/>
              </a:lnSpc>
              <a:spcBef>
                <a:spcPts val="0"/>
              </a:spcBef>
            </a:pPr>
            <a:endParaRPr lang="en-GB" sz="2000" dirty="0">
              <a:solidFill>
                <a:srgbClr val="4D4D4D"/>
              </a:solidFill>
            </a:endParaRPr>
          </a:p>
          <a:p>
            <a:pPr indent="0" algn="l" rtl="0" fontAlgn="base">
              <a:lnSpc>
                <a:spcPct val="100000"/>
              </a:lnSpc>
              <a:spcBef>
                <a:spcPts val="0"/>
              </a:spcBef>
            </a:pPr>
            <a:r>
              <a:rPr lang="en-GB" sz="2000" b="0" i="0" dirty="0">
                <a:effectLst/>
              </a:rPr>
              <a:t>2019 </a:t>
            </a:r>
            <a:r>
              <a:rPr lang="en-GB" sz="2000" b="0" i="0" u="none" strike="noStrike" dirty="0">
                <a:effectLst/>
                <a:hlinkClick r:id="rId2">
                  <a:extLst>
                    <a:ext uri="{A12FA001-AC4F-418D-AE19-62706E023703}">
                      <ahyp:hlinkClr xmlns:ahyp="http://schemas.microsoft.com/office/drawing/2018/hyperlinkcolor" val="tx"/>
                    </a:ext>
                  </a:extLst>
                </a:hlinkClick>
              </a:rPr>
              <a:t>befragte </a:t>
            </a:r>
            <a:r>
              <a:rPr lang="en-GB" sz="2000" b="0" i="0" dirty="0">
                <a:effectLst/>
              </a:rPr>
              <a:t>das Beratungsunternehmen </a:t>
            </a:r>
            <a:r>
              <a:rPr lang="en-GB" sz="2000" b="0" i="0" u="none" strike="noStrike" dirty="0">
                <a:effectLst/>
                <a:hlinkClick r:id="rId2">
                  <a:extLst>
                    <a:ext uri="{A12FA001-AC4F-418D-AE19-62706E023703}">
                      <ahyp:hlinkClr xmlns:ahyp="http://schemas.microsoft.com/office/drawing/2018/hyperlinkcolor" val="tx"/>
                    </a:ext>
                  </a:extLst>
                </a:hlinkClick>
              </a:rPr>
              <a:t>PwC mehr als 2.000 Führungskräfte </a:t>
            </a:r>
            <a:r>
              <a:rPr lang="en-GB" sz="2000" b="0" i="0" dirty="0">
                <a:effectLst/>
              </a:rPr>
              <a:t>in aller Welt und stellte fest, dass </a:t>
            </a:r>
            <a:r>
              <a:rPr lang="en-GB" sz="2000" b="1" i="1" dirty="0">
                <a:effectLst/>
              </a:rPr>
              <a:t>69 Prozent von ihnen </a:t>
            </a:r>
            <a:r>
              <a:rPr lang="en-GB" sz="2000" b="0" i="1" dirty="0">
                <a:effectLst/>
              </a:rPr>
              <a:t>in den letzten fünf Jahren mindestens eine Krise erlebt haben; im Durchschnitt erlebten diese Führungskräfte im selben Zeitraum sogar drei Krisen. </a:t>
            </a:r>
          </a:p>
          <a:p>
            <a:pPr indent="0" algn="l" rtl="0" fontAlgn="base">
              <a:lnSpc>
                <a:spcPct val="100000"/>
              </a:lnSpc>
              <a:spcBef>
                <a:spcPts val="0"/>
              </a:spcBef>
            </a:pPr>
            <a:endParaRPr lang="en-GB" sz="2000" b="0" i="0" dirty="0">
              <a:effectLst/>
            </a:endParaRPr>
          </a:p>
          <a:p>
            <a:pPr indent="0" algn="l" rtl="0" fontAlgn="base">
              <a:lnSpc>
                <a:spcPct val="100000"/>
              </a:lnSpc>
              <a:spcBef>
                <a:spcPts val="0"/>
              </a:spcBef>
            </a:pPr>
            <a:r>
              <a:rPr lang="en-GB" sz="2000" b="0" i="0" dirty="0">
                <a:effectLst/>
              </a:rPr>
              <a:t>Diese Krisen fielen in fast </a:t>
            </a:r>
            <a:r>
              <a:rPr lang="en-GB" sz="2000" b="1" i="0" dirty="0">
                <a:effectLst/>
              </a:rPr>
              <a:t>20 verschiedene Kategorien</a:t>
            </a:r>
            <a:r>
              <a:rPr lang="en-GB" sz="2000" b="0" i="0" dirty="0">
                <a:effectLst/>
              </a:rPr>
              <a:t>, wobei die häufigsten eine Finanz- oder Liquiditätskrise, ein Technologieversagen und das Scheitern einer Operation waren. </a:t>
            </a:r>
          </a:p>
        </p:txBody>
      </p:sp>
      <p:pic>
        <p:nvPicPr>
          <p:cNvPr id="2" name="Graphic 1" descr="Chevron arrows with solid fill">
            <a:extLst>
              <a:ext uri="{FF2B5EF4-FFF2-40B4-BE49-F238E27FC236}">
                <a16:creationId xmlns:a16="http://schemas.microsoft.com/office/drawing/2014/main" id="{57613578-4983-5BCC-F771-6BF7573478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36" y="719445"/>
            <a:ext cx="706201" cy="706201"/>
          </a:xfrm>
          <a:prstGeom prst="rect">
            <a:avLst/>
          </a:prstGeom>
        </p:spPr>
      </p:pic>
      <p:pic>
        <p:nvPicPr>
          <p:cNvPr id="3" name="Picture Placeholder 7" descr="A high angle view of a river&#10;&#10;Description automatically generated with medium confidence">
            <a:extLst>
              <a:ext uri="{FF2B5EF4-FFF2-40B4-BE49-F238E27FC236}">
                <a16:creationId xmlns:a16="http://schemas.microsoft.com/office/drawing/2014/main" id="{36A13C09-2AE7-B2F1-EC16-607A45C5BBE6}"/>
              </a:ext>
            </a:extLst>
          </p:cNvPr>
          <p:cNvPicPr>
            <a:picLocks noGrp="1" noChangeAspect="1"/>
          </p:cNvPicPr>
          <p:nvPr>
            <p:ph type="pic" sz="quarter" idx="19"/>
          </p:nvPr>
        </p:nvPicPr>
        <p:blipFill>
          <a:blip r:embed="rId5"/>
          <a:srcRect l="23791" r="23791"/>
          <a:stretch>
            <a:fillRect/>
          </a:stretch>
        </p:blipFill>
        <p:spPr>
          <a:xfrm>
            <a:off x="6796087" y="0"/>
            <a:ext cx="5395913" cy="6858000"/>
          </a:xfrm>
        </p:spPr>
      </p:pic>
    </p:spTree>
    <p:extLst>
      <p:ext uri="{BB962C8B-B14F-4D97-AF65-F5344CB8AC3E}">
        <p14:creationId xmlns:p14="http://schemas.microsoft.com/office/powerpoint/2010/main" val="1891292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05F5B3-B92E-5619-12D1-26BBDEB814A0}"/>
              </a:ext>
            </a:extLst>
          </p:cNvPr>
          <p:cNvSpPr/>
          <p:nvPr/>
        </p:nvSpPr>
        <p:spPr>
          <a:xfrm>
            <a:off x="418436" y="3429000"/>
            <a:ext cx="5914275" cy="3495675"/>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325283" y="165799"/>
            <a:ext cx="5764301" cy="582221"/>
          </a:xfrm>
        </p:spPr>
        <p:txBody>
          <a:bodyPr anchor="ctr">
            <a:normAutofit fontScale="92500"/>
          </a:bodyPr>
          <a:lstStyle/>
          <a:p>
            <a:pPr algn="ctr"/>
            <a:r>
              <a:rPr lang="en-IE" dirty="0">
                <a:solidFill>
                  <a:srgbClr val="F27954"/>
                </a:solidFill>
              </a:rPr>
              <a:t>Was passiert ohne </a:t>
            </a:r>
            <a:r>
              <a:rPr lang="en-IE" dirty="0" err="1">
                <a:solidFill>
                  <a:srgbClr val="F27954"/>
                </a:solidFill>
              </a:rPr>
              <a:t>einen</a:t>
            </a:r>
            <a:r>
              <a:rPr lang="en-IE" dirty="0">
                <a:solidFill>
                  <a:srgbClr val="F27954"/>
                </a:solidFill>
              </a:rPr>
              <a:t> KMP?</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418436" y="925276"/>
            <a:ext cx="5764301" cy="5766925"/>
          </a:xfrm>
          <a:noFill/>
        </p:spPr>
        <p:txBody>
          <a:bodyPr>
            <a:noAutofit/>
          </a:bodyPr>
          <a:lstStyle/>
          <a:p>
            <a:pPr indent="0" algn="l" fontAlgn="base">
              <a:lnSpc>
                <a:spcPct val="100000"/>
              </a:lnSpc>
              <a:spcBef>
                <a:spcPts val="0"/>
              </a:spcBef>
            </a:pPr>
            <a:r>
              <a:rPr lang="en-GB" sz="2000" b="1" i="0" dirty="0">
                <a:solidFill>
                  <a:srgbClr val="F27954"/>
                </a:solidFill>
                <a:effectLst/>
              </a:rPr>
              <a:t>Schadensbegrenzung und Prävention sind fast unmöglich. </a:t>
            </a:r>
            <a:r>
              <a:rPr lang="en-GB" sz="2000" b="0" i="0" dirty="0">
                <a:solidFill>
                  <a:srgbClr val="4D4D4D"/>
                </a:solidFill>
                <a:effectLst/>
              </a:rPr>
              <a:t>Die Planung hilft einer Region, die negativen Auswirkungen einer Krise einzudämmen und abzumildern. Dazu können Rufschädigung, Betriebsausfälle und </a:t>
            </a:r>
            <a:r>
              <a:rPr lang="en-GB" sz="2000" b="0" i="0" dirty="0" err="1">
                <a:solidFill>
                  <a:srgbClr val="4D4D4D"/>
                </a:solidFill>
                <a:effectLst/>
              </a:rPr>
              <a:t>rechtliche</a:t>
            </a:r>
            <a:r>
              <a:rPr lang="en-GB" sz="2000" b="0" i="0" dirty="0">
                <a:solidFill>
                  <a:srgbClr val="4D4D4D"/>
                </a:solidFill>
                <a:effectLst/>
              </a:rPr>
              <a:t> </a:t>
            </a:r>
            <a:r>
              <a:rPr lang="en-GB" sz="2000" b="0" i="0" dirty="0" err="1">
                <a:solidFill>
                  <a:srgbClr val="4D4D4D"/>
                </a:solidFill>
                <a:effectLst/>
              </a:rPr>
              <a:t>Probleme</a:t>
            </a:r>
            <a:r>
              <a:rPr lang="en-GB" sz="2000" b="0" i="0" dirty="0">
                <a:solidFill>
                  <a:srgbClr val="4D4D4D"/>
                </a:solidFill>
                <a:effectLst/>
              </a:rPr>
              <a:t> gehören. Eine Krise kann sogar zur Schließung eines Unternehmens oder einer Region führen. </a:t>
            </a:r>
          </a:p>
          <a:p>
            <a:pPr indent="0" algn="l" fontAlgn="base">
              <a:lnSpc>
                <a:spcPct val="100000"/>
              </a:lnSpc>
              <a:spcBef>
                <a:spcPts val="0"/>
              </a:spcBef>
            </a:pPr>
            <a:endParaRPr lang="en-GB" sz="2000" dirty="0">
              <a:solidFill>
                <a:srgbClr val="4D4D4D"/>
              </a:solidFill>
            </a:endParaRPr>
          </a:p>
          <a:p>
            <a:pPr indent="0" algn="l" fontAlgn="base">
              <a:lnSpc>
                <a:spcPct val="100000"/>
              </a:lnSpc>
              <a:spcBef>
                <a:spcPts val="0"/>
              </a:spcBef>
            </a:pPr>
            <a:endParaRPr lang="en-GB" sz="1000" b="0" i="0" dirty="0">
              <a:solidFill>
                <a:srgbClr val="4D4D4D"/>
              </a:solidFill>
              <a:effectLst/>
            </a:endParaRPr>
          </a:p>
          <a:p>
            <a:pPr indent="0" algn="l" fontAlgn="base">
              <a:lnSpc>
                <a:spcPct val="100000"/>
              </a:lnSpc>
              <a:spcBef>
                <a:spcPts val="0"/>
              </a:spcBef>
            </a:pPr>
            <a:r>
              <a:rPr lang="en-GB" sz="2000" dirty="0"/>
              <a:t>Die Terroranschläge von Paris (November 2015), bei denen 130 Menschen getötet und viele verletzt wurden. Zu den Anschlägen bekannte sich die dschihadistische Gruppe Islamischer Staat am folgenden Tag. Die Stadt wurde für mehrere Tage abgeriegelt, und es kam zu zahlreichen Störungen (Razzien, Durchsuchungen, Zugangssperren und Verhaftungen), die bis zum 8. April 2016 andauerten. </a:t>
            </a:r>
          </a:p>
        </p:txBody>
      </p:sp>
      <p:pic>
        <p:nvPicPr>
          <p:cNvPr id="2" name="Graphic 1" descr="Chevron arrows with solid fill">
            <a:extLst>
              <a:ext uri="{FF2B5EF4-FFF2-40B4-BE49-F238E27FC236}">
                <a16:creationId xmlns:a16="http://schemas.microsoft.com/office/drawing/2014/main" id="{9852B173-6319-3B42-D31A-7095C73757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36" y="821617"/>
            <a:ext cx="706201" cy="706201"/>
          </a:xfrm>
          <a:prstGeom prst="rect">
            <a:avLst/>
          </a:prstGeom>
        </p:spPr>
      </p:pic>
      <p:pic>
        <p:nvPicPr>
          <p:cNvPr id="3" name="Picture 6" descr="November 2015 Paris attacks - Wikipedia">
            <a:extLst>
              <a:ext uri="{FF2B5EF4-FFF2-40B4-BE49-F238E27FC236}">
                <a16:creationId xmlns:a16="http://schemas.microsoft.com/office/drawing/2014/main" id="{6623BE05-E7E8-8ED1-7897-AE9FEC803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5134" y="0"/>
            <a:ext cx="4541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809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2485635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BF4B44-F3C5-E250-A6DA-1964379E894E}"/>
              </a:ext>
            </a:extLst>
          </p:cNvPr>
          <p:cNvSpPr/>
          <p:nvPr/>
        </p:nvSpPr>
        <p:spPr>
          <a:xfrm>
            <a:off x="257175" y="4583343"/>
            <a:ext cx="5534024" cy="2114550"/>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5" name="Text Placeholder 4">
            <a:extLst>
              <a:ext uri="{FF2B5EF4-FFF2-40B4-BE49-F238E27FC236}">
                <a16:creationId xmlns:a16="http://schemas.microsoft.com/office/drawing/2014/main" id="{FDAADA30-3292-D56B-BBA7-48E04FAE1BFC}"/>
              </a:ext>
            </a:extLst>
          </p:cNvPr>
          <p:cNvSpPr>
            <a:spLocks noGrp="1"/>
          </p:cNvSpPr>
          <p:nvPr>
            <p:ph type="body" sz="quarter" idx="16"/>
          </p:nvPr>
        </p:nvSpPr>
        <p:spPr>
          <a:xfrm>
            <a:off x="0" y="11583"/>
            <a:ext cx="5957047" cy="738410"/>
          </a:xfrm>
        </p:spPr>
        <p:txBody>
          <a:bodyPr anchor="ctr">
            <a:normAutofit fontScale="70000" lnSpcReduction="20000"/>
          </a:bodyPr>
          <a:lstStyle/>
          <a:p>
            <a:pPr algn="ctr">
              <a:lnSpc>
                <a:spcPct val="120000"/>
              </a:lnSpc>
              <a:spcBef>
                <a:spcPts val="0"/>
              </a:spcBef>
            </a:pPr>
            <a:r>
              <a:rPr lang="en-IE" dirty="0">
                <a:solidFill>
                  <a:srgbClr val="F27954"/>
                </a:solidFill>
              </a:rPr>
              <a:t>Schwierige Aufrechterhaltung des Betriebs</a:t>
            </a:r>
          </a:p>
        </p:txBody>
      </p:sp>
      <p:sp>
        <p:nvSpPr>
          <p:cNvPr id="6" name="Text Placeholder 5">
            <a:extLst>
              <a:ext uri="{FF2B5EF4-FFF2-40B4-BE49-F238E27FC236}">
                <a16:creationId xmlns:a16="http://schemas.microsoft.com/office/drawing/2014/main" id="{1E5E49D3-C400-9E9B-3161-E69776BFF093}"/>
              </a:ext>
            </a:extLst>
          </p:cNvPr>
          <p:cNvSpPr>
            <a:spLocks noGrp="1"/>
          </p:cNvSpPr>
          <p:nvPr>
            <p:ph type="body" sz="quarter" idx="18"/>
          </p:nvPr>
        </p:nvSpPr>
        <p:spPr>
          <a:xfrm>
            <a:off x="96206" y="664268"/>
            <a:ext cx="5694993" cy="5766925"/>
          </a:xfrm>
          <a:noFill/>
        </p:spPr>
        <p:txBody>
          <a:bodyPr>
            <a:noAutofit/>
          </a:bodyPr>
          <a:lstStyle/>
          <a:p>
            <a:pPr indent="0" algn="l" rtl="0" fontAlgn="base"/>
            <a:r>
              <a:rPr lang="en-GB" sz="2000" b="0" i="0" dirty="0">
                <a:solidFill>
                  <a:srgbClr val="4D4D4D"/>
                </a:solidFill>
                <a:effectLst/>
              </a:rPr>
              <a:t>Ein Krisenmanagementplan bereitet eine Region darauf vor, mit einer unerwarteten Krise oder Katastrophe umzugehen;</a:t>
            </a:r>
          </a:p>
          <a:p>
            <a:pPr marL="514350" indent="-285750" algn="l" rtl="0" fontAlgn="base">
              <a:buFont typeface="Arial" panose="020B0604020202020204" pitchFamily="34" charset="0"/>
              <a:buChar char="•"/>
            </a:pPr>
            <a:r>
              <a:rPr lang="en-GB" sz="2000" dirty="0">
                <a:solidFill>
                  <a:srgbClr val="F27954"/>
                </a:solidFill>
              </a:rPr>
              <a:t>Verkürzung und Abschwächung der </a:t>
            </a:r>
            <a:r>
              <a:rPr lang="en-GB" sz="2000" i="0" dirty="0">
                <a:solidFill>
                  <a:srgbClr val="F27954"/>
                </a:solidFill>
                <a:effectLst/>
              </a:rPr>
              <a:t>Auswirkungen </a:t>
            </a:r>
            <a:r>
              <a:rPr lang="en-GB" sz="2000" b="0" i="0" dirty="0">
                <a:solidFill>
                  <a:srgbClr val="4D4D4D"/>
                </a:solidFill>
                <a:effectLst/>
              </a:rPr>
              <a:t>einer Krise; </a:t>
            </a:r>
          </a:p>
          <a:p>
            <a:pPr marL="514350" indent="-285750" algn="l" rtl="0" fontAlgn="base">
              <a:buFont typeface="Arial" panose="020B0604020202020204" pitchFamily="34" charset="0"/>
              <a:buChar char="•"/>
            </a:pPr>
            <a:r>
              <a:rPr lang="en-GB" sz="2000" b="0" i="0" dirty="0" err="1">
                <a:solidFill>
                  <a:srgbClr val="F27954"/>
                </a:solidFill>
                <a:effectLst/>
              </a:rPr>
              <a:t>schützt</a:t>
            </a:r>
            <a:r>
              <a:rPr lang="en-GB" sz="2000" b="0" i="0" dirty="0">
                <a:solidFill>
                  <a:srgbClr val="F27954"/>
                </a:solidFill>
                <a:effectLst/>
              </a:rPr>
              <a:t> die Betroffenen</a:t>
            </a:r>
            <a:r>
              <a:rPr lang="en-GB" sz="2000" b="0" i="0" dirty="0">
                <a:solidFill>
                  <a:srgbClr val="4D4D4D"/>
                </a:solidFill>
                <a:effectLst/>
              </a:rPr>
              <a:t>, die Mitarbeiter </a:t>
            </a:r>
            <a:r>
              <a:rPr lang="en-GB" sz="2000" dirty="0" err="1">
                <a:solidFill>
                  <a:srgbClr val="4D4D4D"/>
                </a:solidFill>
              </a:rPr>
              <a:t>im</a:t>
            </a:r>
            <a:r>
              <a:rPr lang="en-GB" sz="2000" dirty="0">
                <a:solidFill>
                  <a:srgbClr val="4D4D4D"/>
                </a:solidFill>
              </a:rPr>
              <a:t> </a:t>
            </a:r>
            <a:r>
              <a:rPr lang="en-GB" sz="2000" dirty="0" err="1">
                <a:solidFill>
                  <a:srgbClr val="4D4D4D"/>
                </a:solidFill>
              </a:rPr>
              <a:t>Tourismus</a:t>
            </a:r>
            <a:r>
              <a:rPr lang="en-GB" sz="2000" b="0" i="0" dirty="0">
                <a:solidFill>
                  <a:srgbClr val="4D4D4D"/>
                </a:solidFill>
                <a:effectLst/>
              </a:rPr>
              <a:t> und alle anderen Betroffenen; </a:t>
            </a:r>
          </a:p>
          <a:p>
            <a:pPr marL="514350" indent="-285750" algn="l" rtl="0" fontAlgn="base">
              <a:buFont typeface="Arial" panose="020B0604020202020204" pitchFamily="34" charset="0"/>
              <a:buChar char="•"/>
            </a:pPr>
            <a:r>
              <a:rPr lang="en-GB" sz="2000" b="0" i="0" dirty="0" err="1">
                <a:solidFill>
                  <a:srgbClr val="F27954"/>
                </a:solidFill>
                <a:effectLst/>
              </a:rPr>
              <a:t>bewahrt</a:t>
            </a:r>
            <a:r>
              <a:rPr lang="en-GB" sz="2000" b="0" i="0" dirty="0">
                <a:solidFill>
                  <a:srgbClr val="F27954"/>
                </a:solidFill>
                <a:effectLst/>
              </a:rPr>
              <a:t> den Betrieb </a:t>
            </a:r>
            <a:r>
              <a:rPr lang="en-GB" sz="2000" b="0" i="0" dirty="0">
                <a:solidFill>
                  <a:srgbClr val="4D4D4D"/>
                </a:solidFill>
                <a:effectLst/>
              </a:rPr>
              <a:t>und die Produktivität so weit wie möglich; und </a:t>
            </a:r>
          </a:p>
          <a:p>
            <a:pPr marL="514350" indent="-285750" algn="l" rtl="0" fontAlgn="base">
              <a:buFont typeface="Arial" panose="020B0604020202020204" pitchFamily="34" charset="0"/>
              <a:buChar char="•"/>
            </a:pPr>
            <a:r>
              <a:rPr lang="en-GB" sz="2000" b="0" i="0" dirty="0" err="1">
                <a:solidFill>
                  <a:srgbClr val="4D4D4D"/>
                </a:solidFill>
                <a:effectLst/>
              </a:rPr>
              <a:t>sichert</a:t>
            </a:r>
            <a:r>
              <a:rPr lang="en-GB" sz="2000" b="0" i="0" dirty="0">
                <a:solidFill>
                  <a:srgbClr val="4D4D4D"/>
                </a:solidFill>
                <a:effectLst/>
              </a:rPr>
              <a:t> den </a:t>
            </a:r>
            <a:r>
              <a:rPr lang="en-GB" sz="2000" b="0" i="0" dirty="0">
                <a:solidFill>
                  <a:srgbClr val="F27954"/>
                </a:solidFill>
                <a:effectLst/>
              </a:rPr>
              <a:t>Ruf </a:t>
            </a:r>
            <a:r>
              <a:rPr lang="en-GB" sz="2000" b="0" i="0" dirty="0">
                <a:solidFill>
                  <a:srgbClr val="4D4D4D"/>
                </a:solidFill>
                <a:effectLst/>
              </a:rPr>
              <a:t>einer Region</a:t>
            </a:r>
            <a:r>
              <a:rPr lang="en-GB" sz="2000" b="0" i="0" dirty="0">
                <a:solidFill>
                  <a:srgbClr val="F27954"/>
                </a:solidFill>
                <a:effectLst/>
              </a:rPr>
              <a:t>.</a:t>
            </a:r>
            <a:r>
              <a:rPr lang="en-GB" sz="2000" b="0" i="0" dirty="0">
                <a:solidFill>
                  <a:srgbClr val="4D4D4D"/>
                </a:solidFill>
                <a:effectLst/>
              </a:rPr>
              <a:t>  </a:t>
            </a:r>
          </a:p>
          <a:p>
            <a:pPr indent="0" algn="l" rtl="0" fontAlgn="base"/>
            <a:endParaRPr lang="en-GB" sz="1000" dirty="0">
              <a:solidFill>
                <a:srgbClr val="4D4D4D"/>
              </a:solidFill>
            </a:endParaRPr>
          </a:p>
          <a:p>
            <a:pPr indent="0" algn="l" rtl="0" fontAlgn="base"/>
            <a:endParaRPr lang="en-GB" sz="2000" dirty="0"/>
          </a:p>
          <a:p>
            <a:pPr indent="0" algn="l" rtl="0" fontAlgn="base"/>
            <a:r>
              <a:rPr lang="en-GB" sz="2000" dirty="0"/>
              <a:t>In </a:t>
            </a:r>
            <a:r>
              <a:rPr lang="en-GB" sz="2000" dirty="0" err="1"/>
              <a:t>einer</a:t>
            </a:r>
            <a:r>
              <a:rPr lang="en-GB" sz="2000" dirty="0"/>
              <a:t> </a:t>
            </a:r>
            <a:r>
              <a:rPr lang="en-GB" sz="2000" b="0" i="0" dirty="0">
                <a:effectLst/>
              </a:rPr>
              <a:t>PwC-Studie </a:t>
            </a:r>
            <a:r>
              <a:rPr lang="en-GB" sz="2000" b="0" i="0" dirty="0" err="1">
                <a:effectLst/>
              </a:rPr>
              <a:t>wurde</a:t>
            </a:r>
            <a:r>
              <a:rPr lang="en-GB" sz="2000" b="0" i="0" dirty="0">
                <a:effectLst/>
              </a:rPr>
              <a:t> </a:t>
            </a:r>
            <a:r>
              <a:rPr lang="en-GB" sz="2000" b="0" i="0" dirty="0" err="1">
                <a:effectLst/>
              </a:rPr>
              <a:t>festgestellt</a:t>
            </a:r>
            <a:r>
              <a:rPr lang="en-GB" sz="2000" b="0" i="0" dirty="0">
                <a:effectLst/>
              </a:rPr>
              <a:t>, </a:t>
            </a:r>
            <a:r>
              <a:rPr lang="en-GB" sz="2000" b="0" i="0" dirty="0" err="1">
                <a:effectLst/>
              </a:rPr>
              <a:t>dass</a:t>
            </a:r>
            <a:r>
              <a:rPr lang="en-GB" sz="2000" b="0" i="0" dirty="0">
                <a:effectLst/>
              </a:rPr>
              <a:t> Unternehmen, die </a:t>
            </a:r>
            <a:r>
              <a:rPr lang="en-GB" sz="2000" b="0" i="0" dirty="0" err="1">
                <a:effectLst/>
              </a:rPr>
              <a:t>über</a:t>
            </a:r>
            <a:r>
              <a:rPr lang="en-GB" sz="2000" b="0" i="0" dirty="0">
                <a:effectLst/>
              </a:rPr>
              <a:t> </a:t>
            </a:r>
            <a:r>
              <a:rPr lang="en-GB" sz="2000" b="0" i="0" dirty="0" err="1">
                <a:effectLst/>
              </a:rPr>
              <a:t>einen</a:t>
            </a:r>
            <a:r>
              <a:rPr lang="en-GB" sz="2000" b="0" i="0" dirty="0">
                <a:effectLst/>
              </a:rPr>
              <a:t> </a:t>
            </a:r>
            <a:r>
              <a:rPr lang="en-GB" sz="2000" b="0" i="0" dirty="0" err="1">
                <a:effectLst/>
              </a:rPr>
              <a:t>Krisenreaktionsplan</a:t>
            </a:r>
            <a:r>
              <a:rPr lang="en-GB" sz="2000" b="0" i="0" dirty="0">
                <a:effectLst/>
              </a:rPr>
              <a:t> </a:t>
            </a:r>
            <a:r>
              <a:rPr lang="en-GB" sz="2000" b="0" i="0" dirty="0" err="1">
                <a:effectLst/>
              </a:rPr>
              <a:t>verfügten</a:t>
            </a:r>
            <a:r>
              <a:rPr lang="en-GB" sz="2000" b="0" i="0" dirty="0">
                <a:effectLst/>
              </a:rPr>
              <a:t>, </a:t>
            </a:r>
            <a:r>
              <a:rPr lang="en-GB" sz="2000" b="0" i="0" dirty="0" err="1">
                <a:effectLst/>
              </a:rPr>
              <a:t>nach</a:t>
            </a:r>
            <a:r>
              <a:rPr lang="en-GB" sz="2000" b="0" i="0" dirty="0">
                <a:effectLst/>
              </a:rPr>
              <a:t> </a:t>
            </a:r>
            <a:r>
              <a:rPr lang="en-GB" sz="2000" b="0" i="0" dirty="0" err="1">
                <a:effectLst/>
              </a:rPr>
              <a:t>einer</a:t>
            </a:r>
            <a:r>
              <a:rPr lang="en-GB" sz="2000" b="0" i="0" dirty="0">
                <a:effectLst/>
              </a:rPr>
              <a:t> </a:t>
            </a:r>
            <a:r>
              <a:rPr lang="en-GB" sz="2000" b="0" i="0" dirty="0" err="1">
                <a:effectLst/>
              </a:rPr>
              <a:t>Krise</a:t>
            </a:r>
            <a:r>
              <a:rPr lang="en-GB" sz="2000" b="0" i="0" dirty="0">
                <a:effectLst/>
              </a:rPr>
              <a:t> fast </a:t>
            </a:r>
            <a:r>
              <a:rPr lang="en-GB" sz="2000" b="0" i="0" dirty="0" err="1">
                <a:effectLst/>
              </a:rPr>
              <a:t>doppelt</a:t>
            </a:r>
            <a:r>
              <a:rPr lang="en-GB" sz="2000" b="0" i="0" dirty="0">
                <a:effectLst/>
              </a:rPr>
              <a:t> so gut </a:t>
            </a:r>
            <a:r>
              <a:rPr lang="en-GB" sz="2000" b="0" i="0" dirty="0" err="1">
                <a:effectLst/>
              </a:rPr>
              <a:t>abschnitten</a:t>
            </a:r>
            <a:r>
              <a:rPr lang="en-GB" sz="2000" b="0" i="0" dirty="0">
                <a:effectLst/>
              </a:rPr>
              <a:t>. </a:t>
            </a:r>
            <a:r>
              <a:rPr lang="en-GB" sz="2000" b="0" i="0" dirty="0" err="1">
                <a:effectLst/>
              </a:rPr>
              <a:t>Tatsächlich</a:t>
            </a:r>
            <a:r>
              <a:rPr lang="en-GB" sz="2000" b="0" i="0" dirty="0">
                <a:effectLst/>
              </a:rPr>
              <a:t> </a:t>
            </a:r>
            <a:r>
              <a:rPr lang="en-GB" sz="2000" b="0" i="0" dirty="0" err="1">
                <a:effectLst/>
              </a:rPr>
              <a:t>gingen</a:t>
            </a:r>
            <a:r>
              <a:rPr lang="en-GB" sz="2000" b="0" i="0" dirty="0">
                <a:effectLst/>
              </a:rPr>
              <a:t> 41 </a:t>
            </a:r>
            <a:r>
              <a:rPr lang="en-GB" sz="2000" b="0" i="0" dirty="0" err="1">
                <a:effectLst/>
              </a:rPr>
              <a:t>Prozent</a:t>
            </a:r>
            <a:r>
              <a:rPr lang="en-GB" sz="2000" b="0" i="0" dirty="0">
                <a:effectLst/>
              </a:rPr>
              <a:t> der Unternehmen </a:t>
            </a:r>
            <a:r>
              <a:rPr lang="en-GB" sz="2000" b="0" i="0" dirty="0" err="1">
                <a:effectLst/>
              </a:rPr>
              <a:t>mit</a:t>
            </a:r>
            <a:r>
              <a:rPr lang="en-GB" sz="2000" b="0" i="0" dirty="0">
                <a:effectLst/>
              </a:rPr>
              <a:t> </a:t>
            </a:r>
            <a:r>
              <a:rPr lang="en-GB" sz="2000" b="0" i="0" dirty="0" err="1">
                <a:effectLst/>
              </a:rPr>
              <a:t>einem</a:t>
            </a:r>
            <a:r>
              <a:rPr lang="en-GB" sz="2000" b="0" i="0" dirty="0">
                <a:effectLst/>
              </a:rPr>
              <a:t> </a:t>
            </a:r>
            <a:r>
              <a:rPr lang="en-GB" sz="2000" b="0" i="0" dirty="0" err="1">
                <a:effectLst/>
              </a:rPr>
              <a:t>solchen</a:t>
            </a:r>
            <a:r>
              <a:rPr lang="en-GB" sz="2000" b="0" i="0" dirty="0">
                <a:effectLst/>
              </a:rPr>
              <a:t> Plan </a:t>
            </a:r>
            <a:r>
              <a:rPr lang="en-GB" sz="2000" b="0" i="0" dirty="0" err="1">
                <a:effectLst/>
              </a:rPr>
              <a:t>gestärkt</a:t>
            </a:r>
            <a:r>
              <a:rPr lang="en-GB" sz="2000" b="0" i="0" dirty="0">
                <a:effectLst/>
              </a:rPr>
              <a:t> </a:t>
            </a:r>
            <a:r>
              <a:rPr lang="en-GB" sz="2000" b="0" i="0" dirty="0" err="1">
                <a:effectLst/>
              </a:rPr>
              <a:t>aus</a:t>
            </a:r>
            <a:r>
              <a:rPr lang="en-GB" sz="2000" b="0" i="0" dirty="0">
                <a:effectLst/>
              </a:rPr>
              <a:t> der </a:t>
            </a:r>
            <a:r>
              <a:rPr lang="en-GB" sz="2000" b="0" i="0" dirty="0" err="1">
                <a:effectLst/>
              </a:rPr>
              <a:t>Krise</a:t>
            </a:r>
            <a:r>
              <a:rPr lang="en-GB" sz="2000" b="0" i="0" dirty="0">
                <a:effectLst/>
              </a:rPr>
              <a:t> </a:t>
            </a:r>
            <a:r>
              <a:rPr lang="en-GB" sz="2000" b="0" i="0" dirty="0" err="1">
                <a:effectLst/>
              </a:rPr>
              <a:t>hervor</a:t>
            </a:r>
            <a:r>
              <a:rPr lang="en-GB" sz="2000" b="0" i="0" dirty="0">
                <a:effectLst/>
              </a:rPr>
              <a:t>, und 39 </a:t>
            </a:r>
            <a:r>
              <a:rPr lang="en-GB" sz="2000" b="0" i="0" dirty="0" err="1">
                <a:effectLst/>
              </a:rPr>
              <a:t>Prozent</a:t>
            </a:r>
            <a:r>
              <a:rPr lang="en-GB" sz="2000" b="0" i="0" dirty="0">
                <a:effectLst/>
              </a:rPr>
              <a:t> </a:t>
            </a:r>
            <a:r>
              <a:rPr lang="en-GB" sz="2000" b="0" i="0" dirty="0" err="1">
                <a:effectLst/>
              </a:rPr>
              <a:t>konnten</a:t>
            </a:r>
            <a:r>
              <a:rPr lang="en-GB" sz="2000" b="0" i="0" dirty="0">
                <a:effectLst/>
              </a:rPr>
              <a:t> </a:t>
            </a:r>
            <a:r>
              <a:rPr lang="en-GB" sz="2000" b="0" i="0" dirty="0" err="1">
                <a:effectLst/>
              </a:rPr>
              <a:t>ihren</a:t>
            </a:r>
            <a:r>
              <a:rPr lang="en-GB" sz="2000" b="0" i="0" dirty="0">
                <a:effectLst/>
              </a:rPr>
              <a:t> </a:t>
            </a:r>
            <a:r>
              <a:rPr lang="en-GB" sz="2000" b="0" i="0" dirty="0" err="1">
                <a:effectLst/>
              </a:rPr>
              <a:t>Umsatz</a:t>
            </a:r>
            <a:r>
              <a:rPr lang="en-GB" sz="2000" b="0" i="0" dirty="0">
                <a:effectLst/>
              </a:rPr>
              <a:t> </a:t>
            </a:r>
            <a:r>
              <a:rPr lang="en-GB" sz="2000" b="0" i="0" dirty="0" err="1">
                <a:effectLst/>
              </a:rPr>
              <a:t>steigern</a:t>
            </a:r>
            <a:r>
              <a:rPr lang="en-GB" sz="2000" b="0" i="0" dirty="0">
                <a:effectLst/>
              </a:rPr>
              <a:t>. (</a:t>
            </a:r>
            <a:r>
              <a:rPr lang="en-GB" sz="2000" b="0" i="0" dirty="0">
                <a:effectLst/>
                <a:hlinkClick r:id="rId2">
                  <a:extLst>
                    <a:ext uri="{A12FA001-AC4F-418D-AE19-62706E023703}">
                      <ahyp:hlinkClr xmlns:ahyp="http://schemas.microsoft.com/office/drawing/2018/hyperlinkcolor" val="tx"/>
                    </a:ext>
                  </a:extLst>
                </a:hlinkClick>
              </a:rPr>
              <a:t>Quelle</a:t>
            </a:r>
            <a:r>
              <a:rPr lang="en-GB" sz="2000" b="0" i="0" dirty="0">
                <a:effectLst/>
              </a:rPr>
              <a:t>)</a:t>
            </a:r>
          </a:p>
        </p:txBody>
      </p:sp>
      <p:pic>
        <p:nvPicPr>
          <p:cNvPr id="2" name="Picture Placeholder 9" descr="A large building with a mountain in the background&#10;&#10;Description automatically generated with medium confidence">
            <a:extLst>
              <a:ext uri="{FF2B5EF4-FFF2-40B4-BE49-F238E27FC236}">
                <a16:creationId xmlns:a16="http://schemas.microsoft.com/office/drawing/2014/main" id="{B861A19F-F150-712B-84B4-F28ED29153E3}"/>
              </a:ext>
            </a:extLst>
          </p:cNvPr>
          <p:cNvPicPr>
            <a:picLocks noGrp="1" noChangeAspect="1"/>
          </p:cNvPicPr>
          <p:nvPr>
            <p:ph type="pic" sz="quarter" idx="19"/>
          </p:nvPr>
        </p:nvPicPr>
        <p:blipFill>
          <a:blip r:embed="rId3"/>
          <a:srcRect t="7641" b="7641"/>
          <a:stretch>
            <a:fillRect/>
          </a:stretch>
        </p:blipFill>
        <p:spPr>
          <a:xfrm>
            <a:off x="5956300" y="0"/>
            <a:ext cx="5395913" cy="6858000"/>
          </a:xfrm>
        </p:spPr>
      </p:pic>
    </p:spTree>
    <p:extLst>
      <p:ext uri="{BB962C8B-B14F-4D97-AF65-F5344CB8AC3E}">
        <p14:creationId xmlns:p14="http://schemas.microsoft.com/office/powerpoint/2010/main" val="744901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181EE5-1652-359F-8B67-5EAF66D5DFE5}"/>
              </a:ext>
            </a:extLst>
          </p:cNvPr>
          <p:cNvSpPr>
            <a:spLocks noGrp="1"/>
          </p:cNvSpPr>
          <p:nvPr>
            <p:ph type="body" sz="quarter" idx="18"/>
          </p:nvPr>
        </p:nvSpPr>
        <p:spPr>
          <a:xfrm>
            <a:off x="3075870" y="1828964"/>
            <a:ext cx="2907267" cy="442916"/>
          </a:xfrm>
        </p:spPr>
        <p:txBody>
          <a:bodyPr vert="horz" lIns="91440" tIns="45720" rIns="91440" bIns="45720" rtlCol="0">
            <a:normAutofit/>
          </a:bodyPr>
          <a:lstStyle/>
          <a:p>
            <a:r>
              <a:rPr lang="en-IE" sz="1800" dirty="0"/>
              <a:t>Bereit, auf eine Krise zu reagieren</a:t>
            </a:r>
          </a:p>
        </p:txBody>
      </p:sp>
      <p:sp>
        <p:nvSpPr>
          <p:cNvPr id="4" name="Text Placeholder 3">
            <a:extLst>
              <a:ext uri="{FF2B5EF4-FFF2-40B4-BE49-F238E27FC236}">
                <a16:creationId xmlns:a16="http://schemas.microsoft.com/office/drawing/2014/main" id="{5D5F3759-BDD7-020A-B296-E25FA6C98CD8}"/>
              </a:ext>
            </a:extLst>
          </p:cNvPr>
          <p:cNvSpPr>
            <a:spLocks noGrp="1"/>
          </p:cNvSpPr>
          <p:nvPr>
            <p:ph type="body" sz="quarter" idx="16"/>
          </p:nvPr>
        </p:nvSpPr>
        <p:spPr>
          <a:xfrm>
            <a:off x="3020559" y="1288481"/>
            <a:ext cx="3049353" cy="582221"/>
          </a:xfrm>
        </p:spPr>
        <p:txBody>
          <a:bodyPr>
            <a:normAutofit/>
          </a:bodyPr>
          <a:lstStyle/>
          <a:p>
            <a:r>
              <a:rPr lang="en-IE" sz="2800" dirty="0" err="1"/>
              <a:t>Responsiv</a:t>
            </a:r>
            <a:endParaRPr lang="en-IE" sz="2800" dirty="0"/>
          </a:p>
        </p:txBody>
      </p:sp>
      <p:sp>
        <p:nvSpPr>
          <p:cNvPr id="6" name="Text Placeholder 5">
            <a:extLst>
              <a:ext uri="{FF2B5EF4-FFF2-40B4-BE49-F238E27FC236}">
                <a16:creationId xmlns:a16="http://schemas.microsoft.com/office/drawing/2014/main" id="{C9673903-FE35-EF75-636D-B4A25D8E675E}"/>
              </a:ext>
            </a:extLst>
          </p:cNvPr>
          <p:cNvSpPr>
            <a:spLocks noGrp="1"/>
          </p:cNvSpPr>
          <p:nvPr>
            <p:ph type="body" sz="quarter" idx="19"/>
          </p:nvPr>
        </p:nvSpPr>
        <p:spPr>
          <a:xfrm>
            <a:off x="3011139" y="2423739"/>
            <a:ext cx="3024340" cy="1483196"/>
          </a:xfrm>
        </p:spPr>
        <p:txBody>
          <a:bodyPr vert="horz" lIns="91440" tIns="45720" rIns="91440" bIns="45720" rtlCol="0">
            <a:noAutofit/>
          </a:bodyPr>
          <a:lstStyle/>
          <a:p>
            <a:pPr marL="0" indent="0">
              <a:lnSpc>
                <a:spcPct val="100000"/>
              </a:lnSpc>
              <a:spcBef>
                <a:spcPts val="0"/>
              </a:spcBef>
            </a:pPr>
            <a:r>
              <a:rPr lang="en-GB" sz="1400" dirty="0"/>
              <a:t>Dies ist der Fall, wenn sich eine Krise kaum ankündigt. Eine durchdachte und schnelle Analyse </a:t>
            </a:r>
            <a:r>
              <a:rPr lang="en-GB" sz="1400" dirty="0" err="1"/>
              <a:t>kann</a:t>
            </a:r>
            <a:r>
              <a:rPr lang="en-GB" sz="1400" dirty="0"/>
              <a:t> </a:t>
            </a:r>
            <a:r>
              <a:rPr lang="en-GB" sz="1400" dirty="0" err="1"/>
              <a:t>jedoch</a:t>
            </a:r>
            <a:r>
              <a:rPr lang="en-GB" sz="1400" dirty="0"/>
              <a:t> zu wirksamen Maßnahmen führen, die lang- und kurzfristige Ergebnisse </a:t>
            </a:r>
            <a:r>
              <a:rPr lang="en-GB" sz="1400" dirty="0" err="1"/>
              <a:t>berücksichtigen</a:t>
            </a:r>
            <a:r>
              <a:rPr lang="en-GB" sz="1400" dirty="0"/>
              <a:t>.</a:t>
            </a:r>
            <a:endParaRPr lang="en-IE" sz="1400" dirty="0"/>
          </a:p>
        </p:txBody>
      </p:sp>
      <p:sp>
        <p:nvSpPr>
          <p:cNvPr id="7" name="Text Placeholder 6">
            <a:extLst>
              <a:ext uri="{FF2B5EF4-FFF2-40B4-BE49-F238E27FC236}">
                <a16:creationId xmlns:a16="http://schemas.microsoft.com/office/drawing/2014/main" id="{99FA7970-4753-6FFA-24B9-FF953910E338}"/>
              </a:ext>
            </a:extLst>
          </p:cNvPr>
          <p:cNvSpPr>
            <a:spLocks noGrp="1"/>
          </p:cNvSpPr>
          <p:nvPr>
            <p:ph type="body" sz="quarter" idx="20"/>
          </p:nvPr>
        </p:nvSpPr>
        <p:spPr>
          <a:xfrm>
            <a:off x="10647" y="1793365"/>
            <a:ext cx="3024340" cy="442916"/>
          </a:xfrm>
        </p:spPr>
        <p:txBody>
          <a:bodyPr vert="horz" lIns="91440" tIns="45720" rIns="91440" bIns="45720" rtlCol="0">
            <a:normAutofit/>
          </a:bodyPr>
          <a:lstStyle/>
          <a:p>
            <a:r>
              <a:rPr lang="en-IE" sz="1800" dirty="0"/>
              <a:t>Vorbeugen &amp; Lösen</a:t>
            </a:r>
          </a:p>
        </p:txBody>
      </p:sp>
      <p:sp>
        <p:nvSpPr>
          <p:cNvPr id="8" name="Text Placeholder 7">
            <a:extLst>
              <a:ext uri="{FF2B5EF4-FFF2-40B4-BE49-F238E27FC236}">
                <a16:creationId xmlns:a16="http://schemas.microsoft.com/office/drawing/2014/main" id="{22511D08-3C28-F110-D66E-8CC15395C419}"/>
              </a:ext>
            </a:extLst>
          </p:cNvPr>
          <p:cNvSpPr>
            <a:spLocks noGrp="1"/>
          </p:cNvSpPr>
          <p:nvPr>
            <p:ph type="body" sz="quarter" idx="21"/>
          </p:nvPr>
        </p:nvSpPr>
        <p:spPr/>
        <p:txBody>
          <a:bodyPr>
            <a:normAutofit/>
          </a:bodyPr>
          <a:lstStyle/>
          <a:p>
            <a:r>
              <a:rPr lang="en-IE" sz="2800" dirty="0" err="1"/>
              <a:t>Vorbeugend</a:t>
            </a:r>
            <a:endParaRPr lang="en-IE" sz="2800" dirty="0"/>
          </a:p>
        </p:txBody>
      </p:sp>
      <p:sp>
        <p:nvSpPr>
          <p:cNvPr id="9" name="Text Placeholder 8">
            <a:extLst>
              <a:ext uri="{FF2B5EF4-FFF2-40B4-BE49-F238E27FC236}">
                <a16:creationId xmlns:a16="http://schemas.microsoft.com/office/drawing/2014/main" id="{B127FAEC-449C-2FFA-BAB5-2F134B96F24F}"/>
              </a:ext>
            </a:extLst>
          </p:cNvPr>
          <p:cNvSpPr>
            <a:spLocks noGrp="1"/>
          </p:cNvSpPr>
          <p:nvPr>
            <p:ph type="body" sz="quarter" idx="22"/>
          </p:nvPr>
        </p:nvSpPr>
        <p:spPr>
          <a:xfrm>
            <a:off x="10647" y="2200238"/>
            <a:ext cx="3024340" cy="1502625"/>
          </a:xfrm>
        </p:spPr>
        <p:txBody>
          <a:bodyPr vert="horz" lIns="91440" tIns="45720" rIns="91440" bIns="45720" rtlCol="0">
            <a:noAutofit/>
          </a:bodyPr>
          <a:lstStyle/>
          <a:p>
            <a:pPr marL="0" indent="0">
              <a:lnSpc>
                <a:spcPct val="100000"/>
              </a:lnSpc>
              <a:spcBef>
                <a:spcPts val="0"/>
              </a:spcBef>
            </a:pPr>
            <a:r>
              <a:rPr lang="en-GB" sz="1400" dirty="0"/>
              <a:t>Mit diesem Ansatz versuchen Regionen/Unternehmen, eine Krise bei ihren ersten Anzeichen zu verhindern oder zu </a:t>
            </a:r>
            <a:r>
              <a:rPr lang="en-GB" sz="1400" dirty="0" err="1"/>
              <a:t>lösen</a:t>
            </a:r>
            <a:r>
              <a:rPr lang="en-GB" sz="1400" dirty="0"/>
              <a:t>.</a:t>
            </a:r>
            <a:endParaRPr lang="en-IE" sz="1400" dirty="0"/>
          </a:p>
        </p:txBody>
      </p:sp>
      <p:sp>
        <p:nvSpPr>
          <p:cNvPr id="20" name="Text Placeholder 19">
            <a:extLst>
              <a:ext uri="{FF2B5EF4-FFF2-40B4-BE49-F238E27FC236}">
                <a16:creationId xmlns:a16="http://schemas.microsoft.com/office/drawing/2014/main" id="{F066B92B-5026-97A7-5D38-9103B7B5AC3D}"/>
              </a:ext>
            </a:extLst>
          </p:cNvPr>
          <p:cNvSpPr>
            <a:spLocks noGrp="1"/>
          </p:cNvSpPr>
          <p:nvPr>
            <p:ph type="body" sz="quarter" idx="24"/>
          </p:nvPr>
        </p:nvSpPr>
        <p:spPr/>
        <p:txBody>
          <a:bodyPr>
            <a:normAutofit/>
          </a:bodyPr>
          <a:lstStyle/>
          <a:p>
            <a:r>
              <a:rPr lang="en-IE" sz="2800" dirty="0"/>
              <a:t>Pro-aktiv</a:t>
            </a:r>
          </a:p>
        </p:txBody>
      </p:sp>
      <p:sp>
        <p:nvSpPr>
          <p:cNvPr id="12" name="Text Placeholder 11">
            <a:extLst>
              <a:ext uri="{FF2B5EF4-FFF2-40B4-BE49-F238E27FC236}">
                <a16:creationId xmlns:a16="http://schemas.microsoft.com/office/drawing/2014/main" id="{0AC3F83E-BC81-2637-DCC9-31AA16746550}"/>
              </a:ext>
            </a:extLst>
          </p:cNvPr>
          <p:cNvSpPr>
            <a:spLocks noGrp="1"/>
          </p:cNvSpPr>
          <p:nvPr>
            <p:ph type="body" sz="quarter" idx="25"/>
          </p:nvPr>
        </p:nvSpPr>
        <p:spPr>
          <a:xfrm>
            <a:off x="9142507" y="2118957"/>
            <a:ext cx="3024340" cy="1521872"/>
          </a:xfrm>
        </p:spPr>
        <p:txBody>
          <a:bodyPr vert="horz" lIns="91440" tIns="45720" rIns="91440" bIns="45720" rtlCol="0">
            <a:noAutofit/>
          </a:bodyPr>
          <a:lstStyle/>
          <a:p>
            <a:pPr marL="0" indent="0">
              <a:lnSpc>
                <a:spcPct val="100000"/>
              </a:lnSpc>
              <a:spcBef>
                <a:spcPts val="0"/>
              </a:spcBef>
            </a:pPr>
            <a:r>
              <a:rPr lang="en-GB" sz="1400" dirty="0"/>
              <a:t>Bei diesem Ansatz versuchen die Regionen, </a:t>
            </a:r>
            <a:r>
              <a:rPr lang="en-GB" sz="1400" dirty="0" err="1"/>
              <a:t>frühzeitig</a:t>
            </a:r>
            <a:r>
              <a:rPr lang="en-GB" sz="1400" dirty="0"/>
              <a:t> die Initiative zu ergreifen und die Entwicklung der Ereignisse zu beeinflussen. </a:t>
            </a:r>
            <a:r>
              <a:rPr lang="en-IE" sz="1400" dirty="0"/>
              <a:t>Sie </a:t>
            </a:r>
            <a:r>
              <a:rPr lang="en-GB" sz="1400" dirty="0" err="1"/>
              <a:t>antizipieren</a:t>
            </a:r>
            <a:r>
              <a:rPr lang="en-GB" sz="1400" dirty="0"/>
              <a:t> Folgewirkungen und geben freiwillig die negativsten Informationen preis, bevor sie von den Medien entdeckt </a:t>
            </a:r>
            <a:r>
              <a:rPr lang="en-GB" sz="1400" dirty="0" err="1"/>
              <a:t>werden</a:t>
            </a:r>
            <a:r>
              <a:rPr lang="en-GB" sz="1400" dirty="0"/>
              <a:t>.</a:t>
            </a:r>
            <a:endParaRPr lang="en-IE" sz="1400" dirty="0"/>
          </a:p>
        </p:txBody>
      </p:sp>
      <p:sp>
        <p:nvSpPr>
          <p:cNvPr id="13" name="Text Placeholder 12">
            <a:extLst>
              <a:ext uri="{FF2B5EF4-FFF2-40B4-BE49-F238E27FC236}">
                <a16:creationId xmlns:a16="http://schemas.microsoft.com/office/drawing/2014/main" id="{9BD3DADC-54B5-FD1D-8FD4-F3072ADD163F}"/>
              </a:ext>
            </a:extLst>
          </p:cNvPr>
          <p:cNvSpPr>
            <a:spLocks noGrp="1"/>
          </p:cNvSpPr>
          <p:nvPr>
            <p:ph type="body" sz="quarter" idx="26"/>
          </p:nvPr>
        </p:nvSpPr>
        <p:spPr>
          <a:xfrm>
            <a:off x="6086785" y="1808994"/>
            <a:ext cx="3024340" cy="442916"/>
          </a:xfrm>
        </p:spPr>
        <p:txBody>
          <a:bodyPr>
            <a:normAutofit/>
          </a:bodyPr>
          <a:lstStyle/>
          <a:p>
            <a:r>
              <a:rPr lang="en-IE" sz="1800" dirty="0"/>
              <a:t>Nicht bereit</a:t>
            </a:r>
          </a:p>
        </p:txBody>
      </p:sp>
      <p:sp>
        <p:nvSpPr>
          <p:cNvPr id="14" name="Text Placeholder 13">
            <a:extLst>
              <a:ext uri="{FF2B5EF4-FFF2-40B4-BE49-F238E27FC236}">
                <a16:creationId xmlns:a16="http://schemas.microsoft.com/office/drawing/2014/main" id="{4F4F08D8-B882-2536-49E5-33A20656ACD4}"/>
              </a:ext>
            </a:extLst>
          </p:cNvPr>
          <p:cNvSpPr>
            <a:spLocks noGrp="1"/>
          </p:cNvSpPr>
          <p:nvPr>
            <p:ph type="body" sz="quarter" idx="27"/>
          </p:nvPr>
        </p:nvSpPr>
        <p:spPr/>
        <p:txBody>
          <a:bodyPr>
            <a:normAutofit/>
          </a:bodyPr>
          <a:lstStyle/>
          <a:p>
            <a:r>
              <a:rPr lang="en-IE" sz="2800" dirty="0"/>
              <a:t>Reaktiv</a:t>
            </a:r>
          </a:p>
        </p:txBody>
      </p:sp>
      <p:sp>
        <p:nvSpPr>
          <p:cNvPr id="15" name="Text Placeholder 14">
            <a:extLst>
              <a:ext uri="{FF2B5EF4-FFF2-40B4-BE49-F238E27FC236}">
                <a16:creationId xmlns:a16="http://schemas.microsoft.com/office/drawing/2014/main" id="{3E767BC9-65CD-D8B4-0925-38DEC318269D}"/>
              </a:ext>
            </a:extLst>
          </p:cNvPr>
          <p:cNvSpPr>
            <a:spLocks noGrp="1"/>
          </p:cNvSpPr>
          <p:nvPr>
            <p:ph type="body" sz="quarter" idx="28"/>
          </p:nvPr>
        </p:nvSpPr>
        <p:spPr>
          <a:xfrm>
            <a:off x="6131593" y="2070999"/>
            <a:ext cx="3140379" cy="1483196"/>
          </a:xfrm>
        </p:spPr>
        <p:txBody>
          <a:bodyPr vert="horz" lIns="91440" tIns="45720" rIns="91440" bIns="45720" rtlCol="0">
            <a:noAutofit/>
          </a:bodyPr>
          <a:lstStyle/>
          <a:p>
            <a:pPr marL="0" indent="0">
              <a:lnSpc>
                <a:spcPct val="100000"/>
              </a:lnSpc>
              <a:spcBef>
                <a:spcPts val="0"/>
              </a:spcBef>
            </a:pPr>
            <a:r>
              <a:rPr lang="en-GB" sz="1400" dirty="0"/>
              <a:t>Oft handelt es sich dabei um eine Panik- oder Kurzschlussreaktion. Emotionen wie Angst spielen eine wichtige Rolle, und objektives </a:t>
            </a:r>
            <a:r>
              <a:rPr lang="en-GB" sz="1400" dirty="0" err="1"/>
              <a:t>Denken</a:t>
            </a:r>
            <a:r>
              <a:rPr lang="en-GB" sz="1400" dirty="0"/>
              <a:t> </a:t>
            </a:r>
            <a:r>
              <a:rPr lang="en-GB" sz="1400" dirty="0" err="1"/>
              <a:t>findet</a:t>
            </a:r>
            <a:r>
              <a:rPr lang="en-GB" sz="1400" dirty="0"/>
              <a:t> bei der Krisenbewältigung </a:t>
            </a:r>
            <a:r>
              <a:rPr lang="en-GB" sz="1400" dirty="0" err="1"/>
              <a:t>weitgehend</a:t>
            </a:r>
            <a:r>
              <a:rPr lang="en-GB" sz="1400" dirty="0"/>
              <a:t> </a:t>
            </a:r>
            <a:r>
              <a:rPr lang="en-GB" sz="1400" dirty="0" err="1"/>
              <a:t>nicht</a:t>
            </a:r>
            <a:r>
              <a:rPr lang="en-GB" sz="1400" dirty="0"/>
              <a:t> </a:t>
            </a:r>
            <a:r>
              <a:rPr lang="en-GB" sz="1400" dirty="0" err="1"/>
              <a:t>statt</a:t>
            </a:r>
            <a:r>
              <a:rPr lang="en-GB" sz="1400" dirty="0"/>
              <a:t>. </a:t>
            </a:r>
            <a:r>
              <a:rPr lang="en-GB" sz="1400" dirty="0" err="1"/>
              <a:t>Nach</a:t>
            </a:r>
            <a:r>
              <a:rPr lang="en-GB" sz="1400" dirty="0"/>
              <a:t> der Krise kann es zu Problemen kommen, z. B. </a:t>
            </a:r>
            <a:r>
              <a:rPr lang="en-GB" sz="1400" dirty="0" err="1"/>
              <a:t>zu</a:t>
            </a:r>
            <a:r>
              <a:rPr lang="en-GB" sz="1400" dirty="0"/>
              <a:t> </a:t>
            </a:r>
            <a:r>
              <a:rPr lang="en-GB" sz="1400" dirty="0" err="1"/>
              <a:t>geringen</a:t>
            </a:r>
            <a:r>
              <a:rPr lang="en-GB" sz="1400" dirty="0"/>
              <a:t> </a:t>
            </a:r>
            <a:r>
              <a:rPr lang="en-GB" sz="1400" dirty="0" err="1"/>
              <a:t>Besucherzahlen</a:t>
            </a:r>
            <a:r>
              <a:rPr lang="en-GB" sz="1400" dirty="0"/>
              <a:t>.</a:t>
            </a:r>
            <a:endParaRPr lang="en-IE" sz="1400" dirty="0"/>
          </a:p>
        </p:txBody>
      </p:sp>
      <p:sp>
        <p:nvSpPr>
          <p:cNvPr id="16" name="Text Placeholder 15">
            <a:extLst>
              <a:ext uri="{FF2B5EF4-FFF2-40B4-BE49-F238E27FC236}">
                <a16:creationId xmlns:a16="http://schemas.microsoft.com/office/drawing/2014/main" id="{975F0504-76FB-3ED5-DCBC-F57036D9E271}"/>
              </a:ext>
            </a:extLst>
          </p:cNvPr>
          <p:cNvSpPr>
            <a:spLocks noGrp="1"/>
          </p:cNvSpPr>
          <p:nvPr>
            <p:ph type="body" sz="quarter" idx="29"/>
          </p:nvPr>
        </p:nvSpPr>
        <p:spPr>
          <a:xfrm>
            <a:off x="2654" y="177309"/>
            <a:ext cx="12181236" cy="582221"/>
          </a:xfrm>
        </p:spPr>
        <p:txBody>
          <a:bodyPr>
            <a:normAutofit lnSpcReduction="10000"/>
          </a:bodyPr>
          <a:lstStyle/>
          <a:p>
            <a:r>
              <a:rPr lang="en-IE" dirty="0"/>
              <a:t>Reaktionsansätze für das Krisenmanagement</a:t>
            </a:r>
          </a:p>
          <a:p>
            <a:endParaRPr lang="en-IE" dirty="0"/>
          </a:p>
        </p:txBody>
      </p:sp>
      <p:sp>
        <p:nvSpPr>
          <p:cNvPr id="21" name="Text Placeholder 20">
            <a:extLst>
              <a:ext uri="{FF2B5EF4-FFF2-40B4-BE49-F238E27FC236}">
                <a16:creationId xmlns:a16="http://schemas.microsoft.com/office/drawing/2014/main" id="{DF808B2E-A821-1458-F08E-54A0F7FB2DE2}"/>
              </a:ext>
            </a:extLst>
          </p:cNvPr>
          <p:cNvSpPr>
            <a:spLocks noGrp="1"/>
          </p:cNvSpPr>
          <p:nvPr>
            <p:ph type="body" sz="quarter" idx="30"/>
          </p:nvPr>
        </p:nvSpPr>
        <p:spPr>
          <a:xfrm>
            <a:off x="3321592" y="4370189"/>
            <a:ext cx="3024340" cy="442916"/>
          </a:xfrm>
        </p:spPr>
        <p:txBody>
          <a:bodyPr vert="horz" lIns="91440" tIns="45720" rIns="91440" bIns="45720" rtlCol="0">
            <a:noAutofit/>
          </a:bodyPr>
          <a:lstStyle/>
          <a:p>
            <a:pPr>
              <a:lnSpc>
                <a:spcPct val="100000"/>
              </a:lnSpc>
              <a:spcBef>
                <a:spcPts val="0"/>
              </a:spcBef>
            </a:pPr>
            <a:r>
              <a:rPr lang="en-IE" sz="1800" dirty="0">
                <a:solidFill>
                  <a:srgbClr val="4D4D4D"/>
                </a:solidFill>
              </a:rPr>
              <a:t>Akzeptiert Realität und Verantwortung</a:t>
            </a:r>
          </a:p>
          <a:p>
            <a:pPr>
              <a:lnSpc>
                <a:spcPct val="100000"/>
              </a:lnSpc>
              <a:spcBef>
                <a:spcPts val="0"/>
              </a:spcBef>
            </a:pPr>
            <a:endParaRPr lang="en-IE" sz="1800" dirty="0">
              <a:solidFill>
                <a:srgbClr val="4D4D4D"/>
              </a:solidFill>
            </a:endParaRPr>
          </a:p>
        </p:txBody>
      </p:sp>
      <p:sp>
        <p:nvSpPr>
          <p:cNvPr id="22" name="Text Placeholder 21">
            <a:extLst>
              <a:ext uri="{FF2B5EF4-FFF2-40B4-BE49-F238E27FC236}">
                <a16:creationId xmlns:a16="http://schemas.microsoft.com/office/drawing/2014/main" id="{31F7EB0F-D64D-770A-9D3B-ADB607857BE9}"/>
              </a:ext>
            </a:extLst>
          </p:cNvPr>
          <p:cNvSpPr>
            <a:spLocks noGrp="1"/>
          </p:cNvSpPr>
          <p:nvPr>
            <p:ph type="body" sz="quarter" idx="31"/>
          </p:nvPr>
        </p:nvSpPr>
        <p:spPr>
          <a:xfrm>
            <a:off x="3416724" y="3976601"/>
            <a:ext cx="3049353" cy="582221"/>
          </a:xfrm>
        </p:spPr>
        <p:txBody>
          <a:bodyPr>
            <a:normAutofit/>
          </a:bodyPr>
          <a:lstStyle/>
          <a:p>
            <a:r>
              <a:rPr lang="en-IE" sz="2800" dirty="0" err="1">
                <a:solidFill>
                  <a:srgbClr val="4D4D4D"/>
                </a:solidFill>
              </a:rPr>
              <a:t>Entgegenkommend</a:t>
            </a:r>
            <a:endParaRPr lang="en-IE" sz="2800" dirty="0">
              <a:solidFill>
                <a:srgbClr val="4D4D4D"/>
              </a:solidFill>
            </a:endParaRPr>
          </a:p>
        </p:txBody>
      </p:sp>
      <p:sp>
        <p:nvSpPr>
          <p:cNvPr id="23" name="Text Placeholder 22">
            <a:extLst>
              <a:ext uri="{FF2B5EF4-FFF2-40B4-BE49-F238E27FC236}">
                <a16:creationId xmlns:a16="http://schemas.microsoft.com/office/drawing/2014/main" id="{D8ED4F4E-79C8-639D-A5E3-656973C30648}"/>
              </a:ext>
            </a:extLst>
          </p:cNvPr>
          <p:cNvSpPr>
            <a:spLocks noGrp="1"/>
          </p:cNvSpPr>
          <p:nvPr>
            <p:ph type="body" sz="quarter" idx="32"/>
          </p:nvPr>
        </p:nvSpPr>
        <p:spPr>
          <a:xfrm>
            <a:off x="3227057" y="4966988"/>
            <a:ext cx="3355216" cy="1483196"/>
          </a:xfrm>
        </p:spPr>
        <p:txBody>
          <a:bodyPr vert="horz" lIns="91440" tIns="45720" rIns="91440" bIns="45720" rtlCol="0">
            <a:noAutofit/>
          </a:bodyPr>
          <a:lstStyle/>
          <a:p>
            <a:pPr marL="0" indent="0">
              <a:lnSpc>
                <a:spcPct val="100000"/>
              </a:lnSpc>
              <a:spcBef>
                <a:spcPts val="0"/>
              </a:spcBef>
            </a:pPr>
            <a:r>
              <a:rPr lang="en-GB" sz="1400" dirty="0">
                <a:solidFill>
                  <a:srgbClr val="4D4D4D"/>
                </a:solidFill>
              </a:rPr>
              <a:t>Das Unternehmen oder die Region akzeptiert, dass eine Krise möglich ist, und bezieht eine breite Palette von Interessengruppen in die Vorbereitung ein. In einer Krise übernimmt das Unternehmen die Verantwortung, geht freiwillig auf die Bedürfnisse der Opfer ein und sagt die </a:t>
            </a:r>
            <a:r>
              <a:rPr lang="en-GB" sz="1400" dirty="0" err="1">
                <a:solidFill>
                  <a:srgbClr val="4D4D4D"/>
                </a:solidFill>
              </a:rPr>
              <a:t>Wahrheit</a:t>
            </a:r>
            <a:r>
              <a:rPr lang="en-GB" sz="1400" dirty="0">
                <a:solidFill>
                  <a:srgbClr val="4D4D4D"/>
                </a:solidFill>
              </a:rPr>
              <a:t>.</a:t>
            </a:r>
            <a:endParaRPr lang="en-IE" sz="1400" dirty="0">
              <a:solidFill>
                <a:srgbClr val="4D4D4D"/>
              </a:solidFill>
            </a:endParaRPr>
          </a:p>
        </p:txBody>
      </p:sp>
      <p:sp>
        <p:nvSpPr>
          <p:cNvPr id="31" name="Text Placeholder 30">
            <a:extLst>
              <a:ext uri="{FF2B5EF4-FFF2-40B4-BE49-F238E27FC236}">
                <a16:creationId xmlns:a16="http://schemas.microsoft.com/office/drawing/2014/main" id="{8D0768E5-8077-20C2-221F-524C24DF737B}"/>
              </a:ext>
            </a:extLst>
          </p:cNvPr>
          <p:cNvSpPr>
            <a:spLocks noGrp="1"/>
          </p:cNvSpPr>
          <p:nvPr>
            <p:ph type="body" sz="quarter" idx="40"/>
          </p:nvPr>
        </p:nvSpPr>
        <p:spPr>
          <a:xfrm>
            <a:off x="6624569" y="3936023"/>
            <a:ext cx="3002810" cy="497758"/>
          </a:xfrm>
        </p:spPr>
        <p:txBody>
          <a:bodyPr>
            <a:normAutofit/>
          </a:bodyPr>
          <a:lstStyle/>
          <a:p>
            <a:r>
              <a:rPr lang="en-IE" sz="2800" dirty="0">
                <a:solidFill>
                  <a:srgbClr val="4D4D4D"/>
                </a:solidFill>
              </a:rPr>
              <a:t>Defensiv</a:t>
            </a:r>
          </a:p>
        </p:txBody>
      </p:sp>
      <p:sp>
        <p:nvSpPr>
          <p:cNvPr id="32" name="Text Placeholder 31">
            <a:extLst>
              <a:ext uri="{FF2B5EF4-FFF2-40B4-BE49-F238E27FC236}">
                <a16:creationId xmlns:a16="http://schemas.microsoft.com/office/drawing/2014/main" id="{5A9357C0-9B08-A309-1FC9-09A2ADB4C5F3}"/>
              </a:ext>
            </a:extLst>
          </p:cNvPr>
          <p:cNvSpPr>
            <a:spLocks noGrp="1"/>
          </p:cNvSpPr>
          <p:nvPr>
            <p:ph type="body" sz="quarter" idx="41"/>
          </p:nvPr>
        </p:nvSpPr>
        <p:spPr>
          <a:xfrm>
            <a:off x="6497255" y="4759860"/>
            <a:ext cx="3355216" cy="1483196"/>
          </a:xfrm>
        </p:spPr>
        <p:txBody>
          <a:bodyPr>
            <a:noAutofit/>
          </a:bodyPr>
          <a:lstStyle/>
          <a:p>
            <a:pPr marL="0" indent="0">
              <a:lnSpc>
                <a:spcPct val="100000"/>
              </a:lnSpc>
              <a:spcBef>
                <a:spcPts val="0"/>
              </a:spcBef>
            </a:pPr>
            <a:r>
              <a:rPr lang="en-GB" sz="1400" dirty="0">
                <a:solidFill>
                  <a:srgbClr val="4D4D4D"/>
                </a:solidFill>
              </a:rPr>
              <a:t>Das Unternehmen oder die Region bereitet </a:t>
            </a:r>
            <a:r>
              <a:rPr lang="en-GB" sz="1400" dirty="0" err="1">
                <a:solidFill>
                  <a:srgbClr val="4D4D4D"/>
                </a:solidFill>
              </a:rPr>
              <a:t>sich</a:t>
            </a:r>
            <a:r>
              <a:rPr lang="en-GB" sz="1400" dirty="0">
                <a:solidFill>
                  <a:srgbClr val="4D4D4D"/>
                </a:solidFill>
              </a:rPr>
              <a:t> </a:t>
            </a:r>
            <a:r>
              <a:rPr lang="en-GB" sz="1400" dirty="0" err="1">
                <a:solidFill>
                  <a:srgbClr val="4D4D4D"/>
                </a:solidFill>
              </a:rPr>
              <a:t>nur</a:t>
            </a:r>
            <a:r>
              <a:rPr lang="en-GB" sz="1400" dirty="0">
                <a:solidFill>
                  <a:srgbClr val="4D4D4D"/>
                </a:solidFill>
              </a:rPr>
              <a:t> </a:t>
            </a:r>
            <a:r>
              <a:rPr lang="en-GB" sz="1400" dirty="0" err="1">
                <a:solidFill>
                  <a:srgbClr val="4D4D4D"/>
                </a:solidFill>
              </a:rPr>
              <a:t>dann</a:t>
            </a:r>
            <a:r>
              <a:rPr lang="en-GB" sz="1400" dirty="0">
                <a:solidFill>
                  <a:srgbClr val="4D4D4D"/>
                </a:solidFill>
              </a:rPr>
              <a:t> </a:t>
            </a:r>
            <a:r>
              <a:rPr lang="en-GB" sz="1400" dirty="0" err="1">
                <a:solidFill>
                  <a:srgbClr val="4D4D4D"/>
                </a:solidFill>
              </a:rPr>
              <a:t>vor</a:t>
            </a:r>
            <a:r>
              <a:rPr lang="en-GB" sz="1400" dirty="0">
                <a:solidFill>
                  <a:srgbClr val="4D4D4D"/>
                </a:solidFill>
              </a:rPr>
              <a:t> / beteiligt </a:t>
            </a:r>
            <a:r>
              <a:rPr lang="en-GB" sz="1400" dirty="0" err="1">
                <a:solidFill>
                  <a:srgbClr val="4D4D4D"/>
                </a:solidFill>
              </a:rPr>
              <a:t>sich</a:t>
            </a:r>
            <a:r>
              <a:rPr lang="en-GB" sz="1400" dirty="0">
                <a:solidFill>
                  <a:srgbClr val="4D4D4D"/>
                </a:solidFill>
              </a:rPr>
              <a:t> </a:t>
            </a:r>
            <a:r>
              <a:rPr lang="en-GB" sz="1400" dirty="0" err="1">
                <a:solidFill>
                  <a:srgbClr val="4D4D4D"/>
                </a:solidFill>
              </a:rPr>
              <a:t>nur</a:t>
            </a:r>
            <a:r>
              <a:rPr lang="en-GB" sz="1400" dirty="0">
                <a:solidFill>
                  <a:srgbClr val="4D4D4D"/>
                </a:solidFill>
              </a:rPr>
              <a:t> </a:t>
            </a:r>
            <a:r>
              <a:rPr lang="en-GB" sz="1400" dirty="0" err="1">
                <a:solidFill>
                  <a:srgbClr val="4D4D4D"/>
                </a:solidFill>
              </a:rPr>
              <a:t>dann</a:t>
            </a:r>
            <a:r>
              <a:rPr lang="en-GB" sz="1400" dirty="0">
                <a:solidFill>
                  <a:srgbClr val="4D4D4D"/>
                </a:solidFill>
              </a:rPr>
              <a:t>, wenn dies gesetzlich vorgeschrieben ist, z. B. wenn es </a:t>
            </a:r>
            <a:r>
              <a:rPr lang="en-GB" sz="1400" dirty="0" err="1">
                <a:solidFill>
                  <a:srgbClr val="4D4D4D"/>
                </a:solidFill>
              </a:rPr>
              <a:t>hohe</a:t>
            </a:r>
            <a:r>
              <a:rPr lang="en-GB" sz="1400" dirty="0">
                <a:solidFill>
                  <a:srgbClr val="4D4D4D"/>
                </a:solidFill>
              </a:rPr>
              <a:t> </a:t>
            </a:r>
            <a:r>
              <a:rPr lang="en-GB" sz="1400" dirty="0" err="1">
                <a:solidFill>
                  <a:srgbClr val="4D4D4D"/>
                </a:solidFill>
              </a:rPr>
              <a:t>Kosten</a:t>
            </a:r>
            <a:r>
              <a:rPr lang="en-GB" sz="1400" dirty="0">
                <a:solidFill>
                  <a:srgbClr val="4D4D4D"/>
                </a:solidFill>
              </a:rPr>
              <a:t> oder Bußgelder riskiert oder Risiken durch </a:t>
            </a:r>
            <a:r>
              <a:rPr lang="en-GB" sz="1400" dirty="0" err="1">
                <a:solidFill>
                  <a:srgbClr val="4D4D4D"/>
                </a:solidFill>
              </a:rPr>
              <a:t>externe</a:t>
            </a:r>
            <a:r>
              <a:rPr lang="en-GB" sz="1400" dirty="0">
                <a:solidFill>
                  <a:srgbClr val="4D4D4D"/>
                </a:solidFill>
              </a:rPr>
              <a:t> </a:t>
            </a:r>
            <a:r>
              <a:rPr lang="en-GB" sz="1400" dirty="0" err="1">
                <a:solidFill>
                  <a:srgbClr val="4D4D4D"/>
                </a:solidFill>
              </a:rPr>
              <a:t>Regulierung</a:t>
            </a:r>
            <a:r>
              <a:rPr lang="en-GB" sz="1400" dirty="0">
                <a:solidFill>
                  <a:srgbClr val="4D4D4D"/>
                </a:solidFill>
              </a:rPr>
              <a:t> </a:t>
            </a:r>
            <a:r>
              <a:rPr lang="en-GB" sz="1400" dirty="0" err="1">
                <a:solidFill>
                  <a:srgbClr val="4D4D4D"/>
                </a:solidFill>
              </a:rPr>
              <a:t>bestehen</a:t>
            </a:r>
            <a:r>
              <a:rPr lang="en-GB" sz="1400" dirty="0">
                <a:solidFill>
                  <a:srgbClr val="4D4D4D"/>
                </a:solidFill>
              </a:rPr>
              <a:t>, z. B. </a:t>
            </a:r>
            <a:r>
              <a:rPr lang="en-GB" sz="1400" dirty="0" err="1">
                <a:solidFill>
                  <a:srgbClr val="4D4D4D"/>
                </a:solidFill>
              </a:rPr>
              <a:t>durch</a:t>
            </a:r>
            <a:r>
              <a:rPr lang="en-GB" sz="1400" dirty="0">
                <a:solidFill>
                  <a:srgbClr val="4D4D4D"/>
                </a:solidFill>
              </a:rPr>
              <a:t> </a:t>
            </a:r>
            <a:r>
              <a:rPr lang="en-GB" sz="1400" dirty="0" err="1">
                <a:solidFill>
                  <a:srgbClr val="4D4D4D"/>
                </a:solidFill>
              </a:rPr>
              <a:t>Umweltbehörden</a:t>
            </a:r>
            <a:r>
              <a:rPr lang="en-GB" sz="1400" dirty="0">
                <a:solidFill>
                  <a:srgbClr val="4D4D4D"/>
                </a:solidFill>
              </a:rPr>
              <a:t>. Während einer Krise weigert sich die Region, die </a:t>
            </a:r>
            <a:r>
              <a:rPr lang="en-GB" sz="1400" dirty="0" err="1">
                <a:solidFill>
                  <a:srgbClr val="4D4D4D"/>
                </a:solidFill>
              </a:rPr>
              <a:t>Verantwortung</a:t>
            </a:r>
            <a:r>
              <a:rPr lang="en-GB" sz="1400" dirty="0">
                <a:solidFill>
                  <a:srgbClr val="4D4D4D"/>
                </a:solidFill>
              </a:rPr>
              <a:t> </a:t>
            </a:r>
            <a:r>
              <a:rPr lang="en-GB" sz="1400" dirty="0" err="1">
                <a:solidFill>
                  <a:srgbClr val="4D4D4D"/>
                </a:solidFill>
              </a:rPr>
              <a:t>zu</a:t>
            </a:r>
            <a:r>
              <a:rPr lang="en-GB" sz="1400" dirty="0">
                <a:solidFill>
                  <a:srgbClr val="4D4D4D"/>
                </a:solidFill>
              </a:rPr>
              <a:t> </a:t>
            </a:r>
            <a:r>
              <a:rPr lang="en-GB" sz="1400" dirty="0" err="1">
                <a:solidFill>
                  <a:srgbClr val="4D4D4D"/>
                </a:solidFill>
              </a:rPr>
              <a:t>übernehmen</a:t>
            </a:r>
            <a:r>
              <a:rPr lang="en-GB" sz="1400" dirty="0">
                <a:solidFill>
                  <a:srgbClr val="4D4D4D"/>
                </a:solidFill>
              </a:rPr>
              <a:t>.</a:t>
            </a:r>
            <a:endParaRPr lang="en-IE" sz="1400" dirty="0">
              <a:solidFill>
                <a:srgbClr val="4D4D4D"/>
              </a:solidFill>
            </a:endParaRPr>
          </a:p>
        </p:txBody>
      </p:sp>
      <p:sp>
        <p:nvSpPr>
          <p:cNvPr id="17" name="TextBox 16">
            <a:extLst>
              <a:ext uri="{FF2B5EF4-FFF2-40B4-BE49-F238E27FC236}">
                <a16:creationId xmlns:a16="http://schemas.microsoft.com/office/drawing/2014/main" id="{4A32ECA7-4E2C-E83D-004D-8B1BA33822EF}"/>
              </a:ext>
            </a:extLst>
          </p:cNvPr>
          <p:cNvSpPr txBox="1"/>
          <p:nvPr/>
        </p:nvSpPr>
        <p:spPr>
          <a:xfrm>
            <a:off x="320001" y="614315"/>
            <a:ext cx="11546541" cy="646331"/>
          </a:xfrm>
          <a:prstGeom prst="rect">
            <a:avLst/>
          </a:prstGeom>
          <a:noFill/>
        </p:spPr>
        <p:txBody>
          <a:bodyPr wrap="square" rtlCol="0">
            <a:spAutoFit/>
          </a:bodyPr>
          <a:lstStyle/>
          <a:p>
            <a:r>
              <a:rPr lang="en-GB" b="0" i="0" dirty="0">
                <a:solidFill>
                  <a:srgbClr val="455264"/>
                </a:solidFill>
                <a:effectLst/>
                <a:latin typeface="TT Norms"/>
              </a:rPr>
              <a:t>7 verschiedene Ansätze entlang eines Reifegradmodells für das Krisenmanagement, vom am weitesten fortgeschrittenen bis zum am </a:t>
            </a:r>
            <a:r>
              <a:rPr lang="en-GB" b="0" i="0" dirty="0" err="1">
                <a:solidFill>
                  <a:srgbClr val="455264"/>
                </a:solidFill>
                <a:effectLst/>
                <a:latin typeface="TT Norms"/>
              </a:rPr>
              <a:t>wenigsten</a:t>
            </a:r>
            <a:r>
              <a:rPr lang="en-GB" b="0" i="0" dirty="0">
                <a:solidFill>
                  <a:srgbClr val="455264"/>
                </a:solidFill>
                <a:effectLst/>
                <a:latin typeface="TT Norms"/>
              </a:rPr>
              <a:t> </a:t>
            </a:r>
            <a:r>
              <a:rPr lang="en-GB" b="0" i="0" dirty="0" err="1">
                <a:solidFill>
                  <a:srgbClr val="455264"/>
                </a:solidFill>
                <a:effectLst/>
                <a:latin typeface="TT Norms"/>
              </a:rPr>
              <a:t>fortgeschrittenen</a:t>
            </a:r>
            <a:r>
              <a:rPr lang="en-GB" dirty="0">
                <a:solidFill>
                  <a:srgbClr val="455264"/>
                </a:solidFill>
                <a:latin typeface="TT Norms"/>
              </a:rPr>
              <a:t> </a:t>
            </a:r>
            <a:r>
              <a:rPr lang="en-GB" b="0" i="0" dirty="0">
                <a:solidFill>
                  <a:srgbClr val="455264"/>
                </a:solidFill>
                <a:effectLst/>
                <a:latin typeface="TT Norms"/>
              </a:rPr>
              <a:t>(</a:t>
            </a:r>
            <a:r>
              <a:rPr lang="en-GB" b="0" i="0" dirty="0">
                <a:solidFill>
                  <a:srgbClr val="4D4D4D"/>
                </a:solidFill>
                <a:effectLst/>
                <a:latin typeface="TT Norms"/>
                <a:hlinkClick r:id="rId2">
                  <a:extLst>
                    <a:ext uri="{A12FA001-AC4F-418D-AE19-62706E023703}">
                      <ahyp:hlinkClr xmlns:ahyp="http://schemas.microsoft.com/office/drawing/2018/hyperlinkcolor" val="tx"/>
                    </a:ext>
                  </a:extLst>
                </a:hlinkClick>
              </a:rPr>
              <a:t>Quelle</a:t>
            </a:r>
            <a:r>
              <a:rPr lang="en-GB" b="0" i="0" dirty="0">
                <a:solidFill>
                  <a:srgbClr val="455264"/>
                </a:solidFill>
                <a:effectLst/>
                <a:latin typeface="TT Norms"/>
              </a:rPr>
              <a:t>)</a:t>
            </a:r>
            <a:endParaRPr lang="en-IE" dirty="0"/>
          </a:p>
        </p:txBody>
      </p:sp>
      <p:sp>
        <p:nvSpPr>
          <p:cNvPr id="3" name="Text Placeholder 7">
            <a:extLst>
              <a:ext uri="{FF2B5EF4-FFF2-40B4-BE49-F238E27FC236}">
                <a16:creationId xmlns:a16="http://schemas.microsoft.com/office/drawing/2014/main" id="{1787EF43-5FA2-9A7D-D572-2FF35222ED77}"/>
              </a:ext>
            </a:extLst>
          </p:cNvPr>
          <p:cNvSpPr txBox="1">
            <a:spLocks/>
          </p:cNvSpPr>
          <p:nvPr/>
        </p:nvSpPr>
        <p:spPr>
          <a:xfrm>
            <a:off x="-60322" y="3936023"/>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4D4D4D"/>
                </a:solidFill>
              </a:rPr>
              <a:t>Verweigerung</a:t>
            </a:r>
          </a:p>
        </p:txBody>
      </p:sp>
      <p:sp>
        <p:nvSpPr>
          <p:cNvPr id="18" name="Text Placeholder 8">
            <a:extLst>
              <a:ext uri="{FF2B5EF4-FFF2-40B4-BE49-F238E27FC236}">
                <a16:creationId xmlns:a16="http://schemas.microsoft.com/office/drawing/2014/main" id="{80279F37-97A2-D737-6C03-BBA9DE51D307}"/>
              </a:ext>
            </a:extLst>
          </p:cNvPr>
          <p:cNvSpPr txBox="1">
            <a:spLocks/>
          </p:cNvSpPr>
          <p:nvPr/>
        </p:nvSpPr>
        <p:spPr>
          <a:xfrm>
            <a:off x="28055" y="4966988"/>
            <a:ext cx="3045592" cy="1050842"/>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Das Unternehmen </a:t>
            </a:r>
            <a:r>
              <a:rPr lang="en-GB" dirty="0" err="1"/>
              <a:t>leugnet</a:t>
            </a:r>
            <a:r>
              <a:rPr lang="en-GB" dirty="0"/>
              <a:t> die Möglichkeit einer Krise und deren negative Folgen. In einer Krise leugnet das Unternehmen jede Verantwortung, verschließt die Kommunikation und </a:t>
            </a:r>
            <a:r>
              <a:rPr lang="en-GB" dirty="0" err="1"/>
              <a:t>nimmt</a:t>
            </a:r>
            <a:r>
              <a:rPr lang="en-GB" dirty="0"/>
              <a:t> eine unkooperative Haltung </a:t>
            </a:r>
            <a:r>
              <a:rPr lang="en-GB" dirty="0" err="1"/>
              <a:t>ein</a:t>
            </a:r>
            <a:r>
              <a:rPr lang="en-GB" dirty="0"/>
              <a:t>.</a:t>
            </a:r>
            <a:endParaRPr lang="en-IE" dirty="0"/>
          </a:p>
        </p:txBody>
      </p:sp>
      <p:sp>
        <p:nvSpPr>
          <p:cNvPr id="33" name="Text Placeholder 6">
            <a:extLst>
              <a:ext uri="{FF2B5EF4-FFF2-40B4-BE49-F238E27FC236}">
                <a16:creationId xmlns:a16="http://schemas.microsoft.com/office/drawing/2014/main" id="{A6CDE983-293B-B252-7286-02491E68D405}"/>
              </a:ext>
            </a:extLst>
          </p:cNvPr>
          <p:cNvSpPr txBox="1">
            <a:spLocks/>
          </p:cNvSpPr>
          <p:nvPr/>
        </p:nvSpPr>
        <p:spPr>
          <a:xfrm>
            <a:off x="-37271" y="4340053"/>
            <a:ext cx="3024340" cy="62110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1800" dirty="0">
                <a:solidFill>
                  <a:srgbClr val="4D4D4D"/>
                </a:solidFill>
              </a:rPr>
              <a:t>Versteckt sich vor der Realität und der Verantwortung</a:t>
            </a:r>
          </a:p>
        </p:txBody>
      </p:sp>
      <p:sp>
        <p:nvSpPr>
          <p:cNvPr id="34" name="Text Placeholder 20">
            <a:extLst>
              <a:ext uri="{FF2B5EF4-FFF2-40B4-BE49-F238E27FC236}">
                <a16:creationId xmlns:a16="http://schemas.microsoft.com/office/drawing/2014/main" id="{1F735478-68B6-D5F0-139C-D0C5968F32C6}"/>
              </a:ext>
            </a:extLst>
          </p:cNvPr>
          <p:cNvSpPr txBox="1">
            <a:spLocks/>
          </p:cNvSpPr>
          <p:nvPr/>
        </p:nvSpPr>
        <p:spPr>
          <a:xfrm>
            <a:off x="6582131" y="4382918"/>
            <a:ext cx="3140380" cy="442916"/>
          </a:xfrm>
          <a:prstGeom prst="rect">
            <a:avLst/>
          </a:prstGeom>
        </p:spPr>
        <p:txBody>
          <a:bodyPr vert="horz" lIns="91440" tIns="45720" rIns="91440" bIns="45720" rtlCol="0" anchor="ctr">
            <a:normAutofit fontScale="92500" lnSpcReduction="2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600" dirty="0">
                <a:solidFill>
                  <a:srgbClr val="4D4D4D"/>
                </a:solidFill>
              </a:rPr>
              <a:t>Nimmt nur teil, wenn es gesetzlich vorgeschrieben ist</a:t>
            </a:r>
            <a:endParaRPr lang="en-IE" sz="1600" dirty="0"/>
          </a:p>
        </p:txBody>
      </p:sp>
      <p:sp>
        <p:nvSpPr>
          <p:cNvPr id="36" name="Text Placeholder 12">
            <a:extLst>
              <a:ext uri="{FF2B5EF4-FFF2-40B4-BE49-F238E27FC236}">
                <a16:creationId xmlns:a16="http://schemas.microsoft.com/office/drawing/2014/main" id="{016F4D6C-5DF1-A0EE-FA31-B785EEE39F48}"/>
              </a:ext>
            </a:extLst>
          </p:cNvPr>
          <p:cNvSpPr txBox="1">
            <a:spLocks/>
          </p:cNvSpPr>
          <p:nvPr/>
        </p:nvSpPr>
        <p:spPr>
          <a:xfrm>
            <a:off x="9079743" y="1791405"/>
            <a:ext cx="3024340" cy="442916"/>
          </a:xfrm>
          <a:prstGeom prst="rect">
            <a:avLst/>
          </a:prstGeom>
        </p:spPr>
        <p:txBody>
          <a:bodyPr vert="horz" lIns="91440" tIns="45720" rIns="91440" bIns="45720" rtlCol="0">
            <a:normAutofit/>
          </a:bodyPr>
          <a:lstStyle>
            <a:lvl1pPr marL="228600" indent="-228600" algn="ctr">
              <a:lnSpc>
                <a:spcPct val="90000"/>
              </a:lnSpc>
              <a:spcBef>
                <a:spcPts val="1000"/>
              </a:spcBef>
              <a:buFont typeface="Arial" panose="020B0604020202020204" pitchFamily="34" charset="0"/>
              <a:buNone/>
              <a:defRPr b="0" i="0" spc="0">
                <a:solidFill>
                  <a:schemeClr val="bg1"/>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Antizipieren und Verwalten</a:t>
            </a:r>
          </a:p>
        </p:txBody>
      </p:sp>
    </p:spTree>
    <p:extLst>
      <p:ext uri="{BB962C8B-B14F-4D97-AF65-F5344CB8AC3E}">
        <p14:creationId xmlns:p14="http://schemas.microsoft.com/office/powerpoint/2010/main" val="3612733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B9F7AB3-193C-2FF7-EF7C-41EDD871CD11}"/>
              </a:ext>
            </a:extLst>
          </p:cNvPr>
          <p:cNvSpPr>
            <a:spLocks noGrp="1"/>
          </p:cNvSpPr>
          <p:nvPr>
            <p:ph type="body" sz="quarter" idx="16"/>
          </p:nvPr>
        </p:nvSpPr>
        <p:spPr>
          <a:xfrm>
            <a:off x="6420495" y="1328734"/>
            <a:ext cx="5113283" cy="1766891"/>
          </a:xfrm>
        </p:spPr>
        <p:txBody>
          <a:bodyPr anchor="ctr">
            <a:normAutofit lnSpcReduction="10000"/>
          </a:bodyPr>
          <a:lstStyle/>
          <a:p>
            <a:r>
              <a:rPr lang="en-IE" sz="3200" dirty="0"/>
              <a:t>3.  Wie man einen wirksamen regionalen Krisenmanagementplan entwickelt</a:t>
            </a:r>
          </a:p>
        </p:txBody>
      </p:sp>
      <p:pic>
        <p:nvPicPr>
          <p:cNvPr id="2" name="Picture Placeholder 4" descr="A picture containing text&#10;&#10;Description automatically generated">
            <a:extLst>
              <a:ext uri="{FF2B5EF4-FFF2-40B4-BE49-F238E27FC236}">
                <a16:creationId xmlns:a16="http://schemas.microsoft.com/office/drawing/2014/main" id="{FA58C7C1-37B5-C93B-2A3D-F86593407A7C}"/>
              </a:ext>
            </a:extLst>
          </p:cNvPr>
          <p:cNvPicPr>
            <a:picLocks noGrp="1" noChangeAspect="1"/>
          </p:cNvPicPr>
          <p:nvPr>
            <p:ph type="pic" sz="quarter" idx="10"/>
          </p:nvPr>
        </p:nvPicPr>
        <p:blipFill>
          <a:blip r:embed="rId2"/>
          <a:srcRect t="13039" b="13039"/>
          <a:stretch>
            <a:fillRect/>
          </a:stretch>
        </p:blipFill>
        <p:spPr>
          <a:xfrm>
            <a:off x="241300" y="228600"/>
            <a:ext cx="11696700" cy="5764213"/>
          </a:xfrm>
        </p:spPr>
      </p:pic>
    </p:spTree>
    <p:extLst>
      <p:ext uri="{BB962C8B-B14F-4D97-AF65-F5344CB8AC3E}">
        <p14:creationId xmlns:p14="http://schemas.microsoft.com/office/powerpoint/2010/main" val="734232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183902" y="514751"/>
            <a:ext cx="6038850" cy="6200775"/>
          </a:xfrm>
        </p:spPr>
        <p:txBody>
          <a:bodyPr>
            <a:noAutofit/>
          </a:bodyPr>
          <a:lstStyle/>
          <a:p>
            <a:pPr marL="0" indent="0" algn="l" fontAlgn="base">
              <a:lnSpc>
                <a:spcPct val="120000"/>
              </a:lnSpc>
              <a:spcBef>
                <a:spcPts val="0"/>
              </a:spcBef>
            </a:pPr>
            <a:r>
              <a:rPr lang="en-GB" sz="1800" b="0" i="0" dirty="0">
                <a:effectLst/>
              </a:rPr>
              <a:t>Krisenmanagement bedeutet, dass sich Ihre Region in einem ständigen Zustand der Krisenreaktion befindet und von einem Notfall zum nächsten springt. Ohne Plan sind die regionalen Tourismusunternehmen und -manager ständig damit beschäftigt, Brände zu löschen, und haben keine Möglichkeit, zu planen oder die Initiative zu ergreifen; sie sind in einem gestressten, reaktiven Modus gefangen. Sie sind nicht in der Lage, strategisch zu agieren und halten die Bedingungen, die zu Problemen führen, aufrecht. </a:t>
            </a:r>
          </a:p>
          <a:p>
            <a:pPr marL="0" indent="0" algn="l" fontAlgn="base">
              <a:lnSpc>
                <a:spcPct val="120000"/>
              </a:lnSpc>
              <a:spcBef>
                <a:spcPts val="0"/>
              </a:spcBef>
            </a:pPr>
            <a:endParaRPr lang="en-GB" sz="1800" b="0" i="0" dirty="0">
              <a:effectLst/>
            </a:endParaRPr>
          </a:p>
          <a:p>
            <a:pPr marL="0" indent="0" algn="l" fontAlgn="base">
              <a:lnSpc>
                <a:spcPct val="120000"/>
              </a:lnSpc>
              <a:spcBef>
                <a:spcPts val="0"/>
              </a:spcBef>
            </a:pPr>
            <a:r>
              <a:rPr lang="en-GB" sz="1800" dirty="0"/>
              <a:t>Tourismusmanager und </a:t>
            </a:r>
            <a:r>
              <a:rPr lang="en-GB" sz="1800" b="0" i="0" dirty="0">
                <a:effectLst/>
              </a:rPr>
              <a:t>Führungskräfte, die ihr Unternehmen in einer Krise führen, können auch </a:t>
            </a:r>
            <a:r>
              <a:rPr lang="en-GB" sz="1800" b="0" i="0" dirty="0" err="1">
                <a:effectLst/>
              </a:rPr>
              <a:t>eine</a:t>
            </a:r>
            <a:r>
              <a:rPr lang="en-GB" sz="1800" b="0" i="0" dirty="0">
                <a:effectLst/>
              </a:rPr>
              <a:t> </a:t>
            </a:r>
            <a:r>
              <a:rPr lang="en-GB" sz="1800" b="0" i="0" dirty="0" err="1">
                <a:effectLst/>
              </a:rPr>
              <a:t>Krisenatmosphäre</a:t>
            </a:r>
            <a:r>
              <a:rPr lang="en-GB" sz="1800" b="0" i="0" dirty="0">
                <a:effectLst/>
              </a:rPr>
              <a:t> erzeugen, mit dem gut gemeinten Ziel, ihre Teams zu übermenschlichen Anstrengungen zu bewegen. Das Ergebnis ist jedoch letztlich Burnout </a:t>
            </a:r>
            <a:r>
              <a:rPr lang="en-GB" sz="1800" b="0" i="0" dirty="0" err="1">
                <a:effectLst/>
              </a:rPr>
              <a:t>bei</a:t>
            </a:r>
            <a:r>
              <a:rPr lang="en-GB" sz="1800" b="0" i="0" dirty="0">
                <a:effectLst/>
              </a:rPr>
              <a:t> </a:t>
            </a:r>
            <a:r>
              <a:rPr lang="en-GB" sz="1800" b="0" i="0" dirty="0" err="1">
                <a:effectLst/>
              </a:rPr>
              <a:t>Mitarbeitern</a:t>
            </a:r>
            <a:r>
              <a:rPr lang="en-GB" sz="1800" b="0" i="0" dirty="0">
                <a:effectLst/>
              </a:rPr>
              <a:t> und </a:t>
            </a:r>
            <a:r>
              <a:rPr lang="en-GB" sz="1800" b="0" i="0" dirty="0" err="1">
                <a:effectLst/>
              </a:rPr>
              <a:t>Interessengruppen</a:t>
            </a:r>
            <a:r>
              <a:rPr lang="en-GB" sz="1800" b="0" i="0" dirty="0">
                <a:effectLst/>
              </a:rPr>
              <a:t>, niedrige Moral und Fluktuation. Zu den </a:t>
            </a:r>
            <a:r>
              <a:rPr lang="en-GB" sz="1800" b="0" i="0" dirty="0" err="1">
                <a:effectLst/>
              </a:rPr>
              <a:t>häufigen</a:t>
            </a:r>
            <a:r>
              <a:rPr lang="en-GB" sz="1800" b="0" i="0" dirty="0">
                <a:effectLst/>
              </a:rPr>
              <a:t> </a:t>
            </a:r>
            <a:r>
              <a:rPr lang="en-GB" sz="1800" b="0" i="0" dirty="0" err="1">
                <a:effectLst/>
              </a:rPr>
              <a:t>Faktoren</a:t>
            </a:r>
            <a:r>
              <a:rPr lang="en-GB" sz="1800" dirty="0"/>
              <a:t> </a:t>
            </a:r>
            <a:r>
              <a:rPr lang="en-GB" sz="1800" b="0" i="0" dirty="0" err="1">
                <a:effectLst/>
              </a:rPr>
              <a:t>einer</a:t>
            </a:r>
            <a:r>
              <a:rPr lang="en-GB" sz="1800" b="0" i="0" dirty="0">
                <a:effectLst/>
              </a:rPr>
              <a:t>  </a:t>
            </a:r>
            <a:r>
              <a:rPr lang="en-GB" sz="1800" b="0" i="0" dirty="0" err="1">
                <a:effectLst/>
              </a:rPr>
              <a:t>Krisenatmosphäre</a:t>
            </a:r>
            <a:r>
              <a:rPr lang="en-GB" sz="1800" b="0" i="0" dirty="0">
                <a:effectLst/>
              </a:rPr>
              <a:t> gehören unvorhersehbare Geschäftsabläufe, </a:t>
            </a:r>
            <a:r>
              <a:rPr lang="en-GB" sz="1800" b="0" i="0" dirty="0" err="1">
                <a:effectLst/>
              </a:rPr>
              <a:t>Personalengpässe</a:t>
            </a:r>
            <a:r>
              <a:rPr lang="en-GB" sz="1800" dirty="0"/>
              <a:t>, </a:t>
            </a:r>
            <a:r>
              <a:rPr lang="en-GB" sz="1800" b="0" i="0" dirty="0" err="1">
                <a:effectLst/>
              </a:rPr>
              <a:t>eine</a:t>
            </a:r>
            <a:r>
              <a:rPr lang="en-GB" sz="1800" b="0" i="0" dirty="0">
                <a:effectLst/>
              </a:rPr>
              <a:t> </a:t>
            </a:r>
            <a:r>
              <a:rPr lang="en-GB" sz="1800" b="0" i="0" dirty="0" err="1">
                <a:effectLst/>
              </a:rPr>
              <a:t>marode</a:t>
            </a:r>
            <a:r>
              <a:rPr lang="en-GB" sz="1800" b="0" i="0" dirty="0">
                <a:effectLst/>
              </a:rPr>
              <a:t> </a:t>
            </a:r>
            <a:r>
              <a:rPr lang="en-GB" sz="1800" b="0" i="0" dirty="0" err="1">
                <a:effectLst/>
              </a:rPr>
              <a:t>Infrastruktur</a:t>
            </a:r>
            <a:r>
              <a:rPr lang="en-GB" sz="1800" b="0" i="0" dirty="0">
                <a:effectLst/>
              </a:rPr>
              <a:t> </a:t>
            </a:r>
            <a:r>
              <a:rPr lang="en-GB" sz="1800" b="0" i="0" dirty="0" err="1">
                <a:effectLst/>
              </a:rPr>
              <a:t>usw</a:t>
            </a:r>
            <a:r>
              <a:rPr lang="en-GB" sz="1800" b="0" i="0" dirty="0">
                <a:effectLst/>
              </a:rPr>
              <a:t>.</a:t>
            </a:r>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1371601" y="142474"/>
            <a:ext cx="5524500" cy="582221"/>
          </a:xfrm>
        </p:spPr>
        <p:txBody>
          <a:bodyPr>
            <a:normAutofit fontScale="62500" lnSpcReduction="20000"/>
          </a:bodyPr>
          <a:lstStyle/>
          <a:p>
            <a:pPr>
              <a:lnSpc>
                <a:spcPct val="120000"/>
              </a:lnSpc>
            </a:pPr>
            <a:r>
              <a:rPr lang="en-IE" dirty="0"/>
              <a:t>Eine krisenreaktive Strategie ist nicht ideal</a:t>
            </a:r>
          </a:p>
        </p:txBody>
      </p:sp>
      <p:sp>
        <p:nvSpPr>
          <p:cNvPr id="2" name="TextBox 1">
            <a:extLst>
              <a:ext uri="{FF2B5EF4-FFF2-40B4-BE49-F238E27FC236}">
                <a16:creationId xmlns:a16="http://schemas.microsoft.com/office/drawing/2014/main" id="{FCE30D1E-EA8E-2996-B71A-A2C4F123D0DD}"/>
              </a:ext>
            </a:extLst>
          </p:cNvPr>
          <p:cNvSpPr txBox="1"/>
          <p:nvPr/>
        </p:nvSpPr>
        <p:spPr>
          <a:xfrm>
            <a:off x="6824349" y="6438906"/>
            <a:ext cx="5367651" cy="307777"/>
          </a:xfrm>
          <a:prstGeom prst="rect">
            <a:avLst/>
          </a:prstGeom>
          <a:solidFill>
            <a:srgbClr val="086D6E"/>
          </a:solidFill>
        </p:spPr>
        <p:txBody>
          <a:bodyPr wrap="square" rtlCol="0">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Vorlagen für die Wiederherstellung im Katastrophenfall von Smartsheet</a:t>
            </a:r>
            <a:endParaRPr lang="en-IE" sz="1400" dirty="0">
              <a:solidFill>
                <a:schemeClr val="bg1"/>
              </a:solidFill>
            </a:endParaRPr>
          </a:p>
        </p:txBody>
      </p:sp>
      <p:sp>
        <p:nvSpPr>
          <p:cNvPr id="3" name="Flowchart: Alternate Process 2">
            <a:extLst>
              <a:ext uri="{FF2B5EF4-FFF2-40B4-BE49-F238E27FC236}">
                <a16:creationId xmlns:a16="http://schemas.microsoft.com/office/drawing/2014/main" id="{F2648024-BCAB-4E66-31C9-10C0BB9B5976}"/>
              </a:ext>
            </a:extLst>
          </p:cNvPr>
          <p:cNvSpPr/>
          <p:nvPr/>
        </p:nvSpPr>
        <p:spPr>
          <a:xfrm>
            <a:off x="7407824" y="115901"/>
            <a:ext cx="4106355" cy="480867"/>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Muster für einen Wiederherstellungsplan für Katastrophenfälle</a:t>
            </a:r>
            <a:endParaRPr lang="en-IE" sz="1600" b="1" dirty="0">
              <a:solidFill>
                <a:schemeClr val="bg1"/>
              </a:solidFill>
            </a:endParaRPr>
          </a:p>
        </p:txBody>
      </p:sp>
      <p:pic>
        <p:nvPicPr>
          <p:cNvPr id="4" name="Picture 2" descr="Disaster Recovery Plan Template">
            <a:extLst>
              <a:ext uri="{FF2B5EF4-FFF2-40B4-BE49-F238E27FC236}">
                <a16:creationId xmlns:a16="http://schemas.microsoft.com/office/drawing/2014/main" id="{FBB3CCEE-C01F-D69E-3517-911767019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300" y="830785"/>
            <a:ext cx="4831699" cy="253098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Disaster Recovery Communication Plan Template">
            <a:extLst>
              <a:ext uri="{FF2B5EF4-FFF2-40B4-BE49-F238E27FC236}">
                <a16:creationId xmlns:a16="http://schemas.microsoft.com/office/drawing/2014/main" id="{EDD3A0AA-36C4-C275-E4F1-BD7C974D9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900" y="3695706"/>
            <a:ext cx="4831099" cy="240925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2" name="Graphic 11" descr="Touchscreen with solid fill">
            <a:extLst>
              <a:ext uri="{FF2B5EF4-FFF2-40B4-BE49-F238E27FC236}">
                <a16:creationId xmlns:a16="http://schemas.microsoft.com/office/drawing/2014/main" id="{20B43197-E5D3-B2CA-ADB6-42C64F9A69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30000" y="142474"/>
            <a:ext cx="914400" cy="914400"/>
          </a:xfrm>
          <a:prstGeom prst="rect">
            <a:avLst/>
          </a:prstGeom>
        </p:spPr>
      </p:pic>
    </p:spTree>
    <p:extLst>
      <p:ext uri="{BB962C8B-B14F-4D97-AF65-F5344CB8AC3E}">
        <p14:creationId xmlns:p14="http://schemas.microsoft.com/office/powerpoint/2010/main" val="3471625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32C501-91B1-B257-1612-5E4259659EAA}"/>
              </a:ext>
            </a:extLst>
          </p:cNvPr>
          <p:cNvSpPr>
            <a:spLocks noGrp="1"/>
          </p:cNvSpPr>
          <p:nvPr>
            <p:ph type="body" sz="quarter" idx="18"/>
          </p:nvPr>
        </p:nvSpPr>
        <p:spPr>
          <a:xfrm>
            <a:off x="1093592" y="1776468"/>
            <a:ext cx="6164457" cy="3867704"/>
          </a:xfrm>
        </p:spPr>
        <p:txBody>
          <a:bodyPr>
            <a:noAutofit/>
          </a:bodyPr>
          <a:lstStyle/>
          <a:p>
            <a:pPr marL="0" indent="0">
              <a:lnSpc>
                <a:spcPct val="100000"/>
              </a:lnSpc>
              <a:spcBef>
                <a:spcPts val="0"/>
              </a:spcBef>
            </a:pPr>
            <a:r>
              <a:rPr lang="en-GB" sz="2000" b="0" i="0" u="none" strike="noStrike" dirty="0">
                <a:effectLst/>
              </a:rPr>
              <a:t>Tourismusunternehmen und -regionen sollten sich </a:t>
            </a:r>
            <a:r>
              <a:rPr lang="en-GB" sz="2000" b="0" i="0" u="none" strike="noStrike" dirty="0" err="1">
                <a:effectLst/>
              </a:rPr>
              <a:t>nicht</a:t>
            </a:r>
            <a:r>
              <a:rPr lang="en-GB" sz="2000" b="0" i="0" u="none" strike="noStrike" dirty="0">
                <a:effectLst/>
              </a:rPr>
              <a:t> </a:t>
            </a:r>
            <a:r>
              <a:rPr lang="en-GB" sz="2000" dirty="0" err="1"/>
              <a:t>mit</a:t>
            </a:r>
            <a:r>
              <a:rPr lang="en-GB" sz="2000" dirty="0"/>
              <a:t> </a:t>
            </a:r>
            <a:r>
              <a:rPr lang="en-GB" sz="2000" b="0" i="0" u="none" strike="noStrike" dirty="0">
                <a:effectLst/>
              </a:rPr>
              <a:t>all den möglichen schlechten Dingen aufhalten, die passieren können. Unternehmen und Regionen können einfach nicht für alle Eventualitäten planen. Das ist nicht praktikabel. Beginnen Sie stattdessen </a:t>
            </a:r>
            <a:r>
              <a:rPr lang="en-GB" sz="2000" dirty="0"/>
              <a:t>einen </a:t>
            </a:r>
            <a:r>
              <a:rPr lang="en-GB" sz="2000" b="1" i="0" u="none" strike="noStrike" dirty="0">
                <a:effectLst/>
              </a:rPr>
              <a:t>Krisenmanagementplan </a:t>
            </a:r>
            <a:r>
              <a:rPr lang="en-GB" sz="2000" b="0" i="0" u="none" strike="noStrike" dirty="0">
                <a:effectLst/>
              </a:rPr>
              <a:t>mit den wahrscheinlichsten Krisen, die </a:t>
            </a:r>
            <a:r>
              <a:rPr lang="en-GB" sz="2000" dirty="0"/>
              <a:t>ein </a:t>
            </a:r>
            <a:r>
              <a:rPr lang="en-GB" sz="2000" b="0" i="0" u="none" strike="noStrike" dirty="0">
                <a:effectLst/>
              </a:rPr>
              <a:t>Unternehmen oder eine Region treffen können</a:t>
            </a:r>
            <a:r>
              <a:rPr lang="en-GB" sz="2000" dirty="0"/>
              <a:t>. Diese Krisen werden während der Risikobewertung (Modul 3) ermittelt.</a:t>
            </a:r>
            <a:endParaRPr lang="en-IE" sz="2000" dirty="0"/>
          </a:p>
          <a:p>
            <a:pPr marL="0" indent="0">
              <a:lnSpc>
                <a:spcPct val="100000"/>
              </a:lnSpc>
              <a:spcBef>
                <a:spcPts val="0"/>
              </a:spcBef>
            </a:pPr>
            <a:endParaRPr lang="en-GB" sz="2000" b="0" i="0" u="none" strike="noStrike" dirty="0">
              <a:effectLst/>
            </a:endParaRPr>
          </a:p>
          <a:p>
            <a:pPr marL="0" indent="0">
              <a:lnSpc>
                <a:spcPct val="100000"/>
              </a:lnSpc>
              <a:spcBef>
                <a:spcPts val="0"/>
              </a:spcBef>
            </a:pPr>
            <a:r>
              <a:rPr lang="en-GB" sz="2000" dirty="0"/>
              <a:t>Beginnen Sie zuerst mit </a:t>
            </a:r>
            <a:r>
              <a:rPr lang="en-GB" sz="2000" dirty="0" err="1"/>
              <a:t>dem</a:t>
            </a:r>
            <a:r>
              <a:rPr lang="en-GB" sz="2000" dirty="0"/>
              <a:t> </a:t>
            </a:r>
            <a:r>
              <a:rPr lang="en-GB" sz="2000" b="0" i="0" u="none" strike="noStrike" dirty="0" err="1">
                <a:effectLst/>
              </a:rPr>
              <a:t>Unvermeidlichen</a:t>
            </a:r>
            <a:r>
              <a:rPr lang="en-GB" sz="2000" b="0" i="0" u="none" strike="noStrike" dirty="0">
                <a:effectLst/>
              </a:rPr>
              <a:t>. </a:t>
            </a:r>
            <a:r>
              <a:rPr lang="en-GB" sz="2000" b="0" i="0" u="none" strike="noStrike" dirty="0" err="1">
                <a:effectLst/>
              </a:rPr>
              <a:t>Bereiten</a:t>
            </a:r>
            <a:r>
              <a:rPr lang="en-GB" sz="2000" b="0" i="0" u="none" strike="noStrike" dirty="0">
                <a:effectLst/>
              </a:rPr>
              <a:t> Sie sich auf eine Krise vor, die den täglichen </a:t>
            </a:r>
            <a:r>
              <a:rPr lang="en-GB" sz="2000" b="0" i="0" u="none" strike="noStrike" dirty="0" err="1">
                <a:effectLst/>
              </a:rPr>
              <a:t>Betrieb</a:t>
            </a:r>
            <a:r>
              <a:rPr lang="en-GB" sz="2000" b="0" i="0" u="none" strike="noStrike" dirty="0">
                <a:effectLst/>
              </a:rPr>
              <a:t> </a:t>
            </a:r>
            <a:r>
              <a:rPr lang="en-GB" sz="2000" dirty="0" err="1"/>
              <a:t>unterbrechen</a:t>
            </a:r>
            <a:r>
              <a:rPr lang="en-GB" sz="2000" dirty="0"/>
              <a:t> oder zum Erliegen bringen </a:t>
            </a:r>
            <a:r>
              <a:rPr lang="en-GB" sz="2000" dirty="0" err="1"/>
              <a:t>kann</a:t>
            </a:r>
            <a:r>
              <a:rPr lang="en-GB" sz="2000" b="0" i="0" u="none" strike="noStrike" dirty="0">
                <a:effectLst/>
              </a:rPr>
              <a:t>.</a:t>
            </a:r>
            <a:endParaRPr lang="en-GB" sz="2000" dirty="0"/>
          </a:p>
        </p:txBody>
      </p:sp>
      <p:sp>
        <p:nvSpPr>
          <p:cNvPr id="8" name="Text Placeholder 5">
            <a:extLst>
              <a:ext uri="{FF2B5EF4-FFF2-40B4-BE49-F238E27FC236}">
                <a16:creationId xmlns:a16="http://schemas.microsoft.com/office/drawing/2014/main" id="{AE56826C-7355-8F01-5537-66507C3E6DE9}"/>
              </a:ext>
            </a:extLst>
          </p:cNvPr>
          <p:cNvSpPr>
            <a:spLocks noGrp="1"/>
          </p:cNvSpPr>
          <p:nvPr>
            <p:ph type="body" sz="quarter" idx="16"/>
          </p:nvPr>
        </p:nvSpPr>
        <p:spPr>
          <a:xfrm>
            <a:off x="2862665" y="206808"/>
            <a:ext cx="4220501" cy="582221"/>
          </a:xfrm>
        </p:spPr>
        <p:txBody>
          <a:bodyPr>
            <a:noAutofit/>
          </a:bodyPr>
          <a:lstStyle/>
          <a:p>
            <a:pPr algn="ctr"/>
            <a:r>
              <a:rPr lang="en-IE" sz="2800" dirty="0"/>
              <a:t>Konzentrieren Sie sich zuerst auf die unvermeidliche Krise!</a:t>
            </a:r>
          </a:p>
        </p:txBody>
      </p:sp>
      <p:pic>
        <p:nvPicPr>
          <p:cNvPr id="4" name="Picture 2" descr="Crisis Management Report Template">
            <a:hlinkClick r:id="rId2"/>
            <a:extLst>
              <a:ext uri="{FF2B5EF4-FFF2-40B4-BE49-F238E27FC236}">
                <a16:creationId xmlns:a16="http://schemas.microsoft.com/office/drawing/2014/main" id="{DB3269E8-B100-B3C1-E4A2-1A1D6DC36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163" y="0"/>
            <a:ext cx="4421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47E2C7-567B-7E8D-0715-28F771B9B6A0}"/>
              </a:ext>
            </a:extLst>
          </p:cNvPr>
          <p:cNvSpPr txBox="1"/>
          <p:nvPr/>
        </p:nvSpPr>
        <p:spPr>
          <a:xfrm>
            <a:off x="7258050" y="6427615"/>
            <a:ext cx="4933950" cy="307777"/>
          </a:xfrm>
          <a:prstGeom prst="rect">
            <a:avLst/>
          </a:prstGeom>
          <a:solidFill>
            <a:srgbClr val="086D6E"/>
          </a:solidFill>
        </p:spPr>
        <p:txBody>
          <a:bodyPr wrap="square" rtlCol="0">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Vorlagen für Krisenmanagement von Smartsheet</a:t>
            </a:r>
            <a:endParaRPr lang="en-IE" sz="1400" dirty="0">
              <a:solidFill>
                <a:schemeClr val="bg1"/>
              </a:solidFill>
            </a:endParaRPr>
          </a:p>
        </p:txBody>
      </p:sp>
      <p:sp>
        <p:nvSpPr>
          <p:cNvPr id="6" name="Flowchart: Alternate Process 5">
            <a:extLst>
              <a:ext uri="{FF2B5EF4-FFF2-40B4-BE49-F238E27FC236}">
                <a16:creationId xmlns:a16="http://schemas.microsoft.com/office/drawing/2014/main" id="{01C7EA7B-BE3B-CC83-469D-F7C3847351D2}"/>
              </a:ext>
            </a:extLst>
          </p:cNvPr>
          <p:cNvSpPr/>
          <p:nvPr/>
        </p:nvSpPr>
        <p:spPr>
          <a:xfrm>
            <a:off x="7611290" y="462866"/>
            <a:ext cx="4000500" cy="393101"/>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Muster für KM-</a:t>
            </a:r>
            <a:r>
              <a:rPr lang="en-IE" sz="1600" b="1" dirty="0" err="1">
                <a:solidFill>
                  <a:schemeClr val="bg1"/>
                </a:solidFill>
                <a:hlinkClick r:id="rId2">
                  <a:extLst>
                    <a:ext uri="{A12FA001-AC4F-418D-AE19-62706E023703}">
                      <ahyp:hlinkClr xmlns:ahyp="http://schemas.microsoft.com/office/drawing/2018/hyperlinkcolor" val="tx"/>
                    </a:ext>
                  </a:extLst>
                </a:hlinkClick>
              </a:rPr>
              <a:t>Berichtsvorlagen</a:t>
            </a:r>
            <a:endParaRPr lang="en-IE" sz="1600" b="1" dirty="0">
              <a:solidFill>
                <a:schemeClr val="bg1"/>
              </a:solidFill>
            </a:endParaRPr>
          </a:p>
        </p:txBody>
      </p:sp>
      <p:pic>
        <p:nvPicPr>
          <p:cNvPr id="9" name="Graphic 8" descr="Touchscreen with solid fill">
            <a:extLst>
              <a:ext uri="{FF2B5EF4-FFF2-40B4-BE49-F238E27FC236}">
                <a16:creationId xmlns:a16="http://schemas.microsoft.com/office/drawing/2014/main" id="{CAB530AB-7C86-D0AC-9771-E9E74E45A3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63670" y="462866"/>
            <a:ext cx="914400" cy="914400"/>
          </a:xfrm>
          <a:prstGeom prst="rect">
            <a:avLst/>
          </a:prstGeom>
        </p:spPr>
      </p:pic>
      <p:sp>
        <p:nvSpPr>
          <p:cNvPr id="10" name="Rectangle 9">
            <a:extLst>
              <a:ext uri="{FF2B5EF4-FFF2-40B4-BE49-F238E27FC236}">
                <a16:creationId xmlns:a16="http://schemas.microsoft.com/office/drawing/2014/main" id="{9EC73BF7-B0D3-E7C4-26F2-905277F9459F}"/>
              </a:ext>
            </a:extLst>
          </p:cNvPr>
          <p:cNvSpPr/>
          <p:nvPr/>
        </p:nvSpPr>
        <p:spPr>
          <a:xfrm>
            <a:off x="0" y="-1"/>
            <a:ext cx="3200400" cy="1735237"/>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EAFBD0AC-B28F-452B-F3CD-34C9A5CB0C0E}"/>
              </a:ext>
            </a:extLst>
          </p:cNvPr>
          <p:cNvSpPr txBox="1"/>
          <p:nvPr/>
        </p:nvSpPr>
        <p:spPr>
          <a:xfrm>
            <a:off x="247650" y="-1"/>
            <a:ext cx="2952750" cy="1569660"/>
          </a:xfrm>
          <a:prstGeom prst="rect">
            <a:avLst/>
          </a:prstGeom>
          <a:noFill/>
        </p:spPr>
        <p:txBody>
          <a:bodyPr wrap="square" rtlCol="0">
            <a:spAutoFit/>
          </a:bodyPr>
          <a:lstStyle/>
          <a:p>
            <a:r>
              <a:rPr lang="en-GB" sz="3600" b="1" dirty="0">
                <a:solidFill>
                  <a:schemeClr val="bg1"/>
                </a:solidFill>
              </a:rPr>
              <a:t>Schritt 1 </a:t>
            </a:r>
          </a:p>
          <a:p>
            <a:r>
              <a:rPr lang="en-GB" sz="2000" dirty="0">
                <a:solidFill>
                  <a:schemeClr val="bg1"/>
                </a:solidFill>
              </a:rPr>
              <a:t>Beginnen Sie zuerst mit der </a:t>
            </a:r>
            <a:r>
              <a:rPr lang="en-GB" sz="2000" dirty="0" err="1">
                <a:solidFill>
                  <a:schemeClr val="bg1"/>
                </a:solidFill>
              </a:rPr>
              <a:t>wahrscheinlichsten</a:t>
            </a:r>
            <a:r>
              <a:rPr lang="en-GB" sz="2000" dirty="0">
                <a:solidFill>
                  <a:schemeClr val="bg1"/>
                </a:solidFill>
              </a:rPr>
              <a:t> regionalen Krise</a:t>
            </a:r>
            <a:endParaRPr lang="en-IE" sz="2000" dirty="0"/>
          </a:p>
        </p:txBody>
      </p:sp>
    </p:spTree>
    <p:extLst>
      <p:ext uri="{BB962C8B-B14F-4D97-AF65-F5344CB8AC3E}">
        <p14:creationId xmlns:p14="http://schemas.microsoft.com/office/powerpoint/2010/main" val="352736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70268D-92E2-3737-F605-85974371514F}"/>
              </a:ext>
            </a:extLst>
          </p:cNvPr>
          <p:cNvSpPr/>
          <p:nvPr/>
        </p:nvSpPr>
        <p:spPr>
          <a:xfrm>
            <a:off x="1" y="2940424"/>
            <a:ext cx="5302592" cy="1335741"/>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26620A1-8707-7542-B97A-B226AAAEAB47}"/>
              </a:ext>
            </a:extLst>
          </p:cNvPr>
          <p:cNvSpPr>
            <a:spLocks noGrp="1"/>
          </p:cNvSpPr>
          <p:nvPr>
            <p:ph type="body" sz="quarter" idx="20"/>
          </p:nvPr>
        </p:nvSpPr>
        <p:spPr>
          <a:xfrm>
            <a:off x="6366478" y="485705"/>
            <a:ext cx="5132263" cy="3722513"/>
          </a:xfrm>
        </p:spPr>
        <p:txBody>
          <a:bodyPr/>
          <a:lstStyle/>
          <a:p>
            <a:r>
              <a:rPr lang="en-GB" sz="2200" b="1" dirty="0">
                <a:solidFill>
                  <a:srgbClr val="F27954"/>
                </a:solidFill>
              </a:rPr>
              <a:t>Kategorie 2 </a:t>
            </a:r>
            <a:r>
              <a:rPr lang="en-GB" sz="2200" dirty="0">
                <a:solidFill>
                  <a:srgbClr val="F27954"/>
                </a:solidFill>
              </a:rPr>
              <a:t>Krisenereignisse, die auf das </a:t>
            </a:r>
            <a:r>
              <a:rPr lang="en-GB" sz="2200" dirty="0" err="1">
                <a:solidFill>
                  <a:srgbClr val="F27954"/>
                </a:solidFill>
              </a:rPr>
              <a:t>Versagen</a:t>
            </a:r>
            <a:r>
              <a:rPr lang="en-GB" sz="2200" dirty="0">
                <a:solidFill>
                  <a:srgbClr val="F27954"/>
                </a:solidFill>
              </a:rPr>
              <a:t> des Managements </a:t>
            </a:r>
            <a:r>
              <a:rPr lang="en-GB" sz="2200" dirty="0" err="1">
                <a:solidFill>
                  <a:srgbClr val="F27954"/>
                </a:solidFill>
              </a:rPr>
              <a:t>oder</a:t>
            </a:r>
            <a:r>
              <a:rPr lang="en-GB" sz="2200" dirty="0">
                <a:solidFill>
                  <a:srgbClr val="F27954"/>
                </a:solidFill>
              </a:rPr>
              <a:t> das Fehlen von </a:t>
            </a:r>
            <a:r>
              <a:rPr lang="en-GB" sz="2200" dirty="0" err="1">
                <a:solidFill>
                  <a:srgbClr val="F27954"/>
                </a:solidFill>
              </a:rPr>
              <a:t>Notfallmaßnahmen</a:t>
            </a:r>
            <a:r>
              <a:rPr lang="en-GB" sz="2200" dirty="0">
                <a:solidFill>
                  <a:srgbClr val="F27954"/>
                </a:solidFill>
              </a:rPr>
              <a:t> zur </a:t>
            </a:r>
            <a:r>
              <a:rPr lang="en-GB" sz="2200" dirty="0" err="1">
                <a:solidFill>
                  <a:srgbClr val="F27954"/>
                </a:solidFill>
              </a:rPr>
              <a:t>Bewältigung</a:t>
            </a:r>
            <a:r>
              <a:rPr lang="en-GB" sz="2200" dirty="0">
                <a:solidFill>
                  <a:srgbClr val="F27954"/>
                </a:solidFill>
              </a:rPr>
              <a:t> </a:t>
            </a:r>
            <a:r>
              <a:rPr lang="en-GB" sz="2200" dirty="0" err="1">
                <a:solidFill>
                  <a:srgbClr val="F27954"/>
                </a:solidFill>
              </a:rPr>
              <a:t>vorhersehbarer</a:t>
            </a:r>
            <a:r>
              <a:rPr lang="en-GB" sz="2200" dirty="0">
                <a:solidFill>
                  <a:srgbClr val="F27954"/>
                </a:solidFill>
              </a:rPr>
              <a:t> Risiken zurückzuführen sind. </a:t>
            </a:r>
            <a:r>
              <a:rPr lang="en-GB" sz="2200" dirty="0"/>
              <a:t>Dazu gehören der Zusammenbruch eines Unternehmens aufgrund von Managementversagen, unangemessenem strategischem Management, Finanzbetrug, </a:t>
            </a:r>
            <a:r>
              <a:rPr lang="en-GB" sz="2200" dirty="0" err="1"/>
              <a:t>Datenverlust</a:t>
            </a:r>
            <a:r>
              <a:rPr lang="en-GB" sz="2200" dirty="0"/>
              <a:t> </a:t>
            </a:r>
            <a:r>
              <a:rPr lang="en-GB" sz="2200" dirty="0" err="1"/>
              <a:t>sowie</a:t>
            </a:r>
            <a:r>
              <a:rPr lang="en-GB" sz="2200" dirty="0"/>
              <a:t> massive Fluktuation oder Verlust von Führungskräften und Mitarbeitern. Dazu können auch Ausfälle von Dienstleistungen oder Geräten gehören, die den Ruf des Unternehmens beeinträchtigen. </a:t>
            </a:r>
            <a:endParaRPr lang="en-US" sz="2200" dirty="0"/>
          </a:p>
        </p:txBody>
      </p:sp>
      <p:sp>
        <p:nvSpPr>
          <p:cNvPr id="6" name="Text Placeholder 5">
            <a:extLst>
              <a:ext uri="{FF2B5EF4-FFF2-40B4-BE49-F238E27FC236}">
                <a16:creationId xmlns:a16="http://schemas.microsoft.com/office/drawing/2014/main" id="{9A38D665-AB7F-F341-A33F-C75103C9706A}"/>
              </a:ext>
            </a:extLst>
          </p:cNvPr>
          <p:cNvSpPr>
            <a:spLocks noGrp="1"/>
          </p:cNvSpPr>
          <p:nvPr>
            <p:ph type="body" sz="quarter" idx="23"/>
          </p:nvPr>
        </p:nvSpPr>
        <p:spPr>
          <a:xfrm>
            <a:off x="403412" y="0"/>
            <a:ext cx="4320987" cy="6441364"/>
          </a:xfrm>
          <a:noFill/>
        </p:spPr>
        <p:txBody>
          <a:bodyPr>
            <a:noAutofit/>
          </a:bodyPr>
          <a:lstStyle/>
          <a:p>
            <a:pPr>
              <a:lnSpc>
                <a:spcPct val="100000"/>
              </a:lnSpc>
              <a:spcBef>
                <a:spcPts val="0"/>
              </a:spcBef>
            </a:pPr>
            <a:r>
              <a:rPr lang="en-GB" sz="2400" b="1" dirty="0">
                <a:solidFill>
                  <a:srgbClr val="3AA091"/>
                </a:solidFill>
              </a:rPr>
              <a:t>Eine Krise ist ein Ereignis oder eine Reihe von Umständen, die die Marktfähigkeit und den Ruf eines Tourismusunternehmens, seiner Marke oder einer ganzen Tourismusregion </a:t>
            </a:r>
            <a:r>
              <a:rPr lang="en-GB" sz="2400" b="1" dirty="0" err="1">
                <a:solidFill>
                  <a:srgbClr val="3AA091"/>
                </a:solidFill>
              </a:rPr>
              <a:t>ernsthaft</a:t>
            </a:r>
            <a:r>
              <a:rPr lang="en-GB" sz="2400" b="1" dirty="0">
                <a:solidFill>
                  <a:srgbClr val="3AA091"/>
                </a:solidFill>
              </a:rPr>
              <a:t> </a:t>
            </a:r>
            <a:r>
              <a:rPr lang="en-GB" sz="2400" b="1" dirty="0" err="1">
                <a:solidFill>
                  <a:srgbClr val="3AA091"/>
                </a:solidFill>
              </a:rPr>
              <a:t>schädigen</a:t>
            </a:r>
            <a:r>
              <a:rPr lang="en-GB" sz="2400" b="1" dirty="0">
                <a:solidFill>
                  <a:srgbClr val="3AA091"/>
                </a:solidFill>
              </a:rPr>
              <a:t> können. </a:t>
            </a:r>
            <a:r>
              <a:rPr lang="en-GB" sz="1800" dirty="0">
                <a:solidFill>
                  <a:srgbClr val="916395"/>
                </a:solidFill>
              </a:rPr>
              <a:t>(</a:t>
            </a:r>
            <a:r>
              <a:rPr lang="en-GB" sz="1800" dirty="0">
                <a:solidFill>
                  <a:srgbClr val="916395"/>
                </a:solidFill>
                <a:hlinkClick r:id="rId2">
                  <a:extLst>
                    <a:ext uri="{A12FA001-AC4F-418D-AE19-62706E023703}">
                      <ahyp:hlinkClr xmlns:ahyp="http://schemas.microsoft.com/office/drawing/2018/hyperlinkcolor" val="tx"/>
                    </a:ext>
                  </a:extLst>
                </a:hlinkClick>
              </a:rPr>
              <a:t>Quelle</a:t>
            </a:r>
            <a:r>
              <a:rPr lang="en-GB" sz="1800" dirty="0">
                <a:solidFill>
                  <a:srgbClr val="916395"/>
                </a:solidFill>
              </a:rPr>
              <a:t>)</a:t>
            </a:r>
          </a:p>
          <a:p>
            <a:pPr>
              <a:lnSpc>
                <a:spcPct val="100000"/>
              </a:lnSpc>
              <a:spcBef>
                <a:spcPts val="0"/>
              </a:spcBef>
            </a:pPr>
            <a:endParaRPr lang="en-GB" sz="2200" dirty="0">
              <a:solidFill>
                <a:srgbClr val="916395"/>
              </a:solidFill>
            </a:endParaRPr>
          </a:p>
          <a:p>
            <a:pPr>
              <a:lnSpc>
                <a:spcPct val="100000"/>
              </a:lnSpc>
              <a:spcBef>
                <a:spcPts val="0"/>
              </a:spcBef>
            </a:pPr>
            <a:r>
              <a:rPr lang="en-GB" sz="2200" b="1" dirty="0">
                <a:solidFill>
                  <a:schemeClr val="bg1"/>
                </a:solidFill>
              </a:rPr>
              <a:t>Es gibt zwei große Kategorien von tourismusbezogenen Krisen, die sich auf Tourismusunternehmen und -regionen auswirken.</a:t>
            </a:r>
          </a:p>
          <a:p>
            <a:pPr>
              <a:lnSpc>
                <a:spcPct val="100000"/>
              </a:lnSpc>
              <a:spcBef>
                <a:spcPts val="0"/>
              </a:spcBef>
            </a:pPr>
            <a:endParaRPr lang="en-GB" sz="1200" dirty="0">
              <a:solidFill>
                <a:srgbClr val="916395"/>
              </a:solidFill>
            </a:endParaRPr>
          </a:p>
          <a:p>
            <a:pPr>
              <a:lnSpc>
                <a:spcPct val="100000"/>
              </a:lnSpc>
              <a:spcBef>
                <a:spcPts val="0"/>
              </a:spcBef>
            </a:pPr>
            <a:r>
              <a:rPr lang="en-GB" sz="2200" b="1" dirty="0">
                <a:solidFill>
                  <a:srgbClr val="F27954"/>
                </a:solidFill>
              </a:rPr>
              <a:t>Kategorie 1 </a:t>
            </a:r>
            <a:r>
              <a:rPr lang="en-GB" sz="2200" dirty="0">
                <a:solidFill>
                  <a:srgbClr val="F27954"/>
                </a:solidFill>
              </a:rPr>
              <a:t>Krisenereignisse, die sich der Kontrolle des Managements entziehen. </a:t>
            </a:r>
            <a:r>
              <a:rPr lang="en-GB" sz="2200" dirty="0">
                <a:solidFill>
                  <a:srgbClr val="595A59"/>
                </a:solidFill>
              </a:rPr>
              <a:t>Dazu gehören Naturkatastrophen, </a:t>
            </a:r>
            <a:r>
              <a:rPr lang="en-GB" sz="2200" dirty="0" err="1">
                <a:solidFill>
                  <a:srgbClr val="595A59"/>
                </a:solidFill>
              </a:rPr>
              <a:t>terroristische</a:t>
            </a:r>
            <a:r>
              <a:rPr lang="en-GB" sz="2200" dirty="0">
                <a:solidFill>
                  <a:srgbClr val="595A59"/>
                </a:solidFill>
              </a:rPr>
              <a:t> Handlungen, politische Umwälzungen, </a:t>
            </a:r>
            <a:r>
              <a:rPr lang="en-GB" sz="2200" dirty="0" err="1">
                <a:solidFill>
                  <a:srgbClr val="595A59"/>
                </a:solidFill>
              </a:rPr>
              <a:t>Epidemien</a:t>
            </a:r>
            <a:r>
              <a:rPr lang="en-GB" sz="2200" dirty="0">
                <a:solidFill>
                  <a:srgbClr val="595A59"/>
                </a:solidFill>
              </a:rPr>
              <a:t> und </a:t>
            </a:r>
            <a:r>
              <a:rPr lang="en-GB" sz="2200" dirty="0" err="1">
                <a:solidFill>
                  <a:srgbClr val="595A59"/>
                </a:solidFill>
              </a:rPr>
              <a:t>globale</a:t>
            </a:r>
            <a:r>
              <a:rPr lang="en-GB" sz="2200" dirty="0">
                <a:solidFill>
                  <a:srgbClr val="595A59"/>
                </a:solidFill>
              </a:rPr>
              <a:t> Wirtschaftsabschwünge. </a:t>
            </a:r>
          </a:p>
          <a:p>
            <a:pPr>
              <a:lnSpc>
                <a:spcPct val="100000"/>
              </a:lnSpc>
              <a:spcBef>
                <a:spcPts val="0"/>
              </a:spcBef>
            </a:pPr>
            <a:endParaRPr lang="en-IE" sz="2200" dirty="0">
              <a:solidFill>
                <a:srgbClr val="916395"/>
              </a:solidFill>
            </a:endParaRPr>
          </a:p>
          <a:p>
            <a:pPr>
              <a:lnSpc>
                <a:spcPct val="100000"/>
              </a:lnSpc>
              <a:spcBef>
                <a:spcPts val="0"/>
              </a:spcBef>
            </a:pPr>
            <a:endParaRPr lang="en-GB" sz="2800" b="1" dirty="0">
              <a:solidFill>
                <a:srgbClr val="3AA091"/>
              </a:solidFill>
            </a:endParaRPr>
          </a:p>
          <a:p>
            <a:pPr>
              <a:lnSpc>
                <a:spcPct val="100000"/>
              </a:lnSpc>
              <a:spcBef>
                <a:spcPts val="0"/>
              </a:spcBef>
            </a:pPr>
            <a:endParaRPr lang="en-GB" sz="2800" b="1" dirty="0">
              <a:solidFill>
                <a:srgbClr val="3AA091"/>
              </a:solidFill>
            </a:endParaRPr>
          </a:p>
          <a:p>
            <a:pPr>
              <a:lnSpc>
                <a:spcPct val="100000"/>
              </a:lnSpc>
              <a:spcBef>
                <a:spcPts val="0"/>
              </a:spcBef>
            </a:pPr>
            <a:endParaRPr lang="en-US" sz="2800" b="1" dirty="0">
              <a:solidFill>
                <a:srgbClr val="3AA091"/>
              </a:solidFill>
            </a:endParaRPr>
          </a:p>
        </p:txBody>
      </p:sp>
    </p:spTree>
    <p:extLst>
      <p:ext uri="{BB962C8B-B14F-4D97-AF65-F5344CB8AC3E}">
        <p14:creationId xmlns:p14="http://schemas.microsoft.com/office/powerpoint/2010/main" val="203946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8B0ADA-A0BB-B161-1A1D-5F2112E68D23}"/>
              </a:ext>
            </a:extLst>
          </p:cNvPr>
          <p:cNvSpPr/>
          <p:nvPr/>
        </p:nvSpPr>
        <p:spPr>
          <a:xfrm>
            <a:off x="1044213" y="-38007"/>
            <a:ext cx="6880587" cy="6896007"/>
          </a:xfrm>
          <a:prstGeom prst="rect">
            <a:avLst/>
          </a:prstGeom>
          <a:solidFill>
            <a:srgbClr val="08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044213" y="657225"/>
            <a:ext cx="6818707" cy="6238782"/>
          </a:xfrm>
          <a:solidFill>
            <a:srgbClr val="086D6E"/>
          </a:solidFill>
        </p:spPr>
        <p:txBody>
          <a:bodyPr>
            <a:noAutofit/>
          </a:bodyPr>
          <a:lstStyle/>
          <a:p>
            <a:pPr indent="0" fontAlgn="base">
              <a:lnSpc>
                <a:spcPct val="100000"/>
              </a:lnSpc>
              <a:spcBef>
                <a:spcPts val="0"/>
              </a:spcBef>
            </a:pPr>
            <a:endParaRPr lang="en-GB" sz="1900" dirty="0"/>
          </a:p>
          <a:p>
            <a:pPr indent="0" fontAlgn="base">
              <a:lnSpc>
                <a:spcPct val="100000"/>
              </a:lnSpc>
              <a:spcBef>
                <a:spcPts val="0"/>
              </a:spcBef>
            </a:pPr>
            <a:endParaRPr lang="en-GB" sz="1900" dirty="0"/>
          </a:p>
          <a:p>
            <a:pPr indent="0" fontAlgn="base">
              <a:lnSpc>
                <a:spcPct val="100000"/>
              </a:lnSpc>
              <a:spcBef>
                <a:spcPts val="0"/>
              </a:spcBef>
            </a:pPr>
            <a:endParaRPr lang="en-GB" sz="1900" dirty="0"/>
          </a:p>
          <a:p>
            <a:pPr indent="0" fontAlgn="base">
              <a:lnSpc>
                <a:spcPct val="100000"/>
              </a:lnSpc>
              <a:spcBef>
                <a:spcPts val="0"/>
              </a:spcBef>
            </a:pPr>
            <a:r>
              <a:rPr lang="en-GB" sz="1900" dirty="0"/>
              <a:t>Die Erstellung eines Krisenmanagementplans ist der schwierigste Teil Ihrer Vorbereitung. KMP werden von </a:t>
            </a:r>
            <a:r>
              <a:rPr lang="en-GB" sz="1900" dirty="0" err="1"/>
              <a:t>regionalen</a:t>
            </a:r>
            <a:r>
              <a:rPr lang="en-GB" sz="1900" dirty="0"/>
              <a:t> </a:t>
            </a:r>
            <a:r>
              <a:rPr lang="en-GB" sz="1900" dirty="0" err="1"/>
              <a:t>Geschäfts</a:t>
            </a:r>
            <a:r>
              <a:rPr lang="en-GB" sz="1900" dirty="0"/>
              <a:t>-</a:t>
            </a:r>
            <a:r>
              <a:rPr lang="en-GB" sz="1900" dirty="0" err="1"/>
              <a:t>Kontinuitäts</a:t>
            </a:r>
            <a:r>
              <a:rPr lang="en-GB" sz="1900" dirty="0"/>
              <a:t>-Teams, Notfallmanagementteams, Krisenmanagementteams und Schadensbeurteilungsteams verwendet, um Schäden zu vermeiden oder zu minimieren und um Richtlinien für Reaktionen, Personal, Ressourcen, Schulungen und Kommunikation zu geben.</a:t>
            </a:r>
          </a:p>
          <a:p>
            <a:pPr indent="0" fontAlgn="base">
              <a:lnSpc>
                <a:spcPct val="100000"/>
              </a:lnSpc>
              <a:spcBef>
                <a:spcPts val="0"/>
              </a:spcBef>
            </a:pPr>
            <a:endParaRPr lang="en-GB" sz="1900" b="0" i="0" dirty="0">
              <a:effectLst/>
            </a:endParaRPr>
          </a:p>
          <a:p>
            <a:pPr indent="0" algn="l" fontAlgn="base">
              <a:lnSpc>
                <a:spcPct val="100000"/>
              </a:lnSpc>
              <a:spcBef>
                <a:spcPts val="0"/>
              </a:spcBef>
            </a:pPr>
            <a:r>
              <a:rPr lang="en-GB" sz="1900" b="0" i="0" dirty="0">
                <a:effectLst/>
              </a:rPr>
              <a:t>Ein </a:t>
            </a:r>
            <a:r>
              <a:rPr lang="en-GB" sz="1900" dirty="0"/>
              <a:t>regionales Krisenmanagement beginnt mit der Ernennung </a:t>
            </a:r>
            <a:r>
              <a:rPr lang="en-GB" sz="1900" dirty="0" err="1"/>
              <a:t>eines</a:t>
            </a:r>
            <a:r>
              <a:rPr lang="en-GB" sz="1900" dirty="0"/>
              <a:t> </a:t>
            </a:r>
            <a:r>
              <a:rPr lang="en-GB" sz="1900" dirty="0" err="1"/>
              <a:t>Krisenmanagementteams</a:t>
            </a:r>
            <a:r>
              <a:rPr lang="en-GB" sz="1900" dirty="0"/>
              <a:t>, </a:t>
            </a:r>
            <a:r>
              <a:rPr lang="en-GB" sz="1900" dirty="0" err="1"/>
              <a:t>einer</a:t>
            </a:r>
            <a:r>
              <a:rPr lang="en-GB" sz="1900" dirty="0"/>
              <a:t> Lenkungsgruppe und einem Leiter der Krisenmanagementeinheit (siehe Modul 2). In der Vorbereitungsphase sollten sie gemeinsam die Phasen der Risikoermittlung, der Entwicklung und Dokumentation von Reaktionsplänen, des Übens dieser Pläne, ihrer Umsetzung bei Bedarf und der Überprüfung der Ergebnisse durchlaufen. In diese Phasen fallen Schlüsselaufgaben wie das Erkennen von Warnzeichen, Schadensbegrenzung, Lernen aus Erfahrungen und die Aktualisierung von Krisenplänen. </a:t>
            </a:r>
            <a:endParaRPr lang="en-IE" sz="2000"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2997678" y="142474"/>
            <a:ext cx="4151003" cy="1381526"/>
          </a:xfrm>
        </p:spPr>
        <p:txBody>
          <a:bodyPr>
            <a:normAutofit fontScale="85000" lnSpcReduction="10000"/>
          </a:bodyPr>
          <a:lstStyle/>
          <a:p>
            <a:pPr algn="ctr">
              <a:lnSpc>
                <a:spcPct val="100000"/>
              </a:lnSpc>
              <a:spcBef>
                <a:spcPts val="0"/>
              </a:spcBef>
            </a:pPr>
            <a:r>
              <a:rPr lang="en-IE" dirty="0"/>
              <a:t>Ein starker KMP braucht eine gemeinsame Anstrengung</a:t>
            </a:r>
          </a:p>
        </p:txBody>
      </p:sp>
      <p:pic>
        <p:nvPicPr>
          <p:cNvPr id="5" name="Picture 4">
            <a:hlinkClick r:id="rId2"/>
            <a:extLst>
              <a:ext uri="{FF2B5EF4-FFF2-40B4-BE49-F238E27FC236}">
                <a16:creationId xmlns:a16="http://schemas.microsoft.com/office/drawing/2014/main" id="{30A4118B-D46D-0A38-F83D-57FD35602153}"/>
              </a:ext>
            </a:extLst>
          </p:cNvPr>
          <p:cNvPicPr>
            <a:picLocks noChangeAspect="1"/>
          </p:cNvPicPr>
          <p:nvPr/>
        </p:nvPicPr>
        <p:blipFill>
          <a:blip r:embed="rId3"/>
          <a:stretch>
            <a:fillRect/>
          </a:stretch>
        </p:blipFill>
        <p:spPr>
          <a:xfrm>
            <a:off x="8052023" y="303113"/>
            <a:ext cx="3993171" cy="4923887"/>
          </a:xfrm>
          <a:prstGeom prst="rect">
            <a:avLst/>
          </a:prstGeom>
        </p:spPr>
      </p:pic>
      <p:sp>
        <p:nvSpPr>
          <p:cNvPr id="8" name="TextBox 7">
            <a:extLst>
              <a:ext uri="{FF2B5EF4-FFF2-40B4-BE49-F238E27FC236}">
                <a16:creationId xmlns:a16="http://schemas.microsoft.com/office/drawing/2014/main" id="{FDB82C2D-7D00-B2B4-B3EC-00A16EECFDC6}"/>
              </a:ext>
            </a:extLst>
          </p:cNvPr>
          <p:cNvSpPr txBox="1"/>
          <p:nvPr/>
        </p:nvSpPr>
        <p:spPr>
          <a:xfrm>
            <a:off x="7862919" y="6395997"/>
            <a:ext cx="4316827" cy="307777"/>
          </a:xfrm>
          <a:prstGeom prst="rect">
            <a:avLst/>
          </a:prstGeom>
          <a:solidFill>
            <a:srgbClr val="086D6E"/>
          </a:solidFill>
        </p:spPr>
        <p:txBody>
          <a:bodyPr wrap="square" rtlCol="0">
            <a:spAutoFit/>
          </a:bodyPr>
          <a:lstStyle/>
          <a:p>
            <a:pPr algn="ctr"/>
            <a:r>
              <a:rPr lang="en-GB" sz="1400" dirty="0">
                <a:solidFill>
                  <a:schemeClr val="bg1"/>
                </a:solidFill>
                <a:hlinkClick r:id="rId2">
                  <a:extLst>
                    <a:ext uri="{A12FA001-AC4F-418D-AE19-62706E023703}">
                      <ahyp:hlinkClr xmlns:ahyp="http://schemas.microsoft.com/office/drawing/2018/hyperlinkcolor" val="tx"/>
                    </a:ext>
                  </a:extLst>
                </a:hlinkClick>
              </a:rPr>
              <a:t>Vorlagen für Krisenmanagement von Smartsheet</a:t>
            </a:r>
            <a:endParaRPr lang="en-IE" sz="1400" dirty="0">
              <a:solidFill>
                <a:schemeClr val="bg1"/>
              </a:solidFill>
            </a:endParaRPr>
          </a:p>
        </p:txBody>
      </p:sp>
      <p:sp>
        <p:nvSpPr>
          <p:cNvPr id="9" name="Flowchart: Alternate Process 8">
            <a:extLst>
              <a:ext uri="{FF2B5EF4-FFF2-40B4-BE49-F238E27FC236}">
                <a16:creationId xmlns:a16="http://schemas.microsoft.com/office/drawing/2014/main" id="{4D6CDA3E-6491-CF42-6B50-F1F360963C3F}"/>
              </a:ext>
            </a:extLst>
          </p:cNvPr>
          <p:cNvSpPr/>
          <p:nvPr/>
        </p:nvSpPr>
        <p:spPr>
          <a:xfrm>
            <a:off x="8052023" y="0"/>
            <a:ext cx="4000500" cy="393101"/>
          </a:xfrm>
          <a:prstGeom prst="flowChartAlternateProcess">
            <a:avLst/>
          </a:prstGeom>
          <a:solidFill>
            <a:srgbClr val="F27954"/>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Muster für KMP-</a:t>
            </a:r>
            <a:r>
              <a:rPr lang="en-IE" sz="1600" b="1" dirty="0" err="1">
                <a:solidFill>
                  <a:schemeClr val="bg1"/>
                </a:solidFill>
                <a:hlinkClick r:id="rId2">
                  <a:extLst>
                    <a:ext uri="{A12FA001-AC4F-418D-AE19-62706E023703}">
                      <ahyp:hlinkClr xmlns:ahyp="http://schemas.microsoft.com/office/drawing/2018/hyperlinkcolor" val="tx"/>
                    </a:ext>
                  </a:extLst>
                </a:hlinkClick>
              </a:rPr>
              <a:t>Vorlagen</a:t>
            </a:r>
            <a:endParaRPr lang="en-IE" sz="1600" b="1" dirty="0">
              <a:solidFill>
                <a:schemeClr val="bg1"/>
              </a:solidFill>
            </a:endParaRPr>
          </a:p>
        </p:txBody>
      </p:sp>
      <p:pic>
        <p:nvPicPr>
          <p:cNvPr id="10" name="Graphic 9" descr="Touchscreen with solid fill">
            <a:extLst>
              <a:ext uri="{FF2B5EF4-FFF2-40B4-BE49-F238E27FC236}">
                <a16:creationId xmlns:a16="http://schemas.microsoft.com/office/drawing/2014/main" id="{3ED2F90C-8709-F6F3-865A-660B75DCED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32391" y="40586"/>
            <a:ext cx="914400" cy="914400"/>
          </a:xfrm>
          <a:prstGeom prst="rect">
            <a:avLst/>
          </a:prstGeom>
        </p:spPr>
      </p:pic>
      <p:sp>
        <p:nvSpPr>
          <p:cNvPr id="11" name="TextBox 10">
            <a:extLst>
              <a:ext uri="{FF2B5EF4-FFF2-40B4-BE49-F238E27FC236}">
                <a16:creationId xmlns:a16="http://schemas.microsoft.com/office/drawing/2014/main" id="{7BC67EE1-E396-724A-19D5-CD353B9899B1}"/>
              </a:ext>
            </a:extLst>
          </p:cNvPr>
          <p:cNvSpPr txBox="1"/>
          <p:nvPr/>
        </p:nvSpPr>
        <p:spPr>
          <a:xfrm>
            <a:off x="8052023" y="5227000"/>
            <a:ext cx="4000501" cy="1200329"/>
          </a:xfrm>
          <a:prstGeom prst="rect">
            <a:avLst/>
          </a:prstGeom>
          <a:noFill/>
        </p:spPr>
        <p:txBody>
          <a:bodyPr wrap="square" rtlCol="0">
            <a:spAutoFit/>
          </a:bodyPr>
          <a:lstStyle/>
          <a:p>
            <a:pPr algn="ctr"/>
            <a:r>
              <a:rPr lang="en-GB" sz="1800" b="0" i="0" dirty="0" err="1">
                <a:solidFill>
                  <a:srgbClr val="086D6E"/>
                </a:solidFill>
                <a:effectLst/>
              </a:rPr>
              <a:t>Unter</a:t>
            </a:r>
            <a:r>
              <a:rPr lang="en-GB" sz="1800" b="0" i="0" dirty="0">
                <a:solidFill>
                  <a:srgbClr val="086D6E"/>
                </a:solidFill>
                <a:effectLst/>
              </a:rPr>
              <a:t> </a:t>
            </a:r>
            <a:r>
              <a:rPr lang="en-GB" sz="1800" b="1" i="0" dirty="0">
                <a:solidFill>
                  <a:srgbClr val="086D6E"/>
                </a:solidFill>
                <a:effectLst/>
              </a:rPr>
              <a:t>“</a:t>
            </a:r>
            <a:r>
              <a:rPr lang="en-GB" sz="1800" b="1" i="0" u="none" strike="noStrike" dirty="0">
                <a:solidFill>
                  <a:srgbClr val="086D6E"/>
                </a:solidFill>
                <a:effectLst/>
                <a:hlinkClick r:id="rId2">
                  <a:extLst>
                    <a:ext uri="{A12FA001-AC4F-418D-AE19-62706E023703}">
                      <ahyp:hlinkClr xmlns:ahyp="http://schemas.microsoft.com/office/drawing/2018/hyperlinkcolor" val="tx"/>
                    </a:ext>
                  </a:extLst>
                </a:hlinkClick>
              </a:rPr>
              <a:t>Free Crisis Management Templates</a:t>
            </a:r>
            <a:r>
              <a:rPr lang="en-GB" sz="1800" b="1" i="0" dirty="0">
                <a:solidFill>
                  <a:srgbClr val="086D6E"/>
                </a:solidFill>
                <a:effectLst/>
              </a:rPr>
              <a:t>” </a:t>
            </a:r>
            <a:r>
              <a:rPr lang="en-GB" sz="1800" b="0" i="0" dirty="0" err="1">
                <a:solidFill>
                  <a:srgbClr val="086D6E"/>
                </a:solidFill>
                <a:effectLst/>
              </a:rPr>
              <a:t>finden</a:t>
            </a:r>
            <a:r>
              <a:rPr lang="en-GB" sz="1800" b="0" i="0" dirty="0">
                <a:solidFill>
                  <a:srgbClr val="086D6E"/>
                </a:solidFill>
                <a:effectLst/>
              </a:rPr>
              <a:t> Sie Vorlagen für Managementpläne, hilfreiche Checklisten und </a:t>
            </a:r>
            <a:r>
              <a:rPr lang="en-GB" sz="1800" b="0" i="0" dirty="0" err="1">
                <a:solidFill>
                  <a:srgbClr val="086D6E"/>
                </a:solidFill>
                <a:effectLst/>
              </a:rPr>
              <a:t>Übungen</a:t>
            </a:r>
            <a:r>
              <a:rPr lang="en-GB" sz="1800" b="0" i="0" dirty="0">
                <a:solidFill>
                  <a:srgbClr val="086D6E"/>
                </a:solidFill>
                <a:effectLst/>
              </a:rPr>
              <a:t>.</a:t>
            </a:r>
            <a:endParaRPr lang="en-IE" dirty="0">
              <a:solidFill>
                <a:srgbClr val="086D6E"/>
              </a:solidFill>
            </a:endParaRPr>
          </a:p>
        </p:txBody>
      </p:sp>
      <p:sp>
        <p:nvSpPr>
          <p:cNvPr id="2" name="Rectangle 1">
            <a:extLst>
              <a:ext uri="{FF2B5EF4-FFF2-40B4-BE49-F238E27FC236}">
                <a16:creationId xmlns:a16="http://schemas.microsoft.com/office/drawing/2014/main" id="{B3C1ECB0-F085-B787-7070-8053AFC17713}"/>
              </a:ext>
            </a:extLst>
          </p:cNvPr>
          <p:cNvSpPr/>
          <p:nvPr/>
        </p:nvSpPr>
        <p:spPr>
          <a:xfrm>
            <a:off x="-15240" y="2317"/>
            <a:ext cx="2788936" cy="1186598"/>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5C182549-6AD2-D7A3-859B-A962CF1A5BF4}"/>
              </a:ext>
            </a:extLst>
          </p:cNvPr>
          <p:cNvSpPr txBox="1"/>
          <p:nvPr/>
        </p:nvSpPr>
        <p:spPr>
          <a:xfrm>
            <a:off x="-31427" y="-38007"/>
            <a:ext cx="2805124" cy="1261884"/>
          </a:xfrm>
          <a:prstGeom prst="rect">
            <a:avLst/>
          </a:prstGeom>
          <a:noFill/>
        </p:spPr>
        <p:txBody>
          <a:bodyPr wrap="square" rtlCol="0">
            <a:spAutoFit/>
          </a:bodyPr>
          <a:lstStyle/>
          <a:p>
            <a:r>
              <a:rPr lang="en-GB" sz="3600" b="1" dirty="0">
                <a:solidFill>
                  <a:schemeClr val="bg1"/>
                </a:solidFill>
              </a:rPr>
              <a:t>Schritt 2 </a:t>
            </a:r>
          </a:p>
          <a:p>
            <a:r>
              <a:rPr lang="en-GB" sz="2000" dirty="0">
                <a:solidFill>
                  <a:schemeClr val="bg1"/>
                </a:solidFill>
              </a:rPr>
              <a:t>Zusammenarbeit beginnen</a:t>
            </a:r>
            <a:endParaRPr lang="en-IE" sz="2000" dirty="0"/>
          </a:p>
        </p:txBody>
      </p:sp>
    </p:spTree>
    <p:extLst>
      <p:ext uri="{BB962C8B-B14F-4D97-AF65-F5344CB8AC3E}">
        <p14:creationId xmlns:p14="http://schemas.microsoft.com/office/powerpoint/2010/main" val="175694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909180048"/>
              </p:ext>
            </p:extLst>
          </p:nvPr>
        </p:nvGraphicFramePr>
        <p:xfrm>
          <a:off x="144703" y="118583"/>
          <a:ext cx="11712094" cy="6715158"/>
        </p:xfrm>
        <a:graphic>
          <a:graphicData uri="http://schemas.openxmlformats.org/drawingml/2006/table">
            <a:tbl>
              <a:tblPr firstRow="1" bandRow="1">
                <a:tableStyleId>{5C22544A-7EE6-4342-B048-85BDC9FD1C3A}</a:tableStyleId>
              </a:tblPr>
              <a:tblGrid>
                <a:gridCol w="11712094">
                  <a:extLst>
                    <a:ext uri="{9D8B030D-6E8A-4147-A177-3AD203B41FA5}">
                      <a16:colId xmlns:a16="http://schemas.microsoft.com/office/drawing/2014/main" val="3584008144"/>
                    </a:ext>
                  </a:extLst>
                </a:gridCol>
              </a:tblGrid>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t>Schritte zur Einbeziehung regionaler Stakeholder in die </a:t>
                      </a:r>
                      <a:r>
                        <a:rPr lang="en-GB" sz="2400" dirty="0" err="1"/>
                        <a:t>Ausarbeitung</a:t>
                      </a:r>
                      <a:r>
                        <a:rPr lang="en-GB" sz="2400" dirty="0"/>
                        <a:t> </a:t>
                      </a:r>
                      <a:r>
                        <a:rPr lang="en-GB" sz="2400" dirty="0" err="1"/>
                        <a:t>eines</a:t>
                      </a:r>
                      <a:r>
                        <a:rPr lang="en-GB" sz="2400" dirty="0"/>
                        <a:t> Tourismus-KMP</a:t>
                      </a: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extLst>
                  <a:ext uri="{0D108BD9-81ED-4DB2-BD59-A6C34878D82A}">
                    <a16:rowId xmlns:a16="http://schemas.microsoft.com/office/drawing/2014/main" val="923545946"/>
                  </a:ext>
                </a:extLst>
              </a:tr>
              <a:tr h="585793">
                <a:tc>
                  <a:txBody>
                    <a:bodyPr/>
                    <a:lstStyle/>
                    <a:p>
                      <a:pPr marL="342900" indent="-342900">
                        <a:buFont typeface="+mj-lt"/>
                        <a:buAutoNum type="arabicPeriod"/>
                      </a:pPr>
                      <a:r>
                        <a:rPr lang="en-GB" dirty="0"/>
                        <a:t>Ermittlung und Kontaktaufnahme mit </a:t>
                      </a:r>
                      <a:r>
                        <a:rPr lang="en-GB" b="1" dirty="0">
                          <a:solidFill>
                            <a:srgbClr val="F27954"/>
                          </a:solidFill>
                        </a:rPr>
                        <a:t>bestehenden </a:t>
                      </a:r>
                      <a:r>
                        <a:rPr lang="en-GB" b="1" dirty="0" err="1">
                          <a:solidFill>
                            <a:srgbClr val="F27954"/>
                          </a:solidFill>
                        </a:rPr>
                        <a:t>regionalen</a:t>
                      </a:r>
                      <a:r>
                        <a:rPr lang="en-GB" b="1" dirty="0">
                          <a:solidFill>
                            <a:srgbClr val="F27954"/>
                          </a:solidFill>
                        </a:rPr>
                        <a:t> </a:t>
                      </a:r>
                      <a:r>
                        <a:rPr lang="en-GB" b="1" dirty="0" err="1">
                          <a:solidFill>
                            <a:srgbClr val="F27954"/>
                          </a:solidFill>
                        </a:rPr>
                        <a:t>Notfalldiensten</a:t>
                      </a:r>
                      <a:r>
                        <a:rPr lang="en-GB" b="1" dirty="0">
                          <a:solidFill>
                            <a:srgbClr val="F27954"/>
                          </a:solidFill>
                        </a:rPr>
                        <a:t> </a:t>
                      </a:r>
                      <a:r>
                        <a:rPr lang="en-GB" dirty="0"/>
                        <a:t>und </a:t>
                      </a:r>
                      <a:r>
                        <a:rPr lang="en-GB" dirty="0" err="1"/>
                        <a:t>Beschaffung</a:t>
                      </a:r>
                      <a:r>
                        <a:rPr lang="en-GB" dirty="0"/>
                        <a:t> </a:t>
                      </a:r>
                      <a:r>
                        <a:rPr lang="en-GB" dirty="0" err="1"/>
                        <a:t>ihrer</a:t>
                      </a:r>
                      <a:r>
                        <a:rPr lang="en-GB" dirty="0"/>
                        <a:t> Pläne. </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342900" indent="-342900">
                        <a:buFont typeface="+mj-lt"/>
                        <a:buAutoNum type="arabicPeriod" startAt="2"/>
                      </a:pPr>
                      <a:r>
                        <a:rPr lang="en-GB" dirty="0" err="1"/>
                        <a:t>Ermitteln</a:t>
                      </a:r>
                      <a:r>
                        <a:rPr lang="en-GB" dirty="0"/>
                        <a:t> der </a:t>
                      </a:r>
                      <a:r>
                        <a:rPr lang="en-GB" b="1" dirty="0" err="1">
                          <a:solidFill>
                            <a:srgbClr val="F27954"/>
                          </a:solidFill>
                        </a:rPr>
                        <a:t>wichtigsten</a:t>
                      </a:r>
                      <a:r>
                        <a:rPr lang="en-GB" b="1" dirty="0">
                          <a:solidFill>
                            <a:srgbClr val="F27954"/>
                          </a:solidFill>
                        </a:rPr>
                        <a:t> Organisationen</a:t>
                      </a:r>
                      <a:r>
                        <a:rPr lang="en-GB" dirty="0"/>
                        <a:t>, die im Falle einer Krise in der Region eine Rolle spielen oder von ihr betroffen sein werden. </a:t>
                      </a:r>
                      <a:endParaRPr lang="en-IE" sz="18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pPr marL="342900" indent="-342900">
                        <a:buFont typeface="+mj-lt"/>
                        <a:buAutoNum type="arabicPeriod" startAt="3"/>
                      </a:pPr>
                      <a:r>
                        <a:rPr lang="en-GB" dirty="0" err="1"/>
                        <a:t>Durchführen</a:t>
                      </a:r>
                      <a:r>
                        <a:rPr lang="en-GB" dirty="0"/>
                        <a:t> </a:t>
                      </a:r>
                      <a:r>
                        <a:rPr lang="en-GB" dirty="0" err="1"/>
                        <a:t>eines</a:t>
                      </a:r>
                      <a:r>
                        <a:rPr lang="en-GB" dirty="0"/>
                        <a:t> </a:t>
                      </a:r>
                      <a:r>
                        <a:rPr lang="en-GB" b="1" dirty="0">
                          <a:solidFill>
                            <a:srgbClr val="F27954"/>
                          </a:solidFill>
                        </a:rPr>
                        <a:t>Workshops mit Vertretern </a:t>
                      </a:r>
                      <a:r>
                        <a:rPr lang="en-GB" dirty="0"/>
                        <a:t>dieser Organisationen und </a:t>
                      </a:r>
                      <a:r>
                        <a:rPr lang="en-GB" dirty="0" err="1"/>
                        <a:t>dem</a:t>
                      </a:r>
                      <a:r>
                        <a:rPr lang="en-GB" dirty="0"/>
                        <a:t> </a:t>
                      </a:r>
                      <a:r>
                        <a:rPr lang="en-GB" dirty="0" err="1"/>
                        <a:t>Tourismusteam</a:t>
                      </a:r>
                      <a:r>
                        <a:rPr lang="en-GB" dirty="0"/>
                        <a:t>, um den </a:t>
                      </a:r>
                      <a:r>
                        <a:rPr lang="en-GB" dirty="0" err="1"/>
                        <a:t>Inhalt</a:t>
                      </a:r>
                      <a:r>
                        <a:rPr lang="en-GB" dirty="0"/>
                        <a:t> des Plans zu besprechen, eine Risikobewertung vorzunehmen und eine Krisenszenarienplanung durchzuführen.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342900" indent="-342900">
                        <a:buFont typeface="+mj-lt"/>
                        <a:buAutoNum type="arabicPeriod" startAt="4"/>
                      </a:pPr>
                      <a:r>
                        <a:rPr lang="en-GB" dirty="0"/>
                        <a:t>Erstellung </a:t>
                      </a:r>
                      <a:r>
                        <a:rPr lang="en-GB" dirty="0" err="1"/>
                        <a:t>eines</a:t>
                      </a:r>
                      <a:r>
                        <a:rPr lang="en-GB" dirty="0"/>
                        <a:t> </a:t>
                      </a:r>
                      <a:r>
                        <a:rPr lang="en-GB" b="1" dirty="0">
                          <a:solidFill>
                            <a:srgbClr val="F27954"/>
                          </a:solidFill>
                        </a:rPr>
                        <a:t>KMP-</a:t>
                      </a:r>
                      <a:r>
                        <a:rPr lang="en-GB" b="1" dirty="0" err="1">
                          <a:solidFill>
                            <a:srgbClr val="F27954"/>
                          </a:solidFill>
                        </a:rPr>
                        <a:t>Entwurfs</a:t>
                      </a:r>
                      <a:r>
                        <a:rPr lang="en-GB" b="1" dirty="0">
                          <a:solidFill>
                            <a:srgbClr val="F27954"/>
                          </a:solidFill>
                        </a:rPr>
                        <a:t> </a:t>
                      </a:r>
                      <a:r>
                        <a:rPr lang="en-GB" dirty="0"/>
                        <a:t>auf der Grundlage der in diesem Dokument dargelegten Schritte. </a:t>
                      </a:r>
                      <a:r>
                        <a:rPr lang="en-GB" dirty="0" err="1"/>
                        <a:t>Durchführen</a:t>
                      </a:r>
                      <a:r>
                        <a:rPr lang="en-GB" dirty="0"/>
                        <a:t> </a:t>
                      </a:r>
                      <a:r>
                        <a:rPr lang="en-GB" dirty="0" err="1"/>
                        <a:t>eines</a:t>
                      </a:r>
                      <a:r>
                        <a:rPr lang="en-GB" dirty="0"/>
                        <a:t> </a:t>
                      </a:r>
                      <a:r>
                        <a:rPr lang="en-GB" b="1" dirty="0" err="1">
                          <a:solidFill>
                            <a:srgbClr val="F27954"/>
                          </a:solidFill>
                        </a:rPr>
                        <a:t>zweiten</a:t>
                      </a:r>
                      <a:r>
                        <a:rPr lang="en-GB" b="1" dirty="0">
                          <a:solidFill>
                            <a:srgbClr val="F27954"/>
                          </a:solidFill>
                        </a:rPr>
                        <a:t> Workshops,</a:t>
                      </a:r>
                      <a:r>
                        <a:rPr lang="en-GB" dirty="0"/>
                        <a:t> um den Entwurf der KMP zu verfeinern.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61373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GB" dirty="0"/>
                        <a:t>Weiterleitung des Planentwurfs und der entsprechenden Verfahren und Pläne an die </a:t>
                      </a:r>
                      <a:r>
                        <a:rPr lang="en-GB" b="1" dirty="0">
                          <a:solidFill>
                            <a:srgbClr val="F27954"/>
                          </a:solidFill>
                        </a:rPr>
                        <a:t>teilnehmenden Organisationen </a:t>
                      </a:r>
                      <a:r>
                        <a:rPr lang="en-GB" dirty="0"/>
                        <a:t>und andere </a:t>
                      </a:r>
                      <a:r>
                        <a:rPr lang="en-GB" b="1" dirty="0">
                          <a:solidFill>
                            <a:srgbClr val="F27954"/>
                          </a:solidFill>
                        </a:rPr>
                        <a:t>wichtige Interessengruppen </a:t>
                      </a:r>
                      <a:r>
                        <a:rPr lang="en-GB" dirty="0"/>
                        <a:t>zur Stellungnahme. </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914495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GB" dirty="0"/>
                        <a:t>Konsultation der Reiseveranstalter, um </a:t>
                      </a:r>
                      <a:r>
                        <a:rPr lang="en-GB" b="1" dirty="0">
                          <a:solidFill>
                            <a:srgbClr val="F27954"/>
                          </a:solidFill>
                        </a:rPr>
                        <a:t>Feedback </a:t>
                      </a:r>
                      <a:r>
                        <a:rPr lang="en-GB" dirty="0"/>
                        <a:t>zu den vorgeschlagenen Krisenmanagementmaßnahmen zu erhalten.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584612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GB" dirty="0"/>
                        <a:t>Fertigstellung des Plans und der Verfahren und </a:t>
                      </a:r>
                      <a:r>
                        <a:rPr lang="en-GB" b="1" dirty="0">
                          <a:solidFill>
                            <a:srgbClr val="F27954"/>
                          </a:solidFill>
                        </a:rPr>
                        <a:t>Absegnung </a:t>
                      </a:r>
                      <a:r>
                        <a:rPr lang="en-GB" dirty="0"/>
                        <a:t>durch den Vorstand oder den Krisenlenkungsausschuss.</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21793371"/>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8"/>
                        <a:tabLst/>
                        <a:defRPr/>
                      </a:pPr>
                      <a:r>
                        <a:rPr lang="en-GB" b="1" dirty="0">
                          <a:solidFill>
                            <a:srgbClr val="F27954"/>
                          </a:solidFill>
                        </a:rPr>
                        <a:t>Vermittlung des Inhalts </a:t>
                      </a:r>
                      <a:r>
                        <a:rPr lang="en-GB" dirty="0"/>
                        <a:t>des Plans an Tourismusunternehmen und andere wichtige Interessengruppen.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4615283"/>
                  </a:ext>
                </a:extLst>
              </a:tr>
              <a:tr h="585793">
                <a:tc>
                  <a:txBody>
                    <a:bodyPr/>
                    <a:lstStyle/>
                    <a:p>
                      <a:pPr marL="342900" indent="-342900">
                        <a:buFont typeface="+mj-lt"/>
                        <a:buAutoNum type="arabicPeriod" startAt="9"/>
                      </a:pPr>
                      <a:r>
                        <a:rPr lang="en-IE" sz="1800" kern="1200" dirty="0">
                          <a:solidFill>
                            <a:schemeClr val="dk1"/>
                          </a:solidFill>
                          <a:latin typeface="+mn-lt"/>
                          <a:ea typeface="+mn-ea"/>
                          <a:cs typeface="+mn-cs"/>
                        </a:rPr>
                        <a:t>Veröffentlichung aller relevanten Krisenkommunikation auf der </a:t>
                      </a:r>
                      <a:r>
                        <a:rPr lang="en-IE" sz="1800" b="1" kern="1200" dirty="0">
                          <a:solidFill>
                            <a:srgbClr val="F27954"/>
                          </a:solidFill>
                          <a:latin typeface="+mn-lt"/>
                          <a:ea typeface="+mn-ea"/>
                          <a:cs typeface="+mn-cs"/>
                        </a:rPr>
                        <a:t>Krisenmanagement-Website</a:t>
                      </a:r>
                      <a:r>
                        <a:rPr lang="en-IE" sz="1800" kern="1200" dirty="0">
                          <a:solidFill>
                            <a:schemeClr val="dk1"/>
                          </a:solidFill>
                          <a:latin typeface="+mn-lt"/>
                          <a:ea typeface="+mn-ea"/>
                          <a:cs typeface="+mn-cs"/>
                        </a:rPr>
                        <a:t>, um sicherzustellen, dass Besucher, Touristen und andere Einwohner wissen, wie sie auf eine Krise </a:t>
                      </a:r>
                      <a:r>
                        <a:rPr lang="en-IE" sz="1800" kern="1200" dirty="0" err="1">
                          <a:solidFill>
                            <a:schemeClr val="dk1"/>
                          </a:solidFill>
                          <a:latin typeface="+mn-lt"/>
                          <a:ea typeface="+mn-ea"/>
                          <a:cs typeface="+mn-cs"/>
                        </a:rPr>
                        <a:t>reagieren</a:t>
                      </a:r>
                      <a:r>
                        <a:rPr lang="en-IE" sz="1800" kern="1200" dirty="0">
                          <a:solidFill>
                            <a:schemeClr val="dk1"/>
                          </a:solidFill>
                          <a:latin typeface="+mn-lt"/>
                          <a:ea typeface="+mn-ea"/>
                          <a:cs typeface="+mn-cs"/>
                        </a:rPr>
                        <a:t> </a:t>
                      </a:r>
                      <a:r>
                        <a:rPr lang="en-IE" sz="1800" kern="1200" dirty="0" err="1">
                          <a:solidFill>
                            <a:schemeClr val="dk1"/>
                          </a:solidFill>
                          <a:latin typeface="+mn-lt"/>
                          <a:ea typeface="+mn-ea"/>
                          <a:cs typeface="+mn-cs"/>
                        </a:rPr>
                        <a:t>können</a:t>
                      </a:r>
                      <a:r>
                        <a:rPr lang="en-IE" sz="1800" kern="1200" dirty="0">
                          <a:solidFill>
                            <a:schemeClr val="dk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7959682"/>
                  </a:ext>
                </a:extLst>
              </a:tr>
              <a:tr h="585793">
                <a:tc>
                  <a:txBody>
                    <a:bodyPr/>
                    <a:lstStyle/>
                    <a:p>
                      <a:pPr marL="342900" indent="-342900">
                        <a:buFont typeface="+mj-lt"/>
                        <a:buAutoNum type="arabicPeriod" startAt="10"/>
                      </a:pPr>
                      <a:r>
                        <a:rPr lang="en-GB" dirty="0"/>
                        <a:t>Regelmäßige </a:t>
                      </a:r>
                      <a:r>
                        <a:rPr lang="en-GB" b="1" dirty="0">
                          <a:solidFill>
                            <a:srgbClr val="F27954"/>
                          </a:solidFill>
                        </a:rPr>
                        <a:t>Überprüfung und Anwendung </a:t>
                      </a:r>
                      <a:r>
                        <a:rPr lang="en-GB" dirty="0"/>
                        <a:t>des Plans und der Verfahren.</a:t>
                      </a: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1896114"/>
                  </a:ext>
                </a:extLst>
              </a:tr>
            </a:tbl>
          </a:graphicData>
        </a:graphic>
      </p:graphicFrame>
    </p:spTree>
    <p:extLst>
      <p:ext uri="{BB962C8B-B14F-4D97-AF65-F5344CB8AC3E}">
        <p14:creationId xmlns:p14="http://schemas.microsoft.com/office/powerpoint/2010/main" val="4213972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366655-D98B-4CE5-3ADF-769F87999981}"/>
              </a:ext>
            </a:extLst>
          </p:cNvPr>
          <p:cNvSpPr>
            <a:spLocks noGrp="1"/>
          </p:cNvSpPr>
          <p:nvPr>
            <p:ph type="body" sz="quarter" idx="18"/>
          </p:nvPr>
        </p:nvSpPr>
        <p:spPr>
          <a:xfrm>
            <a:off x="1114425" y="1188915"/>
            <a:ext cx="6038850" cy="5899344"/>
          </a:xfrm>
        </p:spPr>
        <p:txBody>
          <a:bodyPr>
            <a:normAutofit fontScale="70000" lnSpcReduction="20000"/>
          </a:bodyPr>
          <a:lstStyle/>
          <a:p>
            <a:pPr indent="0" algn="l" rtl="0" fontAlgn="base">
              <a:lnSpc>
                <a:spcPct val="120000"/>
              </a:lnSpc>
              <a:spcBef>
                <a:spcPts val="0"/>
              </a:spcBef>
            </a:pPr>
            <a:r>
              <a:rPr lang="en-GB" b="1" i="0" dirty="0">
                <a:effectLst/>
              </a:rPr>
              <a:t>Ein wirksamer Krisenmanagementplan besteht aus einer Reihe von verschiedenen wesentlichen Elementen. </a:t>
            </a:r>
            <a:r>
              <a:rPr lang="en-GB" b="0" i="0" dirty="0">
                <a:effectLst/>
              </a:rPr>
              <a:t>Dazu gehören eine Risikoanalyse, ein Aktivierungsprotokoll, eine Befehlskette, eine </a:t>
            </a:r>
            <a:r>
              <a:rPr lang="en-GB" b="0" i="0" dirty="0" err="1">
                <a:effectLst/>
              </a:rPr>
              <a:t>Kommandozentrale</a:t>
            </a:r>
            <a:r>
              <a:rPr lang="en-GB" b="0" i="0" dirty="0">
                <a:effectLst/>
              </a:rPr>
              <a:t> und </a:t>
            </a:r>
            <a:r>
              <a:rPr lang="en-GB" b="0" i="0" dirty="0" err="1">
                <a:effectLst/>
              </a:rPr>
              <a:t>ein</a:t>
            </a:r>
            <a:r>
              <a:rPr lang="en-GB" b="0" i="0" dirty="0">
                <a:effectLst/>
              </a:rPr>
              <a:t> Plan, Reaktionspläne, interne und externe Kommunikationsprogramme, Ressourcen, Schulungen sowie eine Bewertung und Überprüfung. </a:t>
            </a:r>
          </a:p>
          <a:p>
            <a:pPr indent="0" algn="l" rtl="0" fontAlgn="base">
              <a:lnSpc>
                <a:spcPct val="120000"/>
              </a:lnSpc>
              <a:spcBef>
                <a:spcPts val="0"/>
              </a:spcBef>
            </a:pPr>
            <a:endParaRPr lang="en-GB" b="0" i="0" dirty="0">
              <a:effectLst/>
            </a:endParaRPr>
          </a:p>
          <a:p>
            <a:pPr indent="0" algn="l" fontAlgn="base">
              <a:lnSpc>
                <a:spcPct val="120000"/>
              </a:lnSpc>
              <a:spcBef>
                <a:spcPts val="0"/>
              </a:spcBef>
            </a:pPr>
            <a:r>
              <a:rPr lang="en-GB" b="1" i="0" dirty="0">
                <a:effectLst/>
              </a:rPr>
              <a:t>Das Krisenmanagementteam </a:t>
            </a:r>
            <a:r>
              <a:rPr lang="en-GB" b="0" i="0" dirty="0">
                <a:effectLst/>
              </a:rPr>
              <a:t>ist weitgehend für die Erstellung des Krisenplans verantwortlich. Alle Teammitglieder leisten einen Beitrag, und das Team berät sich auch mit anderen Interessengruppen, wie Reiseveranstaltern, Tourismusorganisationen, der Gemeinde, der lokalen Regierung, dem Personal und der Geschäftsleitung. </a:t>
            </a:r>
          </a:p>
          <a:p>
            <a:pPr indent="0" algn="l" fontAlgn="base">
              <a:lnSpc>
                <a:spcPct val="120000"/>
              </a:lnSpc>
              <a:spcBef>
                <a:spcPts val="0"/>
              </a:spcBef>
            </a:pPr>
            <a:endParaRPr lang="en-GB" dirty="0"/>
          </a:p>
          <a:p>
            <a:pPr indent="0" algn="l" fontAlgn="base">
              <a:lnSpc>
                <a:spcPct val="120000"/>
              </a:lnSpc>
              <a:spcBef>
                <a:spcPts val="0"/>
              </a:spcBef>
            </a:pPr>
            <a:r>
              <a:rPr lang="en-GB" b="1" i="0" dirty="0">
                <a:effectLst/>
              </a:rPr>
              <a:t>Im Krisenmanagementplan werden auch die wichtigen Rollen bei der Krisenreaktion und die Verantwortlichkeiten der einzelnen Personen festgelegt. Eine </a:t>
            </a:r>
            <a:r>
              <a:rPr lang="en-GB" b="0" i="0" dirty="0">
                <a:effectLst/>
              </a:rPr>
              <a:t>ausführliche Anleitung zur Bildung eines Krisenteams </a:t>
            </a:r>
            <a:r>
              <a:rPr lang="en-GB" sz="2500" dirty="0"/>
              <a:t>finden Sie in Modul 2.</a:t>
            </a:r>
          </a:p>
          <a:p>
            <a:pPr indent="0">
              <a:lnSpc>
                <a:spcPct val="120000"/>
              </a:lnSpc>
              <a:spcBef>
                <a:spcPts val="0"/>
              </a:spcBef>
            </a:pPr>
            <a:endParaRPr lang="en-IE" dirty="0"/>
          </a:p>
        </p:txBody>
      </p:sp>
      <p:sp>
        <p:nvSpPr>
          <p:cNvPr id="6" name="Text Placeholder 5">
            <a:extLst>
              <a:ext uri="{FF2B5EF4-FFF2-40B4-BE49-F238E27FC236}">
                <a16:creationId xmlns:a16="http://schemas.microsoft.com/office/drawing/2014/main" id="{2365E110-EFDA-86AB-C4A9-825D40DF103E}"/>
              </a:ext>
            </a:extLst>
          </p:cNvPr>
          <p:cNvSpPr>
            <a:spLocks noGrp="1"/>
          </p:cNvSpPr>
          <p:nvPr>
            <p:ph type="body" sz="quarter" idx="16"/>
          </p:nvPr>
        </p:nvSpPr>
        <p:spPr>
          <a:xfrm>
            <a:off x="2895840" y="228600"/>
            <a:ext cx="4000259" cy="960315"/>
          </a:xfrm>
        </p:spPr>
        <p:txBody>
          <a:bodyPr>
            <a:normAutofit fontScale="85000" lnSpcReduction="10000"/>
          </a:bodyPr>
          <a:lstStyle/>
          <a:p>
            <a:pPr algn="ctr"/>
            <a:r>
              <a:rPr lang="en-IE" b="1" dirty="0"/>
              <a:t>Der KMP hat wesentliche Elemente</a:t>
            </a:r>
          </a:p>
        </p:txBody>
      </p:sp>
      <p:sp>
        <p:nvSpPr>
          <p:cNvPr id="2" name="Rectangle 1">
            <a:extLst>
              <a:ext uri="{FF2B5EF4-FFF2-40B4-BE49-F238E27FC236}">
                <a16:creationId xmlns:a16="http://schemas.microsoft.com/office/drawing/2014/main" id="{589C5880-FC23-4CA5-BDF0-3B516B30AB13}"/>
              </a:ext>
            </a:extLst>
          </p:cNvPr>
          <p:cNvSpPr/>
          <p:nvPr/>
        </p:nvSpPr>
        <p:spPr>
          <a:xfrm>
            <a:off x="-15240" y="2317"/>
            <a:ext cx="2788936" cy="1186598"/>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93C12B3-4E20-17AE-6536-D8BA0001627B}"/>
              </a:ext>
            </a:extLst>
          </p:cNvPr>
          <p:cNvSpPr txBox="1"/>
          <p:nvPr/>
        </p:nvSpPr>
        <p:spPr>
          <a:xfrm>
            <a:off x="106904" y="-38007"/>
            <a:ext cx="2824555" cy="954107"/>
          </a:xfrm>
          <a:prstGeom prst="rect">
            <a:avLst/>
          </a:prstGeom>
          <a:noFill/>
        </p:spPr>
        <p:txBody>
          <a:bodyPr wrap="square" rtlCol="0">
            <a:spAutoFit/>
          </a:bodyPr>
          <a:lstStyle/>
          <a:p>
            <a:r>
              <a:rPr lang="en-GB" sz="3600" b="1" dirty="0">
                <a:solidFill>
                  <a:schemeClr val="bg1"/>
                </a:solidFill>
              </a:rPr>
              <a:t>Schritt 3 </a:t>
            </a:r>
          </a:p>
          <a:p>
            <a:r>
              <a:rPr lang="en-GB" sz="2000" dirty="0">
                <a:solidFill>
                  <a:schemeClr val="bg1"/>
                </a:solidFill>
              </a:rPr>
              <a:t>Wesentliche Elemente</a:t>
            </a:r>
            <a:endParaRPr lang="en-IE" sz="2000" dirty="0"/>
          </a:p>
        </p:txBody>
      </p:sp>
      <p:pic>
        <p:nvPicPr>
          <p:cNvPr id="3" name="Picture Placeholder 2" descr="A group of people sitting on the beach&#10;&#10;Description automatically generated with medium confidence">
            <a:extLst>
              <a:ext uri="{FF2B5EF4-FFF2-40B4-BE49-F238E27FC236}">
                <a16:creationId xmlns:a16="http://schemas.microsoft.com/office/drawing/2014/main" id="{E5262442-D397-F19C-FB66-4286EC76D220}"/>
              </a:ext>
            </a:extLst>
          </p:cNvPr>
          <p:cNvPicPr>
            <a:picLocks noGrp="1" noChangeAspect="1"/>
          </p:cNvPicPr>
          <p:nvPr>
            <p:ph type="pic" sz="quarter" idx="10"/>
          </p:nvPr>
        </p:nvPicPr>
        <p:blipFill>
          <a:blip r:embed="rId2"/>
          <a:srcRect t="4480" b="4480"/>
          <a:stretch>
            <a:fillRect/>
          </a:stretch>
        </p:blipFill>
        <p:spPr>
          <a:xfrm>
            <a:off x="7297738" y="228600"/>
            <a:ext cx="4659312" cy="6362700"/>
          </a:xfrm>
        </p:spPr>
      </p:pic>
    </p:spTree>
    <p:extLst>
      <p:ext uri="{BB962C8B-B14F-4D97-AF65-F5344CB8AC3E}">
        <p14:creationId xmlns:p14="http://schemas.microsoft.com/office/powerpoint/2010/main" val="421057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10798-9C15-5FF0-42E3-FA74F64850BB}"/>
              </a:ext>
            </a:extLst>
          </p:cNvPr>
          <p:cNvSpPr/>
          <p:nvPr/>
        </p:nvSpPr>
        <p:spPr>
          <a:xfrm>
            <a:off x="0" y="340659"/>
            <a:ext cx="5289803" cy="323625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B83365D5-1565-E6B5-BDFB-13077E488D1A}"/>
              </a:ext>
            </a:extLst>
          </p:cNvPr>
          <p:cNvSpPr>
            <a:spLocks noGrp="1"/>
          </p:cNvSpPr>
          <p:nvPr>
            <p:ph type="body" sz="quarter" idx="20"/>
          </p:nvPr>
        </p:nvSpPr>
        <p:spPr>
          <a:xfrm>
            <a:off x="5652493" y="1208436"/>
            <a:ext cx="6263651" cy="3722513"/>
          </a:xfrm>
        </p:spPr>
        <p:txBody>
          <a:bodyPr/>
          <a:lstStyle/>
          <a:p>
            <a:pPr marL="342900" indent="-342900" algn="l">
              <a:buClr>
                <a:srgbClr val="F27954"/>
              </a:buClr>
              <a:buFont typeface="Wingdings" panose="05000000000000000000" pitchFamily="2" charset="2"/>
              <a:buChar char="ü"/>
            </a:pPr>
            <a:r>
              <a:rPr lang="en-GB" sz="2200" dirty="0">
                <a:solidFill>
                  <a:srgbClr val="666666"/>
                </a:solidFill>
              </a:rPr>
              <a:t>Ein Überblick über den </a:t>
            </a:r>
            <a:r>
              <a:rPr lang="en-GB" sz="2200" b="1" dirty="0">
                <a:solidFill>
                  <a:srgbClr val="F27954"/>
                </a:solidFill>
              </a:rPr>
              <a:t>Zweck, den Umfang und die Ziele </a:t>
            </a:r>
            <a:r>
              <a:rPr lang="en-GB" sz="2200" dirty="0">
                <a:solidFill>
                  <a:srgbClr val="666666"/>
                </a:solidFill>
              </a:rPr>
              <a:t>des Plans </a:t>
            </a:r>
            <a:r>
              <a:rPr lang="en-GB" sz="2000" dirty="0">
                <a:solidFill>
                  <a:srgbClr val="666666"/>
                </a:solidFill>
              </a:rPr>
              <a:t>(diese sollten mit dem Zweck, dem Umfang und den Zielen der KMS abgestimmt sein und diese unterstützen)</a:t>
            </a:r>
          </a:p>
          <a:p>
            <a:pPr marL="342900" indent="-342900" algn="l">
              <a:buClr>
                <a:srgbClr val="F27954"/>
              </a:buClr>
              <a:buFont typeface="Wingdings" panose="05000000000000000000" pitchFamily="2" charset="2"/>
              <a:buChar char="ü"/>
            </a:pPr>
            <a:r>
              <a:rPr lang="en-GB" sz="2200" dirty="0">
                <a:solidFill>
                  <a:srgbClr val="666666"/>
                </a:solidFill>
              </a:rPr>
              <a:t>Ein </a:t>
            </a:r>
            <a:r>
              <a:rPr lang="en-GB" sz="2200" b="1" dirty="0">
                <a:solidFill>
                  <a:srgbClr val="F27954"/>
                </a:solidFill>
              </a:rPr>
              <a:t>Evakuierungsplan</a:t>
            </a:r>
          </a:p>
          <a:p>
            <a:pPr marL="342900" indent="-342900">
              <a:buClr>
                <a:srgbClr val="F27954"/>
              </a:buClr>
              <a:buFont typeface="Wingdings" panose="05000000000000000000" pitchFamily="2" charset="2"/>
              <a:buChar char="ü"/>
            </a:pPr>
            <a:r>
              <a:rPr lang="en-GB" sz="2200" dirty="0">
                <a:solidFill>
                  <a:srgbClr val="666666"/>
                </a:solidFill>
              </a:rPr>
              <a:t>Ein </a:t>
            </a:r>
            <a:r>
              <a:rPr lang="en-GB" sz="2200" b="1" dirty="0">
                <a:solidFill>
                  <a:srgbClr val="F27954"/>
                </a:solidFill>
              </a:rPr>
              <a:t>Krisenreaktionsplan </a:t>
            </a:r>
            <a:r>
              <a:rPr lang="en-GB" sz="2200" dirty="0">
                <a:solidFill>
                  <a:srgbClr val="666666"/>
                </a:solidFill>
              </a:rPr>
              <a:t>für jede Krise, der einen Rahmen für die Reaktion auf jede Krise und deren Bewältigung entwickelt. Dazu gehören verschiedene </a:t>
            </a:r>
            <a:r>
              <a:rPr lang="en-GB" sz="2200" b="1" dirty="0">
                <a:solidFill>
                  <a:srgbClr val="F27954"/>
                </a:solidFill>
              </a:rPr>
              <a:t>Verfahren </a:t>
            </a:r>
            <a:r>
              <a:rPr lang="en-GB" sz="2200" dirty="0">
                <a:solidFill>
                  <a:srgbClr val="666666"/>
                </a:solidFill>
              </a:rPr>
              <a:t>und </a:t>
            </a:r>
            <a:r>
              <a:rPr lang="en-GB" sz="2200" b="1" dirty="0">
                <a:solidFill>
                  <a:srgbClr val="F27954"/>
                </a:solidFill>
              </a:rPr>
              <a:t>Aufgaben sowie operative </a:t>
            </a:r>
            <a:r>
              <a:rPr lang="en-GB" sz="2200" dirty="0" err="1">
                <a:solidFill>
                  <a:srgbClr val="666666"/>
                </a:solidFill>
              </a:rPr>
              <a:t>Maßnahmen</a:t>
            </a:r>
            <a:endParaRPr lang="en-GB" sz="2200" dirty="0">
              <a:solidFill>
                <a:srgbClr val="666666"/>
              </a:solidFill>
            </a:endParaRPr>
          </a:p>
          <a:p>
            <a:pPr marL="342900" indent="-342900">
              <a:buClr>
                <a:srgbClr val="F27954"/>
              </a:buClr>
              <a:buFont typeface="Wingdings" panose="05000000000000000000" pitchFamily="2" charset="2"/>
              <a:buChar char="ü"/>
            </a:pPr>
            <a:r>
              <a:rPr lang="en-GB" sz="2200" b="1" dirty="0" err="1">
                <a:solidFill>
                  <a:srgbClr val="F27954"/>
                </a:solidFill>
              </a:rPr>
              <a:t>Kontaktinformationen</a:t>
            </a:r>
            <a:r>
              <a:rPr lang="en-GB" sz="2200" dirty="0">
                <a:solidFill>
                  <a:srgbClr val="666666"/>
                </a:solidFill>
              </a:rPr>
              <a:t>, einschließlich Listen von Personal, Notfällen, Gesundheit und Sicherheit, Tourismusunternehmen, </a:t>
            </a:r>
            <a:r>
              <a:rPr lang="en-GB" sz="2200" dirty="0" err="1">
                <a:solidFill>
                  <a:srgbClr val="666666"/>
                </a:solidFill>
              </a:rPr>
              <a:t>Brandschutz</a:t>
            </a:r>
            <a:r>
              <a:rPr lang="en-GB" sz="2200" dirty="0">
                <a:solidFill>
                  <a:srgbClr val="666666"/>
                </a:solidFill>
              </a:rPr>
              <a:t> etc.</a:t>
            </a:r>
          </a:p>
          <a:p>
            <a:pPr marL="342900" indent="-342900" algn="l">
              <a:buClr>
                <a:srgbClr val="F27954"/>
              </a:buClr>
              <a:buFont typeface="Wingdings" panose="05000000000000000000" pitchFamily="2" charset="2"/>
              <a:buChar char="ü"/>
            </a:pPr>
            <a:r>
              <a:rPr lang="en-GB" sz="2200" dirty="0">
                <a:solidFill>
                  <a:srgbClr val="666666"/>
                </a:solidFill>
              </a:rPr>
              <a:t>Medienmanagement unterstützt durch einen </a:t>
            </a:r>
            <a:r>
              <a:rPr lang="en-GB" sz="2200" b="1" dirty="0">
                <a:solidFill>
                  <a:srgbClr val="F27954"/>
                </a:solidFill>
              </a:rPr>
              <a:t>Kommunikationsplan</a:t>
            </a:r>
          </a:p>
          <a:p>
            <a:pPr marL="342900" indent="-342900" algn="l">
              <a:buClr>
                <a:srgbClr val="F27954"/>
              </a:buClr>
              <a:buFont typeface="Wingdings" panose="05000000000000000000" pitchFamily="2" charset="2"/>
              <a:buChar char="ü"/>
            </a:pPr>
            <a:r>
              <a:rPr lang="en-GB" sz="2200" dirty="0">
                <a:solidFill>
                  <a:srgbClr val="666666"/>
                </a:solidFill>
              </a:rPr>
              <a:t>Integration mit anderen </a:t>
            </a:r>
            <a:r>
              <a:rPr lang="en-GB" sz="2200" b="1" dirty="0">
                <a:solidFill>
                  <a:srgbClr val="F27954"/>
                </a:solidFill>
                <a:hlinkClick r:id="rId2">
                  <a:extLst>
                    <a:ext uri="{A12FA001-AC4F-418D-AE19-62706E023703}">
                      <ahyp:hlinkClr xmlns:ahyp="http://schemas.microsoft.com/office/drawing/2018/hyperlinkcolor" val="tx"/>
                    </a:ext>
                  </a:extLst>
                </a:hlinkClick>
              </a:rPr>
              <a:t>Notfallplänen</a:t>
            </a:r>
            <a:r>
              <a:rPr lang="en-GB" sz="2200" b="1" dirty="0">
                <a:solidFill>
                  <a:srgbClr val="F27954"/>
                </a:solidFill>
              </a:rPr>
              <a:t>.</a:t>
            </a:r>
          </a:p>
          <a:p>
            <a:pPr marL="342900" indent="-342900">
              <a:buClr>
                <a:srgbClr val="F27954"/>
              </a:buClr>
              <a:buFont typeface="Wingdings" panose="05000000000000000000" pitchFamily="2" charset="2"/>
              <a:buChar char="ü"/>
            </a:pPr>
            <a:endParaRPr lang="en-IE" sz="2200" dirty="0">
              <a:highlight>
                <a:srgbClr val="FFFF00"/>
              </a:highlight>
            </a:endParaRPr>
          </a:p>
        </p:txBody>
      </p:sp>
      <p:sp>
        <p:nvSpPr>
          <p:cNvPr id="4" name="Text Placeholder 3">
            <a:extLst>
              <a:ext uri="{FF2B5EF4-FFF2-40B4-BE49-F238E27FC236}">
                <a16:creationId xmlns:a16="http://schemas.microsoft.com/office/drawing/2014/main" id="{B18E68B9-98F3-F4B2-93C3-63953BC2A9E5}"/>
              </a:ext>
            </a:extLst>
          </p:cNvPr>
          <p:cNvSpPr>
            <a:spLocks noGrp="1"/>
          </p:cNvSpPr>
          <p:nvPr>
            <p:ph type="body" sz="quarter" idx="23"/>
          </p:nvPr>
        </p:nvSpPr>
        <p:spPr>
          <a:xfrm>
            <a:off x="10749497" y="6265124"/>
            <a:ext cx="1299068" cy="341263"/>
          </a:xfrm>
        </p:spPr>
        <p:txBody>
          <a:bodyPr>
            <a:noAutofit/>
          </a:bodyPr>
          <a:lstStyle/>
          <a:p>
            <a:pPr algn="ctr"/>
            <a:r>
              <a:rPr lang="en-IE" sz="2400" dirty="0">
                <a:hlinkClick r:id="rId3">
                  <a:extLst>
                    <a:ext uri="{A12FA001-AC4F-418D-AE19-62706E023703}">
                      <ahyp:hlinkClr xmlns:ahyp="http://schemas.microsoft.com/office/drawing/2018/hyperlinkcolor" val="tx"/>
                    </a:ext>
                  </a:extLst>
                </a:hlinkClick>
              </a:rPr>
              <a:t>Quell</a:t>
            </a:r>
            <a:r>
              <a:rPr lang="en-IE" sz="2400" dirty="0"/>
              <a:t>e </a:t>
            </a:r>
          </a:p>
        </p:txBody>
      </p:sp>
      <p:sp>
        <p:nvSpPr>
          <p:cNvPr id="6" name="Text Placeholder 4">
            <a:extLst>
              <a:ext uri="{FF2B5EF4-FFF2-40B4-BE49-F238E27FC236}">
                <a16:creationId xmlns:a16="http://schemas.microsoft.com/office/drawing/2014/main" id="{0D477473-97A4-0EB2-42AF-3C5997B1FB19}"/>
              </a:ext>
            </a:extLst>
          </p:cNvPr>
          <p:cNvSpPr txBox="1">
            <a:spLocks/>
          </p:cNvSpPr>
          <p:nvPr/>
        </p:nvSpPr>
        <p:spPr>
          <a:xfrm>
            <a:off x="275857" y="340659"/>
            <a:ext cx="4905744" cy="6355977"/>
          </a:xfrm>
          <a:prstGeom prst="rect">
            <a:avLst/>
          </a:prstGeom>
          <a:noFill/>
        </p:spPr>
        <p:txBody>
          <a:bodyPr vert="horz" lIns="91440" tIns="45720" rIns="91440" bIns="45720" rtlCol="0" anchor="t">
            <a:normAutofit fontScale="4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i="0" kern="1200">
                <a:solidFill>
                  <a:srgbClr val="F2795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endParaRPr lang="en-GB" sz="6400" b="1" dirty="0">
              <a:solidFill>
                <a:schemeClr val="bg1"/>
              </a:solidFill>
            </a:endParaRPr>
          </a:p>
          <a:p>
            <a:pPr>
              <a:lnSpc>
                <a:spcPct val="110000"/>
              </a:lnSpc>
              <a:spcBef>
                <a:spcPts val="0"/>
              </a:spcBef>
            </a:pPr>
            <a:r>
              <a:rPr lang="en-GB" sz="7300" b="1" dirty="0">
                <a:solidFill>
                  <a:schemeClr val="bg1"/>
                </a:solidFill>
              </a:rPr>
              <a:t>Schritt 3 </a:t>
            </a:r>
          </a:p>
          <a:p>
            <a:pPr>
              <a:lnSpc>
                <a:spcPct val="110000"/>
              </a:lnSpc>
              <a:spcBef>
                <a:spcPts val="0"/>
              </a:spcBef>
            </a:pPr>
            <a:endParaRPr lang="en-GB" sz="3500" dirty="0">
              <a:solidFill>
                <a:schemeClr val="bg1"/>
              </a:solidFill>
            </a:endParaRPr>
          </a:p>
          <a:p>
            <a:pPr>
              <a:lnSpc>
                <a:spcPct val="110000"/>
              </a:lnSpc>
              <a:spcBef>
                <a:spcPts val="0"/>
              </a:spcBef>
            </a:pPr>
            <a:r>
              <a:rPr lang="en-GB" sz="5800" dirty="0">
                <a:solidFill>
                  <a:schemeClr val="bg1"/>
                </a:solidFill>
              </a:rPr>
              <a:t>Erstellen Sie eine Liste mit allen Schlüsselelementen, die ein regionaler Krisenmanagementplan zur </a:t>
            </a:r>
            <a:r>
              <a:rPr lang="en-GB" sz="5800" dirty="0" err="1">
                <a:solidFill>
                  <a:schemeClr val="bg1"/>
                </a:solidFill>
              </a:rPr>
              <a:t>Unterstützung</a:t>
            </a:r>
            <a:r>
              <a:rPr lang="en-GB" sz="5800" dirty="0">
                <a:solidFill>
                  <a:schemeClr val="bg1"/>
                </a:solidFill>
              </a:rPr>
              <a:t> der KMS benötigt</a:t>
            </a:r>
          </a:p>
          <a:p>
            <a:pPr>
              <a:lnSpc>
                <a:spcPct val="110000"/>
              </a:lnSpc>
              <a:spcBef>
                <a:spcPts val="0"/>
              </a:spcBef>
            </a:pPr>
            <a:endParaRPr lang="en-GB" sz="3500" dirty="0">
              <a:solidFill>
                <a:srgbClr val="916395"/>
              </a:solidFill>
            </a:endParaRPr>
          </a:p>
          <a:p>
            <a:pPr>
              <a:lnSpc>
                <a:spcPct val="110000"/>
              </a:lnSpc>
              <a:spcBef>
                <a:spcPts val="0"/>
              </a:spcBef>
            </a:pPr>
            <a:endParaRPr lang="en-GB" sz="3500" dirty="0">
              <a:solidFill>
                <a:srgbClr val="916395"/>
              </a:solidFill>
            </a:endParaRPr>
          </a:p>
          <a:p>
            <a:pPr>
              <a:lnSpc>
                <a:spcPct val="110000"/>
              </a:lnSpc>
              <a:spcBef>
                <a:spcPts val="0"/>
              </a:spcBef>
            </a:pPr>
            <a:r>
              <a:rPr lang="en-GB" i="1" dirty="0"/>
              <a:t>Sobald der Leiter des </a:t>
            </a:r>
            <a:r>
              <a:rPr lang="en-GB" i="1" dirty="0" err="1"/>
              <a:t>Krisenmanagementzentrums</a:t>
            </a:r>
            <a:r>
              <a:rPr lang="en-GB" i="1" dirty="0"/>
              <a:t> die KMS verstanden hat, sollte er sich an die Arbeit machen, um den </a:t>
            </a:r>
            <a:r>
              <a:rPr lang="en-GB" i="1" dirty="0" err="1"/>
              <a:t>ergänzenden</a:t>
            </a:r>
            <a:r>
              <a:rPr lang="en-GB" i="1" dirty="0"/>
              <a:t> KMP zu entwickeln. Alle </a:t>
            </a:r>
            <a:r>
              <a:rPr lang="en-GB" i="1" dirty="0" err="1"/>
              <a:t>Schlüsselelemente</a:t>
            </a:r>
            <a:r>
              <a:rPr lang="en-GB" i="1" dirty="0"/>
              <a:t> des KMP sollten auf die </a:t>
            </a:r>
            <a:r>
              <a:rPr lang="en-GB" i="1" dirty="0" err="1"/>
              <a:t>Elemente</a:t>
            </a:r>
            <a:r>
              <a:rPr lang="en-GB" i="1" dirty="0"/>
              <a:t> der KMS abgestimmt sein. (Siehe Modul 5)</a:t>
            </a:r>
          </a:p>
          <a:p>
            <a:pPr>
              <a:lnSpc>
                <a:spcPct val="110000"/>
              </a:lnSpc>
              <a:spcBef>
                <a:spcPts val="0"/>
              </a:spcBef>
            </a:pPr>
            <a:endParaRPr lang="en-GB" sz="2900" b="1" dirty="0">
              <a:solidFill>
                <a:srgbClr val="4D4D4D"/>
              </a:solidFill>
            </a:endParaRPr>
          </a:p>
          <a:p>
            <a:pPr algn="l">
              <a:lnSpc>
                <a:spcPct val="110000"/>
              </a:lnSpc>
              <a:spcBef>
                <a:spcPts val="0"/>
              </a:spcBef>
            </a:pPr>
            <a:r>
              <a:rPr lang="en-GB" sz="2900" dirty="0">
                <a:solidFill>
                  <a:srgbClr val="666666"/>
                </a:solidFill>
                <a:hlinkClick r:id="rId3">
                  <a:extLst>
                    <a:ext uri="{A12FA001-AC4F-418D-AE19-62706E023703}">
                      <ahyp:hlinkClr xmlns:ahyp="http://schemas.microsoft.com/office/drawing/2018/hyperlinkcolor" val="tx"/>
                    </a:ext>
                  </a:extLst>
                </a:hlinkClick>
              </a:rPr>
              <a:t>Ein KMP besteht aus </a:t>
            </a:r>
            <a:r>
              <a:rPr lang="en-GB" sz="2900" dirty="0">
                <a:solidFill>
                  <a:srgbClr val="666666"/>
                </a:solidFill>
              </a:rPr>
              <a:t>mehreren </a:t>
            </a:r>
            <a:r>
              <a:rPr lang="en-GB" sz="2900" dirty="0">
                <a:solidFill>
                  <a:srgbClr val="666666"/>
                </a:solidFill>
                <a:hlinkClick r:id="rId3">
                  <a:extLst>
                    <a:ext uri="{A12FA001-AC4F-418D-AE19-62706E023703}">
                      <ahyp:hlinkClr xmlns:ahyp="http://schemas.microsoft.com/office/drawing/2018/hyperlinkcolor" val="tx"/>
                    </a:ext>
                  </a:extLst>
                </a:hlinkClick>
              </a:rPr>
              <a:t>Schlüsselelementen</a:t>
            </a:r>
            <a:r>
              <a:rPr lang="en-GB" sz="2900" dirty="0">
                <a:solidFill>
                  <a:srgbClr val="666666"/>
                </a:solidFill>
              </a:rPr>
              <a:t>. Laut Paul Kirvan, Experte für Geschäftskontinuität und Notfallwiederherstellung (BC/DR), sollte ein </a:t>
            </a:r>
            <a:r>
              <a:rPr lang="en-GB" sz="2900" dirty="0" err="1">
                <a:solidFill>
                  <a:srgbClr val="666666"/>
                </a:solidFill>
              </a:rPr>
              <a:t>Krisenmanagementplan</a:t>
            </a:r>
            <a:r>
              <a:rPr lang="en-GB" sz="2900" dirty="0">
                <a:solidFill>
                  <a:srgbClr val="666666"/>
                </a:solidFill>
              </a:rPr>
              <a:t> </a:t>
            </a:r>
            <a:r>
              <a:rPr lang="en-GB" sz="2900" dirty="0" err="1">
                <a:solidFill>
                  <a:srgbClr val="666666"/>
                </a:solidFill>
              </a:rPr>
              <a:t>folgendes</a:t>
            </a:r>
            <a:r>
              <a:rPr lang="en-GB" sz="2900" dirty="0">
                <a:solidFill>
                  <a:srgbClr val="666666"/>
                </a:solidFill>
              </a:rPr>
              <a:t> umfassen:</a:t>
            </a:r>
          </a:p>
          <a:p>
            <a:pPr>
              <a:lnSpc>
                <a:spcPct val="110000"/>
              </a:lnSpc>
              <a:spcBef>
                <a:spcPts val="0"/>
              </a:spcBef>
            </a:pPr>
            <a:endParaRPr lang="en-GB" b="1" dirty="0">
              <a:solidFill>
                <a:srgbClr val="4D4D4D"/>
              </a:solidFill>
            </a:endParaRPr>
          </a:p>
          <a:p>
            <a:pPr>
              <a:lnSpc>
                <a:spcPct val="110000"/>
              </a:lnSpc>
              <a:spcBef>
                <a:spcPts val="0"/>
              </a:spcBef>
            </a:pPr>
            <a:endParaRPr lang="en-IE" dirty="0"/>
          </a:p>
        </p:txBody>
      </p:sp>
      <p:sp>
        <p:nvSpPr>
          <p:cNvPr id="3" name="TextBox 2">
            <a:extLst>
              <a:ext uri="{FF2B5EF4-FFF2-40B4-BE49-F238E27FC236}">
                <a16:creationId xmlns:a16="http://schemas.microsoft.com/office/drawing/2014/main" id="{6719A4F3-7972-103B-4604-EF81D318B204}"/>
              </a:ext>
            </a:extLst>
          </p:cNvPr>
          <p:cNvSpPr txBox="1"/>
          <p:nvPr/>
        </p:nvSpPr>
        <p:spPr>
          <a:xfrm>
            <a:off x="5471148" y="107577"/>
            <a:ext cx="6263651" cy="1631216"/>
          </a:xfrm>
          <a:prstGeom prst="rect">
            <a:avLst/>
          </a:prstGeom>
          <a:noFill/>
        </p:spPr>
        <p:txBody>
          <a:bodyPr wrap="square" rtlCol="0">
            <a:spAutoFit/>
          </a:bodyPr>
          <a:lstStyle/>
          <a:p>
            <a:pPr algn="ctr"/>
            <a:r>
              <a:rPr lang="en-GB" sz="3200" dirty="0">
                <a:solidFill>
                  <a:srgbClr val="916395"/>
                </a:solidFill>
              </a:rPr>
              <a:t>Schlüsselelemente eines Krisenmanagementplans</a:t>
            </a:r>
          </a:p>
          <a:p>
            <a:pPr algn="ctr"/>
            <a:endParaRPr lang="en-IE" sz="3600" dirty="0"/>
          </a:p>
        </p:txBody>
      </p:sp>
    </p:spTree>
    <p:extLst>
      <p:ext uri="{BB962C8B-B14F-4D97-AF65-F5344CB8AC3E}">
        <p14:creationId xmlns:p14="http://schemas.microsoft.com/office/powerpoint/2010/main" val="4111592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398914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0E6A3D-0506-B57E-A1AE-7F1E36DD46DF}"/>
              </a:ext>
            </a:extLst>
          </p:cNvPr>
          <p:cNvSpPr/>
          <p:nvPr/>
        </p:nvSpPr>
        <p:spPr>
          <a:xfrm>
            <a:off x="0" y="600633"/>
            <a:ext cx="5289803" cy="3648637"/>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85907" y="391041"/>
            <a:ext cx="6625411" cy="3722513"/>
          </a:xfrm>
        </p:spPr>
        <p:txBody>
          <a:bodyPr/>
          <a:lstStyle/>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Bestimmen Sie die </a:t>
            </a:r>
            <a:r>
              <a:rPr lang="en-GB" sz="1800" b="1" i="0" dirty="0">
                <a:solidFill>
                  <a:srgbClr val="F27954"/>
                </a:solidFill>
                <a:effectLst/>
              </a:rPr>
              <a:t>Mitglieder des Krisenmanagementteams</a:t>
            </a:r>
            <a:r>
              <a:rPr lang="en-GB" sz="1800" b="0" i="0" dirty="0">
                <a:solidFill>
                  <a:srgbClr val="666666"/>
                </a:solidFill>
                <a:effectLst/>
              </a:rPr>
              <a:t>.</a:t>
            </a:r>
          </a:p>
          <a:p>
            <a:pPr marL="457200" indent="-457200" algn="l">
              <a:lnSpc>
                <a:spcPct val="100000"/>
              </a:lnSpc>
              <a:spcBef>
                <a:spcPts val="0"/>
              </a:spcBef>
              <a:buClr>
                <a:srgbClr val="F27954"/>
              </a:buClr>
              <a:buFont typeface="Wingdings" panose="05000000000000000000" pitchFamily="2" charset="2"/>
              <a:buChar char="ü"/>
            </a:pPr>
            <a:r>
              <a:rPr lang="en-GB" sz="1800" dirty="0" err="1">
                <a:solidFill>
                  <a:srgbClr val="666666"/>
                </a:solidFill>
              </a:rPr>
              <a:t>Bestimmen</a:t>
            </a:r>
            <a:r>
              <a:rPr lang="en-GB" sz="1800" dirty="0">
                <a:solidFill>
                  <a:srgbClr val="666666"/>
                </a:solidFill>
              </a:rPr>
              <a:t> Sie </a:t>
            </a:r>
            <a:r>
              <a:rPr lang="en-GB" sz="1800" b="1" dirty="0">
                <a:solidFill>
                  <a:srgbClr val="F27954"/>
                </a:solidFill>
              </a:rPr>
              <a:t>die Möglichkeit </a:t>
            </a:r>
            <a:r>
              <a:rPr lang="en-GB" sz="1800" b="0" i="0" dirty="0">
                <a:solidFill>
                  <a:srgbClr val="666666"/>
                </a:solidFill>
                <a:effectLst/>
              </a:rPr>
              <a:t>verschiedener Arten von </a:t>
            </a:r>
            <a:r>
              <a:rPr lang="en-GB" sz="1800" b="0" i="0" dirty="0" err="1">
                <a:solidFill>
                  <a:srgbClr val="666666"/>
                </a:solidFill>
                <a:effectLst/>
              </a:rPr>
              <a:t>Krisen</a:t>
            </a:r>
            <a:r>
              <a:rPr lang="en-GB" sz="1800" b="0" i="0" dirty="0">
                <a:solidFill>
                  <a:srgbClr val="666666"/>
                </a:solidFill>
                <a:effectLst/>
              </a:rPr>
              <a:t> </a:t>
            </a:r>
          </a:p>
          <a:p>
            <a:pPr marL="457200" indent="-457200" algn="l">
              <a:lnSpc>
                <a:spcPct val="100000"/>
              </a:lnSpc>
              <a:spcBef>
                <a:spcPts val="0"/>
              </a:spcBef>
              <a:buClr>
                <a:srgbClr val="F27954"/>
              </a:buClr>
              <a:buFont typeface="Wingdings" panose="05000000000000000000" pitchFamily="2" charset="2"/>
              <a:buChar char="ü"/>
            </a:pPr>
            <a:r>
              <a:rPr lang="en-GB" sz="1800" b="0" i="0" dirty="0" err="1">
                <a:solidFill>
                  <a:srgbClr val="666666"/>
                </a:solidFill>
                <a:effectLst/>
              </a:rPr>
              <a:t>Dokumentieren</a:t>
            </a:r>
            <a:r>
              <a:rPr lang="en-GB" sz="1800" b="0" i="0" dirty="0">
                <a:solidFill>
                  <a:srgbClr val="666666"/>
                </a:solidFill>
                <a:effectLst/>
              </a:rPr>
              <a:t> Sie, nach welchen </a:t>
            </a:r>
            <a:r>
              <a:rPr lang="en-GB" sz="1800" b="1" dirty="0">
                <a:solidFill>
                  <a:srgbClr val="F27954"/>
                </a:solidFill>
              </a:rPr>
              <a:t>Kriterien festgestellt wird, </a:t>
            </a:r>
            <a:r>
              <a:rPr lang="en-GB" sz="1800" b="0" i="0" dirty="0">
                <a:solidFill>
                  <a:srgbClr val="666666"/>
                </a:solidFill>
                <a:effectLst/>
              </a:rPr>
              <a:t>ob eine Krise eingetreten ist.</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Einrichtung von </a:t>
            </a:r>
            <a:r>
              <a:rPr lang="en-GB" sz="1800" b="1" dirty="0">
                <a:solidFill>
                  <a:srgbClr val="F27954"/>
                </a:solidFill>
              </a:rPr>
              <a:t>Überwachungssystemen </a:t>
            </a:r>
            <a:r>
              <a:rPr lang="en-GB" sz="1800" b="0" i="0" dirty="0">
                <a:solidFill>
                  <a:srgbClr val="666666"/>
                </a:solidFill>
                <a:effectLst/>
              </a:rPr>
              <a:t>und -praktiken, um </a:t>
            </a:r>
            <a:r>
              <a:rPr lang="en-GB" sz="1800" b="0" i="0" dirty="0" err="1">
                <a:solidFill>
                  <a:srgbClr val="666666"/>
                </a:solidFill>
                <a:effectLst/>
              </a:rPr>
              <a:t>Frühwarnsignale</a:t>
            </a:r>
            <a:r>
              <a:rPr lang="en-GB" sz="1800" b="0" i="0" dirty="0">
                <a:solidFill>
                  <a:srgbClr val="666666"/>
                </a:solidFill>
                <a:effectLst/>
              </a:rPr>
              <a:t> für potenzielle Krisensituationen zu erkennen.</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Legen Sie fest, wer im Krisenfall </a:t>
            </a:r>
            <a:r>
              <a:rPr lang="en-GB" sz="1800" b="1" dirty="0">
                <a:solidFill>
                  <a:srgbClr val="F27954"/>
                </a:solidFill>
              </a:rPr>
              <a:t>der/die Sprecher </a:t>
            </a:r>
            <a:r>
              <a:rPr lang="en-GB" sz="1800" b="0" i="0" dirty="0">
                <a:solidFill>
                  <a:srgbClr val="666666"/>
                </a:solidFill>
                <a:effectLst/>
              </a:rPr>
              <a:t>sein </a:t>
            </a:r>
            <a:r>
              <a:rPr lang="en-GB" sz="1800" dirty="0">
                <a:solidFill>
                  <a:srgbClr val="666666"/>
                </a:solidFill>
              </a:rPr>
              <a:t>wird/</a:t>
            </a:r>
            <a:r>
              <a:rPr lang="en-GB" sz="1800" dirty="0" err="1">
                <a:solidFill>
                  <a:srgbClr val="666666"/>
                </a:solidFill>
              </a:rPr>
              <a:t>werden</a:t>
            </a:r>
            <a:r>
              <a:rPr lang="en-GB" sz="1800" dirty="0">
                <a:solidFill>
                  <a:srgbClr val="666666"/>
                </a:solidFill>
              </a:rPr>
              <a:t>.</a:t>
            </a:r>
          </a:p>
          <a:p>
            <a:pPr marL="457200" indent="-457200" algn="l">
              <a:lnSpc>
                <a:spcPct val="100000"/>
              </a:lnSpc>
              <a:spcBef>
                <a:spcPts val="0"/>
              </a:spcBef>
              <a:buClr>
                <a:srgbClr val="F27954"/>
              </a:buClr>
              <a:buFont typeface="Wingdings" panose="05000000000000000000" pitchFamily="2" charset="2"/>
              <a:buChar char="ü"/>
            </a:pPr>
            <a:r>
              <a:rPr lang="en-GB" sz="1800" b="0" i="0" dirty="0" err="1">
                <a:solidFill>
                  <a:srgbClr val="666666"/>
                </a:solidFill>
                <a:effectLst/>
              </a:rPr>
              <a:t>Stellen</a:t>
            </a:r>
            <a:r>
              <a:rPr lang="en-GB" sz="1800" b="0" i="0" dirty="0">
                <a:solidFill>
                  <a:srgbClr val="666666"/>
                </a:solidFill>
                <a:effectLst/>
              </a:rPr>
              <a:t> Sie eine Liste der </a:t>
            </a:r>
            <a:r>
              <a:rPr lang="en-GB" sz="1800" dirty="0">
                <a:solidFill>
                  <a:srgbClr val="666666"/>
                </a:solidFill>
              </a:rPr>
              <a:t>wichtigsten </a:t>
            </a:r>
            <a:r>
              <a:rPr lang="en-GB" sz="1800" b="1" dirty="0" err="1">
                <a:solidFill>
                  <a:srgbClr val="F27954"/>
                </a:solidFill>
              </a:rPr>
              <a:t>Notfallkontakte</a:t>
            </a:r>
            <a:r>
              <a:rPr lang="en-GB" sz="1800" b="1" dirty="0">
                <a:solidFill>
                  <a:srgbClr val="F27954"/>
                </a:solidFill>
              </a:rPr>
              <a:t> </a:t>
            </a:r>
            <a:r>
              <a:rPr lang="en-GB" sz="1800" dirty="0">
                <a:solidFill>
                  <a:srgbClr val="666666"/>
                </a:solidFill>
              </a:rPr>
              <a:t>zur </a:t>
            </a:r>
            <a:r>
              <a:rPr lang="en-GB" sz="1800" b="0" i="0" dirty="0" err="1">
                <a:solidFill>
                  <a:srgbClr val="666666"/>
                </a:solidFill>
                <a:effectLst/>
              </a:rPr>
              <a:t>Verfügung</a:t>
            </a:r>
            <a:r>
              <a:rPr lang="en-GB" sz="1800" b="0" i="0" dirty="0">
                <a:solidFill>
                  <a:srgbClr val="666666"/>
                </a:solidFill>
                <a:effectLst/>
              </a:rPr>
              <a:t>.</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Dokumentieren Sie, </a:t>
            </a:r>
            <a:r>
              <a:rPr lang="en-GB" sz="1800" b="1" dirty="0">
                <a:solidFill>
                  <a:srgbClr val="F27954"/>
                </a:solidFill>
              </a:rPr>
              <a:t>wer </a:t>
            </a:r>
            <a:r>
              <a:rPr lang="en-GB" sz="1800" b="0" i="0" dirty="0">
                <a:solidFill>
                  <a:srgbClr val="666666"/>
                </a:solidFill>
                <a:effectLst/>
              </a:rPr>
              <a:t>im Falle einer Krise </a:t>
            </a:r>
            <a:r>
              <a:rPr lang="en-GB" sz="1800" b="1" dirty="0">
                <a:solidFill>
                  <a:srgbClr val="F27954"/>
                </a:solidFill>
              </a:rPr>
              <a:t>benachrichtigt werden muss </a:t>
            </a:r>
            <a:r>
              <a:rPr lang="en-GB" sz="1800" b="0" i="0" dirty="0">
                <a:solidFill>
                  <a:srgbClr val="666666"/>
                </a:solidFill>
                <a:effectLst/>
              </a:rPr>
              <a:t>und wie diese Benachrichtigung erfolgt.</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Festlegung eines </a:t>
            </a:r>
            <a:r>
              <a:rPr lang="en-GB" sz="1800" b="1" dirty="0">
                <a:solidFill>
                  <a:srgbClr val="F27954"/>
                </a:solidFill>
              </a:rPr>
              <a:t>Verfahrens zur </a:t>
            </a:r>
            <a:r>
              <a:rPr lang="en-GB" sz="1800" b="1" dirty="0">
                <a:solidFill>
                  <a:srgbClr val="F27954"/>
                </a:solidFill>
                <a:hlinkClick r:id="rId2">
                  <a:extLst>
                    <a:ext uri="{A12FA001-AC4F-418D-AE19-62706E023703}">
                      <ahyp:hlinkClr xmlns:ahyp="http://schemas.microsoft.com/office/drawing/2018/hyperlinkcolor" val="tx"/>
                    </a:ext>
                  </a:extLst>
                </a:hlinkClick>
              </a:rPr>
              <a:t>Bewertung des Vorfalls </a:t>
            </a:r>
            <a:r>
              <a:rPr lang="en-GB" sz="1800" dirty="0">
                <a:solidFill>
                  <a:srgbClr val="666666"/>
                </a:solidFill>
              </a:rPr>
              <a:t>oder der Krise</a:t>
            </a:r>
            <a:r>
              <a:rPr lang="en-GB" sz="1800" b="0" i="0" dirty="0">
                <a:solidFill>
                  <a:srgbClr val="666666"/>
                </a:solidFill>
                <a:effectLst/>
              </a:rPr>
              <a:t>, seiner möglichen Schwere und seiner Auswirkungen auf die Region und die Beteiligten.</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Identifizieren und dokumentieren Sie maßgeschneiderte </a:t>
            </a:r>
            <a:r>
              <a:rPr lang="en-GB" sz="1800" b="1" i="0" dirty="0">
                <a:solidFill>
                  <a:srgbClr val="F27954"/>
                </a:solidFill>
                <a:effectLst/>
              </a:rPr>
              <a:t>Prozesse und </a:t>
            </a:r>
            <a:r>
              <a:rPr lang="en-GB" sz="1800" b="1" dirty="0">
                <a:solidFill>
                  <a:srgbClr val="F27954"/>
                </a:solidFill>
              </a:rPr>
              <a:t>Verfahren</a:t>
            </a:r>
            <a:r>
              <a:rPr lang="en-GB" sz="1800" dirty="0">
                <a:solidFill>
                  <a:srgbClr val="666666"/>
                </a:solidFill>
              </a:rPr>
              <a:t>, die für die Reaktion </a:t>
            </a:r>
            <a:r>
              <a:rPr lang="en-GB" sz="1800" b="0" i="0" dirty="0">
                <a:solidFill>
                  <a:srgbClr val="666666"/>
                </a:solidFill>
                <a:effectLst/>
              </a:rPr>
              <a:t>auf eine Krise </a:t>
            </a:r>
            <a:r>
              <a:rPr lang="en-GB" sz="1800" dirty="0">
                <a:solidFill>
                  <a:srgbClr val="666666"/>
                </a:solidFill>
              </a:rPr>
              <a:t>erforderlich sind</a:t>
            </a:r>
            <a:r>
              <a:rPr lang="en-GB" sz="1800" b="0" i="0" dirty="0">
                <a:solidFill>
                  <a:srgbClr val="666666"/>
                </a:solidFill>
                <a:effectLst/>
              </a:rPr>
              <a:t>, und wählen Sie Notfallsammelpunkte aus, zu denen die Menschen gehen können.</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Entwickeln Sie eine </a:t>
            </a:r>
            <a:r>
              <a:rPr lang="en-GB" sz="1800" b="1" dirty="0" err="1">
                <a:solidFill>
                  <a:srgbClr val="F27954"/>
                </a:solidFill>
              </a:rPr>
              <a:t>Strategie</a:t>
            </a:r>
            <a:r>
              <a:rPr lang="en-GB" sz="1800" b="1" dirty="0">
                <a:solidFill>
                  <a:srgbClr val="F27954"/>
                </a:solidFill>
              </a:rPr>
              <a:t> </a:t>
            </a:r>
            <a:r>
              <a:rPr lang="en-GB" sz="1800" dirty="0">
                <a:solidFill>
                  <a:srgbClr val="666666"/>
                </a:solidFill>
              </a:rPr>
              <a:t>für die </a:t>
            </a:r>
            <a:r>
              <a:rPr lang="en-GB" sz="1800" dirty="0" err="1">
                <a:solidFill>
                  <a:srgbClr val="666666"/>
                </a:solidFill>
              </a:rPr>
              <a:t>Veröffentlichung</a:t>
            </a:r>
            <a:r>
              <a:rPr lang="en-GB" sz="1800" dirty="0">
                <a:solidFill>
                  <a:srgbClr val="666666"/>
                </a:solidFill>
              </a:rPr>
              <a:t> in den </a:t>
            </a:r>
            <a:r>
              <a:rPr lang="en-GB" sz="1800" b="1" dirty="0" err="1">
                <a:solidFill>
                  <a:srgbClr val="F27954"/>
                </a:solidFill>
              </a:rPr>
              <a:t>sozialen</a:t>
            </a:r>
            <a:r>
              <a:rPr lang="en-GB" sz="1800" b="1" dirty="0">
                <a:solidFill>
                  <a:srgbClr val="F27954"/>
                </a:solidFill>
              </a:rPr>
              <a:t> Medien </a:t>
            </a:r>
            <a:r>
              <a:rPr lang="en-GB" sz="1800" b="0" i="0" dirty="0">
                <a:solidFill>
                  <a:srgbClr val="666666"/>
                </a:solidFill>
                <a:effectLst/>
              </a:rPr>
              <a:t>und die Reaktion darauf.</a:t>
            </a:r>
          </a:p>
          <a:p>
            <a:pPr marL="457200" indent="-457200" algn="l">
              <a:lnSpc>
                <a:spcPct val="100000"/>
              </a:lnSpc>
              <a:spcBef>
                <a:spcPts val="0"/>
              </a:spcBef>
              <a:buClr>
                <a:srgbClr val="F27954"/>
              </a:buClr>
              <a:buFont typeface="Wingdings" panose="05000000000000000000" pitchFamily="2" charset="2"/>
              <a:buChar char="ü"/>
            </a:pPr>
            <a:r>
              <a:rPr lang="en-GB" sz="1800" b="0" i="0" dirty="0">
                <a:solidFill>
                  <a:srgbClr val="666666"/>
                </a:solidFill>
                <a:effectLst/>
              </a:rPr>
              <a:t>Bereitstellung eines </a:t>
            </a:r>
            <a:r>
              <a:rPr lang="en-GB" sz="1800" b="1" dirty="0">
                <a:solidFill>
                  <a:srgbClr val="F27954"/>
                </a:solidFill>
              </a:rPr>
              <a:t>Verfahrens zur Überprüfung </a:t>
            </a:r>
            <a:r>
              <a:rPr lang="en-GB" sz="1800" b="0" i="0" dirty="0">
                <a:solidFill>
                  <a:srgbClr val="666666"/>
                </a:solidFill>
                <a:effectLst/>
              </a:rPr>
              <a:t>der </a:t>
            </a:r>
            <a:r>
              <a:rPr lang="en-GB" sz="1800" b="0" i="0" dirty="0" err="1">
                <a:solidFill>
                  <a:srgbClr val="666666"/>
                </a:solidFill>
                <a:effectLst/>
              </a:rPr>
              <a:t>Wirksamkeit</a:t>
            </a:r>
            <a:r>
              <a:rPr lang="en-GB" sz="1800" b="0" i="0" dirty="0">
                <a:solidFill>
                  <a:srgbClr val="666666"/>
                </a:solidFill>
                <a:effectLst/>
              </a:rPr>
              <a:t> und </a:t>
            </a:r>
            <a:r>
              <a:rPr lang="en-GB" sz="1800" b="0" i="0" dirty="0" err="1">
                <a:solidFill>
                  <a:srgbClr val="666666"/>
                </a:solidFill>
                <a:effectLst/>
              </a:rPr>
              <a:t>Aktualiserung</a:t>
            </a:r>
            <a:r>
              <a:rPr lang="en-GB" sz="1800" b="0" i="0" dirty="0">
                <a:solidFill>
                  <a:srgbClr val="666666"/>
                </a:solidFill>
                <a:effectLst/>
              </a:rPr>
              <a:t> des </a:t>
            </a:r>
            <a:r>
              <a:rPr lang="en-GB" sz="1800" b="0" i="0" dirty="0" err="1">
                <a:solidFill>
                  <a:srgbClr val="666666"/>
                </a:solidFill>
                <a:effectLst/>
              </a:rPr>
              <a:t>Krisenmanagementplans</a:t>
            </a:r>
            <a:r>
              <a:rPr lang="en-GB" sz="1800" b="0" i="0" dirty="0">
                <a:solidFill>
                  <a:srgbClr val="666666"/>
                </a:solidFill>
                <a:effectLst/>
              </a:rPr>
              <a:t>.</a:t>
            </a:r>
            <a:endParaRPr lang="en-IE" sz="1800" dirty="0"/>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385482" y="600635"/>
            <a:ext cx="4397913" cy="5773271"/>
          </a:xfrm>
        </p:spPr>
        <p:txBody>
          <a:bodyPr>
            <a:normAutofit fontScale="77500" lnSpcReduction="20000"/>
          </a:bodyPr>
          <a:lstStyle/>
          <a:p>
            <a:pPr algn="l">
              <a:lnSpc>
                <a:spcPct val="110000"/>
              </a:lnSpc>
              <a:spcBef>
                <a:spcPts val="0"/>
              </a:spcBef>
            </a:pPr>
            <a:r>
              <a:rPr lang="en-GB" sz="4300" b="1" i="0" dirty="0">
                <a:solidFill>
                  <a:schemeClr val="bg1"/>
                </a:solidFill>
                <a:effectLst/>
              </a:rPr>
              <a:t>Schritt 4 </a:t>
            </a:r>
          </a:p>
          <a:p>
            <a:pPr algn="l">
              <a:lnSpc>
                <a:spcPct val="110000"/>
              </a:lnSpc>
              <a:spcBef>
                <a:spcPts val="0"/>
              </a:spcBef>
            </a:pPr>
            <a:endParaRPr lang="en-GB" sz="3500" b="1" i="0" dirty="0">
              <a:solidFill>
                <a:schemeClr val="bg1"/>
              </a:solidFill>
              <a:effectLst/>
            </a:endParaRPr>
          </a:p>
          <a:p>
            <a:pPr algn="l">
              <a:lnSpc>
                <a:spcPct val="110000"/>
              </a:lnSpc>
              <a:spcBef>
                <a:spcPts val="0"/>
              </a:spcBef>
            </a:pPr>
            <a:r>
              <a:rPr lang="en-GB" sz="3200" b="0" i="0" dirty="0">
                <a:solidFill>
                  <a:schemeClr val="bg1"/>
                </a:solidFill>
                <a:effectLst/>
              </a:rPr>
              <a:t>Die </a:t>
            </a:r>
            <a:r>
              <a:rPr lang="en-GB" sz="3200" b="0" i="0" dirty="0" err="1">
                <a:solidFill>
                  <a:schemeClr val="bg1"/>
                </a:solidFill>
                <a:effectLst/>
              </a:rPr>
              <a:t>folgenden</a:t>
            </a:r>
            <a:r>
              <a:rPr lang="en-GB" sz="3200" b="0" i="0" dirty="0">
                <a:solidFill>
                  <a:schemeClr val="bg1"/>
                </a:solidFill>
                <a:effectLst/>
              </a:rPr>
              <a:t> KMP-</a:t>
            </a:r>
            <a:r>
              <a:rPr lang="en-GB" sz="3200" b="0" i="0" dirty="0" err="1">
                <a:solidFill>
                  <a:schemeClr val="bg1"/>
                </a:solidFill>
                <a:effectLst/>
              </a:rPr>
              <a:t>Initiativen</a:t>
            </a:r>
            <a:r>
              <a:rPr lang="en-GB" sz="3200" b="0" i="0" dirty="0">
                <a:solidFill>
                  <a:schemeClr val="bg1"/>
                </a:solidFill>
                <a:effectLst/>
              </a:rPr>
              <a:t> sollten zuerst in Angriff genommen werden, um ihre Wirksamkeit zu gewährleisten. Erweitern Sie </a:t>
            </a:r>
            <a:r>
              <a:rPr lang="en-GB" sz="3200" dirty="0">
                <a:solidFill>
                  <a:schemeClr val="bg1"/>
                </a:solidFill>
              </a:rPr>
              <a:t>die Liste um die Erkenntnisse und Ergebnisse der regionalen Krisenprüfung.</a:t>
            </a:r>
            <a:endParaRPr lang="en-GB" sz="3200" b="0" i="0" dirty="0">
              <a:solidFill>
                <a:schemeClr val="bg1"/>
              </a:solidFill>
              <a:effectLst/>
            </a:endParaRPr>
          </a:p>
          <a:p>
            <a:pPr algn="l">
              <a:lnSpc>
                <a:spcPct val="110000"/>
              </a:lnSpc>
              <a:spcBef>
                <a:spcPts val="0"/>
              </a:spcBef>
            </a:pPr>
            <a:endParaRPr lang="en-GB" sz="3200" dirty="0">
              <a:solidFill>
                <a:schemeClr val="bg1"/>
              </a:solidFill>
            </a:endParaRPr>
          </a:p>
          <a:p>
            <a:pPr algn="l">
              <a:lnSpc>
                <a:spcPct val="110000"/>
              </a:lnSpc>
              <a:spcBef>
                <a:spcPts val="0"/>
              </a:spcBef>
            </a:pPr>
            <a:endParaRPr lang="en-GB" sz="3200" b="1" dirty="0">
              <a:solidFill>
                <a:schemeClr val="bg1"/>
              </a:solidFill>
            </a:endParaRPr>
          </a:p>
          <a:p>
            <a:pPr algn="l">
              <a:lnSpc>
                <a:spcPct val="110000"/>
              </a:lnSpc>
              <a:spcBef>
                <a:spcPts val="0"/>
              </a:spcBef>
            </a:pPr>
            <a:r>
              <a:rPr lang="en-GB" sz="2600" b="0" i="1" dirty="0">
                <a:effectLst/>
              </a:rPr>
              <a:t>Krisenmanagementpläne </a:t>
            </a:r>
            <a:r>
              <a:rPr lang="en-GB" sz="2600" i="1" dirty="0"/>
              <a:t>erfordern viel "Planung", </a:t>
            </a:r>
            <a:r>
              <a:rPr lang="en-GB" sz="2600" b="0" i="1" dirty="0">
                <a:effectLst/>
              </a:rPr>
              <a:t>Vorbereitung, Analyse, Diskussion, Entwicklung von Prozessen und Verfahren sowie Tests und Schulungen.</a:t>
            </a:r>
          </a:p>
          <a:p>
            <a:pPr>
              <a:lnSpc>
                <a:spcPct val="110000"/>
              </a:lnSpc>
              <a:spcBef>
                <a:spcPts val="0"/>
              </a:spcBef>
            </a:pPr>
            <a:endParaRPr lang="en-GB" b="1" i="0" dirty="0">
              <a:solidFill>
                <a:srgbClr val="4D4D4D"/>
              </a:solidFill>
              <a:effectLst/>
            </a:endParaRPr>
          </a:p>
          <a:p>
            <a:pPr>
              <a:lnSpc>
                <a:spcPct val="110000"/>
              </a:lnSpc>
              <a:spcBef>
                <a:spcPts val="0"/>
              </a:spcBef>
            </a:pPr>
            <a:endParaRPr lang="en-IE" dirty="0"/>
          </a:p>
        </p:txBody>
      </p:sp>
      <p:sp>
        <p:nvSpPr>
          <p:cNvPr id="6" name="Text Placeholder 5">
            <a:extLst>
              <a:ext uri="{FF2B5EF4-FFF2-40B4-BE49-F238E27FC236}">
                <a16:creationId xmlns:a16="http://schemas.microsoft.com/office/drawing/2014/main" id="{99634BE5-1808-DE4A-CDDF-C777DFE98B4A}"/>
              </a:ext>
            </a:extLst>
          </p:cNvPr>
          <p:cNvSpPr>
            <a:spLocks noGrp="1"/>
          </p:cNvSpPr>
          <p:nvPr>
            <p:ph type="body" sz="quarter" idx="24"/>
          </p:nvPr>
        </p:nvSpPr>
        <p:spPr/>
        <p:txBody>
          <a:bodyPr/>
          <a:lstStyle/>
          <a:p>
            <a:r>
              <a:rPr lang="en-IE" dirty="0"/>
              <a:t>1</a:t>
            </a:r>
          </a:p>
        </p:txBody>
      </p:sp>
    </p:spTree>
    <p:extLst>
      <p:ext uri="{BB962C8B-B14F-4D97-AF65-F5344CB8AC3E}">
        <p14:creationId xmlns:p14="http://schemas.microsoft.com/office/powerpoint/2010/main" val="4018840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6778D06-955F-AA3F-F90A-96D74C47CBDF}"/>
              </a:ext>
            </a:extLst>
          </p:cNvPr>
          <p:cNvSpPr>
            <a:spLocks noGrp="1"/>
          </p:cNvSpPr>
          <p:nvPr>
            <p:ph type="body" sz="quarter" idx="21"/>
          </p:nvPr>
        </p:nvSpPr>
        <p:spPr>
          <a:xfrm>
            <a:off x="0" y="1028423"/>
            <a:ext cx="3049353" cy="582221"/>
          </a:xfrm>
        </p:spPr>
        <p:txBody>
          <a:bodyPr anchor="ctr">
            <a:normAutofit/>
          </a:bodyPr>
          <a:lstStyle/>
          <a:p>
            <a:r>
              <a:rPr lang="en-IE" sz="2200" dirty="0">
                <a:solidFill>
                  <a:srgbClr val="79527B"/>
                </a:solidFill>
              </a:rPr>
              <a:t>Risikoanalyse </a:t>
            </a:r>
          </a:p>
        </p:txBody>
      </p:sp>
      <p:sp>
        <p:nvSpPr>
          <p:cNvPr id="32" name="Text Placeholder 31">
            <a:extLst>
              <a:ext uri="{FF2B5EF4-FFF2-40B4-BE49-F238E27FC236}">
                <a16:creationId xmlns:a16="http://schemas.microsoft.com/office/drawing/2014/main" id="{AE3E564E-229A-2710-8B1F-F6D184EC9E5B}"/>
              </a:ext>
            </a:extLst>
          </p:cNvPr>
          <p:cNvSpPr>
            <a:spLocks noGrp="1"/>
          </p:cNvSpPr>
          <p:nvPr>
            <p:ph type="body" sz="quarter" idx="22"/>
          </p:nvPr>
        </p:nvSpPr>
        <p:spPr>
          <a:xfrm>
            <a:off x="38290" y="1756159"/>
            <a:ext cx="3024340" cy="3345681"/>
          </a:xfrm>
        </p:spPr>
        <p:txBody>
          <a:bodyPr>
            <a:noAutofit/>
          </a:bodyPr>
          <a:lstStyle/>
          <a:p>
            <a:pPr marL="0" indent="0">
              <a:lnSpc>
                <a:spcPct val="100000"/>
              </a:lnSpc>
              <a:spcBef>
                <a:spcPts val="0"/>
              </a:spcBef>
            </a:pPr>
            <a:r>
              <a:rPr lang="en-GB" sz="1800" dirty="0"/>
              <a:t>Sie</a:t>
            </a:r>
            <a:r>
              <a:rPr lang="en-GB" sz="1800" b="0" i="0" dirty="0">
                <a:effectLst/>
              </a:rPr>
              <a:t> skizziert die Szenarien und Krisen, die auf die Region zukommen könnten. Eine genauere Vorstellung von diesen potenziellen Ereignissen hilft bei der Ausarbeitung des Plans. Es muss nicht jedes Risiko enthalten sein, aber es gibt ein breites Spektrum, wie z. B. </a:t>
            </a:r>
            <a:r>
              <a:rPr lang="en-GB" sz="1800" b="0" i="0" dirty="0" err="1">
                <a:effectLst/>
              </a:rPr>
              <a:t>eine</a:t>
            </a:r>
            <a:r>
              <a:rPr lang="en-GB" sz="1800" b="0" i="0" dirty="0">
                <a:effectLst/>
              </a:rPr>
              <a:t> </a:t>
            </a:r>
            <a:r>
              <a:rPr lang="en-GB" sz="1800" b="0" i="0" dirty="0" err="1">
                <a:effectLst/>
              </a:rPr>
              <a:t>Naturkatastrophe</a:t>
            </a:r>
            <a:r>
              <a:rPr lang="en-GB" sz="1800" b="0" i="0" dirty="0">
                <a:effectLst/>
              </a:rPr>
              <a:t>, ein </a:t>
            </a:r>
            <a:r>
              <a:rPr lang="en-GB" sz="1800" b="0" i="0" dirty="0" err="1">
                <a:effectLst/>
              </a:rPr>
              <a:t>Cyberangriff</a:t>
            </a:r>
            <a:r>
              <a:rPr lang="en-GB" sz="1800" b="0" i="0" dirty="0">
                <a:effectLst/>
              </a:rPr>
              <a:t>, ein </a:t>
            </a:r>
            <a:r>
              <a:rPr lang="en-GB" sz="1800" b="0" i="0" dirty="0" err="1">
                <a:effectLst/>
              </a:rPr>
              <a:t>technisches</a:t>
            </a:r>
            <a:r>
              <a:rPr lang="en-GB" sz="1800" b="0" i="0" dirty="0">
                <a:effectLst/>
              </a:rPr>
              <a:t> </a:t>
            </a:r>
            <a:r>
              <a:rPr lang="en-GB" sz="1800" b="0" i="0" dirty="0" err="1">
                <a:effectLst/>
              </a:rPr>
              <a:t>Versagen</a:t>
            </a:r>
            <a:r>
              <a:rPr lang="en-GB" sz="1800" b="0" i="0" dirty="0">
                <a:effectLst/>
              </a:rPr>
              <a:t>, eine Finanzkrise, ein Unfall und ein Ausfall von Dienstleistungen. Dies wird in der vorhergehenden Phase der KMS behandelt. </a:t>
            </a:r>
            <a:endParaRPr lang="en-IE" sz="1800" dirty="0"/>
          </a:p>
        </p:txBody>
      </p:sp>
      <p:sp>
        <p:nvSpPr>
          <p:cNvPr id="39" name="Text Placeholder 38">
            <a:extLst>
              <a:ext uri="{FF2B5EF4-FFF2-40B4-BE49-F238E27FC236}">
                <a16:creationId xmlns:a16="http://schemas.microsoft.com/office/drawing/2014/main" id="{6D1039CD-DEA2-AF78-FEA1-1E750D965B2E}"/>
              </a:ext>
            </a:extLst>
          </p:cNvPr>
          <p:cNvSpPr>
            <a:spLocks noGrp="1"/>
          </p:cNvSpPr>
          <p:nvPr>
            <p:ph type="body" sz="quarter" idx="29"/>
          </p:nvPr>
        </p:nvSpPr>
        <p:spPr>
          <a:xfrm>
            <a:off x="10764" y="152178"/>
            <a:ext cx="12181236" cy="730730"/>
          </a:xfrm>
          <a:solidFill>
            <a:srgbClr val="086D6E"/>
          </a:solidFill>
        </p:spPr>
        <p:txBody>
          <a:bodyPr>
            <a:normAutofit/>
          </a:bodyPr>
          <a:lstStyle/>
          <a:p>
            <a:r>
              <a:rPr lang="en-IE" dirty="0">
                <a:solidFill>
                  <a:schemeClr val="bg1"/>
                </a:solidFill>
              </a:rPr>
              <a:t>10 Schlüsselelemente eines regionalen Krisenmanagementplans</a:t>
            </a:r>
          </a:p>
        </p:txBody>
      </p:sp>
      <p:sp>
        <p:nvSpPr>
          <p:cNvPr id="40" name="Text Placeholder 30">
            <a:extLst>
              <a:ext uri="{FF2B5EF4-FFF2-40B4-BE49-F238E27FC236}">
                <a16:creationId xmlns:a16="http://schemas.microsoft.com/office/drawing/2014/main" id="{7B508EDD-4D48-E30D-7D6B-B78C6A19BEA7}"/>
              </a:ext>
            </a:extLst>
          </p:cNvPr>
          <p:cNvSpPr txBox="1">
            <a:spLocks/>
          </p:cNvSpPr>
          <p:nvPr/>
        </p:nvSpPr>
        <p:spPr>
          <a:xfrm>
            <a:off x="2962275" y="1056721"/>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916395"/>
                </a:solidFill>
              </a:rPr>
              <a:t>Aktivierungsprotokoll</a:t>
            </a:r>
          </a:p>
        </p:txBody>
      </p:sp>
      <p:sp>
        <p:nvSpPr>
          <p:cNvPr id="41" name="Text Placeholder 31">
            <a:extLst>
              <a:ext uri="{FF2B5EF4-FFF2-40B4-BE49-F238E27FC236}">
                <a16:creationId xmlns:a16="http://schemas.microsoft.com/office/drawing/2014/main" id="{4A187A39-57D1-DE45-A890-0C32F3411930}"/>
              </a:ext>
            </a:extLst>
          </p:cNvPr>
          <p:cNvSpPr txBox="1">
            <a:spLocks/>
          </p:cNvSpPr>
          <p:nvPr/>
        </p:nvSpPr>
        <p:spPr>
          <a:xfrm>
            <a:off x="3000565" y="1750747"/>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Der KMP sollte ein System </a:t>
            </a:r>
            <a:r>
              <a:rPr lang="en-GB" sz="1800" dirty="0" err="1"/>
              <a:t>mit</a:t>
            </a:r>
            <a:r>
              <a:rPr lang="en-GB" sz="1800" dirty="0"/>
              <a:t> einer Reihe von Schritten, Regeln, Auslösern und Kommunikation als natürliche erste Reaktion auf einen bestimmten Notfall haben. Definieren Sie unter Verwendung von Dringlichkeitsstufen als Kriterien für die Reaktionsstufe die Umstände, die eine bestimmte </a:t>
            </a:r>
            <a:r>
              <a:rPr lang="en-GB" sz="1800" dirty="0" err="1"/>
              <a:t>Krisenreaktion</a:t>
            </a:r>
            <a:r>
              <a:rPr lang="en-GB" sz="1800" dirty="0"/>
              <a:t> </a:t>
            </a:r>
            <a:r>
              <a:rPr lang="en-GB" sz="1800" dirty="0" err="1"/>
              <a:t>auslösen</a:t>
            </a:r>
            <a:r>
              <a:rPr lang="en-GB" sz="1800" dirty="0"/>
              <a:t>. Das Protokoll sollte eine Art der Kommunikation vorsehen, die das Ende einer Krise signalisiert. </a:t>
            </a:r>
            <a:endParaRPr lang="en-IE" sz="1800" dirty="0"/>
          </a:p>
        </p:txBody>
      </p:sp>
      <p:sp>
        <p:nvSpPr>
          <p:cNvPr id="42" name="Text Placeholder 30">
            <a:extLst>
              <a:ext uri="{FF2B5EF4-FFF2-40B4-BE49-F238E27FC236}">
                <a16:creationId xmlns:a16="http://schemas.microsoft.com/office/drawing/2014/main" id="{3E370E48-B65C-D9FD-683A-D780F069F2D1}"/>
              </a:ext>
            </a:extLst>
          </p:cNvPr>
          <p:cNvSpPr txBox="1">
            <a:spLocks/>
          </p:cNvSpPr>
          <p:nvPr/>
        </p:nvSpPr>
        <p:spPr>
          <a:xfrm>
            <a:off x="6011628" y="1037394"/>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3AA091"/>
                </a:solidFill>
              </a:rPr>
              <a:t>Befehlskette</a:t>
            </a:r>
          </a:p>
        </p:txBody>
      </p:sp>
      <p:sp>
        <p:nvSpPr>
          <p:cNvPr id="43" name="Text Placeholder 31">
            <a:extLst>
              <a:ext uri="{FF2B5EF4-FFF2-40B4-BE49-F238E27FC236}">
                <a16:creationId xmlns:a16="http://schemas.microsoft.com/office/drawing/2014/main" id="{7CD644E0-E07A-642F-4038-A3D8AB986571}"/>
              </a:ext>
            </a:extLst>
          </p:cNvPr>
          <p:cNvSpPr txBox="1">
            <a:spLocks/>
          </p:cNvSpPr>
          <p:nvPr/>
        </p:nvSpPr>
        <p:spPr>
          <a:xfrm>
            <a:off x="6049918" y="1731420"/>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Eine Region muss ein regionales Organigramm für das Krisenmanagement erstellen, damit klar ist, wer was tut, wer die endgültigen Befugnisse hat und wer wem unterstellt ist. Ein gut definiertes Organigramm unterstützt die Koordination und Konsistenz, die in fragmentierten Regionen manchmal nur schwer zu erreichen ist. Je nach Schwere des Ereignisses </a:t>
            </a:r>
            <a:r>
              <a:rPr lang="en-GB" sz="1800" dirty="0" err="1"/>
              <a:t>kann</a:t>
            </a:r>
            <a:r>
              <a:rPr lang="en-GB" sz="1800" dirty="0"/>
              <a:t> der KMP </a:t>
            </a:r>
            <a:r>
              <a:rPr lang="en-GB" sz="1800" dirty="0" err="1"/>
              <a:t>zusätzliche</a:t>
            </a:r>
            <a:r>
              <a:rPr lang="en-GB" sz="1800" dirty="0"/>
              <a:t> </a:t>
            </a:r>
            <a:r>
              <a:rPr lang="en-GB" sz="1800" dirty="0" err="1"/>
              <a:t>Führungsebenen</a:t>
            </a:r>
            <a:r>
              <a:rPr lang="en-GB" sz="1800" dirty="0"/>
              <a:t> </a:t>
            </a:r>
            <a:r>
              <a:rPr lang="en-GB" sz="1800" dirty="0" err="1"/>
              <a:t>erfordern</a:t>
            </a:r>
            <a:r>
              <a:rPr lang="en-GB" sz="1800" dirty="0"/>
              <a:t>.</a:t>
            </a:r>
            <a:endParaRPr lang="en-IE" sz="1800" dirty="0"/>
          </a:p>
        </p:txBody>
      </p:sp>
      <p:sp>
        <p:nvSpPr>
          <p:cNvPr id="44" name="Text Placeholder 30">
            <a:extLst>
              <a:ext uri="{FF2B5EF4-FFF2-40B4-BE49-F238E27FC236}">
                <a16:creationId xmlns:a16="http://schemas.microsoft.com/office/drawing/2014/main" id="{9824C71D-AEA9-C72F-B923-10D1C2344007}"/>
              </a:ext>
            </a:extLst>
          </p:cNvPr>
          <p:cNvSpPr txBox="1">
            <a:spLocks/>
          </p:cNvSpPr>
          <p:nvPr/>
        </p:nvSpPr>
        <p:spPr>
          <a:xfrm>
            <a:off x="9104357" y="1056721"/>
            <a:ext cx="3049353" cy="582221"/>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solidFill>
                  <a:srgbClr val="F27954"/>
                </a:solidFill>
              </a:rPr>
              <a:t>Plan der Kommandozentrale</a:t>
            </a:r>
          </a:p>
        </p:txBody>
      </p:sp>
      <p:sp>
        <p:nvSpPr>
          <p:cNvPr id="45" name="Text Placeholder 31">
            <a:extLst>
              <a:ext uri="{FF2B5EF4-FFF2-40B4-BE49-F238E27FC236}">
                <a16:creationId xmlns:a16="http://schemas.microsoft.com/office/drawing/2014/main" id="{8AED5836-BB10-736F-2447-C4A5307FA4A0}"/>
              </a:ext>
            </a:extLst>
          </p:cNvPr>
          <p:cNvSpPr txBox="1">
            <a:spLocks/>
          </p:cNvSpPr>
          <p:nvPr/>
        </p:nvSpPr>
        <p:spPr>
          <a:xfrm>
            <a:off x="9142647" y="1750747"/>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Dies </a:t>
            </a:r>
            <a:r>
              <a:rPr lang="en-GB" sz="1800" dirty="0" err="1"/>
              <a:t>wird</a:t>
            </a:r>
            <a:r>
              <a:rPr lang="en-GB" sz="1800" dirty="0"/>
              <a:t> </a:t>
            </a:r>
            <a:r>
              <a:rPr lang="en-GB" sz="1800" dirty="0" err="1"/>
              <a:t>als</a:t>
            </a:r>
            <a:r>
              <a:rPr lang="en-GB" sz="1800" dirty="0"/>
              <a:t> Krisenmanagementeinheit oder -</a:t>
            </a:r>
            <a:r>
              <a:rPr lang="en-GB" sz="1800" dirty="0" err="1"/>
              <a:t>zentrum</a:t>
            </a:r>
            <a:r>
              <a:rPr lang="en-GB" sz="1800" dirty="0"/>
              <a:t> bezeichnet und dient dem Team während einer Krise als Operationsbasis. Außerdem verfügt es über die Ressourcen, Vorräte und Versorgungseinrichtungen, die das Team oder die Freiwilligen benötigen. Für den Fall, dass die erste </a:t>
            </a:r>
            <a:r>
              <a:rPr lang="en-GB" sz="1800" dirty="0" err="1"/>
              <a:t>Kommandozentrale</a:t>
            </a:r>
            <a:r>
              <a:rPr lang="en-GB" sz="1800" dirty="0"/>
              <a:t> nicht verfügbar ist, kann es für die Region notwendig sein, eine </a:t>
            </a:r>
            <a:r>
              <a:rPr lang="en-GB" sz="1800" dirty="0" err="1"/>
              <a:t>Ersatzkommandozentrale</a:t>
            </a:r>
            <a:r>
              <a:rPr lang="en-GB" sz="1800" dirty="0"/>
              <a:t> </a:t>
            </a:r>
            <a:r>
              <a:rPr lang="en-GB" sz="1800" dirty="0" err="1"/>
              <a:t>zu</a:t>
            </a:r>
            <a:r>
              <a:rPr lang="en-GB" sz="1800" dirty="0"/>
              <a:t> </a:t>
            </a:r>
            <a:r>
              <a:rPr lang="en-GB" sz="1800" dirty="0" err="1"/>
              <a:t>bestimmen</a:t>
            </a:r>
            <a:r>
              <a:rPr lang="en-GB" sz="1800" dirty="0"/>
              <a:t>. Bitte lesen Sie in Modul 2 nach, wie ein Krisenmanagementstab eingerichtet wird.</a:t>
            </a:r>
            <a:endParaRPr lang="en-IE" sz="1800" dirty="0"/>
          </a:p>
        </p:txBody>
      </p:sp>
    </p:spTree>
    <p:extLst>
      <p:ext uri="{BB962C8B-B14F-4D97-AF65-F5344CB8AC3E}">
        <p14:creationId xmlns:p14="http://schemas.microsoft.com/office/powerpoint/2010/main" val="2234148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6778D06-955F-AA3F-F90A-96D74C47CBDF}"/>
              </a:ext>
            </a:extLst>
          </p:cNvPr>
          <p:cNvSpPr>
            <a:spLocks noGrp="1"/>
          </p:cNvSpPr>
          <p:nvPr>
            <p:ph type="body" sz="quarter" idx="21"/>
          </p:nvPr>
        </p:nvSpPr>
        <p:spPr>
          <a:xfrm>
            <a:off x="0" y="1028423"/>
            <a:ext cx="3049353" cy="582221"/>
          </a:xfrm>
        </p:spPr>
        <p:txBody>
          <a:bodyPr anchor="ctr">
            <a:normAutofit fontScale="85000" lnSpcReduction="10000"/>
          </a:bodyPr>
          <a:lstStyle/>
          <a:p>
            <a:r>
              <a:rPr lang="en-IE" sz="2200" dirty="0">
                <a:solidFill>
                  <a:srgbClr val="79527B"/>
                </a:solidFill>
              </a:rPr>
              <a:t>Reaktionsaktionsplan</a:t>
            </a:r>
          </a:p>
        </p:txBody>
      </p:sp>
      <p:sp>
        <p:nvSpPr>
          <p:cNvPr id="32" name="Text Placeholder 31">
            <a:extLst>
              <a:ext uri="{FF2B5EF4-FFF2-40B4-BE49-F238E27FC236}">
                <a16:creationId xmlns:a16="http://schemas.microsoft.com/office/drawing/2014/main" id="{AE3E564E-229A-2710-8B1F-F6D184EC9E5B}"/>
              </a:ext>
            </a:extLst>
          </p:cNvPr>
          <p:cNvSpPr>
            <a:spLocks noGrp="1"/>
          </p:cNvSpPr>
          <p:nvPr>
            <p:ph type="body" sz="quarter" idx="22"/>
          </p:nvPr>
        </p:nvSpPr>
        <p:spPr>
          <a:xfrm>
            <a:off x="38290" y="1756159"/>
            <a:ext cx="3024340" cy="3345681"/>
          </a:xfrm>
        </p:spPr>
        <p:txBody>
          <a:bodyPr>
            <a:noAutofit/>
          </a:bodyPr>
          <a:lstStyle/>
          <a:p>
            <a:pPr marL="0" indent="0">
              <a:lnSpc>
                <a:spcPct val="100000"/>
              </a:lnSpc>
              <a:spcBef>
                <a:spcPts val="0"/>
              </a:spcBef>
            </a:pPr>
            <a:r>
              <a:rPr lang="en-GB" sz="1800" dirty="0"/>
              <a:t>Die Region muss detailliert planen, wie sie auf verschiedene Szenarien, Risiken und Gefahren reagieren wird. Zu dieser Planung gehört auch die Zuweisung der Verantwortung für die einzelnen Aufgaben. Diese Reaktionsmaßnahmen sollten als modulare Elemente betrachtet werden, die so eingesetzt werden sollten, als ob die Krisensituation tatsächlich </a:t>
            </a:r>
            <a:r>
              <a:rPr lang="en-GB" sz="1800" dirty="0" err="1"/>
              <a:t>eintreten</a:t>
            </a:r>
            <a:r>
              <a:rPr lang="en-GB" sz="1800" dirty="0"/>
              <a:t> </a:t>
            </a:r>
            <a:r>
              <a:rPr lang="en-GB" sz="1800" dirty="0" err="1"/>
              <a:t>würde</a:t>
            </a:r>
            <a:r>
              <a:rPr lang="en-GB" sz="1800" dirty="0"/>
              <a:t>. </a:t>
            </a:r>
            <a:r>
              <a:rPr lang="en-GB" sz="1800" dirty="0" err="1"/>
              <a:t>Diese</a:t>
            </a:r>
            <a:r>
              <a:rPr lang="en-GB" sz="1800" dirty="0"/>
              <a:t> Konzeption von </a:t>
            </a:r>
            <a:r>
              <a:rPr lang="en-GB" sz="1800" dirty="0" err="1"/>
              <a:t>Krisen</a:t>
            </a:r>
            <a:r>
              <a:rPr lang="en-GB" sz="1800" dirty="0"/>
              <a:t> </a:t>
            </a:r>
            <a:r>
              <a:rPr lang="en-GB" sz="1800" dirty="0" err="1"/>
              <a:t>macht</a:t>
            </a:r>
            <a:r>
              <a:rPr lang="en-GB" sz="1800" dirty="0"/>
              <a:t> </a:t>
            </a:r>
            <a:r>
              <a:rPr lang="en-GB" sz="1800" dirty="0" err="1"/>
              <a:t>regionale</a:t>
            </a:r>
            <a:r>
              <a:rPr lang="en-GB" sz="1800" dirty="0"/>
              <a:t> KMP durchführbar und anpassungsfähig. </a:t>
            </a:r>
            <a:endParaRPr lang="en-IE" sz="1800" dirty="0"/>
          </a:p>
        </p:txBody>
      </p:sp>
      <p:sp>
        <p:nvSpPr>
          <p:cNvPr id="39" name="Text Placeholder 38">
            <a:extLst>
              <a:ext uri="{FF2B5EF4-FFF2-40B4-BE49-F238E27FC236}">
                <a16:creationId xmlns:a16="http://schemas.microsoft.com/office/drawing/2014/main" id="{6D1039CD-DEA2-AF78-FEA1-1E750D965B2E}"/>
              </a:ext>
            </a:extLst>
          </p:cNvPr>
          <p:cNvSpPr>
            <a:spLocks noGrp="1"/>
          </p:cNvSpPr>
          <p:nvPr>
            <p:ph type="body" sz="quarter" idx="29"/>
          </p:nvPr>
        </p:nvSpPr>
        <p:spPr>
          <a:xfrm>
            <a:off x="10764" y="152178"/>
            <a:ext cx="12181236" cy="730730"/>
          </a:xfrm>
          <a:solidFill>
            <a:srgbClr val="086D6E"/>
          </a:solidFill>
        </p:spPr>
        <p:txBody>
          <a:bodyPr>
            <a:normAutofit/>
          </a:bodyPr>
          <a:lstStyle/>
          <a:p>
            <a:r>
              <a:rPr lang="en-IE" dirty="0">
                <a:solidFill>
                  <a:schemeClr val="bg1"/>
                </a:solidFill>
              </a:rPr>
              <a:t>10 Schlüsselelemente eines regionalen Krisenmanagementplans</a:t>
            </a:r>
          </a:p>
        </p:txBody>
      </p:sp>
      <p:sp>
        <p:nvSpPr>
          <p:cNvPr id="40" name="Text Placeholder 30">
            <a:extLst>
              <a:ext uri="{FF2B5EF4-FFF2-40B4-BE49-F238E27FC236}">
                <a16:creationId xmlns:a16="http://schemas.microsoft.com/office/drawing/2014/main" id="{7B508EDD-4D48-E30D-7D6B-B78C6A19BEA7}"/>
              </a:ext>
            </a:extLst>
          </p:cNvPr>
          <p:cNvSpPr txBox="1">
            <a:spLocks/>
          </p:cNvSpPr>
          <p:nvPr/>
        </p:nvSpPr>
        <p:spPr>
          <a:xfrm>
            <a:off x="3429000" y="1042572"/>
            <a:ext cx="5334000"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3AA091"/>
                </a:solidFill>
              </a:rPr>
              <a:t>Interner Kommunikationsplan</a:t>
            </a:r>
          </a:p>
        </p:txBody>
      </p:sp>
      <p:sp>
        <p:nvSpPr>
          <p:cNvPr id="41" name="Text Placeholder 31">
            <a:extLst>
              <a:ext uri="{FF2B5EF4-FFF2-40B4-BE49-F238E27FC236}">
                <a16:creationId xmlns:a16="http://schemas.microsoft.com/office/drawing/2014/main" id="{4A187A39-57D1-DE45-A890-0C32F3411930}"/>
              </a:ext>
            </a:extLst>
          </p:cNvPr>
          <p:cNvSpPr txBox="1">
            <a:spLocks/>
          </p:cNvSpPr>
          <p:nvPr/>
        </p:nvSpPr>
        <p:spPr>
          <a:xfrm>
            <a:off x="3049353" y="1610644"/>
            <a:ext cx="6055004" cy="5247355"/>
          </a:xfrm>
          <a:prstGeom prst="rect">
            <a:avLst/>
          </a:prstGeom>
          <a:solidFill>
            <a:srgbClr val="3AA091"/>
          </a:solidFill>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endParaRPr lang="en-GB" sz="1800" dirty="0"/>
          </a:p>
          <a:p>
            <a:pPr marL="0" indent="0">
              <a:lnSpc>
                <a:spcPct val="100000"/>
              </a:lnSpc>
              <a:spcBef>
                <a:spcPts val="0"/>
              </a:spcBef>
            </a:pPr>
            <a:r>
              <a:rPr lang="en-GB" sz="1800" dirty="0"/>
              <a:t>Die Regionen müssen Systeme und Sicherungsmethoden für die Kommunikation zwischen den Mitgliedern des Krisenmanagementteams einrichten. Sammeln Sie die Kontaktinformationen aller Teammitglieder sowie aller Personen, die sie eventuell hinzuziehen müssen, einschließlich externer Berater und Fachleute. </a:t>
            </a:r>
          </a:p>
          <a:p>
            <a:pPr marL="0" indent="0">
              <a:lnSpc>
                <a:spcPct val="100000"/>
              </a:lnSpc>
              <a:spcBef>
                <a:spcPts val="0"/>
              </a:spcBef>
            </a:pPr>
            <a:endParaRPr lang="en-GB" sz="1800" dirty="0"/>
          </a:p>
          <a:p>
            <a:pPr marL="0" indent="0">
              <a:lnSpc>
                <a:spcPct val="100000"/>
              </a:lnSpc>
              <a:spcBef>
                <a:spcPts val="0"/>
              </a:spcBef>
            </a:pPr>
            <a:r>
              <a:rPr lang="en-GB" sz="1800" dirty="0"/>
              <a:t>Schaffen Sie </a:t>
            </a:r>
            <a:r>
              <a:rPr lang="en-GB" sz="1800" dirty="0" err="1"/>
              <a:t>Möglichkeiten</a:t>
            </a:r>
            <a:r>
              <a:rPr lang="en-GB" sz="1800" dirty="0"/>
              <a:t>, </a:t>
            </a:r>
            <a:r>
              <a:rPr lang="en-GB" sz="1800" dirty="0" err="1"/>
              <a:t>zur</a:t>
            </a:r>
            <a:r>
              <a:rPr lang="en-GB" sz="1800" dirty="0"/>
              <a:t> </a:t>
            </a:r>
            <a:r>
              <a:rPr lang="en-GB" sz="1800" dirty="0" err="1"/>
              <a:t>Weitergabe</a:t>
            </a:r>
            <a:r>
              <a:rPr lang="en-GB" sz="1800" dirty="0"/>
              <a:t> </a:t>
            </a:r>
            <a:r>
              <a:rPr lang="en-GB" sz="1800" dirty="0" err="1"/>
              <a:t>dringender</a:t>
            </a:r>
            <a:r>
              <a:rPr lang="en-GB" sz="1800" dirty="0"/>
              <a:t> Informationen an alle Mitarbeiter, z. B. durch den Einsatz eines Benachrichtigungsanbieters, der SMS und automatische Anrufe versendet, oder durch die Einführung einer Methode, mit der Ihre Mitarbeiter sich melden und ihre Sicherheit und ihren Aufenthaltsort mitteilen können. </a:t>
            </a:r>
          </a:p>
          <a:p>
            <a:pPr marL="0" indent="0">
              <a:lnSpc>
                <a:spcPct val="100000"/>
              </a:lnSpc>
              <a:spcBef>
                <a:spcPts val="0"/>
              </a:spcBef>
            </a:pPr>
            <a:endParaRPr lang="en-GB" sz="1800" dirty="0"/>
          </a:p>
          <a:p>
            <a:pPr marL="0" indent="0">
              <a:lnSpc>
                <a:spcPct val="100000"/>
              </a:lnSpc>
              <a:spcBef>
                <a:spcPts val="0"/>
              </a:spcBef>
            </a:pPr>
            <a:r>
              <a:rPr lang="en-GB" sz="1800" dirty="0"/>
              <a:t>Legen Sie fest, wie sensible </a:t>
            </a:r>
            <a:r>
              <a:rPr lang="en-GB" sz="1800" dirty="0" err="1"/>
              <a:t>Nachrichten</a:t>
            </a:r>
            <a:r>
              <a:rPr lang="en-GB" sz="1800" dirty="0"/>
              <a:t> wie z. B. eine Bedrohung für den Ruf der Region </a:t>
            </a:r>
            <a:r>
              <a:rPr lang="en-GB" sz="1800" dirty="0" err="1"/>
              <a:t>oder</a:t>
            </a:r>
            <a:r>
              <a:rPr lang="en-GB" sz="1800" dirty="0"/>
              <a:t> </a:t>
            </a:r>
            <a:r>
              <a:rPr lang="en-GB" sz="1800" dirty="0" err="1"/>
              <a:t>ein</a:t>
            </a:r>
            <a:r>
              <a:rPr lang="en-GB" sz="1800" dirty="0"/>
              <a:t> </a:t>
            </a:r>
            <a:r>
              <a:rPr lang="en-GB" sz="1800" dirty="0" err="1"/>
              <a:t>Todesfall</a:t>
            </a:r>
            <a:r>
              <a:rPr lang="en-GB" sz="1800" dirty="0"/>
              <a:t> intern weitergegeben werden sollen. Legen Sie außerdem einen Zeitplan und einen Mechanismus für Aktualisierungen fest. </a:t>
            </a:r>
            <a:endParaRPr lang="en-IE" sz="1800" dirty="0"/>
          </a:p>
        </p:txBody>
      </p:sp>
      <p:sp>
        <p:nvSpPr>
          <p:cNvPr id="44" name="Text Placeholder 30">
            <a:extLst>
              <a:ext uri="{FF2B5EF4-FFF2-40B4-BE49-F238E27FC236}">
                <a16:creationId xmlns:a16="http://schemas.microsoft.com/office/drawing/2014/main" id="{9824C71D-AEA9-C72F-B923-10D1C2344007}"/>
              </a:ext>
            </a:extLst>
          </p:cNvPr>
          <p:cNvSpPr txBox="1">
            <a:spLocks/>
          </p:cNvSpPr>
          <p:nvPr/>
        </p:nvSpPr>
        <p:spPr>
          <a:xfrm>
            <a:off x="9104357" y="1056721"/>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F27954"/>
                </a:solidFill>
              </a:rPr>
              <a:t>Ressourcen</a:t>
            </a:r>
          </a:p>
        </p:txBody>
      </p:sp>
      <p:sp>
        <p:nvSpPr>
          <p:cNvPr id="45" name="Text Placeholder 31">
            <a:extLst>
              <a:ext uri="{FF2B5EF4-FFF2-40B4-BE49-F238E27FC236}">
                <a16:creationId xmlns:a16="http://schemas.microsoft.com/office/drawing/2014/main" id="{8AED5836-BB10-736F-2447-C4A5307FA4A0}"/>
              </a:ext>
            </a:extLst>
          </p:cNvPr>
          <p:cNvSpPr txBox="1">
            <a:spLocks/>
          </p:cNvSpPr>
          <p:nvPr/>
        </p:nvSpPr>
        <p:spPr>
          <a:xfrm>
            <a:off x="9104357" y="1756159"/>
            <a:ext cx="3095435"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Hier muss das Krisenmanagementteam an alles denken, was es brauchen könnte, von Schutzhelmen über Mobiltelefone und einen eigenen Wohnsitz bis hin zu Kreditkarten, Fahrzeugen und einem Berater für die Öffentlichkeitsarbeit, und dies </a:t>
            </a:r>
            <a:r>
              <a:rPr lang="en-GB" sz="1800" dirty="0" err="1"/>
              <a:t>auflisten</a:t>
            </a:r>
            <a:r>
              <a:rPr lang="en-GB" sz="1800" dirty="0"/>
              <a:t>. </a:t>
            </a:r>
            <a:r>
              <a:rPr lang="en-GB" sz="1800" dirty="0" err="1"/>
              <a:t>Informationsressourcen</a:t>
            </a:r>
            <a:r>
              <a:rPr lang="en-GB" sz="1800" dirty="0"/>
              <a:t> werden in Krisenzeiten besonders wichtig sein. Dazu </a:t>
            </a:r>
            <a:r>
              <a:rPr lang="en-GB" sz="1800" dirty="0" err="1"/>
              <a:t>gehören</a:t>
            </a:r>
            <a:r>
              <a:rPr lang="en-GB" sz="1800" dirty="0"/>
              <a:t> z. B. Karten der Krisengebiete, Zeitpläne, eine Website für das </a:t>
            </a:r>
            <a:r>
              <a:rPr lang="en-GB" sz="1800" dirty="0" err="1"/>
              <a:t>Krisenmanagement</a:t>
            </a:r>
            <a:r>
              <a:rPr lang="en-GB" sz="1800" dirty="0"/>
              <a:t>.</a:t>
            </a:r>
            <a:endParaRPr lang="en-IE" sz="1800" dirty="0">
              <a:solidFill>
                <a:schemeClr val="tx1"/>
              </a:solidFill>
              <a:highlight>
                <a:srgbClr val="FFFF00"/>
              </a:highlight>
            </a:endParaRPr>
          </a:p>
        </p:txBody>
      </p:sp>
    </p:spTree>
    <p:extLst>
      <p:ext uri="{BB962C8B-B14F-4D97-AF65-F5344CB8AC3E}">
        <p14:creationId xmlns:p14="http://schemas.microsoft.com/office/powerpoint/2010/main" val="630416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76778D06-955F-AA3F-F90A-96D74C47CBDF}"/>
              </a:ext>
            </a:extLst>
          </p:cNvPr>
          <p:cNvSpPr>
            <a:spLocks noGrp="1"/>
          </p:cNvSpPr>
          <p:nvPr>
            <p:ph type="body" sz="quarter" idx="21"/>
          </p:nvPr>
        </p:nvSpPr>
        <p:spPr>
          <a:xfrm>
            <a:off x="0" y="1028423"/>
            <a:ext cx="3049353" cy="582221"/>
          </a:xfrm>
        </p:spPr>
        <p:txBody>
          <a:bodyPr anchor="ctr">
            <a:normAutofit/>
          </a:bodyPr>
          <a:lstStyle/>
          <a:p>
            <a:r>
              <a:rPr lang="en-IE" sz="2200" dirty="0" err="1">
                <a:solidFill>
                  <a:srgbClr val="79527B"/>
                </a:solidFill>
              </a:rPr>
              <a:t>Reaktionsverfahren</a:t>
            </a:r>
            <a:endParaRPr lang="en-IE" sz="2200" dirty="0">
              <a:solidFill>
                <a:srgbClr val="79527B"/>
              </a:solidFill>
            </a:endParaRPr>
          </a:p>
        </p:txBody>
      </p:sp>
      <p:sp>
        <p:nvSpPr>
          <p:cNvPr id="32" name="Text Placeholder 31">
            <a:extLst>
              <a:ext uri="{FF2B5EF4-FFF2-40B4-BE49-F238E27FC236}">
                <a16:creationId xmlns:a16="http://schemas.microsoft.com/office/drawing/2014/main" id="{AE3E564E-229A-2710-8B1F-F6D184EC9E5B}"/>
              </a:ext>
            </a:extLst>
          </p:cNvPr>
          <p:cNvSpPr>
            <a:spLocks noGrp="1"/>
          </p:cNvSpPr>
          <p:nvPr>
            <p:ph type="body" sz="quarter" idx="22"/>
          </p:nvPr>
        </p:nvSpPr>
        <p:spPr>
          <a:xfrm>
            <a:off x="25013" y="1755236"/>
            <a:ext cx="3024340" cy="3345681"/>
          </a:xfrm>
        </p:spPr>
        <p:txBody>
          <a:bodyPr>
            <a:noAutofit/>
          </a:bodyPr>
          <a:lstStyle/>
          <a:p>
            <a:pPr marL="0" indent="0">
              <a:lnSpc>
                <a:spcPct val="100000"/>
              </a:lnSpc>
              <a:spcBef>
                <a:spcPts val="0"/>
              </a:spcBef>
            </a:pPr>
            <a:r>
              <a:rPr lang="en-GB" sz="1700" dirty="0"/>
              <a:t>Ein </a:t>
            </a:r>
            <a:r>
              <a:rPr lang="en-GB" sz="1700" dirty="0" err="1"/>
              <a:t>Krisenkonzept</a:t>
            </a:r>
            <a:r>
              <a:rPr lang="en-GB" sz="1700" dirty="0"/>
              <a:t> ist ein Dokument, das den Einsatzkräften vorgibt, </a:t>
            </a:r>
            <a:r>
              <a:rPr lang="en-GB" sz="1700" dirty="0" err="1"/>
              <a:t>wie</a:t>
            </a:r>
            <a:r>
              <a:rPr lang="en-GB" sz="1700" dirty="0"/>
              <a:t> </a:t>
            </a:r>
            <a:r>
              <a:rPr lang="en-GB" sz="1700" dirty="0" err="1"/>
              <a:t>Aktivitäten</a:t>
            </a:r>
            <a:r>
              <a:rPr lang="en-GB" sz="1700" dirty="0"/>
              <a:t> im Rahmen einer Krisenreaktion durchzuführen sind. Es beschreibt die Abfolge der Schritte und legt für jeden Schritt fest, was zu tun ist, oft auch, wann und von wem das Verfahren durchgeführt werden sollte. Dazu gehören nicht die Notfallmaßnahmen, z. B. von Feuerwehr, und Polizei, sondern andere Aktivitäten der Krisenmanagementeinheit, die eine Krisenreaktion verwalten, z. B. Branchenkommunikation, PR und </a:t>
            </a:r>
            <a:r>
              <a:rPr lang="en-GB" sz="1700" dirty="0" err="1"/>
              <a:t>Medien</a:t>
            </a:r>
            <a:r>
              <a:rPr lang="en-GB" sz="1700" dirty="0"/>
              <a:t>.</a:t>
            </a:r>
            <a:endParaRPr lang="en-IE" sz="1700" dirty="0"/>
          </a:p>
        </p:txBody>
      </p:sp>
      <p:sp>
        <p:nvSpPr>
          <p:cNvPr id="39" name="Text Placeholder 38">
            <a:extLst>
              <a:ext uri="{FF2B5EF4-FFF2-40B4-BE49-F238E27FC236}">
                <a16:creationId xmlns:a16="http://schemas.microsoft.com/office/drawing/2014/main" id="{6D1039CD-DEA2-AF78-FEA1-1E750D965B2E}"/>
              </a:ext>
            </a:extLst>
          </p:cNvPr>
          <p:cNvSpPr>
            <a:spLocks noGrp="1"/>
          </p:cNvSpPr>
          <p:nvPr>
            <p:ph type="body" sz="quarter" idx="29"/>
          </p:nvPr>
        </p:nvSpPr>
        <p:spPr>
          <a:xfrm>
            <a:off x="10764" y="152178"/>
            <a:ext cx="12181236" cy="730730"/>
          </a:xfrm>
          <a:solidFill>
            <a:srgbClr val="086D6E"/>
          </a:solidFill>
        </p:spPr>
        <p:txBody>
          <a:bodyPr>
            <a:normAutofit/>
          </a:bodyPr>
          <a:lstStyle/>
          <a:p>
            <a:r>
              <a:rPr lang="en-IE" dirty="0">
                <a:solidFill>
                  <a:schemeClr val="bg1"/>
                </a:solidFill>
              </a:rPr>
              <a:t>10 Schlüsselelemente eines regionalen Krisenmanagementplans</a:t>
            </a:r>
          </a:p>
        </p:txBody>
      </p:sp>
      <p:sp>
        <p:nvSpPr>
          <p:cNvPr id="40" name="Text Placeholder 30">
            <a:extLst>
              <a:ext uri="{FF2B5EF4-FFF2-40B4-BE49-F238E27FC236}">
                <a16:creationId xmlns:a16="http://schemas.microsoft.com/office/drawing/2014/main" id="{7B508EDD-4D48-E30D-7D6B-B78C6A19BEA7}"/>
              </a:ext>
            </a:extLst>
          </p:cNvPr>
          <p:cNvSpPr txBox="1">
            <a:spLocks/>
          </p:cNvSpPr>
          <p:nvPr/>
        </p:nvSpPr>
        <p:spPr>
          <a:xfrm>
            <a:off x="3429000" y="1037117"/>
            <a:ext cx="5334000"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4D4D4D"/>
                </a:solidFill>
              </a:rPr>
              <a:t>Externer Kommunikationsplan</a:t>
            </a:r>
          </a:p>
        </p:txBody>
      </p:sp>
      <p:sp>
        <p:nvSpPr>
          <p:cNvPr id="41" name="Text Placeholder 31">
            <a:extLst>
              <a:ext uri="{FF2B5EF4-FFF2-40B4-BE49-F238E27FC236}">
                <a16:creationId xmlns:a16="http://schemas.microsoft.com/office/drawing/2014/main" id="{4A187A39-57D1-DE45-A890-0C32F3411930}"/>
              </a:ext>
            </a:extLst>
          </p:cNvPr>
          <p:cNvSpPr txBox="1">
            <a:spLocks/>
          </p:cNvSpPr>
          <p:nvPr/>
        </p:nvSpPr>
        <p:spPr>
          <a:xfrm>
            <a:off x="3049353" y="1610644"/>
            <a:ext cx="6055004" cy="5247355"/>
          </a:xfrm>
          <a:prstGeom prst="rect">
            <a:avLst/>
          </a:prstGeom>
          <a:solidFill>
            <a:srgbClr val="4D4D4D"/>
          </a:solidFill>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endParaRPr lang="en-GB" sz="1800" dirty="0"/>
          </a:p>
          <a:p>
            <a:pPr marL="0" indent="0">
              <a:lnSpc>
                <a:spcPct val="100000"/>
              </a:lnSpc>
              <a:spcBef>
                <a:spcPts val="0"/>
              </a:spcBef>
            </a:pPr>
            <a:r>
              <a:rPr lang="en-GB" sz="1800" dirty="0"/>
              <a:t>Ein </a:t>
            </a:r>
            <a:r>
              <a:rPr lang="en-GB" sz="1800" dirty="0" err="1"/>
              <a:t>regionaler</a:t>
            </a:r>
            <a:r>
              <a:rPr lang="en-GB" sz="1800" dirty="0"/>
              <a:t> KMP muss einen externen Kommunikationsplan für den Umgang mit externen Medien und der Öffentlichkeitsarbeit festlegen. Er wird auch für die Kommunikation mit der Öffentlichkeit und wichtigen externen Interessengruppen verwendet. Es sollte ein Sprecher ernannt werden. </a:t>
            </a:r>
          </a:p>
          <a:p>
            <a:pPr marL="0" indent="0">
              <a:lnSpc>
                <a:spcPct val="100000"/>
              </a:lnSpc>
              <a:spcBef>
                <a:spcPts val="0"/>
              </a:spcBef>
            </a:pPr>
            <a:r>
              <a:rPr lang="en-GB" sz="1800" dirty="0"/>
              <a:t>Eine Priorität im Vorfeld einer Krise sollte der Aufbau einer starken Beziehung zu externen PR-Mitarbeitern, Medien und Interessengruppen sein. </a:t>
            </a:r>
          </a:p>
          <a:p>
            <a:pPr marL="0" indent="0">
              <a:lnSpc>
                <a:spcPct val="100000"/>
              </a:lnSpc>
              <a:spcBef>
                <a:spcPts val="0"/>
              </a:spcBef>
            </a:pPr>
            <a:r>
              <a:rPr lang="en-GB" sz="1800" dirty="0"/>
              <a:t>Sie sollte detaillierte Anweisungen enthalten, einschließlich der zu benachrichtigenden Personen (z. B. Medien in einem bestimmten geografischen Gebiet). </a:t>
            </a:r>
          </a:p>
          <a:p>
            <a:pPr marL="0" indent="0">
              <a:lnSpc>
                <a:spcPct val="100000"/>
              </a:lnSpc>
              <a:spcBef>
                <a:spcPts val="0"/>
              </a:spcBef>
            </a:pPr>
            <a:r>
              <a:rPr lang="en-GB" sz="1800" dirty="0"/>
              <a:t>Der Kommunikationsplan sollte mit anderen Kommunikationsmaßnahmen abgestimmt werden. </a:t>
            </a:r>
          </a:p>
          <a:p>
            <a:pPr marL="0" indent="0">
              <a:lnSpc>
                <a:spcPct val="100000"/>
              </a:lnSpc>
              <a:spcBef>
                <a:spcPts val="0"/>
              </a:spcBef>
            </a:pPr>
            <a:r>
              <a:rPr lang="en-GB" sz="1800" dirty="0"/>
              <a:t>Eine Website oder eine Telefonleitung für das Krisenmanagement ist entscheidend für die Beantwortung von Fragen der Verbraucher oder der Gemeinschaft. </a:t>
            </a:r>
            <a:endParaRPr lang="en-IE" sz="1800" dirty="0"/>
          </a:p>
        </p:txBody>
      </p:sp>
      <p:sp>
        <p:nvSpPr>
          <p:cNvPr id="44" name="Text Placeholder 30">
            <a:extLst>
              <a:ext uri="{FF2B5EF4-FFF2-40B4-BE49-F238E27FC236}">
                <a16:creationId xmlns:a16="http://schemas.microsoft.com/office/drawing/2014/main" id="{9824C71D-AEA9-C72F-B923-10D1C2344007}"/>
              </a:ext>
            </a:extLst>
          </p:cNvPr>
          <p:cNvSpPr txBox="1">
            <a:spLocks/>
          </p:cNvSpPr>
          <p:nvPr/>
        </p:nvSpPr>
        <p:spPr>
          <a:xfrm>
            <a:off x="9104357" y="1056721"/>
            <a:ext cx="3049353" cy="58222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200" dirty="0">
                <a:solidFill>
                  <a:srgbClr val="F27954"/>
                </a:solidFill>
              </a:rPr>
              <a:t>Ausbildung</a:t>
            </a:r>
          </a:p>
        </p:txBody>
      </p:sp>
      <p:sp>
        <p:nvSpPr>
          <p:cNvPr id="45" name="Text Placeholder 31">
            <a:extLst>
              <a:ext uri="{FF2B5EF4-FFF2-40B4-BE49-F238E27FC236}">
                <a16:creationId xmlns:a16="http://schemas.microsoft.com/office/drawing/2014/main" id="{8AED5836-BB10-736F-2447-C4A5307FA4A0}"/>
              </a:ext>
            </a:extLst>
          </p:cNvPr>
          <p:cNvSpPr txBox="1">
            <a:spLocks/>
          </p:cNvSpPr>
          <p:nvPr/>
        </p:nvSpPr>
        <p:spPr>
          <a:xfrm>
            <a:off x="9081317" y="1638942"/>
            <a:ext cx="3118476" cy="3345681"/>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800" dirty="0"/>
              <a:t>Die Fähigkeit, den KMP schnell durchzuführen, </a:t>
            </a:r>
            <a:r>
              <a:rPr lang="en-GB" sz="1800" dirty="0" err="1"/>
              <a:t>ist</a:t>
            </a:r>
            <a:r>
              <a:rPr lang="en-GB" sz="1800" dirty="0"/>
              <a:t> </a:t>
            </a:r>
            <a:r>
              <a:rPr lang="en-GB" sz="1800" dirty="0" err="1"/>
              <a:t>zentral</a:t>
            </a:r>
            <a:r>
              <a:rPr lang="en-GB" sz="1800" dirty="0"/>
              <a:t>. Die Durchführung von Schulungen und Übungen mit dem Krisenmanagementteam ist für dieses Ziel entscheidend. </a:t>
            </a:r>
            <a:r>
              <a:rPr lang="en-GB" sz="1800" dirty="0" err="1"/>
              <a:t>Proben</a:t>
            </a:r>
            <a:r>
              <a:rPr lang="en-GB" sz="1800" dirty="0"/>
              <a:t> </a:t>
            </a:r>
          </a:p>
          <a:p>
            <a:pPr marL="0" indent="0">
              <a:lnSpc>
                <a:spcPct val="100000"/>
              </a:lnSpc>
              <a:spcBef>
                <a:spcPts val="0"/>
              </a:spcBef>
            </a:pPr>
            <a:r>
              <a:rPr lang="en-GB" sz="1800" dirty="0" err="1"/>
              <a:t>können</a:t>
            </a:r>
            <a:r>
              <a:rPr lang="en-GB" sz="1800" dirty="0"/>
              <a:t> Schwachstellen im Plan aufdecken, und die Übung hilft dem Krisenteam, sich mit seinen individuellen Rollen und der Zusammenarbeit vertraut zu machen. Es muss durch regelmäßige Schulungen auf dem neuesten Stand bleiben. Andere Mitarbeiter und Beteiligte sollten je nach ihren Stärken </a:t>
            </a:r>
            <a:r>
              <a:rPr lang="en-GB" sz="1800" dirty="0" err="1"/>
              <a:t>geschult</a:t>
            </a:r>
            <a:r>
              <a:rPr lang="en-GB" sz="1800" dirty="0"/>
              <a:t> </a:t>
            </a:r>
            <a:r>
              <a:rPr lang="en-GB" sz="1800" dirty="0" err="1"/>
              <a:t>werden</a:t>
            </a:r>
            <a:r>
              <a:rPr lang="en-GB" sz="1800" dirty="0"/>
              <a:t>.</a:t>
            </a:r>
            <a:endParaRPr lang="en-IE" sz="1800" dirty="0"/>
          </a:p>
        </p:txBody>
      </p:sp>
    </p:spTree>
    <p:extLst>
      <p:ext uri="{BB962C8B-B14F-4D97-AF65-F5344CB8AC3E}">
        <p14:creationId xmlns:p14="http://schemas.microsoft.com/office/powerpoint/2010/main" val="2761429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a:extLst>
              <a:ext uri="{FF2B5EF4-FFF2-40B4-BE49-F238E27FC236}">
                <a16:creationId xmlns:a16="http://schemas.microsoft.com/office/drawing/2014/main" id="{CA0AAA99-E6A0-EFA9-3D66-4AE8C8841A82}"/>
              </a:ext>
            </a:extLst>
          </p:cNvPr>
          <p:cNvSpPr/>
          <p:nvPr/>
        </p:nvSpPr>
        <p:spPr>
          <a:xfrm>
            <a:off x="26635" y="20248"/>
            <a:ext cx="5289803" cy="2922495"/>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591175" y="127522"/>
            <a:ext cx="6511177" cy="3722513"/>
          </a:xfrm>
        </p:spPr>
        <p:txBody>
          <a:bodyPr/>
          <a:lstStyle/>
          <a:p>
            <a:pPr marL="342900" indent="-342900" algn="l">
              <a:lnSpc>
                <a:spcPct val="100000"/>
              </a:lnSpc>
              <a:spcBef>
                <a:spcPts val="0"/>
              </a:spcBef>
              <a:buClr>
                <a:srgbClr val="F27954"/>
              </a:buClr>
              <a:buFont typeface="Wingdings" panose="05000000000000000000" pitchFamily="2" charset="2"/>
              <a:buChar char="v"/>
            </a:pPr>
            <a:endParaRPr lang="en-GB" sz="2000" dirty="0">
              <a:solidFill>
                <a:srgbClr val="F27954"/>
              </a:solidFill>
            </a:endParaRPr>
          </a:p>
          <a:p>
            <a:pPr marL="342900" indent="-342900" algn="l">
              <a:lnSpc>
                <a:spcPct val="100000"/>
              </a:lnSpc>
              <a:spcBef>
                <a:spcPts val="0"/>
              </a:spcBef>
              <a:buClr>
                <a:srgbClr val="F27954"/>
              </a:buClr>
              <a:buFont typeface="Wingdings" panose="05000000000000000000" pitchFamily="2" charset="2"/>
              <a:buChar char="v"/>
            </a:pPr>
            <a:r>
              <a:rPr lang="en-GB" sz="2000" dirty="0">
                <a:solidFill>
                  <a:srgbClr val="F27954"/>
                </a:solidFill>
              </a:rPr>
              <a:t>Die Krisenmanagementeinheit und ihr Leiter sollten sich von der Krisenlenkungsgruppe voll unterstützt fühlen</a:t>
            </a:r>
            <a:r>
              <a:rPr lang="en-GB" sz="2000" dirty="0">
                <a:solidFill>
                  <a:srgbClr val="916395"/>
                </a:solidFill>
              </a:rPr>
              <a:t>. </a:t>
            </a:r>
            <a:r>
              <a:rPr lang="en-GB" sz="2000" dirty="0">
                <a:solidFill>
                  <a:srgbClr val="4D4D4D"/>
                </a:solidFill>
              </a:rPr>
              <a:t>Zum Beispiel, wenn der Leiter vorschlägt, dass er zusätzliche kleinere Teams benötigt, die sich auf bestimmte Themen oder Krisenfachwissen konzentrieren. Der Krisenlenkungsausschuss sollte den Antrag umgehend prüfen, um das Problem zu lösen und entsprechende Unterstützung, Informationen, Ressourcen und Ratschläge bereitzustellen.</a:t>
            </a:r>
          </a:p>
          <a:p>
            <a:pPr algn="l">
              <a:lnSpc>
                <a:spcPct val="100000"/>
              </a:lnSpc>
              <a:spcBef>
                <a:spcPts val="0"/>
              </a:spcBef>
              <a:buClr>
                <a:srgbClr val="F27954"/>
              </a:buClr>
            </a:pPr>
            <a:r>
              <a:rPr lang="en-GB" sz="2000" dirty="0">
                <a:solidFill>
                  <a:srgbClr val="4D4D4D"/>
                </a:solidFill>
              </a:rPr>
              <a:t> </a:t>
            </a:r>
          </a:p>
          <a:p>
            <a:pPr marL="342900" indent="-342900" algn="l">
              <a:lnSpc>
                <a:spcPct val="100000"/>
              </a:lnSpc>
              <a:spcBef>
                <a:spcPts val="0"/>
              </a:spcBef>
              <a:buClr>
                <a:srgbClr val="F27954"/>
              </a:buClr>
              <a:buFont typeface="Wingdings" panose="05000000000000000000" pitchFamily="2" charset="2"/>
              <a:buChar char="v"/>
            </a:pPr>
            <a:r>
              <a:rPr lang="en-GB" sz="2000" dirty="0">
                <a:solidFill>
                  <a:srgbClr val="F27954"/>
                </a:solidFill>
              </a:rPr>
              <a:t>Krisenmanager </a:t>
            </a:r>
            <a:r>
              <a:rPr lang="en-GB" sz="2000" dirty="0" err="1">
                <a:solidFill>
                  <a:srgbClr val="F27954"/>
                </a:solidFill>
              </a:rPr>
              <a:t>sollten</a:t>
            </a:r>
            <a:r>
              <a:rPr lang="en-GB" sz="2000" dirty="0">
                <a:solidFill>
                  <a:srgbClr val="F27954"/>
                </a:solidFill>
              </a:rPr>
              <a:t> </a:t>
            </a:r>
            <a:r>
              <a:rPr lang="en-GB" sz="2000" dirty="0" err="1">
                <a:solidFill>
                  <a:srgbClr val="F27954"/>
                </a:solidFill>
              </a:rPr>
              <a:t>mit</a:t>
            </a:r>
            <a:r>
              <a:rPr lang="en-GB" sz="2000" dirty="0">
                <a:solidFill>
                  <a:srgbClr val="F27954"/>
                </a:solidFill>
              </a:rPr>
              <a:t> </a:t>
            </a:r>
            <a:r>
              <a:rPr lang="en-GB" sz="2000" dirty="0" err="1">
                <a:solidFill>
                  <a:srgbClr val="F27954"/>
                </a:solidFill>
              </a:rPr>
              <a:t>dem</a:t>
            </a:r>
            <a:r>
              <a:rPr lang="en-GB" sz="2000" dirty="0">
                <a:solidFill>
                  <a:srgbClr val="F27954"/>
                </a:solidFill>
              </a:rPr>
              <a:t> KMP </a:t>
            </a:r>
            <a:r>
              <a:rPr lang="en-GB" sz="2000" dirty="0" err="1">
                <a:solidFill>
                  <a:srgbClr val="F27954"/>
                </a:solidFill>
              </a:rPr>
              <a:t>vertraut</a:t>
            </a:r>
            <a:r>
              <a:rPr lang="en-GB" sz="2000" dirty="0">
                <a:solidFill>
                  <a:srgbClr val="F27954"/>
                </a:solidFill>
              </a:rPr>
              <a:t> und im Treffen kritischer Krisenentscheidungen geschult sein. </a:t>
            </a:r>
            <a:r>
              <a:rPr lang="en-GB" sz="2000" dirty="0">
                <a:solidFill>
                  <a:srgbClr val="4D4D4D"/>
                </a:solidFill>
              </a:rPr>
              <a:t>Wenn eine Krise ausbricht, geht es in der Regel sehr schnell. Das bedeutet, dass der Krisenmanager in der Lage sein muss, schnelle Entscheidungen </a:t>
            </a:r>
            <a:r>
              <a:rPr lang="en-GB" sz="2000" dirty="0" err="1">
                <a:solidFill>
                  <a:srgbClr val="4D4D4D"/>
                </a:solidFill>
              </a:rPr>
              <a:t>zu</a:t>
            </a:r>
            <a:r>
              <a:rPr lang="en-GB" sz="2000" dirty="0">
                <a:solidFill>
                  <a:srgbClr val="4D4D4D"/>
                </a:solidFill>
              </a:rPr>
              <a:t> </a:t>
            </a:r>
            <a:r>
              <a:rPr lang="en-GB" sz="2000" dirty="0" err="1">
                <a:solidFill>
                  <a:srgbClr val="4D4D4D"/>
                </a:solidFill>
              </a:rPr>
              <a:t>treffen</a:t>
            </a:r>
            <a:r>
              <a:rPr lang="en-GB" sz="2000" dirty="0">
                <a:solidFill>
                  <a:srgbClr val="4D4D4D"/>
                </a:solidFill>
              </a:rPr>
              <a:t>. Um </a:t>
            </a:r>
            <a:r>
              <a:rPr lang="en-GB" sz="2000" dirty="0" err="1">
                <a:solidFill>
                  <a:srgbClr val="4D4D4D"/>
                </a:solidFill>
              </a:rPr>
              <a:t>bessere</a:t>
            </a:r>
            <a:r>
              <a:rPr lang="en-GB" sz="2000" dirty="0">
                <a:solidFill>
                  <a:srgbClr val="4D4D4D"/>
                </a:solidFill>
              </a:rPr>
              <a:t> Entscheidungen zu treffen, sollten fachkundige Krisenschulungen, Unterstützung, Mentoren, Fachwissen und Ressourcen bereitgestellt werden. </a:t>
            </a:r>
            <a:endParaRPr lang="en-IE" sz="20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206188" y="330123"/>
            <a:ext cx="5110249" cy="6527877"/>
          </a:xfrm>
        </p:spPr>
        <p:txBody>
          <a:bodyPr>
            <a:normAutofit fontScale="62500" lnSpcReduction="20000"/>
          </a:bodyPr>
          <a:lstStyle/>
          <a:p>
            <a:pPr>
              <a:lnSpc>
                <a:spcPct val="120000"/>
              </a:lnSpc>
              <a:spcBef>
                <a:spcPts val="0"/>
              </a:spcBef>
            </a:pPr>
            <a:r>
              <a:rPr lang="en-GB" sz="5700" b="1" dirty="0">
                <a:solidFill>
                  <a:schemeClr val="bg1"/>
                </a:solidFill>
              </a:rPr>
              <a:t>Schritt 5 </a:t>
            </a:r>
          </a:p>
          <a:p>
            <a:pPr>
              <a:lnSpc>
                <a:spcPct val="120000"/>
              </a:lnSpc>
              <a:spcBef>
                <a:spcPts val="0"/>
              </a:spcBef>
            </a:pPr>
            <a:endParaRPr lang="en-GB" sz="3500" b="1" i="0" dirty="0">
              <a:solidFill>
                <a:schemeClr val="bg1"/>
              </a:solidFill>
              <a:effectLst/>
            </a:endParaRPr>
          </a:p>
          <a:p>
            <a:pPr algn="l">
              <a:lnSpc>
                <a:spcPct val="120000"/>
              </a:lnSpc>
              <a:spcBef>
                <a:spcPts val="0"/>
              </a:spcBef>
            </a:pPr>
            <a:r>
              <a:rPr lang="en-GB" dirty="0">
                <a:solidFill>
                  <a:schemeClr val="bg1"/>
                </a:solidFill>
              </a:rPr>
              <a:t>Zusammenarbeit mit den KMS-</a:t>
            </a:r>
            <a:r>
              <a:rPr lang="en-GB" dirty="0" err="1">
                <a:solidFill>
                  <a:schemeClr val="bg1"/>
                </a:solidFill>
              </a:rPr>
              <a:t>Führungskräften</a:t>
            </a:r>
            <a:r>
              <a:rPr lang="en-GB" dirty="0">
                <a:solidFill>
                  <a:schemeClr val="bg1"/>
                </a:solidFill>
              </a:rPr>
              <a:t> (Krisenlenkungsgruppe) zur Unterstützung und Anleitung</a:t>
            </a:r>
          </a:p>
          <a:p>
            <a:pPr algn="l">
              <a:lnSpc>
                <a:spcPct val="120000"/>
              </a:lnSpc>
              <a:spcBef>
                <a:spcPts val="0"/>
              </a:spcBef>
            </a:pPr>
            <a:endParaRPr lang="en-GB" sz="1500" dirty="0">
              <a:solidFill>
                <a:srgbClr val="666666"/>
              </a:solidFill>
            </a:endParaRPr>
          </a:p>
          <a:p>
            <a:pPr algn="l">
              <a:lnSpc>
                <a:spcPct val="120000"/>
              </a:lnSpc>
              <a:spcBef>
                <a:spcPts val="0"/>
              </a:spcBef>
            </a:pPr>
            <a:endParaRPr lang="en-GB" sz="1500" dirty="0">
              <a:solidFill>
                <a:srgbClr val="666666"/>
              </a:solidFill>
            </a:endParaRPr>
          </a:p>
          <a:p>
            <a:pPr algn="l">
              <a:lnSpc>
                <a:spcPct val="120000"/>
              </a:lnSpc>
              <a:spcBef>
                <a:spcPts val="0"/>
              </a:spcBef>
            </a:pPr>
            <a:endParaRPr lang="en-GB" sz="2400" i="1" dirty="0"/>
          </a:p>
          <a:p>
            <a:pPr algn="l">
              <a:lnSpc>
                <a:spcPct val="120000"/>
              </a:lnSpc>
              <a:spcBef>
                <a:spcPts val="0"/>
              </a:spcBef>
            </a:pPr>
            <a:endParaRPr lang="en-GB" sz="2700" i="1" dirty="0"/>
          </a:p>
          <a:p>
            <a:pPr algn="l">
              <a:lnSpc>
                <a:spcPct val="120000"/>
              </a:lnSpc>
              <a:spcBef>
                <a:spcPts val="0"/>
              </a:spcBef>
            </a:pPr>
            <a:r>
              <a:rPr lang="en-GB" sz="2700" i="1" dirty="0"/>
              <a:t>Die regionale </a:t>
            </a:r>
            <a:r>
              <a:rPr lang="en-GB" sz="2700" i="1" u="none" strike="noStrike" dirty="0">
                <a:effectLst/>
              </a:rPr>
              <a:t>Krisenmanagementplanung für den </a:t>
            </a:r>
            <a:r>
              <a:rPr lang="en-GB" sz="2700" i="1" dirty="0"/>
              <a:t>Tourismus </a:t>
            </a:r>
            <a:r>
              <a:rPr lang="en-GB" sz="2700" i="1" u="none" strike="noStrike" dirty="0">
                <a:effectLst/>
              </a:rPr>
              <a:t>und der Krisenbereitschaftsplan sind nur so gut wie das Personal, das für ihre Erstellung und Ausführung eingesetzt wird.</a:t>
            </a:r>
          </a:p>
          <a:p>
            <a:pPr algn="l">
              <a:lnSpc>
                <a:spcPct val="120000"/>
              </a:lnSpc>
              <a:spcBef>
                <a:spcPts val="0"/>
              </a:spcBef>
            </a:pPr>
            <a:endParaRPr lang="en-GB" sz="2700" i="1" dirty="0"/>
          </a:p>
          <a:p>
            <a:pPr marL="457200" indent="-457200">
              <a:lnSpc>
                <a:spcPct val="120000"/>
              </a:lnSpc>
              <a:spcBef>
                <a:spcPts val="0"/>
              </a:spcBef>
              <a:buFont typeface="Wingdings" panose="05000000000000000000" pitchFamily="2" charset="2"/>
              <a:buChar char="v"/>
            </a:pPr>
            <a:r>
              <a:rPr lang="en-GB" sz="2700" b="0" i="0" u="none" strike="noStrike" dirty="0">
                <a:solidFill>
                  <a:srgbClr val="F27954"/>
                </a:solidFill>
                <a:effectLst/>
              </a:rPr>
              <a:t>Der Krisenmanager braucht eine Gruppe von Personen. </a:t>
            </a:r>
            <a:r>
              <a:rPr lang="en-GB" sz="2700" b="0" i="0" u="none" strike="noStrike" dirty="0">
                <a:solidFill>
                  <a:srgbClr val="4D4D4D"/>
                </a:solidFill>
                <a:effectLst/>
              </a:rPr>
              <a:t>Der Krisenlenkungsausschuss muss zentral an der Erstellung und Durchführung des Krisenmanagementplans beteiligt sein - dieser Schritt ist entscheidend für positive </a:t>
            </a:r>
            <a:r>
              <a:rPr lang="en-GB" sz="2700" b="0" i="0" u="none" strike="noStrike" dirty="0" err="1">
                <a:solidFill>
                  <a:srgbClr val="4D4D4D"/>
                </a:solidFill>
                <a:effectLst/>
              </a:rPr>
              <a:t>Ergebnisse</a:t>
            </a:r>
            <a:r>
              <a:rPr lang="en-GB" sz="2700" b="0" i="0" u="none" strike="noStrike" dirty="0">
                <a:solidFill>
                  <a:srgbClr val="4D4D4D"/>
                </a:solidFill>
                <a:effectLst/>
              </a:rPr>
              <a:t>.</a:t>
            </a:r>
          </a:p>
          <a:p>
            <a:pPr algn="l">
              <a:lnSpc>
                <a:spcPct val="120000"/>
              </a:lnSpc>
              <a:spcBef>
                <a:spcPts val="0"/>
              </a:spcBef>
            </a:pPr>
            <a:endParaRPr lang="en-GB" sz="2600" i="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Tree>
    <p:extLst>
      <p:ext uri="{BB962C8B-B14F-4D97-AF65-F5344CB8AC3E}">
        <p14:creationId xmlns:p14="http://schemas.microsoft.com/office/powerpoint/2010/main" val="4033533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0786169-B40A-5791-64F3-70F56B86928E}"/>
              </a:ext>
            </a:extLst>
          </p:cNvPr>
          <p:cNvSpPr/>
          <p:nvPr/>
        </p:nvSpPr>
        <p:spPr>
          <a:xfrm>
            <a:off x="5343524" y="0"/>
            <a:ext cx="6848476" cy="2688548"/>
          </a:xfrm>
          <a:prstGeom prst="rect">
            <a:avLst/>
          </a:prstGeom>
          <a:solidFill>
            <a:srgbClr val="9163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 Placeholder 7">
            <a:extLst>
              <a:ext uri="{FF2B5EF4-FFF2-40B4-BE49-F238E27FC236}">
                <a16:creationId xmlns:a16="http://schemas.microsoft.com/office/drawing/2014/main" id="{EC241FAE-0CEE-4060-5882-96390062C2B2}"/>
              </a:ext>
            </a:extLst>
          </p:cNvPr>
          <p:cNvSpPr>
            <a:spLocks noGrp="1"/>
          </p:cNvSpPr>
          <p:nvPr>
            <p:ph type="body" sz="quarter" idx="20"/>
          </p:nvPr>
        </p:nvSpPr>
        <p:spPr>
          <a:xfrm>
            <a:off x="5528135" y="2779095"/>
            <a:ext cx="6233275" cy="3922040"/>
          </a:xfrm>
        </p:spPr>
        <p:txBody>
          <a:bodyPr/>
          <a:lstStyle/>
          <a:p>
            <a:pPr marL="457200" indent="-457200" fontAlgn="base">
              <a:spcBef>
                <a:spcPts val="600"/>
              </a:spcBef>
              <a:buFont typeface="+mj-lt"/>
              <a:buAutoNum type="arabicPeriod" startAt="7"/>
            </a:pPr>
            <a:r>
              <a:rPr lang="en-GB" sz="2000" dirty="0">
                <a:solidFill>
                  <a:srgbClr val="916395"/>
                </a:solidFill>
              </a:rPr>
              <a:t>Machen Sie die Dinge nicht noch schlimmer. </a:t>
            </a:r>
            <a:r>
              <a:rPr lang="en-GB" sz="2000" dirty="0">
                <a:solidFill>
                  <a:srgbClr val="455264"/>
                </a:solidFill>
              </a:rPr>
              <a:t>Versuchen Sie, </a:t>
            </a:r>
            <a:r>
              <a:rPr lang="en-GB" sz="2000" dirty="0" err="1">
                <a:solidFill>
                  <a:srgbClr val="455264"/>
                </a:solidFill>
              </a:rPr>
              <a:t>nicht</a:t>
            </a:r>
            <a:r>
              <a:rPr lang="en-GB" sz="2000" dirty="0">
                <a:solidFill>
                  <a:srgbClr val="455264"/>
                </a:solidFill>
              </a:rPr>
              <a:t> </a:t>
            </a:r>
            <a:r>
              <a:rPr lang="en-GB" sz="2000" dirty="0" err="1">
                <a:solidFill>
                  <a:srgbClr val="455264"/>
                </a:solidFill>
              </a:rPr>
              <a:t>vom</a:t>
            </a:r>
            <a:r>
              <a:rPr lang="en-GB" sz="2000" dirty="0">
                <a:solidFill>
                  <a:srgbClr val="455264"/>
                </a:solidFill>
              </a:rPr>
              <a:t> KMP abzuweichen. </a:t>
            </a:r>
            <a:r>
              <a:rPr lang="en-GB" sz="2000" b="0" i="0" dirty="0">
                <a:solidFill>
                  <a:srgbClr val="455264"/>
                </a:solidFill>
                <a:effectLst/>
              </a:rPr>
              <a:t>Lügen Sie </a:t>
            </a:r>
            <a:r>
              <a:rPr lang="en-GB" sz="2000" b="0" i="0" dirty="0" err="1">
                <a:solidFill>
                  <a:srgbClr val="455264"/>
                </a:solidFill>
                <a:effectLst/>
              </a:rPr>
              <a:t>nie</a:t>
            </a:r>
            <a:r>
              <a:rPr lang="en-GB" sz="2000" dirty="0" err="1">
                <a:solidFill>
                  <a:srgbClr val="455264"/>
                </a:solidFill>
              </a:rPr>
              <a:t>mals</a:t>
            </a:r>
            <a:r>
              <a:rPr lang="en-GB" sz="2000" dirty="0">
                <a:solidFill>
                  <a:srgbClr val="455264"/>
                </a:solidFill>
              </a:rPr>
              <a:t>.</a:t>
            </a:r>
          </a:p>
          <a:p>
            <a:pPr marL="457200" indent="-457200" fontAlgn="base">
              <a:spcBef>
                <a:spcPts val="600"/>
              </a:spcBef>
              <a:buFont typeface="+mj-lt"/>
              <a:buAutoNum type="arabicPeriod" startAt="7"/>
            </a:pPr>
            <a:r>
              <a:rPr lang="en-GB" sz="2000" dirty="0" err="1">
                <a:solidFill>
                  <a:srgbClr val="916395"/>
                </a:solidFill>
              </a:rPr>
              <a:t>Kommunizieren</a:t>
            </a:r>
            <a:r>
              <a:rPr lang="en-GB" sz="2000" dirty="0">
                <a:solidFill>
                  <a:srgbClr val="916395"/>
                </a:solidFill>
              </a:rPr>
              <a:t> Sie klar und schnell</a:t>
            </a:r>
            <a:r>
              <a:rPr lang="en-GB" sz="2000" dirty="0">
                <a:solidFill>
                  <a:srgbClr val="455264"/>
                </a:solidFill>
              </a:rPr>
              <a:t>, aber vermeiden Sie eine </a:t>
            </a:r>
            <a:r>
              <a:rPr lang="en-GB" sz="2000" dirty="0" err="1">
                <a:solidFill>
                  <a:srgbClr val="455264"/>
                </a:solidFill>
              </a:rPr>
              <a:t>reflexartige</a:t>
            </a:r>
            <a:r>
              <a:rPr lang="en-GB" sz="2000" dirty="0">
                <a:solidFill>
                  <a:srgbClr val="455264"/>
                </a:solidFill>
              </a:rPr>
              <a:t> </a:t>
            </a:r>
            <a:r>
              <a:rPr lang="en-GB" sz="2000" dirty="0" err="1">
                <a:solidFill>
                  <a:srgbClr val="455264"/>
                </a:solidFill>
              </a:rPr>
              <a:t>Reaktion</a:t>
            </a:r>
            <a:r>
              <a:rPr lang="en-GB" sz="2000" dirty="0">
                <a:solidFill>
                  <a:srgbClr val="455264"/>
                </a:solidFill>
              </a:rPr>
              <a:t>.</a:t>
            </a:r>
          </a:p>
          <a:p>
            <a:pPr marL="457200" indent="-457200" algn="l" fontAlgn="base">
              <a:spcBef>
                <a:spcPts val="600"/>
              </a:spcBef>
              <a:buFont typeface="+mj-lt"/>
              <a:buAutoNum type="arabicPeriod" startAt="7"/>
            </a:pPr>
            <a:r>
              <a:rPr lang="en-GB" sz="2000" b="0" i="0" dirty="0">
                <a:solidFill>
                  <a:srgbClr val="455264"/>
                </a:solidFill>
                <a:effectLst/>
              </a:rPr>
              <a:t>Verlieren Sie </a:t>
            </a:r>
            <a:r>
              <a:rPr lang="en-GB" sz="2000" b="0" i="0" dirty="0" err="1">
                <a:solidFill>
                  <a:srgbClr val="455264"/>
                </a:solidFill>
                <a:effectLst/>
              </a:rPr>
              <a:t>nicht</a:t>
            </a:r>
            <a:r>
              <a:rPr lang="en-GB" sz="2000" b="0" i="0" dirty="0">
                <a:solidFill>
                  <a:srgbClr val="455264"/>
                </a:solidFill>
                <a:effectLst/>
              </a:rPr>
              <a:t> </a:t>
            </a:r>
            <a:r>
              <a:rPr lang="en-GB" sz="2000" b="0" i="0" dirty="0" err="1">
                <a:solidFill>
                  <a:srgbClr val="455264"/>
                </a:solidFill>
                <a:effectLst/>
              </a:rPr>
              <a:t>Ihre</a:t>
            </a:r>
            <a:r>
              <a:rPr lang="en-GB" sz="2000" b="0" i="0" dirty="0">
                <a:solidFill>
                  <a:srgbClr val="455264"/>
                </a:solidFill>
                <a:effectLst/>
              </a:rPr>
              <a:t> </a:t>
            </a:r>
            <a:r>
              <a:rPr lang="en-GB" sz="2000" b="0" i="0" dirty="0" err="1">
                <a:solidFill>
                  <a:srgbClr val="455264"/>
                </a:solidFill>
                <a:effectLst/>
              </a:rPr>
              <a:t>Menschlichkeit</a:t>
            </a:r>
            <a:r>
              <a:rPr lang="en-GB" sz="2000" b="0" i="0" dirty="0">
                <a:solidFill>
                  <a:srgbClr val="455264"/>
                </a:solidFill>
                <a:effectLst/>
              </a:rPr>
              <a:t>. </a:t>
            </a:r>
            <a:r>
              <a:rPr lang="en-GB" sz="2000" b="0" i="0" dirty="0" err="1">
                <a:solidFill>
                  <a:srgbClr val="455264"/>
                </a:solidFill>
                <a:effectLst/>
              </a:rPr>
              <a:t>Erkennen</a:t>
            </a:r>
            <a:r>
              <a:rPr lang="en-GB" sz="2000" b="0" i="0" dirty="0">
                <a:solidFill>
                  <a:srgbClr val="455264"/>
                </a:solidFill>
                <a:effectLst/>
              </a:rPr>
              <a:t> Sie, dass die Menschen unter Stress stehen und vielleicht trauern.</a:t>
            </a:r>
          </a:p>
          <a:p>
            <a:pPr marL="457200" indent="-457200" algn="l" fontAlgn="base">
              <a:spcBef>
                <a:spcPts val="600"/>
              </a:spcBef>
              <a:buFont typeface="+mj-lt"/>
              <a:buAutoNum type="arabicPeriod" startAt="7"/>
            </a:pPr>
            <a:r>
              <a:rPr lang="en-GB" sz="2000" b="0" i="0" dirty="0">
                <a:solidFill>
                  <a:srgbClr val="916395"/>
                </a:solidFill>
                <a:effectLst/>
              </a:rPr>
              <a:t>Lernen Sie aus der Krise </a:t>
            </a:r>
            <a:r>
              <a:rPr lang="en-GB" sz="2000" b="0" i="0" dirty="0">
                <a:solidFill>
                  <a:srgbClr val="455264"/>
                </a:solidFill>
                <a:effectLst/>
              </a:rPr>
              <a:t>und beheben Sie die aufgedeckten Probleme so schnell wie möglich.</a:t>
            </a:r>
          </a:p>
          <a:p>
            <a:pPr marL="457200" indent="-457200" fontAlgn="base">
              <a:spcBef>
                <a:spcPts val="600"/>
              </a:spcBef>
              <a:buFont typeface="+mj-lt"/>
              <a:buAutoNum type="arabicPeriod" startAt="7"/>
            </a:pPr>
            <a:r>
              <a:rPr lang="en-GB" sz="2000" dirty="0">
                <a:solidFill>
                  <a:srgbClr val="455264"/>
                </a:solidFill>
              </a:rPr>
              <a:t>Ernennen Sie </a:t>
            </a:r>
            <a:r>
              <a:rPr lang="en-GB" sz="2000" dirty="0">
                <a:solidFill>
                  <a:srgbClr val="916395"/>
                </a:solidFill>
              </a:rPr>
              <a:t>einen glaubwürdigen Sprecher </a:t>
            </a:r>
            <a:r>
              <a:rPr lang="en-GB" sz="2000" dirty="0">
                <a:solidFill>
                  <a:srgbClr val="455264"/>
                </a:solidFill>
              </a:rPr>
              <a:t>und sorgen Sie für eine einheitliche Botschaft.</a:t>
            </a:r>
          </a:p>
          <a:p>
            <a:pPr algn="l" fontAlgn="base">
              <a:spcBef>
                <a:spcPts val="600"/>
              </a:spcBef>
            </a:pPr>
            <a:endParaRPr lang="en-GB" sz="2000" b="0" i="0" dirty="0">
              <a:solidFill>
                <a:srgbClr val="455264"/>
              </a:solidFill>
              <a:effectLst/>
            </a:endParaRPr>
          </a:p>
          <a:p>
            <a:pPr>
              <a:spcBef>
                <a:spcPts val="600"/>
              </a:spcBef>
            </a:pPr>
            <a:endParaRPr lang="en-IE" sz="2000" dirty="0"/>
          </a:p>
        </p:txBody>
      </p:sp>
      <p:sp>
        <p:nvSpPr>
          <p:cNvPr id="9" name="Text Placeholder 8">
            <a:extLst>
              <a:ext uri="{FF2B5EF4-FFF2-40B4-BE49-F238E27FC236}">
                <a16:creationId xmlns:a16="http://schemas.microsoft.com/office/drawing/2014/main" id="{5E3F7FA9-4A1A-DC3F-32FC-D08D62E6202B}"/>
              </a:ext>
            </a:extLst>
          </p:cNvPr>
          <p:cNvSpPr>
            <a:spLocks noGrp="1"/>
          </p:cNvSpPr>
          <p:nvPr>
            <p:ph type="body" sz="quarter" idx="22"/>
          </p:nvPr>
        </p:nvSpPr>
        <p:spPr>
          <a:xfrm>
            <a:off x="0" y="125507"/>
            <a:ext cx="5343525" cy="969928"/>
          </a:xfrm>
          <a:solidFill>
            <a:srgbClr val="916395"/>
          </a:solidFill>
        </p:spPr>
        <p:txBody>
          <a:bodyPr anchor="ctr">
            <a:normAutofit lnSpcReduction="10000"/>
          </a:bodyPr>
          <a:lstStyle/>
          <a:p>
            <a:pPr algn="ctr">
              <a:lnSpc>
                <a:spcPct val="100000"/>
              </a:lnSpc>
              <a:spcBef>
                <a:spcPts val="0"/>
              </a:spcBef>
            </a:pPr>
            <a:r>
              <a:rPr lang="en-GB" sz="3200" dirty="0">
                <a:solidFill>
                  <a:schemeClr val="bg1"/>
                </a:solidFill>
              </a:rPr>
              <a:t>Halten Sie sich an ein gutes Krisenmanagement</a:t>
            </a:r>
            <a:endParaRPr lang="en-IE" sz="3200" dirty="0">
              <a:solidFill>
                <a:schemeClr val="bg1"/>
              </a:solidFill>
            </a:endParaRPr>
          </a:p>
        </p:txBody>
      </p:sp>
      <p:sp>
        <p:nvSpPr>
          <p:cNvPr id="12" name="Text Placeholder 7">
            <a:extLst>
              <a:ext uri="{FF2B5EF4-FFF2-40B4-BE49-F238E27FC236}">
                <a16:creationId xmlns:a16="http://schemas.microsoft.com/office/drawing/2014/main" id="{C096BAA2-60FA-998E-E708-8D48FFAB2558}"/>
              </a:ext>
            </a:extLst>
          </p:cNvPr>
          <p:cNvSpPr txBox="1">
            <a:spLocks/>
          </p:cNvSpPr>
          <p:nvPr/>
        </p:nvSpPr>
        <p:spPr>
          <a:xfrm>
            <a:off x="220057" y="1389547"/>
            <a:ext cx="4903410" cy="37225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EA1D76"/>
              </a:buClr>
              <a:buFont typeface="Arial" charset="0"/>
              <a:buNone/>
              <a:defRPr sz="2400" kern="120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spcBef>
                <a:spcPts val="600"/>
              </a:spcBef>
              <a:buFont typeface="+mj-lt"/>
              <a:buAutoNum type="arabicPeriod"/>
            </a:pPr>
            <a:r>
              <a:rPr lang="en-GB" sz="2000" dirty="0" err="1">
                <a:solidFill>
                  <a:srgbClr val="455264"/>
                </a:solidFill>
              </a:rPr>
              <a:t>Bereiten</a:t>
            </a:r>
            <a:r>
              <a:rPr lang="en-GB" sz="2000" dirty="0">
                <a:solidFill>
                  <a:srgbClr val="455264"/>
                </a:solidFill>
              </a:rPr>
              <a:t> Sie </a:t>
            </a:r>
            <a:r>
              <a:rPr lang="en-GB" sz="2000" dirty="0" err="1">
                <a:solidFill>
                  <a:srgbClr val="455264"/>
                </a:solidFill>
              </a:rPr>
              <a:t>sich</a:t>
            </a:r>
            <a:r>
              <a:rPr lang="en-GB" sz="2000" dirty="0">
                <a:solidFill>
                  <a:srgbClr val="455264"/>
                </a:solidFill>
              </a:rPr>
              <a:t> </a:t>
            </a:r>
            <a:r>
              <a:rPr lang="en-GB" sz="2000" dirty="0" err="1">
                <a:solidFill>
                  <a:srgbClr val="455264"/>
                </a:solidFill>
              </a:rPr>
              <a:t>vor</a:t>
            </a:r>
            <a:r>
              <a:rPr lang="en-GB" sz="2000" dirty="0">
                <a:solidFill>
                  <a:srgbClr val="455264"/>
                </a:solidFill>
              </a:rPr>
              <a:t> und </a:t>
            </a:r>
            <a:r>
              <a:rPr lang="en-GB" sz="2000" dirty="0" err="1">
                <a:solidFill>
                  <a:srgbClr val="455264"/>
                </a:solidFill>
              </a:rPr>
              <a:t>machen</a:t>
            </a:r>
            <a:r>
              <a:rPr lang="en-GB" sz="2000" dirty="0">
                <a:solidFill>
                  <a:srgbClr val="455264"/>
                </a:solidFill>
              </a:rPr>
              <a:t> Sie die  Krisenbereitschaft zu einem </a:t>
            </a:r>
            <a:r>
              <a:rPr lang="en-GB" sz="2000" dirty="0" err="1">
                <a:solidFill>
                  <a:srgbClr val="916395"/>
                </a:solidFill>
              </a:rPr>
              <a:t>ständigen</a:t>
            </a:r>
            <a:r>
              <a:rPr lang="en-GB" sz="2000" dirty="0">
                <a:solidFill>
                  <a:srgbClr val="916395"/>
                </a:solidFill>
              </a:rPr>
              <a:t> </a:t>
            </a:r>
            <a:r>
              <a:rPr lang="en-GB" sz="2000" dirty="0" err="1">
                <a:solidFill>
                  <a:srgbClr val="916395"/>
                </a:solidFill>
              </a:rPr>
              <a:t>Prozess</a:t>
            </a:r>
            <a:r>
              <a:rPr lang="en-GB" sz="2000" dirty="0">
                <a:solidFill>
                  <a:srgbClr val="916395"/>
                </a:solidFill>
              </a:rPr>
              <a:t>.</a:t>
            </a:r>
            <a:endParaRPr lang="en-GB" sz="2000" dirty="0">
              <a:solidFill>
                <a:srgbClr val="455264"/>
              </a:solidFill>
            </a:endParaRPr>
          </a:p>
          <a:p>
            <a:pPr marL="457200" indent="-457200" fontAlgn="base">
              <a:spcBef>
                <a:spcPts val="600"/>
              </a:spcBef>
              <a:buFont typeface="+mj-lt"/>
              <a:buAutoNum type="arabicPeriod"/>
            </a:pPr>
            <a:r>
              <a:rPr lang="en-GB" sz="2000" dirty="0">
                <a:solidFill>
                  <a:srgbClr val="916395"/>
                </a:solidFill>
              </a:rPr>
              <a:t>Arbeiten Sie eng mit Ihren Kollegen, </a:t>
            </a:r>
            <a:r>
              <a:rPr lang="en-GB" sz="2000" dirty="0">
                <a:solidFill>
                  <a:srgbClr val="455264"/>
                </a:solidFill>
              </a:rPr>
              <a:t>der Krisenlenkungsgruppe und dem Team des Krisenstabs zusammen und halten Sie alle anderen auf </a:t>
            </a:r>
            <a:r>
              <a:rPr lang="en-GB" sz="2000" dirty="0" err="1">
                <a:solidFill>
                  <a:srgbClr val="455264"/>
                </a:solidFill>
              </a:rPr>
              <a:t>dem</a:t>
            </a:r>
            <a:r>
              <a:rPr lang="en-GB" sz="2000" dirty="0">
                <a:solidFill>
                  <a:srgbClr val="455264"/>
                </a:solidFill>
              </a:rPr>
              <a:t> </a:t>
            </a:r>
            <a:r>
              <a:rPr lang="en-GB" sz="2000" dirty="0" err="1">
                <a:solidFill>
                  <a:srgbClr val="455264"/>
                </a:solidFill>
              </a:rPr>
              <a:t>Laufenden</a:t>
            </a:r>
            <a:r>
              <a:rPr lang="en-GB" sz="2000" dirty="0">
                <a:solidFill>
                  <a:srgbClr val="455264"/>
                </a:solidFill>
              </a:rPr>
              <a:t>.</a:t>
            </a:r>
          </a:p>
          <a:p>
            <a:pPr marL="457200" indent="-457200" fontAlgn="base">
              <a:spcBef>
                <a:spcPts val="600"/>
              </a:spcBef>
              <a:buFont typeface="+mj-lt"/>
              <a:buAutoNum type="arabicPeriod"/>
            </a:pPr>
            <a:r>
              <a:rPr lang="en-GB" sz="2000" dirty="0">
                <a:solidFill>
                  <a:srgbClr val="916395"/>
                </a:solidFill>
              </a:rPr>
              <a:t>Bleiben Sie ruhig </a:t>
            </a:r>
            <a:r>
              <a:rPr lang="en-GB" sz="2000" dirty="0">
                <a:solidFill>
                  <a:srgbClr val="455264"/>
                </a:solidFill>
              </a:rPr>
              <a:t>und vermitteln Sie anderen Vertrauen. Andere zur </a:t>
            </a:r>
            <a:r>
              <a:rPr lang="en-GB" sz="2000" dirty="0" err="1">
                <a:solidFill>
                  <a:srgbClr val="455264"/>
                </a:solidFill>
              </a:rPr>
              <a:t>Hilfe</a:t>
            </a:r>
            <a:r>
              <a:rPr lang="en-GB" sz="2000" dirty="0">
                <a:solidFill>
                  <a:srgbClr val="455264"/>
                </a:solidFill>
              </a:rPr>
              <a:t> </a:t>
            </a:r>
            <a:r>
              <a:rPr lang="en-GB" sz="2000" dirty="0" err="1">
                <a:solidFill>
                  <a:srgbClr val="455264"/>
                </a:solidFill>
              </a:rPr>
              <a:t>befähigen</a:t>
            </a:r>
            <a:r>
              <a:rPr lang="en-GB" sz="2000" dirty="0">
                <a:solidFill>
                  <a:srgbClr val="455264"/>
                </a:solidFill>
              </a:rPr>
              <a:t>.</a:t>
            </a:r>
          </a:p>
          <a:p>
            <a:pPr marL="457200" indent="-457200" fontAlgn="base">
              <a:spcBef>
                <a:spcPts val="600"/>
              </a:spcBef>
              <a:buFont typeface="+mj-lt"/>
              <a:buAutoNum type="arabicPeriod"/>
            </a:pPr>
            <a:r>
              <a:rPr lang="en-GB" sz="2000" dirty="0">
                <a:solidFill>
                  <a:srgbClr val="455264"/>
                </a:solidFill>
              </a:rPr>
              <a:t>Sammeln Sie so schnell wie möglich </a:t>
            </a:r>
            <a:r>
              <a:rPr lang="en-GB" sz="2000" dirty="0">
                <a:solidFill>
                  <a:srgbClr val="916395"/>
                </a:solidFill>
              </a:rPr>
              <a:t>klare und genaue Fakten </a:t>
            </a:r>
            <a:r>
              <a:rPr lang="en-GB" sz="2000" dirty="0">
                <a:solidFill>
                  <a:srgbClr val="455264"/>
                </a:solidFill>
              </a:rPr>
              <a:t>über die </a:t>
            </a:r>
            <a:r>
              <a:rPr lang="en-GB" sz="2000" dirty="0" err="1">
                <a:solidFill>
                  <a:srgbClr val="455264"/>
                </a:solidFill>
              </a:rPr>
              <a:t>Krise</a:t>
            </a:r>
            <a:r>
              <a:rPr lang="en-GB" sz="2000" dirty="0">
                <a:solidFill>
                  <a:srgbClr val="455264"/>
                </a:solidFill>
              </a:rPr>
              <a:t>.</a:t>
            </a:r>
          </a:p>
          <a:p>
            <a:pPr marL="457200" indent="-457200" fontAlgn="base">
              <a:spcBef>
                <a:spcPts val="600"/>
              </a:spcBef>
              <a:buFont typeface="+mj-lt"/>
              <a:buAutoNum type="arabicPeriod"/>
            </a:pPr>
            <a:r>
              <a:rPr lang="en-GB" sz="2000" dirty="0">
                <a:solidFill>
                  <a:srgbClr val="916395"/>
                </a:solidFill>
              </a:rPr>
              <a:t>Vorrang für Menschen </a:t>
            </a:r>
            <a:r>
              <a:rPr lang="en-GB" sz="2000" dirty="0">
                <a:solidFill>
                  <a:srgbClr val="455264"/>
                </a:solidFill>
              </a:rPr>
              <a:t>vor Eigentum, Infrastruktur und </a:t>
            </a:r>
            <a:r>
              <a:rPr lang="en-GB" sz="2000" dirty="0" err="1">
                <a:solidFill>
                  <a:srgbClr val="455264"/>
                </a:solidFill>
              </a:rPr>
              <a:t>allem</a:t>
            </a:r>
            <a:r>
              <a:rPr lang="en-GB" sz="2000" dirty="0">
                <a:solidFill>
                  <a:srgbClr val="455264"/>
                </a:solidFill>
              </a:rPr>
              <a:t> </a:t>
            </a:r>
            <a:r>
              <a:rPr lang="en-GB" sz="2000" dirty="0" err="1">
                <a:solidFill>
                  <a:srgbClr val="455264"/>
                </a:solidFill>
              </a:rPr>
              <a:t>anderen</a:t>
            </a:r>
            <a:r>
              <a:rPr lang="en-GB" sz="2000" dirty="0">
                <a:solidFill>
                  <a:srgbClr val="455264"/>
                </a:solidFill>
              </a:rPr>
              <a:t>.</a:t>
            </a:r>
          </a:p>
          <a:p>
            <a:pPr marL="457200" indent="-457200" fontAlgn="base">
              <a:spcBef>
                <a:spcPts val="600"/>
              </a:spcBef>
              <a:buFont typeface="+mj-lt"/>
              <a:buAutoNum type="arabicPeriod"/>
            </a:pPr>
            <a:r>
              <a:rPr lang="en-GB" sz="2000" b="0" i="0" dirty="0">
                <a:solidFill>
                  <a:srgbClr val="455264"/>
                </a:solidFill>
                <a:effectLst/>
              </a:rPr>
              <a:t>Sicherstellen, dass das </a:t>
            </a:r>
            <a:r>
              <a:rPr lang="en-GB" sz="2000" b="0" i="0" dirty="0">
                <a:solidFill>
                  <a:srgbClr val="916395"/>
                </a:solidFill>
                <a:effectLst/>
              </a:rPr>
              <a:t>Krisenteam </a:t>
            </a:r>
            <a:r>
              <a:rPr lang="en-GB" sz="2000" b="0" i="0" dirty="0">
                <a:solidFill>
                  <a:srgbClr val="455264"/>
                </a:solidFill>
                <a:effectLst/>
              </a:rPr>
              <a:t>über die </a:t>
            </a:r>
            <a:r>
              <a:rPr lang="en-GB" sz="2000" b="0" i="0" dirty="0" err="1">
                <a:solidFill>
                  <a:srgbClr val="455264"/>
                </a:solidFill>
                <a:effectLst/>
              </a:rPr>
              <a:t>nötigen</a:t>
            </a:r>
            <a:r>
              <a:rPr lang="en-GB" sz="2000" b="0" i="0" dirty="0">
                <a:solidFill>
                  <a:srgbClr val="455264"/>
                </a:solidFill>
                <a:effectLst/>
              </a:rPr>
              <a:t> </a:t>
            </a:r>
            <a:r>
              <a:rPr lang="en-GB" sz="2000" b="0" i="0" dirty="0" err="1">
                <a:solidFill>
                  <a:srgbClr val="455264"/>
                </a:solidFill>
                <a:effectLst/>
              </a:rPr>
              <a:t>Ressourcen</a:t>
            </a:r>
            <a:r>
              <a:rPr lang="en-GB" sz="2000" b="0" i="0" dirty="0">
                <a:solidFill>
                  <a:srgbClr val="455264"/>
                </a:solidFill>
                <a:effectLst/>
              </a:rPr>
              <a:t> </a:t>
            </a:r>
            <a:r>
              <a:rPr lang="en-GB" sz="2000" b="0" i="0" dirty="0" err="1">
                <a:solidFill>
                  <a:srgbClr val="455264"/>
                </a:solidFill>
                <a:effectLst/>
              </a:rPr>
              <a:t>verfügt</a:t>
            </a:r>
            <a:r>
              <a:rPr lang="en-GB" sz="2000" b="0" i="0" dirty="0">
                <a:solidFill>
                  <a:srgbClr val="455264"/>
                </a:solidFill>
                <a:effectLst/>
              </a:rPr>
              <a:t>.</a:t>
            </a:r>
          </a:p>
          <a:p>
            <a:pPr marL="457200" indent="-457200" fontAlgn="base">
              <a:spcBef>
                <a:spcPts val="600"/>
              </a:spcBef>
              <a:buFont typeface="+mj-lt"/>
              <a:buAutoNum type="arabicPeriod"/>
            </a:pPr>
            <a:endParaRPr lang="en-GB" sz="2000" dirty="0">
              <a:solidFill>
                <a:srgbClr val="455264"/>
              </a:solidFill>
            </a:endParaRPr>
          </a:p>
          <a:p>
            <a:pPr>
              <a:spcBef>
                <a:spcPts val="600"/>
              </a:spcBef>
            </a:pPr>
            <a:endParaRPr lang="en-IE" sz="2000" dirty="0"/>
          </a:p>
        </p:txBody>
      </p:sp>
      <p:sp>
        <p:nvSpPr>
          <p:cNvPr id="13" name="TextBox 12">
            <a:extLst>
              <a:ext uri="{FF2B5EF4-FFF2-40B4-BE49-F238E27FC236}">
                <a16:creationId xmlns:a16="http://schemas.microsoft.com/office/drawing/2014/main" id="{6EFB0CB5-AE79-78D9-E640-9D1A092D3895}"/>
              </a:ext>
            </a:extLst>
          </p:cNvPr>
          <p:cNvSpPr txBox="1"/>
          <p:nvPr/>
        </p:nvSpPr>
        <p:spPr>
          <a:xfrm>
            <a:off x="5839661" y="373885"/>
            <a:ext cx="5762625" cy="2246769"/>
          </a:xfrm>
          <a:prstGeom prst="rect">
            <a:avLst/>
          </a:prstGeom>
          <a:noFill/>
        </p:spPr>
        <p:txBody>
          <a:bodyPr wrap="square" rtlCol="0">
            <a:spAutoFit/>
          </a:bodyPr>
          <a:lstStyle/>
          <a:p>
            <a:r>
              <a:rPr lang="en-GB" sz="2000" b="0" i="0" dirty="0">
                <a:solidFill>
                  <a:schemeClr val="bg1"/>
                </a:solidFill>
                <a:effectLst/>
              </a:rPr>
              <a:t>Es ist wichtig, sich langfristig für die Krisenbereitschaft einzusetzen</a:t>
            </a:r>
          </a:p>
          <a:p>
            <a:endParaRPr lang="en-GB" sz="1000" dirty="0">
              <a:solidFill>
                <a:schemeClr val="bg1"/>
              </a:solidFill>
            </a:endParaRPr>
          </a:p>
          <a:p>
            <a:r>
              <a:rPr lang="en-GB" sz="2400" b="0" i="1" dirty="0">
                <a:solidFill>
                  <a:schemeClr val="bg1"/>
                </a:solidFill>
                <a:effectLst/>
              </a:rPr>
              <a:t>"Notfallplanung ist kein Lichtschalter und kein Zauberstab. Es ist </a:t>
            </a:r>
            <a:r>
              <a:rPr lang="en-GB" sz="2400" b="0" i="1" dirty="0" err="1">
                <a:solidFill>
                  <a:schemeClr val="bg1"/>
                </a:solidFill>
                <a:effectLst/>
              </a:rPr>
              <a:t>ein</a:t>
            </a:r>
            <a:r>
              <a:rPr lang="en-GB" sz="2400" b="0" i="1" dirty="0">
                <a:solidFill>
                  <a:schemeClr val="bg1"/>
                </a:solidFill>
                <a:effectLst/>
              </a:rPr>
              <a:t> </a:t>
            </a:r>
            <a:r>
              <a:rPr lang="en-GB" sz="2400" b="0" i="1" dirty="0" err="1">
                <a:solidFill>
                  <a:schemeClr val="bg1"/>
                </a:solidFill>
                <a:effectLst/>
              </a:rPr>
              <a:t>Prozess</a:t>
            </a:r>
            <a:r>
              <a:rPr lang="en-GB" sz="2400" b="0" i="1" dirty="0">
                <a:solidFill>
                  <a:schemeClr val="bg1"/>
                </a:solidFill>
                <a:effectLst/>
              </a:rPr>
              <a:t>." </a:t>
            </a:r>
          </a:p>
          <a:p>
            <a:endParaRPr lang="en-GB" sz="1400" dirty="0">
              <a:solidFill>
                <a:schemeClr val="bg1"/>
              </a:solidFill>
            </a:endParaRPr>
          </a:p>
          <a:p>
            <a:r>
              <a:rPr lang="en-GB" sz="1400" b="0" i="0" dirty="0">
                <a:solidFill>
                  <a:schemeClr val="bg1"/>
                </a:solidFill>
                <a:effectLst/>
              </a:rPr>
              <a:t>Michael </a:t>
            </a:r>
            <a:r>
              <a:rPr lang="en-GB" sz="1400" b="0" i="0" dirty="0" err="1">
                <a:solidFill>
                  <a:schemeClr val="bg1"/>
                </a:solidFill>
                <a:effectLst/>
              </a:rPr>
              <a:t>Fagel</a:t>
            </a:r>
            <a:r>
              <a:rPr lang="en-GB" sz="1400" b="0" i="0" dirty="0">
                <a:solidFill>
                  <a:schemeClr val="bg1"/>
                </a:solidFill>
                <a:effectLst/>
              </a:rPr>
              <a:t>, Gründer des Beratungsunternehmens für </a:t>
            </a:r>
            <a:r>
              <a:rPr lang="en-GB" sz="1400" b="0" i="0" dirty="0" err="1">
                <a:solidFill>
                  <a:schemeClr val="bg1"/>
                </a:solidFill>
                <a:effectLst/>
              </a:rPr>
              <a:t>Notfallmaßnahmen</a:t>
            </a:r>
            <a:r>
              <a:rPr lang="en-GB" sz="1400" b="0" i="0" dirty="0">
                <a:solidFill>
                  <a:schemeClr val="bg1"/>
                </a:solidFill>
                <a:effectLst/>
              </a:rPr>
              <a:t> </a:t>
            </a:r>
            <a:r>
              <a:rPr lang="en-GB" sz="1400" b="0" i="0" u="none" strike="noStrike" dirty="0">
                <a:solidFill>
                  <a:schemeClr val="bg1"/>
                </a:solidFill>
                <a:effectLst/>
                <a:hlinkClick r:id="rId2">
                  <a:extLst>
                    <a:ext uri="{A12FA001-AC4F-418D-AE19-62706E023703}">
                      <ahyp:hlinkClr xmlns:ahyp="http://schemas.microsoft.com/office/drawing/2018/hyperlinkcolor" val="tx"/>
                    </a:ext>
                  </a:extLst>
                </a:hlinkClick>
              </a:rPr>
              <a:t>Aurora Safety</a:t>
            </a:r>
            <a:r>
              <a:rPr lang="en-GB" sz="1400" b="0" i="0" dirty="0">
                <a:solidFill>
                  <a:schemeClr val="bg1"/>
                </a:solidFill>
                <a:effectLst/>
              </a:rPr>
              <a:t> </a:t>
            </a:r>
            <a:endParaRPr lang="en-IE" sz="1400" dirty="0">
              <a:solidFill>
                <a:schemeClr val="bg1"/>
              </a:solidFill>
            </a:endParaRPr>
          </a:p>
        </p:txBody>
      </p:sp>
      <p:sp>
        <p:nvSpPr>
          <p:cNvPr id="2" name="TextBox 1">
            <a:extLst>
              <a:ext uri="{FF2B5EF4-FFF2-40B4-BE49-F238E27FC236}">
                <a16:creationId xmlns:a16="http://schemas.microsoft.com/office/drawing/2014/main" id="{B1ED59A9-7CD4-922B-1B8E-F983BB84A9CF}"/>
              </a:ext>
            </a:extLst>
          </p:cNvPr>
          <p:cNvSpPr txBox="1"/>
          <p:nvPr/>
        </p:nvSpPr>
        <p:spPr>
          <a:xfrm>
            <a:off x="9178172" y="6422350"/>
            <a:ext cx="3248025" cy="369332"/>
          </a:xfrm>
          <a:prstGeom prst="rect">
            <a:avLst/>
          </a:prstGeom>
          <a:noFill/>
        </p:spPr>
        <p:txBody>
          <a:bodyPr wrap="square" rtlCol="0">
            <a:spAutoFit/>
          </a:bodyPr>
          <a:lstStyle/>
          <a:p>
            <a:pPr algn="ctr"/>
            <a:r>
              <a:rPr lang="en-IE" dirty="0">
                <a:solidFill>
                  <a:srgbClr val="916395"/>
                </a:solidFill>
                <a:hlinkClick r:id="rId3">
                  <a:extLst>
                    <a:ext uri="{A12FA001-AC4F-418D-AE19-62706E023703}">
                      <ahyp:hlinkClr xmlns:ahyp="http://schemas.microsoft.com/office/drawing/2018/hyperlinkcolor" val="tx"/>
                    </a:ext>
                  </a:extLst>
                </a:hlinkClick>
              </a:rPr>
              <a:t>Quelle: Smartsheet</a:t>
            </a:r>
            <a:endParaRPr lang="en-IE" dirty="0">
              <a:solidFill>
                <a:srgbClr val="916395"/>
              </a:solidFill>
            </a:endParaRPr>
          </a:p>
        </p:txBody>
      </p:sp>
      <p:pic>
        <p:nvPicPr>
          <p:cNvPr id="3" name="Graphic 2" descr="Touchscreen with solid fill">
            <a:extLst>
              <a:ext uri="{FF2B5EF4-FFF2-40B4-BE49-F238E27FC236}">
                <a16:creationId xmlns:a16="http://schemas.microsoft.com/office/drawing/2014/main" id="{28F31D2C-BB11-29AE-9440-B22EB9C5F6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75576" y="6484115"/>
            <a:ext cx="588806" cy="588806"/>
          </a:xfrm>
          <a:prstGeom prst="rect">
            <a:avLst/>
          </a:prstGeom>
        </p:spPr>
      </p:pic>
    </p:spTree>
    <p:extLst>
      <p:ext uri="{BB962C8B-B14F-4D97-AF65-F5344CB8AC3E}">
        <p14:creationId xmlns:p14="http://schemas.microsoft.com/office/powerpoint/2010/main" val="3875742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39B05-5B65-4F22-C3B5-6C1292AA2CA0}"/>
              </a:ext>
            </a:extLst>
          </p:cNvPr>
          <p:cNvSpPr/>
          <p:nvPr/>
        </p:nvSpPr>
        <p:spPr>
          <a:xfrm>
            <a:off x="82499" y="205268"/>
            <a:ext cx="5325034" cy="3557107"/>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07533" y="91914"/>
            <a:ext cx="6701968" cy="3722513"/>
          </a:xfrm>
        </p:spPr>
        <p:txBody>
          <a:bodyPr/>
          <a:lstStyle/>
          <a:p>
            <a:pPr marL="342900" indent="-342900" algn="l">
              <a:buClr>
                <a:srgbClr val="F27954"/>
              </a:buClr>
              <a:buFont typeface="Wingdings" panose="05000000000000000000" pitchFamily="2" charset="2"/>
              <a:buChar char="v"/>
            </a:pPr>
            <a:r>
              <a:rPr lang="en-GB" sz="2000" dirty="0">
                <a:solidFill>
                  <a:srgbClr val="F27954"/>
                </a:solidFill>
              </a:rPr>
              <a:t>Der </a:t>
            </a:r>
            <a:r>
              <a:rPr lang="en-GB" sz="2000" b="0" i="0" u="none" strike="noStrike" dirty="0">
                <a:solidFill>
                  <a:srgbClr val="F27954"/>
                </a:solidFill>
                <a:effectLst/>
              </a:rPr>
              <a:t>Krisenmanager </a:t>
            </a:r>
            <a:r>
              <a:rPr lang="en-GB" sz="2000" dirty="0">
                <a:solidFill>
                  <a:srgbClr val="F27954"/>
                </a:solidFill>
              </a:rPr>
              <a:t>muss den Status der in der Risikobewertung ermittelten regionalen Risiken oder Krisen regelmäßig überwachen, bewerten, vergleichen und berichten. </a:t>
            </a:r>
            <a:r>
              <a:rPr lang="en-GB" sz="2000" dirty="0">
                <a:solidFill>
                  <a:srgbClr val="4D4D4D"/>
                </a:solidFill>
              </a:rPr>
              <a:t>Der Status und die Prioritäten von Krisen ändern sich im Laufe der Zeit, ebenso wie ihre Wahrscheinlichkeit und die wahrscheinlichen Auswirkungen. Erhöhen Sie die Überwachung, wenn der Eintritt der Krise am wahrscheinlichsten ist. </a:t>
            </a:r>
          </a:p>
          <a:p>
            <a:pPr marL="342900" indent="-342900" algn="l">
              <a:buClr>
                <a:srgbClr val="F27954"/>
              </a:buClr>
              <a:buFont typeface="Wingdings" panose="05000000000000000000" pitchFamily="2" charset="2"/>
              <a:buChar char="v"/>
            </a:pPr>
            <a:r>
              <a:rPr lang="en-GB" sz="2000" b="1" dirty="0">
                <a:solidFill>
                  <a:srgbClr val="F27954"/>
                </a:solidFill>
              </a:rPr>
              <a:t>Überwachen Sie die Krise. </a:t>
            </a:r>
            <a:r>
              <a:rPr lang="en-GB" sz="2000" i="1" dirty="0">
                <a:solidFill>
                  <a:srgbClr val="F27954"/>
                </a:solidFill>
              </a:rPr>
              <a:t>Verwenden Sie z. B. Wetterprogramme, um </a:t>
            </a:r>
            <a:r>
              <a:rPr lang="en-GB" sz="2000" i="1" dirty="0" err="1">
                <a:solidFill>
                  <a:srgbClr val="F27954"/>
                </a:solidFill>
              </a:rPr>
              <a:t>Überschwemmungen</a:t>
            </a:r>
            <a:r>
              <a:rPr lang="en-GB" sz="2000" i="1" dirty="0">
                <a:solidFill>
                  <a:srgbClr val="F27954"/>
                </a:solidFill>
              </a:rPr>
              <a:t> zu erkennen. Überprüfen Sie diese verstärkt in den Monaten September bis Mai, wenn sie am wahrscheinlichsten sind. </a:t>
            </a:r>
          </a:p>
          <a:p>
            <a:pPr marL="342900" indent="-342900" algn="l">
              <a:buClr>
                <a:srgbClr val="F27954"/>
              </a:buClr>
              <a:buFont typeface="Wingdings" panose="05000000000000000000" pitchFamily="2" charset="2"/>
              <a:buChar char="v"/>
            </a:pPr>
            <a:r>
              <a:rPr lang="en-GB" sz="2000" b="1" dirty="0">
                <a:solidFill>
                  <a:srgbClr val="F27954"/>
                </a:solidFill>
              </a:rPr>
              <a:t>Der Teufel (die Krise) steckt im Detail. </a:t>
            </a:r>
            <a:r>
              <a:rPr lang="en-GB" sz="2000" dirty="0">
                <a:solidFill>
                  <a:srgbClr val="4D4D4D"/>
                </a:solidFill>
              </a:rPr>
              <a:t>Ein Krisenreaktionsplan ist nur so gut wie die darin enthaltenen Aktivierungsrichtlinien. Zu diesem Zweck muss das Krisenmanagementteam alle Kriterien und Krisenindikatoren dokumentieren, anhand derer es bestimmt, wie sich eine Krise auswirkt. Hinweis: Diese unterscheiden sich von den KMS-</a:t>
            </a:r>
            <a:r>
              <a:rPr lang="en-GB" sz="2000" dirty="0" err="1">
                <a:solidFill>
                  <a:srgbClr val="4D4D4D"/>
                </a:solidFill>
              </a:rPr>
              <a:t>Indikatoren</a:t>
            </a:r>
            <a:r>
              <a:rPr lang="en-GB" sz="2000" dirty="0">
                <a:solidFill>
                  <a:srgbClr val="4D4D4D"/>
                </a:solidFill>
              </a:rPr>
              <a:t>.</a:t>
            </a:r>
          </a:p>
          <a:p>
            <a:pPr marL="342900" indent="-342900" algn="l">
              <a:buClr>
                <a:srgbClr val="F27954"/>
              </a:buClr>
              <a:buFont typeface="Wingdings" panose="05000000000000000000" pitchFamily="2" charset="2"/>
              <a:buChar char="v"/>
            </a:pPr>
            <a:r>
              <a:rPr lang="en-GB" sz="2000" b="1" dirty="0">
                <a:solidFill>
                  <a:srgbClr val="F27954"/>
                </a:solidFill>
              </a:rPr>
              <a:t>Indikatoren für die Auswirkungen einer Krise, z. B. </a:t>
            </a:r>
            <a:r>
              <a:rPr lang="en-GB" sz="2000" i="1" dirty="0">
                <a:solidFill>
                  <a:srgbClr val="F27954"/>
                </a:solidFill>
              </a:rPr>
              <a:t>zahlreiche Verletzte, ein unnatürlicher Todesfall, weit verbreitete Infektionen, unkontrollierbare </a:t>
            </a:r>
            <a:r>
              <a:rPr lang="en-GB" sz="2000" i="1" dirty="0" err="1">
                <a:solidFill>
                  <a:srgbClr val="F27954"/>
                </a:solidFill>
              </a:rPr>
              <a:t>hohe</a:t>
            </a:r>
            <a:r>
              <a:rPr lang="en-GB" sz="2000" i="1" dirty="0">
                <a:solidFill>
                  <a:srgbClr val="F27954"/>
                </a:solidFill>
              </a:rPr>
              <a:t> </a:t>
            </a:r>
            <a:r>
              <a:rPr lang="en-GB" sz="2000" i="1" dirty="0" err="1">
                <a:solidFill>
                  <a:srgbClr val="F27954"/>
                </a:solidFill>
              </a:rPr>
              <a:t>Überschwemmungen</a:t>
            </a:r>
            <a:r>
              <a:rPr lang="en-GB" sz="2000" i="1" dirty="0">
                <a:solidFill>
                  <a:srgbClr val="F27954"/>
                </a:solidFill>
              </a:rPr>
              <a:t> </a:t>
            </a:r>
            <a:r>
              <a:rPr lang="en-GB" sz="2000" i="1" dirty="0" err="1">
                <a:solidFill>
                  <a:srgbClr val="F27954"/>
                </a:solidFill>
              </a:rPr>
              <a:t>usw</a:t>
            </a:r>
            <a:r>
              <a:rPr lang="en-GB" sz="2000" i="1" dirty="0">
                <a:solidFill>
                  <a:srgbClr val="F27954"/>
                </a:solidFill>
              </a:rPr>
              <a:t>.</a:t>
            </a:r>
            <a:endParaRPr lang="en-GB" sz="2000" i="1" dirty="0">
              <a:solidFill>
                <a:srgbClr val="4D4D4D"/>
              </a:solidFill>
            </a:endParaRPr>
          </a:p>
          <a:p>
            <a:pPr marL="342900" indent="-342900">
              <a:lnSpc>
                <a:spcPct val="100000"/>
              </a:lnSpc>
              <a:spcBef>
                <a:spcPts val="0"/>
              </a:spcBef>
              <a:buClr>
                <a:srgbClr val="F27954"/>
              </a:buClr>
              <a:buFont typeface="Wingdings" panose="05000000000000000000" pitchFamily="2" charset="2"/>
              <a:buChar char="v"/>
            </a:pPr>
            <a:endParaRPr lang="en-IE" sz="20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340345" y="126750"/>
            <a:ext cx="4955555" cy="6122894"/>
          </a:xfrm>
        </p:spPr>
        <p:txBody>
          <a:bodyPr>
            <a:normAutofit/>
          </a:bodyPr>
          <a:lstStyle/>
          <a:p>
            <a:pPr>
              <a:lnSpc>
                <a:spcPct val="120000"/>
              </a:lnSpc>
              <a:spcBef>
                <a:spcPts val="0"/>
              </a:spcBef>
            </a:pPr>
            <a:r>
              <a:rPr lang="en-GB" sz="4600" b="1" dirty="0">
                <a:solidFill>
                  <a:schemeClr val="bg1"/>
                </a:solidFill>
              </a:rPr>
              <a:t>Schritt 6 </a:t>
            </a:r>
            <a:endParaRPr lang="en-GB" sz="4600" b="1" i="0" dirty="0">
              <a:solidFill>
                <a:schemeClr val="bg1"/>
              </a:solidFill>
              <a:effectLst/>
            </a:endParaRPr>
          </a:p>
          <a:p>
            <a:pPr>
              <a:spcBef>
                <a:spcPts val="0"/>
              </a:spcBef>
            </a:pPr>
            <a:endParaRPr lang="en-GB" sz="1800" dirty="0">
              <a:solidFill>
                <a:schemeClr val="bg1"/>
              </a:solidFill>
            </a:endParaRPr>
          </a:p>
          <a:p>
            <a:pPr>
              <a:spcBef>
                <a:spcPts val="0"/>
              </a:spcBef>
            </a:pPr>
            <a:r>
              <a:rPr lang="en-GB" sz="2800" dirty="0">
                <a:solidFill>
                  <a:schemeClr val="bg1"/>
                </a:solidFill>
              </a:rPr>
              <a:t>Regelmäßige Überwachungs- und </a:t>
            </a:r>
            <a:r>
              <a:rPr lang="en-GB" sz="2800" dirty="0" err="1">
                <a:solidFill>
                  <a:schemeClr val="bg1"/>
                </a:solidFill>
              </a:rPr>
              <a:t>Berichterstattungs-maßnahmen</a:t>
            </a:r>
            <a:r>
              <a:rPr lang="en-GB" sz="2800" dirty="0">
                <a:solidFill>
                  <a:schemeClr val="bg1"/>
                </a:solidFill>
              </a:rPr>
              <a:t> sowie KPIs zur Überprüfung des </a:t>
            </a:r>
            <a:r>
              <a:rPr lang="en-GB" sz="2800" dirty="0" err="1">
                <a:solidFill>
                  <a:schemeClr val="bg1"/>
                </a:solidFill>
              </a:rPr>
              <a:t>Krisenstatus</a:t>
            </a:r>
            <a:r>
              <a:rPr lang="en-GB" sz="2800" dirty="0">
                <a:solidFill>
                  <a:schemeClr val="bg1"/>
                </a:solidFill>
              </a:rPr>
              <a:t> und </a:t>
            </a:r>
            <a:r>
              <a:rPr lang="en-GB" sz="2800" dirty="0" err="1">
                <a:solidFill>
                  <a:schemeClr val="bg1"/>
                </a:solidFill>
              </a:rPr>
              <a:t>Bereitschaft</a:t>
            </a:r>
            <a:endParaRPr lang="en-IE" sz="3200" dirty="0">
              <a:solidFill>
                <a:schemeClr val="bg1"/>
              </a:solidFill>
            </a:endParaRPr>
          </a:p>
          <a:p>
            <a:pPr>
              <a:spcBef>
                <a:spcPts val="0"/>
              </a:spcBef>
            </a:pPr>
            <a:endParaRPr lang="en-IE" sz="3200" dirty="0">
              <a:solidFill>
                <a:schemeClr val="bg1"/>
              </a:solidFill>
            </a:endParaRPr>
          </a:p>
          <a:p>
            <a:pPr algn="l">
              <a:lnSpc>
                <a:spcPct val="100000"/>
              </a:lnSpc>
              <a:spcBef>
                <a:spcPts val="0"/>
              </a:spcBef>
            </a:pPr>
            <a:endParaRPr lang="en-GB" sz="3400"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pic>
        <p:nvPicPr>
          <p:cNvPr id="2" name="Picture 97" descr="A picture containing text&#10;&#10;Description automatically generated">
            <a:extLst>
              <a:ext uri="{FF2B5EF4-FFF2-40B4-BE49-F238E27FC236}">
                <a16:creationId xmlns:a16="http://schemas.microsoft.com/office/drawing/2014/main" id="{072807DB-F63C-884F-9343-689EEA760B6A}"/>
              </a:ext>
            </a:extLst>
          </p:cNvPr>
          <p:cNvPicPr>
            <a:picLocks noChangeAspect="1"/>
          </p:cNvPicPr>
          <p:nvPr/>
        </p:nvPicPr>
        <p:blipFill>
          <a:blip r:embed="rId2"/>
          <a:stretch>
            <a:fillRect/>
          </a:stretch>
        </p:blipFill>
        <p:spPr>
          <a:xfrm>
            <a:off x="82498" y="3307976"/>
            <a:ext cx="5325035" cy="3550024"/>
          </a:xfrm>
          <a:prstGeom prst="rect">
            <a:avLst/>
          </a:prstGeom>
        </p:spPr>
      </p:pic>
    </p:spTree>
    <p:extLst>
      <p:ext uri="{BB962C8B-B14F-4D97-AF65-F5344CB8AC3E}">
        <p14:creationId xmlns:p14="http://schemas.microsoft.com/office/powerpoint/2010/main" val="2848763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71B56-D7F2-D72D-7090-E0F7B5EA2ABD}"/>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559143" y="217583"/>
            <a:ext cx="6209359" cy="6317688"/>
          </a:xfrm>
        </p:spPr>
        <p:txBody>
          <a:bodyPr/>
          <a:lstStyle/>
          <a:p>
            <a:pPr marL="342900" indent="-342900">
              <a:buClr>
                <a:srgbClr val="F27954"/>
              </a:buClr>
              <a:buFont typeface="Wingdings" panose="05000000000000000000" pitchFamily="2" charset="2"/>
              <a:buChar char="v"/>
            </a:pPr>
            <a:r>
              <a:rPr lang="en-GB" sz="2200" b="0" i="0" u="none" strike="noStrike" dirty="0">
                <a:solidFill>
                  <a:srgbClr val="4D4D4D"/>
                </a:solidFill>
                <a:effectLst/>
              </a:rPr>
              <a:t>Zeit ist in einer Krise kostbar. Die Vorbereitung und Zuweisung wertvoller Ressourcen im Voraus bedeutet, </a:t>
            </a:r>
            <a:r>
              <a:rPr lang="en-GB" sz="2200" b="0" i="0" u="none" strike="noStrike" dirty="0" err="1">
                <a:solidFill>
                  <a:srgbClr val="4D4D4D"/>
                </a:solidFill>
                <a:effectLst/>
              </a:rPr>
              <a:t>dass</a:t>
            </a:r>
            <a:r>
              <a:rPr lang="en-GB" sz="2200" b="0" i="0" u="none" strike="noStrike" dirty="0">
                <a:solidFill>
                  <a:srgbClr val="4D4D4D"/>
                </a:solidFill>
                <a:effectLst/>
              </a:rPr>
              <a:t> das KMZ optimal vorbereitet sein kann, wenn eine Krise eintritt. Es sollte die Liste potenzieller Krisen in der Reihenfolge ihrer Wahrscheinlichkeit und ihres Auftretens ordnen. Dann </a:t>
            </a:r>
            <a:r>
              <a:rPr lang="en-GB" sz="2200" b="0" i="0" u="none" strike="noStrike" dirty="0" err="1">
                <a:solidFill>
                  <a:srgbClr val="4D4D4D"/>
                </a:solidFill>
                <a:effectLst/>
              </a:rPr>
              <a:t>sollte</a:t>
            </a:r>
            <a:r>
              <a:rPr lang="en-GB" sz="2200" b="0" i="0" u="none" strike="noStrike" dirty="0">
                <a:solidFill>
                  <a:srgbClr val="4D4D4D"/>
                </a:solidFill>
                <a:effectLst/>
              </a:rPr>
              <a:t> es </a:t>
            </a:r>
            <a:r>
              <a:rPr lang="en-GB" sz="2200" dirty="0">
                <a:solidFill>
                  <a:srgbClr val="4D4D4D"/>
                </a:solidFill>
              </a:rPr>
              <a:t>die notwendigen Ressourcen und Verfahren bereithalten, um zu reagieren. </a:t>
            </a:r>
            <a:endParaRPr lang="en-GB" sz="2200" b="0" i="0" u="none" strike="noStrike" dirty="0">
              <a:solidFill>
                <a:srgbClr val="4D4D4D"/>
              </a:solidFill>
              <a:effectLst/>
            </a:endParaRPr>
          </a:p>
          <a:p>
            <a:pPr marL="342900" indent="-342900" algn="l">
              <a:buClr>
                <a:srgbClr val="F27954"/>
              </a:buClr>
              <a:buFont typeface="Wingdings" panose="05000000000000000000" pitchFamily="2" charset="2"/>
              <a:buChar char="v"/>
            </a:pPr>
            <a:r>
              <a:rPr lang="en-GB" sz="2200" dirty="0">
                <a:solidFill>
                  <a:srgbClr val="4D4D4D"/>
                </a:solidFill>
              </a:rPr>
              <a:t>Neben der Festlegung von Aktivierungsrichtlinien und -verfahren sollten Krisenmanagementteams sicherstellen, dass sie über die wichtigsten Notfall-, Reaktions- und Wiederherstellungsteams verfügen. Weisen Sie ihnen ihre Aufgaben zu und schulen Sie sie, und stellen Sie für den Fall der Fälle eine zweite Person zur Verfügung.</a:t>
            </a:r>
          </a:p>
          <a:p>
            <a:pPr marL="342900" indent="-342900" algn="l">
              <a:buClr>
                <a:srgbClr val="F27954"/>
              </a:buClr>
              <a:buFont typeface="Wingdings" panose="05000000000000000000" pitchFamily="2" charset="2"/>
              <a:buChar char="v"/>
            </a:pPr>
            <a:r>
              <a:rPr lang="en-GB" sz="2200" dirty="0">
                <a:solidFill>
                  <a:srgbClr val="4D4D4D"/>
                </a:solidFill>
              </a:rPr>
              <a:t>Alle Einsatzkräfte sollten zumindest ihre Pläne und Verfahren, die einschlägige Krisenlogistik, die Befehlskette für verschiedene mögliche Szenarien und die Sammelstellen außerhalb des Geländes im Falle von Evakuierungen genau kennen.</a:t>
            </a:r>
          </a:p>
          <a:p>
            <a:pPr marL="342900" indent="-342900" algn="l">
              <a:buClr>
                <a:srgbClr val="F27954"/>
              </a:buClr>
              <a:buFont typeface="Wingdings" panose="05000000000000000000" pitchFamily="2" charset="2"/>
              <a:buChar char="v"/>
            </a:pPr>
            <a:endParaRPr lang="en-GB" sz="2200" dirty="0">
              <a:solidFill>
                <a:srgbClr val="4D4D4D"/>
              </a:solidFill>
            </a:endParaRPr>
          </a:p>
          <a:p>
            <a:pPr marL="342900" indent="-342900">
              <a:lnSpc>
                <a:spcPct val="100000"/>
              </a:lnSpc>
              <a:spcBef>
                <a:spcPts val="0"/>
              </a:spcBef>
              <a:buClr>
                <a:srgbClr val="F27954"/>
              </a:buClr>
              <a:buFont typeface="Wingdings" panose="05000000000000000000" pitchFamily="2" charset="2"/>
              <a:buChar char="v"/>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51434" y="89529"/>
            <a:ext cx="4662248" cy="6069106"/>
          </a:xfrm>
        </p:spPr>
        <p:txBody>
          <a:bodyPr>
            <a:normAutofit lnSpcReduction="10000"/>
          </a:bodyPr>
          <a:lstStyle/>
          <a:p>
            <a:pPr>
              <a:lnSpc>
                <a:spcPct val="120000"/>
              </a:lnSpc>
              <a:spcBef>
                <a:spcPts val="0"/>
              </a:spcBef>
            </a:pPr>
            <a:r>
              <a:rPr lang="en-GB" sz="4600" b="1" dirty="0">
                <a:solidFill>
                  <a:schemeClr val="bg1"/>
                </a:solidFill>
              </a:rPr>
              <a:t>Schritt 7 </a:t>
            </a:r>
            <a:endParaRPr lang="en-GB" sz="4600" b="1" i="0" dirty="0">
              <a:solidFill>
                <a:schemeClr val="bg1"/>
              </a:solidFill>
              <a:effectLst/>
            </a:endParaRPr>
          </a:p>
          <a:p>
            <a:pPr>
              <a:lnSpc>
                <a:spcPct val="120000"/>
              </a:lnSpc>
              <a:spcBef>
                <a:spcPts val="0"/>
              </a:spcBef>
            </a:pPr>
            <a:endParaRPr lang="en-GB" sz="2000" b="1" dirty="0">
              <a:solidFill>
                <a:schemeClr val="bg1"/>
              </a:solidFill>
            </a:endParaRPr>
          </a:p>
          <a:p>
            <a:pPr algn="l">
              <a:lnSpc>
                <a:spcPct val="120000"/>
              </a:lnSpc>
              <a:spcBef>
                <a:spcPts val="0"/>
              </a:spcBef>
            </a:pPr>
            <a:r>
              <a:rPr lang="en-GB" sz="2800" dirty="0">
                <a:solidFill>
                  <a:schemeClr val="bg1"/>
                </a:solidFill>
              </a:rPr>
              <a:t>Zuweisung von Rollen und Verantwortlichkeiten und Organisation von Ressourcen</a:t>
            </a: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00000"/>
              </a:lnSpc>
              <a:spcBef>
                <a:spcPts val="0"/>
              </a:spcBef>
            </a:pPr>
            <a:r>
              <a:rPr lang="en-GB" sz="2400" i="1" dirty="0"/>
              <a:t>Die Zeit des Managers und des Krisenteams ist während einer Krise kostbar, es bleibt keine Zeit, um zu reagieren. Der KMZ-Manager muss </a:t>
            </a:r>
            <a:r>
              <a:rPr lang="en-GB" sz="2400" i="1" u="none" strike="noStrike" dirty="0">
                <a:effectLst/>
              </a:rPr>
              <a:t>Einsatzkräfte, Ressourcen und Reaktionen im Voraus planen. </a:t>
            </a:r>
            <a:endParaRPr lang="en-GB" sz="3400" dirty="0">
              <a:solidFill>
                <a:srgbClr val="666666"/>
              </a:solidFill>
            </a:endParaRPr>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Tree>
    <p:extLst>
      <p:ext uri="{BB962C8B-B14F-4D97-AF65-F5344CB8AC3E}">
        <p14:creationId xmlns:p14="http://schemas.microsoft.com/office/powerpoint/2010/main" val="564664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52C2E4-455D-19DA-B7E7-86F3FCBF5F43}"/>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621101" y="121359"/>
            <a:ext cx="6209359" cy="6624808"/>
          </a:xfrm>
        </p:spPr>
        <p:txBody>
          <a:bodyPr/>
          <a:lstStyle/>
          <a:p>
            <a:pPr algn="l">
              <a:lnSpc>
                <a:spcPct val="100000"/>
              </a:lnSpc>
              <a:spcBef>
                <a:spcPts val="0"/>
              </a:spcBef>
            </a:pPr>
            <a:r>
              <a:rPr lang="en-GB" sz="1800" b="1" i="0" dirty="0">
                <a:solidFill>
                  <a:srgbClr val="7A547C"/>
                </a:solidFill>
                <a:effectLst/>
              </a:rPr>
              <a:t>Muster für einen Krisenmanagementplan für kritische Infrastrukturen:</a:t>
            </a:r>
          </a:p>
          <a:p>
            <a:pPr algn="l">
              <a:lnSpc>
                <a:spcPct val="100000"/>
              </a:lnSpc>
              <a:spcBef>
                <a:spcPts val="0"/>
              </a:spcBef>
            </a:pPr>
            <a:endParaRPr lang="en-GB" sz="1000" b="1" i="0" dirty="0">
              <a:solidFill>
                <a:srgbClr val="7A547C"/>
              </a:solidFill>
              <a:effectLst/>
            </a:endParaRPr>
          </a:p>
          <a:p>
            <a:pPr marL="285750" indent="-285750" algn="l">
              <a:lnSpc>
                <a:spcPct val="100000"/>
              </a:lnSpc>
              <a:spcBef>
                <a:spcPts val="0"/>
              </a:spcBef>
              <a:buFont typeface="Arial" panose="020B0604020202020204" pitchFamily="34" charset="0"/>
              <a:buChar char="•"/>
            </a:pPr>
            <a:r>
              <a:rPr lang="en-GB" sz="1800" b="1" dirty="0">
                <a:solidFill>
                  <a:srgbClr val="F27954"/>
                </a:solidFill>
              </a:rPr>
              <a:t>Beschreibung, </a:t>
            </a:r>
            <a:r>
              <a:rPr lang="en-GB" sz="1800" b="1" i="0" dirty="0">
                <a:solidFill>
                  <a:srgbClr val="F27954"/>
                </a:solidFill>
                <a:effectLst/>
              </a:rPr>
              <a:t>Definitionen und </a:t>
            </a:r>
            <a:r>
              <a:rPr lang="en-GB" sz="1800" b="1" i="0" dirty="0" err="1">
                <a:solidFill>
                  <a:srgbClr val="F27954"/>
                </a:solidFill>
                <a:effectLst/>
              </a:rPr>
              <a:t>Anwendungsbereich</a:t>
            </a:r>
            <a:endParaRPr lang="en-GB" sz="1800" b="1" i="0" dirty="0">
              <a:solidFill>
                <a:srgbClr val="F27954"/>
              </a:solidFill>
              <a:effectLst/>
            </a:endParaRP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Risiko- und </a:t>
            </a:r>
            <a:r>
              <a:rPr lang="en-GB" sz="1800" b="1" dirty="0">
                <a:solidFill>
                  <a:srgbClr val="F27954"/>
                </a:solidFill>
              </a:rPr>
              <a:t>Schwachstellenanalyse </a:t>
            </a:r>
            <a:r>
              <a:rPr lang="en-GB" sz="1800" b="0" i="0" dirty="0" err="1">
                <a:solidFill>
                  <a:srgbClr val="4D4D4D"/>
                </a:solidFill>
                <a:effectLst/>
              </a:rPr>
              <a:t>kritischer</a:t>
            </a:r>
            <a:r>
              <a:rPr lang="en-GB" sz="1800" b="0" i="0" dirty="0">
                <a:solidFill>
                  <a:srgbClr val="4D4D4D"/>
                </a:solidFill>
                <a:effectLst/>
              </a:rPr>
              <a:t> </a:t>
            </a:r>
            <a:r>
              <a:rPr lang="en-GB" sz="1800" b="0" i="0" dirty="0" err="1">
                <a:solidFill>
                  <a:srgbClr val="4D4D4D"/>
                </a:solidFill>
                <a:effectLst/>
              </a:rPr>
              <a:t>Infrastrukturen</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Durchführung der erforderlichen </a:t>
            </a:r>
            <a:r>
              <a:rPr lang="en-GB" sz="1800" b="1" i="0" dirty="0">
                <a:solidFill>
                  <a:srgbClr val="F27954"/>
                </a:solidFill>
                <a:effectLst/>
              </a:rPr>
              <a:t>Schulungen </a:t>
            </a:r>
            <a:r>
              <a:rPr lang="en-GB" sz="1800" b="0" i="0" dirty="0">
                <a:solidFill>
                  <a:srgbClr val="4D4D4D"/>
                </a:solidFill>
                <a:effectLst/>
              </a:rPr>
              <a:t>für die erforderlichen Personen</a:t>
            </a:r>
          </a:p>
          <a:p>
            <a:pPr marL="285750" indent="-285750" algn="l">
              <a:lnSpc>
                <a:spcPct val="100000"/>
              </a:lnSpc>
              <a:spcBef>
                <a:spcPts val="0"/>
              </a:spcBef>
              <a:buFont typeface="Arial" panose="020B0604020202020204" pitchFamily="34" charset="0"/>
              <a:buChar char="•"/>
            </a:pPr>
            <a:r>
              <a:rPr lang="en-GB" sz="1800" b="1" dirty="0">
                <a:solidFill>
                  <a:srgbClr val="F27954"/>
                </a:solidFill>
              </a:rPr>
              <a:t>Verfahren zur Meldung </a:t>
            </a:r>
            <a:r>
              <a:rPr lang="en-GB" sz="1800" b="0" i="0" dirty="0">
                <a:solidFill>
                  <a:srgbClr val="4D4D4D"/>
                </a:solidFill>
                <a:effectLst/>
              </a:rPr>
              <a:t>eines </a:t>
            </a:r>
            <a:r>
              <a:rPr lang="en-GB" sz="1800" b="0" i="0" dirty="0" err="1">
                <a:solidFill>
                  <a:srgbClr val="4D4D4D"/>
                </a:solidFill>
                <a:effectLst/>
              </a:rPr>
              <a:t>kritischen</a:t>
            </a:r>
            <a:r>
              <a:rPr lang="en-GB" sz="1800" b="0" i="0" dirty="0">
                <a:solidFill>
                  <a:srgbClr val="4D4D4D"/>
                </a:solidFill>
                <a:effectLst/>
              </a:rPr>
              <a:t> </a:t>
            </a:r>
            <a:r>
              <a:rPr lang="en-GB" sz="1800" b="1" dirty="0" err="1">
                <a:solidFill>
                  <a:srgbClr val="F27954"/>
                </a:solidFill>
              </a:rPr>
              <a:t>Infrastrukturvorfalls</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Ersthelfer und </a:t>
            </a:r>
            <a:r>
              <a:rPr lang="en-GB" sz="1800" b="0" i="0" dirty="0" err="1">
                <a:solidFill>
                  <a:srgbClr val="4D4D4D"/>
                </a:solidFill>
                <a:effectLst/>
              </a:rPr>
              <a:t>deren</a:t>
            </a:r>
            <a:r>
              <a:rPr lang="en-GB" sz="1800" b="0" i="0" dirty="0">
                <a:solidFill>
                  <a:srgbClr val="4D4D4D"/>
                </a:solidFill>
                <a:effectLst/>
              </a:rPr>
              <a:t> </a:t>
            </a:r>
            <a:r>
              <a:rPr lang="en-GB" sz="1800" b="1" dirty="0" err="1">
                <a:solidFill>
                  <a:srgbClr val="F27954"/>
                </a:solidFill>
              </a:rPr>
              <a:t>Kontaktangaben</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Mitglieder des Notfallteams und </a:t>
            </a:r>
            <a:r>
              <a:rPr lang="en-GB" sz="1800" b="0" i="0" dirty="0" err="1">
                <a:solidFill>
                  <a:srgbClr val="4D4D4D"/>
                </a:solidFill>
                <a:effectLst/>
              </a:rPr>
              <a:t>ihre</a:t>
            </a:r>
            <a:r>
              <a:rPr lang="en-GB" sz="1800" b="0" i="0" dirty="0">
                <a:solidFill>
                  <a:srgbClr val="4D4D4D"/>
                </a:solidFill>
                <a:effectLst/>
              </a:rPr>
              <a:t> </a:t>
            </a:r>
            <a:r>
              <a:rPr lang="en-GB" sz="1800" b="0" i="0" dirty="0" err="1">
                <a:solidFill>
                  <a:srgbClr val="4D4D4D"/>
                </a:solidFill>
                <a:effectLst/>
              </a:rPr>
              <a:t>Kontaktdaten</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Infrastrukturorganisationen und </a:t>
            </a:r>
            <a:r>
              <a:rPr lang="en-GB" sz="1800" b="0" i="0" dirty="0" err="1">
                <a:solidFill>
                  <a:srgbClr val="4D4D4D"/>
                </a:solidFill>
                <a:effectLst/>
              </a:rPr>
              <a:t>deren</a:t>
            </a:r>
            <a:r>
              <a:rPr lang="en-GB" sz="1800" b="0" i="0" dirty="0">
                <a:solidFill>
                  <a:srgbClr val="4D4D4D"/>
                </a:solidFill>
                <a:effectLst/>
              </a:rPr>
              <a:t> </a:t>
            </a:r>
            <a:r>
              <a:rPr lang="en-GB" sz="1800" b="0" i="0" dirty="0" err="1">
                <a:solidFill>
                  <a:srgbClr val="4D4D4D"/>
                </a:solidFill>
                <a:effectLst/>
              </a:rPr>
              <a:t>Kontaktdaten</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0" i="0" dirty="0">
                <a:solidFill>
                  <a:srgbClr val="4D4D4D"/>
                </a:solidFill>
                <a:effectLst/>
              </a:rPr>
              <a:t>Bewertung des kritischen </a:t>
            </a:r>
            <a:r>
              <a:rPr lang="en-GB" sz="1800" b="1" dirty="0">
                <a:solidFill>
                  <a:srgbClr val="F27954"/>
                </a:solidFill>
              </a:rPr>
              <a:t>Infrastrukturvorfalls und </a:t>
            </a:r>
            <a:r>
              <a:rPr lang="en-GB" sz="1800" b="1" dirty="0" err="1">
                <a:solidFill>
                  <a:srgbClr val="F27954"/>
                </a:solidFill>
              </a:rPr>
              <a:t>erste</a:t>
            </a:r>
            <a:r>
              <a:rPr lang="en-GB" sz="1800" b="1" dirty="0">
                <a:solidFill>
                  <a:srgbClr val="F27954"/>
                </a:solidFill>
              </a:rPr>
              <a:t> </a:t>
            </a:r>
            <a:r>
              <a:rPr lang="en-GB" sz="1800" b="1" dirty="0" err="1">
                <a:solidFill>
                  <a:srgbClr val="F27954"/>
                </a:solidFill>
              </a:rPr>
              <a:t>Reaktionsschritte</a:t>
            </a:r>
            <a:endParaRPr lang="en-GB" sz="1800" b="1" dirty="0">
              <a:solidFill>
                <a:srgbClr val="F27954"/>
              </a:solidFill>
            </a:endParaRPr>
          </a:p>
          <a:p>
            <a:pPr marL="285750" indent="-285750" algn="l">
              <a:lnSpc>
                <a:spcPct val="100000"/>
              </a:lnSpc>
              <a:spcBef>
                <a:spcPts val="0"/>
              </a:spcBef>
              <a:buFont typeface="Arial" panose="020B0604020202020204" pitchFamily="34" charset="0"/>
              <a:buChar char="•"/>
            </a:pPr>
            <a:r>
              <a:rPr lang="en-GB" sz="1800" b="1" dirty="0">
                <a:solidFill>
                  <a:srgbClr val="F27954"/>
                </a:solidFill>
              </a:rPr>
              <a:t>Evakuierung des Standorts </a:t>
            </a:r>
            <a:r>
              <a:rPr lang="en-GB" sz="1800" b="0" i="0" dirty="0">
                <a:solidFill>
                  <a:srgbClr val="4D4D4D"/>
                </a:solidFill>
                <a:effectLst/>
              </a:rPr>
              <a:t>und </a:t>
            </a:r>
            <a:r>
              <a:rPr lang="en-GB" sz="1800" b="1" dirty="0">
                <a:solidFill>
                  <a:srgbClr val="F27954"/>
                </a:solidFill>
              </a:rPr>
              <a:t>Verlegung </a:t>
            </a:r>
            <a:r>
              <a:rPr lang="en-GB" sz="1800" dirty="0">
                <a:solidFill>
                  <a:srgbClr val="4D4D4D"/>
                </a:solidFill>
              </a:rPr>
              <a:t>der</a:t>
            </a:r>
            <a:r>
              <a:rPr lang="en-GB" sz="1800" b="1" dirty="0">
                <a:solidFill>
                  <a:srgbClr val="F27954"/>
                </a:solidFill>
              </a:rPr>
              <a:t> </a:t>
            </a:r>
            <a:r>
              <a:rPr lang="en-GB" sz="1800" b="1" i="0" dirty="0">
                <a:solidFill>
                  <a:srgbClr val="F37C57"/>
                </a:solidFill>
                <a:effectLst/>
              </a:rPr>
              <a:t>Mitarbeiter</a:t>
            </a:r>
            <a:r>
              <a:rPr lang="en-GB" sz="1800" b="0" i="0" dirty="0">
                <a:solidFill>
                  <a:srgbClr val="4D4D4D"/>
                </a:solidFill>
                <a:effectLst/>
              </a:rPr>
              <a:t> im Falle eines </a:t>
            </a:r>
            <a:r>
              <a:rPr lang="en-GB" sz="1800" b="0" i="0" dirty="0" err="1">
                <a:solidFill>
                  <a:srgbClr val="4D4D4D"/>
                </a:solidFill>
                <a:effectLst/>
              </a:rPr>
              <a:t>schwerwiegenden</a:t>
            </a:r>
            <a:r>
              <a:rPr lang="en-GB" sz="1800" b="0" i="0" dirty="0">
                <a:solidFill>
                  <a:srgbClr val="4D4D4D"/>
                </a:solidFill>
                <a:effectLst/>
              </a:rPr>
              <a:t> </a:t>
            </a:r>
            <a:r>
              <a:rPr lang="en-GB" sz="1800" b="0" i="0" dirty="0" err="1">
                <a:solidFill>
                  <a:srgbClr val="4D4D4D"/>
                </a:solidFill>
                <a:effectLst/>
              </a:rPr>
              <a:t>Ereignisses</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1" dirty="0">
                <a:solidFill>
                  <a:srgbClr val="F27954"/>
                </a:solidFill>
              </a:rPr>
              <a:t>Maßnahmen,</a:t>
            </a:r>
            <a:r>
              <a:rPr lang="en-GB" sz="1800" b="1" dirty="0">
                <a:solidFill>
                  <a:srgbClr val="4D4D4D"/>
                </a:solidFill>
              </a:rPr>
              <a:t> </a:t>
            </a:r>
            <a:r>
              <a:rPr lang="en-GB" sz="1800" dirty="0">
                <a:solidFill>
                  <a:srgbClr val="4D4D4D"/>
                </a:solidFill>
              </a:rPr>
              <a:t>die</a:t>
            </a:r>
            <a:r>
              <a:rPr lang="en-GB" sz="1800" b="1" dirty="0">
                <a:solidFill>
                  <a:srgbClr val="4D4D4D"/>
                </a:solidFill>
              </a:rPr>
              <a:t> </a:t>
            </a:r>
            <a:r>
              <a:rPr lang="en-GB" sz="1800" b="1" dirty="0">
                <a:solidFill>
                  <a:srgbClr val="F27954"/>
                </a:solidFill>
              </a:rPr>
              <a:t>während </a:t>
            </a:r>
            <a:r>
              <a:rPr lang="en-GB" sz="1800" b="0" i="0" dirty="0">
                <a:solidFill>
                  <a:srgbClr val="4D4D4D"/>
                </a:solidFill>
                <a:effectLst/>
              </a:rPr>
              <a:t>eines </a:t>
            </a:r>
            <a:r>
              <a:rPr lang="en-GB" sz="1800" b="0" i="0" dirty="0" err="1">
                <a:solidFill>
                  <a:srgbClr val="4D4D4D"/>
                </a:solidFill>
                <a:effectLst/>
              </a:rPr>
              <a:t>kritischen</a:t>
            </a:r>
            <a:r>
              <a:rPr lang="en-GB" sz="1800" b="0" i="0" dirty="0">
                <a:solidFill>
                  <a:srgbClr val="4D4D4D"/>
                </a:solidFill>
                <a:effectLst/>
              </a:rPr>
              <a:t> </a:t>
            </a:r>
            <a:r>
              <a:rPr lang="en-GB" sz="1800" b="1" i="0" dirty="0" err="1">
                <a:solidFill>
                  <a:srgbClr val="F37C57"/>
                </a:solidFill>
                <a:effectLst/>
              </a:rPr>
              <a:t>Infrastruktur-vorfalls</a:t>
            </a:r>
            <a:r>
              <a:rPr lang="en-GB" sz="1800" b="0" i="0" dirty="0">
                <a:solidFill>
                  <a:srgbClr val="4D4D4D"/>
                </a:solidFill>
                <a:effectLst/>
              </a:rPr>
              <a:t> </a:t>
            </a:r>
            <a:r>
              <a:rPr lang="en-GB" sz="1800" dirty="0" err="1">
                <a:solidFill>
                  <a:srgbClr val="4D4D4D"/>
                </a:solidFill>
              </a:rPr>
              <a:t>durchzuführen</a:t>
            </a:r>
            <a:r>
              <a:rPr lang="en-GB" sz="1800" dirty="0">
                <a:solidFill>
                  <a:srgbClr val="4D4D4D"/>
                </a:solidFill>
              </a:rPr>
              <a:t> </a:t>
            </a:r>
            <a:r>
              <a:rPr lang="en-GB" sz="1800" dirty="0" err="1">
                <a:solidFill>
                  <a:srgbClr val="4D4D4D"/>
                </a:solidFill>
              </a:rPr>
              <a:t>sind</a:t>
            </a:r>
            <a:endParaRPr lang="en-GB" sz="180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1" dirty="0">
                <a:solidFill>
                  <a:srgbClr val="F27954"/>
                </a:solidFill>
              </a:rPr>
              <a:t>Katastrophenausrufung</a:t>
            </a:r>
            <a:r>
              <a:rPr lang="en-GB" sz="1800" b="0" i="0" dirty="0">
                <a:solidFill>
                  <a:srgbClr val="4D4D4D"/>
                </a:solidFill>
                <a:effectLst/>
              </a:rPr>
              <a:t>, wenn die Situation </a:t>
            </a:r>
            <a:r>
              <a:rPr lang="en-GB" sz="1800" b="0" i="0" dirty="0" err="1">
                <a:solidFill>
                  <a:srgbClr val="4D4D4D"/>
                </a:solidFill>
                <a:effectLst/>
              </a:rPr>
              <a:t>eskaliert</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1" dirty="0" err="1">
                <a:solidFill>
                  <a:srgbClr val="F27954"/>
                </a:solidFill>
              </a:rPr>
              <a:t>Kriterien</a:t>
            </a:r>
            <a:r>
              <a:rPr lang="en-GB" sz="1800" b="1" dirty="0">
                <a:solidFill>
                  <a:srgbClr val="F27954"/>
                </a:solidFill>
              </a:rPr>
              <a:t> für den Rückzug </a:t>
            </a:r>
            <a:r>
              <a:rPr lang="en-GB" sz="1800" b="0" i="0" dirty="0">
                <a:solidFill>
                  <a:srgbClr val="4D4D4D"/>
                </a:solidFill>
                <a:effectLst/>
              </a:rPr>
              <a:t>aus dem </a:t>
            </a:r>
            <a:r>
              <a:rPr lang="en-GB" sz="1800" b="0" i="0" dirty="0" err="1">
                <a:solidFill>
                  <a:srgbClr val="4D4D4D"/>
                </a:solidFill>
                <a:effectLst/>
              </a:rPr>
              <a:t>kritischen</a:t>
            </a:r>
            <a:r>
              <a:rPr lang="en-GB" sz="1800" b="0" i="0" dirty="0">
                <a:solidFill>
                  <a:srgbClr val="4D4D4D"/>
                </a:solidFill>
                <a:effectLst/>
              </a:rPr>
              <a:t> </a:t>
            </a:r>
            <a:r>
              <a:rPr lang="en-GB" sz="1800" b="0" i="0" dirty="0" err="1">
                <a:solidFill>
                  <a:srgbClr val="4D4D4D"/>
                </a:solidFill>
                <a:effectLst/>
              </a:rPr>
              <a:t>Infrastruktur-vorfall</a:t>
            </a:r>
            <a:endParaRPr lang="en-GB" sz="1800" b="0" i="0" dirty="0">
              <a:solidFill>
                <a:srgbClr val="4D4D4D"/>
              </a:solidFill>
              <a:effectLst/>
            </a:endParaRPr>
          </a:p>
          <a:p>
            <a:pPr marL="285750" indent="-285750" algn="l">
              <a:lnSpc>
                <a:spcPct val="100000"/>
              </a:lnSpc>
              <a:spcBef>
                <a:spcPts val="0"/>
              </a:spcBef>
              <a:buFont typeface="Arial" panose="020B0604020202020204" pitchFamily="34" charset="0"/>
              <a:buChar char="•"/>
            </a:pPr>
            <a:r>
              <a:rPr lang="en-GB" sz="1800" b="1" dirty="0">
                <a:solidFill>
                  <a:srgbClr val="F27954"/>
                </a:solidFill>
              </a:rPr>
              <a:t>Überprüfung nach dem Ereignis </a:t>
            </a:r>
            <a:r>
              <a:rPr lang="en-GB" sz="1800" b="0" i="0" dirty="0">
                <a:solidFill>
                  <a:srgbClr val="4D4D4D"/>
                </a:solidFill>
                <a:effectLst/>
              </a:rPr>
              <a:t>und </a:t>
            </a:r>
            <a:r>
              <a:rPr lang="en-GB" sz="1800" b="1" dirty="0">
                <a:solidFill>
                  <a:srgbClr val="F27954"/>
                </a:solidFill>
              </a:rPr>
              <a:t>Bericht über die </a:t>
            </a:r>
            <a:r>
              <a:rPr lang="en-GB" sz="1800" b="1" dirty="0" err="1">
                <a:solidFill>
                  <a:srgbClr val="F27954"/>
                </a:solidFill>
              </a:rPr>
              <a:t>Folgemaßnahmen</a:t>
            </a:r>
            <a:endParaRPr lang="en-GB" sz="1800" b="0" i="0" dirty="0">
              <a:solidFill>
                <a:srgbClr val="4D4D4D"/>
              </a:solidFill>
              <a:effectLst/>
            </a:endParaRPr>
          </a:p>
          <a:p>
            <a:pPr>
              <a:lnSpc>
                <a:spcPct val="100000"/>
              </a:lnSpc>
              <a:spcBef>
                <a:spcPts val="0"/>
              </a:spcBef>
            </a:pPr>
            <a:endParaRPr lang="en-IE" sz="18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111833"/>
            <a:ext cx="4662248" cy="6265002"/>
          </a:xfrm>
        </p:spPr>
        <p:txBody>
          <a:bodyPr>
            <a:normAutofit fontScale="92500" lnSpcReduction="20000"/>
          </a:bodyPr>
          <a:lstStyle/>
          <a:p>
            <a:pPr>
              <a:lnSpc>
                <a:spcPct val="120000"/>
              </a:lnSpc>
              <a:spcBef>
                <a:spcPts val="0"/>
              </a:spcBef>
            </a:pPr>
            <a:r>
              <a:rPr lang="en-GB" sz="4600" b="1" dirty="0">
                <a:solidFill>
                  <a:schemeClr val="bg1"/>
                </a:solidFill>
              </a:rPr>
              <a:t>Schritt 8 </a:t>
            </a:r>
            <a:endParaRPr lang="en-GB" sz="4600" b="1" i="0" dirty="0">
              <a:solidFill>
                <a:schemeClr val="bg1"/>
              </a:solidFill>
              <a:effectLst/>
            </a:endParaRPr>
          </a:p>
          <a:p>
            <a:pPr>
              <a:lnSpc>
                <a:spcPct val="120000"/>
              </a:lnSpc>
              <a:spcBef>
                <a:spcPts val="0"/>
              </a:spcBef>
            </a:pPr>
            <a:endParaRPr lang="en-GB" sz="2000" b="1" dirty="0">
              <a:solidFill>
                <a:schemeClr val="bg1"/>
              </a:solidFill>
            </a:endParaRPr>
          </a:p>
          <a:p>
            <a:pPr algn="l">
              <a:lnSpc>
                <a:spcPct val="120000"/>
              </a:lnSpc>
              <a:spcBef>
                <a:spcPts val="0"/>
              </a:spcBef>
            </a:pPr>
            <a:r>
              <a:rPr lang="en-GB" sz="2800" dirty="0">
                <a:solidFill>
                  <a:schemeClr val="bg1"/>
                </a:solidFill>
              </a:rPr>
              <a:t>Entwicklung von Reaktionsplänen, Verfahren, Maßnahmen, Listen usw.</a:t>
            </a: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20000"/>
              </a:lnSpc>
              <a:spcBef>
                <a:spcPts val="0"/>
              </a:spcBef>
            </a:pPr>
            <a:endParaRPr lang="en-GB" sz="2000" dirty="0">
              <a:solidFill>
                <a:srgbClr val="086D6E"/>
              </a:solidFill>
            </a:endParaRPr>
          </a:p>
          <a:p>
            <a:pPr algn="l">
              <a:lnSpc>
                <a:spcPct val="100000"/>
              </a:lnSpc>
              <a:spcBef>
                <a:spcPts val="0"/>
              </a:spcBef>
            </a:pPr>
            <a:r>
              <a:rPr lang="en-GB" sz="2000" b="0" i="1" dirty="0">
                <a:effectLst/>
              </a:rPr>
              <a:t>Die Entwicklung und Umsetzung eines Krisenreaktionsplans für eine </a:t>
            </a:r>
            <a:r>
              <a:rPr lang="en-GB" sz="2000" i="1" dirty="0"/>
              <a:t>bestimmte Art von Krise </a:t>
            </a:r>
            <a:r>
              <a:rPr lang="en-GB" sz="2000" b="0" i="1" dirty="0">
                <a:effectLst/>
              </a:rPr>
              <a:t>umfasst mehrere Schritte. Die Reihenfolge hängt davon ab, wie kritische Infrastruktursysteme und -ressourcen genutzt werden, von den potenziellen Schwachstellen dieser Ressourcen und von den Auswirkungen auf die Region, wenn die Ressourcen gestört oder zerstört werden. Im nächsten Teil wird aufgezeigt, was bei der Entwicklung eines Reaktionsplans für kritische Infrastrukturen berücksichtigt </a:t>
            </a:r>
            <a:r>
              <a:rPr lang="en-GB" sz="2000" b="0" i="1" dirty="0" err="1">
                <a:effectLst/>
              </a:rPr>
              <a:t>werden</a:t>
            </a:r>
            <a:r>
              <a:rPr lang="en-GB" sz="2000" b="0" i="1" dirty="0">
                <a:effectLst/>
              </a:rPr>
              <a:t> </a:t>
            </a:r>
            <a:r>
              <a:rPr lang="en-GB" sz="2000" b="0" i="1" dirty="0" err="1">
                <a:effectLst/>
              </a:rPr>
              <a:t>sollte</a:t>
            </a:r>
            <a:r>
              <a:rPr lang="en-GB" sz="2000" b="0" i="1" dirty="0">
                <a:effectLst/>
              </a:rPr>
              <a:t>.</a:t>
            </a:r>
            <a:endParaRPr lang="en-GB" sz="2000" i="1" dirty="0"/>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sp>
        <p:nvSpPr>
          <p:cNvPr id="98" name="TextBox 97">
            <a:hlinkClick r:id="rId2"/>
            <a:extLst>
              <a:ext uri="{FF2B5EF4-FFF2-40B4-BE49-F238E27FC236}">
                <a16:creationId xmlns:a16="http://schemas.microsoft.com/office/drawing/2014/main" id="{04D3AB1D-5D35-C261-D000-521997C6789A}"/>
              </a:ext>
            </a:extLst>
          </p:cNvPr>
          <p:cNvSpPr txBox="1"/>
          <p:nvPr/>
        </p:nvSpPr>
        <p:spPr>
          <a:xfrm>
            <a:off x="4313305" y="6376835"/>
            <a:ext cx="824072" cy="369332"/>
          </a:xfrm>
          <a:prstGeom prst="rect">
            <a:avLst/>
          </a:prstGeom>
          <a:noFill/>
        </p:spPr>
        <p:txBody>
          <a:bodyPr wrap="none" rtlCol="0">
            <a:spAutoFit/>
          </a:bodyPr>
          <a:lstStyle/>
          <a:p>
            <a:r>
              <a:rPr lang="en-IE" u="sng" dirty="0"/>
              <a:t>Quelle</a:t>
            </a:r>
          </a:p>
        </p:txBody>
      </p:sp>
    </p:spTree>
    <p:extLst>
      <p:ext uri="{BB962C8B-B14F-4D97-AF65-F5344CB8AC3E}">
        <p14:creationId xmlns:p14="http://schemas.microsoft.com/office/powerpoint/2010/main" val="1956454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509032-A192-B74F-9D77-2C382FADC18E}"/>
              </a:ext>
            </a:extLst>
          </p:cNvPr>
          <p:cNvSpPr>
            <a:spLocks noGrp="1"/>
          </p:cNvSpPr>
          <p:nvPr>
            <p:ph type="body" sz="quarter" idx="16"/>
          </p:nvPr>
        </p:nvSpPr>
        <p:spPr>
          <a:xfrm>
            <a:off x="666708" y="323850"/>
            <a:ext cx="6369818" cy="5162549"/>
          </a:xfrm>
        </p:spPr>
        <p:txBody>
          <a:bodyPr>
            <a:normAutofit fontScale="25000" lnSpcReduction="20000"/>
          </a:bodyPr>
          <a:lstStyle/>
          <a:p>
            <a:pPr>
              <a:lnSpc>
                <a:spcPct val="120000"/>
              </a:lnSpc>
              <a:spcBef>
                <a:spcPts val="0"/>
              </a:spcBef>
            </a:pPr>
            <a:r>
              <a:rPr lang="en-US" sz="11000" b="1" dirty="0" err="1"/>
              <a:t>Unterstützung</a:t>
            </a:r>
            <a:r>
              <a:rPr lang="en-US" sz="11000" b="1" dirty="0"/>
              <a:t> des KMP durch einschlägige Pläne und Verfahren</a:t>
            </a:r>
          </a:p>
          <a:p>
            <a:pPr>
              <a:lnSpc>
                <a:spcPct val="120000"/>
              </a:lnSpc>
              <a:spcBef>
                <a:spcPts val="0"/>
              </a:spcBef>
            </a:pPr>
            <a:endParaRPr lang="en-US" dirty="0"/>
          </a:p>
          <a:p>
            <a:pPr>
              <a:lnSpc>
                <a:spcPct val="120000"/>
              </a:lnSpc>
              <a:spcBef>
                <a:spcPts val="0"/>
              </a:spcBef>
            </a:pPr>
            <a:r>
              <a:rPr lang="en-GB" sz="6800" b="0" i="0" dirty="0">
                <a:effectLst/>
              </a:rPr>
              <a:t>In einer Krise, die von wenigen Stunden bis zu mehreren Tagen oder länger dauern kann, müssen schnell Entscheidungen getroffen werden, um den Schaden für ein Reiseziel oder eine Region durch die wichtigsten Akteure und die Öffentlichkeit zu begrenzen. Ein starker </a:t>
            </a:r>
            <a:r>
              <a:rPr lang="en-GB" sz="6800" dirty="0"/>
              <a:t>K</a:t>
            </a:r>
            <a:r>
              <a:rPr lang="en-GB" sz="6800" b="0" i="0" dirty="0">
                <a:effectLst/>
              </a:rPr>
              <a:t>MP sollte über ein starkes Team verfügen, das bereits vor der Krise eingesetzt wird und in </a:t>
            </a:r>
            <a:r>
              <a:rPr lang="en-GB" sz="6800" dirty="0"/>
              <a:t>dem jeder eine Rolle spielt. Der KMP sollte durch eine </a:t>
            </a:r>
            <a:r>
              <a:rPr lang="en-GB" sz="6800" b="0" i="0" dirty="0">
                <a:effectLst/>
              </a:rPr>
              <a:t>gut dokumentierte Reihe von Reaktionen, Verfahren und Maßnahmen für potenziell kritische Situationen </a:t>
            </a:r>
            <a:r>
              <a:rPr lang="en-GB" sz="6800" dirty="0"/>
              <a:t>unterstützt werden</a:t>
            </a:r>
            <a:r>
              <a:rPr lang="en-GB" sz="6800" b="0" i="0" dirty="0">
                <a:effectLst/>
              </a:rPr>
              <a:t>, damit die Regionen im Falle eines schweren Zwischenfalls oder einer Krise schnell handeln können.</a:t>
            </a:r>
          </a:p>
          <a:p>
            <a:pPr>
              <a:lnSpc>
                <a:spcPct val="120000"/>
              </a:lnSpc>
              <a:spcBef>
                <a:spcPts val="0"/>
              </a:spcBef>
            </a:pPr>
            <a:endParaRPr lang="en-US" dirty="0"/>
          </a:p>
        </p:txBody>
      </p:sp>
    </p:spTree>
    <p:extLst>
      <p:ext uri="{BB962C8B-B14F-4D97-AF65-F5344CB8AC3E}">
        <p14:creationId xmlns:p14="http://schemas.microsoft.com/office/powerpoint/2010/main" val="267321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38959" y="249079"/>
            <a:ext cx="4545465" cy="822373"/>
          </a:xfrm>
        </p:spPr>
        <p:txBody>
          <a:bodyPr/>
          <a:lstStyle/>
          <a:p>
            <a:pPr>
              <a:lnSpc>
                <a:spcPct val="100000"/>
              </a:lnSpc>
              <a:spcBef>
                <a:spcPts val="0"/>
              </a:spcBef>
            </a:pPr>
            <a:r>
              <a:rPr lang="en-IE" sz="2000" b="1" dirty="0"/>
              <a:t>Einführung in den Zweck eines regionalen Tourismus-Krisenmanagementplans</a:t>
            </a:r>
            <a:endParaRPr lang="en-IE" sz="1800"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20"/>
          </p:nvPr>
        </p:nvSpPr>
        <p:spPr/>
        <p:txBody>
          <a:bodyPr/>
          <a:lstStyle/>
          <a:p>
            <a:pPr>
              <a:lnSpc>
                <a:spcPct val="100000"/>
              </a:lnSpc>
              <a:spcBef>
                <a:spcPts val="0"/>
              </a:spcBef>
            </a:pPr>
            <a:r>
              <a:rPr lang="en-IE" sz="2000" b="1" dirty="0"/>
              <a:t>Was passiert, wenn eine Region keinen Krisenmanagementplan hat?</a:t>
            </a:r>
            <a:endParaRPr lang="en-IE" sz="1800"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0" name="Text Placeholder 9">
            <a:extLst>
              <a:ext uri="{FF2B5EF4-FFF2-40B4-BE49-F238E27FC236}">
                <a16:creationId xmlns:a16="http://schemas.microsoft.com/office/drawing/2014/main" id="{978EE96B-B2C0-2891-EB92-0E4281960F57}"/>
              </a:ext>
            </a:extLst>
          </p:cNvPr>
          <p:cNvSpPr>
            <a:spLocks noGrp="1"/>
          </p:cNvSpPr>
          <p:nvPr>
            <p:ph type="body" sz="quarter" idx="22"/>
          </p:nvPr>
        </p:nvSpPr>
        <p:spPr>
          <a:xfrm>
            <a:off x="7511069" y="2364353"/>
            <a:ext cx="4465067" cy="822373"/>
          </a:xfrm>
        </p:spPr>
        <p:txBody>
          <a:bodyPr/>
          <a:lstStyle/>
          <a:p>
            <a:pPr>
              <a:lnSpc>
                <a:spcPct val="100000"/>
              </a:lnSpc>
              <a:spcBef>
                <a:spcPts val="0"/>
              </a:spcBef>
            </a:pPr>
            <a:r>
              <a:rPr lang="en-IE" sz="2000" b="1" dirty="0"/>
              <a:t>Wie man einen wirksamen regionalen Krisenmanagementplan entwickelt</a:t>
            </a:r>
            <a:endParaRPr lang="en-IE" sz="2000" dirty="0"/>
          </a:p>
        </p:txBody>
      </p:sp>
      <p:sp>
        <p:nvSpPr>
          <p:cNvPr id="11" name="Text Placeholder 10">
            <a:extLst>
              <a:ext uri="{FF2B5EF4-FFF2-40B4-BE49-F238E27FC236}">
                <a16:creationId xmlns:a16="http://schemas.microsoft.com/office/drawing/2014/main" id="{D8293B55-B203-22E4-4B91-38CF29097488}"/>
              </a:ext>
            </a:extLst>
          </p:cNvPr>
          <p:cNvSpPr>
            <a:spLocks noGrp="1"/>
          </p:cNvSpPr>
          <p:nvPr>
            <p:ph type="body" sz="quarter" idx="23"/>
          </p:nvPr>
        </p:nvSpPr>
        <p:spPr/>
        <p:txBody>
          <a:bodyPr/>
          <a:lstStyle/>
          <a:p>
            <a:r>
              <a:rPr lang="en-IE" b="1" dirty="0"/>
              <a:t>4</a:t>
            </a:r>
          </a:p>
        </p:txBody>
      </p:sp>
      <p:sp>
        <p:nvSpPr>
          <p:cNvPr id="12" name="Text Placeholder 11">
            <a:extLst>
              <a:ext uri="{FF2B5EF4-FFF2-40B4-BE49-F238E27FC236}">
                <a16:creationId xmlns:a16="http://schemas.microsoft.com/office/drawing/2014/main" id="{3066462E-9A3F-0CE0-D834-74EE5BB24761}"/>
              </a:ext>
            </a:extLst>
          </p:cNvPr>
          <p:cNvSpPr>
            <a:spLocks noGrp="1"/>
          </p:cNvSpPr>
          <p:nvPr>
            <p:ph type="body" sz="quarter" idx="24"/>
          </p:nvPr>
        </p:nvSpPr>
        <p:spPr/>
        <p:txBody>
          <a:bodyPr/>
          <a:lstStyle/>
          <a:p>
            <a:r>
              <a:rPr lang="en-IE" sz="2000" b="1" dirty="0"/>
              <a:t>Krisenmanagementplan Vorlage</a:t>
            </a:r>
            <a:endParaRPr lang="en-IE" sz="2000" dirty="0"/>
          </a:p>
        </p:txBody>
      </p:sp>
      <p:sp>
        <p:nvSpPr>
          <p:cNvPr id="6" name="Text Placeholder 5">
            <a:extLst>
              <a:ext uri="{FF2B5EF4-FFF2-40B4-BE49-F238E27FC236}">
                <a16:creationId xmlns:a16="http://schemas.microsoft.com/office/drawing/2014/main" id="{8F2E9FD1-0F11-D5F4-8BA7-544EB47F64BA}"/>
              </a:ext>
            </a:extLst>
          </p:cNvPr>
          <p:cNvSpPr>
            <a:spLocks noGrp="1"/>
          </p:cNvSpPr>
          <p:nvPr>
            <p:ph type="body" sz="quarter" idx="18"/>
          </p:nvPr>
        </p:nvSpPr>
        <p:spPr>
          <a:xfrm>
            <a:off x="1129553" y="1428648"/>
            <a:ext cx="5118846" cy="4546458"/>
          </a:xfrm>
        </p:spPr>
        <p:txBody>
          <a:bodyPr>
            <a:noAutofit/>
          </a:bodyPr>
          <a:lstStyle/>
          <a:p>
            <a:pPr marL="0" indent="0">
              <a:lnSpc>
                <a:spcPct val="100000"/>
              </a:lnSpc>
              <a:spcBef>
                <a:spcPts val="0"/>
              </a:spcBef>
            </a:pPr>
            <a:r>
              <a:rPr lang="en-GB" sz="2000" b="0" i="0" dirty="0">
                <a:solidFill>
                  <a:schemeClr val="bg1"/>
                </a:solidFill>
                <a:effectLst/>
              </a:rPr>
              <a:t>Dieses Modul </a:t>
            </a:r>
            <a:r>
              <a:rPr lang="en-GB" sz="2000" dirty="0" err="1"/>
              <a:t>soll</a:t>
            </a:r>
            <a:r>
              <a:rPr lang="en-GB" sz="2000" dirty="0"/>
              <a:t> </a:t>
            </a:r>
            <a:r>
              <a:rPr lang="en-GB" sz="2000" dirty="0" err="1"/>
              <a:t>bei</a:t>
            </a:r>
            <a:r>
              <a:rPr lang="en-GB" sz="2000" dirty="0"/>
              <a:t> der Formulierung und </a:t>
            </a:r>
            <a:r>
              <a:rPr lang="en-GB" sz="2000" dirty="0" err="1"/>
              <a:t>Umsetzung</a:t>
            </a:r>
            <a:r>
              <a:rPr lang="en-GB" sz="2000" dirty="0"/>
              <a:t> </a:t>
            </a:r>
            <a:r>
              <a:rPr lang="en-GB" sz="2000" dirty="0" err="1"/>
              <a:t>eines</a:t>
            </a:r>
            <a:r>
              <a:rPr lang="en-GB" sz="2000" dirty="0"/>
              <a:t> Krisenmanagementplans helfen, der zur Unterstützung der Krisenmanagementstrategie entwickelt wurde. Es bietet </a:t>
            </a:r>
            <a:r>
              <a:rPr lang="en-GB" sz="2000" b="0" i="0" dirty="0">
                <a:solidFill>
                  <a:schemeClr val="bg1"/>
                </a:solidFill>
                <a:effectLst/>
              </a:rPr>
              <a:t>Anleitungen und Beispiele für das regionale Krisenmanagement im Tourismus, einschließlich der </a:t>
            </a:r>
            <a:r>
              <a:rPr lang="en-GB" sz="2000" b="0" i="0" dirty="0" err="1">
                <a:solidFill>
                  <a:schemeClr val="bg1"/>
                </a:solidFill>
                <a:effectLst/>
              </a:rPr>
              <a:t>erforderlichen</a:t>
            </a:r>
            <a:r>
              <a:rPr lang="en-GB" sz="2000" b="0" i="0" dirty="0">
                <a:solidFill>
                  <a:schemeClr val="bg1"/>
                </a:solidFill>
                <a:effectLst/>
              </a:rPr>
              <a:t> </a:t>
            </a:r>
            <a:r>
              <a:rPr lang="en-GB" sz="2000" b="0" i="0" dirty="0" err="1">
                <a:solidFill>
                  <a:schemeClr val="bg1"/>
                </a:solidFill>
                <a:effectLst/>
              </a:rPr>
              <a:t>Elemente</a:t>
            </a:r>
            <a:r>
              <a:rPr lang="en-GB" sz="2000" b="0" i="0" dirty="0">
                <a:solidFill>
                  <a:schemeClr val="bg1"/>
                </a:solidFill>
                <a:effectLst/>
              </a:rPr>
              <a:t>, </a:t>
            </a:r>
            <a:r>
              <a:rPr lang="en-GB" sz="2000" dirty="0" err="1"/>
              <a:t>Aktivitäten</a:t>
            </a:r>
            <a:r>
              <a:rPr lang="en-GB" sz="2000" dirty="0"/>
              <a:t> und </a:t>
            </a:r>
            <a:r>
              <a:rPr lang="en-GB" sz="2000" dirty="0" err="1"/>
              <a:t>Verfahren</a:t>
            </a:r>
            <a:r>
              <a:rPr lang="en-GB" sz="2000" dirty="0"/>
              <a:t> </a:t>
            </a:r>
            <a:r>
              <a:rPr lang="en-GB" sz="2000" dirty="0" err="1"/>
              <a:t>vor</a:t>
            </a:r>
            <a:r>
              <a:rPr lang="en-GB" sz="2000" dirty="0"/>
              <a:t>, </a:t>
            </a:r>
            <a:r>
              <a:rPr lang="en-GB" sz="2000" dirty="0" err="1"/>
              <a:t>während</a:t>
            </a:r>
            <a:r>
              <a:rPr lang="en-GB" sz="2000" dirty="0"/>
              <a:t> und </a:t>
            </a:r>
            <a:r>
              <a:rPr lang="en-GB" sz="2000" dirty="0" err="1"/>
              <a:t>nach</a:t>
            </a:r>
            <a:r>
              <a:rPr lang="en-GB" sz="2000" dirty="0"/>
              <a:t> </a:t>
            </a:r>
            <a:r>
              <a:rPr lang="en-GB" sz="2000" dirty="0" err="1"/>
              <a:t>dem</a:t>
            </a:r>
            <a:r>
              <a:rPr lang="en-GB" sz="2000" dirty="0"/>
              <a:t> </a:t>
            </a:r>
            <a:r>
              <a:rPr lang="en-GB" sz="2000" dirty="0" err="1"/>
              <a:t>Ereignis</a:t>
            </a:r>
            <a:r>
              <a:rPr lang="en-GB" sz="2000" b="0" i="0" dirty="0">
                <a:solidFill>
                  <a:schemeClr val="bg1"/>
                </a:solidFill>
                <a:effectLst/>
              </a:rPr>
              <a:t>. Zusätzlich zu vielen anderen Modulen in diesem Kurs gibt es auch kostenlos herunterladbare </a:t>
            </a:r>
            <a:r>
              <a:rPr lang="en-GB" sz="2000" b="0" i="0" u="sng" dirty="0">
                <a:solidFill>
                  <a:schemeClr val="bg1"/>
                </a:solidFill>
                <a:effectLst/>
              </a:rPr>
              <a:t>Vorlagen für</a:t>
            </a:r>
            <a:r>
              <a:rPr lang="en-GB" sz="2000" b="0" i="0" u="sng" dirty="0">
                <a:solidFill>
                  <a:schemeClr val="bg1"/>
                </a:solidFill>
                <a:effectLst/>
                <a:hlinkClick r:id="rId2">
                  <a:extLst>
                    <a:ext uri="{A12FA001-AC4F-418D-AE19-62706E023703}">
                      <ahyp:hlinkClr xmlns:ahyp="http://schemas.microsoft.com/office/drawing/2018/hyperlinkcolor" val="tx"/>
                    </a:ext>
                  </a:extLst>
                </a:hlinkClick>
              </a:rPr>
              <a:t> Krisenmanagementpläne </a:t>
            </a:r>
            <a:r>
              <a:rPr lang="en-GB" sz="2000" b="0" i="0" dirty="0">
                <a:solidFill>
                  <a:schemeClr val="bg1"/>
                </a:solidFill>
                <a:effectLst/>
              </a:rPr>
              <a:t>und Checklisten, die bei der Umsetzung des Entwurfs </a:t>
            </a:r>
            <a:r>
              <a:rPr lang="en-GB" sz="2000" b="0" i="0" dirty="0" err="1">
                <a:solidFill>
                  <a:schemeClr val="bg1"/>
                </a:solidFill>
                <a:effectLst/>
              </a:rPr>
              <a:t>eines</a:t>
            </a:r>
            <a:r>
              <a:rPr lang="en-GB" sz="2000" b="0" i="0" dirty="0">
                <a:solidFill>
                  <a:schemeClr val="bg1"/>
                </a:solidFill>
                <a:effectLst/>
              </a:rPr>
              <a:t> KMP helfen.</a:t>
            </a:r>
          </a:p>
          <a:p>
            <a:pPr marL="0" indent="0">
              <a:lnSpc>
                <a:spcPct val="100000"/>
              </a:lnSpc>
              <a:spcBef>
                <a:spcPts val="0"/>
              </a:spcBef>
            </a:pP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057836" y="191861"/>
            <a:ext cx="5038164"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95194" y="1391134"/>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57836" y="668257"/>
            <a:ext cx="5038164" cy="8772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400" dirty="0"/>
              <a:t>Regionaler Tourismus-Krisenmanagementplan</a:t>
            </a:r>
          </a:p>
          <a:p>
            <a:pPr algn="ctr">
              <a:lnSpc>
                <a:spcPct val="100000"/>
              </a:lnSpc>
              <a:spcBef>
                <a:spcPts val="0"/>
              </a:spcBef>
            </a:pPr>
            <a:endParaRPr lang="en-IE" sz="2400" dirty="0"/>
          </a:p>
        </p:txBody>
      </p:sp>
      <p:sp>
        <p:nvSpPr>
          <p:cNvPr id="7" name="Text Placeholder 12">
            <a:extLst>
              <a:ext uri="{FF2B5EF4-FFF2-40B4-BE49-F238E27FC236}">
                <a16:creationId xmlns:a16="http://schemas.microsoft.com/office/drawing/2014/main" id="{0C26555A-8B9B-5B5D-5B2D-34845259EA8B}"/>
              </a:ext>
            </a:extLst>
          </p:cNvPr>
          <p:cNvSpPr txBox="1">
            <a:spLocks/>
          </p:cNvSpPr>
          <p:nvPr/>
        </p:nvSpPr>
        <p:spPr>
          <a:xfrm>
            <a:off x="6885694" y="565760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6</a:t>
            </a:r>
          </a:p>
        </p:txBody>
      </p:sp>
    </p:spTree>
    <p:extLst>
      <p:ext uri="{BB962C8B-B14F-4D97-AF65-F5344CB8AC3E}">
        <p14:creationId xmlns:p14="http://schemas.microsoft.com/office/powerpoint/2010/main" val="2328273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descr="A picture containing building, outdoor, old, stone&#10;&#10;Description automatically generated">
            <a:extLst>
              <a:ext uri="{FF2B5EF4-FFF2-40B4-BE49-F238E27FC236}">
                <a16:creationId xmlns:a16="http://schemas.microsoft.com/office/drawing/2014/main" id="{FF695AD0-DD79-6CB6-6769-00A3AACA9D53}"/>
              </a:ext>
            </a:extLst>
          </p:cNvPr>
          <p:cNvPicPr>
            <a:picLocks noGrp="1" noChangeAspect="1"/>
          </p:cNvPicPr>
          <p:nvPr>
            <p:ph type="pic" sz="quarter" idx="10"/>
          </p:nvPr>
        </p:nvPicPr>
        <p:blipFill>
          <a:blip r:embed="rId2"/>
          <a:srcRect t="4026" b="4026"/>
          <a:stretch>
            <a:fillRect/>
          </a:stretch>
        </p:blipFill>
        <p:spPr>
          <a:xfrm>
            <a:off x="7896225" y="323850"/>
            <a:ext cx="4295775" cy="5924799"/>
          </a:xfrm>
        </p:spPr>
      </p:pic>
      <p:sp>
        <p:nvSpPr>
          <p:cNvPr id="8" name="Text Placeholder 7">
            <a:extLst>
              <a:ext uri="{FF2B5EF4-FFF2-40B4-BE49-F238E27FC236}">
                <a16:creationId xmlns:a16="http://schemas.microsoft.com/office/drawing/2014/main" id="{17029609-5317-19D7-11F1-8F519C225EEF}"/>
              </a:ext>
            </a:extLst>
          </p:cNvPr>
          <p:cNvSpPr>
            <a:spLocks noGrp="1"/>
          </p:cNvSpPr>
          <p:nvPr>
            <p:ph type="body" sz="quarter" idx="18"/>
          </p:nvPr>
        </p:nvSpPr>
        <p:spPr>
          <a:xfrm>
            <a:off x="963742" y="930558"/>
            <a:ext cx="6288706" cy="5712289"/>
          </a:xfrm>
        </p:spPr>
        <p:txBody>
          <a:bodyPr>
            <a:noAutofit/>
          </a:bodyPr>
          <a:lstStyle/>
          <a:p>
            <a:pPr marL="0" indent="0" algn="l">
              <a:lnSpc>
                <a:spcPct val="100000"/>
              </a:lnSpc>
              <a:spcBef>
                <a:spcPts val="0"/>
              </a:spcBef>
            </a:pPr>
            <a:r>
              <a:rPr lang="en-GB" sz="2800" b="1" i="0" dirty="0" err="1">
                <a:effectLst/>
              </a:rPr>
              <a:t>Vorbereitungsphase</a:t>
            </a:r>
            <a:r>
              <a:rPr lang="en-GB" sz="2800" b="1" i="0" dirty="0">
                <a:effectLst/>
              </a:rPr>
              <a:t> - </a:t>
            </a:r>
            <a:r>
              <a:rPr lang="en-GB" sz="1900" b="0" i="0" dirty="0">
                <a:effectLst/>
              </a:rPr>
              <a:t>sollte die folgenden Aktivitäten mit entsprechenden Berichten, Protokollen und Verfahren umfassen</a:t>
            </a:r>
          </a:p>
          <a:p>
            <a:pPr marL="342900" indent="-342900" algn="l">
              <a:lnSpc>
                <a:spcPct val="100000"/>
              </a:lnSpc>
              <a:spcBef>
                <a:spcPts val="0"/>
              </a:spcBef>
              <a:buFont typeface="Wingdings" panose="05000000000000000000" pitchFamily="2" charset="2"/>
              <a:buChar char="v"/>
            </a:pPr>
            <a:endParaRPr lang="en-GB" sz="1900" b="0" i="0" dirty="0">
              <a:effectLst/>
            </a:endParaRPr>
          </a:p>
          <a:p>
            <a:pPr marL="342900" indent="-342900" algn="l">
              <a:lnSpc>
                <a:spcPct val="100000"/>
              </a:lnSpc>
              <a:spcBef>
                <a:spcPts val="0"/>
              </a:spcBef>
              <a:buFont typeface="Wingdings" panose="05000000000000000000" pitchFamily="2" charset="2"/>
              <a:buChar char="v"/>
            </a:pPr>
            <a:r>
              <a:rPr lang="en-GB" sz="1800" b="0" i="0" dirty="0" err="1">
                <a:effectLst/>
              </a:rPr>
              <a:t>Durchführung</a:t>
            </a:r>
            <a:r>
              <a:rPr lang="en-GB" sz="1800" b="0" i="0" dirty="0">
                <a:effectLst/>
              </a:rPr>
              <a:t> einer </a:t>
            </a:r>
            <a:r>
              <a:rPr lang="en-GB" sz="1800" b="0" i="0" u="sng" dirty="0">
                <a:effectLst/>
                <a:hlinkClick r:id="rId3">
                  <a:extLst>
                    <a:ext uri="{A12FA001-AC4F-418D-AE19-62706E023703}">
                      <ahyp:hlinkClr xmlns:ahyp="http://schemas.microsoft.com/office/drawing/2018/hyperlinkcolor" val="tx"/>
                    </a:ext>
                  </a:extLst>
                </a:hlinkClick>
              </a:rPr>
              <a:t>Risikoanalyse</a:t>
            </a:r>
            <a:r>
              <a:rPr lang="en-GB" sz="1800" b="0" i="0" dirty="0">
                <a:effectLst/>
              </a:rPr>
              <a:t>, um zu verstehen, welche Arten von Hochwasserereignissen in der </a:t>
            </a:r>
            <a:r>
              <a:rPr lang="en-GB" sz="1800" dirty="0"/>
              <a:t>Region auftreten und wo</a:t>
            </a:r>
            <a:endParaRPr lang="en-GB" sz="1800" b="0" i="0" dirty="0">
              <a:effectLst/>
            </a:endParaRPr>
          </a:p>
          <a:p>
            <a:pPr marL="342900" indent="-342900" algn="l">
              <a:lnSpc>
                <a:spcPct val="100000"/>
              </a:lnSpc>
              <a:spcBef>
                <a:spcPts val="0"/>
              </a:spcBef>
              <a:buClr>
                <a:srgbClr val="F27954"/>
              </a:buClr>
              <a:buFont typeface="Wingdings" panose="05000000000000000000" pitchFamily="2" charset="2"/>
              <a:buChar char="v"/>
            </a:pPr>
            <a:r>
              <a:rPr lang="en-GB" sz="1800" b="0" i="0" dirty="0">
                <a:effectLst/>
              </a:rPr>
              <a:t>Analyse der geografischen Gegebenheiten, die die Erkennung von Überschwemmungen und das Ausmaß der Auswirkungen unterstützen könnten</a:t>
            </a:r>
          </a:p>
          <a:p>
            <a:pPr marL="342900" indent="-342900" algn="l">
              <a:lnSpc>
                <a:spcPct val="100000"/>
              </a:lnSpc>
              <a:spcBef>
                <a:spcPts val="0"/>
              </a:spcBef>
              <a:buClr>
                <a:srgbClr val="F27954"/>
              </a:buClr>
              <a:buFont typeface="Wingdings" panose="05000000000000000000" pitchFamily="2" charset="2"/>
              <a:buChar char="v"/>
            </a:pPr>
            <a:r>
              <a:rPr lang="en-GB" sz="1800" b="0" i="0" dirty="0">
                <a:effectLst/>
              </a:rPr>
              <a:t>Ermittlung </a:t>
            </a:r>
            <a:r>
              <a:rPr lang="en-GB" sz="1800" b="0" i="0" dirty="0" err="1">
                <a:effectLst/>
              </a:rPr>
              <a:t>historischer</a:t>
            </a:r>
            <a:r>
              <a:rPr lang="en-GB" sz="1800" b="0" i="0" dirty="0">
                <a:effectLst/>
              </a:rPr>
              <a:t> </a:t>
            </a:r>
            <a:r>
              <a:rPr lang="en-GB" sz="1800" b="0" i="0" dirty="0" err="1">
                <a:effectLst/>
              </a:rPr>
              <a:t>Überschwemmungsereignisse</a:t>
            </a:r>
            <a:endParaRPr lang="en-GB" sz="1800" dirty="0"/>
          </a:p>
          <a:p>
            <a:pPr marL="342900" indent="-342900" algn="l">
              <a:lnSpc>
                <a:spcPct val="100000"/>
              </a:lnSpc>
              <a:spcBef>
                <a:spcPts val="0"/>
              </a:spcBef>
              <a:buClr>
                <a:srgbClr val="F27954"/>
              </a:buClr>
              <a:buFont typeface="Wingdings" panose="05000000000000000000" pitchFamily="2" charset="2"/>
              <a:buChar char="v"/>
            </a:pPr>
            <a:r>
              <a:rPr lang="en-GB" sz="1800" b="0" i="0" dirty="0" err="1">
                <a:effectLst/>
              </a:rPr>
              <a:t>Identifizierung</a:t>
            </a:r>
            <a:r>
              <a:rPr lang="en-GB" sz="1800" b="0" i="0" dirty="0">
                <a:effectLst/>
              </a:rPr>
              <a:t> potenzieller Schwachstellen in internen Gebäuden und externen Infrastrukturen</a:t>
            </a:r>
          </a:p>
          <a:p>
            <a:pPr marL="342900" indent="-342900" algn="l">
              <a:lnSpc>
                <a:spcPct val="100000"/>
              </a:lnSpc>
              <a:spcBef>
                <a:spcPts val="0"/>
              </a:spcBef>
              <a:buClr>
                <a:srgbClr val="F27954"/>
              </a:buClr>
              <a:buFont typeface="Wingdings" panose="05000000000000000000" pitchFamily="2" charset="2"/>
              <a:buChar char="v"/>
            </a:pPr>
            <a:r>
              <a:rPr lang="en-GB" sz="1800" b="0" i="0" dirty="0">
                <a:effectLst/>
              </a:rPr>
              <a:t>Vorbereitung von Plänen zur Reaktion auf Vorfälle, zur Aufrechterhaltung des Geschäftsbetriebs und zur Wiederherstellung im Katastrophenfall, die Überschwemmungen berücksichtigen</a:t>
            </a:r>
          </a:p>
          <a:p>
            <a:pPr marL="342900" indent="-342900" algn="l">
              <a:lnSpc>
                <a:spcPct val="100000"/>
              </a:lnSpc>
              <a:spcBef>
                <a:spcPts val="0"/>
              </a:spcBef>
              <a:buClr>
                <a:srgbClr val="F27954"/>
              </a:buClr>
              <a:buFont typeface="Wingdings" panose="05000000000000000000" pitchFamily="2" charset="2"/>
              <a:buChar char="v"/>
            </a:pPr>
            <a:r>
              <a:rPr lang="en-GB" sz="1800" b="0" i="0" dirty="0" err="1">
                <a:effectLst/>
              </a:rPr>
              <a:t>Schulung</a:t>
            </a:r>
            <a:r>
              <a:rPr lang="en-GB" sz="1800" b="0" i="0" dirty="0">
                <a:effectLst/>
              </a:rPr>
              <a:t> </a:t>
            </a:r>
            <a:r>
              <a:rPr lang="en-GB" sz="1800" b="0" i="0" dirty="0" err="1">
                <a:effectLst/>
              </a:rPr>
              <a:t>zur</a:t>
            </a:r>
            <a:r>
              <a:rPr lang="en-GB" sz="1800" b="0" i="0" dirty="0">
                <a:effectLst/>
              </a:rPr>
              <a:t> Reaktion auf </a:t>
            </a:r>
            <a:r>
              <a:rPr lang="en-GB" sz="1800" b="0" i="0" dirty="0" err="1">
                <a:effectLst/>
              </a:rPr>
              <a:t>Überschwemmungen</a:t>
            </a:r>
            <a:endParaRPr lang="en-GB" sz="1800" b="0" i="0" dirty="0">
              <a:effectLst/>
            </a:endParaRPr>
          </a:p>
          <a:p>
            <a:pPr marL="342900" indent="-342900" algn="l">
              <a:lnSpc>
                <a:spcPct val="100000"/>
              </a:lnSpc>
              <a:spcBef>
                <a:spcPts val="0"/>
              </a:spcBef>
              <a:buClr>
                <a:srgbClr val="F27954"/>
              </a:buClr>
              <a:buFont typeface="Wingdings" panose="05000000000000000000" pitchFamily="2" charset="2"/>
              <a:buChar char="v"/>
            </a:pPr>
            <a:r>
              <a:rPr lang="en-GB" sz="1800" b="0" i="0" dirty="0" err="1">
                <a:effectLst/>
              </a:rPr>
              <a:t>Ermittlung</a:t>
            </a:r>
            <a:r>
              <a:rPr lang="en-GB" sz="1800" b="0" i="0" dirty="0">
                <a:effectLst/>
              </a:rPr>
              <a:t> </a:t>
            </a:r>
            <a:r>
              <a:rPr lang="en-GB" sz="1800" b="0" i="0" dirty="0" err="1">
                <a:effectLst/>
              </a:rPr>
              <a:t>alternativer</a:t>
            </a:r>
            <a:r>
              <a:rPr lang="en-GB" sz="1800" b="0" i="0" dirty="0">
                <a:effectLst/>
              </a:rPr>
              <a:t> </a:t>
            </a:r>
            <a:r>
              <a:rPr lang="en-GB" sz="1800" b="0" i="0" dirty="0" err="1">
                <a:effectLst/>
              </a:rPr>
              <a:t>Geschäftsabläufe</a:t>
            </a:r>
            <a:r>
              <a:rPr lang="en-GB" sz="1800" b="0" i="0" dirty="0">
                <a:effectLst/>
              </a:rPr>
              <a:t> für den Fall </a:t>
            </a:r>
            <a:r>
              <a:rPr lang="en-GB" sz="1800" b="0" i="0" dirty="0" err="1">
                <a:effectLst/>
              </a:rPr>
              <a:t>einer</a:t>
            </a:r>
            <a:r>
              <a:rPr lang="en-GB" sz="1800" b="0" i="0" dirty="0">
                <a:effectLst/>
              </a:rPr>
              <a:t> </a:t>
            </a:r>
            <a:r>
              <a:rPr lang="en-GB" sz="1800" b="0" i="0" dirty="0" err="1">
                <a:effectLst/>
              </a:rPr>
              <a:t>Evakuierung</a:t>
            </a:r>
            <a:r>
              <a:rPr lang="en-GB" sz="1800" b="0" i="0" dirty="0">
                <a:effectLst/>
              </a:rPr>
              <a:t> </a:t>
            </a:r>
          </a:p>
        </p:txBody>
      </p:sp>
      <p:sp>
        <p:nvSpPr>
          <p:cNvPr id="7" name="Text Placeholder 6">
            <a:extLst>
              <a:ext uri="{FF2B5EF4-FFF2-40B4-BE49-F238E27FC236}">
                <a16:creationId xmlns:a16="http://schemas.microsoft.com/office/drawing/2014/main" id="{2310579B-2A6A-9875-EB3B-346DBC9E6AD5}"/>
              </a:ext>
            </a:extLst>
          </p:cNvPr>
          <p:cNvSpPr>
            <a:spLocks noGrp="1"/>
          </p:cNvSpPr>
          <p:nvPr>
            <p:ph type="body" sz="quarter" idx="16"/>
          </p:nvPr>
        </p:nvSpPr>
        <p:spPr>
          <a:xfrm>
            <a:off x="963742" y="0"/>
            <a:ext cx="11228258" cy="930558"/>
          </a:xfrm>
          <a:solidFill>
            <a:srgbClr val="7A547C"/>
          </a:solidFill>
        </p:spPr>
        <p:txBody>
          <a:bodyPr anchor="ctr">
            <a:noAutofit/>
          </a:bodyPr>
          <a:lstStyle/>
          <a:p>
            <a:pPr algn="ctr">
              <a:lnSpc>
                <a:spcPct val="100000"/>
              </a:lnSpc>
              <a:spcBef>
                <a:spcPts val="0"/>
              </a:spcBef>
            </a:pPr>
            <a:r>
              <a:rPr lang="en-GB" sz="2800" i="0" dirty="0">
                <a:effectLst/>
              </a:rPr>
              <a:t>Pläne, Verfahren und Aktivitäten für eine Hochwasserkrise</a:t>
            </a:r>
            <a:endParaRPr lang="en-IE" sz="2800" dirty="0"/>
          </a:p>
        </p:txBody>
      </p:sp>
      <p:sp>
        <p:nvSpPr>
          <p:cNvPr id="2" name="Text Placeholder 1">
            <a:extLst>
              <a:ext uri="{FF2B5EF4-FFF2-40B4-BE49-F238E27FC236}">
                <a16:creationId xmlns:a16="http://schemas.microsoft.com/office/drawing/2014/main" id="{83D07556-9746-3764-37BC-64111D1CC094}"/>
              </a:ext>
            </a:extLst>
          </p:cNvPr>
          <p:cNvSpPr txBox="1">
            <a:spLocks/>
          </p:cNvSpPr>
          <p:nvPr/>
        </p:nvSpPr>
        <p:spPr>
          <a:xfrm>
            <a:off x="7279341" y="6052455"/>
            <a:ext cx="4912659" cy="801871"/>
          </a:xfrm>
          <a:prstGeom prst="rect">
            <a:avLst/>
          </a:prstGeom>
          <a:solidFill>
            <a:srgbClr val="F37C57"/>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chemeClr val="bg1"/>
                </a:solidFill>
                <a:hlinkClick r:id="rId4">
                  <a:extLst>
                    <a:ext uri="{A12FA001-AC4F-418D-AE19-62706E023703}">
                      <ahyp:hlinkClr xmlns:ahyp="http://schemas.microsoft.com/office/drawing/2018/hyperlinkcolor" val="tx"/>
                    </a:ext>
                  </a:extLst>
                </a:hlinkClick>
              </a:rPr>
              <a:t>Erstellen Sie </a:t>
            </a:r>
            <a:r>
              <a:rPr lang="en-IE" sz="2000" dirty="0" err="1">
                <a:solidFill>
                  <a:schemeClr val="bg1"/>
                </a:solidFill>
                <a:hlinkClick r:id="rId4">
                  <a:extLst>
                    <a:ext uri="{A12FA001-AC4F-418D-AE19-62706E023703}">
                      <ahyp:hlinkClr xmlns:ahyp="http://schemas.microsoft.com/office/drawing/2018/hyperlinkcolor" val="tx"/>
                    </a:ext>
                  </a:extLst>
                </a:hlinkClick>
              </a:rPr>
              <a:t>einen</a:t>
            </a:r>
            <a:r>
              <a:rPr lang="en-IE" sz="2000" dirty="0">
                <a:solidFill>
                  <a:schemeClr val="bg1"/>
                </a:solidFill>
                <a:hlinkClick r:id="rId4">
                  <a:extLst>
                    <a:ext uri="{A12FA001-AC4F-418D-AE19-62706E023703}">
                      <ahyp:hlinkClr xmlns:ahyp="http://schemas.microsoft.com/office/drawing/2018/hyperlinkcolor" val="tx"/>
                    </a:ext>
                  </a:extLst>
                </a:hlinkClick>
              </a:rPr>
              <a:t> </a:t>
            </a:r>
            <a:r>
              <a:rPr lang="en-IE" sz="2000" dirty="0" err="1">
                <a:solidFill>
                  <a:schemeClr val="bg1"/>
                </a:solidFill>
                <a:hlinkClick r:id="rId4">
                  <a:extLst>
                    <a:ext uri="{A12FA001-AC4F-418D-AE19-62706E023703}">
                      <ahyp:hlinkClr xmlns:ahyp="http://schemas.microsoft.com/office/drawing/2018/hyperlinkcolor" val="tx"/>
                    </a:ext>
                  </a:extLst>
                </a:hlinkClick>
              </a:rPr>
              <a:t>Hochwasser</a:t>
            </a:r>
            <a:r>
              <a:rPr lang="en-IE" sz="2000" dirty="0">
                <a:solidFill>
                  <a:schemeClr val="bg1"/>
                </a:solidFill>
                <a:hlinkClick r:id="rId4">
                  <a:extLst>
                    <a:ext uri="{A12FA001-AC4F-418D-AE19-62706E023703}">
                      <ahyp:hlinkClr xmlns:ahyp="http://schemas.microsoft.com/office/drawing/2018/hyperlinkcolor" val="tx"/>
                    </a:ext>
                  </a:extLst>
                </a:hlinkClick>
              </a:rPr>
              <a:t>-</a:t>
            </a:r>
            <a:r>
              <a:rPr lang="en-IE" sz="2000" dirty="0" err="1">
                <a:solidFill>
                  <a:schemeClr val="bg1"/>
                </a:solidFill>
                <a:hlinkClick r:id="rId4">
                  <a:extLst>
                    <a:ext uri="{A12FA001-AC4F-418D-AE19-62706E023703}">
                      <ahyp:hlinkClr xmlns:ahyp="http://schemas.microsoft.com/office/drawing/2018/hyperlinkcolor" val="tx"/>
                    </a:ext>
                  </a:extLst>
                </a:hlinkClick>
              </a:rPr>
              <a:t>Geschäftskontinuitäts</a:t>
            </a:r>
            <a:r>
              <a:rPr lang="en-IE" sz="2000" dirty="0">
                <a:solidFill>
                  <a:schemeClr val="bg1"/>
                </a:solidFill>
                <a:hlinkClick r:id="rId4">
                  <a:extLst>
                    <a:ext uri="{A12FA001-AC4F-418D-AE19-62706E023703}">
                      <ahyp:hlinkClr xmlns:ahyp="http://schemas.microsoft.com/office/drawing/2018/hyperlinkcolor" val="tx"/>
                    </a:ext>
                  </a:extLst>
                </a:hlinkClick>
              </a:rPr>
              <a:t>-Plan und einen Wiederherstellungsplan</a:t>
            </a:r>
            <a:endParaRPr lang="en-IE" sz="2000" dirty="0">
              <a:solidFill>
                <a:schemeClr val="bg1"/>
              </a:solidFill>
            </a:endParaRPr>
          </a:p>
        </p:txBody>
      </p:sp>
      <p:pic>
        <p:nvPicPr>
          <p:cNvPr id="3" name="Graphic 2" descr="Touchscreen with solid fill">
            <a:extLst>
              <a:ext uri="{FF2B5EF4-FFF2-40B4-BE49-F238E27FC236}">
                <a16:creationId xmlns:a16="http://schemas.microsoft.com/office/drawing/2014/main" id="{4625EC79-5F54-3252-F7A9-CFE1B9072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9330" y="6157677"/>
            <a:ext cx="678516" cy="678516"/>
          </a:xfrm>
          <a:prstGeom prst="rect">
            <a:avLst/>
          </a:prstGeom>
        </p:spPr>
      </p:pic>
    </p:spTree>
    <p:extLst>
      <p:ext uri="{BB962C8B-B14F-4D97-AF65-F5344CB8AC3E}">
        <p14:creationId xmlns:p14="http://schemas.microsoft.com/office/powerpoint/2010/main" val="3793929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84155E61-77C0-97E2-A95B-781DC2F8907A}"/>
              </a:ext>
            </a:extLst>
          </p:cNvPr>
          <p:cNvPicPr>
            <a:picLocks noChangeAspect="1"/>
          </p:cNvPicPr>
          <p:nvPr/>
        </p:nvPicPr>
        <p:blipFill>
          <a:blip r:embed="rId2"/>
          <a:srcRect l="4682" r="4682"/>
          <a:stretch/>
        </p:blipFill>
        <p:spPr>
          <a:xfrm>
            <a:off x="7647355" y="629770"/>
            <a:ext cx="4544645" cy="6268101"/>
          </a:xfrm>
          <a:prstGeom prst="rect">
            <a:avLst/>
          </a:prstGeom>
          <a:solidFill>
            <a:schemeClr val="bg1"/>
          </a:solidFill>
        </p:spPr>
      </p:pic>
      <p:sp>
        <p:nvSpPr>
          <p:cNvPr id="2" name="Text Placeholder 6">
            <a:extLst>
              <a:ext uri="{FF2B5EF4-FFF2-40B4-BE49-F238E27FC236}">
                <a16:creationId xmlns:a16="http://schemas.microsoft.com/office/drawing/2014/main" id="{9B751C84-3F67-2A9C-9A05-CA129DE615E3}"/>
              </a:ext>
            </a:extLst>
          </p:cNvPr>
          <p:cNvSpPr>
            <a:spLocks noGrp="1"/>
          </p:cNvSpPr>
          <p:nvPr>
            <p:ph type="body" sz="quarter" idx="16"/>
          </p:nvPr>
        </p:nvSpPr>
        <p:spPr>
          <a:xfrm>
            <a:off x="963742" y="0"/>
            <a:ext cx="11228258" cy="930558"/>
          </a:xfrm>
          <a:solidFill>
            <a:srgbClr val="7A547C"/>
          </a:solidFill>
        </p:spPr>
        <p:txBody>
          <a:bodyPr anchor="ctr">
            <a:noAutofit/>
          </a:bodyPr>
          <a:lstStyle/>
          <a:p>
            <a:pPr algn="ctr">
              <a:lnSpc>
                <a:spcPct val="100000"/>
              </a:lnSpc>
              <a:spcBef>
                <a:spcPts val="0"/>
              </a:spcBef>
            </a:pPr>
            <a:r>
              <a:rPr lang="en-GB" sz="2800" i="0" dirty="0">
                <a:effectLst/>
              </a:rPr>
              <a:t>Pläne, Verfahren und Aktivitäten für eine Hochwasserkrise</a:t>
            </a:r>
            <a:endParaRPr lang="en-IE" sz="2800" dirty="0"/>
          </a:p>
        </p:txBody>
      </p:sp>
      <p:sp>
        <p:nvSpPr>
          <p:cNvPr id="8" name="Text Placeholder 7">
            <a:extLst>
              <a:ext uri="{FF2B5EF4-FFF2-40B4-BE49-F238E27FC236}">
                <a16:creationId xmlns:a16="http://schemas.microsoft.com/office/drawing/2014/main" id="{17029609-5317-19D7-11F1-8F519C225EEF}"/>
              </a:ext>
            </a:extLst>
          </p:cNvPr>
          <p:cNvSpPr>
            <a:spLocks noGrp="1"/>
          </p:cNvSpPr>
          <p:nvPr>
            <p:ph type="body" sz="quarter" idx="18"/>
          </p:nvPr>
        </p:nvSpPr>
        <p:spPr>
          <a:xfrm>
            <a:off x="963743" y="847635"/>
            <a:ext cx="6315598" cy="5712289"/>
          </a:xfrm>
        </p:spPr>
        <p:txBody>
          <a:bodyPr>
            <a:noAutofit/>
          </a:bodyPr>
          <a:lstStyle/>
          <a:p>
            <a:pPr marL="0" indent="0">
              <a:lnSpc>
                <a:spcPct val="100000"/>
              </a:lnSpc>
              <a:spcBef>
                <a:spcPts val="0"/>
              </a:spcBef>
              <a:buClr>
                <a:srgbClr val="F27954"/>
              </a:buClr>
            </a:pPr>
            <a:r>
              <a:rPr lang="en-GB" sz="2800" b="1" dirty="0"/>
              <a:t>Reaktions- und </a:t>
            </a:r>
            <a:r>
              <a:rPr lang="en-GB" sz="2800" b="1" dirty="0" err="1"/>
              <a:t>Wiederherstellung-sphasen</a:t>
            </a:r>
            <a:r>
              <a:rPr lang="en-GB" sz="2800" b="1" dirty="0"/>
              <a:t> - </a:t>
            </a:r>
            <a:r>
              <a:rPr lang="en-GB" sz="1900" b="0" i="0" dirty="0">
                <a:effectLst/>
              </a:rPr>
              <a:t>sollte die folgenden Aktivitäten mit den entsprechenden Berichten, Protokollen und Verfahren umfassen</a:t>
            </a:r>
          </a:p>
          <a:p>
            <a:pPr marL="0" indent="0">
              <a:lnSpc>
                <a:spcPct val="100000"/>
              </a:lnSpc>
              <a:spcBef>
                <a:spcPts val="0"/>
              </a:spcBef>
              <a:buClr>
                <a:srgbClr val="F27954"/>
              </a:buClr>
            </a:pPr>
            <a:endParaRPr lang="en-GB" sz="1900" dirty="0"/>
          </a:p>
          <a:p>
            <a:pPr marL="342900" indent="-342900">
              <a:lnSpc>
                <a:spcPct val="100000"/>
              </a:lnSpc>
              <a:spcBef>
                <a:spcPts val="0"/>
              </a:spcBef>
              <a:buClr>
                <a:srgbClr val="F27954"/>
              </a:buClr>
              <a:buFont typeface="Wingdings" panose="05000000000000000000" pitchFamily="2" charset="2"/>
              <a:buChar char="v"/>
            </a:pPr>
            <a:r>
              <a:rPr lang="en-GB" sz="1800" dirty="0"/>
              <a:t>Aktualisieren Sie die </a:t>
            </a:r>
            <a:r>
              <a:rPr lang="en-GB" sz="1800" b="1" dirty="0"/>
              <a:t>Kontaktdaten </a:t>
            </a:r>
            <a:r>
              <a:rPr lang="en-GB" sz="1800" dirty="0"/>
              <a:t>aller Mitarbeiter, Ersthelfer und anderer relevanter Notfall- und Kriseneinrichtungen (z. B. Feuerwehr, Polizei, Aufräumarbeiten, Sandsacklieferanten)</a:t>
            </a:r>
          </a:p>
          <a:p>
            <a:pPr marL="342900" indent="-342900">
              <a:lnSpc>
                <a:spcPct val="100000"/>
              </a:lnSpc>
              <a:spcBef>
                <a:spcPts val="0"/>
              </a:spcBef>
              <a:buClr>
                <a:srgbClr val="F27954"/>
              </a:buClr>
              <a:buFont typeface="Wingdings" panose="05000000000000000000" pitchFamily="2" charset="2"/>
              <a:buChar char="v"/>
            </a:pPr>
            <a:r>
              <a:rPr lang="en-GB" sz="1800" dirty="0"/>
              <a:t>Installation und Test von </a:t>
            </a:r>
            <a:r>
              <a:rPr lang="en-GB" sz="1800" b="1" dirty="0"/>
              <a:t>Notruf- </a:t>
            </a:r>
            <a:r>
              <a:rPr lang="en-GB" sz="1800" dirty="0"/>
              <a:t>und Kommunikationssystemen</a:t>
            </a:r>
          </a:p>
          <a:p>
            <a:pPr marL="342900" indent="-342900">
              <a:lnSpc>
                <a:spcPct val="100000"/>
              </a:lnSpc>
              <a:spcBef>
                <a:spcPts val="0"/>
              </a:spcBef>
              <a:buClr>
                <a:srgbClr val="F27954"/>
              </a:buClr>
              <a:buFont typeface="Wingdings" panose="05000000000000000000" pitchFamily="2" charset="2"/>
              <a:buChar char="v"/>
            </a:pPr>
            <a:r>
              <a:rPr lang="en-GB" sz="1800" dirty="0"/>
              <a:t>Testen Sie regelmäßig die </a:t>
            </a:r>
            <a:r>
              <a:rPr lang="en-GB" sz="1800" b="1" dirty="0" err="1"/>
              <a:t>Evakuierungsverfahren</a:t>
            </a:r>
            <a:r>
              <a:rPr lang="en-GB" sz="1800" b="1" dirty="0"/>
              <a:t> </a:t>
            </a:r>
          </a:p>
          <a:p>
            <a:pPr marL="342900" indent="-342900">
              <a:lnSpc>
                <a:spcPct val="100000"/>
              </a:lnSpc>
              <a:spcBef>
                <a:spcPts val="0"/>
              </a:spcBef>
              <a:buClr>
                <a:srgbClr val="F27954"/>
              </a:buClr>
              <a:buFont typeface="Wingdings" panose="05000000000000000000" pitchFamily="2" charset="2"/>
              <a:buChar char="v"/>
            </a:pPr>
            <a:r>
              <a:rPr lang="en-GB" sz="1800" dirty="0" err="1"/>
              <a:t>Einrichtung</a:t>
            </a:r>
            <a:r>
              <a:rPr lang="en-GB" sz="1800" dirty="0"/>
              <a:t> einer Logistik für die </a:t>
            </a:r>
            <a:r>
              <a:rPr lang="en-GB" sz="1800" b="1" dirty="0"/>
              <a:t>Verlegung von </a:t>
            </a:r>
            <a:r>
              <a:rPr lang="en-GB" sz="1800" dirty="0"/>
              <a:t>Personen an </a:t>
            </a:r>
            <a:r>
              <a:rPr lang="en-GB" sz="1800" dirty="0" err="1"/>
              <a:t>andere</a:t>
            </a:r>
            <a:r>
              <a:rPr lang="en-GB" sz="1800" dirty="0"/>
              <a:t> </a:t>
            </a:r>
            <a:r>
              <a:rPr lang="en-GB" sz="1800" dirty="0" err="1"/>
              <a:t>Orte</a:t>
            </a:r>
            <a:endParaRPr lang="en-GB" sz="1800" dirty="0"/>
          </a:p>
          <a:p>
            <a:pPr marL="342900" indent="-342900">
              <a:lnSpc>
                <a:spcPct val="100000"/>
              </a:lnSpc>
              <a:spcBef>
                <a:spcPts val="0"/>
              </a:spcBef>
              <a:buClr>
                <a:srgbClr val="F27954"/>
              </a:buClr>
              <a:buFont typeface="Wingdings" panose="05000000000000000000" pitchFamily="2" charset="2"/>
              <a:buChar char="v"/>
            </a:pPr>
            <a:r>
              <a:rPr lang="en-GB" sz="1800" dirty="0" err="1"/>
              <a:t>Festlegung</a:t>
            </a:r>
            <a:r>
              <a:rPr lang="en-GB" sz="1800" dirty="0"/>
              <a:t> von Verfahren zur </a:t>
            </a:r>
            <a:r>
              <a:rPr lang="en-GB" sz="1800" b="1" dirty="0"/>
              <a:t>Rückgewinnung von </a:t>
            </a:r>
            <a:r>
              <a:rPr lang="en-GB" sz="1800" b="1" dirty="0" err="1"/>
              <a:t>Unternehmen</a:t>
            </a:r>
            <a:r>
              <a:rPr lang="en-GB" sz="1800" b="1" dirty="0"/>
              <a:t> und </a:t>
            </a:r>
            <a:r>
              <a:rPr lang="en-GB" sz="1800" dirty="0" err="1"/>
              <a:t>zur</a:t>
            </a:r>
            <a:r>
              <a:rPr lang="en-GB" sz="1800" dirty="0"/>
              <a:t> </a:t>
            </a:r>
            <a:r>
              <a:rPr lang="en-GB" sz="1800" b="1" dirty="0"/>
              <a:t>vorübergehenden Wiederaufnahme der </a:t>
            </a:r>
            <a:r>
              <a:rPr lang="en-GB" sz="1800" dirty="0" err="1"/>
              <a:t>Geschäftstätigkeit</a:t>
            </a:r>
            <a:endParaRPr lang="en-GB" sz="1800" dirty="0"/>
          </a:p>
          <a:p>
            <a:pPr marL="342900" indent="-342900">
              <a:lnSpc>
                <a:spcPct val="100000"/>
              </a:lnSpc>
              <a:spcBef>
                <a:spcPts val="0"/>
              </a:spcBef>
              <a:buClr>
                <a:srgbClr val="F27954"/>
              </a:buClr>
              <a:buFont typeface="Wingdings" panose="05000000000000000000" pitchFamily="2" charset="2"/>
              <a:buChar char="v"/>
            </a:pPr>
            <a:r>
              <a:rPr lang="en-GB" sz="1800" dirty="0" err="1"/>
              <a:t>Abschluss</a:t>
            </a:r>
            <a:r>
              <a:rPr lang="en-GB" sz="1800" dirty="0"/>
              <a:t> der Reparatur- und Aufräumarbeiten vor Ort </a:t>
            </a:r>
          </a:p>
          <a:p>
            <a:pPr marL="342900" indent="-342900">
              <a:lnSpc>
                <a:spcPct val="100000"/>
              </a:lnSpc>
              <a:spcBef>
                <a:spcPts val="0"/>
              </a:spcBef>
              <a:buClr>
                <a:srgbClr val="F27954"/>
              </a:buClr>
              <a:buFont typeface="Wingdings" panose="05000000000000000000" pitchFamily="2" charset="2"/>
              <a:buChar char="v"/>
            </a:pPr>
            <a:r>
              <a:rPr lang="en-GB" sz="1800" dirty="0" err="1"/>
              <a:t>Wiederaufnahme</a:t>
            </a:r>
            <a:r>
              <a:rPr lang="en-GB" sz="1800" dirty="0"/>
              <a:t> des </a:t>
            </a:r>
            <a:r>
              <a:rPr lang="en-GB" sz="1800" dirty="0" err="1"/>
              <a:t>Geschäftsbetriebs</a:t>
            </a:r>
            <a:endParaRPr lang="en-GB" sz="1800" dirty="0"/>
          </a:p>
          <a:p>
            <a:pPr marL="0" indent="0">
              <a:lnSpc>
                <a:spcPct val="100000"/>
              </a:lnSpc>
              <a:spcBef>
                <a:spcPts val="0"/>
              </a:spcBef>
            </a:pPr>
            <a:endParaRPr lang="en-IE" sz="1900" dirty="0"/>
          </a:p>
        </p:txBody>
      </p:sp>
      <p:sp>
        <p:nvSpPr>
          <p:cNvPr id="5" name="Text Placeholder 1">
            <a:extLst>
              <a:ext uri="{FF2B5EF4-FFF2-40B4-BE49-F238E27FC236}">
                <a16:creationId xmlns:a16="http://schemas.microsoft.com/office/drawing/2014/main" id="{D1BBA9AB-79C6-33CB-1A7A-9F310FF0A83C}"/>
              </a:ext>
            </a:extLst>
          </p:cNvPr>
          <p:cNvSpPr txBox="1">
            <a:spLocks/>
          </p:cNvSpPr>
          <p:nvPr/>
        </p:nvSpPr>
        <p:spPr>
          <a:xfrm>
            <a:off x="7279341" y="6052455"/>
            <a:ext cx="4912659" cy="801871"/>
          </a:xfrm>
          <a:prstGeom prst="rect">
            <a:avLst/>
          </a:prstGeom>
          <a:solidFill>
            <a:srgbClr val="F37C57"/>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000" dirty="0">
                <a:solidFill>
                  <a:schemeClr val="bg1"/>
                </a:solidFill>
                <a:hlinkClick r:id="rId3">
                  <a:extLst>
                    <a:ext uri="{A12FA001-AC4F-418D-AE19-62706E023703}">
                      <ahyp:hlinkClr xmlns:ahyp="http://schemas.microsoft.com/office/drawing/2018/hyperlinkcolor" val="tx"/>
                    </a:ext>
                  </a:extLst>
                </a:hlinkClick>
              </a:rPr>
              <a:t>Erstellen Sie einen Hochwasser-Business-Continuity-Plan und einen Wiederherstellungsplan</a:t>
            </a:r>
            <a:endParaRPr lang="en-IE" sz="2000" dirty="0">
              <a:solidFill>
                <a:schemeClr val="bg1"/>
              </a:solidFill>
            </a:endParaRPr>
          </a:p>
        </p:txBody>
      </p:sp>
      <p:pic>
        <p:nvPicPr>
          <p:cNvPr id="6" name="Graphic 5" descr="Touchscreen with solid fill">
            <a:extLst>
              <a:ext uri="{FF2B5EF4-FFF2-40B4-BE49-F238E27FC236}">
                <a16:creationId xmlns:a16="http://schemas.microsoft.com/office/drawing/2014/main" id="{080D9751-01B4-E683-06E5-435CC1328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49330" y="6157677"/>
            <a:ext cx="678516" cy="678516"/>
          </a:xfrm>
          <a:prstGeom prst="rect">
            <a:avLst/>
          </a:prstGeom>
        </p:spPr>
      </p:pic>
    </p:spTree>
    <p:extLst>
      <p:ext uri="{BB962C8B-B14F-4D97-AF65-F5344CB8AC3E}">
        <p14:creationId xmlns:p14="http://schemas.microsoft.com/office/powerpoint/2010/main" val="1794323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4AF01D-A08A-7C2B-7791-7FA67DB3A1FE}"/>
              </a:ext>
            </a:extLst>
          </p:cNvPr>
          <p:cNvSpPr/>
          <p:nvPr/>
        </p:nvSpPr>
        <p:spPr>
          <a:xfrm>
            <a:off x="-8595" y="20247"/>
            <a:ext cx="5325034" cy="2982929"/>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2">
            <a:extLst>
              <a:ext uri="{FF2B5EF4-FFF2-40B4-BE49-F238E27FC236}">
                <a16:creationId xmlns:a16="http://schemas.microsoft.com/office/drawing/2014/main" id="{25B1C5CF-2B83-C5C0-5D88-B116129038E2}"/>
              </a:ext>
            </a:extLst>
          </p:cNvPr>
          <p:cNvSpPr>
            <a:spLocks noGrp="1"/>
          </p:cNvSpPr>
          <p:nvPr>
            <p:ph type="body" sz="quarter" idx="20"/>
          </p:nvPr>
        </p:nvSpPr>
        <p:spPr>
          <a:xfrm>
            <a:off x="5471654" y="217583"/>
            <a:ext cx="6639664" cy="3722513"/>
          </a:xfrm>
        </p:spPr>
        <p:txBody>
          <a:bodyPr/>
          <a:lstStyle/>
          <a:p>
            <a:pPr algn="l"/>
            <a:r>
              <a:rPr lang="en-GB" sz="2000" b="1" dirty="0">
                <a:solidFill>
                  <a:srgbClr val="086D6E"/>
                </a:solidFill>
              </a:rPr>
              <a:t>Gutes </a:t>
            </a:r>
            <a:r>
              <a:rPr lang="en-GB" sz="2000" b="1" i="0" dirty="0">
                <a:solidFill>
                  <a:srgbClr val="086D6E"/>
                </a:solidFill>
                <a:effectLst/>
              </a:rPr>
              <a:t>Krisenmanagement bedeutet, schnell zu reagieren. </a:t>
            </a:r>
            <a:r>
              <a:rPr lang="en-GB" sz="2000" b="0" i="0" dirty="0">
                <a:solidFill>
                  <a:srgbClr val="4D4D4D"/>
                </a:solidFill>
                <a:effectLst/>
              </a:rPr>
              <a:t>Eine Region muss der Krise ihre volle Aufmerksamkeit widmen, damit sie schnell gelöst werden kann, denn jede Phase erfordert eine andere Reaktion. </a:t>
            </a:r>
            <a:r>
              <a:rPr lang="en-GB" sz="2000" i="1" dirty="0">
                <a:solidFill>
                  <a:srgbClr val="4D4D4D"/>
                </a:solidFill>
              </a:rPr>
              <a:t>(Die einzelnen Phasen werden auf der nächsten Folie erläutert)</a:t>
            </a:r>
            <a:endParaRPr lang="en-GB" sz="2000" b="0" i="1" dirty="0">
              <a:solidFill>
                <a:srgbClr val="4D4D4D"/>
              </a:solidFill>
              <a:effectLst/>
            </a:endParaRPr>
          </a:p>
          <a:p>
            <a:pPr algn="l" fontAlgn="base"/>
            <a:r>
              <a:rPr lang="en-GB" sz="2000" b="1" i="0" dirty="0">
                <a:solidFill>
                  <a:srgbClr val="086D6E"/>
                </a:solidFill>
                <a:effectLst/>
              </a:rPr>
              <a:t>Regelmäßige konsistente Kommunikation. </a:t>
            </a:r>
            <a:r>
              <a:rPr lang="en-GB" sz="2000" i="0" dirty="0">
                <a:solidFill>
                  <a:srgbClr val="4D4D4D"/>
                </a:solidFill>
                <a:effectLst/>
              </a:rPr>
              <a:t>Eine Region sollte innerhalb der ersten Stunde einer Krise eine Erklärung abgeben und regelmäßig Aktualisierungen veröffentlichen. Halten Sie die Betroffenen </a:t>
            </a:r>
            <a:r>
              <a:rPr lang="en-GB" sz="2000" b="0" i="0" dirty="0">
                <a:solidFill>
                  <a:srgbClr val="4D4D4D"/>
                </a:solidFill>
                <a:effectLst/>
              </a:rPr>
              <a:t>und andere Beteiligte über die Fortschritte auf dem Laufenden. </a:t>
            </a:r>
            <a:r>
              <a:rPr lang="en-GB" sz="2000" b="1" dirty="0" err="1">
                <a:solidFill>
                  <a:srgbClr val="086D6E"/>
                </a:solidFill>
              </a:rPr>
              <a:t>Unverzügliche</a:t>
            </a:r>
            <a:r>
              <a:rPr lang="en-GB" sz="2000" b="1" dirty="0">
                <a:solidFill>
                  <a:srgbClr val="086D6E"/>
                </a:solidFill>
              </a:rPr>
              <a:t> </a:t>
            </a:r>
            <a:r>
              <a:rPr lang="en-GB" sz="2000" b="1" i="0" dirty="0">
                <a:solidFill>
                  <a:srgbClr val="086D6E"/>
                </a:solidFill>
                <a:effectLst/>
              </a:rPr>
              <a:t>Ehrlichkeit und Integrität. </a:t>
            </a:r>
            <a:r>
              <a:rPr lang="en-GB" sz="2000" i="0" dirty="0">
                <a:solidFill>
                  <a:srgbClr val="4D4D4D"/>
                </a:solidFill>
                <a:effectLst/>
              </a:rPr>
              <a:t>Wenn eine Region nur wenige Informationen hat, sollte sie schnell handeln und das Problem öffentlich anerkennen. Die Regionen müssen versichern, dass sie daran arbeiten, das Problem zu lösen, wie es angegangen wird und wann es gelöst sein sollte. </a:t>
            </a:r>
          </a:p>
          <a:p>
            <a:pPr algn="l" rtl="0" fontAlgn="base"/>
            <a:r>
              <a:rPr lang="en-GB" sz="2000" b="1" i="0" dirty="0">
                <a:solidFill>
                  <a:srgbClr val="086D6E"/>
                </a:solidFill>
                <a:effectLst/>
              </a:rPr>
              <a:t>Handeln Sie unverzüglich und sagen Sie die Wahrheit, um den Ruf zu schützen. </a:t>
            </a:r>
            <a:r>
              <a:rPr lang="en-GB" sz="2000" b="0" i="0" dirty="0">
                <a:solidFill>
                  <a:srgbClr val="4D4D4D"/>
                </a:solidFill>
                <a:effectLst/>
              </a:rPr>
              <a:t>Es ist immer besser, </a:t>
            </a:r>
            <a:r>
              <a:rPr lang="en-GB" sz="2000" b="0" i="0" dirty="0" err="1">
                <a:solidFill>
                  <a:srgbClr val="4D4D4D"/>
                </a:solidFill>
                <a:effectLst/>
              </a:rPr>
              <a:t>eine</a:t>
            </a:r>
            <a:r>
              <a:rPr lang="en-GB" sz="2000" b="0" i="0" dirty="0">
                <a:solidFill>
                  <a:srgbClr val="4D4D4D"/>
                </a:solidFill>
                <a:effectLst/>
              </a:rPr>
              <a:t> negative  Nachricht aus erster Hand zu übermitteln </a:t>
            </a:r>
            <a:r>
              <a:rPr lang="en-GB" sz="2000" b="0" i="0" dirty="0" err="1">
                <a:solidFill>
                  <a:srgbClr val="4D4D4D"/>
                </a:solidFill>
                <a:effectLst/>
              </a:rPr>
              <a:t>als</a:t>
            </a:r>
            <a:r>
              <a:rPr lang="en-GB" sz="2000" b="0" i="0" dirty="0">
                <a:solidFill>
                  <a:srgbClr val="4D4D4D"/>
                </a:solidFill>
                <a:effectLst/>
              </a:rPr>
              <a:t> </a:t>
            </a:r>
            <a:r>
              <a:rPr lang="en-GB" sz="2000" b="0" i="0" dirty="0" err="1">
                <a:solidFill>
                  <a:srgbClr val="4D4D4D"/>
                </a:solidFill>
                <a:effectLst/>
              </a:rPr>
              <a:t>über</a:t>
            </a:r>
            <a:r>
              <a:rPr lang="en-GB" sz="2000" b="0" i="0" dirty="0">
                <a:solidFill>
                  <a:srgbClr val="4D4D4D"/>
                </a:solidFill>
                <a:effectLst/>
              </a:rPr>
              <a:t> </a:t>
            </a:r>
            <a:r>
              <a:rPr lang="en-GB" sz="2000" b="0" i="0" dirty="0" err="1">
                <a:solidFill>
                  <a:srgbClr val="4D4D4D"/>
                </a:solidFill>
                <a:effectLst/>
              </a:rPr>
              <a:t>Klatsch</a:t>
            </a:r>
            <a:r>
              <a:rPr lang="en-GB" sz="2000" b="0" i="0" dirty="0">
                <a:solidFill>
                  <a:srgbClr val="4D4D4D"/>
                </a:solidFill>
                <a:effectLst/>
              </a:rPr>
              <a:t> und unwahre Gerüchte, die den Ruf einer Region schädigen. </a:t>
            </a:r>
            <a:r>
              <a:rPr lang="en-GB" sz="2000" dirty="0">
                <a:solidFill>
                  <a:srgbClr val="4D4D4D"/>
                </a:solidFill>
              </a:rPr>
              <a:t>Wenn eine Region einen Fehler begangen hat, muss sie dazu stehen und die Verantwortung übernehmen. Dies </a:t>
            </a:r>
            <a:r>
              <a:rPr lang="en-GB" sz="2000" dirty="0" err="1">
                <a:solidFill>
                  <a:srgbClr val="4D4D4D"/>
                </a:solidFill>
              </a:rPr>
              <a:t>ist</a:t>
            </a:r>
            <a:r>
              <a:rPr lang="en-GB" sz="2000" dirty="0">
                <a:solidFill>
                  <a:srgbClr val="4D4D4D"/>
                </a:solidFill>
              </a:rPr>
              <a:t> </a:t>
            </a:r>
            <a:r>
              <a:rPr lang="en-GB" sz="2000" dirty="0" err="1">
                <a:solidFill>
                  <a:srgbClr val="4D4D4D"/>
                </a:solidFill>
              </a:rPr>
              <a:t>ein</a:t>
            </a:r>
            <a:r>
              <a:rPr lang="en-GB" sz="2000" dirty="0">
                <a:solidFill>
                  <a:srgbClr val="4D4D4D"/>
                </a:solidFill>
              </a:rPr>
              <a:t> positiver Schritt, der Misstrauen und Ressentiments verhindern wird.</a:t>
            </a:r>
            <a:endParaRPr lang="en-GB" sz="2000" b="0" i="0" dirty="0">
              <a:solidFill>
                <a:srgbClr val="4D4D4D"/>
              </a:solidFill>
              <a:effectLst/>
            </a:endParaRPr>
          </a:p>
          <a:p>
            <a:pPr>
              <a:lnSpc>
                <a:spcPct val="100000"/>
              </a:lnSpc>
              <a:spcBef>
                <a:spcPts val="0"/>
              </a:spcBef>
            </a:pPr>
            <a:endParaRPr lang="en-IE" sz="2200" dirty="0">
              <a:solidFill>
                <a:srgbClr val="4D4D4D"/>
              </a:solidFill>
            </a:endParaRPr>
          </a:p>
        </p:txBody>
      </p:sp>
      <p:sp>
        <p:nvSpPr>
          <p:cNvPr id="5" name="Text Placeholder 4">
            <a:extLst>
              <a:ext uri="{FF2B5EF4-FFF2-40B4-BE49-F238E27FC236}">
                <a16:creationId xmlns:a16="http://schemas.microsoft.com/office/drawing/2014/main" id="{36851604-D67E-FF28-1639-4FBA0F95BE84}"/>
              </a:ext>
            </a:extLst>
          </p:cNvPr>
          <p:cNvSpPr>
            <a:spLocks noGrp="1"/>
          </p:cNvSpPr>
          <p:nvPr>
            <p:ph type="body" sz="quarter" idx="23"/>
          </p:nvPr>
        </p:nvSpPr>
        <p:spPr>
          <a:xfrm>
            <a:off x="475129" y="40177"/>
            <a:ext cx="4662248" cy="6069106"/>
          </a:xfrm>
        </p:spPr>
        <p:txBody>
          <a:bodyPr>
            <a:normAutofit/>
          </a:bodyPr>
          <a:lstStyle/>
          <a:p>
            <a:pPr>
              <a:lnSpc>
                <a:spcPct val="120000"/>
              </a:lnSpc>
              <a:spcBef>
                <a:spcPts val="0"/>
              </a:spcBef>
            </a:pPr>
            <a:r>
              <a:rPr lang="en-GB" sz="4600" b="1" dirty="0">
                <a:solidFill>
                  <a:schemeClr val="bg1"/>
                </a:solidFill>
              </a:rPr>
              <a:t>Schritt 9 </a:t>
            </a:r>
            <a:endParaRPr lang="en-GB" sz="4600" b="1" i="0" dirty="0">
              <a:solidFill>
                <a:schemeClr val="bg1"/>
              </a:solidFill>
              <a:effectLst/>
            </a:endParaRPr>
          </a:p>
          <a:p>
            <a:pPr algn="l">
              <a:lnSpc>
                <a:spcPct val="120000"/>
              </a:lnSpc>
              <a:spcBef>
                <a:spcPts val="0"/>
              </a:spcBef>
            </a:pPr>
            <a:r>
              <a:rPr lang="en-GB" sz="2800" dirty="0">
                <a:solidFill>
                  <a:schemeClr val="bg1"/>
                </a:solidFill>
              </a:rPr>
              <a:t>Wissen, wann und wie man den </a:t>
            </a:r>
            <a:r>
              <a:rPr lang="en-GB" sz="2800" dirty="0" err="1">
                <a:solidFill>
                  <a:schemeClr val="bg1"/>
                </a:solidFill>
              </a:rPr>
              <a:t>Krisenmanagementplan</a:t>
            </a:r>
            <a:r>
              <a:rPr lang="en-GB" sz="2800" dirty="0">
                <a:solidFill>
                  <a:schemeClr val="bg1"/>
                </a:solidFill>
              </a:rPr>
              <a:t> und die </a:t>
            </a:r>
            <a:r>
              <a:rPr lang="en-GB" sz="2800" dirty="0" err="1">
                <a:solidFill>
                  <a:schemeClr val="bg1"/>
                </a:solidFill>
              </a:rPr>
              <a:t>Kommunikation</a:t>
            </a:r>
            <a:r>
              <a:rPr lang="en-GB" sz="2800" dirty="0">
                <a:solidFill>
                  <a:schemeClr val="bg1"/>
                </a:solidFill>
              </a:rPr>
              <a:t> </a:t>
            </a:r>
            <a:r>
              <a:rPr lang="en-GB" sz="2800" dirty="0" err="1">
                <a:solidFill>
                  <a:schemeClr val="bg1"/>
                </a:solidFill>
              </a:rPr>
              <a:t>einleitet</a:t>
            </a:r>
            <a:endParaRPr lang="en-GB" sz="2800" dirty="0">
              <a:solidFill>
                <a:schemeClr val="bg1"/>
              </a:solidFill>
            </a:endParaRPr>
          </a:p>
          <a:p>
            <a:pPr algn="l">
              <a:lnSpc>
                <a:spcPct val="120000"/>
              </a:lnSpc>
              <a:spcBef>
                <a:spcPts val="0"/>
              </a:spcBef>
            </a:pPr>
            <a:endParaRPr lang="en-GB" sz="2000" dirty="0">
              <a:solidFill>
                <a:srgbClr val="086D6E"/>
              </a:solidFill>
            </a:endParaRPr>
          </a:p>
          <a:p>
            <a:pPr algn="l">
              <a:lnSpc>
                <a:spcPct val="100000"/>
              </a:lnSpc>
              <a:spcBef>
                <a:spcPts val="0"/>
              </a:spcBef>
            </a:pPr>
            <a:r>
              <a:rPr lang="en-GB" sz="2400" b="1" i="1" dirty="0"/>
              <a:t>Am besten so schnell wie möglich üben! </a:t>
            </a:r>
            <a:r>
              <a:rPr lang="en-GB" sz="2400" i="1" dirty="0" err="1"/>
              <a:t>Kommunikation</a:t>
            </a:r>
            <a:r>
              <a:rPr lang="en-GB" sz="2400" i="1" dirty="0"/>
              <a:t> </a:t>
            </a:r>
            <a:r>
              <a:rPr lang="en-GB" sz="2400" i="1" dirty="0" err="1"/>
              <a:t>ist</a:t>
            </a:r>
            <a:r>
              <a:rPr lang="en-GB" sz="2400" i="1" dirty="0"/>
              <a:t> das A und O und sollten sofort beginnen und sich an alle Beteiligten, Touristen und die Öffentlichkeit richten.  </a:t>
            </a:r>
          </a:p>
          <a:p>
            <a:pPr algn="l">
              <a:lnSpc>
                <a:spcPct val="120000"/>
              </a:lnSpc>
              <a:spcBef>
                <a:spcPts val="0"/>
              </a:spcBef>
            </a:pPr>
            <a:endParaRPr lang="en-GB" sz="3400" dirty="0">
              <a:solidFill>
                <a:srgbClr val="666666"/>
              </a:solidFill>
            </a:endParaRPr>
          </a:p>
          <a:p>
            <a:pPr algn="l">
              <a:lnSpc>
                <a:spcPct val="120000"/>
              </a:lnSpc>
              <a:spcBef>
                <a:spcPts val="0"/>
              </a:spcBef>
            </a:pPr>
            <a:endParaRPr lang="en-GB" sz="3400" dirty="0">
              <a:solidFill>
                <a:srgbClr val="666666"/>
              </a:solidFill>
            </a:endParaRPr>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endParaRPr>
          </a:p>
          <a:p>
            <a:pPr algn="l">
              <a:lnSpc>
                <a:spcPct val="120000"/>
              </a:lnSpc>
              <a:spcBef>
                <a:spcPts val="0"/>
              </a:spcBef>
            </a:pPr>
            <a:endParaRPr lang="en-GB" sz="2000" b="1" dirty="0"/>
          </a:p>
          <a:p>
            <a:pPr algn="l">
              <a:lnSpc>
                <a:spcPct val="120000"/>
              </a:lnSpc>
              <a:spcBef>
                <a:spcPts val="0"/>
              </a:spcBef>
            </a:pPr>
            <a:endParaRPr lang="en-GB" sz="2000" b="1" i="0" dirty="0">
              <a:effectLst/>
            </a:endParaRPr>
          </a:p>
          <a:p>
            <a:pPr algn="l">
              <a:lnSpc>
                <a:spcPct val="120000"/>
              </a:lnSpc>
              <a:spcBef>
                <a:spcPts val="0"/>
              </a:spcBef>
            </a:pPr>
            <a:endParaRPr lang="en-GB" sz="2000" b="1" i="0" dirty="0">
              <a:effectLst/>
              <a:highlight>
                <a:srgbClr val="FFFF00"/>
              </a:highlight>
            </a:endParaRPr>
          </a:p>
          <a:p>
            <a:pPr>
              <a:lnSpc>
                <a:spcPct val="120000"/>
              </a:lnSpc>
              <a:spcBef>
                <a:spcPts val="0"/>
              </a:spcBef>
            </a:pPr>
            <a:endParaRPr lang="en-GB" b="1" i="0" dirty="0">
              <a:solidFill>
                <a:srgbClr val="4D4D4D"/>
              </a:solidFill>
              <a:effectLst/>
            </a:endParaRPr>
          </a:p>
          <a:p>
            <a:pPr>
              <a:lnSpc>
                <a:spcPct val="120000"/>
              </a:lnSpc>
              <a:spcBef>
                <a:spcPts val="0"/>
              </a:spcBef>
            </a:pPr>
            <a:endParaRPr lang="en-IE" dirty="0"/>
          </a:p>
        </p:txBody>
      </p:sp>
      <p:grpSp>
        <p:nvGrpSpPr>
          <p:cNvPr id="2" name="Graphic 4">
            <a:extLst>
              <a:ext uri="{FF2B5EF4-FFF2-40B4-BE49-F238E27FC236}">
                <a16:creationId xmlns:a16="http://schemas.microsoft.com/office/drawing/2014/main" id="{1B9E29B2-3210-DB3E-9AEA-052140EFE490}"/>
              </a:ext>
            </a:extLst>
          </p:cNvPr>
          <p:cNvGrpSpPr/>
          <p:nvPr/>
        </p:nvGrpSpPr>
        <p:grpSpPr>
          <a:xfrm>
            <a:off x="3145397" y="5330687"/>
            <a:ext cx="2178642" cy="1359852"/>
            <a:chOff x="2314720" y="5191934"/>
            <a:chExt cx="1552033" cy="1019392"/>
          </a:xfrm>
        </p:grpSpPr>
        <p:sp>
          <p:nvSpPr>
            <p:cNvPr id="4" name="Freeform 69">
              <a:extLst>
                <a:ext uri="{FF2B5EF4-FFF2-40B4-BE49-F238E27FC236}">
                  <a16:creationId xmlns:a16="http://schemas.microsoft.com/office/drawing/2014/main" id="{EE28AFF3-B861-428F-F5F6-9673AD74CB31}"/>
                </a:ext>
              </a:extLst>
            </p:cNvPr>
            <p:cNvSpPr/>
            <p:nvPr/>
          </p:nvSpPr>
          <p:spPr>
            <a:xfrm>
              <a:off x="3230956" y="5294376"/>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 name="Freeform 70">
              <a:extLst>
                <a:ext uri="{FF2B5EF4-FFF2-40B4-BE49-F238E27FC236}">
                  <a16:creationId xmlns:a16="http://schemas.microsoft.com/office/drawing/2014/main" id="{D2130603-E805-39A1-87B3-261069F6EEBB}"/>
                </a:ext>
              </a:extLst>
            </p:cNvPr>
            <p:cNvSpPr/>
            <p:nvPr/>
          </p:nvSpPr>
          <p:spPr>
            <a:xfrm>
              <a:off x="3235299" y="5312206"/>
              <a:ext cx="457" cy="2057"/>
            </a:xfrm>
            <a:custGeom>
              <a:avLst/>
              <a:gdLst>
                <a:gd name="connsiteX0" fmla="*/ 0 w 457"/>
                <a:gd name="connsiteY0" fmla="*/ 0 h 2057"/>
                <a:gd name="connsiteX1" fmla="*/ 457 w 457"/>
                <a:gd name="connsiteY1" fmla="*/ 2057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1"/>
                    <a:pt x="457" y="2057"/>
                  </a:cubicBezTo>
                  <a:cubicBezTo>
                    <a:pt x="457" y="1371"/>
                    <a:pt x="229" y="686"/>
                    <a:pt x="0" y="0"/>
                  </a:cubicBezTo>
                  <a:close/>
                </a:path>
              </a:pathLst>
            </a:custGeom>
            <a:solidFill>
              <a:srgbClr val="FFFFFF"/>
            </a:solidFill>
            <a:ln w="2286" cap="flat">
              <a:noFill/>
              <a:prstDash val="solid"/>
              <a:miter/>
            </a:ln>
          </p:spPr>
          <p:txBody>
            <a:bodyPr rtlCol="0" anchor="ctr"/>
            <a:lstStyle/>
            <a:p>
              <a:endParaRPr lang="en-US"/>
            </a:p>
          </p:txBody>
        </p:sp>
        <p:sp>
          <p:nvSpPr>
            <p:cNvPr id="8" name="Freeform 71">
              <a:extLst>
                <a:ext uri="{FF2B5EF4-FFF2-40B4-BE49-F238E27FC236}">
                  <a16:creationId xmlns:a16="http://schemas.microsoft.com/office/drawing/2014/main" id="{6E2AAFB1-D924-F99C-2D0B-53579958F9A6}"/>
                </a:ext>
              </a:extLst>
            </p:cNvPr>
            <p:cNvSpPr/>
            <p:nvPr/>
          </p:nvSpPr>
          <p:spPr>
            <a:xfrm>
              <a:off x="3234385" y="5307406"/>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372"/>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2">
              <a:extLst>
                <a:ext uri="{FF2B5EF4-FFF2-40B4-BE49-F238E27FC236}">
                  <a16:creationId xmlns:a16="http://schemas.microsoft.com/office/drawing/2014/main" id="{90FF9E64-3735-EEC7-D94D-FF59C8B4917E}"/>
                </a:ext>
              </a:extLst>
            </p:cNvPr>
            <p:cNvSpPr/>
            <p:nvPr/>
          </p:nvSpPr>
          <p:spPr>
            <a:xfrm>
              <a:off x="3233470" y="5302834"/>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457" y="1372"/>
                    <a:pt x="457" y="2286"/>
                  </a:cubicBezTo>
                  <a:cubicBezTo>
                    <a:pt x="229"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0" name="Freeform 73">
              <a:extLst>
                <a:ext uri="{FF2B5EF4-FFF2-40B4-BE49-F238E27FC236}">
                  <a16:creationId xmlns:a16="http://schemas.microsoft.com/office/drawing/2014/main" id="{0534EC33-29E6-A576-467D-225EA9060034}"/>
                </a:ext>
              </a:extLst>
            </p:cNvPr>
            <p:cNvSpPr/>
            <p:nvPr/>
          </p:nvSpPr>
          <p:spPr>
            <a:xfrm>
              <a:off x="3232327" y="5298490"/>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371"/>
                    <a:pt x="686" y="2286"/>
                  </a:cubicBezTo>
                  <a:cubicBezTo>
                    <a:pt x="229"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11" name="Freeform 74">
              <a:extLst>
                <a:ext uri="{FF2B5EF4-FFF2-40B4-BE49-F238E27FC236}">
                  <a16:creationId xmlns:a16="http://schemas.microsoft.com/office/drawing/2014/main" id="{A85812CE-19CB-9569-CE3F-1F5AF7F3EF26}"/>
                </a:ext>
              </a:extLst>
            </p:cNvPr>
            <p:cNvSpPr/>
            <p:nvPr/>
          </p:nvSpPr>
          <p:spPr>
            <a:xfrm>
              <a:off x="3211525" y="5450967"/>
              <a:ext cx="2286" cy="228"/>
            </a:xfrm>
            <a:custGeom>
              <a:avLst/>
              <a:gdLst>
                <a:gd name="connsiteX0" fmla="*/ 0 w 2286"/>
                <a:gd name="connsiteY0" fmla="*/ 0 h 228"/>
                <a:gd name="connsiteX1" fmla="*/ 0 w 2286"/>
                <a:gd name="connsiteY1" fmla="*/ 229 h 228"/>
                <a:gd name="connsiteX2" fmla="*/ 0 w 2286"/>
                <a:gd name="connsiteY2" fmla="*/ 0 h 228"/>
              </a:gdLst>
              <a:ahLst/>
              <a:cxnLst>
                <a:cxn ang="0">
                  <a:pos x="connsiteX0" y="connsiteY0"/>
                </a:cxn>
                <a:cxn ang="0">
                  <a:pos x="connsiteX1" y="connsiteY1"/>
                </a:cxn>
                <a:cxn ang="0">
                  <a:pos x="connsiteX2" y="connsiteY2"/>
                </a:cxn>
              </a:cxnLst>
              <a:rect l="l" t="t" r="r" b="b"/>
              <a:pathLst>
                <a:path w="2286" h="228">
                  <a:moveTo>
                    <a:pt x="0" y="0"/>
                  </a:moveTo>
                  <a:cubicBezTo>
                    <a:pt x="0" y="0"/>
                    <a:pt x="0" y="229"/>
                    <a:pt x="0" y="229"/>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12" name="Freeform 75">
              <a:extLst>
                <a:ext uri="{FF2B5EF4-FFF2-40B4-BE49-F238E27FC236}">
                  <a16:creationId xmlns:a16="http://schemas.microsoft.com/office/drawing/2014/main" id="{7283BE79-315B-FA31-554F-3F1657047ADA}"/>
                </a:ext>
              </a:extLst>
            </p:cNvPr>
            <p:cNvSpPr/>
            <p:nvPr/>
          </p:nvSpPr>
          <p:spPr>
            <a:xfrm>
              <a:off x="3212039" y="5447080"/>
              <a:ext cx="171" cy="685"/>
            </a:xfrm>
            <a:custGeom>
              <a:avLst/>
              <a:gdLst>
                <a:gd name="connsiteX0" fmla="*/ 171 w 171"/>
                <a:gd name="connsiteY0" fmla="*/ 0 h 685"/>
                <a:gd name="connsiteX1" fmla="*/ 171 w 171"/>
                <a:gd name="connsiteY1" fmla="*/ 686 h 685"/>
                <a:gd name="connsiteX2" fmla="*/ 171 w 171"/>
                <a:gd name="connsiteY2" fmla="*/ 0 h 685"/>
              </a:gdLst>
              <a:ahLst/>
              <a:cxnLst>
                <a:cxn ang="0">
                  <a:pos x="connsiteX0" y="connsiteY0"/>
                </a:cxn>
                <a:cxn ang="0">
                  <a:pos x="connsiteX1" y="connsiteY1"/>
                </a:cxn>
                <a:cxn ang="0">
                  <a:pos x="connsiteX2" y="connsiteY2"/>
                </a:cxn>
              </a:cxnLst>
              <a:rect l="l" t="t" r="r" b="b"/>
              <a:pathLst>
                <a:path w="171" h="685">
                  <a:moveTo>
                    <a:pt x="171" y="0"/>
                  </a:moveTo>
                  <a:cubicBezTo>
                    <a:pt x="171" y="228"/>
                    <a:pt x="171" y="457"/>
                    <a:pt x="171" y="686"/>
                  </a:cubicBezTo>
                  <a:cubicBezTo>
                    <a:pt x="-57" y="457"/>
                    <a:pt x="-57" y="228"/>
                    <a:pt x="171" y="0"/>
                  </a:cubicBezTo>
                  <a:close/>
                </a:path>
              </a:pathLst>
            </a:custGeom>
            <a:solidFill>
              <a:srgbClr val="FFFFFF"/>
            </a:solidFill>
            <a:ln w="2286" cap="flat">
              <a:noFill/>
              <a:prstDash val="solid"/>
              <a:miter/>
            </a:ln>
          </p:spPr>
          <p:txBody>
            <a:bodyPr rtlCol="0" anchor="ctr"/>
            <a:lstStyle/>
            <a:p>
              <a:endParaRPr lang="en-US"/>
            </a:p>
          </p:txBody>
        </p:sp>
        <p:sp>
          <p:nvSpPr>
            <p:cNvPr id="13" name="Freeform 76">
              <a:extLst>
                <a:ext uri="{FF2B5EF4-FFF2-40B4-BE49-F238E27FC236}">
                  <a16:creationId xmlns:a16="http://schemas.microsoft.com/office/drawing/2014/main" id="{D6EFF2CD-6F6B-E230-1077-80867EF0BF45}"/>
                </a:ext>
              </a:extLst>
            </p:cNvPr>
            <p:cNvSpPr/>
            <p:nvPr/>
          </p:nvSpPr>
          <p:spPr>
            <a:xfrm>
              <a:off x="3236214" y="531700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77">
              <a:extLst>
                <a:ext uri="{FF2B5EF4-FFF2-40B4-BE49-F238E27FC236}">
                  <a16:creationId xmlns:a16="http://schemas.microsoft.com/office/drawing/2014/main" id="{16EE71DA-429C-A1BE-21B4-8C7DA72948AA}"/>
                </a:ext>
              </a:extLst>
            </p:cNvPr>
            <p:cNvSpPr/>
            <p:nvPr/>
          </p:nvSpPr>
          <p:spPr>
            <a:xfrm>
              <a:off x="3229813" y="5290032"/>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600"/>
                    <a:pt x="686" y="2286"/>
                  </a:cubicBezTo>
                  <a:cubicBezTo>
                    <a:pt x="457" y="1600"/>
                    <a:pt x="229" y="914"/>
                    <a:pt x="0" y="0"/>
                  </a:cubicBezTo>
                  <a:close/>
                </a:path>
              </a:pathLst>
            </a:custGeom>
            <a:solidFill>
              <a:srgbClr val="FFFFFF"/>
            </a:solidFill>
            <a:ln w="2286" cap="flat">
              <a:noFill/>
              <a:prstDash val="solid"/>
              <a:miter/>
            </a:ln>
          </p:spPr>
          <p:txBody>
            <a:bodyPr rtlCol="0" anchor="ctr"/>
            <a:lstStyle/>
            <a:p>
              <a:endParaRPr lang="en-US"/>
            </a:p>
          </p:txBody>
        </p:sp>
        <p:sp>
          <p:nvSpPr>
            <p:cNvPr id="15" name="Freeform 78">
              <a:extLst>
                <a:ext uri="{FF2B5EF4-FFF2-40B4-BE49-F238E27FC236}">
                  <a16:creationId xmlns:a16="http://schemas.microsoft.com/office/drawing/2014/main" id="{D526AF36-81D1-79CA-E04F-03934F2DDC73}"/>
                </a:ext>
              </a:extLst>
            </p:cNvPr>
            <p:cNvSpPr/>
            <p:nvPr/>
          </p:nvSpPr>
          <p:spPr>
            <a:xfrm>
              <a:off x="3220212" y="5395417"/>
              <a:ext cx="7772" cy="23774"/>
            </a:xfrm>
            <a:custGeom>
              <a:avLst/>
              <a:gdLst>
                <a:gd name="connsiteX0" fmla="*/ 7772 w 7772"/>
                <a:gd name="connsiteY0" fmla="*/ 0 h 23774"/>
                <a:gd name="connsiteX1" fmla="*/ 0 w 7772"/>
                <a:gd name="connsiteY1" fmla="*/ 23775 h 23774"/>
                <a:gd name="connsiteX2" fmla="*/ 7772 w 7772"/>
                <a:gd name="connsiteY2" fmla="*/ 0 h 23774"/>
              </a:gdLst>
              <a:ahLst/>
              <a:cxnLst>
                <a:cxn ang="0">
                  <a:pos x="connsiteX0" y="connsiteY0"/>
                </a:cxn>
                <a:cxn ang="0">
                  <a:pos x="connsiteX1" y="connsiteY1"/>
                </a:cxn>
                <a:cxn ang="0">
                  <a:pos x="connsiteX2" y="connsiteY2"/>
                </a:cxn>
              </a:cxnLst>
              <a:rect l="l" t="t" r="r" b="b"/>
              <a:pathLst>
                <a:path w="7772" h="23774">
                  <a:moveTo>
                    <a:pt x="7772" y="0"/>
                  </a:moveTo>
                  <a:cubicBezTo>
                    <a:pt x="5258" y="8001"/>
                    <a:pt x="2515" y="15774"/>
                    <a:pt x="0" y="23775"/>
                  </a:cubicBezTo>
                  <a:cubicBezTo>
                    <a:pt x="2743" y="16002"/>
                    <a:pt x="5258" y="8001"/>
                    <a:pt x="7772" y="0"/>
                  </a:cubicBezTo>
                  <a:close/>
                </a:path>
              </a:pathLst>
            </a:custGeom>
            <a:solidFill>
              <a:srgbClr val="FFFFFF"/>
            </a:solidFill>
            <a:ln w="2286" cap="flat">
              <a:noFill/>
              <a:prstDash val="solid"/>
              <a:miter/>
            </a:ln>
          </p:spPr>
          <p:txBody>
            <a:bodyPr rtlCol="0" anchor="ctr"/>
            <a:lstStyle/>
            <a:p>
              <a:endParaRPr lang="en-US"/>
            </a:p>
          </p:txBody>
        </p:sp>
        <p:sp>
          <p:nvSpPr>
            <p:cNvPr id="16" name="Freeform 79">
              <a:extLst>
                <a:ext uri="{FF2B5EF4-FFF2-40B4-BE49-F238E27FC236}">
                  <a16:creationId xmlns:a16="http://schemas.microsoft.com/office/drawing/2014/main" id="{8AC4F057-19B3-DCBD-CE09-A640A7F5F014}"/>
                </a:ext>
              </a:extLst>
            </p:cNvPr>
            <p:cNvSpPr/>
            <p:nvPr/>
          </p:nvSpPr>
          <p:spPr>
            <a:xfrm>
              <a:off x="3237128" y="5322265"/>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17" name="Freeform 80">
              <a:extLst>
                <a:ext uri="{FF2B5EF4-FFF2-40B4-BE49-F238E27FC236}">
                  <a16:creationId xmlns:a16="http://schemas.microsoft.com/office/drawing/2014/main" id="{4E4AC051-495D-E322-1A1B-E72F7833EAF0}"/>
                </a:ext>
              </a:extLst>
            </p:cNvPr>
            <p:cNvSpPr/>
            <p:nvPr/>
          </p:nvSpPr>
          <p:spPr>
            <a:xfrm>
              <a:off x="3206953" y="5251170"/>
              <a:ext cx="2286" cy="2286"/>
            </a:xfrm>
            <a:custGeom>
              <a:avLst/>
              <a:gdLst>
                <a:gd name="connsiteX0" fmla="*/ 0 w 2286"/>
                <a:gd name="connsiteY0" fmla="*/ 0 h 2286"/>
                <a:gd name="connsiteX1" fmla="*/ 2286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686" y="685"/>
                    <a:pt x="1372" y="1600"/>
                    <a:pt x="2286" y="2286"/>
                  </a:cubicBezTo>
                  <a:cubicBezTo>
                    <a:pt x="1600" y="1600"/>
                    <a:pt x="914"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81">
              <a:extLst>
                <a:ext uri="{FF2B5EF4-FFF2-40B4-BE49-F238E27FC236}">
                  <a16:creationId xmlns:a16="http://schemas.microsoft.com/office/drawing/2014/main" id="{4F3FAD48-74B6-C1CC-FB03-CA754BDD93CE}"/>
                </a:ext>
              </a:extLst>
            </p:cNvPr>
            <p:cNvSpPr/>
            <p:nvPr/>
          </p:nvSpPr>
          <p:spPr>
            <a:xfrm>
              <a:off x="3182721" y="5233568"/>
              <a:ext cx="3429" cy="1828"/>
            </a:xfrm>
            <a:custGeom>
              <a:avLst/>
              <a:gdLst>
                <a:gd name="connsiteX0" fmla="*/ 0 w 3429"/>
                <a:gd name="connsiteY0" fmla="*/ 0 h 1828"/>
                <a:gd name="connsiteX1" fmla="*/ 3429 w 3429"/>
                <a:gd name="connsiteY1" fmla="*/ 1829 h 1828"/>
                <a:gd name="connsiteX2" fmla="*/ 0 w 3429"/>
                <a:gd name="connsiteY2" fmla="*/ 0 h 1828"/>
              </a:gdLst>
              <a:ahLst/>
              <a:cxnLst>
                <a:cxn ang="0">
                  <a:pos x="connsiteX0" y="connsiteY0"/>
                </a:cxn>
                <a:cxn ang="0">
                  <a:pos x="connsiteX1" y="connsiteY1"/>
                </a:cxn>
                <a:cxn ang="0">
                  <a:pos x="connsiteX2" y="connsiteY2"/>
                </a:cxn>
              </a:cxnLst>
              <a:rect l="l" t="t" r="r" b="b"/>
              <a:pathLst>
                <a:path w="3429" h="1828">
                  <a:moveTo>
                    <a:pt x="0" y="0"/>
                  </a:moveTo>
                  <a:cubicBezTo>
                    <a:pt x="1143" y="686"/>
                    <a:pt x="2286" y="1143"/>
                    <a:pt x="3429" y="1829"/>
                  </a:cubicBezTo>
                  <a:cubicBezTo>
                    <a:pt x="2286" y="1143"/>
                    <a:pt x="1143" y="686"/>
                    <a:pt x="0" y="0"/>
                  </a:cubicBezTo>
                  <a:close/>
                </a:path>
              </a:pathLst>
            </a:custGeom>
            <a:solidFill>
              <a:srgbClr val="FFFFFF"/>
            </a:solidFill>
            <a:ln w="2286" cap="flat">
              <a:noFill/>
              <a:prstDash val="solid"/>
              <a:miter/>
            </a:ln>
          </p:spPr>
          <p:txBody>
            <a:bodyPr rtlCol="0" anchor="ctr"/>
            <a:lstStyle/>
            <a:p>
              <a:endParaRPr lang="en-US"/>
            </a:p>
          </p:txBody>
        </p:sp>
        <p:sp>
          <p:nvSpPr>
            <p:cNvPr id="19" name="Freeform 82">
              <a:extLst>
                <a:ext uri="{FF2B5EF4-FFF2-40B4-BE49-F238E27FC236}">
                  <a16:creationId xmlns:a16="http://schemas.microsoft.com/office/drawing/2014/main" id="{975D4E9C-2F2C-E250-824A-E1886B930227}"/>
                </a:ext>
              </a:extLst>
            </p:cNvPr>
            <p:cNvSpPr/>
            <p:nvPr/>
          </p:nvSpPr>
          <p:spPr>
            <a:xfrm>
              <a:off x="3171291" y="5228539"/>
              <a:ext cx="3886" cy="1600"/>
            </a:xfrm>
            <a:custGeom>
              <a:avLst/>
              <a:gdLst>
                <a:gd name="connsiteX0" fmla="*/ 0 w 3886"/>
                <a:gd name="connsiteY0" fmla="*/ 0 h 1600"/>
                <a:gd name="connsiteX1" fmla="*/ 3886 w 3886"/>
                <a:gd name="connsiteY1" fmla="*/ 1600 h 1600"/>
                <a:gd name="connsiteX2" fmla="*/ 0 w 3886"/>
                <a:gd name="connsiteY2" fmla="*/ 0 h 1600"/>
              </a:gdLst>
              <a:ahLst/>
              <a:cxnLst>
                <a:cxn ang="0">
                  <a:pos x="connsiteX0" y="connsiteY0"/>
                </a:cxn>
                <a:cxn ang="0">
                  <a:pos x="connsiteX1" y="connsiteY1"/>
                </a:cxn>
                <a:cxn ang="0">
                  <a:pos x="connsiteX2" y="connsiteY2"/>
                </a:cxn>
              </a:cxnLst>
              <a:rect l="l" t="t" r="r" b="b"/>
              <a:pathLst>
                <a:path w="3886" h="1600">
                  <a:moveTo>
                    <a:pt x="0" y="0"/>
                  </a:moveTo>
                  <a:cubicBezTo>
                    <a:pt x="1372" y="457"/>
                    <a:pt x="2515" y="915"/>
                    <a:pt x="3886" y="1600"/>
                  </a:cubicBezTo>
                  <a:cubicBezTo>
                    <a:pt x="2515" y="915"/>
                    <a:pt x="1143" y="457"/>
                    <a:pt x="0" y="0"/>
                  </a:cubicBezTo>
                  <a:close/>
                </a:path>
              </a:pathLst>
            </a:custGeom>
            <a:solidFill>
              <a:srgbClr val="FFFFFF"/>
            </a:solidFill>
            <a:ln w="2286" cap="flat">
              <a:noFill/>
              <a:prstDash val="solid"/>
              <a:miter/>
            </a:ln>
          </p:spPr>
          <p:txBody>
            <a:bodyPr rtlCol="0" anchor="ctr"/>
            <a:lstStyle/>
            <a:p>
              <a:endParaRPr lang="en-US"/>
            </a:p>
          </p:txBody>
        </p:sp>
        <p:sp>
          <p:nvSpPr>
            <p:cNvPr id="20" name="Freeform 83">
              <a:extLst>
                <a:ext uri="{FF2B5EF4-FFF2-40B4-BE49-F238E27FC236}">
                  <a16:creationId xmlns:a16="http://schemas.microsoft.com/office/drawing/2014/main" id="{CB392317-27C0-32CE-59ED-A834B69BECE2}"/>
                </a:ext>
              </a:extLst>
            </p:cNvPr>
            <p:cNvSpPr/>
            <p:nvPr/>
          </p:nvSpPr>
          <p:spPr>
            <a:xfrm>
              <a:off x="3228213" y="5286146"/>
              <a:ext cx="914" cy="2514"/>
            </a:xfrm>
            <a:custGeom>
              <a:avLst/>
              <a:gdLst>
                <a:gd name="connsiteX0" fmla="*/ 0 w 914"/>
                <a:gd name="connsiteY0" fmla="*/ 0 h 2514"/>
                <a:gd name="connsiteX1" fmla="*/ 914 w 914"/>
                <a:gd name="connsiteY1" fmla="*/ 2515 h 2514"/>
                <a:gd name="connsiteX2" fmla="*/ 0 w 914"/>
                <a:gd name="connsiteY2" fmla="*/ 0 h 2514"/>
              </a:gdLst>
              <a:ahLst/>
              <a:cxnLst>
                <a:cxn ang="0">
                  <a:pos x="connsiteX0" y="connsiteY0"/>
                </a:cxn>
                <a:cxn ang="0">
                  <a:pos x="connsiteX1" y="connsiteY1"/>
                </a:cxn>
                <a:cxn ang="0">
                  <a:pos x="connsiteX2" y="connsiteY2"/>
                </a:cxn>
              </a:cxnLst>
              <a:rect l="l" t="t" r="r" b="b"/>
              <a:pathLst>
                <a:path w="914" h="2514">
                  <a:moveTo>
                    <a:pt x="0" y="0"/>
                  </a:moveTo>
                  <a:cubicBezTo>
                    <a:pt x="229" y="686"/>
                    <a:pt x="457" y="1601"/>
                    <a:pt x="914" y="2515"/>
                  </a:cubicBezTo>
                  <a:cubicBezTo>
                    <a:pt x="686" y="1601"/>
                    <a:pt x="457"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84">
              <a:extLst>
                <a:ext uri="{FF2B5EF4-FFF2-40B4-BE49-F238E27FC236}">
                  <a16:creationId xmlns:a16="http://schemas.microsoft.com/office/drawing/2014/main" id="{A0338E91-7446-B3B0-4F34-D1140E2F8721}"/>
                </a:ext>
              </a:extLst>
            </p:cNvPr>
            <p:cNvSpPr/>
            <p:nvPr/>
          </p:nvSpPr>
          <p:spPr>
            <a:xfrm>
              <a:off x="3209467" y="5253913"/>
              <a:ext cx="2057" cy="2286"/>
            </a:xfrm>
            <a:custGeom>
              <a:avLst/>
              <a:gdLst>
                <a:gd name="connsiteX0" fmla="*/ 0 w 2057"/>
                <a:gd name="connsiteY0" fmla="*/ 0 h 2286"/>
                <a:gd name="connsiteX1" fmla="*/ 2057 w 2057"/>
                <a:gd name="connsiteY1" fmla="*/ 2286 h 2286"/>
                <a:gd name="connsiteX2" fmla="*/ 0 w 2057"/>
                <a:gd name="connsiteY2" fmla="*/ 0 h 2286"/>
              </a:gdLst>
              <a:ahLst/>
              <a:cxnLst>
                <a:cxn ang="0">
                  <a:pos x="connsiteX0" y="connsiteY0"/>
                </a:cxn>
                <a:cxn ang="0">
                  <a:pos x="connsiteX1" y="connsiteY1"/>
                </a:cxn>
                <a:cxn ang="0">
                  <a:pos x="connsiteX2" y="connsiteY2"/>
                </a:cxn>
              </a:cxnLst>
              <a:rect l="l" t="t" r="r" b="b"/>
              <a:pathLst>
                <a:path w="2057" h="2286">
                  <a:moveTo>
                    <a:pt x="0" y="0"/>
                  </a:moveTo>
                  <a:cubicBezTo>
                    <a:pt x="686" y="686"/>
                    <a:pt x="1372" y="1600"/>
                    <a:pt x="2057" y="2286"/>
                  </a:cubicBezTo>
                  <a:cubicBezTo>
                    <a:pt x="1372" y="1600"/>
                    <a:pt x="686"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85">
              <a:extLst>
                <a:ext uri="{FF2B5EF4-FFF2-40B4-BE49-F238E27FC236}">
                  <a16:creationId xmlns:a16="http://schemas.microsoft.com/office/drawing/2014/main" id="{AEF43C5C-E4DB-0BDB-1B76-436E5630D8CB}"/>
                </a:ext>
              </a:extLst>
            </p:cNvPr>
            <p:cNvSpPr/>
            <p:nvPr/>
          </p:nvSpPr>
          <p:spPr>
            <a:xfrm>
              <a:off x="3175177" y="5230139"/>
              <a:ext cx="3657" cy="1600"/>
            </a:xfrm>
            <a:custGeom>
              <a:avLst/>
              <a:gdLst>
                <a:gd name="connsiteX0" fmla="*/ 0 w 3657"/>
                <a:gd name="connsiteY0" fmla="*/ 0 h 1600"/>
                <a:gd name="connsiteX1" fmla="*/ 3658 w 3657"/>
                <a:gd name="connsiteY1" fmla="*/ 1601 h 1600"/>
                <a:gd name="connsiteX2" fmla="*/ 0 w 3657"/>
                <a:gd name="connsiteY2" fmla="*/ 0 h 1600"/>
              </a:gdLst>
              <a:ahLst/>
              <a:cxnLst>
                <a:cxn ang="0">
                  <a:pos x="connsiteX0" y="connsiteY0"/>
                </a:cxn>
                <a:cxn ang="0">
                  <a:pos x="connsiteX1" y="connsiteY1"/>
                </a:cxn>
                <a:cxn ang="0">
                  <a:pos x="connsiteX2" y="connsiteY2"/>
                </a:cxn>
              </a:cxnLst>
              <a:rect l="l" t="t" r="r" b="b"/>
              <a:pathLst>
                <a:path w="3657" h="1600">
                  <a:moveTo>
                    <a:pt x="0" y="0"/>
                  </a:moveTo>
                  <a:cubicBezTo>
                    <a:pt x="1143" y="458"/>
                    <a:pt x="2515" y="1143"/>
                    <a:pt x="3658" y="1601"/>
                  </a:cubicBezTo>
                  <a:cubicBezTo>
                    <a:pt x="2515" y="1143"/>
                    <a:pt x="1372" y="458"/>
                    <a:pt x="0" y="0"/>
                  </a:cubicBezTo>
                  <a:close/>
                </a:path>
              </a:pathLst>
            </a:custGeom>
            <a:solidFill>
              <a:srgbClr val="FFFFFF"/>
            </a:solidFill>
            <a:ln w="2286" cap="flat">
              <a:noFill/>
              <a:prstDash val="solid"/>
              <a:miter/>
            </a:ln>
          </p:spPr>
          <p:txBody>
            <a:bodyPr rtlCol="0" anchor="ctr"/>
            <a:lstStyle/>
            <a:p>
              <a:endParaRPr lang="en-US"/>
            </a:p>
          </p:txBody>
        </p:sp>
        <p:sp>
          <p:nvSpPr>
            <p:cNvPr id="23" name="Freeform 86">
              <a:extLst>
                <a:ext uri="{FF2B5EF4-FFF2-40B4-BE49-F238E27FC236}">
                  <a16:creationId xmlns:a16="http://schemas.microsoft.com/office/drawing/2014/main" id="{60EA345F-939B-47C3-7BB3-53094FF0FC6A}"/>
                </a:ext>
              </a:extLst>
            </p:cNvPr>
            <p:cNvSpPr/>
            <p:nvPr/>
          </p:nvSpPr>
          <p:spPr>
            <a:xfrm>
              <a:off x="3179064" y="5231739"/>
              <a:ext cx="3429" cy="1600"/>
            </a:xfrm>
            <a:custGeom>
              <a:avLst/>
              <a:gdLst>
                <a:gd name="connsiteX0" fmla="*/ 0 w 3429"/>
                <a:gd name="connsiteY0" fmla="*/ 0 h 1600"/>
                <a:gd name="connsiteX1" fmla="*/ 3429 w 3429"/>
                <a:gd name="connsiteY1" fmla="*/ 1600 h 1600"/>
                <a:gd name="connsiteX2" fmla="*/ 0 w 3429"/>
                <a:gd name="connsiteY2" fmla="*/ 0 h 1600"/>
              </a:gdLst>
              <a:ahLst/>
              <a:cxnLst>
                <a:cxn ang="0">
                  <a:pos x="connsiteX0" y="connsiteY0"/>
                </a:cxn>
                <a:cxn ang="0">
                  <a:pos x="connsiteX1" y="connsiteY1"/>
                </a:cxn>
                <a:cxn ang="0">
                  <a:pos x="connsiteX2" y="connsiteY2"/>
                </a:cxn>
              </a:cxnLst>
              <a:rect l="l" t="t" r="r" b="b"/>
              <a:pathLst>
                <a:path w="3429" h="1600">
                  <a:moveTo>
                    <a:pt x="0" y="0"/>
                  </a:moveTo>
                  <a:cubicBezTo>
                    <a:pt x="1143" y="457"/>
                    <a:pt x="2286" y="1143"/>
                    <a:pt x="3429" y="1600"/>
                  </a:cubicBezTo>
                  <a:cubicBezTo>
                    <a:pt x="2286" y="1143"/>
                    <a:pt x="1143" y="685"/>
                    <a:pt x="0" y="0"/>
                  </a:cubicBezTo>
                  <a:close/>
                </a:path>
              </a:pathLst>
            </a:custGeom>
            <a:solidFill>
              <a:srgbClr val="FFFFFF"/>
            </a:solidFill>
            <a:ln w="2286" cap="flat">
              <a:noFill/>
              <a:prstDash val="solid"/>
              <a:miter/>
            </a:ln>
          </p:spPr>
          <p:txBody>
            <a:bodyPr rtlCol="0" anchor="ctr"/>
            <a:lstStyle/>
            <a:p>
              <a:endParaRPr lang="en-US"/>
            </a:p>
          </p:txBody>
        </p:sp>
        <p:sp>
          <p:nvSpPr>
            <p:cNvPr id="24" name="Freeform 87">
              <a:extLst>
                <a:ext uri="{FF2B5EF4-FFF2-40B4-BE49-F238E27FC236}">
                  <a16:creationId xmlns:a16="http://schemas.microsoft.com/office/drawing/2014/main" id="{9C34FD95-8A36-D6E0-94AB-DAB1D8FC5885}"/>
                </a:ext>
              </a:extLst>
            </p:cNvPr>
            <p:cNvSpPr/>
            <p:nvPr/>
          </p:nvSpPr>
          <p:spPr>
            <a:xfrm>
              <a:off x="2537383" y="5215205"/>
              <a:ext cx="900694" cy="908365"/>
            </a:xfrm>
            <a:custGeom>
              <a:avLst/>
              <a:gdLst>
                <a:gd name="connsiteX0" fmla="*/ 360502 w 900694"/>
                <a:gd name="connsiteY0" fmla="*/ 449960 h 908365"/>
                <a:gd name="connsiteX1" fmla="*/ 312953 w 900694"/>
                <a:gd name="connsiteY1" fmla="*/ 464590 h 908365"/>
                <a:gd name="connsiteX2" fmla="*/ 281178 w 900694"/>
                <a:gd name="connsiteY2" fmla="*/ 426414 h 908365"/>
                <a:gd name="connsiteX3" fmla="*/ 276835 w 900694"/>
                <a:gd name="connsiteY3" fmla="*/ 344347 h 908365"/>
                <a:gd name="connsiteX4" fmla="*/ 264719 w 900694"/>
                <a:gd name="connsiteY4" fmla="*/ 305942 h 908365"/>
                <a:gd name="connsiteX5" fmla="*/ 222656 w 900694"/>
                <a:gd name="connsiteY5" fmla="*/ 315086 h 908365"/>
                <a:gd name="connsiteX6" fmla="*/ 220828 w 900694"/>
                <a:gd name="connsiteY6" fmla="*/ 332459 h 908365"/>
                <a:gd name="connsiteX7" fmla="*/ 223114 w 900694"/>
                <a:gd name="connsiteY7" fmla="*/ 456132 h 908365"/>
                <a:gd name="connsiteX8" fmla="*/ 215798 w 900694"/>
                <a:gd name="connsiteY8" fmla="*/ 490193 h 908365"/>
                <a:gd name="connsiteX9" fmla="*/ 173965 w 900694"/>
                <a:gd name="connsiteY9" fmla="*/ 497280 h 908365"/>
                <a:gd name="connsiteX10" fmla="*/ 13487 w 900694"/>
                <a:gd name="connsiteY10" fmla="*/ 518768 h 908365"/>
                <a:gd name="connsiteX11" fmla="*/ 13716 w 900694"/>
                <a:gd name="connsiteY11" fmla="*/ 556945 h 908365"/>
                <a:gd name="connsiteX12" fmla="*/ 50292 w 900694"/>
                <a:gd name="connsiteY12" fmla="*/ 603122 h 908365"/>
                <a:gd name="connsiteX13" fmla="*/ 53950 w 900694"/>
                <a:gd name="connsiteY13" fmla="*/ 650442 h 908365"/>
                <a:gd name="connsiteX14" fmla="*/ 13487 w 900694"/>
                <a:gd name="connsiteY14" fmla="*/ 668273 h 908365"/>
                <a:gd name="connsiteX15" fmla="*/ 0 w 900694"/>
                <a:gd name="connsiteY15" fmla="*/ 667130 h 908365"/>
                <a:gd name="connsiteX16" fmla="*/ 20803 w 900694"/>
                <a:gd name="connsiteY16" fmla="*/ 674217 h 908365"/>
                <a:gd name="connsiteX17" fmla="*/ 171907 w 900694"/>
                <a:gd name="connsiteY17" fmla="*/ 675817 h 908365"/>
                <a:gd name="connsiteX18" fmla="*/ 294437 w 900694"/>
                <a:gd name="connsiteY18" fmla="*/ 770686 h 908365"/>
                <a:gd name="connsiteX19" fmla="*/ 338099 w 900694"/>
                <a:gd name="connsiteY19" fmla="*/ 841095 h 908365"/>
                <a:gd name="connsiteX20" fmla="*/ 422681 w 900694"/>
                <a:gd name="connsiteY20" fmla="*/ 884300 h 908365"/>
                <a:gd name="connsiteX21" fmla="*/ 531724 w 900694"/>
                <a:gd name="connsiteY21" fmla="*/ 897330 h 908365"/>
                <a:gd name="connsiteX22" fmla="*/ 629336 w 900694"/>
                <a:gd name="connsiteY22" fmla="*/ 901216 h 908365"/>
                <a:gd name="connsiteX23" fmla="*/ 779297 w 900694"/>
                <a:gd name="connsiteY23" fmla="*/ 899388 h 908365"/>
                <a:gd name="connsiteX24" fmla="*/ 877367 w 900694"/>
                <a:gd name="connsiteY24" fmla="*/ 796746 h 908365"/>
                <a:gd name="connsiteX25" fmla="*/ 890397 w 900694"/>
                <a:gd name="connsiteY25" fmla="*/ 703477 h 908365"/>
                <a:gd name="connsiteX26" fmla="*/ 887425 w 900694"/>
                <a:gd name="connsiteY26" fmla="*/ 726337 h 908365"/>
                <a:gd name="connsiteX27" fmla="*/ 900227 w 900694"/>
                <a:gd name="connsiteY27" fmla="*/ 459790 h 908365"/>
                <a:gd name="connsiteX28" fmla="*/ 896112 w 900694"/>
                <a:gd name="connsiteY28" fmla="*/ 348919 h 908365"/>
                <a:gd name="connsiteX29" fmla="*/ 854050 w 900694"/>
                <a:gd name="connsiteY29" fmla="*/ 284225 h 908365"/>
                <a:gd name="connsiteX30" fmla="*/ 865937 w 900694"/>
                <a:gd name="connsiteY30" fmla="*/ 285368 h 908365"/>
                <a:gd name="connsiteX31" fmla="*/ 743407 w 900694"/>
                <a:gd name="connsiteY31" fmla="*/ 285596 h 908365"/>
                <a:gd name="connsiteX32" fmla="*/ 693115 w 900694"/>
                <a:gd name="connsiteY32" fmla="*/ 273252 h 908365"/>
                <a:gd name="connsiteX33" fmla="*/ 673913 w 900694"/>
                <a:gd name="connsiteY33" fmla="*/ 243077 h 908365"/>
                <a:gd name="connsiteX34" fmla="*/ 673913 w 900694"/>
                <a:gd name="connsiteY34" fmla="*/ 243077 h 908365"/>
                <a:gd name="connsiteX35" fmla="*/ 650367 w 900694"/>
                <a:gd name="connsiteY35" fmla="*/ 72998 h 908365"/>
                <a:gd name="connsiteX36" fmla="*/ 633908 w 900694"/>
                <a:gd name="connsiteY36" fmla="*/ 13105 h 908365"/>
                <a:gd name="connsiteX37" fmla="*/ 621563 w 900694"/>
                <a:gd name="connsiteY37" fmla="*/ 8990 h 908365"/>
                <a:gd name="connsiteX38" fmla="*/ 557784 w 900694"/>
                <a:gd name="connsiteY38" fmla="*/ 75 h 908365"/>
                <a:gd name="connsiteX39" fmla="*/ 436626 w 900694"/>
                <a:gd name="connsiteY39" fmla="*/ 89229 h 908365"/>
                <a:gd name="connsiteX40" fmla="*/ 434340 w 900694"/>
                <a:gd name="connsiteY40" fmla="*/ 153466 h 908365"/>
                <a:gd name="connsiteX41" fmla="*/ 459943 w 900694"/>
                <a:gd name="connsiteY41" fmla="*/ 225246 h 908365"/>
                <a:gd name="connsiteX42" fmla="*/ 440969 w 900694"/>
                <a:gd name="connsiteY42" fmla="*/ 275538 h 908365"/>
                <a:gd name="connsiteX43" fmla="*/ 412623 w 900694"/>
                <a:gd name="connsiteY43" fmla="*/ 281024 h 908365"/>
                <a:gd name="connsiteX44" fmla="*/ 374218 w 900694"/>
                <a:gd name="connsiteY44" fmla="*/ 286054 h 908365"/>
                <a:gd name="connsiteX45" fmla="*/ 388391 w 900694"/>
                <a:gd name="connsiteY45" fmla="*/ 342518 h 908365"/>
                <a:gd name="connsiteX46" fmla="*/ 360502 w 900694"/>
                <a:gd name="connsiteY46" fmla="*/ 449960 h 90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0694" h="908365">
                  <a:moveTo>
                    <a:pt x="360502" y="449960"/>
                  </a:moveTo>
                  <a:cubicBezTo>
                    <a:pt x="347701" y="463676"/>
                    <a:pt x="332384" y="471220"/>
                    <a:pt x="312953" y="464590"/>
                  </a:cubicBezTo>
                  <a:cubicBezTo>
                    <a:pt x="294208" y="458418"/>
                    <a:pt x="284836" y="446074"/>
                    <a:pt x="281178" y="426414"/>
                  </a:cubicBezTo>
                  <a:cubicBezTo>
                    <a:pt x="275920" y="398982"/>
                    <a:pt x="277292" y="371779"/>
                    <a:pt x="276835" y="344347"/>
                  </a:cubicBezTo>
                  <a:cubicBezTo>
                    <a:pt x="276606" y="330173"/>
                    <a:pt x="275006" y="316686"/>
                    <a:pt x="264719" y="305942"/>
                  </a:cubicBezTo>
                  <a:cubicBezTo>
                    <a:pt x="250317" y="290626"/>
                    <a:pt x="229286" y="295198"/>
                    <a:pt x="222656" y="315086"/>
                  </a:cubicBezTo>
                  <a:cubicBezTo>
                    <a:pt x="220828" y="320572"/>
                    <a:pt x="220599" y="326744"/>
                    <a:pt x="220828" y="332459"/>
                  </a:cubicBezTo>
                  <a:cubicBezTo>
                    <a:pt x="222656" y="373607"/>
                    <a:pt x="218542" y="414984"/>
                    <a:pt x="223114" y="456132"/>
                  </a:cubicBezTo>
                  <a:cubicBezTo>
                    <a:pt x="224485" y="468019"/>
                    <a:pt x="221971" y="479678"/>
                    <a:pt x="215798" y="490193"/>
                  </a:cubicBezTo>
                  <a:cubicBezTo>
                    <a:pt x="205511" y="507567"/>
                    <a:pt x="189738" y="508939"/>
                    <a:pt x="173965" y="497280"/>
                  </a:cubicBezTo>
                  <a:cubicBezTo>
                    <a:pt x="95326" y="453160"/>
                    <a:pt x="34519" y="488822"/>
                    <a:pt x="13487" y="518768"/>
                  </a:cubicBezTo>
                  <a:cubicBezTo>
                    <a:pt x="0" y="537971"/>
                    <a:pt x="-457" y="538200"/>
                    <a:pt x="13716" y="556945"/>
                  </a:cubicBezTo>
                  <a:cubicBezTo>
                    <a:pt x="25603" y="572490"/>
                    <a:pt x="38862" y="587120"/>
                    <a:pt x="50292" y="603122"/>
                  </a:cubicBezTo>
                  <a:cubicBezTo>
                    <a:pt x="60808" y="617752"/>
                    <a:pt x="62865" y="634212"/>
                    <a:pt x="53950" y="650442"/>
                  </a:cubicBezTo>
                  <a:cubicBezTo>
                    <a:pt x="45263" y="666444"/>
                    <a:pt x="29947" y="669416"/>
                    <a:pt x="13487" y="668273"/>
                  </a:cubicBezTo>
                  <a:cubicBezTo>
                    <a:pt x="9144" y="668044"/>
                    <a:pt x="4572" y="667587"/>
                    <a:pt x="0" y="667130"/>
                  </a:cubicBezTo>
                  <a:cubicBezTo>
                    <a:pt x="6858" y="669873"/>
                    <a:pt x="13716" y="672388"/>
                    <a:pt x="20803" y="674217"/>
                  </a:cubicBezTo>
                  <a:cubicBezTo>
                    <a:pt x="70866" y="687704"/>
                    <a:pt x="121387" y="683361"/>
                    <a:pt x="171907" y="675817"/>
                  </a:cubicBezTo>
                  <a:cubicBezTo>
                    <a:pt x="183109" y="674217"/>
                    <a:pt x="249860" y="670559"/>
                    <a:pt x="294437" y="770686"/>
                  </a:cubicBezTo>
                  <a:cubicBezTo>
                    <a:pt x="305867" y="796289"/>
                    <a:pt x="316611" y="822121"/>
                    <a:pt x="338099" y="841095"/>
                  </a:cubicBezTo>
                  <a:cubicBezTo>
                    <a:pt x="362331" y="862583"/>
                    <a:pt x="391135" y="876985"/>
                    <a:pt x="422681" y="884300"/>
                  </a:cubicBezTo>
                  <a:cubicBezTo>
                    <a:pt x="457886" y="892530"/>
                    <a:pt x="495376" y="895273"/>
                    <a:pt x="531724" y="897330"/>
                  </a:cubicBezTo>
                  <a:cubicBezTo>
                    <a:pt x="564185" y="899388"/>
                    <a:pt x="596875" y="900302"/>
                    <a:pt x="629336" y="901216"/>
                  </a:cubicBezTo>
                  <a:cubicBezTo>
                    <a:pt x="680085" y="902588"/>
                    <a:pt x="729463" y="917676"/>
                    <a:pt x="779297" y="899388"/>
                  </a:cubicBezTo>
                  <a:cubicBezTo>
                    <a:pt x="827761" y="881557"/>
                    <a:pt x="861822" y="846352"/>
                    <a:pt x="877367" y="796746"/>
                  </a:cubicBezTo>
                  <a:cubicBezTo>
                    <a:pt x="886739" y="766800"/>
                    <a:pt x="886739" y="734567"/>
                    <a:pt x="890397" y="703477"/>
                  </a:cubicBezTo>
                  <a:lnTo>
                    <a:pt x="887425" y="726337"/>
                  </a:lnTo>
                  <a:cubicBezTo>
                    <a:pt x="899312" y="638326"/>
                    <a:pt x="900227" y="548487"/>
                    <a:pt x="900227" y="459790"/>
                  </a:cubicBezTo>
                  <a:cubicBezTo>
                    <a:pt x="900227" y="422985"/>
                    <a:pt x="902741" y="385266"/>
                    <a:pt x="896112" y="348919"/>
                  </a:cubicBezTo>
                  <a:cubicBezTo>
                    <a:pt x="891311" y="322172"/>
                    <a:pt x="875309" y="299770"/>
                    <a:pt x="854050" y="284225"/>
                  </a:cubicBezTo>
                  <a:cubicBezTo>
                    <a:pt x="857936" y="284682"/>
                    <a:pt x="862051" y="284911"/>
                    <a:pt x="865937" y="285368"/>
                  </a:cubicBezTo>
                  <a:cubicBezTo>
                    <a:pt x="825246" y="281024"/>
                    <a:pt x="784327" y="280110"/>
                    <a:pt x="743407" y="285596"/>
                  </a:cubicBezTo>
                  <a:cubicBezTo>
                    <a:pt x="724433" y="288111"/>
                    <a:pt x="708431" y="282625"/>
                    <a:pt x="693115" y="273252"/>
                  </a:cubicBezTo>
                  <a:cubicBezTo>
                    <a:pt x="680542" y="265708"/>
                    <a:pt x="674370" y="255650"/>
                    <a:pt x="673913" y="243077"/>
                  </a:cubicBezTo>
                  <a:cubicBezTo>
                    <a:pt x="673913" y="243077"/>
                    <a:pt x="673913" y="243077"/>
                    <a:pt x="673913" y="243077"/>
                  </a:cubicBezTo>
                  <a:cubicBezTo>
                    <a:pt x="629564" y="221817"/>
                    <a:pt x="655853" y="113232"/>
                    <a:pt x="650367" y="72998"/>
                  </a:cubicBezTo>
                  <a:cubicBezTo>
                    <a:pt x="647624" y="52882"/>
                    <a:pt x="642366" y="32308"/>
                    <a:pt x="633908" y="13105"/>
                  </a:cubicBezTo>
                  <a:cubicBezTo>
                    <a:pt x="630022" y="11505"/>
                    <a:pt x="625907" y="10133"/>
                    <a:pt x="621563" y="8990"/>
                  </a:cubicBezTo>
                  <a:cubicBezTo>
                    <a:pt x="600761" y="3047"/>
                    <a:pt x="579730" y="761"/>
                    <a:pt x="557784" y="75"/>
                  </a:cubicBezTo>
                  <a:cubicBezTo>
                    <a:pt x="496062" y="-1754"/>
                    <a:pt x="451714" y="30022"/>
                    <a:pt x="436626" y="89229"/>
                  </a:cubicBezTo>
                  <a:cubicBezTo>
                    <a:pt x="431140" y="110489"/>
                    <a:pt x="431140" y="131749"/>
                    <a:pt x="434340" y="153466"/>
                  </a:cubicBezTo>
                  <a:cubicBezTo>
                    <a:pt x="437998" y="179297"/>
                    <a:pt x="449885" y="201929"/>
                    <a:pt x="459943" y="225246"/>
                  </a:cubicBezTo>
                  <a:cubicBezTo>
                    <a:pt x="470687" y="249935"/>
                    <a:pt x="464972" y="263422"/>
                    <a:pt x="440969" y="275538"/>
                  </a:cubicBezTo>
                  <a:cubicBezTo>
                    <a:pt x="431825" y="280110"/>
                    <a:pt x="422681" y="282396"/>
                    <a:pt x="412623" y="281024"/>
                  </a:cubicBezTo>
                  <a:cubicBezTo>
                    <a:pt x="399821" y="279196"/>
                    <a:pt x="387477" y="279881"/>
                    <a:pt x="374218" y="286054"/>
                  </a:cubicBezTo>
                  <a:cubicBezTo>
                    <a:pt x="379247" y="305027"/>
                    <a:pt x="386105" y="323544"/>
                    <a:pt x="388391" y="342518"/>
                  </a:cubicBezTo>
                  <a:cubicBezTo>
                    <a:pt x="393192" y="381608"/>
                    <a:pt x="389077" y="419327"/>
                    <a:pt x="360502" y="449960"/>
                  </a:cubicBezTo>
                  <a:close/>
                </a:path>
              </a:pathLst>
            </a:custGeom>
            <a:solidFill>
              <a:srgbClr val="FFFFFF"/>
            </a:solidFill>
            <a:ln w="2286" cap="flat">
              <a:noFill/>
              <a:prstDash val="solid"/>
              <a:miter/>
            </a:ln>
          </p:spPr>
          <p:txBody>
            <a:bodyPr rtlCol="0" anchor="ctr"/>
            <a:lstStyle/>
            <a:p>
              <a:endParaRPr lang="en-US"/>
            </a:p>
          </p:txBody>
        </p:sp>
        <p:sp>
          <p:nvSpPr>
            <p:cNvPr id="25" name="Freeform 88">
              <a:extLst>
                <a:ext uri="{FF2B5EF4-FFF2-40B4-BE49-F238E27FC236}">
                  <a16:creationId xmlns:a16="http://schemas.microsoft.com/office/drawing/2014/main" id="{A7BD8CBE-404E-40BD-DA55-D6255F8A2D54}"/>
                </a:ext>
              </a:extLst>
            </p:cNvPr>
            <p:cNvSpPr/>
            <p:nvPr/>
          </p:nvSpPr>
          <p:spPr>
            <a:xfrm>
              <a:off x="3186150" y="5235397"/>
              <a:ext cx="20802" cy="15544"/>
            </a:xfrm>
            <a:custGeom>
              <a:avLst/>
              <a:gdLst>
                <a:gd name="connsiteX0" fmla="*/ 0 w 20802"/>
                <a:gd name="connsiteY0" fmla="*/ 0 h 15544"/>
                <a:gd name="connsiteX1" fmla="*/ 20803 w 20802"/>
                <a:gd name="connsiteY1" fmla="*/ 15545 h 15544"/>
                <a:gd name="connsiteX2" fmla="*/ 0 w 20802"/>
                <a:gd name="connsiteY2" fmla="*/ 0 h 15544"/>
              </a:gdLst>
              <a:ahLst/>
              <a:cxnLst>
                <a:cxn ang="0">
                  <a:pos x="connsiteX0" y="connsiteY0"/>
                </a:cxn>
                <a:cxn ang="0">
                  <a:pos x="connsiteX1" y="connsiteY1"/>
                </a:cxn>
                <a:cxn ang="0">
                  <a:pos x="connsiteX2" y="connsiteY2"/>
                </a:cxn>
              </a:cxnLst>
              <a:rect l="l" t="t" r="r" b="b"/>
              <a:pathLst>
                <a:path w="20802" h="15544">
                  <a:moveTo>
                    <a:pt x="0" y="0"/>
                  </a:moveTo>
                  <a:cubicBezTo>
                    <a:pt x="8001" y="4344"/>
                    <a:pt x="14859" y="9601"/>
                    <a:pt x="20803" y="15545"/>
                  </a:cubicBezTo>
                  <a:cubicBezTo>
                    <a:pt x="14859" y="9830"/>
                    <a:pt x="8001" y="4572"/>
                    <a:pt x="0" y="0"/>
                  </a:cubicBezTo>
                  <a:close/>
                </a:path>
              </a:pathLst>
            </a:custGeom>
            <a:solidFill>
              <a:srgbClr val="FFFFFF"/>
            </a:solidFill>
            <a:ln w="2286" cap="flat">
              <a:noFill/>
              <a:prstDash val="solid"/>
              <a:miter/>
            </a:ln>
          </p:spPr>
          <p:txBody>
            <a:bodyPr rtlCol="0" anchor="ctr"/>
            <a:lstStyle/>
            <a:p>
              <a:endParaRPr lang="en-US"/>
            </a:p>
          </p:txBody>
        </p:sp>
        <p:sp>
          <p:nvSpPr>
            <p:cNvPr id="26" name="Freeform 89">
              <a:extLst>
                <a:ext uri="{FF2B5EF4-FFF2-40B4-BE49-F238E27FC236}">
                  <a16:creationId xmlns:a16="http://schemas.microsoft.com/office/drawing/2014/main" id="{7F897766-D36E-A9CE-8AE2-BB8B0ACD5CCC}"/>
                </a:ext>
              </a:extLst>
            </p:cNvPr>
            <p:cNvSpPr/>
            <p:nvPr/>
          </p:nvSpPr>
          <p:spPr>
            <a:xfrm>
              <a:off x="3220440" y="5269230"/>
              <a:ext cx="1371" cy="2514"/>
            </a:xfrm>
            <a:custGeom>
              <a:avLst/>
              <a:gdLst>
                <a:gd name="connsiteX0" fmla="*/ 0 w 1371"/>
                <a:gd name="connsiteY0" fmla="*/ 0 h 2514"/>
                <a:gd name="connsiteX1" fmla="*/ 1372 w 1371"/>
                <a:gd name="connsiteY1" fmla="*/ 2515 h 2514"/>
                <a:gd name="connsiteX2" fmla="*/ 0 w 1371"/>
                <a:gd name="connsiteY2" fmla="*/ 0 h 2514"/>
              </a:gdLst>
              <a:ahLst/>
              <a:cxnLst>
                <a:cxn ang="0">
                  <a:pos x="connsiteX0" y="connsiteY0"/>
                </a:cxn>
                <a:cxn ang="0">
                  <a:pos x="connsiteX1" y="connsiteY1"/>
                </a:cxn>
                <a:cxn ang="0">
                  <a:pos x="connsiteX2" y="connsiteY2"/>
                </a:cxn>
              </a:cxnLst>
              <a:rect l="l" t="t" r="r" b="b"/>
              <a:pathLst>
                <a:path w="1371" h="2514">
                  <a:moveTo>
                    <a:pt x="0" y="0"/>
                  </a:moveTo>
                  <a:cubicBezTo>
                    <a:pt x="457" y="914"/>
                    <a:pt x="914" y="1829"/>
                    <a:pt x="1372" y="2515"/>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27" name="Freeform 90">
              <a:extLst>
                <a:ext uri="{FF2B5EF4-FFF2-40B4-BE49-F238E27FC236}">
                  <a16:creationId xmlns:a16="http://schemas.microsoft.com/office/drawing/2014/main" id="{0471F512-FEA8-0A71-B63D-571C14E3EBBD}"/>
                </a:ext>
              </a:extLst>
            </p:cNvPr>
            <p:cNvSpPr/>
            <p:nvPr/>
          </p:nvSpPr>
          <p:spPr>
            <a:xfrm>
              <a:off x="3218611" y="5266029"/>
              <a:ext cx="1600" cy="2514"/>
            </a:xfrm>
            <a:custGeom>
              <a:avLst/>
              <a:gdLst>
                <a:gd name="connsiteX0" fmla="*/ 0 w 1600"/>
                <a:gd name="connsiteY0" fmla="*/ 0 h 2514"/>
                <a:gd name="connsiteX1" fmla="*/ 1600 w 1600"/>
                <a:gd name="connsiteY1" fmla="*/ 2514 h 2514"/>
                <a:gd name="connsiteX2" fmla="*/ 0 w 1600"/>
                <a:gd name="connsiteY2" fmla="*/ 0 h 2514"/>
              </a:gdLst>
              <a:ahLst/>
              <a:cxnLst>
                <a:cxn ang="0">
                  <a:pos x="connsiteX0" y="connsiteY0"/>
                </a:cxn>
                <a:cxn ang="0">
                  <a:pos x="connsiteX1" y="connsiteY1"/>
                </a:cxn>
                <a:cxn ang="0">
                  <a:pos x="connsiteX2" y="connsiteY2"/>
                </a:cxn>
              </a:cxnLst>
              <a:rect l="l" t="t" r="r" b="b"/>
              <a:pathLst>
                <a:path w="1600" h="2514">
                  <a:moveTo>
                    <a:pt x="0" y="0"/>
                  </a:moveTo>
                  <a:cubicBezTo>
                    <a:pt x="457" y="914"/>
                    <a:pt x="914" y="1600"/>
                    <a:pt x="1600" y="2514"/>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28" name="Freeform 91">
              <a:extLst>
                <a:ext uri="{FF2B5EF4-FFF2-40B4-BE49-F238E27FC236}">
                  <a16:creationId xmlns:a16="http://schemas.microsoft.com/office/drawing/2014/main" id="{4B08D617-F8B0-3C27-9382-9FE364DB105A}"/>
                </a:ext>
              </a:extLst>
            </p:cNvPr>
            <p:cNvSpPr/>
            <p:nvPr/>
          </p:nvSpPr>
          <p:spPr>
            <a:xfrm>
              <a:off x="3222269" y="5272201"/>
              <a:ext cx="5715" cy="12573"/>
            </a:xfrm>
            <a:custGeom>
              <a:avLst/>
              <a:gdLst>
                <a:gd name="connsiteX0" fmla="*/ 0 w 5715"/>
                <a:gd name="connsiteY0" fmla="*/ 0 h 12573"/>
                <a:gd name="connsiteX1" fmla="*/ 5715 w 5715"/>
                <a:gd name="connsiteY1" fmla="*/ 12573 h 12573"/>
                <a:gd name="connsiteX2" fmla="*/ 0 w 5715"/>
                <a:gd name="connsiteY2" fmla="*/ 0 h 12573"/>
              </a:gdLst>
              <a:ahLst/>
              <a:cxnLst>
                <a:cxn ang="0">
                  <a:pos x="connsiteX0" y="connsiteY0"/>
                </a:cxn>
                <a:cxn ang="0">
                  <a:pos x="connsiteX1" y="connsiteY1"/>
                </a:cxn>
                <a:cxn ang="0">
                  <a:pos x="connsiteX2" y="connsiteY2"/>
                </a:cxn>
              </a:cxnLst>
              <a:rect l="l" t="t" r="r" b="b"/>
              <a:pathLst>
                <a:path w="5715" h="12573">
                  <a:moveTo>
                    <a:pt x="0" y="0"/>
                  </a:moveTo>
                  <a:cubicBezTo>
                    <a:pt x="2057" y="3886"/>
                    <a:pt x="3886" y="8229"/>
                    <a:pt x="5715" y="12573"/>
                  </a:cubicBezTo>
                  <a:cubicBezTo>
                    <a:pt x="3886" y="8229"/>
                    <a:pt x="2057" y="4115"/>
                    <a:pt x="0" y="0"/>
                  </a:cubicBezTo>
                  <a:close/>
                </a:path>
              </a:pathLst>
            </a:custGeom>
            <a:solidFill>
              <a:srgbClr val="FFFFFF"/>
            </a:solidFill>
            <a:ln w="2286" cap="flat">
              <a:noFill/>
              <a:prstDash val="solid"/>
              <a:miter/>
            </a:ln>
          </p:spPr>
          <p:txBody>
            <a:bodyPr rtlCol="0" anchor="ctr"/>
            <a:lstStyle/>
            <a:p>
              <a:endParaRPr lang="en-US"/>
            </a:p>
          </p:txBody>
        </p:sp>
        <p:sp>
          <p:nvSpPr>
            <p:cNvPr id="29" name="Freeform 92">
              <a:extLst>
                <a:ext uri="{FF2B5EF4-FFF2-40B4-BE49-F238E27FC236}">
                  <a16:creationId xmlns:a16="http://schemas.microsoft.com/office/drawing/2014/main" id="{E6C4C6B9-8849-5352-CB7D-0C874A71248D}"/>
                </a:ext>
              </a:extLst>
            </p:cNvPr>
            <p:cNvSpPr/>
            <p:nvPr/>
          </p:nvSpPr>
          <p:spPr>
            <a:xfrm>
              <a:off x="3211982" y="5256885"/>
              <a:ext cx="1828" cy="2286"/>
            </a:xfrm>
            <a:custGeom>
              <a:avLst/>
              <a:gdLst>
                <a:gd name="connsiteX0" fmla="*/ 0 w 1828"/>
                <a:gd name="connsiteY0" fmla="*/ 0 h 2286"/>
                <a:gd name="connsiteX1" fmla="*/ 1829 w 1828"/>
                <a:gd name="connsiteY1" fmla="*/ 2286 h 2286"/>
                <a:gd name="connsiteX2" fmla="*/ 0 w 1828"/>
                <a:gd name="connsiteY2" fmla="*/ 0 h 2286"/>
              </a:gdLst>
              <a:ahLst/>
              <a:cxnLst>
                <a:cxn ang="0">
                  <a:pos x="connsiteX0" y="connsiteY0"/>
                </a:cxn>
                <a:cxn ang="0">
                  <a:pos x="connsiteX1" y="connsiteY1"/>
                </a:cxn>
                <a:cxn ang="0">
                  <a:pos x="connsiteX2" y="connsiteY2"/>
                </a:cxn>
              </a:cxnLst>
              <a:rect l="l" t="t" r="r" b="b"/>
              <a:pathLst>
                <a:path w="1828" h="2286">
                  <a:moveTo>
                    <a:pt x="0" y="0"/>
                  </a:moveTo>
                  <a:cubicBezTo>
                    <a:pt x="686" y="685"/>
                    <a:pt x="1143" y="1600"/>
                    <a:pt x="1829" y="2286"/>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30" name="Freeform 93">
              <a:extLst>
                <a:ext uri="{FF2B5EF4-FFF2-40B4-BE49-F238E27FC236}">
                  <a16:creationId xmlns:a16="http://schemas.microsoft.com/office/drawing/2014/main" id="{58DE0419-77C5-B4C0-BC4A-22672F44872C}"/>
                </a:ext>
              </a:extLst>
            </p:cNvPr>
            <p:cNvSpPr/>
            <p:nvPr/>
          </p:nvSpPr>
          <p:spPr>
            <a:xfrm>
              <a:off x="3216554" y="5262829"/>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0"/>
                    <a:pt x="1600" y="2286"/>
                  </a:cubicBezTo>
                  <a:cubicBezTo>
                    <a:pt x="914" y="1600"/>
                    <a:pt x="457" y="686"/>
                    <a:pt x="0" y="0"/>
                  </a:cubicBezTo>
                  <a:close/>
                </a:path>
              </a:pathLst>
            </a:custGeom>
            <a:solidFill>
              <a:srgbClr val="FFFFFF"/>
            </a:solidFill>
            <a:ln w="2286" cap="flat">
              <a:noFill/>
              <a:prstDash val="solid"/>
              <a:miter/>
            </a:ln>
          </p:spPr>
          <p:txBody>
            <a:bodyPr rtlCol="0" anchor="ctr"/>
            <a:lstStyle/>
            <a:p>
              <a:endParaRPr lang="en-US"/>
            </a:p>
          </p:txBody>
        </p:sp>
        <p:sp>
          <p:nvSpPr>
            <p:cNvPr id="31" name="Freeform 94">
              <a:extLst>
                <a:ext uri="{FF2B5EF4-FFF2-40B4-BE49-F238E27FC236}">
                  <a16:creationId xmlns:a16="http://schemas.microsoft.com/office/drawing/2014/main" id="{7DA46CD7-53A9-8F78-CFC3-6EBA070CA5E4}"/>
                </a:ext>
              </a:extLst>
            </p:cNvPr>
            <p:cNvSpPr/>
            <p:nvPr/>
          </p:nvSpPr>
          <p:spPr>
            <a:xfrm>
              <a:off x="3214268" y="5259857"/>
              <a:ext cx="1600" cy="2286"/>
            </a:xfrm>
            <a:custGeom>
              <a:avLst/>
              <a:gdLst>
                <a:gd name="connsiteX0" fmla="*/ 0 w 1600"/>
                <a:gd name="connsiteY0" fmla="*/ 0 h 2286"/>
                <a:gd name="connsiteX1" fmla="*/ 1600 w 1600"/>
                <a:gd name="connsiteY1" fmla="*/ 2286 h 2286"/>
                <a:gd name="connsiteX2" fmla="*/ 0 w 1600"/>
                <a:gd name="connsiteY2" fmla="*/ 0 h 2286"/>
              </a:gdLst>
              <a:ahLst/>
              <a:cxnLst>
                <a:cxn ang="0">
                  <a:pos x="connsiteX0" y="connsiteY0"/>
                </a:cxn>
                <a:cxn ang="0">
                  <a:pos x="connsiteX1" y="connsiteY1"/>
                </a:cxn>
                <a:cxn ang="0">
                  <a:pos x="connsiteX2" y="connsiteY2"/>
                </a:cxn>
              </a:cxnLst>
              <a:rect l="l" t="t" r="r" b="b"/>
              <a:pathLst>
                <a:path w="1600" h="2286">
                  <a:moveTo>
                    <a:pt x="0" y="0"/>
                  </a:moveTo>
                  <a:cubicBezTo>
                    <a:pt x="457" y="686"/>
                    <a:pt x="1143" y="1601"/>
                    <a:pt x="1600" y="2286"/>
                  </a:cubicBezTo>
                  <a:cubicBezTo>
                    <a:pt x="1143" y="1372"/>
                    <a:pt x="686" y="686"/>
                    <a:pt x="0" y="0"/>
                  </a:cubicBezTo>
                  <a:close/>
                </a:path>
              </a:pathLst>
            </a:custGeom>
            <a:solidFill>
              <a:srgbClr val="FFFFFF"/>
            </a:solidFill>
            <a:ln w="2286" cap="flat">
              <a:noFill/>
              <a:prstDash val="solid"/>
              <a:miter/>
            </a:ln>
          </p:spPr>
          <p:txBody>
            <a:bodyPr rtlCol="0" anchor="ctr"/>
            <a:lstStyle/>
            <a:p>
              <a:endParaRPr lang="en-US"/>
            </a:p>
          </p:txBody>
        </p:sp>
        <p:sp>
          <p:nvSpPr>
            <p:cNvPr id="32" name="Freeform 95">
              <a:extLst>
                <a:ext uri="{FF2B5EF4-FFF2-40B4-BE49-F238E27FC236}">
                  <a16:creationId xmlns:a16="http://schemas.microsoft.com/office/drawing/2014/main" id="{811B89A5-B703-45E7-5AC1-F1EF075677BF}"/>
                </a:ext>
              </a:extLst>
            </p:cNvPr>
            <p:cNvSpPr/>
            <p:nvPr/>
          </p:nvSpPr>
          <p:spPr>
            <a:xfrm>
              <a:off x="3490417" y="6084417"/>
              <a:ext cx="4114" cy="22860"/>
            </a:xfrm>
            <a:custGeom>
              <a:avLst/>
              <a:gdLst>
                <a:gd name="connsiteX0" fmla="*/ 4115 w 4114"/>
                <a:gd name="connsiteY0" fmla="*/ 0 h 22860"/>
                <a:gd name="connsiteX1" fmla="*/ 0 w 4114"/>
                <a:gd name="connsiteY1" fmla="*/ 22860 h 22860"/>
                <a:gd name="connsiteX2" fmla="*/ 4115 w 4114"/>
                <a:gd name="connsiteY2" fmla="*/ 0 h 22860"/>
              </a:gdLst>
              <a:ahLst/>
              <a:cxnLst>
                <a:cxn ang="0">
                  <a:pos x="connsiteX0" y="connsiteY0"/>
                </a:cxn>
                <a:cxn ang="0">
                  <a:pos x="connsiteX1" y="connsiteY1"/>
                </a:cxn>
                <a:cxn ang="0">
                  <a:pos x="connsiteX2" y="connsiteY2"/>
                </a:cxn>
              </a:cxnLst>
              <a:rect l="l" t="t" r="r" b="b"/>
              <a:pathLst>
                <a:path w="4114" h="22860">
                  <a:moveTo>
                    <a:pt x="4115" y="0"/>
                  </a:moveTo>
                  <a:cubicBezTo>
                    <a:pt x="2743" y="7543"/>
                    <a:pt x="1372" y="15087"/>
                    <a:pt x="0" y="22860"/>
                  </a:cubicBezTo>
                  <a:cubicBezTo>
                    <a:pt x="1372" y="15087"/>
                    <a:pt x="2743" y="7543"/>
                    <a:pt x="4115" y="0"/>
                  </a:cubicBezTo>
                  <a:close/>
                </a:path>
              </a:pathLst>
            </a:custGeom>
            <a:solidFill>
              <a:srgbClr val="FFFFFF"/>
            </a:solidFill>
            <a:ln w="2286" cap="flat">
              <a:noFill/>
              <a:prstDash val="solid"/>
              <a:miter/>
            </a:ln>
          </p:spPr>
          <p:txBody>
            <a:bodyPr rtlCol="0" anchor="ctr"/>
            <a:lstStyle/>
            <a:p>
              <a:endParaRPr lang="en-US"/>
            </a:p>
          </p:txBody>
        </p:sp>
        <p:sp>
          <p:nvSpPr>
            <p:cNvPr id="33" name="Freeform 96">
              <a:extLst>
                <a:ext uri="{FF2B5EF4-FFF2-40B4-BE49-F238E27FC236}">
                  <a16:creationId xmlns:a16="http://schemas.microsoft.com/office/drawing/2014/main" id="{66516E6A-3C53-A985-7572-9E87BE52282D}"/>
                </a:ext>
              </a:extLst>
            </p:cNvPr>
            <p:cNvSpPr/>
            <p:nvPr/>
          </p:nvSpPr>
          <p:spPr>
            <a:xfrm>
              <a:off x="2787472" y="6174943"/>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686"/>
                    <a:pt x="0" y="0"/>
                  </a:cubicBezTo>
                  <a:cubicBezTo>
                    <a:pt x="457" y="457"/>
                    <a:pt x="914" y="1143"/>
                    <a:pt x="1372" y="1600"/>
                  </a:cubicBezTo>
                  <a:close/>
                </a:path>
              </a:pathLst>
            </a:custGeom>
            <a:solidFill>
              <a:srgbClr val="FFFFFF"/>
            </a:solidFill>
            <a:ln w="2286" cap="flat">
              <a:noFill/>
              <a:prstDash val="solid"/>
              <a:miter/>
            </a:ln>
          </p:spPr>
          <p:txBody>
            <a:bodyPr rtlCol="0" anchor="ctr"/>
            <a:lstStyle/>
            <a:p>
              <a:endParaRPr lang="en-US"/>
            </a:p>
          </p:txBody>
        </p:sp>
        <p:sp>
          <p:nvSpPr>
            <p:cNvPr id="34" name="Freeform 97">
              <a:extLst>
                <a:ext uri="{FF2B5EF4-FFF2-40B4-BE49-F238E27FC236}">
                  <a16:creationId xmlns:a16="http://schemas.microsoft.com/office/drawing/2014/main" id="{6FC816E9-13EE-C84B-73BC-A9C9B61D5D2F}"/>
                </a:ext>
              </a:extLst>
            </p:cNvPr>
            <p:cNvSpPr/>
            <p:nvPr/>
          </p:nvSpPr>
          <p:spPr>
            <a:xfrm>
              <a:off x="3213125" y="5419191"/>
              <a:ext cx="7315" cy="24003"/>
            </a:xfrm>
            <a:custGeom>
              <a:avLst/>
              <a:gdLst>
                <a:gd name="connsiteX0" fmla="*/ 0 w 7315"/>
                <a:gd name="connsiteY0" fmla="*/ 24003 h 24003"/>
                <a:gd name="connsiteX1" fmla="*/ 0 w 7315"/>
                <a:gd name="connsiteY1" fmla="*/ 24003 h 24003"/>
                <a:gd name="connsiteX2" fmla="*/ 7315 w 7315"/>
                <a:gd name="connsiteY2" fmla="*/ 0 h 24003"/>
                <a:gd name="connsiteX3" fmla="*/ 0 w 7315"/>
                <a:gd name="connsiteY3" fmla="*/ 24003 h 24003"/>
                <a:gd name="connsiteX4" fmla="*/ 0 w 7315"/>
                <a:gd name="connsiteY4" fmla="*/ 24003 h 24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 h="24003">
                  <a:moveTo>
                    <a:pt x="0" y="24003"/>
                  </a:moveTo>
                  <a:cubicBezTo>
                    <a:pt x="0" y="24003"/>
                    <a:pt x="0" y="24003"/>
                    <a:pt x="0" y="24003"/>
                  </a:cubicBezTo>
                  <a:cubicBezTo>
                    <a:pt x="2286" y="16002"/>
                    <a:pt x="4801" y="8001"/>
                    <a:pt x="7315" y="0"/>
                  </a:cubicBezTo>
                  <a:cubicBezTo>
                    <a:pt x="4572" y="8001"/>
                    <a:pt x="2286" y="16002"/>
                    <a:pt x="0" y="24003"/>
                  </a:cubicBezTo>
                  <a:cubicBezTo>
                    <a:pt x="0" y="24003"/>
                    <a:pt x="0" y="24003"/>
                    <a:pt x="0" y="24003"/>
                  </a:cubicBezTo>
                  <a:close/>
                </a:path>
              </a:pathLst>
            </a:custGeom>
            <a:solidFill>
              <a:srgbClr val="FFFFFF"/>
            </a:solidFill>
            <a:ln w="2286" cap="flat">
              <a:noFill/>
              <a:prstDash val="solid"/>
              <a:miter/>
            </a:ln>
          </p:spPr>
          <p:txBody>
            <a:bodyPr rtlCol="0" anchor="ctr"/>
            <a:lstStyle/>
            <a:p>
              <a:endParaRPr lang="en-US"/>
            </a:p>
          </p:txBody>
        </p:sp>
        <p:sp>
          <p:nvSpPr>
            <p:cNvPr id="35" name="Freeform 98">
              <a:extLst>
                <a:ext uri="{FF2B5EF4-FFF2-40B4-BE49-F238E27FC236}">
                  <a16:creationId xmlns:a16="http://schemas.microsoft.com/office/drawing/2014/main" id="{AD8BFA7D-E774-3037-F1A8-705E6FE63ADA}"/>
                </a:ext>
              </a:extLst>
            </p:cNvPr>
            <p:cNvSpPr/>
            <p:nvPr/>
          </p:nvSpPr>
          <p:spPr>
            <a:xfrm>
              <a:off x="2796387" y="6182029"/>
              <a:ext cx="1828" cy="228"/>
            </a:xfrm>
            <a:custGeom>
              <a:avLst/>
              <a:gdLst>
                <a:gd name="connsiteX0" fmla="*/ 1829 w 1828"/>
                <a:gd name="connsiteY0" fmla="*/ 228 h 228"/>
                <a:gd name="connsiteX1" fmla="*/ 0 w 1828"/>
                <a:gd name="connsiteY1" fmla="*/ 0 h 228"/>
                <a:gd name="connsiteX2" fmla="*/ 1829 w 1828"/>
                <a:gd name="connsiteY2" fmla="*/ 228 h 228"/>
              </a:gdLst>
              <a:ahLst/>
              <a:cxnLst>
                <a:cxn ang="0">
                  <a:pos x="connsiteX0" y="connsiteY0"/>
                </a:cxn>
                <a:cxn ang="0">
                  <a:pos x="connsiteX1" y="connsiteY1"/>
                </a:cxn>
                <a:cxn ang="0">
                  <a:pos x="connsiteX2" y="connsiteY2"/>
                </a:cxn>
              </a:cxnLst>
              <a:rect l="l" t="t" r="r" b="b"/>
              <a:pathLst>
                <a:path w="1828" h="228">
                  <a:moveTo>
                    <a:pt x="1829" y="228"/>
                  </a:moveTo>
                  <a:cubicBezTo>
                    <a:pt x="1143" y="228"/>
                    <a:pt x="686" y="228"/>
                    <a:pt x="0" y="0"/>
                  </a:cubicBezTo>
                  <a:cubicBezTo>
                    <a:pt x="686" y="0"/>
                    <a:pt x="1372" y="228"/>
                    <a:pt x="1829" y="228"/>
                  </a:cubicBezTo>
                  <a:close/>
                </a:path>
              </a:pathLst>
            </a:custGeom>
            <a:solidFill>
              <a:srgbClr val="FFFFFF"/>
            </a:solidFill>
            <a:ln w="2286" cap="flat">
              <a:noFill/>
              <a:prstDash val="solid"/>
              <a:miter/>
            </a:ln>
          </p:spPr>
          <p:txBody>
            <a:bodyPr rtlCol="0" anchor="ctr"/>
            <a:lstStyle/>
            <a:p>
              <a:endParaRPr lang="en-US"/>
            </a:p>
          </p:txBody>
        </p:sp>
        <p:sp>
          <p:nvSpPr>
            <p:cNvPr id="36" name="Freeform 99">
              <a:extLst>
                <a:ext uri="{FF2B5EF4-FFF2-40B4-BE49-F238E27FC236}">
                  <a16:creationId xmlns:a16="http://schemas.microsoft.com/office/drawing/2014/main" id="{24607917-69D2-922B-5214-FDE50AF0A567}"/>
                </a:ext>
              </a:extLst>
            </p:cNvPr>
            <p:cNvSpPr/>
            <p:nvPr/>
          </p:nvSpPr>
          <p:spPr>
            <a:xfrm>
              <a:off x="2793644" y="6180658"/>
              <a:ext cx="1828" cy="914"/>
            </a:xfrm>
            <a:custGeom>
              <a:avLst/>
              <a:gdLst>
                <a:gd name="connsiteX0" fmla="*/ 1829 w 1828"/>
                <a:gd name="connsiteY0" fmla="*/ 915 h 914"/>
                <a:gd name="connsiteX1" fmla="*/ 0 w 1828"/>
                <a:gd name="connsiteY1" fmla="*/ 0 h 914"/>
                <a:gd name="connsiteX2" fmla="*/ 1829 w 1828"/>
                <a:gd name="connsiteY2" fmla="*/ 915 h 914"/>
              </a:gdLst>
              <a:ahLst/>
              <a:cxnLst>
                <a:cxn ang="0">
                  <a:pos x="connsiteX0" y="connsiteY0"/>
                </a:cxn>
                <a:cxn ang="0">
                  <a:pos x="connsiteX1" y="connsiteY1"/>
                </a:cxn>
                <a:cxn ang="0">
                  <a:pos x="connsiteX2" y="connsiteY2"/>
                </a:cxn>
              </a:cxnLst>
              <a:rect l="l" t="t" r="r" b="b"/>
              <a:pathLst>
                <a:path w="1828" h="914">
                  <a:moveTo>
                    <a:pt x="1829" y="915"/>
                  </a:moveTo>
                  <a:cubicBezTo>
                    <a:pt x="1143" y="686"/>
                    <a:pt x="457" y="229"/>
                    <a:pt x="0" y="0"/>
                  </a:cubicBezTo>
                  <a:cubicBezTo>
                    <a:pt x="686" y="229"/>
                    <a:pt x="1143" y="686"/>
                    <a:pt x="1829" y="915"/>
                  </a:cubicBezTo>
                  <a:close/>
                </a:path>
              </a:pathLst>
            </a:custGeom>
            <a:solidFill>
              <a:srgbClr val="FFFFFF"/>
            </a:solidFill>
            <a:ln w="2286" cap="flat">
              <a:noFill/>
              <a:prstDash val="solid"/>
              <a:miter/>
            </a:ln>
          </p:spPr>
          <p:txBody>
            <a:bodyPr rtlCol="0" anchor="ctr"/>
            <a:lstStyle/>
            <a:p>
              <a:endParaRPr lang="en-US"/>
            </a:p>
          </p:txBody>
        </p:sp>
        <p:sp>
          <p:nvSpPr>
            <p:cNvPr id="37" name="Freeform 100">
              <a:extLst>
                <a:ext uri="{FF2B5EF4-FFF2-40B4-BE49-F238E27FC236}">
                  <a16:creationId xmlns:a16="http://schemas.microsoft.com/office/drawing/2014/main" id="{414B94F6-045C-E6FF-0808-E49BD00A416D}"/>
                </a:ext>
              </a:extLst>
            </p:cNvPr>
            <p:cNvSpPr/>
            <p:nvPr/>
          </p:nvSpPr>
          <p:spPr>
            <a:xfrm>
              <a:off x="2785186" y="6172200"/>
              <a:ext cx="1371" cy="1600"/>
            </a:xfrm>
            <a:custGeom>
              <a:avLst/>
              <a:gdLst>
                <a:gd name="connsiteX0" fmla="*/ 1372 w 1371"/>
                <a:gd name="connsiteY0" fmla="*/ 1600 h 1600"/>
                <a:gd name="connsiteX1" fmla="*/ 0 w 1371"/>
                <a:gd name="connsiteY1" fmla="*/ 0 h 1600"/>
                <a:gd name="connsiteX2" fmla="*/ 1372 w 1371"/>
                <a:gd name="connsiteY2" fmla="*/ 1600 h 1600"/>
              </a:gdLst>
              <a:ahLst/>
              <a:cxnLst>
                <a:cxn ang="0">
                  <a:pos x="connsiteX0" y="connsiteY0"/>
                </a:cxn>
                <a:cxn ang="0">
                  <a:pos x="connsiteX1" y="connsiteY1"/>
                </a:cxn>
                <a:cxn ang="0">
                  <a:pos x="connsiteX2" y="connsiteY2"/>
                </a:cxn>
              </a:cxnLst>
              <a:rect l="l" t="t" r="r" b="b"/>
              <a:pathLst>
                <a:path w="1371" h="1600">
                  <a:moveTo>
                    <a:pt x="1372" y="1600"/>
                  </a:moveTo>
                  <a:cubicBezTo>
                    <a:pt x="914" y="1143"/>
                    <a:pt x="457" y="457"/>
                    <a:pt x="0" y="0"/>
                  </a:cubicBezTo>
                  <a:cubicBezTo>
                    <a:pt x="457" y="457"/>
                    <a:pt x="914" y="914"/>
                    <a:pt x="1372" y="1600"/>
                  </a:cubicBezTo>
                  <a:close/>
                </a:path>
              </a:pathLst>
            </a:custGeom>
            <a:solidFill>
              <a:srgbClr val="FFFFFF"/>
            </a:solidFill>
            <a:ln w="2286" cap="flat">
              <a:noFill/>
              <a:prstDash val="solid"/>
              <a:miter/>
            </a:ln>
          </p:spPr>
          <p:txBody>
            <a:bodyPr rtlCol="0" anchor="ctr"/>
            <a:lstStyle/>
            <a:p>
              <a:endParaRPr lang="en-US"/>
            </a:p>
          </p:txBody>
        </p:sp>
        <p:sp>
          <p:nvSpPr>
            <p:cNvPr id="38" name="Freeform 101">
              <a:extLst>
                <a:ext uri="{FF2B5EF4-FFF2-40B4-BE49-F238E27FC236}">
                  <a16:creationId xmlns:a16="http://schemas.microsoft.com/office/drawing/2014/main" id="{88AE894C-6F23-8AEA-6433-EA5DF58904C8}"/>
                </a:ext>
              </a:extLst>
            </p:cNvPr>
            <p:cNvSpPr/>
            <p:nvPr/>
          </p:nvSpPr>
          <p:spPr>
            <a:xfrm>
              <a:off x="2781300" y="6166485"/>
              <a:ext cx="1143" cy="1828"/>
            </a:xfrm>
            <a:custGeom>
              <a:avLst/>
              <a:gdLst>
                <a:gd name="connsiteX0" fmla="*/ 1143 w 1143"/>
                <a:gd name="connsiteY0" fmla="*/ 1829 h 1828"/>
                <a:gd name="connsiteX1" fmla="*/ 0 w 1143"/>
                <a:gd name="connsiteY1" fmla="*/ 0 h 1828"/>
                <a:gd name="connsiteX2" fmla="*/ 1143 w 1143"/>
                <a:gd name="connsiteY2" fmla="*/ 1829 h 1828"/>
              </a:gdLst>
              <a:ahLst/>
              <a:cxnLst>
                <a:cxn ang="0">
                  <a:pos x="connsiteX0" y="connsiteY0"/>
                </a:cxn>
                <a:cxn ang="0">
                  <a:pos x="connsiteX1" y="connsiteY1"/>
                </a:cxn>
                <a:cxn ang="0">
                  <a:pos x="connsiteX2" y="connsiteY2"/>
                </a:cxn>
              </a:cxnLst>
              <a:rect l="l" t="t" r="r" b="b"/>
              <a:pathLst>
                <a:path w="1143" h="1828">
                  <a:moveTo>
                    <a:pt x="1143" y="1829"/>
                  </a:moveTo>
                  <a:cubicBezTo>
                    <a:pt x="686" y="1143"/>
                    <a:pt x="457" y="686"/>
                    <a:pt x="0" y="0"/>
                  </a:cubicBezTo>
                  <a:cubicBezTo>
                    <a:pt x="457" y="686"/>
                    <a:pt x="914" y="1143"/>
                    <a:pt x="1143" y="1829"/>
                  </a:cubicBezTo>
                  <a:close/>
                </a:path>
              </a:pathLst>
            </a:custGeom>
            <a:solidFill>
              <a:srgbClr val="FFFFFF"/>
            </a:solidFill>
            <a:ln w="2286" cap="flat">
              <a:noFill/>
              <a:prstDash val="solid"/>
              <a:miter/>
            </a:ln>
          </p:spPr>
          <p:txBody>
            <a:bodyPr rtlCol="0" anchor="ctr"/>
            <a:lstStyle/>
            <a:p>
              <a:endParaRPr lang="en-US"/>
            </a:p>
          </p:txBody>
        </p:sp>
        <p:sp>
          <p:nvSpPr>
            <p:cNvPr id="39" name="Freeform 102">
              <a:extLst>
                <a:ext uri="{FF2B5EF4-FFF2-40B4-BE49-F238E27FC236}">
                  <a16:creationId xmlns:a16="http://schemas.microsoft.com/office/drawing/2014/main" id="{034817C6-D83F-DA0D-C846-A5D5449A4D36}"/>
                </a:ext>
              </a:extLst>
            </p:cNvPr>
            <p:cNvSpPr/>
            <p:nvPr/>
          </p:nvSpPr>
          <p:spPr>
            <a:xfrm>
              <a:off x="3211068" y="545485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103">
              <a:extLst>
                <a:ext uri="{FF2B5EF4-FFF2-40B4-BE49-F238E27FC236}">
                  <a16:creationId xmlns:a16="http://schemas.microsoft.com/office/drawing/2014/main" id="{130EA844-76A4-AD86-071D-18A7E4D8B819}"/>
                </a:ext>
              </a:extLst>
            </p:cNvPr>
            <p:cNvSpPr/>
            <p:nvPr/>
          </p:nvSpPr>
          <p:spPr>
            <a:xfrm>
              <a:off x="3418636" y="5502402"/>
              <a:ext cx="8458" cy="1143"/>
            </a:xfrm>
            <a:custGeom>
              <a:avLst/>
              <a:gdLst>
                <a:gd name="connsiteX0" fmla="*/ 0 w 8458"/>
                <a:gd name="connsiteY0" fmla="*/ 0 h 1143"/>
                <a:gd name="connsiteX1" fmla="*/ 8458 w 8458"/>
                <a:gd name="connsiteY1" fmla="*/ 1143 h 1143"/>
                <a:gd name="connsiteX2" fmla="*/ 0 w 8458"/>
                <a:gd name="connsiteY2" fmla="*/ 0 h 1143"/>
              </a:gdLst>
              <a:ahLst/>
              <a:cxnLst>
                <a:cxn ang="0">
                  <a:pos x="connsiteX0" y="connsiteY0"/>
                </a:cxn>
                <a:cxn ang="0">
                  <a:pos x="connsiteX1" y="connsiteY1"/>
                </a:cxn>
                <a:cxn ang="0">
                  <a:pos x="connsiteX2" y="connsiteY2"/>
                </a:cxn>
              </a:cxnLst>
              <a:rect l="l" t="t" r="r" b="b"/>
              <a:pathLst>
                <a:path w="8458" h="1143">
                  <a:moveTo>
                    <a:pt x="0" y="0"/>
                  </a:moveTo>
                  <a:cubicBezTo>
                    <a:pt x="2743" y="457"/>
                    <a:pt x="5715" y="686"/>
                    <a:pt x="8458" y="1143"/>
                  </a:cubicBezTo>
                  <a:cubicBezTo>
                    <a:pt x="5715" y="686"/>
                    <a:pt x="2743" y="457"/>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4">
              <a:extLst>
                <a:ext uri="{FF2B5EF4-FFF2-40B4-BE49-F238E27FC236}">
                  <a16:creationId xmlns:a16="http://schemas.microsoft.com/office/drawing/2014/main" id="{9BB7B9DE-783B-6417-E949-B208C1A98F14}"/>
                </a:ext>
              </a:extLst>
            </p:cNvPr>
            <p:cNvSpPr/>
            <p:nvPr/>
          </p:nvSpPr>
          <p:spPr>
            <a:xfrm>
              <a:off x="2810560" y="6184087"/>
              <a:ext cx="5029" cy="457"/>
            </a:xfrm>
            <a:custGeom>
              <a:avLst/>
              <a:gdLst>
                <a:gd name="connsiteX0" fmla="*/ 5029 w 5029"/>
                <a:gd name="connsiteY0" fmla="*/ 457 h 457"/>
                <a:gd name="connsiteX1" fmla="*/ 0 w 5029"/>
                <a:gd name="connsiteY1" fmla="*/ 0 h 457"/>
                <a:gd name="connsiteX2" fmla="*/ 5029 w 5029"/>
                <a:gd name="connsiteY2" fmla="*/ 457 h 457"/>
              </a:gdLst>
              <a:ahLst/>
              <a:cxnLst>
                <a:cxn ang="0">
                  <a:pos x="connsiteX0" y="connsiteY0"/>
                </a:cxn>
                <a:cxn ang="0">
                  <a:pos x="connsiteX1" y="connsiteY1"/>
                </a:cxn>
                <a:cxn ang="0">
                  <a:pos x="connsiteX2" y="connsiteY2"/>
                </a:cxn>
              </a:cxnLst>
              <a:rect l="l" t="t" r="r" b="b"/>
              <a:pathLst>
                <a:path w="5029" h="457">
                  <a:moveTo>
                    <a:pt x="5029" y="457"/>
                  </a:moveTo>
                  <a:cubicBezTo>
                    <a:pt x="3200" y="229"/>
                    <a:pt x="1600" y="0"/>
                    <a:pt x="0" y="0"/>
                  </a:cubicBezTo>
                  <a:cubicBezTo>
                    <a:pt x="1600" y="229"/>
                    <a:pt x="3200" y="457"/>
                    <a:pt x="5029" y="457"/>
                  </a:cubicBezTo>
                  <a:close/>
                </a:path>
              </a:pathLst>
            </a:custGeom>
            <a:solidFill>
              <a:srgbClr val="FFFFFF"/>
            </a:solidFill>
            <a:ln w="2286" cap="flat">
              <a:noFill/>
              <a:prstDash val="solid"/>
              <a:miter/>
            </a:ln>
          </p:spPr>
          <p:txBody>
            <a:bodyPr rtlCol="0" anchor="ctr"/>
            <a:lstStyle/>
            <a:p>
              <a:endParaRPr lang="en-US"/>
            </a:p>
          </p:txBody>
        </p:sp>
        <p:sp>
          <p:nvSpPr>
            <p:cNvPr id="42" name="Freeform 105">
              <a:extLst>
                <a:ext uri="{FF2B5EF4-FFF2-40B4-BE49-F238E27FC236}">
                  <a16:creationId xmlns:a16="http://schemas.microsoft.com/office/drawing/2014/main" id="{2EBEF2C5-98D3-45AA-08B2-218C3E8D5B67}"/>
                </a:ext>
              </a:extLst>
            </p:cNvPr>
            <p:cNvSpPr/>
            <p:nvPr/>
          </p:nvSpPr>
          <p:spPr>
            <a:xfrm>
              <a:off x="2757525" y="6054699"/>
              <a:ext cx="228" cy="11658"/>
            </a:xfrm>
            <a:custGeom>
              <a:avLst/>
              <a:gdLst>
                <a:gd name="connsiteX0" fmla="*/ 229 w 228"/>
                <a:gd name="connsiteY0" fmla="*/ 11658 h 11658"/>
                <a:gd name="connsiteX1" fmla="*/ 0 w 228"/>
                <a:gd name="connsiteY1" fmla="*/ 0 h 11658"/>
                <a:gd name="connsiteX2" fmla="*/ 229 w 228"/>
                <a:gd name="connsiteY2" fmla="*/ 11658 h 11658"/>
              </a:gdLst>
              <a:ahLst/>
              <a:cxnLst>
                <a:cxn ang="0">
                  <a:pos x="connsiteX0" y="connsiteY0"/>
                </a:cxn>
                <a:cxn ang="0">
                  <a:pos x="connsiteX1" y="connsiteY1"/>
                </a:cxn>
                <a:cxn ang="0">
                  <a:pos x="connsiteX2" y="connsiteY2"/>
                </a:cxn>
              </a:cxnLst>
              <a:rect l="l" t="t" r="r" b="b"/>
              <a:pathLst>
                <a:path w="228" h="11658">
                  <a:moveTo>
                    <a:pt x="229" y="11658"/>
                  </a:moveTo>
                  <a:cubicBezTo>
                    <a:pt x="0" y="7772"/>
                    <a:pt x="0" y="3886"/>
                    <a:pt x="0" y="0"/>
                  </a:cubicBezTo>
                  <a:cubicBezTo>
                    <a:pt x="0" y="3657"/>
                    <a:pt x="229" y="7772"/>
                    <a:pt x="229" y="11658"/>
                  </a:cubicBezTo>
                  <a:close/>
                </a:path>
              </a:pathLst>
            </a:custGeom>
            <a:solidFill>
              <a:srgbClr val="FFFFFF"/>
            </a:solidFill>
            <a:ln w="2286" cap="flat">
              <a:noFill/>
              <a:prstDash val="solid"/>
              <a:miter/>
            </a:ln>
          </p:spPr>
          <p:txBody>
            <a:bodyPr rtlCol="0" anchor="ctr"/>
            <a:lstStyle/>
            <a:p>
              <a:endParaRPr lang="en-US"/>
            </a:p>
          </p:txBody>
        </p:sp>
        <p:sp>
          <p:nvSpPr>
            <p:cNvPr id="43" name="Freeform 106">
              <a:extLst>
                <a:ext uri="{FF2B5EF4-FFF2-40B4-BE49-F238E27FC236}">
                  <a16:creationId xmlns:a16="http://schemas.microsoft.com/office/drawing/2014/main" id="{C147B437-E3AD-E1EC-B348-92E8B0A0319E}"/>
                </a:ext>
              </a:extLst>
            </p:cNvPr>
            <p:cNvSpPr/>
            <p:nvPr/>
          </p:nvSpPr>
          <p:spPr>
            <a:xfrm>
              <a:off x="3430524" y="5504002"/>
              <a:ext cx="11658" cy="1828"/>
            </a:xfrm>
            <a:custGeom>
              <a:avLst/>
              <a:gdLst>
                <a:gd name="connsiteX0" fmla="*/ 0 w 11658"/>
                <a:gd name="connsiteY0" fmla="*/ 0 h 1828"/>
                <a:gd name="connsiteX1" fmla="*/ 11659 w 11658"/>
                <a:gd name="connsiteY1" fmla="*/ 1829 h 1828"/>
                <a:gd name="connsiteX2" fmla="*/ 0 w 11658"/>
                <a:gd name="connsiteY2" fmla="*/ 0 h 1828"/>
              </a:gdLst>
              <a:ahLst/>
              <a:cxnLst>
                <a:cxn ang="0">
                  <a:pos x="connsiteX0" y="connsiteY0"/>
                </a:cxn>
                <a:cxn ang="0">
                  <a:pos x="connsiteX1" y="connsiteY1"/>
                </a:cxn>
                <a:cxn ang="0">
                  <a:pos x="connsiteX2" y="connsiteY2"/>
                </a:cxn>
              </a:cxnLst>
              <a:rect l="l" t="t" r="r" b="b"/>
              <a:pathLst>
                <a:path w="11658" h="1828">
                  <a:moveTo>
                    <a:pt x="0" y="0"/>
                  </a:moveTo>
                  <a:cubicBezTo>
                    <a:pt x="3886" y="457"/>
                    <a:pt x="7772" y="1143"/>
                    <a:pt x="11659" y="1829"/>
                  </a:cubicBezTo>
                  <a:cubicBezTo>
                    <a:pt x="7772" y="1143"/>
                    <a:pt x="3886" y="686"/>
                    <a:pt x="0" y="0"/>
                  </a:cubicBezTo>
                  <a:close/>
                </a:path>
              </a:pathLst>
            </a:custGeom>
            <a:solidFill>
              <a:srgbClr val="FFFFFF"/>
            </a:solidFill>
            <a:ln w="2286" cap="flat">
              <a:noFill/>
              <a:prstDash val="solid"/>
              <a:miter/>
            </a:ln>
          </p:spPr>
          <p:txBody>
            <a:bodyPr rtlCol="0" anchor="ctr"/>
            <a:lstStyle/>
            <a:p>
              <a:endParaRPr lang="en-US"/>
            </a:p>
          </p:txBody>
        </p:sp>
        <p:sp>
          <p:nvSpPr>
            <p:cNvPr id="44" name="Freeform 107">
              <a:extLst>
                <a:ext uri="{FF2B5EF4-FFF2-40B4-BE49-F238E27FC236}">
                  <a16:creationId xmlns:a16="http://schemas.microsoft.com/office/drawing/2014/main" id="{8CAB1D84-6EF1-21AB-37D4-62A3E2D71AD5}"/>
                </a:ext>
              </a:extLst>
            </p:cNvPr>
            <p:cNvSpPr/>
            <p:nvPr/>
          </p:nvSpPr>
          <p:spPr>
            <a:xfrm>
              <a:off x="3406063" y="5500801"/>
              <a:ext cx="8915" cy="1143"/>
            </a:xfrm>
            <a:custGeom>
              <a:avLst/>
              <a:gdLst>
                <a:gd name="connsiteX0" fmla="*/ 0 w 8915"/>
                <a:gd name="connsiteY0" fmla="*/ 0 h 1143"/>
                <a:gd name="connsiteX1" fmla="*/ 8915 w 8915"/>
                <a:gd name="connsiteY1" fmla="*/ 1143 h 1143"/>
                <a:gd name="connsiteX2" fmla="*/ 0 w 8915"/>
                <a:gd name="connsiteY2" fmla="*/ 0 h 1143"/>
              </a:gdLst>
              <a:ahLst/>
              <a:cxnLst>
                <a:cxn ang="0">
                  <a:pos x="connsiteX0" y="connsiteY0"/>
                </a:cxn>
                <a:cxn ang="0">
                  <a:pos x="connsiteX1" y="connsiteY1"/>
                </a:cxn>
                <a:cxn ang="0">
                  <a:pos x="connsiteX2" y="connsiteY2"/>
                </a:cxn>
              </a:cxnLst>
              <a:rect l="l" t="t" r="r" b="b"/>
              <a:pathLst>
                <a:path w="8915" h="1143">
                  <a:moveTo>
                    <a:pt x="0" y="0"/>
                  </a:moveTo>
                  <a:cubicBezTo>
                    <a:pt x="2972" y="228"/>
                    <a:pt x="5944" y="686"/>
                    <a:pt x="8915" y="1143"/>
                  </a:cubicBezTo>
                  <a:cubicBezTo>
                    <a:pt x="5944" y="686"/>
                    <a:pt x="2972" y="457"/>
                    <a:pt x="0" y="0"/>
                  </a:cubicBezTo>
                  <a:close/>
                </a:path>
              </a:pathLst>
            </a:custGeom>
            <a:solidFill>
              <a:srgbClr val="FFFFFF"/>
            </a:solidFill>
            <a:ln w="2286" cap="flat">
              <a:noFill/>
              <a:prstDash val="solid"/>
              <a:miter/>
            </a:ln>
          </p:spPr>
          <p:txBody>
            <a:bodyPr rtlCol="0" anchor="ctr"/>
            <a:lstStyle/>
            <a:p>
              <a:endParaRPr lang="en-US"/>
            </a:p>
          </p:txBody>
        </p:sp>
        <p:sp>
          <p:nvSpPr>
            <p:cNvPr id="45" name="Freeform 108">
              <a:extLst>
                <a:ext uri="{FF2B5EF4-FFF2-40B4-BE49-F238E27FC236}">
                  <a16:creationId xmlns:a16="http://schemas.microsoft.com/office/drawing/2014/main" id="{7C39F475-73A7-0697-865B-11FB27ADF733}"/>
                </a:ext>
              </a:extLst>
            </p:cNvPr>
            <p:cNvSpPr/>
            <p:nvPr/>
          </p:nvSpPr>
          <p:spPr>
            <a:xfrm>
              <a:off x="2804845" y="6183172"/>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372" y="228"/>
                    <a:pt x="686" y="228"/>
                    <a:pt x="0" y="0"/>
                  </a:cubicBezTo>
                  <a:cubicBezTo>
                    <a:pt x="457" y="228"/>
                    <a:pt x="1372" y="228"/>
                    <a:pt x="2286" y="457"/>
                  </a:cubicBezTo>
                  <a:close/>
                </a:path>
              </a:pathLst>
            </a:custGeom>
            <a:solidFill>
              <a:srgbClr val="FFFFFF"/>
            </a:solidFill>
            <a:ln w="2286" cap="flat">
              <a:noFill/>
              <a:prstDash val="solid"/>
              <a:miter/>
            </a:ln>
          </p:spPr>
          <p:txBody>
            <a:bodyPr rtlCol="0" anchor="ctr"/>
            <a:lstStyle/>
            <a:p>
              <a:endParaRPr lang="en-US"/>
            </a:p>
          </p:txBody>
        </p:sp>
        <p:sp>
          <p:nvSpPr>
            <p:cNvPr id="46" name="Freeform 109">
              <a:extLst>
                <a:ext uri="{FF2B5EF4-FFF2-40B4-BE49-F238E27FC236}">
                  <a16:creationId xmlns:a16="http://schemas.microsoft.com/office/drawing/2014/main" id="{EA653336-B7AB-A00E-3A4E-203DAB31E337}"/>
                </a:ext>
              </a:extLst>
            </p:cNvPr>
            <p:cNvSpPr/>
            <p:nvPr/>
          </p:nvSpPr>
          <p:spPr>
            <a:xfrm>
              <a:off x="2727579" y="5945886"/>
              <a:ext cx="2971" cy="1828"/>
            </a:xfrm>
            <a:custGeom>
              <a:avLst/>
              <a:gdLst>
                <a:gd name="connsiteX0" fmla="*/ 2972 w 2971"/>
                <a:gd name="connsiteY0" fmla="*/ 1829 h 1828"/>
                <a:gd name="connsiteX1" fmla="*/ 0 w 2971"/>
                <a:gd name="connsiteY1" fmla="*/ 0 h 1828"/>
                <a:gd name="connsiteX2" fmla="*/ 2972 w 2971"/>
                <a:gd name="connsiteY2" fmla="*/ 1829 h 1828"/>
              </a:gdLst>
              <a:ahLst/>
              <a:cxnLst>
                <a:cxn ang="0">
                  <a:pos x="connsiteX0" y="connsiteY0"/>
                </a:cxn>
                <a:cxn ang="0">
                  <a:pos x="connsiteX1" y="connsiteY1"/>
                </a:cxn>
                <a:cxn ang="0">
                  <a:pos x="connsiteX2" y="connsiteY2"/>
                </a:cxn>
              </a:cxnLst>
              <a:rect l="l" t="t" r="r" b="b"/>
              <a:pathLst>
                <a:path w="2971" h="1828">
                  <a:moveTo>
                    <a:pt x="2972" y="1829"/>
                  </a:moveTo>
                  <a:cubicBezTo>
                    <a:pt x="2057" y="1143"/>
                    <a:pt x="914" y="457"/>
                    <a:pt x="0" y="0"/>
                  </a:cubicBezTo>
                  <a:cubicBezTo>
                    <a:pt x="914" y="457"/>
                    <a:pt x="1829" y="1143"/>
                    <a:pt x="2972" y="1829"/>
                  </a:cubicBezTo>
                  <a:close/>
                </a:path>
              </a:pathLst>
            </a:custGeom>
            <a:solidFill>
              <a:srgbClr val="FFFFFF"/>
            </a:solidFill>
            <a:ln w="2286" cap="flat">
              <a:noFill/>
              <a:prstDash val="solid"/>
              <a:miter/>
            </a:ln>
          </p:spPr>
          <p:txBody>
            <a:bodyPr rtlCol="0" anchor="ctr"/>
            <a:lstStyle/>
            <a:p>
              <a:endParaRPr lang="en-US"/>
            </a:p>
          </p:txBody>
        </p:sp>
        <p:sp>
          <p:nvSpPr>
            <p:cNvPr id="47" name="Freeform 110">
              <a:extLst>
                <a:ext uri="{FF2B5EF4-FFF2-40B4-BE49-F238E27FC236}">
                  <a16:creationId xmlns:a16="http://schemas.microsoft.com/office/drawing/2014/main" id="{EBD655CF-3DE1-9913-3D7C-86D48B9A7026}"/>
                </a:ext>
              </a:extLst>
            </p:cNvPr>
            <p:cNvSpPr/>
            <p:nvPr/>
          </p:nvSpPr>
          <p:spPr>
            <a:xfrm>
              <a:off x="2519781" y="5880277"/>
              <a:ext cx="1371" cy="8001"/>
            </a:xfrm>
            <a:custGeom>
              <a:avLst/>
              <a:gdLst>
                <a:gd name="connsiteX0" fmla="*/ 0 w 1371"/>
                <a:gd name="connsiteY0" fmla="*/ 0 h 8001"/>
                <a:gd name="connsiteX1" fmla="*/ 1372 w 1371"/>
                <a:gd name="connsiteY1" fmla="*/ 8001 h 8001"/>
                <a:gd name="connsiteX2" fmla="*/ 0 w 1371"/>
                <a:gd name="connsiteY2" fmla="*/ 0 h 8001"/>
                <a:gd name="connsiteX3" fmla="*/ 0 w 1371"/>
                <a:gd name="connsiteY3" fmla="*/ 0 h 8001"/>
              </a:gdLst>
              <a:ahLst/>
              <a:cxnLst>
                <a:cxn ang="0">
                  <a:pos x="connsiteX0" y="connsiteY0"/>
                </a:cxn>
                <a:cxn ang="0">
                  <a:pos x="connsiteX1" y="connsiteY1"/>
                </a:cxn>
                <a:cxn ang="0">
                  <a:pos x="connsiteX2" y="connsiteY2"/>
                </a:cxn>
                <a:cxn ang="0">
                  <a:pos x="connsiteX3" y="connsiteY3"/>
                </a:cxn>
              </a:cxnLst>
              <a:rect l="l" t="t" r="r" b="b"/>
              <a:pathLst>
                <a:path w="1371" h="8001">
                  <a:moveTo>
                    <a:pt x="0" y="0"/>
                  </a:moveTo>
                  <a:cubicBezTo>
                    <a:pt x="229" y="2743"/>
                    <a:pt x="686" y="5486"/>
                    <a:pt x="1372" y="8001"/>
                  </a:cubicBezTo>
                  <a:cubicBezTo>
                    <a:pt x="686" y="5486"/>
                    <a:pt x="229" y="2972"/>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48" name="Freeform 111">
              <a:extLst>
                <a:ext uri="{FF2B5EF4-FFF2-40B4-BE49-F238E27FC236}">
                  <a16:creationId xmlns:a16="http://schemas.microsoft.com/office/drawing/2014/main" id="{AE5DF001-9732-D207-8915-4A10393F4F7F}"/>
                </a:ext>
              </a:extLst>
            </p:cNvPr>
            <p:cNvSpPr/>
            <p:nvPr/>
          </p:nvSpPr>
          <p:spPr>
            <a:xfrm>
              <a:off x="2520924" y="5888278"/>
              <a:ext cx="5029" cy="13944"/>
            </a:xfrm>
            <a:custGeom>
              <a:avLst/>
              <a:gdLst>
                <a:gd name="connsiteX0" fmla="*/ 5029 w 5029"/>
                <a:gd name="connsiteY0" fmla="*/ 13944 h 13944"/>
                <a:gd name="connsiteX1" fmla="*/ 0 w 5029"/>
                <a:gd name="connsiteY1" fmla="*/ 0 h 13944"/>
                <a:gd name="connsiteX2" fmla="*/ 5029 w 5029"/>
                <a:gd name="connsiteY2" fmla="*/ 13944 h 13944"/>
              </a:gdLst>
              <a:ahLst/>
              <a:cxnLst>
                <a:cxn ang="0">
                  <a:pos x="connsiteX0" y="connsiteY0"/>
                </a:cxn>
                <a:cxn ang="0">
                  <a:pos x="connsiteX1" y="connsiteY1"/>
                </a:cxn>
                <a:cxn ang="0">
                  <a:pos x="connsiteX2" y="connsiteY2"/>
                </a:cxn>
              </a:cxnLst>
              <a:rect l="l" t="t" r="r" b="b"/>
              <a:pathLst>
                <a:path w="5029" h="13944">
                  <a:moveTo>
                    <a:pt x="5029" y="13944"/>
                  </a:moveTo>
                  <a:cubicBezTo>
                    <a:pt x="2972" y="9830"/>
                    <a:pt x="1143" y="5029"/>
                    <a:pt x="0" y="0"/>
                  </a:cubicBezTo>
                  <a:cubicBezTo>
                    <a:pt x="1143" y="5258"/>
                    <a:pt x="2972" y="9830"/>
                    <a:pt x="5029" y="13944"/>
                  </a:cubicBezTo>
                  <a:close/>
                </a:path>
              </a:pathLst>
            </a:custGeom>
            <a:solidFill>
              <a:srgbClr val="FFFFFF"/>
            </a:solidFill>
            <a:ln w="2286" cap="flat">
              <a:noFill/>
              <a:prstDash val="solid"/>
              <a:miter/>
            </a:ln>
          </p:spPr>
          <p:txBody>
            <a:bodyPr rtlCol="0" anchor="ctr"/>
            <a:lstStyle/>
            <a:p>
              <a:endParaRPr lang="en-US"/>
            </a:p>
          </p:txBody>
        </p:sp>
        <p:sp>
          <p:nvSpPr>
            <p:cNvPr id="49" name="Freeform 112">
              <a:extLst>
                <a:ext uri="{FF2B5EF4-FFF2-40B4-BE49-F238E27FC236}">
                  <a16:creationId xmlns:a16="http://schemas.microsoft.com/office/drawing/2014/main" id="{20F42539-32AC-46C8-0F91-EDF5C574ABE7}"/>
                </a:ext>
              </a:extLst>
            </p:cNvPr>
            <p:cNvSpPr/>
            <p:nvPr/>
          </p:nvSpPr>
          <p:spPr>
            <a:xfrm>
              <a:off x="2704490" y="594039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50" name="Freeform 113">
              <a:extLst>
                <a:ext uri="{FF2B5EF4-FFF2-40B4-BE49-F238E27FC236}">
                  <a16:creationId xmlns:a16="http://schemas.microsoft.com/office/drawing/2014/main" id="{F07DAF88-7355-583D-D4D0-31D1CDAC27C8}"/>
                </a:ext>
              </a:extLst>
            </p:cNvPr>
            <p:cNvSpPr/>
            <p:nvPr/>
          </p:nvSpPr>
          <p:spPr>
            <a:xfrm>
              <a:off x="2715006" y="5941314"/>
              <a:ext cx="5486" cy="1371"/>
            </a:xfrm>
            <a:custGeom>
              <a:avLst/>
              <a:gdLst>
                <a:gd name="connsiteX0" fmla="*/ 5486 w 5486"/>
                <a:gd name="connsiteY0" fmla="*/ 1372 h 1371"/>
                <a:gd name="connsiteX1" fmla="*/ 0 w 5486"/>
                <a:gd name="connsiteY1" fmla="*/ 0 h 1371"/>
                <a:gd name="connsiteX2" fmla="*/ 5486 w 5486"/>
                <a:gd name="connsiteY2" fmla="*/ 1372 h 1371"/>
              </a:gdLst>
              <a:ahLst/>
              <a:cxnLst>
                <a:cxn ang="0">
                  <a:pos x="connsiteX0" y="connsiteY0"/>
                </a:cxn>
                <a:cxn ang="0">
                  <a:pos x="connsiteX1" y="connsiteY1"/>
                </a:cxn>
                <a:cxn ang="0">
                  <a:pos x="connsiteX2" y="connsiteY2"/>
                </a:cxn>
              </a:cxnLst>
              <a:rect l="l" t="t" r="r" b="b"/>
              <a:pathLst>
                <a:path w="5486" h="1371">
                  <a:moveTo>
                    <a:pt x="5486" y="1372"/>
                  </a:moveTo>
                  <a:cubicBezTo>
                    <a:pt x="3658" y="686"/>
                    <a:pt x="1829" y="229"/>
                    <a:pt x="0" y="0"/>
                  </a:cubicBezTo>
                  <a:cubicBezTo>
                    <a:pt x="1829" y="457"/>
                    <a:pt x="3658" y="914"/>
                    <a:pt x="5486" y="1372"/>
                  </a:cubicBezTo>
                  <a:close/>
                </a:path>
              </a:pathLst>
            </a:custGeom>
            <a:solidFill>
              <a:srgbClr val="FFFFFF"/>
            </a:solidFill>
            <a:ln w="2286" cap="flat">
              <a:noFill/>
              <a:prstDash val="solid"/>
              <a:miter/>
            </a:ln>
          </p:spPr>
          <p:txBody>
            <a:bodyPr rtlCol="0" anchor="ctr"/>
            <a:lstStyle/>
            <a:p>
              <a:endParaRPr lang="en-US"/>
            </a:p>
          </p:txBody>
        </p:sp>
        <p:sp>
          <p:nvSpPr>
            <p:cNvPr id="51" name="Freeform 114">
              <a:extLst>
                <a:ext uri="{FF2B5EF4-FFF2-40B4-BE49-F238E27FC236}">
                  <a16:creationId xmlns:a16="http://schemas.microsoft.com/office/drawing/2014/main" id="{8091BBB5-0E4F-DCBA-DA15-E418AA8CAF91}"/>
                </a:ext>
              </a:extLst>
            </p:cNvPr>
            <p:cNvSpPr/>
            <p:nvPr/>
          </p:nvSpPr>
          <p:spPr>
            <a:xfrm>
              <a:off x="2820847" y="6185001"/>
              <a:ext cx="3200" cy="228"/>
            </a:xfrm>
            <a:custGeom>
              <a:avLst/>
              <a:gdLst>
                <a:gd name="connsiteX0" fmla="*/ 3200 w 3200"/>
                <a:gd name="connsiteY0" fmla="*/ 228 h 228"/>
                <a:gd name="connsiteX1" fmla="*/ 0 w 3200"/>
                <a:gd name="connsiteY1" fmla="*/ 0 h 228"/>
                <a:gd name="connsiteX2" fmla="*/ 3200 w 3200"/>
                <a:gd name="connsiteY2" fmla="*/ 228 h 228"/>
              </a:gdLst>
              <a:ahLst/>
              <a:cxnLst>
                <a:cxn ang="0">
                  <a:pos x="connsiteX0" y="connsiteY0"/>
                </a:cxn>
                <a:cxn ang="0">
                  <a:pos x="connsiteX1" y="connsiteY1"/>
                </a:cxn>
                <a:cxn ang="0">
                  <a:pos x="connsiteX2" y="connsiteY2"/>
                </a:cxn>
              </a:cxnLst>
              <a:rect l="l" t="t" r="r" b="b"/>
              <a:pathLst>
                <a:path w="3200" h="228">
                  <a:moveTo>
                    <a:pt x="3200" y="228"/>
                  </a:moveTo>
                  <a:cubicBezTo>
                    <a:pt x="2057" y="228"/>
                    <a:pt x="914" y="0"/>
                    <a:pt x="0" y="0"/>
                  </a:cubicBezTo>
                  <a:cubicBezTo>
                    <a:pt x="914" y="228"/>
                    <a:pt x="2057" y="228"/>
                    <a:pt x="3200" y="228"/>
                  </a:cubicBezTo>
                  <a:close/>
                </a:path>
              </a:pathLst>
            </a:custGeom>
            <a:solidFill>
              <a:srgbClr val="FFFFFF"/>
            </a:solidFill>
            <a:ln w="2286" cap="flat">
              <a:noFill/>
              <a:prstDash val="solid"/>
              <a:miter/>
            </a:ln>
          </p:spPr>
          <p:txBody>
            <a:bodyPr rtlCol="0" anchor="ctr"/>
            <a:lstStyle/>
            <a:p>
              <a:endParaRPr lang="en-US"/>
            </a:p>
          </p:txBody>
        </p:sp>
        <p:sp>
          <p:nvSpPr>
            <p:cNvPr id="52" name="Freeform 115">
              <a:extLst>
                <a:ext uri="{FF2B5EF4-FFF2-40B4-BE49-F238E27FC236}">
                  <a16:creationId xmlns:a16="http://schemas.microsoft.com/office/drawing/2014/main" id="{1D145DF7-CD3D-2BF6-CE22-3382A365CE34}"/>
                </a:ext>
              </a:extLst>
            </p:cNvPr>
            <p:cNvSpPr/>
            <p:nvPr/>
          </p:nvSpPr>
          <p:spPr>
            <a:xfrm>
              <a:off x="2799130" y="6182258"/>
              <a:ext cx="2514" cy="685"/>
            </a:xfrm>
            <a:custGeom>
              <a:avLst/>
              <a:gdLst>
                <a:gd name="connsiteX0" fmla="*/ 0 w 2514"/>
                <a:gd name="connsiteY0" fmla="*/ 0 h 685"/>
                <a:gd name="connsiteX1" fmla="*/ 2515 w 2514"/>
                <a:gd name="connsiteY1" fmla="*/ 686 h 685"/>
                <a:gd name="connsiteX2" fmla="*/ 0 w 2514"/>
                <a:gd name="connsiteY2" fmla="*/ 0 h 685"/>
                <a:gd name="connsiteX3" fmla="*/ 0 w 2514"/>
                <a:gd name="connsiteY3" fmla="*/ 0 h 685"/>
              </a:gdLst>
              <a:ahLst/>
              <a:cxnLst>
                <a:cxn ang="0">
                  <a:pos x="connsiteX0" y="connsiteY0"/>
                </a:cxn>
                <a:cxn ang="0">
                  <a:pos x="connsiteX1" y="connsiteY1"/>
                </a:cxn>
                <a:cxn ang="0">
                  <a:pos x="connsiteX2" y="connsiteY2"/>
                </a:cxn>
                <a:cxn ang="0">
                  <a:pos x="connsiteX3" y="connsiteY3"/>
                </a:cxn>
              </a:cxnLst>
              <a:rect l="l" t="t" r="r" b="b"/>
              <a:pathLst>
                <a:path w="2514" h="685">
                  <a:moveTo>
                    <a:pt x="0" y="0"/>
                  </a:moveTo>
                  <a:cubicBezTo>
                    <a:pt x="686" y="229"/>
                    <a:pt x="1600" y="458"/>
                    <a:pt x="2515" y="686"/>
                  </a:cubicBezTo>
                  <a:cubicBezTo>
                    <a:pt x="1600" y="229"/>
                    <a:pt x="914" y="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53" name="Freeform 116">
              <a:extLst>
                <a:ext uri="{FF2B5EF4-FFF2-40B4-BE49-F238E27FC236}">
                  <a16:creationId xmlns:a16="http://schemas.microsoft.com/office/drawing/2014/main" id="{AA773B49-402A-AB5E-9CD7-6506B34B782A}"/>
                </a:ext>
              </a:extLst>
            </p:cNvPr>
            <p:cNvSpPr/>
            <p:nvPr/>
          </p:nvSpPr>
          <p:spPr>
            <a:xfrm>
              <a:off x="3566312" y="5717286"/>
              <a:ext cx="38862" cy="21945"/>
            </a:xfrm>
            <a:custGeom>
              <a:avLst/>
              <a:gdLst>
                <a:gd name="connsiteX0" fmla="*/ 38862 w 38862"/>
                <a:gd name="connsiteY0" fmla="*/ 0 h 21945"/>
                <a:gd name="connsiteX1" fmla="*/ 25832 w 38862"/>
                <a:gd name="connsiteY1" fmla="*/ 8001 h 21945"/>
                <a:gd name="connsiteX2" fmla="*/ 0 w 38862"/>
                <a:gd name="connsiteY2" fmla="*/ 21946 h 21945"/>
                <a:gd name="connsiteX3" fmla="*/ 25832 w 38862"/>
                <a:gd name="connsiteY3" fmla="*/ 8001 h 21945"/>
                <a:gd name="connsiteX4" fmla="*/ 38862 w 38862"/>
                <a:gd name="connsiteY4" fmla="*/ 0 h 21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 h="21945">
                  <a:moveTo>
                    <a:pt x="38862" y="0"/>
                  </a:moveTo>
                  <a:cubicBezTo>
                    <a:pt x="34519" y="2286"/>
                    <a:pt x="30175" y="5029"/>
                    <a:pt x="25832" y="8001"/>
                  </a:cubicBezTo>
                  <a:cubicBezTo>
                    <a:pt x="17602" y="13716"/>
                    <a:pt x="8915" y="18059"/>
                    <a:pt x="0" y="21946"/>
                  </a:cubicBezTo>
                  <a:cubicBezTo>
                    <a:pt x="8915" y="18059"/>
                    <a:pt x="17602" y="13487"/>
                    <a:pt x="25832" y="8001"/>
                  </a:cubicBezTo>
                  <a:cubicBezTo>
                    <a:pt x="30175" y="5029"/>
                    <a:pt x="34519" y="2515"/>
                    <a:pt x="38862" y="0"/>
                  </a:cubicBezTo>
                  <a:close/>
                </a:path>
              </a:pathLst>
            </a:custGeom>
            <a:solidFill>
              <a:srgbClr val="FFFFFF"/>
            </a:solidFill>
            <a:ln w="2286" cap="flat">
              <a:noFill/>
              <a:prstDash val="solid"/>
              <a:miter/>
            </a:ln>
          </p:spPr>
          <p:txBody>
            <a:bodyPr rtlCol="0" anchor="ctr"/>
            <a:lstStyle/>
            <a:p>
              <a:endParaRPr lang="en-US"/>
            </a:p>
          </p:txBody>
        </p:sp>
        <p:sp>
          <p:nvSpPr>
            <p:cNvPr id="54" name="Freeform 117">
              <a:extLst>
                <a:ext uri="{FF2B5EF4-FFF2-40B4-BE49-F238E27FC236}">
                  <a16:creationId xmlns:a16="http://schemas.microsoft.com/office/drawing/2014/main" id="{896BD684-2016-3CC9-BD2C-76491C51B4F5}"/>
                </a:ext>
              </a:extLst>
            </p:cNvPr>
            <p:cNvSpPr/>
            <p:nvPr/>
          </p:nvSpPr>
          <p:spPr>
            <a:xfrm>
              <a:off x="3499961" y="5696483"/>
              <a:ext cx="1428" cy="22860"/>
            </a:xfrm>
            <a:custGeom>
              <a:avLst/>
              <a:gdLst>
                <a:gd name="connsiteX0" fmla="*/ 514 w 1428"/>
                <a:gd name="connsiteY0" fmla="*/ 22860 h 22860"/>
                <a:gd name="connsiteX1" fmla="*/ 514 w 1428"/>
                <a:gd name="connsiteY1" fmla="*/ 8459 h 22860"/>
                <a:gd name="connsiteX2" fmla="*/ 1429 w 1428"/>
                <a:gd name="connsiteY2" fmla="*/ 0 h 22860"/>
                <a:gd name="connsiteX3" fmla="*/ 514 w 1428"/>
                <a:gd name="connsiteY3" fmla="*/ 8459 h 22860"/>
                <a:gd name="connsiteX4" fmla="*/ 514 w 1428"/>
                <a:gd name="connsiteY4" fmla="*/ 2286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 h="22860">
                  <a:moveTo>
                    <a:pt x="514" y="22860"/>
                  </a:moveTo>
                  <a:cubicBezTo>
                    <a:pt x="-171" y="18517"/>
                    <a:pt x="-171" y="13488"/>
                    <a:pt x="514" y="8459"/>
                  </a:cubicBezTo>
                  <a:cubicBezTo>
                    <a:pt x="972" y="5715"/>
                    <a:pt x="1200" y="2744"/>
                    <a:pt x="1429" y="0"/>
                  </a:cubicBezTo>
                  <a:cubicBezTo>
                    <a:pt x="1200" y="2744"/>
                    <a:pt x="743" y="5715"/>
                    <a:pt x="514" y="8459"/>
                  </a:cubicBezTo>
                  <a:cubicBezTo>
                    <a:pt x="-171" y="13488"/>
                    <a:pt x="-171" y="18288"/>
                    <a:pt x="514" y="22860"/>
                  </a:cubicBezTo>
                  <a:close/>
                </a:path>
              </a:pathLst>
            </a:custGeom>
            <a:solidFill>
              <a:srgbClr val="FFFFFF"/>
            </a:solidFill>
            <a:ln w="2286" cap="flat">
              <a:noFill/>
              <a:prstDash val="solid"/>
              <a:miter/>
            </a:ln>
          </p:spPr>
          <p:txBody>
            <a:bodyPr rtlCol="0" anchor="ctr"/>
            <a:lstStyle/>
            <a:p>
              <a:endParaRPr lang="en-US"/>
            </a:p>
          </p:txBody>
        </p:sp>
        <p:sp>
          <p:nvSpPr>
            <p:cNvPr id="55" name="Freeform 118">
              <a:extLst>
                <a:ext uri="{FF2B5EF4-FFF2-40B4-BE49-F238E27FC236}">
                  <a16:creationId xmlns:a16="http://schemas.microsoft.com/office/drawing/2014/main" id="{A99D1A55-5739-2D43-A7F5-73FD077F6773}"/>
                </a:ext>
              </a:extLst>
            </p:cNvPr>
            <p:cNvSpPr/>
            <p:nvPr/>
          </p:nvSpPr>
          <p:spPr>
            <a:xfrm>
              <a:off x="2757525" y="6042812"/>
              <a:ext cx="2286" cy="11658"/>
            </a:xfrm>
            <a:custGeom>
              <a:avLst/>
              <a:gdLst>
                <a:gd name="connsiteX0" fmla="*/ 0 w 2286"/>
                <a:gd name="connsiteY0" fmla="*/ 11659 h 11658"/>
                <a:gd name="connsiteX1" fmla="*/ 0 w 2286"/>
                <a:gd name="connsiteY1" fmla="*/ 0 h 11658"/>
                <a:gd name="connsiteX2" fmla="*/ 0 w 2286"/>
                <a:gd name="connsiteY2" fmla="*/ 11659 h 11658"/>
              </a:gdLst>
              <a:ahLst/>
              <a:cxnLst>
                <a:cxn ang="0">
                  <a:pos x="connsiteX0" y="connsiteY0"/>
                </a:cxn>
                <a:cxn ang="0">
                  <a:pos x="connsiteX1" y="connsiteY1"/>
                </a:cxn>
                <a:cxn ang="0">
                  <a:pos x="connsiteX2" y="connsiteY2"/>
                </a:cxn>
              </a:cxnLst>
              <a:rect l="l" t="t" r="r" b="b"/>
              <a:pathLst>
                <a:path w="2286" h="11658">
                  <a:moveTo>
                    <a:pt x="0" y="11659"/>
                  </a:moveTo>
                  <a:cubicBezTo>
                    <a:pt x="0" y="7773"/>
                    <a:pt x="0" y="3887"/>
                    <a:pt x="0" y="0"/>
                  </a:cubicBezTo>
                  <a:cubicBezTo>
                    <a:pt x="0" y="3887"/>
                    <a:pt x="0" y="7773"/>
                    <a:pt x="0" y="11659"/>
                  </a:cubicBezTo>
                  <a:close/>
                </a:path>
              </a:pathLst>
            </a:custGeom>
            <a:solidFill>
              <a:srgbClr val="FFFFFF"/>
            </a:solidFill>
            <a:ln w="2286" cap="flat">
              <a:noFill/>
              <a:prstDash val="solid"/>
              <a:miter/>
            </a:ln>
          </p:spPr>
          <p:txBody>
            <a:bodyPr rtlCol="0" anchor="ctr"/>
            <a:lstStyle/>
            <a:p>
              <a:endParaRPr lang="en-US"/>
            </a:p>
          </p:txBody>
        </p:sp>
        <p:sp>
          <p:nvSpPr>
            <p:cNvPr id="56" name="Freeform 119">
              <a:extLst>
                <a:ext uri="{FF2B5EF4-FFF2-40B4-BE49-F238E27FC236}">
                  <a16:creationId xmlns:a16="http://schemas.microsoft.com/office/drawing/2014/main" id="{9C06D3FA-3851-5115-73B2-AB112F1E516F}"/>
                </a:ext>
              </a:extLst>
            </p:cNvPr>
            <p:cNvSpPr/>
            <p:nvPr/>
          </p:nvSpPr>
          <p:spPr>
            <a:xfrm>
              <a:off x="3689985" y="5704255"/>
              <a:ext cx="46405" cy="18973"/>
            </a:xfrm>
            <a:custGeom>
              <a:avLst/>
              <a:gdLst>
                <a:gd name="connsiteX0" fmla="*/ 46406 w 46405"/>
                <a:gd name="connsiteY0" fmla="*/ 18974 h 18973"/>
                <a:gd name="connsiteX1" fmla="*/ 14859 w 46405"/>
                <a:gd name="connsiteY1" fmla="*/ 3200 h 18973"/>
                <a:gd name="connsiteX2" fmla="*/ 0 w 46405"/>
                <a:gd name="connsiteY2" fmla="*/ 0 h 18973"/>
                <a:gd name="connsiteX3" fmla="*/ 14859 w 46405"/>
                <a:gd name="connsiteY3" fmla="*/ 3200 h 18973"/>
                <a:gd name="connsiteX4" fmla="*/ 46406 w 46405"/>
                <a:gd name="connsiteY4" fmla="*/ 18974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5" h="18973">
                  <a:moveTo>
                    <a:pt x="46406" y="18974"/>
                  </a:moveTo>
                  <a:cubicBezTo>
                    <a:pt x="36805" y="11658"/>
                    <a:pt x="26060" y="6401"/>
                    <a:pt x="14859" y="3200"/>
                  </a:cubicBezTo>
                  <a:cubicBezTo>
                    <a:pt x="9830" y="1829"/>
                    <a:pt x="5029" y="686"/>
                    <a:pt x="0" y="0"/>
                  </a:cubicBezTo>
                  <a:cubicBezTo>
                    <a:pt x="4801" y="914"/>
                    <a:pt x="9830" y="1829"/>
                    <a:pt x="14859" y="3200"/>
                  </a:cubicBezTo>
                  <a:cubicBezTo>
                    <a:pt x="26060" y="6172"/>
                    <a:pt x="36805" y="11430"/>
                    <a:pt x="46406" y="18974"/>
                  </a:cubicBezTo>
                  <a:close/>
                </a:path>
              </a:pathLst>
            </a:custGeom>
            <a:solidFill>
              <a:srgbClr val="FFFFFF"/>
            </a:solidFill>
            <a:ln w="2286" cap="flat">
              <a:noFill/>
              <a:prstDash val="solid"/>
              <a:miter/>
            </a:ln>
          </p:spPr>
          <p:txBody>
            <a:bodyPr rtlCol="0" anchor="ctr"/>
            <a:lstStyle/>
            <a:p>
              <a:endParaRPr lang="en-US"/>
            </a:p>
          </p:txBody>
        </p:sp>
        <p:sp>
          <p:nvSpPr>
            <p:cNvPr id="57" name="Freeform 120">
              <a:extLst>
                <a:ext uri="{FF2B5EF4-FFF2-40B4-BE49-F238E27FC236}">
                  <a16:creationId xmlns:a16="http://schemas.microsoft.com/office/drawing/2014/main" id="{1B6C9EA5-074E-035D-C219-CB202BCFCC25}"/>
                </a:ext>
              </a:extLst>
            </p:cNvPr>
            <p:cNvSpPr/>
            <p:nvPr/>
          </p:nvSpPr>
          <p:spPr>
            <a:xfrm>
              <a:off x="3467785" y="6158484"/>
              <a:ext cx="10515" cy="15087"/>
            </a:xfrm>
            <a:custGeom>
              <a:avLst/>
              <a:gdLst>
                <a:gd name="connsiteX0" fmla="*/ 0 w 10515"/>
                <a:gd name="connsiteY0" fmla="*/ 15088 h 15087"/>
                <a:gd name="connsiteX1" fmla="*/ 6858 w 10515"/>
                <a:gd name="connsiteY1" fmla="*/ 6401 h 15087"/>
                <a:gd name="connsiteX2" fmla="*/ 10516 w 10515"/>
                <a:gd name="connsiteY2" fmla="*/ 0 h 15087"/>
                <a:gd name="connsiteX3" fmla="*/ 6858 w 10515"/>
                <a:gd name="connsiteY3" fmla="*/ 6401 h 15087"/>
                <a:gd name="connsiteX4" fmla="*/ 0 w 10515"/>
                <a:gd name="connsiteY4" fmla="*/ 15088 h 1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 h="15087">
                  <a:moveTo>
                    <a:pt x="0" y="15088"/>
                  </a:moveTo>
                  <a:cubicBezTo>
                    <a:pt x="2515" y="12573"/>
                    <a:pt x="4572" y="9601"/>
                    <a:pt x="6858" y="6401"/>
                  </a:cubicBezTo>
                  <a:cubicBezTo>
                    <a:pt x="8230" y="4343"/>
                    <a:pt x="9601" y="2057"/>
                    <a:pt x="10516" y="0"/>
                  </a:cubicBezTo>
                  <a:cubicBezTo>
                    <a:pt x="9373" y="2286"/>
                    <a:pt x="8230" y="4343"/>
                    <a:pt x="6858" y="6401"/>
                  </a:cubicBezTo>
                  <a:cubicBezTo>
                    <a:pt x="4572" y="9830"/>
                    <a:pt x="2286" y="12573"/>
                    <a:pt x="0" y="15088"/>
                  </a:cubicBezTo>
                  <a:close/>
                </a:path>
              </a:pathLst>
            </a:custGeom>
            <a:solidFill>
              <a:srgbClr val="FFFFFF"/>
            </a:solidFill>
            <a:ln w="2286" cap="flat">
              <a:noFill/>
              <a:prstDash val="solid"/>
              <a:miter/>
            </a:ln>
          </p:spPr>
          <p:txBody>
            <a:bodyPr rtlCol="0" anchor="ctr"/>
            <a:lstStyle/>
            <a:p>
              <a:endParaRPr lang="en-US"/>
            </a:p>
          </p:txBody>
        </p:sp>
        <p:sp>
          <p:nvSpPr>
            <p:cNvPr id="58" name="Freeform 121">
              <a:extLst>
                <a:ext uri="{FF2B5EF4-FFF2-40B4-BE49-F238E27FC236}">
                  <a16:creationId xmlns:a16="http://schemas.microsoft.com/office/drawing/2014/main" id="{91AB2792-494A-63FF-609F-4E1F7F9546D8}"/>
                </a:ext>
              </a:extLst>
            </p:cNvPr>
            <p:cNvSpPr/>
            <p:nvPr/>
          </p:nvSpPr>
          <p:spPr>
            <a:xfrm>
              <a:off x="3583914" y="5926912"/>
              <a:ext cx="91211" cy="18489"/>
            </a:xfrm>
            <a:custGeom>
              <a:avLst/>
              <a:gdLst>
                <a:gd name="connsiteX0" fmla="*/ 14402 w 91211"/>
                <a:gd name="connsiteY0" fmla="*/ 5944 h 18489"/>
                <a:gd name="connsiteX1" fmla="*/ 0 w 91211"/>
                <a:gd name="connsiteY1" fmla="*/ 0 h 18489"/>
                <a:gd name="connsiteX2" fmla="*/ 14402 w 91211"/>
                <a:gd name="connsiteY2" fmla="*/ 5944 h 18489"/>
                <a:gd name="connsiteX3" fmla="*/ 91211 w 91211"/>
                <a:gd name="connsiteY3" fmla="*/ 18288 h 18489"/>
                <a:gd name="connsiteX4" fmla="*/ 14402 w 91211"/>
                <a:gd name="connsiteY4" fmla="*/ 5944 h 1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11" h="18489">
                  <a:moveTo>
                    <a:pt x="14402" y="5944"/>
                  </a:moveTo>
                  <a:cubicBezTo>
                    <a:pt x="9830" y="3429"/>
                    <a:pt x="4801" y="1372"/>
                    <a:pt x="0" y="0"/>
                  </a:cubicBezTo>
                  <a:cubicBezTo>
                    <a:pt x="4801" y="1600"/>
                    <a:pt x="9601" y="3658"/>
                    <a:pt x="14402" y="5944"/>
                  </a:cubicBezTo>
                  <a:cubicBezTo>
                    <a:pt x="44806" y="15545"/>
                    <a:pt x="70180" y="19203"/>
                    <a:pt x="91211" y="18288"/>
                  </a:cubicBezTo>
                  <a:cubicBezTo>
                    <a:pt x="69952" y="19431"/>
                    <a:pt x="44577" y="15774"/>
                    <a:pt x="14402" y="5944"/>
                  </a:cubicBezTo>
                  <a:close/>
                </a:path>
              </a:pathLst>
            </a:custGeom>
            <a:solidFill>
              <a:srgbClr val="FFFFFF"/>
            </a:solidFill>
            <a:ln w="2286" cap="flat">
              <a:noFill/>
              <a:prstDash val="solid"/>
              <a:miter/>
            </a:ln>
          </p:spPr>
          <p:txBody>
            <a:bodyPr rtlCol="0" anchor="ctr"/>
            <a:lstStyle/>
            <a:p>
              <a:endParaRPr lang="en-US"/>
            </a:p>
          </p:txBody>
        </p:sp>
        <p:sp>
          <p:nvSpPr>
            <p:cNvPr id="59" name="Freeform 122">
              <a:extLst>
                <a:ext uri="{FF2B5EF4-FFF2-40B4-BE49-F238E27FC236}">
                  <a16:creationId xmlns:a16="http://schemas.microsoft.com/office/drawing/2014/main" id="{9734FDE8-2EFD-AD56-BA41-CA99E17C2043}"/>
                </a:ext>
              </a:extLst>
            </p:cNvPr>
            <p:cNvSpPr/>
            <p:nvPr/>
          </p:nvSpPr>
          <p:spPr>
            <a:xfrm>
              <a:off x="2881884" y="6187744"/>
              <a:ext cx="4800" cy="228"/>
            </a:xfrm>
            <a:custGeom>
              <a:avLst/>
              <a:gdLst>
                <a:gd name="connsiteX0" fmla="*/ 4801 w 4800"/>
                <a:gd name="connsiteY0" fmla="*/ 228 h 228"/>
                <a:gd name="connsiteX1" fmla="*/ 0 w 4800"/>
                <a:gd name="connsiteY1" fmla="*/ 0 h 228"/>
                <a:gd name="connsiteX2" fmla="*/ 4801 w 4800"/>
                <a:gd name="connsiteY2" fmla="*/ 228 h 228"/>
              </a:gdLst>
              <a:ahLst/>
              <a:cxnLst>
                <a:cxn ang="0">
                  <a:pos x="connsiteX0" y="connsiteY0"/>
                </a:cxn>
                <a:cxn ang="0">
                  <a:pos x="connsiteX1" y="connsiteY1"/>
                </a:cxn>
                <a:cxn ang="0">
                  <a:pos x="connsiteX2" y="connsiteY2"/>
                </a:cxn>
              </a:cxnLst>
              <a:rect l="l" t="t" r="r" b="b"/>
              <a:pathLst>
                <a:path w="4800" h="228">
                  <a:moveTo>
                    <a:pt x="4801" y="228"/>
                  </a:moveTo>
                  <a:cubicBezTo>
                    <a:pt x="3200" y="228"/>
                    <a:pt x="1600" y="228"/>
                    <a:pt x="0" y="0"/>
                  </a:cubicBezTo>
                  <a:cubicBezTo>
                    <a:pt x="1600" y="228"/>
                    <a:pt x="3200" y="228"/>
                    <a:pt x="4801" y="228"/>
                  </a:cubicBezTo>
                  <a:close/>
                </a:path>
              </a:pathLst>
            </a:custGeom>
            <a:solidFill>
              <a:srgbClr val="FFFFFF"/>
            </a:solidFill>
            <a:ln w="2286" cap="flat">
              <a:noFill/>
              <a:prstDash val="solid"/>
              <a:miter/>
            </a:ln>
          </p:spPr>
          <p:txBody>
            <a:bodyPr rtlCol="0" anchor="ctr"/>
            <a:lstStyle/>
            <a:p>
              <a:endParaRPr lang="en-US"/>
            </a:p>
          </p:txBody>
        </p:sp>
        <p:sp>
          <p:nvSpPr>
            <p:cNvPr id="60" name="Freeform 123">
              <a:extLst>
                <a:ext uri="{FF2B5EF4-FFF2-40B4-BE49-F238E27FC236}">
                  <a16:creationId xmlns:a16="http://schemas.microsoft.com/office/drawing/2014/main" id="{697A7281-938C-61EC-D543-058A26B43DA6}"/>
                </a:ext>
              </a:extLst>
            </p:cNvPr>
            <p:cNvSpPr/>
            <p:nvPr/>
          </p:nvSpPr>
          <p:spPr>
            <a:xfrm>
              <a:off x="3668039" y="5702198"/>
              <a:ext cx="21945" cy="2057"/>
            </a:xfrm>
            <a:custGeom>
              <a:avLst/>
              <a:gdLst>
                <a:gd name="connsiteX0" fmla="*/ 0 w 21945"/>
                <a:gd name="connsiteY0" fmla="*/ 0 h 2057"/>
                <a:gd name="connsiteX1" fmla="*/ 21946 w 21945"/>
                <a:gd name="connsiteY1" fmla="*/ 2058 h 2057"/>
                <a:gd name="connsiteX2" fmla="*/ 0 w 21945"/>
                <a:gd name="connsiteY2" fmla="*/ 0 h 2057"/>
              </a:gdLst>
              <a:ahLst/>
              <a:cxnLst>
                <a:cxn ang="0">
                  <a:pos x="connsiteX0" y="connsiteY0"/>
                </a:cxn>
                <a:cxn ang="0">
                  <a:pos x="connsiteX1" y="connsiteY1"/>
                </a:cxn>
                <a:cxn ang="0">
                  <a:pos x="connsiteX2" y="connsiteY2"/>
                </a:cxn>
              </a:cxnLst>
              <a:rect l="l" t="t" r="r" b="b"/>
              <a:pathLst>
                <a:path w="21945" h="2057">
                  <a:moveTo>
                    <a:pt x="0" y="0"/>
                  </a:moveTo>
                  <a:cubicBezTo>
                    <a:pt x="7315" y="0"/>
                    <a:pt x="14630" y="915"/>
                    <a:pt x="21946" y="2058"/>
                  </a:cubicBezTo>
                  <a:cubicBezTo>
                    <a:pt x="14402" y="686"/>
                    <a:pt x="7087" y="0"/>
                    <a:pt x="0" y="0"/>
                  </a:cubicBezTo>
                  <a:close/>
                </a:path>
              </a:pathLst>
            </a:custGeom>
            <a:solidFill>
              <a:srgbClr val="FFFFFF"/>
            </a:solidFill>
            <a:ln w="2286" cap="flat">
              <a:noFill/>
              <a:prstDash val="solid"/>
              <a:miter/>
            </a:ln>
          </p:spPr>
          <p:txBody>
            <a:bodyPr rtlCol="0" anchor="ctr"/>
            <a:lstStyle/>
            <a:p>
              <a:endParaRPr lang="en-US"/>
            </a:p>
          </p:txBody>
        </p:sp>
        <p:sp>
          <p:nvSpPr>
            <p:cNvPr id="61" name="Freeform 124">
              <a:extLst>
                <a:ext uri="{FF2B5EF4-FFF2-40B4-BE49-F238E27FC236}">
                  <a16:creationId xmlns:a16="http://schemas.microsoft.com/office/drawing/2014/main" id="{387A0BBD-6F5D-8D7C-B3F9-30EF084BCFFA}"/>
                </a:ext>
              </a:extLst>
            </p:cNvPr>
            <p:cNvSpPr/>
            <p:nvPr/>
          </p:nvSpPr>
          <p:spPr>
            <a:xfrm>
              <a:off x="3605174" y="5706541"/>
              <a:ext cx="27203" cy="10744"/>
            </a:xfrm>
            <a:custGeom>
              <a:avLst/>
              <a:gdLst>
                <a:gd name="connsiteX0" fmla="*/ 0 w 27203"/>
                <a:gd name="connsiteY0" fmla="*/ 10744 h 10744"/>
                <a:gd name="connsiteX1" fmla="*/ 27203 w 27203"/>
                <a:gd name="connsiteY1" fmla="*/ 0 h 10744"/>
                <a:gd name="connsiteX2" fmla="*/ 0 w 27203"/>
                <a:gd name="connsiteY2" fmla="*/ 10744 h 10744"/>
              </a:gdLst>
              <a:ahLst/>
              <a:cxnLst>
                <a:cxn ang="0">
                  <a:pos x="connsiteX0" y="connsiteY0"/>
                </a:cxn>
                <a:cxn ang="0">
                  <a:pos x="connsiteX1" y="connsiteY1"/>
                </a:cxn>
                <a:cxn ang="0">
                  <a:pos x="connsiteX2" y="connsiteY2"/>
                </a:cxn>
              </a:cxnLst>
              <a:rect l="l" t="t" r="r" b="b"/>
              <a:pathLst>
                <a:path w="27203" h="10744">
                  <a:moveTo>
                    <a:pt x="0" y="10744"/>
                  </a:moveTo>
                  <a:cubicBezTo>
                    <a:pt x="8915" y="5943"/>
                    <a:pt x="17831" y="2514"/>
                    <a:pt x="27203" y="0"/>
                  </a:cubicBezTo>
                  <a:cubicBezTo>
                    <a:pt x="18059" y="2514"/>
                    <a:pt x="8915" y="6172"/>
                    <a:pt x="0" y="10744"/>
                  </a:cubicBezTo>
                  <a:close/>
                </a:path>
              </a:pathLst>
            </a:custGeom>
            <a:solidFill>
              <a:srgbClr val="FFFFFF"/>
            </a:solidFill>
            <a:ln w="2286" cap="flat">
              <a:noFill/>
              <a:prstDash val="solid"/>
              <a:miter/>
            </a:ln>
          </p:spPr>
          <p:txBody>
            <a:bodyPr rtlCol="0" anchor="ctr"/>
            <a:lstStyle/>
            <a:p>
              <a:endParaRPr lang="en-US"/>
            </a:p>
          </p:txBody>
        </p:sp>
        <p:sp>
          <p:nvSpPr>
            <p:cNvPr id="62" name="Freeform 125">
              <a:extLst>
                <a:ext uri="{FF2B5EF4-FFF2-40B4-BE49-F238E27FC236}">
                  <a16:creationId xmlns:a16="http://schemas.microsoft.com/office/drawing/2014/main" id="{62BCC1A0-CCC2-EA9A-86F6-2EADF1F2D3C0}"/>
                </a:ext>
              </a:extLst>
            </p:cNvPr>
            <p:cNvSpPr/>
            <p:nvPr/>
          </p:nvSpPr>
          <p:spPr>
            <a:xfrm>
              <a:off x="3744620" y="5730316"/>
              <a:ext cx="9829" cy="11430"/>
            </a:xfrm>
            <a:custGeom>
              <a:avLst/>
              <a:gdLst>
                <a:gd name="connsiteX0" fmla="*/ 0 w 9829"/>
                <a:gd name="connsiteY0" fmla="*/ 0 h 11430"/>
                <a:gd name="connsiteX1" fmla="*/ 9830 w 9829"/>
                <a:gd name="connsiteY1" fmla="*/ 11430 h 11430"/>
                <a:gd name="connsiteX2" fmla="*/ 0 w 9829"/>
                <a:gd name="connsiteY2" fmla="*/ 0 h 11430"/>
              </a:gdLst>
              <a:ahLst/>
              <a:cxnLst>
                <a:cxn ang="0">
                  <a:pos x="connsiteX0" y="connsiteY0"/>
                </a:cxn>
                <a:cxn ang="0">
                  <a:pos x="connsiteX1" y="connsiteY1"/>
                </a:cxn>
                <a:cxn ang="0">
                  <a:pos x="connsiteX2" y="connsiteY2"/>
                </a:cxn>
              </a:cxnLst>
              <a:rect l="l" t="t" r="r" b="b"/>
              <a:pathLst>
                <a:path w="9829" h="11430">
                  <a:moveTo>
                    <a:pt x="0" y="0"/>
                  </a:moveTo>
                  <a:cubicBezTo>
                    <a:pt x="3429" y="3429"/>
                    <a:pt x="6858" y="7315"/>
                    <a:pt x="9830" y="11430"/>
                  </a:cubicBezTo>
                  <a:cubicBezTo>
                    <a:pt x="6629" y="7315"/>
                    <a:pt x="3429" y="3658"/>
                    <a:pt x="0" y="0"/>
                  </a:cubicBezTo>
                  <a:close/>
                </a:path>
              </a:pathLst>
            </a:custGeom>
            <a:solidFill>
              <a:srgbClr val="FFFFFF"/>
            </a:solidFill>
            <a:ln w="2286" cap="flat">
              <a:noFill/>
              <a:prstDash val="solid"/>
              <a:miter/>
            </a:ln>
          </p:spPr>
          <p:txBody>
            <a:bodyPr rtlCol="0" anchor="ctr"/>
            <a:lstStyle/>
            <a:p>
              <a:endParaRPr lang="en-US"/>
            </a:p>
          </p:txBody>
        </p:sp>
        <p:sp>
          <p:nvSpPr>
            <p:cNvPr id="63" name="Freeform 126">
              <a:extLst>
                <a:ext uri="{FF2B5EF4-FFF2-40B4-BE49-F238E27FC236}">
                  <a16:creationId xmlns:a16="http://schemas.microsoft.com/office/drawing/2014/main" id="{0863C26E-9A60-30E2-49F0-EC63FD0966CD}"/>
                </a:ext>
              </a:extLst>
            </p:cNvPr>
            <p:cNvSpPr/>
            <p:nvPr/>
          </p:nvSpPr>
          <p:spPr>
            <a:xfrm>
              <a:off x="3754221" y="5741746"/>
              <a:ext cx="6400" cy="9829"/>
            </a:xfrm>
            <a:custGeom>
              <a:avLst/>
              <a:gdLst>
                <a:gd name="connsiteX0" fmla="*/ 0 w 6400"/>
                <a:gd name="connsiteY0" fmla="*/ 0 h 9829"/>
                <a:gd name="connsiteX1" fmla="*/ 6401 w 6400"/>
                <a:gd name="connsiteY1" fmla="*/ 9830 h 9829"/>
                <a:gd name="connsiteX2" fmla="*/ 0 w 6400"/>
                <a:gd name="connsiteY2" fmla="*/ 0 h 9829"/>
              </a:gdLst>
              <a:ahLst/>
              <a:cxnLst>
                <a:cxn ang="0">
                  <a:pos x="connsiteX0" y="connsiteY0"/>
                </a:cxn>
                <a:cxn ang="0">
                  <a:pos x="connsiteX1" y="connsiteY1"/>
                </a:cxn>
                <a:cxn ang="0">
                  <a:pos x="connsiteX2" y="connsiteY2"/>
                </a:cxn>
              </a:cxnLst>
              <a:rect l="l" t="t" r="r" b="b"/>
              <a:pathLst>
                <a:path w="6400" h="9829">
                  <a:moveTo>
                    <a:pt x="0" y="0"/>
                  </a:moveTo>
                  <a:cubicBezTo>
                    <a:pt x="2286" y="3201"/>
                    <a:pt x="4343" y="6401"/>
                    <a:pt x="6401" y="9830"/>
                  </a:cubicBezTo>
                  <a:cubicBezTo>
                    <a:pt x="4343" y="6630"/>
                    <a:pt x="2286" y="3201"/>
                    <a:pt x="0" y="0"/>
                  </a:cubicBezTo>
                  <a:close/>
                </a:path>
              </a:pathLst>
            </a:custGeom>
            <a:solidFill>
              <a:srgbClr val="FFFFFF"/>
            </a:solidFill>
            <a:ln w="2286" cap="flat">
              <a:noFill/>
              <a:prstDash val="solid"/>
              <a:miter/>
            </a:ln>
          </p:spPr>
          <p:txBody>
            <a:bodyPr rtlCol="0" anchor="ctr"/>
            <a:lstStyle/>
            <a:p>
              <a:endParaRPr lang="en-US"/>
            </a:p>
          </p:txBody>
        </p:sp>
        <p:sp>
          <p:nvSpPr>
            <p:cNvPr id="64" name="Freeform 127">
              <a:extLst>
                <a:ext uri="{FF2B5EF4-FFF2-40B4-BE49-F238E27FC236}">
                  <a16:creationId xmlns:a16="http://schemas.microsoft.com/office/drawing/2014/main" id="{E4C1E361-5FB9-1674-ACEA-04829E066B97}"/>
                </a:ext>
              </a:extLst>
            </p:cNvPr>
            <p:cNvSpPr/>
            <p:nvPr/>
          </p:nvSpPr>
          <p:spPr>
            <a:xfrm>
              <a:off x="3512362" y="5742203"/>
              <a:ext cx="3657" cy="2514"/>
            </a:xfrm>
            <a:custGeom>
              <a:avLst/>
              <a:gdLst>
                <a:gd name="connsiteX0" fmla="*/ 0 w 3657"/>
                <a:gd name="connsiteY0" fmla="*/ 0 h 2514"/>
                <a:gd name="connsiteX1" fmla="*/ 3658 w 3657"/>
                <a:gd name="connsiteY1" fmla="*/ 2515 h 2514"/>
                <a:gd name="connsiteX2" fmla="*/ 0 w 3657"/>
                <a:gd name="connsiteY2" fmla="*/ 0 h 2514"/>
              </a:gdLst>
              <a:ahLst/>
              <a:cxnLst>
                <a:cxn ang="0">
                  <a:pos x="connsiteX0" y="connsiteY0"/>
                </a:cxn>
                <a:cxn ang="0">
                  <a:pos x="connsiteX1" y="connsiteY1"/>
                </a:cxn>
                <a:cxn ang="0">
                  <a:pos x="connsiteX2" y="connsiteY2"/>
                </a:cxn>
              </a:cxnLst>
              <a:rect l="l" t="t" r="r" b="b"/>
              <a:pathLst>
                <a:path w="3657" h="2514">
                  <a:moveTo>
                    <a:pt x="0" y="0"/>
                  </a:moveTo>
                  <a:cubicBezTo>
                    <a:pt x="1143" y="915"/>
                    <a:pt x="2286" y="1829"/>
                    <a:pt x="3658" y="2515"/>
                  </a:cubicBezTo>
                  <a:cubicBezTo>
                    <a:pt x="2286" y="1829"/>
                    <a:pt x="1143" y="915"/>
                    <a:pt x="0" y="0"/>
                  </a:cubicBezTo>
                  <a:close/>
                </a:path>
              </a:pathLst>
            </a:custGeom>
            <a:solidFill>
              <a:srgbClr val="FFFFFF"/>
            </a:solidFill>
            <a:ln w="2286" cap="flat">
              <a:noFill/>
              <a:prstDash val="solid"/>
              <a:miter/>
            </a:ln>
          </p:spPr>
          <p:txBody>
            <a:bodyPr rtlCol="0" anchor="ctr"/>
            <a:lstStyle/>
            <a:p>
              <a:endParaRPr lang="en-US"/>
            </a:p>
          </p:txBody>
        </p:sp>
        <p:sp>
          <p:nvSpPr>
            <p:cNvPr id="65" name="Freeform 128">
              <a:extLst>
                <a:ext uri="{FF2B5EF4-FFF2-40B4-BE49-F238E27FC236}">
                  <a16:creationId xmlns:a16="http://schemas.microsoft.com/office/drawing/2014/main" id="{5F156C07-EC06-05F4-4C7E-BA76227D261E}"/>
                </a:ext>
              </a:extLst>
            </p:cNvPr>
            <p:cNvSpPr/>
            <p:nvPr/>
          </p:nvSpPr>
          <p:spPr>
            <a:xfrm>
              <a:off x="3501161" y="5978575"/>
              <a:ext cx="1371" cy="14630"/>
            </a:xfrm>
            <a:custGeom>
              <a:avLst/>
              <a:gdLst>
                <a:gd name="connsiteX0" fmla="*/ 1372 w 1371"/>
                <a:gd name="connsiteY0" fmla="*/ 0 h 14630"/>
                <a:gd name="connsiteX1" fmla="*/ 0 w 1371"/>
                <a:gd name="connsiteY1" fmla="*/ 14630 h 14630"/>
                <a:gd name="connsiteX2" fmla="*/ 1372 w 1371"/>
                <a:gd name="connsiteY2" fmla="*/ 0 h 14630"/>
              </a:gdLst>
              <a:ahLst/>
              <a:cxnLst>
                <a:cxn ang="0">
                  <a:pos x="connsiteX0" y="connsiteY0"/>
                </a:cxn>
                <a:cxn ang="0">
                  <a:pos x="connsiteX1" y="connsiteY1"/>
                </a:cxn>
                <a:cxn ang="0">
                  <a:pos x="connsiteX2" y="connsiteY2"/>
                </a:cxn>
              </a:cxnLst>
              <a:rect l="l" t="t" r="r" b="b"/>
              <a:pathLst>
                <a:path w="1371" h="14630">
                  <a:moveTo>
                    <a:pt x="1372" y="0"/>
                  </a:moveTo>
                  <a:cubicBezTo>
                    <a:pt x="686" y="4800"/>
                    <a:pt x="229" y="9830"/>
                    <a:pt x="0" y="14630"/>
                  </a:cubicBezTo>
                  <a:cubicBezTo>
                    <a:pt x="229" y="9601"/>
                    <a:pt x="914" y="4800"/>
                    <a:pt x="1372" y="0"/>
                  </a:cubicBezTo>
                  <a:close/>
                </a:path>
              </a:pathLst>
            </a:custGeom>
            <a:solidFill>
              <a:srgbClr val="FFFFFF"/>
            </a:solidFill>
            <a:ln w="2286" cap="flat">
              <a:noFill/>
              <a:prstDash val="solid"/>
              <a:miter/>
            </a:ln>
          </p:spPr>
          <p:txBody>
            <a:bodyPr rtlCol="0" anchor="ctr"/>
            <a:lstStyle/>
            <a:p>
              <a:endParaRPr lang="en-US"/>
            </a:p>
          </p:txBody>
        </p:sp>
        <p:sp>
          <p:nvSpPr>
            <p:cNvPr id="66" name="Freeform 129">
              <a:extLst>
                <a:ext uri="{FF2B5EF4-FFF2-40B4-BE49-F238E27FC236}">
                  <a16:creationId xmlns:a16="http://schemas.microsoft.com/office/drawing/2014/main" id="{A5685826-0A6C-1FEB-0CDD-15443761EDEC}"/>
                </a:ext>
              </a:extLst>
            </p:cNvPr>
            <p:cNvSpPr/>
            <p:nvPr/>
          </p:nvSpPr>
          <p:spPr>
            <a:xfrm>
              <a:off x="3501390" y="5671108"/>
              <a:ext cx="2286" cy="25374"/>
            </a:xfrm>
            <a:custGeom>
              <a:avLst/>
              <a:gdLst>
                <a:gd name="connsiteX0" fmla="*/ 2286 w 2286"/>
                <a:gd name="connsiteY0" fmla="*/ 0 h 25374"/>
                <a:gd name="connsiteX1" fmla="*/ 0 w 2286"/>
                <a:gd name="connsiteY1" fmla="*/ 25374 h 25374"/>
                <a:gd name="connsiteX2" fmla="*/ 2286 w 2286"/>
                <a:gd name="connsiteY2" fmla="*/ 0 h 25374"/>
              </a:gdLst>
              <a:ahLst/>
              <a:cxnLst>
                <a:cxn ang="0">
                  <a:pos x="connsiteX0" y="connsiteY0"/>
                </a:cxn>
                <a:cxn ang="0">
                  <a:pos x="connsiteX1" y="connsiteY1"/>
                </a:cxn>
                <a:cxn ang="0">
                  <a:pos x="connsiteX2" y="connsiteY2"/>
                </a:cxn>
              </a:cxnLst>
              <a:rect l="l" t="t" r="r" b="b"/>
              <a:pathLst>
                <a:path w="2286" h="25374">
                  <a:moveTo>
                    <a:pt x="2286" y="0"/>
                  </a:moveTo>
                  <a:cubicBezTo>
                    <a:pt x="1829" y="8458"/>
                    <a:pt x="914" y="16916"/>
                    <a:pt x="0" y="25374"/>
                  </a:cubicBezTo>
                  <a:cubicBezTo>
                    <a:pt x="914" y="16916"/>
                    <a:pt x="1829" y="8458"/>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130">
              <a:extLst>
                <a:ext uri="{FF2B5EF4-FFF2-40B4-BE49-F238E27FC236}">
                  <a16:creationId xmlns:a16="http://schemas.microsoft.com/office/drawing/2014/main" id="{1EDCD089-9522-431A-79F1-82A5ADB4B0DC}"/>
                </a:ext>
              </a:extLst>
            </p:cNvPr>
            <p:cNvSpPr/>
            <p:nvPr/>
          </p:nvSpPr>
          <p:spPr>
            <a:xfrm>
              <a:off x="3537966" y="5923940"/>
              <a:ext cx="7772" cy="914"/>
            </a:xfrm>
            <a:custGeom>
              <a:avLst/>
              <a:gdLst>
                <a:gd name="connsiteX0" fmla="*/ 7772 w 7772"/>
                <a:gd name="connsiteY0" fmla="*/ 0 h 914"/>
                <a:gd name="connsiteX1" fmla="*/ 0 w 7772"/>
                <a:gd name="connsiteY1" fmla="*/ 915 h 914"/>
                <a:gd name="connsiteX2" fmla="*/ 7772 w 7772"/>
                <a:gd name="connsiteY2" fmla="*/ 0 h 914"/>
              </a:gdLst>
              <a:ahLst/>
              <a:cxnLst>
                <a:cxn ang="0">
                  <a:pos x="connsiteX0" y="connsiteY0"/>
                </a:cxn>
                <a:cxn ang="0">
                  <a:pos x="connsiteX1" y="connsiteY1"/>
                </a:cxn>
                <a:cxn ang="0">
                  <a:pos x="connsiteX2" y="connsiteY2"/>
                </a:cxn>
              </a:cxnLst>
              <a:rect l="l" t="t" r="r" b="b"/>
              <a:pathLst>
                <a:path w="7772" h="914">
                  <a:moveTo>
                    <a:pt x="7772" y="0"/>
                  </a:moveTo>
                  <a:cubicBezTo>
                    <a:pt x="5258" y="229"/>
                    <a:pt x="2515" y="686"/>
                    <a:pt x="0" y="915"/>
                  </a:cubicBezTo>
                  <a:cubicBezTo>
                    <a:pt x="2515" y="686"/>
                    <a:pt x="5258" y="229"/>
                    <a:pt x="7772" y="0"/>
                  </a:cubicBezTo>
                  <a:close/>
                </a:path>
              </a:pathLst>
            </a:custGeom>
            <a:solidFill>
              <a:srgbClr val="FFFFFF"/>
            </a:solidFill>
            <a:ln w="2286" cap="flat">
              <a:noFill/>
              <a:prstDash val="solid"/>
              <a:miter/>
            </a:ln>
          </p:spPr>
          <p:txBody>
            <a:bodyPr rtlCol="0" anchor="ctr"/>
            <a:lstStyle/>
            <a:p>
              <a:endParaRPr lang="en-US"/>
            </a:p>
          </p:txBody>
        </p:sp>
        <p:sp>
          <p:nvSpPr>
            <p:cNvPr id="68" name="Freeform 131">
              <a:extLst>
                <a:ext uri="{FF2B5EF4-FFF2-40B4-BE49-F238E27FC236}">
                  <a16:creationId xmlns:a16="http://schemas.microsoft.com/office/drawing/2014/main" id="{AFC3D465-257E-3A4D-0721-A397EE8AC3ED}"/>
                </a:ext>
              </a:extLst>
            </p:cNvPr>
            <p:cNvSpPr/>
            <p:nvPr/>
          </p:nvSpPr>
          <p:spPr>
            <a:xfrm>
              <a:off x="3511677" y="5934227"/>
              <a:ext cx="3429" cy="4114"/>
            </a:xfrm>
            <a:custGeom>
              <a:avLst/>
              <a:gdLst>
                <a:gd name="connsiteX0" fmla="*/ 3429 w 3429"/>
                <a:gd name="connsiteY0" fmla="*/ 0 h 4114"/>
                <a:gd name="connsiteX1" fmla="*/ 0 w 3429"/>
                <a:gd name="connsiteY1" fmla="*/ 4115 h 4114"/>
                <a:gd name="connsiteX2" fmla="*/ 3429 w 3429"/>
                <a:gd name="connsiteY2" fmla="*/ 0 h 4114"/>
              </a:gdLst>
              <a:ahLst/>
              <a:cxnLst>
                <a:cxn ang="0">
                  <a:pos x="connsiteX0" y="connsiteY0"/>
                </a:cxn>
                <a:cxn ang="0">
                  <a:pos x="connsiteX1" y="connsiteY1"/>
                </a:cxn>
                <a:cxn ang="0">
                  <a:pos x="connsiteX2" y="connsiteY2"/>
                </a:cxn>
              </a:cxnLst>
              <a:rect l="l" t="t" r="r" b="b"/>
              <a:pathLst>
                <a:path w="3429" h="4114">
                  <a:moveTo>
                    <a:pt x="3429" y="0"/>
                  </a:moveTo>
                  <a:cubicBezTo>
                    <a:pt x="2057" y="1143"/>
                    <a:pt x="914" y="2515"/>
                    <a:pt x="0" y="4115"/>
                  </a:cubicBezTo>
                  <a:cubicBezTo>
                    <a:pt x="1143" y="2515"/>
                    <a:pt x="2286" y="1143"/>
                    <a:pt x="3429" y="0"/>
                  </a:cubicBezTo>
                  <a:close/>
                </a:path>
              </a:pathLst>
            </a:custGeom>
            <a:solidFill>
              <a:srgbClr val="FFFFFF"/>
            </a:solidFill>
            <a:ln w="2286" cap="flat">
              <a:noFill/>
              <a:prstDash val="solid"/>
              <a:miter/>
            </a:ln>
          </p:spPr>
          <p:txBody>
            <a:bodyPr rtlCol="0" anchor="ctr"/>
            <a:lstStyle/>
            <a:p>
              <a:endParaRPr lang="en-US"/>
            </a:p>
          </p:txBody>
        </p:sp>
        <p:sp>
          <p:nvSpPr>
            <p:cNvPr id="69" name="Freeform 132">
              <a:extLst>
                <a:ext uri="{FF2B5EF4-FFF2-40B4-BE49-F238E27FC236}">
                  <a16:creationId xmlns:a16="http://schemas.microsoft.com/office/drawing/2014/main" id="{C47A0406-539D-F2B7-8CDF-2995CF3FECCA}"/>
                </a:ext>
              </a:extLst>
            </p:cNvPr>
            <p:cNvSpPr/>
            <p:nvPr/>
          </p:nvSpPr>
          <p:spPr>
            <a:xfrm>
              <a:off x="2829763" y="6185687"/>
              <a:ext cx="3429" cy="228"/>
            </a:xfrm>
            <a:custGeom>
              <a:avLst/>
              <a:gdLst>
                <a:gd name="connsiteX0" fmla="*/ 3429 w 3429"/>
                <a:gd name="connsiteY0" fmla="*/ 229 h 228"/>
                <a:gd name="connsiteX1" fmla="*/ 0 w 3429"/>
                <a:gd name="connsiteY1" fmla="*/ 0 h 228"/>
                <a:gd name="connsiteX2" fmla="*/ 3429 w 3429"/>
                <a:gd name="connsiteY2" fmla="*/ 229 h 228"/>
              </a:gdLst>
              <a:ahLst/>
              <a:cxnLst>
                <a:cxn ang="0">
                  <a:pos x="connsiteX0" y="connsiteY0"/>
                </a:cxn>
                <a:cxn ang="0">
                  <a:pos x="connsiteX1" y="connsiteY1"/>
                </a:cxn>
                <a:cxn ang="0">
                  <a:pos x="connsiteX2" y="connsiteY2"/>
                </a:cxn>
              </a:cxnLst>
              <a:rect l="l" t="t" r="r" b="b"/>
              <a:pathLst>
                <a:path w="3429" h="228">
                  <a:moveTo>
                    <a:pt x="3429" y="229"/>
                  </a:moveTo>
                  <a:cubicBezTo>
                    <a:pt x="2286" y="229"/>
                    <a:pt x="1143" y="0"/>
                    <a:pt x="0" y="0"/>
                  </a:cubicBezTo>
                  <a:cubicBezTo>
                    <a:pt x="1143" y="0"/>
                    <a:pt x="2286" y="229"/>
                    <a:pt x="3429" y="229"/>
                  </a:cubicBezTo>
                  <a:close/>
                </a:path>
              </a:pathLst>
            </a:custGeom>
            <a:solidFill>
              <a:srgbClr val="FFFFFF"/>
            </a:solidFill>
            <a:ln w="2286" cap="flat">
              <a:noFill/>
              <a:prstDash val="solid"/>
              <a:miter/>
            </a:ln>
          </p:spPr>
          <p:txBody>
            <a:bodyPr rtlCol="0" anchor="ctr"/>
            <a:lstStyle/>
            <a:p>
              <a:endParaRPr lang="en-US"/>
            </a:p>
          </p:txBody>
        </p:sp>
        <p:sp>
          <p:nvSpPr>
            <p:cNvPr id="70" name="Freeform 133">
              <a:extLst>
                <a:ext uri="{FF2B5EF4-FFF2-40B4-BE49-F238E27FC236}">
                  <a16:creationId xmlns:a16="http://schemas.microsoft.com/office/drawing/2014/main" id="{5429563B-2203-1C10-85E8-08843FD5458D}"/>
                </a:ext>
              </a:extLst>
            </p:cNvPr>
            <p:cNvSpPr/>
            <p:nvPr/>
          </p:nvSpPr>
          <p:spPr>
            <a:xfrm>
              <a:off x="3765880" y="5762777"/>
              <a:ext cx="2971" cy="8001"/>
            </a:xfrm>
            <a:custGeom>
              <a:avLst/>
              <a:gdLst>
                <a:gd name="connsiteX0" fmla="*/ 0 w 2971"/>
                <a:gd name="connsiteY0" fmla="*/ 0 h 8001"/>
                <a:gd name="connsiteX1" fmla="*/ 2972 w 2971"/>
                <a:gd name="connsiteY1" fmla="*/ 8001 h 8001"/>
                <a:gd name="connsiteX2" fmla="*/ 0 w 2971"/>
                <a:gd name="connsiteY2" fmla="*/ 0 h 8001"/>
              </a:gdLst>
              <a:ahLst/>
              <a:cxnLst>
                <a:cxn ang="0">
                  <a:pos x="connsiteX0" y="connsiteY0"/>
                </a:cxn>
                <a:cxn ang="0">
                  <a:pos x="connsiteX1" y="connsiteY1"/>
                </a:cxn>
                <a:cxn ang="0">
                  <a:pos x="connsiteX2" y="connsiteY2"/>
                </a:cxn>
              </a:cxnLst>
              <a:rect l="l" t="t" r="r" b="b"/>
              <a:pathLst>
                <a:path w="2971" h="8001">
                  <a:moveTo>
                    <a:pt x="0" y="0"/>
                  </a:moveTo>
                  <a:cubicBezTo>
                    <a:pt x="1143" y="2515"/>
                    <a:pt x="2057" y="5258"/>
                    <a:pt x="2972" y="8001"/>
                  </a:cubicBezTo>
                  <a:cubicBezTo>
                    <a:pt x="2057" y="5258"/>
                    <a:pt x="1143" y="2744"/>
                    <a:pt x="0" y="0"/>
                  </a:cubicBezTo>
                  <a:close/>
                </a:path>
              </a:pathLst>
            </a:custGeom>
            <a:solidFill>
              <a:srgbClr val="FFFFFF"/>
            </a:solidFill>
            <a:ln w="2286" cap="flat">
              <a:noFill/>
              <a:prstDash val="solid"/>
              <a:miter/>
            </a:ln>
          </p:spPr>
          <p:txBody>
            <a:bodyPr rtlCol="0" anchor="ctr"/>
            <a:lstStyle/>
            <a:p>
              <a:endParaRPr lang="en-US"/>
            </a:p>
          </p:txBody>
        </p:sp>
        <p:sp>
          <p:nvSpPr>
            <p:cNvPr id="71" name="Freeform 134">
              <a:extLst>
                <a:ext uri="{FF2B5EF4-FFF2-40B4-BE49-F238E27FC236}">
                  <a16:creationId xmlns:a16="http://schemas.microsoft.com/office/drawing/2014/main" id="{864FB143-7E73-1E64-274D-F97A7CC69AE2}"/>
                </a:ext>
              </a:extLst>
            </p:cNvPr>
            <p:cNvSpPr/>
            <p:nvPr/>
          </p:nvSpPr>
          <p:spPr>
            <a:xfrm>
              <a:off x="3762451" y="5755462"/>
              <a:ext cx="3429" cy="7543"/>
            </a:xfrm>
            <a:custGeom>
              <a:avLst/>
              <a:gdLst>
                <a:gd name="connsiteX0" fmla="*/ 0 w 3429"/>
                <a:gd name="connsiteY0" fmla="*/ 0 h 7543"/>
                <a:gd name="connsiteX1" fmla="*/ 3429 w 3429"/>
                <a:gd name="connsiteY1" fmla="*/ 7544 h 7543"/>
                <a:gd name="connsiteX2" fmla="*/ 0 w 3429"/>
                <a:gd name="connsiteY2" fmla="*/ 0 h 7543"/>
              </a:gdLst>
              <a:ahLst/>
              <a:cxnLst>
                <a:cxn ang="0">
                  <a:pos x="connsiteX0" y="connsiteY0"/>
                </a:cxn>
                <a:cxn ang="0">
                  <a:pos x="connsiteX1" y="connsiteY1"/>
                </a:cxn>
                <a:cxn ang="0">
                  <a:pos x="connsiteX2" y="connsiteY2"/>
                </a:cxn>
              </a:cxnLst>
              <a:rect l="l" t="t" r="r" b="b"/>
              <a:pathLst>
                <a:path w="3429" h="7543">
                  <a:moveTo>
                    <a:pt x="0" y="0"/>
                  </a:moveTo>
                  <a:cubicBezTo>
                    <a:pt x="1143" y="2515"/>
                    <a:pt x="2286" y="5029"/>
                    <a:pt x="3429" y="7544"/>
                  </a:cubicBezTo>
                  <a:cubicBezTo>
                    <a:pt x="2286" y="4801"/>
                    <a:pt x="1143" y="2286"/>
                    <a:pt x="0" y="0"/>
                  </a:cubicBezTo>
                  <a:close/>
                </a:path>
              </a:pathLst>
            </a:custGeom>
            <a:solidFill>
              <a:srgbClr val="FFFFFF"/>
            </a:solidFill>
            <a:ln w="2286" cap="flat">
              <a:noFill/>
              <a:prstDash val="solid"/>
              <a:miter/>
            </a:ln>
          </p:spPr>
          <p:txBody>
            <a:bodyPr rtlCol="0" anchor="ctr"/>
            <a:lstStyle/>
            <a:p>
              <a:endParaRPr lang="en-US"/>
            </a:p>
          </p:txBody>
        </p:sp>
        <p:sp>
          <p:nvSpPr>
            <p:cNvPr id="72" name="Freeform 135">
              <a:extLst>
                <a:ext uri="{FF2B5EF4-FFF2-40B4-BE49-F238E27FC236}">
                  <a16:creationId xmlns:a16="http://schemas.microsoft.com/office/drawing/2014/main" id="{A43F2F75-1B11-3469-2DEE-2946EBB758C7}"/>
                </a:ext>
              </a:extLst>
            </p:cNvPr>
            <p:cNvSpPr/>
            <p:nvPr/>
          </p:nvSpPr>
          <p:spPr>
            <a:xfrm>
              <a:off x="3769995" y="5775121"/>
              <a:ext cx="3657" cy="18059"/>
            </a:xfrm>
            <a:custGeom>
              <a:avLst/>
              <a:gdLst>
                <a:gd name="connsiteX0" fmla="*/ 0 w 3657"/>
                <a:gd name="connsiteY0" fmla="*/ 0 h 18059"/>
                <a:gd name="connsiteX1" fmla="*/ 3658 w 3657"/>
                <a:gd name="connsiteY1" fmla="*/ 18059 h 18059"/>
                <a:gd name="connsiteX2" fmla="*/ 0 w 3657"/>
                <a:gd name="connsiteY2" fmla="*/ 0 h 18059"/>
              </a:gdLst>
              <a:ahLst/>
              <a:cxnLst>
                <a:cxn ang="0">
                  <a:pos x="connsiteX0" y="connsiteY0"/>
                </a:cxn>
                <a:cxn ang="0">
                  <a:pos x="connsiteX1" y="connsiteY1"/>
                </a:cxn>
                <a:cxn ang="0">
                  <a:pos x="connsiteX2" y="connsiteY2"/>
                </a:cxn>
              </a:cxnLst>
              <a:rect l="l" t="t" r="r" b="b"/>
              <a:pathLst>
                <a:path w="3657" h="18059">
                  <a:moveTo>
                    <a:pt x="0" y="0"/>
                  </a:moveTo>
                  <a:cubicBezTo>
                    <a:pt x="1600" y="5715"/>
                    <a:pt x="2972" y="11658"/>
                    <a:pt x="3658" y="18059"/>
                  </a:cubicBezTo>
                  <a:cubicBezTo>
                    <a:pt x="2972" y="11658"/>
                    <a:pt x="1600" y="5715"/>
                    <a:pt x="0" y="0"/>
                  </a:cubicBezTo>
                  <a:close/>
                </a:path>
              </a:pathLst>
            </a:custGeom>
            <a:solidFill>
              <a:srgbClr val="FFFFFF"/>
            </a:solidFill>
            <a:ln w="2286" cap="flat">
              <a:noFill/>
              <a:prstDash val="solid"/>
              <a:miter/>
            </a:ln>
          </p:spPr>
          <p:txBody>
            <a:bodyPr rtlCol="0" anchor="ctr"/>
            <a:lstStyle/>
            <a:p>
              <a:endParaRPr lang="en-US"/>
            </a:p>
          </p:txBody>
        </p:sp>
        <p:sp>
          <p:nvSpPr>
            <p:cNvPr id="73" name="Freeform 136">
              <a:extLst>
                <a:ext uri="{FF2B5EF4-FFF2-40B4-BE49-F238E27FC236}">
                  <a16:creationId xmlns:a16="http://schemas.microsoft.com/office/drawing/2014/main" id="{4395B4E9-1524-FB17-F60F-032655DE18FE}"/>
                </a:ext>
              </a:extLst>
            </p:cNvPr>
            <p:cNvSpPr/>
            <p:nvPr/>
          </p:nvSpPr>
          <p:spPr>
            <a:xfrm>
              <a:off x="3497732" y="6038469"/>
              <a:ext cx="2286" cy="23088"/>
            </a:xfrm>
            <a:custGeom>
              <a:avLst/>
              <a:gdLst>
                <a:gd name="connsiteX0" fmla="*/ 2286 w 2286"/>
                <a:gd name="connsiteY0" fmla="*/ 0 h 23088"/>
                <a:gd name="connsiteX1" fmla="*/ 0 w 2286"/>
                <a:gd name="connsiteY1" fmla="*/ 23089 h 23088"/>
                <a:gd name="connsiteX2" fmla="*/ 2286 w 2286"/>
                <a:gd name="connsiteY2" fmla="*/ 0 h 23088"/>
              </a:gdLst>
              <a:ahLst/>
              <a:cxnLst>
                <a:cxn ang="0">
                  <a:pos x="connsiteX0" y="connsiteY0"/>
                </a:cxn>
                <a:cxn ang="0">
                  <a:pos x="connsiteX1" y="connsiteY1"/>
                </a:cxn>
                <a:cxn ang="0">
                  <a:pos x="connsiteX2" y="connsiteY2"/>
                </a:cxn>
              </a:cxnLst>
              <a:rect l="l" t="t" r="r" b="b"/>
              <a:pathLst>
                <a:path w="2286" h="23088">
                  <a:moveTo>
                    <a:pt x="2286" y="0"/>
                  </a:moveTo>
                  <a:cubicBezTo>
                    <a:pt x="1829" y="7772"/>
                    <a:pt x="1143" y="15316"/>
                    <a:pt x="0" y="23089"/>
                  </a:cubicBezTo>
                  <a:cubicBezTo>
                    <a:pt x="1143" y="15316"/>
                    <a:pt x="1829" y="7772"/>
                    <a:pt x="2286" y="0"/>
                  </a:cubicBezTo>
                  <a:close/>
                </a:path>
              </a:pathLst>
            </a:custGeom>
            <a:solidFill>
              <a:srgbClr val="FFFFFF"/>
            </a:solidFill>
            <a:ln w="2286" cap="flat">
              <a:noFill/>
              <a:prstDash val="solid"/>
              <a:miter/>
            </a:ln>
          </p:spPr>
          <p:txBody>
            <a:bodyPr rtlCol="0" anchor="ctr"/>
            <a:lstStyle/>
            <a:p>
              <a:endParaRPr lang="en-US"/>
            </a:p>
          </p:txBody>
        </p:sp>
        <p:sp>
          <p:nvSpPr>
            <p:cNvPr id="74" name="Freeform 137">
              <a:extLst>
                <a:ext uri="{FF2B5EF4-FFF2-40B4-BE49-F238E27FC236}">
                  <a16:creationId xmlns:a16="http://schemas.microsoft.com/office/drawing/2014/main" id="{BAC5444D-D847-B08E-B46D-4282AB587C41}"/>
                </a:ext>
              </a:extLst>
            </p:cNvPr>
            <p:cNvSpPr/>
            <p:nvPr/>
          </p:nvSpPr>
          <p:spPr>
            <a:xfrm>
              <a:off x="2757068" y="6025210"/>
              <a:ext cx="228" cy="11658"/>
            </a:xfrm>
            <a:custGeom>
              <a:avLst/>
              <a:gdLst>
                <a:gd name="connsiteX0" fmla="*/ 229 w 228"/>
                <a:gd name="connsiteY0" fmla="*/ 11659 h 11658"/>
                <a:gd name="connsiteX1" fmla="*/ 0 w 228"/>
                <a:gd name="connsiteY1" fmla="*/ 0 h 11658"/>
                <a:gd name="connsiteX2" fmla="*/ 229 w 228"/>
                <a:gd name="connsiteY2" fmla="*/ 11659 h 11658"/>
              </a:gdLst>
              <a:ahLst/>
              <a:cxnLst>
                <a:cxn ang="0">
                  <a:pos x="connsiteX0" y="connsiteY0"/>
                </a:cxn>
                <a:cxn ang="0">
                  <a:pos x="connsiteX1" y="connsiteY1"/>
                </a:cxn>
                <a:cxn ang="0">
                  <a:pos x="connsiteX2" y="connsiteY2"/>
                </a:cxn>
              </a:cxnLst>
              <a:rect l="l" t="t" r="r" b="b"/>
              <a:pathLst>
                <a:path w="228" h="11658">
                  <a:moveTo>
                    <a:pt x="229" y="11659"/>
                  </a:moveTo>
                  <a:cubicBezTo>
                    <a:pt x="229" y="7773"/>
                    <a:pt x="229" y="3886"/>
                    <a:pt x="0" y="0"/>
                  </a:cubicBezTo>
                  <a:cubicBezTo>
                    <a:pt x="229" y="3886"/>
                    <a:pt x="229" y="7773"/>
                    <a:pt x="229" y="11659"/>
                  </a:cubicBezTo>
                  <a:close/>
                </a:path>
              </a:pathLst>
            </a:custGeom>
            <a:solidFill>
              <a:srgbClr val="FFFFFF"/>
            </a:solidFill>
            <a:ln w="2286" cap="flat">
              <a:noFill/>
              <a:prstDash val="solid"/>
              <a:miter/>
            </a:ln>
          </p:spPr>
          <p:txBody>
            <a:bodyPr rtlCol="0" anchor="ctr"/>
            <a:lstStyle/>
            <a:p>
              <a:endParaRPr lang="en-US"/>
            </a:p>
          </p:txBody>
        </p:sp>
        <p:sp>
          <p:nvSpPr>
            <p:cNvPr id="75" name="Freeform 138">
              <a:extLst>
                <a:ext uri="{FF2B5EF4-FFF2-40B4-BE49-F238E27FC236}">
                  <a16:creationId xmlns:a16="http://schemas.microsoft.com/office/drawing/2014/main" id="{1171DD40-0847-1AF6-77CE-063F7F94B4C1}"/>
                </a:ext>
              </a:extLst>
            </p:cNvPr>
            <p:cNvSpPr/>
            <p:nvPr/>
          </p:nvSpPr>
          <p:spPr>
            <a:xfrm>
              <a:off x="2863824" y="6187516"/>
              <a:ext cx="8915" cy="228"/>
            </a:xfrm>
            <a:custGeom>
              <a:avLst/>
              <a:gdLst>
                <a:gd name="connsiteX0" fmla="*/ 8915 w 8915"/>
                <a:gd name="connsiteY0" fmla="*/ 229 h 228"/>
                <a:gd name="connsiteX1" fmla="*/ 0 w 8915"/>
                <a:gd name="connsiteY1" fmla="*/ 0 h 228"/>
                <a:gd name="connsiteX2" fmla="*/ 8915 w 8915"/>
                <a:gd name="connsiteY2" fmla="*/ 229 h 228"/>
              </a:gdLst>
              <a:ahLst/>
              <a:cxnLst>
                <a:cxn ang="0">
                  <a:pos x="connsiteX0" y="connsiteY0"/>
                </a:cxn>
                <a:cxn ang="0">
                  <a:pos x="connsiteX1" y="connsiteY1"/>
                </a:cxn>
                <a:cxn ang="0">
                  <a:pos x="connsiteX2" y="connsiteY2"/>
                </a:cxn>
              </a:cxnLst>
              <a:rect l="l" t="t" r="r" b="b"/>
              <a:pathLst>
                <a:path w="8915" h="228">
                  <a:moveTo>
                    <a:pt x="8915" y="229"/>
                  </a:moveTo>
                  <a:cubicBezTo>
                    <a:pt x="5944" y="229"/>
                    <a:pt x="2972" y="0"/>
                    <a:pt x="0" y="0"/>
                  </a:cubicBezTo>
                  <a:cubicBezTo>
                    <a:pt x="2972" y="0"/>
                    <a:pt x="5944" y="0"/>
                    <a:pt x="8915" y="229"/>
                  </a:cubicBezTo>
                  <a:close/>
                </a:path>
              </a:pathLst>
            </a:custGeom>
            <a:solidFill>
              <a:srgbClr val="FFFFFF"/>
            </a:solidFill>
            <a:ln w="2286" cap="flat">
              <a:noFill/>
              <a:prstDash val="solid"/>
              <a:miter/>
            </a:ln>
          </p:spPr>
          <p:txBody>
            <a:bodyPr rtlCol="0" anchor="ctr"/>
            <a:lstStyle/>
            <a:p>
              <a:endParaRPr lang="en-US"/>
            </a:p>
          </p:txBody>
        </p:sp>
        <p:sp>
          <p:nvSpPr>
            <p:cNvPr id="76" name="Freeform 139">
              <a:extLst>
                <a:ext uri="{FF2B5EF4-FFF2-40B4-BE49-F238E27FC236}">
                  <a16:creationId xmlns:a16="http://schemas.microsoft.com/office/drawing/2014/main" id="{7B2A78AD-FAE9-5C0A-CCDE-C967A3D7FA2D}"/>
                </a:ext>
              </a:extLst>
            </p:cNvPr>
            <p:cNvSpPr/>
            <p:nvPr/>
          </p:nvSpPr>
          <p:spPr>
            <a:xfrm>
              <a:off x="3057448" y="6189573"/>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77" name="Freeform 140">
              <a:extLst>
                <a:ext uri="{FF2B5EF4-FFF2-40B4-BE49-F238E27FC236}">
                  <a16:creationId xmlns:a16="http://schemas.microsoft.com/office/drawing/2014/main" id="{59A03D40-5B41-1994-8CD2-9DE556A76A81}"/>
                </a:ext>
              </a:extLst>
            </p:cNvPr>
            <p:cNvSpPr/>
            <p:nvPr/>
          </p:nvSpPr>
          <p:spPr>
            <a:xfrm>
              <a:off x="3097682" y="6189573"/>
              <a:ext cx="6629" cy="2286"/>
            </a:xfrm>
            <a:custGeom>
              <a:avLst/>
              <a:gdLst>
                <a:gd name="connsiteX0" fmla="*/ 6629 w 6629"/>
                <a:gd name="connsiteY0" fmla="*/ 0 h 2286"/>
                <a:gd name="connsiteX1" fmla="*/ 0 w 6629"/>
                <a:gd name="connsiteY1" fmla="*/ 0 h 2286"/>
                <a:gd name="connsiteX2" fmla="*/ 6629 w 6629"/>
                <a:gd name="connsiteY2" fmla="*/ 0 h 2286"/>
              </a:gdLst>
              <a:ahLst/>
              <a:cxnLst>
                <a:cxn ang="0">
                  <a:pos x="connsiteX0" y="connsiteY0"/>
                </a:cxn>
                <a:cxn ang="0">
                  <a:pos x="connsiteX1" y="connsiteY1"/>
                </a:cxn>
                <a:cxn ang="0">
                  <a:pos x="connsiteX2" y="connsiteY2"/>
                </a:cxn>
              </a:cxnLst>
              <a:rect l="l" t="t" r="r" b="b"/>
              <a:pathLst>
                <a:path w="6629" h="2286">
                  <a:moveTo>
                    <a:pt x="6629" y="0"/>
                  </a:moveTo>
                  <a:cubicBezTo>
                    <a:pt x="4343" y="0"/>
                    <a:pt x="2057" y="0"/>
                    <a:pt x="0" y="0"/>
                  </a:cubicBezTo>
                  <a:cubicBezTo>
                    <a:pt x="2057" y="0"/>
                    <a:pt x="4343" y="0"/>
                    <a:pt x="6629" y="0"/>
                  </a:cubicBezTo>
                  <a:close/>
                </a:path>
              </a:pathLst>
            </a:custGeom>
            <a:solidFill>
              <a:srgbClr val="FFFFFF"/>
            </a:solidFill>
            <a:ln w="2286" cap="flat">
              <a:noFill/>
              <a:prstDash val="solid"/>
              <a:miter/>
            </a:ln>
          </p:spPr>
          <p:txBody>
            <a:bodyPr rtlCol="0" anchor="ctr"/>
            <a:lstStyle/>
            <a:p>
              <a:endParaRPr lang="en-US"/>
            </a:p>
          </p:txBody>
        </p:sp>
        <p:sp>
          <p:nvSpPr>
            <p:cNvPr id="78" name="Freeform 141">
              <a:extLst>
                <a:ext uri="{FF2B5EF4-FFF2-40B4-BE49-F238E27FC236}">
                  <a16:creationId xmlns:a16="http://schemas.microsoft.com/office/drawing/2014/main" id="{00544D2E-E24A-752A-8AB1-B06B8AD33DD3}"/>
                </a:ext>
              </a:extLst>
            </p:cNvPr>
            <p:cNvSpPr/>
            <p:nvPr/>
          </p:nvSpPr>
          <p:spPr>
            <a:xfrm>
              <a:off x="2836849" y="6186144"/>
              <a:ext cx="7086" cy="457"/>
            </a:xfrm>
            <a:custGeom>
              <a:avLst/>
              <a:gdLst>
                <a:gd name="connsiteX0" fmla="*/ 7087 w 7086"/>
                <a:gd name="connsiteY0" fmla="*/ 457 h 457"/>
                <a:gd name="connsiteX1" fmla="*/ 0 w 7086"/>
                <a:gd name="connsiteY1" fmla="*/ 0 h 457"/>
                <a:gd name="connsiteX2" fmla="*/ 7087 w 7086"/>
                <a:gd name="connsiteY2" fmla="*/ 457 h 457"/>
              </a:gdLst>
              <a:ahLst/>
              <a:cxnLst>
                <a:cxn ang="0">
                  <a:pos x="connsiteX0" y="connsiteY0"/>
                </a:cxn>
                <a:cxn ang="0">
                  <a:pos x="connsiteX1" y="connsiteY1"/>
                </a:cxn>
                <a:cxn ang="0">
                  <a:pos x="connsiteX2" y="connsiteY2"/>
                </a:cxn>
              </a:cxnLst>
              <a:rect l="l" t="t" r="r" b="b"/>
              <a:pathLst>
                <a:path w="7086" h="457">
                  <a:moveTo>
                    <a:pt x="7087" y="457"/>
                  </a:moveTo>
                  <a:cubicBezTo>
                    <a:pt x="4572" y="228"/>
                    <a:pt x="2286" y="228"/>
                    <a:pt x="0" y="0"/>
                  </a:cubicBezTo>
                  <a:cubicBezTo>
                    <a:pt x="2057" y="228"/>
                    <a:pt x="4572" y="228"/>
                    <a:pt x="7087" y="457"/>
                  </a:cubicBezTo>
                  <a:close/>
                </a:path>
              </a:pathLst>
            </a:custGeom>
            <a:solidFill>
              <a:srgbClr val="FFFFFF"/>
            </a:solidFill>
            <a:ln w="2286" cap="flat">
              <a:noFill/>
              <a:prstDash val="solid"/>
              <a:miter/>
            </a:ln>
          </p:spPr>
          <p:txBody>
            <a:bodyPr rtlCol="0" anchor="ctr"/>
            <a:lstStyle/>
            <a:p>
              <a:endParaRPr lang="en-US"/>
            </a:p>
          </p:txBody>
        </p:sp>
        <p:sp>
          <p:nvSpPr>
            <p:cNvPr id="79" name="Freeform 142">
              <a:extLst>
                <a:ext uri="{FF2B5EF4-FFF2-40B4-BE49-F238E27FC236}">
                  <a16:creationId xmlns:a16="http://schemas.microsoft.com/office/drawing/2014/main" id="{AD6D6E5B-D74F-6189-5273-ACF0F48BC007}"/>
                </a:ext>
              </a:extLst>
            </p:cNvPr>
            <p:cNvSpPr/>
            <p:nvPr/>
          </p:nvSpPr>
          <p:spPr>
            <a:xfrm>
              <a:off x="2843936" y="6186373"/>
              <a:ext cx="3886" cy="228"/>
            </a:xfrm>
            <a:custGeom>
              <a:avLst/>
              <a:gdLst>
                <a:gd name="connsiteX0" fmla="*/ 3886 w 3886"/>
                <a:gd name="connsiteY0" fmla="*/ 229 h 228"/>
                <a:gd name="connsiteX1" fmla="*/ 0 w 3886"/>
                <a:gd name="connsiteY1" fmla="*/ 0 h 228"/>
                <a:gd name="connsiteX2" fmla="*/ 3886 w 3886"/>
                <a:gd name="connsiteY2" fmla="*/ 229 h 228"/>
              </a:gdLst>
              <a:ahLst/>
              <a:cxnLst>
                <a:cxn ang="0">
                  <a:pos x="connsiteX0" y="connsiteY0"/>
                </a:cxn>
                <a:cxn ang="0">
                  <a:pos x="connsiteX1" y="connsiteY1"/>
                </a:cxn>
                <a:cxn ang="0">
                  <a:pos x="connsiteX2" y="connsiteY2"/>
                </a:cxn>
              </a:cxnLst>
              <a:rect l="l" t="t" r="r" b="b"/>
              <a:pathLst>
                <a:path w="3886" h="228">
                  <a:moveTo>
                    <a:pt x="3886" y="229"/>
                  </a:moveTo>
                  <a:cubicBezTo>
                    <a:pt x="2515" y="229"/>
                    <a:pt x="1143" y="0"/>
                    <a:pt x="0" y="0"/>
                  </a:cubicBezTo>
                  <a:cubicBezTo>
                    <a:pt x="1143" y="229"/>
                    <a:pt x="2515" y="229"/>
                    <a:pt x="3886" y="229"/>
                  </a:cubicBezTo>
                  <a:close/>
                </a:path>
              </a:pathLst>
            </a:custGeom>
            <a:solidFill>
              <a:srgbClr val="FFFFFF"/>
            </a:solidFill>
            <a:ln w="2286" cap="flat">
              <a:noFill/>
              <a:prstDash val="solid"/>
              <a:miter/>
            </a:ln>
          </p:spPr>
          <p:txBody>
            <a:bodyPr rtlCol="0" anchor="ctr"/>
            <a:lstStyle/>
            <a:p>
              <a:endParaRPr lang="en-US"/>
            </a:p>
          </p:txBody>
        </p:sp>
        <p:sp>
          <p:nvSpPr>
            <p:cNvPr id="80" name="Freeform 143">
              <a:extLst>
                <a:ext uri="{FF2B5EF4-FFF2-40B4-BE49-F238E27FC236}">
                  <a16:creationId xmlns:a16="http://schemas.microsoft.com/office/drawing/2014/main" id="{F93CF70E-2076-3587-FB42-F1BB2D941E8C}"/>
                </a:ext>
              </a:extLst>
            </p:cNvPr>
            <p:cNvSpPr/>
            <p:nvPr/>
          </p:nvSpPr>
          <p:spPr>
            <a:xfrm>
              <a:off x="3285820" y="6187973"/>
              <a:ext cx="11658" cy="228"/>
            </a:xfrm>
            <a:custGeom>
              <a:avLst/>
              <a:gdLst>
                <a:gd name="connsiteX0" fmla="*/ 11659 w 11658"/>
                <a:gd name="connsiteY0" fmla="*/ 0 h 228"/>
                <a:gd name="connsiteX1" fmla="*/ 0 w 11658"/>
                <a:gd name="connsiteY1" fmla="*/ 229 h 228"/>
                <a:gd name="connsiteX2" fmla="*/ 11659 w 11658"/>
                <a:gd name="connsiteY2" fmla="*/ 0 h 228"/>
              </a:gdLst>
              <a:ahLst/>
              <a:cxnLst>
                <a:cxn ang="0">
                  <a:pos x="connsiteX0" y="connsiteY0"/>
                </a:cxn>
                <a:cxn ang="0">
                  <a:pos x="connsiteX1" y="connsiteY1"/>
                </a:cxn>
                <a:cxn ang="0">
                  <a:pos x="connsiteX2" y="connsiteY2"/>
                </a:cxn>
              </a:cxnLst>
              <a:rect l="l" t="t" r="r" b="b"/>
              <a:pathLst>
                <a:path w="11658" h="228">
                  <a:moveTo>
                    <a:pt x="11659" y="0"/>
                  </a:moveTo>
                  <a:cubicBezTo>
                    <a:pt x="7772" y="0"/>
                    <a:pt x="3886" y="0"/>
                    <a:pt x="0" y="229"/>
                  </a:cubicBezTo>
                  <a:cubicBezTo>
                    <a:pt x="3886" y="229"/>
                    <a:pt x="7772" y="0"/>
                    <a:pt x="11659" y="0"/>
                  </a:cubicBezTo>
                  <a:close/>
                </a:path>
              </a:pathLst>
            </a:custGeom>
            <a:solidFill>
              <a:srgbClr val="FFFFFF"/>
            </a:solidFill>
            <a:ln w="2286" cap="flat">
              <a:noFill/>
              <a:prstDash val="solid"/>
              <a:miter/>
            </a:ln>
          </p:spPr>
          <p:txBody>
            <a:bodyPr rtlCol="0" anchor="ctr"/>
            <a:lstStyle/>
            <a:p>
              <a:endParaRPr lang="en-US"/>
            </a:p>
          </p:txBody>
        </p:sp>
        <p:sp>
          <p:nvSpPr>
            <p:cNvPr id="81" name="Freeform 144">
              <a:extLst>
                <a:ext uri="{FF2B5EF4-FFF2-40B4-BE49-F238E27FC236}">
                  <a16:creationId xmlns:a16="http://schemas.microsoft.com/office/drawing/2014/main" id="{1F38BBA7-78E8-D22C-9FA2-B78B88FDA5D1}"/>
                </a:ext>
              </a:extLst>
            </p:cNvPr>
            <p:cNvSpPr/>
            <p:nvPr/>
          </p:nvSpPr>
          <p:spPr>
            <a:xfrm>
              <a:off x="3461842" y="5510631"/>
              <a:ext cx="15773" cy="7772"/>
            </a:xfrm>
            <a:custGeom>
              <a:avLst/>
              <a:gdLst>
                <a:gd name="connsiteX0" fmla="*/ 0 w 15773"/>
                <a:gd name="connsiteY0" fmla="*/ 0 h 7772"/>
                <a:gd name="connsiteX1" fmla="*/ 15773 w 15773"/>
                <a:gd name="connsiteY1" fmla="*/ 7772 h 7772"/>
                <a:gd name="connsiteX2" fmla="*/ 0 w 15773"/>
                <a:gd name="connsiteY2" fmla="*/ 0 h 7772"/>
              </a:gdLst>
              <a:ahLst/>
              <a:cxnLst>
                <a:cxn ang="0">
                  <a:pos x="connsiteX0" y="connsiteY0"/>
                </a:cxn>
                <a:cxn ang="0">
                  <a:pos x="connsiteX1" y="connsiteY1"/>
                </a:cxn>
                <a:cxn ang="0">
                  <a:pos x="connsiteX2" y="connsiteY2"/>
                </a:cxn>
              </a:cxnLst>
              <a:rect l="l" t="t" r="r" b="b"/>
              <a:pathLst>
                <a:path w="15773" h="7772">
                  <a:moveTo>
                    <a:pt x="0" y="0"/>
                  </a:moveTo>
                  <a:cubicBezTo>
                    <a:pt x="5944" y="2057"/>
                    <a:pt x="11201" y="4800"/>
                    <a:pt x="15773" y="7772"/>
                  </a:cubicBezTo>
                  <a:cubicBezTo>
                    <a:pt x="11201" y="4800"/>
                    <a:pt x="5944" y="20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145">
              <a:extLst>
                <a:ext uri="{FF2B5EF4-FFF2-40B4-BE49-F238E27FC236}">
                  <a16:creationId xmlns:a16="http://schemas.microsoft.com/office/drawing/2014/main" id="{3D1EC4AC-6697-F63A-AD1E-5C88B91679F2}"/>
                </a:ext>
              </a:extLst>
            </p:cNvPr>
            <p:cNvSpPr/>
            <p:nvPr/>
          </p:nvSpPr>
          <p:spPr>
            <a:xfrm>
              <a:off x="3484245" y="6122365"/>
              <a:ext cx="2971" cy="15087"/>
            </a:xfrm>
            <a:custGeom>
              <a:avLst/>
              <a:gdLst>
                <a:gd name="connsiteX0" fmla="*/ 2972 w 2971"/>
                <a:gd name="connsiteY0" fmla="*/ 0 h 15087"/>
                <a:gd name="connsiteX1" fmla="*/ 0 w 2971"/>
                <a:gd name="connsiteY1" fmla="*/ 15088 h 15087"/>
                <a:gd name="connsiteX2" fmla="*/ 2972 w 2971"/>
                <a:gd name="connsiteY2" fmla="*/ 0 h 15087"/>
              </a:gdLst>
              <a:ahLst/>
              <a:cxnLst>
                <a:cxn ang="0">
                  <a:pos x="connsiteX0" y="connsiteY0"/>
                </a:cxn>
                <a:cxn ang="0">
                  <a:pos x="connsiteX1" y="connsiteY1"/>
                </a:cxn>
                <a:cxn ang="0">
                  <a:pos x="connsiteX2" y="connsiteY2"/>
                </a:cxn>
              </a:cxnLst>
              <a:rect l="l" t="t" r="r" b="b"/>
              <a:pathLst>
                <a:path w="2971" h="15087">
                  <a:moveTo>
                    <a:pt x="2972" y="0"/>
                  </a:moveTo>
                  <a:cubicBezTo>
                    <a:pt x="2057" y="5029"/>
                    <a:pt x="914" y="10059"/>
                    <a:pt x="0" y="15088"/>
                  </a:cubicBezTo>
                  <a:cubicBezTo>
                    <a:pt x="1143" y="10059"/>
                    <a:pt x="2057" y="5029"/>
                    <a:pt x="2972" y="0"/>
                  </a:cubicBezTo>
                  <a:close/>
                </a:path>
              </a:pathLst>
            </a:custGeom>
            <a:solidFill>
              <a:srgbClr val="FFFFFF"/>
            </a:solidFill>
            <a:ln w="2286" cap="flat">
              <a:noFill/>
              <a:prstDash val="solid"/>
              <a:miter/>
            </a:ln>
          </p:spPr>
          <p:txBody>
            <a:bodyPr rtlCol="0" anchor="ctr"/>
            <a:lstStyle/>
            <a:p>
              <a:endParaRPr lang="en-US"/>
            </a:p>
          </p:txBody>
        </p:sp>
        <p:sp>
          <p:nvSpPr>
            <p:cNvPr id="83" name="Freeform 146">
              <a:extLst>
                <a:ext uri="{FF2B5EF4-FFF2-40B4-BE49-F238E27FC236}">
                  <a16:creationId xmlns:a16="http://schemas.microsoft.com/office/drawing/2014/main" id="{0C422434-8C4E-28ED-A525-A92E985A8CCE}"/>
                </a:ext>
              </a:extLst>
            </p:cNvPr>
            <p:cNvSpPr/>
            <p:nvPr/>
          </p:nvSpPr>
          <p:spPr>
            <a:xfrm>
              <a:off x="3500475" y="5993206"/>
              <a:ext cx="685" cy="14630"/>
            </a:xfrm>
            <a:custGeom>
              <a:avLst/>
              <a:gdLst>
                <a:gd name="connsiteX0" fmla="*/ 686 w 685"/>
                <a:gd name="connsiteY0" fmla="*/ 0 h 14630"/>
                <a:gd name="connsiteX1" fmla="*/ 0 w 685"/>
                <a:gd name="connsiteY1" fmla="*/ 14631 h 14630"/>
                <a:gd name="connsiteX2" fmla="*/ 686 w 685"/>
                <a:gd name="connsiteY2" fmla="*/ 0 h 14630"/>
              </a:gdLst>
              <a:ahLst/>
              <a:cxnLst>
                <a:cxn ang="0">
                  <a:pos x="connsiteX0" y="connsiteY0"/>
                </a:cxn>
                <a:cxn ang="0">
                  <a:pos x="connsiteX1" y="connsiteY1"/>
                </a:cxn>
                <a:cxn ang="0">
                  <a:pos x="connsiteX2" y="connsiteY2"/>
                </a:cxn>
              </a:cxnLst>
              <a:rect l="l" t="t" r="r" b="b"/>
              <a:pathLst>
                <a:path w="685" h="14630">
                  <a:moveTo>
                    <a:pt x="686" y="0"/>
                  </a:moveTo>
                  <a:cubicBezTo>
                    <a:pt x="229" y="4801"/>
                    <a:pt x="0" y="9830"/>
                    <a:pt x="0" y="14631"/>
                  </a:cubicBezTo>
                  <a:cubicBezTo>
                    <a:pt x="0" y="9601"/>
                    <a:pt x="229" y="4801"/>
                    <a:pt x="686" y="0"/>
                  </a:cubicBezTo>
                  <a:close/>
                </a:path>
              </a:pathLst>
            </a:custGeom>
            <a:solidFill>
              <a:srgbClr val="FFFFFF"/>
            </a:solidFill>
            <a:ln w="2286" cap="flat">
              <a:noFill/>
              <a:prstDash val="solid"/>
              <a:miter/>
            </a:ln>
          </p:spPr>
          <p:txBody>
            <a:bodyPr rtlCol="0" anchor="ctr"/>
            <a:lstStyle/>
            <a:p>
              <a:endParaRPr lang="en-US"/>
            </a:p>
          </p:txBody>
        </p:sp>
        <p:sp>
          <p:nvSpPr>
            <p:cNvPr id="84" name="Freeform 147">
              <a:extLst>
                <a:ext uri="{FF2B5EF4-FFF2-40B4-BE49-F238E27FC236}">
                  <a16:creationId xmlns:a16="http://schemas.microsoft.com/office/drawing/2014/main" id="{2B8D1E14-65BA-99EE-D925-77276EB03387}"/>
                </a:ext>
              </a:extLst>
            </p:cNvPr>
            <p:cNvSpPr/>
            <p:nvPr/>
          </p:nvSpPr>
          <p:spPr>
            <a:xfrm>
              <a:off x="3375431" y="6186830"/>
              <a:ext cx="8686" cy="228"/>
            </a:xfrm>
            <a:custGeom>
              <a:avLst/>
              <a:gdLst>
                <a:gd name="connsiteX0" fmla="*/ 8687 w 8686"/>
                <a:gd name="connsiteY0" fmla="*/ 0 h 228"/>
                <a:gd name="connsiteX1" fmla="*/ 0 w 8686"/>
                <a:gd name="connsiteY1" fmla="*/ 229 h 228"/>
                <a:gd name="connsiteX2" fmla="*/ 8687 w 8686"/>
                <a:gd name="connsiteY2" fmla="*/ 0 h 228"/>
              </a:gdLst>
              <a:ahLst/>
              <a:cxnLst>
                <a:cxn ang="0">
                  <a:pos x="connsiteX0" y="connsiteY0"/>
                </a:cxn>
                <a:cxn ang="0">
                  <a:pos x="connsiteX1" y="connsiteY1"/>
                </a:cxn>
                <a:cxn ang="0">
                  <a:pos x="connsiteX2" y="connsiteY2"/>
                </a:cxn>
              </a:cxnLst>
              <a:rect l="l" t="t" r="r" b="b"/>
              <a:pathLst>
                <a:path w="8686" h="228">
                  <a:moveTo>
                    <a:pt x="8687" y="0"/>
                  </a:moveTo>
                  <a:cubicBezTo>
                    <a:pt x="5944" y="0"/>
                    <a:pt x="2972" y="0"/>
                    <a:pt x="0" y="229"/>
                  </a:cubicBezTo>
                  <a:cubicBezTo>
                    <a:pt x="2972" y="229"/>
                    <a:pt x="5944" y="0"/>
                    <a:pt x="8687" y="0"/>
                  </a:cubicBezTo>
                  <a:close/>
                </a:path>
              </a:pathLst>
            </a:custGeom>
            <a:solidFill>
              <a:srgbClr val="FFFFFF"/>
            </a:solidFill>
            <a:ln w="2286" cap="flat">
              <a:noFill/>
              <a:prstDash val="solid"/>
              <a:miter/>
            </a:ln>
          </p:spPr>
          <p:txBody>
            <a:bodyPr rtlCol="0" anchor="ctr"/>
            <a:lstStyle/>
            <a:p>
              <a:endParaRPr lang="en-US"/>
            </a:p>
          </p:txBody>
        </p:sp>
        <p:sp>
          <p:nvSpPr>
            <p:cNvPr id="85" name="Freeform 148">
              <a:extLst>
                <a:ext uri="{FF2B5EF4-FFF2-40B4-BE49-F238E27FC236}">
                  <a16:creationId xmlns:a16="http://schemas.microsoft.com/office/drawing/2014/main" id="{9FD3DE88-DF75-7299-E6FA-744DFF09A74C}"/>
                </a:ext>
              </a:extLst>
            </p:cNvPr>
            <p:cNvSpPr/>
            <p:nvPr/>
          </p:nvSpPr>
          <p:spPr>
            <a:xfrm>
              <a:off x="3480816" y="6144539"/>
              <a:ext cx="2057" cy="7086"/>
            </a:xfrm>
            <a:custGeom>
              <a:avLst/>
              <a:gdLst>
                <a:gd name="connsiteX0" fmla="*/ 2057 w 2057"/>
                <a:gd name="connsiteY0" fmla="*/ 0 h 7086"/>
                <a:gd name="connsiteX1" fmla="*/ 0 w 2057"/>
                <a:gd name="connsiteY1" fmla="*/ 7087 h 7086"/>
                <a:gd name="connsiteX2" fmla="*/ 2057 w 2057"/>
                <a:gd name="connsiteY2" fmla="*/ 0 h 7086"/>
              </a:gdLst>
              <a:ahLst/>
              <a:cxnLst>
                <a:cxn ang="0">
                  <a:pos x="connsiteX0" y="connsiteY0"/>
                </a:cxn>
                <a:cxn ang="0">
                  <a:pos x="connsiteX1" y="connsiteY1"/>
                </a:cxn>
                <a:cxn ang="0">
                  <a:pos x="connsiteX2" y="connsiteY2"/>
                </a:cxn>
              </a:cxnLst>
              <a:rect l="l" t="t" r="r" b="b"/>
              <a:pathLst>
                <a:path w="2057" h="7086">
                  <a:moveTo>
                    <a:pt x="2057" y="0"/>
                  </a:moveTo>
                  <a:cubicBezTo>
                    <a:pt x="1372" y="2286"/>
                    <a:pt x="914" y="4801"/>
                    <a:pt x="0" y="7087"/>
                  </a:cubicBezTo>
                  <a:cubicBezTo>
                    <a:pt x="914" y="4801"/>
                    <a:pt x="1600" y="2515"/>
                    <a:pt x="2057" y="0"/>
                  </a:cubicBezTo>
                  <a:close/>
                </a:path>
              </a:pathLst>
            </a:custGeom>
            <a:solidFill>
              <a:srgbClr val="FFFFFF"/>
            </a:solidFill>
            <a:ln w="2286" cap="flat">
              <a:noFill/>
              <a:prstDash val="solid"/>
              <a:miter/>
            </a:ln>
          </p:spPr>
          <p:txBody>
            <a:bodyPr rtlCol="0" anchor="ctr"/>
            <a:lstStyle/>
            <a:p>
              <a:endParaRPr lang="en-US"/>
            </a:p>
          </p:txBody>
        </p:sp>
        <p:sp>
          <p:nvSpPr>
            <p:cNvPr id="86" name="Freeform 149">
              <a:extLst>
                <a:ext uri="{FF2B5EF4-FFF2-40B4-BE49-F238E27FC236}">
                  <a16:creationId xmlns:a16="http://schemas.microsoft.com/office/drawing/2014/main" id="{118494F0-4810-F48A-1FE6-8226C2C5F562}"/>
                </a:ext>
              </a:extLst>
            </p:cNvPr>
            <p:cNvSpPr/>
            <p:nvPr/>
          </p:nvSpPr>
          <p:spPr>
            <a:xfrm>
              <a:off x="2470632" y="5290943"/>
              <a:ext cx="234315" cy="236525"/>
            </a:xfrm>
            <a:custGeom>
              <a:avLst/>
              <a:gdLst>
                <a:gd name="connsiteX0" fmla="*/ 234315 w 234315"/>
                <a:gd name="connsiteY0" fmla="*/ 123676 h 236525"/>
                <a:gd name="connsiteX1" fmla="*/ 112014 w 234315"/>
                <a:gd name="connsiteY1" fmla="*/ 232 h 236525"/>
                <a:gd name="connsiteX2" fmla="*/ 0 w 234315"/>
                <a:gd name="connsiteY2" fmla="*/ 117733 h 236525"/>
                <a:gd name="connsiteX3" fmla="*/ 119786 w 234315"/>
                <a:gd name="connsiteY3" fmla="*/ 236376 h 236525"/>
                <a:gd name="connsiteX4" fmla="*/ 234315 w 234315"/>
                <a:gd name="connsiteY4" fmla="*/ 123676 h 23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 h="236525">
                  <a:moveTo>
                    <a:pt x="234315" y="123676"/>
                  </a:moveTo>
                  <a:cubicBezTo>
                    <a:pt x="234315" y="72927"/>
                    <a:pt x="180137" y="-4797"/>
                    <a:pt x="112014" y="232"/>
                  </a:cubicBezTo>
                  <a:cubicBezTo>
                    <a:pt x="45491" y="-1596"/>
                    <a:pt x="0" y="50524"/>
                    <a:pt x="0" y="117733"/>
                  </a:cubicBezTo>
                  <a:cubicBezTo>
                    <a:pt x="229" y="190656"/>
                    <a:pt x="49606" y="232490"/>
                    <a:pt x="119786" y="236376"/>
                  </a:cubicBezTo>
                  <a:cubicBezTo>
                    <a:pt x="179222" y="240034"/>
                    <a:pt x="234544" y="176026"/>
                    <a:pt x="234315" y="123676"/>
                  </a:cubicBezTo>
                  <a:close/>
                </a:path>
              </a:pathLst>
            </a:custGeom>
            <a:solidFill>
              <a:srgbClr val="FFFFFF"/>
            </a:solidFill>
            <a:ln w="2286" cap="flat">
              <a:noFill/>
              <a:prstDash val="solid"/>
              <a:miter/>
            </a:ln>
          </p:spPr>
          <p:txBody>
            <a:bodyPr rtlCol="0" anchor="ctr"/>
            <a:lstStyle/>
            <a:p>
              <a:endParaRPr lang="en-US"/>
            </a:p>
          </p:txBody>
        </p:sp>
        <p:sp>
          <p:nvSpPr>
            <p:cNvPr id="87" name="Freeform 150">
              <a:extLst>
                <a:ext uri="{FF2B5EF4-FFF2-40B4-BE49-F238E27FC236}">
                  <a16:creationId xmlns:a16="http://schemas.microsoft.com/office/drawing/2014/main" id="{690DEF7F-FCE2-FDCF-5858-911FD90A6EDC}"/>
                </a:ext>
              </a:extLst>
            </p:cNvPr>
            <p:cNvSpPr/>
            <p:nvPr/>
          </p:nvSpPr>
          <p:spPr>
            <a:xfrm>
              <a:off x="2586810" y="5965591"/>
              <a:ext cx="103616" cy="209454"/>
            </a:xfrm>
            <a:custGeom>
              <a:avLst/>
              <a:gdLst>
                <a:gd name="connsiteX0" fmla="*/ 89334 w 103616"/>
                <a:gd name="connsiteY0" fmla="*/ 1326 h 209454"/>
                <a:gd name="connsiteX1" fmla="*/ 46128 w 103616"/>
                <a:gd name="connsiteY1" fmla="*/ 5670 h 209454"/>
                <a:gd name="connsiteX2" fmla="*/ 34241 w 103616"/>
                <a:gd name="connsiteY2" fmla="*/ 4755 h 209454"/>
                <a:gd name="connsiteX3" fmla="*/ 6352 w 103616"/>
                <a:gd name="connsiteY3" fmla="*/ 30816 h 209454"/>
                <a:gd name="connsiteX4" fmla="*/ 866 w 103616"/>
                <a:gd name="connsiteY4" fmla="*/ 151059 h 209454"/>
                <a:gd name="connsiteX5" fmla="*/ 866 w 103616"/>
                <a:gd name="connsiteY5" fmla="*/ 177348 h 209454"/>
                <a:gd name="connsiteX6" fmla="*/ 28983 w 103616"/>
                <a:gd name="connsiteY6" fmla="*/ 208209 h 209454"/>
                <a:gd name="connsiteX7" fmla="*/ 74932 w 103616"/>
                <a:gd name="connsiteY7" fmla="*/ 186035 h 209454"/>
                <a:gd name="connsiteX8" fmla="*/ 96878 w 103616"/>
                <a:gd name="connsiteY8" fmla="*/ 79736 h 209454"/>
                <a:gd name="connsiteX9" fmla="*/ 103507 w 103616"/>
                <a:gd name="connsiteY9" fmla="*/ 12528 h 209454"/>
                <a:gd name="connsiteX10" fmla="*/ 89334 w 103616"/>
                <a:gd name="connsiteY10" fmla="*/ 1326 h 20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16" h="209454">
                  <a:moveTo>
                    <a:pt x="89334" y="1326"/>
                  </a:moveTo>
                  <a:cubicBezTo>
                    <a:pt x="75161" y="7270"/>
                    <a:pt x="60302" y="4527"/>
                    <a:pt x="46128" y="5670"/>
                  </a:cubicBezTo>
                  <a:cubicBezTo>
                    <a:pt x="42014" y="5441"/>
                    <a:pt x="38127" y="4984"/>
                    <a:pt x="34241" y="4755"/>
                  </a:cubicBezTo>
                  <a:cubicBezTo>
                    <a:pt x="6809" y="3155"/>
                    <a:pt x="7266" y="3155"/>
                    <a:pt x="6352" y="30816"/>
                  </a:cubicBezTo>
                  <a:cubicBezTo>
                    <a:pt x="4980" y="70821"/>
                    <a:pt x="6809" y="111283"/>
                    <a:pt x="866" y="151059"/>
                  </a:cubicBezTo>
                  <a:cubicBezTo>
                    <a:pt x="-506" y="159746"/>
                    <a:pt x="-49" y="168661"/>
                    <a:pt x="866" y="177348"/>
                  </a:cubicBezTo>
                  <a:cubicBezTo>
                    <a:pt x="3380" y="199294"/>
                    <a:pt x="9781" y="205923"/>
                    <a:pt x="28983" y="208209"/>
                  </a:cubicBezTo>
                  <a:cubicBezTo>
                    <a:pt x="61216" y="211638"/>
                    <a:pt x="67160" y="209124"/>
                    <a:pt x="74932" y="186035"/>
                  </a:cubicBezTo>
                  <a:cubicBezTo>
                    <a:pt x="86819" y="151516"/>
                    <a:pt x="91163" y="115626"/>
                    <a:pt x="96878" y="79736"/>
                  </a:cubicBezTo>
                  <a:cubicBezTo>
                    <a:pt x="100307" y="57562"/>
                    <a:pt x="101678" y="34930"/>
                    <a:pt x="103507" y="12528"/>
                  </a:cubicBezTo>
                  <a:cubicBezTo>
                    <a:pt x="104421" y="3155"/>
                    <a:pt x="99621" y="-2789"/>
                    <a:pt x="89334" y="1326"/>
                  </a:cubicBezTo>
                  <a:close/>
                </a:path>
              </a:pathLst>
            </a:custGeom>
            <a:solidFill>
              <a:srgbClr val="FFFFFF"/>
            </a:solidFill>
            <a:ln w="2286" cap="flat">
              <a:noFill/>
              <a:prstDash val="solid"/>
              <a:miter/>
            </a:ln>
          </p:spPr>
          <p:txBody>
            <a:bodyPr rtlCol="0" anchor="ctr"/>
            <a:lstStyle/>
            <a:p>
              <a:endParaRPr lang="en-US"/>
            </a:p>
          </p:txBody>
        </p:sp>
        <p:sp>
          <p:nvSpPr>
            <p:cNvPr id="88" name="Freeform 151">
              <a:extLst>
                <a:ext uri="{FF2B5EF4-FFF2-40B4-BE49-F238E27FC236}">
                  <a16:creationId xmlns:a16="http://schemas.microsoft.com/office/drawing/2014/main" id="{BB20B203-18FD-643A-764E-9E6077491950}"/>
                </a:ext>
              </a:extLst>
            </p:cNvPr>
            <p:cNvSpPr/>
            <p:nvPr/>
          </p:nvSpPr>
          <p:spPr>
            <a:xfrm>
              <a:off x="2460238" y="5442155"/>
              <a:ext cx="447947" cy="421378"/>
            </a:xfrm>
            <a:custGeom>
              <a:avLst/>
              <a:gdLst>
                <a:gd name="connsiteX0" fmla="*/ 7194 w 447947"/>
                <a:gd name="connsiteY0" fmla="*/ 279702 h 421378"/>
                <a:gd name="connsiteX1" fmla="*/ 12909 w 447947"/>
                <a:gd name="connsiteY1" fmla="*/ 358798 h 421378"/>
                <a:gd name="connsiteX2" fmla="*/ 72802 w 447947"/>
                <a:gd name="connsiteY2" fmla="*/ 414576 h 421378"/>
                <a:gd name="connsiteX3" fmla="*/ 113264 w 447947"/>
                <a:gd name="connsiteY3" fmla="*/ 413205 h 421378"/>
                <a:gd name="connsiteX4" fmla="*/ 105035 w 447947"/>
                <a:gd name="connsiteY4" fmla="*/ 378915 h 421378"/>
                <a:gd name="connsiteX5" fmla="*/ 60000 w 447947"/>
                <a:gd name="connsiteY5" fmla="*/ 320622 h 421378"/>
                <a:gd name="connsiteX6" fmla="*/ 59772 w 447947"/>
                <a:gd name="connsiteY6" fmla="*/ 277645 h 421378"/>
                <a:gd name="connsiteX7" fmla="*/ 92004 w 447947"/>
                <a:gd name="connsiteY7" fmla="*/ 256614 h 421378"/>
                <a:gd name="connsiteX8" fmla="*/ 99548 w 447947"/>
                <a:gd name="connsiteY8" fmla="*/ 252728 h 421378"/>
                <a:gd name="connsiteX9" fmla="*/ 260483 w 447947"/>
                <a:gd name="connsiteY9" fmla="*/ 252956 h 421378"/>
                <a:gd name="connsiteX10" fmla="*/ 277170 w 447947"/>
                <a:gd name="connsiteY10" fmla="*/ 244955 h 421378"/>
                <a:gd name="connsiteX11" fmla="*/ 278771 w 447947"/>
                <a:gd name="connsiteY11" fmla="*/ 215694 h 421378"/>
                <a:gd name="connsiteX12" fmla="*/ 276942 w 447947"/>
                <a:gd name="connsiteY12" fmla="*/ 86078 h 421378"/>
                <a:gd name="connsiteX13" fmla="*/ 285857 w 447947"/>
                <a:gd name="connsiteY13" fmla="*/ 59103 h 421378"/>
                <a:gd name="connsiteX14" fmla="*/ 356952 w 447947"/>
                <a:gd name="connsiteY14" fmla="*/ 61847 h 421378"/>
                <a:gd name="connsiteX15" fmla="*/ 375011 w 447947"/>
                <a:gd name="connsiteY15" fmla="*/ 113282 h 421378"/>
                <a:gd name="connsiteX16" fmla="*/ 379812 w 447947"/>
                <a:gd name="connsiteY16" fmla="*/ 189634 h 421378"/>
                <a:gd name="connsiteX17" fmla="*/ 400614 w 447947"/>
                <a:gd name="connsiteY17" fmla="*/ 218666 h 421378"/>
                <a:gd name="connsiteX18" fmla="*/ 430332 w 447947"/>
                <a:gd name="connsiteY18" fmla="*/ 203121 h 421378"/>
                <a:gd name="connsiteX19" fmla="*/ 439019 w 447947"/>
                <a:gd name="connsiteY19" fmla="*/ 188034 h 421378"/>
                <a:gd name="connsiteX20" fmla="*/ 431933 w 447947"/>
                <a:gd name="connsiteY20" fmla="*/ 70991 h 421378"/>
                <a:gd name="connsiteX21" fmla="*/ 414559 w 447947"/>
                <a:gd name="connsiteY21" fmla="*/ 51560 h 421378"/>
                <a:gd name="connsiteX22" fmla="*/ 277628 w 447947"/>
                <a:gd name="connsiteY22" fmla="*/ 582 h 421378"/>
                <a:gd name="connsiteX23" fmla="*/ 259340 w 447947"/>
                <a:gd name="connsiteY23" fmla="*/ 10412 h 421378"/>
                <a:gd name="connsiteX24" fmla="*/ 255453 w 447947"/>
                <a:gd name="connsiteY24" fmla="*/ 18413 h 421378"/>
                <a:gd name="connsiteX25" fmla="*/ 120579 w 447947"/>
                <a:gd name="connsiteY25" fmla="*/ 104595 h 421378"/>
                <a:gd name="connsiteX26" fmla="*/ 104349 w 447947"/>
                <a:gd name="connsiteY26" fmla="*/ 118311 h 421378"/>
                <a:gd name="connsiteX27" fmla="*/ 28454 w 447947"/>
                <a:gd name="connsiteY27" fmla="*/ 244041 h 421378"/>
                <a:gd name="connsiteX28" fmla="*/ 7194 w 447947"/>
                <a:gd name="connsiteY28" fmla="*/ 279702 h 42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7947" h="421378">
                  <a:moveTo>
                    <a:pt x="7194" y="279702"/>
                  </a:moveTo>
                  <a:cubicBezTo>
                    <a:pt x="-3093" y="306906"/>
                    <a:pt x="-3322" y="333881"/>
                    <a:pt x="12909" y="358798"/>
                  </a:cubicBezTo>
                  <a:cubicBezTo>
                    <a:pt x="28225" y="382115"/>
                    <a:pt x="49256" y="400175"/>
                    <a:pt x="72802" y="414576"/>
                  </a:cubicBezTo>
                  <a:cubicBezTo>
                    <a:pt x="88804" y="424406"/>
                    <a:pt x="106406" y="423263"/>
                    <a:pt x="113264" y="413205"/>
                  </a:cubicBezTo>
                  <a:cubicBezTo>
                    <a:pt x="122865" y="399260"/>
                    <a:pt x="112350" y="388973"/>
                    <a:pt x="105035" y="378915"/>
                  </a:cubicBezTo>
                  <a:cubicBezTo>
                    <a:pt x="90404" y="359255"/>
                    <a:pt x="74631" y="340510"/>
                    <a:pt x="60000" y="320622"/>
                  </a:cubicBezTo>
                  <a:cubicBezTo>
                    <a:pt x="44913" y="299819"/>
                    <a:pt x="45370" y="299591"/>
                    <a:pt x="59772" y="277645"/>
                  </a:cubicBezTo>
                  <a:cubicBezTo>
                    <a:pt x="67544" y="265986"/>
                    <a:pt x="71659" y="249299"/>
                    <a:pt x="92004" y="256614"/>
                  </a:cubicBezTo>
                  <a:cubicBezTo>
                    <a:pt x="93833" y="257300"/>
                    <a:pt x="97491" y="254556"/>
                    <a:pt x="99548" y="252728"/>
                  </a:cubicBezTo>
                  <a:cubicBezTo>
                    <a:pt x="178415" y="196721"/>
                    <a:pt x="246767" y="245184"/>
                    <a:pt x="260483" y="252956"/>
                  </a:cubicBezTo>
                  <a:cubicBezTo>
                    <a:pt x="270770" y="258671"/>
                    <a:pt x="275799" y="254099"/>
                    <a:pt x="277170" y="244955"/>
                  </a:cubicBezTo>
                  <a:cubicBezTo>
                    <a:pt x="278771" y="235354"/>
                    <a:pt x="278542" y="225524"/>
                    <a:pt x="278771" y="215694"/>
                  </a:cubicBezTo>
                  <a:cubicBezTo>
                    <a:pt x="278999" y="196949"/>
                    <a:pt x="277170" y="110767"/>
                    <a:pt x="276942" y="86078"/>
                  </a:cubicBezTo>
                  <a:cubicBezTo>
                    <a:pt x="276942" y="76020"/>
                    <a:pt x="277856" y="66419"/>
                    <a:pt x="285857" y="59103"/>
                  </a:cubicBezTo>
                  <a:cubicBezTo>
                    <a:pt x="299573" y="46073"/>
                    <a:pt x="343464" y="48131"/>
                    <a:pt x="356952" y="61847"/>
                  </a:cubicBezTo>
                  <a:cubicBezTo>
                    <a:pt x="370896" y="76248"/>
                    <a:pt x="375240" y="94079"/>
                    <a:pt x="375011" y="113282"/>
                  </a:cubicBezTo>
                  <a:cubicBezTo>
                    <a:pt x="374554" y="138885"/>
                    <a:pt x="375468" y="164259"/>
                    <a:pt x="379812" y="189634"/>
                  </a:cubicBezTo>
                  <a:cubicBezTo>
                    <a:pt x="382098" y="202436"/>
                    <a:pt x="385527" y="215694"/>
                    <a:pt x="400614" y="218666"/>
                  </a:cubicBezTo>
                  <a:cubicBezTo>
                    <a:pt x="413645" y="221181"/>
                    <a:pt x="422789" y="212265"/>
                    <a:pt x="430332" y="203121"/>
                  </a:cubicBezTo>
                  <a:cubicBezTo>
                    <a:pt x="433990" y="198778"/>
                    <a:pt x="436962" y="193292"/>
                    <a:pt x="439019" y="188034"/>
                  </a:cubicBezTo>
                  <a:cubicBezTo>
                    <a:pt x="454335" y="148029"/>
                    <a:pt x="448620" y="109167"/>
                    <a:pt x="431933" y="70991"/>
                  </a:cubicBezTo>
                  <a:cubicBezTo>
                    <a:pt x="428275" y="62532"/>
                    <a:pt x="422331" y="55903"/>
                    <a:pt x="414559" y="51560"/>
                  </a:cubicBezTo>
                  <a:cubicBezTo>
                    <a:pt x="371811" y="27099"/>
                    <a:pt x="326091" y="10412"/>
                    <a:pt x="277628" y="582"/>
                  </a:cubicBezTo>
                  <a:cubicBezTo>
                    <a:pt x="267798" y="-1476"/>
                    <a:pt x="262769" y="1953"/>
                    <a:pt x="259340" y="10412"/>
                  </a:cubicBezTo>
                  <a:cubicBezTo>
                    <a:pt x="258197" y="13155"/>
                    <a:pt x="256825" y="15669"/>
                    <a:pt x="255453" y="18413"/>
                  </a:cubicBezTo>
                  <a:cubicBezTo>
                    <a:pt x="226193" y="71905"/>
                    <a:pt x="186416" y="108938"/>
                    <a:pt x="120579" y="104595"/>
                  </a:cubicBezTo>
                  <a:cubicBezTo>
                    <a:pt x="109835" y="103909"/>
                    <a:pt x="107549" y="111453"/>
                    <a:pt x="104349" y="118311"/>
                  </a:cubicBezTo>
                  <a:cubicBezTo>
                    <a:pt x="83318" y="162888"/>
                    <a:pt x="56800" y="204036"/>
                    <a:pt x="28454" y="244041"/>
                  </a:cubicBezTo>
                  <a:cubicBezTo>
                    <a:pt x="19767" y="255471"/>
                    <a:pt x="11994" y="266901"/>
                    <a:pt x="7194" y="279702"/>
                  </a:cubicBezTo>
                  <a:close/>
                </a:path>
              </a:pathLst>
            </a:custGeom>
            <a:solidFill>
              <a:srgbClr val="FFFFFF"/>
            </a:solidFill>
            <a:ln w="2286" cap="flat">
              <a:noFill/>
              <a:prstDash val="solid"/>
              <a:miter/>
            </a:ln>
          </p:spPr>
          <p:txBody>
            <a:bodyPr rtlCol="0" anchor="ctr"/>
            <a:lstStyle/>
            <a:p>
              <a:endParaRPr lang="en-US"/>
            </a:p>
          </p:txBody>
        </p:sp>
        <p:sp>
          <p:nvSpPr>
            <p:cNvPr id="89" name="Freeform 152">
              <a:extLst>
                <a:ext uri="{FF2B5EF4-FFF2-40B4-BE49-F238E27FC236}">
                  <a16:creationId xmlns:a16="http://schemas.microsoft.com/office/drawing/2014/main" id="{FBA2E74E-2E60-99F9-286F-A8E29DF398AC}"/>
                </a:ext>
              </a:extLst>
            </p:cNvPr>
            <p:cNvSpPr/>
            <p:nvPr/>
          </p:nvSpPr>
          <p:spPr>
            <a:xfrm>
              <a:off x="3171063" y="5228767"/>
              <a:ext cx="67534" cy="229514"/>
            </a:xfrm>
            <a:custGeom>
              <a:avLst/>
              <a:gdLst>
                <a:gd name="connsiteX0" fmla="*/ 40005 w 67534"/>
                <a:gd name="connsiteY0" fmla="*/ 229514 h 229514"/>
                <a:gd name="connsiteX1" fmla="*/ 40005 w 67534"/>
                <a:gd name="connsiteY1" fmla="*/ 229514 h 229514"/>
                <a:gd name="connsiteX2" fmla="*/ 40005 w 67534"/>
                <a:gd name="connsiteY2" fmla="*/ 225857 h 229514"/>
                <a:gd name="connsiteX3" fmla="*/ 40005 w 67534"/>
                <a:gd name="connsiteY3" fmla="*/ 225857 h 229514"/>
                <a:gd name="connsiteX4" fmla="*/ 40234 w 67534"/>
                <a:gd name="connsiteY4" fmla="*/ 222428 h 229514"/>
                <a:gd name="connsiteX5" fmla="*/ 40234 w 67534"/>
                <a:gd name="connsiteY5" fmla="*/ 222199 h 229514"/>
                <a:gd name="connsiteX6" fmla="*/ 40691 w 67534"/>
                <a:gd name="connsiteY6" fmla="*/ 218999 h 229514"/>
                <a:gd name="connsiteX7" fmla="*/ 40691 w 67534"/>
                <a:gd name="connsiteY7" fmla="*/ 218313 h 229514"/>
                <a:gd name="connsiteX8" fmla="*/ 41605 w 67534"/>
                <a:gd name="connsiteY8" fmla="*/ 214427 h 229514"/>
                <a:gd name="connsiteX9" fmla="*/ 41605 w 67534"/>
                <a:gd name="connsiteY9" fmla="*/ 214427 h 229514"/>
                <a:gd name="connsiteX10" fmla="*/ 48920 w 67534"/>
                <a:gd name="connsiteY10" fmla="*/ 190424 h 229514"/>
                <a:gd name="connsiteX11" fmla="*/ 56693 w 67534"/>
                <a:gd name="connsiteY11" fmla="*/ 166649 h 229514"/>
                <a:gd name="connsiteX12" fmla="*/ 66751 w 67534"/>
                <a:gd name="connsiteY12" fmla="*/ 100127 h 229514"/>
                <a:gd name="connsiteX13" fmla="*/ 66065 w 67534"/>
                <a:gd name="connsiteY13" fmla="*/ 95097 h 229514"/>
                <a:gd name="connsiteX14" fmla="*/ 65837 w 67534"/>
                <a:gd name="connsiteY14" fmla="*/ 93497 h 229514"/>
                <a:gd name="connsiteX15" fmla="*/ 65380 w 67534"/>
                <a:gd name="connsiteY15" fmla="*/ 90297 h 229514"/>
                <a:gd name="connsiteX16" fmla="*/ 64922 w 67534"/>
                <a:gd name="connsiteY16" fmla="*/ 88239 h 229514"/>
                <a:gd name="connsiteX17" fmla="*/ 64465 w 67534"/>
                <a:gd name="connsiteY17" fmla="*/ 85496 h 229514"/>
                <a:gd name="connsiteX18" fmla="*/ 64008 w 67534"/>
                <a:gd name="connsiteY18" fmla="*/ 83439 h 229514"/>
                <a:gd name="connsiteX19" fmla="*/ 63551 w 67534"/>
                <a:gd name="connsiteY19" fmla="*/ 80924 h 229514"/>
                <a:gd name="connsiteX20" fmla="*/ 63094 w 67534"/>
                <a:gd name="connsiteY20" fmla="*/ 78638 h 229514"/>
                <a:gd name="connsiteX21" fmla="*/ 62636 w 67534"/>
                <a:gd name="connsiteY21" fmla="*/ 76352 h 229514"/>
                <a:gd name="connsiteX22" fmla="*/ 62179 w 67534"/>
                <a:gd name="connsiteY22" fmla="*/ 74066 h 229514"/>
                <a:gd name="connsiteX23" fmla="*/ 61722 w 67534"/>
                <a:gd name="connsiteY23" fmla="*/ 71780 h 229514"/>
                <a:gd name="connsiteX24" fmla="*/ 61036 w 67534"/>
                <a:gd name="connsiteY24" fmla="*/ 69494 h 229514"/>
                <a:gd name="connsiteX25" fmla="*/ 60579 w 67534"/>
                <a:gd name="connsiteY25" fmla="*/ 67437 h 229514"/>
                <a:gd name="connsiteX26" fmla="*/ 59893 w 67534"/>
                <a:gd name="connsiteY26" fmla="*/ 65151 h 229514"/>
                <a:gd name="connsiteX27" fmla="*/ 59436 w 67534"/>
                <a:gd name="connsiteY27" fmla="*/ 63322 h 229514"/>
                <a:gd name="connsiteX28" fmla="*/ 58750 w 67534"/>
                <a:gd name="connsiteY28" fmla="*/ 61036 h 229514"/>
                <a:gd name="connsiteX29" fmla="*/ 58293 w 67534"/>
                <a:gd name="connsiteY29" fmla="*/ 59436 h 229514"/>
                <a:gd name="connsiteX30" fmla="*/ 57379 w 67534"/>
                <a:gd name="connsiteY30" fmla="*/ 56921 h 229514"/>
                <a:gd name="connsiteX31" fmla="*/ 56921 w 67534"/>
                <a:gd name="connsiteY31" fmla="*/ 55778 h 229514"/>
                <a:gd name="connsiteX32" fmla="*/ 51206 w 67534"/>
                <a:gd name="connsiteY32" fmla="*/ 43205 h 229514"/>
                <a:gd name="connsiteX33" fmla="*/ 50978 w 67534"/>
                <a:gd name="connsiteY33" fmla="*/ 42748 h 229514"/>
                <a:gd name="connsiteX34" fmla="*/ 49606 w 67534"/>
                <a:gd name="connsiteY34" fmla="*/ 40233 h 229514"/>
                <a:gd name="connsiteX35" fmla="*/ 49149 w 67534"/>
                <a:gd name="connsiteY35" fmla="*/ 39548 h 229514"/>
                <a:gd name="connsiteX36" fmla="*/ 47549 w 67534"/>
                <a:gd name="connsiteY36" fmla="*/ 37033 h 229514"/>
                <a:gd name="connsiteX37" fmla="*/ 47092 w 67534"/>
                <a:gd name="connsiteY37" fmla="*/ 36347 h 229514"/>
                <a:gd name="connsiteX38" fmla="*/ 45491 w 67534"/>
                <a:gd name="connsiteY38" fmla="*/ 34061 h 229514"/>
                <a:gd name="connsiteX39" fmla="*/ 45034 w 67534"/>
                <a:gd name="connsiteY39" fmla="*/ 33375 h 229514"/>
                <a:gd name="connsiteX40" fmla="*/ 43434 w 67534"/>
                <a:gd name="connsiteY40" fmla="*/ 31089 h 229514"/>
                <a:gd name="connsiteX41" fmla="*/ 42977 w 67534"/>
                <a:gd name="connsiteY41" fmla="*/ 30404 h 229514"/>
                <a:gd name="connsiteX42" fmla="*/ 41148 w 67534"/>
                <a:gd name="connsiteY42" fmla="*/ 28118 h 229514"/>
                <a:gd name="connsiteX43" fmla="*/ 40691 w 67534"/>
                <a:gd name="connsiteY43" fmla="*/ 27660 h 229514"/>
                <a:gd name="connsiteX44" fmla="*/ 38633 w 67534"/>
                <a:gd name="connsiteY44" fmla="*/ 25374 h 229514"/>
                <a:gd name="connsiteX45" fmla="*/ 38176 w 67534"/>
                <a:gd name="connsiteY45" fmla="*/ 24917 h 229514"/>
                <a:gd name="connsiteX46" fmla="*/ 35890 w 67534"/>
                <a:gd name="connsiteY46" fmla="*/ 22631 h 229514"/>
                <a:gd name="connsiteX47" fmla="*/ 35890 w 67534"/>
                <a:gd name="connsiteY47" fmla="*/ 22631 h 229514"/>
                <a:gd name="connsiteX48" fmla="*/ 15088 w 67534"/>
                <a:gd name="connsiteY48" fmla="*/ 7086 h 229514"/>
                <a:gd name="connsiteX49" fmla="*/ 15088 w 67534"/>
                <a:gd name="connsiteY49" fmla="*/ 7086 h 229514"/>
                <a:gd name="connsiteX50" fmla="*/ 11659 w 67534"/>
                <a:gd name="connsiteY50" fmla="*/ 5258 h 229514"/>
                <a:gd name="connsiteX51" fmla="*/ 11430 w 67534"/>
                <a:gd name="connsiteY51" fmla="*/ 5029 h 229514"/>
                <a:gd name="connsiteX52" fmla="*/ 8001 w 67534"/>
                <a:gd name="connsiteY52" fmla="*/ 3429 h 229514"/>
                <a:gd name="connsiteX53" fmla="*/ 7772 w 67534"/>
                <a:gd name="connsiteY53" fmla="*/ 3200 h 229514"/>
                <a:gd name="connsiteX54" fmla="*/ 4115 w 67534"/>
                <a:gd name="connsiteY54" fmla="*/ 1600 h 229514"/>
                <a:gd name="connsiteX55" fmla="*/ 3886 w 67534"/>
                <a:gd name="connsiteY55" fmla="*/ 1600 h 229514"/>
                <a:gd name="connsiteX56" fmla="*/ 0 w 67534"/>
                <a:gd name="connsiteY56" fmla="*/ 0 h 229514"/>
                <a:gd name="connsiteX57" fmla="*/ 0 w 67534"/>
                <a:gd name="connsiteY57" fmla="*/ 0 h 229514"/>
                <a:gd name="connsiteX58" fmla="*/ 16459 w 67534"/>
                <a:gd name="connsiteY58" fmla="*/ 59893 h 229514"/>
                <a:gd name="connsiteX59" fmla="*/ 40005 w 67534"/>
                <a:gd name="connsiteY59" fmla="*/ 229514 h 2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7534" h="229514">
                  <a:moveTo>
                    <a:pt x="40005" y="229514"/>
                  </a:moveTo>
                  <a:cubicBezTo>
                    <a:pt x="40005" y="229514"/>
                    <a:pt x="40005" y="229514"/>
                    <a:pt x="40005" y="229514"/>
                  </a:cubicBezTo>
                  <a:cubicBezTo>
                    <a:pt x="40005" y="228371"/>
                    <a:pt x="40005" y="227228"/>
                    <a:pt x="40005" y="225857"/>
                  </a:cubicBezTo>
                  <a:cubicBezTo>
                    <a:pt x="40005" y="225857"/>
                    <a:pt x="40005" y="225857"/>
                    <a:pt x="40005" y="225857"/>
                  </a:cubicBezTo>
                  <a:cubicBezTo>
                    <a:pt x="40005" y="224714"/>
                    <a:pt x="40234" y="223571"/>
                    <a:pt x="40234" y="222428"/>
                  </a:cubicBezTo>
                  <a:cubicBezTo>
                    <a:pt x="40234" y="222428"/>
                    <a:pt x="40234" y="222199"/>
                    <a:pt x="40234" y="222199"/>
                  </a:cubicBezTo>
                  <a:cubicBezTo>
                    <a:pt x="40462" y="221056"/>
                    <a:pt x="40462" y="219913"/>
                    <a:pt x="40691" y="218999"/>
                  </a:cubicBezTo>
                  <a:cubicBezTo>
                    <a:pt x="40691" y="218770"/>
                    <a:pt x="40691" y="218541"/>
                    <a:pt x="40691" y="218313"/>
                  </a:cubicBezTo>
                  <a:cubicBezTo>
                    <a:pt x="40919" y="216941"/>
                    <a:pt x="41377" y="215798"/>
                    <a:pt x="41605" y="214427"/>
                  </a:cubicBezTo>
                  <a:cubicBezTo>
                    <a:pt x="41605" y="214427"/>
                    <a:pt x="41605" y="214427"/>
                    <a:pt x="41605" y="214427"/>
                  </a:cubicBezTo>
                  <a:cubicBezTo>
                    <a:pt x="43891" y="206426"/>
                    <a:pt x="46406" y="198425"/>
                    <a:pt x="48920" y="190424"/>
                  </a:cubicBezTo>
                  <a:cubicBezTo>
                    <a:pt x="51435" y="182423"/>
                    <a:pt x="54178" y="174650"/>
                    <a:pt x="56693" y="166649"/>
                  </a:cubicBezTo>
                  <a:cubicBezTo>
                    <a:pt x="63779" y="144932"/>
                    <a:pt x="69723" y="122987"/>
                    <a:pt x="66751" y="100127"/>
                  </a:cubicBezTo>
                  <a:cubicBezTo>
                    <a:pt x="66523" y="98526"/>
                    <a:pt x="66294" y="96698"/>
                    <a:pt x="66065" y="95097"/>
                  </a:cubicBezTo>
                  <a:cubicBezTo>
                    <a:pt x="66065" y="94640"/>
                    <a:pt x="65837" y="93954"/>
                    <a:pt x="65837" y="93497"/>
                  </a:cubicBezTo>
                  <a:cubicBezTo>
                    <a:pt x="65608" y="92354"/>
                    <a:pt x="65608" y="91440"/>
                    <a:pt x="65380" y="90297"/>
                  </a:cubicBezTo>
                  <a:cubicBezTo>
                    <a:pt x="65380" y="89611"/>
                    <a:pt x="65151" y="88925"/>
                    <a:pt x="64922" y="88239"/>
                  </a:cubicBezTo>
                  <a:cubicBezTo>
                    <a:pt x="64694" y="87325"/>
                    <a:pt x="64694" y="86411"/>
                    <a:pt x="64465" y="85496"/>
                  </a:cubicBezTo>
                  <a:cubicBezTo>
                    <a:pt x="64237" y="84810"/>
                    <a:pt x="64237" y="84125"/>
                    <a:pt x="64008" y="83439"/>
                  </a:cubicBezTo>
                  <a:cubicBezTo>
                    <a:pt x="63779" y="82524"/>
                    <a:pt x="63779" y="81839"/>
                    <a:pt x="63551" y="80924"/>
                  </a:cubicBezTo>
                  <a:cubicBezTo>
                    <a:pt x="63322" y="80238"/>
                    <a:pt x="63322" y="79553"/>
                    <a:pt x="63094" y="78638"/>
                  </a:cubicBezTo>
                  <a:cubicBezTo>
                    <a:pt x="62865" y="77952"/>
                    <a:pt x="62636" y="77038"/>
                    <a:pt x="62636" y="76352"/>
                  </a:cubicBezTo>
                  <a:cubicBezTo>
                    <a:pt x="62408" y="75666"/>
                    <a:pt x="62179" y="74981"/>
                    <a:pt x="62179" y="74066"/>
                  </a:cubicBezTo>
                  <a:cubicBezTo>
                    <a:pt x="61951" y="73380"/>
                    <a:pt x="61722" y="72695"/>
                    <a:pt x="61722" y="71780"/>
                  </a:cubicBezTo>
                  <a:cubicBezTo>
                    <a:pt x="61493" y="71094"/>
                    <a:pt x="61265" y="70180"/>
                    <a:pt x="61036" y="69494"/>
                  </a:cubicBezTo>
                  <a:cubicBezTo>
                    <a:pt x="60808" y="68808"/>
                    <a:pt x="60579" y="68123"/>
                    <a:pt x="60579" y="67437"/>
                  </a:cubicBezTo>
                  <a:cubicBezTo>
                    <a:pt x="60350" y="66751"/>
                    <a:pt x="60122" y="65837"/>
                    <a:pt x="59893" y="65151"/>
                  </a:cubicBezTo>
                  <a:cubicBezTo>
                    <a:pt x="59665" y="64465"/>
                    <a:pt x="59436" y="64008"/>
                    <a:pt x="59436" y="63322"/>
                  </a:cubicBezTo>
                  <a:cubicBezTo>
                    <a:pt x="59207" y="62636"/>
                    <a:pt x="58979" y="61722"/>
                    <a:pt x="58750" y="61036"/>
                  </a:cubicBezTo>
                  <a:cubicBezTo>
                    <a:pt x="58522" y="60579"/>
                    <a:pt x="58293" y="59893"/>
                    <a:pt x="58293" y="59436"/>
                  </a:cubicBezTo>
                  <a:cubicBezTo>
                    <a:pt x="58064" y="58521"/>
                    <a:pt x="57836" y="57836"/>
                    <a:pt x="57379" y="56921"/>
                  </a:cubicBezTo>
                  <a:cubicBezTo>
                    <a:pt x="57150" y="56464"/>
                    <a:pt x="57150" y="56235"/>
                    <a:pt x="56921" y="55778"/>
                  </a:cubicBezTo>
                  <a:cubicBezTo>
                    <a:pt x="55321" y="51435"/>
                    <a:pt x="53264" y="47091"/>
                    <a:pt x="51206" y="43205"/>
                  </a:cubicBezTo>
                  <a:cubicBezTo>
                    <a:pt x="51206" y="42977"/>
                    <a:pt x="50978" y="42977"/>
                    <a:pt x="50978" y="42748"/>
                  </a:cubicBezTo>
                  <a:cubicBezTo>
                    <a:pt x="50521" y="41834"/>
                    <a:pt x="50063" y="40919"/>
                    <a:pt x="49606" y="40233"/>
                  </a:cubicBezTo>
                  <a:cubicBezTo>
                    <a:pt x="49378" y="40005"/>
                    <a:pt x="49378" y="39776"/>
                    <a:pt x="49149" y="39548"/>
                  </a:cubicBezTo>
                  <a:cubicBezTo>
                    <a:pt x="48692" y="38633"/>
                    <a:pt x="48235" y="37947"/>
                    <a:pt x="47549" y="37033"/>
                  </a:cubicBezTo>
                  <a:cubicBezTo>
                    <a:pt x="47320" y="36804"/>
                    <a:pt x="47320" y="36576"/>
                    <a:pt x="47092" y="36347"/>
                  </a:cubicBezTo>
                  <a:cubicBezTo>
                    <a:pt x="46634" y="35661"/>
                    <a:pt x="45949" y="34747"/>
                    <a:pt x="45491" y="34061"/>
                  </a:cubicBezTo>
                  <a:cubicBezTo>
                    <a:pt x="45263" y="33833"/>
                    <a:pt x="45034" y="33604"/>
                    <a:pt x="45034" y="33375"/>
                  </a:cubicBezTo>
                  <a:cubicBezTo>
                    <a:pt x="44577" y="32690"/>
                    <a:pt x="43891" y="31775"/>
                    <a:pt x="43434" y="31089"/>
                  </a:cubicBezTo>
                  <a:cubicBezTo>
                    <a:pt x="43205" y="30861"/>
                    <a:pt x="42977" y="30632"/>
                    <a:pt x="42977" y="30404"/>
                  </a:cubicBezTo>
                  <a:cubicBezTo>
                    <a:pt x="42291" y="29718"/>
                    <a:pt x="41834" y="28803"/>
                    <a:pt x="41148" y="28118"/>
                  </a:cubicBezTo>
                  <a:cubicBezTo>
                    <a:pt x="40919" y="27889"/>
                    <a:pt x="40919" y="27660"/>
                    <a:pt x="40691" y="27660"/>
                  </a:cubicBezTo>
                  <a:cubicBezTo>
                    <a:pt x="40005" y="26975"/>
                    <a:pt x="39319" y="26060"/>
                    <a:pt x="38633" y="25374"/>
                  </a:cubicBezTo>
                  <a:cubicBezTo>
                    <a:pt x="38405" y="25146"/>
                    <a:pt x="38405" y="25146"/>
                    <a:pt x="38176" y="24917"/>
                  </a:cubicBezTo>
                  <a:cubicBezTo>
                    <a:pt x="37490" y="24231"/>
                    <a:pt x="36805" y="23317"/>
                    <a:pt x="35890" y="22631"/>
                  </a:cubicBezTo>
                  <a:cubicBezTo>
                    <a:pt x="35890" y="22631"/>
                    <a:pt x="35890" y="22631"/>
                    <a:pt x="35890" y="22631"/>
                  </a:cubicBezTo>
                  <a:cubicBezTo>
                    <a:pt x="29947" y="16688"/>
                    <a:pt x="23089" y="11430"/>
                    <a:pt x="15088" y="7086"/>
                  </a:cubicBezTo>
                  <a:cubicBezTo>
                    <a:pt x="15088" y="7086"/>
                    <a:pt x="15088" y="7086"/>
                    <a:pt x="15088" y="7086"/>
                  </a:cubicBezTo>
                  <a:cubicBezTo>
                    <a:pt x="13945" y="6401"/>
                    <a:pt x="12802" y="5943"/>
                    <a:pt x="11659" y="5258"/>
                  </a:cubicBezTo>
                  <a:cubicBezTo>
                    <a:pt x="11659" y="5258"/>
                    <a:pt x="11430" y="5258"/>
                    <a:pt x="11430" y="5029"/>
                  </a:cubicBezTo>
                  <a:cubicBezTo>
                    <a:pt x="10287" y="4572"/>
                    <a:pt x="9144" y="3886"/>
                    <a:pt x="8001" y="3429"/>
                  </a:cubicBezTo>
                  <a:cubicBezTo>
                    <a:pt x="8001" y="3429"/>
                    <a:pt x="7772" y="3429"/>
                    <a:pt x="7772" y="3200"/>
                  </a:cubicBezTo>
                  <a:cubicBezTo>
                    <a:pt x="6629" y="2743"/>
                    <a:pt x="5486" y="2057"/>
                    <a:pt x="4115" y="1600"/>
                  </a:cubicBezTo>
                  <a:cubicBezTo>
                    <a:pt x="4115" y="1600"/>
                    <a:pt x="3886" y="1600"/>
                    <a:pt x="3886" y="1600"/>
                  </a:cubicBezTo>
                  <a:cubicBezTo>
                    <a:pt x="2743" y="1143"/>
                    <a:pt x="1372" y="457"/>
                    <a:pt x="0" y="0"/>
                  </a:cubicBezTo>
                  <a:cubicBezTo>
                    <a:pt x="0" y="0"/>
                    <a:pt x="0" y="0"/>
                    <a:pt x="0" y="0"/>
                  </a:cubicBezTo>
                  <a:cubicBezTo>
                    <a:pt x="8230" y="18974"/>
                    <a:pt x="13716" y="39776"/>
                    <a:pt x="16459" y="59893"/>
                  </a:cubicBezTo>
                  <a:cubicBezTo>
                    <a:pt x="21946" y="99669"/>
                    <a:pt x="-4343" y="208254"/>
                    <a:pt x="40005" y="229514"/>
                  </a:cubicBezTo>
                  <a:close/>
                </a:path>
              </a:pathLst>
            </a:custGeom>
            <a:solidFill>
              <a:srgbClr val="FFFFFF"/>
            </a:solidFill>
            <a:ln w="2286" cap="flat">
              <a:noFill/>
              <a:prstDash val="solid"/>
              <a:miter/>
            </a:ln>
          </p:spPr>
          <p:txBody>
            <a:bodyPr rtlCol="0" anchor="ctr"/>
            <a:lstStyle/>
            <a:p>
              <a:endParaRPr lang="en-US"/>
            </a:p>
          </p:txBody>
        </p:sp>
        <p:sp>
          <p:nvSpPr>
            <p:cNvPr id="90" name="Freeform 153">
              <a:extLst>
                <a:ext uri="{FF2B5EF4-FFF2-40B4-BE49-F238E27FC236}">
                  <a16:creationId xmlns:a16="http://schemas.microsoft.com/office/drawing/2014/main" id="{27D25B24-5EC7-DC5F-D2B1-3BC8211A980A}"/>
                </a:ext>
              </a:extLst>
            </p:cNvPr>
            <p:cNvSpPr/>
            <p:nvPr/>
          </p:nvSpPr>
          <p:spPr>
            <a:xfrm>
              <a:off x="2519324" y="5499430"/>
              <a:ext cx="1255928" cy="689457"/>
            </a:xfrm>
            <a:custGeom>
              <a:avLst/>
              <a:gdLst>
                <a:gd name="connsiteX0" fmla="*/ 914171 w 1255928"/>
                <a:gd name="connsiteY0" fmla="*/ 64694 h 689457"/>
                <a:gd name="connsiteX1" fmla="*/ 918286 w 1255928"/>
                <a:gd name="connsiteY1" fmla="*/ 175565 h 689457"/>
                <a:gd name="connsiteX2" fmla="*/ 905485 w 1255928"/>
                <a:gd name="connsiteY2" fmla="*/ 442113 h 689457"/>
                <a:gd name="connsiteX3" fmla="*/ 908456 w 1255928"/>
                <a:gd name="connsiteY3" fmla="*/ 419253 h 689457"/>
                <a:gd name="connsiteX4" fmla="*/ 895426 w 1255928"/>
                <a:gd name="connsiteY4" fmla="*/ 512521 h 689457"/>
                <a:gd name="connsiteX5" fmla="*/ 797357 w 1255928"/>
                <a:gd name="connsiteY5" fmla="*/ 615163 h 689457"/>
                <a:gd name="connsiteX6" fmla="*/ 647395 w 1255928"/>
                <a:gd name="connsiteY6" fmla="*/ 616992 h 689457"/>
                <a:gd name="connsiteX7" fmla="*/ 549783 w 1255928"/>
                <a:gd name="connsiteY7" fmla="*/ 613105 h 689457"/>
                <a:gd name="connsiteX8" fmla="*/ 440741 w 1255928"/>
                <a:gd name="connsiteY8" fmla="*/ 600075 h 689457"/>
                <a:gd name="connsiteX9" fmla="*/ 356159 w 1255928"/>
                <a:gd name="connsiteY9" fmla="*/ 556870 h 689457"/>
                <a:gd name="connsiteX10" fmla="*/ 312496 w 1255928"/>
                <a:gd name="connsiteY10" fmla="*/ 486461 h 689457"/>
                <a:gd name="connsiteX11" fmla="*/ 189967 w 1255928"/>
                <a:gd name="connsiteY11" fmla="*/ 391592 h 689457"/>
                <a:gd name="connsiteX12" fmla="*/ 38862 w 1255928"/>
                <a:gd name="connsiteY12" fmla="*/ 389992 h 689457"/>
                <a:gd name="connsiteX13" fmla="*/ 18059 w 1255928"/>
                <a:gd name="connsiteY13" fmla="*/ 382905 h 689457"/>
                <a:gd name="connsiteX14" fmla="*/ 0 w 1255928"/>
                <a:gd name="connsiteY14" fmla="*/ 381076 h 689457"/>
                <a:gd name="connsiteX15" fmla="*/ 1372 w 1255928"/>
                <a:gd name="connsiteY15" fmla="*/ 389077 h 689457"/>
                <a:gd name="connsiteX16" fmla="*/ 6401 w 1255928"/>
                <a:gd name="connsiteY16" fmla="*/ 403022 h 689457"/>
                <a:gd name="connsiteX17" fmla="*/ 18974 w 1255928"/>
                <a:gd name="connsiteY17" fmla="*/ 419481 h 689457"/>
                <a:gd name="connsiteX18" fmla="*/ 30404 w 1255928"/>
                <a:gd name="connsiteY18" fmla="*/ 427939 h 689457"/>
                <a:gd name="connsiteX19" fmla="*/ 102641 w 1255928"/>
                <a:gd name="connsiteY19" fmla="*/ 451028 h 689457"/>
                <a:gd name="connsiteX20" fmla="*/ 166649 w 1255928"/>
                <a:gd name="connsiteY20" fmla="*/ 443713 h 689457"/>
                <a:gd name="connsiteX21" fmla="*/ 185166 w 1255928"/>
                <a:gd name="connsiteY21" fmla="*/ 440970 h 689457"/>
                <a:gd name="connsiteX22" fmla="*/ 185166 w 1255928"/>
                <a:gd name="connsiteY22" fmla="*/ 440970 h 689457"/>
                <a:gd name="connsiteX23" fmla="*/ 195682 w 1255928"/>
                <a:gd name="connsiteY23" fmla="*/ 441884 h 689457"/>
                <a:gd name="connsiteX24" fmla="*/ 201168 w 1255928"/>
                <a:gd name="connsiteY24" fmla="*/ 443256 h 689457"/>
                <a:gd name="connsiteX25" fmla="*/ 205969 w 1255928"/>
                <a:gd name="connsiteY25" fmla="*/ 445084 h 689457"/>
                <a:gd name="connsiteX26" fmla="*/ 208255 w 1255928"/>
                <a:gd name="connsiteY26" fmla="*/ 446227 h 689457"/>
                <a:gd name="connsiteX27" fmla="*/ 211226 w 1255928"/>
                <a:gd name="connsiteY27" fmla="*/ 448056 h 689457"/>
                <a:gd name="connsiteX28" fmla="*/ 214427 w 1255928"/>
                <a:gd name="connsiteY28" fmla="*/ 450342 h 689457"/>
                <a:gd name="connsiteX29" fmla="*/ 216256 w 1255928"/>
                <a:gd name="connsiteY29" fmla="*/ 451942 h 689457"/>
                <a:gd name="connsiteX30" fmla="*/ 219913 w 1255928"/>
                <a:gd name="connsiteY30" fmla="*/ 455600 h 689457"/>
                <a:gd name="connsiteX31" fmla="*/ 221513 w 1255928"/>
                <a:gd name="connsiteY31" fmla="*/ 457657 h 689457"/>
                <a:gd name="connsiteX32" fmla="*/ 224714 w 1255928"/>
                <a:gd name="connsiteY32" fmla="*/ 462001 h 689457"/>
                <a:gd name="connsiteX33" fmla="*/ 227457 w 1255928"/>
                <a:gd name="connsiteY33" fmla="*/ 466801 h 689457"/>
                <a:gd name="connsiteX34" fmla="*/ 233401 w 1255928"/>
                <a:gd name="connsiteY34" fmla="*/ 484175 h 689457"/>
                <a:gd name="connsiteX35" fmla="*/ 236372 w 1255928"/>
                <a:gd name="connsiteY35" fmla="*/ 501777 h 689457"/>
                <a:gd name="connsiteX36" fmla="*/ 237973 w 1255928"/>
                <a:gd name="connsiteY36" fmla="*/ 525323 h 689457"/>
                <a:gd name="connsiteX37" fmla="*/ 238201 w 1255928"/>
                <a:gd name="connsiteY37" fmla="*/ 536982 h 689457"/>
                <a:gd name="connsiteX38" fmla="*/ 238201 w 1255928"/>
                <a:gd name="connsiteY38" fmla="*/ 542925 h 689457"/>
                <a:gd name="connsiteX39" fmla="*/ 238201 w 1255928"/>
                <a:gd name="connsiteY39" fmla="*/ 554584 h 689457"/>
                <a:gd name="connsiteX40" fmla="*/ 238430 w 1255928"/>
                <a:gd name="connsiteY40" fmla="*/ 566242 h 689457"/>
                <a:gd name="connsiteX41" fmla="*/ 239116 w 1255928"/>
                <a:gd name="connsiteY41" fmla="*/ 577901 h 689457"/>
                <a:gd name="connsiteX42" fmla="*/ 239801 w 1255928"/>
                <a:gd name="connsiteY42" fmla="*/ 587502 h 689457"/>
                <a:gd name="connsiteX43" fmla="*/ 253746 w 1255928"/>
                <a:gd name="connsiteY43" fmla="*/ 652425 h 689457"/>
                <a:gd name="connsiteX44" fmla="*/ 256261 w 1255928"/>
                <a:gd name="connsiteY44" fmla="*/ 657225 h 689457"/>
                <a:gd name="connsiteX45" fmla="*/ 256946 w 1255928"/>
                <a:gd name="connsiteY45" fmla="*/ 658368 h 689457"/>
                <a:gd name="connsiteX46" fmla="*/ 261976 w 1255928"/>
                <a:gd name="connsiteY46" fmla="*/ 666598 h 689457"/>
                <a:gd name="connsiteX47" fmla="*/ 263119 w 1255928"/>
                <a:gd name="connsiteY47" fmla="*/ 668427 h 689457"/>
                <a:gd name="connsiteX48" fmla="*/ 265862 w 1255928"/>
                <a:gd name="connsiteY48" fmla="*/ 672084 h 689457"/>
                <a:gd name="connsiteX49" fmla="*/ 267233 w 1255928"/>
                <a:gd name="connsiteY49" fmla="*/ 673684 h 689457"/>
                <a:gd name="connsiteX50" fmla="*/ 268148 w 1255928"/>
                <a:gd name="connsiteY50" fmla="*/ 674827 h 689457"/>
                <a:gd name="connsiteX51" fmla="*/ 269519 w 1255928"/>
                <a:gd name="connsiteY51" fmla="*/ 676428 h 689457"/>
                <a:gd name="connsiteX52" fmla="*/ 274320 w 1255928"/>
                <a:gd name="connsiteY52" fmla="*/ 680542 h 689457"/>
                <a:gd name="connsiteX53" fmla="*/ 276149 w 1255928"/>
                <a:gd name="connsiteY53" fmla="*/ 681457 h 689457"/>
                <a:gd name="connsiteX54" fmla="*/ 277063 w 1255928"/>
                <a:gd name="connsiteY54" fmla="*/ 681685 h 689457"/>
                <a:gd name="connsiteX55" fmla="*/ 278892 w 1255928"/>
                <a:gd name="connsiteY55" fmla="*/ 681914 h 689457"/>
                <a:gd name="connsiteX56" fmla="*/ 279806 w 1255928"/>
                <a:gd name="connsiteY56" fmla="*/ 681914 h 689457"/>
                <a:gd name="connsiteX57" fmla="*/ 279806 w 1255928"/>
                <a:gd name="connsiteY57" fmla="*/ 681914 h 689457"/>
                <a:gd name="connsiteX58" fmla="*/ 279806 w 1255928"/>
                <a:gd name="connsiteY58" fmla="*/ 681914 h 689457"/>
                <a:gd name="connsiteX59" fmla="*/ 282321 w 1255928"/>
                <a:gd name="connsiteY59" fmla="*/ 682600 h 689457"/>
                <a:gd name="connsiteX60" fmla="*/ 285293 w 1255928"/>
                <a:gd name="connsiteY60" fmla="*/ 683057 h 689457"/>
                <a:gd name="connsiteX61" fmla="*/ 287579 w 1255928"/>
                <a:gd name="connsiteY61" fmla="*/ 683514 h 689457"/>
                <a:gd name="connsiteX62" fmla="*/ 291236 w 1255928"/>
                <a:gd name="connsiteY62" fmla="*/ 683971 h 689457"/>
                <a:gd name="connsiteX63" fmla="*/ 296266 w 1255928"/>
                <a:gd name="connsiteY63" fmla="*/ 684429 h 689457"/>
                <a:gd name="connsiteX64" fmla="*/ 301295 w 1255928"/>
                <a:gd name="connsiteY64" fmla="*/ 684886 h 689457"/>
                <a:gd name="connsiteX65" fmla="*/ 304495 w 1255928"/>
                <a:gd name="connsiteY65" fmla="*/ 685114 h 689457"/>
                <a:gd name="connsiteX66" fmla="*/ 310210 w 1255928"/>
                <a:gd name="connsiteY66" fmla="*/ 685572 h 689457"/>
                <a:gd name="connsiteX67" fmla="*/ 313639 w 1255928"/>
                <a:gd name="connsiteY67" fmla="*/ 685800 h 689457"/>
                <a:gd name="connsiteX68" fmla="*/ 317068 w 1255928"/>
                <a:gd name="connsiteY68" fmla="*/ 686029 h 689457"/>
                <a:gd name="connsiteX69" fmla="*/ 324155 w 1255928"/>
                <a:gd name="connsiteY69" fmla="*/ 686486 h 689457"/>
                <a:gd name="connsiteX70" fmla="*/ 328041 w 1255928"/>
                <a:gd name="connsiteY70" fmla="*/ 686715 h 689457"/>
                <a:gd name="connsiteX71" fmla="*/ 335813 w 1255928"/>
                <a:gd name="connsiteY71" fmla="*/ 686943 h 689457"/>
                <a:gd name="connsiteX72" fmla="*/ 344272 w 1255928"/>
                <a:gd name="connsiteY72" fmla="*/ 687172 h 689457"/>
                <a:gd name="connsiteX73" fmla="*/ 353187 w 1255928"/>
                <a:gd name="connsiteY73" fmla="*/ 687400 h 689457"/>
                <a:gd name="connsiteX74" fmla="*/ 362331 w 1255928"/>
                <a:gd name="connsiteY74" fmla="*/ 687629 h 689457"/>
                <a:gd name="connsiteX75" fmla="*/ 367132 w 1255928"/>
                <a:gd name="connsiteY75" fmla="*/ 687858 h 689457"/>
                <a:gd name="connsiteX76" fmla="*/ 371932 w 1255928"/>
                <a:gd name="connsiteY76" fmla="*/ 688086 h 689457"/>
                <a:gd name="connsiteX77" fmla="*/ 392278 w 1255928"/>
                <a:gd name="connsiteY77" fmla="*/ 688543 h 689457"/>
                <a:gd name="connsiteX78" fmla="*/ 397535 w 1255928"/>
                <a:gd name="connsiteY78" fmla="*/ 688543 h 689457"/>
                <a:gd name="connsiteX79" fmla="*/ 425425 w 1255928"/>
                <a:gd name="connsiteY79" fmla="*/ 689001 h 689457"/>
                <a:gd name="connsiteX80" fmla="*/ 448970 w 1255928"/>
                <a:gd name="connsiteY80" fmla="*/ 689229 h 689457"/>
                <a:gd name="connsiteX81" fmla="*/ 537896 w 1255928"/>
                <a:gd name="connsiteY81" fmla="*/ 689458 h 689457"/>
                <a:gd name="connsiteX82" fmla="*/ 537896 w 1255928"/>
                <a:gd name="connsiteY82" fmla="*/ 689458 h 689457"/>
                <a:gd name="connsiteX83" fmla="*/ 577901 w 1255928"/>
                <a:gd name="connsiteY83" fmla="*/ 689458 h 689457"/>
                <a:gd name="connsiteX84" fmla="*/ 584530 w 1255928"/>
                <a:gd name="connsiteY84" fmla="*/ 689458 h 689457"/>
                <a:gd name="connsiteX85" fmla="*/ 598018 w 1255928"/>
                <a:gd name="connsiteY85" fmla="*/ 689458 h 689457"/>
                <a:gd name="connsiteX86" fmla="*/ 604647 w 1255928"/>
                <a:gd name="connsiteY86" fmla="*/ 689458 h 689457"/>
                <a:gd name="connsiteX87" fmla="*/ 766039 w 1255928"/>
                <a:gd name="connsiteY87" fmla="*/ 688086 h 689457"/>
                <a:gd name="connsiteX88" fmla="*/ 777697 w 1255928"/>
                <a:gd name="connsiteY88" fmla="*/ 687858 h 689457"/>
                <a:gd name="connsiteX89" fmla="*/ 816559 w 1255928"/>
                <a:gd name="connsiteY89" fmla="*/ 687400 h 689457"/>
                <a:gd name="connsiteX90" fmla="*/ 836905 w 1255928"/>
                <a:gd name="connsiteY90" fmla="*/ 687172 h 689457"/>
                <a:gd name="connsiteX91" fmla="*/ 851078 w 1255928"/>
                <a:gd name="connsiteY91" fmla="*/ 686943 h 689457"/>
                <a:gd name="connsiteX92" fmla="*/ 855650 w 1255928"/>
                <a:gd name="connsiteY92" fmla="*/ 686943 h 689457"/>
                <a:gd name="connsiteX93" fmla="*/ 864337 w 1255928"/>
                <a:gd name="connsiteY93" fmla="*/ 686715 h 689457"/>
                <a:gd name="connsiteX94" fmla="*/ 876681 w 1255928"/>
                <a:gd name="connsiteY94" fmla="*/ 686486 h 689457"/>
                <a:gd name="connsiteX95" fmla="*/ 884225 w 1255928"/>
                <a:gd name="connsiteY95" fmla="*/ 686486 h 689457"/>
                <a:gd name="connsiteX96" fmla="*/ 887882 w 1255928"/>
                <a:gd name="connsiteY96" fmla="*/ 686486 h 689457"/>
                <a:gd name="connsiteX97" fmla="*/ 894740 w 1255928"/>
                <a:gd name="connsiteY97" fmla="*/ 686486 h 689457"/>
                <a:gd name="connsiteX98" fmla="*/ 897941 w 1255928"/>
                <a:gd name="connsiteY98" fmla="*/ 686486 h 689457"/>
                <a:gd name="connsiteX99" fmla="*/ 904113 w 1255928"/>
                <a:gd name="connsiteY99" fmla="*/ 686486 h 689457"/>
                <a:gd name="connsiteX100" fmla="*/ 918972 w 1255928"/>
                <a:gd name="connsiteY100" fmla="*/ 686257 h 689457"/>
                <a:gd name="connsiteX101" fmla="*/ 948004 w 1255928"/>
                <a:gd name="connsiteY101" fmla="*/ 673913 h 689457"/>
                <a:gd name="connsiteX102" fmla="*/ 954862 w 1255928"/>
                <a:gd name="connsiteY102" fmla="*/ 665226 h 689457"/>
                <a:gd name="connsiteX103" fmla="*/ 958520 w 1255928"/>
                <a:gd name="connsiteY103" fmla="*/ 658825 h 689457"/>
                <a:gd name="connsiteX104" fmla="*/ 961263 w 1255928"/>
                <a:gd name="connsiteY104" fmla="*/ 651967 h 689457"/>
                <a:gd name="connsiteX105" fmla="*/ 963320 w 1255928"/>
                <a:gd name="connsiteY105" fmla="*/ 644881 h 689457"/>
                <a:gd name="connsiteX106" fmla="*/ 964921 w 1255928"/>
                <a:gd name="connsiteY106" fmla="*/ 637794 h 689457"/>
                <a:gd name="connsiteX107" fmla="*/ 967892 w 1255928"/>
                <a:gd name="connsiteY107" fmla="*/ 622707 h 689457"/>
                <a:gd name="connsiteX108" fmla="*/ 970864 w 1255928"/>
                <a:gd name="connsiteY108" fmla="*/ 607619 h 689457"/>
                <a:gd name="connsiteX109" fmla="*/ 974979 w 1255928"/>
                <a:gd name="connsiteY109" fmla="*/ 584759 h 689457"/>
                <a:gd name="connsiteX110" fmla="*/ 978408 w 1255928"/>
                <a:gd name="connsiteY110" fmla="*/ 561899 h 689457"/>
                <a:gd name="connsiteX111" fmla="*/ 980694 w 1255928"/>
                <a:gd name="connsiteY111" fmla="*/ 538810 h 689457"/>
                <a:gd name="connsiteX112" fmla="*/ 981151 w 1255928"/>
                <a:gd name="connsiteY112" fmla="*/ 515493 h 689457"/>
                <a:gd name="connsiteX113" fmla="*/ 981151 w 1255928"/>
                <a:gd name="connsiteY113" fmla="*/ 508178 h 689457"/>
                <a:gd name="connsiteX114" fmla="*/ 981837 w 1255928"/>
                <a:gd name="connsiteY114" fmla="*/ 493548 h 689457"/>
                <a:gd name="connsiteX115" fmla="*/ 983209 w 1255928"/>
                <a:gd name="connsiteY115" fmla="*/ 478917 h 689457"/>
                <a:gd name="connsiteX116" fmla="*/ 985037 w 1255928"/>
                <a:gd name="connsiteY116" fmla="*/ 464287 h 689457"/>
                <a:gd name="connsiteX117" fmla="*/ 986180 w 1255928"/>
                <a:gd name="connsiteY117" fmla="*/ 456972 h 689457"/>
                <a:gd name="connsiteX118" fmla="*/ 992353 w 1255928"/>
                <a:gd name="connsiteY118" fmla="*/ 438684 h 689457"/>
                <a:gd name="connsiteX119" fmla="*/ 995782 w 1255928"/>
                <a:gd name="connsiteY119" fmla="*/ 434569 h 689457"/>
                <a:gd name="connsiteX120" fmla="*/ 1018642 w 1255928"/>
                <a:gd name="connsiteY120" fmla="*/ 425425 h 689457"/>
                <a:gd name="connsiteX121" fmla="*/ 1026414 w 1255928"/>
                <a:gd name="connsiteY121" fmla="*/ 424510 h 689457"/>
                <a:gd name="connsiteX122" fmla="*/ 1049503 w 1255928"/>
                <a:gd name="connsiteY122" fmla="*/ 424510 h 689457"/>
                <a:gd name="connsiteX123" fmla="*/ 1057046 w 1255928"/>
                <a:gd name="connsiteY123" fmla="*/ 425653 h 689457"/>
                <a:gd name="connsiteX124" fmla="*/ 1064362 w 1255928"/>
                <a:gd name="connsiteY124" fmla="*/ 427482 h 689457"/>
                <a:gd name="connsiteX125" fmla="*/ 1078763 w 1255928"/>
                <a:gd name="connsiteY125" fmla="*/ 433426 h 689457"/>
                <a:gd name="connsiteX126" fmla="*/ 1155573 w 1255928"/>
                <a:gd name="connsiteY126" fmla="*/ 445770 h 689457"/>
                <a:gd name="connsiteX127" fmla="*/ 1254100 w 1255928"/>
                <a:gd name="connsiteY127" fmla="*/ 345186 h 689457"/>
                <a:gd name="connsiteX128" fmla="*/ 1254557 w 1255928"/>
                <a:gd name="connsiteY128" fmla="*/ 341757 h 689457"/>
                <a:gd name="connsiteX129" fmla="*/ 1255700 w 1255928"/>
                <a:gd name="connsiteY129" fmla="*/ 328041 h 689457"/>
                <a:gd name="connsiteX130" fmla="*/ 1255928 w 1255928"/>
                <a:gd name="connsiteY130" fmla="*/ 324841 h 689457"/>
                <a:gd name="connsiteX131" fmla="*/ 1255928 w 1255928"/>
                <a:gd name="connsiteY131" fmla="*/ 318440 h 689457"/>
                <a:gd name="connsiteX132" fmla="*/ 1255471 w 1255928"/>
                <a:gd name="connsiteY132" fmla="*/ 303810 h 689457"/>
                <a:gd name="connsiteX133" fmla="*/ 1254557 w 1255928"/>
                <a:gd name="connsiteY133" fmla="*/ 293980 h 689457"/>
                <a:gd name="connsiteX134" fmla="*/ 1250899 w 1255928"/>
                <a:gd name="connsiteY134" fmla="*/ 275920 h 689457"/>
                <a:gd name="connsiteX135" fmla="*/ 1249528 w 1255928"/>
                <a:gd name="connsiteY135" fmla="*/ 271806 h 689457"/>
                <a:gd name="connsiteX136" fmla="*/ 1246556 w 1255928"/>
                <a:gd name="connsiteY136" fmla="*/ 263805 h 689457"/>
                <a:gd name="connsiteX137" fmla="*/ 1243127 w 1255928"/>
                <a:gd name="connsiteY137" fmla="*/ 256261 h 689457"/>
                <a:gd name="connsiteX138" fmla="*/ 1241298 w 1255928"/>
                <a:gd name="connsiteY138" fmla="*/ 252603 h 689457"/>
                <a:gd name="connsiteX139" fmla="*/ 1234897 w 1255928"/>
                <a:gd name="connsiteY139" fmla="*/ 242773 h 689457"/>
                <a:gd name="connsiteX140" fmla="*/ 1225067 w 1255928"/>
                <a:gd name="connsiteY140" fmla="*/ 231343 h 689457"/>
                <a:gd name="connsiteX141" fmla="*/ 1216838 w 1255928"/>
                <a:gd name="connsiteY141" fmla="*/ 224028 h 689457"/>
                <a:gd name="connsiteX142" fmla="*/ 1185291 w 1255928"/>
                <a:gd name="connsiteY142" fmla="*/ 208255 h 689457"/>
                <a:gd name="connsiteX143" fmla="*/ 1170432 w 1255928"/>
                <a:gd name="connsiteY143" fmla="*/ 205054 h 689457"/>
                <a:gd name="connsiteX144" fmla="*/ 1148486 w 1255928"/>
                <a:gd name="connsiteY144" fmla="*/ 202997 h 689457"/>
                <a:gd name="connsiteX145" fmla="*/ 1134085 w 1255928"/>
                <a:gd name="connsiteY145" fmla="*/ 203454 h 689457"/>
                <a:gd name="connsiteX146" fmla="*/ 1113053 w 1255928"/>
                <a:gd name="connsiteY146" fmla="*/ 207340 h 689457"/>
                <a:gd name="connsiteX147" fmla="*/ 1085850 w 1255928"/>
                <a:gd name="connsiteY147" fmla="*/ 218085 h 689457"/>
                <a:gd name="connsiteX148" fmla="*/ 1072820 w 1255928"/>
                <a:gd name="connsiteY148" fmla="*/ 226086 h 689457"/>
                <a:gd name="connsiteX149" fmla="*/ 1046988 w 1255928"/>
                <a:gd name="connsiteY149" fmla="*/ 240030 h 689457"/>
                <a:gd name="connsiteX150" fmla="*/ 1030757 w 1255928"/>
                <a:gd name="connsiteY150" fmla="*/ 246660 h 689457"/>
                <a:gd name="connsiteX151" fmla="*/ 996467 w 1255928"/>
                <a:gd name="connsiteY151" fmla="*/ 245517 h 689457"/>
                <a:gd name="connsiteX152" fmla="*/ 992810 w 1255928"/>
                <a:gd name="connsiteY152" fmla="*/ 243002 h 689457"/>
                <a:gd name="connsiteX153" fmla="*/ 980923 w 1255928"/>
                <a:gd name="connsiteY153" fmla="*/ 219913 h 689457"/>
                <a:gd name="connsiteX154" fmla="*/ 980923 w 1255928"/>
                <a:gd name="connsiteY154" fmla="*/ 205512 h 689457"/>
                <a:gd name="connsiteX155" fmla="*/ 981837 w 1255928"/>
                <a:gd name="connsiteY155" fmla="*/ 197053 h 689457"/>
                <a:gd name="connsiteX156" fmla="*/ 984123 w 1255928"/>
                <a:gd name="connsiteY156" fmla="*/ 171679 h 689457"/>
                <a:gd name="connsiteX157" fmla="*/ 985266 w 1255928"/>
                <a:gd name="connsiteY157" fmla="*/ 146304 h 689457"/>
                <a:gd name="connsiteX158" fmla="*/ 985495 w 1255928"/>
                <a:gd name="connsiteY158" fmla="*/ 129388 h 689457"/>
                <a:gd name="connsiteX159" fmla="*/ 985037 w 1255928"/>
                <a:gd name="connsiteY159" fmla="*/ 104013 h 689457"/>
                <a:gd name="connsiteX160" fmla="*/ 984352 w 1255928"/>
                <a:gd name="connsiteY160" fmla="*/ 87097 h 689457"/>
                <a:gd name="connsiteX161" fmla="*/ 983437 w 1255928"/>
                <a:gd name="connsiteY161" fmla="*/ 70180 h 689457"/>
                <a:gd name="connsiteX162" fmla="*/ 981608 w 1255928"/>
                <a:gd name="connsiteY162" fmla="*/ 56464 h 689457"/>
                <a:gd name="connsiteX163" fmla="*/ 980008 w 1255928"/>
                <a:gd name="connsiteY163" fmla="*/ 50292 h 689457"/>
                <a:gd name="connsiteX164" fmla="*/ 975893 w 1255928"/>
                <a:gd name="connsiteY164" fmla="*/ 39319 h 689457"/>
                <a:gd name="connsiteX165" fmla="*/ 958063 w 1255928"/>
                <a:gd name="connsiteY165" fmla="*/ 18974 h 689457"/>
                <a:gd name="connsiteX166" fmla="*/ 942289 w 1255928"/>
                <a:gd name="connsiteY166" fmla="*/ 11202 h 689457"/>
                <a:gd name="connsiteX167" fmla="*/ 922401 w 1255928"/>
                <a:gd name="connsiteY167" fmla="*/ 6401 h 689457"/>
                <a:gd name="connsiteX168" fmla="*/ 910742 w 1255928"/>
                <a:gd name="connsiteY168" fmla="*/ 4572 h 689457"/>
                <a:gd name="connsiteX169" fmla="*/ 907313 w 1255928"/>
                <a:gd name="connsiteY169" fmla="*/ 4115 h 689457"/>
                <a:gd name="connsiteX170" fmla="*/ 898855 w 1255928"/>
                <a:gd name="connsiteY170" fmla="*/ 2972 h 689457"/>
                <a:gd name="connsiteX171" fmla="*/ 895198 w 1255928"/>
                <a:gd name="connsiteY171" fmla="*/ 2515 h 689457"/>
                <a:gd name="connsiteX172" fmla="*/ 886282 w 1255928"/>
                <a:gd name="connsiteY172" fmla="*/ 1372 h 689457"/>
                <a:gd name="connsiteX173" fmla="*/ 883539 w 1255928"/>
                <a:gd name="connsiteY173" fmla="*/ 1143 h 689457"/>
                <a:gd name="connsiteX174" fmla="*/ 871652 w 1255928"/>
                <a:gd name="connsiteY174" fmla="*/ 0 h 689457"/>
                <a:gd name="connsiteX175" fmla="*/ 914171 w 1255928"/>
                <a:gd name="connsiteY175" fmla="*/ 64694 h 68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55928" h="689457">
                  <a:moveTo>
                    <a:pt x="914171" y="64694"/>
                  </a:moveTo>
                  <a:cubicBezTo>
                    <a:pt x="920801" y="101041"/>
                    <a:pt x="918286" y="138760"/>
                    <a:pt x="918286" y="175565"/>
                  </a:cubicBezTo>
                  <a:cubicBezTo>
                    <a:pt x="918286" y="264262"/>
                    <a:pt x="917372" y="354102"/>
                    <a:pt x="905485" y="442113"/>
                  </a:cubicBezTo>
                  <a:lnTo>
                    <a:pt x="908456" y="419253"/>
                  </a:lnTo>
                  <a:cubicBezTo>
                    <a:pt x="904570" y="450114"/>
                    <a:pt x="904799" y="482575"/>
                    <a:pt x="895426" y="512521"/>
                  </a:cubicBezTo>
                  <a:cubicBezTo>
                    <a:pt x="879881" y="561899"/>
                    <a:pt x="846049" y="597332"/>
                    <a:pt x="797357" y="615163"/>
                  </a:cubicBezTo>
                  <a:cubicBezTo>
                    <a:pt x="747522" y="633451"/>
                    <a:pt x="698144" y="618592"/>
                    <a:pt x="647395" y="616992"/>
                  </a:cubicBezTo>
                  <a:cubicBezTo>
                    <a:pt x="614934" y="616077"/>
                    <a:pt x="582244" y="615163"/>
                    <a:pt x="549783" y="613105"/>
                  </a:cubicBezTo>
                  <a:cubicBezTo>
                    <a:pt x="513664" y="611048"/>
                    <a:pt x="476174" y="608305"/>
                    <a:pt x="440741" y="600075"/>
                  </a:cubicBezTo>
                  <a:cubicBezTo>
                    <a:pt x="409194" y="592760"/>
                    <a:pt x="380390" y="578130"/>
                    <a:pt x="356159" y="556870"/>
                  </a:cubicBezTo>
                  <a:cubicBezTo>
                    <a:pt x="334670" y="537896"/>
                    <a:pt x="323926" y="512064"/>
                    <a:pt x="312496" y="486461"/>
                  </a:cubicBezTo>
                  <a:cubicBezTo>
                    <a:pt x="267919" y="386106"/>
                    <a:pt x="201168" y="389763"/>
                    <a:pt x="189967" y="391592"/>
                  </a:cubicBezTo>
                  <a:cubicBezTo>
                    <a:pt x="139675" y="399136"/>
                    <a:pt x="88925" y="403479"/>
                    <a:pt x="38862" y="389992"/>
                  </a:cubicBezTo>
                  <a:cubicBezTo>
                    <a:pt x="31775" y="388163"/>
                    <a:pt x="24917" y="385648"/>
                    <a:pt x="18059" y="382905"/>
                  </a:cubicBezTo>
                  <a:cubicBezTo>
                    <a:pt x="12344" y="382219"/>
                    <a:pt x="6401" y="381762"/>
                    <a:pt x="0" y="381076"/>
                  </a:cubicBezTo>
                  <a:cubicBezTo>
                    <a:pt x="229" y="383820"/>
                    <a:pt x="686" y="386563"/>
                    <a:pt x="1372" y="389077"/>
                  </a:cubicBezTo>
                  <a:cubicBezTo>
                    <a:pt x="2515" y="394107"/>
                    <a:pt x="4115" y="398907"/>
                    <a:pt x="6401" y="403022"/>
                  </a:cubicBezTo>
                  <a:cubicBezTo>
                    <a:pt x="9601" y="409423"/>
                    <a:pt x="13945" y="414681"/>
                    <a:pt x="18974" y="419481"/>
                  </a:cubicBezTo>
                  <a:cubicBezTo>
                    <a:pt x="22403" y="422682"/>
                    <a:pt x="26289" y="425425"/>
                    <a:pt x="30404" y="427939"/>
                  </a:cubicBezTo>
                  <a:cubicBezTo>
                    <a:pt x="52349" y="441655"/>
                    <a:pt x="76581" y="449428"/>
                    <a:pt x="102641" y="451028"/>
                  </a:cubicBezTo>
                  <a:cubicBezTo>
                    <a:pt x="124358" y="452400"/>
                    <a:pt x="145390" y="449656"/>
                    <a:pt x="166649" y="443713"/>
                  </a:cubicBezTo>
                  <a:cubicBezTo>
                    <a:pt x="173279" y="441884"/>
                    <a:pt x="179451" y="440970"/>
                    <a:pt x="185166" y="440970"/>
                  </a:cubicBezTo>
                  <a:cubicBezTo>
                    <a:pt x="185166" y="440970"/>
                    <a:pt x="185166" y="440970"/>
                    <a:pt x="185166" y="440970"/>
                  </a:cubicBezTo>
                  <a:cubicBezTo>
                    <a:pt x="188824" y="440970"/>
                    <a:pt x="192253" y="441198"/>
                    <a:pt x="195682" y="441884"/>
                  </a:cubicBezTo>
                  <a:cubicBezTo>
                    <a:pt x="197510" y="442341"/>
                    <a:pt x="199339" y="442798"/>
                    <a:pt x="201168" y="443256"/>
                  </a:cubicBezTo>
                  <a:cubicBezTo>
                    <a:pt x="202768" y="443713"/>
                    <a:pt x="204368" y="444399"/>
                    <a:pt x="205969" y="445084"/>
                  </a:cubicBezTo>
                  <a:cubicBezTo>
                    <a:pt x="206654" y="445542"/>
                    <a:pt x="207569" y="445770"/>
                    <a:pt x="208255" y="446227"/>
                  </a:cubicBezTo>
                  <a:cubicBezTo>
                    <a:pt x="209398" y="446685"/>
                    <a:pt x="210312" y="447370"/>
                    <a:pt x="211226" y="448056"/>
                  </a:cubicBezTo>
                  <a:cubicBezTo>
                    <a:pt x="212369" y="448742"/>
                    <a:pt x="213512" y="449656"/>
                    <a:pt x="214427" y="450342"/>
                  </a:cubicBezTo>
                  <a:cubicBezTo>
                    <a:pt x="215113" y="450799"/>
                    <a:pt x="215798" y="451485"/>
                    <a:pt x="216256" y="451942"/>
                  </a:cubicBezTo>
                  <a:cubicBezTo>
                    <a:pt x="217399" y="453085"/>
                    <a:pt x="218770" y="454228"/>
                    <a:pt x="219913" y="455600"/>
                  </a:cubicBezTo>
                  <a:cubicBezTo>
                    <a:pt x="220599" y="456286"/>
                    <a:pt x="221056" y="456972"/>
                    <a:pt x="221513" y="457657"/>
                  </a:cubicBezTo>
                  <a:cubicBezTo>
                    <a:pt x="222656" y="459029"/>
                    <a:pt x="223571" y="460629"/>
                    <a:pt x="224714" y="462001"/>
                  </a:cubicBezTo>
                  <a:cubicBezTo>
                    <a:pt x="225628" y="463601"/>
                    <a:pt x="226543" y="465201"/>
                    <a:pt x="227457" y="466801"/>
                  </a:cubicBezTo>
                  <a:cubicBezTo>
                    <a:pt x="229972" y="471831"/>
                    <a:pt x="232029" y="477774"/>
                    <a:pt x="233401" y="484175"/>
                  </a:cubicBezTo>
                  <a:cubicBezTo>
                    <a:pt x="234772" y="489890"/>
                    <a:pt x="235687" y="495834"/>
                    <a:pt x="236372" y="501777"/>
                  </a:cubicBezTo>
                  <a:cubicBezTo>
                    <a:pt x="237287" y="509550"/>
                    <a:pt x="237744" y="517322"/>
                    <a:pt x="237973" y="525323"/>
                  </a:cubicBezTo>
                  <a:cubicBezTo>
                    <a:pt x="237973" y="529209"/>
                    <a:pt x="238201" y="533095"/>
                    <a:pt x="238201" y="536982"/>
                  </a:cubicBezTo>
                  <a:cubicBezTo>
                    <a:pt x="238201" y="539039"/>
                    <a:pt x="238201" y="540868"/>
                    <a:pt x="238201" y="542925"/>
                  </a:cubicBezTo>
                  <a:cubicBezTo>
                    <a:pt x="238201" y="546811"/>
                    <a:pt x="238201" y="550698"/>
                    <a:pt x="238201" y="554584"/>
                  </a:cubicBezTo>
                  <a:cubicBezTo>
                    <a:pt x="238201" y="558470"/>
                    <a:pt x="238430" y="562356"/>
                    <a:pt x="238430" y="566242"/>
                  </a:cubicBezTo>
                  <a:cubicBezTo>
                    <a:pt x="238658" y="570129"/>
                    <a:pt x="238887" y="574015"/>
                    <a:pt x="239116" y="577901"/>
                  </a:cubicBezTo>
                  <a:cubicBezTo>
                    <a:pt x="239344" y="581101"/>
                    <a:pt x="239573" y="584302"/>
                    <a:pt x="239801" y="587502"/>
                  </a:cubicBezTo>
                  <a:cubicBezTo>
                    <a:pt x="241173" y="609676"/>
                    <a:pt x="242545" y="632079"/>
                    <a:pt x="253746" y="652425"/>
                  </a:cubicBezTo>
                  <a:cubicBezTo>
                    <a:pt x="254432" y="653568"/>
                    <a:pt x="255346" y="655396"/>
                    <a:pt x="256261" y="657225"/>
                  </a:cubicBezTo>
                  <a:cubicBezTo>
                    <a:pt x="256489" y="657682"/>
                    <a:pt x="256718" y="657911"/>
                    <a:pt x="256946" y="658368"/>
                  </a:cubicBezTo>
                  <a:cubicBezTo>
                    <a:pt x="258318" y="660883"/>
                    <a:pt x="260147" y="663855"/>
                    <a:pt x="261976" y="666598"/>
                  </a:cubicBezTo>
                  <a:cubicBezTo>
                    <a:pt x="262433" y="667284"/>
                    <a:pt x="262661" y="667741"/>
                    <a:pt x="263119" y="668427"/>
                  </a:cubicBezTo>
                  <a:cubicBezTo>
                    <a:pt x="264033" y="669798"/>
                    <a:pt x="264947" y="670941"/>
                    <a:pt x="265862" y="672084"/>
                  </a:cubicBezTo>
                  <a:cubicBezTo>
                    <a:pt x="266319" y="672770"/>
                    <a:pt x="266776" y="673227"/>
                    <a:pt x="267233" y="673684"/>
                  </a:cubicBezTo>
                  <a:cubicBezTo>
                    <a:pt x="267462" y="674142"/>
                    <a:pt x="267919" y="674599"/>
                    <a:pt x="268148" y="674827"/>
                  </a:cubicBezTo>
                  <a:cubicBezTo>
                    <a:pt x="268605" y="675285"/>
                    <a:pt x="269062" y="675970"/>
                    <a:pt x="269519" y="676428"/>
                  </a:cubicBezTo>
                  <a:cubicBezTo>
                    <a:pt x="271120" y="678028"/>
                    <a:pt x="272720" y="679628"/>
                    <a:pt x="274320" y="680542"/>
                  </a:cubicBezTo>
                  <a:cubicBezTo>
                    <a:pt x="275006" y="681000"/>
                    <a:pt x="275692" y="681228"/>
                    <a:pt x="276149" y="681457"/>
                  </a:cubicBezTo>
                  <a:cubicBezTo>
                    <a:pt x="276377" y="681685"/>
                    <a:pt x="276835" y="681685"/>
                    <a:pt x="277063" y="681685"/>
                  </a:cubicBezTo>
                  <a:cubicBezTo>
                    <a:pt x="277749" y="681914"/>
                    <a:pt x="278206" y="681914"/>
                    <a:pt x="278892" y="681914"/>
                  </a:cubicBezTo>
                  <a:cubicBezTo>
                    <a:pt x="279121" y="681914"/>
                    <a:pt x="279578" y="681914"/>
                    <a:pt x="279806" y="681914"/>
                  </a:cubicBezTo>
                  <a:lnTo>
                    <a:pt x="279806" y="681914"/>
                  </a:lnTo>
                  <a:lnTo>
                    <a:pt x="279806" y="681914"/>
                  </a:lnTo>
                  <a:cubicBezTo>
                    <a:pt x="280492" y="682143"/>
                    <a:pt x="281407" y="682371"/>
                    <a:pt x="282321" y="682600"/>
                  </a:cubicBezTo>
                  <a:cubicBezTo>
                    <a:pt x="283235" y="682828"/>
                    <a:pt x="284150" y="683057"/>
                    <a:pt x="285293" y="683057"/>
                  </a:cubicBezTo>
                  <a:cubicBezTo>
                    <a:pt x="285979" y="683286"/>
                    <a:pt x="286893" y="683286"/>
                    <a:pt x="287579" y="683514"/>
                  </a:cubicBezTo>
                  <a:cubicBezTo>
                    <a:pt x="288722" y="683743"/>
                    <a:pt x="289865" y="683743"/>
                    <a:pt x="291236" y="683971"/>
                  </a:cubicBezTo>
                  <a:cubicBezTo>
                    <a:pt x="292837" y="684200"/>
                    <a:pt x="294437" y="684429"/>
                    <a:pt x="296266" y="684429"/>
                  </a:cubicBezTo>
                  <a:cubicBezTo>
                    <a:pt x="297866" y="684657"/>
                    <a:pt x="299695" y="684657"/>
                    <a:pt x="301295" y="684886"/>
                  </a:cubicBezTo>
                  <a:cubicBezTo>
                    <a:pt x="302438" y="684886"/>
                    <a:pt x="303352" y="685114"/>
                    <a:pt x="304495" y="685114"/>
                  </a:cubicBezTo>
                  <a:cubicBezTo>
                    <a:pt x="306324" y="685343"/>
                    <a:pt x="308153" y="685343"/>
                    <a:pt x="310210" y="685572"/>
                  </a:cubicBezTo>
                  <a:cubicBezTo>
                    <a:pt x="311353" y="685572"/>
                    <a:pt x="312496" y="685800"/>
                    <a:pt x="313639" y="685800"/>
                  </a:cubicBezTo>
                  <a:cubicBezTo>
                    <a:pt x="314782" y="685800"/>
                    <a:pt x="315925" y="686029"/>
                    <a:pt x="317068" y="686029"/>
                  </a:cubicBezTo>
                  <a:cubicBezTo>
                    <a:pt x="319354" y="686257"/>
                    <a:pt x="321869" y="686257"/>
                    <a:pt x="324155" y="686486"/>
                  </a:cubicBezTo>
                  <a:cubicBezTo>
                    <a:pt x="325526" y="686486"/>
                    <a:pt x="326669" y="686715"/>
                    <a:pt x="328041" y="686715"/>
                  </a:cubicBezTo>
                  <a:cubicBezTo>
                    <a:pt x="330556" y="686943"/>
                    <a:pt x="333070" y="686943"/>
                    <a:pt x="335813" y="686943"/>
                  </a:cubicBezTo>
                  <a:cubicBezTo>
                    <a:pt x="338557" y="686943"/>
                    <a:pt x="341300" y="687172"/>
                    <a:pt x="344272" y="687172"/>
                  </a:cubicBezTo>
                  <a:cubicBezTo>
                    <a:pt x="347243" y="687172"/>
                    <a:pt x="349987" y="687400"/>
                    <a:pt x="353187" y="687400"/>
                  </a:cubicBezTo>
                  <a:cubicBezTo>
                    <a:pt x="356159" y="687400"/>
                    <a:pt x="359131" y="687629"/>
                    <a:pt x="362331" y="687629"/>
                  </a:cubicBezTo>
                  <a:cubicBezTo>
                    <a:pt x="363931" y="687629"/>
                    <a:pt x="365531" y="687629"/>
                    <a:pt x="367132" y="687858"/>
                  </a:cubicBezTo>
                  <a:cubicBezTo>
                    <a:pt x="368732" y="687858"/>
                    <a:pt x="370332" y="687858"/>
                    <a:pt x="371932" y="688086"/>
                  </a:cubicBezTo>
                  <a:cubicBezTo>
                    <a:pt x="378562" y="688315"/>
                    <a:pt x="385420" y="688315"/>
                    <a:pt x="392278" y="688543"/>
                  </a:cubicBezTo>
                  <a:cubicBezTo>
                    <a:pt x="394106" y="688543"/>
                    <a:pt x="395707" y="688543"/>
                    <a:pt x="397535" y="688543"/>
                  </a:cubicBezTo>
                  <a:cubicBezTo>
                    <a:pt x="406451" y="688772"/>
                    <a:pt x="415823" y="688772"/>
                    <a:pt x="425425" y="689001"/>
                  </a:cubicBezTo>
                  <a:cubicBezTo>
                    <a:pt x="433197" y="689001"/>
                    <a:pt x="440969" y="689229"/>
                    <a:pt x="448970" y="689229"/>
                  </a:cubicBezTo>
                  <a:cubicBezTo>
                    <a:pt x="477088" y="689458"/>
                    <a:pt x="507035" y="689458"/>
                    <a:pt x="537896" y="689458"/>
                  </a:cubicBezTo>
                  <a:cubicBezTo>
                    <a:pt x="537896" y="689458"/>
                    <a:pt x="537896" y="689458"/>
                    <a:pt x="537896" y="689458"/>
                  </a:cubicBezTo>
                  <a:cubicBezTo>
                    <a:pt x="551155" y="689458"/>
                    <a:pt x="564413" y="689458"/>
                    <a:pt x="577901" y="689458"/>
                  </a:cubicBezTo>
                  <a:cubicBezTo>
                    <a:pt x="580187" y="689458"/>
                    <a:pt x="582473" y="689458"/>
                    <a:pt x="584530" y="689458"/>
                  </a:cubicBezTo>
                  <a:cubicBezTo>
                    <a:pt x="589102" y="689458"/>
                    <a:pt x="593446" y="689458"/>
                    <a:pt x="598018" y="689458"/>
                  </a:cubicBezTo>
                  <a:cubicBezTo>
                    <a:pt x="600304" y="689458"/>
                    <a:pt x="602590" y="689458"/>
                    <a:pt x="604647" y="689458"/>
                  </a:cubicBezTo>
                  <a:cubicBezTo>
                    <a:pt x="660654" y="689229"/>
                    <a:pt x="716661" y="688772"/>
                    <a:pt x="766039" y="688086"/>
                  </a:cubicBezTo>
                  <a:cubicBezTo>
                    <a:pt x="769925" y="688086"/>
                    <a:pt x="773811" y="688086"/>
                    <a:pt x="777697" y="687858"/>
                  </a:cubicBezTo>
                  <a:cubicBezTo>
                    <a:pt x="791185" y="687629"/>
                    <a:pt x="804215" y="687629"/>
                    <a:pt x="816559" y="687400"/>
                  </a:cubicBezTo>
                  <a:cubicBezTo>
                    <a:pt x="823646" y="687400"/>
                    <a:pt x="830275" y="687172"/>
                    <a:pt x="836905" y="687172"/>
                  </a:cubicBezTo>
                  <a:cubicBezTo>
                    <a:pt x="841705" y="687172"/>
                    <a:pt x="846506" y="686943"/>
                    <a:pt x="851078" y="686943"/>
                  </a:cubicBezTo>
                  <a:cubicBezTo>
                    <a:pt x="852678" y="686943"/>
                    <a:pt x="854050" y="686943"/>
                    <a:pt x="855650" y="686943"/>
                  </a:cubicBezTo>
                  <a:cubicBezTo>
                    <a:pt x="858622" y="686943"/>
                    <a:pt x="861593" y="686943"/>
                    <a:pt x="864337" y="686715"/>
                  </a:cubicBezTo>
                  <a:cubicBezTo>
                    <a:pt x="868680" y="686715"/>
                    <a:pt x="872795" y="686486"/>
                    <a:pt x="876681" y="686486"/>
                  </a:cubicBezTo>
                  <a:cubicBezTo>
                    <a:pt x="879196" y="686486"/>
                    <a:pt x="881939" y="686486"/>
                    <a:pt x="884225" y="686486"/>
                  </a:cubicBezTo>
                  <a:cubicBezTo>
                    <a:pt x="885368" y="686486"/>
                    <a:pt x="886739" y="686486"/>
                    <a:pt x="887882" y="686486"/>
                  </a:cubicBezTo>
                  <a:cubicBezTo>
                    <a:pt x="890168" y="686486"/>
                    <a:pt x="892454" y="686486"/>
                    <a:pt x="894740" y="686486"/>
                  </a:cubicBezTo>
                  <a:cubicBezTo>
                    <a:pt x="895883" y="686486"/>
                    <a:pt x="897026" y="686486"/>
                    <a:pt x="897941" y="686486"/>
                  </a:cubicBezTo>
                  <a:cubicBezTo>
                    <a:pt x="899998" y="686486"/>
                    <a:pt x="902056" y="686486"/>
                    <a:pt x="904113" y="686486"/>
                  </a:cubicBezTo>
                  <a:cubicBezTo>
                    <a:pt x="909828" y="686486"/>
                    <a:pt x="914857" y="686257"/>
                    <a:pt x="918972" y="686257"/>
                  </a:cubicBezTo>
                  <a:cubicBezTo>
                    <a:pt x="932002" y="686029"/>
                    <a:pt x="940689" y="681457"/>
                    <a:pt x="948004" y="673913"/>
                  </a:cubicBezTo>
                  <a:cubicBezTo>
                    <a:pt x="950519" y="671398"/>
                    <a:pt x="952576" y="668427"/>
                    <a:pt x="954862" y="665226"/>
                  </a:cubicBezTo>
                  <a:cubicBezTo>
                    <a:pt x="956234" y="663169"/>
                    <a:pt x="957605" y="660883"/>
                    <a:pt x="958520" y="658825"/>
                  </a:cubicBezTo>
                  <a:cubicBezTo>
                    <a:pt x="959663" y="656539"/>
                    <a:pt x="960577" y="654253"/>
                    <a:pt x="961263" y="651967"/>
                  </a:cubicBezTo>
                  <a:cubicBezTo>
                    <a:pt x="961949" y="649681"/>
                    <a:pt x="962635" y="647395"/>
                    <a:pt x="963320" y="644881"/>
                  </a:cubicBezTo>
                  <a:cubicBezTo>
                    <a:pt x="964006" y="642595"/>
                    <a:pt x="964463" y="640080"/>
                    <a:pt x="964921" y="637794"/>
                  </a:cubicBezTo>
                  <a:cubicBezTo>
                    <a:pt x="965835" y="632765"/>
                    <a:pt x="966749" y="627736"/>
                    <a:pt x="967892" y="622707"/>
                  </a:cubicBezTo>
                  <a:cubicBezTo>
                    <a:pt x="968807" y="617677"/>
                    <a:pt x="969950" y="612648"/>
                    <a:pt x="970864" y="607619"/>
                  </a:cubicBezTo>
                  <a:cubicBezTo>
                    <a:pt x="972236" y="600075"/>
                    <a:pt x="973836" y="592531"/>
                    <a:pt x="974979" y="584759"/>
                  </a:cubicBezTo>
                  <a:cubicBezTo>
                    <a:pt x="976351" y="577215"/>
                    <a:pt x="977494" y="569443"/>
                    <a:pt x="978408" y="561899"/>
                  </a:cubicBezTo>
                  <a:cubicBezTo>
                    <a:pt x="979322" y="554355"/>
                    <a:pt x="980237" y="546583"/>
                    <a:pt x="980694" y="538810"/>
                  </a:cubicBezTo>
                  <a:cubicBezTo>
                    <a:pt x="981151" y="531038"/>
                    <a:pt x="981380" y="523266"/>
                    <a:pt x="981151" y="515493"/>
                  </a:cubicBezTo>
                  <a:cubicBezTo>
                    <a:pt x="981151" y="512979"/>
                    <a:pt x="981151" y="510693"/>
                    <a:pt x="981151" y="508178"/>
                  </a:cubicBezTo>
                  <a:cubicBezTo>
                    <a:pt x="981151" y="503377"/>
                    <a:pt x="981380" y="498348"/>
                    <a:pt x="981837" y="493548"/>
                  </a:cubicBezTo>
                  <a:cubicBezTo>
                    <a:pt x="982294" y="488747"/>
                    <a:pt x="982751" y="483718"/>
                    <a:pt x="983209" y="478917"/>
                  </a:cubicBezTo>
                  <a:cubicBezTo>
                    <a:pt x="983894" y="474117"/>
                    <a:pt x="984352" y="469087"/>
                    <a:pt x="985037" y="464287"/>
                  </a:cubicBezTo>
                  <a:cubicBezTo>
                    <a:pt x="985495" y="461772"/>
                    <a:pt x="985723" y="459486"/>
                    <a:pt x="986180" y="456972"/>
                  </a:cubicBezTo>
                  <a:cubicBezTo>
                    <a:pt x="987323" y="449199"/>
                    <a:pt x="989381" y="443256"/>
                    <a:pt x="992353" y="438684"/>
                  </a:cubicBezTo>
                  <a:cubicBezTo>
                    <a:pt x="993267" y="437083"/>
                    <a:pt x="994410" y="435712"/>
                    <a:pt x="995782" y="434569"/>
                  </a:cubicBezTo>
                  <a:cubicBezTo>
                    <a:pt x="1000811" y="429768"/>
                    <a:pt x="1008126" y="427025"/>
                    <a:pt x="1018642" y="425425"/>
                  </a:cubicBezTo>
                  <a:cubicBezTo>
                    <a:pt x="1021156" y="424968"/>
                    <a:pt x="1023899" y="424739"/>
                    <a:pt x="1026414" y="424510"/>
                  </a:cubicBezTo>
                  <a:cubicBezTo>
                    <a:pt x="1034186" y="423825"/>
                    <a:pt x="1041959" y="423596"/>
                    <a:pt x="1049503" y="424510"/>
                  </a:cubicBezTo>
                  <a:cubicBezTo>
                    <a:pt x="1052017" y="424739"/>
                    <a:pt x="1054532" y="425196"/>
                    <a:pt x="1057046" y="425653"/>
                  </a:cubicBezTo>
                  <a:cubicBezTo>
                    <a:pt x="1059561" y="426111"/>
                    <a:pt x="1062076" y="426796"/>
                    <a:pt x="1064362" y="427482"/>
                  </a:cubicBezTo>
                  <a:cubicBezTo>
                    <a:pt x="1069162" y="428854"/>
                    <a:pt x="1073963" y="430911"/>
                    <a:pt x="1078763" y="433426"/>
                  </a:cubicBezTo>
                  <a:cubicBezTo>
                    <a:pt x="1109167" y="443027"/>
                    <a:pt x="1134542" y="446685"/>
                    <a:pt x="1155573" y="445770"/>
                  </a:cubicBezTo>
                  <a:cubicBezTo>
                    <a:pt x="1224382" y="442570"/>
                    <a:pt x="1247927" y="390678"/>
                    <a:pt x="1254100" y="345186"/>
                  </a:cubicBezTo>
                  <a:cubicBezTo>
                    <a:pt x="1254328" y="344043"/>
                    <a:pt x="1254328" y="342900"/>
                    <a:pt x="1254557" y="341757"/>
                  </a:cubicBezTo>
                  <a:cubicBezTo>
                    <a:pt x="1255014" y="337185"/>
                    <a:pt x="1255471" y="332613"/>
                    <a:pt x="1255700" y="328041"/>
                  </a:cubicBezTo>
                  <a:cubicBezTo>
                    <a:pt x="1255700" y="326898"/>
                    <a:pt x="1255700" y="325755"/>
                    <a:pt x="1255928" y="324841"/>
                  </a:cubicBezTo>
                  <a:cubicBezTo>
                    <a:pt x="1255928" y="322555"/>
                    <a:pt x="1255928" y="320497"/>
                    <a:pt x="1255928" y="318440"/>
                  </a:cubicBezTo>
                  <a:cubicBezTo>
                    <a:pt x="1255928" y="313182"/>
                    <a:pt x="1255700" y="308153"/>
                    <a:pt x="1255471" y="303810"/>
                  </a:cubicBezTo>
                  <a:cubicBezTo>
                    <a:pt x="1255243" y="300381"/>
                    <a:pt x="1254785" y="297180"/>
                    <a:pt x="1254557" y="293980"/>
                  </a:cubicBezTo>
                  <a:cubicBezTo>
                    <a:pt x="1253642" y="287579"/>
                    <a:pt x="1252499" y="281635"/>
                    <a:pt x="1250899" y="275920"/>
                  </a:cubicBezTo>
                  <a:cubicBezTo>
                    <a:pt x="1250442" y="274549"/>
                    <a:pt x="1249985" y="273177"/>
                    <a:pt x="1249528" y="271806"/>
                  </a:cubicBezTo>
                  <a:cubicBezTo>
                    <a:pt x="1248613" y="269062"/>
                    <a:pt x="1247699" y="266319"/>
                    <a:pt x="1246556" y="263805"/>
                  </a:cubicBezTo>
                  <a:cubicBezTo>
                    <a:pt x="1245413" y="261290"/>
                    <a:pt x="1244270" y="258775"/>
                    <a:pt x="1243127" y="256261"/>
                  </a:cubicBezTo>
                  <a:cubicBezTo>
                    <a:pt x="1242441" y="255118"/>
                    <a:pt x="1241984" y="253975"/>
                    <a:pt x="1241298" y="252603"/>
                  </a:cubicBezTo>
                  <a:cubicBezTo>
                    <a:pt x="1239469" y="249174"/>
                    <a:pt x="1237183" y="245745"/>
                    <a:pt x="1234897" y="242773"/>
                  </a:cubicBezTo>
                  <a:cubicBezTo>
                    <a:pt x="1231925" y="238659"/>
                    <a:pt x="1228725" y="234772"/>
                    <a:pt x="1225067" y="231343"/>
                  </a:cubicBezTo>
                  <a:cubicBezTo>
                    <a:pt x="1222553" y="228829"/>
                    <a:pt x="1219810" y="226314"/>
                    <a:pt x="1216838" y="224028"/>
                  </a:cubicBezTo>
                  <a:cubicBezTo>
                    <a:pt x="1207237" y="216713"/>
                    <a:pt x="1196492" y="211455"/>
                    <a:pt x="1185291" y="208255"/>
                  </a:cubicBezTo>
                  <a:cubicBezTo>
                    <a:pt x="1180262" y="206883"/>
                    <a:pt x="1175461" y="205740"/>
                    <a:pt x="1170432" y="205054"/>
                  </a:cubicBezTo>
                  <a:cubicBezTo>
                    <a:pt x="1163117" y="203683"/>
                    <a:pt x="1155802" y="202997"/>
                    <a:pt x="1148486" y="202997"/>
                  </a:cubicBezTo>
                  <a:cubicBezTo>
                    <a:pt x="1143686" y="202997"/>
                    <a:pt x="1138885" y="202997"/>
                    <a:pt x="1134085" y="203454"/>
                  </a:cubicBezTo>
                  <a:cubicBezTo>
                    <a:pt x="1126998" y="204140"/>
                    <a:pt x="1119911" y="205512"/>
                    <a:pt x="1113053" y="207340"/>
                  </a:cubicBezTo>
                  <a:cubicBezTo>
                    <a:pt x="1103681" y="209855"/>
                    <a:pt x="1094765" y="213513"/>
                    <a:pt x="1085850" y="218085"/>
                  </a:cubicBezTo>
                  <a:cubicBezTo>
                    <a:pt x="1081507" y="220371"/>
                    <a:pt x="1077163" y="223114"/>
                    <a:pt x="1072820" y="226086"/>
                  </a:cubicBezTo>
                  <a:cubicBezTo>
                    <a:pt x="1064590" y="231801"/>
                    <a:pt x="1055903" y="236144"/>
                    <a:pt x="1046988" y="240030"/>
                  </a:cubicBezTo>
                  <a:cubicBezTo>
                    <a:pt x="1041730" y="242316"/>
                    <a:pt x="1036244" y="244602"/>
                    <a:pt x="1030757" y="246660"/>
                  </a:cubicBezTo>
                  <a:cubicBezTo>
                    <a:pt x="1017499" y="251917"/>
                    <a:pt x="1005383" y="251003"/>
                    <a:pt x="996467" y="245517"/>
                  </a:cubicBezTo>
                  <a:cubicBezTo>
                    <a:pt x="995096" y="244831"/>
                    <a:pt x="993953" y="243916"/>
                    <a:pt x="992810" y="243002"/>
                  </a:cubicBezTo>
                  <a:cubicBezTo>
                    <a:pt x="986638" y="237744"/>
                    <a:pt x="982294" y="229743"/>
                    <a:pt x="980923" y="219913"/>
                  </a:cubicBezTo>
                  <a:cubicBezTo>
                    <a:pt x="980237" y="215570"/>
                    <a:pt x="980237" y="210541"/>
                    <a:pt x="980923" y="205512"/>
                  </a:cubicBezTo>
                  <a:cubicBezTo>
                    <a:pt x="981380" y="202768"/>
                    <a:pt x="981608" y="199797"/>
                    <a:pt x="981837" y="197053"/>
                  </a:cubicBezTo>
                  <a:cubicBezTo>
                    <a:pt x="982751" y="188595"/>
                    <a:pt x="983437" y="180137"/>
                    <a:pt x="984123" y="171679"/>
                  </a:cubicBezTo>
                  <a:cubicBezTo>
                    <a:pt x="984580" y="163221"/>
                    <a:pt x="985037" y="154762"/>
                    <a:pt x="985266" y="146304"/>
                  </a:cubicBezTo>
                  <a:cubicBezTo>
                    <a:pt x="985495" y="140589"/>
                    <a:pt x="985495" y="135103"/>
                    <a:pt x="985495" y="129388"/>
                  </a:cubicBezTo>
                  <a:cubicBezTo>
                    <a:pt x="985495" y="120930"/>
                    <a:pt x="985495" y="112471"/>
                    <a:pt x="985037" y="104013"/>
                  </a:cubicBezTo>
                  <a:cubicBezTo>
                    <a:pt x="984809" y="98298"/>
                    <a:pt x="984580" y="92812"/>
                    <a:pt x="984352" y="87097"/>
                  </a:cubicBezTo>
                  <a:cubicBezTo>
                    <a:pt x="984123" y="81382"/>
                    <a:pt x="983666" y="75895"/>
                    <a:pt x="983437" y="70180"/>
                  </a:cubicBezTo>
                  <a:cubicBezTo>
                    <a:pt x="983209" y="65380"/>
                    <a:pt x="982523" y="60808"/>
                    <a:pt x="981608" y="56464"/>
                  </a:cubicBezTo>
                  <a:cubicBezTo>
                    <a:pt x="981151" y="54407"/>
                    <a:pt x="980694" y="52350"/>
                    <a:pt x="980008" y="50292"/>
                  </a:cubicBezTo>
                  <a:cubicBezTo>
                    <a:pt x="978865" y="46406"/>
                    <a:pt x="977494" y="42748"/>
                    <a:pt x="975893" y="39319"/>
                  </a:cubicBezTo>
                  <a:cubicBezTo>
                    <a:pt x="971779" y="30861"/>
                    <a:pt x="965835" y="24232"/>
                    <a:pt x="958063" y="18974"/>
                  </a:cubicBezTo>
                  <a:cubicBezTo>
                    <a:pt x="953491" y="15774"/>
                    <a:pt x="948233" y="13259"/>
                    <a:pt x="942289" y="11202"/>
                  </a:cubicBezTo>
                  <a:cubicBezTo>
                    <a:pt x="936346" y="9144"/>
                    <a:pt x="929716" y="7544"/>
                    <a:pt x="922401" y="6401"/>
                  </a:cubicBezTo>
                  <a:cubicBezTo>
                    <a:pt x="918515" y="5715"/>
                    <a:pt x="914629" y="5258"/>
                    <a:pt x="910742" y="4572"/>
                  </a:cubicBezTo>
                  <a:cubicBezTo>
                    <a:pt x="909599" y="4344"/>
                    <a:pt x="908456" y="4344"/>
                    <a:pt x="907313" y="4115"/>
                  </a:cubicBezTo>
                  <a:cubicBezTo>
                    <a:pt x="904570" y="3658"/>
                    <a:pt x="901598" y="3429"/>
                    <a:pt x="898855" y="2972"/>
                  </a:cubicBezTo>
                  <a:cubicBezTo>
                    <a:pt x="897712" y="2743"/>
                    <a:pt x="896341" y="2743"/>
                    <a:pt x="895198" y="2515"/>
                  </a:cubicBezTo>
                  <a:cubicBezTo>
                    <a:pt x="892226" y="2058"/>
                    <a:pt x="889254" y="1829"/>
                    <a:pt x="886282" y="1372"/>
                  </a:cubicBezTo>
                  <a:cubicBezTo>
                    <a:pt x="885368" y="1372"/>
                    <a:pt x="884453" y="1143"/>
                    <a:pt x="883539" y="1143"/>
                  </a:cubicBezTo>
                  <a:cubicBezTo>
                    <a:pt x="879653" y="686"/>
                    <a:pt x="875538" y="229"/>
                    <a:pt x="871652" y="0"/>
                  </a:cubicBezTo>
                  <a:cubicBezTo>
                    <a:pt x="893369" y="15545"/>
                    <a:pt x="909371" y="38176"/>
                    <a:pt x="914171" y="64694"/>
                  </a:cubicBezTo>
                  <a:close/>
                </a:path>
              </a:pathLst>
            </a:custGeom>
            <a:solidFill>
              <a:srgbClr val="FFFFFF"/>
            </a:solidFill>
            <a:ln w="2286" cap="flat">
              <a:noFill/>
              <a:prstDash val="solid"/>
              <a:miter/>
            </a:ln>
          </p:spPr>
          <p:txBody>
            <a:bodyPr rtlCol="0" anchor="ctr"/>
            <a:lstStyle/>
            <a:p>
              <a:endParaRPr lang="en-US"/>
            </a:p>
          </p:txBody>
        </p:sp>
        <p:sp>
          <p:nvSpPr>
            <p:cNvPr id="91" name="Freeform 154">
              <a:extLst>
                <a:ext uri="{FF2B5EF4-FFF2-40B4-BE49-F238E27FC236}">
                  <a16:creationId xmlns:a16="http://schemas.microsoft.com/office/drawing/2014/main" id="{36DBEEC1-5F0E-6DFE-90A7-B71CB8217A80}"/>
                </a:ext>
              </a:extLst>
            </p:cNvPr>
            <p:cNvSpPr/>
            <p:nvPr/>
          </p:nvSpPr>
          <p:spPr>
            <a:xfrm>
              <a:off x="2436714" y="5191934"/>
              <a:ext cx="1358789" cy="1019392"/>
            </a:xfrm>
            <a:custGeom>
              <a:avLst/>
              <a:gdLst>
                <a:gd name="connsiteX0" fmla="*/ 17230 w 1358789"/>
                <a:gd name="connsiteY0" fmla="*/ 508892 h 1019392"/>
                <a:gd name="connsiteX1" fmla="*/ 25688 w 1358789"/>
                <a:gd name="connsiteY1" fmla="*/ 631421 h 1019392"/>
                <a:gd name="connsiteX2" fmla="*/ 59749 w 1358789"/>
                <a:gd name="connsiteY2" fmla="*/ 695429 h 1019392"/>
                <a:gd name="connsiteX3" fmla="*/ 100212 w 1358789"/>
                <a:gd name="connsiteY3" fmla="*/ 750751 h 1019392"/>
                <a:gd name="connsiteX4" fmla="*/ 136331 w 1358789"/>
                <a:gd name="connsiteY4" fmla="*/ 820474 h 1019392"/>
                <a:gd name="connsiteX5" fmla="*/ 135416 w 1358789"/>
                <a:gd name="connsiteY5" fmla="*/ 841048 h 1019392"/>
                <a:gd name="connsiteX6" fmla="*/ 128787 w 1358789"/>
                <a:gd name="connsiteY6" fmla="*/ 958777 h 1019392"/>
                <a:gd name="connsiteX7" fmla="*/ 161248 w 1358789"/>
                <a:gd name="connsiteY7" fmla="*/ 1000610 h 1019392"/>
                <a:gd name="connsiteX8" fmla="*/ 205139 w 1358789"/>
                <a:gd name="connsiteY8" fmla="*/ 1002668 h 1019392"/>
                <a:gd name="connsiteX9" fmla="*/ 239201 w 1358789"/>
                <a:gd name="connsiteY9" fmla="*/ 979351 h 1019392"/>
                <a:gd name="connsiteX10" fmla="*/ 255431 w 1358789"/>
                <a:gd name="connsiteY10" fmla="*/ 919915 h 1019392"/>
                <a:gd name="connsiteX11" fmla="*/ 273948 w 1358789"/>
                <a:gd name="connsiteY11" fmla="*/ 791670 h 1019392"/>
                <a:gd name="connsiteX12" fmla="*/ 281720 w 1358789"/>
                <a:gd name="connsiteY12" fmla="*/ 778183 h 1019392"/>
                <a:gd name="connsiteX13" fmla="*/ 294065 w 1358789"/>
                <a:gd name="connsiteY13" fmla="*/ 789155 h 1019392"/>
                <a:gd name="connsiteX14" fmla="*/ 300923 w 1358789"/>
                <a:gd name="connsiteY14" fmla="*/ 829618 h 1019392"/>
                <a:gd name="connsiteX15" fmla="*/ 304580 w 1358789"/>
                <a:gd name="connsiteY15" fmla="*/ 935459 h 1019392"/>
                <a:gd name="connsiteX16" fmla="*/ 361959 w 1358789"/>
                <a:gd name="connsiteY16" fmla="*/ 1012726 h 1019392"/>
                <a:gd name="connsiteX17" fmla="*/ 978950 w 1358789"/>
                <a:gd name="connsiteY17" fmla="*/ 1019356 h 1019392"/>
                <a:gd name="connsiteX18" fmla="*/ 1071076 w 1358789"/>
                <a:gd name="connsiteY18" fmla="*/ 945289 h 1019392"/>
                <a:gd name="connsiteX19" fmla="*/ 1086164 w 1358789"/>
                <a:gd name="connsiteY19" fmla="*/ 793270 h 1019392"/>
                <a:gd name="connsiteX20" fmla="*/ 1130283 w 1358789"/>
                <a:gd name="connsiteY20" fmla="*/ 756008 h 1019392"/>
                <a:gd name="connsiteX21" fmla="*/ 1296476 w 1358789"/>
                <a:gd name="connsiteY21" fmla="*/ 756237 h 1019392"/>
                <a:gd name="connsiteX22" fmla="*/ 1357740 w 1358789"/>
                <a:gd name="connsiteY22" fmla="*/ 602389 h 1019392"/>
                <a:gd name="connsiteX23" fmla="*/ 1278188 w 1358789"/>
                <a:gd name="connsiteY23" fmla="*/ 494719 h 1019392"/>
                <a:gd name="connsiteX24" fmla="*/ 1145828 w 1358789"/>
                <a:gd name="connsiteY24" fmla="*/ 514378 h 1019392"/>
                <a:gd name="connsiteX25" fmla="*/ 1108566 w 1358789"/>
                <a:gd name="connsiteY25" fmla="*/ 531523 h 1019392"/>
                <a:gd name="connsiteX26" fmla="*/ 1088678 w 1358789"/>
                <a:gd name="connsiteY26" fmla="*/ 521008 h 1019392"/>
                <a:gd name="connsiteX27" fmla="*/ 1087535 w 1358789"/>
                <a:gd name="connsiteY27" fmla="*/ 500662 h 1019392"/>
                <a:gd name="connsiteX28" fmla="*/ 1086621 w 1358789"/>
                <a:gd name="connsiteY28" fmla="*/ 382933 h 1019392"/>
                <a:gd name="connsiteX29" fmla="*/ 1010954 w 1358789"/>
                <a:gd name="connsiteY29" fmla="*/ 292636 h 1019392"/>
                <a:gd name="connsiteX30" fmla="*/ 905570 w 1358789"/>
                <a:gd name="connsiteY30" fmla="*/ 284635 h 1019392"/>
                <a:gd name="connsiteX31" fmla="*/ 873108 w 1358789"/>
                <a:gd name="connsiteY31" fmla="*/ 284635 h 1019392"/>
                <a:gd name="connsiteX32" fmla="*/ 837904 w 1358789"/>
                <a:gd name="connsiteY32" fmla="*/ 287607 h 1019392"/>
                <a:gd name="connsiteX33" fmla="*/ 803157 w 1358789"/>
                <a:gd name="connsiteY33" fmla="*/ 252174 h 1019392"/>
                <a:gd name="connsiteX34" fmla="*/ 812758 w 1358789"/>
                <a:gd name="connsiteY34" fmla="*/ 206225 h 1019392"/>
                <a:gd name="connsiteX35" fmla="*/ 821673 w 1358789"/>
                <a:gd name="connsiteY35" fmla="*/ 127587 h 1019392"/>
                <a:gd name="connsiteX36" fmla="*/ 729548 w 1358789"/>
                <a:gd name="connsiteY36" fmla="*/ 12373 h 1019392"/>
                <a:gd name="connsiteX37" fmla="*/ 531351 w 1358789"/>
                <a:gd name="connsiteY37" fmla="*/ 61979 h 1019392"/>
                <a:gd name="connsiteX38" fmla="*/ 514664 w 1358789"/>
                <a:gd name="connsiteY38" fmla="*/ 193195 h 1019392"/>
                <a:gd name="connsiteX39" fmla="*/ 537981 w 1358789"/>
                <a:gd name="connsiteY39" fmla="*/ 259946 h 1019392"/>
                <a:gd name="connsiteX40" fmla="*/ 521064 w 1358789"/>
                <a:gd name="connsiteY40" fmla="*/ 282806 h 1019392"/>
                <a:gd name="connsiteX41" fmla="*/ 420023 w 1358789"/>
                <a:gd name="connsiteY41" fmla="*/ 266119 h 1019392"/>
                <a:gd name="connsiteX42" fmla="*/ 411794 w 1358789"/>
                <a:gd name="connsiteY42" fmla="*/ 263375 h 1019392"/>
                <a:gd name="connsiteX43" fmla="*/ 316010 w 1358789"/>
                <a:gd name="connsiteY43" fmla="*/ 235258 h 1019392"/>
                <a:gd name="connsiteX44" fmla="*/ 287664 w 1358789"/>
                <a:gd name="connsiteY44" fmla="*/ 208054 h 1019392"/>
                <a:gd name="connsiteX45" fmla="*/ 253145 w 1358789"/>
                <a:gd name="connsiteY45" fmla="*/ 133988 h 1019392"/>
                <a:gd name="connsiteX46" fmla="*/ 55863 w 1358789"/>
                <a:gd name="connsiteY46" fmla="*/ 113185 h 1019392"/>
                <a:gd name="connsiteX47" fmla="*/ 78266 w 1358789"/>
                <a:gd name="connsiteY47" fmla="*/ 334470 h 1019392"/>
                <a:gd name="connsiteX48" fmla="*/ 93811 w 1358789"/>
                <a:gd name="connsiteY48" fmla="*/ 342928 h 1019392"/>
                <a:gd name="connsiteX49" fmla="*/ 102269 w 1358789"/>
                <a:gd name="connsiteY49" fmla="*/ 375389 h 1019392"/>
                <a:gd name="connsiteX50" fmla="*/ 17230 w 1358789"/>
                <a:gd name="connsiteY50" fmla="*/ 508892 h 1019392"/>
                <a:gd name="connsiteX51" fmla="*/ 253602 w 1358789"/>
                <a:gd name="connsiteY51" fmla="*/ 786641 h 1019392"/>
                <a:gd name="connsiteX52" fmla="*/ 246973 w 1358789"/>
                <a:gd name="connsiteY52" fmla="*/ 853849 h 1019392"/>
                <a:gd name="connsiteX53" fmla="*/ 225027 w 1358789"/>
                <a:gd name="connsiteY53" fmla="*/ 960148 h 1019392"/>
                <a:gd name="connsiteX54" fmla="*/ 179079 w 1358789"/>
                <a:gd name="connsiteY54" fmla="*/ 982322 h 1019392"/>
                <a:gd name="connsiteX55" fmla="*/ 150961 w 1358789"/>
                <a:gd name="connsiteY55" fmla="*/ 951461 h 1019392"/>
                <a:gd name="connsiteX56" fmla="*/ 150961 w 1358789"/>
                <a:gd name="connsiteY56" fmla="*/ 925172 h 1019392"/>
                <a:gd name="connsiteX57" fmla="*/ 156447 w 1358789"/>
                <a:gd name="connsiteY57" fmla="*/ 804929 h 1019392"/>
                <a:gd name="connsiteX58" fmla="*/ 184337 w 1358789"/>
                <a:gd name="connsiteY58" fmla="*/ 778868 h 1019392"/>
                <a:gd name="connsiteX59" fmla="*/ 196224 w 1358789"/>
                <a:gd name="connsiteY59" fmla="*/ 779783 h 1019392"/>
                <a:gd name="connsiteX60" fmla="*/ 239429 w 1358789"/>
                <a:gd name="connsiteY60" fmla="*/ 775439 h 1019392"/>
                <a:gd name="connsiteX61" fmla="*/ 253602 w 1358789"/>
                <a:gd name="connsiteY61" fmla="*/ 786641 h 1019392"/>
                <a:gd name="connsiteX62" fmla="*/ 513292 w 1358789"/>
                <a:gd name="connsiteY62" fmla="*/ 304523 h 1019392"/>
                <a:gd name="connsiteX63" fmla="*/ 541638 w 1358789"/>
                <a:gd name="connsiteY63" fmla="*/ 299037 h 1019392"/>
                <a:gd name="connsiteX64" fmla="*/ 560612 w 1358789"/>
                <a:gd name="connsiteY64" fmla="*/ 248745 h 1019392"/>
                <a:gd name="connsiteX65" fmla="*/ 535009 w 1358789"/>
                <a:gd name="connsiteY65" fmla="*/ 176965 h 1019392"/>
                <a:gd name="connsiteX66" fmla="*/ 537295 w 1358789"/>
                <a:gd name="connsiteY66" fmla="*/ 112728 h 1019392"/>
                <a:gd name="connsiteX67" fmla="*/ 658453 w 1358789"/>
                <a:gd name="connsiteY67" fmla="*/ 23574 h 1019392"/>
                <a:gd name="connsiteX68" fmla="*/ 722232 w 1358789"/>
                <a:gd name="connsiteY68" fmla="*/ 32489 h 1019392"/>
                <a:gd name="connsiteX69" fmla="*/ 734577 w 1358789"/>
                <a:gd name="connsiteY69" fmla="*/ 36604 h 1019392"/>
                <a:gd name="connsiteX70" fmla="*/ 734577 w 1358789"/>
                <a:gd name="connsiteY70" fmla="*/ 36604 h 1019392"/>
                <a:gd name="connsiteX71" fmla="*/ 738463 w 1358789"/>
                <a:gd name="connsiteY71" fmla="*/ 38204 h 1019392"/>
                <a:gd name="connsiteX72" fmla="*/ 738692 w 1358789"/>
                <a:gd name="connsiteY72" fmla="*/ 38204 h 1019392"/>
                <a:gd name="connsiteX73" fmla="*/ 742349 w 1358789"/>
                <a:gd name="connsiteY73" fmla="*/ 39805 h 1019392"/>
                <a:gd name="connsiteX74" fmla="*/ 742578 w 1358789"/>
                <a:gd name="connsiteY74" fmla="*/ 40033 h 1019392"/>
                <a:gd name="connsiteX75" fmla="*/ 746007 w 1358789"/>
                <a:gd name="connsiteY75" fmla="*/ 41633 h 1019392"/>
                <a:gd name="connsiteX76" fmla="*/ 746235 w 1358789"/>
                <a:gd name="connsiteY76" fmla="*/ 41862 h 1019392"/>
                <a:gd name="connsiteX77" fmla="*/ 749664 w 1358789"/>
                <a:gd name="connsiteY77" fmla="*/ 43691 h 1019392"/>
                <a:gd name="connsiteX78" fmla="*/ 749664 w 1358789"/>
                <a:gd name="connsiteY78" fmla="*/ 43691 h 1019392"/>
                <a:gd name="connsiteX79" fmla="*/ 770467 w 1358789"/>
                <a:gd name="connsiteY79" fmla="*/ 59236 h 1019392"/>
                <a:gd name="connsiteX80" fmla="*/ 770467 w 1358789"/>
                <a:gd name="connsiteY80" fmla="*/ 59236 h 1019392"/>
                <a:gd name="connsiteX81" fmla="*/ 772753 w 1358789"/>
                <a:gd name="connsiteY81" fmla="*/ 61522 h 1019392"/>
                <a:gd name="connsiteX82" fmla="*/ 773210 w 1358789"/>
                <a:gd name="connsiteY82" fmla="*/ 61979 h 1019392"/>
                <a:gd name="connsiteX83" fmla="*/ 775268 w 1358789"/>
                <a:gd name="connsiteY83" fmla="*/ 64265 h 1019392"/>
                <a:gd name="connsiteX84" fmla="*/ 775725 w 1358789"/>
                <a:gd name="connsiteY84" fmla="*/ 64722 h 1019392"/>
                <a:gd name="connsiteX85" fmla="*/ 777554 w 1358789"/>
                <a:gd name="connsiteY85" fmla="*/ 67008 h 1019392"/>
                <a:gd name="connsiteX86" fmla="*/ 778011 w 1358789"/>
                <a:gd name="connsiteY86" fmla="*/ 67694 h 1019392"/>
                <a:gd name="connsiteX87" fmla="*/ 779611 w 1358789"/>
                <a:gd name="connsiteY87" fmla="*/ 69980 h 1019392"/>
                <a:gd name="connsiteX88" fmla="*/ 780068 w 1358789"/>
                <a:gd name="connsiteY88" fmla="*/ 70666 h 1019392"/>
                <a:gd name="connsiteX89" fmla="*/ 781668 w 1358789"/>
                <a:gd name="connsiteY89" fmla="*/ 72952 h 1019392"/>
                <a:gd name="connsiteX90" fmla="*/ 782126 w 1358789"/>
                <a:gd name="connsiteY90" fmla="*/ 73637 h 1019392"/>
                <a:gd name="connsiteX91" fmla="*/ 783726 w 1358789"/>
                <a:gd name="connsiteY91" fmla="*/ 76152 h 1019392"/>
                <a:gd name="connsiteX92" fmla="*/ 784183 w 1358789"/>
                <a:gd name="connsiteY92" fmla="*/ 76838 h 1019392"/>
                <a:gd name="connsiteX93" fmla="*/ 785555 w 1358789"/>
                <a:gd name="connsiteY93" fmla="*/ 79352 h 1019392"/>
                <a:gd name="connsiteX94" fmla="*/ 785783 w 1358789"/>
                <a:gd name="connsiteY94" fmla="*/ 79810 h 1019392"/>
                <a:gd name="connsiteX95" fmla="*/ 791498 w 1358789"/>
                <a:gd name="connsiteY95" fmla="*/ 92383 h 1019392"/>
                <a:gd name="connsiteX96" fmla="*/ 791955 w 1358789"/>
                <a:gd name="connsiteY96" fmla="*/ 93526 h 1019392"/>
                <a:gd name="connsiteX97" fmla="*/ 792870 w 1358789"/>
                <a:gd name="connsiteY97" fmla="*/ 96040 h 1019392"/>
                <a:gd name="connsiteX98" fmla="*/ 793327 w 1358789"/>
                <a:gd name="connsiteY98" fmla="*/ 97640 h 1019392"/>
                <a:gd name="connsiteX99" fmla="*/ 794013 w 1358789"/>
                <a:gd name="connsiteY99" fmla="*/ 99926 h 1019392"/>
                <a:gd name="connsiteX100" fmla="*/ 794470 w 1358789"/>
                <a:gd name="connsiteY100" fmla="*/ 101755 h 1019392"/>
                <a:gd name="connsiteX101" fmla="*/ 795156 w 1358789"/>
                <a:gd name="connsiteY101" fmla="*/ 104041 h 1019392"/>
                <a:gd name="connsiteX102" fmla="*/ 795613 w 1358789"/>
                <a:gd name="connsiteY102" fmla="*/ 106099 h 1019392"/>
                <a:gd name="connsiteX103" fmla="*/ 796299 w 1358789"/>
                <a:gd name="connsiteY103" fmla="*/ 108385 h 1019392"/>
                <a:gd name="connsiteX104" fmla="*/ 796756 w 1358789"/>
                <a:gd name="connsiteY104" fmla="*/ 110671 h 1019392"/>
                <a:gd name="connsiteX105" fmla="*/ 797213 w 1358789"/>
                <a:gd name="connsiteY105" fmla="*/ 112957 h 1019392"/>
                <a:gd name="connsiteX106" fmla="*/ 797670 w 1358789"/>
                <a:gd name="connsiteY106" fmla="*/ 115243 h 1019392"/>
                <a:gd name="connsiteX107" fmla="*/ 798128 w 1358789"/>
                <a:gd name="connsiteY107" fmla="*/ 117529 h 1019392"/>
                <a:gd name="connsiteX108" fmla="*/ 798585 w 1358789"/>
                <a:gd name="connsiteY108" fmla="*/ 120043 h 1019392"/>
                <a:gd name="connsiteX109" fmla="*/ 799042 w 1358789"/>
                <a:gd name="connsiteY109" fmla="*/ 122101 h 1019392"/>
                <a:gd name="connsiteX110" fmla="*/ 799499 w 1358789"/>
                <a:gd name="connsiteY110" fmla="*/ 124844 h 1019392"/>
                <a:gd name="connsiteX111" fmla="*/ 799956 w 1358789"/>
                <a:gd name="connsiteY111" fmla="*/ 126901 h 1019392"/>
                <a:gd name="connsiteX112" fmla="*/ 800414 w 1358789"/>
                <a:gd name="connsiteY112" fmla="*/ 130102 h 1019392"/>
                <a:gd name="connsiteX113" fmla="*/ 800642 w 1358789"/>
                <a:gd name="connsiteY113" fmla="*/ 131702 h 1019392"/>
                <a:gd name="connsiteX114" fmla="*/ 801328 w 1358789"/>
                <a:gd name="connsiteY114" fmla="*/ 136731 h 1019392"/>
                <a:gd name="connsiteX115" fmla="*/ 791270 w 1358789"/>
                <a:gd name="connsiteY115" fmla="*/ 203254 h 1019392"/>
                <a:gd name="connsiteX116" fmla="*/ 783497 w 1358789"/>
                <a:gd name="connsiteY116" fmla="*/ 227028 h 1019392"/>
                <a:gd name="connsiteX117" fmla="*/ 776182 w 1358789"/>
                <a:gd name="connsiteY117" fmla="*/ 251031 h 1019392"/>
                <a:gd name="connsiteX118" fmla="*/ 776182 w 1358789"/>
                <a:gd name="connsiteY118" fmla="*/ 251031 h 1019392"/>
                <a:gd name="connsiteX119" fmla="*/ 775268 w 1358789"/>
                <a:gd name="connsiteY119" fmla="*/ 254917 h 1019392"/>
                <a:gd name="connsiteX120" fmla="*/ 775268 w 1358789"/>
                <a:gd name="connsiteY120" fmla="*/ 255603 h 1019392"/>
                <a:gd name="connsiteX121" fmla="*/ 774810 w 1358789"/>
                <a:gd name="connsiteY121" fmla="*/ 258803 h 1019392"/>
                <a:gd name="connsiteX122" fmla="*/ 774810 w 1358789"/>
                <a:gd name="connsiteY122" fmla="*/ 259032 h 1019392"/>
                <a:gd name="connsiteX123" fmla="*/ 774582 w 1358789"/>
                <a:gd name="connsiteY123" fmla="*/ 262461 h 1019392"/>
                <a:gd name="connsiteX124" fmla="*/ 774582 w 1358789"/>
                <a:gd name="connsiteY124" fmla="*/ 262461 h 1019392"/>
                <a:gd name="connsiteX125" fmla="*/ 774582 w 1358789"/>
                <a:gd name="connsiteY125" fmla="*/ 266119 h 1019392"/>
                <a:gd name="connsiteX126" fmla="*/ 793784 w 1358789"/>
                <a:gd name="connsiteY126" fmla="*/ 296294 h 1019392"/>
                <a:gd name="connsiteX127" fmla="*/ 844076 w 1358789"/>
                <a:gd name="connsiteY127" fmla="*/ 308638 h 1019392"/>
                <a:gd name="connsiteX128" fmla="*/ 966606 w 1358789"/>
                <a:gd name="connsiteY128" fmla="*/ 308410 h 1019392"/>
                <a:gd name="connsiteX129" fmla="*/ 969349 w 1358789"/>
                <a:gd name="connsiteY129" fmla="*/ 308638 h 1019392"/>
                <a:gd name="connsiteX130" fmla="*/ 978264 w 1358789"/>
                <a:gd name="connsiteY130" fmla="*/ 309781 h 1019392"/>
                <a:gd name="connsiteX131" fmla="*/ 981922 w 1358789"/>
                <a:gd name="connsiteY131" fmla="*/ 310238 h 1019392"/>
                <a:gd name="connsiteX132" fmla="*/ 990380 w 1358789"/>
                <a:gd name="connsiteY132" fmla="*/ 311381 h 1019392"/>
                <a:gd name="connsiteX133" fmla="*/ 993809 w 1358789"/>
                <a:gd name="connsiteY133" fmla="*/ 311839 h 1019392"/>
                <a:gd name="connsiteX134" fmla="*/ 1005468 w 1358789"/>
                <a:gd name="connsiteY134" fmla="*/ 313667 h 1019392"/>
                <a:gd name="connsiteX135" fmla="*/ 1025356 w 1358789"/>
                <a:gd name="connsiteY135" fmla="*/ 318468 h 1019392"/>
                <a:gd name="connsiteX136" fmla="*/ 1041129 w 1358789"/>
                <a:gd name="connsiteY136" fmla="*/ 326240 h 1019392"/>
                <a:gd name="connsiteX137" fmla="*/ 1058960 w 1358789"/>
                <a:gd name="connsiteY137" fmla="*/ 346586 h 1019392"/>
                <a:gd name="connsiteX138" fmla="*/ 1063075 w 1358789"/>
                <a:gd name="connsiteY138" fmla="*/ 357559 h 1019392"/>
                <a:gd name="connsiteX139" fmla="*/ 1064675 w 1358789"/>
                <a:gd name="connsiteY139" fmla="*/ 363731 h 1019392"/>
                <a:gd name="connsiteX140" fmla="*/ 1066504 w 1358789"/>
                <a:gd name="connsiteY140" fmla="*/ 377447 h 1019392"/>
                <a:gd name="connsiteX141" fmla="*/ 1067418 w 1358789"/>
                <a:gd name="connsiteY141" fmla="*/ 394363 h 1019392"/>
                <a:gd name="connsiteX142" fmla="*/ 1068104 w 1358789"/>
                <a:gd name="connsiteY142" fmla="*/ 411280 h 1019392"/>
                <a:gd name="connsiteX143" fmla="*/ 1068561 w 1358789"/>
                <a:gd name="connsiteY143" fmla="*/ 436654 h 1019392"/>
                <a:gd name="connsiteX144" fmla="*/ 1068333 w 1358789"/>
                <a:gd name="connsiteY144" fmla="*/ 453571 h 1019392"/>
                <a:gd name="connsiteX145" fmla="*/ 1067190 w 1358789"/>
                <a:gd name="connsiteY145" fmla="*/ 478945 h 1019392"/>
                <a:gd name="connsiteX146" fmla="*/ 1064904 w 1358789"/>
                <a:gd name="connsiteY146" fmla="*/ 504320 h 1019392"/>
                <a:gd name="connsiteX147" fmla="*/ 1063989 w 1358789"/>
                <a:gd name="connsiteY147" fmla="*/ 512778 h 1019392"/>
                <a:gd name="connsiteX148" fmla="*/ 1063989 w 1358789"/>
                <a:gd name="connsiteY148" fmla="*/ 527180 h 1019392"/>
                <a:gd name="connsiteX149" fmla="*/ 1075877 w 1358789"/>
                <a:gd name="connsiteY149" fmla="*/ 550268 h 1019392"/>
                <a:gd name="connsiteX150" fmla="*/ 1079534 w 1358789"/>
                <a:gd name="connsiteY150" fmla="*/ 552783 h 1019392"/>
                <a:gd name="connsiteX151" fmla="*/ 1113824 w 1358789"/>
                <a:gd name="connsiteY151" fmla="*/ 553926 h 1019392"/>
                <a:gd name="connsiteX152" fmla="*/ 1130055 w 1358789"/>
                <a:gd name="connsiteY152" fmla="*/ 547297 h 1019392"/>
                <a:gd name="connsiteX153" fmla="*/ 1155887 w 1358789"/>
                <a:gd name="connsiteY153" fmla="*/ 533352 h 1019392"/>
                <a:gd name="connsiteX154" fmla="*/ 1168917 w 1358789"/>
                <a:gd name="connsiteY154" fmla="*/ 525351 h 1019392"/>
                <a:gd name="connsiteX155" fmla="*/ 1196120 w 1358789"/>
                <a:gd name="connsiteY155" fmla="*/ 514607 h 1019392"/>
                <a:gd name="connsiteX156" fmla="*/ 1217151 w 1358789"/>
                <a:gd name="connsiteY156" fmla="*/ 510721 h 1019392"/>
                <a:gd name="connsiteX157" fmla="*/ 1231553 w 1358789"/>
                <a:gd name="connsiteY157" fmla="*/ 510263 h 1019392"/>
                <a:gd name="connsiteX158" fmla="*/ 1253499 w 1358789"/>
                <a:gd name="connsiteY158" fmla="*/ 512321 h 1019392"/>
                <a:gd name="connsiteX159" fmla="*/ 1268358 w 1358789"/>
                <a:gd name="connsiteY159" fmla="*/ 515521 h 1019392"/>
                <a:gd name="connsiteX160" fmla="*/ 1299905 w 1358789"/>
                <a:gd name="connsiteY160" fmla="*/ 531295 h 1019392"/>
                <a:gd name="connsiteX161" fmla="*/ 1308134 w 1358789"/>
                <a:gd name="connsiteY161" fmla="*/ 538610 h 1019392"/>
                <a:gd name="connsiteX162" fmla="*/ 1317964 w 1358789"/>
                <a:gd name="connsiteY162" fmla="*/ 550040 h 1019392"/>
                <a:gd name="connsiteX163" fmla="*/ 1324365 w 1358789"/>
                <a:gd name="connsiteY163" fmla="*/ 559870 h 1019392"/>
                <a:gd name="connsiteX164" fmla="*/ 1326194 w 1358789"/>
                <a:gd name="connsiteY164" fmla="*/ 563527 h 1019392"/>
                <a:gd name="connsiteX165" fmla="*/ 1329623 w 1358789"/>
                <a:gd name="connsiteY165" fmla="*/ 571071 h 1019392"/>
                <a:gd name="connsiteX166" fmla="*/ 1332594 w 1358789"/>
                <a:gd name="connsiteY166" fmla="*/ 579072 h 1019392"/>
                <a:gd name="connsiteX167" fmla="*/ 1333966 w 1358789"/>
                <a:gd name="connsiteY167" fmla="*/ 583187 h 1019392"/>
                <a:gd name="connsiteX168" fmla="*/ 1337624 w 1358789"/>
                <a:gd name="connsiteY168" fmla="*/ 601246 h 1019392"/>
                <a:gd name="connsiteX169" fmla="*/ 1338538 w 1358789"/>
                <a:gd name="connsiteY169" fmla="*/ 611076 h 1019392"/>
                <a:gd name="connsiteX170" fmla="*/ 1338995 w 1358789"/>
                <a:gd name="connsiteY170" fmla="*/ 625706 h 1019392"/>
                <a:gd name="connsiteX171" fmla="*/ 1338995 w 1358789"/>
                <a:gd name="connsiteY171" fmla="*/ 632107 h 1019392"/>
                <a:gd name="connsiteX172" fmla="*/ 1338767 w 1358789"/>
                <a:gd name="connsiteY172" fmla="*/ 635308 h 1019392"/>
                <a:gd name="connsiteX173" fmla="*/ 1337624 w 1358789"/>
                <a:gd name="connsiteY173" fmla="*/ 649024 h 1019392"/>
                <a:gd name="connsiteX174" fmla="*/ 1337166 w 1358789"/>
                <a:gd name="connsiteY174" fmla="*/ 652453 h 1019392"/>
                <a:gd name="connsiteX175" fmla="*/ 1238640 w 1358789"/>
                <a:gd name="connsiteY175" fmla="*/ 753037 h 1019392"/>
                <a:gd name="connsiteX176" fmla="*/ 1161830 w 1358789"/>
                <a:gd name="connsiteY176" fmla="*/ 740692 h 1019392"/>
                <a:gd name="connsiteX177" fmla="*/ 1147428 w 1358789"/>
                <a:gd name="connsiteY177" fmla="*/ 734749 h 1019392"/>
                <a:gd name="connsiteX178" fmla="*/ 1140113 w 1358789"/>
                <a:gd name="connsiteY178" fmla="*/ 732920 h 1019392"/>
                <a:gd name="connsiteX179" fmla="*/ 1132569 w 1358789"/>
                <a:gd name="connsiteY179" fmla="*/ 731777 h 1019392"/>
                <a:gd name="connsiteX180" fmla="*/ 1109481 w 1358789"/>
                <a:gd name="connsiteY180" fmla="*/ 731777 h 1019392"/>
                <a:gd name="connsiteX181" fmla="*/ 1101708 w 1358789"/>
                <a:gd name="connsiteY181" fmla="*/ 732691 h 1019392"/>
                <a:gd name="connsiteX182" fmla="*/ 1078848 w 1358789"/>
                <a:gd name="connsiteY182" fmla="*/ 741835 h 1019392"/>
                <a:gd name="connsiteX183" fmla="*/ 1075419 w 1358789"/>
                <a:gd name="connsiteY183" fmla="*/ 745950 h 1019392"/>
                <a:gd name="connsiteX184" fmla="*/ 1069247 w 1358789"/>
                <a:gd name="connsiteY184" fmla="*/ 764238 h 1019392"/>
                <a:gd name="connsiteX185" fmla="*/ 1068104 w 1358789"/>
                <a:gd name="connsiteY185" fmla="*/ 771553 h 1019392"/>
                <a:gd name="connsiteX186" fmla="*/ 1066275 w 1358789"/>
                <a:gd name="connsiteY186" fmla="*/ 786184 h 1019392"/>
                <a:gd name="connsiteX187" fmla="*/ 1064904 w 1358789"/>
                <a:gd name="connsiteY187" fmla="*/ 800814 h 1019392"/>
                <a:gd name="connsiteX188" fmla="*/ 1064218 w 1358789"/>
                <a:gd name="connsiteY188" fmla="*/ 815444 h 1019392"/>
                <a:gd name="connsiteX189" fmla="*/ 1064218 w 1358789"/>
                <a:gd name="connsiteY189" fmla="*/ 822760 h 1019392"/>
                <a:gd name="connsiteX190" fmla="*/ 1063761 w 1358789"/>
                <a:gd name="connsiteY190" fmla="*/ 846077 h 1019392"/>
                <a:gd name="connsiteX191" fmla="*/ 1061475 w 1358789"/>
                <a:gd name="connsiteY191" fmla="*/ 869165 h 1019392"/>
                <a:gd name="connsiteX192" fmla="*/ 1058046 w 1358789"/>
                <a:gd name="connsiteY192" fmla="*/ 892025 h 1019392"/>
                <a:gd name="connsiteX193" fmla="*/ 1053931 w 1358789"/>
                <a:gd name="connsiteY193" fmla="*/ 914885 h 1019392"/>
                <a:gd name="connsiteX194" fmla="*/ 1050959 w 1358789"/>
                <a:gd name="connsiteY194" fmla="*/ 929973 h 1019392"/>
                <a:gd name="connsiteX195" fmla="*/ 1047987 w 1358789"/>
                <a:gd name="connsiteY195" fmla="*/ 945061 h 1019392"/>
                <a:gd name="connsiteX196" fmla="*/ 1046387 w 1358789"/>
                <a:gd name="connsiteY196" fmla="*/ 952147 h 1019392"/>
                <a:gd name="connsiteX197" fmla="*/ 1044330 w 1358789"/>
                <a:gd name="connsiteY197" fmla="*/ 959234 h 1019392"/>
                <a:gd name="connsiteX198" fmla="*/ 1041587 w 1358789"/>
                <a:gd name="connsiteY198" fmla="*/ 966092 h 1019392"/>
                <a:gd name="connsiteX199" fmla="*/ 1037929 w 1358789"/>
                <a:gd name="connsiteY199" fmla="*/ 972493 h 1019392"/>
                <a:gd name="connsiteX200" fmla="*/ 1031071 w 1358789"/>
                <a:gd name="connsiteY200" fmla="*/ 981179 h 1019392"/>
                <a:gd name="connsiteX201" fmla="*/ 1002039 w 1358789"/>
                <a:gd name="connsiteY201" fmla="*/ 993524 h 1019392"/>
                <a:gd name="connsiteX202" fmla="*/ 987180 w 1358789"/>
                <a:gd name="connsiteY202" fmla="*/ 993752 h 1019392"/>
                <a:gd name="connsiteX203" fmla="*/ 981008 w 1358789"/>
                <a:gd name="connsiteY203" fmla="*/ 993752 h 1019392"/>
                <a:gd name="connsiteX204" fmla="*/ 977807 w 1358789"/>
                <a:gd name="connsiteY204" fmla="*/ 993752 h 1019392"/>
                <a:gd name="connsiteX205" fmla="*/ 970949 w 1358789"/>
                <a:gd name="connsiteY205" fmla="*/ 993752 h 1019392"/>
                <a:gd name="connsiteX206" fmla="*/ 967292 w 1358789"/>
                <a:gd name="connsiteY206" fmla="*/ 993752 h 1019392"/>
                <a:gd name="connsiteX207" fmla="*/ 959748 w 1358789"/>
                <a:gd name="connsiteY207" fmla="*/ 993752 h 1019392"/>
                <a:gd name="connsiteX208" fmla="*/ 947403 w 1358789"/>
                <a:gd name="connsiteY208" fmla="*/ 993981 h 1019392"/>
                <a:gd name="connsiteX209" fmla="*/ 938717 w 1358789"/>
                <a:gd name="connsiteY209" fmla="*/ 994210 h 1019392"/>
                <a:gd name="connsiteX210" fmla="*/ 934145 w 1358789"/>
                <a:gd name="connsiteY210" fmla="*/ 994210 h 1019392"/>
                <a:gd name="connsiteX211" fmla="*/ 919971 w 1358789"/>
                <a:gd name="connsiteY211" fmla="*/ 994438 h 1019392"/>
                <a:gd name="connsiteX212" fmla="*/ 899626 w 1358789"/>
                <a:gd name="connsiteY212" fmla="*/ 994667 h 1019392"/>
                <a:gd name="connsiteX213" fmla="*/ 860764 w 1358789"/>
                <a:gd name="connsiteY213" fmla="*/ 995124 h 1019392"/>
                <a:gd name="connsiteX214" fmla="*/ 849105 w 1358789"/>
                <a:gd name="connsiteY214" fmla="*/ 995353 h 1019392"/>
                <a:gd name="connsiteX215" fmla="*/ 687714 w 1358789"/>
                <a:gd name="connsiteY215" fmla="*/ 996724 h 1019392"/>
                <a:gd name="connsiteX216" fmla="*/ 681084 w 1358789"/>
                <a:gd name="connsiteY216" fmla="*/ 996724 h 1019392"/>
                <a:gd name="connsiteX217" fmla="*/ 667597 w 1358789"/>
                <a:gd name="connsiteY217" fmla="*/ 996724 h 1019392"/>
                <a:gd name="connsiteX218" fmla="*/ 660968 w 1358789"/>
                <a:gd name="connsiteY218" fmla="*/ 996724 h 1019392"/>
                <a:gd name="connsiteX219" fmla="*/ 620963 w 1358789"/>
                <a:gd name="connsiteY219" fmla="*/ 996724 h 1019392"/>
                <a:gd name="connsiteX220" fmla="*/ 620963 w 1358789"/>
                <a:gd name="connsiteY220" fmla="*/ 996724 h 1019392"/>
                <a:gd name="connsiteX221" fmla="*/ 532037 w 1358789"/>
                <a:gd name="connsiteY221" fmla="*/ 996496 h 1019392"/>
                <a:gd name="connsiteX222" fmla="*/ 508491 w 1358789"/>
                <a:gd name="connsiteY222" fmla="*/ 996267 h 1019392"/>
                <a:gd name="connsiteX223" fmla="*/ 480602 w 1358789"/>
                <a:gd name="connsiteY223" fmla="*/ 995810 h 1019392"/>
                <a:gd name="connsiteX224" fmla="*/ 475344 w 1358789"/>
                <a:gd name="connsiteY224" fmla="*/ 995810 h 1019392"/>
                <a:gd name="connsiteX225" fmla="*/ 454999 w 1358789"/>
                <a:gd name="connsiteY225" fmla="*/ 995353 h 1019392"/>
                <a:gd name="connsiteX226" fmla="*/ 450198 w 1358789"/>
                <a:gd name="connsiteY226" fmla="*/ 995124 h 1019392"/>
                <a:gd name="connsiteX227" fmla="*/ 445398 w 1358789"/>
                <a:gd name="connsiteY227" fmla="*/ 994895 h 1019392"/>
                <a:gd name="connsiteX228" fmla="*/ 436254 w 1358789"/>
                <a:gd name="connsiteY228" fmla="*/ 994667 h 1019392"/>
                <a:gd name="connsiteX229" fmla="*/ 427338 w 1358789"/>
                <a:gd name="connsiteY229" fmla="*/ 994438 h 1019392"/>
                <a:gd name="connsiteX230" fmla="*/ 418880 w 1358789"/>
                <a:gd name="connsiteY230" fmla="*/ 994210 h 1019392"/>
                <a:gd name="connsiteX231" fmla="*/ 411108 w 1358789"/>
                <a:gd name="connsiteY231" fmla="*/ 993981 h 1019392"/>
                <a:gd name="connsiteX232" fmla="*/ 407222 w 1358789"/>
                <a:gd name="connsiteY232" fmla="*/ 993752 h 1019392"/>
                <a:gd name="connsiteX233" fmla="*/ 400135 w 1358789"/>
                <a:gd name="connsiteY233" fmla="*/ 993295 h 1019392"/>
                <a:gd name="connsiteX234" fmla="*/ 396706 w 1358789"/>
                <a:gd name="connsiteY234" fmla="*/ 993067 h 1019392"/>
                <a:gd name="connsiteX235" fmla="*/ 393277 w 1358789"/>
                <a:gd name="connsiteY235" fmla="*/ 992838 h 1019392"/>
                <a:gd name="connsiteX236" fmla="*/ 387562 w 1358789"/>
                <a:gd name="connsiteY236" fmla="*/ 992381 h 1019392"/>
                <a:gd name="connsiteX237" fmla="*/ 384362 w 1358789"/>
                <a:gd name="connsiteY237" fmla="*/ 992152 h 1019392"/>
                <a:gd name="connsiteX238" fmla="*/ 379332 w 1358789"/>
                <a:gd name="connsiteY238" fmla="*/ 991695 h 1019392"/>
                <a:gd name="connsiteX239" fmla="*/ 374303 w 1358789"/>
                <a:gd name="connsiteY239" fmla="*/ 991238 h 1019392"/>
                <a:gd name="connsiteX240" fmla="*/ 370646 w 1358789"/>
                <a:gd name="connsiteY240" fmla="*/ 990781 h 1019392"/>
                <a:gd name="connsiteX241" fmla="*/ 368360 w 1358789"/>
                <a:gd name="connsiteY241" fmla="*/ 990323 h 1019392"/>
                <a:gd name="connsiteX242" fmla="*/ 365388 w 1358789"/>
                <a:gd name="connsiteY242" fmla="*/ 989866 h 1019392"/>
                <a:gd name="connsiteX243" fmla="*/ 362873 w 1358789"/>
                <a:gd name="connsiteY243" fmla="*/ 989180 h 1019392"/>
                <a:gd name="connsiteX244" fmla="*/ 362873 w 1358789"/>
                <a:gd name="connsiteY244" fmla="*/ 989180 h 1019392"/>
                <a:gd name="connsiteX245" fmla="*/ 361959 w 1358789"/>
                <a:gd name="connsiteY245" fmla="*/ 989180 h 1019392"/>
                <a:gd name="connsiteX246" fmla="*/ 360130 w 1358789"/>
                <a:gd name="connsiteY246" fmla="*/ 988952 h 1019392"/>
                <a:gd name="connsiteX247" fmla="*/ 359216 w 1358789"/>
                <a:gd name="connsiteY247" fmla="*/ 988723 h 1019392"/>
                <a:gd name="connsiteX248" fmla="*/ 357387 w 1358789"/>
                <a:gd name="connsiteY248" fmla="*/ 987809 h 1019392"/>
                <a:gd name="connsiteX249" fmla="*/ 352586 w 1358789"/>
                <a:gd name="connsiteY249" fmla="*/ 983694 h 1019392"/>
                <a:gd name="connsiteX250" fmla="*/ 351215 w 1358789"/>
                <a:gd name="connsiteY250" fmla="*/ 982094 h 1019392"/>
                <a:gd name="connsiteX251" fmla="*/ 350300 w 1358789"/>
                <a:gd name="connsiteY251" fmla="*/ 980951 h 1019392"/>
                <a:gd name="connsiteX252" fmla="*/ 348929 w 1358789"/>
                <a:gd name="connsiteY252" fmla="*/ 979351 h 1019392"/>
                <a:gd name="connsiteX253" fmla="*/ 346185 w 1358789"/>
                <a:gd name="connsiteY253" fmla="*/ 975693 h 1019392"/>
                <a:gd name="connsiteX254" fmla="*/ 345042 w 1358789"/>
                <a:gd name="connsiteY254" fmla="*/ 973864 h 1019392"/>
                <a:gd name="connsiteX255" fmla="*/ 340013 w 1358789"/>
                <a:gd name="connsiteY255" fmla="*/ 965635 h 1019392"/>
                <a:gd name="connsiteX256" fmla="*/ 339327 w 1358789"/>
                <a:gd name="connsiteY256" fmla="*/ 964492 h 1019392"/>
                <a:gd name="connsiteX257" fmla="*/ 336813 w 1358789"/>
                <a:gd name="connsiteY257" fmla="*/ 959691 h 1019392"/>
                <a:gd name="connsiteX258" fmla="*/ 322868 w 1358789"/>
                <a:gd name="connsiteY258" fmla="*/ 894769 h 1019392"/>
                <a:gd name="connsiteX259" fmla="*/ 322182 w 1358789"/>
                <a:gd name="connsiteY259" fmla="*/ 885167 h 1019392"/>
                <a:gd name="connsiteX260" fmla="*/ 321497 w 1358789"/>
                <a:gd name="connsiteY260" fmla="*/ 873509 h 1019392"/>
                <a:gd name="connsiteX261" fmla="*/ 321268 w 1358789"/>
                <a:gd name="connsiteY261" fmla="*/ 861850 h 1019392"/>
                <a:gd name="connsiteX262" fmla="*/ 321268 w 1358789"/>
                <a:gd name="connsiteY262" fmla="*/ 850192 h 1019392"/>
                <a:gd name="connsiteX263" fmla="*/ 321268 w 1358789"/>
                <a:gd name="connsiteY263" fmla="*/ 844248 h 1019392"/>
                <a:gd name="connsiteX264" fmla="*/ 321039 w 1358789"/>
                <a:gd name="connsiteY264" fmla="*/ 832589 h 1019392"/>
                <a:gd name="connsiteX265" fmla="*/ 319439 w 1358789"/>
                <a:gd name="connsiteY265" fmla="*/ 809044 h 1019392"/>
                <a:gd name="connsiteX266" fmla="*/ 316467 w 1358789"/>
                <a:gd name="connsiteY266" fmla="*/ 791441 h 1019392"/>
                <a:gd name="connsiteX267" fmla="*/ 310524 w 1358789"/>
                <a:gd name="connsiteY267" fmla="*/ 774068 h 1019392"/>
                <a:gd name="connsiteX268" fmla="*/ 307781 w 1358789"/>
                <a:gd name="connsiteY268" fmla="*/ 769267 h 1019392"/>
                <a:gd name="connsiteX269" fmla="*/ 304580 w 1358789"/>
                <a:gd name="connsiteY269" fmla="*/ 764924 h 1019392"/>
                <a:gd name="connsiteX270" fmla="*/ 302980 w 1358789"/>
                <a:gd name="connsiteY270" fmla="*/ 762866 h 1019392"/>
                <a:gd name="connsiteX271" fmla="*/ 299322 w 1358789"/>
                <a:gd name="connsiteY271" fmla="*/ 759209 h 1019392"/>
                <a:gd name="connsiteX272" fmla="*/ 297494 w 1358789"/>
                <a:gd name="connsiteY272" fmla="*/ 757609 h 1019392"/>
                <a:gd name="connsiteX273" fmla="*/ 294293 w 1358789"/>
                <a:gd name="connsiteY273" fmla="*/ 755323 h 1019392"/>
                <a:gd name="connsiteX274" fmla="*/ 291321 w 1358789"/>
                <a:gd name="connsiteY274" fmla="*/ 753494 h 1019392"/>
                <a:gd name="connsiteX275" fmla="*/ 289035 w 1358789"/>
                <a:gd name="connsiteY275" fmla="*/ 752351 h 1019392"/>
                <a:gd name="connsiteX276" fmla="*/ 284235 w 1358789"/>
                <a:gd name="connsiteY276" fmla="*/ 750522 h 1019392"/>
                <a:gd name="connsiteX277" fmla="*/ 278748 w 1358789"/>
                <a:gd name="connsiteY277" fmla="*/ 749150 h 1019392"/>
                <a:gd name="connsiteX278" fmla="*/ 268233 w 1358789"/>
                <a:gd name="connsiteY278" fmla="*/ 748236 h 1019392"/>
                <a:gd name="connsiteX279" fmla="*/ 268233 w 1358789"/>
                <a:gd name="connsiteY279" fmla="*/ 748236 h 1019392"/>
                <a:gd name="connsiteX280" fmla="*/ 249716 w 1358789"/>
                <a:gd name="connsiteY280" fmla="*/ 750979 h 1019392"/>
                <a:gd name="connsiteX281" fmla="*/ 185708 w 1358789"/>
                <a:gd name="connsiteY281" fmla="*/ 758294 h 1019392"/>
                <a:gd name="connsiteX282" fmla="*/ 113470 w 1358789"/>
                <a:gd name="connsiteY282" fmla="*/ 735206 h 1019392"/>
                <a:gd name="connsiteX283" fmla="*/ 102040 w 1358789"/>
                <a:gd name="connsiteY283" fmla="*/ 726748 h 1019392"/>
                <a:gd name="connsiteX284" fmla="*/ 89467 w 1358789"/>
                <a:gd name="connsiteY284" fmla="*/ 710288 h 1019392"/>
                <a:gd name="connsiteX285" fmla="*/ 84438 w 1358789"/>
                <a:gd name="connsiteY285" fmla="*/ 696344 h 1019392"/>
                <a:gd name="connsiteX286" fmla="*/ 83067 w 1358789"/>
                <a:gd name="connsiteY286" fmla="*/ 688343 h 1019392"/>
                <a:gd name="connsiteX287" fmla="*/ 83067 w 1358789"/>
                <a:gd name="connsiteY287" fmla="*/ 688343 h 1019392"/>
                <a:gd name="connsiteX288" fmla="*/ 101126 w 1358789"/>
                <a:gd name="connsiteY288" fmla="*/ 690172 h 1019392"/>
                <a:gd name="connsiteX289" fmla="*/ 114613 w 1358789"/>
                <a:gd name="connsiteY289" fmla="*/ 691315 h 1019392"/>
                <a:gd name="connsiteX290" fmla="*/ 155076 w 1358789"/>
                <a:gd name="connsiteY290" fmla="*/ 673484 h 1019392"/>
                <a:gd name="connsiteX291" fmla="*/ 151418 w 1358789"/>
                <a:gd name="connsiteY291" fmla="*/ 626164 h 1019392"/>
                <a:gd name="connsiteX292" fmla="*/ 114842 w 1358789"/>
                <a:gd name="connsiteY292" fmla="*/ 579986 h 1019392"/>
                <a:gd name="connsiteX293" fmla="*/ 114613 w 1358789"/>
                <a:gd name="connsiteY293" fmla="*/ 541810 h 1019392"/>
                <a:gd name="connsiteX294" fmla="*/ 275091 w 1358789"/>
                <a:gd name="connsiteY294" fmla="*/ 520322 h 1019392"/>
                <a:gd name="connsiteX295" fmla="*/ 316925 w 1358789"/>
                <a:gd name="connsiteY295" fmla="*/ 513235 h 1019392"/>
                <a:gd name="connsiteX296" fmla="*/ 324240 w 1358789"/>
                <a:gd name="connsiteY296" fmla="*/ 479174 h 1019392"/>
                <a:gd name="connsiteX297" fmla="*/ 321954 w 1358789"/>
                <a:gd name="connsiteY297" fmla="*/ 355501 h 1019392"/>
                <a:gd name="connsiteX298" fmla="*/ 323783 w 1358789"/>
                <a:gd name="connsiteY298" fmla="*/ 338128 h 1019392"/>
                <a:gd name="connsiteX299" fmla="*/ 365845 w 1358789"/>
                <a:gd name="connsiteY299" fmla="*/ 328984 h 1019392"/>
                <a:gd name="connsiteX300" fmla="*/ 377961 w 1358789"/>
                <a:gd name="connsiteY300" fmla="*/ 367388 h 1019392"/>
                <a:gd name="connsiteX301" fmla="*/ 382304 w 1358789"/>
                <a:gd name="connsiteY301" fmla="*/ 449456 h 1019392"/>
                <a:gd name="connsiteX302" fmla="*/ 414080 w 1358789"/>
                <a:gd name="connsiteY302" fmla="*/ 487632 h 1019392"/>
                <a:gd name="connsiteX303" fmla="*/ 461628 w 1358789"/>
                <a:gd name="connsiteY303" fmla="*/ 473002 h 1019392"/>
                <a:gd name="connsiteX304" fmla="*/ 489518 w 1358789"/>
                <a:gd name="connsiteY304" fmla="*/ 365788 h 1019392"/>
                <a:gd name="connsiteX305" fmla="*/ 475344 w 1358789"/>
                <a:gd name="connsiteY305" fmla="*/ 309324 h 1019392"/>
                <a:gd name="connsiteX306" fmla="*/ 513292 w 1358789"/>
                <a:gd name="connsiteY306" fmla="*/ 304523 h 1019392"/>
                <a:gd name="connsiteX307" fmla="*/ 34146 w 1358789"/>
                <a:gd name="connsiteY307" fmla="*/ 216741 h 1019392"/>
                <a:gd name="connsiteX308" fmla="*/ 146160 w 1358789"/>
                <a:gd name="connsiteY308" fmla="*/ 99241 h 1019392"/>
                <a:gd name="connsiteX309" fmla="*/ 268461 w 1358789"/>
                <a:gd name="connsiteY309" fmla="*/ 222685 h 1019392"/>
                <a:gd name="connsiteX310" fmla="*/ 153933 w 1358789"/>
                <a:gd name="connsiteY310" fmla="*/ 335384 h 1019392"/>
                <a:gd name="connsiteX311" fmla="*/ 34146 w 1358789"/>
                <a:gd name="connsiteY311" fmla="*/ 216741 h 1019392"/>
                <a:gd name="connsiteX312" fmla="*/ 127186 w 1358789"/>
                <a:gd name="connsiteY312" fmla="*/ 368760 h 1019392"/>
                <a:gd name="connsiteX313" fmla="*/ 143417 w 1358789"/>
                <a:gd name="connsiteY313" fmla="*/ 355044 h 1019392"/>
                <a:gd name="connsiteX314" fmla="*/ 278291 w 1358789"/>
                <a:gd name="connsiteY314" fmla="*/ 268862 h 1019392"/>
                <a:gd name="connsiteX315" fmla="*/ 282177 w 1358789"/>
                <a:gd name="connsiteY315" fmla="*/ 260861 h 1019392"/>
                <a:gd name="connsiteX316" fmla="*/ 300465 w 1358789"/>
                <a:gd name="connsiteY316" fmla="*/ 251031 h 1019392"/>
                <a:gd name="connsiteX317" fmla="*/ 437397 w 1358789"/>
                <a:gd name="connsiteY317" fmla="*/ 302009 h 1019392"/>
                <a:gd name="connsiteX318" fmla="*/ 454770 w 1358789"/>
                <a:gd name="connsiteY318" fmla="*/ 321440 h 1019392"/>
                <a:gd name="connsiteX319" fmla="*/ 461857 w 1358789"/>
                <a:gd name="connsiteY319" fmla="*/ 438483 h 1019392"/>
                <a:gd name="connsiteX320" fmla="*/ 453170 w 1358789"/>
                <a:gd name="connsiteY320" fmla="*/ 453571 h 1019392"/>
                <a:gd name="connsiteX321" fmla="*/ 423452 w 1358789"/>
                <a:gd name="connsiteY321" fmla="*/ 469115 h 1019392"/>
                <a:gd name="connsiteX322" fmla="*/ 402650 w 1358789"/>
                <a:gd name="connsiteY322" fmla="*/ 440083 h 1019392"/>
                <a:gd name="connsiteX323" fmla="*/ 397849 w 1358789"/>
                <a:gd name="connsiteY323" fmla="*/ 363731 h 1019392"/>
                <a:gd name="connsiteX324" fmla="*/ 379790 w 1358789"/>
                <a:gd name="connsiteY324" fmla="*/ 312296 h 1019392"/>
                <a:gd name="connsiteX325" fmla="*/ 308695 w 1358789"/>
                <a:gd name="connsiteY325" fmla="*/ 309553 h 1019392"/>
                <a:gd name="connsiteX326" fmla="*/ 299780 w 1358789"/>
                <a:gd name="connsiteY326" fmla="*/ 336527 h 1019392"/>
                <a:gd name="connsiteX327" fmla="*/ 301608 w 1358789"/>
                <a:gd name="connsiteY327" fmla="*/ 466144 h 1019392"/>
                <a:gd name="connsiteX328" fmla="*/ 300008 w 1358789"/>
                <a:gd name="connsiteY328" fmla="*/ 495404 h 1019392"/>
                <a:gd name="connsiteX329" fmla="*/ 283320 w 1358789"/>
                <a:gd name="connsiteY329" fmla="*/ 503405 h 1019392"/>
                <a:gd name="connsiteX330" fmla="*/ 122386 w 1358789"/>
                <a:gd name="connsiteY330" fmla="*/ 503177 h 1019392"/>
                <a:gd name="connsiteX331" fmla="*/ 114842 w 1358789"/>
                <a:gd name="connsiteY331" fmla="*/ 507063 h 1019392"/>
                <a:gd name="connsiteX332" fmla="*/ 82609 w 1358789"/>
                <a:gd name="connsiteY332" fmla="*/ 528094 h 1019392"/>
                <a:gd name="connsiteX333" fmla="*/ 82838 w 1358789"/>
                <a:gd name="connsiteY333" fmla="*/ 571071 h 1019392"/>
                <a:gd name="connsiteX334" fmla="*/ 127872 w 1358789"/>
                <a:gd name="connsiteY334" fmla="*/ 629364 h 1019392"/>
                <a:gd name="connsiteX335" fmla="*/ 136102 w 1358789"/>
                <a:gd name="connsiteY335" fmla="*/ 663654 h 1019392"/>
                <a:gd name="connsiteX336" fmla="*/ 95640 w 1358789"/>
                <a:gd name="connsiteY336" fmla="*/ 665026 h 1019392"/>
                <a:gd name="connsiteX337" fmla="*/ 35746 w 1358789"/>
                <a:gd name="connsiteY337" fmla="*/ 609247 h 1019392"/>
                <a:gd name="connsiteX338" fmla="*/ 30031 w 1358789"/>
                <a:gd name="connsiteY338" fmla="*/ 530152 h 1019392"/>
                <a:gd name="connsiteX339" fmla="*/ 50605 w 1358789"/>
                <a:gd name="connsiteY339" fmla="*/ 494490 h 1019392"/>
                <a:gd name="connsiteX340" fmla="*/ 127186 w 1358789"/>
                <a:gd name="connsiteY340" fmla="*/ 368760 h 10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358789" h="1019392">
                  <a:moveTo>
                    <a:pt x="17230" y="508892"/>
                  </a:moveTo>
                  <a:cubicBezTo>
                    <a:pt x="-8145" y="549811"/>
                    <a:pt x="-5630" y="595074"/>
                    <a:pt x="25688" y="631421"/>
                  </a:cubicBezTo>
                  <a:cubicBezTo>
                    <a:pt x="42147" y="650624"/>
                    <a:pt x="52891" y="671426"/>
                    <a:pt x="59749" y="695429"/>
                  </a:cubicBezTo>
                  <a:cubicBezTo>
                    <a:pt x="66379" y="718518"/>
                    <a:pt x="74380" y="729491"/>
                    <a:pt x="100212" y="750751"/>
                  </a:cubicBezTo>
                  <a:cubicBezTo>
                    <a:pt x="138388" y="773611"/>
                    <a:pt x="140445" y="788698"/>
                    <a:pt x="136331" y="820474"/>
                  </a:cubicBezTo>
                  <a:cubicBezTo>
                    <a:pt x="135416" y="827332"/>
                    <a:pt x="135873" y="834190"/>
                    <a:pt x="135416" y="841048"/>
                  </a:cubicBezTo>
                  <a:cubicBezTo>
                    <a:pt x="133130" y="880367"/>
                    <a:pt x="130158" y="919457"/>
                    <a:pt x="128787" y="958777"/>
                  </a:cubicBezTo>
                  <a:cubicBezTo>
                    <a:pt x="127872" y="983465"/>
                    <a:pt x="137474" y="994210"/>
                    <a:pt x="161248" y="1000610"/>
                  </a:cubicBezTo>
                  <a:cubicBezTo>
                    <a:pt x="175878" y="1004497"/>
                    <a:pt x="190509" y="1002668"/>
                    <a:pt x="205139" y="1002668"/>
                  </a:cubicBezTo>
                  <a:cubicBezTo>
                    <a:pt x="221827" y="1002668"/>
                    <a:pt x="232343" y="994210"/>
                    <a:pt x="239201" y="979351"/>
                  </a:cubicBezTo>
                  <a:cubicBezTo>
                    <a:pt x="247887" y="960377"/>
                    <a:pt x="252231" y="940260"/>
                    <a:pt x="255431" y="919915"/>
                  </a:cubicBezTo>
                  <a:cubicBezTo>
                    <a:pt x="262061" y="877166"/>
                    <a:pt x="267776" y="834418"/>
                    <a:pt x="273948" y="791670"/>
                  </a:cubicBezTo>
                  <a:cubicBezTo>
                    <a:pt x="274634" y="786184"/>
                    <a:pt x="273719" y="778411"/>
                    <a:pt x="281720" y="778183"/>
                  </a:cubicBezTo>
                  <a:cubicBezTo>
                    <a:pt x="287892" y="777954"/>
                    <a:pt x="293150" y="782983"/>
                    <a:pt x="294065" y="789155"/>
                  </a:cubicBezTo>
                  <a:cubicBezTo>
                    <a:pt x="295893" y="802643"/>
                    <a:pt x="300694" y="815444"/>
                    <a:pt x="300923" y="829618"/>
                  </a:cubicBezTo>
                  <a:cubicBezTo>
                    <a:pt x="301151" y="865051"/>
                    <a:pt x="301380" y="900484"/>
                    <a:pt x="304580" y="935459"/>
                  </a:cubicBezTo>
                  <a:cubicBezTo>
                    <a:pt x="309381" y="985066"/>
                    <a:pt x="330869" y="1010897"/>
                    <a:pt x="361959" y="1012726"/>
                  </a:cubicBezTo>
                  <a:cubicBezTo>
                    <a:pt x="417737" y="1015927"/>
                    <a:pt x="941688" y="1019813"/>
                    <a:pt x="978950" y="1019356"/>
                  </a:cubicBezTo>
                  <a:cubicBezTo>
                    <a:pt x="1037929" y="1018441"/>
                    <a:pt x="1060332" y="996953"/>
                    <a:pt x="1071076" y="945289"/>
                  </a:cubicBezTo>
                  <a:cubicBezTo>
                    <a:pt x="1081592" y="894769"/>
                    <a:pt x="1081592" y="844019"/>
                    <a:pt x="1086164" y="793270"/>
                  </a:cubicBezTo>
                  <a:cubicBezTo>
                    <a:pt x="1089364" y="758752"/>
                    <a:pt x="1095765" y="752579"/>
                    <a:pt x="1130283" y="756008"/>
                  </a:cubicBezTo>
                  <a:cubicBezTo>
                    <a:pt x="1137141" y="756694"/>
                    <a:pt x="1225152" y="799671"/>
                    <a:pt x="1296476" y="756237"/>
                  </a:cubicBezTo>
                  <a:cubicBezTo>
                    <a:pt x="1350882" y="723090"/>
                    <a:pt x="1362770" y="665711"/>
                    <a:pt x="1357740" y="602389"/>
                  </a:cubicBezTo>
                  <a:cubicBezTo>
                    <a:pt x="1353854" y="552097"/>
                    <a:pt x="1318650" y="506377"/>
                    <a:pt x="1278188" y="494719"/>
                  </a:cubicBezTo>
                  <a:cubicBezTo>
                    <a:pt x="1231096" y="481231"/>
                    <a:pt x="1186748" y="487403"/>
                    <a:pt x="1145828" y="514378"/>
                  </a:cubicBezTo>
                  <a:cubicBezTo>
                    <a:pt x="1134170" y="522151"/>
                    <a:pt x="1121139" y="526265"/>
                    <a:pt x="1108566" y="531523"/>
                  </a:cubicBezTo>
                  <a:cubicBezTo>
                    <a:pt x="1097594" y="536324"/>
                    <a:pt x="1091421" y="530609"/>
                    <a:pt x="1088678" y="521008"/>
                  </a:cubicBezTo>
                  <a:cubicBezTo>
                    <a:pt x="1086849" y="514607"/>
                    <a:pt x="1087535" y="507292"/>
                    <a:pt x="1087535" y="500662"/>
                  </a:cubicBezTo>
                  <a:cubicBezTo>
                    <a:pt x="1087078" y="461343"/>
                    <a:pt x="1086392" y="422252"/>
                    <a:pt x="1086621" y="382933"/>
                  </a:cubicBezTo>
                  <a:cubicBezTo>
                    <a:pt x="1086849" y="332641"/>
                    <a:pt x="1063532" y="307724"/>
                    <a:pt x="1010954" y="292636"/>
                  </a:cubicBezTo>
                  <a:cubicBezTo>
                    <a:pt x="976436" y="282806"/>
                    <a:pt x="940774" y="286464"/>
                    <a:pt x="905570" y="284635"/>
                  </a:cubicBezTo>
                  <a:cubicBezTo>
                    <a:pt x="894825" y="284635"/>
                    <a:pt x="883853" y="284178"/>
                    <a:pt x="873108" y="284635"/>
                  </a:cubicBezTo>
                  <a:cubicBezTo>
                    <a:pt x="861450" y="285321"/>
                    <a:pt x="849563" y="287378"/>
                    <a:pt x="837904" y="287607"/>
                  </a:cubicBezTo>
                  <a:cubicBezTo>
                    <a:pt x="812072" y="288293"/>
                    <a:pt x="802014" y="277549"/>
                    <a:pt x="803157" y="252174"/>
                  </a:cubicBezTo>
                  <a:cubicBezTo>
                    <a:pt x="803843" y="236172"/>
                    <a:pt x="808872" y="221313"/>
                    <a:pt x="812758" y="206225"/>
                  </a:cubicBezTo>
                  <a:cubicBezTo>
                    <a:pt x="819616" y="180394"/>
                    <a:pt x="823274" y="154105"/>
                    <a:pt x="821673" y="127587"/>
                  </a:cubicBezTo>
                  <a:cubicBezTo>
                    <a:pt x="818473" y="68151"/>
                    <a:pt x="786240" y="28603"/>
                    <a:pt x="729548" y="12373"/>
                  </a:cubicBezTo>
                  <a:cubicBezTo>
                    <a:pt x="684285" y="-658"/>
                    <a:pt x="590559" y="-21917"/>
                    <a:pt x="531351" y="61979"/>
                  </a:cubicBezTo>
                  <a:cubicBezTo>
                    <a:pt x="510320" y="103355"/>
                    <a:pt x="501405" y="146561"/>
                    <a:pt x="514664" y="193195"/>
                  </a:cubicBezTo>
                  <a:cubicBezTo>
                    <a:pt x="521064" y="216055"/>
                    <a:pt x="531809" y="237086"/>
                    <a:pt x="537981" y="259946"/>
                  </a:cubicBezTo>
                  <a:cubicBezTo>
                    <a:pt x="542324" y="275491"/>
                    <a:pt x="536838" y="283264"/>
                    <a:pt x="521064" y="282806"/>
                  </a:cubicBezTo>
                  <a:cubicBezTo>
                    <a:pt x="486774" y="281663"/>
                    <a:pt x="450427" y="291493"/>
                    <a:pt x="420023" y="266119"/>
                  </a:cubicBezTo>
                  <a:cubicBezTo>
                    <a:pt x="417966" y="264290"/>
                    <a:pt x="414537" y="264290"/>
                    <a:pt x="411794" y="263375"/>
                  </a:cubicBezTo>
                  <a:cubicBezTo>
                    <a:pt x="379790" y="253774"/>
                    <a:pt x="348243" y="243487"/>
                    <a:pt x="316010" y="235258"/>
                  </a:cubicBezTo>
                  <a:cubicBezTo>
                    <a:pt x="300237" y="231143"/>
                    <a:pt x="290178" y="226571"/>
                    <a:pt x="287664" y="208054"/>
                  </a:cubicBezTo>
                  <a:cubicBezTo>
                    <a:pt x="283778" y="180394"/>
                    <a:pt x="270062" y="155933"/>
                    <a:pt x="253145" y="133988"/>
                  </a:cubicBezTo>
                  <a:cubicBezTo>
                    <a:pt x="200110" y="64951"/>
                    <a:pt x="113013" y="60836"/>
                    <a:pt x="55863" y="113185"/>
                  </a:cubicBezTo>
                  <a:cubicBezTo>
                    <a:pt x="-15460" y="178565"/>
                    <a:pt x="999" y="297437"/>
                    <a:pt x="78266" y="334470"/>
                  </a:cubicBezTo>
                  <a:cubicBezTo>
                    <a:pt x="83524" y="336985"/>
                    <a:pt x="88553" y="340185"/>
                    <a:pt x="93811" y="342928"/>
                  </a:cubicBezTo>
                  <a:cubicBezTo>
                    <a:pt x="114385" y="354358"/>
                    <a:pt x="113928" y="354130"/>
                    <a:pt x="102269" y="375389"/>
                  </a:cubicBezTo>
                  <a:cubicBezTo>
                    <a:pt x="77352" y="421567"/>
                    <a:pt x="45348" y="463858"/>
                    <a:pt x="17230" y="508892"/>
                  </a:cubicBezTo>
                  <a:close/>
                  <a:moveTo>
                    <a:pt x="253602" y="786641"/>
                  </a:moveTo>
                  <a:cubicBezTo>
                    <a:pt x="251774" y="809044"/>
                    <a:pt x="250402" y="831675"/>
                    <a:pt x="246973" y="853849"/>
                  </a:cubicBezTo>
                  <a:cubicBezTo>
                    <a:pt x="241258" y="889511"/>
                    <a:pt x="236915" y="925630"/>
                    <a:pt x="225027" y="960148"/>
                  </a:cubicBezTo>
                  <a:cubicBezTo>
                    <a:pt x="217026" y="983237"/>
                    <a:pt x="211083" y="985751"/>
                    <a:pt x="179079" y="982322"/>
                  </a:cubicBezTo>
                  <a:cubicBezTo>
                    <a:pt x="159876" y="980265"/>
                    <a:pt x="153476" y="973407"/>
                    <a:pt x="150961" y="951461"/>
                  </a:cubicBezTo>
                  <a:cubicBezTo>
                    <a:pt x="150047" y="942775"/>
                    <a:pt x="149589" y="933631"/>
                    <a:pt x="150961" y="925172"/>
                  </a:cubicBezTo>
                  <a:cubicBezTo>
                    <a:pt x="156905" y="885167"/>
                    <a:pt x="155076" y="844934"/>
                    <a:pt x="156447" y="804929"/>
                  </a:cubicBezTo>
                  <a:cubicBezTo>
                    <a:pt x="157362" y="777268"/>
                    <a:pt x="156905" y="777268"/>
                    <a:pt x="184337" y="778868"/>
                  </a:cubicBezTo>
                  <a:cubicBezTo>
                    <a:pt x="188223" y="779097"/>
                    <a:pt x="192109" y="779326"/>
                    <a:pt x="196224" y="779783"/>
                  </a:cubicBezTo>
                  <a:cubicBezTo>
                    <a:pt x="210626" y="778640"/>
                    <a:pt x="225256" y="781383"/>
                    <a:pt x="239429" y="775439"/>
                  </a:cubicBezTo>
                  <a:cubicBezTo>
                    <a:pt x="249716" y="770867"/>
                    <a:pt x="254517" y="776811"/>
                    <a:pt x="253602" y="786641"/>
                  </a:cubicBezTo>
                  <a:close/>
                  <a:moveTo>
                    <a:pt x="513292" y="304523"/>
                  </a:moveTo>
                  <a:cubicBezTo>
                    <a:pt x="523350" y="305895"/>
                    <a:pt x="532494" y="303838"/>
                    <a:pt x="541638" y="299037"/>
                  </a:cubicBezTo>
                  <a:cubicBezTo>
                    <a:pt x="565413" y="286693"/>
                    <a:pt x="571356" y="273434"/>
                    <a:pt x="560612" y="248745"/>
                  </a:cubicBezTo>
                  <a:cubicBezTo>
                    <a:pt x="550554" y="225428"/>
                    <a:pt x="538667" y="202796"/>
                    <a:pt x="535009" y="176965"/>
                  </a:cubicBezTo>
                  <a:cubicBezTo>
                    <a:pt x="532037" y="155248"/>
                    <a:pt x="532037" y="133988"/>
                    <a:pt x="537295" y="112728"/>
                  </a:cubicBezTo>
                  <a:cubicBezTo>
                    <a:pt x="552383" y="53521"/>
                    <a:pt x="596731" y="21517"/>
                    <a:pt x="658453" y="23574"/>
                  </a:cubicBezTo>
                  <a:cubicBezTo>
                    <a:pt x="680170" y="24260"/>
                    <a:pt x="701201" y="26546"/>
                    <a:pt x="722232" y="32489"/>
                  </a:cubicBezTo>
                  <a:cubicBezTo>
                    <a:pt x="726576" y="33861"/>
                    <a:pt x="730691" y="35233"/>
                    <a:pt x="734577" y="36604"/>
                  </a:cubicBezTo>
                  <a:cubicBezTo>
                    <a:pt x="734577" y="36604"/>
                    <a:pt x="734577" y="36604"/>
                    <a:pt x="734577" y="36604"/>
                  </a:cubicBezTo>
                  <a:cubicBezTo>
                    <a:pt x="735948" y="37061"/>
                    <a:pt x="737091" y="37519"/>
                    <a:pt x="738463" y="38204"/>
                  </a:cubicBezTo>
                  <a:cubicBezTo>
                    <a:pt x="738463" y="38204"/>
                    <a:pt x="738692" y="38204"/>
                    <a:pt x="738692" y="38204"/>
                  </a:cubicBezTo>
                  <a:cubicBezTo>
                    <a:pt x="739835" y="38662"/>
                    <a:pt x="741206" y="39347"/>
                    <a:pt x="742349" y="39805"/>
                  </a:cubicBezTo>
                  <a:cubicBezTo>
                    <a:pt x="742349" y="39805"/>
                    <a:pt x="742578" y="39805"/>
                    <a:pt x="742578" y="40033"/>
                  </a:cubicBezTo>
                  <a:cubicBezTo>
                    <a:pt x="743721" y="40490"/>
                    <a:pt x="744864" y="41176"/>
                    <a:pt x="746007" y="41633"/>
                  </a:cubicBezTo>
                  <a:cubicBezTo>
                    <a:pt x="746007" y="41633"/>
                    <a:pt x="746235" y="41633"/>
                    <a:pt x="746235" y="41862"/>
                  </a:cubicBezTo>
                  <a:cubicBezTo>
                    <a:pt x="747378" y="42548"/>
                    <a:pt x="748521" y="43005"/>
                    <a:pt x="749664" y="43691"/>
                  </a:cubicBezTo>
                  <a:cubicBezTo>
                    <a:pt x="749664" y="43691"/>
                    <a:pt x="749664" y="43691"/>
                    <a:pt x="749664" y="43691"/>
                  </a:cubicBezTo>
                  <a:cubicBezTo>
                    <a:pt x="757665" y="48034"/>
                    <a:pt x="764523" y="53292"/>
                    <a:pt x="770467" y="59236"/>
                  </a:cubicBezTo>
                  <a:cubicBezTo>
                    <a:pt x="770467" y="59236"/>
                    <a:pt x="770467" y="59236"/>
                    <a:pt x="770467" y="59236"/>
                  </a:cubicBezTo>
                  <a:cubicBezTo>
                    <a:pt x="771153" y="59921"/>
                    <a:pt x="771839" y="60836"/>
                    <a:pt x="772753" y="61522"/>
                  </a:cubicBezTo>
                  <a:cubicBezTo>
                    <a:pt x="772982" y="61750"/>
                    <a:pt x="772982" y="61750"/>
                    <a:pt x="773210" y="61979"/>
                  </a:cubicBezTo>
                  <a:cubicBezTo>
                    <a:pt x="773896" y="62665"/>
                    <a:pt x="774582" y="63579"/>
                    <a:pt x="775268" y="64265"/>
                  </a:cubicBezTo>
                  <a:cubicBezTo>
                    <a:pt x="775496" y="64493"/>
                    <a:pt x="775496" y="64722"/>
                    <a:pt x="775725" y="64722"/>
                  </a:cubicBezTo>
                  <a:cubicBezTo>
                    <a:pt x="776411" y="65408"/>
                    <a:pt x="776868" y="66322"/>
                    <a:pt x="777554" y="67008"/>
                  </a:cubicBezTo>
                  <a:cubicBezTo>
                    <a:pt x="777782" y="67237"/>
                    <a:pt x="778011" y="67465"/>
                    <a:pt x="778011" y="67694"/>
                  </a:cubicBezTo>
                  <a:cubicBezTo>
                    <a:pt x="778468" y="68380"/>
                    <a:pt x="779154" y="69294"/>
                    <a:pt x="779611" y="69980"/>
                  </a:cubicBezTo>
                  <a:cubicBezTo>
                    <a:pt x="779840" y="70208"/>
                    <a:pt x="780068" y="70437"/>
                    <a:pt x="780068" y="70666"/>
                  </a:cubicBezTo>
                  <a:cubicBezTo>
                    <a:pt x="780525" y="71351"/>
                    <a:pt x="781211" y="72266"/>
                    <a:pt x="781668" y="72952"/>
                  </a:cubicBezTo>
                  <a:cubicBezTo>
                    <a:pt x="781897" y="73180"/>
                    <a:pt x="781897" y="73409"/>
                    <a:pt x="782126" y="73637"/>
                  </a:cubicBezTo>
                  <a:cubicBezTo>
                    <a:pt x="782583" y="74552"/>
                    <a:pt x="783040" y="75238"/>
                    <a:pt x="783726" y="76152"/>
                  </a:cubicBezTo>
                  <a:cubicBezTo>
                    <a:pt x="783954" y="76381"/>
                    <a:pt x="783954" y="76609"/>
                    <a:pt x="784183" y="76838"/>
                  </a:cubicBezTo>
                  <a:cubicBezTo>
                    <a:pt x="784640" y="77752"/>
                    <a:pt x="785097" y="78667"/>
                    <a:pt x="785555" y="79352"/>
                  </a:cubicBezTo>
                  <a:cubicBezTo>
                    <a:pt x="785555" y="79581"/>
                    <a:pt x="785783" y="79581"/>
                    <a:pt x="785783" y="79810"/>
                  </a:cubicBezTo>
                  <a:cubicBezTo>
                    <a:pt x="787841" y="83696"/>
                    <a:pt x="789669" y="88039"/>
                    <a:pt x="791498" y="92383"/>
                  </a:cubicBezTo>
                  <a:cubicBezTo>
                    <a:pt x="791727" y="92840"/>
                    <a:pt x="791727" y="93068"/>
                    <a:pt x="791955" y="93526"/>
                  </a:cubicBezTo>
                  <a:cubicBezTo>
                    <a:pt x="792184" y="94211"/>
                    <a:pt x="792413" y="95126"/>
                    <a:pt x="792870" y="96040"/>
                  </a:cubicBezTo>
                  <a:cubicBezTo>
                    <a:pt x="793098" y="96497"/>
                    <a:pt x="793327" y="97183"/>
                    <a:pt x="793327" y="97640"/>
                  </a:cubicBezTo>
                  <a:cubicBezTo>
                    <a:pt x="793556" y="98326"/>
                    <a:pt x="793784" y="99241"/>
                    <a:pt x="794013" y="99926"/>
                  </a:cubicBezTo>
                  <a:cubicBezTo>
                    <a:pt x="794241" y="100612"/>
                    <a:pt x="794470" y="101069"/>
                    <a:pt x="794470" y="101755"/>
                  </a:cubicBezTo>
                  <a:cubicBezTo>
                    <a:pt x="794699" y="102441"/>
                    <a:pt x="794927" y="103355"/>
                    <a:pt x="795156" y="104041"/>
                  </a:cubicBezTo>
                  <a:cubicBezTo>
                    <a:pt x="795384" y="104727"/>
                    <a:pt x="795613" y="105413"/>
                    <a:pt x="795613" y="106099"/>
                  </a:cubicBezTo>
                  <a:cubicBezTo>
                    <a:pt x="795842" y="106784"/>
                    <a:pt x="796070" y="107470"/>
                    <a:pt x="796299" y="108385"/>
                  </a:cubicBezTo>
                  <a:cubicBezTo>
                    <a:pt x="796527" y="109070"/>
                    <a:pt x="796756" y="109756"/>
                    <a:pt x="796756" y="110671"/>
                  </a:cubicBezTo>
                  <a:cubicBezTo>
                    <a:pt x="796985" y="111356"/>
                    <a:pt x="797213" y="112042"/>
                    <a:pt x="797213" y="112957"/>
                  </a:cubicBezTo>
                  <a:cubicBezTo>
                    <a:pt x="797442" y="113642"/>
                    <a:pt x="797670" y="114557"/>
                    <a:pt x="797670" y="115243"/>
                  </a:cubicBezTo>
                  <a:cubicBezTo>
                    <a:pt x="797899" y="115928"/>
                    <a:pt x="797899" y="116614"/>
                    <a:pt x="798128" y="117529"/>
                  </a:cubicBezTo>
                  <a:cubicBezTo>
                    <a:pt x="798356" y="118443"/>
                    <a:pt x="798356" y="119129"/>
                    <a:pt x="798585" y="120043"/>
                  </a:cubicBezTo>
                  <a:cubicBezTo>
                    <a:pt x="798813" y="120729"/>
                    <a:pt x="798813" y="121415"/>
                    <a:pt x="799042" y="122101"/>
                  </a:cubicBezTo>
                  <a:cubicBezTo>
                    <a:pt x="799271" y="123015"/>
                    <a:pt x="799271" y="123929"/>
                    <a:pt x="799499" y="124844"/>
                  </a:cubicBezTo>
                  <a:cubicBezTo>
                    <a:pt x="799728" y="125530"/>
                    <a:pt x="799728" y="126215"/>
                    <a:pt x="799956" y="126901"/>
                  </a:cubicBezTo>
                  <a:cubicBezTo>
                    <a:pt x="800185" y="128044"/>
                    <a:pt x="800185" y="128959"/>
                    <a:pt x="800414" y="130102"/>
                  </a:cubicBezTo>
                  <a:cubicBezTo>
                    <a:pt x="800414" y="130559"/>
                    <a:pt x="800642" y="131245"/>
                    <a:pt x="800642" y="131702"/>
                  </a:cubicBezTo>
                  <a:cubicBezTo>
                    <a:pt x="800871" y="133302"/>
                    <a:pt x="801099" y="135131"/>
                    <a:pt x="801328" y="136731"/>
                  </a:cubicBezTo>
                  <a:cubicBezTo>
                    <a:pt x="804300" y="159362"/>
                    <a:pt x="798356" y="181537"/>
                    <a:pt x="791270" y="203254"/>
                  </a:cubicBezTo>
                  <a:cubicBezTo>
                    <a:pt x="788755" y="211255"/>
                    <a:pt x="786012" y="219027"/>
                    <a:pt x="783497" y="227028"/>
                  </a:cubicBezTo>
                  <a:cubicBezTo>
                    <a:pt x="780983" y="235029"/>
                    <a:pt x="778468" y="243030"/>
                    <a:pt x="776182" y="251031"/>
                  </a:cubicBezTo>
                  <a:cubicBezTo>
                    <a:pt x="776182" y="251031"/>
                    <a:pt x="776182" y="251031"/>
                    <a:pt x="776182" y="251031"/>
                  </a:cubicBezTo>
                  <a:cubicBezTo>
                    <a:pt x="775725" y="252403"/>
                    <a:pt x="775496" y="253546"/>
                    <a:pt x="775268" y="254917"/>
                  </a:cubicBezTo>
                  <a:cubicBezTo>
                    <a:pt x="775268" y="255146"/>
                    <a:pt x="775268" y="255374"/>
                    <a:pt x="775268" y="255603"/>
                  </a:cubicBezTo>
                  <a:cubicBezTo>
                    <a:pt x="775039" y="256746"/>
                    <a:pt x="774810" y="257889"/>
                    <a:pt x="774810" y="258803"/>
                  </a:cubicBezTo>
                  <a:cubicBezTo>
                    <a:pt x="774810" y="258803"/>
                    <a:pt x="774810" y="259032"/>
                    <a:pt x="774810" y="259032"/>
                  </a:cubicBezTo>
                  <a:cubicBezTo>
                    <a:pt x="774582" y="260175"/>
                    <a:pt x="774582" y="261318"/>
                    <a:pt x="774582" y="262461"/>
                  </a:cubicBezTo>
                  <a:cubicBezTo>
                    <a:pt x="774582" y="262461"/>
                    <a:pt x="774582" y="262461"/>
                    <a:pt x="774582" y="262461"/>
                  </a:cubicBezTo>
                  <a:cubicBezTo>
                    <a:pt x="774582" y="263604"/>
                    <a:pt x="774582" y="264747"/>
                    <a:pt x="774582" y="266119"/>
                  </a:cubicBezTo>
                  <a:cubicBezTo>
                    <a:pt x="775039" y="278692"/>
                    <a:pt x="781440" y="288521"/>
                    <a:pt x="793784" y="296294"/>
                  </a:cubicBezTo>
                  <a:cubicBezTo>
                    <a:pt x="809100" y="305666"/>
                    <a:pt x="825331" y="310924"/>
                    <a:pt x="844076" y="308638"/>
                  </a:cubicBezTo>
                  <a:cubicBezTo>
                    <a:pt x="884996" y="303380"/>
                    <a:pt x="925915" y="304066"/>
                    <a:pt x="966606" y="308410"/>
                  </a:cubicBezTo>
                  <a:cubicBezTo>
                    <a:pt x="967520" y="308410"/>
                    <a:pt x="968435" y="308638"/>
                    <a:pt x="969349" y="308638"/>
                  </a:cubicBezTo>
                  <a:cubicBezTo>
                    <a:pt x="972321" y="308867"/>
                    <a:pt x="975293" y="309324"/>
                    <a:pt x="978264" y="309781"/>
                  </a:cubicBezTo>
                  <a:cubicBezTo>
                    <a:pt x="979407" y="310010"/>
                    <a:pt x="980779" y="310010"/>
                    <a:pt x="981922" y="310238"/>
                  </a:cubicBezTo>
                  <a:cubicBezTo>
                    <a:pt x="984665" y="310696"/>
                    <a:pt x="987637" y="310924"/>
                    <a:pt x="990380" y="311381"/>
                  </a:cubicBezTo>
                  <a:cubicBezTo>
                    <a:pt x="991523" y="311610"/>
                    <a:pt x="992666" y="311610"/>
                    <a:pt x="993809" y="311839"/>
                  </a:cubicBezTo>
                  <a:cubicBezTo>
                    <a:pt x="997695" y="312296"/>
                    <a:pt x="1001582" y="312982"/>
                    <a:pt x="1005468" y="313667"/>
                  </a:cubicBezTo>
                  <a:cubicBezTo>
                    <a:pt x="1012783" y="314810"/>
                    <a:pt x="1019412" y="316411"/>
                    <a:pt x="1025356" y="318468"/>
                  </a:cubicBezTo>
                  <a:cubicBezTo>
                    <a:pt x="1031300" y="320525"/>
                    <a:pt x="1036557" y="323269"/>
                    <a:pt x="1041129" y="326240"/>
                  </a:cubicBezTo>
                  <a:cubicBezTo>
                    <a:pt x="1048902" y="331498"/>
                    <a:pt x="1054845" y="338128"/>
                    <a:pt x="1058960" y="346586"/>
                  </a:cubicBezTo>
                  <a:cubicBezTo>
                    <a:pt x="1060560" y="350015"/>
                    <a:pt x="1061932" y="353672"/>
                    <a:pt x="1063075" y="357559"/>
                  </a:cubicBezTo>
                  <a:cubicBezTo>
                    <a:pt x="1063532" y="359616"/>
                    <a:pt x="1064218" y="361673"/>
                    <a:pt x="1064675" y="363731"/>
                  </a:cubicBezTo>
                  <a:cubicBezTo>
                    <a:pt x="1065590" y="368074"/>
                    <a:pt x="1066047" y="372418"/>
                    <a:pt x="1066504" y="377447"/>
                  </a:cubicBezTo>
                  <a:cubicBezTo>
                    <a:pt x="1066961" y="383162"/>
                    <a:pt x="1067190" y="388648"/>
                    <a:pt x="1067418" y="394363"/>
                  </a:cubicBezTo>
                  <a:cubicBezTo>
                    <a:pt x="1067647" y="400078"/>
                    <a:pt x="1067876" y="405565"/>
                    <a:pt x="1068104" y="411280"/>
                  </a:cubicBezTo>
                  <a:cubicBezTo>
                    <a:pt x="1068333" y="419738"/>
                    <a:pt x="1068561" y="428196"/>
                    <a:pt x="1068561" y="436654"/>
                  </a:cubicBezTo>
                  <a:cubicBezTo>
                    <a:pt x="1068561" y="442369"/>
                    <a:pt x="1068561" y="447856"/>
                    <a:pt x="1068333" y="453571"/>
                  </a:cubicBezTo>
                  <a:cubicBezTo>
                    <a:pt x="1068104" y="462029"/>
                    <a:pt x="1067647" y="470487"/>
                    <a:pt x="1067190" y="478945"/>
                  </a:cubicBezTo>
                  <a:cubicBezTo>
                    <a:pt x="1066733" y="487403"/>
                    <a:pt x="1065818" y="495862"/>
                    <a:pt x="1064904" y="504320"/>
                  </a:cubicBezTo>
                  <a:cubicBezTo>
                    <a:pt x="1064675" y="507063"/>
                    <a:pt x="1064218" y="510035"/>
                    <a:pt x="1063989" y="512778"/>
                  </a:cubicBezTo>
                  <a:cubicBezTo>
                    <a:pt x="1063304" y="517807"/>
                    <a:pt x="1063304" y="522608"/>
                    <a:pt x="1063989" y="527180"/>
                  </a:cubicBezTo>
                  <a:cubicBezTo>
                    <a:pt x="1065361" y="537010"/>
                    <a:pt x="1069476" y="545011"/>
                    <a:pt x="1075877" y="550268"/>
                  </a:cubicBezTo>
                  <a:cubicBezTo>
                    <a:pt x="1077020" y="551183"/>
                    <a:pt x="1078163" y="552097"/>
                    <a:pt x="1079534" y="552783"/>
                  </a:cubicBezTo>
                  <a:cubicBezTo>
                    <a:pt x="1088450" y="558269"/>
                    <a:pt x="1100337" y="559184"/>
                    <a:pt x="1113824" y="553926"/>
                  </a:cubicBezTo>
                  <a:cubicBezTo>
                    <a:pt x="1119311" y="551869"/>
                    <a:pt x="1124568" y="549583"/>
                    <a:pt x="1130055" y="547297"/>
                  </a:cubicBezTo>
                  <a:cubicBezTo>
                    <a:pt x="1138970" y="543410"/>
                    <a:pt x="1147657" y="538838"/>
                    <a:pt x="1155887" y="533352"/>
                  </a:cubicBezTo>
                  <a:cubicBezTo>
                    <a:pt x="1160230" y="530380"/>
                    <a:pt x="1164573" y="527866"/>
                    <a:pt x="1168917" y="525351"/>
                  </a:cubicBezTo>
                  <a:cubicBezTo>
                    <a:pt x="1177832" y="520550"/>
                    <a:pt x="1186748" y="517121"/>
                    <a:pt x="1196120" y="514607"/>
                  </a:cubicBezTo>
                  <a:cubicBezTo>
                    <a:pt x="1202978" y="512778"/>
                    <a:pt x="1210065" y="511406"/>
                    <a:pt x="1217151" y="510721"/>
                  </a:cubicBezTo>
                  <a:cubicBezTo>
                    <a:pt x="1221952" y="510263"/>
                    <a:pt x="1226753" y="510035"/>
                    <a:pt x="1231553" y="510263"/>
                  </a:cubicBezTo>
                  <a:cubicBezTo>
                    <a:pt x="1238868" y="510263"/>
                    <a:pt x="1246184" y="511178"/>
                    <a:pt x="1253499" y="512321"/>
                  </a:cubicBezTo>
                  <a:cubicBezTo>
                    <a:pt x="1258299" y="513235"/>
                    <a:pt x="1263329" y="514150"/>
                    <a:pt x="1268358" y="515521"/>
                  </a:cubicBezTo>
                  <a:cubicBezTo>
                    <a:pt x="1279788" y="518493"/>
                    <a:pt x="1290532" y="523751"/>
                    <a:pt x="1299905" y="531295"/>
                  </a:cubicBezTo>
                  <a:cubicBezTo>
                    <a:pt x="1302648" y="533581"/>
                    <a:pt x="1305391" y="535867"/>
                    <a:pt x="1308134" y="538610"/>
                  </a:cubicBezTo>
                  <a:cubicBezTo>
                    <a:pt x="1311563" y="542039"/>
                    <a:pt x="1314992" y="545925"/>
                    <a:pt x="1317964" y="550040"/>
                  </a:cubicBezTo>
                  <a:cubicBezTo>
                    <a:pt x="1320250" y="553240"/>
                    <a:pt x="1322307" y="556441"/>
                    <a:pt x="1324365" y="559870"/>
                  </a:cubicBezTo>
                  <a:cubicBezTo>
                    <a:pt x="1325051" y="561013"/>
                    <a:pt x="1325736" y="562156"/>
                    <a:pt x="1326194" y="563527"/>
                  </a:cubicBezTo>
                  <a:cubicBezTo>
                    <a:pt x="1327337" y="566042"/>
                    <a:pt x="1328480" y="568556"/>
                    <a:pt x="1329623" y="571071"/>
                  </a:cubicBezTo>
                  <a:cubicBezTo>
                    <a:pt x="1330766" y="573586"/>
                    <a:pt x="1331680" y="576329"/>
                    <a:pt x="1332594" y="579072"/>
                  </a:cubicBezTo>
                  <a:cubicBezTo>
                    <a:pt x="1333052" y="580444"/>
                    <a:pt x="1333509" y="581815"/>
                    <a:pt x="1333966" y="583187"/>
                  </a:cubicBezTo>
                  <a:cubicBezTo>
                    <a:pt x="1335566" y="588902"/>
                    <a:pt x="1336938" y="594845"/>
                    <a:pt x="1337624" y="601246"/>
                  </a:cubicBezTo>
                  <a:cubicBezTo>
                    <a:pt x="1338081" y="604447"/>
                    <a:pt x="1338309" y="607647"/>
                    <a:pt x="1338538" y="611076"/>
                  </a:cubicBezTo>
                  <a:cubicBezTo>
                    <a:pt x="1338767" y="615648"/>
                    <a:pt x="1338995" y="620677"/>
                    <a:pt x="1338995" y="625706"/>
                  </a:cubicBezTo>
                  <a:cubicBezTo>
                    <a:pt x="1338995" y="627764"/>
                    <a:pt x="1338995" y="630050"/>
                    <a:pt x="1338995" y="632107"/>
                  </a:cubicBezTo>
                  <a:cubicBezTo>
                    <a:pt x="1338995" y="633250"/>
                    <a:pt x="1338995" y="634393"/>
                    <a:pt x="1338767" y="635308"/>
                  </a:cubicBezTo>
                  <a:cubicBezTo>
                    <a:pt x="1338538" y="639651"/>
                    <a:pt x="1338081" y="644223"/>
                    <a:pt x="1337624" y="649024"/>
                  </a:cubicBezTo>
                  <a:cubicBezTo>
                    <a:pt x="1337395" y="650167"/>
                    <a:pt x="1337395" y="651310"/>
                    <a:pt x="1337166" y="652453"/>
                  </a:cubicBezTo>
                  <a:cubicBezTo>
                    <a:pt x="1330994" y="698173"/>
                    <a:pt x="1307448" y="749836"/>
                    <a:pt x="1238640" y="753037"/>
                  </a:cubicBezTo>
                  <a:cubicBezTo>
                    <a:pt x="1217609" y="753951"/>
                    <a:pt x="1192234" y="750522"/>
                    <a:pt x="1161830" y="740692"/>
                  </a:cubicBezTo>
                  <a:cubicBezTo>
                    <a:pt x="1157258" y="738178"/>
                    <a:pt x="1152229" y="736120"/>
                    <a:pt x="1147428" y="734749"/>
                  </a:cubicBezTo>
                  <a:cubicBezTo>
                    <a:pt x="1144914" y="734063"/>
                    <a:pt x="1142399" y="733377"/>
                    <a:pt x="1140113" y="732920"/>
                  </a:cubicBezTo>
                  <a:cubicBezTo>
                    <a:pt x="1137599" y="732463"/>
                    <a:pt x="1135084" y="732005"/>
                    <a:pt x="1132569" y="731777"/>
                  </a:cubicBezTo>
                  <a:cubicBezTo>
                    <a:pt x="1125026" y="730862"/>
                    <a:pt x="1117253" y="731091"/>
                    <a:pt x="1109481" y="731777"/>
                  </a:cubicBezTo>
                  <a:cubicBezTo>
                    <a:pt x="1106966" y="732005"/>
                    <a:pt x="1104223" y="732463"/>
                    <a:pt x="1101708" y="732691"/>
                  </a:cubicBezTo>
                  <a:cubicBezTo>
                    <a:pt x="1091421" y="734291"/>
                    <a:pt x="1084106" y="737035"/>
                    <a:pt x="1078848" y="741835"/>
                  </a:cubicBezTo>
                  <a:cubicBezTo>
                    <a:pt x="1077477" y="742978"/>
                    <a:pt x="1076334" y="744350"/>
                    <a:pt x="1075419" y="745950"/>
                  </a:cubicBezTo>
                  <a:cubicBezTo>
                    <a:pt x="1072448" y="750522"/>
                    <a:pt x="1070390" y="756466"/>
                    <a:pt x="1069247" y="764238"/>
                  </a:cubicBezTo>
                  <a:cubicBezTo>
                    <a:pt x="1068790" y="766753"/>
                    <a:pt x="1068561" y="769039"/>
                    <a:pt x="1068104" y="771553"/>
                  </a:cubicBezTo>
                  <a:cubicBezTo>
                    <a:pt x="1067418" y="776354"/>
                    <a:pt x="1066733" y="781383"/>
                    <a:pt x="1066275" y="786184"/>
                  </a:cubicBezTo>
                  <a:cubicBezTo>
                    <a:pt x="1065590" y="790984"/>
                    <a:pt x="1065132" y="796013"/>
                    <a:pt x="1064904" y="800814"/>
                  </a:cubicBezTo>
                  <a:cubicBezTo>
                    <a:pt x="1064447" y="805615"/>
                    <a:pt x="1064218" y="810644"/>
                    <a:pt x="1064218" y="815444"/>
                  </a:cubicBezTo>
                  <a:cubicBezTo>
                    <a:pt x="1064218" y="817959"/>
                    <a:pt x="1064218" y="820245"/>
                    <a:pt x="1064218" y="822760"/>
                  </a:cubicBezTo>
                  <a:cubicBezTo>
                    <a:pt x="1064447" y="830532"/>
                    <a:pt x="1064218" y="838304"/>
                    <a:pt x="1063761" y="846077"/>
                  </a:cubicBezTo>
                  <a:cubicBezTo>
                    <a:pt x="1063304" y="853849"/>
                    <a:pt x="1062618" y="861393"/>
                    <a:pt x="1061475" y="869165"/>
                  </a:cubicBezTo>
                  <a:cubicBezTo>
                    <a:pt x="1060560" y="876709"/>
                    <a:pt x="1059417" y="884482"/>
                    <a:pt x="1058046" y="892025"/>
                  </a:cubicBezTo>
                  <a:cubicBezTo>
                    <a:pt x="1056674" y="899569"/>
                    <a:pt x="1055303" y="907113"/>
                    <a:pt x="1053931" y="914885"/>
                  </a:cubicBezTo>
                  <a:cubicBezTo>
                    <a:pt x="1053017" y="919915"/>
                    <a:pt x="1051874" y="924944"/>
                    <a:pt x="1050959" y="929973"/>
                  </a:cubicBezTo>
                  <a:cubicBezTo>
                    <a:pt x="1050045" y="935002"/>
                    <a:pt x="1048902" y="940031"/>
                    <a:pt x="1047987" y="945061"/>
                  </a:cubicBezTo>
                  <a:cubicBezTo>
                    <a:pt x="1047530" y="947347"/>
                    <a:pt x="1047073" y="949861"/>
                    <a:pt x="1046387" y="952147"/>
                  </a:cubicBezTo>
                  <a:cubicBezTo>
                    <a:pt x="1045701" y="954433"/>
                    <a:pt x="1045244" y="956948"/>
                    <a:pt x="1044330" y="959234"/>
                  </a:cubicBezTo>
                  <a:cubicBezTo>
                    <a:pt x="1043644" y="961520"/>
                    <a:pt x="1042730" y="963806"/>
                    <a:pt x="1041587" y="966092"/>
                  </a:cubicBezTo>
                  <a:cubicBezTo>
                    <a:pt x="1040444" y="968378"/>
                    <a:pt x="1039301" y="970435"/>
                    <a:pt x="1037929" y="972493"/>
                  </a:cubicBezTo>
                  <a:cubicBezTo>
                    <a:pt x="1035872" y="975693"/>
                    <a:pt x="1033586" y="978665"/>
                    <a:pt x="1031071" y="981179"/>
                  </a:cubicBezTo>
                  <a:cubicBezTo>
                    <a:pt x="1023756" y="988952"/>
                    <a:pt x="1015069" y="993295"/>
                    <a:pt x="1002039" y="993524"/>
                  </a:cubicBezTo>
                  <a:cubicBezTo>
                    <a:pt x="997924" y="993524"/>
                    <a:pt x="993123" y="993752"/>
                    <a:pt x="987180" y="993752"/>
                  </a:cubicBezTo>
                  <a:cubicBezTo>
                    <a:pt x="985351" y="993752"/>
                    <a:pt x="983294" y="993752"/>
                    <a:pt x="981008" y="993752"/>
                  </a:cubicBezTo>
                  <a:cubicBezTo>
                    <a:pt x="979865" y="993752"/>
                    <a:pt x="978950" y="993752"/>
                    <a:pt x="977807" y="993752"/>
                  </a:cubicBezTo>
                  <a:cubicBezTo>
                    <a:pt x="975521" y="993752"/>
                    <a:pt x="973235" y="993752"/>
                    <a:pt x="970949" y="993752"/>
                  </a:cubicBezTo>
                  <a:cubicBezTo>
                    <a:pt x="969806" y="993752"/>
                    <a:pt x="968663" y="993752"/>
                    <a:pt x="967292" y="993752"/>
                  </a:cubicBezTo>
                  <a:cubicBezTo>
                    <a:pt x="964777" y="993752"/>
                    <a:pt x="962262" y="993752"/>
                    <a:pt x="959748" y="993752"/>
                  </a:cubicBezTo>
                  <a:cubicBezTo>
                    <a:pt x="955862" y="993752"/>
                    <a:pt x="951747" y="993981"/>
                    <a:pt x="947403" y="993981"/>
                  </a:cubicBezTo>
                  <a:cubicBezTo>
                    <a:pt x="944660" y="993981"/>
                    <a:pt x="941688" y="993981"/>
                    <a:pt x="938717" y="994210"/>
                  </a:cubicBezTo>
                  <a:cubicBezTo>
                    <a:pt x="937116" y="994210"/>
                    <a:pt x="935745" y="994210"/>
                    <a:pt x="934145" y="994210"/>
                  </a:cubicBezTo>
                  <a:cubicBezTo>
                    <a:pt x="929573" y="994210"/>
                    <a:pt x="924772" y="994438"/>
                    <a:pt x="919971" y="994438"/>
                  </a:cubicBezTo>
                  <a:cubicBezTo>
                    <a:pt x="913342" y="994438"/>
                    <a:pt x="906713" y="994667"/>
                    <a:pt x="899626" y="994667"/>
                  </a:cubicBezTo>
                  <a:cubicBezTo>
                    <a:pt x="887282" y="994895"/>
                    <a:pt x="874480" y="994895"/>
                    <a:pt x="860764" y="995124"/>
                  </a:cubicBezTo>
                  <a:cubicBezTo>
                    <a:pt x="856878" y="995124"/>
                    <a:pt x="852992" y="995124"/>
                    <a:pt x="849105" y="995353"/>
                  </a:cubicBezTo>
                  <a:cubicBezTo>
                    <a:pt x="799728" y="995810"/>
                    <a:pt x="743721" y="996496"/>
                    <a:pt x="687714" y="996724"/>
                  </a:cubicBezTo>
                  <a:cubicBezTo>
                    <a:pt x="685428" y="996724"/>
                    <a:pt x="683142" y="996724"/>
                    <a:pt x="681084" y="996724"/>
                  </a:cubicBezTo>
                  <a:cubicBezTo>
                    <a:pt x="676512" y="996724"/>
                    <a:pt x="672169" y="996724"/>
                    <a:pt x="667597" y="996724"/>
                  </a:cubicBezTo>
                  <a:cubicBezTo>
                    <a:pt x="665311" y="996724"/>
                    <a:pt x="663025" y="996724"/>
                    <a:pt x="660968" y="996724"/>
                  </a:cubicBezTo>
                  <a:cubicBezTo>
                    <a:pt x="647480" y="996724"/>
                    <a:pt x="634221" y="996724"/>
                    <a:pt x="620963" y="996724"/>
                  </a:cubicBezTo>
                  <a:cubicBezTo>
                    <a:pt x="620963" y="996724"/>
                    <a:pt x="620963" y="996724"/>
                    <a:pt x="620963" y="996724"/>
                  </a:cubicBezTo>
                  <a:cubicBezTo>
                    <a:pt x="590102" y="996724"/>
                    <a:pt x="560155" y="996724"/>
                    <a:pt x="532037" y="996496"/>
                  </a:cubicBezTo>
                  <a:cubicBezTo>
                    <a:pt x="524036" y="996496"/>
                    <a:pt x="516264" y="996267"/>
                    <a:pt x="508491" y="996267"/>
                  </a:cubicBezTo>
                  <a:cubicBezTo>
                    <a:pt x="498890" y="996267"/>
                    <a:pt x="489518" y="996038"/>
                    <a:pt x="480602" y="995810"/>
                  </a:cubicBezTo>
                  <a:cubicBezTo>
                    <a:pt x="478773" y="995810"/>
                    <a:pt x="476945" y="995810"/>
                    <a:pt x="475344" y="995810"/>
                  </a:cubicBezTo>
                  <a:cubicBezTo>
                    <a:pt x="468258" y="995581"/>
                    <a:pt x="461400" y="995581"/>
                    <a:pt x="454999" y="995353"/>
                  </a:cubicBezTo>
                  <a:cubicBezTo>
                    <a:pt x="453399" y="995353"/>
                    <a:pt x="451799" y="995353"/>
                    <a:pt x="450198" y="995124"/>
                  </a:cubicBezTo>
                  <a:cubicBezTo>
                    <a:pt x="448598" y="995124"/>
                    <a:pt x="446998" y="995124"/>
                    <a:pt x="445398" y="994895"/>
                  </a:cubicBezTo>
                  <a:cubicBezTo>
                    <a:pt x="442197" y="994895"/>
                    <a:pt x="439226" y="994667"/>
                    <a:pt x="436254" y="994667"/>
                  </a:cubicBezTo>
                  <a:cubicBezTo>
                    <a:pt x="433282" y="994667"/>
                    <a:pt x="430310" y="994438"/>
                    <a:pt x="427338" y="994438"/>
                  </a:cubicBezTo>
                  <a:cubicBezTo>
                    <a:pt x="424367" y="994438"/>
                    <a:pt x="421623" y="994210"/>
                    <a:pt x="418880" y="994210"/>
                  </a:cubicBezTo>
                  <a:cubicBezTo>
                    <a:pt x="416137" y="994210"/>
                    <a:pt x="413622" y="993981"/>
                    <a:pt x="411108" y="993981"/>
                  </a:cubicBezTo>
                  <a:cubicBezTo>
                    <a:pt x="409736" y="993981"/>
                    <a:pt x="408365" y="993752"/>
                    <a:pt x="407222" y="993752"/>
                  </a:cubicBezTo>
                  <a:cubicBezTo>
                    <a:pt x="404707" y="993524"/>
                    <a:pt x="402421" y="993524"/>
                    <a:pt x="400135" y="993295"/>
                  </a:cubicBezTo>
                  <a:cubicBezTo>
                    <a:pt x="398992" y="993295"/>
                    <a:pt x="397849" y="993067"/>
                    <a:pt x="396706" y="993067"/>
                  </a:cubicBezTo>
                  <a:cubicBezTo>
                    <a:pt x="395563" y="993067"/>
                    <a:pt x="394420" y="992838"/>
                    <a:pt x="393277" y="992838"/>
                  </a:cubicBezTo>
                  <a:cubicBezTo>
                    <a:pt x="391220" y="992609"/>
                    <a:pt x="389391" y="992609"/>
                    <a:pt x="387562" y="992381"/>
                  </a:cubicBezTo>
                  <a:cubicBezTo>
                    <a:pt x="386419" y="992381"/>
                    <a:pt x="385276" y="992152"/>
                    <a:pt x="384362" y="992152"/>
                  </a:cubicBezTo>
                  <a:cubicBezTo>
                    <a:pt x="382533" y="991924"/>
                    <a:pt x="380933" y="991924"/>
                    <a:pt x="379332" y="991695"/>
                  </a:cubicBezTo>
                  <a:cubicBezTo>
                    <a:pt x="377504" y="991466"/>
                    <a:pt x="375903" y="991238"/>
                    <a:pt x="374303" y="991238"/>
                  </a:cubicBezTo>
                  <a:cubicBezTo>
                    <a:pt x="372932" y="991009"/>
                    <a:pt x="371789" y="991009"/>
                    <a:pt x="370646" y="990781"/>
                  </a:cubicBezTo>
                  <a:cubicBezTo>
                    <a:pt x="369731" y="990552"/>
                    <a:pt x="369045" y="990552"/>
                    <a:pt x="368360" y="990323"/>
                  </a:cubicBezTo>
                  <a:cubicBezTo>
                    <a:pt x="367217" y="990095"/>
                    <a:pt x="366302" y="989866"/>
                    <a:pt x="365388" y="989866"/>
                  </a:cubicBezTo>
                  <a:cubicBezTo>
                    <a:pt x="364473" y="989638"/>
                    <a:pt x="363559" y="989409"/>
                    <a:pt x="362873" y="989180"/>
                  </a:cubicBezTo>
                  <a:lnTo>
                    <a:pt x="362873" y="989180"/>
                  </a:lnTo>
                  <a:cubicBezTo>
                    <a:pt x="362645" y="989180"/>
                    <a:pt x="362187" y="989180"/>
                    <a:pt x="361959" y="989180"/>
                  </a:cubicBezTo>
                  <a:cubicBezTo>
                    <a:pt x="361273" y="989180"/>
                    <a:pt x="360816" y="989180"/>
                    <a:pt x="360130" y="988952"/>
                  </a:cubicBezTo>
                  <a:cubicBezTo>
                    <a:pt x="359901" y="988952"/>
                    <a:pt x="359444" y="988723"/>
                    <a:pt x="359216" y="988723"/>
                  </a:cubicBezTo>
                  <a:cubicBezTo>
                    <a:pt x="358530" y="988495"/>
                    <a:pt x="357844" y="988037"/>
                    <a:pt x="357387" y="987809"/>
                  </a:cubicBezTo>
                  <a:cubicBezTo>
                    <a:pt x="355787" y="986894"/>
                    <a:pt x="354186" y="985294"/>
                    <a:pt x="352586" y="983694"/>
                  </a:cubicBezTo>
                  <a:cubicBezTo>
                    <a:pt x="352129" y="983237"/>
                    <a:pt x="351672" y="982780"/>
                    <a:pt x="351215" y="982094"/>
                  </a:cubicBezTo>
                  <a:cubicBezTo>
                    <a:pt x="350986" y="981637"/>
                    <a:pt x="350529" y="981179"/>
                    <a:pt x="350300" y="980951"/>
                  </a:cubicBezTo>
                  <a:cubicBezTo>
                    <a:pt x="349843" y="980494"/>
                    <a:pt x="349386" y="979808"/>
                    <a:pt x="348929" y="979351"/>
                  </a:cubicBezTo>
                  <a:cubicBezTo>
                    <a:pt x="348014" y="978208"/>
                    <a:pt x="347100" y="976836"/>
                    <a:pt x="346185" y="975693"/>
                  </a:cubicBezTo>
                  <a:cubicBezTo>
                    <a:pt x="345728" y="975007"/>
                    <a:pt x="345500" y="974550"/>
                    <a:pt x="345042" y="973864"/>
                  </a:cubicBezTo>
                  <a:cubicBezTo>
                    <a:pt x="343214" y="971121"/>
                    <a:pt x="341613" y="968149"/>
                    <a:pt x="340013" y="965635"/>
                  </a:cubicBezTo>
                  <a:cubicBezTo>
                    <a:pt x="339785" y="965177"/>
                    <a:pt x="339556" y="964949"/>
                    <a:pt x="339327" y="964492"/>
                  </a:cubicBezTo>
                  <a:cubicBezTo>
                    <a:pt x="338413" y="962663"/>
                    <a:pt x="337499" y="961063"/>
                    <a:pt x="336813" y="959691"/>
                  </a:cubicBezTo>
                  <a:cubicBezTo>
                    <a:pt x="325383" y="939346"/>
                    <a:pt x="324240" y="916943"/>
                    <a:pt x="322868" y="894769"/>
                  </a:cubicBezTo>
                  <a:cubicBezTo>
                    <a:pt x="322640" y="891568"/>
                    <a:pt x="322411" y="888368"/>
                    <a:pt x="322182" y="885167"/>
                  </a:cubicBezTo>
                  <a:cubicBezTo>
                    <a:pt x="321954" y="881281"/>
                    <a:pt x="321725" y="877395"/>
                    <a:pt x="321497" y="873509"/>
                  </a:cubicBezTo>
                  <a:cubicBezTo>
                    <a:pt x="321268" y="869623"/>
                    <a:pt x="321268" y="865736"/>
                    <a:pt x="321268" y="861850"/>
                  </a:cubicBezTo>
                  <a:cubicBezTo>
                    <a:pt x="321268" y="857964"/>
                    <a:pt x="321268" y="854078"/>
                    <a:pt x="321268" y="850192"/>
                  </a:cubicBezTo>
                  <a:cubicBezTo>
                    <a:pt x="321268" y="848134"/>
                    <a:pt x="321268" y="846305"/>
                    <a:pt x="321268" y="844248"/>
                  </a:cubicBezTo>
                  <a:cubicBezTo>
                    <a:pt x="321268" y="840362"/>
                    <a:pt x="321268" y="836476"/>
                    <a:pt x="321039" y="832589"/>
                  </a:cubicBezTo>
                  <a:cubicBezTo>
                    <a:pt x="320811" y="824817"/>
                    <a:pt x="320354" y="816816"/>
                    <a:pt x="319439" y="809044"/>
                  </a:cubicBezTo>
                  <a:cubicBezTo>
                    <a:pt x="318753" y="803100"/>
                    <a:pt x="317839" y="797385"/>
                    <a:pt x="316467" y="791441"/>
                  </a:cubicBezTo>
                  <a:cubicBezTo>
                    <a:pt x="315096" y="785041"/>
                    <a:pt x="313038" y="779097"/>
                    <a:pt x="310524" y="774068"/>
                  </a:cubicBezTo>
                  <a:cubicBezTo>
                    <a:pt x="309609" y="772468"/>
                    <a:pt x="308695" y="770639"/>
                    <a:pt x="307781" y="769267"/>
                  </a:cubicBezTo>
                  <a:cubicBezTo>
                    <a:pt x="306866" y="767667"/>
                    <a:pt x="305723" y="766295"/>
                    <a:pt x="304580" y="764924"/>
                  </a:cubicBezTo>
                  <a:cubicBezTo>
                    <a:pt x="304123" y="764238"/>
                    <a:pt x="303437" y="763552"/>
                    <a:pt x="302980" y="762866"/>
                  </a:cubicBezTo>
                  <a:cubicBezTo>
                    <a:pt x="301837" y="761495"/>
                    <a:pt x="300694" y="760352"/>
                    <a:pt x="299322" y="759209"/>
                  </a:cubicBezTo>
                  <a:cubicBezTo>
                    <a:pt x="298637" y="758752"/>
                    <a:pt x="297951" y="758066"/>
                    <a:pt x="297494" y="757609"/>
                  </a:cubicBezTo>
                  <a:cubicBezTo>
                    <a:pt x="296351" y="756694"/>
                    <a:pt x="295436" y="756008"/>
                    <a:pt x="294293" y="755323"/>
                  </a:cubicBezTo>
                  <a:cubicBezTo>
                    <a:pt x="293379" y="754637"/>
                    <a:pt x="292236" y="753951"/>
                    <a:pt x="291321" y="753494"/>
                  </a:cubicBezTo>
                  <a:cubicBezTo>
                    <a:pt x="290636" y="753037"/>
                    <a:pt x="289950" y="752808"/>
                    <a:pt x="289035" y="752351"/>
                  </a:cubicBezTo>
                  <a:cubicBezTo>
                    <a:pt x="287435" y="751665"/>
                    <a:pt x="285835" y="750979"/>
                    <a:pt x="284235" y="750522"/>
                  </a:cubicBezTo>
                  <a:cubicBezTo>
                    <a:pt x="282406" y="749836"/>
                    <a:pt x="280577" y="749379"/>
                    <a:pt x="278748" y="749150"/>
                  </a:cubicBezTo>
                  <a:cubicBezTo>
                    <a:pt x="275319" y="748465"/>
                    <a:pt x="271890" y="748236"/>
                    <a:pt x="268233" y="748236"/>
                  </a:cubicBezTo>
                  <a:cubicBezTo>
                    <a:pt x="268233" y="748236"/>
                    <a:pt x="268233" y="748236"/>
                    <a:pt x="268233" y="748236"/>
                  </a:cubicBezTo>
                  <a:cubicBezTo>
                    <a:pt x="262518" y="748236"/>
                    <a:pt x="256346" y="749150"/>
                    <a:pt x="249716" y="750979"/>
                  </a:cubicBezTo>
                  <a:cubicBezTo>
                    <a:pt x="228456" y="756694"/>
                    <a:pt x="207425" y="759666"/>
                    <a:pt x="185708" y="758294"/>
                  </a:cubicBezTo>
                  <a:cubicBezTo>
                    <a:pt x="159648" y="756466"/>
                    <a:pt x="135645" y="748922"/>
                    <a:pt x="113470" y="735206"/>
                  </a:cubicBezTo>
                  <a:cubicBezTo>
                    <a:pt x="109356" y="732691"/>
                    <a:pt x="105469" y="729948"/>
                    <a:pt x="102040" y="726748"/>
                  </a:cubicBezTo>
                  <a:cubicBezTo>
                    <a:pt x="97011" y="722176"/>
                    <a:pt x="92668" y="716689"/>
                    <a:pt x="89467" y="710288"/>
                  </a:cubicBezTo>
                  <a:cubicBezTo>
                    <a:pt x="87410" y="706174"/>
                    <a:pt x="85581" y="701373"/>
                    <a:pt x="84438" y="696344"/>
                  </a:cubicBezTo>
                  <a:cubicBezTo>
                    <a:pt x="83752" y="693829"/>
                    <a:pt x="83524" y="691086"/>
                    <a:pt x="83067" y="688343"/>
                  </a:cubicBezTo>
                  <a:lnTo>
                    <a:pt x="83067" y="688343"/>
                  </a:lnTo>
                  <a:cubicBezTo>
                    <a:pt x="89467" y="689029"/>
                    <a:pt x="95182" y="689714"/>
                    <a:pt x="101126" y="690172"/>
                  </a:cubicBezTo>
                  <a:cubicBezTo>
                    <a:pt x="105698" y="690629"/>
                    <a:pt x="110041" y="691086"/>
                    <a:pt x="114613" y="691315"/>
                  </a:cubicBezTo>
                  <a:cubicBezTo>
                    <a:pt x="131073" y="692458"/>
                    <a:pt x="146389" y="689486"/>
                    <a:pt x="155076" y="673484"/>
                  </a:cubicBezTo>
                  <a:cubicBezTo>
                    <a:pt x="163763" y="657253"/>
                    <a:pt x="161705" y="640794"/>
                    <a:pt x="151418" y="626164"/>
                  </a:cubicBezTo>
                  <a:cubicBezTo>
                    <a:pt x="139988" y="610390"/>
                    <a:pt x="126729" y="595760"/>
                    <a:pt x="114842" y="579986"/>
                  </a:cubicBezTo>
                  <a:cubicBezTo>
                    <a:pt x="100669" y="561241"/>
                    <a:pt x="100897" y="561013"/>
                    <a:pt x="114613" y="541810"/>
                  </a:cubicBezTo>
                  <a:cubicBezTo>
                    <a:pt x="135645" y="511864"/>
                    <a:pt x="196452" y="476202"/>
                    <a:pt x="275091" y="520322"/>
                  </a:cubicBezTo>
                  <a:cubicBezTo>
                    <a:pt x="291093" y="532209"/>
                    <a:pt x="306638" y="530837"/>
                    <a:pt x="316925" y="513235"/>
                  </a:cubicBezTo>
                  <a:cubicBezTo>
                    <a:pt x="323097" y="502720"/>
                    <a:pt x="325611" y="491290"/>
                    <a:pt x="324240" y="479174"/>
                  </a:cubicBezTo>
                  <a:cubicBezTo>
                    <a:pt x="319439" y="438026"/>
                    <a:pt x="323783" y="396878"/>
                    <a:pt x="321954" y="355501"/>
                  </a:cubicBezTo>
                  <a:cubicBezTo>
                    <a:pt x="321725" y="349786"/>
                    <a:pt x="321954" y="343385"/>
                    <a:pt x="323783" y="338128"/>
                  </a:cubicBezTo>
                  <a:cubicBezTo>
                    <a:pt x="330412" y="318239"/>
                    <a:pt x="351443" y="313896"/>
                    <a:pt x="365845" y="328984"/>
                  </a:cubicBezTo>
                  <a:cubicBezTo>
                    <a:pt x="375903" y="339728"/>
                    <a:pt x="377732" y="353215"/>
                    <a:pt x="377961" y="367388"/>
                  </a:cubicBezTo>
                  <a:cubicBezTo>
                    <a:pt x="378418" y="394820"/>
                    <a:pt x="377046" y="422252"/>
                    <a:pt x="382304" y="449456"/>
                  </a:cubicBezTo>
                  <a:cubicBezTo>
                    <a:pt x="385962" y="469115"/>
                    <a:pt x="395563" y="481460"/>
                    <a:pt x="414080" y="487632"/>
                  </a:cubicBezTo>
                  <a:cubicBezTo>
                    <a:pt x="433739" y="494033"/>
                    <a:pt x="448827" y="486718"/>
                    <a:pt x="461628" y="473002"/>
                  </a:cubicBezTo>
                  <a:cubicBezTo>
                    <a:pt x="489975" y="442369"/>
                    <a:pt x="494318" y="404650"/>
                    <a:pt x="489518" y="365788"/>
                  </a:cubicBezTo>
                  <a:cubicBezTo>
                    <a:pt x="487232" y="346814"/>
                    <a:pt x="480145" y="328298"/>
                    <a:pt x="475344" y="309324"/>
                  </a:cubicBezTo>
                  <a:cubicBezTo>
                    <a:pt x="488146" y="303152"/>
                    <a:pt x="500490" y="302695"/>
                    <a:pt x="513292" y="304523"/>
                  </a:cubicBezTo>
                  <a:close/>
                  <a:moveTo>
                    <a:pt x="34146" y="216741"/>
                  </a:moveTo>
                  <a:cubicBezTo>
                    <a:pt x="33918" y="149533"/>
                    <a:pt x="79409" y="97412"/>
                    <a:pt x="146160" y="99241"/>
                  </a:cubicBezTo>
                  <a:cubicBezTo>
                    <a:pt x="214283" y="94211"/>
                    <a:pt x="268461" y="171935"/>
                    <a:pt x="268461" y="222685"/>
                  </a:cubicBezTo>
                  <a:cubicBezTo>
                    <a:pt x="268461" y="275034"/>
                    <a:pt x="213140" y="338813"/>
                    <a:pt x="153933" y="335384"/>
                  </a:cubicBezTo>
                  <a:cubicBezTo>
                    <a:pt x="83752" y="331498"/>
                    <a:pt x="34146" y="289893"/>
                    <a:pt x="34146" y="216741"/>
                  </a:cubicBezTo>
                  <a:close/>
                  <a:moveTo>
                    <a:pt x="127186" y="368760"/>
                  </a:moveTo>
                  <a:cubicBezTo>
                    <a:pt x="130387" y="361902"/>
                    <a:pt x="132902" y="354358"/>
                    <a:pt x="143417" y="355044"/>
                  </a:cubicBezTo>
                  <a:cubicBezTo>
                    <a:pt x="209254" y="359159"/>
                    <a:pt x="249259" y="322354"/>
                    <a:pt x="278291" y="268862"/>
                  </a:cubicBezTo>
                  <a:cubicBezTo>
                    <a:pt x="279663" y="266347"/>
                    <a:pt x="281263" y="263604"/>
                    <a:pt x="282177" y="260861"/>
                  </a:cubicBezTo>
                  <a:cubicBezTo>
                    <a:pt x="285606" y="252403"/>
                    <a:pt x="290864" y="249202"/>
                    <a:pt x="300465" y="251031"/>
                  </a:cubicBezTo>
                  <a:cubicBezTo>
                    <a:pt x="348929" y="260861"/>
                    <a:pt x="394649" y="277549"/>
                    <a:pt x="437397" y="302009"/>
                  </a:cubicBezTo>
                  <a:cubicBezTo>
                    <a:pt x="445169" y="306581"/>
                    <a:pt x="450884" y="312982"/>
                    <a:pt x="454770" y="321440"/>
                  </a:cubicBezTo>
                  <a:cubicBezTo>
                    <a:pt x="471458" y="359616"/>
                    <a:pt x="477402" y="398478"/>
                    <a:pt x="461857" y="438483"/>
                  </a:cubicBezTo>
                  <a:cubicBezTo>
                    <a:pt x="459800" y="443969"/>
                    <a:pt x="456828" y="449227"/>
                    <a:pt x="453170" y="453571"/>
                  </a:cubicBezTo>
                  <a:cubicBezTo>
                    <a:pt x="445398" y="462715"/>
                    <a:pt x="436482" y="471630"/>
                    <a:pt x="423452" y="469115"/>
                  </a:cubicBezTo>
                  <a:cubicBezTo>
                    <a:pt x="408365" y="466144"/>
                    <a:pt x="404707" y="452885"/>
                    <a:pt x="402650" y="440083"/>
                  </a:cubicBezTo>
                  <a:cubicBezTo>
                    <a:pt x="398306" y="414937"/>
                    <a:pt x="397392" y="389334"/>
                    <a:pt x="397849" y="363731"/>
                  </a:cubicBezTo>
                  <a:cubicBezTo>
                    <a:pt x="398306" y="344528"/>
                    <a:pt x="393963" y="326698"/>
                    <a:pt x="379790" y="312296"/>
                  </a:cubicBezTo>
                  <a:cubicBezTo>
                    <a:pt x="366302" y="298580"/>
                    <a:pt x="322411" y="296751"/>
                    <a:pt x="308695" y="309553"/>
                  </a:cubicBezTo>
                  <a:cubicBezTo>
                    <a:pt x="300923" y="316868"/>
                    <a:pt x="299780" y="326469"/>
                    <a:pt x="299780" y="336527"/>
                  </a:cubicBezTo>
                  <a:cubicBezTo>
                    <a:pt x="300008" y="360988"/>
                    <a:pt x="301608" y="447398"/>
                    <a:pt x="301608" y="466144"/>
                  </a:cubicBezTo>
                  <a:cubicBezTo>
                    <a:pt x="301608" y="475973"/>
                    <a:pt x="301837" y="485803"/>
                    <a:pt x="300008" y="495404"/>
                  </a:cubicBezTo>
                  <a:cubicBezTo>
                    <a:pt x="298408" y="504548"/>
                    <a:pt x="293607" y="509120"/>
                    <a:pt x="283320" y="503405"/>
                  </a:cubicBezTo>
                  <a:cubicBezTo>
                    <a:pt x="269604" y="495633"/>
                    <a:pt x="201253" y="447170"/>
                    <a:pt x="122386" y="503177"/>
                  </a:cubicBezTo>
                  <a:cubicBezTo>
                    <a:pt x="120328" y="505006"/>
                    <a:pt x="116671" y="507749"/>
                    <a:pt x="114842" y="507063"/>
                  </a:cubicBezTo>
                  <a:cubicBezTo>
                    <a:pt x="94497" y="499748"/>
                    <a:pt x="90382" y="516207"/>
                    <a:pt x="82609" y="528094"/>
                  </a:cubicBezTo>
                  <a:cubicBezTo>
                    <a:pt x="68208" y="550040"/>
                    <a:pt x="67750" y="550268"/>
                    <a:pt x="82838" y="571071"/>
                  </a:cubicBezTo>
                  <a:cubicBezTo>
                    <a:pt x="97240" y="590731"/>
                    <a:pt x="113242" y="609476"/>
                    <a:pt x="127872" y="629364"/>
                  </a:cubicBezTo>
                  <a:cubicBezTo>
                    <a:pt x="135188" y="639194"/>
                    <a:pt x="145475" y="649481"/>
                    <a:pt x="136102" y="663654"/>
                  </a:cubicBezTo>
                  <a:cubicBezTo>
                    <a:pt x="129472" y="673712"/>
                    <a:pt x="111870" y="674855"/>
                    <a:pt x="95640" y="665026"/>
                  </a:cubicBezTo>
                  <a:cubicBezTo>
                    <a:pt x="72094" y="650624"/>
                    <a:pt x="51063" y="632336"/>
                    <a:pt x="35746" y="609247"/>
                  </a:cubicBezTo>
                  <a:cubicBezTo>
                    <a:pt x="19516" y="584558"/>
                    <a:pt x="19973" y="557355"/>
                    <a:pt x="30031" y="530152"/>
                  </a:cubicBezTo>
                  <a:cubicBezTo>
                    <a:pt x="34832" y="517121"/>
                    <a:pt x="42604" y="505691"/>
                    <a:pt x="50605" y="494490"/>
                  </a:cubicBezTo>
                  <a:cubicBezTo>
                    <a:pt x="79638" y="454485"/>
                    <a:pt x="106155" y="413108"/>
                    <a:pt x="127186" y="368760"/>
                  </a:cubicBezTo>
                  <a:close/>
                </a:path>
              </a:pathLst>
            </a:custGeom>
            <a:solidFill>
              <a:srgbClr val="F27954"/>
            </a:solidFill>
            <a:ln w="2286" cap="flat">
              <a:noFill/>
              <a:prstDash val="solid"/>
              <a:miter/>
            </a:ln>
          </p:spPr>
          <p:txBody>
            <a:bodyPr rtlCol="0" anchor="ctr"/>
            <a:lstStyle/>
            <a:p>
              <a:endParaRPr lang="en-US"/>
            </a:p>
          </p:txBody>
        </p:sp>
        <p:sp>
          <p:nvSpPr>
            <p:cNvPr id="92" name="Freeform 155">
              <a:extLst>
                <a:ext uri="{FF2B5EF4-FFF2-40B4-BE49-F238E27FC236}">
                  <a16:creationId xmlns:a16="http://schemas.microsoft.com/office/drawing/2014/main" id="{F8E61AED-9070-F8FA-78F3-757427714D8F}"/>
                </a:ext>
              </a:extLst>
            </p:cNvPr>
            <p:cNvSpPr/>
            <p:nvPr/>
          </p:nvSpPr>
          <p:spPr>
            <a:xfrm>
              <a:off x="2318125" y="5630468"/>
              <a:ext cx="70050" cy="184493"/>
            </a:xfrm>
            <a:custGeom>
              <a:avLst/>
              <a:gdLst>
                <a:gd name="connsiteX0" fmla="*/ 62439 w 70050"/>
                <a:gd name="connsiteY0" fmla="*/ 184429 h 184493"/>
                <a:gd name="connsiteX1" fmla="*/ 69525 w 70050"/>
                <a:gd name="connsiteY1" fmla="*/ 180772 h 184493"/>
                <a:gd name="connsiteX2" fmla="*/ 68611 w 70050"/>
                <a:gd name="connsiteY2" fmla="*/ 172771 h 184493"/>
                <a:gd name="connsiteX3" fmla="*/ 62439 w 70050"/>
                <a:gd name="connsiteY3" fmla="*/ 166598 h 184493"/>
                <a:gd name="connsiteX4" fmla="*/ 30663 w 70050"/>
                <a:gd name="connsiteY4" fmla="*/ 55956 h 184493"/>
                <a:gd name="connsiteX5" fmla="*/ 46208 w 70050"/>
                <a:gd name="connsiteY5" fmla="*/ 15037 h 184493"/>
                <a:gd name="connsiteX6" fmla="*/ 44836 w 70050"/>
                <a:gd name="connsiteY6" fmla="*/ 2006 h 184493"/>
                <a:gd name="connsiteX7" fmla="*/ 31578 w 70050"/>
                <a:gd name="connsiteY7" fmla="*/ 3607 h 184493"/>
                <a:gd name="connsiteX8" fmla="*/ 17862 w 70050"/>
                <a:gd name="connsiteY8" fmla="*/ 18694 h 184493"/>
                <a:gd name="connsiteX9" fmla="*/ 259 w 70050"/>
                <a:gd name="connsiteY9" fmla="*/ 101219 h 184493"/>
                <a:gd name="connsiteX10" fmla="*/ 31349 w 70050"/>
                <a:gd name="connsiteY10" fmla="*/ 168427 h 184493"/>
                <a:gd name="connsiteX11" fmla="*/ 62439 w 70050"/>
                <a:gd name="connsiteY11" fmla="*/ 184429 h 18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050" h="184493">
                  <a:moveTo>
                    <a:pt x="62439" y="184429"/>
                  </a:moveTo>
                  <a:cubicBezTo>
                    <a:pt x="64496" y="184886"/>
                    <a:pt x="68382" y="182829"/>
                    <a:pt x="69525" y="180772"/>
                  </a:cubicBezTo>
                  <a:cubicBezTo>
                    <a:pt x="70668" y="178714"/>
                    <a:pt x="69754" y="175057"/>
                    <a:pt x="68611" y="172771"/>
                  </a:cubicBezTo>
                  <a:cubicBezTo>
                    <a:pt x="67239" y="170256"/>
                    <a:pt x="64725" y="168427"/>
                    <a:pt x="62439" y="166598"/>
                  </a:cubicBezTo>
                  <a:cubicBezTo>
                    <a:pt x="25405" y="137338"/>
                    <a:pt x="19005" y="99390"/>
                    <a:pt x="30663" y="55956"/>
                  </a:cubicBezTo>
                  <a:cubicBezTo>
                    <a:pt x="34549" y="41783"/>
                    <a:pt x="38893" y="27838"/>
                    <a:pt x="46208" y="15037"/>
                  </a:cubicBezTo>
                  <a:cubicBezTo>
                    <a:pt x="48723" y="10693"/>
                    <a:pt x="49637" y="5664"/>
                    <a:pt x="44836" y="2006"/>
                  </a:cubicBezTo>
                  <a:cubicBezTo>
                    <a:pt x="40036" y="-1651"/>
                    <a:pt x="35235" y="178"/>
                    <a:pt x="31578" y="3607"/>
                  </a:cubicBezTo>
                  <a:cubicBezTo>
                    <a:pt x="26548" y="8179"/>
                    <a:pt x="21062" y="12979"/>
                    <a:pt x="17862" y="18694"/>
                  </a:cubicBezTo>
                  <a:cubicBezTo>
                    <a:pt x="5746" y="41554"/>
                    <a:pt x="1174" y="66472"/>
                    <a:pt x="259" y="101219"/>
                  </a:cubicBezTo>
                  <a:cubicBezTo>
                    <a:pt x="-2027" y="122707"/>
                    <a:pt x="11004" y="146939"/>
                    <a:pt x="31349" y="168427"/>
                  </a:cubicBezTo>
                  <a:cubicBezTo>
                    <a:pt x="40264" y="177571"/>
                    <a:pt x="51009" y="181686"/>
                    <a:pt x="62439" y="184429"/>
                  </a:cubicBezTo>
                  <a:close/>
                </a:path>
              </a:pathLst>
            </a:custGeom>
            <a:solidFill>
              <a:srgbClr val="000000"/>
            </a:solidFill>
            <a:ln w="2286" cap="flat">
              <a:noFill/>
              <a:prstDash val="solid"/>
              <a:miter/>
            </a:ln>
          </p:spPr>
          <p:txBody>
            <a:bodyPr rtlCol="0" anchor="ctr"/>
            <a:lstStyle/>
            <a:p>
              <a:endParaRPr lang="en-US"/>
            </a:p>
          </p:txBody>
        </p:sp>
        <p:sp>
          <p:nvSpPr>
            <p:cNvPr id="93" name="Freeform 156">
              <a:extLst>
                <a:ext uri="{FF2B5EF4-FFF2-40B4-BE49-F238E27FC236}">
                  <a16:creationId xmlns:a16="http://schemas.microsoft.com/office/drawing/2014/main" id="{A48249A0-CC84-83F8-3C6B-478DA449F78E}"/>
                </a:ext>
              </a:extLst>
            </p:cNvPr>
            <p:cNvSpPr/>
            <p:nvPr/>
          </p:nvSpPr>
          <p:spPr>
            <a:xfrm>
              <a:off x="3718331" y="5906475"/>
              <a:ext cx="148423" cy="136817"/>
            </a:xfrm>
            <a:custGeom>
              <a:avLst/>
              <a:gdLst>
                <a:gd name="connsiteX0" fmla="*/ 143104 w 148423"/>
                <a:gd name="connsiteY0" fmla="*/ 1006 h 136817"/>
                <a:gd name="connsiteX1" fmla="*/ 126873 w 148423"/>
                <a:gd name="connsiteY1" fmla="*/ 9693 h 136817"/>
                <a:gd name="connsiteX2" fmla="*/ 125273 w 148423"/>
                <a:gd name="connsiteY2" fmla="*/ 15179 h 136817"/>
                <a:gd name="connsiteX3" fmla="*/ 15088 w 148423"/>
                <a:gd name="connsiteY3" fmla="*/ 121478 h 136817"/>
                <a:gd name="connsiteX4" fmla="*/ 0 w 148423"/>
                <a:gd name="connsiteY4" fmla="*/ 131537 h 136817"/>
                <a:gd name="connsiteX5" fmla="*/ 2972 w 148423"/>
                <a:gd name="connsiteY5" fmla="*/ 135194 h 136817"/>
                <a:gd name="connsiteX6" fmla="*/ 11430 w 148423"/>
                <a:gd name="connsiteY6" fmla="*/ 136795 h 136817"/>
                <a:gd name="connsiteX7" fmla="*/ 114300 w 148423"/>
                <a:gd name="connsiteY7" fmla="*/ 81245 h 136817"/>
                <a:gd name="connsiteX8" fmla="*/ 147676 w 148423"/>
                <a:gd name="connsiteY8" fmla="*/ 16322 h 136817"/>
                <a:gd name="connsiteX9" fmla="*/ 143104 w 148423"/>
                <a:gd name="connsiteY9" fmla="*/ 1006 h 13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423" h="136817">
                  <a:moveTo>
                    <a:pt x="143104" y="1006"/>
                  </a:moveTo>
                  <a:cubicBezTo>
                    <a:pt x="135103" y="-2423"/>
                    <a:pt x="130531" y="3521"/>
                    <a:pt x="126873" y="9693"/>
                  </a:cubicBezTo>
                  <a:cubicBezTo>
                    <a:pt x="125959" y="11293"/>
                    <a:pt x="125730" y="13351"/>
                    <a:pt x="125273" y="15179"/>
                  </a:cubicBezTo>
                  <a:cubicBezTo>
                    <a:pt x="109957" y="72787"/>
                    <a:pt x="71780" y="106848"/>
                    <a:pt x="15088" y="121478"/>
                  </a:cubicBezTo>
                  <a:cubicBezTo>
                    <a:pt x="9373" y="122850"/>
                    <a:pt x="3658" y="124222"/>
                    <a:pt x="0" y="131537"/>
                  </a:cubicBezTo>
                  <a:cubicBezTo>
                    <a:pt x="1829" y="133823"/>
                    <a:pt x="2286" y="134966"/>
                    <a:pt x="2972" y="135194"/>
                  </a:cubicBezTo>
                  <a:cubicBezTo>
                    <a:pt x="5715" y="135880"/>
                    <a:pt x="8458" y="136566"/>
                    <a:pt x="11430" y="136795"/>
                  </a:cubicBezTo>
                  <a:cubicBezTo>
                    <a:pt x="56236" y="137709"/>
                    <a:pt x="86639" y="110963"/>
                    <a:pt x="114300" y="81245"/>
                  </a:cubicBezTo>
                  <a:cubicBezTo>
                    <a:pt x="130988" y="63185"/>
                    <a:pt x="141961" y="40783"/>
                    <a:pt x="147676" y="16322"/>
                  </a:cubicBezTo>
                  <a:cubicBezTo>
                    <a:pt x="148819" y="10836"/>
                    <a:pt x="149504" y="3749"/>
                    <a:pt x="143104" y="1006"/>
                  </a:cubicBezTo>
                  <a:close/>
                </a:path>
              </a:pathLst>
            </a:custGeom>
            <a:solidFill>
              <a:srgbClr val="000000"/>
            </a:solidFill>
            <a:ln w="2286" cap="flat">
              <a:noFill/>
              <a:prstDash val="solid"/>
              <a:miter/>
            </a:ln>
          </p:spPr>
          <p:txBody>
            <a:bodyPr rtlCol="0" anchor="ctr"/>
            <a:lstStyle/>
            <a:p>
              <a:endParaRPr lang="en-US"/>
            </a:p>
          </p:txBody>
        </p:sp>
        <p:sp>
          <p:nvSpPr>
            <p:cNvPr id="94" name="Freeform 157">
              <a:extLst>
                <a:ext uri="{FF2B5EF4-FFF2-40B4-BE49-F238E27FC236}">
                  <a16:creationId xmlns:a16="http://schemas.microsoft.com/office/drawing/2014/main" id="{2E568AB8-7C4C-EA9F-0405-6D0353DC804C}"/>
                </a:ext>
              </a:extLst>
            </p:cNvPr>
            <p:cNvSpPr/>
            <p:nvPr/>
          </p:nvSpPr>
          <p:spPr>
            <a:xfrm>
              <a:off x="3520947" y="6180886"/>
              <a:ext cx="174066" cy="19649"/>
            </a:xfrm>
            <a:custGeom>
              <a:avLst/>
              <a:gdLst>
                <a:gd name="connsiteX0" fmla="*/ 174067 w 174066"/>
                <a:gd name="connsiteY0" fmla="*/ 12573 h 19649"/>
                <a:gd name="connsiteX1" fmla="*/ 117145 w 174066"/>
                <a:gd name="connsiteY1" fmla="*/ 1143 h 19649"/>
                <a:gd name="connsiteX2" fmla="*/ 14275 w 174066"/>
                <a:gd name="connsiteY2" fmla="*/ 0 h 19649"/>
                <a:gd name="connsiteX3" fmla="*/ 102 w 174066"/>
                <a:gd name="connsiteY3" fmla="*/ 7772 h 19649"/>
                <a:gd name="connsiteX4" fmla="*/ 14047 w 174066"/>
                <a:gd name="connsiteY4" fmla="*/ 18974 h 19649"/>
                <a:gd name="connsiteX5" fmla="*/ 28677 w 174066"/>
                <a:gd name="connsiteY5" fmla="*/ 18974 h 19649"/>
                <a:gd name="connsiteX6" fmla="*/ 93142 w 174066"/>
                <a:gd name="connsiteY6" fmla="*/ 19202 h 19649"/>
                <a:gd name="connsiteX7" fmla="*/ 174067 w 174066"/>
                <a:gd name="connsiteY7" fmla="*/ 12573 h 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66" h="19649">
                  <a:moveTo>
                    <a:pt x="174067" y="12573"/>
                  </a:moveTo>
                  <a:cubicBezTo>
                    <a:pt x="152350" y="228"/>
                    <a:pt x="134519" y="1371"/>
                    <a:pt x="117145" y="1143"/>
                  </a:cubicBezTo>
                  <a:cubicBezTo>
                    <a:pt x="82855" y="457"/>
                    <a:pt x="48565" y="228"/>
                    <a:pt x="14275" y="0"/>
                  </a:cubicBezTo>
                  <a:cubicBezTo>
                    <a:pt x="8560" y="0"/>
                    <a:pt x="1017" y="686"/>
                    <a:pt x="102" y="7772"/>
                  </a:cubicBezTo>
                  <a:cubicBezTo>
                    <a:pt x="-1041" y="16916"/>
                    <a:pt x="7646" y="17831"/>
                    <a:pt x="14047" y="18974"/>
                  </a:cubicBezTo>
                  <a:cubicBezTo>
                    <a:pt x="18847" y="19888"/>
                    <a:pt x="23877" y="19431"/>
                    <a:pt x="28677" y="18974"/>
                  </a:cubicBezTo>
                  <a:cubicBezTo>
                    <a:pt x="50166" y="17602"/>
                    <a:pt x="71654" y="18059"/>
                    <a:pt x="93142" y="19202"/>
                  </a:cubicBezTo>
                  <a:cubicBezTo>
                    <a:pt x="118288" y="20117"/>
                    <a:pt x="143434" y="20345"/>
                    <a:pt x="174067" y="12573"/>
                  </a:cubicBezTo>
                  <a:close/>
                </a:path>
              </a:pathLst>
            </a:custGeom>
            <a:solidFill>
              <a:srgbClr val="000000"/>
            </a:solidFill>
            <a:ln w="2286" cap="flat">
              <a:noFill/>
              <a:prstDash val="solid"/>
              <a:miter/>
            </a:ln>
          </p:spPr>
          <p:txBody>
            <a:bodyPr rtlCol="0" anchor="ctr"/>
            <a:lstStyle/>
            <a:p>
              <a:endParaRPr lang="en-US"/>
            </a:p>
          </p:txBody>
        </p:sp>
        <p:sp>
          <p:nvSpPr>
            <p:cNvPr id="95" name="Freeform 158">
              <a:extLst>
                <a:ext uri="{FF2B5EF4-FFF2-40B4-BE49-F238E27FC236}">
                  <a16:creationId xmlns:a16="http://schemas.microsoft.com/office/drawing/2014/main" id="{BE4A0905-075B-5B85-E9E8-756EF98A5DD5}"/>
                </a:ext>
              </a:extLst>
            </p:cNvPr>
            <p:cNvSpPr/>
            <p:nvPr/>
          </p:nvSpPr>
          <p:spPr>
            <a:xfrm>
              <a:off x="2314720" y="6174987"/>
              <a:ext cx="138080" cy="22358"/>
            </a:xfrm>
            <a:custGeom>
              <a:avLst/>
              <a:gdLst>
                <a:gd name="connsiteX0" fmla="*/ 12808 w 138080"/>
                <a:gd name="connsiteY0" fmla="*/ 19387 h 22358"/>
                <a:gd name="connsiteX1" fmla="*/ 138081 w 138080"/>
                <a:gd name="connsiteY1" fmla="*/ 22359 h 22358"/>
                <a:gd name="connsiteX2" fmla="*/ 100133 w 138080"/>
                <a:gd name="connsiteY2" fmla="*/ 642 h 22358"/>
                <a:gd name="connsiteX3" fmla="*/ 12122 w 138080"/>
                <a:gd name="connsiteY3" fmla="*/ 413 h 22358"/>
                <a:gd name="connsiteX4" fmla="*/ 6 w 138080"/>
                <a:gd name="connsiteY4" fmla="*/ 10243 h 22358"/>
                <a:gd name="connsiteX5" fmla="*/ 12808 w 138080"/>
                <a:gd name="connsiteY5" fmla="*/ 19387 h 2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80" h="22358">
                  <a:moveTo>
                    <a:pt x="12808" y="19387"/>
                  </a:moveTo>
                  <a:cubicBezTo>
                    <a:pt x="54413" y="22816"/>
                    <a:pt x="96018" y="18930"/>
                    <a:pt x="138081" y="22359"/>
                  </a:cubicBezTo>
                  <a:cubicBezTo>
                    <a:pt x="128022" y="7729"/>
                    <a:pt x="114764" y="1328"/>
                    <a:pt x="100133" y="642"/>
                  </a:cubicBezTo>
                  <a:cubicBezTo>
                    <a:pt x="70872" y="-501"/>
                    <a:pt x="41383" y="185"/>
                    <a:pt x="12122" y="413"/>
                  </a:cubicBezTo>
                  <a:cubicBezTo>
                    <a:pt x="5721" y="413"/>
                    <a:pt x="-222" y="3385"/>
                    <a:pt x="6" y="10243"/>
                  </a:cubicBezTo>
                  <a:cubicBezTo>
                    <a:pt x="6" y="17558"/>
                    <a:pt x="6864" y="18930"/>
                    <a:pt x="12808" y="19387"/>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0978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1874638151"/>
              </p:ext>
            </p:extLst>
          </p:nvPr>
        </p:nvGraphicFramePr>
        <p:xfrm>
          <a:off x="144703" y="118583"/>
          <a:ext cx="11712094" cy="6675120"/>
        </p:xfrm>
        <a:graphic>
          <a:graphicData uri="http://schemas.openxmlformats.org/drawingml/2006/table">
            <a:tbl>
              <a:tblPr firstRow="1" bandRow="1">
                <a:tableStyleId>{5C22544A-7EE6-4342-B048-85BDC9FD1C3A}</a:tableStyleId>
              </a:tblPr>
              <a:tblGrid>
                <a:gridCol w="2169872">
                  <a:extLst>
                    <a:ext uri="{9D8B030D-6E8A-4147-A177-3AD203B41FA5}">
                      <a16:colId xmlns:a16="http://schemas.microsoft.com/office/drawing/2014/main" val="3584008144"/>
                    </a:ext>
                  </a:extLst>
                </a:gridCol>
                <a:gridCol w="9542222">
                  <a:extLst>
                    <a:ext uri="{9D8B030D-6E8A-4147-A177-3AD203B41FA5}">
                      <a16:colId xmlns:a16="http://schemas.microsoft.com/office/drawing/2014/main" val="2583777858"/>
                    </a:ext>
                  </a:extLst>
                </a:gridCol>
              </a:tblGrid>
              <a:tr h="585793">
                <a:tc>
                  <a:txBody>
                    <a:bodyPr/>
                    <a:lstStyle/>
                    <a:p>
                      <a:r>
                        <a:rPr lang="en-IE" sz="2000" b="1" kern="1200" dirty="0">
                          <a:solidFill>
                            <a:schemeClr val="bg1"/>
                          </a:solidFill>
                          <a:latin typeface="+mn-lt"/>
                          <a:ea typeface="+mn-ea"/>
                          <a:cs typeface="+mn-cs"/>
                        </a:rPr>
                        <a:t>Stufe </a:t>
                      </a:r>
                      <a:r>
                        <a:rPr lang="en-IE" sz="2000" b="0" kern="1200" dirty="0">
                          <a:solidFill>
                            <a:schemeClr val="bg1"/>
                          </a:solidFill>
                          <a:latin typeface="+mn-lt"/>
                          <a:ea typeface="+mn-ea"/>
                          <a:cs typeface="+mn-cs"/>
                        </a:rPr>
                        <a:t>1 </a:t>
                      </a:r>
                    </a:p>
                    <a:p>
                      <a:r>
                        <a:rPr lang="en-IE" sz="2000" b="0" kern="1200" dirty="0" err="1">
                          <a:solidFill>
                            <a:schemeClr val="bg1"/>
                          </a:solidFill>
                          <a:latin typeface="+mn-lt"/>
                          <a:ea typeface="+mn-ea"/>
                          <a:cs typeface="+mn-cs"/>
                        </a:rPr>
                        <a:t>Vor</a:t>
                      </a:r>
                      <a:r>
                        <a:rPr lang="en-IE" sz="2000" b="0" kern="1200" dirty="0">
                          <a:solidFill>
                            <a:schemeClr val="bg1"/>
                          </a:solidFill>
                          <a:latin typeface="+mn-lt"/>
                          <a:ea typeface="+mn-ea"/>
                          <a:cs typeface="+mn-cs"/>
                        </a:rPr>
                        <a:t> </a:t>
                      </a:r>
                      <a:r>
                        <a:rPr lang="en-IE" sz="2000" b="0" kern="1200" dirty="0" err="1">
                          <a:solidFill>
                            <a:schemeClr val="bg1"/>
                          </a:solidFill>
                          <a:latin typeface="+mn-lt"/>
                          <a:ea typeface="+mn-ea"/>
                          <a:cs typeface="+mn-cs"/>
                        </a:rPr>
                        <a:t>dem</a:t>
                      </a:r>
                      <a:r>
                        <a:rPr lang="en-IE" sz="2000" b="0" kern="1200" dirty="0">
                          <a:solidFill>
                            <a:schemeClr val="bg1"/>
                          </a:solidFill>
                          <a:latin typeface="+mn-lt"/>
                          <a:ea typeface="+mn-ea"/>
                          <a:cs typeface="+mn-cs"/>
                        </a:rPr>
                        <a:t> </a:t>
                      </a:r>
                      <a:r>
                        <a:rPr lang="en-IE" sz="2000" b="0" kern="1200" dirty="0" err="1">
                          <a:solidFill>
                            <a:schemeClr val="bg1"/>
                          </a:solidFill>
                          <a:latin typeface="+mn-lt"/>
                          <a:ea typeface="+mn-ea"/>
                          <a:cs typeface="+mn-cs"/>
                        </a:rPr>
                        <a:t>Ereignis</a:t>
                      </a:r>
                      <a:r>
                        <a:rPr lang="en-IE" sz="2000" b="0" kern="1200" dirty="0">
                          <a:solidFill>
                            <a:schemeClr val="bg1"/>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err="1">
                          <a:solidFill>
                            <a:schemeClr val="dk1"/>
                          </a:solidFill>
                          <a:effectLst/>
                          <a:latin typeface="+mn-lt"/>
                          <a:ea typeface="+mn-ea"/>
                          <a:cs typeface="+mn-cs"/>
                        </a:rPr>
                        <a:t>Hier</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müssen</a:t>
                      </a:r>
                      <a:r>
                        <a:rPr lang="en-GB" sz="1800" b="0" i="0" kern="1200" dirty="0">
                          <a:solidFill>
                            <a:schemeClr val="dk1"/>
                          </a:solidFill>
                          <a:effectLst/>
                          <a:latin typeface="+mn-lt"/>
                          <a:ea typeface="+mn-ea"/>
                          <a:cs typeface="+mn-cs"/>
                        </a:rPr>
                        <a:t> alle Anstrengungen darauf gerichtet sein, das </a:t>
                      </a:r>
                      <a:r>
                        <a:rPr lang="en-GB" sz="1800" b="1" i="0" kern="1200" dirty="0">
                          <a:solidFill>
                            <a:srgbClr val="F27954"/>
                          </a:solidFill>
                          <a:effectLst/>
                          <a:latin typeface="+mn-lt"/>
                          <a:ea typeface="+mn-ea"/>
                          <a:cs typeface="+mn-cs"/>
                        </a:rPr>
                        <a:t>Eintreten der Krise </a:t>
                      </a:r>
                      <a:r>
                        <a:rPr lang="en-GB" sz="1800" b="1" i="0" kern="1200" dirty="0" err="1">
                          <a:solidFill>
                            <a:srgbClr val="F27954"/>
                          </a:solidFill>
                          <a:effectLst/>
                          <a:latin typeface="+mn-lt"/>
                          <a:ea typeface="+mn-ea"/>
                          <a:cs typeface="+mn-cs"/>
                        </a:rPr>
                        <a:t>zu</a:t>
                      </a:r>
                      <a:r>
                        <a:rPr lang="en-GB" sz="1800" b="1" i="0" kern="1200" dirty="0">
                          <a:solidFill>
                            <a:srgbClr val="F27954"/>
                          </a:solidFill>
                          <a:effectLst/>
                          <a:latin typeface="+mn-lt"/>
                          <a:ea typeface="+mn-ea"/>
                          <a:cs typeface="+mn-cs"/>
                        </a:rPr>
                        <a:t> </a:t>
                      </a:r>
                      <a:r>
                        <a:rPr lang="en-GB" sz="1800" b="1" i="0" kern="1200" dirty="0" err="1">
                          <a:solidFill>
                            <a:srgbClr val="F27954"/>
                          </a:solidFill>
                          <a:effectLst/>
                          <a:latin typeface="+mn-lt"/>
                          <a:ea typeface="+mn-ea"/>
                          <a:cs typeface="+mn-cs"/>
                        </a:rPr>
                        <a:t>verhindern</a:t>
                      </a:r>
                      <a:r>
                        <a:rPr lang="en-GB" sz="1800" b="1" i="0" kern="1200" dirty="0">
                          <a:solidFill>
                            <a:srgbClr val="F27954"/>
                          </a:solidFill>
                          <a:effectLst/>
                          <a:latin typeface="+mn-lt"/>
                          <a:ea typeface="+mn-ea"/>
                          <a:cs typeface="+mn-cs"/>
                        </a:rPr>
                        <a:t>. </a:t>
                      </a:r>
                      <a:r>
                        <a:rPr lang="en-GB" sz="1800" b="0" i="0" kern="1200" dirty="0" err="1">
                          <a:solidFill>
                            <a:schemeClr val="dk1"/>
                          </a:solidFill>
                          <a:effectLst/>
                          <a:latin typeface="+mn-lt"/>
                          <a:ea typeface="+mn-ea"/>
                          <a:cs typeface="+mn-cs"/>
                        </a:rPr>
                        <a:t>Risiko</a:t>
                      </a:r>
                      <a:r>
                        <a:rPr lang="en-GB" sz="1800" b="0" i="0" kern="1200" dirty="0">
                          <a:solidFill>
                            <a:schemeClr val="dk1"/>
                          </a:solidFill>
                          <a:effectLst/>
                          <a:latin typeface="+mn-lt"/>
                          <a:ea typeface="+mn-ea"/>
                          <a:cs typeface="+mn-cs"/>
                        </a:rPr>
                        <a:t>- und Krisenmanagement sowie </a:t>
                      </a:r>
                      <a:r>
                        <a:rPr lang="en-GB" sz="1800" b="0" i="0" kern="1200" dirty="0" err="1">
                          <a:solidFill>
                            <a:schemeClr val="dk1"/>
                          </a:solidFill>
                          <a:effectLst/>
                          <a:latin typeface="+mn-lt"/>
                          <a:ea typeface="+mn-ea"/>
                          <a:cs typeface="+mn-cs"/>
                        </a:rPr>
                        <a:t>Planung</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sind</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erforderlich</a:t>
                      </a:r>
                      <a:r>
                        <a:rPr lang="en-GB" sz="1800" b="0" i="0" kern="1200" dirty="0">
                          <a:solidFill>
                            <a:schemeClr val="dk1"/>
                          </a:solidFill>
                          <a:effectLst/>
                          <a:latin typeface="+mn-lt"/>
                          <a:ea typeface="+mn-ea"/>
                          <a:cs typeface="+mn-cs"/>
                        </a:rPr>
                        <a:t>, um die </a:t>
                      </a:r>
                      <a:r>
                        <a:rPr lang="en-GB" sz="1800" b="1" i="0" kern="1200" dirty="0" err="1">
                          <a:solidFill>
                            <a:schemeClr val="dk1"/>
                          </a:solidFill>
                          <a:effectLst/>
                          <a:latin typeface="+mn-lt"/>
                          <a:ea typeface="+mn-ea"/>
                          <a:cs typeface="+mn-cs"/>
                        </a:rPr>
                        <a:t>Folgen</a:t>
                      </a:r>
                      <a:r>
                        <a:rPr lang="en-GB" sz="1800" b="1" i="0" kern="1200" dirty="0">
                          <a:solidFill>
                            <a:schemeClr val="dk1"/>
                          </a:solidFill>
                          <a:effectLst/>
                          <a:latin typeface="+mn-lt"/>
                          <a:ea typeface="+mn-ea"/>
                          <a:cs typeface="+mn-cs"/>
                        </a:rPr>
                        <a:t> einer potenziellen Krise abzumildern</a:t>
                      </a:r>
                      <a:r>
                        <a:rPr lang="en-GB" sz="1800" b="0" i="0" kern="1200" dirty="0">
                          <a:solidFill>
                            <a:schemeClr val="dk1"/>
                          </a:solidFill>
                          <a:effectLst/>
                          <a:latin typeface="+mn-lt"/>
                          <a:ea typeface="+mn-ea"/>
                          <a:cs typeface="+mn-cs"/>
                        </a:rPr>
                        <a:t>. Zu diesem Zeitpunkt sollten einige </a:t>
                      </a:r>
                      <a:r>
                        <a:rPr lang="en-GB" sz="1800" b="1" i="0" kern="1200" dirty="0">
                          <a:solidFill>
                            <a:schemeClr val="dk1"/>
                          </a:solidFill>
                          <a:effectLst/>
                          <a:latin typeface="+mn-lt"/>
                          <a:ea typeface="+mn-ea"/>
                          <a:cs typeface="+mn-cs"/>
                        </a:rPr>
                        <a:t>Protokolle, Koordinierungsmaßnahmen </a:t>
                      </a:r>
                      <a:r>
                        <a:rPr lang="en-GB" sz="1800" b="0" i="0" kern="1200" dirty="0">
                          <a:solidFill>
                            <a:schemeClr val="dk1"/>
                          </a:solidFill>
                          <a:effectLst/>
                          <a:latin typeface="+mn-lt"/>
                          <a:ea typeface="+mn-ea"/>
                          <a:cs typeface="+mn-cs"/>
                        </a:rPr>
                        <a:t>und </a:t>
                      </a:r>
                      <a:r>
                        <a:rPr lang="en-GB" sz="1800" b="0" i="0" kern="1200" dirty="0" err="1">
                          <a:solidFill>
                            <a:schemeClr val="dk1"/>
                          </a:solidFill>
                          <a:effectLst/>
                          <a:latin typeface="+mn-lt"/>
                          <a:ea typeface="+mn-ea"/>
                          <a:cs typeface="+mn-cs"/>
                        </a:rPr>
                        <a:t>ein</a:t>
                      </a:r>
                      <a:r>
                        <a:rPr lang="en-GB" sz="1800" b="0" i="0" kern="1200" dirty="0">
                          <a:solidFill>
                            <a:schemeClr val="dk1"/>
                          </a:solidFill>
                          <a:effectLst/>
                          <a:latin typeface="+mn-lt"/>
                          <a:ea typeface="+mn-ea"/>
                          <a:cs typeface="+mn-cs"/>
                        </a:rPr>
                        <a:t> </a:t>
                      </a:r>
                      <a:r>
                        <a:rPr lang="en-GB" sz="1800" b="1" i="0" kern="1200" dirty="0" err="1">
                          <a:solidFill>
                            <a:schemeClr val="dk1"/>
                          </a:solidFill>
                          <a:effectLst/>
                          <a:latin typeface="+mn-lt"/>
                          <a:ea typeface="+mn-ea"/>
                          <a:cs typeface="+mn-cs"/>
                        </a:rPr>
                        <a:t>Katastrophenteam</a:t>
                      </a:r>
                      <a:r>
                        <a:rPr lang="en-GB" sz="1800" b="1" i="0" kern="1200" dirty="0">
                          <a:solidFill>
                            <a:schemeClr val="dk1"/>
                          </a:solidFill>
                          <a:effectLst/>
                          <a:latin typeface="+mn-lt"/>
                          <a:ea typeface="+mn-ea"/>
                          <a:cs typeface="+mn-cs"/>
                        </a:rPr>
                        <a:t> </a:t>
                      </a:r>
                      <a:r>
                        <a:rPr lang="en-GB" sz="1800" b="0" i="0" kern="1200" dirty="0">
                          <a:solidFill>
                            <a:schemeClr val="dk1"/>
                          </a:solidFill>
                          <a:effectLst/>
                          <a:latin typeface="+mn-lt"/>
                          <a:ea typeface="+mn-ea"/>
                          <a:cs typeface="+mn-cs"/>
                        </a:rPr>
                        <a:t>festgelegt werden, und die </a:t>
                      </a:r>
                      <a:r>
                        <a:rPr lang="en-GB" sz="1800" b="1" i="0" kern="1200" dirty="0">
                          <a:solidFill>
                            <a:schemeClr val="dk1"/>
                          </a:solidFill>
                          <a:effectLst/>
                          <a:latin typeface="+mn-lt"/>
                          <a:ea typeface="+mn-ea"/>
                          <a:cs typeface="+mn-cs"/>
                        </a:rPr>
                        <a:t>Kommunikation </a:t>
                      </a:r>
                      <a:r>
                        <a:rPr lang="en-GB" sz="1800" b="0" i="0" kern="1200" dirty="0" err="1">
                          <a:solidFill>
                            <a:schemeClr val="dk1"/>
                          </a:solidFill>
                          <a:effectLst/>
                          <a:latin typeface="+mn-lt"/>
                          <a:ea typeface="+mn-ea"/>
                          <a:cs typeface="+mn-cs"/>
                        </a:rPr>
                        <a:t>ist</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wichtig</a:t>
                      </a:r>
                      <a:r>
                        <a:rPr lang="en-GB" sz="1800" b="0" i="0" kern="1200" dirty="0">
                          <a:solidFill>
                            <a:schemeClr val="dk1"/>
                          </a:solidFill>
                          <a:effectLst/>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Stufe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Prodromalstadium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In diesem Stadium ist es offensichtlich, dass eine </a:t>
                      </a:r>
                      <a:r>
                        <a:rPr lang="en-GB" sz="1800" b="1" i="0" kern="1200" dirty="0">
                          <a:solidFill>
                            <a:srgbClr val="F27954"/>
                          </a:solidFill>
                          <a:effectLst/>
                          <a:latin typeface="+mn-lt"/>
                          <a:ea typeface="+mn-ea"/>
                          <a:cs typeface="+mn-cs"/>
                        </a:rPr>
                        <a:t>Krise unmittelbar bevorsteht</a:t>
                      </a:r>
                      <a:r>
                        <a:rPr lang="en-GB" sz="1800" b="0" i="0" kern="1200" dirty="0">
                          <a:solidFill>
                            <a:schemeClr val="dk1"/>
                          </a:solidFill>
                          <a:effectLst/>
                          <a:latin typeface="+mn-lt"/>
                          <a:ea typeface="+mn-ea"/>
                          <a:cs typeface="+mn-cs"/>
                        </a:rPr>
                        <a:t>. Prävention ist nicht mehr möglich, stattdessen werden </a:t>
                      </a:r>
                      <a:r>
                        <a:rPr lang="en-GB" sz="1800" b="1" i="0" kern="1200" dirty="0">
                          <a:solidFill>
                            <a:schemeClr val="dk1"/>
                          </a:solidFill>
                          <a:effectLst/>
                          <a:latin typeface="+mn-lt"/>
                          <a:ea typeface="+mn-ea"/>
                          <a:cs typeface="+mn-cs"/>
                        </a:rPr>
                        <a:t>Mobilisierungs- und Notfallpläne </a:t>
                      </a:r>
                      <a:r>
                        <a:rPr lang="en-GB" sz="1800" b="0" i="0" kern="1200" dirty="0">
                          <a:solidFill>
                            <a:schemeClr val="dk1"/>
                          </a:solidFill>
                          <a:effectLst/>
                          <a:latin typeface="+mn-lt"/>
                          <a:ea typeface="+mn-ea"/>
                          <a:cs typeface="+mn-cs"/>
                        </a:rPr>
                        <a:t>benötigt. </a:t>
                      </a:r>
                      <a:r>
                        <a:rPr lang="en-GB" sz="1800" b="0" i="0" kern="1200" dirty="0" err="1">
                          <a:solidFill>
                            <a:schemeClr val="dk1"/>
                          </a:solidFill>
                          <a:effectLst/>
                          <a:latin typeface="+mn-lt"/>
                          <a:ea typeface="+mn-ea"/>
                          <a:cs typeface="+mn-cs"/>
                        </a:rPr>
                        <a:t>Außerdem</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sollte</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mit</a:t>
                      </a:r>
                      <a:r>
                        <a:rPr lang="en-GB" sz="1800" b="0" i="0" kern="1200" dirty="0">
                          <a:solidFill>
                            <a:schemeClr val="dk1"/>
                          </a:solidFill>
                          <a:effectLst/>
                          <a:latin typeface="+mn-lt"/>
                          <a:ea typeface="+mn-ea"/>
                          <a:cs typeface="+mn-cs"/>
                        </a:rPr>
                        <a:t> der </a:t>
                      </a:r>
                      <a:r>
                        <a:rPr lang="en-GB" sz="1800" b="0" i="0" kern="1200" dirty="0" err="1">
                          <a:solidFill>
                            <a:schemeClr val="dk1"/>
                          </a:solidFill>
                          <a:effectLst/>
                          <a:latin typeface="+mn-lt"/>
                          <a:ea typeface="+mn-ea"/>
                          <a:cs typeface="+mn-cs"/>
                        </a:rPr>
                        <a:t>Überprüfung</a:t>
                      </a:r>
                      <a:r>
                        <a:rPr lang="en-GB" sz="1800" b="0" i="0" kern="1200" dirty="0">
                          <a:solidFill>
                            <a:schemeClr val="dk1"/>
                          </a:solidFill>
                          <a:effectLst/>
                          <a:latin typeface="+mn-lt"/>
                          <a:ea typeface="+mn-ea"/>
                          <a:cs typeface="+mn-cs"/>
                        </a:rPr>
                        <a:t> der </a:t>
                      </a:r>
                      <a:r>
                        <a:rPr lang="en-GB" sz="1800" b="1" i="0" kern="1200" dirty="0">
                          <a:solidFill>
                            <a:schemeClr val="dk1"/>
                          </a:solidFill>
                          <a:effectLst/>
                          <a:latin typeface="+mn-lt"/>
                          <a:ea typeface="+mn-ea"/>
                          <a:cs typeface="+mn-cs"/>
                        </a:rPr>
                        <a:t>Marketing- und </a:t>
                      </a:r>
                      <a:r>
                        <a:rPr lang="en-GB" sz="1800" b="1" i="0" kern="1200" dirty="0" err="1">
                          <a:solidFill>
                            <a:schemeClr val="dk1"/>
                          </a:solidFill>
                          <a:effectLst/>
                          <a:latin typeface="+mn-lt"/>
                          <a:ea typeface="+mn-ea"/>
                          <a:cs typeface="+mn-cs"/>
                        </a:rPr>
                        <a:t>Kommunikationspläne</a:t>
                      </a:r>
                      <a:r>
                        <a:rPr lang="en-GB" sz="1800" b="1"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begonnen</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werden</a:t>
                      </a:r>
                      <a:r>
                        <a:rPr lang="en-GB" sz="1800" b="0" i="0" kern="1200" dirty="0">
                          <a:solidFill>
                            <a:schemeClr val="dk1"/>
                          </a:solidFill>
                          <a:effectLst/>
                          <a:latin typeface="+mn-lt"/>
                          <a:ea typeface="+mn-ea"/>
                          <a:cs typeface="+mn-cs"/>
                        </a:rPr>
                        <a:t>.</a:t>
                      </a:r>
                      <a:endParaRPr lang="en-GB" sz="1800" b="1" i="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Stufe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Notfall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In der Notstandsphase treten aufgrund der </a:t>
                      </a:r>
                      <a:r>
                        <a:rPr lang="en-GB" sz="1800" b="0" i="0" kern="1200" dirty="0" err="1">
                          <a:solidFill>
                            <a:schemeClr val="dk1"/>
                          </a:solidFill>
                          <a:effectLst/>
                          <a:latin typeface="+mn-lt"/>
                          <a:ea typeface="+mn-ea"/>
                          <a:cs typeface="+mn-cs"/>
                        </a:rPr>
                        <a:t>Krise</a:t>
                      </a:r>
                      <a:r>
                        <a:rPr lang="en-GB" sz="1800" b="0" i="0" kern="1200" dirty="0">
                          <a:solidFill>
                            <a:schemeClr val="dk1"/>
                          </a:solidFill>
                          <a:effectLst/>
                          <a:latin typeface="+mn-lt"/>
                          <a:ea typeface="+mn-ea"/>
                          <a:cs typeface="+mn-cs"/>
                        </a:rPr>
                        <a:t> </a:t>
                      </a:r>
                      <a:r>
                        <a:rPr lang="en-GB" sz="1800" b="1" i="0" kern="1200" dirty="0" err="1">
                          <a:solidFill>
                            <a:srgbClr val="F27954"/>
                          </a:solidFill>
                          <a:effectLst/>
                          <a:latin typeface="+mn-lt"/>
                          <a:ea typeface="+mn-ea"/>
                          <a:cs typeface="+mn-cs"/>
                        </a:rPr>
                        <a:t>verschiedene</a:t>
                      </a:r>
                      <a:r>
                        <a:rPr lang="en-GB" sz="1800" b="1" i="0" kern="1200" dirty="0">
                          <a:solidFill>
                            <a:srgbClr val="F27954"/>
                          </a:solidFill>
                          <a:effectLst/>
                          <a:latin typeface="+mn-lt"/>
                          <a:ea typeface="+mn-ea"/>
                          <a:cs typeface="+mn-cs"/>
                        </a:rPr>
                        <a:t> </a:t>
                      </a:r>
                      <a:r>
                        <a:rPr lang="en-GB" sz="1800" b="1" i="0" kern="1200" dirty="0" err="1">
                          <a:solidFill>
                            <a:srgbClr val="F27954"/>
                          </a:solidFill>
                          <a:effectLst/>
                          <a:latin typeface="+mn-lt"/>
                          <a:ea typeface="+mn-ea"/>
                          <a:cs typeface="+mn-cs"/>
                        </a:rPr>
                        <a:t>Folgen</a:t>
                      </a:r>
                      <a:r>
                        <a:rPr lang="en-GB" sz="1800" b="1" i="0" kern="1200" dirty="0">
                          <a:solidFill>
                            <a:srgbClr val="F27954"/>
                          </a:solidFill>
                          <a:effectLst/>
                          <a:latin typeface="+mn-lt"/>
                          <a:ea typeface="+mn-ea"/>
                          <a:cs typeface="+mn-cs"/>
                        </a:rPr>
                        <a:t> auf</a:t>
                      </a:r>
                      <a:r>
                        <a:rPr lang="en-GB" sz="1800" b="0" i="0" kern="1200" dirty="0">
                          <a:solidFill>
                            <a:schemeClr val="dk1"/>
                          </a:solidFill>
                          <a:effectLst/>
                          <a:latin typeface="+mn-lt"/>
                          <a:ea typeface="+mn-ea"/>
                          <a:cs typeface="+mn-cs"/>
                        </a:rPr>
                        <a:t>. </a:t>
                      </a:r>
                      <a:r>
                        <a:rPr lang="en-GB" sz="1800" b="1" i="0" kern="1200" dirty="0">
                          <a:solidFill>
                            <a:schemeClr val="dk1"/>
                          </a:solidFill>
                          <a:effectLst/>
                          <a:latin typeface="+mn-lt"/>
                          <a:ea typeface="+mn-ea"/>
                          <a:cs typeface="+mn-cs"/>
                        </a:rPr>
                        <a:t>Rasches Handeln </a:t>
                      </a:r>
                      <a:r>
                        <a:rPr lang="en-GB" sz="1800" b="0" i="0" kern="1200" dirty="0">
                          <a:solidFill>
                            <a:schemeClr val="dk1"/>
                          </a:solidFill>
                          <a:effectLst/>
                          <a:latin typeface="+mn-lt"/>
                          <a:ea typeface="+mn-ea"/>
                          <a:cs typeface="+mn-cs"/>
                        </a:rPr>
                        <a:t>ist in dieser Phase zum </a:t>
                      </a:r>
                      <a:r>
                        <a:rPr lang="en-GB" sz="1800" b="1" i="0" kern="1200" dirty="0">
                          <a:solidFill>
                            <a:schemeClr val="dk1"/>
                          </a:solidFill>
                          <a:effectLst/>
                          <a:latin typeface="+mn-lt"/>
                          <a:ea typeface="+mn-ea"/>
                          <a:cs typeface="+mn-cs"/>
                        </a:rPr>
                        <a:t>Schutz von Menschen, Eigentum und Einrichtungen </a:t>
                      </a:r>
                      <a:r>
                        <a:rPr lang="en-GB" sz="1800" b="0" i="0" kern="1200" dirty="0">
                          <a:solidFill>
                            <a:schemeClr val="dk1"/>
                          </a:solidFill>
                          <a:effectLst/>
                          <a:latin typeface="+mn-lt"/>
                          <a:ea typeface="+mn-ea"/>
                          <a:cs typeface="+mn-cs"/>
                        </a:rPr>
                        <a:t>unerlässlich</a:t>
                      </a:r>
                      <a:r>
                        <a:rPr lang="en-GB" sz="1800" b="1" i="0" kern="1200" dirty="0">
                          <a:solidFill>
                            <a:schemeClr val="dk1"/>
                          </a:solidFill>
                          <a:effectLst/>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Stufe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err="1">
                          <a:solidFill>
                            <a:schemeClr val="bg1"/>
                          </a:solidFill>
                          <a:effectLst/>
                          <a:latin typeface="+mn-lt"/>
                          <a:ea typeface="+mn-ea"/>
                          <a:cs typeface="+mn-cs"/>
                        </a:rPr>
                        <a:t>Intermediär</a:t>
                      </a:r>
                      <a:r>
                        <a:rPr lang="en-GB" sz="2000" b="0" i="0" kern="1200" dirty="0">
                          <a:solidFill>
                            <a:schemeClr val="bg1"/>
                          </a:solidFill>
                          <a:effectLst/>
                          <a:latin typeface="+mn-lt"/>
                          <a:ea typeface="+mn-ea"/>
                          <a:cs typeface="+mn-cs"/>
                        </a:rPr>
                        <a:t>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err="1">
                          <a:solidFill>
                            <a:schemeClr val="dk1"/>
                          </a:solidFill>
                          <a:effectLst/>
                          <a:latin typeface="+mn-lt"/>
                          <a:ea typeface="+mn-ea"/>
                          <a:cs typeface="+mn-cs"/>
                        </a:rPr>
                        <a:t>Hier</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sind</a:t>
                      </a:r>
                      <a:r>
                        <a:rPr lang="en-GB" sz="1800" b="0" i="0" kern="1200" dirty="0">
                          <a:solidFill>
                            <a:schemeClr val="dk1"/>
                          </a:solidFill>
                          <a:effectLst/>
                          <a:latin typeface="+mn-lt"/>
                          <a:ea typeface="+mn-ea"/>
                          <a:cs typeface="+mn-cs"/>
                        </a:rPr>
                        <a:t> sofortige Maßnahmen erforderlich, um </a:t>
                      </a:r>
                      <a:r>
                        <a:rPr lang="en-GB" sz="1800" b="1" i="0" kern="1200" dirty="0">
                          <a:solidFill>
                            <a:srgbClr val="F27954"/>
                          </a:solidFill>
                          <a:effectLst/>
                          <a:latin typeface="+mn-lt"/>
                          <a:ea typeface="+mn-ea"/>
                          <a:cs typeface="+mn-cs"/>
                        </a:rPr>
                        <a:t>zur Normalität </a:t>
                      </a:r>
                      <a:r>
                        <a:rPr lang="en-GB" sz="1800" b="1" i="0" kern="1200" dirty="0" err="1">
                          <a:solidFill>
                            <a:srgbClr val="F27954"/>
                          </a:solidFill>
                          <a:effectLst/>
                          <a:latin typeface="+mn-lt"/>
                          <a:ea typeface="+mn-ea"/>
                          <a:cs typeface="+mn-cs"/>
                        </a:rPr>
                        <a:t>zurückzukehren</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Gehen</a:t>
                      </a:r>
                      <a:r>
                        <a:rPr lang="en-GB" sz="1800" b="0" i="0" kern="1200" dirty="0">
                          <a:solidFill>
                            <a:schemeClr val="dk1"/>
                          </a:solidFill>
                          <a:effectLst/>
                          <a:latin typeface="+mn-lt"/>
                          <a:ea typeface="+mn-ea"/>
                          <a:cs typeface="+mn-cs"/>
                        </a:rPr>
                        <a:t> Sie auf die kurzfristigen und mittelfristigen </a:t>
                      </a:r>
                      <a:r>
                        <a:rPr lang="en-GB" sz="1800" b="1" i="0" kern="1200" dirty="0">
                          <a:solidFill>
                            <a:schemeClr val="dk1"/>
                          </a:solidFill>
                          <a:effectLst/>
                          <a:latin typeface="+mn-lt"/>
                          <a:ea typeface="+mn-ea"/>
                          <a:cs typeface="+mn-cs"/>
                        </a:rPr>
                        <a:t>Bedürfnisse der Mitarbeiter ein</a:t>
                      </a:r>
                      <a:r>
                        <a:rPr lang="en-GB" sz="1800" b="0" i="0" kern="1200" dirty="0">
                          <a:solidFill>
                            <a:schemeClr val="dk1"/>
                          </a:solidFill>
                          <a:effectLst/>
                          <a:latin typeface="+mn-lt"/>
                          <a:ea typeface="+mn-ea"/>
                          <a:cs typeface="+mn-cs"/>
                        </a:rPr>
                        <a:t>. Eine klare </a:t>
                      </a:r>
                      <a:r>
                        <a:rPr lang="en-GB" sz="1800" b="1" i="0" kern="1200" dirty="0">
                          <a:solidFill>
                            <a:schemeClr val="dk1"/>
                          </a:solidFill>
                          <a:effectLst/>
                          <a:latin typeface="+mn-lt"/>
                          <a:ea typeface="+mn-ea"/>
                          <a:cs typeface="+mn-cs"/>
                        </a:rPr>
                        <a:t>Medienkommunikation </a:t>
                      </a:r>
                      <a:r>
                        <a:rPr lang="en-GB" sz="1800" b="0" i="0" kern="1200" dirty="0">
                          <a:solidFill>
                            <a:schemeClr val="dk1"/>
                          </a:solidFill>
                          <a:effectLst/>
                          <a:latin typeface="+mn-lt"/>
                          <a:ea typeface="+mn-ea"/>
                          <a:cs typeface="+mn-cs"/>
                        </a:rPr>
                        <a:t>ist in dieser Phase ebenfalls von entscheidender Bedeutung.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7975318"/>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Stufe 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Langfristig (Erholung)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en-GB" sz="1800" b="0" i="0" kern="1200" dirty="0">
                          <a:solidFill>
                            <a:schemeClr val="dk1"/>
                          </a:solidFill>
                          <a:effectLst/>
                          <a:latin typeface="+mn-lt"/>
                          <a:ea typeface="+mn-ea"/>
                          <a:cs typeface="+mn-cs"/>
                        </a:rPr>
                        <a:t>Diese Phase ist eine </a:t>
                      </a:r>
                      <a:r>
                        <a:rPr lang="en-GB" sz="1800" b="1" i="0" kern="1200" dirty="0">
                          <a:solidFill>
                            <a:srgbClr val="F27954"/>
                          </a:solidFill>
                          <a:effectLst/>
                          <a:latin typeface="+mn-lt"/>
                          <a:ea typeface="+mn-ea"/>
                          <a:cs typeface="+mn-cs"/>
                        </a:rPr>
                        <a:t>Fortsetzung von Schritt 4; </a:t>
                      </a:r>
                      <a:r>
                        <a:rPr lang="en-GB" sz="1800" b="0" i="0" kern="1200" dirty="0">
                          <a:solidFill>
                            <a:schemeClr val="dk1"/>
                          </a:solidFill>
                          <a:effectLst/>
                          <a:latin typeface="+mn-lt"/>
                          <a:ea typeface="+mn-ea"/>
                          <a:cs typeface="+mn-cs"/>
                        </a:rPr>
                        <a:t>sie erfordert jedoch rasches Handeln, um den in der Zwischenphase formulierten Plan umzusetzen. Die Führungskräfte beginnen mit der </a:t>
                      </a:r>
                      <a:r>
                        <a:rPr lang="en-GB" sz="1800" b="1" i="0" kern="1200" dirty="0">
                          <a:solidFill>
                            <a:schemeClr val="dk1"/>
                          </a:solidFill>
                          <a:effectLst/>
                          <a:latin typeface="+mn-lt"/>
                          <a:ea typeface="+mn-ea"/>
                          <a:cs typeface="+mn-cs"/>
                        </a:rPr>
                        <a:t>Selbsteinschätzung, Analyse und </a:t>
                      </a:r>
                      <a:r>
                        <a:rPr lang="en-GB" sz="1800" b="1" i="0" kern="1200" dirty="0" err="1">
                          <a:solidFill>
                            <a:schemeClr val="dk1"/>
                          </a:solidFill>
                          <a:effectLst/>
                          <a:latin typeface="+mn-lt"/>
                          <a:ea typeface="+mn-ea"/>
                          <a:cs typeface="+mn-cs"/>
                        </a:rPr>
                        <a:t>Erholung</a:t>
                      </a:r>
                      <a:r>
                        <a:rPr lang="en-GB" sz="1800" b="0" i="0" kern="1200" dirty="0">
                          <a:solidFill>
                            <a:schemeClr val="dk1"/>
                          </a:solidFill>
                          <a:effectLst/>
                          <a:latin typeface="+mn-lt"/>
                          <a:ea typeface="+mn-ea"/>
                          <a:cs typeface="+mn-cs"/>
                        </a:rPr>
                        <a:t>. Dabei geht es vor allem um den </a:t>
                      </a:r>
                      <a:r>
                        <a:rPr lang="en-GB" sz="1800" b="1" i="0" kern="1200" dirty="0">
                          <a:solidFill>
                            <a:schemeClr val="dk1"/>
                          </a:solidFill>
                          <a:effectLst/>
                          <a:latin typeface="+mn-lt"/>
                          <a:ea typeface="+mn-ea"/>
                          <a:cs typeface="+mn-cs"/>
                        </a:rPr>
                        <a:t>Wiederaufbau und die Neubewertung</a:t>
                      </a:r>
                      <a:r>
                        <a:rPr lang="en-GB" sz="1800" b="0" i="0" kern="1200" dirty="0">
                          <a:solidFill>
                            <a:schemeClr val="dk1"/>
                          </a:solidFill>
                          <a:effectLst/>
                          <a:latin typeface="+mn-lt"/>
                          <a:ea typeface="+mn-ea"/>
                          <a:cs typeface="+mn-cs"/>
                        </a:rPr>
                        <a:t>, die </a:t>
                      </a:r>
                      <a:r>
                        <a:rPr lang="en-GB" sz="1800" b="1" i="0" kern="1200" dirty="0">
                          <a:solidFill>
                            <a:schemeClr val="dk1"/>
                          </a:solidFill>
                          <a:effectLst/>
                          <a:latin typeface="+mn-lt"/>
                          <a:ea typeface="+mn-ea"/>
                          <a:cs typeface="+mn-cs"/>
                        </a:rPr>
                        <a:t>Beseitigung von Umweltproblemen </a:t>
                      </a:r>
                      <a:r>
                        <a:rPr lang="en-GB" sz="1800" b="0" i="0" kern="1200" dirty="0">
                          <a:solidFill>
                            <a:schemeClr val="dk1"/>
                          </a:solidFill>
                          <a:effectLst/>
                          <a:latin typeface="+mn-lt"/>
                          <a:ea typeface="+mn-ea"/>
                          <a:cs typeface="+mn-cs"/>
                        </a:rPr>
                        <a:t>und die </a:t>
                      </a:r>
                      <a:r>
                        <a:rPr lang="en-GB" sz="1800" b="0" i="0" kern="1200" dirty="0" err="1">
                          <a:solidFill>
                            <a:schemeClr val="dk1"/>
                          </a:solidFill>
                          <a:effectLst/>
                          <a:latin typeface="+mn-lt"/>
                          <a:ea typeface="+mn-ea"/>
                          <a:cs typeface="+mn-cs"/>
                        </a:rPr>
                        <a:t>Nachbesprechung</a:t>
                      </a:r>
                      <a:r>
                        <a:rPr lang="en-GB" sz="1800" b="0" i="0" kern="1200" dirty="0">
                          <a:solidFill>
                            <a:schemeClr val="dk1"/>
                          </a:solidFill>
                          <a:effectLst/>
                          <a:latin typeface="+mn-lt"/>
                          <a:ea typeface="+mn-ea"/>
                          <a:cs typeface="+mn-cs"/>
                        </a:rPr>
                        <a:t> von</a:t>
                      </a:r>
                      <a:r>
                        <a:rPr lang="en-GB" sz="1800" b="1" i="0" kern="1200" dirty="0">
                          <a:solidFill>
                            <a:schemeClr val="dk1"/>
                          </a:solidFill>
                          <a:effectLst/>
                          <a:latin typeface="+mn-lt"/>
                          <a:ea typeface="+mn-ea"/>
                          <a:cs typeface="+mn-cs"/>
                        </a:rPr>
                        <a:t> </a:t>
                      </a:r>
                      <a:r>
                        <a:rPr lang="en-GB" sz="1800" b="0" i="0" kern="1200" dirty="0">
                          <a:solidFill>
                            <a:schemeClr val="dk1"/>
                          </a:solidFill>
                          <a:effectLst/>
                          <a:latin typeface="+mn-lt"/>
                          <a:ea typeface="+mn-ea"/>
                          <a:cs typeface="+mn-cs"/>
                        </a:rPr>
                        <a:t>Strategien. Das Praxisbeispiel ist der </a:t>
                      </a:r>
                      <a:r>
                        <a:rPr lang="en-GB" sz="1800" b="1" i="0" kern="1200" dirty="0">
                          <a:solidFill>
                            <a:schemeClr val="dk1"/>
                          </a:solidFill>
                          <a:effectLst/>
                          <a:latin typeface="+mn-lt"/>
                          <a:ea typeface="+mn-ea"/>
                          <a:cs typeface="+mn-cs"/>
                        </a:rPr>
                        <a:t>Wiederaufbau und die </a:t>
                      </a:r>
                      <a:r>
                        <a:rPr lang="en-GB" sz="1800" b="1" i="0" kern="1200" dirty="0" err="1">
                          <a:solidFill>
                            <a:schemeClr val="dk1"/>
                          </a:solidFill>
                          <a:effectLst/>
                          <a:latin typeface="+mn-lt"/>
                          <a:ea typeface="+mn-ea"/>
                          <a:cs typeface="+mn-cs"/>
                        </a:rPr>
                        <a:t>Sanierung</a:t>
                      </a:r>
                      <a:r>
                        <a:rPr lang="en-GB" sz="1800" b="1" i="0" kern="1200" dirty="0">
                          <a:solidFill>
                            <a:schemeClr val="dk1"/>
                          </a:solidFill>
                          <a:effectLst/>
                          <a:latin typeface="+mn-lt"/>
                          <a:ea typeface="+mn-ea"/>
                          <a:cs typeface="+mn-cs"/>
                        </a:rPr>
                        <a:t>.</a:t>
                      </a:r>
                      <a:endParaRPr lang="en-GB" sz="1800" b="0" i="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1011420"/>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b="1" kern="1200" dirty="0">
                          <a:solidFill>
                            <a:schemeClr val="bg1"/>
                          </a:solidFill>
                          <a:latin typeface="+mn-lt"/>
                          <a:ea typeface="+mn-ea"/>
                          <a:cs typeface="+mn-cs"/>
                        </a:rPr>
                        <a:t>Stufe 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kern="1200" dirty="0">
                          <a:solidFill>
                            <a:schemeClr val="bg1"/>
                          </a:solidFill>
                          <a:effectLst/>
                          <a:latin typeface="+mn-lt"/>
                          <a:ea typeface="+mn-ea"/>
                          <a:cs typeface="+mn-cs"/>
                        </a:rPr>
                        <a:t>Auflösung </a:t>
                      </a:r>
                    </a:p>
                    <a:p>
                      <a:endParaRPr lang="en-IE" sz="2000" b="0"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6D6E"/>
                    </a:solidFill>
                  </a:tcPr>
                </a:tc>
                <a:tc>
                  <a:txBody>
                    <a:bodyPr/>
                    <a:lstStyle/>
                    <a:p>
                      <a:r>
                        <a:rPr lang="de-DE" sz="1800" b="0" i="0" kern="1200" noProof="0" dirty="0">
                          <a:solidFill>
                            <a:schemeClr val="dk1"/>
                          </a:solidFill>
                          <a:effectLst/>
                          <a:latin typeface="+mn-lt"/>
                          <a:ea typeface="+mn-ea"/>
                          <a:cs typeface="+mn-cs"/>
                        </a:rPr>
                        <a:t>In dieser Phase werden alle Anstrengungen darauf gerichtet, </a:t>
                      </a:r>
                      <a:r>
                        <a:rPr lang="de-DE" sz="1800" b="1" i="0" kern="1200" noProof="0" dirty="0">
                          <a:solidFill>
                            <a:srgbClr val="F27954"/>
                          </a:solidFill>
                          <a:effectLst/>
                          <a:latin typeface="+mn-lt"/>
                          <a:ea typeface="+mn-ea"/>
                          <a:cs typeface="+mn-cs"/>
                        </a:rPr>
                        <a:t>zur früheren Routine zurückzukehren </a:t>
                      </a:r>
                      <a:r>
                        <a:rPr lang="de-DE" sz="1800" b="0" i="0" kern="1200" noProof="0" dirty="0">
                          <a:solidFill>
                            <a:schemeClr val="dk1"/>
                          </a:solidFill>
                          <a:effectLst/>
                          <a:latin typeface="+mn-lt"/>
                          <a:ea typeface="+mn-ea"/>
                          <a:cs typeface="+mn-cs"/>
                        </a:rPr>
                        <a:t>und die vorherigen </a:t>
                      </a:r>
                      <a:r>
                        <a:rPr lang="de-DE" sz="1800" b="1" i="0" kern="1200" noProof="0" dirty="0">
                          <a:solidFill>
                            <a:schemeClr val="dk1"/>
                          </a:solidFill>
                          <a:effectLst/>
                          <a:latin typeface="+mn-lt"/>
                          <a:ea typeface="+mn-ea"/>
                          <a:cs typeface="+mn-cs"/>
                        </a:rPr>
                        <a:t>Entscheidungen zu überprüfen</a:t>
                      </a:r>
                      <a:r>
                        <a:rPr lang="de-DE" sz="1800" b="0" i="0" kern="1200" noProof="0" dirty="0">
                          <a:solidFill>
                            <a:schemeClr val="dk1"/>
                          </a:solidFill>
                          <a:effectLst/>
                          <a:latin typeface="+mn-lt"/>
                          <a:ea typeface="+mn-ea"/>
                          <a:cs typeface="+mn-cs"/>
                        </a:rPr>
                        <a:t>. Auch </a:t>
                      </a:r>
                      <a:r>
                        <a:rPr lang="de-DE" sz="1800" b="1" i="0" kern="1200" noProof="0" dirty="0">
                          <a:solidFill>
                            <a:schemeClr val="dk1"/>
                          </a:solidFill>
                          <a:effectLst/>
                          <a:latin typeface="+mn-lt"/>
                          <a:ea typeface="+mn-ea"/>
                          <a:cs typeface="+mn-cs"/>
                        </a:rPr>
                        <a:t>verfahrenstechnische Verbesserungen </a:t>
                      </a:r>
                      <a:r>
                        <a:rPr lang="de-DE" sz="1800" b="0" i="0" kern="1200" noProof="0" dirty="0">
                          <a:solidFill>
                            <a:schemeClr val="dk1"/>
                          </a:solidFill>
                          <a:effectLst/>
                          <a:latin typeface="+mn-lt"/>
                          <a:ea typeface="+mn-ea"/>
                          <a:cs typeface="+mn-cs"/>
                        </a:rPr>
                        <a:t>sind erforderlich.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4977624"/>
                  </a:ext>
                </a:extLst>
              </a:tr>
            </a:tbl>
          </a:graphicData>
        </a:graphic>
      </p:graphicFrame>
    </p:spTree>
    <p:extLst>
      <p:ext uri="{BB962C8B-B14F-4D97-AF65-F5344CB8AC3E}">
        <p14:creationId xmlns:p14="http://schemas.microsoft.com/office/powerpoint/2010/main" val="3715423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449C534-372D-D71B-E7DD-31417374536D}"/>
              </a:ext>
            </a:extLst>
          </p:cNvPr>
          <p:cNvSpPr>
            <a:spLocks noGrp="1"/>
          </p:cNvSpPr>
          <p:nvPr>
            <p:ph type="body" sz="quarter" idx="18"/>
          </p:nvPr>
        </p:nvSpPr>
        <p:spPr>
          <a:xfrm>
            <a:off x="1214131" y="1177730"/>
            <a:ext cx="5323303" cy="5590931"/>
          </a:xfrm>
        </p:spPr>
        <p:txBody>
          <a:bodyPr>
            <a:normAutofit fontScale="85000" lnSpcReduction="10000"/>
          </a:bodyPr>
          <a:lstStyle/>
          <a:p>
            <a:pPr marL="0" indent="0">
              <a:lnSpc>
                <a:spcPct val="110000"/>
              </a:lnSpc>
              <a:spcBef>
                <a:spcPts val="0"/>
              </a:spcBef>
            </a:pPr>
            <a:r>
              <a:rPr lang="en-GB" b="1" i="0" dirty="0">
                <a:effectLst/>
              </a:rPr>
              <a:t>Die katalanische Hauptstadt ist berüchtigt für Taschendiebstähle</a:t>
            </a:r>
            <a:r>
              <a:rPr lang="en-GB" b="0" i="0" dirty="0">
                <a:effectLst/>
              </a:rPr>
              <a:t>. Nach Angaben des spanischen Innenministeriums gab es 2018 durchschnittlich 12 Raubüberfälle pro Stunde. Der starke Rückgang der Straßenraubüberfälle im Jahr 2021 - ein Minus von 56 Prozent im Vergleich zu 2019 - lässt vermuten, dass der Rückgang der Touristenzahlen einen großen Anteil daran hat. </a:t>
            </a:r>
          </a:p>
          <a:p>
            <a:pPr marL="0" indent="0">
              <a:lnSpc>
                <a:spcPct val="110000"/>
              </a:lnSpc>
              <a:spcBef>
                <a:spcPts val="0"/>
              </a:spcBef>
            </a:pPr>
            <a:endParaRPr lang="en-GB" b="0" i="0" dirty="0">
              <a:effectLst/>
            </a:endParaRPr>
          </a:p>
          <a:p>
            <a:pPr marL="0" indent="0">
              <a:lnSpc>
                <a:spcPct val="110000"/>
              </a:lnSpc>
              <a:spcBef>
                <a:spcPts val="0"/>
              </a:spcBef>
            </a:pPr>
            <a:r>
              <a:rPr lang="en-GB" i="0" dirty="0">
                <a:effectLst/>
              </a:rPr>
              <a:t>Lokalen Medienberichten zufolge wurden an einem einzigen Wochenende vom 20. und 21. Mai 2022 mehr als 80 Personen festgenommen, größtenteils wegen Diebstahls.</a:t>
            </a:r>
            <a:endParaRPr lang="en-GB" dirty="0"/>
          </a:p>
          <a:p>
            <a:pPr marL="0" indent="0">
              <a:lnSpc>
                <a:spcPct val="110000"/>
              </a:lnSpc>
              <a:spcBef>
                <a:spcPts val="0"/>
              </a:spcBef>
            </a:pPr>
            <a:endParaRPr lang="en-GB" b="0" i="0" dirty="0">
              <a:effectLst/>
            </a:endParaRPr>
          </a:p>
          <a:p>
            <a:pPr marL="0" indent="0" algn="ctr">
              <a:lnSpc>
                <a:spcPct val="110000"/>
              </a:lnSpc>
              <a:spcBef>
                <a:spcPts val="0"/>
              </a:spcBef>
            </a:pPr>
            <a:r>
              <a:rPr lang="en-GB" b="1" i="1" dirty="0">
                <a:effectLst/>
              </a:rPr>
              <a:t>Im Jahr 2018 gab es durchschnittlich 12 Raubüberfälle pro Stunde.</a:t>
            </a:r>
            <a:endParaRPr lang="en-IE" dirty="0"/>
          </a:p>
        </p:txBody>
      </p:sp>
      <p:sp>
        <p:nvSpPr>
          <p:cNvPr id="5" name="Text Placeholder 4">
            <a:extLst>
              <a:ext uri="{FF2B5EF4-FFF2-40B4-BE49-F238E27FC236}">
                <a16:creationId xmlns:a16="http://schemas.microsoft.com/office/drawing/2014/main" id="{0E53599F-7CD0-BBA8-B267-4240D832C3B1}"/>
              </a:ext>
            </a:extLst>
          </p:cNvPr>
          <p:cNvSpPr>
            <a:spLocks noGrp="1"/>
          </p:cNvSpPr>
          <p:nvPr>
            <p:ph type="body" sz="quarter" idx="16"/>
          </p:nvPr>
        </p:nvSpPr>
        <p:spPr>
          <a:xfrm>
            <a:off x="1214131" y="304399"/>
            <a:ext cx="5903143" cy="582221"/>
          </a:xfrm>
        </p:spPr>
        <p:txBody>
          <a:bodyPr>
            <a:normAutofit fontScale="77500" lnSpcReduction="20000"/>
          </a:bodyPr>
          <a:lstStyle/>
          <a:p>
            <a:r>
              <a:rPr lang="en-IE" dirty="0"/>
              <a:t>Kriminalitätskrise, Barcelona, Spanien </a:t>
            </a:r>
          </a:p>
        </p:txBody>
      </p:sp>
      <p:sp>
        <p:nvSpPr>
          <p:cNvPr id="11" name="TextBox 10">
            <a:extLst>
              <a:ext uri="{FF2B5EF4-FFF2-40B4-BE49-F238E27FC236}">
                <a16:creationId xmlns:a16="http://schemas.microsoft.com/office/drawing/2014/main" id="{858C9E4F-2CF4-46E3-AE1D-FBA4E2CCDE70}"/>
              </a:ext>
            </a:extLst>
          </p:cNvPr>
          <p:cNvSpPr txBox="1"/>
          <p:nvPr/>
        </p:nvSpPr>
        <p:spPr>
          <a:xfrm>
            <a:off x="8291116" y="6092288"/>
            <a:ext cx="3005958" cy="400110"/>
          </a:xfrm>
          <a:prstGeom prst="rect">
            <a:avLst/>
          </a:prstGeom>
          <a:noFill/>
        </p:spPr>
        <p:txBody>
          <a:bodyPr wrap="square" rtlCol="0">
            <a:spAutoFit/>
          </a:bodyPr>
          <a:lstStyle/>
          <a:p>
            <a:pPr algn="ctr"/>
            <a:r>
              <a:rPr lang="en-IE" sz="2000" dirty="0">
                <a:solidFill>
                  <a:srgbClr val="F27954"/>
                </a:solidFill>
                <a:hlinkClick r:id="rId2">
                  <a:extLst>
                    <a:ext uri="{A12FA001-AC4F-418D-AE19-62706E023703}">
                      <ahyp:hlinkClr xmlns:ahyp="http://schemas.microsoft.com/office/drawing/2018/hyperlinkcolor" val="tx"/>
                    </a:ext>
                  </a:extLst>
                </a:hlinkClick>
              </a:rPr>
              <a:t>Artike</a:t>
            </a:r>
            <a:r>
              <a:rPr lang="en-IE" sz="2000" dirty="0"/>
              <a:t>l </a:t>
            </a:r>
          </a:p>
        </p:txBody>
      </p:sp>
      <p:sp>
        <p:nvSpPr>
          <p:cNvPr id="2" name="TextBox 1">
            <a:hlinkClick r:id="rId3"/>
            <a:extLst>
              <a:ext uri="{FF2B5EF4-FFF2-40B4-BE49-F238E27FC236}">
                <a16:creationId xmlns:a16="http://schemas.microsoft.com/office/drawing/2014/main" id="{0FAE4720-6049-FE61-F546-F748E90B4197}"/>
              </a:ext>
            </a:extLst>
          </p:cNvPr>
          <p:cNvSpPr txBox="1"/>
          <p:nvPr/>
        </p:nvSpPr>
        <p:spPr>
          <a:xfrm>
            <a:off x="7255259" y="-12652"/>
            <a:ext cx="4936741" cy="2185214"/>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rPr>
              <a:t>Barcelona initiiert Krisenmanagementplan für verschiedene Stadien der Taschendiebstahlskrise</a:t>
            </a:r>
            <a:endParaRPr lang="en-IE" dirty="0">
              <a:solidFill>
                <a:schemeClr val="bg1"/>
              </a:solidFill>
            </a:endParaRPr>
          </a:p>
        </p:txBody>
      </p:sp>
      <p:pic>
        <p:nvPicPr>
          <p:cNvPr id="4" name="Picture 9">
            <a:hlinkClick r:id="rId2"/>
            <a:extLst>
              <a:ext uri="{FF2B5EF4-FFF2-40B4-BE49-F238E27FC236}">
                <a16:creationId xmlns:a16="http://schemas.microsoft.com/office/drawing/2014/main" id="{9FBA5170-06FA-854C-EC1F-CDBF876B5C26}"/>
              </a:ext>
            </a:extLst>
          </p:cNvPr>
          <p:cNvPicPr>
            <a:picLocks noChangeAspect="1"/>
          </p:cNvPicPr>
          <p:nvPr/>
        </p:nvPicPr>
        <p:blipFill>
          <a:blip r:embed="rId4"/>
          <a:stretch>
            <a:fillRect/>
          </a:stretch>
        </p:blipFill>
        <p:spPr>
          <a:xfrm>
            <a:off x="7255261" y="2657283"/>
            <a:ext cx="4936739" cy="3635060"/>
          </a:xfrm>
          <a:prstGeom prst="rect">
            <a:avLst/>
          </a:prstGeom>
        </p:spPr>
      </p:pic>
      <p:pic>
        <p:nvPicPr>
          <p:cNvPr id="3" name="Graphic 2" descr="Touchscreen with solid fill">
            <a:extLst>
              <a:ext uri="{FF2B5EF4-FFF2-40B4-BE49-F238E27FC236}">
                <a16:creationId xmlns:a16="http://schemas.microsoft.com/office/drawing/2014/main" id="{3BFBA4EA-0FA1-572F-EAC5-CBD9DBA9CF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4144" y="5835143"/>
            <a:ext cx="914400" cy="914400"/>
          </a:xfrm>
          <a:prstGeom prst="rect">
            <a:avLst/>
          </a:prstGeom>
        </p:spPr>
      </p:pic>
    </p:spTree>
    <p:extLst>
      <p:ext uri="{BB962C8B-B14F-4D97-AF65-F5344CB8AC3E}">
        <p14:creationId xmlns:p14="http://schemas.microsoft.com/office/powerpoint/2010/main" val="777220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34567E-0B6D-9336-47A2-35E2723AA1C8}"/>
              </a:ext>
            </a:extLst>
          </p:cNvPr>
          <p:cNvSpPr txBox="1"/>
          <p:nvPr/>
        </p:nvSpPr>
        <p:spPr>
          <a:xfrm>
            <a:off x="7229475" y="4907982"/>
            <a:ext cx="4962523" cy="615553"/>
          </a:xfrm>
          <a:prstGeom prst="rect">
            <a:avLst/>
          </a:prstGeom>
          <a:solidFill>
            <a:srgbClr val="F27954"/>
          </a:solidFill>
        </p:spPr>
        <p:txBody>
          <a:bodyPr wrap="square" rtlCol="0">
            <a:spAutoFit/>
          </a:bodyPr>
          <a:lstStyle/>
          <a:p>
            <a:pPr algn="ctr"/>
            <a:r>
              <a:rPr lang="en-IE" sz="1600" b="1" dirty="0">
                <a:solidFill>
                  <a:schemeClr val="bg1"/>
                </a:solidFill>
                <a:hlinkClick r:id="rId2">
                  <a:extLst>
                    <a:ext uri="{A12FA001-AC4F-418D-AE19-62706E023703}">
                      <ahyp:hlinkClr xmlns:ahyp="http://schemas.microsoft.com/office/drawing/2018/hyperlinkcolor" val="tx"/>
                    </a:ext>
                  </a:extLst>
                </a:hlinkClick>
              </a:rPr>
              <a:t>Strategie 'Operation Sommer'</a:t>
            </a:r>
          </a:p>
          <a:p>
            <a:pPr algn="ctr"/>
            <a:r>
              <a:rPr lang="en-IE" sz="1600" dirty="0">
                <a:solidFill>
                  <a:schemeClr val="bg1"/>
                </a:solidFill>
                <a:hlinkClick r:id="rId2">
                  <a:extLst>
                    <a:ext uri="{A12FA001-AC4F-418D-AE19-62706E023703}">
                      <ahyp:hlinkClr xmlns:ahyp="http://schemas.microsoft.com/office/drawing/2018/hyperlinkcolor" val="tx"/>
                    </a:ext>
                  </a:extLst>
                </a:hlinkClick>
              </a:rPr>
              <a:t>Artikel 1 </a:t>
            </a:r>
            <a:r>
              <a:rPr lang="en-IE" sz="1600" dirty="0">
                <a:solidFill>
                  <a:schemeClr val="bg1"/>
                </a:solidFill>
              </a:rPr>
              <a:t>, </a:t>
            </a:r>
            <a:r>
              <a:rPr lang="en-IE" sz="1600" dirty="0">
                <a:solidFill>
                  <a:schemeClr val="bg1"/>
                </a:solidFill>
                <a:hlinkClick r:id="rId3">
                  <a:extLst>
                    <a:ext uri="{A12FA001-AC4F-418D-AE19-62706E023703}">
                      <ahyp:hlinkClr xmlns:ahyp="http://schemas.microsoft.com/office/drawing/2018/hyperlinkcolor" val="tx"/>
                    </a:ext>
                  </a:extLst>
                </a:hlinkClick>
              </a:rPr>
              <a:t>Artikel 2, </a:t>
            </a:r>
            <a:r>
              <a:rPr lang="en-IE" sz="1600" dirty="0">
                <a:solidFill>
                  <a:schemeClr val="bg1"/>
                </a:solidFill>
                <a:hlinkClick r:id="rId4">
                  <a:extLst>
                    <a:ext uri="{A12FA001-AC4F-418D-AE19-62706E023703}">
                      <ahyp:hlinkClr xmlns:ahyp="http://schemas.microsoft.com/office/drawing/2018/hyperlinkcolor" val="tx"/>
                    </a:ext>
                  </a:extLst>
                </a:hlinkClick>
              </a:rPr>
              <a:t>Artikel </a:t>
            </a:r>
            <a:r>
              <a:rPr lang="en-IE" dirty="0">
                <a:solidFill>
                  <a:schemeClr val="bg1"/>
                </a:solidFill>
                <a:hlinkClick r:id="rId4">
                  <a:extLst>
                    <a:ext uri="{A12FA001-AC4F-418D-AE19-62706E023703}">
                      <ahyp:hlinkClr xmlns:ahyp="http://schemas.microsoft.com/office/drawing/2018/hyperlinkcolor" val="tx"/>
                    </a:ext>
                  </a:extLst>
                </a:hlinkClick>
              </a:rPr>
              <a:t>3 </a:t>
            </a:r>
            <a:endParaRPr lang="en-IE" dirty="0">
              <a:solidFill>
                <a:schemeClr val="bg1"/>
              </a:solidFill>
            </a:endParaRPr>
          </a:p>
        </p:txBody>
      </p:sp>
      <p:sp>
        <p:nvSpPr>
          <p:cNvPr id="7" name="Text Placeholder 5">
            <a:extLst>
              <a:ext uri="{FF2B5EF4-FFF2-40B4-BE49-F238E27FC236}">
                <a16:creationId xmlns:a16="http://schemas.microsoft.com/office/drawing/2014/main" id="{53DBECD2-E737-E866-2AF6-393E46576FB9}"/>
              </a:ext>
            </a:extLst>
          </p:cNvPr>
          <p:cNvSpPr txBox="1">
            <a:spLocks/>
          </p:cNvSpPr>
          <p:nvPr/>
        </p:nvSpPr>
        <p:spPr>
          <a:xfrm>
            <a:off x="1135117" y="675567"/>
            <a:ext cx="6094358" cy="574580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0" i="0" kern="1200" spc="0" dirty="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t>Der neue 7-teilige </a:t>
            </a:r>
            <a:r>
              <a:rPr lang="en-GB" sz="2200" b="1" dirty="0"/>
              <a:t>"Operation Summer </a:t>
            </a:r>
            <a:r>
              <a:rPr lang="en-GB" sz="2200" dirty="0"/>
              <a:t>Plan" der Stadt zur Bekämpfung der Kriminalität in folgenden Bereichen</a:t>
            </a:r>
          </a:p>
          <a:p>
            <a:endParaRPr lang="en-GB" sz="2200" dirty="0"/>
          </a:p>
          <a:p>
            <a:pPr marL="457200" indent="-457200">
              <a:buFont typeface="+mj-lt"/>
              <a:buAutoNum type="arabicPeriod"/>
            </a:pPr>
            <a:r>
              <a:rPr lang="en-GB" sz="2200" dirty="0"/>
              <a:t> 12 % oder 349 mehr Polizeibeamte in den verkehrsreichsten Gebieten, sowohl in Zivil als auch in Uniform</a:t>
            </a:r>
          </a:p>
          <a:p>
            <a:pPr marL="457200" indent="-457200">
              <a:buFont typeface="+mj-lt"/>
              <a:buAutoNum type="arabicPeriod"/>
            </a:pPr>
            <a:r>
              <a:rPr lang="en-GB" sz="2200" dirty="0"/>
              <a:t>Aufstockung des städtischen Sicherheitsbudgets um 16 %.</a:t>
            </a:r>
          </a:p>
          <a:p>
            <a:pPr marL="457200" indent="-457200">
              <a:buFont typeface="+mj-lt"/>
              <a:buAutoNum type="arabicPeriod"/>
            </a:pPr>
            <a:r>
              <a:rPr lang="en-GB" sz="2200" dirty="0"/>
              <a:t>Härtere Strafen für Wiederholungstäter </a:t>
            </a:r>
          </a:p>
          <a:p>
            <a:pPr marL="457200" indent="-457200">
              <a:buFont typeface="+mj-lt"/>
              <a:buAutoNum type="arabicPeriod"/>
            </a:pPr>
            <a:r>
              <a:rPr lang="en-GB" sz="2200" dirty="0"/>
              <a:t>Entwicklung eines speziellen </a:t>
            </a:r>
            <a:r>
              <a:rPr lang="en-GB" sz="2200" b="1" dirty="0">
                <a:hlinkClick r:id="rId5">
                  <a:extLst>
                    <a:ext uri="{A12FA001-AC4F-418D-AE19-62706E023703}">
                      <ahyp:hlinkClr xmlns:ahyp="http://schemas.microsoft.com/office/drawing/2018/hyperlinkcolor" val="tx"/>
                    </a:ext>
                  </a:extLst>
                </a:hlinkClick>
              </a:rPr>
              <a:t>Reiseführers </a:t>
            </a:r>
            <a:r>
              <a:rPr lang="en-GB" sz="2200" dirty="0"/>
              <a:t>für </a:t>
            </a:r>
            <a:r>
              <a:rPr lang="en-GB" sz="2200" dirty="0" err="1"/>
              <a:t>Touristen</a:t>
            </a:r>
            <a:endParaRPr lang="en-GB" sz="2200" dirty="0"/>
          </a:p>
          <a:p>
            <a:pPr marL="457200" indent="-457200">
              <a:buFont typeface="+mj-lt"/>
              <a:buAutoNum type="arabicPeriod"/>
            </a:pPr>
            <a:r>
              <a:rPr lang="en-GB" sz="2200" dirty="0"/>
              <a:t>90 Beamte patrouillieren mit 32 zusätzlichen Fahrzeugen an der Strandpromenade</a:t>
            </a:r>
          </a:p>
          <a:p>
            <a:pPr marL="457200" indent="-457200">
              <a:buFont typeface="+mj-lt"/>
              <a:buAutoNum type="arabicPeriod"/>
            </a:pPr>
            <a:r>
              <a:rPr lang="en-GB" sz="2200" dirty="0"/>
              <a:t>Einrichtung von "sicheren Wegen", insbesondere in der Nähe öffentlicher Verkehrsmittel</a:t>
            </a:r>
          </a:p>
        </p:txBody>
      </p:sp>
      <p:sp>
        <p:nvSpPr>
          <p:cNvPr id="8" name="Text Placeholder 4">
            <a:extLst>
              <a:ext uri="{FF2B5EF4-FFF2-40B4-BE49-F238E27FC236}">
                <a16:creationId xmlns:a16="http://schemas.microsoft.com/office/drawing/2014/main" id="{27B5A357-CE54-3FA0-3ECA-29C2DE1CD2D6}"/>
              </a:ext>
            </a:extLst>
          </p:cNvPr>
          <p:cNvSpPr txBox="1">
            <a:spLocks/>
          </p:cNvSpPr>
          <p:nvPr/>
        </p:nvSpPr>
        <p:spPr>
          <a:xfrm>
            <a:off x="1366345" y="230427"/>
            <a:ext cx="5490670" cy="582221"/>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Kampagne 'Operation Sommer'</a:t>
            </a:r>
          </a:p>
        </p:txBody>
      </p:sp>
      <p:pic>
        <p:nvPicPr>
          <p:cNvPr id="2" name="Graphic 1" descr="Touchscreen with solid fill">
            <a:extLst>
              <a:ext uri="{FF2B5EF4-FFF2-40B4-BE49-F238E27FC236}">
                <a16:creationId xmlns:a16="http://schemas.microsoft.com/office/drawing/2014/main" id="{922B59FE-179F-1AC0-0BDB-491CFB9FE3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2497" y="5579712"/>
            <a:ext cx="914400" cy="914400"/>
          </a:xfrm>
          <a:prstGeom prst="rect">
            <a:avLst/>
          </a:prstGeom>
        </p:spPr>
      </p:pic>
      <p:pic>
        <p:nvPicPr>
          <p:cNvPr id="3" name="Picture 5">
            <a:hlinkClick r:id="rId2"/>
            <a:extLst>
              <a:ext uri="{FF2B5EF4-FFF2-40B4-BE49-F238E27FC236}">
                <a16:creationId xmlns:a16="http://schemas.microsoft.com/office/drawing/2014/main" id="{BCB20163-A18A-12EA-3BC6-D5AA8F7609B2}"/>
              </a:ext>
            </a:extLst>
          </p:cNvPr>
          <p:cNvPicPr>
            <a:picLocks noChangeAspect="1"/>
          </p:cNvPicPr>
          <p:nvPr/>
        </p:nvPicPr>
        <p:blipFill>
          <a:blip r:embed="rId8"/>
          <a:stretch>
            <a:fillRect/>
          </a:stretch>
        </p:blipFill>
        <p:spPr>
          <a:xfrm>
            <a:off x="7480002" y="885117"/>
            <a:ext cx="4711998" cy="3465303"/>
          </a:xfrm>
          <a:prstGeom prst="rect">
            <a:avLst/>
          </a:prstGeom>
        </p:spPr>
      </p:pic>
    </p:spTree>
    <p:extLst>
      <p:ext uri="{BB962C8B-B14F-4D97-AF65-F5344CB8AC3E}">
        <p14:creationId xmlns:p14="http://schemas.microsoft.com/office/powerpoint/2010/main" val="3612502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11FD33-80A3-9355-E19D-C774BF5BC948}"/>
              </a:ext>
            </a:extLst>
          </p:cNvPr>
          <p:cNvSpPr>
            <a:spLocks noGrp="1"/>
          </p:cNvSpPr>
          <p:nvPr>
            <p:ph type="body" sz="quarter" idx="16"/>
          </p:nvPr>
        </p:nvSpPr>
        <p:spPr>
          <a:xfrm>
            <a:off x="0" y="0"/>
            <a:ext cx="12192000" cy="820713"/>
          </a:xfrm>
          <a:solidFill>
            <a:srgbClr val="F27954"/>
          </a:solidFill>
        </p:spPr>
        <p:txBody>
          <a:bodyPr anchor="ctr">
            <a:normAutofit/>
          </a:bodyPr>
          <a:lstStyle/>
          <a:p>
            <a:pPr algn="ctr">
              <a:lnSpc>
                <a:spcPct val="100000"/>
              </a:lnSpc>
              <a:spcBef>
                <a:spcPts val="0"/>
              </a:spcBef>
            </a:pPr>
            <a:r>
              <a:rPr lang="en-IE" sz="2800" b="1" dirty="0">
                <a:solidFill>
                  <a:schemeClr val="bg1"/>
                </a:solidFill>
              </a:rPr>
              <a:t>Wie Barcelona </a:t>
            </a:r>
            <a:r>
              <a:rPr lang="en-IE" sz="2800" b="1" dirty="0" err="1">
                <a:solidFill>
                  <a:schemeClr val="bg1"/>
                </a:solidFill>
              </a:rPr>
              <a:t>einen</a:t>
            </a:r>
            <a:r>
              <a:rPr lang="en-IE" sz="2800" b="1" dirty="0">
                <a:solidFill>
                  <a:schemeClr val="bg1"/>
                </a:solidFill>
              </a:rPr>
              <a:t> KMP in verschiedenen Krisenstadien initiierte</a:t>
            </a:r>
          </a:p>
        </p:txBody>
      </p:sp>
      <p:sp>
        <p:nvSpPr>
          <p:cNvPr id="9" name="TextBox 8">
            <a:extLst>
              <a:ext uri="{FF2B5EF4-FFF2-40B4-BE49-F238E27FC236}">
                <a16:creationId xmlns:a16="http://schemas.microsoft.com/office/drawing/2014/main" id="{09AB6918-A392-7F4D-93AC-FE9E29167479}"/>
              </a:ext>
            </a:extLst>
          </p:cNvPr>
          <p:cNvSpPr txBox="1"/>
          <p:nvPr/>
        </p:nvSpPr>
        <p:spPr>
          <a:xfrm>
            <a:off x="4017580" y="1167706"/>
            <a:ext cx="3502573" cy="2339102"/>
          </a:xfrm>
          <a:prstGeom prst="rect">
            <a:avLst/>
          </a:prstGeom>
          <a:noFill/>
        </p:spPr>
        <p:txBody>
          <a:bodyPr wrap="square" rtlCol="0">
            <a:spAutoFit/>
          </a:bodyPr>
          <a:lstStyle/>
          <a:p>
            <a:pPr algn="ctr"/>
            <a:r>
              <a:rPr lang="en-IE" sz="2400" b="1" dirty="0">
                <a:solidFill>
                  <a:srgbClr val="F27954"/>
                </a:solidFill>
              </a:rPr>
              <a:t>Stufe 2 </a:t>
            </a:r>
          </a:p>
          <a:p>
            <a:pPr algn="ctr"/>
            <a:r>
              <a:rPr lang="en-IE" sz="2400" b="1" dirty="0" err="1">
                <a:solidFill>
                  <a:srgbClr val="F27954"/>
                </a:solidFill>
              </a:rPr>
              <a:t>Reaktion</a:t>
            </a:r>
            <a:endParaRPr lang="en-IE" sz="2400" b="1" dirty="0">
              <a:solidFill>
                <a:srgbClr val="F27954"/>
              </a:solidFill>
            </a:endParaRPr>
          </a:p>
          <a:p>
            <a:pPr algn="ctr"/>
            <a:r>
              <a:rPr lang="en-IE" sz="2200" b="1" dirty="0"/>
              <a:t>Analyse der Risikostufen und Auswirkungen</a:t>
            </a:r>
          </a:p>
          <a:p>
            <a:pPr algn="ctr"/>
            <a:r>
              <a:rPr lang="en-IE" i="1" dirty="0">
                <a:solidFill>
                  <a:srgbClr val="4D4D4D"/>
                </a:solidFill>
              </a:rPr>
              <a:t>z. B. Ort, Häufigkeit, Zeitrahmen, Schweregrad der Überfälle, Gewalttätigkeit usw.</a:t>
            </a:r>
          </a:p>
        </p:txBody>
      </p:sp>
      <p:sp>
        <p:nvSpPr>
          <p:cNvPr id="10" name="TextBox 9">
            <a:extLst>
              <a:ext uri="{FF2B5EF4-FFF2-40B4-BE49-F238E27FC236}">
                <a16:creationId xmlns:a16="http://schemas.microsoft.com/office/drawing/2014/main" id="{43740D17-95BF-CE50-2099-7FC2E3B8E373}"/>
              </a:ext>
            </a:extLst>
          </p:cNvPr>
          <p:cNvSpPr txBox="1"/>
          <p:nvPr/>
        </p:nvSpPr>
        <p:spPr>
          <a:xfrm>
            <a:off x="299543" y="1167706"/>
            <a:ext cx="3731173" cy="2308324"/>
          </a:xfrm>
          <a:prstGeom prst="rect">
            <a:avLst/>
          </a:prstGeom>
          <a:noFill/>
        </p:spPr>
        <p:txBody>
          <a:bodyPr wrap="square" rtlCol="0">
            <a:spAutoFit/>
          </a:bodyPr>
          <a:lstStyle/>
          <a:p>
            <a:pPr algn="ctr"/>
            <a:r>
              <a:rPr lang="en-IE" sz="2400" b="1" dirty="0">
                <a:solidFill>
                  <a:srgbClr val="F27954"/>
                </a:solidFill>
              </a:rPr>
              <a:t>Stufe 1 Vorbereitung/Minderung</a:t>
            </a:r>
          </a:p>
          <a:p>
            <a:pPr algn="ctr"/>
            <a:r>
              <a:rPr lang="en-IE" sz="2000" b="1" dirty="0"/>
              <a:t>Identifizieren und </a:t>
            </a:r>
            <a:r>
              <a:rPr lang="en-IE" sz="2000" b="1" dirty="0" err="1"/>
              <a:t>klären</a:t>
            </a:r>
            <a:r>
              <a:rPr lang="en-IE" sz="2000" b="1" dirty="0"/>
              <a:t> des Problems/der Herausforderung, bevor es passiert</a:t>
            </a:r>
          </a:p>
          <a:p>
            <a:pPr algn="ctr"/>
            <a:r>
              <a:rPr lang="en-IE" i="1" dirty="0">
                <a:solidFill>
                  <a:srgbClr val="4D4D4D"/>
                </a:solidFill>
              </a:rPr>
              <a:t>z. B. zu viele Touristen, die </a:t>
            </a:r>
            <a:r>
              <a:rPr lang="en-IE" i="1" dirty="0" err="1">
                <a:solidFill>
                  <a:srgbClr val="4D4D4D"/>
                </a:solidFill>
              </a:rPr>
              <a:t>ausgeraubt</a:t>
            </a:r>
            <a:r>
              <a:rPr lang="en-IE" i="1" dirty="0">
                <a:solidFill>
                  <a:srgbClr val="4D4D4D"/>
                </a:solidFill>
              </a:rPr>
              <a:t> </a:t>
            </a:r>
            <a:r>
              <a:rPr lang="en-IE" i="1" dirty="0" err="1">
                <a:solidFill>
                  <a:srgbClr val="4D4D4D"/>
                </a:solidFill>
              </a:rPr>
              <a:t>werden</a:t>
            </a:r>
            <a:r>
              <a:rPr lang="en-IE" i="1" dirty="0">
                <a:solidFill>
                  <a:srgbClr val="4D4D4D"/>
                </a:solidFill>
              </a:rPr>
              <a:t>.</a:t>
            </a:r>
          </a:p>
        </p:txBody>
      </p:sp>
      <p:sp>
        <p:nvSpPr>
          <p:cNvPr id="11" name="TextBox 10">
            <a:extLst>
              <a:ext uri="{FF2B5EF4-FFF2-40B4-BE49-F238E27FC236}">
                <a16:creationId xmlns:a16="http://schemas.microsoft.com/office/drawing/2014/main" id="{62936C09-DFE2-29F5-BE19-D75ADA0A7BC6}"/>
              </a:ext>
            </a:extLst>
          </p:cNvPr>
          <p:cNvSpPr txBox="1"/>
          <p:nvPr/>
        </p:nvSpPr>
        <p:spPr>
          <a:xfrm>
            <a:off x="8255142" y="1106989"/>
            <a:ext cx="3747114" cy="2339102"/>
          </a:xfrm>
          <a:prstGeom prst="rect">
            <a:avLst/>
          </a:prstGeom>
          <a:noFill/>
        </p:spPr>
        <p:txBody>
          <a:bodyPr wrap="square" rtlCol="0">
            <a:spAutoFit/>
          </a:bodyPr>
          <a:lstStyle/>
          <a:p>
            <a:pPr algn="ctr"/>
            <a:r>
              <a:rPr lang="en-IE" sz="2400" b="1" dirty="0">
                <a:solidFill>
                  <a:srgbClr val="F27954"/>
                </a:solidFill>
              </a:rPr>
              <a:t>Schritt 3 </a:t>
            </a:r>
            <a:r>
              <a:rPr lang="en-IE" sz="2400" b="1" dirty="0" err="1">
                <a:solidFill>
                  <a:srgbClr val="F27954"/>
                </a:solidFill>
              </a:rPr>
              <a:t>Wiederherstellung</a:t>
            </a:r>
            <a:r>
              <a:rPr lang="en-IE" sz="2400" b="1" dirty="0">
                <a:solidFill>
                  <a:srgbClr val="F27954"/>
                </a:solidFill>
              </a:rPr>
              <a:t>/Analyse</a:t>
            </a:r>
          </a:p>
          <a:p>
            <a:pPr algn="ctr"/>
            <a:r>
              <a:rPr lang="en-IE" sz="2200" b="1" dirty="0" err="1"/>
              <a:t>Analysiere</a:t>
            </a:r>
            <a:r>
              <a:rPr lang="en-IE" sz="2200" b="1" dirty="0"/>
              <a:t>, warum es passiert und </a:t>
            </a:r>
            <a:r>
              <a:rPr lang="en-IE" sz="2200" b="1" dirty="0" err="1"/>
              <a:t>warum</a:t>
            </a:r>
            <a:r>
              <a:rPr lang="en-IE" sz="2200" b="1" dirty="0"/>
              <a:t> </a:t>
            </a:r>
            <a:r>
              <a:rPr lang="en-IE" sz="2200" b="1" dirty="0" err="1"/>
              <a:t>bei</a:t>
            </a:r>
            <a:r>
              <a:rPr lang="en-IE" sz="2200" b="1" dirty="0"/>
              <a:t> Touristen</a:t>
            </a:r>
          </a:p>
          <a:p>
            <a:pPr algn="ctr"/>
            <a:r>
              <a:rPr lang="en-IE" i="1" dirty="0">
                <a:solidFill>
                  <a:srgbClr val="4D4D4D"/>
                </a:solidFill>
              </a:rPr>
              <a:t>z. B. </a:t>
            </a:r>
            <a:r>
              <a:rPr lang="en-IE" i="1" dirty="0" err="1">
                <a:solidFill>
                  <a:srgbClr val="4D4D4D"/>
                </a:solidFill>
              </a:rPr>
              <a:t>ob</a:t>
            </a:r>
            <a:r>
              <a:rPr lang="en-IE" i="1" dirty="0">
                <a:solidFill>
                  <a:srgbClr val="4D4D4D"/>
                </a:solidFill>
              </a:rPr>
              <a:t> es </a:t>
            </a:r>
            <a:r>
              <a:rPr lang="en-IE" i="1" dirty="0" err="1">
                <a:solidFill>
                  <a:srgbClr val="4D4D4D"/>
                </a:solidFill>
              </a:rPr>
              <a:t>vor</a:t>
            </a:r>
            <a:r>
              <a:rPr lang="en-IE" i="1" dirty="0">
                <a:solidFill>
                  <a:srgbClr val="4D4D4D"/>
                </a:solidFill>
              </a:rPr>
              <a:t> </a:t>
            </a:r>
            <a:r>
              <a:rPr lang="en-IE" i="1" dirty="0" err="1">
                <a:solidFill>
                  <a:srgbClr val="4D4D4D"/>
                </a:solidFill>
              </a:rPr>
              <a:t>allem</a:t>
            </a:r>
            <a:r>
              <a:rPr lang="en-IE" i="1" dirty="0">
                <a:solidFill>
                  <a:srgbClr val="4D4D4D"/>
                </a:solidFill>
              </a:rPr>
              <a:t> in belebten Gebieten mit touristischen </a:t>
            </a:r>
            <a:r>
              <a:rPr lang="en-IE" i="1" dirty="0" err="1">
                <a:solidFill>
                  <a:srgbClr val="4D4D4D"/>
                </a:solidFill>
              </a:rPr>
              <a:t>Sehenswürdigkeiten</a:t>
            </a:r>
            <a:r>
              <a:rPr lang="en-IE" i="1" dirty="0">
                <a:solidFill>
                  <a:srgbClr val="4D4D4D"/>
                </a:solidFill>
              </a:rPr>
              <a:t> </a:t>
            </a:r>
            <a:r>
              <a:rPr lang="en-IE" i="1" dirty="0" err="1">
                <a:solidFill>
                  <a:srgbClr val="4D4D4D"/>
                </a:solidFill>
              </a:rPr>
              <a:t>geschieht</a:t>
            </a:r>
            <a:r>
              <a:rPr lang="en-IE" i="1" dirty="0">
                <a:solidFill>
                  <a:srgbClr val="4D4D4D"/>
                </a:solidFill>
              </a:rPr>
              <a:t>.</a:t>
            </a:r>
          </a:p>
        </p:txBody>
      </p:sp>
      <p:sp>
        <p:nvSpPr>
          <p:cNvPr id="12" name="TextBox 11">
            <a:extLst>
              <a:ext uri="{FF2B5EF4-FFF2-40B4-BE49-F238E27FC236}">
                <a16:creationId xmlns:a16="http://schemas.microsoft.com/office/drawing/2014/main" id="{36BE2266-39C9-B048-89FB-A123C898B347}"/>
              </a:ext>
            </a:extLst>
          </p:cNvPr>
          <p:cNvSpPr txBox="1"/>
          <p:nvPr/>
        </p:nvSpPr>
        <p:spPr>
          <a:xfrm>
            <a:off x="7910829" y="4070921"/>
            <a:ext cx="4441937" cy="2616101"/>
          </a:xfrm>
          <a:prstGeom prst="rect">
            <a:avLst/>
          </a:prstGeom>
          <a:noFill/>
        </p:spPr>
        <p:txBody>
          <a:bodyPr wrap="square" rtlCol="0">
            <a:spAutoFit/>
          </a:bodyPr>
          <a:lstStyle/>
          <a:p>
            <a:pPr algn="ctr"/>
            <a:r>
              <a:rPr lang="en-IE" sz="2400" b="1" dirty="0">
                <a:solidFill>
                  <a:srgbClr val="F27954"/>
                </a:solidFill>
              </a:rPr>
              <a:t>Schritt 4 </a:t>
            </a:r>
          </a:p>
          <a:p>
            <a:pPr algn="ctr"/>
            <a:r>
              <a:rPr lang="en-IE" sz="2400" b="1" dirty="0" err="1">
                <a:solidFill>
                  <a:srgbClr val="F27954"/>
                </a:solidFill>
              </a:rPr>
              <a:t>Lösungen</a:t>
            </a:r>
            <a:endParaRPr lang="en-IE" sz="2400" b="1" dirty="0">
              <a:solidFill>
                <a:srgbClr val="F27954"/>
              </a:solidFill>
            </a:endParaRPr>
          </a:p>
          <a:p>
            <a:pPr algn="ctr"/>
            <a:r>
              <a:rPr lang="en-IE" sz="2200" b="1" dirty="0" err="1"/>
              <a:t>Bewerten</a:t>
            </a:r>
            <a:r>
              <a:rPr lang="en-IE" sz="2200" b="1" dirty="0"/>
              <a:t> des </a:t>
            </a:r>
            <a:r>
              <a:rPr lang="en-IE" sz="2200" b="1" dirty="0" err="1"/>
              <a:t>Risikos</a:t>
            </a:r>
            <a:r>
              <a:rPr lang="en-IE" sz="2200" b="1" dirty="0"/>
              <a:t> und </a:t>
            </a:r>
            <a:r>
              <a:rPr lang="en-IE" sz="2200" b="1" dirty="0" err="1"/>
              <a:t>Entwickeln</a:t>
            </a:r>
            <a:r>
              <a:rPr lang="en-IE" sz="2200" b="1" dirty="0"/>
              <a:t> von </a:t>
            </a:r>
            <a:r>
              <a:rPr lang="en-IE" sz="2200" b="1" dirty="0" err="1"/>
              <a:t>Lösungen</a:t>
            </a:r>
            <a:r>
              <a:rPr lang="en-IE" sz="2200" b="1" dirty="0"/>
              <a:t> </a:t>
            </a:r>
          </a:p>
          <a:p>
            <a:pPr algn="ctr"/>
            <a:r>
              <a:rPr lang="en-IE" i="1" dirty="0">
                <a:solidFill>
                  <a:srgbClr val="4D4D4D"/>
                </a:solidFill>
              </a:rPr>
              <a:t>z. B. </a:t>
            </a:r>
            <a:r>
              <a:rPr lang="en-IE" i="1" dirty="0" err="1">
                <a:solidFill>
                  <a:srgbClr val="4D4D4D"/>
                </a:solidFill>
              </a:rPr>
              <a:t>Touristen</a:t>
            </a:r>
            <a:r>
              <a:rPr lang="en-IE" i="1" dirty="0">
                <a:solidFill>
                  <a:srgbClr val="4D4D4D"/>
                </a:solidFill>
              </a:rPr>
              <a:t> </a:t>
            </a:r>
            <a:r>
              <a:rPr lang="en-IE" i="1" dirty="0" err="1">
                <a:solidFill>
                  <a:srgbClr val="4D4D4D"/>
                </a:solidFill>
              </a:rPr>
              <a:t>schützen</a:t>
            </a:r>
            <a:r>
              <a:rPr lang="en-IE" i="1" dirty="0">
                <a:solidFill>
                  <a:srgbClr val="4D4D4D"/>
                </a:solidFill>
              </a:rPr>
              <a:t> </a:t>
            </a:r>
            <a:r>
              <a:rPr lang="en-IE" i="1" dirty="0" err="1">
                <a:solidFill>
                  <a:srgbClr val="4D4D4D"/>
                </a:solidFill>
              </a:rPr>
              <a:t>sich</a:t>
            </a:r>
            <a:r>
              <a:rPr lang="en-IE" i="1" dirty="0">
                <a:solidFill>
                  <a:srgbClr val="4D4D4D"/>
                </a:solidFill>
              </a:rPr>
              <a:t> </a:t>
            </a:r>
            <a:r>
              <a:rPr lang="en-IE" i="1" dirty="0" err="1">
                <a:solidFill>
                  <a:srgbClr val="4D4D4D"/>
                </a:solidFill>
              </a:rPr>
              <a:t>nicht</a:t>
            </a:r>
            <a:r>
              <a:rPr lang="en-IE" i="1" dirty="0">
                <a:solidFill>
                  <a:srgbClr val="4D4D4D"/>
                </a:solidFill>
              </a:rPr>
              <a:t> </a:t>
            </a:r>
            <a:r>
              <a:rPr lang="en-IE" i="1" dirty="0" err="1">
                <a:solidFill>
                  <a:srgbClr val="4D4D4D"/>
                </a:solidFill>
              </a:rPr>
              <a:t>richtig</a:t>
            </a:r>
            <a:r>
              <a:rPr lang="en-IE" i="1" dirty="0">
                <a:solidFill>
                  <a:srgbClr val="4D4D4D"/>
                </a:solidFill>
              </a:rPr>
              <a:t>. Lösung: Bereitstellung eines Leitfadens für </a:t>
            </a:r>
            <a:r>
              <a:rPr lang="en-IE" i="1" dirty="0" err="1">
                <a:solidFill>
                  <a:srgbClr val="4D4D4D"/>
                </a:solidFill>
              </a:rPr>
              <a:t>Touristen</a:t>
            </a:r>
            <a:r>
              <a:rPr lang="en-IE" i="1" dirty="0">
                <a:solidFill>
                  <a:srgbClr val="4D4D4D"/>
                </a:solidFill>
              </a:rPr>
              <a:t> und einer Touristen-App, damit sie nicht so auffällig sind.</a:t>
            </a:r>
          </a:p>
        </p:txBody>
      </p:sp>
      <p:sp>
        <p:nvSpPr>
          <p:cNvPr id="13" name="TextBox 12">
            <a:extLst>
              <a:ext uri="{FF2B5EF4-FFF2-40B4-BE49-F238E27FC236}">
                <a16:creationId xmlns:a16="http://schemas.microsoft.com/office/drawing/2014/main" id="{0FDBFEE0-EAFB-AB00-BAD5-0319AED29E8D}"/>
              </a:ext>
            </a:extLst>
          </p:cNvPr>
          <p:cNvSpPr txBox="1"/>
          <p:nvPr/>
        </p:nvSpPr>
        <p:spPr>
          <a:xfrm>
            <a:off x="3904506" y="4016452"/>
            <a:ext cx="3552497" cy="2400657"/>
          </a:xfrm>
          <a:prstGeom prst="rect">
            <a:avLst/>
          </a:prstGeom>
          <a:noFill/>
        </p:spPr>
        <p:txBody>
          <a:bodyPr wrap="square" rtlCol="0">
            <a:spAutoFit/>
          </a:bodyPr>
          <a:lstStyle/>
          <a:p>
            <a:pPr algn="ctr"/>
            <a:r>
              <a:rPr lang="en-IE" sz="2400" b="1" dirty="0">
                <a:solidFill>
                  <a:srgbClr val="F27954"/>
                </a:solidFill>
              </a:rPr>
              <a:t>Schritt 5 </a:t>
            </a:r>
            <a:r>
              <a:rPr lang="en-IE" sz="2400" b="1" dirty="0" err="1">
                <a:solidFill>
                  <a:srgbClr val="F27954"/>
                </a:solidFill>
              </a:rPr>
              <a:t>Wiederherstellung</a:t>
            </a:r>
            <a:endParaRPr lang="en-IE" sz="2400" b="1" dirty="0">
              <a:solidFill>
                <a:srgbClr val="F27954"/>
              </a:solidFill>
            </a:endParaRPr>
          </a:p>
          <a:p>
            <a:pPr algn="ctr"/>
            <a:r>
              <a:rPr lang="en-IE" sz="2200" b="1" dirty="0" err="1"/>
              <a:t>Behandlung</a:t>
            </a:r>
            <a:r>
              <a:rPr lang="en-IE" sz="2200" b="1" dirty="0"/>
              <a:t> des Risikos &amp; Implementierung der Lösung(en)</a:t>
            </a:r>
          </a:p>
          <a:p>
            <a:pPr algn="ctr"/>
            <a:r>
              <a:rPr lang="en-IE" i="1" dirty="0">
                <a:solidFill>
                  <a:srgbClr val="4D4D4D"/>
                </a:solidFill>
              </a:rPr>
              <a:t>z.B. Erhöhung der Sicherheit auf den </a:t>
            </a:r>
            <a:r>
              <a:rPr lang="en-IE" i="1" dirty="0" err="1">
                <a:solidFill>
                  <a:srgbClr val="4D4D4D"/>
                </a:solidFill>
              </a:rPr>
              <a:t>Straßen</a:t>
            </a:r>
            <a:r>
              <a:rPr lang="en-IE" i="1" dirty="0">
                <a:solidFill>
                  <a:srgbClr val="4D4D4D"/>
                </a:solidFill>
              </a:rPr>
              <a:t> </a:t>
            </a:r>
            <a:r>
              <a:rPr lang="en-IE" i="1" dirty="0" err="1">
                <a:solidFill>
                  <a:srgbClr val="4D4D4D"/>
                </a:solidFill>
              </a:rPr>
              <a:t>durch</a:t>
            </a:r>
            <a:r>
              <a:rPr lang="en-IE" i="1" dirty="0">
                <a:solidFill>
                  <a:srgbClr val="4D4D4D"/>
                </a:solidFill>
              </a:rPr>
              <a:t> </a:t>
            </a:r>
            <a:r>
              <a:rPr lang="en-IE" i="1" dirty="0" err="1">
                <a:solidFill>
                  <a:srgbClr val="4D4D4D"/>
                </a:solidFill>
              </a:rPr>
              <a:t>mehr</a:t>
            </a:r>
            <a:r>
              <a:rPr lang="en-IE" i="1" dirty="0">
                <a:solidFill>
                  <a:srgbClr val="4D4D4D"/>
                </a:solidFill>
              </a:rPr>
              <a:t> </a:t>
            </a:r>
            <a:r>
              <a:rPr lang="en-IE" i="1" dirty="0" err="1">
                <a:solidFill>
                  <a:srgbClr val="4D4D4D"/>
                </a:solidFill>
              </a:rPr>
              <a:t>Polizisten</a:t>
            </a:r>
            <a:r>
              <a:rPr lang="en-IE" i="1" dirty="0">
                <a:solidFill>
                  <a:srgbClr val="4D4D4D"/>
                </a:solidFill>
              </a:rPr>
              <a:t>.</a:t>
            </a:r>
          </a:p>
        </p:txBody>
      </p:sp>
      <p:sp>
        <p:nvSpPr>
          <p:cNvPr id="14" name="TextBox 13">
            <a:extLst>
              <a:ext uri="{FF2B5EF4-FFF2-40B4-BE49-F238E27FC236}">
                <a16:creationId xmlns:a16="http://schemas.microsoft.com/office/drawing/2014/main" id="{00D5FB9F-69B6-F2BC-695D-0D7CA3161389}"/>
              </a:ext>
            </a:extLst>
          </p:cNvPr>
          <p:cNvSpPr txBox="1"/>
          <p:nvPr/>
        </p:nvSpPr>
        <p:spPr>
          <a:xfrm>
            <a:off x="220060" y="4016452"/>
            <a:ext cx="3731173" cy="2677656"/>
          </a:xfrm>
          <a:prstGeom prst="rect">
            <a:avLst/>
          </a:prstGeom>
          <a:solidFill>
            <a:schemeClr val="bg1"/>
          </a:solidFill>
        </p:spPr>
        <p:txBody>
          <a:bodyPr wrap="square" rtlCol="0">
            <a:spAutoFit/>
          </a:bodyPr>
          <a:lstStyle/>
          <a:p>
            <a:pPr algn="ctr"/>
            <a:r>
              <a:rPr lang="en-IE" sz="2400" b="1" dirty="0">
                <a:solidFill>
                  <a:srgbClr val="F27954"/>
                </a:solidFill>
              </a:rPr>
              <a:t>Schritt 6</a:t>
            </a:r>
          </a:p>
          <a:p>
            <a:pPr algn="ctr"/>
            <a:r>
              <a:rPr lang="en-IE" sz="2400" b="1" dirty="0">
                <a:solidFill>
                  <a:srgbClr val="F27954"/>
                </a:solidFill>
              </a:rPr>
              <a:t> Erholung/Resilienz</a:t>
            </a:r>
          </a:p>
          <a:p>
            <a:pPr algn="ctr"/>
            <a:r>
              <a:rPr lang="en-IE" sz="2200" b="1" dirty="0" err="1"/>
              <a:t>Überprüfung</a:t>
            </a:r>
            <a:r>
              <a:rPr lang="en-IE" sz="2200" b="1" dirty="0"/>
              <a:t> der Wirksamkeit von </a:t>
            </a:r>
            <a:r>
              <a:rPr lang="en-IE" sz="2200" b="1" dirty="0" err="1"/>
              <a:t>Plänen</a:t>
            </a:r>
            <a:endParaRPr lang="en-IE" sz="2200" b="1" dirty="0"/>
          </a:p>
          <a:p>
            <a:pPr algn="ctr"/>
            <a:r>
              <a:rPr lang="en-IE" i="1" dirty="0">
                <a:solidFill>
                  <a:srgbClr val="4D4D4D"/>
                </a:solidFill>
              </a:rPr>
              <a:t>z. B. </a:t>
            </a:r>
            <a:r>
              <a:rPr lang="en-IE" i="1" dirty="0" err="1">
                <a:solidFill>
                  <a:srgbClr val="4D4D4D"/>
                </a:solidFill>
              </a:rPr>
              <a:t>über</a:t>
            </a:r>
            <a:r>
              <a:rPr lang="en-IE" i="1" dirty="0">
                <a:solidFill>
                  <a:srgbClr val="4D4D4D"/>
                </a:solidFill>
              </a:rPr>
              <a:t> Polizeiberichte über </a:t>
            </a:r>
            <a:r>
              <a:rPr lang="en-IE" i="1" dirty="0" err="1">
                <a:solidFill>
                  <a:srgbClr val="4D4D4D"/>
                </a:solidFill>
              </a:rPr>
              <a:t>Taschendiebstähle</a:t>
            </a:r>
            <a:r>
              <a:rPr lang="en-IE" i="1" dirty="0">
                <a:solidFill>
                  <a:srgbClr val="4D4D4D"/>
                </a:solidFill>
              </a:rPr>
              <a:t>, </a:t>
            </a:r>
            <a:r>
              <a:rPr lang="en-IE" i="1" dirty="0" err="1">
                <a:solidFill>
                  <a:srgbClr val="4D4D4D"/>
                </a:solidFill>
              </a:rPr>
              <a:t>häufigste</a:t>
            </a:r>
            <a:r>
              <a:rPr lang="en-IE" i="1" dirty="0">
                <a:solidFill>
                  <a:srgbClr val="4D4D4D"/>
                </a:solidFill>
              </a:rPr>
              <a:t> </a:t>
            </a:r>
            <a:r>
              <a:rPr lang="en-IE" i="1" dirty="0" err="1">
                <a:solidFill>
                  <a:srgbClr val="4D4D4D"/>
                </a:solidFill>
              </a:rPr>
              <a:t>Tatorte</a:t>
            </a:r>
            <a:r>
              <a:rPr lang="en-IE" i="1" dirty="0">
                <a:solidFill>
                  <a:srgbClr val="4D4D4D"/>
                </a:solidFill>
              </a:rPr>
              <a:t> etc.</a:t>
            </a:r>
          </a:p>
          <a:p>
            <a:pPr algn="ctr"/>
            <a:endParaRPr lang="en-IE" sz="2200" i="1" dirty="0">
              <a:solidFill>
                <a:srgbClr val="F27954"/>
              </a:solidFill>
            </a:endParaRPr>
          </a:p>
        </p:txBody>
      </p:sp>
      <p:sp>
        <p:nvSpPr>
          <p:cNvPr id="18" name="Arrow: Right 17">
            <a:extLst>
              <a:ext uri="{FF2B5EF4-FFF2-40B4-BE49-F238E27FC236}">
                <a16:creationId xmlns:a16="http://schemas.microsoft.com/office/drawing/2014/main" id="{E8B56AAC-1949-45FF-3AAE-E4D9710052C4}"/>
              </a:ext>
            </a:extLst>
          </p:cNvPr>
          <p:cNvSpPr/>
          <p:nvPr/>
        </p:nvSpPr>
        <p:spPr>
          <a:xfrm rot="10800000">
            <a:off x="3421094" y="4038307"/>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2" name="Arrow: Right 1">
            <a:extLst>
              <a:ext uri="{FF2B5EF4-FFF2-40B4-BE49-F238E27FC236}">
                <a16:creationId xmlns:a16="http://schemas.microsoft.com/office/drawing/2014/main" id="{DEC54383-B239-E6BE-F420-ADC895857C68}"/>
              </a:ext>
            </a:extLst>
          </p:cNvPr>
          <p:cNvSpPr/>
          <p:nvPr/>
        </p:nvSpPr>
        <p:spPr>
          <a:xfrm rot="10800000">
            <a:off x="7319854" y="4038306"/>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4" name="Arrow: Right 3">
            <a:extLst>
              <a:ext uri="{FF2B5EF4-FFF2-40B4-BE49-F238E27FC236}">
                <a16:creationId xmlns:a16="http://schemas.microsoft.com/office/drawing/2014/main" id="{8F4A6218-E435-804A-5F4C-D93CEF733906}"/>
              </a:ext>
            </a:extLst>
          </p:cNvPr>
          <p:cNvSpPr/>
          <p:nvPr/>
        </p:nvSpPr>
        <p:spPr>
          <a:xfrm>
            <a:off x="3745217" y="1075369"/>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5" name="Arrow: Right 4">
            <a:extLst>
              <a:ext uri="{FF2B5EF4-FFF2-40B4-BE49-F238E27FC236}">
                <a16:creationId xmlns:a16="http://schemas.microsoft.com/office/drawing/2014/main" id="{59EC9FEB-0DD0-9CC3-53C5-8A70A1EEB493}"/>
              </a:ext>
            </a:extLst>
          </p:cNvPr>
          <p:cNvSpPr/>
          <p:nvPr/>
        </p:nvSpPr>
        <p:spPr>
          <a:xfrm>
            <a:off x="7353561" y="1077794"/>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
        <p:nvSpPr>
          <p:cNvPr id="6" name="Arrow: Right 1">
            <a:extLst>
              <a:ext uri="{FF2B5EF4-FFF2-40B4-BE49-F238E27FC236}">
                <a16:creationId xmlns:a16="http://schemas.microsoft.com/office/drawing/2014/main" id="{E0280D18-6D32-CECB-B2A8-80EE7E8918EC}"/>
              </a:ext>
            </a:extLst>
          </p:cNvPr>
          <p:cNvSpPr/>
          <p:nvPr/>
        </p:nvSpPr>
        <p:spPr>
          <a:xfrm rot="5400000">
            <a:off x="9653848" y="3458035"/>
            <a:ext cx="822429" cy="668398"/>
          </a:xfrm>
          <a:prstGeom prst="rightArrow">
            <a:avLst/>
          </a:prstGeom>
          <a:solidFill>
            <a:srgbClr val="F27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27954"/>
              </a:solidFill>
            </a:endParaRPr>
          </a:p>
        </p:txBody>
      </p:sp>
    </p:spTree>
    <p:extLst>
      <p:ext uri="{BB962C8B-B14F-4D97-AF65-F5344CB8AC3E}">
        <p14:creationId xmlns:p14="http://schemas.microsoft.com/office/powerpoint/2010/main" val="3023923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B9F7AB3-193C-2FF7-EF7C-41EDD871CD11}"/>
              </a:ext>
            </a:extLst>
          </p:cNvPr>
          <p:cNvSpPr>
            <a:spLocks noGrp="1"/>
          </p:cNvSpPr>
          <p:nvPr>
            <p:ph type="body" sz="quarter" idx="16"/>
          </p:nvPr>
        </p:nvSpPr>
        <p:spPr>
          <a:xfrm>
            <a:off x="6420495" y="1328734"/>
            <a:ext cx="5113283" cy="1766891"/>
          </a:xfrm>
        </p:spPr>
        <p:txBody>
          <a:bodyPr anchor="ctr">
            <a:noAutofit/>
          </a:bodyPr>
          <a:lstStyle/>
          <a:p>
            <a:r>
              <a:rPr lang="en-IE" sz="3200" dirty="0"/>
              <a:t>4.  Vorlage zur Unterstützung der Entwicklung eines soliden Krisenmanagementplans</a:t>
            </a:r>
          </a:p>
        </p:txBody>
      </p:sp>
      <p:pic>
        <p:nvPicPr>
          <p:cNvPr id="2" name="Picture Placeholder 11">
            <a:extLst>
              <a:ext uri="{FF2B5EF4-FFF2-40B4-BE49-F238E27FC236}">
                <a16:creationId xmlns:a16="http://schemas.microsoft.com/office/drawing/2014/main" id="{9B56866C-BFF7-CF3E-C886-4CE901A5E516}"/>
              </a:ext>
            </a:extLst>
          </p:cNvPr>
          <p:cNvPicPr>
            <a:picLocks noGrp="1" noChangeAspect="1"/>
          </p:cNvPicPr>
          <p:nvPr>
            <p:ph type="pic" sz="quarter" idx="10"/>
          </p:nvPr>
        </p:nvPicPr>
        <p:blipFill>
          <a:blip r:embed="rId2"/>
          <a:srcRect t="13033" b="13033"/>
          <a:stretch/>
        </p:blipFill>
        <p:spPr>
          <a:xfrm>
            <a:off x="241300" y="228600"/>
            <a:ext cx="11696700" cy="5764213"/>
          </a:xfrm>
        </p:spPr>
      </p:pic>
    </p:spTree>
    <p:extLst>
      <p:ext uri="{BB962C8B-B14F-4D97-AF65-F5344CB8AC3E}">
        <p14:creationId xmlns:p14="http://schemas.microsoft.com/office/powerpoint/2010/main" val="2847760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981191982"/>
              </p:ext>
            </p:extLst>
          </p:nvPr>
        </p:nvGraphicFramePr>
        <p:xfrm>
          <a:off x="-9525" y="-128192"/>
          <a:ext cx="12406630" cy="6938281"/>
        </p:xfrm>
        <a:graphic>
          <a:graphicData uri="http://schemas.openxmlformats.org/drawingml/2006/table">
            <a:tbl>
              <a:tblPr firstRow="1" bandRow="1">
                <a:tableStyleId>{5C22544A-7EE6-4342-B048-85BDC9FD1C3A}</a:tableStyleId>
              </a:tblPr>
              <a:tblGrid>
                <a:gridCol w="1585079">
                  <a:extLst>
                    <a:ext uri="{9D8B030D-6E8A-4147-A177-3AD203B41FA5}">
                      <a16:colId xmlns:a16="http://schemas.microsoft.com/office/drawing/2014/main" val="3584008144"/>
                    </a:ext>
                  </a:extLst>
                </a:gridCol>
                <a:gridCol w="853321">
                  <a:extLst>
                    <a:ext uri="{9D8B030D-6E8A-4147-A177-3AD203B41FA5}">
                      <a16:colId xmlns:a16="http://schemas.microsoft.com/office/drawing/2014/main" val="2583777858"/>
                    </a:ext>
                  </a:extLst>
                </a:gridCol>
                <a:gridCol w="1590675">
                  <a:extLst>
                    <a:ext uri="{9D8B030D-6E8A-4147-A177-3AD203B41FA5}">
                      <a16:colId xmlns:a16="http://schemas.microsoft.com/office/drawing/2014/main" val="3590610450"/>
                    </a:ext>
                  </a:extLst>
                </a:gridCol>
                <a:gridCol w="2066925">
                  <a:extLst>
                    <a:ext uri="{9D8B030D-6E8A-4147-A177-3AD203B41FA5}">
                      <a16:colId xmlns:a16="http://schemas.microsoft.com/office/drawing/2014/main" val="2014905633"/>
                    </a:ext>
                  </a:extLst>
                </a:gridCol>
                <a:gridCol w="233680">
                  <a:extLst>
                    <a:ext uri="{9D8B030D-6E8A-4147-A177-3AD203B41FA5}">
                      <a16:colId xmlns:a16="http://schemas.microsoft.com/office/drawing/2014/main" val="3814410166"/>
                    </a:ext>
                  </a:extLst>
                </a:gridCol>
                <a:gridCol w="1914525">
                  <a:extLst>
                    <a:ext uri="{9D8B030D-6E8A-4147-A177-3AD203B41FA5}">
                      <a16:colId xmlns:a16="http://schemas.microsoft.com/office/drawing/2014/main" val="3845354171"/>
                    </a:ext>
                  </a:extLst>
                </a:gridCol>
                <a:gridCol w="600075">
                  <a:extLst>
                    <a:ext uri="{9D8B030D-6E8A-4147-A177-3AD203B41FA5}">
                      <a16:colId xmlns:a16="http://schemas.microsoft.com/office/drawing/2014/main" val="3770123276"/>
                    </a:ext>
                  </a:extLst>
                </a:gridCol>
                <a:gridCol w="407035">
                  <a:extLst>
                    <a:ext uri="{9D8B030D-6E8A-4147-A177-3AD203B41FA5}">
                      <a16:colId xmlns:a16="http://schemas.microsoft.com/office/drawing/2014/main" val="1486261832"/>
                    </a:ext>
                  </a:extLst>
                </a:gridCol>
                <a:gridCol w="955041">
                  <a:extLst>
                    <a:ext uri="{9D8B030D-6E8A-4147-A177-3AD203B41FA5}">
                      <a16:colId xmlns:a16="http://schemas.microsoft.com/office/drawing/2014/main" val="2296347604"/>
                    </a:ext>
                  </a:extLst>
                </a:gridCol>
                <a:gridCol w="2200274">
                  <a:extLst>
                    <a:ext uri="{9D8B030D-6E8A-4147-A177-3AD203B41FA5}">
                      <a16:colId xmlns:a16="http://schemas.microsoft.com/office/drawing/2014/main" val="3410307252"/>
                    </a:ext>
                  </a:extLst>
                </a:gridCol>
              </a:tblGrid>
              <a:tr h="416856">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000" b="1" dirty="0">
                          <a:solidFill>
                            <a:schemeClr val="bg1"/>
                          </a:solidFill>
                        </a:rPr>
                        <a:t>Regionaler Krisenmanagementplan für den Tourismus (Hochwasser)</a:t>
                      </a:r>
                      <a:endParaRPr lang="en-IE" sz="2000" b="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mpd="sng">
                      <a:noFill/>
                    </a:ln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IE" sz="24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1" i="0" kern="1200" dirty="0" err="1">
                          <a:solidFill>
                            <a:schemeClr val="bg1"/>
                          </a:solidFill>
                          <a:latin typeface="+mn-lt"/>
                          <a:ea typeface="+mn-ea"/>
                          <a:cs typeface="+mn-cs"/>
                        </a:rPr>
                        <a:t>Genehmigt</a:t>
                      </a:r>
                      <a:r>
                        <a:rPr lang="en-IE" sz="1400" b="1" i="0" kern="1200" dirty="0">
                          <a:solidFill>
                            <a:schemeClr val="bg1"/>
                          </a:solidFill>
                          <a:latin typeface="+mn-lt"/>
                          <a:ea typeface="+mn-ea"/>
                          <a:cs typeface="+mn-cs"/>
                        </a:rPr>
                        <a:t> von: </a:t>
                      </a:r>
                      <a:r>
                        <a:rPr lang="en-IE" sz="1400" b="0" i="0" kern="1200" dirty="0">
                          <a:solidFill>
                            <a:schemeClr val="bg1"/>
                          </a:solidFill>
                          <a:latin typeface="+mn-lt"/>
                          <a:ea typeface="+mn-ea"/>
                          <a:cs typeface="+mn-cs"/>
                        </a:rPr>
                        <a:t>Dermot Johnston, Tourism Regional Crisis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mpd="sng">
                      <a:noFill/>
                    </a:lnL>
                  </a:tcPr>
                </a:tc>
                <a:extLst>
                  <a:ext uri="{0D108BD9-81ED-4DB2-BD59-A6C34878D82A}">
                    <a16:rowId xmlns:a16="http://schemas.microsoft.com/office/drawing/2014/main" val="923545946"/>
                  </a:ext>
                </a:extLst>
              </a:tr>
              <a:tr h="365760">
                <a:tc rowSpan="4">
                  <a:txBody>
                    <a:bodyPr/>
                    <a:lstStyle/>
                    <a:p>
                      <a:r>
                        <a:rPr lang="en-IE" sz="1600" b="1" kern="1200" dirty="0">
                          <a:solidFill>
                            <a:schemeClr val="bg1"/>
                          </a:solidFill>
                          <a:latin typeface="+mn-lt"/>
                          <a:ea typeface="+mn-ea"/>
                          <a:cs typeface="+mn-cs"/>
                        </a:rPr>
                        <a:t>Priorität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rowSpan="3" gridSpan="6">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dirty="0">
                          <a:solidFill>
                            <a:srgbClr val="F27954"/>
                          </a:solidFill>
                          <a:latin typeface="+mn-lt"/>
                          <a:ea typeface="+mn-ea"/>
                          <a:cs typeface="+mn-cs"/>
                        </a:rPr>
                        <a:t>Zweck/Krisenbeschreibung </a:t>
                      </a:r>
                      <a:r>
                        <a:rPr lang="en-GB" sz="1400" dirty="0">
                          <a:solidFill>
                            <a:srgbClr val="4D4D4D"/>
                          </a:solidFill>
                          <a:hlinkClick r:id="rId2">
                            <a:extLst>
                              <a:ext uri="{A12FA001-AC4F-418D-AE19-62706E023703}">
                                <ahyp:hlinkClr xmlns:ahyp="http://schemas.microsoft.com/office/drawing/2018/hyperlinkcolor" val="tx"/>
                              </a:ext>
                            </a:extLst>
                          </a:hlinkClick>
                        </a:rPr>
                        <a:t>Carrick on Shannon </a:t>
                      </a:r>
                      <a:r>
                        <a:rPr lang="en-GB" sz="1400" dirty="0">
                          <a:solidFill>
                            <a:srgbClr val="4D4D4D"/>
                          </a:solidFill>
                        </a:rPr>
                        <a:t>ist als die "</a:t>
                      </a:r>
                      <a:r>
                        <a:rPr lang="en-GB" sz="1400" dirty="0">
                          <a:solidFill>
                            <a:srgbClr val="4D4D4D"/>
                          </a:solidFill>
                          <a:hlinkClick r:id="rId3">
                            <a:extLst>
                              <a:ext uri="{A12FA001-AC4F-418D-AE19-62706E023703}">
                                <ahyp:hlinkClr xmlns:ahyp="http://schemas.microsoft.com/office/drawing/2018/hyperlinkcolor" val="tx"/>
                              </a:ext>
                            </a:extLst>
                          </a:hlinkClick>
                        </a:rPr>
                        <a:t>Meereshauptstadt </a:t>
                      </a:r>
                      <a:r>
                        <a:rPr lang="en-GB" sz="1400" dirty="0">
                          <a:solidFill>
                            <a:srgbClr val="4D4D4D"/>
                          </a:solidFill>
                        </a:rPr>
                        <a:t>Irlands" bekannt. Jährlich kommt es zu enormen Überschwemmungen, von denen sich die Tourismusbetriebe oft erst nach mehr als 6 Monaten erholen. </a:t>
                      </a:r>
                      <a:endParaRPr lang="en-GB"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endParaRPr lang="en-IE"/>
                    </a:p>
                  </a:txBody>
                  <a:tcPr/>
                </a:tc>
                <a:tc rowSpan="3" hMerge="1">
                  <a:txBody>
                    <a:bodyPr/>
                    <a:lstStyle/>
                    <a:p>
                      <a:endParaRPr lang="en-IE"/>
                    </a:p>
                  </a:txBody>
                  <a:tcPr/>
                </a:tc>
                <a:tc rowSpan="3" hMerge="1">
                  <a:txBody>
                    <a:bodyPr/>
                    <a:lstStyle/>
                    <a:p>
                      <a:endParaRPr lang="en-IE"/>
                    </a:p>
                  </a:txBody>
                  <a:tcPr/>
                </a:tc>
                <a:tc rowSpan="3" hMerge="1">
                  <a:txBody>
                    <a:bodyPr/>
                    <a:lstStyle/>
                    <a:p>
                      <a:endParaRPr lang="en-IE"/>
                    </a:p>
                  </a:txBody>
                  <a:tcPr>
                    <a:lnL w="12700" cmpd="sng">
                      <a:noFill/>
                    </a:lnL>
                  </a:tcPr>
                </a:tc>
                <a:tc rowSpan="3"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kern="1200" dirty="0">
                        <a:solidFill>
                          <a:srgbClr val="4D4D4D"/>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err="1">
                          <a:solidFill>
                            <a:schemeClr val="bg1"/>
                          </a:solidFill>
                          <a:latin typeface="+mn-lt"/>
                          <a:ea typeface="+mn-ea"/>
                          <a:cs typeface="+mn-cs"/>
                        </a:rPr>
                        <a:t>Beurteilungsdatum</a:t>
                      </a:r>
                      <a:r>
                        <a:rPr lang="en-IE" sz="1400" b="1" i="0" kern="1200" dirty="0">
                          <a:solidFill>
                            <a:schemeClr val="bg1"/>
                          </a:solidFill>
                          <a:latin typeface="+mn-lt"/>
                          <a:ea typeface="+mn-ea"/>
                          <a:cs typeface="+mn-cs"/>
                        </a:rPr>
                        <a:t>: </a:t>
                      </a:r>
                      <a:r>
                        <a:rPr lang="en-IE" sz="1400" b="0" i="0" kern="1200" dirty="0">
                          <a:solidFill>
                            <a:schemeClr val="bg1"/>
                          </a:solidFill>
                          <a:latin typeface="+mn-lt"/>
                          <a:ea typeface="+mn-ea"/>
                          <a:cs typeface="+mn-cs"/>
                        </a:rPr>
                        <a:t>3. Juli 2020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mpd="sng">
                      <a:noFill/>
                    </a:lnL>
                  </a:tcPr>
                </a:tc>
                <a:extLst>
                  <a:ext uri="{0D108BD9-81ED-4DB2-BD59-A6C34878D82A}">
                    <a16:rowId xmlns:a16="http://schemas.microsoft.com/office/drawing/2014/main" val="4236500118"/>
                  </a:ext>
                </a:extLst>
              </a:tr>
              <a:tr h="0">
                <a:tc vMerge="1">
                  <a:txBody>
                    <a:bodyPr/>
                    <a:lstStyle/>
                    <a:p>
                      <a:endParaRPr lang="en-IE"/>
                    </a:p>
                  </a:txBody>
                  <a:tcPr/>
                </a:tc>
                <a:tc gridSpan="6"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400" b="1" i="0" kern="1200" dirty="0" err="1">
                          <a:solidFill>
                            <a:schemeClr val="bg1"/>
                          </a:solidFill>
                          <a:latin typeface="+mn-lt"/>
                          <a:ea typeface="+mn-ea"/>
                          <a:cs typeface="+mn-cs"/>
                        </a:rPr>
                        <a:t>Aktualisiert</a:t>
                      </a:r>
                      <a:r>
                        <a:rPr lang="en-IE" sz="1400" b="1" i="0" kern="1200" dirty="0">
                          <a:solidFill>
                            <a:schemeClr val="bg1"/>
                          </a:solidFill>
                          <a:latin typeface="+mn-lt"/>
                          <a:ea typeface="+mn-ea"/>
                          <a:cs typeface="+mn-cs"/>
                        </a:rPr>
                        <a:t> am: </a:t>
                      </a:r>
                      <a:r>
                        <a:rPr lang="en-IE" sz="1400" b="0" i="0" kern="1200" dirty="0">
                          <a:solidFill>
                            <a:schemeClr val="bg1"/>
                          </a:solidFill>
                          <a:latin typeface="+mn-lt"/>
                          <a:ea typeface="+mn-ea"/>
                          <a:cs typeface="+mn-cs"/>
                        </a:rPr>
                        <a:t>3.</a:t>
                      </a:r>
                      <a:r>
                        <a:rPr lang="en-IE" sz="1400" b="1" i="0" kern="1200" dirty="0">
                          <a:solidFill>
                            <a:schemeClr val="bg1"/>
                          </a:solidFill>
                          <a:latin typeface="+mn-lt"/>
                          <a:ea typeface="+mn-ea"/>
                          <a:cs typeface="+mn-cs"/>
                        </a:rPr>
                        <a:t> </a:t>
                      </a:r>
                      <a:r>
                        <a:rPr lang="en-IE" sz="1400" b="0" i="0" kern="1200" dirty="0">
                          <a:solidFill>
                            <a:schemeClr val="bg1"/>
                          </a:solidFill>
                          <a:latin typeface="+mn-lt"/>
                          <a:ea typeface="+mn-ea"/>
                          <a:cs typeface="+mn-cs"/>
                        </a:rPr>
                        <a:t>Juli 2022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mpd="sng">
                      <a:noFill/>
                    </a:lnL>
                  </a:tcPr>
                </a:tc>
                <a:extLst>
                  <a:ext uri="{0D108BD9-81ED-4DB2-BD59-A6C34878D82A}">
                    <a16:rowId xmlns:a16="http://schemas.microsoft.com/office/drawing/2014/main" val="3121088836"/>
                  </a:ext>
                </a:extLst>
              </a:tr>
              <a:tr h="0">
                <a:tc vMerge="1">
                  <a:txBody>
                    <a:bodyPr/>
                    <a:lstStyle/>
                    <a:p>
                      <a:endParaRPr lang="en-IE"/>
                    </a:p>
                  </a:txBody>
                  <a:tcPr/>
                </a:tc>
                <a:tc gridSpan="6"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hMerge="1" vMerge="1">
                  <a:txBody>
                    <a:bodyPr/>
                    <a:lstStyle/>
                    <a:p>
                      <a:endParaRPr lang="en-IE"/>
                    </a:p>
                  </a:txBody>
                  <a:tcPr/>
                </a:tc>
                <a:tc rowSpan="2" gridSpan="3">
                  <a:txBody>
                    <a:bodyPr/>
                    <a:lstStyle/>
                    <a:p>
                      <a:pPr marL="0" indent="0">
                        <a:buFont typeface="Arial" panose="020B0604020202020204" pitchFamily="34" charset="0"/>
                        <a:buNone/>
                      </a:pPr>
                      <a:r>
                        <a:rPr lang="en-IE" sz="1400" b="1" i="1" kern="1200" dirty="0" err="1">
                          <a:solidFill>
                            <a:schemeClr val="bg1"/>
                          </a:solidFill>
                          <a:latin typeface="+mn-lt"/>
                          <a:ea typeface="+mn-ea"/>
                          <a:cs typeface="+mn-cs"/>
                        </a:rPr>
                        <a:t>Verantwortliche</a:t>
                      </a:r>
                      <a:r>
                        <a:rPr lang="en-IE" sz="1400" b="1" i="1" kern="1200" dirty="0">
                          <a:solidFill>
                            <a:schemeClr val="bg1"/>
                          </a:solidFill>
                          <a:latin typeface="+mn-lt"/>
                          <a:ea typeface="+mn-ea"/>
                          <a:cs typeface="+mn-cs"/>
                        </a:rPr>
                        <a:t> Person: </a:t>
                      </a:r>
                      <a:r>
                        <a:rPr lang="en-IE" sz="1400" b="0" i="1" kern="1200" dirty="0">
                          <a:solidFill>
                            <a:schemeClr val="bg1"/>
                          </a:solidFill>
                          <a:latin typeface="+mn-lt"/>
                          <a:ea typeface="+mn-ea"/>
                          <a:cs typeface="+mn-cs"/>
                        </a:rPr>
                        <a:t>Tony Hughes, Leiter des Krisenstabs Tourismus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rowSpan="2" hMerge="1">
                  <a:txBody>
                    <a:bodyPr/>
                    <a:lstStyle/>
                    <a:p>
                      <a:endParaRPr lang="en-IE"/>
                    </a:p>
                  </a:txBody>
                  <a:tcPr/>
                </a:tc>
                <a:tc rowSpan="2" hMerge="1">
                  <a:txBody>
                    <a:bodyPr/>
                    <a:lstStyle/>
                    <a:p>
                      <a:endParaRPr lang="en-IE"/>
                    </a:p>
                  </a:txBody>
                  <a:tcPr>
                    <a:lnL w="12700" cmpd="sng">
                      <a:noFill/>
                    </a:lnL>
                  </a:tcPr>
                </a:tc>
                <a:extLst>
                  <a:ext uri="{0D108BD9-81ED-4DB2-BD59-A6C34878D82A}">
                    <a16:rowId xmlns:a16="http://schemas.microsoft.com/office/drawing/2014/main" val="1117180241"/>
                  </a:ext>
                </a:extLst>
              </a:tr>
              <a:tr h="460786">
                <a:tc vMerge="1">
                  <a:txBody>
                    <a:bodyPr/>
                    <a:lstStyle/>
                    <a:p>
                      <a:endParaRPr lang="en-IE"/>
                    </a:p>
                  </a:txBody>
                  <a:tcPr/>
                </a:tc>
                <a:tc gridSpan="6">
                  <a:txBody>
                    <a:bodyPr/>
                    <a:lstStyle/>
                    <a:p>
                      <a:pPr marL="0" indent="0">
                        <a:buFont typeface="Arial" panose="020B0604020202020204" pitchFamily="34" charset="0"/>
                        <a:buNone/>
                      </a:pPr>
                      <a:r>
                        <a:rPr lang="en-IE" sz="1800" b="1" i="0" kern="1200" dirty="0">
                          <a:solidFill>
                            <a:schemeClr val="bg1"/>
                          </a:solidFill>
                          <a:latin typeface="+mn-lt"/>
                          <a:ea typeface="+mn-ea"/>
                          <a:cs typeface="+mn-cs"/>
                        </a:rPr>
                        <a:t>Hohe Priorität </a:t>
                      </a:r>
                      <a:r>
                        <a:rPr lang="en-IE" sz="1400" b="0" i="0" kern="1200" dirty="0">
                          <a:solidFill>
                            <a:schemeClr val="bg1"/>
                          </a:solidFill>
                          <a:latin typeface="+mn-lt"/>
                          <a:ea typeface="+mn-ea"/>
                          <a:cs typeface="+mn-cs"/>
                        </a:rPr>
                        <a:t>Überschwemmung der Stadt Carrick on Shannon und der umliegenden Region</a:t>
                      </a:r>
                      <a:endParaRPr lang="en-GB"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gridSpan="3" vMerge="1">
                  <a:txBody>
                    <a:bodyPr/>
                    <a:lstStyle/>
                    <a:p>
                      <a:endParaRPr lang="en-IE"/>
                    </a:p>
                  </a:txBody>
                  <a:tcPr/>
                </a:tc>
                <a:tc hMerge="1" vMerge="1">
                  <a:txBody>
                    <a:bodyPr/>
                    <a:lstStyle/>
                    <a:p>
                      <a:endParaRPr lang="en-IE"/>
                    </a:p>
                  </a:txBody>
                  <a:tcPr/>
                </a:tc>
                <a:tc hMerge="1" vMerge="1">
                  <a:txBody>
                    <a:bodyPr/>
                    <a:lstStyle/>
                    <a:p>
                      <a:endParaRPr lang="en-IE"/>
                    </a:p>
                  </a:txBody>
                  <a:tcPr/>
                </a:tc>
                <a:extLst>
                  <a:ext uri="{0D108BD9-81ED-4DB2-BD59-A6C34878D82A}">
                    <a16:rowId xmlns:a16="http://schemas.microsoft.com/office/drawing/2014/main" val="900764901"/>
                  </a:ext>
                </a:extLst>
              </a:tr>
              <a:tr h="585793">
                <a:tc gridSpan="10">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IE" sz="1600" b="1" kern="1200" dirty="0" err="1">
                          <a:solidFill>
                            <a:srgbClr val="F27954"/>
                          </a:solidFill>
                          <a:latin typeface="+mn-lt"/>
                          <a:ea typeface="+mn-ea"/>
                          <a:cs typeface="+mn-cs"/>
                        </a:rPr>
                        <a:t>Grundzüge</a:t>
                      </a:r>
                      <a:r>
                        <a:rPr lang="en-IE" sz="1600" b="1" kern="1200" dirty="0">
                          <a:solidFill>
                            <a:srgbClr val="F27954"/>
                          </a:solidFill>
                          <a:latin typeface="+mn-lt"/>
                          <a:ea typeface="+mn-ea"/>
                          <a:cs typeface="+mn-cs"/>
                        </a:rPr>
                        <a:t> des </a:t>
                      </a:r>
                      <a:r>
                        <a:rPr lang="en-IE" sz="1600" b="1" kern="1200" dirty="0" err="1">
                          <a:solidFill>
                            <a:srgbClr val="F27954"/>
                          </a:solidFill>
                          <a:latin typeface="+mn-lt"/>
                          <a:ea typeface="+mn-ea"/>
                          <a:cs typeface="+mn-cs"/>
                        </a:rPr>
                        <a:t>Krisensanierungsplans</a:t>
                      </a:r>
                      <a:endParaRPr lang="en-IE" sz="16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rgbClr val="4D4D4D"/>
                          </a:solidFill>
                          <a:latin typeface="+mn-lt"/>
                          <a:ea typeface="+mn-ea"/>
                          <a:cs typeface="+mn-cs"/>
                        </a:rPr>
                        <a:t>Dies </a:t>
                      </a:r>
                      <a:r>
                        <a:rPr lang="en-US" sz="1400" b="0" i="1" kern="1200" dirty="0" err="1">
                          <a:solidFill>
                            <a:srgbClr val="4D4D4D"/>
                          </a:solidFill>
                          <a:latin typeface="+mn-lt"/>
                          <a:ea typeface="+mn-ea"/>
                          <a:cs typeface="+mn-cs"/>
                        </a:rPr>
                        <a:t>sind</a:t>
                      </a:r>
                      <a:r>
                        <a:rPr lang="en-US" sz="1400" b="0" i="1" kern="1200" dirty="0">
                          <a:solidFill>
                            <a:srgbClr val="4D4D4D"/>
                          </a:solidFill>
                          <a:latin typeface="+mn-lt"/>
                          <a:ea typeface="+mn-ea"/>
                          <a:cs typeface="+mn-cs"/>
                        </a:rPr>
                        <a:t> die </a:t>
                      </a:r>
                      <a:r>
                        <a:rPr lang="en-US" sz="1400" b="0" i="1" kern="1200" dirty="0" err="1">
                          <a:solidFill>
                            <a:srgbClr val="4D4D4D"/>
                          </a:solidFill>
                          <a:latin typeface="+mn-lt"/>
                          <a:ea typeface="+mn-ea"/>
                          <a:cs typeface="+mn-cs"/>
                        </a:rPr>
                        <a:t>Hauptziele</a:t>
                      </a:r>
                      <a:r>
                        <a:rPr lang="en-US" sz="1400" b="0" i="1" kern="1200" dirty="0">
                          <a:solidFill>
                            <a:srgbClr val="4D4D4D"/>
                          </a:solidFill>
                          <a:latin typeface="+mn-lt"/>
                          <a:ea typeface="+mn-ea"/>
                          <a:cs typeface="+mn-cs"/>
                        </a:rPr>
                        <a:t> des </a:t>
                      </a:r>
                      <a:r>
                        <a:rPr lang="en-US" sz="1400" b="0" i="1" kern="1200" dirty="0" err="1">
                          <a:solidFill>
                            <a:srgbClr val="4D4D4D"/>
                          </a:solidFill>
                          <a:latin typeface="+mn-lt"/>
                          <a:ea typeface="+mn-ea"/>
                          <a:cs typeface="+mn-cs"/>
                        </a:rPr>
                        <a:t>Krisensanierungsplans</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r>
                        <a:rPr lang="en-IE" sz="1800" b="0" i="0" kern="1200" dirty="0">
                          <a:solidFill>
                            <a:schemeClr val="bg1"/>
                          </a:solidFill>
                          <a:latin typeface="+mn-lt"/>
                          <a:ea typeface="+mn-ea"/>
                          <a:cs typeface="+mn-cs"/>
                        </a:rPr>
                        <a:t>Rolle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0" i="0" kern="1200" dirty="0">
                          <a:solidFill>
                            <a:schemeClr val="bg1"/>
                          </a:solidFill>
                          <a:latin typeface="+mn-lt"/>
                          <a:ea typeface="+mn-ea"/>
                          <a:cs typeface="+mn-cs"/>
                        </a:rPr>
                        <a:t>Kontakt Details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7954"/>
                    </a:solidFill>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82013778"/>
                  </a:ext>
                </a:extLst>
              </a:tr>
              <a:tr h="385283">
                <a:tc grid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0" i="1" kern="1200" dirty="0">
                          <a:solidFill>
                            <a:srgbClr val="4D4D4D"/>
                          </a:solidFill>
                          <a:latin typeface="+mn-lt"/>
                          <a:ea typeface="+mn-ea"/>
                          <a:cs typeface="+mn-cs"/>
                        </a:rPr>
                        <a:t>Text hier</a:t>
                      </a:r>
                      <a:endParaRPr lang="en-IE" sz="14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IE" sz="1400" b="0" i="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IE" sz="1400" b="0" i="0" kern="1200" dirty="0">
                        <a:solidFill>
                          <a:srgbClr val="4D4D4D"/>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42260245"/>
                  </a:ext>
                </a:extLst>
              </a:tr>
              <a:tr h="585793">
                <a:tc gridSpan="10">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IE" sz="1600" b="1" kern="1200" dirty="0">
                          <a:solidFill>
                            <a:srgbClr val="F27954"/>
                          </a:solidFill>
                          <a:latin typeface="+mn-lt"/>
                          <a:ea typeface="+mn-ea"/>
                          <a:cs typeface="+mn-cs"/>
                        </a:rPr>
                        <a:t>Schlüsselpersonal, Partnerschaften und Kontaktinformationen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rgbClr val="4D4D4D"/>
                          </a:solidFill>
                          <a:latin typeface="+mn-lt"/>
                          <a:ea typeface="+mn-ea"/>
                          <a:cs typeface="+mn-cs"/>
                        </a:rPr>
                        <a:t>Hierbei handelt es sich um die wichtigsten Mitarbeiter, die am Krisenmanagementplan beteiligt sind, einschließlich aller wichtigen Interessengruppen und Ressourcen Dritter. </a:t>
                      </a:r>
                      <a:r>
                        <a:rPr lang="en-GB" sz="1400" b="0" i="1" kern="1200" dirty="0">
                          <a:solidFill>
                            <a:srgbClr val="4D4D4D"/>
                          </a:solidFill>
                          <a:latin typeface="+mn-lt"/>
                          <a:ea typeface="+mn-ea"/>
                          <a:cs typeface="+mn-cs"/>
                        </a:rPr>
                        <a:t>Bestimmen Sie die </a:t>
                      </a:r>
                      <a:r>
                        <a:rPr lang="en-GB" sz="1400" b="0" i="1" kern="1200" dirty="0" err="1">
                          <a:solidFill>
                            <a:srgbClr val="4D4D4D"/>
                          </a:solidFill>
                          <a:latin typeface="+mn-lt"/>
                          <a:ea typeface="+mn-ea"/>
                          <a:cs typeface="+mn-cs"/>
                        </a:rPr>
                        <a:t>einzelnen</a:t>
                      </a:r>
                      <a:r>
                        <a:rPr lang="en-GB" sz="1400" b="0" i="1" kern="1200" dirty="0">
                          <a:solidFill>
                            <a:srgbClr val="4D4D4D"/>
                          </a:solidFill>
                          <a:latin typeface="+mn-lt"/>
                          <a:ea typeface="+mn-ea"/>
                          <a:cs typeface="+mn-cs"/>
                        </a:rPr>
                        <a:t> Rollen und listen Sie die Mitglieder und Schlüsselpositionen auf. Bestimmen Sie andere interne Rollen und </a:t>
                      </a:r>
                      <a:r>
                        <a:rPr lang="en-GB" sz="1400" b="0" i="1" kern="1200" dirty="0" err="1">
                          <a:solidFill>
                            <a:srgbClr val="4D4D4D"/>
                          </a:solidFill>
                          <a:latin typeface="+mn-lt"/>
                          <a:ea typeface="+mn-ea"/>
                          <a:cs typeface="+mn-cs"/>
                        </a:rPr>
                        <a:t>Kontakte</a:t>
                      </a:r>
                      <a:r>
                        <a:rPr lang="en-GB" sz="1400" b="0" i="1" kern="1200" dirty="0">
                          <a:solidFill>
                            <a:srgbClr val="4D4D4D"/>
                          </a:solidFill>
                          <a:latin typeface="+mn-lt"/>
                          <a:ea typeface="+mn-ea"/>
                          <a:cs typeface="+mn-cs"/>
                        </a:rPr>
                        <a:t>.</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tc hMerge="1">
                  <a:txBody>
                    <a:bodyPr/>
                    <a:lstStyle/>
                    <a:p>
                      <a:endParaRPr lang="en-IE"/>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60557098"/>
                  </a:ext>
                </a:extLst>
              </a:tr>
              <a:tr h="585793">
                <a:tc gridSpan="2">
                  <a:txBody>
                    <a:bodyPr/>
                    <a:lstStyle/>
                    <a:p>
                      <a:r>
                        <a:rPr lang="en-IE" sz="1600" b="1" kern="1200" dirty="0">
                          <a:solidFill>
                            <a:schemeClr val="bg1"/>
                          </a:solidFill>
                          <a:latin typeface="+mn-lt"/>
                          <a:ea typeface="+mn-ea"/>
                          <a:cs typeface="+mn-cs"/>
                        </a:rPr>
                        <a:t>Name und Titel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pPr marL="0" indent="0">
                        <a:buFont typeface="Arial" panose="020B0604020202020204" pitchFamily="34" charset="0"/>
                        <a:buNone/>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IE" sz="1600" b="1" kern="1200" dirty="0">
                          <a:solidFill>
                            <a:schemeClr val="bg1"/>
                          </a:solidFill>
                          <a:latin typeface="+mn-lt"/>
                          <a:ea typeface="+mn-ea"/>
                          <a:cs typeface="+mn-cs"/>
                        </a:rPr>
                        <a:t>Rolle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600" b="1" kern="1200" dirty="0">
                          <a:solidFill>
                            <a:schemeClr val="bg1"/>
                          </a:solidFill>
                          <a:latin typeface="+mn-lt"/>
                          <a:ea typeface="+mn-ea"/>
                          <a:cs typeface="+mn-cs"/>
                        </a:rPr>
                        <a:t>Telefon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a:p>
                  </a:txBody>
                  <a:tcPr/>
                </a:tc>
                <a:tc>
                  <a:txBody>
                    <a:bodyPr/>
                    <a:lstStyle/>
                    <a:p>
                      <a:r>
                        <a:rPr lang="en-IE" sz="1600" b="1" kern="1200" dirty="0">
                          <a:solidFill>
                            <a:schemeClr val="bg1"/>
                          </a:solidFill>
                          <a:latin typeface="+mn-lt"/>
                          <a:ea typeface="+mn-ea"/>
                          <a:cs typeface="+mn-cs"/>
                        </a:rPr>
                        <a:t>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3">
                  <a:txBody>
                    <a:bodyPr/>
                    <a:lstStyle/>
                    <a:p>
                      <a:r>
                        <a:rPr lang="en-IE" sz="1600" b="1" kern="1200">
                          <a:solidFill>
                            <a:schemeClr val="bg1"/>
                          </a:solidFill>
                          <a:latin typeface="+mn-lt"/>
                          <a:ea typeface="+mn-ea"/>
                          <a:cs typeface="+mn-cs"/>
                        </a:rPr>
                        <a:t>Adresse</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r>
                        <a:rPr lang="en-IE" sz="1600" b="1" kern="1200" dirty="0">
                          <a:solidFill>
                            <a:schemeClr val="bg1"/>
                          </a:solidFill>
                          <a:latin typeface="+mn-lt"/>
                          <a:ea typeface="+mn-ea"/>
                          <a:cs typeface="+mn-cs"/>
                        </a:rPr>
                        <a:t>Fachwissen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extLst>
                  <a:ext uri="{0D108BD9-81ED-4DB2-BD59-A6C34878D82A}">
                    <a16:rowId xmlns:a16="http://schemas.microsoft.com/office/drawing/2014/main" val="2890750511"/>
                  </a:ext>
                </a:extLst>
              </a:tr>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rPr>
                        <a:t>Allgemeiner Notfall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indent="0">
                        <a:buFont typeface="Arial" panose="020B0604020202020204" pitchFamily="34" charset="0"/>
                        <a:buNone/>
                      </a:pPr>
                      <a:endParaRPr lang="en-IE" sz="18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1" i="0"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0" i="0" u="none" strike="noStrike" kern="1200" cap="none" spc="0" normalizeH="0" baseline="0" noProof="0" dirty="0" err="1">
                          <a:ln>
                            <a:noFill/>
                          </a:ln>
                          <a:solidFill>
                            <a:srgbClr val="4D4D4D"/>
                          </a:solidFill>
                          <a:effectLst/>
                          <a:uLnTx/>
                          <a:uFillTx/>
                          <a:latin typeface="Calibri" panose="020F0502020204030204"/>
                          <a:ea typeface="+mn-ea"/>
                          <a:cs typeface="+mn-cs"/>
                        </a:rPr>
                        <a:t>xxxx</a:t>
                      </a:r>
                      <a:endParaRPr kumimoji="0" lang="en-IE" sz="1600" b="0" i="0" u="none" strike="noStrike" kern="1200" cap="none" spc="0" normalizeH="0" baseline="0" noProof="0" dirty="0">
                        <a:ln>
                          <a:noFill/>
                        </a:ln>
                        <a:solidFill>
                          <a:srgbClr val="4D4D4D"/>
                        </a:solidFill>
                        <a:effectLst/>
                        <a:uLnTx/>
                        <a:uFillTx/>
                        <a:latin typeface="Calibri" panose="020F0502020204030204"/>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211176"/>
                  </a:ext>
                </a:extLst>
              </a:tr>
              <a:tr h="58579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b="0" i="1" kern="1200" dirty="0">
                          <a:solidFill>
                            <a:srgbClr val="4D4D4D"/>
                          </a:solidFill>
                          <a:latin typeface="+mn-lt"/>
                          <a:ea typeface="+mn-ea"/>
                          <a:cs typeface="+mn-cs"/>
                        </a:rPr>
                        <a:t>Text hier</a:t>
                      </a:r>
                      <a:endParaRPr lang="en-IE" sz="1400" b="0" i="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7817404"/>
                  </a:ext>
                </a:extLst>
              </a:tr>
              <a:tr h="585793">
                <a:tc gridSpan="4">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IE" sz="1600" b="1" kern="1200" dirty="0">
                          <a:solidFill>
                            <a:srgbClr val="F27954"/>
                          </a:solidFill>
                          <a:latin typeface="+mn-lt"/>
                          <a:ea typeface="+mn-ea"/>
                          <a:cs typeface="+mn-cs"/>
                        </a:rPr>
                        <a:t>Maßnahmen zur Vorbereitung oder Verringerung des Risikos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Diese Maßnahmen ergeben sich aus der Risikobewertung, der </a:t>
                      </a:r>
                      <a:r>
                        <a:rPr lang="en-GB" sz="1400" b="0" i="1" kern="1200" dirty="0">
                          <a:solidFill>
                            <a:srgbClr val="4D4D4D"/>
                          </a:solidFill>
                          <a:latin typeface="+mn-lt"/>
                          <a:ea typeface="+mn-ea"/>
                          <a:cs typeface="+mn-cs"/>
                        </a:rPr>
                        <a:t>Krisen-SWOT-Analyse, dem regionalen Krisen-Audit und der KMS</a:t>
                      </a: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r>
                        <a:rPr lang="en-IE" sz="1600" b="1" kern="1200" dirty="0" err="1">
                          <a:solidFill>
                            <a:srgbClr val="086D6E"/>
                          </a:solidFill>
                          <a:latin typeface="+mn-lt"/>
                          <a:ea typeface="+mn-ea"/>
                          <a:cs typeface="+mn-cs"/>
                        </a:rPr>
                        <a:t>Wann</a:t>
                      </a:r>
                      <a:endParaRPr lang="en-IE"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gridSpan="2">
                  <a:txBody>
                    <a:bodyPr/>
                    <a:lstStyle/>
                    <a:p>
                      <a:pPr marL="0" algn="l" defTabSz="914400" rtl="0" eaLnBrk="1" latinLnBrk="0" hangingPunct="1"/>
                      <a:r>
                        <a:rPr lang="en-IE" sz="1600" b="1" kern="1200" dirty="0">
                          <a:solidFill>
                            <a:srgbClr val="086D6E"/>
                          </a:solidFill>
                          <a:latin typeface="+mn-lt"/>
                          <a:ea typeface="+mn-ea"/>
                          <a:cs typeface="+mn-cs"/>
                        </a:rPr>
                        <a:t>Bericht/Plan/Verfahren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5973459"/>
                  </a:ext>
                </a:extLst>
              </a:tr>
              <a:tr h="585793">
                <a:tc gridSpan="4">
                  <a:txBody>
                    <a:bodyPr/>
                    <a:lstStyle/>
                    <a:p>
                      <a:pPr marL="342900" indent="-342900">
                        <a:buFont typeface="+mj-lt"/>
                        <a:buAutoNum type="arabicPeriod"/>
                      </a:pPr>
                      <a:r>
                        <a:rPr lang="en-GB" sz="1400" dirty="0">
                          <a:solidFill>
                            <a:srgbClr val="4D4D4D"/>
                          </a:solidFill>
                        </a:rPr>
                        <a:t>Teilnahme an regionalen Treffen zur </a:t>
                      </a:r>
                      <a:r>
                        <a:rPr lang="en-GB" sz="1400" dirty="0" err="1">
                          <a:solidFill>
                            <a:srgbClr val="4D4D4D"/>
                          </a:solidFill>
                        </a:rPr>
                        <a:t>Hochwassernotfallplanung</a:t>
                      </a:r>
                      <a:r>
                        <a:rPr lang="en-GB" sz="1400" dirty="0">
                          <a:solidFill>
                            <a:srgbClr val="4D4D4D"/>
                          </a:solidFill>
                        </a:rPr>
                        <a:t> </a:t>
                      </a:r>
                    </a:p>
                    <a:p>
                      <a:pPr marL="342900" indent="-342900">
                        <a:buFont typeface="+mj-lt"/>
                        <a:buAutoNum type="arabicPeriod"/>
                      </a:pPr>
                      <a:r>
                        <a:rPr lang="en-GB" sz="1400" dirty="0" err="1">
                          <a:solidFill>
                            <a:srgbClr val="4D4D4D"/>
                          </a:solidFill>
                        </a:rPr>
                        <a:t>Kommunikation</a:t>
                      </a:r>
                      <a:r>
                        <a:rPr lang="en-GB" sz="1400" dirty="0">
                          <a:solidFill>
                            <a:srgbClr val="4D4D4D"/>
                          </a:solidFill>
                        </a:rPr>
                        <a:t> regionaler Notfallpläne mit den Akteuren der Branche </a:t>
                      </a:r>
                    </a:p>
                    <a:p>
                      <a:pPr marL="342900" indent="-342900">
                        <a:buFont typeface="+mj-lt"/>
                        <a:buAutoNum type="arabicPeriod"/>
                      </a:pPr>
                      <a:r>
                        <a:rPr lang="en-GB" sz="1400" dirty="0">
                          <a:solidFill>
                            <a:srgbClr val="4D4D4D"/>
                          </a:solidFill>
                        </a:rPr>
                        <a:t>Schulung der Tourismusbranche zur Vorbereitung auf eine Hochwasserkatastrophe</a:t>
                      </a: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r>
                        <a:rPr lang="en-IE" sz="1400" kern="1200" dirty="0">
                          <a:solidFill>
                            <a:srgbClr val="4D4D4D"/>
                          </a:solidFill>
                          <a:latin typeface="+mn-lt"/>
                          <a:ea typeface="+mn-ea"/>
                          <a:cs typeface="+mn-cs"/>
                        </a:rPr>
                        <a:t>Laufend</a:t>
                      </a:r>
                    </a:p>
                    <a:p>
                      <a:r>
                        <a:rPr lang="en-IE" sz="1400" kern="1200" dirty="0">
                          <a:solidFill>
                            <a:srgbClr val="4D4D4D"/>
                          </a:solidFill>
                          <a:latin typeface="+mn-lt"/>
                          <a:ea typeface="+mn-ea"/>
                          <a:cs typeface="+mn-cs"/>
                        </a:rPr>
                        <a:t>Laufend</a:t>
                      </a:r>
                    </a:p>
                    <a:p>
                      <a:r>
                        <a:rPr lang="en-IE" sz="1400" kern="1200" dirty="0">
                          <a:solidFill>
                            <a:srgbClr val="4D4D4D"/>
                          </a:solidFill>
                          <a:latin typeface="+mn-lt"/>
                          <a:ea typeface="+mn-ea"/>
                          <a:cs typeface="+mn-cs"/>
                        </a:rPr>
                        <a:t>Bis März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gridSpan="2">
                  <a:txBody>
                    <a:bodyPr/>
                    <a:lstStyle/>
                    <a:p>
                      <a:r>
                        <a:rPr lang="en-IE" sz="1400" kern="1200" dirty="0">
                          <a:solidFill>
                            <a:srgbClr val="4D4D4D"/>
                          </a:solidFill>
                          <a:latin typeface="+mn-lt"/>
                          <a:ea typeface="+mn-ea"/>
                          <a:cs typeface="+mn-cs"/>
                        </a:rPr>
                        <a:t>Siehe Risikomanagementplan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12676874"/>
                  </a:ext>
                </a:extLst>
              </a:tr>
            </a:tbl>
          </a:graphicData>
        </a:graphic>
      </p:graphicFrame>
    </p:spTree>
    <p:extLst>
      <p:ext uri="{BB962C8B-B14F-4D97-AF65-F5344CB8AC3E}">
        <p14:creationId xmlns:p14="http://schemas.microsoft.com/office/powerpoint/2010/main" val="172274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nvGraphicFramePr>
        <p:xfrm>
          <a:off x="0" y="85719"/>
          <a:ext cx="12211049" cy="6686561"/>
        </p:xfrm>
        <a:graphic>
          <a:graphicData uri="http://schemas.openxmlformats.org/drawingml/2006/table">
            <a:tbl>
              <a:tblPr firstRow="1" bandRow="1">
                <a:tableStyleId>{5C22544A-7EE6-4342-B048-85BDC9FD1C3A}</a:tableStyleId>
              </a:tblPr>
              <a:tblGrid>
                <a:gridCol w="12211049">
                  <a:extLst>
                    <a:ext uri="{9D8B030D-6E8A-4147-A177-3AD203B41FA5}">
                      <a16:colId xmlns:a16="http://schemas.microsoft.com/office/drawing/2014/main" val="3584008144"/>
                    </a:ext>
                  </a:extLst>
                </a:gridCol>
              </a:tblGrid>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800" b="1" kern="1200" dirty="0">
                          <a:solidFill>
                            <a:srgbClr val="F27954"/>
                          </a:solidFill>
                          <a:latin typeface="+mn-lt"/>
                          <a:ea typeface="+mn-ea"/>
                          <a:cs typeface="+mn-cs"/>
                        </a:rPr>
                        <a:t>Information Krisenreaktion - Verfahren und Pläne der Notfalldienste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Dies sind die Verfahren, die im Falle einer Krise oder einer größeren Unterbrechung der Prozesse durchgeführt werden sollten. </a:t>
                      </a:r>
                      <a:r>
                        <a:rPr lang="en-GB" sz="1400" b="0" i="1" kern="1200" dirty="0">
                          <a:solidFill>
                            <a:srgbClr val="4D4D4D"/>
                          </a:solidFill>
                          <a:latin typeface="+mn-lt"/>
                          <a:ea typeface="+mn-ea"/>
                          <a:cs typeface="+mn-cs"/>
                        </a:rPr>
                        <a:t>Identifizieren und implementieren Sie andere Notfall-/Krisenmanagementpläne und -verfahren, die für die Region oder das lokale Gebiet entwickelt wurden und mit denen dieses Verfahren verknüpft werden muss. </a:t>
                      </a:r>
                      <a:endParaRPr lang="en-IE" sz="14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013778"/>
                  </a:ext>
                </a:extLst>
              </a:tr>
              <a:tr h="585793">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260245"/>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IE" sz="1800" b="1" kern="1200" dirty="0">
                          <a:solidFill>
                            <a:srgbClr val="F27954"/>
                          </a:solidFill>
                          <a:latin typeface="+mn-lt"/>
                          <a:ea typeface="+mn-ea"/>
                          <a:cs typeface="+mn-cs"/>
                        </a:rPr>
                        <a:t>Benötigte Ressourcen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(Checklisten, Ausrüstung, Werkzeuge, Technologie, Fahrzeuge, Kontakte usw.)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557098"/>
                  </a:ext>
                </a:extLst>
              </a:tr>
              <a:tr h="655309">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750511"/>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IE" sz="1800" b="1" kern="1200" dirty="0">
                          <a:solidFill>
                            <a:srgbClr val="F27954"/>
                          </a:solidFill>
                          <a:latin typeface="+mn-lt"/>
                          <a:ea typeface="+mn-ea"/>
                          <a:cs typeface="+mn-cs"/>
                        </a:rPr>
                        <a:t>Risikobewertung und Reaktionen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0" i="1" kern="1200" dirty="0">
                          <a:solidFill>
                            <a:srgbClr val="4D4D4D"/>
                          </a:solidFill>
                          <a:latin typeface="+mn-lt"/>
                          <a:ea typeface="+mn-ea"/>
                          <a:cs typeface="+mn-cs"/>
                        </a:rPr>
                        <a:t>(mögliche Risiken und empfohlene Reaktionen)</a:t>
                      </a:r>
                      <a:endParaRPr lang="en-IE" sz="1800" b="1" kern="1200" dirty="0">
                        <a:solidFill>
                          <a:srgbClr val="F27954"/>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973459"/>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676874"/>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IE" sz="1800" b="1" kern="1200" dirty="0">
                          <a:solidFill>
                            <a:srgbClr val="F27954"/>
                          </a:solidFill>
                          <a:latin typeface="+mn-lt"/>
                          <a:ea typeface="+mn-ea"/>
                          <a:cs typeface="+mn-cs"/>
                        </a:rPr>
                        <a:t>Krisenkommunikation und -pläne (Industrie, PR und Medien)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400" b="0" i="1" kern="1200" dirty="0">
                          <a:solidFill>
                            <a:srgbClr val="4D4D4D"/>
                          </a:solidFill>
                          <a:latin typeface="+mn-lt"/>
                          <a:ea typeface="+mn-ea"/>
                          <a:cs typeface="+mn-cs"/>
                        </a:rPr>
                        <a:t>(Identifizieren Sie die Akteure der Tourismusbranche und die Zielgruppen, mit denen Sie möglicherweise arbeiten müssen. Ermitteln Sie die verfügbaren Kommunikationsmittel. Ermitteln Sie die Finanzierungsquellen für ein Kommunikationsprogramm. Entwickeln Sie einen Kommunikationsplan für die Branche und einen separaten Plan für PR und </a:t>
                      </a:r>
                      <a:r>
                        <a:rPr lang="en-GB" sz="1400" b="0" i="1" kern="1200" dirty="0" err="1">
                          <a:solidFill>
                            <a:srgbClr val="4D4D4D"/>
                          </a:solidFill>
                          <a:latin typeface="+mn-lt"/>
                          <a:ea typeface="+mn-ea"/>
                          <a:cs typeface="+mn-cs"/>
                        </a:rPr>
                        <a:t>Medien</a:t>
                      </a:r>
                      <a:r>
                        <a:rPr lang="en-GB" sz="1400" b="0" i="1" kern="1200" dirty="0">
                          <a:solidFill>
                            <a:srgbClr val="4D4D4D"/>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400" b="0" i="1" kern="1200" dirty="0">
                          <a:solidFill>
                            <a:srgbClr val="4D4D4D"/>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92633"/>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F27954"/>
                          </a:solidFill>
                          <a:latin typeface="+mn-lt"/>
                          <a:ea typeface="+mn-ea"/>
                          <a:cs typeface="+mn-cs"/>
                        </a:rPr>
                        <a:t>Kommunikationsplan für die Branche. </a:t>
                      </a:r>
                      <a:r>
                        <a:rPr lang="en-GB" sz="1400" b="0" i="1" kern="1200" dirty="0">
                          <a:solidFill>
                            <a:srgbClr val="4D4D4D"/>
                          </a:solidFill>
                          <a:latin typeface="+mn-lt"/>
                          <a:ea typeface="+mn-ea"/>
                          <a:cs typeface="+mn-cs"/>
                        </a:rPr>
                        <a:t>Identifizieren Sie, wie eine Region die Arbeit der Notfalldienste unterstützen und mit der </a:t>
                      </a:r>
                      <a:r>
                        <a:rPr lang="en-GB" sz="1400" b="0" i="1" kern="1200" dirty="0" err="1">
                          <a:solidFill>
                            <a:srgbClr val="4D4D4D"/>
                          </a:solidFill>
                          <a:latin typeface="+mn-lt"/>
                          <a:ea typeface="+mn-ea"/>
                          <a:cs typeface="+mn-cs"/>
                        </a:rPr>
                        <a:t>Tourismusbranche</a:t>
                      </a:r>
                      <a:r>
                        <a:rPr lang="en-GB" sz="1400" b="0" i="1" kern="1200" dirty="0">
                          <a:solidFill>
                            <a:srgbClr val="4D4D4D"/>
                          </a:solidFill>
                          <a:latin typeface="+mn-lt"/>
                          <a:ea typeface="+mn-ea"/>
                          <a:cs typeface="+mn-cs"/>
                        </a:rPr>
                        <a:t> in Kontakt treten wird. Identifizieren und planen Sie die Kommunikation mit den Notfalldiensten, die während einer Krise und in der Erholungsphase erforderlich ist.</a:t>
                      </a:r>
                      <a:endParaRPr lang="en-IE" sz="1400" b="0" i="1" kern="1200" dirty="0">
                        <a:solidFill>
                          <a:srgbClr val="4D4D4D"/>
                        </a:solidFill>
                        <a:latin typeface="+mn-lt"/>
                        <a:ea typeface="+mn-ea"/>
                        <a:cs typeface="+mn-cs"/>
                      </a:endParaRPr>
                    </a:p>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68783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F27954"/>
                          </a:solidFill>
                          <a:latin typeface="+mn-lt"/>
                          <a:ea typeface="+mn-ea"/>
                          <a:cs typeface="+mn-cs"/>
                        </a:rPr>
                        <a:t>Kommunikationsplan für PR und Medien. </a:t>
                      </a:r>
                      <a:r>
                        <a:rPr lang="en-GB" sz="1400" b="0" i="1" kern="1200" dirty="0">
                          <a:solidFill>
                            <a:srgbClr val="4D4D4D"/>
                          </a:solidFill>
                          <a:latin typeface="+mn-lt"/>
                          <a:ea typeface="+mn-ea"/>
                          <a:cs typeface="+mn-cs"/>
                        </a:rPr>
                        <a:t>Ermitteln Sie, welche Kommunikation mit den Medien eine Region während einer Krise und in der Erholungsphase betreiben muss. Festlegung von Protokollen für die Arbeit mit den </a:t>
                      </a:r>
                      <a:r>
                        <a:rPr lang="en-GB" sz="1400" b="0" i="1" kern="1200" dirty="0" err="1">
                          <a:solidFill>
                            <a:srgbClr val="4D4D4D"/>
                          </a:solidFill>
                          <a:latin typeface="+mn-lt"/>
                          <a:ea typeface="+mn-ea"/>
                          <a:cs typeface="+mn-cs"/>
                        </a:rPr>
                        <a:t>Medien</a:t>
                      </a:r>
                      <a:r>
                        <a:rPr lang="en-GB" sz="1400" b="0" i="1" kern="1200" dirty="0">
                          <a:solidFill>
                            <a:srgbClr val="4D4D4D"/>
                          </a:solidFill>
                          <a:latin typeface="+mn-lt"/>
                          <a:ea typeface="+mn-ea"/>
                          <a:cs typeface="+mn-cs"/>
                        </a:rPr>
                        <a:t>. Erstellen Sie einen Plan zum Aufbau von Beziehungen.</a:t>
                      </a:r>
                      <a:endParaRPr lang="en-IE" sz="1400" b="0" i="1" kern="1200" dirty="0">
                        <a:solidFill>
                          <a:srgbClr val="4D4D4D"/>
                        </a:solidFill>
                        <a:latin typeface="+mn-lt"/>
                        <a:ea typeface="+mn-ea"/>
                        <a:cs typeface="+mn-cs"/>
                      </a:endParaRPr>
                    </a:p>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1685928"/>
                  </a:ext>
                </a:extLst>
              </a:tr>
            </a:tbl>
          </a:graphicData>
        </a:graphic>
      </p:graphicFrame>
    </p:spTree>
    <p:extLst>
      <p:ext uri="{BB962C8B-B14F-4D97-AF65-F5344CB8AC3E}">
        <p14:creationId xmlns:p14="http://schemas.microsoft.com/office/powerpoint/2010/main" val="801818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215154"/>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797376"/>
            <a:ext cx="5395869" cy="5953048"/>
          </a:xfrm>
          <a:solidFill>
            <a:schemeClr val="bg1"/>
          </a:solidFill>
        </p:spPr>
        <p:txBody>
          <a:bodyPr>
            <a:normAutofit fontScale="70000" lnSpcReduction="20000"/>
          </a:bodyPr>
          <a:lstStyle/>
          <a:p>
            <a:pPr marL="342900" indent="-342900">
              <a:lnSpc>
                <a:spcPct val="120000"/>
              </a:lnSpc>
              <a:spcBef>
                <a:spcPts val="600"/>
              </a:spcBef>
              <a:buFont typeface="Wingdings" panose="05000000000000000000" pitchFamily="2" charset="2"/>
              <a:buChar char="v"/>
            </a:pPr>
            <a:r>
              <a:rPr lang="en-IE" b="1" dirty="0">
                <a:solidFill>
                  <a:srgbClr val="3AA091"/>
                </a:solidFill>
              </a:rPr>
              <a:t>Erfahren Sie</a:t>
            </a:r>
            <a:r>
              <a:rPr lang="en-IE" dirty="0">
                <a:solidFill>
                  <a:srgbClr val="4D4D4D"/>
                </a:solidFill>
              </a:rPr>
              <a:t>, </a:t>
            </a:r>
            <a:r>
              <a:rPr lang="en-IE" dirty="0" err="1">
                <a:solidFill>
                  <a:srgbClr val="4D4D4D"/>
                </a:solidFill>
              </a:rPr>
              <a:t>wie</a:t>
            </a:r>
            <a:r>
              <a:rPr lang="en-IE" dirty="0">
                <a:solidFill>
                  <a:srgbClr val="4D4D4D"/>
                </a:solidFill>
              </a:rPr>
              <a:t> der KMP einen Wettbewerbsvorteil für </a:t>
            </a:r>
            <a:r>
              <a:rPr lang="en-IE" dirty="0" err="1">
                <a:solidFill>
                  <a:srgbClr val="4D4D4D"/>
                </a:solidFill>
              </a:rPr>
              <a:t>Regionen</a:t>
            </a:r>
            <a:r>
              <a:rPr lang="en-IE" dirty="0">
                <a:solidFill>
                  <a:srgbClr val="4D4D4D"/>
                </a:solidFill>
              </a:rPr>
              <a:t> darstellt, die mit einer drohenden oder potenziellen Krise konfrontiert werden </a:t>
            </a:r>
          </a:p>
          <a:p>
            <a:pPr marL="342900" indent="-342900">
              <a:lnSpc>
                <a:spcPct val="120000"/>
              </a:lnSpc>
              <a:spcBef>
                <a:spcPts val="600"/>
              </a:spcBef>
              <a:buFont typeface="Wingdings" panose="05000000000000000000" pitchFamily="2" charset="2"/>
              <a:buChar char="v"/>
            </a:pPr>
            <a:r>
              <a:rPr lang="en-IE" b="1" dirty="0">
                <a:solidFill>
                  <a:srgbClr val="F27954"/>
                </a:solidFill>
              </a:rPr>
              <a:t>Verstehen Sie, </a:t>
            </a:r>
            <a:r>
              <a:rPr lang="en-IE" dirty="0">
                <a:solidFill>
                  <a:srgbClr val="4D4D4D"/>
                </a:solidFill>
              </a:rPr>
              <a:t>wie eine Tourismusregion zusammenkommen muss, damit sie ein gut durchdachtes und </a:t>
            </a:r>
            <a:r>
              <a:rPr lang="en-IE" dirty="0" err="1">
                <a:solidFill>
                  <a:srgbClr val="4D4D4D"/>
                </a:solidFill>
              </a:rPr>
              <a:t>gründliches</a:t>
            </a:r>
            <a:r>
              <a:rPr lang="en-IE" dirty="0">
                <a:solidFill>
                  <a:srgbClr val="4D4D4D"/>
                </a:solidFill>
              </a:rPr>
              <a:t> </a:t>
            </a:r>
            <a:r>
              <a:rPr lang="en-IE" dirty="0" err="1">
                <a:solidFill>
                  <a:srgbClr val="4D4D4D"/>
                </a:solidFill>
              </a:rPr>
              <a:t>Konzept</a:t>
            </a:r>
            <a:r>
              <a:rPr lang="en-IE" dirty="0">
                <a:solidFill>
                  <a:srgbClr val="4D4D4D"/>
                </a:solidFill>
              </a:rPr>
              <a:t> </a:t>
            </a:r>
            <a:r>
              <a:rPr lang="en-IE" dirty="0" err="1">
                <a:solidFill>
                  <a:srgbClr val="4D4D4D"/>
                </a:solidFill>
              </a:rPr>
              <a:t>aufweisen</a:t>
            </a:r>
            <a:r>
              <a:rPr lang="en-IE" dirty="0">
                <a:solidFill>
                  <a:srgbClr val="4D4D4D"/>
                </a:solidFill>
              </a:rPr>
              <a:t> </a:t>
            </a:r>
            <a:r>
              <a:rPr lang="en-IE" dirty="0" err="1">
                <a:solidFill>
                  <a:srgbClr val="4D4D4D"/>
                </a:solidFill>
              </a:rPr>
              <a:t>kann</a:t>
            </a:r>
            <a:r>
              <a:rPr lang="en-IE" dirty="0">
                <a:solidFill>
                  <a:srgbClr val="4D4D4D"/>
                </a:solidFill>
              </a:rPr>
              <a:t>, das alle wichtigen Elemente der regionalen </a:t>
            </a:r>
            <a:r>
              <a:rPr lang="en-IE" dirty="0" err="1">
                <a:solidFill>
                  <a:srgbClr val="4D4D4D"/>
                </a:solidFill>
              </a:rPr>
              <a:t>Krise</a:t>
            </a:r>
            <a:r>
              <a:rPr lang="en-IE" dirty="0">
                <a:solidFill>
                  <a:srgbClr val="4D4D4D"/>
                </a:solidFill>
              </a:rPr>
              <a:t> </a:t>
            </a:r>
            <a:r>
              <a:rPr lang="en-IE" dirty="0" err="1">
                <a:solidFill>
                  <a:srgbClr val="4D4D4D"/>
                </a:solidFill>
              </a:rPr>
              <a:t>umfasst</a:t>
            </a:r>
            <a:r>
              <a:rPr lang="en-IE" dirty="0">
                <a:solidFill>
                  <a:srgbClr val="4D4D4D"/>
                </a:solidFill>
              </a:rPr>
              <a:t>. Der Teufel steckt im Detail.</a:t>
            </a:r>
          </a:p>
          <a:p>
            <a:pPr marL="342900" indent="-342900">
              <a:lnSpc>
                <a:spcPct val="120000"/>
              </a:lnSpc>
              <a:spcBef>
                <a:spcPts val="600"/>
              </a:spcBef>
              <a:buFont typeface="Wingdings" panose="05000000000000000000" pitchFamily="2" charset="2"/>
              <a:buChar char="v"/>
            </a:pPr>
            <a:r>
              <a:rPr lang="en-IE" b="1" dirty="0">
                <a:solidFill>
                  <a:srgbClr val="7A547C"/>
                </a:solidFill>
              </a:rPr>
              <a:t>Erfahren Sie</a:t>
            </a:r>
            <a:r>
              <a:rPr lang="en-IE" dirty="0">
                <a:solidFill>
                  <a:srgbClr val="4D4D4D"/>
                </a:solidFill>
              </a:rPr>
              <a:t>, welche Rolle jeder Einzelne bei der Reaktion und Aktivierung, Reaktion, Schulung, Überwachung und Bewertung des Plans zu spielen hat.</a:t>
            </a:r>
          </a:p>
          <a:p>
            <a:pPr marL="342900" indent="-342900">
              <a:lnSpc>
                <a:spcPct val="120000"/>
              </a:lnSpc>
              <a:spcBef>
                <a:spcPts val="600"/>
              </a:spcBef>
              <a:buFont typeface="Wingdings" panose="05000000000000000000" pitchFamily="2" charset="2"/>
              <a:buChar char="v"/>
            </a:pPr>
            <a:r>
              <a:rPr lang="en-IE" b="1" dirty="0">
                <a:solidFill>
                  <a:srgbClr val="916395"/>
                </a:solidFill>
              </a:rPr>
              <a:t>Lernen Sie</a:t>
            </a:r>
            <a:r>
              <a:rPr lang="en-IE" dirty="0">
                <a:solidFill>
                  <a:srgbClr val="4D4D4D"/>
                </a:solidFill>
              </a:rPr>
              <a:t>, wie man einen </a:t>
            </a:r>
            <a:r>
              <a:rPr lang="en-IE" dirty="0" err="1">
                <a:solidFill>
                  <a:srgbClr val="4D4D4D"/>
                </a:solidFill>
              </a:rPr>
              <a:t>regionalen</a:t>
            </a:r>
            <a:r>
              <a:rPr lang="en-IE" dirty="0">
                <a:solidFill>
                  <a:srgbClr val="4D4D4D"/>
                </a:solidFill>
              </a:rPr>
              <a:t> KMP entwickelt, der alle notwendigen Unterlagen, Checklisten, Verfahrenspläne und Maßnahmen enthält</a:t>
            </a:r>
          </a:p>
          <a:p>
            <a:pPr marL="342900" indent="-342900">
              <a:lnSpc>
                <a:spcPct val="120000"/>
              </a:lnSpc>
              <a:spcBef>
                <a:spcPts val="600"/>
              </a:spcBef>
              <a:buFont typeface="Wingdings" panose="05000000000000000000" pitchFamily="2" charset="2"/>
              <a:buChar char="v"/>
            </a:pPr>
            <a:r>
              <a:rPr lang="en-IE" b="1" dirty="0">
                <a:solidFill>
                  <a:srgbClr val="002060"/>
                </a:solidFill>
              </a:rPr>
              <a:t>Machen Sie sich mit </a:t>
            </a:r>
            <a:r>
              <a:rPr lang="en-IE" dirty="0">
                <a:solidFill>
                  <a:srgbClr val="4D4D4D"/>
                </a:solidFill>
              </a:rPr>
              <a:t>Krisenszenarien und dem Krisendrehbuch </a:t>
            </a:r>
            <a:r>
              <a:rPr lang="en-IE" b="1" dirty="0">
                <a:solidFill>
                  <a:srgbClr val="002060"/>
                </a:solidFill>
              </a:rPr>
              <a:t>vertraut</a:t>
            </a:r>
            <a:r>
              <a:rPr lang="en-IE" dirty="0">
                <a:solidFill>
                  <a:srgbClr val="4D4D4D"/>
                </a:solidFill>
              </a:rPr>
              <a:t>, damit der Plan während und nach seiner Entwicklung auf die Probe gestellt werden kann, um zu sehen, ob er tatsächlich funktioniert.</a:t>
            </a:r>
          </a:p>
          <a:p>
            <a:pPr marL="342900" indent="-342900">
              <a:lnSpc>
                <a:spcPct val="120000"/>
              </a:lnSpc>
              <a:spcBef>
                <a:spcPts val="600"/>
              </a:spcBef>
              <a:buFont typeface="Wingdings" panose="05000000000000000000" pitchFamily="2" charset="2"/>
              <a:buChar char="v"/>
            </a:pPr>
            <a:endParaRPr lang="en-IE" dirty="0"/>
          </a:p>
        </p:txBody>
      </p:sp>
      <p:pic>
        <p:nvPicPr>
          <p:cNvPr id="2" name="Picture Placeholder 4" descr="A picture containing person, indoor&#10;&#10;Description automatically generated">
            <a:extLst>
              <a:ext uri="{FF2B5EF4-FFF2-40B4-BE49-F238E27FC236}">
                <a16:creationId xmlns:a16="http://schemas.microsoft.com/office/drawing/2014/main" id="{C379EEC4-EA2D-AFC2-5A40-36A03D7C8D2C}"/>
              </a:ext>
            </a:extLst>
          </p:cNvPr>
          <p:cNvPicPr>
            <a:picLocks noGrp="1" noChangeAspect="1"/>
          </p:cNvPicPr>
          <p:nvPr>
            <p:ph type="pic" sz="quarter" idx="19"/>
          </p:nvPr>
        </p:nvPicPr>
        <p:blipFill>
          <a:blip r:embed="rId2"/>
          <a:srcRect t="7573" b="7573"/>
          <a:stretch>
            <a:fillRect/>
          </a:stretch>
        </p:blipFill>
        <p:spPr>
          <a:xfrm>
            <a:off x="5956300" y="0"/>
            <a:ext cx="5395913" cy="6858000"/>
          </a:xfrm>
        </p:spPr>
      </p:pic>
    </p:spTree>
    <p:extLst>
      <p:ext uri="{BB962C8B-B14F-4D97-AF65-F5344CB8AC3E}">
        <p14:creationId xmlns:p14="http://schemas.microsoft.com/office/powerpoint/2010/main" val="1184916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2593531981"/>
              </p:ext>
            </p:extLst>
          </p:nvPr>
        </p:nvGraphicFramePr>
        <p:xfrm>
          <a:off x="19050" y="38100"/>
          <a:ext cx="12211049" cy="6760867"/>
        </p:xfrm>
        <a:graphic>
          <a:graphicData uri="http://schemas.openxmlformats.org/drawingml/2006/table">
            <a:tbl>
              <a:tblPr firstRow="1" bandRow="1">
                <a:tableStyleId>{5C22544A-7EE6-4342-B048-85BDC9FD1C3A}</a:tableStyleId>
              </a:tblPr>
              <a:tblGrid>
                <a:gridCol w="12211049">
                  <a:extLst>
                    <a:ext uri="{9D8B030D-6E8A-4147-A177-3AD203B41FA5}">
                      <a16:colId xmlns:a16="http://schemas.microsoft.com/office/drawing/2014/main" val="3584008144"/>
                    </a:ext>
                  </a:extLst>
                </a:gridCol>
              </a:tblGrid>
              <a:tr h="585793">
                <a:tc>
                  <a:txBody>
                    <a:bodyPr/>
                    <a:lstStyle/>
                    <a:p>
                      <a:pPr marL="342900" lvl="0" indent="-342900">
                        <a:buFont typeface="+mj-lt"/>
                        <a:buAutoNum type="arabicPeriod" startAt="8"/>
                      </a:pPr>
                      <a:r>
                        <a:rPr lang="en-US" sz="1800" b="1" kern="1200" dirty="0">
                          <a:solidFill>
                            <a:srgbClr val="F27954"/>
                          </a:solidFill>
                          <a:latin typeface="+mn-lt"/>
                          <a:ea typeface="+mn-ea"/>
                          <a:cs typeface="+mn-cs"/>
                        </a:rPr>
                        <a:t>Verfahren und Pläne für die an der Krisenbewältigung Beteiligten </a:t>
                      </a:r>
                    </a:p>
                    <a:p>
                      <a:pPr lvl="0"/>
                      <a:r>
                        <a:rPr lang="en-US" sz="1400" b="0" i="1" kern="1200" dirty="0">
                          <a:solidFill>
                            <a:srgbClr val="4D4D4D"/>
                          </a:solidFill>
                          <a:latin typeface="+mn-lt"/>
                          <a:ea typeface="+mn-ea"/>
                          <a:cs typeface="+mn-cs"/>
                        </a:rPr>
                        <a:t>Dies sind die wichtigsten Bestandteile des Krisenmanagementplans, die im Notfall sofort angegangen und umgesetzt werden sollten.</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2013778"/>
                  </a:ext>
                </a:extLst>
              </a:tr>
              <a:tr h="585793">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2260245"/>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sz="1800" b="1" kern="1200" dirty="0">
                          <a:solidFill>
                            <a:srgbClr val="F27954"/>
                          </a:solidFill>
                          <a:latin typeface="+mn-lt"/>
                          <a:ea typeface="+mn-ea"/>
                          <a:cs typeface="+mn-cs"/>
                        </a:rPr>
                        <a:t>Wiederherstellungsplan für </a:t>
                      </a:r>
                      <a:r>
                        <a:rPr lang="de-DE" sz="1800" b="1" kern="1200" dirty="0">
                          <a:solidFill>
                            <a:srgbClr val="F27954"/>
                          </a:solidFill>
                          <a:latin typeface="+mn-lt"/>
                          <a:ea typeface="+mn-ea"/>
                          <a:cs typeface="+mn-cs"/>
                        </a:rPr>
                        <a:t>mobilen Standort</a:t>
                      </a:r>
                      <a:endParaRPr lang="en-IE" sz="1800" b="1" i="0"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rgbClr val="4D4D4D"/>
                          </a:solidFill>
                          <a:latin typeface="+mn-lt"/>
                          <a:ea typeface="+mn-ea"/>
                          <a:cs typeface="+mn-cs"/>
                        </a:rPr>
                        <a:t>Dies sind die relevanten Informationen, die benötigt werden, um die Wiederherstellungspläne an einem mobilen Standort fortzusetzen, falls dieser benötigt wird oder der Krisenstab nicht mehr erreichbar ist. Dies sind die relevanten Informationen, die benötigt werden, um die Wiederherstellungspläne und den normalen Geschäftsbetrieb an </a:t>
                      </a:r>
                      <a:r>
                        <a:rPr lang="en-US" sz="1400" b="0" i="1" kern="1200" dirty="0" err="1">
                          <a:solidFill>
                            <a:srgbClr val="4D4D4D"/>
                          </a:solidFill>
                          <a:latin typeface="+mn-lt"/>
                          <a:ea typeface="+mn-ea"/>
                          <a:cs typeface="+mn-cs"/>
                        </a:rPr>
                        <a:t>einem</a:t>
                      </a:r>
                      <a:r>
                        <a:rPr lang="en-US" sz="1400" b="0" i="1" kern="1200" dirty="0">
                          <a:solidFill>
                            <a:srgbClr val="4D4D4D"/>
                          </a:solidFill>
                          <a:latin typeface="+mn-lt"/>
                          <a:ea typeface="+mn-ea"/>
                          <a:cs typeface="+mn-cs"/>
                        </a:rPr>
                        <a:t> Backup-</a:t>
                      </a:r>
                      <a:r>
                        <a:rPr lang="en-US" sz="1400" b="0" i="1" kern="1200" dirty="0" err="1">
                          <a:solidFill>
                            <a:srgbClr val="4D4D4D"/>
                          </a:solidFill>
                          <a:latin typeface="+mn-lt"/>
                          <a:ea typeface="+mn-ea"/>
                          <a:cs typeface="+mn-cs"/>
                        </a:rPr>
                        <a:t>Standort</a:t>
                      </a:r>
                      <a:r>
                        <a:rPr lang="en-US" sz="1400" b="0" i="1" kern="1200" dirty="0">
                          <a:solidFill>
                            <a:srgbClr val="4D4D4D"/>
                          </a:solidFill>
                          <a:latin typeface="+mn-lt"/>
                          <a:ea typeface="+mn-ea"/>
                          <a:cs typeface="+mn-cs"/>
                        </a:rPr>
                        <a:t> fortzusetzen. Diese "Hot Site" ist für die vorübergehende Nutzung gedacht, während der Hauptstandort bearbeitet wird. </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0557098"/>
                  </a:ext>
                </a:extLst>
              </a:tr>
              <a:tr h="655309">
                <a:tc>
                  <a:txBody>
                    <a:bodyPr/>
                    <a:lstStyle/>
                    <a:p>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0750511"/>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0"/>
                        <a:tabLst/>
                        <a:defRPr/>
                      </a:pPr>
                      <a:r>
                        <a:rPr lang="en-US" sz="1800" b="1" kern="1200" dirty="0">
                          <a:solidFill>
                            <a:srgbClr val="F27954"/>
                          </a:solidFill>
                          <a:latin typeface="+mn-lt"/>
                          <a:ea typeface="+mn-ea"/>
                          <a:cs typeface="+mn-cs"/>
                        </a:rPr>
                        <a:t>Marketing-Pläne und -Strategien zur Konjunkturbelebung</a:t>
                      </a:r>
                      <a:endParaRPr lang="en-IE" sz="18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kern="1200" dirty="0">
                          <a:solidFill>
                            <a:srgbClr val="4D4D4D"/>
                          </a:solidFill>
                          <a:latin typeface="+mn-lt"/>
                          <a:ea typeface="+mn-ea"/>
                          <a:cs typeface="+mn-cs"/>
                        </a:rPr>
                        <a:t>Halten Sie die allgemeinen Marketingstrategien und -maßnahmen zur Wiederherstellung bereit, um sie zu bearbeiten, zu aktualisieren und einzuführen.</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973459"/>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2676874"/>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sz="1800" b="1" kern="1200" dirty="0">
                          <a:solidFill>
                            <a:srgbClr val="F27954"/>
                          </a:solidFill>
                          <a:latin typeface="+mn-lt"/>
                          <a:ea typeface="+mn-ea"/>
                          <a:cs typeface="+mn-cs"/>
                        </a:rPr>
                        <a:t>Prozess der Wiederherstellung</a:t>
                      </a:r>
                      <a:endParaRPr lang="en-IE" sz="18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Dies sind die Schritte und Ressourcen, die erforderlich sind, um die gestörten Systeme oder das Geschäft wiederherzustellen. </a:t>
                      </a:r>
                      <a:r>
                        <a:rPr lang="en-GB" sz="1400" b="0" i="1" kern="1200" dirty="0">
                          <a:solidFill>
                            <a:srgbClr val="4D4D4D"/>
                          </a:solidFill>
                          <a:latin typeface="+mn-lt"/>
                          <a:ea typeface="+mn-ea"/>
                          <a:cs typeface="+mn-cs"/>
                        </a:rPr>
                        <a:t>Legen Sie fest, wie Sie die Tourismusbranche dabei unterstützen können, besser über das </a:t>
                      </a:r>
                      <a:r>
                        <a:rPr lang="en-GB" sz="1400" b="0" i="1" kern="1200" dirty="0" err="1">
                          <a:solidFill>
                            <a:srgbClr val="4D4D4D"/>
                          </a:solidFill>
                          <a:latin typeface="+mn-lt"/>
                          <a:ea typeface="+mn-ea"/>
                          <a:cs typeface="+mn-cs"/>
                        </a:rPr>
                        <a:t>Krisenmanagement</a:t>
                      </a:r>
                      <a:r>
                        <a:rPr lang="en-GB" sz="1400" b="0" i="1" kern="1200" dirty="0">
                          <a:solidFill>
                            <a:srgbClr val="4D4D4D"/>
                          </a:solidFill>
                          <a:latin typeface="+mn-lt"/>
                          <a:ea typeface="+mn-ea"/>
                          <a:cs typeface="+mn-cs"/>
                        </a:rPr>
                        <a:t> und die Geschäftskontinuität in verschiedenen Krisenphasen informiert zu sein.</a:t>
                      </a: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492633"/>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687839"/>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2"/>
                        <a:tabLst/>
                        <a:defRPr/>
                      </a:pPr>
                      <a:r>
                        <a:rPr lang="en-US" sz="1800" b="1" kern="1200" dirty="0" err="1">
                          <a:solidFill>
                            <a:srgbClr val="F27954"/>
                          </a:solidFill>
                          <a:latin typeface="+mn-lt"/>
                          <a:ea typeface="+mn-ea"/>
                          <a:cs typeface="+mn-cs"/>
                        </a:rPr>
                        <a:t>Wiederherstellungsplan</a:t>
                      </a:r>
                      <a:r>
                        <a:rPr lang="en-US" sz="1800" b="1" kern="1200" dirty="0">
                          <a:solidFill>
                            <a:srgbClr val="F27954"/>
                          </a:solidFill>
                          <a:latin typeface="+mn-lt"/>
                          <a:ea typeface="+mn-ea"/>
                          <a:cs typeface="+mn-cs"/>
                        </a:rPr>
                        <a:t> - Praxis und Übung</a:t>
                      </a:r>
                      <a:endParaRPr lang="en-IE" sz="1800" b="1" kern="1200" dirty="0">
                        <a:solidFill>
                          <a:srgbClr val="F27954"/>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Dies ist der Plan, der zum Üben und zur Vorbereitung auf einen Notfall durchgeführt wird. </a:t>
                      </a:r>
                      <a:r>
                        <a:rPr lang="en-GB" sz="1400" b="0" i="1" kern="1200" dirty="0" err="1">
                          <a:solidFill>
                            <a:srgbClr val="4D4D4D"/>
                          </a:solidFill>
                          <a:latin typeface="+mn-lt"/>
                          <a:ea typeface="+mn-ea"/>
                          <a:cs typeface="+mn-cs"/>
                        </a:rPr>
                        <a:t>Legen</a:t>
                      </a:r>
                      <a:r>
                        <a:rPr lang="en-GB" sz="1400" b="0" i="1" kern="1200" dirty="0">
                          <a:solidFill>
                            <a:srgbClr val="4D4D4D"/>
                          </a:solidFill>
                          <a:latin typeface="+mn-lt"/>
                          <a:ea typeface="+mn-ea"/>
                          <a:cs typeface="+mn-cs"/>
                        </a:rPr>
                        <a:t> Sie fest, wie und wann eine Region ihren Plan überprüfen, testen und </a:t>
                      </a:r>
                      <a:r>
                        <a:rPr lang="en-GB" sz="1400" b="0" i="1" kern="1200" dirty="0" err="1">
                          <a:solidFill>
                            <a:srgbClr val="4D4D4D"/>
                          </a:solidFill>
                          <a:latin typeface="+mn-lt"/>
                          <a:ea typeface="+mn-ea"/>
                          <a:cs typeface="+mn-cs"/>
                        </a:rPr>
                        <a:t>aktualisieren</a:t>
                      </a:r>
                      <a:r>
                        <a:rPr lang="en-GB" sz="1400" b="0" i="1" kern="1200" dirty="0">
                          <a:solidFill>
                            <a:srgbClr val="4D4D4D"/>
                          </a:solidFill>
                          <a:latin typeface="+mn-lt"/>
                          <a:ea typeface="+mn-ea"/>
                          <a:cs typeface="+mn-cs"/>
                        </a:rPr>
                        <a:t> </a:t>
                      </a:r>
                      <a:r>
                        <a:rPr lang="en-GB" sz="1400" b="0" i="1" kern="1200" dirty="0" err="1">
                          <a:solidFill>
                            <a:srgbClr val="4D4D4D"/>
                          </a:solidFill>
                          <a:latin typeface="+mn-lt"/>
                          <a:ea typeface="+mn-ea"/>
                          <a:cs typeface="+mn-cs"/>
                        </a:rPr>
                        <a:t>sollte</a:t>
                      </a:r>
                      <a:r>
                        <a:rPr lang="en-IE" sz="1400" b="0" i="1" kern="1200" dirty="0">
                          <a:solidFill>
                            <a:srgbClr val="4D4D4D"/>
                          </a:solidFill>
                          <a:latin typeface="+mn-lt"/>
                          <a:ea typeface="+mn-ea"/>
                          <a:cs typeface="+mn-cs"/>
                        </a:rPr>
                        <a:t>. </a:t>
                      </a:r>
                      <a:r>
                        <a:rPr lang="en-GB" sz="1400" b="0" i="1" kern="1200" dirty="0" err="1">
                          <a:solidFill>
                            <a:srgbClr val="4D4D4D"/>
                          </a:solidFill>
                          <a:latin typeface="+mn-lt"/>
                          <a:ea typeface="+mn-ea"/>
                          <a:cs typeface="+mn-cs"/>
                        </a:rPr>
                        <a:t>Siehe</a:t>
                      </a:r>
                      <a:r>
                        <a:rPr lang="en-GB" sz="1400" b="0" i="1" kern="1200" dirty="0">
                          <a:solidFill>
                            <a:srgbClr val="4D4D4D"/>
                          </a:solidFill>
                          <a:latin typeface="+mn-lt"/>
                          <a:ea typeface="+mn-ea"/>
                          <a:cs typeface="+mn-cs"/>
                        </a:rPr>
                        <a:t> alle Checklisten für die Phasen vor der Reaktion, Reaktion und Wiederherstellung.</a:t>
                      </a: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1685928"/>
                  </a:ext>
                </a:extLst>
              </a:tr>
              <a:tr h="585793">
                <a:tc>
                  <a:txBody>
                    <a:bodyPr/>
                    <a:lstStyle/>
                    <a:p>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3187859"/>
                  </a:ext>
                </a:extLst>
              </a:tr>
            </a:tbl>
          </a:graphicData>
        </a:graphic>
      </p:graphicFrame>
    </p:spTree>
    <p:extLst>
      <p:ext uri="{BB962C8B-B14F-4D97-AF65-F5344CB8AC3E}">
        <p14:creationId xmlns:p14="http://schemas.microsoft.com/office/powerpoint/2010/main" val="1433157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865690444"/>
              </p:ext>
            </p:extLst>
          </p:nvPr>
        </p:nvGraphicFramePr>
        <p:xfrm>
          <a:off x="0" y="19050"/>
          <a:ext cx="12201526" cy="6810375"/>
        </p:xfrm>
        <a:graphic>
          <a:graphicData uri="http://schemas.openxmlformats.org/drawingml/2006/table">
            <a:tbl>
              <a:tblPr firstRow="1" bandRow="1">
                <a:tableStyleId>{5C22544A-7EE6-4342-B048-85BDC9FD1C3A}</a:tableStyleId>
              </a:tblPr>
              <a:tblGrid>
                <a:gridCol w="2657475">
                  <a:extLst>
                    <a:ext uri="{9D8B030D-6E8A-4147-A177-3AD203B41FA5}">
                      <a16:colId xmlns:a16="http://schemas.microsoft.com/office/drawing/2014/main" val="3584008144"/>
                    </a:ext>
                  </a:extLst>
                </a:gridCol>
                <a:gridCol w="1409700">
                  <a:extLst>
                    <a:ext uri="{9D8B030D-6E8A-4147-A177-3AD203B41FA5}">
                      <a16:colId xmlns:a16="http://schemas.microsoft.com/office/drawing/2014/main" val="2423803434"/>
                    </a:ext>
                  </a:extLst>
                </a:gridCol>
                <a:gridCol w="723900">
                  <a:extLst>
                    <a:ext uri="{9D8B030D-6E8A-4147-A177-3AD203B41FA5}">
                      <a16:colId xmlns:a16="http://schemas.microsoft.com/office/drawing/2014/main" val="301620017"/>
                    </a:ext>
                  </a:extLst>
                </a:gridCol>
                <a:gridCol w="2790825">
                  <a:extLst>
                    <a:ext uri="{9D8B030D-6E8A-4147-A177-3AD203B41FA5}">
                      <a16:colId xmlns:a16="http://schemas.microsoft.com/office/drawing/2014/main" val="3081674930"/>
                    </a:ext>
                  </a:extLst>
                </a:gridCol>
                <a:gridCol w="552449">
                  <a:extLst>
                    <a:ext uri="{9D8B030D-6E8A-4147-A177-3AD203B41FA5}">
                      <a16:colId xmlns:a16="http://schemas.microsoft.com/office/drawing/2014/main" val="3701576652"/>
                    </a:ext>
                  </a:extLst>
                </a:gridCol>
                <a:gridCol w="1757364">
                  <a:extLst>
                    <a:ext uri="{9D8B030D-6E8A-4147-A177-3AD203B41FA5}">
                      <a16:colId xmlns:a16="http://schemas.microsoft.com/office/drawing/2014/main" val="2091219972"/>
                    </a:ext>
                  </a:extLst>
                </a:gridCol>
                <a:gridCol w="2309813">
                  <a:extLst>
                    <a:ext uri="{9D8B030D-6E8A-4147-A177-3AD203B41FA5}">
                      <a16:colId xmlns:a16="http://schemas.microsoft.com/office/drawing/2014/main" val="679200308"/>
                    </a:ext>
                  </a:extLst>
                </a:gridCol>
              </a:tblGrid>
              <a:tr h="585793">
                <a:tc gridSpan="7">
                  <a:txBody>
                    <a:bodyPr/>
                    <a:lstStyle/>
                    <a:p>
                      <a:pPr marL="342900" lvl="0" indent="-342900">
                        <a:buFont typeface="+mj-lt"/>
                        <a:buAutoNum type="arabicPeriod" startAt="9"/>
                      </a:pPr>
                      <a:r>
                        <a:rPr lang="en-US" sz="1800" b="1" kern="1200" dirty="0">
                          <a:solidFill>
                            <a:srgbClr val="F27954"/>
                          </a:solidFill>
                          <a:latin typeface="+mn-lt"/>
                          <a:ea typeface="+mn-ea"/>
                          <a:cs typeface="+mn-cs"/>
                        </a:rPr>
                        <a:t>Wiederaufbau von Krisengebieten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kern="1200" dirty="0">
                          <a:solidFill>
                            <a:srgbClr val="4D4D4D"/>
                          </a:solidFill>
                          <a:latin typeface="+mn-lt"/>
                          <a:ea typeface="+mn-ea"/>
                          <a:cs typeface="+mn-cs"/>
                        </a:rPr>
                        <a:t>Dies sind die Schritte und Ressourcen, die für den Wiederaufbau des Krisengebiets erforderlich sind.</a:t>
                      </a:r>
                      <a:endParaRPr lang="en-IE" sz="1400" b="0" i="1"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782013778"/>
                  </a:ext>
                </a:extLst>
              </a:tr>
              <a:tr h="500057">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4242260245"/>
                  </a:ext>
                </a:extLst>
              </a:tr>
              <a:tr h="585793">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0"/>
                        <a:tabLst/>
                        <a:defRPr/>
                      </a:pPr>
                      <a:r>
                        <a:rPr lang="en-IE" sz="1800" b="1" kern="1200" dirty="0">
                          <a:solidFill>
                            <a:srgbClr val="F27954"/>
                          </a:solidFill>
                          <a:latin typeface="+mn-lt"/>
                          <a:ea typeface="+mn-ea"/>
                          <a:cs typeface="+mn-cs"/>
                        </a:rPr>
                        <a:t>Planänderungen oder Aktualisierungen</a:t>
                      </a:r>
                      <a:endParaRPr lang="en-IE" sz="1800" b="1" i="0" kern="1200" dirty="0">
                        <a:solidFill>
                          <a:srgbClr val="F27954"/>
                        </a:solidFill>
                        <a:latin typeface="+mn-lt"/>
                        <a:ea typeface="+mn-ea"/>
                        <a:cs typeface="+mn-cs"/>
                      </a:endParaRPr>
                    </a:p>
                    <a:p>
                      <a:r>
                        <a:rPr lang="en-US" sz="1400" b="0" i="1" kern="1200" dirty="0">
                          <a:solidFill>
                            <a:srgbClr val="4D4D4D"/>
                          </a:solidFill>
                          <a:latin typeface="+mn-lt"/>
                          <a:ea typeface="+mn-ea"/>
                          <a:cs typeface="+mn-cs"/>
                        </a:rPr>
                        <a:t>Dies sind die Details zu allen Änderungen oder Aktualisierungen des Krisenmanagementplans, die Versionsnummer und die Historie.</a:t>
                      </a:r>
                      <a:endParaRPr lang="en-IE" sz="1800"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3960557098"/>
                  </a:ext>
                </a:extLst>
              </a:tr>
              <a:tr h="576257">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086D6E"/>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890750511"/>
                  </a:ext>
                </a:extLst>
              </a:tr>
              <a:tr h="409575">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IE" sz="1800" b="1" kern="1200" dirty="0">
                          <a:solidFill>
                            <a:srgbClr val="F27954"/>
                          </a:solidFill>
                          <a:latin typeface="+mn-lt"/>
                          <a:ea typeface="+mn-ea"/>
                          <a:cs typeface="+mn-cs"/>
                        </a:rPr>
                        <a:t>Kommunikationsplan für die Medien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95973459"/>
                  </a:ext>
                </a:extLst>
              </a:tr>
              <a:tr h="585793">
                <a:tc gridSpan="2">
                  <a:txBody>
                    <a:bodyPr/>
                    <a:lstStyle/>
                    <a:p>
                      <a:r>
                        <a:rPr lang="en-IE" sz="1400" b="1" kern="1200" dirty="0">
                          <a:solidFill>
                            <a:schemeClr val="bg1"/>
                          </a:solidFill>
                          <a:latin typeface="+mn-lt"/>
                          <a:ea typeface="+mn-ea"/>
                          <a:cs typeface="+mn-cs"/>
                        </a:rPr>
                        <a:t>Methode/Wie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3">
                  <a:txBody>
                    <a:bodyPr/>
                    <a:lstStyle/>
                    <a:p>
                      <a:r>
                        <a:rPr lang="en-IE" sz="1400" b="1" kern="1200" dirty="0">
                          <a:solidFill>
                            <a:schemeClr val="bg1"/>
                          </a:solidFill>
                          <a:latin typeface="+mn-lt"/>
                          <a:ea typeface="+mn-ea"/>
                          <a:cs typeface="+mn-cs"/>
                        </a:rPr>
                        <a:t>Krisenstadium/Wann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sz="14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400" b="1" kern="1200" dirty="0">
                          <a:solidFill>
                            <a:schemeClr val="bg1"/>
                          </a:solidFill>
                          <a:latin typeface="+mn-lt"/>
                          <a:ea typeface="+mn-ea"/>
                          <a:cs typeface="+mn-cs"/>
                        </a:rPr>
                        <a:t>Botschaft oder Aussage/Was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a:p>
                  </a:txBody>
                  <a:tcPr/>
                </a:tc>
                <a:extLst>
                  <a:ext uri="{0D108BD9-81ED-4DB2-BD59-A6C34878D82A}">
                    <a16:rowId xmlns:a16="http://schemas.microsoft.com/office/drawing/2014/main" val="3212676874"/>
                  </a:ext>
                </a:extLst>
              </a:tr>
              <a:tr h="414332">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extLst>
                  <a:ext uri="{0D108BD9-81ED-4DB2-BD59-A6C34878D82A}">
                    <a16:rowId xmlns:a16="http://schemas.microsoft.com/office/drawing/2014/main" val="53492633"/>
                  </a:ext>
                </a:extLst>
              </a:tr>
              <a:tr h="404796">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IE" sz="1800" b="1" kern="1200" dirty="0">
                          <a:solidFill>
                            <a:srgbClr val="F27954"/>
                          </a:solidFill>
                          <a:latin typeface="+mn-lt"/>
                          <a:ea typeface="+mn-ea"/>
                          <a:cs typeface="+mn-cs"/>
                        </a:rPr>
                        <a:t>Diagnose von Vorfällen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2860687839"/>
                  </a:ext>
                </a:extLst>
              </a:tr>
              <a:tr h="585793">
                <a:tc>
                  <a:txBody>
                    <a:bodyPr/>
                    <a:lstStyle/>
                    <a:p>
                      <a:r>
                        <a:rPr lang="en-IE" sz="1400" b="1" kern="1200" dirty="0">
                          <a:solidFill>
                            <a:schemeClr val="bg1"/>
                          </a:solidFill>
                          <a:latin typeface="+mn-lt"/>
                          <a:ea typeface="+mn-ea"/>
                          <a:cs typeface="+mn-cs"/>
                        </a:rPr>
                        <a:t>Vorfall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400" b="1" kern="1200" dirty="0">
                          <a:solidFill>
                            <a:schemeClr val="bg1"/>
                          </a:solidFill>
                          <a:latin typeface="+mn-lt"/>
                          <a:ea typeface="+mn-ea"/>
                          <a:cs typeface="+mn-cs"/>
                        </a:rPr>
                        <a:t>Szenarien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r>
                        <a:rPr lang="en-IE" sz="1400" b="1" kern="1200" dirty="0">
                          <a:solidFill>
                            <a:schemeClr val="bg1"/>
                          </a:solidFill>
                          <a:latin typeface="+mn-lt"/>
                          <a:ea typeface="+mn-ea"/>
                          <a:cs typeface="+mn-cs"/>
                        </a:rPr>
                        <a:t>Szenarien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a:txBody>
                    <a:bodyPr/>
                    <a:lstStyle/>
                    <a:p>
                      <a:r>
                        <a:rPr lang="en-IE" sz="1400" b="1" kern="1200" dirty="0">
                          <a:solidFill>
                            <a:schemeClr val="bg1"/>
                          </a:solidFill>
                          <a:latin typeface="+mn-lt"/>
                          <a:ea typeface="+mn-ea"/>
                          <a:cs typeface="+mn-cs"/>
                        </a:rPr>
                        <a:t>Lösungen/Maßnahmen zur Umsetzung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r>
                        <a:rPr lang="en-IE" sz="1400" b="1" kern="1200" dirty="0">
                          <a:solidFill>
                            <a:schemeClr val="bg1"/>
                          </a:solidFill>
                          <a:latin typeface="+mn-lt"/>
                          <a:ea typeface="+mn-ea"/>
                          <a:cs typeface="+mn-cs"/>
                        </a:rPr>
                        <a:t>Mögliche Ergebnisse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hMerge="1">
                  <a:txBody>
                    <a:bodyPr/>
                    <a:lstStyle/>
                    <a:p>
                      <a:r>
                        <a:rPr lang="en-IE" sz="1400" b="1" kern="1200" dirty="0">
                          <a:solidFill>
                            <a:schemeClr val="bg1"/>
                          </a:solidFill>
                          <a:latin typeface="+mn-lt"/>
                          <a:ea typeface="+mn-ea"/>
                          <a:cs typeface="+mn-cs"/>
                        </a:rPr>
                        <a:t>Aktionen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a:txBody>
                    <a:bodyPr/>
                    <a:lstStyle/>
                    <a:p>
                      <a:r>
                        <a:rPr lang="en-IE" sz="1400" b="1" kern="1200" dirty="0">
                          <a:solidFill>
                            <a:schemeClr val="bg1"/>
                          </a:solidFill>
                          <a:latin typeface="+mn-lt"/>
                          <a:ea typeface="+mn-ea"/>
                          <a:cs typeface="+mn-cs"/>
                        </a:rPr>
                        <a:t>Zuständige Abteilung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extLst>
                  <a:ext uri="{0D108BD9-81ED-4DB2-BD59-A6C34878D82A}">
                    <a16:rowId xmlns:a16="http://schemas.microsoft.com/office/drawing/2014/main" val="3051685928"/>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3187859"/>
                  </a:ext>
                </a:extLst>
              </a:tr>
              <a:tr h="404807">
                <a:tc gridSpan="7">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IE" sz="1800" b="1" kern="1200" dirty="0" err="1">
                          <a:solidFill>
                            <a:srgbClr val="F27954"/>
                          </a:solidFill>
                          <a:latin typeface="+mn-lt"/>
                          <a:ea typeface="+mn-ea"/>
                          <a:cs typeface="+mn-cs"/>
                        </a:rPr>
                        <a:t>Sanierungsplan</a:t>
                      </a:r>
                      <a:r>
                        <a:rPr lang="en-IE" sz="1800" b="1" kern="1200" dirty="0">
                          <a:solidFill>
                            <a:srgbClr val="F27954"/>
                          </a:solidFill>
                          <a:latin typeface="+mn-lt"/>
                          <a:ea typeface="+mn-ea"/>
                          <a:cs typeface="+mn-cs"/>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hMerge="1">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E"/>
                    </a:p>
                  </a:txBody>
                  <a:tcPr/>
                </a:tc>
                <a:tc hMerge="1">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263063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1" kern="1200" dirty="0">
                          <a:solidFill>
                            <a:schemeClr val="bg1"/>
                          </a:solidFill>
                          <a:latin typeface="+mn-lt"/>
                          <a:ea typeface="+mn-ea"/>
                          <a:cs typeface="+mn-cs"/>
                        </a:rPr>
                        <a:t>Durchgeführte Wiederherstellungsstrategie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1" kern="1200" dirty="0">
                          <a:solidFill>
                            <a:schemeClr val="bg1"/>
                          </a:solidFill>
                          <a:latin typeface="+mn-lt"/>
                          <a:ea typeface="+mn-ea"/>
                          <a:cs typeface="+mn-cs"/>
                        </a:rPr>
                        <a:t>Kategorie Wiederherstellung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hMerge="1">
                  <a:txBody>
                    <a:bodyPr/>
                    <a:lstStyle/>
                    <a:p>
                      <a:endParaRPr lang="en-IE"/>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E" sz="1400" b="1" kern="1200" dirty="0">
                          <a:solidFill>
                            <a:schemeClr val="bg1"/>
                          </a:solidFill>
                          <a:latin typeface="+mn-lt"/>
                          <a:ea typeface="+mn-ea"/>
                          <a:cs typeface="+mn-cs"/>
                        </a:rPr>
                        <a:t>Auswirkungen auf die Wirtschaft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7C57"/>
                    </a:solidFill>
                  </a:tcPr>
                </a:tc>
                <a:tc gridSpan="2">
                  <a:txBody>
                    <a:bodyPr/>
                    <a:lstStyle/>
                    <a:p>
                      <a:pPr algn="l"/>
                      <a:r>
                        <a:rPr lang="en-IE" sz="1400" b="1" dirty="0">
                          <a:solidFill>
                            <a:schemeClr val="bg1"/>
                          </a:solidFill>
                        </a:rPr>
                        <a:t>Aktionen/Aufgaben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tc hMerge="1">
                  <a:txBody>
                    <a:bodyPr/>
                    <a:lstStyle/>
                    <a:p>
                      <a:endParaRPr lang="en-IE"/>
                    </a:p>
                  </a:txBody>
                  <a:tcPr/>
                </a:tc>
                <a:tc>
                  <a:txBody>
                    <a:bodyPr/>
                    <a:lstStyle/>
                    <a:p>
                      <a:pPr algn="l"/>
                      <a:r>
                        <a:rPr lang="en-IE" sz="1400" b="1" kern="1200" dirty="0" err="1">
                          <a:solidFill>
                            <a:schemeClr val="bg1"/>
                          </a:solidFill>
                          <a:latin typeface="+mn-lt"/>
                          <a:ea typeface="+mn-ea"/>
                          <a:cs typeface="+mn-cs"/>
                        </a:rPr>
                        <a:t>Zuständige</a:t>
                      </a:r>
                      <a:r>
                        <a:rPr lang="en-IE" sz="1400" b="1" dirty="0">
                          <a:solidFill>
                            <a:schemeClr val="bg1"/>
                          </a:solidFill>
                        </a:rPr>
                        <a:t> Person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7C57"/>
                    </a:solidFill>
                  </a:tcPr>
                </a:tc>
                <a:extLst>
                  <a:ext uri="{0D108BD9-81ED-4DB2-BD59-A6C34878D82A}">
                    <a16:rowId xmlns:a16="http://schemas.microsoft.com/office/drawing/2014/main" val="2343160182"/>
                  </a:ext>
                </a:extLst>
              </a:tr>
              <a:tr h="585793">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IE"/>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endParaRPr lang="en-IE" sz="1400" kern="1200" dirty="0">
                        <a:solidFill>
                          <a:srgbClr val="4D4D4D"/>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IE"/>
                    </a:p>
                  </a:txBody>
                  <a:tcPr/>
                </a:tc>
                <a:tc>
                  <a:txBody>
                    <a:bodyPr/>
                    <a:lstStyle/>
                    <a:p>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5849631"/>
                  </a:ext>
                </a:extLst>
              </a:tr>
            </a:tbl>
          </a:graphicData>
        </a:graphic>
      </p:graphicFrame>
    </p:spTree>
    <p:extLst>
      <p:ext uri="{BB962C8B-B14F-4D97-AF65-F5344CB8AC3E}">
        <p14:creationId xmlns:p14="http://schemas.microsoft.com/office/powerpoint/2010/main" val="2498255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4882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D10178-AB95-162C-DD2D-B7F762E5CEB4}"/>
              </a:ext>
            </a:extLst>
          </p:cNvPr>
          <p:cNvSpPr/>
          <p:nvPr/>
        </p:nvSpPr>
        <p:spPr>
          <a:xfrm>
            <a:off x="0" y="2543175"/>
            <a:ext cx="12192000" cy="3295650"/>
          </a:xfrm>
          <a:prstGeom prst="rect">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05175" y="2651881"/>
            <a:ext cx="6050801" cy="3415401"/>
          </a:xfrm>
        </p:spPr>
        <p:txBody>
          <a:bodyPr>
            <a:normAutofit fontScale="25000" lnSpcReduction="20000"/>
          </a:bodyPr>
          <a:lstStyle/>
          <a:p>
            <a:pPr>
              <a:lnSpc>
                <a:spcPct val="120000"/>
              </a:lnSpc>
              <a:spcBef>
                <a:spcPts val="0"/>
              </a:spcBef>
            </a:pPr>
            <a:r>
              <a:rPr lang="de-DE" sz="16100" b="1" dirty="0"/>
              <a:t>Gut gemacht!</a:t>
            </a:r>
          </a:p>
          <a:p>
            <a:pPr>
              <a:lnSpc>
                <a:spcPct val="120000"/>
              </a:lnSpc>
              <a:spcBef>
                <a:spcPts val="0"/>
              </a:spcBef>
            </a:pPr>
            <a:endParaRPr lang="de-DE" sz="10100" b="1" dirty="0"/>
          </a:p>
          <a:p>
            <a:pPr>
              <a:lnSpc>
                <a:spcPct val="120000"/>
              </a:lnSpc>
              <a:spcBef>
                <a:spcPts val="0"/>
              </a:spcBef>
            </a:pPr>
            <a:r>
              <a:rPr lang="de-DE" sz="11000" dirty="0"/>
              <a:t>Sie haben das fünfte Modul abgeschlossen.</a:t>
            </a:r>
          </a:p>
          <a:p>
            <a:pPr>
              <a:lnSpc>
                <a:spcPct val="120000"/>
              </a:lnSpc>
              <a:spcBef>
                <a:spcPts val="0"/>
              </a:spcBef>
            </a:pPr>
            <a:endParaRPr lang="en-IE" sz="7400" dirty="0"/>
          </a:p>
          <a:p>
            <a:pPr>
              <a:lnSpc>
                <a:spcPct val="120000"/>
              </a:lnSpc>
              <a:spcBef>
                <a:spcPts val="0"/>
              </a:spcBef>
            </a:pPr>
            <a:endParaRPr lang="en-IE" sz="7400" dirty="0"/>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29" y="9430"/>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2020-1-UK01-KA203-079083</a:t>
            </a:r>
          </a:p>
        </p:txBody>
      </p:sp>
    </p:spTree>
    <p:extLst>
      <p:ext uri="{BB962C8B-B14F-4D97-AF65-F5344CB8AC3E}">
        <p14:creationId xmlns:p14="http://schemas.microsoft.com/office/powerpoint/2010/main" val="45133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2E43620-6B83-EC92-17A6-6ED3EF468DE1}"/>
              </a:ext>
            </a:extLst>
          </p:cNvPr>
          <p:cNvSpPr>
            <a:spLocks noGrp="1"/>
          </p:cNvSpPr>
          <p:nvPr>
            <p:ph type="body" sz="quarter" idx="16"/>
          </p:nvPr>
        </p:nvSpPr>
        <p:spPr>
          <a:xfrm>
            <a:off x="6420495" y="1328734"/>
            <a:ext cx="5113283" cy="1643066"/>
          </a:xfrm>
        </p:spPr>
        <p:txBody>
          <a:bodyPr>
            <a:normAutofit/>
          </a:bodyPr>
          <a:lstStyle/>
          <a:p>
            <a:r>
              <a:rPr lang="en-IE" sz="3200" dirty="0"/>
              <a:t>1.  Einführung in den Zweck eines regionalen Krisenmanagementplans</a:t>
            </a:r>
          </a:p>
        </p:txBody>
      </p:sp>
      <p:pic>
        <p:nvPicPr>
          <p:cNvPr id="2" name="Picture Placeholder 4" descr="A picture containing snow, nature, smoke, clouds&#10;&#10;Description automatically generated">
            <a:extLst>
              <a:ext uri="{FF2B5EF4-FFF2-40B4-BE49-F238E27FC236}">
                <a16:creationId xmlns:a16="http://schemas.microsoft.com/office/drawing/2014/main" id="{755A5DB1-5D4B-023B-0F4F-A9C580E73482}"/>
              </a:ext>
            </a:extLst>
          </p:cNvPr>
          <p:cNvPicPr>
            <a:picLocks noGrp="1" noChangeAspect="1"/>
          </p:cNvPicPr>
          <p:nvPr>
            <p:ph type="pic" sz="quarter" idx="10"/>
          </p:nvPr>
        </p:nvPicPr>
        <p:blipFill>
          <a:blip r:embed="rId2"/>
          <a:srcRect t="19490" b="19490"/>
          <a:stretch>
            <a:fillRect/>
          </a:stretch>
        </p:blipFill>
        <p:spPr>
          <a:xfrm>
            <a:off x="241300" y="228600"/>
            <a:ext cx="11696700" cy="5764213"/>
          </a:xfrm>
        </p:spPr>
      </p:pic>
    </p:spTree>
    <p:extLst>
      <p:ext uri="{BB962C8B-B14F-4D97-AF65-F5344CB8AC3E}">
        <p14:creationId xmlns:p14="http://schemas.microsoft.com/office/powerpoint/2010/main" val="3278014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509032-A192-B74F-9D77-2C382FADC18E}"/>
              </a:ext>
            </a:extLst>
          </p:cNvPr>
          <p:cNvSpPr>
            <a:spLocks noGrp="1"/>
          </p:cNvSpPr>
          <p:nvPr>
            <p:ph type="body" sz="quarter" idx="16"/>
          </p:nvPr>
        </p:nvSpPr>
        <p:spPr>
          <a:xfrm>
            <a:off x="666708" y="752637"/>
            <a:ext cx="6675386" cy="2537409"/>
          </a:xfrm>
        </p:spPr>
        <p:txBody>
          <a:bodyPr>
            <a:normAutofit/>
          </a:bodyPr>
          <a:lstStyle/>
          <a:p>
            <a:r>
              <a:rPr lang="en-US" b="1" dirty="0"/>
              <a:t>Regionaler Tourismus-Krisenmanagementplan</a:t>
            </a:r>
          </a:p>
        </p:txBody>
      </p:sp>
      <p:sp>
        <p:nvSpPr>
          <p:cNvPr id="3" name="TextBox 2">
            <a:extLst>
              <a:ext uri="{FF2B5EF4-FFF2-40B4-BE49-F238E27FC236}">
                <a16:creationId xmlns:a16="http://schemas.microsoft.com/office/drawing/2014/main" id="{32436878-89B4-EAB6-0778-4CC7F1418547}"/>
              </a:ext>
            </a:extLst>
          </p:cNvPr>
          <p:cNvSpPr txBox="1"/>
          <p:nvPr/>
        </p:nvSpPr>
        <p:spPr>
          <a:xfrm>
            <a:off x="666707" y="2124635"/>
            <a:ext cx="9884751" cy="3416320"/>
          </a:xfrm>
          <a:prstGeom prst="rect">
            <a:avLst/>
          </a:prstGeom>
          <a:noFill/>
        </p:spPr>
        <p:txBody>
          <a:bodyPr wrap="square" rtlCol="0">
            <a:spAutoFit/>
          </a:bodyPr>
          <a:lstStyle/>
          <a:p>
            <a:r>
              <a:rPr lang="en-GB" sz="2400" dirty="0" err="1">
                <a:solidFill>
                  <a:schemeClr val="bg1"/>
                </a:solidFill>
              </a:rPr>
              <a:t>Regionale</a:t>
            </a:r>
            <a:r>
              <a:rPr lang="en-GB" sz="2400" dirty="0">
                <a:solidFill>
                  <a:schemeClr val="bg1"/>
                </a:solidFill>
              </a:rPr>
              <a:t> KMP für den Tourismus skizzieren eine Reihe von Maßnahmen und Aktionen, die eine Region ergreifen muss, um auf eine Krise zu reagieren und sich von ihr zu erholen.</a:t>
            </a:r>
          </a:p>
          <a:p>
            <a:endParaRPr lang="en-GB" sz="2400" dirty="0">
              <a:solidFill>
                <a:schemeClr val="bg1"/>
              </a:solidFill>
            </a:endParaRPr>
          </a:p>
          <a:p>
            <a:r>
              <a:rPr lang="en-GB" sz="2400" dirty="0">
                <a:solidFill>
                  <a:schemeClr val="bg1"/>
                </a:solidFill>
              </a:rPr>
              <a:t>Je nach Art der Krise handelt es sich um den kurzfristigen regionalen Krisenrahmen, der eine </a:t>
            </a:r>
            <a:r>
              <a:rPr lang="en-GB" sz="2400" dirty="0" err="1">
                <a:solidFill>
                  <a:schemeClr val="bg1"/>
                </a:solidFill>
              </a:rPr>
              <a:t>Reihe</a:t>
            </a:r>
            <a:r>
              <a:rPr lang="en-GB" sz="2400" dirty="0">
                <a:solidFill>
                  <a:schemeClr val="bg1"/>
                </a:solidFill>
              </a:rPr>
              <a:t> </a:t>
            </a:r>
            <a:r>
              <a:rPr lang="en-GB" sz="2400" dirty="0" err="1">
                <a:solidFill>
                  <a:schemeClr val="bg1"/>
                </a:solidFill>
              </a:rPr>
              <a:t>umsetzbarer</a:t>
            </a:r>
            <a:r>
              <a:rPr lang="en-GB" sz="2400" dirty="0">
                <a:solidFill>
                  <a:schemeClr val="bg1"/>
                </a:solidFill>
              </a:rPr>
              <a:t> Elemente enthält, z. B. Notfalllisten, Karten, Ressourcen, Hierarchielisten, Aktions- oder Aufgabenlisten, Verfahren, Pläne und Schulungspläne. </a:t>
            </a:r>
          </a:p>
          <a:p>
            <a:endParaRPr lang="en-IE" sz="2400" dirty="0">
              <a:solidFill>
                <a:schemeClr val="bg1"/>
              </a:solidFill>
            </a:endParaRPr>
          </a:p>
        </p:txBody>
      </p:sp>
    </p:spTree>
    <p:extLst>
      <p:ext uri="{BB962C8B-B14F-4D97-AF65-F5344CB8AC3E}">
        <p14:creationId xmlns:p14="http://schemas.microsoft.com/office/powerpoint/2010/main" val="315741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D162AA5-2EB8-16AE-89E7-C98B6808CFE1}"/>
              </a:ext>
            </a:extLst>
          </p:cNvPr>
          <p:cNvSpPr>
            <a:spLocks noGrp="1"/>
          </p:cNvSpPr>
          <p:nvPr>
            <p:ph type="body" sz="quarter" idx="18"/>
          </p:nvPr>
        </p:nvSpPr>
        <p:spPr>
          <a:xfrm>
            <a:off x="734714" y="1001075"/>
            <a:ext cx="10722572" cy="5310077"/>
          </a:xfrm>
        </p:spPr>
        <p:txBody>
          <a:bodyPr>
            <a:normAutofit fontScale="70000" lnSpcReduction="20000"/>
          </a:bodyPr>
          <a:lstStyle/>
          <a:p>
            <a:pPr marL="0" indent="0">
              <a:lnSpc>
                <a:spcPct val="120000"/>
              </a:lnSpc>
              <a:spcBef>
                <a:spcPts val="0"/>
              </a:spcBef>
            </a:pPr>
            <a:r>
              <a:rPr lang="en-GB" dirty="0" err="1"/>
              <a:t>Ziel</a:t>
            </a:r>
            <a:r>
              <a:rPr lang="en-GB" dirty="0"/>
              <a:t> des KMP ist es, den europäischen Tourismusregionen einen wirksamen kurzfristigen Krisenmanagementplan an die Hand zu geben, der im Falle einer tourismusbedingten Krise zum Einsatz kommen kann. Der Schwerpunkt liegt dabei auf dem Krisenreaktionsmanagement. Er befasst sich mit allen Maßnahmen, Plänen, Verfahren und Operationen, die zur Unterstützung der Krisenmanagementeinheit und des Reaktionsteams erforderlich sind. Es stützt sich auf die langfristige Strategie für das Krisenmanagement und ist auf diese abgestimmt. Er </a:t>
            </a:r>
            <a:r>
              <a:rPr lang="en-GB" dirty="0" err="1"/>
              <a:t>zielt</a:t>
            </a:r>
            <a:r>
              <a:rPr lang="en-GB" dirty="0"/>
              <a:t> auf </a:t>
            </a:r>
            <a:r>
              <a:rPr lang="en-GB" dirty="0" err="1"/>
              <a:t>folgendes</a:t>
            </a:r>
            <a:r>
              <a:rPr lang="en-GB" dirty="0"/>
              <a:t> ab: </a:t>
            </a:r>
          </a:p>
          <a:p>
            <a:pPr marL="0" indent="0">
              <a:lnSpc>
                <a:spcPct val="120000"/>
              </a:lnSpc>
              <a:spcBef>
                <a:spcPts val="0"/>
              </a:spcBef>
            </a:pPr>
            <a:endParaRPr lang="en-GB" dirty="0"/>
          </a:p>
          <a:p>
            <a:pPr marL="342900" indent="-342900">
              <a:lnSpc>
                <a:spcPct val="120000"/>
              </a:lnSpc>
              <a:spcBef>
                <a:spcPts val="0"/>
              </a:spcBef>
              <a:buFont typeface="Wingdings" panose="05000000000000000000" pitchFamily="2" charset="2"/>
              <a:buChar char="v"/>
            </a:pPr>
            <a:r>
              <a:rPr lang="en-GB" dirty="0"/>
              <a:t>Ausarbeitung eines </a:t>
            </a:r>
            <a:r>
              <a:rPr lang="en-GB" b="1" dirty="0"/>
              <a:t>Krisenrahmens und einer Liste von Initiativen</a:t>
            </a:r>
            <a:r>
              <a:rPr lang="en-GB" dirty="0"/>
              <a:t>, die zur Vorbereitung des Krisenreaktionsteams erforderlich sind, damit dieses weiß, was </a:t>
            </a:r>
            <a:r>
              <a:rPr lang="en-GB" dirty="0" err="1"/>
              <a:t>im</a:t>
            </a:r>
            <a:r>
              <a:rPr lang="en-GB" dirty="0"/>
              <a:t> Falle </a:t>
            </a:r>
            <a:r>
              <a:rPr lang="en-GB" dirty="0" err="1"/>
              <a:t>einer</a:t>
            </a:r>
            <a:r>
              <a:rPr lang="en-GB" dirty="0"/>
              <a:t> </a:t>
            </a:r>
            <a:r>
              <a:rPr lang="en-GB" dirty="0" err="1"/>
              <a:t>Krise</a:t>
            </a:r>
            <a:r>
              <a:rPr lang="en-GB" dirty="0"/>
              <a:t> zu tun ist und wann es </a:t>
            </a:r>
            <a:r>
              <a:rPr lang="en-GB" dirty="0" err="1"/>
              <a:t>zu</a:t>
            </a:r>
            <a:r>
              <a:rPr lang="en-GB" dirty="0"/>
              <a:t> tun ist. In diesem Modul wird eine Hochwasserkrise als Beispiel verwendet. </a:t>
            </a:r>
          </a:p>
          <a:p>
            <a:pPr marL="342900" indent="-342900">
              <a:lnSpc>
                <a:spcPct val="120000"/>
              </a:lnSpc>
              <a:spcBef>
                <a:spcPts val="0"/>
              </a:spcBef>
              <a:buFont typeface="Wingdings" panose="05000000000000000000" pitchFamily="2" charset="2"/>
              <a:buChar char="v"/>
            </a:pPr>
            <a:r>
              <a:rPr lang="en-GB" dirty="0"/>
              <a:t>Anwendung der </a:t>
            </a:r>
            <a:r>
              <a:rPr lang="en-GB" b="1" dirty="0"/>
              <a:t>richtigen </a:t>
            </a:r>
            <a:r>
              <a:rPr lang="en-GB" dirty="0"/>
              <a:t>Verfahren und Instrumente für </a:t>
            </a:r>
            <a:r>
              <a:rPr lang="en-GB" b="1" dirty="0"/>
              <a:t>Krisenstatus, Überwachung und Bewertung</a:t>
            </a:r>
          </a:p>
          <a:p>
            <a:pPr marL="342900" indent="-342900">
              <a:lnSpc>
                <a:spcPct val="120000"/>
              </a:lnSpc>
              <a:spcBef>
                <a:spcPts val="0"/>
              </a:spcBef>
              <a:buFont typeface="Wingdings" panose="05000000000000000000" pitchFamily="2" charset="2"/>
              <a:buChar char="v"/>
            </a:pPr>
            <a:r>
              <a:rPr lang="en-GB" dirty="0"/>
              <a:t>Entwicklung und Durchführung von </a:t>
            </a:r>
            <a:r>
              <a:rPr lang="en-GB" b="1" dirty="0"/>
              <a:t>Krisentrainings</a:t>
            </a:r>
            <a:r>
              <a:rPr lang="en-GB" dirty="0"/>
              <a:t>, wobei der Schwerpunkt auf den </a:t>
            </a:r>
            <a:r>
              <a:rPr lang="en-GB" dirty="0" err="1"/>
              <a:t>Ersthelfern</a:t>
            </a:r>
            <a:r>
              <a:rPr lang="en-GB" dirty="0"/>
              <a:t> </a:t>
            </a:r>
            <a:r>
              <a:rPr lang="en-GB" dirty="0" err="1"/>
              <a:t>liegt</a:t>
            </a:r>
            <a:r>
              <a:rPr lang="en-GB" dirty="0"/>
              <a:t>. Delegierung von </a:t>
            </a:r>
            <a:r>
              <a:rPr lang="en-GB" b="1" dirty="0"/>
              <a:t>Zuständigkeiten und Rollen</a:t>
            </a:r>
            <a:r>
              <a:rPr lang="en-GB" dirty="0"/>
              <a:t>, Entwicklung und Pflege der entsprechenden Kontakt-, Personal- und Notfalllisten</a:t>
            </a:r>
          </a:p>
          <a:p>
            <a:pPr marL="342900" indent="-342900">
              <a:lnSpc>
                <a:spcPct val="120000"/>
              </a:lnSpc>
              <a:spcBef>
                <a:spcPts val="0"/>
              </a:spcBef>
              <a:buFont typeface="Wingdings" panose="05000000000000000000" pitchFamily="2" charset="2"/>
              <a:buChar char="v"/>
            </a:pPr>
            <a:r>
              <a:rPr lang="en-GB" dirty="0"/>
              <a:t>Entwicklung der erforderlichen Kommunikationsverfahren und Kommunikationspläne für den Umgang mit der Branche, PR und den Medien</a:t>
            </a:r>
          </a:p>
          <a:p>
            <a:pPr marL="342900" indent="-342900">
              <a:lnSpc>
                <a:spcPct val="120000"/>
              </a:lnSpc>
              <a:spcBef>
                <a:spcPts val="0"/>
              </a:spcBef>
              <a:buFont typeface="Wingdings" panose="05000000000000000000" pitchFamily="2" charset="2"/>
              <a:buChar char="v"/>
            </a:pPr>
            <a:r>
              <a:rPr lang="en-GB" dirty="0"/>
              <a:t>Durchführung strategischer </a:t>
            </a:r>
            <a:r>
              <a:rPr lang="en-GB" b="1" dirty="0"/>
              <a:t>Marketingkampagnen </a:t>
            </a:r>
            <a:r>
              <a:rPr lang="en-GB" dirty="0"/>
              <a:t>für</a:t>
            </a:r>
            <a:r>
              <a:rPr lang="en-GB" b="1" dirty="0"/>
              <a:t> </a:t>
            </a:r>
            <a:r>
              <a:rPr lang="en-GB" dirty="0"/>
              <a:t>Reaktion und Wiederherstellung </a:t>
            </a:r>
          </a:p>
          <a:p>
            <a:pPr marL="342900" indent="-342900">
              <a:lnSpc>
                <a:spcPct val="120000"/>
              </a:lnSpc>
              <a:spcBef>
                <a:spcPts val="0"/>
              </a:spcBef>
              <a:buFont typeface="Wingdings" panose="05000000000000000000" pitchFamily="2" charset="2"/>
              <a:buChar char="v"/>
            </a:pPr>
            <a:r>
              <a:rPr lang="en-GB" dirty="0"/>
              <a:t>Einführung aller erforderlichen </a:t>
            </a:r>
            <a:r>
              <a:rPr lang="en-GB" b="1" dirty="0"/>
              <a:t>Verfahren, Pläne, Einsatzpläne</a:t>
            </a:r>
            <a:r>
              <a:rPr lang="en-GB" dirty="0"/>
              <a:t>, Gesundheits- und Sicherheitsüberprüfungen, Aktionslisten usw., die für eine Krise erforderlich sind</a:t>
            </a:r>
          </a:p>
        </p:txBody>
      </p:sp>
      <p:sp>
        <p:nvSpPr>
          <p:cNvPr id="5" name="Text Placeholder 4">
            <a:extLst>
              <a:ext uri="{FF2B5EF4-FFF2-40B4-BE49-F238E27FC236}">
                <a16:creationId xmlns:a16="http://schemas.microsoft.com/office/drawing/2014/main" id="{2CE5BAB8-B658-E6B3-7917-2E25B5136C5C}"/>
              </a:ext>
            </a:extLst>
          </p:cNvPr>
          <p:cNvSpPr>
            <a:spLocks noGrp="1"/>
          </p:cNvSpPr>
          <p:nvPr>
            <p:ph type="body" sz="quarter" idx="16"/>
          </p:nvPr>
        </p:nvSpPr>
        <p:spPr>
          <a:xfrm>
            <a:off x="734714" y="418855"/>
            <a:ext cx="9862529" cy="582221"/>
          </a:xfrm>
        </p:spPr>
        <p:txBody>
          <a:bodyPr>
            <a:normAutofit fontScale="92500"/>
          </a:bodyPr>
          <a:lstStyle/>
          <a:p>
            <a:r>
              <a:rPr lang="en-IE" b="1" dirty="0"/>
              <a:t>Der regionale Krisenmanagementplan im Überblick</a:t>
            </a:r>
          </a:p>
        </p:txBody>
      </p:sp>
    </p:spTree>
    <p:extLst>
      <p:ext uri="{BB962C8B-B14F-4D97-AF65-F5344CB8AC3E}">
        <p14:creationId xmlns:p14="http://schemas.microsoft.com/office/powerpoint/2010/main" val="389224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ED53A6-0C33-CE49-032F-4E341CDDBC47}"/>
              </a:ext>
            </a:extLst>
          </p:cNvPr>
          <p:cNvSpPr>
            <a:spLocks noGrp="1"/>
          </p:cNvSpPr>
          <p:nvPr>
            <p:ph type="body" sz="quarter" idx="18"/>
          </p:nvPr>
        </p:nvSpPr>
        <p:spPr>
          <a:xfrm>
            <a:off x="600090" y="1063828"/>
            <a:ext cx="5117805" cy="5208494"/>
          </a:xfrm>
        </p:spPr>
        <p:txBody>
          <a:bodyPr>
            <a:normAutofit fontScale="77500" lnSpcReduction="20000"/>
          </a:bodyPr>
          <a:lstStyle/>
          <a:p>
            <a:pPr indent="0">
              <a:lnSpc>
                <a:spcPct val="110000"/>
              </a:lnSpc>
            </a:pPr>
            <a:r>
              <a:rPr lang="en-GB" dirty="0"/>
              <a:t>Ein starkes </a:t>
            </a:r>
            <a:r>
              <a:rPr lang="en-GB" b="0" i="0" dirty="0">
                <a:effectLst/>
              </a:rPr>
              <a:t>regionales Krisenmanagement im Tourismus erfordert eine starke Krisenstrategie, einen </a:t>
            </a:r>
            <a:r>
              <a:rPr lang="en-GB" i="0" dirty="0">
                <a:effectLst/>
              </a:rPr>
              <a:t>Plan, Handbücher und andere Hilfsmittel, damit alle nach dem gleichen Schema </a:t>
            </a:r>
            <a:r>
              <a:rPr lang="en-GB" i="0" dirty="0" err="1">
                <a:effectLst/>
              </a:rPr>
              <a:t>vorgehen</a:t>
            </a:r>
            <a:r>
              <a:rPr lang="en-GB" i="0" dirty="0">
                <a:effectLst/>
              </a:rPr>
              <a:t> und</a:t>
            </a:r>
          </a:p>
          <a:p>
            <a:pPr marL="571500" indent="-342900">
              <a:lnSpc>
                <a:spcPct val="110000"/>
              </a:lnSpc>
              <a:buFont typeface="Wingdings" panose="05000000000000000000" pitchFamily="2" charset="2"/>
              <a:buChar char="v"/>
            </a:pPr>
            <a:r>
              <a:rPr lang="en-GB" i="0" dirty="0">
                <a:effectLst/>
              </a:rPr>
              <a:t>in der Lage sind, auf eine Katastrophe oder ein Krisenereignis umgehend und angemessen zu reagieren; und</a:t>
            </a:r>
          </a:p>
          <a:p>
            <a:pPr marL="571500" indent="-342900">
              <a:lnSpc>
                <a:spcPct val="110000"/>
              </a:lnSpc>
              <a:buFont typeface="Wingdings" panose="05000000000000000000" pitchFamily="2" charset="2"/>
              <a:buChar char="v"/>
            </a:pPr>
            <a:r>
              <a:rPr lang="en-GB" i="0" dirty="0">
                <a:effectLst/>
              </a:rPr>
              <a:t>die negativen Auswirkungen auf Besucher und die </a:t>
            </a:r>
            <a:r>
              <a:rPr lang="en-GB" i="0" dirty="0" err="1">
                <a:effectLst/>
              </a:rPr>
              <a:t>Tourismusbranche</a:t>
            </a:r>
            <a:r>
              <a:rPr lang="en-GB" i="0" dirty="0">
                <a:effectLst/>
              </a:rPr>
              <a:t> </a:t>
            </a:r>
            <a:r>
              <a:rPr lang="en-GB" i="0" dirty="0" err="1">
                <a:effectLst/>
              </a:rPr>
              <a:t>minimiert</a:t>
            </a:r>
            <a:r>
              <a:rPr lang="en-GB" i="0" dirty="0">
                <a:effectLst/>
              </a:rPr>
              <a:t> </a:t>
            </a:r>
            <a:r>
              <a:rPr lang="en-GB" i="0" dirty="0" err="1">
                <a:effectLst/>
              </a:rPr>
              <a:t>werden</a:t>
            </a:r>
            <a:r>
              <a:rPr lang="en-GB" i="0" dirty="0">
                <a:effectLst/>
              </a:rPr>
              <a:t>. </a:t>
            </a:r>
          </a:p>
          <a:p>
            <a:pPr indent="0">
              <a:lnSpc>
                <a:spcPct val="110000"/>
              </a:lnSpc>
            </a:pPr>
            <a:r>
              <a:rPr lang="en-GB" b="0" i="0" dirty="0">
                <a:effectLst/>
              </a:rPr>
              <a:t>Gut </a:t>
            </a:r>
            <a:r>
              <a:rPr lang="en-GB" b="0" i="0" dirty="0" err="1">
                <a:effectLst/>
              </a:rPr>
              <a:t>vorbereitete</a:t>
            </a:r>
            <a:r>
              <a:rPr lang="en-GB" b="0" i="0" dirty="0">
                <a:effectLst/>
              </a:rPr>
              <a:t> </a:t>
            </a:r>
            <a:r>
              <a:rPr lang="en-GB" b="0" i="0" dirty="0" err="1">
                <a:effectLst/>
              </a:rPr>
              <a:t>Tourismusunternehmen</a:t>
            </a:r>
            <a:r>
              <a:rPr lang="en-GB" b="0" i="0" dirty="0">
                <a:effectLst/>
              </a:rPr>
              <a:t> sind schnell dabei, sich in den Krisenplan einzubringen, damit auch sie die notwendigen Maßnahmen zur Vorbereitung auf die Krise, zur Schadensbegrenzung, zur Reaktion und zur Erholung nach der Katastrophe ergreifen können.</a:t>
            </a:r>
            <a:endParaRPr lang="en-IE" dirty="0"/>
          </a:p>
        </p:txBody>
      </p:sp>
      <p:sp>
        <p:nvSpPr>
          <p:cNvPr id="3" name="Text Placeholder 2">
            <a:extLst>
              <a:ext uri="{FF2B5EF4-FFF2-40B4-BE49-F238E27FC236}">
                <a16:creationId xmlns:a16="http://schemas.microsoft.com/office/drawing/2014/main" id="{E0F91143-6CE5-48D5-28D0-ECD79469330D}"/>
              </a:ext>
            </a:extLst>
          </p:cNvPr>
          <p:cNvSpPr>
            <a:spLocks noGrp="1"/>
          </p:cNvSpPr>
          <p:nvPr>
            <p:ph type="body" sz="quarter" idx="16"/>
          </p:nvPr>
        </p:nvSpPr>
        <p:spPr>
          <a:xfrm>
            <a:off x="734714" y="472643"/>
            <a:ext cx="5085159" cy="582221"/>
          </a:xfrm>
        </p:spPr>
        <p:txBody>
          <a:bodyPr>
            <a:normAutofit fontScale="70000" lnSpcReduction="20000"/>
          </a:bodyPr>
          <a:lstStyle/>
          <a:p>
            <a:r>
              <a:rPr lang="en-IE" dirty="0"/>
              <a:t>Tourismus-Krisenmanagementpläne</a:t>
            </a:r>
          </a:p>
        </p:txBody>
      </p:sp>
      <p:sp>
        <p:nvSpPr>
          <p:cNvPr id="7" name="Frame 6">
            <a:extLst>
              <a:ext uri="{FF2B5EF4-FFF2-40B4-BE49-F238E27FC236}">
                <a16:creationId xmlns:a16="http://schemas.microsoft.com/office/drawing/2014/main" id="{D5F03CB7-FA58-A002-291D-A180A78030B9}"/>
              </a:ext>
            </a:extLst>
          </p:cNvPr>
          <p:cNvSpPr/>
          <p:nvPr/>
        </p:nvSpPr>
        <p:spPr>
          <a:xfrm rot="20572014">
            <a:off x="6821419" y="2711497"/>
            <a:ext cx="4718021" cy="1066937"/>
          </a:xfrm>
          <a:prstGeom prst="frame">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800" b="1" dirty="0">
                <a:solidFill>
                  <a:srgbClr val="FF0000"/>
                </a:solidFill>
              </a:rPr>
              <a:t>ABGESAGT</a:t>
            </a:r>
          </a:p>
        </p:txBody>
      </p:sp>
      <p:pic>
        <p:nvPicPr>
          <p:cNvPr id="4" name="Picture 4" descr="A picture containing sky, ground, outdoor, person&#10;&#10;Description automatically generated">
            <a:extLst>
              <a:ext uri="{FF2B5EF4-FFF2-40B4-BE49-F238E27FC236}">
                <a16:creationId xmlns:a16="http://schemas.microsoft.com/office/drawing/2014/main" id="{78A099FD-F397-DFCA-316D-BE914C08D9D2}"/>
              </a:ext>
            </a:extLst>
          </p:cNvPr>
          <p:cNvPicPr>
            <a:picLocks noChangeAspect="1"/>
          </p:cNvPicPr>
          <p:nvPr/>
        </p:nvPicPr>
        <p:blipFill>
          <a:blip r:embed="rId2"/>
          <a:stretch>
            <a:fillRect/>
          </a:stretch>
        </p:blipFill>
        <p:spPr>
          <a:xfrm>
            <a:off x="6372129" y="1308847"/>
            <a:ext cx="5819871" cy="3872236"/>
          </a:xfrm>
          <a:prstGeom prst="rect">
            <a:avLst/>
          </a:prstGeom>
        </p:spPr>
      </p:pic>
    </p:spTree>
    <p:extLst>
      <p:ext uri="{BB962C8B-B14F-4D97-AF65-F5344CB8AC3E}">
        <p14:creationId xmlns:p14="http://schemas.microsoft.com/office/powerpoint/2010/main" val="376566403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7936</Words>
  <Application>Microsoft Office PowerPoint</Application>
  <PresentationFormat>Breitbild</PresentationFormat>
  <Paragraphs>627</Paragraphs>
  <Slides>53</Slides>
  <Notes>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53</vt:i4>
      </vt:variant>
    </vt:vector>
  </HeadingPairs>
  <TitlesOfParts>
    <vt:vector size="61" baseType="lpstr">
      <vt:lpstr>Aharoni</vt:lpstr>
      <vt:lpstr>Arial</vt:lpstr>
      <vt:lpstr>Calibri</vt:lpstr>
      <vt:lpstr>Calibri Light</vt:lpstr>
      <vt:lpstr>Montserrat Light</vt:lpstr>
      <vt:lpstr>TT Norms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Julian Kühlborn</dc:creator>
  <cp:lastModifiedBy>Julia Grey</cp:lastModifiedBy>
  <cp:revision>17</cp:revision>
  <dcterms:created xsi:type="dcterms:W3CDTF">2023-05-02T08:27:43Z</dcterms:created>
  <dcterms:modified xsi:type="dcterms:W3CDTF">2023-07-05T07:26:19Z</dcterms:modified>
</cp:coreProperties>
</file>