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494" r:id="rId2"/>
    <p:sldId id="6010" r:id="rId3"/>
    <p:sldId id="5510" r:id="rId4"/>
    <p:sldId id="5679" r:id="rId5"/>
    <p:sldId id="6001" r:id="rId6"/>
    <p:sldId id="5151" r:id="rId7"/>
    <p:sldId id="5018" r:id="rId8"/>
    <p:sldId id="4844" r:id="rId9"/>
    <p:sldId id="5019" r:id="rId10"/>
    <p:sldId id="5683" r:id="rId11"/>
    <p:sldId id="5022" r:id="rId12"/>
    <p:sldId id="5684" r:id="rId13"/>
    <p:sldId id="5021" r:id="rId14"/>
    <p:sldId id="5153" r:id="rId15"/>
    <p:sldId id="5155" r:id="rId16"/>
    <p:sldId id="5724" r:id="rId17"/>
    <p:sldId id="5156" r:id="rId18"/>
    <p:sldId id="5159" r:id="rId19"/>
    <p:sldId id="5686" r:id="rId20"/>
    <p:sldId id="5166" r:id="rId21"/>
    <p:sldId id="5689" r:id="rId22"/>
    <p:sldId id="4472" r:id="rId23"/>
    <p:sldId id="5212" r:id="rId24"/>
    <p:sldId id="5167" r:id="rId25"/>
    <p:sldId id="5175" r:id="rId26"/>
    <p:sldId id="5168" r:id="rId27"/>
    <p:sldId id="5694" r:id="rId28"/>
    <p:sldId id="5205" r:id="rId29"/>
    <p:sldId id="5206" r:id="rId30"/>
    <p:sldId id="5208" r:id="rId31"/>
    <p:sldId id="5213" r:id="rId32"/>
    <p:sldId id="5696" r:id="rId33"/>
    <p:sldId id="5725" r:id="rId34"/>
    <p:sldId id="5214" r:id="rId35"/>
    <p:sldId id="5216" r:id="rId36"/>
    <p:sldId id="5697" r:id="rId37"/>
    <p:sldId id="5173" r:id="rId38"/>
    <p:sldId id="5699" r:id="rId39"/>
    <p:sldId id="5176" r:id="rId40"/>
    <p:sldId id="5312" r:id="rId41"/>
    <p:sldId id="5313" r:id="rId42"/>
    <p:sldId id="5319" r:id="rId43"/>
    <p:sldId id="5320" r:id="rId44"/>
    <p:sldId id="5700" r:id="rId45"/>
    <p:sldId id="5331" r:id="rId46"/>
    <p:sldId id="5329" r:id="rId47"/>
    <p:sldId id="5332" r:id="rId48"/>
    <p:sldId id="5325" r:id="rId49"/>
    <p:sldId id="5327" r:id="rId50"/>
    <p:sldId id="6023" r:id="rId51"/>
    <p:sldId id="5508"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F9401-6FA0-A1FE-AFCD-2771AE853F6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1D78355-2E97-6764-3CFD-1221D458B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5ADF674-0C2C-DDBB-C7E3-A9F7FD42BCEA}"/>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B09FB5DC-697D-BB6A-EF43-241E072EE9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2094DE-7055-1603-6A09-079E23BEDC04}"/>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246312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D9652-530D-7AAA-4329-87D2FD2346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0FDF6B4-7E62-9561-14A9-C0F1EFF78EE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11B0F64-A37E-D9BC-87A6-589832972AD5}"/>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A504C2F1-F26A-925C-043B-63202F09FA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70F7491-A911-2DB1-B2A8-ABCD00C1814C}"/>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28807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158CC51-6C09-FAEC-5A92-A739D3FF77D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0EEE53F-690F-8FD3-24E5-AAE614EEA22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4BCB9C3-4B7B-B28B-2812-AB430E814757}"/>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D7917067-84A9-8AFA-BE8E-197CD538529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AC54EEB-A361-F15D-ABDB-61B831DDC1BF}"/>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1763979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Rectangle 22">
            <a:extLst>
              <a:ext uri="{FF2B5EF4-FFF2-40B4-BE49-F238E27FC236}">
                <a16:creationId xmlns:a16="http://schemas.microsoft.com/office/drawing/2014/main" id="{B2F35787-C463-A626-3CC2-57A10F45CAF4}"/>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7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356621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verview/Content Slid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B0A4727-91A5-5C61-7A17-BA58A541EDBD}"/>
              </a:ext>
            </a:extLst>
          </p:cNvPr>
          <p:cNvCxnSpPr>
            <a:cxnSpLocks/>
          </p:cNvCxnSpPr>
          <p:nvPr userDrawn="1"/>
        </p:nvCxnSpPr>
        <p:spPr>
          <a:xfrm>
            <a:off x="6134642" y="593757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52FF19B-F26A-EC40-9F99-C10D1E505E59}"/>
              </a:ext>
            </a:extLst>
          </p:cNvPr>
          <p:cNvSpPr/>
          <p:nvPr userDrawn="1"/>
        </p:nvSpPr>
        <p:spPr>
          <a:xfrm>
            <a:off x="6670722" y="24907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809050" y="30627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79005" y="6106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38959" y="24907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70722" y="132370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809050" y="138090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79005" y="168523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38959" y="132370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70722" y="238346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809050" y="244066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79005" y="274500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38959" y="238346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56867" y="344165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95195" y="349885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65150" y="380318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25104" y="344165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70722" y="45189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809050" y="45761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79005" y="4880489"/>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38959" y="45189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418236"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 name="Oval 2">
            <a:extLst>
              <a:ext uri="{FF2B5EF4-FFF2-40B4-BE49-F238E27FC236}">
                <a16:creationId xmlns:a16="http://schemas.microsoft.com/office/drawing/2014/main" id="{9F6464F8-1CFA-D60C-37D8-2299E9C2D893}"/>
              </a:ext>
            </a:extLst>
          </p:cNvPr>
          <p:cNvSpPr/>
          <p:nvPr userDrawn="1"/>
        </p:nvSpPr>
        <p:spPr>
          <a:xfrm>
            <a:off x="6726359" y="557604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5">
            <a:extLst>
              <a:ext uri="{FF2B5EF4-FFF2-40B4-BE49-F238E27FC236}">
                <a16:creationId xmlns:a16="http://schemas.microsoft.com/office/drawing/2014/main" id="{E0E2B395-0C6F-5FE3-3EF3-F3D61580F5B4}"/>
              </a:ext>
            </a:extLst>
          </p:cNvPr>
          <p:cNvSpPr>
            <a:spLocks noGrp="1"/>
          </p:cNvSpPr>
          <p:nvPr>
            <p:ph type="body" sz="quarter" idx="27" hasCustomPrompt="1"/>
          </p:nvPr>
        </p:nvSpPr>
        <p:spPr>
          <a:xfrm>
            <a:off x="6864687" y="563324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6" name="Text Placeholder 25">
            <a:extLst>
              <a:ext uri="{FF2B5EF4-FFF2-40B4-BE49-F238E27FC236}">
                <a16:creationId xmlns:a16="http://schemas.microsoft.com/office/drawing/2014/main" id="{5E019349-AFB5-3818-EA57-6A86D48F59B7}"/>
              </a:ext>
            </a:extLst>
          </p:cNvPr>
          <p:cNvSpPr>
            <a:spLocks noGrp="1"/>
          </p:cNvSpPr>
          <p:nvPr>
            <p:ph type="body" sz="quarter" idx="28" hasCustomPrompt="1"/>
          </p:nvPr>
        </p:nvSpPr>
        <p:spPr>
          <a:xfrm>
            <a:off x="7594596" y="557604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17078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28386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27826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275199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2896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56797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B8D0E-B8C5-FD42-46FE-0B759C7F73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89DB890-AA5E-FF36-450C-413C7DFE311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AC1F59-A654-6D0A-EF82-4D29B7944944}"/>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3E72E9A5-EDF8-C14C-A60E-3F55DDE64CD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5B1410-B82B-6029-419C-9D0CD8B92782}"/>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281090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83730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687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791680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58766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73824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230559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08265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8388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C68D8-DD87-9F61-E6C1-6BEE3BB68AE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92C9237-B496-6BA2-630A-405A93712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8F97595-1EFB-CF8D-8032-267575B2CB2C}"/>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85D43BB5-8829-7712-30C3-7FC08019BB2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538049B-BD8D-737D-1F67-622A28706947}"/>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88599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74D2E-87F7-A62D-8466-CBC48A544FE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E96E7B6-63EF-F459-F95C-998B81DDFF0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BC78CBC-A0EA-71F0-A073-374B6D94C2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828843F-EEF2-2978-7488-F18941871C04}"/>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6" name="Fußzeilenplatzhalter 5">
            <a:extLst>
              <a:ext uri="{FF2B5EF4-FFF2-40B4-BE49-F238E27FC236}">
                <a16:creationId xmlns:a16="http://schemas.microsoft.com/office/drawing/2014/main" id="{852561AD-8E50-BB23-8EED-61B24BF5602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D90650-2041-7EC0-6638-029097533EE7}"/>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412546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E7CBB-17D0-0001-12F1-BE552637059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2FFE7C-2344-4421-CC9B-DE8AB10B0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3529F9F-C6F1-2AED-2572-286CDDC3A46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8FC5F06-425E-10CE-E85F-731587E56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E2E380-8DE7-03D8-B279-93A9509DBEB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9C7567B-6AEA-0F32-4101-2DB16A4B90D1}"/>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8" name="Fußzeilenplatzhalter 7">
            <a:extLst>
              <a:ext uri="{FF2B5EF4-FFF2-40B4-BE49-F238E27FC236}">
                <a16:creationId xmlns:a16="http://schemas.microsoft.com/office/drawing/2014/main" id="{05B249B7-8FE3-0F09-6DD9-0F23C904F38C}"/>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9C51F9F-1632-6A77-9468-AE577DD68C1D}"/>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200116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0FEC4-9FBD-B37B-D9B4-52F19902FEA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B54A8F0-2496-4838-51C2-15F3EFF41763}"/>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4" name="Fußzeilenplatzhalter 3">
            <a:extLst>
              <a:ext uri="{FF2B5EF4-FFF2-40B4-BE49-F238E27FC236}">
                <a16:creationId xmlns:a16="http://schemas.microsoft.com/office/drawing/2014/main" id="{937EE4F9-AD9F-071B-FAAA-CC3D5804BEE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6876AB1-CB40-AA21-54E6-78A0CFE66891}"/>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323993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647B6D9-E9B0-ED75-32B6-AF4DF6EEEAD6}"/>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3" name="Fußzeilenplatzhalter 2">
            <a:extLst>
              <a:ext uri="{FF2B5EF4-FFF2-40B4-BE49-F238E27FC236}">
                <a16:creationId xmlns:a16="http://schemas.microsoft.com/office/drawing/2014/main" id="{F57C8358-F537-C089-B4F4-8224856B35E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45CB505-5EFE-948B-1FD3-1EE47A923034}"/>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2375365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527E0-9F82-CCFB-E2D4-4101F2DB646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90A83F5-8DBE-8F4B-090D-8DB69D2EE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A1449F3-65E9-E4DE-DFBA-3E47356BC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A221520-7D69-F158-2AFC-CF48C9429E27}"/>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6" name="Fußzeilenplatzhalter 5">
            <a:extLst>
              <a:ext uri="{FF2B5EF4-FFF2-40B4-BE49-F238E27FC236}">
                <a16:creationId xmlns:a16="http://schemas.microsoft.com/office/drawing/2014/main" id="{D348C6C9-C7CC-4B85-4E0D-3FAD003DF2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D0F43D1-9DB0-5DC0-6FE9-60EDCE511532}"/>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52693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490AC-8FFC-4AB4-9DF1-5630A36EE82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0A9C07E-2004-396A-6278-7D768BAFEE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055B55A-F70B-CF61-CCC4-2B20F2F5D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7A2A568-C8BC-01F6-21A2-2E724A4A2824}"/>
              </a:ext>
            </a:extLst>
          </p:cNvPr>
          <p:cNvSpPr>
            <a:spLocks noGrp="1"/>
          </p:cNvSpPr>
          <p:nvPr>
            <p:ph type="dt" sz="half" idx="10"/>
          </p:nvPr>
        </p:nvSpPr>
        <p:spPr/>
        <p:txBody>
          <a:bodyPr/>
          <a:lstStyle/>
          <a:p>
            <a:fld id="{9D7019CD-DBCB-4130-8FD5-B25EA5F2462D}" type="datetimeFigureOut">
              <a:rPr lang="de-DE" smtClean="0"/>
              <a:t>05.07.2023</a:t>
            </a:fld>
            <a:endParaRPr lang="de-DE"/>
          </a:p>
        </p:txBody>
      </p:sp>
      <p:sp>
        <p:nvSpPr>
          <p:cNvPr id="6" name="Fußzeilenplatzhalter 5">
            <a:extLst>
              <a:ext uri="{FF2B5EF4-FFF2-40B4-BE49-F238E27FC236}">
                <a16:creationId xmlns:a16="http://schemas.microsoft.com/office/drawing/2014/main" id="{A38911CC-D320-DC23-2FDF-7B8EA903647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E5B016E-5193-3E55-DBC2-D07CD1EFF41A}"/>
              </a:ext>
            </a:extLst>
          </p:cNvPr>
          <p:cNvSpPr>
            <a:spLocks noGrp="1"/>
          </p:cNvSpPr>
          <p:nvPr>
            <p:ph type="sldNum" sz="quarter" idx="12"/>
          </p:nvPr>
        </p:nvSpPr>
        <p:spPr/>
        <p:txBody>
          <a:bodyPr/>
          <a:lstStyle/>
          <a:p>
            <a:fld id="{F509EC56-503F-4D2B-ADC1-B9E8A0087D0E}" type="slidenum">
              <a:rPr lang="de-DE" smtClean="0"/>
              <a:t>‹Nr.›</a:t>
            </a:fld>
            <a:endParaRPr lang="de-DE"/>
          </a:p>
        </p:txBody>
      </p:sp>
    </p:spTree>
    <p:extLst>
      <p:ext uri="{BB962C8B-B14F-4D97-AF65-F5344CB8AC3E}">
        <p14:creationId xmlns:p14="http://schemas.microsoft.com/office/powerpoint/2010/main" val="44020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B673C61-A65D-0287-EDA7-237291E47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4E96602-F9FE-4D91-9C11-EA5259FA2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E19610-DD26-1C08-528D-B9D687350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019CD-DBCB-4130-8FD5-B25EA5F2462D}" type="datetimeFigureOut">
              <a:rPr lang="de-DE" smtClean="0"/>
              <a:t>05.07.2023</a:t>
            </a:fld>
            <a:endParaRPr lang="de-DE"/>
          </a:p>
        </p:txBody>
      </p:sp>
      <p:sp>
        <p:nvSpPr>
          <p:cNvPr id="5" name="Fußzeilenplatzhalter 4">
            <a:extLst>
              <a:ext uri="{FF2B5EF4-FFF2-40B4-BE49-F238E27FC236}">
                <a16:creationId xmlns:a16="http://schemas.microsoft.com/office/drawing/2014/main" id="{FC2FE1F9-BB60-72BD-2815-D9AE9A5E8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D6B5260-8B77-3490-A976-5A0C58368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9EC56-503F-4D2B-ADC1-B9E8A0087D0E}" type="slidenum">
              <a:rPr lang="de-DE" smtClean="0"/>
              <a:t>‹Nr.›</a:t>
            </a:fld>
            <a:endParaRPr lang="de-DE"/>
          </a:p>
        </p:txBody>
      </p:sp>
    </p:spTree>
    <p:extLst>
      <p:ext uri="{BB962C8B-B14F-4D97-AF65-F5344CB8AC3E}">
        <p14:creationId xmlns:p14="http://schemas.microsoft.com/office/powerpoint/2010/main" val="2119471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hyperlink" Target="https://www.techtarget.com/searchdisasterrecovery/definition/business-continuity" TargetMode="External"/><Relationship Id="rId2" Type="http://schemas.openxmlformats.org/officeDocument/2006/relationships/hyperlink" Target="https://www.techtarget.com/searchdisasterrecovery/definition/crisis-management-plan-CMP#:~:text=A%20crisis%20management%20plan%20(CMP)%20outlines%20how%20to%20respond%20to,reputation%20or%20ability%20to%20operate."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1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hyperlink" Target="https://c3-collective.com/" TargetMode="External"/><Relationship Id="rId3" Type="http://schemas.openxmlformats.org/officeDocument/2006/relationships/image" Target="../media/image21.svg"/><Relationship Id="rId7" Type="http://schemas.openxmlformats.org/officeDocument/2006/relationships/hyperlink" Target="https://www.vantageleadership.com/our-blog/mission-vision-values-in-times-of-crisis/" TargetMode="External"/><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smartsheet.com/content/crisis-management-team-rol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d.hawaii.gov/hiema/about-the-agency/" TargetMode="External"/><Relationship Id="rId1" Type="http://schemas.openxmlformats.org/officeDocument/2006/relationships/slideLayout" Target="../slideLayouts/slideLayout22.xml"/><Relationship Id="rId6" Type="http://schemas.openxmlformats.org/officeDocument/2006/relationships/hyperlink" Target="https://www.discoverypark.ie/insurance-crisis-in-our-sector/" TargetMode="External"/><Relationship Id="rId5" Type="http://schemas.openxmlformats.org/officeDocument/2006/relationships/image" Target="../media/image37.jpg"/><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hyperlink" Target="https://c3-collective.com/" TargetMode="Externa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youtube.com/watch?v=I1tTuy-1okY" TargetMode="External"/><Relationship Id="rId7" Type="http://schemas.openxmlformats.org/officeDocument/2006/relationships/image" Target="../media/image31.svg"/><Relationship Id="rId2" Type="http://schemas.openxmlformats.org/officeDocument/2006/relationships/hyperlink" Target="https://www.irishtimes.com/news/environment/carrick-on-shannon-residents-unhappy-with-new-flood-plan-1.2893681" TargetMode="Externa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hyperlink" Target="https://www.irishtimes.com/news/environment/carrick-on-shannon-coping-with-second-major-flood-in-six-years-1.2467594" TargetMode="External"/><Relationship Id="rId4" Type="http://schemas.openxmlformats.org/officeDocument/2006/relationships/hyperlink" Target="https://www.discoverypark.ie/insurance-crisis-in-our-secto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www.slf.ch/en/news/2022/12/50-years-of-recording-storm-damage-in-switzerland.html" TargetMode="External"/><Relationship Id="rId7" Type="http://schemas.openxmlformats.org/officeDocument/2006/relationships/image" Target="../media/image41.png"/><Relationship Id="rId2" Type="http://schemas.openxmlformats.org/officeDocument/2006/relationships/hyperlink" Target="https://www.wsl.ch/en/natural-hazards.html" TargetMode="External"/><Relationship Id="rId1" Type="http://schemas.openxmlformats.org/officeDocument/2006/relationships/slideLayout" Target="../slideLayouts/slideLayout2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www.discoverypark.ie/insurance-crisis-in-our-sector/"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discoverypark.ie/insurance-crisis-in-our-sector/" TargetMode="External"/><Relationship Id="rId3" Type="http://schemas.openxmlformats.org/officeDocument/2006/relationships/hyperlink" Target="https://www.wsl.ch/en/snow-and-ice/glaciers-and-polar-ice-sheets.html" TargetMode="External"/><Relationship Id="rId7" Type="http://schemas.openxmlformats.org/officeDocument/2006/relationships/image" Target="../media/image42.jpg"/><Relationship Id="rId2" Type="http://schemas.openxmlformats.org/officeDocument/2006/relationships/hyperlink" Target="https://www.slf.ch/en/avalanches.html" TargetMode="External"/><Relationship Id="rId1" Type="http://schemas.openxmlformats.org/officeDocument/2006/relationships/slideLayout" Target="../slideLayouts/slideLayout15.xml"/><Relationship Id="rId6" Type="http://schemas.openxmlformats.org/officeDocument/2006/relationships/hyperlink" Target="https://www.wsl.ch/en/natural-hazards/dealing-with-natural-hazards/sozial-und-wirtschaftswissenschaftliche-forschung.html" TargetMode="External"/><Relationship Id="rId5" Type="http://schemas.openxmlformats.org/officeDocument/2006/relationships/hyperlink" Target="https://www.wsl.ch/en/focus-switzerland-and-climate-change.html" TargetMode="External"/><Relationship Id="rId4" Type="http://schemas.openxmlformats.org/officeDocument/2006/relationships/hyperlink" Target="https://www.wsl.ch/en/snow-and-ice/permafrost.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https://www.wsl.ch/en/homepages-projekte/gebirgshydrologie-und-massenbewegung/ifkis-hydro-sihl.html" TargetMode="External"/><Relationship Id="rId13" Type="http://schemas.openxmlformats.org/officeDocument/2006/relationships/image" Target="../media/image44.svg"/><Relationship Id="rId3" Type="http://schemas.openxmlformats.org/officeDocument/2006/relationships/hyperlink" Target="https://www.wsl.ch/en/about-wsl/locations/wsl-cadenazzo.html" TargetMode="External"/><Relationship Id="rId7" Type="http://schemas.openxmlformats.org/officeDocument/2006/relationships/hyperlink" Target="https://www.slf.ch/en/avalanche-bulletin-and-snow-situation.html" TargetMode="External"/><Relationship Id="rId12" Type="http://schemas.openxmlformats.org/officeDocument/2006/relationships/image" Target="../media/image43.png"/><Relationship Id="rId2" Type="http://schemas.openxmlformats.org/officeDocument/2006/relationships/hyperlink" Target="https://www.wsl.ch/en/about-wsl/instrumented-field-sites-and-laboratories/experimented-field-sites-for-natural-hazards/feldbeobachtungen-und-datenerhebung/debris-flow-observation-station.html" TargetMode="External"/><Relationship Id="rId1" Type="http://schemas.openxmlformats.org/officeDocument/2006/relationships/slideLayout" Target="../slideLayouts/slideLayout20.xml"/><Relationship Id="rId6" Type="http://schemas.openxmlformats.org/officeDocument/2006/relationships/hyperlink" Target="https://www.wsl.ch/en/translate-to-englisch-projekt-1838-alpine-drought-ovservatory.html" TargetMode="External"/><Relationship Id="rId11" Type="http://schemas.openxmlformats.org/officeDocument/2006/relationships/hyperlink" Target="https://www.wsl.ch/en/publications.html" TargetMode="External"/><Relationship Id="rId5" Type="http://schemas.openxmlformats.org/officeDocument/2006/relationships/hyperlink" Target="https://www.slf.ch/en/services-and-products/ramms-rapid-mass-movement-simulation.html" TargetMode="External"/><Relationship Id="rId10" Type="http://schemas.openxmlformats.org/officeDocument/2006/relationships/hyperlink" Target="https://www.slf.ch/en/services-and-products/software-websites-and-apps.html#c434222" TargetMode="External"/><Relationship Id="rId4" Type="http://schemas.openxmlformats.org/officeDocument/2006/relationships/hyperlink" Target="https://www.wsl.ch/en/forest/forest-management-and-forest-functions/protection-forest.html" TargetMode="External"/><Relationship Id="rId9" Type="http://schemas.openxmlformats.org/officeDocument/2006/relationships/hyperlink" Target="https://www.trockenheit.c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1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hyperlink" Target="https://leitrimtourism.com/towns-villages/carrick-on-shannon/" TargetMode="External"/><Relationship Id="rId2" Type="http://schemas.openxmlformats.org/officeDocument/2006/relationships/hyperlink" Target="http://www.carrickonshannon.ie/carrick-on-shannon/" TargetMode="External"/><Relationship Id="rId1" Type="http://schemas.openxmlformats.org/officeDocument/2006/relationships/slideLayout" Target="../slideLayouts/slideLayout13.xml"/><Relationship Id="rId6" Type="http://schemas.openxmlformats.org/officeDocument/2006/relationships/hyperlink" Target="https://www.gov.ie/en/policy-information/73f7c-shannon-flood-risk-state-agency-co-ordination-working-group/#:~:text=The%20Shannon%20Flood%20Risk%20State,involved%20with%20the%20River%20Shannon." TargetMode="External"/><Relationship Id="rId5" Type="http://schemas.openxmlformats.org/officeDocument/2006/relationships/hyperlink" Target="http://www.leitrimcoco.ie/eng/Services_A-Z/Fire-Civil-Defence/Fire-Service-Operations/Fire-Stations/" TargetMode="External"/><Relationship Id="rId4" Type="http://schemas.openxmlformats.org/officeDocument/2006/relationships/hyperlink" Target="https://www.farmersjournal.ie/flooding-of-river-shannon-to-move-into-severe-risk-category-195813"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google.com/search?rlz=1C1CHBF_enIE952IE952&amp;sxsrf=AJOqlzXpmHQYhe7n8vk6j1adNqKU3ZyZRA:1673285753401&amp;q=leitrim+tourism+phone&amp;ludocid=12547002934983585715&amp;sa=X&amp;ved=2ahUKEwiNrcGXg7v8AhUQT8AKHfUUDUkQ6BN6BAh0EAI" TargetMode="External"/><Relationship Id="rId2" Type="http://schemas.openxmlformats.org/officeDocument/2006/relationships/hyperlink" Target="https://www.google.com/search?rlz=1C1CHBF_enIE952IE952&amp;sxsrf=AJOqlzXpmHQYhe7n8vk6j1adNqKU3ZyZRA:1673285753401&amp;q=leitrim+tourism+address&amp;ludocid=12547002934983585715&amp;sa=X&amp;ved=2ahUKEwiNrcGXg7v8AhUQT8AKHfUUDUkQ6BN6BAh7EAI" TargetMode="External"/><Relationship Id="rId1" Type="http://schemas.openxmlformats.org/officeDocument/2006/relationships/slideLayout" Target="../slideLayouts/slideLayout13.xml"/><Relationship Id="rId6" Type="http://schemas.openxmlformats.org/officeDocument/2006/relationships/hyperlink" Target="https://www.waterwaysireland.org/shannon-flood-risk-stage-agency-co-operation-group" TargetMode="External"/><Relationship Id="rId5" Type="http://schemas.openxmlformats.org/officeDocument/2006/relationships/hyperlink" Target="https://www.irishtimes.com/news/environment/shannon-floods-locals-divided-on-how-to-tackle-crisis-1.4183698" TargetMode="External"/><Relationship Id="rId4" Type="http://schemas.openxmlformats.org/officeDocument/2006/relationships/hyperlink" Target="https://www.google.com/search?q=leitrim+tourism&amp;rlz=1C1CHBF_enIE952IE952&amp;oq=leitrim+tourism+&amp;aqs=chrome..69i57j0i512j46i175i199i512j0i22i30l3j69i60.1624j0j7&amp;sourceid=chrome&amp;ie=UTF-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https://www.wealthworks.org/basics/explore-regional-wealth-building/regional-ownership-and-control#:~:text=Regional%20ownership%20means%20that%20people,health%20or%20a%20network%20connection)." TargetMode="External"/><Relationship Id="rId2" Type="http://schemas.openxmlformats.org/officeDocument/2006/relationships/hyperlink" Target="https://emra.ie/dubh/wp-content/uploads/2020/05/EMRA_RSES_1.4.5web.pdf" TargetMode="External"/><Relationship Id="rId1" Type="http://schemas.openxmlformats.org/officeDocument/2006/relationships/slideLayout" Target="../slideLayouts/slideLayout13.xml"/><Relationship Id="rId4" Type="http://schemas.openxmlformats.org/officeDocument/2006/relationships/hyperlink" Target="https://greatermekong.org/how-leverage-big-data-tourism-recove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ingle-market-economy.ec.europa.eu/sectors/tourism/business-portal/understanding-legislation/regulation-tourism-activity-europe_en" TargetMode="Externa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hyperlink" Target="https://anywhere.epam.com/business/big-data-in-tourism-and-travel" TargetMode="External"/><Relationship Id="rId2" Type="http://schemas.openxmlformats.org/officeDocument/2006/relationships/hyperlink" Target="https://blogs.adb.org/blog/how-big-data-can-be-used-tourism-recovery-asia-and-pacific#:~:text=In%20the%20tourism%20sector%2C%20big,travel%20habits%20can%20be%20collected." TargetMode="External"/><Relationship Id="rId1" Type="http://schemas.openxmlformats.org/officeDocument/2006/relationships/slideLayout" Target="../slideLayouts/slideLayout18.xml"/><Relationship Id="rId6" Type="http://schemas.openxmlformats.org/officeDocument/2006/relationships/image" Target="../media/image49.jpg"/><Relationship Id="rId5" Type="http://schemas.openxmlformats.org/officeDocument/2006/relationships/image" Target="../media/image31.sv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5.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hyperlink" Target="https://anywhere.epam.com/business/big-data-in-tourism-and-travel" TargetMode="External"/><Relationship Id="rId2" Type="http://schemas.openxmlformats.org/officeDocument/2006/relationships/hyperlink" Target="https://medium.com/dataseries/what-is-big-data-in-tourism-86b9910cc818" TargetMode="External"/><Relationship Id="rId1" Type="http://schemas.openxmlformats.org/officeDocument/2006/relationships/slideLayout" Target="../slideLayouts/slideLayout15.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3" Type="http://schemas.openxmlformats.org/officeDocument/2006/relationships/hyperlink" Target="https://www.amara-marketing.com/travel-blog/google-tools-for-tourism-free-easy-use" TargetMode="External"/><Relationship Id="rId2" Type="http://schemas.openxmlformats.org/officeDocument/2006/relationships/hyperlink" Target="https://www.failteireland.ie/FailteIreland/media/WebsiteStructure/Documents/Brexit/GB_NI/Market_Diversifcation/Managing-your-online-reputation.pdf" TargetMode="External"/><Relationship Id="rId1" Type="http://schemas.openxmlformats.org/officeDocument/2006/relationships/slideLayout" Target="../slideLayouts/slideLayout15.xml"/><Relationship Id="rId6" Type="http://schemas.openxmlformats.org/officeDocument/2006/relationships/image" Target="../media/image60.jpg"/><Relationship Id="rId5" Type="http://schemas.openxmlformats.org/officeDocument/2006/relationships/hyperlink" Target="https://medium.com/dataseries/what-is-big-data-in-tourism-86b9910cc818" TargetMode="External"/><Relationship Id="rId4" Type="http://schemas.openxmlformats.org/officeDocument/2006/relationships/hyperlink" Target="https://www.linkedin.com/pulse/4-tools-monitor-your-tourism-business-reviews-news-trevor-jurge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7.xml"/><Relationship Id="rId5" Type="http://schemas.openxmlformats.org/officeDocument/2006/relationships/image" Target="../media/image61.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9429310" cy="697353"/>
          </a:xfrm>
        </p:spPr>
        <p:txBody>
          <a:bodyPr/>
          <a:lstStyle/>
          <a:p>
            <a:pPr>
              <a:lnSpc>
                <a:spcPct val="100000"/>
              </a:lnSpc>
              <a:spcBef>
                <a:spcPts val="0"/>
              </a:spcBef>
            </a:pPr>
            <a:r>
              <a:rPr lang="en-US" sz="2800" dirty="0"/>
              <a:t>Regionale Krisenmanagementstrategie für den Tourismus</a:t>
            </a:r>
          </a:p>
          <a:p>
            <a:pPr>
              <a:lnSpc>
                <a:spcPct val="100000"/>
              </a:lnSpc>
              <a:spcBef>
                <a:spcPts val="0"/>
              </a:spcBef>
            </a:pPr>
            <a:r>
              <a:rPr lang="en-US" sz="2200" b="0" i="1" dirty="0">
                <a:solidFill>
                  <a:schemeClr val="bg1"/>
                </a:solidFill>
              </a:rPr>
              <a:t>(</a:t>
            </a:r>
            <a:r>
              <a:rPr lang="en-US" sz="2200" b="0" i="1" dirty="0"/>
              <a:t>Langfristige Prävention, Schadensbegrenzung und Wiederherstellung auf Initiative der Lenkungsgruppe)</a:t>
            </a:r>
            <a:endParaRPr lang="en-US" sz="2200" b="0" i="1" dirty="0">
              <a:solidFill>
                <a:schemeClr val="bg1"/>
              </a:solidFill>
            </a:endParaRPr>
          </a:p>
          <a:p>
            <a:endParaRPr lang="en-IE" sz="24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278651" cy="697353"/>
          </a:xfrm>
        </p:spPr>
        <p:txBody>
          <a:bodyPr>
            <a:noAutofit/>
          </a:bodyPr>
          <a:lstStyle/>
          <a:p>
            <a:r>
              <a:rPr lang="en-IE" sz="6000" b="1" dirty="0"/>
              <a:t>Modul 4</a:t>
            </a:r>
          </a:p>
        </p:txBody>
      </p:sp>
      <p:sp>
        <p:nvSpPr>
          <p:cNvPr id="5" name="TextBox 4">
            <a:extLst>
              <a:ext uri="{FF2B5EF4-FFF2-40B4-BE49-F238E27FC236}">
                <a16:creationId xmlns:a16="http://schemas.microsoft.com/office/drawing/2014/main" id="{44BD95F2-86C7-498E-E319-CA13B72068C9}"/>
              </a:ext>
            </a:extLst>
          </p:cNvPr>
          <p:cNvSpPr txBox="1"/>
          <p:nvPr/>
        </p:nvSpPr>
        <p:spPr>
          <a:xfrm>
            <a:off x="817349" y="2201904"/>
            <a:ext cx="6440701" cy="1107996"/>
          </a:xfrm>
          <a:prstGeom prst="rect">
            <a:avLst/>
          </a:prstGeom>
          <a:noFill/>
        </p:spPr>
        <p:txBody>
          <a:bodyPr wrap="square" rtlCol="0">
            <a:spAutoFit/>
          </a:bodyPr>
          <a:lstStyle/>
          <a:p>
            <a:r>
              <a:rPr lang="en-IE" sz="2400" dirty="0">
                <a:solidFill>
                  <a:srgbClr val="7A547C"/>
                </a:solidFill>
              </a:rPr>
              <a:t>Regionales Tourismus-Krisenmanagement (RTKM)</a:t>
            </a:r>
          </a:p>
          <a:p>
            <a:r>
              <a:rPr lang="en-IE" sz="2400" dirty="0">
                <a:solidFill>
                  <a:srgbClr val="7A547C"/>
                </a:solidFill>
              </a:rPr>
              <a:t>HEI-Kurs, 2023</a:t>
            </a:r>
          </a:p>
          <a:p>
            <a:r>
              <a:rPr lang="en-IE" i="1" dirty="0">
                <a:solidFill>
                  <a:srgbClr val="7A547C"/>
                </a:solidFill>
              </a:rPr>
              <a:t>Entwickelt von Laura Magan (Momentum) </a:t>
            </a:r>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32270" y="1695401"/>
            <a:ext cx="5362575" cy="3867704"/>
          </a:xfrm>
        </p:spPr>
        <p:txBody>
          <a:bodyPr anchor="ctr">
            <a:noAutofit/>
          </a:bodyPr>
          <a:lstStyle/>
          <a:p>
            <a:pPr marL="0" indent="0" algn="ctr" fontAlgn="base">
              <a:lnSpc>
                <a:spcPct val="100000"/>
              </a:lnSpc>
              <a:spcBef>
                <a:spcPts val="0"/>
              </a:spcBef>
              <a:spcAft>
                <a:spcPts val="1200"/>
              </a:spcAft>
            </a:pPr>
            <a:endParaRPr lang="en-GB" sz="2200" dirty="0"/>
          </a:p>
          <a:p>
            <a:pPr marL="0" indent="0" algn="ctr" fontAlgn="base">
              <a:lnSpc>
                <a:spcPct val="100000"/>
              </a:lnSpc>
              <a:spcBef>
                <a:spcPts val="0"/>
              </a:spcBef>
              <a:spcAft>
                <a:spcPts val="1200"/>
              </a:spcAft>
            </a:pPr>
            <a:r>
              <a:rPr lang="en-GB" sz="2200" dirty="0"/>
              <a:t>Die Krisenmanagementstrategie ist wie ein Blick durch eine Kristallkugel, in der man sich die künftigen Auswirkungen einer Krise und die für ihre langfristige Bewältigung erforderlichen Maßnahmen vorstellt. Die KMS wird durch einen </a:t>
            </a:r>
            <a:r>
              <a:rPr lang="en-GB" sz="2200" dirty="0" err="1"/>
              <a:t>Krisenmanagementplan</a:t>
            </a:r>
            <a:r>
              <a:rPr lang="en-GB" sz="2200" dirty="0"/>
              <a:t> (KMP) </a:t>
            </a:r>
            <a:r>
              <a:rPr lang="en-GB" sz="2200" dirty="0" err="1"/>
              <a:t>unterstützt</a:t>
            </a:r>
            <a:r>
              <a:rPr lang="en-GB" sz="2200" dirty="0"/>
              <a:t> (behandelt in Modul 5). </a:t>
            </a:r>
          </a:p>
          <a:p>
            <a:pPr marL="0" indent="0" algn="ctr" fontAlgn="base">
              <a:lnSpc>
                <a:spcPct val="100000"/>
              </a:lnSpc>
              <a:spcBef>
                <a:spcPts val="0"/>
              </a:spcBef>
              <a:spcAft>
                <a:spcPts val="1200"/>
              </a:spcAft>
            </a:pPr>
            <a:r>
              <a:rPr lang="en-GB" sz="2200" dirty="0"/>
              <a:t>Der KMP umfasst die entsprechenden erforderlichen Maßnahmen und Taktiken, die zur Umsetzung oder Durchführung der Strategie erforderlich sind. Der KMP ist kurzfristig einsatz- und handlungsorientiert und wird in der Regel aktiviert, wenn eine Reaktion eintritt.</a:t>
            </a:r>
            <a:endParaRPr lang="en-IE" sz="2200" dirty="0"/>
          </a:p>
        </p:txBody>
      </p:sp>
      <p:sp>
        <p:nvSpPr>
          <p:cNvPr id="6" name="Text Placeholder 5">
            <a:extLst>
              <a:ext uri="{FF2B5EF4-FFF2-40B4-BE49-F238E27FC236}">
                <a16:creationId xmlns:a16="http://schemas.microsoft.com/office/drawing/2014/main" id="{909F563E-E8FA-D099-D313-97331E1B7745}"/>
              </a:ext>
            </a:extLst>
          </p:cNvPr>
          <p:cNvSpPr>
            <a:spLocks noGrp="1"/>
          </p:cNvSpPr>
          <p:nvPr>
            <p:ph type="body" sz="quarter" idx="16"/>
          </p:nvPr>
        </p:nvSpPr>
        <p:spPr>
          <a:xfrm>
            <a:off x="234817" y="332962"/>
            <a:ext cx="6157483" cy="582221"/>
          </a:xfrm>
        </p:spPr>
        <p:txBody>
          <a:bodyPr>
            <a:noAutofit/>
          </a:bodyPr>
          <a:lstStyle/>
          <a:p>
            <a:pPr algn="ctr"/>
            <a:r>
              <a:rPr lang="en-IE" sz="2800" b="1" dirty="0"/>
              <a:t>Die KMS wird durch den Krisenmanagementplan unterstützt</a:t>
            </a:r>
          </a:p>
        </p:txBody>
      </p:sp>
      <p:pic>
        <p:nvPicPr>
          <p:cNvPr id="9" name="Graphic 8" descr="Chevron arrows with solid fill">
            <a:extLst>
              <a:ext uri="{FF2B5EF4-FFF2-40B4-BE49-F238E27FC236}">
                <a16:creationId xmlns:a16="http://schemas.microsoft.com/office/drawing/2014/main" id="{216431F6-3E14-21FD-DF79-E248A81DE3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75" y="1101059"/>
            <a:ext cx="781050" cy="781050"/>
          </a:xfrm>
          <a:prstGeom prst="rect">
            <a:avLst/>
          </a:prstGeom>
        </p:spPr>
      </p:pic>
      <p:pic>
        <p:nvPicPr>
          <p:cNvPr id="10" name="Graphic 9" descr="Chevron arrows with solid fill">
            <a:extLst>
              <a:ext uri="{FF2B5EF4-FFF2-40B4-BE49-F238E27FC236}">
                <a16:creationId xmlns:a16="http://schemas.microsoft.com/office/drawing/2014/main" id="{4001C187-3423-8179-504B-9D678AA643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75" y="3890510"/>
            <a:ext cx="781050" cy="781050"/>
          </a:xfrm>
          <a:prstGeom prst="rect">
            <a:avLst/>
          </a:prstGeom>
        </p:spPr>
      </p:pic>
      <p:pic>
        <p:nvPicPr>
          <p:cNvPr id="2" name="Picture Placeholder 7" descr="A picture containing person&#10;&#10;Description automatically generated">
            <a:extLst>
              <a:ext uri="{FF2B5EF4-FFF2-40B4-BE49-F238E27FC236}">
                <a16:creationId xmlns:a16="http://schemas.microsoft.com/office/drawing/2014/main" id="{9872AE42-8EA5-B234-7871-55734CBA82F3}"/>
              </a:ext>
            </a:extLst>
          </p:cNvPr>
          <p:cNvPicPr>
            <a:picLocks noGrp="1" noChangeAspect="1"/>
          </p:cNvPicPr>
          <p:nvPr>
            <p:ph type="pic" sz="quarter" idx="10"/>
          </p:nvPr>
        </p:nvPicPr>
        <p:blipFill>
          <a:blip r:embed="rId4"/>
          <a:srcRect t="17361" b="17361"/>
          <a:stretch>
            <a:fillRect/>
          </a:stretch>
        </p:blipFill>
        <p:spPr>
          <a:xfrm>
            <a:off x="6392863" y="228600"/>
            <a:ext cx="5564187" cy="5448300"/>
          </a:xfrm>
        </p:spPr>
      </p:pic>
    </p:spTree>
    <p:extLst>
      <p:ext uri="{BB962C8B-B14F-4D97-AF65-F5344CB8AC3E}">
        <p14:creationId xmlns:p14="http://schemas.microsoft.com/office/powerpoint/2010/main" val="282659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BED38F0-17A7-A49E-4C7A-E3AE433E4967}"/>
              </a:ext>
            </a:extLst>
          </p:cNvPr>
          <p:cNvSpPr>
            <a:spLocks noGrp="1"/>
          </p:cNvSpPr>
          <p:nvPr>
            <p:ph type="body" sz="quarter" idx="18"/>
          </p:nvPr>
        </p:nvSpPr>
        <p:spPr>
          <a:xfrm>
            <a:off x="115676" y="3419475"/>
            <a:ext cx="5907741" cy="3429000"/>
          </a:xfrm>
          <a:solidFill>
            <a:schemeClr val="bg1"/>
          </a:solidFill>
        </p:spPr>
        <p:txBody>
          <a:bodyPr>
            <a:noAutofit/>
          </a:bodyPr>
          <a:lstStyle/>
          <a:p>
            <a:pPr>
              <a:lnSpc>
                <a:spcPct val="120000"/>
              </a:lnSpc>
            </a:pPr>
            <a:r>
              <a:rPr lang="en-GB" sz="1800" dirty="0">
                <a:solidFill>
                  <a:srgbClr val="4D4D4D"/>
                </a:solidFill>
              </a:rPr>
              <a:t>Strategien sind hochrangig und stellen die langfristige, umfassende Vision des regionalen Ansatzes dar. Eine </a:t>
            </a:r>
            <a:r>
              <a:rPr lang="en-GB" sz="1800" i="1" dirty="0">
                <a:solidFill>
                  <a:srgbClr val="7A547C"/>
                </a:solidFill>
              </a:rPr>
              <a:t>Krisenmanagementstrategie </a:t>
            </a:r>
            <a:r>
              <a:rPr lang="en-GB" sz="1800" dirty="0">
                <a:solidFill>
                  <a:srgbClr val="4D4D4D"/>
                </a:solidFill>
              </a:rPr>
              <a:t>ist der kollektive Rahmen von Entscheidungen und Entscheidungen, die eine Tourismusregion oder ein Tourismusunternehmen trifft, um sich auf eine Krise (oder die Wahrnehmung einer Krise) vorzubereiten und </a:t>
            </a:r>
            <a:r>
              <a:rPr lang="en-GB" sz="1800" dirty="0" err="1">
                <a:solidFill>
                  <a:srgbClr val="4D4D4D"/>
                </a:solidFill>
              </a:rPr>
              <a:t>sie</a:t>
            </a:r>
            <a:r>
              <a:rPr lang="en-GB" sz="1800" dirty="0">
                <a:solidFill>
                  <a:srgbClr val="4D4D4D"/>
                </a:solidFill>
              </a:rPr>
              <a:t> </a:t>
            </a:r>
            <a:r>
              <a:rPr lang="en-GB" sz="1800" dirty="0" err="1">
                <a:solidFill>
                  <a:srgbClr val="4D4D4D"/>
                </a:solidFill>
              </a:rPr>
              <a:t>abzumildern</a:t>
            </a:r>
            <a:r>
              <a:rPr lang="en-GB" sz="1800" dirty="0">
                <a:solidFill>
                  <a:srgbClr val="4D4D4D"/>
                </a:solidFill>
              </a:rPr>
              <a:t>. Die regionale Strategie umfasst die Werte, die Vision und die Mission, die das Krisenmanagement verfolgt.</a:t>
            </a:r>
          </a:p>
          <a:p>
            <a:pPr>
              <a:lnSpc>
                <a:spcPct val="120000"/>
              </a:lnSpc>
            </a:pPr>
            <a:endParaRPr lang="en-GB" sz="1800" dirty="0">
              <a:solidFill>
                <a:srgbClr val="4D4D4D"/>
              </a:solidFill>
            </a:endParaRPr>
          </a:p>
          <a:p>
            <a:pPr>
              <a:lnSpc>
                <a:spcPct val="120000"/>
              </a:lnSpc>
            </a:pPr>
            <a:endParaRPr lang="en-IE" sz="1800" dirty="0">
              <a:solidFill>
                <a:srgbClr val="4D4D4D"/>
              </a:solidFill>
            </a:endParaRPr>
          </a:p>
        </p:txBody>
      </p:sp>
      <p:sp>
        <p:nvSpPr>
          <p:cNvPr id="5" name="Text Placeholder 4">
            <a:extLst>
              <a:ext uri="{FF2B5EF4-FFF2-40B4-BE49-F238E27FC236}">
                <a16:creationId xmlns:a16="http://schemas.microsoft.com/office/drawing/2014/main" id="{F02254EE-F5D4-86D2-79DE-7A094BD211E1}"/>
              </a:ext>
            </a:extLst>
          </p:cNvPr>
          <p:cNvSpPr>
            <a:spLocks noGrp="1"/>
          </p:cNvSpPr>
          <p:nvPr>
            <p:ph type="body" sz="quarter" idx="16"/>
          </p:nvPr>
        </p:nvSpPr>
        <p:spPr>
          <a:xfrm>
            <a:off x="115676" y="2116487"/>
            <a:ext cx="5864648" cy="582221"/>
          </a:xfrm>
        </p:spPr>
        <p:txBody>
          <a:bodyPr>
            <a:noAutofit/>
          </a:bodyPr>
          <a:lstStyle/>
          <a:p>
            <a:pPr>
              <a:lnSpc>
                <a:spcPct val="100000"/>
              </a:lnSpc>
              <a:spcBef>
                <a:spcPts val="0"/>
              </a:spcBef>
            </a:pPr>
            <a:r>
              <a:rPr lang="en-IE" sz="2800" b="1" dirty="0"/>
              <a:t>Strategie für das Krisenmanagement</a:t>
            </a:r>
          </a:p>
          <a:p>
            <a:pPr>
              <a:lnSpc>
                <a:spcPct val="100000"/>
              </a:lnSpc>
              <a:spcBef>
                <a:spcPts val="0"/>
              </a:spcBef>
            </a:pPr>
            <a:r>
              <a:rPr lang="en-IE" sz="2000" i="1" dirty="0"/>
              <a:t>Schwerpunkt auf langfristiger Krisenbewältigung und -vorbereitung</a:t>
            </a:r>
          </a:p>
        </p:txBody>
      </p:sp>
      <p:sp>
        <p:nvSpPr>
          <p:cNvPr id="7" name="Text Placeholder 6">
            <a:extLst>
              <a:ext uri="{FF2B5EF4-FFF2-40B4-BE49-F238E27FC236}">
                <a16:creationId xmlns:a16="http://schemas.microsoft.com/office/drawing/2014/main" id="{B2AC3D13-8EF3-33EE-9330-D43D1CE94A23}"/>
              </a:ext>
            </a:extLst>
          </p:cNvPr>
          <p:cNvSpPr>
            <a:spLocks noGrp="1"/>
          </p:cNvSpPr>
          <p:nvPr>
            <p:ph type="body" sz="quarter" idx="20"/>
          </p:nvPr>
        </p:nvSpPr>
        <p:spPr>
          <a:xfrm>
            <a:off x="6493686" y="2116487"/>
            <a:ext cx="4957908" cy="1126102"/>
          </a:xfrm>
        </p:spPr>
        <p:txBody>
          <a:bodyPr anchor="ctr">
            <a:normAutofit fontScale="25000" lnSpcReduction="20000"/>
          </a:bodyPr>
          <a:lstStyle/>
          <a:p>
            <a:pPr>
              <a:lnSpc>
                <a:spcPct val="120000"/>
              </a:lnSpc>
              <a:spcBef>
                <a:spcPts val="0"/>
              </a:spcBef>
            </a:pPr>
            <a:r>
              <a:rPr lang="en-IE" sz="11200" b="1" dirty="0"/>
              <a:t>Krisenmanagementplan</a:t>
            </a:r>
          </a:p>
          <a:p>
            <a:pPr>
              <a:lnSpc>
                <a:spcPct val="120000"/>
              </a:lnSpc>
              <a:spcBef>
                <a:spcPts val="0"/>
              </a:spcBef>
            </a:pPr>
            <a:r>
              <a:rPr lang="en-IE" sz="8000" i="1" dirty="0"/>
              <a:t>Konzentriert sich auf kurzfristige Krisenreaktion und Erholung</a:t>
            </a:r>
            <a:endParaRPr lang="en-IE" sz="3200" dirty="0"/>
          </a:p>
        </p:txBody>
      </p:sp>
      <p:sp>
        <p:nvSpPr>
          <p:cNvPr id="8" name="Text Placeholder 7">
            <a:extLst>
              <a:ext uri="{FF2B5EF4-FFF2-40B4-BE49-F238E27FC236}">
                <a16:creationId xmlns:a16="http://schemas.microsoft.com/office/drawing/2014/main" id="{F52A7B71-AB8B-5DD1-4FE3-BFFE249848E2}"/>
              </a:ext>
            </a:extLst>
          </p:cNvPr>
          <p:cNvSpPr>
            <a:spLocks noGrp="1"/>
          </p:cNvSpPr>
          <p:nvPr>
            <p:ph type="body" sz="quarter" idx="21"/>
          </p:nvPr>
        </p:nvSpPr>
        <p:spPr>
          <a:xfrm>
            <a:off x="6232513" y="3370503"/>
            <a:ext cx="5771229" cy="1680348"/>
          </a:xfrm>
        </p:spPr>
        <p:txBody>
          <a:bodyPr>
            <a:normAutofit fontScale="25000" lnSpcReduction="20000"/>
          </a:bodyPr>
          <a:lstStyle/>
          <a:p>
            <a:pPr>
              <a:lnSpc>
                <a:spcPct val="120000"/>
              </a:lnSpc>
            </a:pPr>
            <a:r>
              <a:rPr lang="de-DE" sz="7200" u="sng" dirty="0">
                <a:solidFill>
                  <a:srgbClr val="F27954"/>
                </a:solidFill>
                <a:hlinkClick r:id="rId2">
                  <a:extLst>
                    <a:ext uri="{A12FA001-AC4F-418D-AE19-62706E023703}">
                      <ahyp:hlinkClr xmlns:ahyp="http://schemas.microsoft.com/office/drawing/2018/hyperlinkcolor" val="tx"/>
                    </a:ext>
                  </a:extLst>
                </a:hlinkClick>
              </a:rPr>
              <a:t>Ein Krisenmanagementplan (</a:t>
            </a:r>
            <a:r>
              <a:rPr lang="de-DE" sz="7200" u="sng" dirty="0">
                <a:solidFill>
                  <a:srgbClr val="F27954"/>
                </a:solidFill>
              </a:rPr>
              <a:t>KMP) </a:t>
            </a:r>
            <a:r>
              <a:rPr lang="de-DE" sz="7200" dirty="0">
                <a:solidFill>
                  <a:srgbClr val="4D4D4D"/>
                </a:solidFill>
              </a:rPr>
              <a:t>beschreibt, wie auf eine Krise oder kritische Situation zu reagieren ist, die sich negativ auf die Rentabilität oder den Ruf einer Region auswirken würde. Er ist operativ und handlungsorientiert und wird von </a:t>
            </a:r>
            <a:r>
              <a:rPr lang="de-DE" sz="7200" dirty="0">
                <a:solidFill>
                  <a:srgbClr val="4D4D4D"/>
                </a:solidFill>
                <a:hlinkClick r:id="rId3">
                  <a:extLst>
                    <a:ext uri="{A12FA001-AC4F-418D-AE19-62706E023703}">
                      <ahyp:hlinkClr xmlns:ahyp="http://schemas.microsoft.com/office/drawing/2018/hyperlinkcolor" val="tx"/>
                    </a:ext>
                  </a:extLst>
                </a:hlinkClick>
              </a:rPr>
              <a:t>Geschäfts- oder regionalen Kontinuitätsteams</a:t>
            </a:r>
            <a:r>
              <a:rPr lang="de-DE" sz="7200" dirty="0">
                <a:solidFill>
                  <a:srgbClr val="4D4D4D"/>
                </a:solidFill>
              </a:rPr>
              <a:t>, Notfallmanagementteams, Krisenmanagementteams und Schadensbeurteilungsteams angewendet. Sie umfasst alle Dinge, Personen und Maßnahmen, die zur Durchführung der übergreifenden Krisenmanagementstrategie erforderlich sind, z. B. die eindeutige Festlegung der in einer Krise zu unternehmenden Schritte, der Zuständigkeiten der Teams usw.</a:t>
            </a:r>
          </a:p>
          <a:p>
            <a:pPr>
              <a:lnSpc>
                <a:spcPct val="120000"/>
              </a:lnSpc>
            </a:pPr>
            <a:endParaRPr lang="de-DE" dirty="0"/>
          </a:p>
        </p:txBody>
      </p:sp>
      <p:sp>
        <p:nvSpPr>
          <p:cNvPr id="9" name="Text Placeholder 6">
            <a:extLst>
              <a:ext uri="{FF2B5EF4-FFF2-40B4-BE49-F238E27FC236}">
                <a16:creationId xmlns:a16="http://schemas.microsoft.com/office/drawing/2014/main" id="{7ADD5AC2-01DE-7DF7-C697-EE352198AA6F}"/>
              </a:ext>
            </a:extLst>
          </p:cNvPr>
          <p:cNvSpPr txBox="1">
            <a:spLocks/>
          </p:cNvSpPr>
          <p:nvPr/>
        </p:nvSpPr>
        <p:spPr>
          <a:xfrm>
            <a:off x="0" y="1"/>
            <a:ext cx="12192000" cy="2026914"/>
          </a:xfrm>
          <a:prstGeom prst="rect">
            <a:avLst/>
          </a:prstGeom>
          <a:solidFill>
            <a:srgbClr val="3AA091"/>
          </a:solidFill>
        </p:spPr>
        <p:txBody>
          <a:bodyPr vert="horz" lIns="91440" tIns="45720" rIns="91440" bIns="45720" rtlCol="0" anchor="ctr">
            <a:noAutofit/>
          </a:bodyPr>
          <a:lstStyle>
            <a:lvl1pPr marL="0" indent="0" algn="ctr"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3000" b="1" dirty="0">
                <a:solidFill>
                  <a:schemeClr val="bg1"/>
                </a:solidFill>
              </a:rPr>
              <a:t>Die Krisenmanagementstrategie ist </a:t>
            </a:r>
          </a:p>
          <a:p>
            <a:pPr fontAlgn="base"/>
            <a:r>
              <a:rPr lang="en-GB" sz="3000" b="1" dirty="0" err="1">
                <a:solidFill>
                  <a:schemeClr val="bg1"/>
                </a:solidFill>
              </a:rPr>
              <a:t>anders</a:t>
            </a:r>
            <a:r>
              <a:rPr lang="en-GB" sz="3000" b="1" dirty="0">
                <a:solidFill>
                  <a:schemeClr val="bg1"/>
                </a:solidFill>
              </a:rPr>
              <a:t> als der Krisenmanagementplan</a:t>
            </a:r>
          </a:p>
          <a:p>
            <a:pPr fontAlgn="base"/>
            <a:r>
              <a:rPr lang="en-GB" i="1" dirty="0">
                <a:solidFill>
                  <a:schemeClr val="bg1"/>
                </a:solidFill>
              </a:rPr>
              <a:t>Die </a:t>
            </a:r>
            <a:r>
              <a:rPr lang="en-GB" i="1" dirty="0" err="1">
                <a:solidFill>
                  <a:schemeClr val="bg1"/>
                </a:solidFill>
              </a:rPr>
              <a:t>Krisenmanagementstrategien</a:t>
            </a:r>
            <a:r>
              <a:rPr lang="en-GB" i="1" dirty="0">
                <a:solidFill>
                  <a:schemeClr val="bg1"/>
                </a:solidFill>
              </a:rPr>
              <a:t> bilden die Grundlage für die </a:t>
            </a:r>
            <a:r>
              <a:rPr lang="en-GB" i="1" dirty="0" err="1">
                <a:solidFill>
                  <a:schemeClr val="bg1"/>
                </a:solidFill>
              </a:rPr>
              <a:t>Krisenmanagementpläne</a:t>
            </a:r>
            <a:endParaRPr lang="en-IE" i="1" dirty="0">
              <a:solidFill>
                <a:schemeClr val="bg1"/>
              </a:solidFill>
            </a:endParaRPr>
          </a:p>
        </p:txBody>
      </p:sp>
    </p:spTree>
    <p:extLst>
      <p:ext uri="{BB962C8B-B14F-4D97-AF65-F5344CB8AC3E}">
        <p14:creationId xmlns:p14="http://schemas.microsoft.com/office/powerpoint/2010/main" val="245229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28220" y="492328"/>
            <a:ext cx="5765161" cy="3867704"/>
          </a:xfrm>
        </p:spPr>
        <p:txBody>
          <a:bodyPr>
            <a:noAutofit/>
          </a:bodyPr>
          <a:lstStyle/>
          <a:p>
            <a:pPr marL="0" indent="0" fontAlgn="base">
              <a:lnSpc>
                <a:spcPct val="100000"/>
              </a:lnSpc>
              <a:spcBef>
                <a:spcPts val="0"/>
              </a:spcBef>
            </a:pPr>
            <a:r>
              <a:rPr lang="en-IE" sz="2200" b="1" dirty="0"/>
              <a:t>Die KMS geht allen anderen </a:t>
            </a:r>
            <a:r>
              <a:rPr lang="en-IE" sz="2200" b="1" dirty="0" err="1"/>
              <a:t>Krisenmanagementplänen</a:t>
            </a:r>
            <a:r>
              <a:rPr lang="en-IE" sz="2200" b="1" dirty="0"/>
              <a:t> </a:t>
            </a:r>
            <a:r>
              <a:rPr lang="en-IE" sz="2200" b="1" dirty="0" err="1"/>
              <a:t>voraus</a:t>
            </a:r>
            <a:r>
              <a:rPr lang="en-GB" sz="2200" spc="0" dirty="0">
                <a:latin typeface="+mn-lt"/>
              </a:rPr>
              <a:t>, da die Strategie die Grundlage für </a:t>
            </a:r>
            <a:r>
              <a:rPr lang="en-GB" sz="2200" dirty="0"/>
              <a:t>die</a:t>
            </a:r>
            <a:r>
              <a:rPr lang="en-GB" sz="2200" spc="0" dirty="0">
                <a:latin typeface="+mn-lt"/>
              </a:rPr>
              <a:t> Pläne bildet, die die Langlebigkeit und Zukunftsplanung einer Region sicherstellen. </a:t>
            </a:r>
          </a:p>
          <a:p>
            <a:pPr marL="0" indent="0" algn="l" rtl="0" fontAlgn="base">
              <a:lnSpc>
                <a:spcPct val="100000"/>
              </a:lnSpc>
              <a:spcBef>
                <a:spcPts val="0"/>
              </a:spcBef>
            </a:pPr>
            <a:endParaRPr lang="en-GB" sz="2200" b="1" dirty="0"/>
          </a:p>
          <a:p>
            <a:pPr marL="0" indent="0" algn="l" rtl="0" fontAlgn="base">
              <a:lnSpc>
                <a:spcPct val="100000"/>
              </a:lnSpc>
              <a:spcBef>
                <a:spcPts val="0"/>
              </a:spcBef>
            </a:pPr>
            <a:r>
              <a:rPr lang="en-GB" sz="2200" b="1" dirty="0"/>
              <a:t>Die KMS steuert die Auswirkungen einer Krise auf die </a:t>
            </a:r>
            <a:r>
              <a:rPr lang="en-GB" sz="2200" b="1" dirty="0" err="1"/>
              <a:t>Tourismusregion</a:t>
            </a:r>
            <a:r>
              <a:rPr lang="en-GB" sz="2200" b="1" dirty="0"/>
              <a:t> </a:t>
            </a:r>
            <a:r>
              <a:rPr lang="en-GB" sz="2200" b="1" dirty="0" err="1"/>
              <a:t>durch</a:t>
            </a:r>
            <a:r>
              <a:rPr lang="en-GB" sz="2200" b="1" dirty="0"/>
              <a:t> </a:t>
            </a:r>
            <a:r>
              <a:rPr lang="en-GB" sz="2200" b="1" dirty="0" err="1"/>
              <a:t>Maßnahmen</a:t>
            </a:r>
            <a:r>
              <a:rPr lang="en-GB" sz="2200" b="1" dirty="0"/>
              <a:t> in </a:t>
            </a:r>
            <a:r>
              <a:rPr lang="en-GB" sz="2200" b="1" dirty="0" err="1"/>
              <a:t>Schlüsselbereichen</a:t>
            </a:r>
            <a:r>
              <a:rPr lang="en-GB" sz="2200" b="1" dirty="0"/>
              <a:t> </a:t>
            </a:r>
            <a:r>
              <a:rPr lang="en-GB" sz="2200" b="1" dirty="0" err="1"/>
              <a:t>wie</a:t>
            </a:r>
            <a:r>
              <a:rPr lang="en-GB" sz="2200" b="1" dirty="0"/>
              <a:t> </a:t>
            </a:r>
            <a:r>
              <a:rPr lang="en-GB" sz="2200" b="1" dirty="0" err="1"/>
              <a:t>zum</a:t>
            </a:r>
            <a:r>
              <a:rPr lang="en-GB" sz="2200" b="1" dirty="0"/>
              <a:t> </a:t>
            </a:r>
            <a:r>
              <a:rPr lang="en-GB" sz="2200" b="1" dirty="0" err="1"/>
              <a:t>Beispiel</a:t>
            </a:r>
            <a:r>
              <a:rPr lang="en-GB" sz="2200" b="1" dirty="0"/>
              <a:t>:</a:t>
            </a:r>
          </a:p>
          <a:p>
            <a:pPr marL="342900" indent="-342900" algn="l" rtl="0" fontAlgn="base">
              <a:lnSpc>
                <a:spcPct val="100000"/>
              </a:lnSpc>
              <a:spcBef>
                <a:spcPts val="0"/>
              </a:spcBef>
              <a:buFont typeface="Arial" panose="020B0604020202020204" pitchFamily="34" charset="0"/>
              <a:buChar char="•"/>
            </a:pPr>
            <a:r>
              <a:rPr lang="en-GB" sz="2200" i="0" dirty="0" err="1">
                <a:effectLst/>
              </a:rPr>
              <a:t>Kommunikation</a:t>
            </a:r>
            <a:r>
              <a:rPr lang="en-GB" sz="2200" i="0" dirty="0">
                <a:effectLst/>
              </a:rPr>
              <a:t> in der </a:t>
            </a:r>
            <a:r>
              <a:rPr lang="en-GB" sz="2200" i="0" dirty="0" err="1">
                <a:effectLst/>
              </a:rPr>
              <a:t>Öffentlichkeit</a:t>
            </a:r>
            <a:r>
              <a:rPr lang="en-GB" sz="2200" i="0" dirty="0">
                <a:effectLst/>
              </a:rPr>
              <a:t> und den </a:t>
            </a:r>
            <a:r>
              <a:rPr lang="en-GB" sz="2200" i="0" dirty="0" err="1">
                <a:effectLst/>
              </a:rPr>
              <a:t>Medien</a:t>
            </a:r>
            <a:r>
              <a:rPr lang="en-GB" sz="2200" i="0" dirty="0">
                <a:effectLst/>
              </a:rPr>
              <a:t> </a:t>
            </a:r>
          </a:p>
          <a:p>
            <a:pPr marL="342900" indent="-342900" algn="l" rtl="0" fontAlgn="base">
              <a:lnSpc>
                <a:spcPct val="100000"/>
              </a:lnSpc>
              <a:spcBef>
                <a:spcPts val="0"/>
              </a:spcBef>
              <a:buFont typeface="Arial" panose="020B0604020202020204" pitchFamily="34" charset="0"/>
              <a:buChar char="•"/>
            </a:pPr>
            <a:r>
              <a:rPr lang="en-GB" sz="2200" i="0" dirty="0" err="1">
                <a:effectLst/>
              </a:rPr>
              <a:t>regionale</a:t>
            </a:r>
            <a:r>
              <a:rPr lang="en-GB" sz="2200" i="0" dirty="0">
                <a:effectLst/>
              </a:rPr>
              <a:t> Branchenentwicklung und Unternehmensfinanzen</a:t>
            </a:r>
          </a:p>
          <a:p>
            <a:pPr marL="342900" indent="-342900" algn="l" rtl="0" fontAlgn="base">
              <a:lnSpc>
                <a:spcPct val="100000"/>
              </a:lnSpc>
              <a:spcBef>
                <a:spcPts val="0"/>
              </a:spcBef>
              <a:buFont typeface="Arial" panose="020B0604020202020204" pitchFamily="34" charset="0"/>
              <a:buChar char="•"/>
            </a:pPr>
            <a:r>
              <a:rPr lang="en-GB" sz="2200" i="0" dirty="0" err="1">
                <a:effectLst/>
              </a:rPr>
              <a:t>Pflege</a:t>
            </a:r>
            <a:r>
              <a:rPr lang="en-GB" sz="2200" i="0" dirty="0">
                <a:effectLst/>
              </a:rPr>
              <a:t> </a:t>
            </a:r>
            <a:r>
              <a:rPr lang="en-GB" sz="2200" i="0" dirty="0" err="1">
                <a:effectLst/>
              </a:rPr>
              <a:t>wichtiger</a:t>
            </a:r>
            <a:r>
              <a:rPr lang="en-GB" sz="2200" i="0" dirty="0">
                <a:effectLst/>
              </a:rPr>
              <a:t> </a:t>
            </a:r>
            <a:r>
              <a:rPr lang="en-GB" sz="2200" i="0" dirty="0" err="1">
                <a:effectLst/>
              </a:rPr>
              <a:t>Beziehungen</a:t>
            </a:r>
            <a:r>
              <a:rPr lang="en-GB" sz="2200" i="0" dirty="0">
                <a:effectLst/>
              </a:rPr>
              <a:t> </a:t>
            </a:r>
            <a:r>
              <a:rPr lang="en-GB" sz="2200" i="1" dirty="0">
                <a:effectLst/>
              </a:rPr>
              <a:t>(</a:t>
            </a:r>
            <a:r>
              <a:rPr lang="en-GB" sz="2200" i="1" dirty="0" err="1">
                <a:effectLst/>
              </a:rPr>
              <a:t>z.B.</a:t>
            </a:r>
            <a:r>
              <a:rPr lang="en-GB" sz="2200" i="1" dirty="0">
                <a:effectLst/>
              </a:rPr>
              <a:t> zu Touristen, Besuchern, Betreibern, </a:t>
            </a:r>
            <a:r>
              <a:rPr lang="en-GB" sz="2200" i="1" dirty="0" err="1">
                <a:effectLst/>
              </a:rPr>
              <a:t>Fluggesellschaften</a:t>
            </a:r>
            <a:r>
              <a:rPr lang="en-GB" sz="2200" i="1" dirty="0"/>
              <a:t> </a:t>
            </a:r>
            <a:r>
              <a:rPr lang="en-GB" sz="2200" i="1" dirty="0">
                <a:effectLst/>
              </a:rPr>
              <a:t>und </a:t>
            </a:r>
            <a:r>
              <a:rPr lang="en-GB" sz="2200" i="1" dirty="0" err="1">
                <a:effectLst/>
              </a:rPr>
              <a:t>Notfällen</a:t>
            </a:r>
            <a:r>
              <a:rPr lang="en-GB" sz="2200" i="1" dirty="0">
                <a:effectLst/>
              </a:rPr>
              <a:t>)</a:t>
            </a:r>
            <a:endParaRPr lang="en-GB" sz="2200" dirty="0"/>
          </a:p>
          <a:p>
            <a:pPr marL="342900" indent="-342900" algn="l" rtl="0" fontAlgn="base">
              <a:lnSpc>
                <a:spcPct val="100000"/>
              </a:lnSpc>
              <a:spcBef>
                <a:spcPts val="0"/>
              </a:spcBef>
              <a:buFont typeface="Arial" panose="020B0604020202020204" pitchFamily="34" charset="0"/>
              <a:buChar char="•"/>
            </a:pPr>
            <a:r>
              <a:rPr lang="en-GB" sz="2200" i="0" dirty="0">
                <a:effectLst/>
              </a:rPr>
              <a:t>Schutz des </a:t>
            </a:r>
            <a:r>
              <a:rPr lang="en-GB" sz="2200" i="0" dirty="0" err="1">
                <a:effectLst/>
              </a:rPr>
              <a:t>Rufs</a:t>
            </a:r>
            <a:r>
              <a:rPr lang="en-GB" sz="2200" i="0" dirty="0">
                <a:effectLst/>
              </a:rPr>
              <a:t> und des </a:t>
            </a:r>
            <a:r>
              <a:rPr lang="en-GB" sz="2200" i="0" dirty="0" err="1">
                <a:effectLst/>
              </a:rPr>
              <a:t>öffentlichen</a:t>
            </a:r>
            <a:r>
              <a:rPr lang="en-GB" sz="2200" i="0" dirty="0">
                <a:effectLst/>
              </a:rPr>
              <a:t> Images </a:t>
            </a:r>
            <a:r>
              <a:rPr lang="en-GB" sz="2200" i="0" dirty="0" err="1">
                <a:effectLst/>
              </a:rPr>
              <a:t>einer</a:t>
            </a:r>
            <a:r>
              <a:rPr lang="en-GB" sz="2200" i="0" dirty="0">
                <a:effectLst/>
              </a:rPr>
              <a:t> Region</a:t>
            </a:r>
            <a:endParaRPr lang="en-GB" sz="2200" b="0" i="0" dirty="0">
              <a:effectLst/>
            </a:endParaRPr>
          </a:p>
          <a:p>
            <a:pPr marL="0" indent="0">
              <a:lnSpc>
                <a:spcPct val="100000"/>
              </a:lnSpc>
              <a:spcBef>
                <a:spcPts val="0"/>
              </a:spcBef>
            </a:pPr>
            <a:endParaRPr lang="en-IE" sz="2200" dirty="0"/>
          </a:p>
        </p:txBody>
      </p:sp>
      <p:pic>
        <p:nvPicPr>
          <p:cNvPr id="193" name="Graphic 192" descr="Chevron arrows with solid fill">
            <a:extLst>
              <a:ext uri="{FF2B5EF4-FFF2-40B4-BE49-F238E27FC236}">
                <a16:creationId xmlns:a16="http://schemas.microsoft.com/office/drawing/2014/main" id="{24D33B79-0E3A-E57A-E7D0-B587024339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73" y="351009"/>
            <a:ext cx="781050" cy="781050"/>
          </a:xfrm>
          <a:prstGeom prst="rect">
            <a:avLst/>
          </a:prstGeom>
        </p:spPr>
      </p:pic>
      <p:pic>
        <p:nvPicPr>
          <p:cNvPr id="195" name="Graphic 194" descr="Chevron arrows with solid fill">
            <a:extLst>
              <a:ext uri="{FF2B5EF4-FFF2-40B4-BE49-F238E27FC236}">
                <a16:creationId xmlns:a16="http://schemas.microsoft.com/office/drawing/2014/main" id="{1C587C92-A3F0-C8A1-D18E-443643B921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9" y="2349070"/>
            <a:ext cx="781050" cy="781050"/>
          </a:xfrm>
          <a:prstGeom prst="rect">
            <a:avLst/>
          </a:prstGeom>
        </p:spPr>
      </p:pic>
      <p:sp>
        <p:nvSpPr>
          <p:cNvPr id="3" name="Bildplatzhalter 2">
            <a:extLst>
              <a:ext uri="{FF2B5EF4-FFF2-40B4-BE49-F238E27FC236}">
                <a16:creationId xmlns:a16="http://schemas.microsoft.com/office/drawing/2014/main" id="{01F17576-1406-4FD1-E6D0-8A884F98ECBB}"/>
              </a:ext>
            </a:extLst>
          </p:cNvPr>
          <p:cNvSpPr>
            <a:spLocks noGrp="1"/>
          </p:cNvSpPr>
          <p:nvPr>
            <p:ph type="pic" sz="quarter" idx="10"/>
          </p:nvPr>
        </p:nvSpPr>
        <p:spPr/>
      </p:sp>
      <p:pic>
        <p:nvPicPr>
          <p:cNvPr id="2" name="Picture Placeholder 196" descr="A group of people hiking&#10;&#10;Description automatically generated with medium confidence">
            <a:extLst>
              <a:ext uri="{FF2B5EF4-FFF2-40B4-BE49-F238E27FC236}">
                <a16:creationId xmlns:a16="http://schemas.microsoft.com/office/drawing/2014/main" id="{45179444-5A47-2A4F-1072-74E06F1FF629}"/>
              </a:ext>
            </a:extLst>
          </p:cNvPr>
          <p:cNvPicPr>
            <a:picLocks noChangeAspect="1"/>
          </p:cNvPicPr>
          <p:nvPr/>
        </p:nvPicPr>
        <p:blipFill>
          <a:blip r:embed="rId4"/>
          <a:srcRect l="15958" r="15958"/>
          <a:stretch>
            <a:fillRect/>
          </a:stretch>
        </p:blipFill>
        <p:spPr>
          <a:xfrm>
            <a:off x="6392300" y="228600"/>
            <a:ext cx="5658823" cy="5539531"/>
          </a:xfrm>
          <a:prstGeom prst="rect">
            <a:avLst/>
          </a:prstGeom>
          <a:solidFill>
            <a:schemeClr val="bg1"/>
          </a:solidFill>
        </p:spPr>
      </p:pic>
    </p:spTree>
    <p:extLst>
      <p:ext uri="{BB962C8B-B14F-4D97-AF65-F5344CB8AC3E}">
        <p14:creationId xmlns:p14="http://schemas.microsoft.com/office/powerpoint/2010/main" val="60320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68039" y="228600"/>
            <a:ext cx="5564883" cy="3867704"/>
          </a:xfrm>
        </p:spPr>
        <p:txBody>
          <a:bodyPr>
            <a:noAutofit/>
          </a:bodyPr>
          <a:lstStyle/>
          <a:p>
            <a:pPr marL="0" indent="0" fontAlgn="base">
              <a:lnSpc>
                <a:spcPct val="100000"/>
              </a:lnSpc>
              <a:spcBef>
                <a:spcPts val="0"/>
              </a:spcBef>
            </a:pPr>
            <a:endParaRPr lang="en-GB" sz="2200" b="1" i="0" dirty="0">
              <a:effectLst/>
            </a:endParaRPr>
          </a:p>
          <a:p>
            <a:pPr marL="0" indent="0" fontAlgn="base">
              <a:lnSpc>
                <a:spcPct val="100000"/>
              </a:lnSpc>
              <a:spcBef>
                <a:spcPts val="0"/>
              </a:spcBef>
            </a:pPr>
            <a:r>
              <a:rPr lang="en-GB" sz="2200" b="1" dirty="0"/>
              <a:t>Wer ist für die KMS verantwortlich? </a:t>
            </a:r>
            <a:r>
              <a:rPr lang="en-GB" sz="2200" dirty="0"/>
              <a:t>Der Leiter der regionalen Krisenlenkungsgruppe/Krisenmanager oder Vorstandsmanager </a:t>
            </a:r>
            <a:r>
              <a:rPr lang="en-GB" sz="2200" i="0" dirty="0">
                <a:effectLst/>
              </a:rPr>
              <a:t>ist in der Regel für die Entwicklung der Krisenmanagementstrategie und die Verwaltung der strategischen Prioritäten in einer Krise verantwortlich. </a:t>
            </a:r>
          </a:p>
          <a:p>
            <a:pPr marL="0" indent="0" algn="l" rtl="0" fontAlgn="base">
              <a:lnSpc>
                <a:spcPct val="100000"/>
              </a:lnSpc>
              <a:spcBef>
                <a:spcPts val="0"/>
              </a:spcBef>
            </a:pPr>
            <a:endParaRPr lang="en-GB" sz="2200" dirty="0"/>
          </a:p>
          <a:p>
            <a:pPr marL="0" indent="0" algn="l" rtl="0" fontAlgn="base">
              <a:lnSpc>
                <a:spcPct val="100000"/>
              </a:lnSpc>
              <a:spcBef>
                <a:spcPts val="0"/>
              </a:spcBef>
            </a:pPr>
            <a:r>
              <a:rPr lang="en-GB" sz="2200" b="1" i="0" dirty="0">
                <a:effectLst/>
              </a:rPr>
              <a:t>Sie muss </a:t>
            </a:r>
            <a:r>
              <a:rPr lang="en-GB" sz="2200" b="1" i="0" dirty="0" err="1">
                <a:effectLst/>
              </a:rPr>
              <a:t>flexibel</a:t>
            </a:r>
            <a:r>
              <a:rPr lang="en-GB" sz="2200" b="1" i="0" dirty="0">
                <a:effectLst/>
              </a:rPr>
              <a:t> sein, damit sie aktualisiert und auf alle Arten von Krisen angewendet werden kann. </a:t>
            </a:r>
            <a:r>
              <a:rPr lang="en-GB" sz="2200" i="0" dirty="0">
                <a:effectLst/>
              </a:rPr>
              <a:t>Die Krisenstrategie muss flexibel sein, um </a:t>
            </a:r>
            <a:r>
              <a:rPr lang="en-GB" sz="2200" dirty="0"/>
              <a:t>sich an verschiedene Arten von Krisen anpassen zu können. Sie muss </a:t>
            </a:r>
            <a:r>
              <a:rPr lang="en-GB" sz="2200" i="0" dirty="0">
                <a:effectLst/>
              </a:rPr>
              <a:t>so entwickelt werden, dass sie sich an eine Reihe unbekannter zukünftiger Krisenszenarien </a:t>
            </a:r>
            <a:r>
              <a:rPr lang="en-GB" sz="2200" i="0" dirty="0" err="1">
                <a:effectLst/>
              </a:rPr>
              <a:t>anpassen</a:t>
            </a:r>
            <a:r>
              <a:rPr lang="en-GB" sz="2200" i="0" dirty="0">
                <a:effectLst/>
              </a:rPr>
              <a:t> </a:t>
            </a:r>
            <a:r>
              <a:rPr lang="en-GB" sz="2200" i="0" dirty="0" err="1">
                <a:effectLst/>
              </a:rPr>
              <a:t>kann</a:t>
            </a:r>
            <a:r>
              <a:rPr lang="en-GB" sz="2200" b="0" i="0" dirty="0">
                <a:effectLst/>
              </a:rPr>
              <a:t>. Sobald eine Region ihre Strategie festgelegt hat, ermittelt </a:t>
            </a:r>
            <a:r>
              <a:rPr lang="en-GB" sz="2200" b="0" i="0" dirty="0" err="1">
                <a:effectLst/>
              </a:rPr>
              <a:t>sie</a:t>
            </a:r>
            <a:r>
              <a:rPr lang="en-GB" sz="2200" b="0" i="0" dirty="0">
                <a:effectLst/>
              </a:rPr>
              <a:t> die </a:t>
            </a:r>
            <a:r>
              <a:rPr lang="en-GB" sz="2200" b="0" i="0" dirty="0" err="1">
                <a:effectLst/>
              </a:rPr>
              <a:t>erforderlichen</a:t>
            </a:r>
            <a:r>
              <a:rPr lang="en-GB" sz="2200" b="0" i="0" dirty="0">
                <a:effectLst/>
              </a:rPr>
              <a:t> Kapazitäten und </a:t>
            </a:r>
            <a:r>
              <a:rPr lang="en-GB" sz="2200" b="0" i="0" dirty="0" err="1">
                <a:effectLst/>
              </a:rPr>
              <a:t>Systeme</a:t>
            </a:r>
            <a:r>
              <a:rPr lang="en-GB" sz="2200" b="0" i="0" dirty="0">
                <a:effectLst/>
              </a:rPr>
              <a:t>.</a:t>
            </a:r>
          </a:p>
          <a:p>
            <a:pPr marL="0" indent="0">
              <a:lnSpc>
                <a:spcPct val="100000"/>
              </a:lnSpc>
              <a:spcBef>
                <a:spcPts val="0"/>
              </a:spcBef>
            </a:pPr>
            <a:endParaRPr lang="en-IE" sz="2200" dirty="0"/>
          </a:p>
        </p:txBody>
      </p:sp>
      <p:pic>
        <p:nvPicPr>
          <p:cNvPr id="2" name="Graphic 1" descr="Chevron arrows with solid fill">
            <a:extLst>
              <a:ext uri="{FF2B5EF4-FFF2-40B4-BE49-F238E27FC236}">
                <a16:creationId xmlns:a16="http://schemas.microsoft.com/office/drawing/2014/main" id="{54DD0E05-6D39-3051-9755-0B3562ADBF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87" y="385857"/>
            <a:ext cx="781050" cy="781050"/>
          </a:xfrm>
          <a:prstGeom prst="rect">
            <a:avLst/>
          </a:prstGeom>
        </p:spPr>
      </p:pic>
      <p:pic>
        <p:nvPicPr>
          <p:cNvPr id="5" name="Graphic 4" descr="Chevron arrows with solid fill">
            <a:extLst>
              <a:ext uri="{FF2B5EF4-FFF2-40B4-BE49-F238E27FC236}">
                <a16:creationId xmlns:a16="http://schemas.microsoft.com/office/drawing/2014/main" id="{4FAA2B70-B519-2AA8-521D-654243105B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03" y="3093011"/>
            <a:ext cx="781050" cy="781050"/>
          </a:xfrm>
          <a:prstGeom prst="rect">
            <a:avLst/>
          </a:prstGeom>
        </p:spPr>
      </p:pic>
      <p:pic>
        <p:nvPicPr>
          <p:cNvPr id="3" name="Picture Placeholder 2" descr="A firefighter putting out a fire&#10;&#10;Description automatically generated">
            <a:extLst>
              <a:ext uri="{FF2B5EF4-FFF2-40B4-BE49-F238E27FC236}">
                <a16:creationId xmlns:a16="http://schemas.microsoft.com/office/drawing/2014/main" id="{C6DC8D67-9C49-6CC0-A3F2-558DDC6B03C5}"/>
              </a:ext>
            </a:extLst>
          </p:cNvPr>
          <p:cNvPicPr>
            <a:picLocks noGrp="1" noChangeAspect="1"/>
          </p:cNvPicPr>
          <p:nvPr>
            <p:ph type="pic" sz="quarter" idx="10"/>
          </p:nvPr>
        </p:nvPicPr>
        <p:blipFill>
          <a:blip r:embed="rId4"/>
          <a:srcRect l="23351" r="23351"/>
          <a:stretch>
            <a:fillRect/>
          </a:stretch>
        </p:blipFill>
        <p:spPr>
          <a:xfrm>
            <a:off x="6392863" y="228600"/>
            <a:ext cx="5564187" cy="5448300"/>
          </a:xfrm>
        </p:spPr>
      </p:pic>
    </p:spTree>
    <p:extLst>
      <p:ext uri="{BB962C8B-B14F-4D97-AF65-F5344CB8AC3E}">
        <p14:creationId xmlns:p14="http://schemas.microsoft.com/office/powerpoint/2010/main" val="1077594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1057874" y="1018533"/>
            <a:ext cx="4895252" cy="3867704"/>
          </a:xfrm>
        </p:spPr>
        <p:txBody>
          <a:bodyPr>
            <a:noAutofit/>
          </a:bodyPr>
          <a:lstStyle/>
          <a:p>
            <a:pPr marL="0" indent="0" fontAlgn="base">
              <a:lnSpc>
                <a:spcPct val="100000"/>
              </a:lnSpc>
              <a:spcBef>
                <a:spcPts val="0"/>
              </a:spcBef>
            </a:pPr>
            <a:r>
              <a:rPr lang="en-GB" sz="2200" b="1" i="0" dirty="0">
                <a:effectLst/>
              </a:rPr>
              <a:t>Die KMS sollte überprüft und unterstützt werden</a:t>
            </a:r>
            <a:r>
              <a:rPr lang="en-GB" sz="2200" b="0" i="0" dirty="0">
                <a:effectLst/>
              </a:rPr>
              <a:t>, um eine detaillierte, solide Krisenanalyse und </a:t>
            </a:r>
            <a:r>
              <a:rPr lang="en-GB" sz="2200" b="0" i="0" dirty="0" err="1">
                <a:effectLst/>
              </a:rPr>
              <a:t>einen</a:t>
            </a:r>
            <a:r>
              <a:rPr lang="en-GB" sz="2200" b="0" i="0" dirty="0">
                <a:effectLst/>
              </a:rPr>
              <a:t> </a:t>
            </a:r>
            <a:r>
              <a:rPr lang="en-GB" sz="2200" b="0" i="0" dirty="0" err="1">
                <a:effectLst/>
              </a:rPr>
              <a:t>anschließenden</a:t>
            </a:r>
            <a:r>
              <a:rPr lang="en-GB" sz="2200" b="0" i="0" dirty="0">
                <a:effectLst/>
              </a:rPr>
              <a:t> KMP zu entwickeln.  Die Entwicklung sollte umfassen:</a:t>
            </a:r>
          </a:p>
          <a:p>
            <a:pPr marL="0" indent="0" algn="l" rtl="0" fontAlgn="base">
              <a:lnSpc>
                <a:spcPct val="100000"/>
              </a:lnSpc>
              <a:spcBef>
                <a:spcPts val="0"/>
              </a:spcBef>
            </a:pPr>
            <a:r>
              <a:rPr lang="en-GB" sz="2200" b="0" i="0" dirty="0">
                <a:effectLst/>
              </a:rPr>
              <a:t> </a:t>
            </a:r>
          </a:p>
          <a:p>
            <a:pPr marL="342900" indent="-342900" algn="l" rtl="0" fontAlgn="base">
              <a:lnSpc>
                <a:spcPct val="100000"/>
              </a:lnSpc>
              <a:spcBef>
                <a:spcPts val="0"/>
              </a:spcBef>
              <a:buFont typeface="Arial" panose="020B0604020202020204" pitchFamily="34" charset="0"/>
              <a:buChar char="•"/>
            </a:pPr>
            <a:r>
              <a:rPr lang="en-GB" sz="2200" b="0" i="0" dirty="0">
                <a:effectLst/>
              </a:rPr>
              <a:t>andere Experten </a:t>
            </a:r>
            <a:r>
              <a:rPr lang="en-GB" sz="2200" b="0" i="1" dirty="0">
                <a:effectLst/>
              </a:rPr>
              <a:t>(z. B. aus der Tourismusbranche, Krisenmanagement)</a:t>
            </a:r>
            <a:endParaRPr lang="en-GB" sz="2200" dirty="0"/>
          </a:p>
          <a:p>
            <a:pPr marL="342900" indent="-342900" algn="l" rtl="0" fontAlgn="base">
              <a:lnSpc>
                <a:spcPct val="100000"/>
              </a:lnSpc>
              <a:spcBef>
                <a:spcPts val="0"/>
              </a:spcBef>
              <a:buFont typeface="Arial" panose="020B0604020202020204" pitchFamily="34" charset="0"/>
              <a:buChar char="•"/>
            </a:pPr>
            <a:r>
              <a:rPr lang="en-GB" sz="2200" b="0" i="0" dirty="0">
                <a:effectLst/>
              </a:rPr>
              <a:t>staatliche Unterstützung </a:t>
            </a:r>
            <a:r>
              <a:rPr lang="en-GB" sz="2200" b="0" i="1" dirty="0">
                <a:effectLst/>
              </a:rPr>
              <a:t>(z. B. durch die </a:t>
            </a:r>
            <a:r>
              <a:rPr lang="en-GB" sz="2200" i="1" dirty="0" err="1"/>
              <a:t>lokale</a:t>
            </a:r>
            <a:r>
              <a:rPr lang="en-GB" sz="2200" i="1" dirty="0"/>
              <a:t> </a:t>
            </a:r>
            <a:r>
              <a:rPr lang="en-GB" sz="2200" b="0" i="1" dirty="0" err="1">
                <a:effectLst/>
              </a:rPr>
              <a:t>Tourismusbranche</a:t>
            </a:r>
            <a:r>
              <a:rPr lang="en-GB" sz="2200" b="0" i="1" dirty="0">
                <a:effectLst/>
              </a:rPr>
              <a:t>) </a:t>
            </a:r>
            <a:endParaRPr lang="en-GB" sz="2200" b="0" i="0" dirty="0">
              <a:effectLst/>
            </a:endParaRPr>
          </a:p>
          <a:p>
            <a:pPr marL="342900" indent="-342900" algn="l" rtl="0" fontAlgn="base">
              <a:lnSpc>
                <a:spcPct val="100000"/>
              </a:lnSpc>
              <a:spcBef>
                <a:spcPts val="0"/>
              </a:spcBef>
              <a:buFont typeface="Arial" panose="020B0604020202020204" pitchFamily="34" charset="0"/>
              <a:buChar char="•"/>
            </a:pPr>
            <a:r>
              <a:rPr lang="en-GB" sz="2200" b="0" i="0" dirty="0">
                <a:effectLst/>
              </a:rPr>
              <a:t>externe Spezialisten </a:t>
            </a:r>
            <a:r>
              <a:rPr lang="en-GB" sz="2200" b="0" i="1" dirty="0">
                <a:effectLst/>
              </a:rPr>
              <a:t>(z. B. Umwelt und Notfälle) </a:t>
            </a:r>
          </a:p>
          <a:p>
            <a:pPr marL="342900" indent="-342900" algn="l" rtl="0" fontAlgn="base">
              <a:lnSpc>
                <a:spcPct val="100000"/>
              </a:lnSpc>
              <a:spcBef>
                <a:spcPts val="0"/>
              </a:spcBef>
              <a:buFont typeface="Arial" panose="020B0604020202020204" pitchFamily="34" charset="0"/>
              <a:buChar char="•"/>
            </a:pPr>
            <a:endParaRPr lang="en-GB" sz="2200" i="1" dirty="0"/>
          </a:p>
          <a:p>
            <a:pPr marL="342900" indent="-342900" algn="l" rtl="0" fontAlgn="base">
              <a:lnSpc>
                <a:spcPct val="100000"/>
              </a:lnSpc>
              <a:spcBef>
                <a:spcPts val="0"/>
              </a:spcBef>
              <a:buFont typeface="Arial" panose="020B0604020202020204" pitchFamily="34" charset="0"/>
              <a:buChar char="•"/>
            </a:pPr>
            <a:endParaRPr lang="en-GB" sz="2200" b="0" i="1" dirty="0">
              <a:effectLst/>
            </a:endParaRPr>
          </a:p>
          <a:p>
            <a:pPr marL="0" indent="0" algn="l" rtl="0" fontAlgn="base">
              <a:lnSpc>
                <a:spcPct val="100000"/>
              </a:lnSpc>
              <a:spcBef>
                <a:spcPts val="0"/>
              </a:spcBef>
            </a:pPr>
            <a:endParaRPr lang="en-GB" sz="2200" b="1" i="0" dirty="0">
              <a:effectLst/>
            </a:endParaRPr>
          </a:p>
          <a:p>
            <a:pPr marL="0" indent="0" algn="l" rtl="0" fontAlgn="base">
              <a:lnSpc>
                <a:spcPct val="100000"/>
              </a:lnSpc>
              <a:spcBef>
                <a:spcPts val="0"/>
              </a:spcBef>
            </a:pPr>
            <a:endParaRPr lang="en-GB" sz="2200" b="0" i="0" dirty="0">
              <a:effectLst/>
            </a:endParaRPr>
          </a:p>
          <a:p>
            <a:pPr marL="0" indent="0">
              <a:lnSpc>
                <a:spcPct val="100000"/>
              </a:lnSpc>
              <a:spcBef>
                <a:spcPts val="0"/>
              </a:spcBef>
            </a:pPr>
            <a:endParaRPr lang="en-IE" sz="2200" dirty="0"/>
          </a:p>
        </p:txBody>
      </p:sp>
      <p:pic>
        <p:nvPicPr>
          <p:cNvPr id="193" name="Graphic 192" descr="Chevron arrows with solid fill">
            <a:extLst>
              <a:ext uri="{FF2B5EF4-FFF2-40B4-BE49-F238E27FC236}">
                <a16:creationId xmlns:a16="http://schemas.microsoft.com/office/drawing/2014/main" id="{24D33B79-0E3A-E57A-E7D0-B587024339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6824" y="1018533"/>
            <a:ext cx="781050" cy="781050"/>
          </a:xfrm>
          <a:prstGeom prst="rect">
            <a:avLst/>
          </a:prstGeom>
        </p:spPr>
      </p:pic>
      <p:pic>
        <p:nvPicPr>
          <p:cNvPr id="2" name="Picture Placeholder 200" descr="A high angle view of people sitting in a room&#10;&#10;Description automatically generated with low confidence">
            <a:extLst>
              <a:ext uri="{FF2B5EF4-FFF2-40B4-BE49-F238E27FC236}">
                <a16:creationId xmlns:a16="http://schemas.microsoft.com/office/drawing/2014/main" id="{96DAA917-8DD2-18F2-AB0E-A44EB13E1CFE}"/>
              </a:ext>
            </a:extLst>
          </p:cNvPr>
          <p:cNvPicPr>
            <a:picLocks noGrp="1" noChangeAspect="1"/>
          </p:cNvPicPr>
          <p:nvPr>
            <p:ph type="pic" sz="quarter" idx="10"/>
          </p:nvPr>
        </p:nvPicPr>
        <p:blipFill>
          <a:blip r:embed="rId4"/>
          <a:srcRect t="13281" b="13281"/>
          <a:stretch>
            <a:fillRect/>
          </a:stretch>
        </p:blipFill>
        <p:spPr>
          <a:xfrm>
            <a:off x="6392863" y="228600"/>
            <a:ext cx="5564187" cy="5448300"/>
          </a:xfrm>
        </p:spPr>
      </p:pic>
    </p:spTree>
    <p:extLst>
      <p:ext uri="{BB962C8B-B14F-4D97-AF65-F5344CB8AC3E}">
        <p14:creationId xmlns:p14="http://schemas.microsoft.com/office/powerpoint/2010/main" val="321634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49F2F-3F82-C22A-388E-B506202C72C2}"/>
              </a:ext>
            </a:extLst>
          </p:cNvPr>
          <p:cNvSpPr>
            <a:spLocks noGrp="1"/>
          </p:cNvSpPr>
          <p:nvPr>
            <p:ph type="body" sz="quarter" idx="16"/>
          </p:nvPr>
        </p:nvSpPr>
        <p:spPr>
          <a:xfrm>
            <a:off x="6208058" y="1759040"/>
            <a:ext cx="6113250" cy="582221"/>
          </a:xfrm>
        </p:spPr>
        <p:txBody>
          <a:bodyPr>
            <a:noAutofit/>
          </a:bodyPr>
          <a:lstStyle/>
          <a:p>
            <a:pPr marL="514350" indent="-514350">
              <a:buAutoNum type="arabicPeriod" startAt="2"/>
            </a:pPr>
            <a:r>
              <a:rPr lang="en-IE" sz="3200" dirty="0"/>
              <a:t>Die Bedeutung einer </a:t>
            </a:r>
            <a:r>
              <a:rPr lang="en-IE" sz="3200" dirty="0" err="1"/>
              <a:t>regionalen</a:t>
            </a:r>
            <a:r>
              <a:rPr lang="en-IE" sz="3200" dirty="0"/>
              <a:t> </a:t>
            </a:r>
            <a:r>
              <a:rPr lang="en-IE" sz="3200" dirty="0" err="1"/>
              <a:t>Krisenmanagementstrategie</a:t>
            </a:r>
            <a:endParaRPr lang="en-IE" sz="3200" dirty="0"/>
          </a:p>
        </p:txBody>
      </p:sp>
      <p:pic>
        <p:nvPicPr>
          <p:cNvPr id="2" name="Picture Placeholder 6" descr="A picture containing text&#10;&#10;Description automatically generated">
            <a:extLst>
              <a:ext uri="{FF2B5EF4-FFF2-40B4-BE49-F238E27FC236}">
                <a16:creationId xmlns:a16="http://schemas.microsoft.com/office/drawing/2014/main" id="{A8554966-B144-8DE3-6603-84450920F15C}"/>
              </a:ext>
            </a:extLst>
          </p:cNvPr>
          <p:cNvPicPr>
            <a:picLocks noGrp="1" noChangeAspect="1"/>
          </p:cNvPicPr>
          <p:nvPr>
            <p:ph type="pic" sz="quarter" idx="10"/>
          </p:nvPr>
        </p:nvPicPr>
        <p:blipFill>
          <a:blip r:embed="rId2"/>
          <a:srcRect t="13039" b="13039"/>
          <a:stretch>
            <a:fillRect/>
          </a:stretch>
        </p:blipFill>
        <p:spPr>
          <a:xfrm>
            <a:off x="247650" y="228600"/>
            <a:ext cx="11696700" cy="5764213"/>
          </a:xfrm>
        </p:spPr>
      </p:pic>
    </p:spTree>
    <p:extLst>
      <p:ext uri="{BB962C8B-B14F-4D97-AF65-F5344CB8AC3E}">
        <p14:creationId xmlns:p14="http://schemas.microsoft.com/office/powerpoint/2010/main" val="260473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511235" y="1377437"/>
            <a:ext cx="9499995" cy="5100917"/>
          </a:xfrm>
        </p:spPr>
        <p:txBody>
          <a:bodyPr>
            <a:normAutofit lnSpcReduction="10000"/>
          </a:bodyPr>
          <a:lstStyle/>
          <a:p>
            <a:pPr marL="0" indent="0" algn="l">
              <a:lnSpc>
                <a:spcPct val="110000"/>
              </a:lnSpc>
              <a:spcBef>
                <a:spcPts val="0"/>
              </a:spcBef>
            </a:pPr>
            <a:r>
              <a:rPr lang="en-GB" b="0" i="0" dirty="0">
                <a:effectLst/>
              </a:rPr>
              <a:t>Auf nationaler Ebene waren die Vertreter der Tourismusbranche der Ansicht, </a:t>
            </a:r>
            <a:r>
              <a:rPr lang="en-GB" b="0" i="0" dirty="0" err="1">
                <a:effectLst/>
              </a:rPr>
              <a:t>dass</a:t>
            </a:r>
            <a:r>
              <a:rPr lang="en-GB" b="0" i="0" dirty="0">
                <a:effectLst/>
              </a:rPr>
              <a:t> der </a:t>
            </a:r>
            <a:r>
              <a:rPr lang="en-GB" b="0" i="0" dirty="0" err="1">
                <a:effectLst/>
              </a:rPr>
              <a:t>Britische</a:t>
            </a:r>
            <a:r>
              <a:rPr lang="en-GB" b="0" i="0" dirty="0">
                <a:effectLst/>
              </a:rPr>
              <a:t> </a:t>
            </a:r>
            <a:r>
              <a:rPr lang="en-GB" b="0" i="0" dirty="0" err="1">
                <a:effectLst/>
              </a:rPr>
              <a:t>Tourismusverband</a:t>
            </a:r>
            <a:r>
              <a:rPr lang="en-GB" b="0" i="0" dirty="0">
                <a:effectLst/>
              </a:rPr>
              <a:t> (BTA) nicht ausreichend und wirksam reagiert hatte, da sie vor dem Ausbruch der Seuche offenbar nicht über eine Krisenmanagementstrategie verfügte. Dennoch betonte die BTA, dass sie über eine "ziemlich grundlegende Krisenmanagementstrategie" verfügte, obwohl die British Hospitality Association der Meinung war, dass dies zu wenig und zu spät war (Cotton, 2001). Eine etablierte und formelle Krisenkommunikationsstrategie hätte möglicherweise die Reaktionszeit verkürzt und schnellere Kommunikationskanäle geschaffen, um die Verbreitung von Informationen zu erleichtern und widersprüchliche Botschaften </a:t>
            </a:r>
            <a:r>
              <a:rPr lang="en-GB" b="0" i="0" dirty="0" err="1">
                <a:effectLst/>
              </a:rPr>
              <a:t>zu</a:t>
            </a:r>
            <a:r>
              <a:rPr lang="en-GB" b="0" i="0" dirty="0">
                <a:effectLst/>
              </a:rPr>
              <a:t> </a:t>
            </a:r>
            <a:r>
              <a:rPr lang="en-GB" b="0" i="0" dirty="0" err="1">
                <a:effectLst/>
              </a:rPr>
              <a:t>reduzieren</a:t>
            </a:r>
            <a:r>
              <a:rPr lang="en-GB" dirty="0"/>
              <a:t>. </a:t>
            </a:r>
            <a:r>
              <a:rPr lang="de-DE" dirty="0"/>
              <a:t>Dennoch räumten sie ein, dass sie durch die MKS (Maul- und Klauenseuche) gelernt haben, "wie man (in Zukunft) </a:t>
            </a:r>
          </a:p>
          <a:p>
            <a:pPr marL="0" indent="0" algn="l">
              <a:lnSpc>
                <a:spcPct val="110000"/>
              </a:lnSpc>
              <a:spcBef>
                <a:spcPts val="0"/>
              </a:spcBef>
            </a:pPr>
            <a:r>
              <a:rPr lang="de-DE" dirty="0"/>
              <a:t>eine noch bessere Krisenreaktionsstrategie hat".</a:t>
            </a:r>
            <a:r>
              <a:rPr lang="en-GB" b="0" i="0" dirty="0">
                <a:effectLst/>
              </a:rPr>
              <a:t> </a:t>
            </a:r>
            <a:endParaRPr lang="en-IE" b="0" i="0" dirty="0">
              <a:effectLst/>
            </a:endParaRPr>
          </a:p>
          <a:p>
            <a:pPr marL="0" indent="0">
              <a:lnSpc>
                <a:spcPct val="11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873989" y="5194599"/>
            <a:ext cx="2047263" cy="646331"/>
          </a:xfrm>
          <a:prstGeom prst="rect">
            <a:avLst/>
          </a:prstGeom>
          <a:noFill/>
        </p:spPr>
        <p:txBody>
          <a:bodyPr wrap="square" rtlCol="0">
            <a:spAutoFit/>
          </a:bodyPr>
          <a:lstStyle/>
          <a:p>
            <a:pPr algn="ctr"/>
            <a:r>
              <a:rPr lang="en-IE" dirty="0" err="1">
                <a:solidFill>
                  <a:schemeClr val="bg1"/>
                </a:solidFill>
                <a:hlinkClick r:id="rId2">
                  <a:extLst>
                    <a:ext uri="{A12FA001-AC4F-418D-AE19-62706E023703}">
                      <ahyp:hlinkClr xmlns:ahyp="http://schemas.microsoft.com/office/drawing/2018/hyperlinkcolor" val="tx"/>
                    </a:ext>
                  </a:extLst>
                </a:hlinkClick>
              </a:rPr>
              <a:t>WissenschaftlichenArtikel</a:t>
            </a:r>
            <a:r>
              <a:rPr lang="en-IE" dirty="0">
                <a:solidFill>
                  <a:schemeClr val="bg1"/>
                </a:solidFill>
                <a:hlinkClick r:id="rId2">
                  <a:extLst>
                    <a:ext uri="{A12FA001-AC4F-418D-AE19-62706E023703}">
                      <ahyp:hlinkClr xmlns:ahyp="http://schemas.microsoft.com/office/drawing/2018/hyperlinkcolor" val="tx"/>
                    </a:ext>
                  </a:extLst>
                </a:hlinkClick>
              </a:rPr>
              <a:t> lesen</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614810" y="568350"/>
            <a:ext cx="11478227" cy="582221"/>
          </a:xfrm>
        </p:spPr>
        <p:txBody>
          <a:bodyPr>
            <a:noAutofit/>
          </a:bodyPr>
          <a:lstStyle/>
          <a:p>
            <a:r>
              <a:rPr lang="en-GB" sz="2400" i="0" dirty="0" err="1">
                <a:effectLst/>
              </a:rPr>
              <a:t>Studie</a:t>
            </a:r>
            <a:r>
              <a:rPr lang="en-GB" sz="2400" i="0" dirty="0">
                <a:effectLst/>
              </a:rPr>
              <a:t> </a:t>
            </a:r>
            <a:r>
              <a:rPr lang="en-GB" sz="2400" i="0" dirty="0" err="1">
                <a:effectLst/>
              </a:rPr>
              <a:t>über</a:t>
            </a:r>
            <a:r>
              <a:rPr lang="en-GB" sz="2400" i="0" dirty="0">
                <a:effectLst/>
              </a:rPr>
              <a:t> Maul- und </a:t>
            </a:r>
            <a:r>
              <a:rPr lang="en-GB" sz="2400" i="0" dirty="0" err="1">
                <a:effectLst/>
              </a:rPr>
              <a:t>Klauenseuche</a:t>
            </a:r>
            <a:r>
              <a:rPr lang="en-GB" sz="2400" dirty="0"/>
              <a:t> </a:t>
            </a:r>
            <a:r>
              <a:rPr lang="en-GB" sz="2400" dirty="0" err="1"/>
              <a:t>aus</a:t>
            </a:r>
            <a:r>
              <a:rPr lang="en-GB" sz="2400" dirty="0"/>
              <a:t> </a:t>
            </a:r>
            <a:r>
              <a:rPr lang="en-GB" sz="2400" dirty="0" err="1"/>
              <a:t>dem</a:t>
            </a:r>
            <a:r>
              <a:rPr lang="en-GB" sz="2400" i="0" dirty="0">
                <a:effectLst/>
              </a:rPr>
              <a:t> </a:t>
            </a:r>
            <a:r>
              <a:rPr lang="en-GB" sz="2400" i="0" dirty="0" err="1">
                <a:effectLst/>
              </a:rPr>
              <a:t>Vereinigten</a:t>
            </a:r>
            <a:r>
              <a:rPr lang="en-GB" sz="2400" i="0" dirty="0">
                <a:effectLst/>
              </a:rPr>
              <a:t> Königreich: Das Fehlen </a:t>
            </a:r>
            <a:r>
              <a:rPr lang="en-GB" sz="2400" i="0" dirty="0" err="1">
                <a:effectLst/>
              </a:rPr>
              <a:t>einer</a:t>
            </a:r>
            <a:r>
              <a:rPr lang="en-GB" sz="2400" i="0" dirty="0">
                <a:effectLst/>
              </a:rPr>
              <a:t> </a:t>
            </a:r>
            <a:r>
              <a:rPr lang="en-GB" sz="2400" dirty="0"/>
              <a:t>KMS </a:t>
            </a:r>
            <a:r>
              <a:rPr lang="en-GB" sz="2400" dirty="0" err="1"/>
              <a:t>hatte</a:t>
            </a:r>
            <a:r>
              <a:rPr lang="en-GB" sz="2400" dirty="0"/>
              <a:t> </a:t>
            </a:r>
            <a:r>
              <a:rPr lang="en-GB" sz="2400" dirty="0" err="1"/>
              <a:t>eine</a:t>
            </a:r>
            <a:r>
              <a:rPr lang="en-GB" sz="2400" dirty="0"/>
              <a:t> </a:t>
            </a:r>
            <a:r>
              <a:rPr lang="en-GB" sz="2400" dirty="0" err="1"/>
              <a:t>nicht</a:t>
            </a:r>
            <a:r>
              <a:rPr lang="en-GB" sz="2400" dirty="0"/>
              <a:t> </a:t>
            </a:r>
            <a:r>
              <a:rPr lang="en-GB" sz="2400" dirty="0" err="1"/>
              <a:t>angemessene</a:t>
            </a:r>
            <a:r>
              <a:rPr lang="en-GB" sz="2400" dirty="0"/>
              <a:t> </a:t>
            </a:r>
            <a:r>
              <a:rPr lang="en-GB" sz="2400" dirty="0" err="1"/>
              <a:t>Reakion</a:t>
            </a:r>
            <a:r>
              <a:rPr lang="en-GB" sz="2400" dirty="0"/>
              <a:t> </a:t>
            </a:r>
            <a:r>
              <a:rPr lang="en-GB" sz="2400" dirty="0" err="1"/>
              <a:t>zur</a:t>
            </a:r>
            <a:r>
              <a:rPr lang="en-GB" sz="2400" dirty="0"/>
              <a:t> </a:t>
            </a:r>
            <a:r>
              <a:rPr lang="en-GB" sz="2400" dirty="0" err="1"/>
              <a:t>Folge</a:t>
            </a:r>
            <a:r>
              <a:rPr lang="en-GB" sz="2400" dirty="0"/>
              <a:t>  </a:t>
            </a:r>
            <a:endParaRPr lang="en-IE" sz="2400" dirty="0"/>
          </a:p>
        </p:txBody>
      </p:sp>
      <p:pic>
        <p:nvPicPr>
          <p:cNvPr id="3" name="Graphic 2" descr="Touchscreen with solid fill">
            <a:extLst>
              <a:ext uri="{FF2B5EF4-FFF2-40B4-BE49-F238E27FC236}">
                <a16:creationId xmlns:a16="http://schemas.microsoft.com/office/drawing/2014/main" id="{1A39CC68-8847-6094-141A-4F7DFB11F9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9406" y="5193580"/>
            <a:ext cx="914400" cy="914400"/>
          </a:xfrm>
          <a:prstGeom prst="rect">
            <a:avLst/>
          </a:prstGeom>
        </p:spPr>
      </p:pic>
    </p:spTree>
    <p:extLst>
      <p:ext uri="{BB962C8B-B14F-4D97-AF65-F5344CB8AC3E}">
        <p14:creationId xmlns:p14="http://schemas.microsoft.com/office/powerpoint/2010/main" val="40094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498967-D426-B683-1374-E7A4F11939F6}"/>
              </a:ext>
            </a:extLst>
          </p:cNvPr>
          <p:cNvSpPr>
            <a:spLocks noGrp="1"/>
          </p:cNvSpPr>
          <p:nvPr>
            <p:ph type="body" sz="quarter" idx="16"/>
          </p:nvPr>
        </p:nvSpPr>
        <p:spPr>
          <a:xfrm>
            <a:off x="1" y="1"/>
            <a:ext cx="5957046" cy="1514474"/>
          </a:xfrm>
          <a:solidFill>
            <a:srgbClr val="3AA091"/>
          </a:solidFill>
        </p:spPr>
        <p:txBody>
          <a:bodyPr anchor="ctr">
            <a:noAutofit/>
          </a:bodyPr>
          <a:lstStyle/>
          <a:p>
            <a:pPr algn="ctr">
              <a:lnSpc>
                <a:spcPct val="100000"/>
              </a:lnSpc>
              <a:spcBef>
                <a:spcPts val="0"/>
              </a:spcBef>
            </a:pPr>
            <a:r>
              <a:rPr lang="en-IE" sz="2800" dirty="0"/>
              <a:t>Die Bedeutung von Krisenmanagementstrategien für regionale Tourismuskrisen</a:t>
            </a:r>
          </a:p>
        </p:txBody>
      </p:sp>
      <p:sp>
        <p:nvSpPr>
          <p:cNvPr id="6" name="Text Placeholder 5">
            <a:extLst>
              <a:ext uri="{FF2B5EF4-FFF2-40B4-BE49-F238E27FC236}">
                <a16:creationId xmlns:a16="http://schemas.microsoft.com/office/drawing/2014/main" id="{D5896263-F863-E6FD-AC6E-AC5E98ED3B6F}"/>
              </a:ext>
            </a:extLst>
          </p:cNvPr>
          <p:cNvSpPr>
            <a:spLocks noGrp="1"/>
          </p:cNvSpPr>
          <p:nvPr>
            <p:ph type="body" sz="quarter" idx="18"/>
          </p:nvPr>
        </p:nvSpPr>
        <p:spPr>
          <a:xfrm>
            <a:off x="821006" y="1814178"/>
            <a:ext cx="5055701" cy="5043821"/>
          </a:xfrm>
          <a:solidFill>
            <a:schemeClr val="bg1"/>
          </a:solidFill>
        </p:spPr>
        <p:txBody>
          <a:bodyPr anchor="ctr">
            <a:noAutofit/>
          </a:bodyPr>
          <a:lstStyle/>
          <a:p>
            <a:pPr marL="0" indent="0" algn="l" rtl="0" fontAlgn="base">
              <a:lnSpc>
                <a:spcPct val="100000"/>
              </a:lnSpc>
              <a:spcBef>
                <a:spcPts val="0"/>
              </a:spcBef>
            </a:pPr>
            <a:r>
              <a:rPr lang="de-DE" sz="2000" b="1" i="0" dirty="0">
                <a:solidFill>
                  <a:srgbClr val="F27954"/>
                </a:solidFill>
                <a:effectLst/>
              </a:rPr>
              <a:t>Dauerhafte Schäden und Rufschädigung. </a:t>
            </a:r>
            <a:r>
              <a:rPr lang="de-DE" sz="2000" b="0" i="0" dirty="0">
                <a:solidFill>
                  <a:srgbClr val="4D4D4D"/>
                </a:solidFill>
                <a:effectLst/>
              </a:rPr>
              <a:t>Ohne eine KMS ist die Wahrscheinlichkeit größer, dass Regionen </a:t>
            </a:r>
            <a:r>
              <a:rPr lang="de-DE" sz="2000" b="1" i="0" dirty="0">
                <a:solidFill>
                  <a:srgbClr val="4D4D4D"/>
                </a:solidFill>
                <a:effectLst/>
              </a:rPr>
              <a:t>Fehler machen, die zu finanziellen Verlusten oder dauerhaften Schäden für ihren Ruf</a:t>
            </a:r>
            <a:r>
              <a:rPr lang="de-DE" sz="2000" b="0" i="0" dirty="0">
                <a:solidFill>
                  <a:srgbClr val="4D4D4D"/>
                </a:solidFill>
                <a:effectLst/>
              </a:rPr>
              <a:t>, ihre Touristen und ihre wichtigsten Beziehungen </a:t>
            </a:r>
            <a:r>
              <a:rPr lang="de-DE" sz="2000" b="1" i="0" dirty="0">
                <a:solidFill>
                  <a:srgbClr val="4D4D4D"/>
                </a:solidFill>
                <a:effectLst/>
              </a:rPr>
              <a:t>führen</a:t>
            </a:r>
            <a:r>
              <a:rPr lang="de-DE" sz="2000" b="0" i="0" dirty="0">
                <a:solidFill>
                  <a:srgbClr val="4D4D4D"/>
                </a:solidFill>
                <a:effectLst/>
              </a:rPr>
              <a:t>. Außerdem ist ohne eine Krisenstrategie die gesamte Regionalpolitik in Gefahr.</a:t>
            </a:r>
          </a:p>
          <a:p>
            <a:pPr marL="0" indent="0" algn="l" rtl="0" fontAlgn="base">
              <a:lnSpc>
                <a:spcPct val="100000"/>
              </a:lnSpc>
              <a:spcBef>
                <a:spcPts val="0"/>
              </a:spcBef>
            </a:pPr>
            <a:endParaRPr lang="de-DE" sz="2000" b="0" i="0" dirty="0">
              <a:solidFill>
                <a:srgbClr val="4D4D4D"/>
              </a:solidFill>
              <a:effectLst/>
            </a:endParaRPr>
          </a:p>
          <a:p>
            <a:pPr marL="0" indent="0" algn="l" rtl="0" fontAlgn="base">
              <a:lnSpc>
                <a:spcPct val="100000"/>
              </a:lnSpc>
              <a:spcBef>
                <a:spcPts val="0"/>
              </a:spcBef>
            </a:pPr>
            <a:r>
              <a:rPr lang="de-DE" sz="2000" b="1" dirty="0">
                <a:solidFill>
                  <a:srgbClr val="F27954"/>
                </a:solidFill>
              </a:rPr>
              <a:t>KMS konzentriert sich auf Krisenprioritäten. </a:t>
            </a:r>
            <a:r>
              <a:rPr lang="de-DE" sz="2000" i="0" dirty="0">
                <a:solidFill>
                  <a:srgbClr val="4D4D4D"/>
                </a:solidFill>
                <a:effectLst/>
              </a:rPr>
              <a:t>Strategisches Handeln erfordert Disziplin, Entscheidungsfindung und objektive Analysen. </a:t>
            </a:r>
            <a:r>
              <a:rPr lang="de-DE" sz="2000" b="0" i="0" dirty="0">
                <a:solidFill>
                  <a:srgbClr val="4D4D4D"/>
                </a:solidFill>
                <a:effectLst/>
              </a:rPr>
              <a:t>Eine Region kann zum Beispiel nicht für jeden möglichen Notfall planen, sondern nur für die wahrscheinlichsten Szenarien – alles andere wäre zu teuer. </a:t>
            </a:r>
            <a:endParaRPr lang="de-DE" sz="2000" dirty="0">
              <a:solidFill>
                <a:srgbClr val="4D4D4D"/>
              </a:solidFill>
            </a:endParaRPr>
          </a:p>
        </p:txBody>
      </p:sp>
      <p:pic>
        <p:nvPicPr>
          <p:cNvPr id="2" name="Graphic 1" descr="Chevron arrows with solid fill">
            <a:extLst>
              <a:ext uri="{FF2B5EF4-FFF2-40B4-BE49-F238E27FC236}">
                <a16:creationId xmlns:a16="http://schemas.microsoft.com/office/drawing/2014/main" id="{D0F960DB-9A0B-2C7A-C471-B7AA99B798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21" y="1674077"/>
            <a:ext cx="781050" cy="781050"/>
          </a:xfrm>
          <a:prstGeom prst="rect">
            <a:avLst/>
          </a:prstGeom>
        </p:spPr>
      </p:pic>
      <p:pic>
        <p:nvPicPr>
          <p:cNvPr id="3" name="Graphic 2" descr="Chevron arrows with solid fill">
            <a:extLst>
              <a:ext uri="{FF2B5EF4-FFF2-40B4-BE49-F238E27FC236}">
                <a16:creationId xmlns:a16="http://schemas.microsoft.com/office/drawing/2014/main" id="{C940B1C1-925A-F16C-BD6D-FE7F4D3C93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34" y="4444535"/>
            <a:ext cx="781050" cy="781050"/>
          </a:xfrm>
          <a:prstGeom prst="rect">
            <a:avLst/>
          </a:prstGeom>
        </p:spPr>
      </p:pic>
      <p:pic>
        <p:nvPicPr>
          <p:cNvPr id="4" name="Picture Placeholder 8" descr="A picture containing outdoor, sky, light, transport&#10;&#10;Description automatically generated">
            <a:extLst>
              <a:ext uri="{FF2B5EF4-FFF2-40B4-BE49-F238E27FC236}">
                <a16:creationId xmlns:a16="http://schemas.microsoft.com/office/drawing/2014/main" id="{B64A6943-C597-CFBE-52F8-C19BF795429F}"/>
              </a:ext>
            </a:extLst>
          </p:cNvPr>
          <p:cNvPicPr>
            <a:picLocks noGrp="1" noChangeAspect="1"/>
          </p:cNvPicPr>
          <p:nvPr>
            <p:ph type="pic" sz="quarter" idx="19"/>
          </p:nvPr>
        </p:nvPicPr>
        <p:blipFill>
          <a:blip r:embed="rId4"/>
          <a:srcRect t="2339" b="2339"/>
          <a:stretch>
            <a:fillRect/>
          </a:stretch>
        </p:blipFill>
        <p:spPr>
          <a:xfrm>
            <a:off x="5956300" y="0"/>
            <a:ext cx="5395913" cy="6858000"/>
          </a:xfrm>
        </p:spPr>
      </p:pic>
    </p:spTree>
    <p:extLst>
      <p:ext uri="{BB962C8B-B14F-4D97-AF65-F5344CB8AC3E}">
        <p14:creationId xmlns:p14="http://schemas.microsoft.com/office/powerpoint/2010/main" val="514040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5896263-F863-E6FD-AC6E-AC5E98ED3B6F}"/>
              </a:ext>
            </a:extLst>
          </p:cNvPr>
          <p:cNvSpPr>
            <a:spLocks noGrp="1"/>
          </p:cNvSpPr>
          <p:nvPr>
            <p:ph type="body" sz="quarter" idx="18"/>
          </p:nvPr>
        </p:nvSpPr>
        <p:spPr>
          <a:xfrm>
            <a:off x="839083" y="232574"/>
            <a:ext cx="6333241" cy="6484538"/>
          </a:xfrm>
          <a:solidFill>
            <a:schemeClr val="bg1"/>
          </a:solidFill>
        </p:spPr>
        <p:txBody>
          <a:bodyPr>
            <a:noAutofit/>
          </a:bodyPr>
          <a:lstStyle/>
          <a:p>
            <a:pPr marL="0" indent="0" fontAlgn="base">
              <a:lnSpc>
                <a:spcPct val="100000"/>
              </a:lnSpc>
              <a:spcBef>
                <a:spcPts val="0"/>
              </a:spcBef>
            </a:pPr>
            <a:r>
              <a:rPr lang="en-GB" sz="2000" b="1" dirty="0" err="1">
                <a:solidFill>
                  <a:srgbClr val="F27954"/>
                </a:solidFill>
              </a:rPr>
              <a:t>Betonung</a:t>
            </a:r>
            <a:r>
              <a:rPr lang="en-GB" sz="2000" b="1" dirty="0">
                <a:solidFill>
                  <a:srgbClr val="F27954"/>
                </a:solidFill>
              </a:rPr>
              <a:t> des </a:t>
            </a:r>
            <a:r>
              <a:rPr lang="en-GB" sz="2000" b="1" dirty="0" err="1">
                <a:solidFill>
                  <a:srgbClr val="F27954"/>
                </a:solidFill>
              </a:rPr>
              <a:t>Wertes</a:t>
            </a:r>
            <a:r>
              <a:rPr lang="en-GB" sz="2000" b="1" dirty="0">
                <a:solidFill>
                  <a:srgbClr val="F27954"/>
                </a:solidFill>
              </a:rPr>
              <a:t> von </a:t>
            </a:r>
            <a:r>
              <a:rPr lang="en-GB" sz="2000" b="1" dirty="0" err="1">
                <a:solidFill>
                  <a:srgbClr val="F27954"/>
                </a:solidFill>
              </a:rPr>
              <a:t>regionalem</a:t>
            </a:r>
            <a:r>
              <a:rPr lang="en-GB" sz="2000" b="1" dirty="0">
                <a:solidFill>
                  <a:srgbClr val="F27954"/>
                </a:solidFill>
              </a:rPr>
              <a:t> </a:t>
            </a:r>
            <a:r>
              <a:rPr lang="en-GB" sz="2000" b="1" dirty="0" err="1">
                <a:solidFill>
                  <a:srgbClr val="F27954"/>
                </a:solidFill>
              </a:rPr>
              <a:t>Krisenmanagement</a:t>
            </a:r>
            <a:r>
              <a:rPr lang="en-GB" sz="2000" b="1" dirty="0">
                <a:solidFill>
                  <a:srgbClr val="F27954"/>
                </a:solidFill>
              </a:rPr>
              <a:t>. </a:t>
            </a:r>
            <a:r>
              <a:rPr lang="en-GB" sz="2000" dirty="0">
                <a:solidFill>
                  <a:schemeClr val="tx1">
                    <a:lumMod val="50000"/>
                  </a:schemeClr>
                </a:solidFill>
              </a:rPr>
              <a:t>Aus </a:t>
            </a:r>
            <a:r>
              <a:rPr lang="en-GB" sz="2000" b="0" i="0" dirty="0">
                <a:solidFill>
                  <a:srgbClr val="4D4D4D"/>
                </a:solidFill>
                <a:effectLst/>
              </a:rPr>
              <a:t>strategischer Sicht sind </a:t>
            </a:r>
            <a:r>
              <a:rPr lang="en-GB" sz="2000" b="1" i="0" dirty="0">
                <a:solidFill>
                  <a:srgbClr val="4D4D4D"/>
                </a:solidFill>
                <a:effectLst/>
              </a:rPr>
              <a:t>die mit </a:t>
            </a:r>
            <a:r>
              <a:rPr lang="en-GB" sz="2000" b="0" i="0" dirty="0">
                <a:solidFill>
                  <a:srgbClr val="4D4D4D"/>
                </a:solidFill>
                <a:effectLst/>
              </a:rPr>
              <a:t>der Einrichtung eines Krisenmanagementzentrums und -plans </a:t>
            </a:r>
            <a:r>
              <a:rPr lang="en-GB" sz="2000" b="1" i="0" dirty="0">
                <a:solidFill>
                  <a:srgbClr val="4D4D4D"/>
                </a:solidFill>
                <a:effectLst/>
              </a:rPr>
              <a:t>verbundenen Kosten nicht nur Ausgaben, sondern eine Investition in die Widerstandsfähigkeit und Langlebigkeit des Unternehmens. </a:t>
            </a:r>
            <a:r>
              <a:rPr lang="en-GB" sz="2000" i="0" dirty="0" err="1">
                <a:solidFill>
                  <a:srgbClr val="4D4D4D"/>
                </a:solidFill>
                <a:effectLst/>
              </a:rPr>
              <a:t>Beispielhafte</a:t>
            </a:r>
            <a:r>
              <a:rPr lang="en-GB" sz="2000" i="0" dirty="0">
                <a:solidFill>
                  <a:srgbClr val="4D4D4D"/>
                </a:solidFill>
                <a:effectLst/>
              </a:rPr>
              <a:t> </a:t>
            </a:r>
            <a:r>
              <a:rPr lang="en-GB" sz="2000" i="0" dirty="0" err="1">
                <a:solidFill>
                  <a:srgbClr val="4D4D4D"/>
                </a:solidFill>
                <a:effectLst/>
              </a:rPr>
              <a:t>Ausgaben</a:t>
            </a:r>
            <a:r>
              <a:rPr lang="en-GB" sz="2000" i="0" dirty="0">
                <a:solidFill>
                  <a:srgbClr val="4D4D4D"/>
                </a:solidFill>
                <a:effectLst/>
              </a:rPr>
              <a:t>:</a:t>
            </a:r>
          </a:p>
          <a:p>
            <a:pPr marL="342900" indent="-342900" algn="l" rtl="0" fontAlgn="base">
              <a:lnSpc>
                <a:spcPct val="100000"/>
              </a:lnSpc>
              <a:spcBef>
                <a:spcPts val="0"/>
              </a:spcBef>
              <a:buFont typeface="Arial" panose="020B0604020202020204" pitchFamily="34" charset="0"/>
              <a:buChar char="•"/>
            </a:pPr>
            <a:r>
              <a:rPr lang="en-GB" sz="2000" b="0" i="0" dirty="0" err="1">
                <a:solidFill>
                  <a:srgbClr val="4D4D4D"/>
                </a:solidFill>
                <a:effectLst/>
              </a:rPr>
              <a:t>Einrichtung</a:t>
            </a:r>
            <a:r>
              <a:rPr lang="en-GB" sz="2000" b="0" i="0" dirty="0">
                <a:solidFill>
                  <a:srgbClr val="4D4D4D"/>
                </a:solidFill>
                <a:effectLst/>
              </a:rPr>
              <a:t> einer Website für </a:t>
            </a:r>
            <a:r>
              <a:rPr lang="en-GB" sz="2000" b="0" i="0" dirty="0" err="1">
                <a:solidFill>
                  <a:srgbClr val="4D4D4D"/>
                </a:solidFill>
                <a:effectLst/>
              </a:rPr>
              <a:t>Krisensituationen</a:t>
            </a:r>
            <a:r>
              <a:rPr lang="en-GB" sz="2000" b="0" i="0" dirty="0">
                <a:solidFill>
                  <a:srgbClr val="4D4D4D"/>
                </a:solidFill>
                <a:effectLst/>
              </a:rPr>
              <a:t> oder eines Online-Hilfszentrums,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Entwicklung und Durchführung von Krisentrainings,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Anwerbung von Freiwilligen,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Arbeit mit PR und Medien und </a:t>
            </a:r>
          </a:p>
          <a:p>
            <a:pPr marL="342900" indent="-342900" algn="l" rtl="0" fontAlgn="base">
              <a:lnSpc>
                <a:spcPct val="100000"/>
              </a:lnSpc>
              <a:spcBef>
                <a:spcPts val="0"/>
              </a:spcBef>
              <a:buFont typeface="Arial" panose="020B0604020202020204" pitchFamily="34" charset="0"/>
              <a:buChar char="•"/>
            </a:pPr>
            <a:r>
              <a:rPr lang="en-GB" sz="2000" b="0" i="0" dirty="0">
                <a:solidFill>
                  <a:srgbClr val="4D4D4D"/>
                </a:solidFill>
                <a:effectLst/>
              </a:rPr>
              <a:t>Entwicklung von Kommunikations- und Marketingkampagnen</a:t>
            </a:r>
          </a:p>
          <a:p>
            <a:pPr marL="342900" indent="-342900" algn="l" rtl="0" fontAlgn="base">
              <a:lnSpc>
                <a:spcPct val="100000"/>
              </a:lnSpc>
              <a:spcBef>
                <a:spcPts val="0"/>
              </a:spcBef>
              <a:buFont typeface="Arial" panose="020B0604020202020204" pitchFamily="34" charset="0"/>
              <a:buChar char="•"/>
            </a:pPr>
            <a:endParaRPr lang="en-GB" sz="2000" dirty="0">
              <a:solidFill>
                <a:srgbClr val="4D4D4D"/>
              </a:solidFill>
            </a:endParaRPr>
          </a:p>
          <a:p>
            <a:pPr marL="0" indent="0" fontAlgn="base">
              <a:lnSpc>
                <a:spcPct val="100000"/>
              </a:lnSpc>
              <a:spcBef>
                <a:spcPts val="0"/>
              </a:spcBef>
            </a:pPr>
            <a:r>
              <a:rPr lang="en-GB" sz="2000" b="1" i="0" dirty="0" err="1">
                <a:solidFill>
                  <a:srgbClr val="F27954"/>
                </a:solidFill>
                <a:effectLst/>
              </a:rPr>
              <a:t>Initiierung</a:t>
            </a:r>
            <a:r>
              <a:rPr lang="en-GB" sz="2000" b="1" i="0" dirty="0">
                <a:solidFill>
                  <a:srgbClr val="F27954"/>
                </a:solidFill>
                <a:effectLst/>
              </a:rPr>
              <a:t> der </a:t>
            </a:r>
            <a:r>
              <a:rPr lang="en-GB" sz="2000" b="1" i="0" dirty="0" err="1">
                <a:solidFill>
                  <a:srgbClr val="F27954"/>
                </a:solidFill>
                <a:effectLst/>
              </a:rPr>
              <a:t>wichtigen</a:t>
            </a:r>
            <a:r>
              <a:rPr lang="en-GB" sz="2000" b="1" i="0" dirty="0">
                <a:solidFill>
                  <a:srgbClr val="F27954"/>
                </a:solidFill>
                <a:effectLst/>
              </a:rPr>
              <a:t> Risikobewertung, SWOT-Analyse und des </a:t>
            </a:r>
            <a:r>
              <a:rPr lang="en-GB" sz="2000" b="1" i="0" dirty="0" err="1">
                <a:solidFill>
                  <a:srgbClr val="F27954"/>
                </a:solidFill>
                <a:effectLst/>
              </a:rPr>
              <a:t>regionalen</a:t>
            </a:r>
            <a:r>
              <a:rPr lang="en-GB" sz="2000" b="1" i="0" dirty="0">
                <a:solidFill>
                  <a:srgbClr val="F27954"/>
                </a:solidFill>
                <a:effectLst/>
              </a:rPr>
              <a:t> </a:t>
            </a:r>
            <a:r>
              <a:rPr lang="en-GB" sz="2000" b="1" i="0" dirty="0" err="1">
                <a:solidFill>
                  <a:srgbClr val="F27954"/>
                </a:solidFill>
                <a:effectLst/>
              </a:rPr>
              <a:t>Krisenaudits</a:t>
            </a:r>
            <a:r>
              <a:rPr lang="en-GB" sz="2000" b="1" i="0" dirty="0">
                <a:solidFill>
                  <a:srgbClr val="F27954"/>
                </a:solidFill>
                <a:effectLst/>
              </a:rPr>
              <a:t>. </a:t>
            </a:r>
            <a:r>
              <a:rPr lang="en-GB" sz="2000" dirty="0">
                <a:solidFill>
                  <a:srgbClr val="4D4D4D"/>
                </a:solidFill>
              </a:rPr>
              <a:t>Vor der </a:t>
            </a:r>
            <a:r>
              <a:rPr lang="en-GB" sz="2000" dirty="0" err="1">
                <a:solidFill>
                  <a:srgbClr val="4D4D4D"/>
                </a:solidFill>
              </a:rPr>
              <a:t>Entwicklung</a:t>
            </a:r>
            <a:r>
              <a:rPr lang="en-GB" sz="2000" dirty="0">
                <a:solidFill>
                  <a:srgbClr val="4D4D4D"/>
                </a:solidFill>
              </a:rPr>
              <a:t> der KMS muss eine </a:t>
            </a:r>
            <a:r>
              <a:rPr lang="en-GB" sz="2000" i="0" dirty="0">
                <a:solidFill>
                  <a:srgbClr val="4D4D4D"/>
                </a:solidFill>
                <a:effectLst/>
              </a:rPr>
              <a:t>Region eine gründliche Analyse </a:t>
            </a:r>
            <a:r>
              <a:rPr lang="en-GB" sz="2000" i="0" dirty="0" err="1">
                <a:solidFill>
                  <a:srgbClr val="4D4D4D"/>
                </a:solidFill>
                <a:effectLst/>
              </a:rPr>
              <a:t>ihrer</a:t>
            </a:r>
            <a:r>
              <a:rPr lang="en-GB" sz="2000" i="0" dirty="0">
                <a:solidFill>
                  <a:srgbClr val="4D4D4D"/>
                </a:solidFill>
                <a:effectLst/>
              </a:rPr>
              <a:t> </a:t>
            </a:r>
            <a:r>
              <a:rPr lang="en-GB" sz="2000" i="0" dirty="0" err="1">
                <a:solidFill>
                  <a:srgbClr val="4D4D4D"/>
                </a:solidFill>
                <a:effectLst/>
              </a:rPr>
              <a:t>Schwächen</a:t>
            </a:r>
            <a:r>
              <a:rPr lang="en-GB" sz="2000" i="0" dirty="0">
                <a:solidFill>
                  <a:srgbClr val="4D4D4D"/>
                </a:solidFill>
                <a:effectLst/>
              </a:rPr>
              <a:t> durchführen und </a:t>
            </a:r>
            <a:r>
              <a:rPr lang="en-GB" sz="2000" i="0" dirty="0" err="1">
                <a:solidFill>
                  <a:srgbClr val="4D4D4D"/>
                </a:solidFill>
                <a:effectLst/>
              </a:rPr>
              <a:t>mögliche</a:t>
            </a:r>
            <a:r>
              <a:rPr lang="en-GB" sz="2000" i="0" dirty="0">
                <a:solidFill>
                  <a:srgbClr val="4D4D4D"/>
                </a:solidFill>
                <a:effectLst/>
              </a:rPr>
              <a:t> </a:t>
            </a:r>
            <a:r>
              <a:rPr lang="en-GB" sz="2000" i="0" dirty="0" err="1">
                <a:solidFill>
                  <a:srgbClr val="4D4D4D"/>
                </a:solidFill>
                <a:effectLst/>
              </a:rPr>
              <a:t>Lösungen</a:t>
            </a:r>
            <a:r>
              <a:rPr lang="en-GB" sz="2000" i="0" dirty="0">
                <a:solidFill>
                  <a:srgbClr val="4D4D4D"/>
                </a:solidFill>
                <a:effectLst/>
              </a:rPr>
              <a:t> </a:t>
            </a:r>
            <a:r>
              <a:rPr lang="en-GB" sz="2000" i="0" dirty="0" err="1">
                <a:solidFill>
                  <a:srgbClr val="4D4D4D"/>
                </a:solidFill>
                <a:effectLst/>
              </a:rPr>
              <a:t>ermitteln</a:t>
            </a:r>
            <a:r>
              <a:rPr lang="en-GB" sz="2000" i="0" dirty="0">
                <a:solidFill>
                  <a:srgbClr val="4D4D4D"/>
                </a:solidFill>
                <a:effectLst/>
              </a:rPr>
              <a:t> (s. Modul 3). </a:t>
            </a:r>
            <a:r>
              <a:rPr lang="en-GB" sz="2000" i="0" dirty="0" err="1">
                <a:solidFill>
                  <a:srgbClr val="4D4D4D"/>
                </a:solidFill>
                <a:effectLst/>
              </a:rPr>
              <a:t>Anschließend</a:t>
            </a:r>
            <a:r>
              <a:rPr lang="en-GB" sz="2000" i="0" dirty="0">
                <a:solidFill>
                  <a:srgbClr val="4D4D4D"/>
                </a:solidFill>
                <a:effectLst/>
              </a:rPr>
              <a:t> </a:t>
            </a:r>
            <a:r>
              <a:rPr lang="en-GB" sz="2000" i="0" dirty="0" err="1">
                <a:solidFill>
                  <a:srgbClr val="4D4D4D"/>
                </a:solidFill>
                <a:effectLst/>
              </a:rPr>
              <a:t>setzt</a:t>
            </a:r>
            <a:r>
              <a:rPr lang="en-GB" sz="2000" i="0" dirty="0">
                <a:solidFill>
                  <a:srgbClr val="4D4D4D"/>
                </a:solidFill>
                <a:effectLst/>
              </a:rPr>
              <a:t> </a:t>
            </a:r>
            <a:r>
              <a:rPr lang="en-GB" sz="2000" dirty="0">
                <a:solidFill>
                  <a:srgbClr val="4D4D4D"/>
                </a:solidFill>
              </a:rPr>
              <a:t>d</a:t>
            </a:r>
            <a:r>
              <a:rPr lang="en-GB" sz="2000" i="0" dirty="0">
                <a:solidFill>
                  <a:srgbClr val="4D4D4D"/>
                </a:solidFill>
                <a:effectLst/>
              </a:rPr>
              <a:t>ie KMS Prioritäten für die Maßnahmen und Lösungen und </a:t>
            </a:r>
            <a:r>
              <a:rPr lang="en-GB" sz="2000" b="0" i="0" dirty="0" err="1">
                <a:solidFill>
                  <a:srgbClr val="4D4D4D"/>
                </a:solidFill>
                <a:effectLst/>
              </a:rPr>
              <a:t>wird</a:t>
            </a:r>
            <a:r>
              <a:rPr lang="en-GB" sz="2000" b="0" i="0" dirty="0">
                <a:solidFill>
                  <a:srgbClr val="4D4D4D"/>
                </a:solidFill>
                <a:effectLst/>
              </a:rPr>
              <a:t> </a:t>
            </a:r>
            <a:r>
              <a:rPr lang="en-GB" sz="2000" b="0" i="0" dirty="0" err="1">
                <a:solidFill>
                  <a:srgbClr val="4D4D4D"/>
                </a:solidFill>
                <a:effectLst/>
              </a:rPr>
              <a:t>laufend</a:t>
            </a:r>
            <a:r>
              <a:rPr lang="en-GB" sz="2000" b="0" i="0" dirty="0">
                <a:solidFill>
                  <a:srgbClr val="4D4D4D"/>
                </a:solidFill>
                <a:effectLst/>
              </a:rPr>
              <a:t> </a:t>
            </a:r>
            <a:r>
              <a:rPr lang="en-GB" sz="2000" b="0" i="0" dirty="0" err="1">
                <a:solidFill>
                  <a:srgbClr val="4D4D4D"/>
                </a:solidFill>
                <a:effectLst/>
              </a:rPr>
              <a:t>aktualisiert</a:t>
            </a:r>
            <a:r>
              <a:rPr lang="en-GB" sz="2000" dirty="0">
                <a:solidFill>
                  <a:srgbClr val="4D4D4D"/>
                </a:solidFill>
              </a:rPr>
              <a:t>.</a:t>
            </a:r>
            <a:endParaRPr lang="en-IE" sz="2000" dirty="0">
              <a:solidFill>
                <a:srgbClr val="4D4D4D"/>
              </a:solidFill>
            </a:endParaRPr>
          </a:p>
        </p:txBody>
      </p:sp>
      <p:pic>
        <p:nvPicPr>
          <p:cNvPr id="2" name="Graphic 1" descr="Chevron arrows with solid fill">
            <a:extLst>
              <a:ext uri="{FF2B5EF4-FFF2-40B4-BE49-F238E27FC236}">
                <a16:creationId xmlns:a16="http://schemas.microsoft.com/office/drawing/2014/main" id="{1374B5D3-A1DE-9D9F-2CD9-8788E8491D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34" y="65168"/>
            <a:ext cx="781050" cy="781050"/>
          </a:xfrm>
          <a:prstGeom prst="rect">
            <a:avLst/>
          </a:prstGeom>
        </p:spPr>
      </p:pic>
      <p:pic>
        <p:nvPicPr>
          <p:cNvPr id="9" name="Graphic 8" descr="Chevron arrows with solid fill">
            <a:extLst>
              <a:ext uri="{FF2B5EF4-FFF2-40B4-BE49-F238E27FC236}">
                <a16:creationId xmlns:a16="http://schemas.microsoft.com/office/drawing/2014/main" id="{EC81ED24-EF3B-229A-E9A1-0B132B5849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34" y="4309517"/>
            <a:ext cx="781050" cy="781050"/>
          </a:xfrm>
          <a:prstGeom prst="rect">
            <a:avLst/>
          </a:prstGeom>
        </p:spPr>
      </p:pic>
      <p:pic>
        <p:nvPicPr>
          <p:cNvPr id="3" name="Picture Placeholder 2" descr="A picture containing building&#10;&#10;Description automatically generated">
            <a:extLst>
              <a:ext uri="{FF2B5EF4-FFF2-40B4-BE49-F238E27FC236}">
                <a16:creationId xmlns:a16="http://schemas.microsoft.com/office/drawing/2014/main" id="{732572A8-DF36-5E01-D7F3-75E97EEDB390}"/>
              </a:ext>
            </a:extLst>
          </p:cNvPr>
          <p:cNvPicPr>
            <a:picLocks noGrp="1" noChangeAspect="1"/>
          </p:cNvPicPr>
          <p:nvPr>
            <p:ph type="pic" sz="quarter" idx="19"/>
          </p:nvPr>
        </p:nvPicPr>
        <p:blipFill>
          <a:blip r:embed="rId4"/>
          <a:srcRect l="510" r="510"/>
          <a:stretch>
            <a:fillRect/>
          </a:stretch>
        </p:blipFill>
        <p:spPr>
          <a:xfrm>
            <a:off x="7397605" y="0"/>
            <a:ext cx="4794395" cy="6858000"/>
          </a:xfrm>
        </p:spPr>
      </p:pic>
    </p:spTree>
    <p:extLst>
      <p:ext uri="{BB962C8B-B14F-4D97-AF65-F5344CB8AC3E}">
        <p14:creationId xmlns:p14="http://schemas.microsoft.com/office/powerpoint/2010/main" val="4226091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49C25A0C-ABBB-8DC5-59DA-F1749FC7F74F}"/>
              </a:ext>
            </a:extLst>
          </p:cNvPr>
          <p:cNvSpPr>
            <a:spLocks noGrp="1"/>
          </p:cNvSpPr>
          <p:nvPr>
            <p:ph type="body" sz="quarter" idx="16"/>
          </p:nvPr>
        </p:nvSpPr>
        <p:spPr>
          <a:xfrm>
            <a:off x="6510142" y="1393485"/>
            <a:ext cx="5681858" cy="582221"/>
          </a:xfrm>
        </p:spPr>
        <p:txBody>
          <a:bodyPr>
            <a:noAutofit/>
          </a:bodyPr>
          <a:lstStyle/>
          <a:p>
            <a:r>
              <a:rPr lang="en-IE" sz="3200" dirty="0"/>
              <a:t>3.  </a:t>
            </a:r>
            <a:r>
              <a:rPr lang="en-IE" sz="3200" dirty="0" err="1"/>
              <a:t>Entwicklung</a:t>
            </a:r>
            <a:r>
              <a:rPr lang="en-IE" sz="3200" dirty="0"/>
              <a:t> </a:t>
            </a:r>
            <a:r>
              <a:rPr lang="en-IE" sz="3200" dirty="0" err="1"/>
              <a:t>einer</a:t>
            </a:r>
            <a:r>
              <a:rPr lang="en-IE" sz="3200" dirty="0"/>
              <a:t> starken </a:t>
            </a:r>
            <a:r>
              <a:rPr lang="en-IE" sz="3200" dirty="0" err="1"/>
              <a:t>regionalen</a:t>
            </a:r>
            <a:r>
              <a:rPr lang="en-IE" sz="3200" dirty="0"/>
              <a:t> </a:t>
            </a:r>
            <a:r>
              <a:rPr lang="en-IE" sz="3200" dirty="0" err="1"/>
              <a:t>Tourismus-Krisenmanagementstrategie</a:t>
            </a:r>
            <a:endParaRPr lang="en-IE" sz="3200" dirty="0"/>
          </a:p>
        </p:txBody>
      </p:sp>
      <p:pic>
        <p:nvPicPr>
          <p:cNvPr id="2" name="Picture Placeholder 16" descr="Text&#10;&#10;Description automatically generated">
            <a:extLst>
              <a:ext uri="{FF2B5EF4-FFF2-40B4-BE49-F238E27FC236}">
                <a16:creationId xmlns:a16="http://schemas.microsoft.com/office/drawing/2014/main" id="{98F99115-D7B6-37E6-B803-DCEA6FA49C8C}"/>
              </a:ext>
            </a:extLst>
          </p:cNvPr>
          <p:cNvPicPr>
            <a:picLocks noGrp="1" noChangeAspect="1"/>
          </p:cNvPicPr>
          <p:nvPr>
            <p:ph type="pic" sz="quarter" idx="10"/>
          </p:nvPr>
        </p:nvPicPr>
        <p:blipFill>
          <a:blip r:embed="rId2"/>
          <a:srcRect t="13039" b="13039"/>
          <a:stretch>
            <a:fillRect/>
          </a:stretch>
        </p:blipFill>
        <p:spPr>
          <a:xfrm>
            <a:off x="241300" y="228600"/>
            <a:ext cx="11696700" cy="5764213"/>
          </a:xfrm>
        </p:spPr>
      </p:pic>
    </p:spTree>
    <p:extLst>
      <p:ext uri="{BB962C8B-B14F-4D97-AF65-F5344CB8AC3E}">
        <p14:creationId xmlns:p14="http://schemas.microsoft.com/office/powerpoint/2010/main" val="119847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87275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1B9E29B2-3210-DB3E-9AEA-052140EFE490}"/>
              </a:ext>
            </a:extLst>
          </p:cNvPr>
          <p:cNvGrpSpPr/>
          <p:nvPr/>
        </p:nvGrpSpPr>
        <p:grpSpPr>
          <a:xfrm>
            <a:off x="3367211" y="4952526"/>
            <a:ext cx="1552033" cy="1019392"/>
            <a:chOff x="2314720" y="5191934"/>
            <a:chExt cx="1552033" cy="1019392"/>
          </a:xfrm>
        </p:grpSpPr>
        <p:sp>
          <p:nvSpPr>
            <p:cNvPr id="4" name="Freeform 69">
              <a:extLst>
                <a:ext uri="{FF2B5EF4-FFF2-40B4-BE49-F238E27FC236}">
                  <a16:creationId xmlns:a16="http://schemas.microsoft.com/office/drawing/2014/main" id="{EE28AFF3-B861-428F-F5F6-9673AD74CB31}"/>
                </a:ext>
              </a:extLst>
            </p:cNvPr>
            <p:cNvSpPr/>
            <p:nvPr/>
          </p:nvSpPr>
          <p:spPr>
            <a:xfrm>
              <a:off x="3230956" y="5294376"/>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 name="Freeform 70">
              <a:extLst>
                <a:ext uri="{FF2B5EF4-FFF2-40B4-BE49-F238E27FC236}">
                  <a16:creationId xmlns:a16="http://schemas.microsoft.com/office/drawing/2014/main" id="{D2130603-E805-39A1-87B3-261069F6EEBB}"/>
                </a:ext>
              </a:extLst>
            </p:cNvPr>
            <p:cNvSpPr/>
            <p:nvPr/>
          </p:nvSpPr>
          <p:spPr>
            <a:xfrm>
              <a:off x="3235299" y="5312206"/>
              <a:ext cx="457" cy="2057"/>
            </a:xfrm>
            <a:custGeom>
              <a:avLst/>
              <a:gdLst>
                <a:gd name="connsiteX0" fmla="*/ 0 w 457"/>
                <a:gd name="connsiteY0" fmla="*/ 0 h 2057"/>
                <a:gd name="connsiteX1" fmla="*/ 457 w 457"/>
                <a:gd name="connsiteY1" fmla="*/ 2057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1"/>
                    <a:pt x="457" y="2057"/>
                  </a:cubicBezTo>
                  <a:cubicBezTo>
                    <a:pt x="457" y="1371"/>
                    <a:pt x="229" y="686"/>
                    <a:pt x="0" y="0"/>
                  </a:cubicBezTo>
                  <a:close/>
                </a:path>
              </a:pathLst>
            </a:custGeom>
            <a:solidFill>
              <a:srgbClr val="FFFFFF"/>
            </a:solidFill>
            <a:ln w="2286" cap="flat">
              <a:noFill/>
              <a:prstDash val="solid"/>
              <a:miter/>
            </a:ln>
          </p:spPr>
          <p:txBody>
            <a:bodyPr rtlCol="0" anchor="ctr"/>
            <a:lstStyle/>
            <a:p>
              <a:endParaRPr lang="en-US"/>
            </a:p>
          </p:txBody>
        </p:sp>
        <p:sp>
          <p:nvSpPr>
            <p:cNvPr id="8" name="Freeform 71">
              <a:extLst>
                <a:ext uri="{FF2B5EF4-FFF2-40B4-BE49-F238E27FC236}">
                  <a16:creationId xmlns:a16="http://schemas.microsoft.com/office/drawing/2014/main" id="{6E2AAFB1-D924-F99C-2D0B-53579958F9A6}"/>
                </a:ext>
              </a:extLst>
            </p:cNvPr>
            <p:cNvSpPr/>
            <p:nvPr/>
          </p:nvSpPr>
          <p:spPr>
            <a:xfrm>
              <a:off x="3234385" y="5307406"/>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372"/>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2">
              <a:extLst>
                <a:ext uri="{FF2B5EF4-FFF2-40B4-BE49-F238E27FC236}">
                  <a16:creationId xmlns:a16="http://schemas.microsoft.com/office/drawing/2014/main" id="{90FF9E64-3735-EEC7-D94D-FF59C8B4917E}"/>
                </a:ext>
              </a:extLst>
            </p:cNvPr>
            <p:cNvSpPr/>
            <p:nvPr/>
          </p:nvSpPr>
          <p:spPr>
            <a:xfrm>
              <a:off x="3233470" y="5302834"/>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457" y="1372"/>
                    <a:pt x="457" y="2286"/>
                  </a:cubicBezTo>
                  <a:cubicBezTo>
                    <a:pt x="229"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0" name="Freeform 73">
              <a:extLst>
                <a:ext uri="{FF2B5EF4-FFF2-40B4-BE49-F238E27FC236}">
                  <a16:creationId xmlns:a16="http://schemas.microsoft.com/office/drawing/2014/main" id="{0534EC33-29E6-A576-467D-225EA9060034}"/>
                </a:ext>
              </a:extLst>
            </p:cNvPr>
            <p:cNvSpPr/>
            <p:nvPr/>
          </p:nvSpPr>
          <p:spPr>
            <a:xfrm>
              <a:off x="3232327" y="5298490"/>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371"/>
                    <a:pt x="686" y="2286"/>
                  </a:cubicBezTo>
                  <a:cubicBezTo>
                    <a:pt x="229"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11" name="Freeform 74">
              <a:extLst>
                <a:ext uri="{FF2B5EF4-FFF2-40B4-BE49-F238E27FC236}">
                  <a16:creationId xmlns:a16="http://schemas.microsoft.com/office/drawing/2014/main" id="{A85812CE-19CB-9569-CE3F-1F5AF7F3EF26}"/>
                </a:ext>
              </a:extLst>
            </p:cNvPr>
            <p:cNvSpPr/>
            <p:nvPr/>
          </p:nvSpPr>
          <p:spPr>
            <a:xfrm>
              <a:off x="3211525" y="545096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2" name="Freeform 75">
              <a:extLst>
                <a:ext uri="{FF2B5EF4-FFF2-40B4-BE49-F238E27FC236}">
                  <a16:creationId xmlns:a16="http://schemas.microsoft.com/office/drawing/2014/main" id="{7283BE79-315B-FA31-554F-3F1657047ADA}"/>
                </a:ext>
              </a:extLst>
            </p:cNvPr>
            <p:cNvSpPr/>
            <p:nvPr/>
          </p:nvSpPr>
          <p:spPr>
            <a:xfrm>
              <a:off x="3212039" y="5447080"/>
              <a:ext cx="171" cy="685"/>
            </a:xfrm>
            <a:custGeom>
              <a:avLst/>
              <a:gdLst>
                <a:gd name="connsiteX0" fmla="*/ 171 w 171"/>
                <a:gd name="connsiteY0" fmla="*/ 0 h 685"/>
                <a:gd name="connsiteX1" fmla="*/ 171 w 171"/>
                <a:gd name="connsiteY1" fmla="*/ 686 h 685"/>
                <a:gd name="connsiteX2" fmla="*/ 171 w 171"/>
                <a:gd name="connsiteY2" fmla="*/ 0 h 685"/>
              </a:gdLst>
              <a:ahLst/>
              <a:cxnLst>
                <a:cxn ang="0">
                  <a:pos x="connsiteX0" y="connsiteY0"/>
                </a:cxn>
                <a:cxn ang="0">
                  <a:pos x="connsiteX1" y="connsiteY1"/>
                </a:cxn>
                <a:cxn ang="0">
                  <a:pos x="connsiteX2" y="connsiteY2"/>
                </a:cxn>
              </a:cxnLst>
              <a:rect l="l" t="t" r="r" b="b"/>
              <a:pathLst>
                <a:path w="171" h="685">
                  <a:moveTo>
                    <a:pt x="171" y="0"/>
                  </a:moveTo>
                  <a:cubicBezTo>
                    <a:pt x="171" y="228"/>
                    <a:pt x="171" y="457"/>
                    <a:pt x="171" y="686"/>
                  </a:cubicBezTo>
                  <a:cubicBezTo>
                    <a:pt x="-57" y="457"/>
                    <a:pt x="-57" y="228"/>
                    <a:pt x="171" y="0"/>
                  </a:cubicBezTo>
                  <a:close/>
                </a:path>
              </a:pathLst>
            </a:custGeom>
            <a:solidFill>
              <a:srgbClr val="FFFFFF"/>
            </a:solidFill>
            <a:ln w="2286" cap="flat">
              <a:noFill/>
              <a:prstDash val="solid"/>
              <a:miter/>
            </a:ln>
          </p:spPr>
          <p:txBody>
            <a:bodyPr rtlCol="0" anchor="ctr"/>
            <a:lstStyle/>
            <a:p>
              <a:endParaRPr lang="en-US"/>
            </a:p>
          </p:txBody>
        </p:sp>
        <p:sp>
          <p:nvSpPr>
            <p:cNvPr id="13" name="Freeform 76">
              <a:extLst>
                <a:ext uri="{FF2B5EF4-FFF2-40B4-BE49-F238E27FC236}">
                  <a16:creationId xmlns:a16="http://schemas.microsoft.com/office/drawing/2014/main" id="{D6EFF2CD-6F6B-E230-1077-80867EF0BF45}"/>
                </a:ext>
              </a:extLst>
            </p:cNvPr>
            <p:cNvSpPr/>
            <p:nvPr/>
          </p:nvSpPr>
          <p:spPr>
            <a:xfrm>
              <a:off x="3236214" y="531700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77">
              <a:extLst>
                <a:ext uri="{FF2B5EF4-FFF2-40B4-BE49-F238E27FC236}">
                  <a16:creationId xmlns:a16="http://schemas.microsoft.com/office/drawing/2014/main" id="{16EE71DA-429C-A1BE-21B4-8C7DA72948AA}"/>
                </a:ext>
              </a:extLst>
            </p:cNvPr>
            <p:cNvSpPr/>
            <p:nvPr/>
          </p:nvSpPr>
          <p:spPr>
            <a:xfrm>
              <a:off x="3229813" y="5290032"/>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600"/>
                    <a:pt x="686" y="2286"/>
                  </a:cubicBezTo>
                  <a:cubicBezTo>
                    <a:pt x="457" y="1600"/>
                    <a:pt x="229" y="914"/>
                    <a:pt x="0" y="0"/>
                  </a:cubicBezTo>
                  <a:close/>
                </a:path>
              </a:pathLst>
            </a:custGeom>
            <a:solidFill>
              <a:srgbClr val="FFFFFF"/>
            </a:solidFill>
            <a:ln w="2286" cap="flat">
              <a:noFill/>
              <a:prstDash val="solid"/>
              <a:miter/>
            </a:ln>
          </p:spPr>
          <p:txBody>
            <a:bodyPr rtlCol="0" anchor="ctr"/>
            <a:lstStyle/>
            <a:p>
              <a:endParaRPr lang="en-US"/>
            </a:p>
          </p:txBody>
        </p:sp>
        <p:sp>
          <p:nvSpPr>
            <p:cNvPr id="15" name="Freeform 78">
              <a:extLst>
                <a:ext uri="{FF2B5EF4-FFF2-40B4-BE49-F238E27FC236}">
                  <a16:creationId xmlns:a16="http://schemas.microsoft.com/office/drawing/2014/main" id="{D526AF36-81D1-79CA-E04F-03934F2DDC73}"/>
                </a:ext>
              </a:extLst>
            </p:cNvPr>
            <p:cNvSpPr/>
            <p:nvPr/>
          </p:nvSpPr>
          <p:spPr>
            <a:xfrm>
              <a:off x="3220212" y="5395417"/>
              <a:ext cx="7772" cy="23774"/>
            </a:xfrm>
            <a:custGeom>
              <a:avLst/>
              <a:gdLst>
                <a:gd name="connsiteX0" fmla="*/ 7772 w 7772"/>
                <a:gd name="connsiteY0" fmla="*/ 0 h 23774"/>
                <a:gd name="connsiteX1" fmla="*/ 0 w 7772"/>
                <a:gd name="connsiteY1" fmla="*/ 23775 h 23774"/>
                <a:gd name="connsiteX2" fmla="*/ 7772 w 7772"/>
                <a:gd name="connsiteY2" fmla="*/ 0 h 23774"/>
              </a:gdLst>
              <a:ahLst/>
              <a:cxnLst>
                <a:cxn ang="0">
                  <a:pos x="connsiteX0" y="connsiteY0"/>
                </a:cxn>
                <a:cxn ang="0">
                  <a:pos x="connsiteX1" y="connsiteY1"/>
                </a:cxn>
                <a:cxn ang="0">
                  <a:pos x="connsiteX2" y="connsiteY2"/>
                </a:cxn>
              </a:cxnLst>
              <a:rect l="l" t="t" r="r" b="b"/>
              <a:pathLst>
                <a:path w="7772" h="23774">
                  <a:moveTo>
                    <a:pt x="7772" y="0"/>
                  </a:moveTo>
                  <a:cubicBezTo>
                    <a:pt x="5258" y="8001"/>
                    <a:pt x="2515" y="15774"/>
                    <a:pt x="0" y="23775"/>
                  </a:cubicBezTo>
                  <a:cubicBezTo>
                    <a:pt x="2743" y="16002"/>
                    <a:pt x="5258" y="8001"/>
                    <a:pt x="7772" y="0"/>
                  </a:cubicBezTo>
                  <a:close/>
                </a:path>
              </a:pathLst>
            </a:custGeom>
            <a:solidFill>
              <a:srgbClr val="FFFFFF"/>
            </a:solidFill>
            <a:ln w="2286" cap="flat">
              <a:noFill/>
              <a:prstDash val="solid"/>
              <a:miter/>
            </a:ln>
          </p:spPr>
          <p:txBody>
            <a:bodyPr rtlCol="0" anchor="ctr"/>
            <a:lstStyle/>
            <a:p>
              <a:endParaRPr lang="en-US"/>
            </a:p>
          </p:txBody>
        </p:sp>
        <p:sp>
          <p:nvSpPr>
            <p:cNvPr id="16" name="Freeform 79">
              <a:extLst>
                <a:ext uri="{FF2B5EF4-FFF2-40B4-BE49-F238E27FC236}">
                  <a16:creationId xmlns:a16="http://schemas.microsoft.com/office/drawing/2014/main" id="{8AC4F057-19B3-DCBD-CE09-A640A7F5F014}"/>
                </a:ext>
              </a:extLst>
            </p:cNvPr>
            <p:cNvSpPr/>
            <p:nvPr/>
          </p:nvSpPr>
          <p:spPr>
            <a:xfrm>
              <a:off x="3237128" y="5322265"/>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17" name="Freeform 80">
              <a:extLst>
                <a:ext uri="{FF2B5EF4-FFF2-40B4-BE49-F238E27FC236}">
                  <a16:creationId xmlns:a16="http://schemas.microsoft.com/office/drawing/2014/main" id="{4E4AC051-495D-E322-1A1B-E72F7833EAF0}"/>
                </a:ext>
              </a:extLst>
            </p:cNvPr>
            <p:cNvSpPr/>
            <p:nvPr/>
          </p:nvSpPr>
          <p:spPr>
            <a:xfrm>
              <a:off x="3206953" y="5251170"/>
              <a:ext cx="2286" cy="2286"/>
            </a:xfrm>
            <a:custGeom>
              <a:avLst/>
              <a:gdLst>
                <a:gd name="connsiteX0" fmla="*/ 0 w 2286"/>
                <a:gd name="connsiteY0" fmla="*/ 0 h 2286"/>
                <a:gd name="connsiteX1" fmla="*/ 2286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686" y="685"/>
                    <a:pt x="1372" y="1600"/>
                    <a:pt x="2286" y="2286"/>
                  </a:cubicBezTo>
                  <a:cubicBezTo>
                    <a:pt x="1600" y="1600"/>
                    <a:pt x="914"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81">
              <a:extLst>
                <a:ext uri="{FF2B5EF4-FFF2-40B4-BE49-F238E27FC236}">
                  <a16:creationId xmlns:a16="http://schemas.microsoft.com/office/drawing/2014/main" id="{4F3FAD48-74B6-C1CC-FB03-CA754BDD93CE}"/>
                </a:ext>
              </a:extLst>
            </p:cNvPr>
            <p:cNvSpPr/>
            <p:nvPr/>
          </p:nvSpPr>
          <p:spPr>
            <a:xfrm>
              <a:off x="3182721" y="5233568"/>
              <a:ext cx="3429" cy="1828"/>
            </a:xfrm>
            <a:custGeom>
              <a:avLst/>
              <a:gdLst>
                <a:gd name="connsiteX0" fmla="*/ 0 w 3429"/>
                <a:gd name="connsiteY0" fmla="*/ 0 h 1828"/>
                <a:gd name="connsiteX1" fmla="*/ 3429 w 3429"/>
                <a:gd name="connsiteY1" fmla="*/ 1829 h 1828"/>
                <a:gd name="connsiteX2" fmla="*/ 0 w 3429"/>
                <a:gd name="connsiteY2" fmla="*/ 0 h 1828"/>
              </a:gdLst>
              <a:ahLst/>
              <a:cxnLst>
                <a:cxn ang="0">
                  <a:pos x="connsiteX0" y="connsiteY0"/>
                </a:cxn>
                <a:cxn ang="0">
                  <a:pos x="connsiteX1" y="connsiteY1"/>
                </a:cxn>
                <a:cxn ang="0">
                  <a:pos x="connsiteX2" y="connsiteY2"/>
                </a:cxn>
              </a:cxnLst>
              <a:rect l="l" t="t" r="r" b="b"/>
              <a:pathLst>
                <a:path w="3429" h="1828">
                  <a:moveTo>
                    <a:pt x="0" y="0"/>
                  </a:moveTo>
                  <a:cubicBezTo>
                    <a:pt x="1143" y="686"/>
                    <a:pt x="2286" y="1143"/>
                    <a:pt x="3429" y="1829"/>
                  </a:cubicBezTo>
                  <a:cubicBezTo>
                    <a:pt x="2286" y="1143"/>
                    <a:pt x="1143" y="686"/>
                    <a:pt x="0" y="0"/>
                  </a:cubicBezTo>
                  <a:close/>
                </a:path>
              </a:pathLst>
            </a:custGeom>
            <a:solidFill>
              <a:srgbClr val="FFFFFF"/>
            </a:solidFill>
            <a:ln w="2286" cap="flat">
              <a:noFill/>
              <a:prstDash val="solid"/>
              <a:miter/>
            </a:ln>
          </p:spPr>
          <p:txBody>
            <a:bodyPr rtlCol="0" anchor="ctr"/>
            <a:lstStyle/>
            <a:p>
              <a:endParaRPr lang="en-US"/>
            </a:p>
          </p:txBody>
        </p:sp>
        <p:sp>
          <p:nvSpPr>
            <p:cNvPr id="19" name="Freeform 82">
              <a:extLst>
                <a:ext uri="{FF2B5EF4-FFF2-40B4-BE49-F238E27FC236}">
                  <a16:creationId xmlns:a16="http://schemas.microsoft.com/office/drawing/2014/main" id="{975D4E9C-2F2C-E250-824A-E1886B930227}"/>
                </a:ext>
              </a:extLst>
            </p:cNvPr>
            <p:cNvSpPr/>
            <p:nvPr/>
          </p:nvSpPr>
          <p:spPr>
            <a:xfrm>
              <a:off x="3171291" y="5228539"/>
              <a:ext cx="3886" cy="1600"/>
            </a:xfrm>
            <a:custGeom>
              <a:avLst/>
              <a:gdLst>
                <a:gd name="connsiteX0" fmla="*/ 0 w 3886"/>
                <a:gd name="connsiteY0" fmla="*/ 0 h 1600"/>
                <a:gd name="connsiteX1" fmla="*/ 3886 w 3886"/>
                <a:gd name="connsiteY1" fmla="*/ 1600 h 1600"/>
                <a:gd name="connsiteX2" fmla="*/ 0 w 3886"/>
                <a:gd name="connsiteY2" fmla="*/ 0 h 1600"/>
              </a:gdLst>
              <a:ahLst/>
              <a:cxnLst>
                <a:cxn ang="0">
                  <a:pos x="connsiteX0" y="connsiteY0"/>
                </a:cxn>
                <a:cxn ang="0">
                  <a:pos x="connsiteX1" y="connsiteY1"/>
                </a:cxn>
                <a:cxn ang="0">
                  <a:pos x="connsiteX2" y="connsiteY2"/>
                </a:cxn>
              </a:cxnLst>
              <a:rect l="l" t="t" r="r" b="b"/>
              <a:pathLst>
                <a:path w="3886" h="1600">
                  <a:moveTo>
                    <a:pt x="0" y="0"/>
                  </a:moveTo>
                  <a:cubicBezTo>
                    <a:pt x="1372" y="457"/>
                    <a:pt x="2515" y="915"/>
                    <a:pt x="3886" y="1600"/>
                  </a:cubicBezTo>
                  <a:cubicBezTo>
                    <a:pt x="2515" y="915"/>
                    <a:pt x="1143" y="457"/>
                    <a:pt x="0" y="0"/>
                  </a:cubicBezTo>
                  <a:close/>
                </a:path>
              </a:pathLst>
            </a:custGeom>
            <a:solidFill>
              <a:srgbClr val="FFFFFF"/>
            </a:solidFill>
            <a:ln w="2286" cap="flat">
              <a:noFill/>
              <a:prstDash val="solid"/>
              <a:miter/>
            </a:ln>
          </p:spPr>
          <p:txBody>
            <a:bodyPr rtlCol="0" anchor="ctr"/>
            <a:lstStyle/>
            <a:p>
              <a:endParaRPr lang="en-US"/>
            </a:p>
          </p:txBody>
        </p:sp>
        <p:sp>
          <p:nvSpPr>
            <p:cNvPr id="20" name="Freeform 83">
              <a:extLst>
                <a:ext uri="{FF2B5EF4-FFF2-40B4-BE49-F238E27FC236}">
                  <a16:creationId xmlns:a16="http://schemas.microsoft.com/office/drawing/2014/main" id="{CB392317-27C0-32CE-59ED-A834B69BECE2}"/>
                </a:ext>
              </a:extLst>
            </p:cNvPr>
            <p:cNvSpPr/>
            <p:nvPr/>
          </p:nvSpPr>
          <p:spPr>
            <a:xfrm>
              <a:off x="3228213" y="5286146"/>
              <a:ext cx="914" cy="2514"/>
            </a:xfrm>
            <a:custGeom>
              <a:avLst/>
              <a:gdLst>
                <a:gd name="connsiteX0" fmla="*/ 0 w 914"/>
                <a:gd name="connsiteY0" fmla="*/ 0 h 2514"/>
                <a:gd name="connsiteX1" fmla="*/ 914 w 914"/>
                <a:gd name="connsiteY1" fmla="*/ 2515 h 2514"/>
                <a:gd name="connsiteX2" fmla="*/ 0 w 914"/>
                <a:gd name="connsiteY2" fmla="*/ 0 h 2514"/>
              </a:gdLst>
              <a:ahLst/>
              <a:cxnLst>
                <a:cxn ang="0">
                  <a:pos x="connsiteX0" y="connsiteY0"/>
                </a:cxn>
                <a:cxn ang="0">
                  <a:pos x="connsiteX1" y="connsiteY1"/>
                </a:cxn>
                <a:cxn ang="0">
                  <a:pos x="connsiteX2" y="connsiteY2"/>
                </a:cxn>
              </a:cxnLst>
              <a:rect l="l" t="t" r="r" b="b"/>
              <a:pathLst>
                <a:path w="914" h="2514">
                  <a:moveTo>
                    <a:pt x="0" y="0"/>
                  </a:moveTo>
                  <a:cubicBezTo>
                    <a:pt x="229" y="686"/>
                    <a:pt x="457" y="1601"/>
                    <a:pt x="914" y="2515"/>
                  </a:cubicBezTo>
                  <a:cubicBezTo>
                    <a:pt x="686" y="1601"/>
                    <a:pt x="457"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84">
              <a:extLst>
                <a:ext uri="{FF2B5EF4-FFF2-40B4-BE49-F238E27FC236}">
                  <a16:creationId xmlns:a16="http://schemas.microsoft.com/office/drawing/2014/main" id="{A0338E91-7446-B3B0-4F34-D1140E2F8721}"/>
                </a:ext>
              </a:extLst>
            </p:cNvPr>
            <p:cNvSpPr/>
            <p:nvPr/>
          </p:nvSpPr>
          <p:spPr>
            <a:xfrm>
              <a:off x="3209467" y="5253913"/>
              <a:ext cx="2057" cy="2286"/>
            </a:xfrm>
            <a:custGeom>
              <a:avLst/>
              <a:gdLst>
                <a:gd name="connsiteX0" fmla="*/ 0 w 2057"/>
                <a:gd name="connsiteY0" fmla="*/ 0 h 2286"/>
                <a:gd name="connsiteX1" fmla="*/ 2057 w 2057"/>
                <a:gd name="connsiteY1" fmla="*/ 2286 h 2286"/>
                <a:gd name="connsiteX2" fmla="*/ 0 w 2057"/>
                <a:gd name="connsiteY2" fmla="*/ 0 h 2286"/>
              </a:gdLst>
              <a:ahLst/>
              <a:cxnLst>
                <a:cxn ang="0">
                  <a:pos x="connsiteX0" y="connsiteY0"/>
                </a:cxn>
                <a:cxn ang="0">
                  <a:pos x="connsiteX1" y="connsiteY1"/>
                </a:cxn>
                <a:cxn ang="0">
                  <a:pos x="connsiteX2" y="connsiteY2"/>
                </a:cxn>
              </a:cxnLst>
              <a:rect l="l" t="t" r="r" b="b"/>
              <a:pathLst>
                <a:path w="2057" h="2286">
                  <a:moveTo>
                    <a:pt x="0" y="0"/>
                  </a:moveTo>
                  <a:cubicBezTo>
                    <a:pt x="686" y="686"/>
                    <a:pt x="1372" y="1600"/>
                    <a:pt x="2057" y="2286"/>
                  </a:cubicBezTo>
                  <a:cubicBezTo>
                    <a:pt x="1372" y="1600"/>
                    <a:pt x="686"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85">
              <a:extLst>
                <a:ext uri="{FF2B5EF4-FFF2-40B4-BE49-F238E27FC236}">
                  <a16:creationId xmlns:a16="http://schemas.microsoft.com/office/drawing/2014/main" id="{AEF43C5C-E4DB-0BDB-1B76-436E5630D8CB}"/>
                </a:ext>
              </a:extLst>
            </p:cNvPr>
            <p:cNvSpPr/>
            <p:nvPr/>
          </p:nvSpPr>
          <p:spPr>
            <a:xfrm>
              <a:off x="3175177" y="5230139"/>
              <a:ext cx="3657" cy="1600"/>
            </a:xfrm>
            <a:custGeom>
              <a:avLst/>
              <a:gdLst>
                <a:gd name="connsiteX0" fmla="*/ 0 w 3657"/>
                <a:gd name="connsiteY0" fmla="*/ 0 h 1600"/>
                <a:gd name="connsiteX1" fmla="*/ 3658 w 3657"/>
                <a:gd name="connsiteY1" fmla="*/ 1601 h 1600"/>
                <a:gd name="connsiteX2" fmla="*/ 0 w 3657"/>
                <a:gd name="connsiteY2" fmla="*/ 0 h 1600"/>
              </a:gdLst>
              <a:ahLst/>
              <a:cxnLst>
                <a:cxn ang="0">
                  <a:pos x="connsiteX0" y="connsiteY0"/>
                </a:cxn>
                <a:cxn ang="0">
                  <a:pos x="connsiteX1" y="connsiteY1"/>
                </a:cxn>
                <a:cxn ang="0">
                  <a:pos x="connsiteX2" y="connsiteY2"/>
                </a:cxn>
              </a:cxnLst>
              <a:rect l="l" t="t" r="r" b="b"/>
              <a:pathLst>
                <a:path w="3657" h="1600">
                  <a:moveTo>
                    <a:pt x="0" y="0"/>
                  </a:moveTo>
                  <a:cubicBezTo>
                    <a:pt x="1143" y="458"/>
                    <a:pt x="2515" y="1143"/>
                    <a:pt x="3658" y="1601"/>
                  </a:cubicBezTo>
                  <a:cubicBezTo>
                    <a:pt x="2515" y="1143"/>
                    <a:pt x="1372" y="458"/>
                    <a:pt x="0" y="0"/>
                  </a:cubicBezTo>
                  <a:close/>
                </a:path>
              </a:pathLst>
            </a:custGeom>
            <a:solidFill>
              <a:srgbClr val="FFFFFF"/>
            </a:solidFill>
            <a:ln w="2286" cap="flat">
              <a:noFill/>
              <a:prstDash val="solid"/>
              <a:miter/>
            </a:ln>
          </p:spPr>
          <p:txBody>
            <a:bodyPr rtlCol="0" anchor="ctr"/>
            <a:lstStyle/>
            <a:p>
              <a:endParaRPr lang="en-US"/>
            </a:p>
          </p:txBody>
        </p:sp>
        <p:sp>
          <p:nvSpPr>
            <p:cNvPr id="23" name="Freeform 86">
              <a:extLst>
                <a:ext uri="{FF2B5EF4-FFF2-40B4-BE49-F238E27FC236}">
                  <a16:creationId xmlns:a16="http://schemas.microsoft.com/office/drawing/2014/main" id="{60EA345F-939B-47C3-7BB3-53094FF0FC6A}"/>
                </a:ext>
              </a:extLst>
            </p:cNvPr>
            <p:cNvSpPr/>
            <p:nvPr/>
          </p:nvSpPr>
          <p:spPr>
            <a:xfrm>
              <a:off x="3179064" y="5231739"/>
              <a:ext cx="3429" cy="1600"/>
            </a:xfrm>
            <a:custGeom>
              <a:avLst/>
              <a:gdLst>
                <a:gd name="connsiteX0" fmla="*/ 0 w 3429"/>
                <a:gd name="connsiteY0" fmla="*/ 0 h 1600"/>
                <a:gd name="connsiteX1" fmla="*/ 3429 w 3429"/>
                <a:gd name="connsiteY1" fmla="*/ 1600 h 1600"/>
                <a:gd name="connsiteX2" fmla="*/ 0 w 3429"/>
                <a:gd name="connsiteY2" fmla="*/ 0 h 1600"/>
              </a:gdLst>
              <a:ahLst/>
              <a:cxnLst>
                <a:cxn ang="0">
                  <a:pos x="connsiteX0" y="connsiteY0"/>
                </a:cxn>
                <a:cxn ang="0">
                  <a:pos x="connsiteX1" y="connsiteY1"/>
                </a:cxn>
                <a:cxn ang="0">
                  <a:pos x="connsiteX2" y="connsiteY2"/>
                </a:cxn>
              </a:cxnLst>
              <a:rect l="l" t="t" r="r" b="b"/>
              <a:pathLst>
                <a:path w="3429" h="1600">
                  <a:moveTo>
                    <a:pt x="0" y="0"/>
                  </a:moveTo>
                  <a:cubicBezTo>
                    <a:pt x="1143" y="457"/>
                    <a:pt x="2286" y="1143"/>
                    <a:pt x="3429" y="1600"/>
                  </a:cubicBezTo>
                  <a:cubicBezTo>
                    <a:pt x="2286" y="1143"/>
                    <a:pt x="1143" y="685"/>
                    <a:pt x="0" y="0"/>
                  </a:cubicBezTo>
                  <a:close/>
                </a:path>
              </a:pathLst>
            </a:custGeom>
            <a:solidFill>
              <a:srgbClr val="FFFFFF"/>
            </a:solidFill>
            <a:ln w="2286" cap="flat">
              <a:noFill/>
              <a:prstDash val="solid"/>
              <a:miter/>
            </a:ln>
          </p:spPr>
          <p:txBody>
            <a:bodyPr rtlCol="0" anchor="ctr"/>
            <a:lstStyle/>
            <a:p>
              <a:endParaRPr lang="en-US"/>
            </a:p>
          </p:txBody>
        </p:sp>
        <p:sp>
          <p:nvSpPr>
            <p:cNvPr id="24" name="Freeform 87">
              <a:extLst>
                <a:ext uri="{FF2B5EF4-FFF2-40B4-BE49-F238E27FC236}">
                  <a16:creationId xmlns:a16="http://schemas.microsoft.com/office/drawing/2014/main" id="{9C34FD95-8A36-D6E0-94AB-DAB1D8FC5885}"/>
                </a:ext>
              </a:extLst>
            </p:cNvPr>
            <p:cNvSpPr/>
            <p:nvPr/>
          </p:nvSpPr>
          <p:spPr>
            <a:xfrm>
              <a:off x="2537383" y="5215205"/>
              <a:ext cx="900694" cy="908365"/>
            </a:xfrm>
            <a:custGeom>
              <a:avLst/>
              <a:gdLst>
                <a:gd name="connsiteX0" fmla="*/ 360502 w 900694"/>
                <a:gd name="connsiteY0" fmla="*/ 449960 h 908365"/>
                <a:gd name="connsiteX1" fmla="*/ 312953 w 900694"/>
                <a:gd name="connsiteY1" fmla="*/ 464590 h 908365"/>
                <a:gd name="connsiteX2" fmla="*/ 281178 w 900694"/>
                <a:gd name="connsiteY2" fmla="*/ 426414 h 908365"/>
                <a:gd name="connsiteX3" fmla="*/ 276835 w 900694"/>
                <a:gd name="connsiteY3" fmla="*/ 344347 h 908365"/>
                <a:gd name="connsiteX4" fmla="*/ 264719 w 900694"/>
                <a:gd name="connsiteY4" fmla="*/ 305942 h 908365"/>
                <a:gd name="connsiteX5" fmla="*/ 222656 w 900694"/>
                <a:gd name="connsiteY5" fmla="*/ 315086 h 908365"/>
                <a:gd name="connsiteX6" fmla="*/ 220828 w 900694"/>
                <a:gd name="connsiteY6" fmla="*/ 332459 h 908365"/>
                <a:gd name="connsiteX7" fmla="*/ 223114 w 900694"/>
                <a:gd name="connsiteY7" fmla="*/ 456132 h 908365"/>
                <a:gd name="connsiteX8" fmla="*/ 215798 w 900694"/>
                <a:gd name="connsiteY8" fmla="*/ 490193 h 908365"/>
                <a:gd name="connsiteX9" fmla="*/ 173965 w 900694"/>
                <a:gd name="connsiteY9" fmla="*/ 497280 h 908365"/>
                <a:gd name="connsiteX10" fmla="*/ 13487 w 900694"/>
                <a:gd name="connsiteY10" fmla="*/ 518768 h 908365"/>
                <a:gd name="connsiteX11" fmla="*/ 13716 w 900694"/>
                <a:gd name="connsiteY11" fmla="*/ 556945 h 908365"/>
                <a:gd name="connsiteX12" fmla="*/ 50292 w 900694"/>
                <a:gd name="connsiteY12" fmla="*/ 603122 h 908365"/>
                <a:gd name="connsiteX13" fmla="*/ 53950 w 900694"/>
                <a:gd name="connsiteY13" fmla="*/ 650442 h 908365"/>
                <a:gd name="connsiteX14" fmla="*/ 13487 w 900694"/>
                <a:gd name="connsiteY14" fmla="*/ 668273 h 908365"/>
                <a:gd name="connsiteX15" fmla="*/ 0 w 900694"/>
                <a:gd name="connsiteY15" fmla="*/ 667130 h 908365"/>
                <a:gd name="connsiteX16" fmla="*/ 20803 w 900694"/>
                <a:gd name="connsiteY16" fmla="*/ 674217 h 908365"/>
                <a:gd name="connsiteX17" fmla="*/ 171907 w 900694"/>
                <a:gd name="connsiteY17" fmla="*/ 675817 h 908365"/>
                <a:gd name="connsiteX18" fmla="*/ 294437 w 900694"/>
                <a:gd name="connsiteY18" fmla="*/ 770686 h 908365"/>
                <a:gd name="connsiteX19" fmla="*/ 338099 w 900694"/>
                <a:gd name="connsiteY19" fmla="*/ 841095 h 908365"/>
                <a:gd name="connsiteX20" fmla="*/ 422681 w 900694"/>
                <a:gd name="connsiteY20" fmla="*/ 884300 h 908365"/>
                <a:gd name="connsiteX21" fmla="*/ 531724 w 900694"/>
                <a:gd name="connsiteY21" fmla="*/ 897330 h 908365"/>
                <a:gd name="connsiteX22" fmla="*/ 629336 w 900694"/>
                <a:gd name="connsiteY22" fmla="*/ 901216 h 908365"/>
                <a:gd name="connsiteX23" fmla="*/ 779297 w 900694"/>
                <a:gd name="connsiteY23" fmla="*/ 899388 h 908365"/>
                <a:gd name="connsiteX24" fmla="*/ 877367 w 900694"/>
                <a:gd name="connsiteY24" fmla="*/ 796746 h 908365"/>
                <a:gd name="connsiteX25" fmla="*/ 890397 w 900694"/>
                <a:gd name="connsiteY25" fmla="*/ 703477 h 908365"/>
                <a:gd name="connsiteX26" fmla="*/ 887425 w 900694"/>
                <a:gd name="connsiteY26" fmla="*/ 726337 h 908365"/>
                <a:gd name="connsiteX27" fmla="*/ 900227 w 900694"/>
                <a:gd name="connsiteY27" fmla="*/ 459790 h 908365"/>
                <a:gd name="connsiteX28" fmla="*/ 896112 w 900694"/>
                <a:gd name="connsiteY28" fmla="*/ 348919 h 908365"/>
                <a:gd name="connsiteX29" fmla="*/ 854050 w 900694"/>
                <a:gd name="connsiteY29" fmla="*/ 284225 h 908365"/>
                <a:gd name="connsiteX30" fmla="*/ 865937 w 900694"/>
                <a:gd name="connsiteY30" fmla="*/ 285368 h 908365"/>
                <a:gd name="connsiteX31" fmla="*/ 743407 w 900694"/>
                <a:gd name="connsiteY31" fmla="*/ 285596 h 908365"/>
                <a:gd name="connsiteX32" fmla="*/ 693115 w 900694"/>
                <a:gd name="connsiteY32" fmla="*/ 273252 h 908365"/>
                <a:gd name="connsiteX33" fmla="*/ 673913 w 900694"/>
                <a:gd name="connsiteY33" fmla="*/ 243077 h 908365"/>
                <a:gd name="connsiteX34" fmla="*/ 673913 w 900694"/>
                <a:gd name="connsiteY34" fmla="*/ 243077 h 908365"/>
                <a:gd name="connsiteX35" fmla="*/ 650367 w 900694"/>
                <a:gd name="connsiteY35" fmla="*/ 72998 h 908365"/>
                <a:gd name="connsiteX36" fmla="*/ 633908 w 900694"/>
                <a:gd name="connsiteY36" fmla="*/ 13105 h 908365"/>
                <a:gd name="connsiteX37" fmla="*/ 621563 w 900694"/>
                <a:gd name="connsiteY37" fmla="*/ 8990 h 908365"/>
                <a:gd name="connsiteX38" fmla="*/ 557784 w 900694"/>
                <a:gd name="connsiteY38" fmla="*/ 75 h 908365"/>
                <a:gd name="connsiteX39" fmla="*/ 436626 w 900694"/>
                <a:gd name="connsiteY39" fmla="*/ 89229 h 908365"/>
                <a:gd name="connsiteX40" fmla="*/ 434340 w 900694"/>
                <a:gd name="connsiteY40" fmla="*/ 153466 h 908365"/>
                <a:gd name="connsiteX41" fmla="*/ 459943 w 900694"/>
                <a:gd name="connsiteY41" fmla="*/ 225246 h 908365"/>
                <a:gd name="connsiteX42" fmla="*/ 440969 w 900694"/>
                <a:gd name="connsiteY42" fmla="*/ 275538 h 908365"/>
                <a:gd name="connsiteX43" fmla="*/ 412623 w 900694"/>
                <a:gd name="connsiteY43" fmla="*/ 281024 h 908365"/>
                <a:gd name="connsiteX44" fmla="*/ 374218 w 900694"/>
                <a:gd name="connsiteY44" fmla="*/ 286054 h 908365"/>
                <a:gd name="connsiteX45" fmla="*/ 388391 w 900694"/>
                <a:gd name="connsiteY45" fmla="*/ 342518 h 908365"/>
                <a:gd name="connsiteX46" fmla="*/ 360502 w 900694"/>
                <a:gd name="connsiteY46" fmla="*/ 449960 h 9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694" h="908365">
                  <a:moveTo>
                    <a:pt x="360502" y="449960"/>
                  </a:moveTo>
                  <a:cubicBezTo>
                    <a:pt x="347701" y="463676"/>
                    <a:pt x="332384" y="471220"/>
                    <a:pt x="312953" y="464590"/>
                  </a:cubicBezTo>
                  <a:cubicBezTo>
                    <a:pt x="294208" y="458418"/>
                    <a:pt x="284836" y="446074"/>
                    <a:pt x="281178" y="426414"/>
                  </a:cubicBezTo>
                  <a:cubicBezTo>
                    <a:pt x="275920" y="398982"/>
                    <a:pt x="277292" y="371779"/>
                    <a:pt x="276835" y="344347"/>
                  </a:cubicBezTo>
                  <a:cubicBezTo>
                    <a:pt x="276606" y="330173"/>
                    <a:pt x="275006" y="316686"/>
                    <a:pt x="264719" y="305942"/>
                  </a:cubicBezTo>
                  <a:cubicBezTo>
                    <a:pt x="250317" y="290626"/>
                    <a:pt x="229286" y="295198"/>
                    <a:pt x="222656" y="315086"/>
                  </a:cubicBezTo>
                  <a:cubicBezTo>
                    <a:pt x="220828" y="320572"/>
                    <a:pt x="220599" y="326744"/>
                    <a:pt x="220828" y="332459"/>
                  </a:cubicBezTo>
                  <a:cubicBezTo>
                    <a:pt x="222656" y="373607"/>
                    <a:pt x="218542" y="414984"/>
                    <a:pt x="223114" y="456132"/>
                  </a:cubicBezTo>
                  <a:cubicBezTo>
                    <a:pt x="224485" y="468019"/>
                    <a:pt x="221971" y="479678"/>
                    <a:pt x="215798" y="490193"/>
                  </a:cubicBezTo>
                  <a:cubicBezTo>
                    <a:pt x="205511" y="507567"/>
                    <a:pt x="189738" y="508939"/>
                    <a:pt x="173965" y="497280"/>
                  </a:cubicBezTo>
                  <a:cubicBezTo>
                    <a:pt x="95326" y="453160"/>
                    <a:pt x="34519" y="488822"/>
                    <a:pt x="13487" y="518768"/>
                  </a:cubicBezTo>
                  <a:cubicBezTo>
                    <a:pt x="0" y="537971"/>
                    <a:pt x="-457" y="538200"/>
                    <a:pt x="13716" y="556945"/>
                  </a:cubicBezTo>
                  <a:cubicBezTo>
                    <a:pt x="25603" y="572490"/>
                    <a:pt x="38862" y="587120"/>
                    <a:pt x="50292" y="603122"/>
                  </a:cubicBezTo>
                  <a:cubicBezTo>
                    <a:pt x="60808" y="617752"/>
                    <a:pt x="62865" y="634212"/>
                    <a:pt x="53950" y="650442"/>
                  </a:cubicBezTo>
                  <a:cubicBezTo>
                    <a:pt x="45263" y="666444"/>
                    <a:pt x="29947" y="669416"/>
                    <a:pt x="13487" y="668273"/>
                  </a:cubicBezTo>
                  <a:cubicBezTo>
                    <a:pt x="9144" y="668044"/>
                    <a:pt x="4572" y="667587"/>
                    <a:pt x="0" y="667130"/>
                  </a:cubicBezTo>
                  <a:cubicBezTo>
                    <a:pt x="6858" y="669873"/>
                    <a:pt x="13716" y="672388"/>
                    <a:pt x="20803" y="674217"/>
                  </a:cubicBezTo>
                  <a:cubicBezTo>
                    <a:pt x="70866" y="687704"/>
                    <a:pt x="121387" y="683361"/>
                    <a:pt x="171907" y="675817"/>
                  </a:cubicBezTo>
                  <a:cubicBezTo>
                    <a:pt x="183109" y="674217"/>
                    <a:pt x="249860" y="670559"/>
                    <a:pt x="294437" y="770686"/>
                  </a:cubicBezTo>
                  <a:cubicBezTo>
                    <a:pt x="305867" y="796289"/>
                    <a:pt x="316611" y="822121"/>
                    <a:pt x="338099" y="841095"/>
                  </a:cubicBezTo>
                  <a:cubicBezTo>
                    <a:pt x="362331" y="862583"/>
                    <a:pt x="391135" y="876985"/>
                    <a:pt x="422681" y="884300"/>
                  </a:cubicBezTo>
                  <a:cubicBezTo>
                    <a:pt x="457886" y="892530"/>
                    <a:pt x="495376" y="895273"/>
                    <a:pt x="531724" y="897330"/>
                  </a:cubicBezTo>
                  <a:cubicBezTo>
                    <a:pt x="564185" y="899388"/>
                    <a:pt x="596875" y="900302"/>
                    <a:pt x="629336" y="901216"/>
                  </a:cubicBezTo>
                  <a:cubicBezTo>
                    <a:pt x="680085" y="902588"/>
                    <a:pt x="729463" y="917676"/>
                    <a:pt x="779297" y="899388"/>
                  </a:cubicBezTo>
                  <a:cubicBezTo>
                    <a:pt x="827761" y="881557"/>
                    <a:pt x="861822" y="846352"/>
                    <a:pt x="877367" y="796746"/>
                  </a:cubicBezTo>
                  <a:cubicBezTo>
                    <a:pt x="886739" y="766800"/>
                    <a:pt x="886739" y="734567"/>
                    <a:pt x="890397" y="703477"/>
                  </a:cubicBezTo>
                  <a:lnTo>
                    <a:pt x="887425" y="726337"/>
                  </a:lnTo>
                  <a:cubicBezTo>
                    <a:pt x="899312" y="638326"/>
                    <a:pt x="900227" y="548487"/>
                    <a:pt x="900227" y="459790"/>
                  </a:cubicBezTo>
                  <a:cubicBezTo>
                    <a:pt x="900227" y="422985"/>
                    <a:pt x="902741" y="385266"/>
                    <a:pt x="896112" y="348919"/>
                  </a:cubicBezTo>
                  <a:cubicBezTo>
                    <a:pt x="891311" y="322172"/>
                    <a:pt x="875309" y="299770"/>
                    <a:pt x="854050" y="284225"/>
                  </a:cubicBezTo>
                  <a:cubicBezTo>
                    <a:pt x="857936" y="284682"/>
                    <a:pt x="862051" y="284911"/>
                    <a:pt x="865937" y="285368"/>
                  </a:cubicBezTo>
                  <a:cubicBezTo>
                    <a:pt x="825246" y="281024"/>
                    <a:pt x="784327" y="280110"/>
                    <a:pt x="743407" y="285596"/>
                  </a:cubicBezTo>
                  <a:cubicBezTo>
                    <a:pt x="724433" y="288111"/>
                    <a:pt x="708431" y="282625"/>
                    <a:pt x="693115" y="273252"/>
                  </a:cubicBezTo>
                  <a:cubicBezTo>
                    <a:pt x="680542" y="265708"/>
                    <a:pt x="674370" y="255650"/>
                    <a:pt x="673913" y="243077"/>
                  </a:cubicBezTo>
                  <a:cubicBezTo>
                    <a:pt x="673913" y="243077"/>
                    <a:pt x="673913" y="243077"/>
                    <a:pt x="673913" y="243077"/>
                  </a:cubicBezTo>
                  <a:cubicBezTo>
                    <a:pt x="629564" y="221817"/>
                    <a:pt x="655853" y="113232"/>
                    <a:pt x="650367" y="72998"/>
                  </a:cubicBezTo>
                  <a:cubicBezTo>
                    <a:pt x="647624" y="52882"/>
                    <a:pt x="642366" y="32308"/>
                    <a:pt x="633908" y="13105"/>
                  </a:cubicBezTo>
                  <a:cubicBezTo>
                    <a:pt x="630022" y="11505"/>
                    <a:pt x="625907" y="10133"/>
                    <a:pt x="621563" y="8990"/>
                  </a:cubicBezTo>
                  <a:cubicBezTo>
                    <a:pt x="600761" y="3047"/>
                    <a:pt x="579730" y="761"/>
                    <a:pt x="557784" y="75"/>
                  </a:cubicBezTo>
                  <a:cubicBezTo>
                    <a:pt x="496062" y="-1754"/>
                    <a:pt x="451714" y="30022"/>
                    <a:pt x="436626" y="89229"/>
                  </a:cubicBezTo>
                  <a:cubicBezTo>
                    <a:pt x="431140" y="110489"/>
                    <a:pt x="431140" y="131749"/>
                    <a:pt x="434340" y="153466"/>
                  </a:cubicBezTo>
                  <a:cubicBezTo>
                    <a:pt x="437998" y="179297"/>
                    <a:pt x="449885" y="201929"/>
                    <a:pt x="459943" y="225246"/>
                  </a:cubicBezTo>
                  <a:cubicBezTo>
                    <a:pt x="470687" y="249935"/>
                    <a:pt x="464972" y="263422"/>
                    <a:pt x="440969" y="275538"/>
                  </a:cubicBezTo>
                  <a:cubicBezTo>
                    <a:pt x="431825" y="280110"/>
                    <a:pt x="422681" y="282396"/>
                    <a:pt x="412623" y="281024"/>
                  </a:cubicBezTo>
                  <a:cubicBezTo>
                    <a:pt x="399821" y="279196"/>
                    <a:pt x="387477" y="279881"/>
                    <a:pt x="374218" y="286054"/>
                  </a:cubicBezTo>
                  <a:cubicBezTo>
                    <a:pt x="379247" y="305027"/>
                    <a:pt x="386105" y="323544"/>
                    <a:pt x="388391" y="342518"/>
                  </a:cubicBezTo>
                  <a:cubicBezTo>
                    <a:pt x="393192" y="381608"/>
                    <a:pt x="389077" y="419327"/>
                    <a:pt x="360502" y="449960"/>
                  </a:cubicBezTo>
                  <a:close/>
                </a:path>
              </a:pathLst>
            </a:custGeom>
            <a:solidFill>
              <a:srgbClr val="FFFFFF"/>
            </a:solidFill>
            <a:ln w="2286" cap="flat">
              <a:noFill/>
              <a:prstDash val="solid"/>
              <a:miter/>
            </a:ln>
          </p:spPr>
          <p:txBody>
            <a:bodyPr rtlCol="0" anchor="ctr"/>
            <a:lstStyle/>
            <a:p>
              <a:endParaRPr lang="en-US"/>
            </a:p>
          </p:txBody>
        </p:sp>
        <p:sp>
          <p:nvSpPr>
            <p:cNvPr id="25" name="Freeform 88">
              <a:extLst>
                <a:ext uri="{FF2B5EF4-FFF2-40B4-BE49-F238E27FC236}">
                  <a16:creationId xmlns:a16="http://schemas.microsoft.com/office/drawing/2014/main" id="{A7BD8CBE-404E-40BD-DA55-D6255F8A2D54}"/>
                </a:ext>
              </a:extLst>
            </p:cNvPr>
            <p:cNvSpPr/>
            <p:nvPr/>
          </p:nvSpPr>
          <p:spPr>
            <a:xfrm>
              <a:off x="3186150" y="5235397"/>
              <a:ext cx="20802" cy="15544"/>
            </a:xfrm>
            <a:custGeom>
              <a:avLst/>
              <a:gdLst>
                <a:gd name="connsiteX0" fmla="*/ 0 w 20802"/>
                <a:gd name="connsiteY0" fmla="*/ 0 h 15544"/>
                <a:gd name="connsiteX1" fmla="*/ 20803 w 20802"/>
                <a:gd name="connsiteY1" fmla="*/ 15545 h 15544"/>
                <a:gd name="connsiteX2" fmla="*/ 0 w 20802"/>
                <a:gd name="connsiteY2" fmla="*/ 0 h 15544"/>
              </a:gdLst>
              <a:ahLst/>
              <a:cxnLst>
                <a:cxn ang="0">
                  <a:pos x="connsiteX0" y="connsiteY0"/>
                </a:cxn>
                <a:cxn ang="0">
                  <a:pos x="connsiteX1" y="connsiteY1"/>
                </a:cxn>
                <a:cxn ang="0">
                  <a:pos x="connsiteX2" y="connsiteY2"/>
                </a:cxn>
              </a:cxnLst>
              <a:rect l="l" t="t" r="r" b="b"/>
              <a:pathLst>
                <a:path w="20802" h="15544">
                  <a:moveTo>
                    <a:pt x="0" y="0"/>
                  </a:moveTo>
                  <a:cubicBezTo>
                    <a:pt x="8001" y="4344"/>
                    <a:pt x="14859" y="9601"/>
                    <a:pt x="20803" y="15545"/>
                  </a:cubicBezTo>
                  <a:cubicBezTo>
                    <a:pt x="14859" y="9830"/>
                    <a:pt x="8001" y="4572"/>
                    <a:pt x="0" y="0"/>
                  </a:cubicBezTo>
                  <a:close/>
                </a:path>
              </a:pathLst>
            </a:custGeom>
            <a:solidFill>
              <a:srgbClr val="FFFFFF"/>
            </a:solidFill>
            <a:ln w="2286" cap="flat">
              <a:noFill/>
              <a:prstDash val="solid"/>
              <a:miter/>
            </a:ln>
          </p:spPr>
          <p:txBody>
            <a:bodyPr rtlCol="0" anchor="ctr"/>
            <a:lstStyle/>
            <a:p>
              <a:endParaRPr lang="en-US"/>
            </a:p>
          </p:txBody>
        </p:sp>
        <p:sp>
          <p:nvSpPr>
            <p:cNvPr id="26" name="Freeform 89">
              <a:extLst>
                <a:ext uri="{FF2B5EF4-FFF2-40B4-BE49-F238E27FC236}">
                  <a16:creationId xmlns:a16="http://schemas.microsoft.com/office/drawing/2014/main" id="{7F897766-D36E-A9CE-8AE2-BB8B0ACD5CCC}"/>
                </a:ext>
              </a:extLst>
            </p:cNvPr>
            <p:cNvSpPr/>
            <p:nvPr/>
          </p:nvSpPr>
          <p:spPr>
            <a:xfrm>
              <a:off x="3220440" y="5269230"/>
              <a:ext cx="1371" cy="2514"/>
            </a:xfrm>
            <a:custGeom>
              <a:avLst/>
              <a:gdLst>
                <a:gd name="connsiteX0" fmla="*/ 0 w 1371"/>
                <a:gd name="connsiteY0" fmla="*/ 0 h 2514"/>
                <a:gd name="connsiteX1" fmla="*/ 1372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829"/>
                    <a:pt x="1372" y="2515"/>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27" name="Freeform 90">
              <a:extLst>
                <a:ext uri="{FF2B5EF4-FFF2-40B4-BE49-F238E27FC236}">
                  <a16:creationId xmlns:a16="http://schemas.microsoft.com/office/drawing/2014/main" id="{0471F512-FEA8-0A71-B63D-571C14E3EBBD}"/>
                </a:ext>
              </a:extLst>
            </p:cNvPr>
            <p:cNvSpPr/>
            <p:nvPr/>
          </p:nvSpPr>
          <p:spPr>
            <a:xfrm>
              <a:off x="3218611" y="5266029"/>
              <a:ext cx="1600" cy="2514"/>
            </a:xfrm>
            <a:custGeom>
              <a:avLst/>
              <a:gdLst>
                <a:gd name="connsiteX0" fmla="*/ 0 w 1600"/>
                <a:gd name="connsiteY0" fmla="*/ 0 h 2514"/>
                <a:gd name="connsiteX1" fmla="*/ 1600 w 1600"/>
                <a:gd name="connsiteY1" fmla="*/ 2514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914" y="1600"/>
                    <a:pt x="1600" y="2514"/>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28" name="Freeform 91">
              <a:extLst>
                <a:ext uri="{FF2B5EF4-FFF2-40B4-BE49-F238E27FC236}">
                  <a16:creationId xmlns:a16="http://schemas.microsoft.com/office/drawing/2014/main" id="{4B08D617-F8B0-3C27-9382-9FE364DB105A}"/>
                </a:ext>
              </a:extLst>
            </p:cNvPr>
            <p:cNvSpPr/>
            <p:nvPr/>
          </p:nvSpPr>
          <p:spPr>
            <a:xfrm>
              <a:off x="3222269" y="5272201"/>
              <a:ext cx="5715" cy="12573"/>
            </a:xfrm>
            <a:custGeom>
              <a:avLst/>
              <a:gdLst>
                <a:gd name="connsiteX0" fmla="*/ 0 w 5715"/>
                <a:gd name="connsiteY0" fmla="*/ 0 h 12573"/>
                <a:gd name="connsiteX1" fmla="*/ 5715 w 5715"/>
                <a:gd name="connsiteY1" fmla="*/ 12573 h 12573"/>
                <a:gd name="connsiteX2" fmla="*/ 0 w 5715"/>
                <a:gd name="connsiteY2" fmla="*/ 0 h 12573"/>
              </a:gdLst>
              <a:ahLst/>
              <a:cxnLst>
                <a:cxn ang="0">
                  <a:pos x="connsiteX0" y="connsiteY0"/>
                </a:cxn>
                <a:cxn ang="0">
                  <a:pos x="connsiteX1" y="connsiteY1"/>
                </a:cxn>
                <a:cxn ang="0">
                  <a:pos x="connsiteX2" y="connsiteY2"/>
                </a:cxn>
              </a:cxnLst>
              <a:rect l="l" t="t" r="r" b="b"/>
              <a:pathLst>
                <a:path w="5715" h="12573">
                  <a:moveTo>
                    <a:pt x="0" y="0"/>
                  </a:moveTo>
                  <a:cubicBezTo>
                    <a:pt x="2057" y="3886"/>
                    <a:pt x="3886" y="8229"/>
                    <a:pt x="5715" y="12573"/>
                  </a:cubicBezTo>
                  <a:cubicBezTo>
                    <a:pt x="3886" y="8229"/>
                    <a:pt x="2057" y="4115"/>
                    <a:pt x="0" y="0"/>
                  </a:cubicBezTo>
                  <a:close/>
                </a:path>
              </a:pathLst>
            </a:custGeom>
            <a:solidFill>
              <a:srgbClr val="FFFFFF"/>
            </a:solidFill>
            <a:ln w="2286" cap="flat">
              <a:noFill/>
              <a:prstDash val="solid"/>
              <a:miter/>
            </a:ln>
          </p:spPr>
          <p:txBody>
            <a:bodyPr rtlCol="0" anchor="ctr"/>
            <a:lstStyle/>
            <a:p>
              <a:endParaRPr lang="en-US"/>
            </a:p>
          </p:txBody>
        </p:sp>
        <p:sp>
          <p:nvSpPr>
            <p:cNvPr id="29" name="Freeform 92">
              <a:extLst>
                <a:ext uri="{FF2B5EF4-FFF2-40B4-BE49-F238E27FC236}">
                  <a16:creationId xmlns:a16="http://schemas.microsoft.com/office/drawing/2014/main" id="{E6C4C6B9-8849-5352-CB7D-0C874A71248D}"/>
                </a:ext>
              </a:extLst>
            </p:cNvPr>
            <p:cNvSpPr/>
            <p:nvPr/>
          </p:nvSpPr>
          <p:spPr>
            <a:xfrm>
              <a:off x="3211982" y="5256885"/>
              <a:ext cx="1828" cy="2286"/>
            </a:xfrm>
            <a:custGeom>
              <a:avLst/>
              <a:gdLst>
                <a:gd name="connsiteX0" fmla="*/ 0 w 1828"/>
                <a:gd name="connsiteY0" fmla="*/ 0 h 2286"/>
                <a:gd name="connsiteX1" fmla="*/ 1829 w 1828"/>
                <a:gd name="connsiteY1" fmla="*/ 2286 h 2286"/>
                <a:gd name="connsiteX2" fmla="*/ 0 w 1828"/>
                <a:gd name="connsiteY2" fmla="*/ 0 h 2286"/>
              </a:gdLst>
              <a:ahLst/>
              <a:cxnLst>
                <a:cxn ang="0">
                  <a:pos x="connsiteX0" y="connsiteY0"/>
                </a:cxn>
                <a:cxn ang="0">
                  <a:pos x="connsiteX1" y="connsiteY1"/>
                </a:cxn>
                <a:cxn ang="0">
                  <a:pos x="connsiteX2" y="connsiteY2"/>
                </a:cxn>
              </a:cxnLst>
              <a:rect l="l" t="t" r="r" b="b"/>
              <a:pathLst>
                <a:path w="1828" h="2286">
                  <a:moveTo>
                    <a:pt x="0" y="0"/>
                  </a:moveTo>
                  <a:cubicBezTo>
                    <a:pt x="686" y="685"/>
                    <a:pt x="1143" y="1600"/>
                    <a:pt x="1829" y="2286"/>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30" name="Freeform 93">
              <a:extLst>
                <a:ext uri="{FF2B5EF4-FFF2-40B4-BE49-F238E27FC236}">
                  <a16:creationId xmlns:a16="http://schemas.microsoft.com/office/drawing/2014/main" id="{58DE0419-77C5-B4C0-BC4A-22672F44872C}"/>
                </a:ext>
              </a:extLst>
            </p:cNvPr>
            <p:cNvSpPr/>
            <p:nvPr/>
          </p:nvSpPr>
          <p:spPr>
            <a:xfrm>
              <a:off x="3216554" y="5262829"/>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0"/>
                    <a:pt x="1600" y="2286"/>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
              <a:extLst>
                <a:ext uri="{FF2B5EF4-FFF2-40B4-BE49-F238E27FC236}">
                  <a16:creationId xmlns:a16="http://schemas.microsoft.com/office/drawing/2014/main" id="{7DA46CD7-53A9-8F78-CFC3-6EBA070CA5E4}"/>
                </a:ext>
              </a:extLst>
            </p:cNvPr>
            <p:cNvSpPr/>
            <p:nvPr/>
          </p:nvSpPr>
          <p:spPr>
            <a:xfrm>
              <a:off x="3214268" y="5259857"/>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1"/>
                    <a:pt x="1600" y="2286"/>
                  </a:cubicBezTo>
                  <a:cubicBezTo>
                    <a:pt x="1143" y="1372"/>
                    <a:pt x="686" y="686"/>
                    <a:pt x="0" y="0"/>
                  </a:cubicBezTo>
                  <a:close/>
                </a:path>
              </a:pathLst>
            </a:custGeom>
            <a:solidFill>
              <a:srgbClr val="FFFFFF"/>
            </a:solidFill>
            <a:ln w="2286" cap="flat">
              <a:noFill/>
              <a:prstDash val="solid"/>
              <a:miter/>
            </a:ln>
          </p:spPr>
          <p:txBody>
            <a:bodyPr rtlCol="0" anchor="ctr"/>
            <a:lstStyle/>
            <a:p>
              <a:endParaRPr lang="en-US"/>
            </a:p>
          </p:txBody>
        </p:sp>
        <p:sp>
          <p:nvSpPr>
            <p:cNvPr id="32" name="Freeform 95">
              <a:extLst>
                <a:ext uri="{FF2B5EF4-FFF2-40B4-BE49-F238E27FC236}">
                  <a16:creationId xmlns:a16="http://schemas.microsoft.com/office/drawing/2014/main" id="{811B89A5-B703-45E7-5AC1-F1EF075677BF}"/>
                </a:ext>
              </a:extLst>
            </p:cNvPr>
            <p:cNvSpPr/>
            <p:nvPr/>
          </p:nvSpPr>
          <p:spPr>
            <a:xfrm>
              <a:off x="3490417" y="6084417"/>
              <a:ext cx="4114" cy="22860"/>
            </a:xfrm>
            <a:custGeom>
              <a:avLst/>
              <a:gdLst>
                <a:gd name="connsiteX0" fmla="*/ 4115 w 4114"/>
                <a:gd name="connsiteY0" fmla="*/ 0 h 22860"/>
                <a:gd name="connsiteX1" fmla="*/ 0 w 4114"/>
                <a:gd name="connsiteY1" fmla="*/ 22860 h 22860"/>
                <a:gd name="connsiteX2" fmla="*/ 4115 w 4114"/>
                <a:gd name="connsiteY2" fmla="*/ 0 h 22860"/>
              </a:gdLst>
              <a:ahLst/>
              <a:cxnLst>
                <a:cxn ang="0">
                  <a:pos x="connsiteX0" y="connsiteY0"/>
                </a:cxn>
                <a:cxn ang="0">
                  <a:pos x="connsiteX1" y="connsiteY1"/>
                </a:cxn>
                <a:cxn ang="0">
                  <a:pos x="connsiteX2" y="connsiteY2"/>
                </a:cxn>
              </a:cxnLst>
              <a:rect l="l" t="t" r="r" b="b"/>
              <a:pathLst>
                <a:path w="4114" h="22860">
                  <a:moveTo>
                    <a:pt x="4115" y="0"/>
                  </a:moveTo>
                  <a:cubicBezTo>
                    <a:pt x="2743" y="7543"/>
                    <a:pt x="1372" y="15087"/>
                    <a:pt x="0" y="22860"/>
                  </a:cubicBezTo>
                  <a:cubicBezTo>
                    <a:pt x="1372" y="15087"/>
                    <a:pt x="2743" y="7543"/>
                    <a:pt x="4115" y="0"/>
                  </a:cubicBezTo>
                  <a:close/>
                </a:path>
              </a:pathLst>
            </a:custGeom>
            <a:solidFill>
              <a:srgbClr val="FFFFFF"/>
            </a:solidFill>
            <a:ln w="2286" cap="flat">
              <a:noFill/>
              <a:prstDash val="solid"/>
              <a:miter/>
            </a:ln>
          </p:spPr>
          <p:txBody>
            <a:bodyPr rtlCol="0" anchor="ctr"/>
            <a:lstStyle/>
            <a:p>
              <a:endParaRPr lang="en-US"/>
            </a:p>
          </p:txBody>
        </p:sp>
        <p:sp>
          <p:nvSpPr>
            <p:cNvPr id="33" name="Freeform 96">
              <a:extLst>
                <a:ext uri="{FF2B5EF4-FFF2-40B4-BE49-F238E27FC236}">
                  <a16:creationId xmlns:a16="http://schemas.microsoft.com/office/drawing/2014/main" id="{66516E6A-3C53-A985-7572-9E87BE52282D}"/>
                </a:ext>
              </a:extLst>
            </p:cNvPr>
            <p:cNvSpPr/>
            <p:nvPr/>
          </p:nvSpPr>
          <p:spPr>
            <a:xfrm>
              <a:off x="2787472" y="6174943"/>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686"/>
                    <a:pt x="0" y="0"/>
                  </a:cubicBezTo>
                  <a:cubicBezTo>
                    <a:pt x="457" y="457"/>
                    <a:pt x="914" y="1143"/>
                    <a:pt x="1372" y="1600"/>
                  </a:cubicBezTo>
                  <a:close/>
                </a:path>
              </a:pathLst>
            </a:custGeom>
            <a:solidFill>
              <a:srgbClr val="FFFFFF"/>
            </a:solidFill>
            <a:ln w="2286" cap="flat">
              <a:noFill/>
              <a:prstDash val="solid"/>
              <a:miter/>
            </a:ln>
          </p:spPr>
          <p:txBody>
            <a:bodyPr rtlCol="0" anchor="ctr"/>
            <a:lstStyle/>
            <a:p>
              <a:endParaRPr lang="en-US"/>
            </a:p>
          </p:txBody>
        </p:sp>
        <p:sp>
          <p:nvSpPr>
            <p:cNvPr id="34" name="Freeform 97">
              <a:extLst>
                <a:ext uri="{FF2B5EF4-FFF2-40B4-BE49-F238E27FC236}">
                  <a16:creationId xmlns:a16="http://schemas.microsoft.com/office/drawing/2014/main" id="{6FC816E9-13EE-C84B-73BC-A9C9B61D5D2F}"/>
                </a:ext>
              </a:extLst>
            </p:cNvPr>
            <p:cNvSpPr/>
            <p:nvPr/>
          </p:nvSpPr>
          <p:spPr>
            <a:xfrm>
              <a:off x="3213125" y="5419191"/>
              <a:ext cx="7315" cy="24003"/>
            </a:xfrm>
            <a:custGeom>
              <a:avLst/>
              <a:gdLst>
                <a:gd name="connsiteX0" fmla="*/ 0 w 7315"/>
                <a:gd name="connsiteY0" fmla="*/ 24003 h 24003"/>
                <a:gd name="connsiteX1" fmla="*/ 0 w 7315"/>
                <a:gd name="connsiteY1" fmla="*/ 24003 h 24003"/>
                <a:gd name="connsiteX2" fmla="*/ 7315 w 7315"/>
                <a:gd name="connsiteY2" fmla="*/ 0 h 24003"/>
                <a:gd name="connsiteX3" fmla="*/ 0 w 7315"/>
                <a:gd name="connsiteY3" fmla="*/ 24003 h 24003"/>
                <a:gd name="connsiteX4" fmla="*/ 0 w 7315"/>
                <a:gd name="connsiteY4" fmla="*/ 24003 h 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 h="24003">
                  <a:moveTo>
                    <a:pt x="0" y="24003"/>
                  </a:moveTo>
                  <a:cubicBezTo>
                    <a:pt x="0" y="24003"/>
                    <a:pt x="0" y="24003"/>
                    <a:pt x="0" y="24003"/>
                  </a:cubicBezTo>
                  <a:cubicBezTo>
                    <a:pt x="2286" y="16002"/>
                    <a:pt x="4801" y="8001"/>
                    <a:pt x="7315" y="0"/>
                  </a:cubicBezTo>
                  <a:cubicBezTo>
                    <a:pt x="4572" y="8001"/>
                    <a:pt x="2286" y="16002"/>
                    <a:pt x="0" y="24003"/>
                  </a:cubicBezTo>
                  <a:cubicBezTo>
                    <a:pt x="0" y="24003"/>
                    <a:pt x="0" y="24003"/>
                    <a:pt x="0" y="24003"/>
                  </a:cubicBezTo>
                  <a:close/>
                </a:path>
              </a:pathLst>
            </a:custGeom>
            <a:solidFill>
              <a:srgbClr val="FFFFFF"/>
            </a:solidFill>
            <a:ln w="2286" cap="flat">
              <a:noFill/>
              <a:prstDash val="solid"/>
              <a:miter/>
            </a:ln>
          </p:spPr>
          <p:txBody>
            <a:bodyPr rtlCol="0" anchor="ctr"/>
            <a:lstStyle/>
            <a:p>
              <a:endParaRPr lang="en-US"/>
            </a:p>
          </p:txBody>
        </p:sp>
        <p:sp>
          <p:nvSpPr>
            <p:cNvPr id="35" name="Freeform 98">
              <a:extLst>
                <a:ext uri="{FF2B5EF4-FFF2-40B4-BE49-F238E27FC236}">
                  <a16:creationId xmlns:a16="http://schemas.microsoft.com/office/drawing/2014/main" id="{AD8BFA7D-E774-3037-F1A8-705E6FE63ADA}"/>
                </a:ext>
              </a:extLst>
            </p:cNvPr>
            <p:cNvSpPr/>
            <p:nvPr/>
          </p:nvSpPr>
          <p:spPr>
            <a:xfrm>
              <a:off x="2796387" y="6182029"/>
              <a:ext cx="1828" cy="228"/>
            </a:xfrm>
            <a:custGeom>
              <a:avLst/>
              <a:gdLst>
                <a:gd name="connsiteX0" fmla="*/ 1829 w 1828"/>
                <a:gd name="connsiteY0" fmla="*/ 228 h 228"/>
                <a:gd name="connsiteX1" fmla="*/ 0 w 1828"/>
                <a:gd name="connsiteY1" fmla="*/ 0 h 228"/>
                <a:gd name="connsiteX2" fmla="*/ 1829 w 1828"/>
                <a:gd name="connsiteY2" fmla="*/ 228 h 228"/>
              </a:gdLst>
              <a:ahLst/>
              <a:cxnLst>
                <a:cxn ang="0">
                  <a:pos x="connsiteX0" y="connsiteY0"/>
                </a:cxn>
                <a:cxn ang="0">
                  <a:pos x="connsiteX1" y="connsiteY1"/>
                </a:cxn>
                <a:cxn ang="0">
                  <a:pos x="connsiteX2" y="connsiteY2"/>
                </a:cxn>
              </a:cxnLst>
              <a:rect l="l" t="t" r="r" b="b"/>
              <a:pathLst>
                <a:path w="1828" h="228">
                  <a:moveTo>
                    <a:pt x="1829" y="228"/>
                  </a:moveTo>
                  <a:cubicBezTo>
                    <a:pt x="1143" y="228"/>
                    <a:pt x="686" y="228"/>
                    <a:pt x="0" y="0"/>
                  </a:cubicBezTo>
                  <a:cubicBezTo>
                    <a:pt x="686" y="0"/>
                    <a:pt x="1372" y="228"/>
                    <a:pt x="1829" y="228"/>
                  </a:cubicBezTo>
                  <a:close/>
                </a:path>
              </a:pathLst>
            </a:custGeom>
            <a:solidFill>
              <a:srgbClr val="FFFFFF"/>
            </a:solidFill>
            <a:ln w="2286" cap="flat">
              <a:noFill/>
              <a:prstDash val="solid"/>
              <a:miter/>
            </a:ln>
          </p:spPr>
          <p:txBody>
            <a:bodyPr rtlCol="0" anchor="ctr"/>
            <a:lstStyle/>
            <a:p>
              <a:endParaRPr lang="en-US"/>
            </a:p>
          </p:txBody>
        </p:sp>
        <p:sp>
          <p:nvSpPr>
            <p:cNvPr id="36" name="Freeform 99">
              <a:extLst>
                <a:ext uri="{FF2B5EF4-FFF2-40B4-BE49-F238E27FC236}">
                  <a16:creationId xmlns:a16="http://schemas.microsoft.com/office/drawing/2014/main" id="{24607917-69D2-922B-5214-FDE50AF0A567}"/>
                </a:ext>
              </a:extLst>
            </p:cNvPr>
            <p:cNvSpPr/>
            <p:nvPr/>
          </p:nvSpPr>
          <p:spPr>
            <a:xfrm>
              <a:off x="2793644" y="6180658"/>
              <a:ext cx="1828" cy="914"/>
            </a:xfrm>
            <a:custGeom>
              <a:avLst/>
              <a:gdLst>
                <a:gd name="connsiteX0" fmla="*/ 1829 w 1828"/>
                <a:gd name="connsiteY0" fmla="*/ 915 h 914"/>
                <a:gd name="connsiteX1" fmla="*/ 0 w 1828"/>
                <a:gd name="connsiteY1" fmla="*/ 0 h 914"/>
                <a:gd name="connsiteX2" fmla="*/ 1829 w 1828"/>
                <a:gd name="connsiteY2" fmla="*/ 915 h 914"/>
              </a:gdLst>
              <a:ahLst/>
              <a:cxnLst>
                <a:cxn ang="0">
                  <a:pos x="connsiteX0" y="connsiteY0"/>
                </a:cxn>
                <a:cxn ang="0">
                  <a:pos x="connsiteX1" y="connsiteY1"/>
                </a:cxn>
                <a:cxn ang="0">
                  <a:pos x="connsiteX2" y="connsiteY2"/>
                </a:cxn>
              </a:cxnLst>
              <a:rect l="l" t="t" r="r" b="b"/>
              <a:pathLst>
                <a:path w="1828" h="914">
                  <a:moveTo>
                    <a:pt x="1829" y="915"/>
                  </a:moveTo>
                  <a:cubicBezTo>
                    <a:pt x="1143" y="686"/>
                    <a:pt x="457" y="229"/>
                    <a:pt x="0" y="0"/>
                  </a:cubicBezTo>
                  <a:cubicBezTo>
                    <a:pt x="686" y="229"/>
                    <a:pt x="1143" y="686"/>
                    <a:pt x="1829" y="915"/>
                  </a:cubicBezTo>
                  <a:close/>
                </a:path>
              </a:pathLst>
            </a:custGeom>
            <a:solidFill>
              <a:srgbClr val="FFFFFF"/>
            </a:solidFill>
            <a:ln w="2286" cap="flat">
              <a:noFill/>
              <a:prstDash val="solid"/>
              <a:miter/>
            </a:ln>
          </p:spPr>
          <p:txBody>
            <a:bodyPr rtlCol="0" anchor="ctr"/>
            <a:lstStyle/>
            <a:p>
              <a:endParaRPr lang="en-US"/>
            </a:p>
          </p:txBody>
        </p:sp>
        <p:sp>
          <p:nvSpPr>
            <p:cNvPr id="37" name="Freeform 100">
              <a:extLst>
                <a:ext uri="{FF2B5EF4-FFF2-40B4-BE49-F238E27FC236}">
                  <a16:creationId xmlns:a16="http://schemas.microsoft.com/office/drawing/2014/main" id="{414B94F6-045C-E6FF-0808-E49BD00A416D}"/>
                </a:ext>
              </a:extLst>
            </p:cNvPr>
            <p:cNvSpPr/>
            <p:nvPr/>
          </p:nvSpPr>
          <p:spPr>
            <a:xfrm>
              <a:off x="2785186" y="6172200"/>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457"/>
                    <a:pt x="0" y="0"/>
                  </a:cubicBezTo>
                  <a:cubicBezTo>
                    <a:pt x="457" y="457"/>
                    <a:pt x="914" y="914"/>
                    <a:pt x="1372" y="1600"/>
                  </a:cubicBezTo>
                  <a:close/>
                </a:path>
              </a:pathLst>
            </a:custGeom>
            <a:solidFill>
              <a:srgbClr val="FFFFFF"/>
            </a:solidFill>
            <a:ln w="2286" cap="flat">
              <a:noFill/>
              <a:prstDash val="solid"/>
              <a:miter/>
            </a:ln>
          </p:spPr>
          <p:txBody>
            <a:bodyPr rtlCol="0" anchor="ctr"/>
            <a:lstStyle/>
            <a:p>
              <a:endParaRPr lang="en-US"/>
            </a:p>
          </p:txBody>
        </p:sp>
        <p:sp>
          <p:nvSpPr>
            <p:cNvPr id="38" name="Freeform 101">
              <a:extLst>
                <a:ext uri="{FF2B5EF4-FFF2-40B4-BE49-F238E27FC236}">
                  <a16:creationId xmlns:a16="http://schemas.microsoft.com/office/drawing/2014/main" id="{88AE894C-6F23-8AEA-6433-EA5DF58904C8}"/>
                </a:ext>
              </a:extLst>
            </p:cNvPr>
            <p:cNvSpPr/>
            <p:nvPr/>
          </p:nvSpPr>
          <p:spPr>
            <a:xfrm>
              <a:off x="2781300" y="6166485"/>
              <a:ext cx="1143" cy="1828"/>
            </a:xfrm>
            <a:custGeom>
              <a:avLst/>
              <a:gdLst>
                <a:gd name="connsiteX0" fmla="*/ 1143 w 1143"/>
                <a:gd name="connsiteY0" fmla="*/ 1829 h 1828"/>
                <a:gd name="connsiteX1" fmla="*/ 0 w 1143"/>
                <a:gd name="connsiteY1" fmla="*/ 0 h 1828"/>
                <a:gd name="connsiteX2" fmla="*/ 1143 w 1143"/>
                <a:gd name="connsiteY2" fmla="*/ 1829 h 1828"/>
              </a:gdLst>
              <a:ahLst/>
              <a:cxnLst>
                <a:cxn ang="0">
                  <a:pos x="connsiteX0" y="connsiteY0"/>
                </a:cxn>
                <a:cxn ang="0">
                  <a:pos x="connsiteX1" y="connsiteY1"/>
                </a:cxn>
                <a:cxn ang="0">
                  <a:pos x="connsiteX2" y="connsiteY2"/>
                </a:cxn>
              </a:cxnLst>
              <a:rect l="l" t="t" r="r" b="b"/>
              <a:pathLst>
                <a:path w="1143" h="1828">
                  <a:moveTo>
                    <a:pt x="1143" y="1829"/>
                  </a:moveTo>
                  <a:cubicBezTo>
                    <a:pt x="686" y="1143"/>
                    <a:pt x="457" y="686"/>
                    <a:pt x="0" y="0"/>
                  </a:cubicBezTo>
                  <a:cubicBezTo>
                    <a:pt x="457" y="686"/>
                    <a:pt x="914" y="1143"/>
                    <a:pt x="1143" y="1829"/>
                  </a:cubicBezTo>
                  <a:close/>
                </a:path>
              </a:pathLst>
            </a:custGeom>
            <a:solidFill>
              <a:srgbClr val="FFFFFF"/>
            </a:solidFill>
            <a:ln w="2286" cap="flat">
              <a:noFill/>
              <a:prstDash val="solid"/>
              <a:miter/>
            </a:ln>
          </p:spPr>
          <p:txBody>
            <a:bodyPr rtlCol="0" anchor="ctr"/>
            <a:lstStyle/>
            <a:p>
              <a:endParaRPr lang="en-US"/>
            </a:p>
          </p:txBody>
        </p:sp>
        <p:sp>
          <p:nvSpPr>
            <p:cNvPr id="39" name="Freeform 102">
              <a:extLst>
                <a:ext uri="{FF2B5EF4-FFF2-40B4-BE49-F238E27FC236}">
                  <a16:creationId xmlns:a16="http://schemas.microsoft.com/office/drawing/2014/main" id="{034817C6-D83F-DA0D-C846-A5D5449A4D36}"/>
                </a:ext>
              </a:extLst>
            </p:cNvPr>
            <p:cNvSpPr/>
            <p:nvPr/>
          </p:nvSpPr>
          <p:spPr>
            <a:xfrm>
              <a:off x="3211068" y="545485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103">
              <a:extLst>
                <a:ext uri="{FF2B5EF4-FFF2-40B4-BE49-F238E27FC236}">
                  <a16:creationId xmlns:a16="http://schemas.microsoft.com/office/drawing/2014/main" id="{130EA844-76A4-AD86-071D-18A7E4D8B819}"/>
                </a:ext>
              </a:extLst>
            </p:cNvPr>
            <p:cNvSpPr/>
            <p:nvPr/>
          </p:nvSpPr>
          <p:spPr>
            <a:xfrm>
              <a:off x="3418636" y="5502402"/>
              <a:ext cx="8458" cy="1143"/>
            </a:xfrm>
            <a:custGeom>
              <a:avLst/>
              <a:gdLst>
                <a:gd name="connsiteX0" fmla="*/ 0 w 8458"/>
                <a:gd name="connsiteY0" fmla="*/ 0 h 1143"/>
                <a:gd name="connsiteX1" fmla="*/ 8458 w 8458"/>
                <a:gd name="connsiteY1" fmla="*/ 1143 h 1143"/>
                <a:gd name="connsiteX2" fmla="*/ 0 w 8458"/>
                <a:gd name="connsiteY2" fmla="*/ 0 h 1143"/>
              </a:gdLst>
              <a:ahLst/>
              <a:cxnLst>
                <a:cxn ang="0">
                  <a:pos x="connsiteX0" y="connsiteY0"/>
                </a:cxn>
                <a:cxn ang="0">
                  <a:pos x="connsiteX1" y="connsiteY1"/>
                </a:cxn>
                <a:cxn ang="0">
                  <a:pos x="connsiteX2" y="connsiteY2"/>
                </a:cxn>
              </a:cxnLst>
              <a:rect l="l" t="t" r="r" b="b"/>
              <a:pathLst>
                <a:path w="8458" h="1143">
                  <a:moveTo>
                    <a:pt x="0" y="0"/>
                  </a:moveTo>
                  <a:cubicBezTo>
                    <a:pt x="2743" y="457"/>
                    <a:pt x="5715" y="686"/>
                    <a:pt x="8458" y="1143"/>
                  </a:cubicBezTo>
                  <a:cubicBezTo>
                    <a:pt x="5715" y="686"/>
                    <a:pt x="2743" y="457"/>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4">
              <a:extLst>
                <a:ext uri="{FF2B5EF4-FFF2-40B4-BE49-F238E27FC236}">
                  <a16:creationId xmlns:a16="http://schemas.microsoft.com/office/drawing/2014/main" id="{9BB7B9DE-783B-6417-E949-B208C1A98F14}"/>
                </a:ext>
              </a:extLst>
            </p:cNvPr>
            <p:cNvSpPr/>
            <p:nvPr/>
          </p:nvSpPr>
          <p:spPr>
            <a:xfrm>
              <a:off x="2810560" y="6184087"/>
              <a:ext cx="5029" cy="457"/>
            </a:xfrm>
            <a:custGeom>
              <a:avLst/>
              <a:gdLst>
                <a:gd name="connsiteX0" fmla="*/ 5029 w 5029"/>
                <a:gd name="connsiteY0" fmla="*/ 457 h 457"/>
                <a:gd name="connsiteX1" fmla="*/ 0 w 5029"/>
                <a:gd name="connsiteY1" fmla="*/ 0 h 457"/>
                <a:gd name="connsiteX2" fmla="*/ 5029 w 5029"/>
                <a:gd name="connsiteY2" fmla="*/ 457 h 457"/>
              </a:gdLst>
              <a:ahLst/>
              <a:cxnLst>
                <a:cxn ang="0">
                  <a:pos x="connsiteX0" y="connsiteY0"/>
                </a:cxn>
                <a:cxn ang="0">
                  <a:pos x="connsiteX1" y="connsiteY1"/>
                </a:cxn>
                <a:cxn ang="0">
                  <a:pos x="connsiteX2" y="connsiteY2"/>
                </a:cxn>
              </a:cxnLst>
              <a:rect l="l" t="t" r="r" b="b"/>
              <a:pathLst>
                <a:path w="5029" h="457">
                  <a:moveTo>
                    <a:pt x="5029" y="457"/>
                  </a:moveTo>
                  <a:cubicBezTo>
                    <a:pt x="3200" y="229"/>
                    <a:pt x="1600" y="0"/>
                    <a:pt x="0" y="0"/>
                  </a:cubicBezTo>
                  <a:cubicBezTo>
                    <a:pt x="1600" y="229"/>
                    <a:pt x="3200" y="457"/>
                    <a:pt x="5029" y="457"/>
                  </a:cubicBezTo>
                  <a:close/>
                </a:path>
              </a:pathLst>
            </a:custGeom>
            <a:solidFill>
              <a:srgbClr val="FFFFFF"/>
            </a:solidFill>
            <a:ln w="2286" cap="flat">
              <a:noFill/>
              <a:prstDash val="solid"/>
              <a:miter/>
            </a:ln>
          </p:spPr>
          <p:txBody>
            <a:bodyPr rtlCol="0" anchor="ctr"/>
            <a:lstStyle/>
            <a:p>
              <a:endParaRPr lang="en-US"/>
            </a:p>
          </p:txBody>
        </p:sp>
        <p:sp>
          <p:nvSpPr>
            <p:cNvPr id="42" name="Freeform 105">
              <a:extLst>
                <a:ext uri="{FF2B5EF4-FFF2-40B4-BE49-F238E27FC236}">
                  <a16:creationId xmlns:a16="http://schemas.microsoft.com/office/drawing/2014/main" id="{2EBEF2C5-98D3-45AA-08B2-218C3E8D5B67}"/>
                </a:ext>
              </a:extLst>
            </p:cNvPr>
            <p:cNvSpPr/>
            <p:nvPr/>
          </p:nvSpPr>
          <p:spPr>
            <a:xfrm>
              <a:off x="2757525" y="6054699"/>
              <a:ext cx="228" cy="11658"/>
            </a:xfrm>
            <a:custGeom>
              <a:avLst/>
              <a:gdLst>
                <a:gd name="connsiteX0" fmla="*/ 229 w 228"/>
                <a:gd name="connsiteY0" fmla="*/ 11658 h 11658"/>
                <a:gd name="connsiteX1" fmla="*/ 0 w 228"/>
                <a:gd name="connsiteY1" fmla="*/ 0 h 11658"/>
                <a:gd name="connsiteX2" fmla="*/ 229 w 228"/>
                <a:gd name="connsiteY2" fmla="*/ 11658 h 11658"/>
              </a:gdLst>
              <a:ahLst/>
              <a:cxnLst>
                <a:cxn ang="0">
                  <a:pos x="connsiteX0" y="connsiteY0"/>
                </a:cxn>
                <a:cxn ang="0">
                  <a:pos x="connsiteX1" y="connsiteY1"/>
                </a:cxn>
                <a:cxn ang="0">
                  <a:pos x="connsiteX2" y="connsiteY2"/>
                </a:cxn>
              </a:cxnLst>
              <a:rect l="l" t="t" r="r" b="b"/>
              <a:pathLst>
                <a:path w="228" h="11658">
                  <a:moveTo>
                    <a:pt x="229" y="11658"/>
                  </a:moveTo>
                  <a:cubicBezTo>
                    <a:pt x="0" y="7772"/>
                    <a:pt x="0" y="3886"/>
                    <a:pt x="0" y="0"/>
                  </a:cubicBezTo>
                  <a:cubicBezTo>
                    <a:pt x="0" y="3657"/>
                    <a:pt x="229" y="7772"/>
                    <a:pt x="229" y="11658"/>
                  </a:cubicBezTo>
                  <a:close/>
                </a:path>
              </a:pathLst>
            </a:custGeom>
            <a:solidFill>
              <a:srgbClr val="FFFFFF"/>
            </a:solidFill>
            <a:ln w="2286" cap="flat">
              <a:noFill/>
              <a:prstDash val="solid"/>
              <a:miter/>
            </a:ln>
          </p:spPr>
          <p:txBody>
            <a:bodyPr rtlCol="0" anchor="ctr"/>
            <a:lstStyle/>
            <a:p>
              <a:endParaRPr lang="en-US"/>
            </a:p>
          </p:txBody>
        </p:sp>
        <p:sp>
          <p:nvSpPr>
            <p:cNvPr id="43" name="Freeform 106">
              <a:extLst>
                <a:ext uri="{FF2B5EF4-FFF2-40B4-BE49-F238E27FC236}">
                  <a16:creationId xmlns:a16="http://schemas.microsoft.com/office/drawing/2014/main" id="{C147B437-E3AD-E1EC-B348-92E8B0A0319E}"/>
                </a:ext>
              </a:extLst>
            </p:cNvPr>
            <p:cNvSpPr/>
            <p:nvPr/>
          </p:nvSpPr>
          <p:spPr>
            <a:xfrm>
              <a:off x="3430524" y="5504002"/>
              <a:ext cx="11658" cy="1828"/>
            </a:xfrm>
            <a:custGeom>
              <a:avLst/>
              <a:gdLst>
                <a:gd name="connsiteX0" fmla="*/ 0 w 11658"/>
                <a:gd name="connsiteY0" fmla="*/ 0 h 1828"/>
                <a:gd name="connsiteX1" fmla="*/ 11659 w 11658"/>
                <a:gd name="connsiteY1" fmla="*/ 1829 h 1828"/>
                <a:gd name="connsiteX2" fmla="*/ 0 w 11658"/>
                <a:gd name="connsiteY2" fmla="*/ 0 h 1828"/>
              </a:gdLst>
              <a:ahLst/>
              <a:cxnLst>
                <a:cxn ang="0">
                  <a:pos x="connsiteX0" y="connsiteY0"/>
                </a:cxn>
                <a:cxn ang="0">
                  <a:pos x="connsiteX1" y="connsiteY1"/>
                </a:cxn>
                <a:cxn ang="0">
                  <a:pos x="connsiteX2" y="connsiteY2"/>
                </a:cxn>
              </a:cxnLst>
              <a:rect l="l" t="t" r="r" b="b"/>
              <a:pathLst>
                <a:path w="11658" h="1828">
                  <a:moveTo>
                    <a:pt x="0" y="0"/>
                  </a:moveTo>
                  <a:cubicBezTo>
                    <a:pt x="3886" y="457"/>
                    <a:pt x="7772" y="1143"/>
                    <a:pt x="11659" y="1829"/>
                  </a:cubicBezTo>
                  <a:cubicBezTo>
                    <a:pt x="7772" y="1143"/>
                    <a:pt x="3886" y="686"/>
                    <a:pt x="0" y="0"/>
                  </a:cubicBezTo>
                  <a:close/>
                </a:path>
              </a:pathLst>
            </a:custGeom>
            <a:solidFill>
              <a:srgbClr val="FFFFFF"/>
            </a:solidFill>
            <a:ln w="2286" cap="flat">
              <a:noFill/>
              <a:prstDash val="solid"/>
              <a:miter/>
            </a:ln>
          </p:spPr>
          <p:txBody>
            <a:bodyPr rtlCol="0" anchor="ctr"/>
            <a:lstStyle/>
            <a:p>
              <a:endParaRPr lang="en-US"/>
            </a:p>
          </p:txBody>
        </p:sp>
        <p:sp>
          <p:nvSpPr>
            <p:cNvPr id="44" name="Freeform 107">
              <a:extLst>
                <a:ext uri="{FF2B5EF4-FFF2-40B4-BE49-F238E27FC236}">
                  <a16:creationId xmlns:a16="http://schemas.microsoft.com/office/drawing/2014/main" id="{8CAB1D84-6EF1-21AB-37D4-62A3E2D71AD5}"/>
                </a:ext>
              </a:extLst>
            </p:cNvPr>
            <p:cNvSpPr/>
            <p:nvPr/>
          </p:nvSpPr>
          <p:spPr>
            <a:xfrm>
              <a:off x="3406063" y="5500801"/>
              <a:ext cx="8915" cy="1143"/>
            </a:xfrm>
            <a:custGeom>
              <a:avLst/>
              <a:gdLst>
                <a:gd name="connsiteX0" fmla="*/ 0 w 8915"/>
                <a:gd name="connsiteY0" fmla="*/ 0 h 1143"/>
                <a:gd name="connsiteX1" fmla="*/ 8915 w 8915"/>
                <a:gd name="connsiteY1" fmla="*/ 1143 h 1143"/>
                <a:gd name="connsiteX2" fmla="*/ 0 w 8915"/>
                <a:gd name="connsiteY2" fmla="*/ 0 h 1143"/>
              </a:gdLst>
              <a:ahLst/>
              <a:cxnLst>
                <a:cxn ang="0">
                  <a:pos x="connsiteX0" y="connsiteY0"/>
                </a:cxn>
                <a:cxn ang="0">
                  <a:pos x="connsiteX1" y="connsiteY1"/>
                </a:cxn>
                <a:cxn ang="0">
                  <a:pos x="connsiteX2" y="connsiteY2"/>
                </a:cxn>
              </a:cxnLst>
              <a:rect l="l" t="t" r="r" b="b"/>
              <a:pathLst>
                <a:path w="8915" h="1143">
                  <a:moveTo>
                    <a:pt x="0" y="0"/>
                  </a:moveTo>
                  <a:cubicBezTo>
                    <a:pt x="2972" y="228"/>
                    <a:pt x="5944" y="686"/>
                    <a:pt x="8915" y="1143"/>
                  </a:cubicBezTo>
                  <a:cubicBezTo>
                    <a:pt x="5944" y="686"/>
                    <a:pt x="2972" y="457"/>
                    <a:pt x="0" y="0"/>
                  </a:cubicBezTo>
                  <a:close/>
                </a:path>
              </a:pathLst>
            </a:custGeom>
            <a:solidFill>
              <a:srgbClr val="FFFFFF"/>
            </a:solidFill>
            <a:ln w="2286" cap="flat">
              <a:noFill/>
              <a:prstDash val="solid"/>
              <a:miter/>
            </a:ln>
          </p:spPr>
          <p:txBody>
            <a:bodyPr rtlCol="0" anchor="ctr"/>
            <a:lstStyle/>
            <a:p>
              <a:endParaRPr lang="en-US"/>
            </a:p>
          </p:txBody>
        </p:sp>
        <p:sp>
          <p:nvSpPr>
            <p:cNvPr id="45" name="Freeform 108">
              <a:extLst>
                <a:ext uri="{FF2B5EF4-FFF2-40B4-BE49-F238E27FC236}">
                  <a16:creationId xmlns:a16="http://schemas.microsoft.com/office/drawing/2014/main" id="{7C39F475-73A7-0697-865B-11FB27ADF733}"/>
                </a:ext>
              </a:extLst>
            </p:cNvPr>
            <p:cNvSpPr/>
            <p:nvPr/>
          </p:nvSpPr>
          <p:spPr>
            <a:xfrm>
              <a:off x="2804845" y="6183172"/>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372" y="228"/>
                    <a:pt x="686" y="228"/>
                    <a:pt x="0" y="0"/>
                  </a:cubicBezTo>
                  <a:cubicBezTo>
                    <a:pt x="457" y="228"/>
                    <a:pt x="1372" y="228"/>
                    <a:pt x="2286" y="457"/>
                  </a:cubicBezTo>
                  <a:close/>
                </a:path>
              </a:pathLst>
            </a:custGeom>
            <a:solidFill>
              <a:srgbClr val="FFFFFF"/>
            </a:solidFill>
            <a:ln w="2286" cap="flat">
              <a:noFill/>
              <a:prstDash val="solid"/>
              <a:miter/>
            </a:ln>
          </p:spPr>
          <p:txBody>
            <a:bodyPr rtlCol="0" anchor="ctr"/>
            <a:lstStyle/>
            <a:p>
              <a:endParaRPr lang="en-US"/>
            </a:p>
          </p:txBody>
        </p:sp>
        <p:sp>
          <p:nvSpPr>
            <p:cNvPr id="46" name="Freeform 109">
              <a:extLst>
                <a:ext uri="{FF2B5EF4-FFF2-40B4-BE49-F238E27FC236}">
                  <a16:creationId xmlns:a16="http://schemas.microsoft.com/office/drawing/2014/main" id="{EA653336-B7AB-A00E-3A4E-203DAB31E337}"/>
                </a:ext>
              </a:extLst>
            </p:cNvPr>
            <p:cNvSpPr/>
            <p:nvPr/>
          </p:nvSpPr>
          <p:spPr>
            <a:xfrm>
              <a:off x="2727579" y="5945886"/>
              <a:ext cx="2971" cy="1828"/>
            </a:xfrm>
            <a:custGeom>
              <a:avLst/>
              <a:gdLst>
                <a:gd name="connsiteX0" fmla="*/ 2972 w 2971"/>
                <a:gd name="connsiteY0" fmla="*/ 1829 h 1828"/>
                <a:gd name="connsiteX1" fmla="*/ 0 w 2971"/>
                <a:gd name="connsiteY1" fmla="*/ 0 h 1828"/>
                <a:gd name="connsiteX2" fmla="*/ 2972 w 2971"/>
                <a:gd name="connsiteY2" fmla="*/ 1829 h 1828"/>
              </a:gdLst>
              <a:ahLst/>
              <a:cxnLst>
                <a:cxn ang="0">
                  <a:pos x="connsiteX0" y="connsiteY0"/>
                </a:cxn>
                <a:cxn ang="0">
                  <a:pos x="connsiteX1" y="connsiteY1"/>
                </a:cxn>
                <a:cxn ang="0">
                  <a:pos x="connsiteX2" y="connsiteY2"/>
                </a:cxn>
              </a:cxnLst>
              <a:rect l="l" t="t" r="r" b="b"/>
              <a:pathLst>
                <a:path w="2971" h="1828">
                  <a:moveTo>
                    <a:pt x="2972" y="1829"/>
                  </a:moveTo>
                  <a:cubicBezTo>
                    <a:pt x="2057" y="1143"/>
                    <a:pt x="914" y="457"/>
                    <a:pt x="0" y="0"/>
                  </a:cubicBezTo>
                  <a:cubicBezTo>
                    <a:pt x="914" y="457"/>
                    <a:pt x="1829" y="1143"/>
                    <a:pt x="2972" y="1829"/>
                  </a:cubicBezTo>
                  <a:close/>
                </a:path>
              </a:pathLst>
            </a:custGeom>
            <a:solidFill>
              <a:srgbClr val="FFFFFF"/>
            </a:solidFill>
            <a:ln w="2286" cap="flat">
              <a:noFill/>
              <a:prstDash val="solid"/>
              <a:miter/>
            </a:ln>
          </p:spPr>
          <p:txBody>
            <a:bodyPr rtlCol="0" anchor="ctr"/>
            <a:lstStyle/>
            <a:p>
              <a:endParaRPr lang="en-US"/>
            </a:p>
          </p:txBody>
        </p:sp>
        <p:sp>
          <p:nvSpPr>
            <p:cNvPr id="47" name="Freeform 110">
              <a:extLst>
                <a:ext uri="{FF2B5EF4-FFF2-40B4-BE49-F238E27FC236}">
                  <a16:creationId xmlns:a16="http://schemas.microsoft.com/office/drawing/2014/main" id="{EBD655CF-3DE1-9913-3D7C-86D48B9A7026}"/>
                </a:ext>
              </a:extLst>
            </p:cNvPr>
            <p:cNvSpPr/>
            <p:nvPr/>
          </p:nvSpPr>
          <p:spPr>
            <a:xfrm>
              <a:off x="2519781" y="5880277"/>
              <a:ext cx="1371" cy="8001"/>
            </a:xfrm>
            <a:custGeom>
              <a:avLst/>
              <a:gdLst>
                <a:gd name="connsiteX0" fmla="*/ 0 w 1371"/>
                <a:gd name="connsiteY0" fmla="*/ 0 h 8001"/>
                <a:gd name="connsiteX1" fmla="*/ 1372 w 1371"/>
                <a:gd name="connsiteY1" fmla="*/ 8001 h 8001"/>
                <a:gd name="connsiteX2" fmla="*/ 0 w 1371"/>
                <a:gd name="connsiteY2" fmla="*/ 0 h 8001"/>
                <a:gd name="connsiteX3" fmla="*/ 0 w 1371"/>
                <a:gd name="connsiteY3" fmla="*/ 0 h 8001"/>
              </a:gdLst>
              <a:ahLst/>
              <a:cxnLst>
                <a:cxn ang="0">
                  <a:pos x="connsiteX0" y="connsiteY0"/>
                </a:cxn>
                <a:cxn ang="0">
                  <a:pos x="connsiteX1" y="connsiteY1"/>
                </a:cxn>
                <a:cxn ang="0">
                  <a:pos x="connsiteX2" y="connsiteY2"/>
                </a:cxn>
                <a:cxn ang="0">
                  <a:pos x="connsiteX3" y="connsiteY3"/>
                </a:cxn>
              </a:cxnLst>
              <a:rect l="l" t="t" r="r" b="b"/>
              <a:pathLst>
                <a:path w="1371" h="8001">
                  <a:moveTo>
                    <a:pt x="0" y="0"/>
                  </a:moveTo>
                  <a:cubicBezTo>
                    <a:pt x="229" y="2743"/>
                    <a:pt x="686" y="5486"/>
                    <a:pt x="1372" y="8001"/>
                  </a:cubicBezTo>
                  <a:cubicBezTo>
                    <a:pt x="686" y="5486"/>
                    <a:pt x="229" y="2972"/>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48" name="Freeform 111">
              <a:extLst>
                <a:ext uri="{FF2B5EF4-FFF2-40B4-BE49-F238E27FC236}">
                  <a16:creationId xmlns:a16="http://schemas.microsoft.com/office/drawing/2014/main" id="{AE5DF001-9732-D207-8915-4A10393F4F7F}"/>
                </a:ext>
              </a:extLst>
            </p:cNvPr>
            <p:cNvSpPr/>
            <p:nvPr/>
          </p:nvSpPr>
          <p:spPr>
            <a:xfrm>
              <a:off x="2520924" y="5888278"/>
              <a:ext cx="5029" cy="13944"/>
            </a:xfrm>
            <a:custGeom>
              <a:avLst/>
              <a:gdLst>
                <a:gd name="connsiteX0" fmla="*/ 5029 w 5029"/>
                <a:gd name="connsiteY0" fmla="*/ 13944 h 13944"/>
                <a:gd name="connsiteX1" fmla="*/ 0 w 5029"/>
                <a:gd name="connsiteY1" fmla="*/ 0 h 13944"/>
                <a:gd name="connsiteX2" fmla="*/ 5029 w 5029"/>
                <a:gd name="connsiteY2" fmla="*/ 13944 h 13944"/>
              </a:gdLst>
              <a:ahLst/>
              <a:cxnLst>
                <a:cxn ang="0">
                  <a:pos x="connsiteX0" y="connsiteY0"/>
                </a:cxn>
                <a:cxn ang="0">
                  <a:pos x="connsiteX1" y="connsiteY1"/>
                </a:cxn>
                <a:cxn ang="0">
                  <a:pos x="connsiteX2" y="connsiteY2"/>
                </a:cxn>
              </a:cxnLst>
              <a:rect l="l" t="t" r="r" b="b"/>
              <a:pathLst>
                <a:path w="5029" h="13944">
                  <a:moveTo>
                    <a:pt x="5029" y="13944"/>
                  </a:moveTo>
                  <a:cubicBezTo>
                    <a:pt x="2972" y="9830"/>
                    <a:pt x="1143" y="5029"/>
                    <a:pt x="0" y="0"/>
                  </a:cubicBezTo>
                  <a:cubicBezTo>
                    <a:pt x="1143" y="5258"/>
                    <a:pt x="2972" y="9830"/>
                    <a:pt x="5029" y="13944"/>
                  </a:cubicBezTo>
                  <a:close/>
                </a:path>
              </a:pathLst>
            </a:custGeom>
            <a:solidFill>
              <a:srgbClr val="FFFFFF"/>
            </a:solidFill>
            <a:ln w="2286" cap="flat">
              <a:noFill/>
              <a:prstDash val="solid"/>
              <a:miter/>
            </a:ln>
          </p:spPr>
          <p:txBody>
            <a:bodyPr rtlCol="0" anchor="ctr"/>
            <a:lstStyle/>
            <a:p>
              <a:endParaRPr lang="en-US"/>
            </a:p>
          </p:txBody>
        </p:sp>
        <p:sp>
          <p:nvSpPr>
            <p:cNvPr id="49" name="Freeform 112">
              <a:extLst>
                <a:ext uri="{FF2B5EF4-FFF2-40B4-BE49-F238E27FC236}">
                  <a16:creationId xmlns:a16="http://schemas.microsoft.com/office/drawing/2014/main" id="{20F42539-32AC-46C8-0F91-EDF5C574ABE7}"/>
                </a:ext>
              </a:extLst>
            </p:cNvPr>
            <p:cNvSpPr/>
            <p:nvPr/>
          </p:nvSpPr>
          <p:spPr>
            <a:xfrm>
              <a:off x="2704490" y="5940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50" name="Freeform 113">
              <a:extLst>
                <a:ext uri="{FF2B5EF4-FFF2-40B4-BE49-F238E27FC236}">
                  <a16:creationId xmlns:a16="http://schemas.microsoft.com/office/drawing/2014/main" id="{F07DAF88-7355-583D-D4D0-31D1CDAC27C8}"/>
                </a:ext>
              </a:extLst>
            </p:cNvPr>
            <p:cNvSpPr/>
            <p:nvPr/>
          </p:nvSpPr>
          <p:spPr>
            <a:xfrm>
              <a:off x="2715006" y="5941314"/>
              <a:ext cx="5486" cy="1371"/>
            </a:xfrm>
            <a:custGeom>
              <a:avLst/>
              <a:gdLst>
                <a:gd name="connsiteX0" fmla="*/ 5486 w 5486"/>
                <a:gd name="connsiteY0" fmla="*/ 1372 h 1371"/>
                <a:gd name="connsiteX1" fmla="*/ 0 w 5486"/>
                <a:gd name="connsiteY1" fmla="*/ 0 h 1371"/>
                <a:gd name="connsiteX2" fmla="*/ 5486 w 5486"/>
                <a:gd name="connsiteY2" fmla="*/ 1372 h 1371"/>
              </a:gdLst>
              <a:ahLst/>
              <a:cxnLst>
                <a:cxn ang="0">
                  <a:pos x="connsiteX0" y="connsiteY0"/>
                </a:cxn>
                <a:cxn ang="0">
                  <a:pos x="connsiteX1" y="connsiteY1"/>
                </a:cxn>
                <a:cxn ang="0">
                  <a:pos x="connsiteX2" y="connsiteY2"/>
                </a:cxn>
              </a:cxnLst>
              <a:rect l="l" t="t" r="r" b="b"/>
              <a:pathLst>
                <a:path w="5486" h="1371">
                  <a:moveTo>
                    <a:pt x="5486" y="1372"/>
                  </a:moveTo>
                  <a:cubicBezTo>
                    <a:pt x="3658" y="686"/>
                    <a:pt x="1829" y="229"/>
                    <a:pt x="0" y="0"/>
                  </a:cubicBezTo>
                  <a:cubicBezTo>
                    <a:pt x="1829" y="457"/>
                    <a:pt x="3658" y="914"/>
                    <a:pt x="5486" y="1372"/>
                  </a:cubicBezTo>
                  <a:close/>
                </a:path>
              </a:pathLst>
            </a:custGeom>
            <a:solidFill>
              <a:srgbClr val="FFFFFF"/>
            </a:solidFill>
            <a:ln w="2286" cap="flat">
              <a:noFill/>
              <a:prstDash val="solid"/>
              <a:miter/>
            </a:ln>
          </p:spPr>
          <p:txBody>
            <a:bodyPr rtlCol="0" anchor="ctr"/>
            <a:lstStyle/>
            <a:p>
              <a:endParaRPr lang="en-US"/>
            </a:p>
          </p:txBody>
        </p:sp>
        <p:sp>
          <p:nvSpPr>
            <p:cNvPr id="51" name="Freeform 114">
              <a:extLst>
                <a:ext uri="{FF2B5EF4-FFF2-40B4-BE49-F238E27FC236}">
                  <a16:creationId xmlns:a16="http://schemas.microsoft.com/office/drawing/2014/main" id="{8091BBB5-0E4F-DCBA-DA15-E418AA8CAF91}"/>
                </a:ext>
              </a:extLst>
            </p:cNvPr>
            <p:cNvSpPr/>
            <p:nvPr/>
          </p:nvSpPr>
          <p:spPr>
            <a:xfrm>
              <a:off x="2820847" y="6185001"/>
              <a:ext cx="3200" cy="228"/>
            </a:xfrm>
            <a:custGeom>
              <a:avLst/>
              <a:gdLst>
                <a:gd name="connsiteX0" fmla="*/ 3200 w 3200"/>
                <a:gd name="connsiteY0" fmla="*/ 228 h 228"/>
                <a:gd name="connsiteX1" fmla="*/ 0 w 3200"/>
                <a:gd name="connsiteY1" fmla="*/ 0 h 228"/>
                <a:gd name="connsiteX2" fmla="*/ 3200 w 3200"/>
                <a:gd name="connsiteY2" fmla="*/ 228 h 228"/>
              </a:gdLst>
              <a:ahLst/>
              <a:cxnLst>
                <a:cxn ang="0">
                  <a:pos x="connsiteX0" y="connsiteY0"/>
                </a:cxn>
                <a:cxn ang="0">
                  <a:pos x="connsiteX1" y="connsiteY1"/>
                </a:cxn>
                <a:cxn ang="0">
                  <a:pos x="connsiteX2" y="connsiteY2"/>
                </a:cxn>
              </a:cxnLst>
              <a:rect l="l" t="t" r="r" b="b"/>
              <a:pathLst>
                <a:path w="3200" h="228">
                  <a:moveTo>
                    <a:pt x="3200" y="228"/>
                  </a:moveTo>
                  <a:cubicBezTo>
                    <a:pt x="2057" y="228"/>
                    <a:pt x="914" y="0"/>
                    <a:pt x="0" y="0"/>
                  </a:cubicBezTo>
                  <a:cubicBezTo>
                    <a:pt x="914" y="228"/>
                    <a:pt x="2057" y="228"/>
                    <a:pt x="3200" y="228"/>
                  </a:cubicBezTo>
                  <a:close/>
                </a:path>
              </a:pathLst>
            </a:custGeom>
            <a:solidFill>
              <a:srgbClr val="FFFFFF"/>
            </a:solidFill>
            <a:ln w="2286" cap="flat">
              <a:noFill/>
              <a:prstDash val="solid"/>
              <a:miter/>
            </a:ln>
          </p:spPr>
          <p:txBody>
            <a:bodyPr rtlCol="0" anchor="ctr"/>
            <a:lstStyle/>
            <a:p>
              <a:endParaRPr lang="en-US"/>
            </a:p>
          </p:txBody>
        </p:sp>
        <p:sp>
          <p:nvSpPr>
            <p:cNvPr id="52" name="Freeform 115">
              <a:extLst>
                <a:ext uri="{FF2B5EF4-FFF2-40B4-BE49-F238E27FC236}">
                  <a16:creationId xmlns:a16="http://schemas.microsoft.com/office/drawing/2014/main" id="{1D145DF7-CD3D-2BF6-CE22-3382A365CE34}"/>
                </a:ext>
              </a:extLst>
            </p:cNvPr>
            <p:cNvSpPr/>
            <p:nvPr/>
          </p:nvSpPr>
          <p:spPr>
            <a:xfrm>
              <a:off x="2799130" y="6182258"/>
              <a:ext cx="2514" cy="685"/>
            </a:xfrm>
            <a:custGeom>
              <a:avLst/>
              <a:gdLst>
                <a:gd name="connsiteX0" fmla="*/ 0 w 2514"/>
                <a:gd name="connsiteY0" fmla="*/ 0 h 685"/>
                <a:gd name="connsiteX1" fmla="*/ 2515 w 2514"/>
                <a:gd name="connsiteY1" fmla="*/ 686 h 685"/>
                <a:gd name="connsiteX2" fmla="*/ 0 w 2514"/>
                <a:gd name="connsiteY2" fmla="*/ 0 h 685"/>
                <a:gd name="connsiteX3" fmla="*/ 0 w 2514"/>
                <a:gd name="connsiteY3" fmla="*/ 0 h 685"/>
              </a:gdLst>
              <a:ahLst/>
              <a:cxnLst>
                <a:cxn ang="0">
                  <a:pos x="connsiteX0" y="connsiteY0"/>
                </a:cxn>
                <a:cxn ang="0">
                  <a:pos x="connsiteX1" y="connsiteY1"/>
                </a:cxn>
                <a:cxn ang="0">
                  <a:pos x="connsiteX2" y="connsiteY2"/>
                </a:cxn>
                <a:cxn ang="0">
                  <a:pos x="connsiteX3" y="connsiteY3"/>
                </a:cxn>
              </a:cxnLst>
              <a:rect l="l" t="t" r="r" b="b"/>
              <a:pathLst>
                <a:path w="2514" h="685">
                  <a:moveTo>
                    <a:pt x="0" y="0"/>
                  </a:moveTo>
                  <a:cubicBezTo>
                    <a:pt x="686" y="229"/>
                    <a:pt x="1600" y="458"/>
                    <a:pt x="2515" y="686"/>
                  </a:cubicBezTo>
                  <a:cubicBezTo>
                    <a:pt x="1600" y="229"/>
                    <a:pt x="914" y="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53" name="Freeform 116">
              <a:extLst>
                <a:ext uri="{FF2B5EF4-FFF2-40B4-BE49-F238E27FC236}">
                  <a16:creationId xmlns:a16="http://schemas.microsoft.com/office/drawing/2014/main" id="{AA773B49-402A-AB5E-9CD7-6506B34B782A}"/>
                </a:ext>
              </a:extLst>
            </p:cNvPr>
            <p:cNvSpPr/>
            <p:nvPr/>
          </p:nvSpPr>
          <p:spPr>
            <a:xfrm>
              <a:off x="3566312" y="5717286"/>
              <a:ext cx="38862" cy="21945"/>
            </a:xfrm>
            <a:custGeom>
              <a:avLst/>
              <a:gdLst>
                <a:gd name="connsiteX0" fmla="*/ 38862 w 38862"/>
                <a:gd name="connsiteY0" fmla="*/ 0 h 21945"/>
                <a:gd name="connsiteX1" fmla="*/ 25832 w 38862"/>
                <a:gd name="connsiteY1" fmla="*/ 8001 h 21945"/>
                <a:gd name="connsiteX2" fmla="*/ 0 w 38862"/>
                <a:gd name="connsiteY2" fmla="*/ 21946 h 21945"/>
                <a:gd name="connsiteX3" fmla="*/ 25832 w 38862"/>
                <a:gd name="connsiteY3" fmla="*/ 8001 h 21945"/>
                <a:gd name="connsiteX4" fmla="*/ 38862 w 38862"/>
                <a:gd name="connsiteY4" fmla="*/ 0 h 2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 h="21945">
                  <a:moveTo>
                    <a:pt x="38862" y="0"/>
                  </a:moveTo>
                  <a:cubicBezTo>
                    <a:pt x="34519" y="2286"/>
                    <a:pt x="30175" y="5029"/>
                    <a:pt x="25832" y="8001"/>
                  </a:cubicBezTo>
                  <a:cubicBezTo>
                    <a:pt x="17602" y="13716"/>
                    <a:pt x="8915" y="18059"/>
                    <a:pt x="0" y="21946"/>
                  </a:cubicBezTo>
                  <a:cubicBezTo>
                    <a:pt x="8915" y="18059"/>
                    <a:pt x="17602" y="13487"/>
                    <a:pt x="25832" y="8001"/>
                  </a:cubicBezTo>
                  <a:cubicBezTo>
                    <a:pt x="30175" y="5029"/>
                    <a:pt x="34519" y="2515"/>
                    <a:pt x="38862" y="0"/>
                  </a:cubicBezTo>
                  <a:close/>
                </a:path>
              </a:pathLst>
            </a:custGeom>
            <a:solidFill>
              <a:srgbClr val="FFFFFF"/>
            </a:solidFill>
            <a:ln w="2286" cap="flat">
              <a:noFill/>
              <a:prstDash val="solid"/>
              <a:miter/>
            </a:ln>
          </p:spPr>
          <p:txBody>
            <a:bodyPr rtlCol="0" anchor="ctr"/>
            <a:lstStyle/>
            <a:p>
              <a:endParaRPr lang="en-US"/>
            </a:p>
          </p:txBody>
        </p:sp>
        <p:sp>
          <p:nvSpPr>
            <p:cNvPr id="54" name="Freeform 117">
              <a:extLst>
                <a:ext uri="{FF2B5EF4-FFF2-40B4-BE49-F238E27FC236}">
                  <a16:creationId xmlns:a16="http://schemas.microsoft.com/office/drawing/2014/main" id="{896BD684-2016-3CC9-BD2C-76491C51B4F5}"/>
                </a:ext>
              </a:extLst>
            </p:cNvPr>
            <p:cNvSpPr/>
            <p:nvPr/>
          </p:nvSpPr>
          <p:spPr>
            <a:xfrm>
              <a:off x="3499961" y="5696483"/>
              <a:ext cx="1428" cy="22860"/>
            </a:xfrm>
            <a:custGeom>
              <a:avLst/>
              <a:gdLst>
                <a:gd name="connsiteX0" fmla="*/ 514 w 1428"/>
                <a:gd name="connsiteY0" fmla="*/ 22860 h 22860"/>
                <a:gd name="connsiteX1" fmla="*/ 514 w 1428"/>
                <a:gd name="connsiteY1" fmla="*/ 8459 h 22860"/>
                <a:gd name="connsiteX2" fmla="*/ 1429 w 1428"/>
                <a:gd name="connsiteY2" fmla="*/ 0 h 22860"/>
                <a:gd name="connsiteX3" fmla="*/ 514 w 1428"/>
                <a:gd name="connsiteY3" fmla="*/ 8459 h 22860"/>
                <a:gd name="connsiteX4" fmla="*/ 514 w 1428"/>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22860">
                  <a:moveTo>
                    <a:pt x="514" y="22860"/>
                  </a:moveTo>
                  <a:cubicBezTo>
                    <a:pt x="-171" y="18517"/>
                    <a:pt x="-171" y="13488"/>
                    <a:pt x="514" y="8459"/>
                  </a:cubicBezTo>
                  <a:cubicBezTo>
                    <a:pt x="972" y="5715"/>
                    <a:pt x="1200" y="2744"/>
                    <a:pt x="1429" y="0"/>
                  </a:cubicBezTo>
                  <a:cubicBezTo>
                    <a:pt x="1200" y="2744"/>
                    <a:pt x="743" y="5715"/>
                    <a:pt x="514" y="8459"/>
                  </a:cubicBezTo>
                  <a:cubicBezTo>
                    <a:pt x="-171" y="13488"/>
                    <a:pt x="-171" y="18288"/>
                    <a:pt x="514" y="22860"/>
                  </a:cubicBezTo>
                  <a:close/>
                </a:path>
              </a:pathLst>
            </a:custGeom>
            <a:solidFill>
              <a:srgbClr val="FFFFFF"/>
            </a:solidFill>
            <a:ln w="2286" cap="flat">
              <a:noFill/>
              <a:prstDash val="solid"/>
              <a:miter/>
            </a:ln>
          </p:spPr>
          <p:txBody>
            <a:bodyPr rtlCol="0" anchor="ctr"/>
            <a:lstStyle/>
            <a:p>
              <a:endParaRPr lang="en-US"/>
            </a:p>
          </p:txBody>
        </p:sp>
        <p:sp>
          <p:nvSpPr>
            <p:cNvPr id="55" name="Freeform 118">
              <a:extLst>
                <a:ext uri="{FF2B5EF4-FFF2-40B4-BE49-F238E27FC236}">
                  <a16:creationId xmlns:a16="http://schemas.microsoft.com/office/drawing/2014/main" id="{A99D1A55-5739-2D43-A7F5-73FD077F6773}"/>
                </a:ext>
              </a:extLst>
            </p:cNvPr>
            <p:cNvSpPr/>
            <p:nvPr/>
          </p:nvSpPr>
          <p:spPr>
            <a:xfrm>
              <a:off x="2757525" y="6042812"/>
              <a:ext cx="2286" cy="11658"/>
            </a:xfrm>
            <a:custGeom>
              <a:avLst/>
              <a:gdLst>
                <a:gd name="connsiteX0" fmla="*/ 0 w 2286"/>
                <a:gd name="connsiteY0" fmla="*/ 11659 h 11658"/>
                <a:gd name="connsiteX1" fmla="*/ 0 w 2286"/>
                <a:gd name="connsiteY1" fmla="*/ 0 h 11658"/>
                <a:gd name="connsiteX2" fmla="*/ 0 w 2286"/>
                <a:gd name="connsiteY2" fmla="*/ 11659 h 11658"/>
              </a:gdLst>
              <a:ahLst/>
              <a:cxnLst>
                <a:cxn ang="0">
                  <a:pos x="connsiteX0" y="connsiteY0"/>
                </a:cxn>
                <a:cxn ang="0">
                  <a:pos x="connsiteX1" y="connsiteY1"/>
                </a:cxn>
                <a:cxn ang="0">
                  <a:pos x="connsiteX2" y="connsiteY2"/>
                </a:cxn>
              </a:cxnLst>
              <a:rect l="l" t="t" r="r" b="b"/>
              <a:pathLst>
                <a:path w="2286" h="11658">
                  <a:moveTo>
                    <a:pt x="0" y="11659"/>
                  </a:moveTo>
                  <a:cubicBezTo>
                    <a:pt x="0" y="7773"/>
                    <a:pt x="0" y="3887"/>
                    <a:pt x="0" y="0"/>
                  </a:cubicBezTo>
                  <a:cubicBezTo>
                    <a:pt x="0" y="3887"/>
                    <a:pt x="0" y="7773"/>
                    <a:pt x="0" y="11659"/>
                  </a:cubicBezTo>
                  <a:close/>
                </a:path>
              </a:pathLst>
            </a:custGeom>
            <a:solidFill>
              <a:srgbClr val="FFFFFF"/>
            </a:solidFill>
            <a:ln w="2286" cap="flat">
              <a:noFill/>
              <a:prstDash val="solid"/>
              <a:miter/>
            </a:ln>
          </p:spPr>
          <p:txBody>
            <a:bodyPr rtlCol="0" anchor="ctr"/>
            <a:lstStyle/>
            <a:p>
              <a:endParaRPr lang="en-US"/>
            </a:p>
          </p:txBody>
        </p:sp>
        <p:sp>
          <p:nvSpPr>
            <p:cNvPr id="56" name="Freeform 119">
              <a:extLst>
                <a:ext uri="{FF2B5EF4-FFF2-40B4-BE49-F238E27FC236}">
                  <a16:creationId xmlns:a16="http://schemas.microsoft.com/office/drawing/2014/main" id="{9C06D3FA-3851-5115-73B2-AB112F1E516F}"/>
                </a:ext>
              </a:extLst>
            </p:cNvPr>
            <p:cNvSpPr/>
            <p:nvPr/>
          </p:nvSpPr>
          <p:spPr>
            <a:xfrm>
              <a:off x="3689985" y="5704255"/>
              <a:ext cx="46405" cy="18973"/>
            </a:xfrm>
            <a:custGeom>
              <a:avLst/>
              <a:gdLst>
                <a:gd name="connsiteX0" fmla="*/ 46406 w 46405"/>
                <a:gd name="connsiteY0" fmla="*/ 18974 h 18973"/>
                <a:gd name="connsiteX1" fmla="*/ 14859 w 46405"/>
                <a:gd name="connsiteY1" fmla="*/ 3200 h 18973"/>
                <a:gd name="connsiteX2" fmla="*/ 0 w 46405"/>
                <a:gd name="connsiteY2" fmla="*/ 0 h 18973"/>
                <a:gd name="connsiteX3" fmla="*/ 14859 w 46405"/>
                <a:gd name="connsiteY3" fmla="*/ 3200 h 18973"/>
                <a:gd name="connsiteX4" fmla="*/ 46406 w 46405"/>
                <a:gd name="connsiteY4" fmla="*/ 18974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5" h="18973">
                  <a:moveTo>
                    <a:pt x="46406" y="18974"/>
                  </a:moveTo>
                  <a:cubicBezTo>
                    <a:pt x="36805" y="11658"/>
                    <a:pt x="26060" y="6401"/>
                    <a:pt x="14859" y="3200"/>
                  </a:cubicBezTo>
                  <a:cubicBezTo>
                    <a:pt x="9830" y="1829"/>
                    <a:pt x="5029" y="686"/>
                    <a:pt x="0" y="0"/>
                  </a:cubicBezTo>
                  <a:cubicBezTo>
                    <a:pt x="4801" y="914"/>
                    <a:pt x="9830" y="1829"/>
                    <a:pt x="14859" y="3200"/>
                  </a:cubicBezTo>
                  <a:cubicBezTo>
                    <a:pt x="26060" y="6172"/>
                    <a:pt x="36805" y="11430"/>
                    <a:pt x="46406" y="18974"/>
                  </a:cubicBezTo>
                  <a:close/>
                </a:path>
              </a:pathLst>
            </a:custGeom>
            <a:solidFill>
              <a:srgbClr val="FFFFFF"/>
            </a:solidFill>
            <a:ln w="2286" cap="flat">
              <a:noFill/>
              <a:prstDash val="solid"/>
              <a:miter/>
            </a:ln>
          </p:spPr>
          <p:txBody>
            <a:bodyPr rtlCol="0" anchor="ctr"/>
            <a:lstStyle/>
            <a:p>
              <a:endParaRPr lang="en-US"/>
            </a:p>
          </p:txBody>
        </p:sp>
        <p:sp>
          <p:nvSpPr>
            <p:cNvPr id="57" name="Freeform 120">
              <a:extLst>
                <a:ext uri="{FF2B5EF4-FFF2-40B4-BE49-F238E27FC236}">
                  <a16:creationId xmlns:a16="http://schemas.microsoft.com/office/drawing/2014/main" id="{1B6C9EA5-074E-035D-C219-CB202BCFCC25}"/>
                </a:ext>
              </a:extLst>
            </p:cNvPr>
            <p:cNvSpPr/>
            <p:nvPr/>
          </p:nvSpPr>
          <p:spPr>
            <a:xfrm>
              <a:off x="3467785" y="6158484"/>
              <a:ext cx="10515" cy="15087"/>
            </a:xfrm>
            <a:custGeom>
              <a:avLst/>
              <a:gdLst>
                <a:gd name="connsiteX0" fmla="*/ 0 w 10515"/>
                <a:gd name="connsiteY0" fmla="*/ 15088 h 15087"/>
                <a:gd name="connsiteX1" fmla="*/ 6858 w 10515"/>
                <a:gd name="connsiteY1" fmla="*/ 6401 h 15087"/>
                <a:gd name="connsiteX2" fmla="*/ 10516 w 10515"/>
                <a:gd name="connsiteY2" fmla="*/ 0 h 15087"/>
                <a:gd name="connsiteX3" fmla="*/ 6858 w 10515"/>
                <a:gd name="connsiteY3" fmla="*/ 6401 h 15087"/>
                <a:gd name="connsiteX4" fmla="*/ 0 w 10515"/>
                <a:gd name="connsiteY4" fmla="*/ 15088 h 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 h="15087">
                  <a:moveTo>
                    <a:pt x="0" y="15088"/>
                  </a:moveTo>
                  <a:cubicBezTo>
                    <a:pt x="2515" y="12573"/>
                    <a:pt x="4572" y="9601"/>
                    <a:pt x="6858" y="6401"/>
                  </a:cubicBezTo>
                  <a:cubicBezTo>
                    <a:pt x="8230" y="4343"/>
                    <a:pt x="9601" y="2057"/>
                    <a:pt x="10516" y="0"/>
                  </a:cubicBezTo>
                  <a:cubicBezTo>
                    <a:pt x="9373" y="2286"/>
                    <a:pt x="8230" y="4343"/>
                    <a:pt x="6858" y="6401"/>
                  </a:cubicBezTo>
                  <a:cubicBezTo>
                    <a:pt x="4572" y="9830"/>
                    <a:pt x="2286" y="12573"/>
                    <a:pt x="0" y="15088"/>
                  </a:cubicBezTo>
                  <a:close/>
                </a:path>
              </a:pathLst>
            </a:custGeom>
            <a:solidFill>
              <a:srgbClr val="FFFFFF"/>
            </a:solidFill>
            <a:ln w="2286" cap="flat">
              <a:noFill/>
              <a:prstDash val="solid"/>
              <a:miter/>
            </a:ln>
          </p:spPr>
          <p:txBody>
            <a:bodyPr rtlCol="0" anchor="ctr"/>
            <a:lstStyle/>
            <a:p>
              <a:endParaRPr lang="en-US"/>
            </a:p>
          </p:txBody>
        </p:sp>
        <p:sp>
          <p:nvSpPr>
            <p:cNvPr id="58" name="Freeform 121">
              <a:extLst>
                <a:ext uri="{FF2B5EF4-FFF2-40B4-BE49-F238E27FC236}">
                  <a16:creationId xmlns:a16="http://schemas.microsoft.com/office/drawing/2014/main" id="{91AB2792-494A-63FF-609F-4E1F7F9546D8}"/>
                </a:ext>
              </a:extLst>
            </p:cNvPr>
            <p:cNvSpPr/>
            <p:nvPr/>
          </p:nvSpPr>
          <p:spPr>
            <a:xfrm>
              <a:off x="3583914" y="5926912"/>
              <a:ext cx="91211" cy="18489"/>
            </a:xfrm>
            <a:custGeom>
              <a:avLst/>
              <a:gdLst>
                <a:gd name="connsiteX0" fmla="*/ 14402 w 91211"/>
                <a:gd name="connsiteY0" fmla="*/ 5944 h 18489"/>
                <a:gd name="connsiteX1" fmla="*/ 0 w 91211"/>
                <a:gd name="connsiteY1" fmla="*/ 0 h 18489"/>
                <a:gd name="connsiteX2" fmla="*/ 14402 w 91211"/>
                <a:gd name="connsiteY2" fmla="*/ 5944 h 18489"/>
                <a:gd name="connsiteX3" fmla="*/ 91211 w 91211"/>
                <a:gd name="connsiteY3" fmla="*/ 18288 h 18489"/>
                <a:gd name="connsiteX4" fmla="*/ 14402 w 91211"/>
                <a:gd name="connsiteY4" fmla="*/ 5944 h 1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1" h="18489">
                  <a:moveTo>
                    <a:pt x="14402" y="5944"/>
                  </a:moveTo>
                  <a:cubicBezTo>
                    <a:pt x="9830" y="3429"/>
                    <a:pt x="4801" y="1372"/>
                    <a:pt x="0" y="0"/>
                  </a:cubicBezTo>
                  <a:cubicBezTo>
                    <a:pt x="4801" y="1600"/>
                    <a:pt x="9601" y="3658"/>
                    <a:pt x="14402" y="5944"/>
                  </a:cubicBezTo>
                  <a:cubicBezTo>
                    <a:pt x="44806" y="15545"/>
                    <a:pt x="70180" y="19203"/>
                    <a:pt x="91211" y="18288"/>
                  </a:cubicBezTo>
                  <a:cubicBezTo>
                    <a:pt x="69952" y="19431"/>
                    <a:pt x="44577" y="15774"/>
                    <a:pt x="14402" y="5944"/>
                  </a:cubicBezTo>
                  <a:close/>
                </a:path>
              </a:pathLst>
            </a:custGeom>
            <a:solidFill>
              <a:srgbClr val="FFFFFF"/>
            </a:solidFill>
            <a:ln w="2286" cap="flat">
              <a:noFill/>
              <a:prstDash val="solid"/>
              <a:miter/>
            </a:ln>
          </p:spPr>
          <p:txBody>
            <a:bodyPr rtlCol="0" anchor="ctr"/>
            <a:lstStyle/>
            <a:p>
              <a:endParaRPr lang="en-US"/>
            </a:p>
          </p:txBody>
        </p:sp>
        <p:sp>
          <p:nvSpPr>
            <p:cNvPr id="59" name="Freeform 122">
              <a:extLst>
                <a:ext uri="{FF2B5EF4-FFF2-40B4-BE49-F238E27FC236}">
                  <a16:creationId xmlns:a16="http://schemas.microsoft.com/office/drawing/2014/main" id="{9734FDE8-2EFD-AD56-BA41-CA99E17C2043}"/>
                </a:ext>
              </a:extLst>
            </p:cNvPr>
            <p:cNvSpPr/>
            <p:nvPr/>
          </p:nvSpPr>
          <p:spPr>
            <a:xfrm>
              <a:off x="2881884" y="6187744"/>
              <a:ext cx="4800" cy="228"/>
            </a:xfrm>
            <a:custGeom>
              <a:avLst/>
              <a:gdLst>
                <a:gd name="connsiteX0" fmla="*/ 4801 w 4800"/>
                <a:gd name="connsiteY0" fmla="*/ 228 h 228"/>
                <a:gd name="connsiteX1" fmla="*/ 0 w 4800"/>
                <a:gd name="connsiteY1" fmla="*/ 0 h 228"/>
                <a:gd name="connsiteX2" fmla="*/ 4801 w 4800"/>
                <a:gd name="connsiteY2" fmla="*/ 228 h 228"/>
              </a:gdLst>
              <a:ahLst/>
              <a:cxnLst>
                <a:cxn ang="0">
                  <a:pos x="connsiteX0" y="connsiteY0"/>
                </a:cxn>
                <a:cxn ang="0">
                  <a:pos x="connsiteX1" y="connsiteY1"/>
                </a:cxn>
                <a:cxn ang="0">
                  <a:pos x="connsiteX2" y="connsiteY2"/>
                </a:cxn>
              </a:cxnLst>
              <a:rect l="l" t="t" r="r" b="b"/>
              <a:pathLst>
                <a:path w="4800" h="228">
                  <a:moveTo>
                    <a:pt x="4801" y="228"/>
                  </a:moveTo>
                  <a:cubicBezTo>
                    <a:pt x="3200" y="228"/>
                    <a:pt x="1600" y="228"/>
                    <a:pt x="0" y="0"/>
                  </a:cubicBezTo>
                  <a:cubicBezTo>
                    <a:pt x="1600" y="228"/>
                    <a:pt x="3200" y="228"/>
                    <a:pt x="4801" y="228"/>
                  </a:cubicBezTo>
                  <a:close/>
                </a:path>
              </a:pathLst>
            </a:custGeom>
            <a:solidFill>
              <a:srgbClr val="FFFFFF"/>
            </a:solidFill>
            <a:ln w="2286" cap="flat">
              <a:noFill/>
              <a:prstDash val="solid"/>
              <a:miter/>
            </a:ln>
          </p:spPr>
          <p:txBody>
            <a:bodyPr rtlCol="0" anchor="ctr"/>
            <a:lstStyle/>
            <a:p>
              <a:endParaRPr lang="en-US"/>
            </a:p>
          </p:txBody>
        </p:sp>
        <p:sp>
          <p:nvSpPr>
            <p:cNvPr id="60" name="Freeform 123">
              <a:extLst>
                <a:ext uri="{FF2B5EF4-FFF2-40B4-BE49-F238E27FC236}">
                  <a16:creationId xmlns:a16="http://schemas.microsoft.com/office/drawing/2014/main" id="{697A7281-938C-61EC-D543-058A26B43DA6}"/>
                </a:ext>
              </a:extLst>
            </p:cNvPr>
            <p:cNvSpPr/>
            <p:nvPr/>
          </p:nvSpPr>
          <p:spPr>
            <a:xfrm>
              <a:off x="3668039" y="5702198"/>
              <a:ext cx="21945" cy="2057"/>
            </a:xfrm>
            <a:custGeom>
              <a:avLst/>
              <a:gdLst>
                <a:gd name="connsiteX0" fmla="*/ 0 w 21945"/>
                <a:gd name="connsiteY0" fmla="*/ 0 h 2057"/>
                <a:gd name="connsiteX1" fmla="*/ 21946 w 21945"/>
                <a:gd name="connsiteY1" fmla="*/ 2058 h 2057"/>
                <a:gd name="connsiteX2" fmla="*/ 0 w 21945"/>
                <a:gd name="connsiteY2" fmla="*/ 0 h 2057"/>
              </a:gdLst>
              <a:ahLst/>
              <a:cxnLst>
                <a:cxn ang="0">
                  <a:pos x="connsiteX0" y="connsiteY0"/>
                </a:cxn>
                <a:cxn ang="0">
                  <a:pos x="connsiteX1" y="connsiteY1"/>
                </a:cxn>
                <a:cxn ang="0">
                  <a:pos x="connsiteX2" y="connsiteY2"/>
                </a:cxn>
              </a:cxnLst>
              <a:rect l="l" t="t" r="r" b="b"/>
              <a:pathLst>
                <a:path w="21945" h="2057">
                  <a:moveTo>
                    <a:pt x="0" y="0"/>
                  </a:moveTo>
                  <a:cubicBezTo>
                    <a:pt x="7315" y="0"/>
                    <a:pt x="14630" y="915"/>
                    <a:pt x="21946" y="2058"/>
                  </a:cubicBezTo>
                  <a:cubicBezTo>
                    <a:pt x="14402" y="686"/>
                    <a:pt x="7087" y="0"/>
                    <a:pt x="0" y="0"/>
                  </a:cubicBezTo>
                  <a:close/>
                </a:path>
              </a:pathLst>
            </a:custGeom>
            <a:solidFill>
              <a:srgbClr val="FFFFFF"/>
            </a:solidFill>
            <a:ln w="2286" cap="flat">
              <a:noFill/>
              <a:prstDash val="solid"/>
              <a:miter/>
            </a:ln>
          </p:spPr>
          <p:txBody>
            <a:bodyPr rtlCol="0" anchor="ctr"/>
            <a:lstStyle/>
            <a:p>
              <a:endParaRPr lang="en-US"/>
            </a:p>
          </p:txBody>
        </p:sp>
        <p:sp>
          <p:nvSpPr>
            <p:cNvPr id="61" name="Freeform 124">
              <a:extLst>
                <a:ext uri="{FF2B5EF4-FFF2-40B4-BE49-F238E27FC236}">
                  <a16:creationId xmlns:a16="http://schemas.microsoft.com/office/drawing/2014/main" id="{387A0BBD-6F5D-8D7C-B3F9-30EF084BCFFA}"/>
                </a:ext>
              </a:extLst>
            </p:cNvPr>
            <p:cNvSpPr/>
            <p:nvPr/>
          </p:nvSpPr>
          <p:spPr>
            <a:xfrm>
              <a:off x="3605174" y="5706541"/>
              <a:ext cx="27203" cy="10744"/>
            </a:xfrm>
            <a:custGeom>
              <a:avLst/>
              <a:gdLst>
                <a:gd name="connsiteX0" fmla="*/ 0 w 27203"/>
                <a:gd name="connsiteY0" fmla="*/ 10744 h 10744"/>
                <a:gd name="connsiteX1" fmla="*/ 27203 w 27203"/>
                <a:gd name="connsiteY1" fmla="*/ 0 h 10744"/>
                <a:gd name="connsiteX2" fmla="*/ 0 w 27203"/>
                <a:gd name="connsiteY2" fmla="*/ 10744 h 10744"/>
              </a:gdLst>
              <a:ahLst/>
              <a:cxnLst>
                <a:cxn ang="0">
                  <a:pos x="connsiteX0" y="connsiteY0"/>
                </a:cxn>
                <a:cxn ang="0">
                  <a:pos x="connsiteX1" y="connsiteY1"/>
                </a:cxn>
                <a:cxn ang="0">
                  <a:pos x="connsiteX2" y="connsiteY2"/>
                </a:cxn>
              </a:cxnLst>
              <a:rect l="l" t="t" r="r" b="b"/>
              <a:pathLst>
                <a:path w="27203" h="10744">
                  <a:moveTo>
                    <a:pt x="0" y="10744"/>
                  </a:moveTo>
                  <a:cubicBezTo>
                    <a:pt x="8915" y="5943"/>
                    <a:pt x="17831" y="2514"/>
                    <a:pt x="27203" y="0"/>
                  </a:cubicBezTo>
                  <a:cubicBezTo>
                    <a:pt x="18059" y="2514"/>
                    <a:pt x="8915" y="6172"/>
                    <a:pt x="0" y="10744"/>
                  </a:cubicBezTo>
                  <a:close/>
                </a:path>
              </a:pathLst>
            </a:custGeom>
            <a:solidFill>
              <a:srgbClr val="FFFFFF"/>
            </a:solidFill>
            <a:ln w="2286" cap="flat">
              <a:noFill/>
              <a:prstDash val="solid"/>
              <a:miter/>
            </a:ln>
          </p:spPr>
          <p:txBody>
            <a:bodyPr rtlCol="0" anchor="ctr"/>
            <a:lstStyle/>
            <a:p>
              <a:endParaRPr lang="en-US"/>
            </a:p>
          </p:txBody>
        </p:sp>
        <p:sp>
          <p:nvSpPr>
            <p:cNvPr id="62" name="Freeform 125">
              <a:extLst>
                <a:ext uri="{FF2B5EF4-FFF2-40B4-BE49-F238E27FC236}">
                  <a16:creationId xmlns:a16="http://schemas.microsoft.com/office/drawing/2014/main" id="{62BCC1A0-CCC2-EA9A-86F6-2EADF1F2D3C0}"/>
                </a:ext>
              </a:extLst>
            </p:cNvPr>
            <p:cNvSpPr/>
            <p:nvPr/>
          </p:nvSpPr>
          <p:spPr>
            <a:xfrm>
              <a:off x="3744620" y="5730316"/>
              <a:ext cx="9829" cy="11430"/>
            </a:xfrm>
            <a:custGeom>
              <a:avLst/>
              <a:gdLst>
                <a:gd name="connsiteX0" fmla="*/ 0 w 9829"/>
                <a:gd name="connsiteY0" fmla="*/ 0 h 11430"/>
                <a:gd name="connsiteX1" fmla="*/ 9830 w 9829"/>
                <a:gd name="connsiteY1" fmla="*/ 11430 h 11430"/>
                <a:gd name="connsiteX2" fmla="*/ 0 w 9829"/>
                <a:gd name="connsiteY2" fmla="*/ 0 h 11430"/>
              </a:gdLst>
              <a:ahLst/>
              <a:cxnLst>
                <a:cxn ang="0">
                  <a:pos x="connsiteX0" y="connsiteY0"/>
                </a:cxn>
                <a:cxn ang="0">
                  <a:pos x="connsiteX1" y="connsiteY1"/>
                </a:cxn>
                <a:cxn ang="0">
                  <a:pos x="connsiteX2" y="connsiteY2"/>
                </a:cxn>
              </a:cxnLst>
              <a:rect l="l" t="t" r="r" b="b"/>
              <a:pathLst>
                <a:path w="9829" h="11430">
                  <a:moveTo>
                    <a:pt x="0" y="0"/>
                  </a:moveTo>
                  <a:cubicBezTo>
                    <a:pt x="3429" y="3429"/>
                    <a:pt x="6858" y="7315"/>
                    <a:pt x="9830" y="11430"/>
                  </a:cubicBezTo>
                  <a:cubicBezTo>
                    <a:pt x="6629" y="7315"/>
                    <a:pt x="3429" y="3658"/>
                    <a:pt x="0" y="0"/>
                  </a:cubicBezTo>
                  <a:close/>
                </a:path>
              </a:pathLst>
            </a:custGeom>
            <a:solidFill>
              <a:srgbClr val="FFFFFF"/>
            </a:solidFill>
            <a:ln w="2286" cap="flat">
              <a:noFill/>
              <a:prstDash val="solid"/>
              <a:miter/>
            </a:ln>
          </p:spPr>
          <p:txBody>
            <a:bodyPr rtlCol="0" anchor="ctr"/>
            <a:lstStyle/>
            <a:p>
              <a:endParaRPr lang="en-US"/>
            </a:p>
          </p:txBody>
        </p:sp>
        <p:sp>
          <p:nvSpPr>
            <p:cNvPr id="63" name="Freeform 126">
              <a:extLst>
                <a:ext uri="{FF2B5EF4-FFF2-40B4-BE49-F238E27FC236}">
                  <a16:creationId xmlns:a16="http://schemas.microsoft.com/office/drawing/2014/main" id="{0863C26E-9A60-30E2-49F0-EC63FD0966CD}"/>
                </a:ext>
              </a:extLst>
            </p:cNvPr>
            <p:cNvSpPr/>
            <p:nvPr/>
          </p:nvSpPr>
          <p:spPr>
            <a:xfrm>
              <a:off x="3754221" y="5741746"/>
              <a:ext cx="6400" cy="9829"/>
            </a:xfrm>
            <a:custGeom>
              <a:avLst/>
              <a:gdLst>
                <a:gd name="connsiteX0" fmla="*/ 0 w 6400"/>
                <a:gd name="connsiteY0" fmla="*/ 0 h 9829"/>
                <a:gd name="connsiteX1" fmla="*/ 6401 w 6400"/>
                <a:gd name="connsiteY1" fmla="*/ 9830 h 9829"/>
                <a:gd name="connsiteX2" fmla="*/ 0 w 6400"/>
                <a:gd name="connsiteY2" fmla="*/ 0 h 9829"/>
              </a:gdLst>
              <a:ahLst/>
              <a:cxnLst>
                <a:cxn ang="0">
                  <a:pos x="connsiteX0" y="connsiteY0"/>
                </a:cxn>
                <a:cxn ang="0">
                  <a:pos x="connsiteX1" y="connsiteY1"/>
                </a:cxn>
                <a:cxn ang="0">
                  <a:pos x="connsiteX2" y="connsiteY2"/>
                </a:cxn>
              </a:cxnLst>
              <a:rect l="l" t="t" r="r" b="b"/>
              <a:pathLst>
                <a:path w="6400" h="9829">
                  <a:moveTo>
                    <a:pt x="0" y="0"/>
                  </a:moveTo>
                  <a:cubicBezTo>
                    <a:pt x="2286" y="3201"/>
                    <a:pt x="4343" y="6401"/>
                    <a:pt x="6401" y="9830"/>
                  </a:cubicBezTo>
                  <a:cubicBezTo>
                    <a:pt x="4343" y="6630"/>
                    <a:pt x="2286" y="3201"/>
                    <a:pt x="0" y="0"/>
                  </a:cubicBezTo>
                  <a:close/>
                </a:path>
              </a:pathLst>
            </a:custGeom>
            <a:solidFill>
              <a:srgbClr val="FFFFFF"/>
            </a:solidFill>
            <a:ln w="2286" cap="flat">
              <a:noFill/>
              <a:prstDash val="solid"/>
              <a:miter/>
            </a:ln>
          </p:spPr>
          <p:txBody>
            <a:bodyPr rtlCol="0" anchor="ctr"/>
            <a:lstStyle/>
            <a:p>
              <a:endParaRPr lang="en-US"/>
            </a:p>
          </p:txBody>
        </p:sp>
        <p:sp>
          <p:nvSpPr>
            <p:cNvPr id="64" name="Freeform 127">
              <a:extLst>
                <a:ext uri="{FF2B5EF4-FFF2-40B4-BE49-F238E27FC236}">
                  <a16:creationId xmlns:a16="http://schemas.microsoft.com/office/drawing/2014/main" id="{E4C1E361-5FB9-1674-ACEA-04829E066B97}"/>
                </a:ext>
              </a:extLst>
            </p:cNvPr>
            <p:cNvSpPr/>
            <p:nvPr/>
          </p:nvSpPr>
          <p:spPr>
            <a:xfrm>
              <a:off x="3512362" y="5742203"/>
              <a:ext cx="3657" cy="2514"/>
            </a:xfrm>
            <a:custGeom>
              <a:avLst/>
              <a:gdLst>
                <a:gd name="connsiteX0" fmla="*/ 0 w 3657"/>
                <a:gd name="connsiteY0" fmla="*/ 0 h 2514"/>
                <a:gd name="connsiteX1" fmla="*/ 3658 w 3657"/>
                <a:gd name="connsiteY1" fmla="*/ 2515 h 2514"/>
                <a:gd name="connsiteX2" fmla="*/ 0 w 3657"/>
                <a:gd name="connsiteY2" fmla="*/ 0 h 2514"/>
              </a:gdLst>
              <a:ahLst/>
              <a:cxnLst>
                <a:cxn ang="0">
                  <a:pos x="connsiteX0" y="connsiteY0"/>
                </a:cxn>
                <a:cxn ang="0">
                  <a:pos x="connsiteX1" y="connsiteY1"/>
                </a:cxn>
                <a:cxn ang="0">
                  <a:pos x="connsiteX2" y="connsiteY2"/>
                </a:cxn>
              </a:cxnLst>
              <a:rect l="l" t="t" r="r" b="b"/>
              <a:pathLst>
                <a:path w="3657" h="2514">
                  <a:moveTo>
                    <a:pt x="0" y="0"/>
                  </a:moveTo>
                  <a:cubicBezTo>
                    <a:pt x="1143" y="915"/>
                    <a:pt x="2286" y="1829"/>
                    <a:pt x="3658" y="2515"/>
                  </a:cubicBezTo>
                  <a:cubicBezTo>
                    <a:pt x="2286" y="1829"/>
                    <a:pt x="1143" y="915"/>
                    <a:pt x="0" y="0"/>
                  </a:cubicBezTo>
                  <a:close/>
                </a:path>
              </a:pathLst>
            </a:custGeom>
            <a:solidFill>
              <a:srgbClr val="FFFFFF"/>
            </a:solidFill>
            <a:ln w="2286" cap="flat">
              <a:noFill/>
              <a:prstDash val="solid"/>
              <a:miter/>
            </a:ln>
          </p:spPr>
          <p:txBody>
            <a:bodyPr rtlCol="0" anchor="ctr"/>
            <a:lstStyle/>
            <a:p>
              <a:endParaRPr lang="en-US"/>
            </a:p>
          </p:txBody>
        </p:sp>
        <p:sp>
          <p:nvSpPr>
            <p:cNvPr id="65" name="Freeform 128">
              <a:extLst>
                <a:ext uri="{FF2B5EF4-FFF2-40B4-BE49-F238E27FC236}">
                  <a16:creationId xmlns:a16="http://schemas.microsoft.com/office/drawing/2014/main" id="{5F156C07-EC06-05F4-4C7E-BA76227D261E}"/>
                </a:ext>
              </a:extLst>
            </p:cNvPr>
            <p:cNvSpPr/>
            <p:nvPr/>
          </p:nvSpPr>
          <p:spPr>
            <a:xfrm>
              <a:off x="3501161" y="5978575"/>
              <a:ext cx="1371" cy="14630"/>
            </a:xfrm>
            <a:custGeom>
              <a:avLst/>
              <a:gdLst>
                <a:gd name="connsiteX0" fmla="*/ 1372 w 1371"/>
                <a:gd name="connsiteY0" fmla="*/ 0 h 14630"/>
                <a:gd name="connsiteX1" fmla="*/ 0 w 1371"/>
                <a:gd name="connsiteY1" fmla="*/ 14630 h 14630"/>
                <a:gd name="connsiteX2" fmla="*/ 1372 w 1371"/>
                <a:gd name="connsiteY2" fmla="*/ 0 h 14630"/>
              </a:gdLst>
              <a:ahLst/>
              <a:cxnLst>
                <a:cxn ang="0">
                  <a:pos x="connsiteX0" y="connsiteY0"/>
                </a:cxn>
                <a:cxn ang="0">
                  <a:pos x="connsiteX1" y="connsiteY1"/>
                </a:cxn>
                <a:cxn ang="0">
                  <a:pos x="connsiteX2" y="connsiteY2"/>
                </a:cxn>
              </a:cxnLst>
              <a:rect l="l" t="t" r="r" b="b"/>
              <a:pathLst>
                <a:path w="1371" h="14630">
                  <a:moveTo>
                    <a:pt x="1372" y="0"/>
                  </a:moveTo>
                  <a:cubicBezTo>
                    <a:pt x="686" y="4800"/>
                    <a:pt x="229" y="9830"/>
                    <a:pt x="0" y="14630"/>
                  </a:cubicBezTo>
                  <a:cubicBezTo>
                    <a:pt x="229" y="9601"/>
                    <a:pt x="914" y="4800"/>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129">
              <a:extLst>
                <a:ext uri="{FF2B5EF4-FFF2-40B4-BE49-F238E27FC236}">
                  <a16:creationId xmlns:a16="http://schemas.microsoft.com/office/drawing/2014/main" id="{A5685826-0A6C-1FEB-0CDD-15443761EDEC}"/>
                </a:ext>
              </a:extLst>
            </p:cNvPr>
            <p:cNvSpPr/>
            <p:nvPr/>
          </p:nvSpPr>
          <p:spPr>
            <a:xfrm>
              <a:off x="3501390" y="5671108"/>
              <a:ext cx="2286" cy="25374"/>
            </a:xfrm>
            <a:custGeom>
              <a:avLst/>
              <a:gdLst>
                <a:gd name="connsiteX0" fmla="*/ 2286 w 2286"/>
                <a:gd name="connsiteY0" fmla="*/ 0 h 25374"/>
                <a:gd name="connsiteX1" fmla="*/ 0 w 2286"/>
                <a:gd name="connsiteY1" fmla="*/ 25374 h 25374"/>
                <a:gd name="connsiteX2" fmla="*/ 2286 w 2286"/>
                <a:gd name="connsiteY2" fmla="*/ 0 h 25374"/>
              </a:gdLst>
              <a:ahLst/>
              <a:cxnLst>
                <a:cxn ang="0">
                  <a:pos x="connsiteX0" y="connsiteY0"/>
                </a:cxn>
                <a:cxn ang="0">
                  <a:pos x="connsiteX1" y="connsiteY1"/>
                </a:cxn>
                <a:cxn ang="0">
                  <a:pos x="connsiteX2" y="connsiteY2"/>
                </a:cxn>
              </a:cxnLst>
              <a:rect l="l" t="t" r="r" b="b"/>
              <a:pathLst>
                <a:path w="2286" h="25374">
                  <a:moveTo>
                    <a:pt x="2286" y="0"/>
                  </a:moveTo>
                  <a:cubicBezTo>
                    <a:pt x="1829" y="8458"/>
                    <a:pt x="914" y="16916"/>
                    <a:pt x="0" y="25374"/>
                  </a:cubicBezTo>
                  <a:cubicBezTo>
                    <a:pt x="914" y="16916"/>
                    <a:pt x="1829" y="8458"/>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130">
              <a:extLst>
                <a:ext uri="{FF2B5EF4-FFF2-40B4-BE49-F238E27FC236}">
                  <a16:creationId xmlns:a16="http://schemas.microsoft.com/office/drawing/2014/main" id="{1EDCD089-9522-431A-79F1-82A5ADB4B0DC}"/>
                </a:ext>
              </a:extLst>
            </p:cNvPr>
            <p:cNvSpPr/>
            <p:nvPr/>
          </p:nvSpPr>
          <p:spPr>
            <a:xfrm>
              <a:off x="3537966" y="5923940"/>
              <a:ext cx="7772" cy="914"/>
            </a:xfrm>
            <a:custGeom>
              <a:avLst/>
              <a:gdLst>
                <a:gd name="connsiteX0" fmla="*/ 7772 w 7772"/>
                <a:gd name="connsiteY0" fmla="*/ 0 h 914"/>
                <a:gd name="connsiteX1" fmla="*/ 0 w 7772"/>
                <a:gd name="connsiteY1" fmla="*/ 915 h 914"/>
                <a:gd name="connsiteX2" fmla="*/ 7772 w 7772"/>
                <a:gd name="connsiteY2" fmla="*/ 0 h 914"/>
              </a:gdLst>
              <a:ahLst/>
              <a:cxnLst>
                <a:cxn ang="0">
                  <a:pos x="connsiteX0" y="connsiteY0"/>
                </a:cxn>
                <a:cxn ang="0">
                  <a:pos x="connsiteX1" y="connsiteY1"/>
                </a:cxn>
                <a:cxn ang="0">
                  <a:pos x="connsiteX2" y="connsiteY2"/>
                </a:cxn>
              </a:cxnLst>
              <a:rect l="l" t="t" r="r" b="b"/>
              <a:pathLst>
                <a:path w="7772" h="914">
                  <a:moveTo>
                    <a:pt x="7772" y="0"/>
                  </a:moveTo>
                  <a:cubicBezTo>
                    <a:pt x="5258" y="229"/>
                    <a:pt x="2515" y="686"/>
                    <a:pt x="0" y="915"/>
                  </a:cubicBezTo>
                  <a:cubicBezTo>
                    <a:pt x="2515" y="686"/>
                    <a:pt x="5258" y="229"/>
                    <a:pt x="7772" y="0"/>
                  </a:cubicBezTo>
                  <a:close/>
                </a:path>
              </a:pathLst>
            </a:custGeom>
            <a:solidFill>
              <a:srgbClr val="FFFFFF"/>
            </a:solidFill>
            <a:ln w="2286" cap="flat">
              <a:noFill/>
              <a:prstDash val="solid"/>
              <a:miter/>
            </a:ln>
          </p:spPr>
          <p:txBody>
            <a:bodyPr rtlCol="0" anchor="ctr"/>
            <a:lstStyle/>
            <a:p>
              <a:endParaRPr lang="en-US"/>
            </a:p>
          </p:txBody>
        </p:sp>
        <p:sp>
          <p:nvSpPr>
            <p:cNvPr id="68" name="Freeform 131">
              <a:extLst>
                <a:ext uri="{FF2B5EF4-FFF2-40B4-BE49-F238E27FC236}">
                  <a16:creationId xmlns:a16="http://schemas.microsoft.com/office/drawing/2014/main" id="{AFC3D465-257E-3A4D-0721-A397EE8AC3ED}"/>
                </a:ext>
              </a:extLst>
            </p:cNvPr>
            <p:cNvSpPr/>
            <p:nvPr/>
          </p:nvSpPr>
          <p:spPr>
            <a:xfrm>
              <a:off x="3511677" y="5934227"/>
              <a:ext cx="3429" cy="4114"/>
            </a:xfrm>
            <a:custGeom>
              <a:avLst/>
              <a:gdLst>
                <a:gd name="connsiteX0" fmla="*/ 3429 w 3429"/>
                <a:gd name="connsiteY0" fmla="*/ 0 h 4114"/>
                <a:gd name="connsiteX1" fmla="*/ 0 w 3429"/>
                <a:gd name="connsiteY1" fmla="*/ 4115 h 4114"/>
                <a:gd name="connsiteX2" fmla="*/ 3429 w 3429"/>
                <a:gd name="connsiteY2" fmla="*/ 0 h 4114"/>
              </a:gdLst>
              <a:ahLst/>
              <a:cxnLst>
                <a:cxn ang="0">
                  <a:pos x="connsiteX0" y="connsiteY0"/>
                </a:cxn>
                <a:cxn ang="0">
                  <a:pos x="connsiteX1" y="connsiteY1"/>
                </a:cxn>
                <a:cxn ang="0">
                  <a:pos x="connsiteX2" y="connsiteY2"/>
                </a:cxn>
              </a:cxnLst>
              <a:rect l="l" t="t" r="r" b="b"/>
              <a:pathLst>
                <a:path w="3429" h="4114">
                  <a:moveTo>
                    <a:pt x="3429" y="0"/>
                  </a:moveTo>
                  <a:cubicBezTo>
                    <a:pt x="2057" y="1143"/>
                    <a:pt x="914" y="2515"/>
                    <a:pt x="0" y="4115"/>
                  </a:cubicBezTo>
                  <a:cubicBezTo>
                    <a:pt x="1143" y="2515"/>
                    <a:pt x="2286" y="1143"/>
                    <a:pt x="3429" y="0"/>
                  </a:cubicBezTo>
                  <a:close/>
                </a:path>
              </a:pathLst>
            </a:custGeom>
            <a:solidFill>
              <a:srgbClr val="FFFFFF"/>
            </a:solidFill>
            <a:ln w="2286" cap="flat">
              <a:noFill/>
              <a:prstDash val="solid"/>
              <a:miter/>
            </a:ln>
          </p:spPr>
          <p:txBody>
            <a:bodyPr rtlCol="0" anchor="ctr"/>
            <a:lstStyle/>
            <a:p>
              <a:endParaRPr lang="en-US"/>
            </a:p>
          </p:txBody>
        </p:sp>
        <p:sp>
          <p:nvSpPr>
            <p:cNvPr id="69" name="Freeform 132">
              <a:extLst>
                <a:ext uri="{FF2B5EF4-FFF2-40B4-BE49-F238E27FC236}">
                  <a16:creationId xmlns:a16="http://schemas.microsoft.com/office/drawing/2014/main" id="{C47A0406-539D-F2B7-8CDF-2995CF3FECCA}"/>
                </a:ext>
              </a:extLst>
            </p:cNvPr>
            <p:cNvSpPr/>
            <p:nvPr/>
          </p:nvSpPr>
          <p:spPr>
            <a:xfrm>
              <a:off x="2829763" y="6185687"/>
              <a:ext cx="3429" cy="228"/>
            </a:xfrm>
            <a:custGeom>
              <a:avLst/>
              <a:gdLst>
                <a:gd name="connsiteX0" fmla="*/ 3429 w 3429"/>
                <a:gd name="connsiteY0" fmla="*/ 229 h 228"/>
                <a:gd name="connsiteX1" fmla="*/ 0 w 3429"/>
                <a:gd name="connsiteY1" fmla="*/ 0 h 228"/>
                <a:gd name="connsiteX2" fmla="*/ 3429 w 3429"/>
                <a:gd name="connsiteY2" fmla="*/ 229 h 228"/>
              </a:gdLst>
              <a:ahLst/>
              <a:cxnLst>
                <a:cxn ang="0">
                  <a:pos x="connsiteX0" y="connsiteY0"/>
                </a:cxn>
                <a:cxn ang="0">
                  <a:pos x="connsiteX1" y="connsiteY1"/>
                </a:cxn>
                <a:cxn ang="0">
                  <a:pos x="connsiteX2" y="connsiteY2"/>
                </a:cxn>
              </a:cxnLst>
              <a:rect l="l" t="t" r="r" b="b"/>
              <a:pathLst>
                <a:path w="3429" h="228">
                  <a:moveTo>
                    <a:pt x="3429" y="229"/>
                  </a:moveTo>
                  <a:cubicBezTo>
                    <a:pt x="2286" y="229"/>
                    <a:pt x="1143" y="0"/>
                    <a:pt x="0" y="0"/>
                  </a:cubicBezTo>
                  <a:cubicBezTo>
                    <a:pt x="1143" y="0"/>
                    <a:pt x="2286" y="229"/>
                    <a:pt x="3429" y="229"/>
                  </a:cubicBezTo>
                  <a:close/>
                </a:path>
              </a:pathLst>
            </a:custGeom>
            <a:solidFill>
              <a:srgbClr val="FFFFFF"/>
            </a:solidFill>
            <a:ln w="2286" cap="flat">
              <a:noFill/>
              <a:prstDash val="solid"/>
              <a:miter/>
            </a:ln>
          </p:spPr>
          <p:txBody>
            <a:bodyPr rtlCol="0" anchor="ctr"/>
            <a:lstStyle/>
            <a:p>
              <a:endParaRPr lang="en-US"/>
            </a:p>
          </p:txBody>
        </p:sp>
        <p:sp>
          <p:nvSpPr>
            <p:cNvPr id="70" name="Freeform 133">
              <a:extLst>
                <a:ext uri="{FF2B5EF4-FFF2-40B4-BE49-F238E27FC236}">
                  <a16:creationId xmlns:a16="http://schemas.microsoft.com/office/drawing/2014/main" id="{5429563B-2203-1C10-85E8-08843FD5458D}"/>
                </a:ext>
              </a:extLst>
            </p:cNvPr>
            <p:cNvSpPr/>
            <p:nvPr/>
          </p:nvSpPr>
          <p:spPr>
            <a:xfrm>
              <a:off x="3765880" y="5762777"/>
              <a:ext cx="2971" cy="8001"/>
            </a:xfrm>
            <a:custGeom>
              <a:avLst/>
              <a:gdLst>
                <a:gd name="connsiteX0" fmla="*/ 0 w 2971"/>
                <a:gd name="connsiteY0" fmla="*/ 0 h 8001"/>
                <a:gd name="connsiteX1" fmla="*/ 2972 w 2971"/>
                <a:gd name="connsiteY1" fmla="*/ 8001 h 8001"/>
                <a:gd name="connsiteX2" fmla="*/ 0 w 2971"/>
                <a:gd name="connsiteY2" fmla="*/ 0 h 8001"/>
              </a:gdLst>
              <a:ahLst/>
              <a:cxnLst>
                <a:cxn ang="0">
                  <a:pos x="connsiteX0" y="connsiteY0"/>
                </a:cxn>
                <a:cxn ang="0">
                  <a:pos x="connsiteX1" y="connsiteY1"/>
                </a:cxn>
                <a:cxn ang="0">
                  <a:pos x="connsiteX2" y="connsiteY2"/>
                </a:cxn>
              </a:cxnLst>
              <a:rect l="l" t="t" r="r" b="b"/>
              <a:pathLst>
                <a:path w="2971" h="8001">
                  <a:moveTo>
                    <a:pt x="0" y="0"/>
                  </a:moveTo>
                  <a:cubicBezTo>
                    <a:pt x="1143" y="2515"/>
                    <a:pt x="2057" y="5258"/>
                    <a:pt x="2972" y="8001"/>
                  </a:cubicBezTo>
                  <a:cubicBezTo>
                    <a:pt x="2057" y="5258"/>
                    <a:pt x="1143" y="2744"/>
                    <a:pt x="0" y="0"/>
                  </a:cubicBezTo>
                  <a:close/>
                </a:path>
              </a:pathLst>
            </a:custGeom>
            <a:solidFill>
              <a:srgbClr val="FFFFFF"/>
            </a:solidFill>
            <a:ln w="2286" cap="flat">
              <a:noFill/>
              <a:prstDash val="solid"/>
              <a:miter/>
            </a:ln>
          </p:spPr>
          <p:txBody>
            <a:bodyPr rtlCol="0" anchor="ctr"/>
            <a:lstStyle/>
            <a:p>
              <a:endParaRPr lang="en-US"/>
            </a:p>
          </p:txBody>
        </p:sp>
        <p:sp>
          <p:nvSpPr>
            <p:cNvPr id="71" name="Freeform 134">
              <a:extLst>
                <a:ext uri="{FF2B5EF4-FFF2-40B4-BE49-F238E27FC236}">
                  <a16:creationId xmlns:a16="http://schemas.microsoft.com/office/drawing/2014/main" id="{864FB143-7E73-1E64-274D-F97A7CC69AE2}"/>
                </a:ext>
              </a:extLst>
            </p:cNvPr>
            <p:cNvSpPr/>
            <p:nvPr/>
          </p:nvSpPr>
          <p:spPr>
            <a:xfrm>
              <a:off x="3762451" y="5755462"/>
              <a:ext cx="3429" cy="7543"/>
            </a:xfrm>
            <a:custGeom>
              <a:avLst/>
              <a:gdLst>
                <a:gd name="connsiteX0" fmla="*/ 0 w 3429"/>
                <a:gd name="connsiteY0" fmla="*/ 0 h 7543"/>
                <a:gd name="connsiteX1" fmla="*/ 3429 w 3429"/>
                <a:gd name="connsiteY1" fmla="*/ 7544 h 7543"/>
                <a:gd name="connsiteX2" fmla="*/ 0 w 3429"/>
                <a:gd name="connsiteY2" fmla="*/ 0 h 7543"/>
              </a:gdLst>
              <a:ahLst/>
              <a:cxnLst>
                <a:cxn ang="0">
                  <a:pos x="connsiteX0" y="connsiteY0"/>
                </a:cxn>
                <a:cxn ang="0">
                  <a:pos x="connsiteX1" y="connsiteY1"/>
                </a:cxn>
                <a:cxn ang="0">
                  <a:pos x="connsiteX2" y="connsiteY2"/>
                </a:cxn>
              </a:cxnLst>
              <a:rect l="l" t="t" r="r" b="b"/>
              <a:pathLst>
                <a:path w="3429" h="7543">
                  <a:moveTo>
                    <a:pt x="0" y="0"/>
                  </a:moveTo>
                  <a:cubicBezTo>
                    <a:pt x="1143" y="2515"/>
                    <a:pt x="2286" y="5029"/>
                    <a:pt x="3429" y="7544"/>
                  </a:cubicBezTo>
                  <a:cubicBezTo>
                    <a:pt x="2286" y="4801"/>
                    <a:pt x="1143" y="2286"/>
                    <a:pt x="0" y="0"/>
                  </a:cubicBezTo>
                  <a:close/>
                </a:path>
              </a:pathLst>
            </a:custGeom>
            <a:solidFill>
              <a:srgbClr val="FFFFFF"/>
            </a:solidFill>
            <a:ln w="2286" cap="flat">
              <a:noFill/>
              <a:prstDash val="solid"/>
              <a:miter/>
            </a:ln>
          </p:spPr>
          <p:txBody>
            <a:bodyPr rtlCol="0" anchor="ctr"/>
            <a:lstStyle/>
            <a:p>
              <a:endParaRPr lang="en-US"/>
            </a:p>
          </p:txBody>
        </p:sp>
        <p:sp>
          <p:nvSpPr>
            <p:cNvPr id="72" name="Freeform 135">
              <a:extLst>
                <a:ext uri="{FF2B5EF4-FFF2-40B4-BE49-F238E27FC236}">
                  <a16:creationId xmlns:a16="http://schemas.microsoft.com/office/drawing/2014/main" id="{A43F2F75-1B11-3469-2DEE-2946EBB758C7}"/>
                </a:ext>
              </a:extLst>
            </p:cNvPr>
            <p:cNvSpPr/>
            <p:nvPr/>
          </p:nvSpPr>
          <p:spPr>
            <a:xfrm>
              <a:off x="3769995" y="5775121"/>
              <a:ext cx="3657" cy="18059"/>
            </a:xfrm>
            <a:custGeom>
              <a:avLst/>
              <a:gdLst>
                <a:gd name="connsiteX0" fmla="*/ 0 w 3657"/>
                <a:gd name="connsiteY0" fmla="*/ 0 h 18059"/>
                <a:gd name="connsiteX1" fmla="*/ 3658 w 3657"/>
                <a:gd name="connsiteY1" fmla="*/ 18059 h 18059"/>
                <a:gd name="connsiteX2" fmla="*/ 0 w 3657"/>
                <a:gd name="connsiteY2" fmla="*/ 0 h 18059"/>
              </a:gdLst>
              <a:ahLst/>
              <a:cxnLst>
                <a:cxn ang="0">
                  <a:pos x="connsiteX0" y="connsiteY0"/>
                </a:cxn>
                <a:cxn ang="0">
                  <a:pos x="connsiteX1" y="connsiteY1"/>
                </a:cxn>
                <a:cxn ang="0">
                  <a:pos x="connsiteX2" y="connsiteY2"/>
                </a:cxn>
              </a:cxnLst>
              <a:rect l="l" t="t" r="r" b="b"/>
              <a:pathLst>
                <a:path w="3657" h="18059">
                  <a:moveTo>
                    <a:pt x="0" y="0"/>
                  </a:moveTo>
                  <a:cubicBezTo>
                    <a:pt x="1600" y="5715"/>
                    <a:pt x="2972" y="11658"/>
                    <a:pt x="3658" y="18059"/>
                  </a:cubicBezTo>
                  <a:cubicBezTo>
                    <a:pt x="2972" y="11658"/>
                    <a:pt x="1600" y="5715"/>
                    <a:pt x="0" y="0"/>
                  </a:cubicBezTo>
                  <a:close/>
                </a:path>
              </a:pathLst>
            </a:custGeom>
            <a:solidFill>
              <a:srgbClr val="FFFFFF"/>
            </a:solidFill>
            <a:ln w="2286" cap="flat">
              <a:noFill/>
              <a:prstDash val="solid"/>
              <a:miter/>
            </a:ln>
          </p:spPr>
          <p:txBody>
            <a:bodyPr rtlCol="0" anchor="ctr"/>
            <a:lstStyle/>
            <a:p>
              <a:endParaRPr lang="en-US"/>
            </a:p>
          </p:txBody>
        </p:sp>
        <p:sp>
          <p:nvSpPr>
            <p:cNvPr id="73" name="Freeform 136">
              <a:extLst>
                <a:ext uri="{FF2B5EF4-FFF2-40B4-BE49-F238E27FC236}">
                  <a16:creationId xmlns:a16="http://schemas.microsoft.com/office/drawing/2014/main" id="{4395B4E9-1524-FB17-F60F-032655DE18FE}"/>
                </a:ext>
              </a:extLst>
            </p:cNvPr>
            <p:cNvSpPr/>
            <p:nvPr/>
          </p:nvSpPr>
          <p:spPr>
            <a:xfrm>
              <a:off x="3497732" y="6038469"/>
              <a:ext cx="2286" cy="23088"/>
            </a:xfrm>
            <a:custGeom>
              <a:avLst/>
              <a:gdLst>
                <a:gd name="connsiteX0" fmla="*/ 2286 w 2286"/>
                <a:gd name="connsiteY0" fmla="*/ 0 h 23088"/>
                <a:gd name="connsiteX1" fmla="*/ 0 w 2286"/>
                <a:gd name="connsiteY1" fmla="*/ 23089 h 23088"/>
                <a:gd name="connsiteX2" fmla="*/ 2286 w 2286"/>
                <a:gd name="connsiteY2" fmla="*/ 0 h 23088"/>
              </a:gdLst>
              <a:ahLst/>
              <a:cxnLst>
                <a:cxn ang="0">
                  <a:pos x="connsiteX0" y="connsiteY0"/>
                </a:cxn>
                <a:cxn ang="0">
                  <a:pos x="connsiteX1" y="connsiteY1"/>
                </a:cxn>
                <a:cxn ang="0">
                  <a:pos x="connsiteX2" y="connsiteY2"/>
                </a:cxn>
              </a:cxnLst>
              <a:rect l="l" t="t" r="r" b="b"/>
              <a:pathLst>
                <a:path w="2286" h="23088">
                  <a:moveTo>
                    <a:pt x="2286" y="0"/>
                  </a:moveTo>
                  <a:cubicBezTo>
                    <a:pt x="1829" y="7772"/>
                    <a:pt x="1143" y="15316"/>
                    <a:pt x="0" y="23089"/>
                  </a:cubicBezTo>
                  <a:cubicBezTo>
                    <a:pt x="1143" y="15316"/>
                    <a:pt x="1829" y="7772"/>
                    <a:pt x="2286" y="0"/>
                  </a:cubicBezTo>
                  <a:close/>
                </a:path>
              </a:pathLst>
            </a:custGeom>
            <a:solidFill>
              <a:srgbClr val="FFFFFF"/>
            </a:solidFill>
            <a:ln w="2286" cap="flat">
              <a:noFill/>
              <a:prstDash val="solid"/>
              <a:miter/>
            </a:ln>
          </p:spPr>
          <p:txBody>
            <a:bodyPr rtlCol="0" anchor="ctr"/>
            <a:lstStyle/>
            <a:p>
              <a:endParaRPr lang="en-US"/>
            </a:p>
          </p:txBody>
        </p:sp>
        <p:sp>
          <p:nvSpPr>
            <p:cNvPr id="74" name="Freeform 137">
              <a:extLst>
                <a:ext uri="{FF2B5EF4-FFF2-40B4-BE49-F238E27FC236}">
                  <a16:creationId xmlns:a16="http://schemas.microsoft.com/office/drawing/2014/main" id="{BAC5444D-D847-B08E-B46D-4282AB587C41}"/>
                </a:ext>
              </a:extLst>
            </p:cNvPr>
            <p:cNvSpPr/>
            <p:nvPr/>
          </p:nvSpPr>
          <p:spPr>
            <a:xfrm>
              <a:off x="2757068" y="6025210"/>
              <a:ext cx="228" cy="11658"/>
            </a:xfrm>
            <a:custGeom>
              <a:avLst/>
              <a:gdLst>
                <a:gd name="connsiteX0" fmla="*/ 229 w 228"/>
                <a:gd name="connsiteY0" fmla="*/ 11659 h 11658"/>
                <a:gd name="connsiteX1" fmla="*/ 0 w 228"/>
                <a:gd name="connsiteY1" fmla="*/ 0 h 11658"/>
                <a:gd name="connsiteX2" fmla="*/ 229 w 228"/>
                <a:gd name="connsiteY2" fmla="*/ 11659 h 11658"/>
              </a:gdLst>
              <a:ahLst/>
              <a:cxnLst>
                <a:cxn ang="0">
                  <a:pos x="connsiteX0" y="connsiteY0"/>
                </a:cxn>
                <a:cxn ang="0">
                  <a:pos x="connsiteX1" y="connsiteY1"/>
                </a:cxn>
                <a:cxn ang="0">
                  <a:pos x="connsiteX2" y="connsiteY2"/>
                </a:cxn>
              </a:cxnLst>
              <a:rect l="l" t="t" r="r" b="b"/>
              <a:pathLst>
                <a:path w="228" h="11658">
                  <a:moveTo>
                    <a:pt x="229" y="11659"/>
                  </a:moveTo>
                  <a:cubicBezTo>
                    <a:pt x="229" y="7773"/>
                    <a:pt x="229" y="3886"/>
                    <a:pt x="0" y="0"/>
                  </a:cubicBezTo>
                  <a:cubicBezTo>
                    <a:pt x="229" y="3886"/>
                    <a:pt x="229" y="7773"/>
                    <a:pt x="229" y="11659"/>
                  </a:cubicBezTo>
                  <a:close/>
                </a:path>
              </a:pathLst>
            </a:custGeom>
            <a:solidFill>
              <a:srgbClr val="FFFFFF"/>
            </a:solidFill>
            <a:ln w="2286" cap="flat">
              <a:noFill/>
              <a:prstDash val="solid"/>
              <a:miter/>
            </a:ln>
          </p:spPr>
          <p:txBody>
            <a:bodyPr rtlCol="0" anchor="ctr"/>
            <a:lstStyle/>
            <a:p>
              <a:endParaRPr lang="en-US"/>
            </a:p>
          </p:txBody>
        </p:sp>
        <p:sp>
          <p:nvSpPr>
            <p:cNvPr id="75" name="Freeform 138">
              <a:extLst>
                <a:ext uri="{FF2B5EF4-FFF2-40B4-BE49-F238E27FC236}">
                  <a16:creationId xmlns:a16="http://schemas.microsoft.com/office/drawing/2014/main" id="{1171DD40-0847-1AF6-77CE-063F7F94B4C1}"/>
                </a:ext>
              </a:extLst>
            </p:cNvPr>
            <p:cNvSpPr/>
            <p:nvPr/>
          </p:nvSpPr>
          <p:spPr>
            <a:xfrm>
              <a:off x="2863824" y="6187516"/>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0"/>
                    <a:pt x="8915" y="229"/>
                  </a:cubicBezTo>
                  <a:close/>
                </a:path>
              </a:pathLst>
            </a:custGeom>
            <a:solidFill>
              <a:srgbClr val="FFFFFF"/>
            </a:solidFill>
            <a:ln w="2286" cap="flat">
              <a:noFill/>
              <a:prstDash val="solid"/>
              <a:miter/>
            </a:ln>
          </p:spPr>
          <p:txBody>
            <a:bodyPr rtlCol="0" anchor="ctr"/>
            <a:lstStyle/>
            <a:p>
              <a:endParaRPr lang="en-US"/>
            </a:p>
          </p:txBody>
        </p:sp>
        <p:sp>
          <p:nvSpPr>
            <p:cNvPr id="76" name="Freeform 139">
              <a:extLst>
                <a:ext uri="{FF2B5EF4-FFF2-40B4-BE49-F238E27FC236}">
                  <a16:creationId xmlns:a16="http://schemas.microsoft.com/office/drawing/2014/main" id="{7B2A78AD-FAE9-5C0A-CCDE-C967A3D7FA2D}"/>
                </a:ext>
              </a:extLst>
            </p:cNvPr>
            <p:cNvSpPr/>
            <p:nvPr/>
          </p:nvSpPr>
          <p:spPr>
            <a:xfrm>
              <a:off x="3057448" y="618957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40">
              <a:extLst>
                <a:ext uri="{FF2B5EF4-FFF2-40B4-BE49-F238E27FC236}">
                  <a16:creationId xmlns:a16="http://schemas.microsoft.com/office/drawing/2014/main" id="{59A03D40-5B41-1994-8CD2-9DE556A76A81}"/>
                </a:ext>
              </a:extLst>
            </p:cNvPr>
            <p:cNvSpPr/>
            <p:nvPr/>
          </p:nvSpPr>
          <p:spPr>
            <a:xfrm>
              <a:off x="3097682" y="6189573"/>
              <a:ext cx="6629" cy="2286"/>
            </a:xfrm>
            <a:custGeom>
              <a:avLst/>
              <a:gdLst>
                <a:gd name="connsiteX0" fmla="*/ 6629 w 6629"/>
                <a:gd name="connsiteY0" fmla="*/ 0 h 2286"/>
                <a:gd name="connsiteX1" fmla="*/ 0 w 6629"/>
                <a:gd name="connsiteY1" fmla="*/ 0 h 2286"/>
                <a:gd name="connsiteX2" fmla="*/ 6629 w 6629"/>
                <a:gd name="connsiteY2" fmla="*/ 0 h 2286"/>
              </a:gdLst>
              <a:ahLst/>
              <a:cxnLst>
                <a:cxn ang="0">
                  <a:pos x="connsiteX0" y="connsiteY0"/>
                </a:cxn>
                <a:cxn ang="0">
                  <a:pos x="connsiteX1" y="connsiteY1"/>
                </a:cxn>
                <a:cxn ang="0">
                  <a:pos x="connsiteX2" y="connsiteY2"/>
                </a:cxn>
              </a:cxnLst>
              <a:rect l="l" t="t" r="r" b="b"/>
              <a:pathLst>
                <a:path w="6629" h="2286">
                  <a:moveTo>
                    <a:pt x="6629" y="0"/>
                  </a:moveTo>
                  <a:cubicBezTo>
                    <a:pt x="4343" y="0"/>
                    <a:pt x="2057" y="0"/>
                    <a:pt x="0" y="0"/>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78" name="Freeform 141">
              <a:extLst>
                <a:ext uri="{FF2B5EF4-FFF2-40B4-BE49-F238E27FC236}">
                  <a16:creationId xmlns:a16="http://schemas.microsoft.com/office/drawing/2014/main" id="{00544D2E-E24A-752A-8AB1-B06B8AD33DD3}"/>
                </a:ext>
              </a:extLst>
            </p:cNvPr>
            <p:cNvSpPr/>
            <p:nvPr/>
          </p:nvSpPr>
          <p:spPr>
            <a:xfrm>
              <a:off x="2836849" y="6186144"/>
              <a:ext cx="7086" cy="457"/>
            </a:xfrm>
            <a:custGeom>
              <a:avLst/>
              <a:gdLst>
                <a:gd name="connsiteX0" fmla="*/ 7087 w 7086"/>
                <a:gd name="connsiteY0" fmla="*/ 457 h 457"/>
                <a:gd name="connsiteX1" fmla="*/ 0 w 7086"/>
                <a:gd name="connsiteY1" fmla="*/ 0 h 457"/>
                <a:gd name="connsiteX2" fmla="*/ 7087 w 7086"/>
                <a:gd name="connsiteY2" fmla="*/ 457 h 457"/>
              </a:gdLst>
              <a:ahLst/>
              <a:cxnLst>
                <a:cxn ang="0">
                  <a:pos x="connsiteX0" y="connsiteY0"/>
                </a:cxn>
                <a:cxn ang="0">
                  <a:pos x="connsiteX1" y="connsiteY1"/>
                </a:cxn>
                <a:cxn ang="0">
                  <a:pos x="connsiteX2" y="connsiteY2"/>
                </a:cxn>
              </a:cxnLst>
              <a:rect l="l" t="t" r="r" b="b"/>
              <a:pathLst>
                <a:path w="7086" h="457">
                  <a:moveTo>
                    <a:pt x="7087" y="457"/>
                  </a:moveTo>
                  <a:cubicBezTo>
                    <a:pt x="4572" y="228"/>
                    <a:pt x="2286" y="228"/>
                    <a:pt x="0" y="0"/>
                  </a:cubicBezTo>
                  <a:cubicBezTo>
                    <a:pt x="2057" y="228"/>
                    <a:pt x="4572" y="228"/>
                    <a:pt x="7087" y="457"/>
                  </a:cubicBezTo>
                  <a:close/>
                </a:path>
              </a:pathLst>
            </a:custGeom>
            <a:solidFill>
              <a:srgbClr val="FFFFFF"/>
            </a:solidFill>
            <a:ln w="2286" cap="flat">
              <a:noFill/>
              <a:prstDash val="solid"/>
              <a:miter/>
            </a:ln>
          </p:spPr>
          <p:txBody>
            <a:bodyPr rtlCol="0" anchor="ctr"/>
            <a:lstStyle/>
            <a:p>
              <a:endParaRPr lang="en-US"/>
            </a:p>
          </p:txBody>
        </p:sp>
        <p:sp>
          <p:nvSpPr>
            <p:cNvPr id="79" name="Freeform 142">
              <a:extLst>
                <a:ext uri="{FF2B5EF4-FFF2-40B4-BE49-F238E27FC236}">
                  <a16:creationId xmlns:a16="http://schemas.microsoft.com/office/drawing/2014/main" id="{AD6D6E5B-D74F-6189-5273-ACF0F48BC007}"/>
                </a:ext>
              </a:extLst>
            </p:cNvPr>
            <p:cNvSpPr/>
            <p:nvPr/>
          </p:nvSpPr>
          <p:spPr>
            <a:xfrm>
              <a:off x="2843936" y="6186373"/>
              <a:ext cx="3886" cy="228"/>
            </a:xfrm>
            <a:custGeom>
              <a:avLst/>
              <a:gdLst>
                <a:gd name="connsiteX0" fmla="*/ 3886 w 3886"/>
                <a:gd name="connsiteY0" fmla="*/ 229 h 228"/>
                <a:gd name="connsiteX1" fmla="*/ 0 w 3886"/>
                <a:gd name="connsiteY1" fmla="*/ 0 h 228"/>
                <a:gd name="connsiteX2" fmla="*/ 3886 w 3886"/>
                <a:gd name="connsiteY2" fmla="*/ 229 h 228"/>
              </a:gdLst>
              <a:ahLst/>
              <a:cxnLst>
                <a:cxn ang="0">
                  <a:pos x="connsiteX0" y="connsiteY0"/>
                </a:cxn>
                <a:cxn ang="0">
                  <a:pos x="connsiteX1" y="connsiteY1"/>
                </a:cxn>
                <a:cxn ang="0">
                  <a:pos x="connsiteX2" y="connsiteY2"/>
                </a:cxn>
              </a:cxnLst>
              <a:rect l="l" t="t" r="r" b="b"/>
              <a:pathLst>
                <a:path w="3886" h="228">
                  <a:moveTo>
                    <a:pt x="3886" y="229"/>
                  </a:moveTo>
                  <a:cubicBezTo>
                    <a:pt x="2515" y="229"/>
                    <a:pt x="1143" y="0"/>
                    <a:pt x="0" y="0"/>
                  </a:cubicBezTo>
                  <a:cubicBezTo>
                    <a:pt x="1143" y="229"/>
                    <a:pt x="2515" y="229"/>
                    <a:pt x="3886" y="229"/>
                  </a:cubicBezTo>
                  <a:close/>
                </a:path>
              </a:pathLst>
            </a:custGeom>
            <a:solidFill>
              <a:srgbClr val="FFFFFF"/>
            </a:solidFill>
            <a:ln w="2286" cap="flat">
              <a:noFill/>
              <a:prstDash val="solid"/>
              <a:miter/>
            </a:ln>
          </p:spPr>
          <p:txBody>
            <a:bodyPr rtlCol="0" anchor="ctr"/>
            <a:lstStyle/>
            <a:p>
              <a:endParaRPr lang="en-US"/>
            </a:p>
          </p:txBody>
        </p:sp>
        <p:sp>
          <p:nvSpPr>
            <p:cNvPr id="80" name="Freeform 143">
              <a:extLst>
                <a:ext uri="{FF2B5EF4-FFF2-40B4-BE49-F238E27FC236}">
                  <a16:creationId xmlns:a16="http://schemas.microsoft.com/office/drawing/2014/main" id="{F93CF70E-2076-3587-FB42-F1BB2D941E8C}"/>
                </a:ext>
              </a:extLst>
            </p:cNvPr>
            <p:cNvSpPr/>
            <p:nvPr/>
          </p:nvSpPr>
          <p:spPr>
            <a:xfrm>
              <a:off x="3285820" y="6187973"/>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3886" y="229"/>
                    <a:pt x="7772" y="0"/>
                    <a:pt x="11659" y="0"/>
                  </a:cubicBezTo>
                  <a:close/>
                </a:path>
              </a:pathLst>
            </a:custGeom>
            <a:solidFill>
              <a:srgbClr val="FFFFFF"/>
            </a:solidFill>
            <a:ln w="2286" cap="flat">
              <a:noFill/>
              <a:prstDash val="solid"/>
              <a:miter/>
            </a:ln>
          </p:spPr>
          <p:txBody>
            <a:bodyPr rtlCol="0" anchor="ctr"/>
            <a:lstStyle/>
            <a:p>
              <a:endParaRPr lang="en-US"/>
            </a:p>
          </p:txBody>
        </p:sp>
        <p:sp>
          <p:nvSpPr>
            <p:cNvPr id="81" name="Freeform 144">
              <a:extLst>
                <a:ext uri="{FF2B5EF4-FFF2-40B4-BE49-F238E27FC236}">
                  <a16:creationId xmlns:a16="http://schemas.microsoft.com/office/drawing/2014/main" id="{1F38BBA7-78E8-D22C-9FA2-B78B88FDA5D1}"/>
                </a:ext>
              </a:extLst>
            </p:cNvPr>
            <p:cNvSpPr/>
            <p:nvPr/>
          </p:nvSpPr>
          <p:spPr>
            <a:xfrm>
              <a:off x="3461842" y="5510631"/>
              <a:ext cx="15773" cy="7772"/>
            </a:xfrm>
            <a:custGeom>
              <a:avLst/>
              <a:gdLst>
                <a:gd name="connsiteX0" fmla="*/ 0 w 15773"/>
                <a:gd name="connsiteY0" fmla="*/ 0 h 7772"/>
                <a:gd name="connsiteX1" fmla="*/ 15773 w 15773"/>
                <a:gd name="connsiteY1" fmla="*/ 7772 h 7772"/>
                <a:gd name="connsiteX2" fmla="*/ 0 w 15773"/>
                <a:gd name="connsiteY2" fmla="*/ 0 h 7772"/>
              </a:gdLst>
              <a:ahLst/>
              <a:cxnLst>
                <a:cxn ang="0">
                  <a:pos x="connsiteX0" y="connsiteY0"/>
                </a:cxn>
                <a:cxn ang="0">
                  <a:pos x="connsiteX1" y="connsiteY1"/>
                </a:cxn>
                <a:cxn ang="0">
                  <a:pos x="connsiteX2" y="connsiteY2"/>
                </a:cxn>
              </a:cxnLst>
              <a:rect l="l" t="t" r="r" b="b"/>
              <a:pathLst>
                <a:path w="15773" h="7772">
                  <a:moveTo>
                    <a:pt x="0" y="0"/>
                  </a:moveTo>
                  <a:cubicBezTo>
                    <a:pt x="5944" y="2057"/>
                    <a:pt x="11201" y="4800"/>
                    <a:pt x="15773" y="7772"/>
                  </a:cubicBezTo>
                  <a:cubicBezTo>
                    <a:pt x="11201" y="4800"/>
                    <a:pt x="5944" y="20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145">
              <a:extLst>
                <a:ext uri="{FF2B5EF4-FFF2-40B4-BE49-F238E27FC236}">
                  <a16:creationId xmlns:a16="http://schemas.microsoft.com/office/drawing/2014/main" id="{3D1EC4AC-6697-F63A-AD1E-5C88B91679F2}"/>
                </a:ext>
              </a:extLst>
            </p:cNvPr>
            <p:cNvSpPr/>
            <p:nvPr/>
          </p:nvSpPr>
          <p:spPr>
            <a:xfrm>
              <a:off x="3484245" y="6122365"/>
              <a:ext cx="2971" cy="15087"/>
            </a:xfrm>
            <a:custGeom>
              <a:avLst/>
              <a:gdLst>
                <a:gd name="connsiteX0" fmla="*/ 2972 w 2971"/>
                <a:gd name="connsiteY0" fmla="*/ 0 h 15087"/>
                <a:gd name="connsiteX1" fmla="*/ 0 w 2971"/>
                <a:gd name="connsiteY1" fmla="*/ 15088 h 15087"/>
                <a:gd name="connsiteX2" fmla="*/ 2972 w 2971"/>
                <a:gd name="connsiteY2" fmla="*/ 0 h 15087"/>
              </a:gdLst>
              <a:ahLst/>
              <a:cxnLst>
                <a:cxn ang="0">
                  <a:pos x="connsiteX0" y="connsiteY0"/>
                </a:cxn>
                <a:cxn ang="0">
                  <a:pos x="connsiteX1" y="connsiteY1"/>
                </a:cxn>
                <a:cxn ang="0">
                  <a:pos x="connsiteX2" y="connsiteY2"/>
                </a:cxn>
              </a:cxnLst>
              <a:rect l="l" t="t" r="r" b="b"/>
              <a:pathLst>
                <a:path w="2971" h="15087">
                  <a:moveTo>
                    <a:pt x="2972" y="0"/>
                  </a:moveTo>
                  <a:cubicBezTo>
                    <a:pt x="2057" y="5029"/>
                    <a:pt x="914" y="10059"/>
                    <a:pt x="0" y="15088"/>
                  </a:cubicBezTo>
                  <a:cubicBezTo>
                    <a:pt x="1143" y="10059"/>
                    <a:pt x="2057" y="5029"/>
                    <a:pt x="2972" y="0"/>
                  </a:cubicBezTo>
                  <a:close/>
                </a:path>
              </a:pathLst>
            </a:custGeom>
            <a:solidFill>
              <a:srgbClr val="FFFFFF"/>
            </a:solidFill>
            <a:ln w="2286" cap="flat">
              <a:noFill/>
              <a:prstDash val="solid"/>
              <a:miter/>
            </a:ln>
          </p:spPr>
          <p:txBody>
            <a:bodyPr rtlCol="0" anchor="ctr"/>
            <a:lstStyle/>
            <a:p>
              <a:endParaRPr lang="en-US"/>
            </a:p>
          </p:txBody>
        </p:sp>
        <p:sp>
          <p:nvSpPr>
            <p:cNvPr id="83" name="Freeform 146">
              <a:extLst>
                <a:ext uri="{FF2B5EF4-FFF2-40B4-BE49-F238E27FC236}">
                  <a16:creationId xmlns:a16="http://schemas.microsoft.com/office/drawing/2014/main" id="{0C422434-8C4E-28ED-A525-A92E985A8CCE}"/>
                </a:ext>
              </a:extLst>
            </p:cNvPr>
            <p:cNvSpPr/>
            <p:nvPr/>
          </p:nvSpPr>
          <p:spPr>
            <a:xfrm>
              <a:off x="3500475" y="5993206"/>
              <a:ext cx="685" cy="14630"/>
            </a:xfrm>
            <a:custGeom>
              <a:avLst/>
              <a:gdLst>
                <a:gd name="connsiteX0" fmla="*/ 686 w 685"/>
                <a:gd name="connsiteY0" fmla="*/ 0 h 14630"/>
                <a:gd name="connsiteX1" fmla="*/ 0 w 685"/>
                <a:gd name="connsiteY1" fmla="*/ 14631 h 14630"/>
                <a:gd name="connsiteX2" fmla="*/ 686 w 685"/>
                <a:gd name="connsiteY2" fmla="*/ 0 h 14630"/>
              </a:gdLst>
              <a:ahLst/>
              <a:cxnLst>
                <a:cxn ang="0">
                  <a:pos x="connsiteX0" y="connsiteY0"/>
                </a:cxn>
                <a:cxn ang="0">
                  <a:pos x="connsiteX1" y="connsiteY1"/>
                </a:cxn>
                <a:cxn ang="0">
                  <a:pos x="connsiteX2" y="connsiteY2"/>
                </a:cxn>
              </a:cxnLst>
              <a:rect l="l" t="t" r="r" b="b"/>
              <a:pathLst>
                <a:path w="685" h="14630">
                  <a:moveTo>
                    <a:pt x="686" y="0"/>
                  </a:moveTo>
                  <a:cubicBezTo>
                    <a:pt x="229" y="4801"/>
                    <a:pt x="0" y="9830"/>
                    <a:pt x="0" y="14631"/>
                  </a:cubicBezTo>
                  <a:cubicBezTo>
                    <a:pt x="0" y="9601"/>
                    <a:pt x="229" y="4801"/>
                    <a:pt x="686" y="0"/>
                  </a:cubicBezTo>
                  <a:close/>
                </a:path>
              </a:pathLst>
            </a:custGeom>
            <a:solidFill>
              <a:srgbClr val="FFFFFF"/>
            </a:solidFill>
            <a:ln w="2286" cap="flat">
              <a:noFill/>
              <a:prstDash val="solid"/>
              <a:miter/>
            </a:ln>
          </p:spPr>
          <p:txBody>
            <a:bodyPr rtlCol="0" anchor="ctr"/>
            <a:lstStyle/>
            <a:p>
              <a:endParaRPr lang="en-US"/>
            </a:p>
          </p:txBody>
        </p:sp>
        <p:sp>
          <p:nvSpPr>
            <p:cNvPr id="84" name="Freeform 147">
              <a:extLst>
                <a:ext uri="{FF2B5EF4-FFF2-40B4-BE49-F238E27FC236}">
                  <a16:creationId xmlns:a16="http://schemas.microsoft.com/office/drawing/2014/main" id="{2B8D1E14-65BA-99EE-D925-77276EB03387}"/>
                </a:ext>
              </a:extLst>
            </p:cNvPr>
            <p:cNvSpPr/>
            <p:nvPr/>
          </p:nvSpPr>
          <p:spPr>
            <a:xfrm>
              <a:off x="3375431" y="618683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0"/>
                    <a:pt x="0" y="229"/>
                  </a:cubicBezTo>
                  <a:cubicBezTo>
                    <a:pt x="2972" y="229"/>
                    <a:pt x="5944" y="0"/>
                    <a:pt x="8687" y="0"/>
                  </a:cubicBezTo>
                  <a:close/>
                </a:path>
              </a:pathLst>
            </a:custGeom>
            <a:solidFill>
              <a:srgbClr val="FFFFFF"/>
            </a:solidFill>
            <a:ln w="2286" cap="flat">
              <a:noFill/>
              <a:prstDash val="solid"/>
              <a:miter/>
            </a:ln>
          </p:spPr>
          <p:txBody>
            <a:bodyPr rtlCol="0" anchor="ctr"/>
            <a:lstStyle/>
            <a:p>
              <a:endParaRPr lang="en-US"/>
            </a:p>
          </p:txBody>
        </p:sp>
        <p:sp>
          <p:nvSpPr>
            <p:cNvPr id="85" name="Freeform 148">
              <a:extLst>
                <a:ext uri="{FF2B5EF4-FFF2-40B4-BE49-F238E27FC236}">
                  <a16:creationId xmlns:a16="http://schemas.microsoft.com/office/drawing/2014/main" id="{9FD3DE88-DF75-7299-E6FA-744DFF09A74C}"/>
                </a:ext>
              </a:extLst>
            </p:cNvPr>
            <p:cNvSpPr/>
            <p:nvPr/>
          </p:nvSpPr>
          <p:spPr>
            <a:xfrm>
              <a:off x="3480816" y="6144539"/>
              <a:ext cx="2057" cy="7086"/>
            </a:xfrm>
            <a:custGeom>
              <a:avLst/>
              <a:gdLst>
                <a:gd name="connsiteX0" fmla="*/ 2057 w 2057"/>
                <a:gd name="connsiteY0" fmla="*/ 0 h 7086"/>
                <a:gd name="connsiteX1" fmla="*/ 0 w 2057"/>
                <a:gd name="connsiteY1" fmla="*/ 7087 h 7086"/>
                <a:gd name="connsiteX2" fmla="*/ 2057 w 2057"/>
                <a:gd name="connsiteY2" fmla="*/ 0 h 7086"/>
              </a:gdLst>
              <a:ahLst/>
              <a:cxnLst>
                <a:cxn ang="0">
                  <a:pos x="connsiteX0" y="connsiteY0"/>
                </a:cxn>
                <a:cxn ang="0">
                  <a:pos x="connsiteX1" y="connsiteY1"/>
                </a:cxn>
                <a:cxn ang="0">
                  <a:pos x="connsiteX2" y="connsiteY2"/>
                </a:cxn>
              </a:cxnLst>
              <a:rect l="l" t="t" r="r" b="b"/>
              <a:pathLst>
                <a:path w="2057" h="7086">
                  <a:moveTo>
                    <a:pt x="2057" y="0"/>
                  </a:moveTo>
                  <a:cubicBezTo>
                    <a:pt x="1372" y="2286"/>
                    <a:pt x="914" y="4801"/>
                    <a:pt x="0" y="7087"/>
                  </a:cubicBezTo>
                  <a:cubicBezTo>
                    <a:pt x="914" y="4801"/>
                    <a:pt x="1600" y="2515"/>
                    <a:pt x="2057" y="0"/>
                  </a:cubicBezTo>
                  <a:close/>
                </a:path>
              </a:pathLst>
            </a:custGeom>
            <a:solidFill>
              <a:srgbClr val="FFFFFF"/>
            </a:solidFill>
            <a:ln w="2286" cap="flat">
              <a:noFill/>
              <a:prstDash val="solid"/>
              <a:miter/>
            </a:ln>
          </p:spPr>
          <p:txBody>
            <a:bodyPr rtlCol="0" anchor="ctr"/>
            <a:lstStyle/>
            <a:p>
              <a:endParaRPr lang="en-US"/>
            </a:p>
          </p:txBody>
        </p:sp>
        <p:sp>
          <p:nvSpPr>
            <p:cNvPr id="86" name="Freeform 149">
              <a:extLst>
                <a:ext uri="{FF2B5EF4-FFF2-40B4-BE49-F238E27FC236}">
                  <a16:creationId xmlns:a16="http://schemas.microsoft.com/office/drawing/2014/main" id="{118494F0-4810-F48A-1FE6-8226C2C5F562}"/>
                </a:ext>
              </a:extLst>
            </p:cNvPr>
            <p:cNvSpPr/>
            <p:nvPr/>
          </p:nvSpPr>
          <p:spPr>
            <a:xfrm>
              <a:off x="2470632" y="5290943"/>
              <a:ext cx="234315" cy="236525"/>
            </a:xfrm>
            <a:custGeom>
              <a:avLst/>
              <a:gdLst>
                <a:gd name="connsiteX0" fmla="*/ 234315 w 234315"/>
                <a:gd name="connsiteY0" fmla="*/ 123676 h 236525"/>
                <a:gd name="connsiteX1" fmla="*/ 112014 w 234315"/>
                <a:gd name="connsiteY1" fmla="*/ 232 h 236525"/>
                <a:gd name="connsiteX2" fmla="*/ 0 w 234315"/>
                <a:gd name="connsiteY2" fmla="*/ 117733 h 236525"/>
                <a:gd name="connsiteX3" fmla="*/ 119786 w 234315"/>
                <a:gd name="connsiteY3" fmla="*/ 236376 h 236525"/>
                <a:gd name="connsiteX4" fmla="*/ 234315 w 234315"/>
                <a:gd name="connsiteY4" fmla="*/ 123676 h 23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 h="236525">
                  <a:moveTo>
                    <a:pt x="234315" y="123676"/>
                  </a:moveTo>
                  <a:cubicBezTo>
                    <a:pt x="234315" y="72927"/>
                    <a:pt x="180137" y="-4797"/>
                    <a:pt x="112014" y="232"/>
                  </a:cubicBezTo>
                  <a:cubicBezTo>
                    <a:pt x="45491" y="-1596"/>
                    <a:pt x="0" y="50524"/>
                    <a:pt x="0" y="117733"/>
                  </a:cubicBezTo>
                  <a:cubicBezTo>
                    <a:pt x="229" y="190656"/>
                    <a:pt x="49606" y="232490"/>
                    <a:pt x="119786" y="236376"/>
                  </a:cubicBezTo>
                  <a:cubicBezTo>
                    <a:pt x="179222" y="240034"/>
                    <a:pt x="234544" y="176026"/>
                    <a:pt x="234315" y="123676"/>
                  </a:cubicBezTo>
                  <a:close/>
                </a:path>
              </a:pathLst>
            </a:custGeom>
            <a:solidFill>
              <a:srgbClr val="FFFFFF"/>
            </a:solidFill>
            <a:ln w="2286" cap="flat">
              <a:noFill/>
              <a:prstDash val="solid"/>
              <a:miter/>
            </a:ln>
          </p:spPr>
          <p:txBody>
            <a:bodyPr rtlCol="0" anchor="ctr"/>
            <a:lstStyle/>
            <a:p>
              <a:endParaRPr lang="en-US"/>
            </a:p>
          </p:txBody>
        </p:sp>
        <p:sp>
          <p:nvSpPr>
            <p:cNvPr id="87" name="Freeform 150">
              <a:extLst>
                <a:ext uri="{FF2B5EF4-FFF2-40B4-BE49-F238E27FC236}">
                  <a16:creationId xmlns:a16="http://schemas.microsoft.com/office/drawing/2014/main" id="{690DEF7F-FCE2-FDCF-5858-911FD90A6EDC}"/>
                </a:ext>
              </a:extLst>
            </p:cNvPr>
            <p:cNvSpPr/>
            <p:nvPr/>
          </p:nvSpPr>
          <p:spPr>
            <a:xfrm>
              <a:off x="2586810" y="5965591"/>
              <a:ext cx="103616" cy="209454"/>
            </a:xfrm>
            <a:custGeom>
              <a:avLst/>
              <a:gdLst>
                <a:gd name="connsiteX0" fmla="*/ 89334 w 103616"/>
                <a:gd name="connsiteY0" fmla="*/ 1326 h 209454"/>
                <a:gd name="connsiteX1" fmla="*/ 46128 w 103616"/>
                <a:gd name="connsiteY1" fmla="*/ 5670 h 209454"/>
                <a:gd name="connsiteX2" fmla="*/ 34241 w 103616"/>
                <a:gd name="connsiteY2" fmla="*/ 4755 h 209454"/>
                <a:gd name="connsiteX3" fmla="*/ 6352 w 103616"/>
                <a:gd name="connsiteY3" fmla="*/ 30816 h 209454"/>
                <a:gd name="connsiteX4" fmla="*/ 866 w 103616"/>
                <a:gd name="connsiteY4" fmla="*/ 151059 h 209454"/>
                <a:gd name="connsiteX5" fmla="*/ 866 w 103616"/>
                <a:gd name="connsiteY5" fmla="*/ 177348 h 209454"/>
                <a:gd name="connsiteX6" fmla="*/ 28983 w 103616"/>
                <a:gd name="connsiteY6" fmla="*/ 208209 h 209454"/>
                <a:gd name="connsiteX7" fmla="*/ 74932 w 103616"/>
                <a:gd name="connsiteY7" fmla="*/ 186035 h 209454"/>
                <a:gd name="connsiteX8" fmla="*/ 96878 w 103616"/>
                <a:gd name="connsiteY8" fmla="*/ 79736 h 209454"/>
                <a:gd name="connsiteX9" fmla="*/ 103507 w 103616"/>
                <a:gd name="connsiteY9" fmla="*/ 12528 h 209454"/>
                <a:gd name="connsiteX10" fmla="*/ 89334 w 103616"/>
                <a:gd name="connsiteY10" fmla="*/ 1326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16" h="209454">
                  <a:moveTo>
                    <a:pt x="89334" y="1326"/>
                  </a:moveTo>
                  <a:cubicBezTo>
                    <a:pt x="75161" y="7270"/>
                    <a:pt x="60302" y="4527"/>
                    <a:pt x="46128" y="5670"/>
                  </a:cubicBezTo>
                  <a:cubicBezTo>
                    <a:pt x="42014" y="5441"/>
                    <a:pt x="38127" y="4984"/>
                    <a:pt x="34241" y="4755"/>
                  </a:cubicBezTo>
                  <a:cubicBezTo>
                    <a:pt x="6809" y="3155"/>
                    <a:pt x="7266" y="3155"/>
                    <a:pt x="6352" y="30816"/>
                  </a:cubicBezTo>
                  <a:cubicBezTo>
                    <a:pt x="4980" y="70821"/>
                    <a:pt x="6809" y="111283"/>
                    <a:pt x="866" y="151059"/>
                  </a:cubicBezTo>
                  <a:cubicBezTo>
                    <a:pt x="-506" y="159746"/>
                    <a:pt x="-49" y="168661"/>
                    <a:pt x="866" y="177348"/>
                  </a:cubicBezTo>
                  <a:cubicBezTo>
                    <a:pt x="3380" y="199294"/>
                    <a:pt x="9781" y="205923"/>
                    <a:pt x="28983" y="208209"/>
                  </a:cubicBezTo>
                  <a:cubicBezTo>
                    <a:pt x="61216" y="211638"/>
                    <a:pt x="67160" y="209124"/>
                    <a:pt x="74932" y="186035"/>
                  </a:cubicBezTo>
                  <a:cubicBezTo>
                    <a:pt x="86819" y="151516"/>
                    <a:pt x="91163" y="115626"/>
                    <a:pt x="96878" y="79736"/>
                  </a:cubicBezTo>
                  <a:cubicBezTo>
                    <a:pt x="100307" y="57562"/>
                    <a:pt x="101678" y="34930"/>
                    <a:pt x="103507" y="12528"/>
                  </a:cubicBezTo>
                  <a:cubicBezTo>
                    <a:pt x="104421" y="3155"/>
                    <a:pt x="99621" y="-2789"/>
                    <a:pt x="89334" y="1326"/>
                  </a:cubicBezTo>
                  <a:close/>
                </a:path>
              </a:pathLst>
            </a:custGeom>
            <a:solidFill>
              <a:srgbClr val="FFFFFF"/>
            </a:solidFill>
            <a:ln w="2286" cap="flat">
              <a:noFill/>
              <a:prstDash val="solid"/>
              <a:miter/>
            </a:ln>
          </p:spPr>
          <p:txBody>
            <a:bodyPr rtlCol="0" anchor="ctr"/>
            <a:lstStyle/>
            <a:p>
              <a:endParaRPr lang="en-US"/>
            </a:p>
          </p:txBody>
        </p:sp>
        <p:sp>
          <p:nvSpPr>
            <p:cNvPr id="88" name="Freeform 151">
              <a:extLst>
                <a:ext uri="{FF2B5EF4-FFF2-40B4-BE49-F238E27FC236}">
                  <a16:creationId xmlns:a16="http://schemas.microsoft.com/office/drawing/2014/main" id="{BB20B203-18FD-643A-764E-9E6077491950}"/>
                </a:ext>
              </a:extLst>
            </p:cNvPr>
            <p:cNvSpPr/>
            <p:nvPr/>
          </p:nvSpPr>
          <p:spPr>
            <a:xfrm>
              <a:off x="2460238" y="5442155"/>
              <a:ext cx="447947" cy="421378"/>
            </a:xfrm>
            <a:custGeom>
              <a:avLst/>
              <a:gdLst>
                <a:gd name="connsiteX0" fmla="*/ 7194 w 447947"/>
                <a:gd name="connsiteY0" fmla="*/ 279702 h 421378"/>
                <a:gd name="connsiteX1" fmla="*/ 12909 w 447947"/>
                <a:gd name="connsiteY1" fmla="*/ 358798 h 421378"/>
                <a:gd name="connsiteX2" fmla="*/ 72802 w 447947"/>
                <a:gd name="connsiteY2" fmla="*/ 414576 h 421378"/>
                <a:gd name="connsiteX3" fmla="*/ 113264 w 447947"/>
                <a:gd name="connsiteY3" fmla="*/ 413205 h 421378"/>
                <a:gd name="connsiteX4" fmla="*/ 105035 w 447947"/>
                <a:gd name="connsiteY4" fmla="*/ 378915 h 421378"/>
                <a:gd name="connsiteX5" fmla="*/ 60000 w 447947"/>
                <a:gd name="connsiteY5" fmla="*/ 320622 h 421378"/>
                <a:gd name="connsiteX6" fmla="*/ 59772 w 447947"/>
                <a:gd name="connsiteY6" fmla="*/ 277645 h 421378"/>
                <a:gd name="connsiteX7" fmla="*/ 92004 w 447947"/>
                <a:gd name="connsiteY7" fmla="*/ 256614 h 421378"/>
                <a:gd name="connsiteX8" fmla="*/ 99548 w 447947"/>
                <a:gd name="connsiteY8" fmla="*/ 252728 h 421378"/>
                <a:gd name="connsiteX9" fmla="*/ 260483 w 447947"/>
                <a:gd name="connsiteY9" fmla="*/ 252956 h 421378"/>
                <a:gd name="connsiteX10" fmla="*/ 277170 w 447947"/>
                <a:gd name="connsiteY10" fmla="*/ 244955 h 421378"/>
                <a:gd name="connsiteX11" fmla="*/ 278771 w 447947"/>
                <a:gd name="connsiteY11" fmla="*/ 215694 h 421378"/>
                <a:gd name="connsiteX12" fmla="*/ 276942 w 447947"/>
                <a:gd name="connsiteY12" fmla="*/ 86078 h 421378"/>
                <a:gd name="connsiteX13" fmla="*/ 285857 w 447947"/>
                <a:gd name="connsiteY13" fmla="*/ 59103 h 421378"/>
                <a:gd name="connsiteX14" fmla="*/ 356952 w 447947"/>
                <a:gd name="connsiteY14" fmla="*/ 61847 h 421378"/>
                <a:gd name="connsiteX15" fmla="*/ 375011 w 447947"/>
                <a:gd name="connsiteY15" fmla="*/ 113282 h 421378"/>
                <a:gd name="connsiteX16" fmla="*/ 379812 w 447947"/>
                <a:gd name="connsiteY16" fmla="*/ 189634 h 421378"/>
                <a:gd name="connsiteX17" fmla="*/ 400614 w 447947"/>
                <a:gd name="connsiteY17" fmla="*/ 218666 h 421378"/>
                <a:gd name="connsiteX18" fmla="*/ 430332 w 447947"/>
                <a:gd name="connsiteY18" fmla="*/ 203121 h 421378"/>
                <a:gd name="connsiteX19" fmla="*/ 439019 w 447947"/>
                <a:gd name="connsiteY19" fmla="*/ 188034 h 421378"/>
                <a:gd name="connsiteX20" fmla="*/ 431933 w 447947"/>
                <a:gd name="connsiteY20" fmla="*/ 70991 h 421378"/>
                <a:gd name="connsiteX21" fmla="*/ 414559 w 447947"/>
                <a:gd name="connsiteY21" fmla="*/ 51560 h 421378"/>
                <a:gd name="connsiteX22" fmla="*/ 277628 w 447947"/>
                <a:gd name="connsiteY22" fmla="*/ 582 h 421378"/>
                <a:gd name="connsiteX23" fmla="*/ 259340 w 447947"/>
                <a:gd name="connsiteY23" fmla="*/ 10412 h 421378"/>
                <a:gd name="connsiteX24" fmla="*/ 255453 w 447947"/>
                <a:gd name="connsiteY24" fmla="*/ 18413 h 421378"/>
                <a:gd name="connsiteX25" fmla="*/ 120579 w 447947"/>
                <a:gd name="connsiteY25" fmla="*/ 104595 h 421378"/>
                <a:gd name="connsiteX26" fmla="*/ 104349 w 447947"/>
                <a:gd name="connsiteY26" fmla="*/ 118311 h 421378"/>
                <a:gd name="connsiteX27" fmla="*/ 28454 w 447947"/>
                <a:gd name="connsiteY27" fmla="*/ 244041 h 421378"/>
                <a:gd name="connsiteX28" fmla="*/ 7194 w 447947"/>
                <a:gd name="connsiteY28" fmla="*/ 279702 h 4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947" h="421378">
                  <a:moveTo>
                    <a:pt x="7194" y="279702"/>
                  </a:moveTo>
                  <a:cubicBezTo>
                    <a:pt x="-3093" y="306906"/>
                    <a:pt x="-3322" y="333881"/>
                    <a:pt x="12909" y="358798"/>
                  </a:cubicBezTo>
                  <a:cubicBezTo>
                    <a:pt x="28225" y="382115"/>
                    <a:pt x="49256" y="400175"/>
                    <a:pt x="72802" y="414576"/>
                  </a:cubicBezTo>
                  <a:cubicBezTo>
                    <a:pt x="88804" y="424406"/>
                    <a:pt x="106406" y="423263"/>
                    <a:pt x="113264" y="413205"/>
                  </a:cubicBezTo>
                  <a:cubicBezTo>
                    <a:pt x="122865" y="399260"/>
                    <a:pt x="112350" y="388973"/>
                    <a:pt x="105035" y="378915"/>
                  </a:cubicBezTo>
                  <a:cubicBezTo>
                    <a:pt x="90404" y="359255"/>
                    <a:pt x="74631" y="340510"/>
                    <a:pt x="60000" y="320622"/>
                  </a:cubicBezTo>
                  <a:cubicBezTo>
                    <a:pt x="44913" y="299819"/>
                    <a:pt x="45370" y="299591"/>
                    <a:pt x="59772" y="277645"/>
                  </a:cubicBezTo>
                  <a:cubicBezTo>
                    <a:pt x="67544" y="265986"/>
                    <a:pt x="71659" y="249299"/>
                    <a:pt x="92004" y="256614"/>
                  </a:cubicBezTo>
                  <a:cubicBezTo>
                    <a:pt x="93833" y="257300"/>
                    <a:pt x="97491" y="254556"/>
                    <a:pt x="99548" y="252728"/>
                  </a:cubicBezTo>
                  <a:cubicBezTo>
                    <a:pt x="178415" y="196721"/>
                    <a:pt x="246767" y="245184"/>
                    <a:pt x="260483" y="252956"/>
                  </a:cubicBezTo>
                  <a:cubicBezTo>
                    <a:pt x="270770" y="258671"/>
                    <a:pt x="275799" y="254099"/>
                    <a:pt x="277170" y="244955"/>
                  </a:cubicBezTo>
                  <a:cubicBezTo>
                    <a:pt x="278771" y="235354"/>
                    <a:pt x="278542" y="225524"/>
                    <a:pt x="278771" y="215694"/>
                  </a:cubicBezTo>
                  <a:cubicBezTo>
                    <a:pt x="278999" y="196949"/>
                    <a:pt x="277170" y="110767"/>
                    <a:pt x="276942" y="86078"/>
                  </a:cubicBezTo>
                  <a:cubicBezTo>
                    <a:pt x="276942" y="76020"/>
                    <a:pt x="277856" y="66419"/>
                    <a:pt x="285857" y="59103"/>
                  </a:cubicBezTo>
                  <a:cubicBezTo>
                    <a:pt x="299573" y="46073"/>
                    <a:pt x="343464" y="48131"/>
                    <a:pt x="356952" y="61847"/>
                  </a:cubicBezTo>
                  <a:cubicBezTo>
                    <a:pt x="370896" y="76248"/>
                    <a:pt x="375240" y="94079"/>
                    <a:pt x="375011" y="113282"/>
                  </a:cubicBezTo>
                  <a:cubicBezTo>
                    <a:pt x="374554" y="138885"/>
                    <a:pt x="375468" y="164259"/>
                    <a:pt x="379812" y="189634"/>
                  </a:cubicBezTo>
                  <a:cubicBezTo>
                    <a:pt x="382098" y="202436"/>
                    <a:pt x="385527" y="215694"/>
                    <a:pt x="400614" y="218666"/>
                  </a:cubicBezTo>
                  <a:cubicBezTo>
                    <a:pt x="413645" y="221181"/>
                    <a:pt x="422789" y="212265"/>
                    <a:pt x="430332" y="203121"/>
                  </a:cubicBezTo>
                  <a:cubicBezTo>
                    <a:pt x="433990" y="198778"/>
                    <a:pt x="436962" y="193292"/>
                    <a:pt x="439019" y="188034"/>
                  </a:cubicBezTo>
                  <a:cubicBezTo>
                    <a:pt x="454335" y="148029"/>
                    <a:pt x="448620" y="109167"/>
                    <a:pt x="431933" y="70991"/>
                  </a:cubicBezTo>
                  <a:cubicBezTo>
                    <a:pt x="428275" y="62532"/>
                    <a:pt x="422331" y="55903"/>
                    <a:pt x="414559" y="51560"/>
                  </a:cubicBezTo>
                  <a:cubicBezTo>
                    <a:pt x="371811" y="27099"/>
                    <a:pt x="326091" y="10412"/>
                    <a:pt x="277628" y="582"/>
                  </a:cubicBezTo>
                  <a:cubicBezTo>
                    <a:pt x="267798" y="-1476"/>
                    <a:pt x="262769" y="1953"/>
                    <a:pt x="259340" y="10412"/>
                  </a:cubicBezTo>
                  <a:cubicBezTo>
                    <a:pt x="258197" y="13155"/>
                    <a:pt x="256825" y="15669"/>
                    <a:pt x="255453" y="18413"/>
                  </a:cubicBezTo>
                  <a:cubicBezTo>
                    <a:pt x="226193" y="71905"/>
                    <a:pt x="186416" y="108938"/>
                    <a:pt x="120579" y="104595"/>
                  </a:cubicBezTo>
                  <a:cubicBezTo>
                    <a:pt x="109835" y="103909"/>
                    <a:pt x="107549" y="111453"/>
                    <a:pt x="104349" y="118311"/>
                  </a:cubicBezTo>
                  <a:cubicBezTo>
                    <a:pt x="83318" y="162888"/>
                    <a:pt x="56800" y="204036"/>
                    <a:pt x="28454" y="244041"/>
                  </a:cubicBezTo>
                  <a:cubicBezTo>
                    <a:pt x="19767" y="255471"/>
                    <a:pt x="11994" y="266901"/>
                    <a:pt x="7194" y="279702"/>
                  </a:cubicBezTo>
                  <a:close/>
                </a:path>
              </a:pathLst>
            </a:custGeom>
            <a:solidFill>
              <a:srgbClr val="FFFFFF"/>
            </a:solidFill>
            <a:ln w="2286" cap="flat">
              <a:noFill/>
              <a:prstDash val="solid"/>
              <a:miter/>
            </a:ln>
          </p:spPr>
          <p:txBody>
            <a:bodyPr rtlCol="0" anchor="ctr"/>
            <a:lstStyle/>
            <a:p>
              <a:endParaRPr lang="en-US"/>
            </a:p>
          </p:txBody>
        </p:sp>
        <p:sp>
          <p:nvSpPr>
            <p:cNvPr id="89" name="Freeform 152">
              <a:extLst>
                <a:ext uri="{FF2B5EF4-FFF2-40B4-BE49-F238E27FC236}">
                  <a16:creationId xmlns:a16="http://schemas.microsoft.com/office/drawing/2014/main" id="{FBA2E74E-2E60-99F9-286F-A8E29DF398AC}"/>
                </a:ext>
              </a:extLst>
            </p:cNvPr>
            <p:cNvSpPr/>
            <p:nvPr/>
          </p:nvSpPr>
          <p:spPr>
            <a:xfrm>
              <a:off x="3171063" y="5228767"/>
              <a:ext cx="67534" cy="229514"/>
            </a:xfrm>
            <a:custGeom>
              <a:avLst/>
              <a:gdLst>
                <a:gd name="connsiteX0" fmla="*/ 40005 w 67534"/>
                <a:gd name="connsiteY0" fmla="*/ 229514 h 229514"/>
                <a:gd name="connsiteX1" fmla="*/ 40005 w 67534"/>
                <a:gd name="connsiteY1" fmla="*/ 229514 h 229514"/>
                <a:gd name="connsiteX2" fmla="*/ 40005 w 67534"/>
                <a:gd name="connsiteY2" fmla="*/ 225857 h 229514"/>
                <a:gd name="connsiteX3" fmla="*/ 40005 w 67534"/>
                <a:gd name="connsiteY3" fmla="*/ 225857 h 229514"/>
                <a:gd name="connsiteX4" fmla="*/ 40234 w 67534"/>
                <a:gd name="connsiteY4" fmla="*/ 222428 h 229514"/>
                <a:gd name="connsiteX5" fmla="*/ 40234 w 67534"/>
                <a:gd name="connsiteY5" fmla="*/ 222199 h 229514"/>
                <a:gd name="connsiteX6" fmla="*/ 40691 w 67534"/>
                <a:gd name="connsiteY6" fmla="*/ 218999 h 229514"/>
                <a:gd name="connsiteX7" fmla="*/ 40691 w 67534"/>
                <a:gd name="connsiteY7" fmla="*/ 218313 h 229514"/>
                <a:gd name="connsiteX8" fmla="*/ 41605 w 67534"/>
                <a:gd name="connsiteY8" fmla="*/ 214427 h 229514"/>
                <a:gd name="connsiteX9" fmla="*/ 41605 w 67534"/>
                <a:gd name="connsiteY9" fmla="*/ 214427 h 229514"/>
                <a:gd name="connsiteX10" fmla="*/ 48920 w 67534"/>
                <a:gd name="connsiteY10" fmla="*/ 190424 h 229514"/>
                <a:gd name="connsiteX11" fmla="*/ 56693 w 67534"/>
                <a:gd name="connsiteY11" fmla="*/ 166649 h 229514"/>
                <a:gd name="connsiteX12" fmla="*/ 66751 w 67534"/>
                <a:gd name="connsiteY12" fmla="*/ 100127 h 229514"/>
                <a:gd name="connsiteX13" fmla="*/ 66065 w 67534"/>
                <a:gd name="connsiteY13" fmla="*/ 95097 h 229514"/>
                <a:gd name="connsiteX14" fmla="*/ 65837 w 67534"/>
                <a:gd name="connsiteY14" fmla="*/ 93497 h 229514"/>
                <a:gd name="connsiteX15" fmla="*/ 65380 w 67534"/>
                <a:gd name="connsiteY15" fmla="*/ 90297 h 229514"/>
                <a:gd name="connsiteX16" fmla="*/ 64922 w 67534"/>
                <a:gd name="connsiteY16" fmla="*/ 88239 h 229514"/>
                <a:gd name="connsiteX17" fmla="*/ 64465 w 67534"/>
                <a:gd name="connsiteY17" fmla="*/ 85496 h 229514"/>
                <a:gd name="connsiteX18" fmla="*/ 64008 w 67534"/>
                <a:gd name="connsiteY18" fmla="*/ 83439 h 229514"/>
                <a:gd name="connsiteX19" fmla="*/ 63551 w 67534"/>
                <a:gd name="connsiteY19" fmla="*/ 80924 h 229514"/>
                <a:gd name="connsiteX20" fmla="*/ 63094 w 67534"/>
                <a:gd name="connsiteY20" fmla="*/ 78638 h 229514"/>
                <a:gd name="connsiteX21" fmla="*/ 62636 w 67534"/>
                <a:gd name="connsiteY21" fmla="*/ 76352 h 229514"/>
                <a:gd name="connsiteX22" fmla="*/ 62179 w 67534"/>
                <a:gd name="connsiteY22" fmla="*/ 74066 h 229514"/>
                <a:gd name="connsiteX23" fmla="*/ 61722 w 67534"/>
                <a:gd name="connsiteY23" fmla="*/ 71780 h 229514"/>
                <a:gd name="connsiteX24" fmla="*/ 61036 w 67534"/>
                <a:gd name="connsiteY24" fmla="*/ 69494 h 229514"/>
                <a:gd name="connsiteX25" fmla="*/ 60579 w 67534"/>
                <a:gd name="connsiteY25" fmla="*/ 67437 h 229514"/>
                <a:gd name="connsiteX26" fmla="*/ 59893 w 67534"/>
                <a:gd name="connsiteY26" fmla="*/ 65151 h 229514"/>
                <a:gd name="connsiteX27" fmla="*/ 59436 w 67534"/>
                <a:gd name="connsiteY27" fmla="*/ 63322 h 229514"/>
                <a:gd name="connsiteX28" fmla="*/ 58750 w 67534"/>
                <a:gd name="connsiteY28" fmla="*/ 61036 h 229514"/>
                <a:gd name="connsiteX29" fmla="*/ 58293 w 67534"/>
                <a:gd name="connsiteY29" fmla="*/ 59436 h 229514"/>
                <a:gd name="connsiteX30" fmla="*/ 57379 w 67534"/>
                <a:gd name="connsiteY30" fmla="*/ 56921 h 229514"/>
                <a:gd name="connsiteX31" fmla="*/ 56921 w 67534"/>
                <a:gd name="connsiteY31" fmla="*/ 55778 h 229514"/>
                <a:gd name="connsiteX32" fmla="*/ 51206 w 67534"/>
                <a:gd name="connsiteY32" fmla="*/ 43205 h 229514"/>
                <a:gd name="connsiteX33" fmla="*/ 50978 w 67534"/>
                <a:gd name="connsiteY33" fmla="*/ 42748 h 229514"/>
                <a:gd name="connsiteX34" fmla="*/ 49606 w 67534"/>
                <a:gd name="connsiteY34" fmla="*/ 40233 h 229514"/>
                <a:gd name="connsiteX35" fmla="*/ 49149 w 67534"/>
                <a:gd name="connsiteY35" fmla="*/ 39548 h 229514"/>
                <a:gd name="connsiteX36" fmla="*/ 47549 w 67534"/>
                <a:gd name="connsiteY36" fmla="*/ 37033 h 229514"/>
                <a:gd name="connsiteX37" fmla="*/ 47092 w 67534"/>
                <a:gd name="connsiteY37" fmla="*/ 36347 h 229514"/>
                <a:gd name="connsiteX38" fmla="*/ 45491 w 67534"/>
                <a:gd name="connsiteY38" fmla="*/ 34061 h 229514"/>
                <a:gd name="connsiteX39" fmla="*/ 45034 w 67534"/>
                <a:gd name="connsiteY39" fmla="*/ 33375 h 229514"/>
                <a:gd name="connsiteX40" fmla="*/ 43434 w 67534"/>
                <a:gd name="connsiteY40" fmla="*/ 31089 h 229514"/>
                <a:gd name="connsiteX41" fmla="*/ 42977 w 67534"/>
                <a:gd name="connsiteY41" fmla="*/ 30404 h 229514"/>
                <a:gd name="connsiteX42" fmla="*/ 41148 w 67534"/>
                <a:gd name="connsiteY42" fmla="*/ 28118 h 229514"/>
                <a:gd name="connsiteX43" fmla="*/ 40691 w 67534"/>
                <a:gd name="connsiteY43" fmla="*/ 27660 h 229514"/>
                <a:gd name="connsiteX44" fmla="*/ 38633 w 67534"/>
                <a:gd name="connsiteY44" fmla="*/ 25374 h 229514"/>
                <a:gd name="connsiteX45" fmla="*/ 38176 w 67534"/>
                <a:gd name="connsiteY45" fmla="*/ 24917 h 229514"/>
                <a:gd name="connsiteX46" fmla="*/ 35890 w 67534"/>
                <a:gd name="connsiteY46" fmla="*/ 22631 h 229514"/>
                <a:gd name="connsiteX47" fmla="*/ 35890 w 67534"/>
                <a:gd name="connsiteY47" fmla="*/ 22631 h 229514"/>
                <a:gd name="connsiteX48" fmla="*/ 15088 w 67534"/>
                <a:gd name="connsiteY48" fmla="*/ 7086 h 229514"/>
                <a:gd name="connsiteX49" fmla="*/ 15088 w 67534"/>
                <a:gd name="connsiteY49" fmla="*/ 7086 h 229514"/>
                <a:gd name="connsiteX50" fmla="*/ 11659 w 67534"/>
                <a:gd name="connsiteY50" fmla="*/ 5258 h 229514"/>
                <a:gd name="connsiteX51" fmla="*/ 11430 w 67534"/>
                <a:gd name="connsiteY51" fmla="*/ 5029 h 229514"/>
                <a:gd name="connsiteX52" fmla="*/ 8001 w 67534"/>
                <a:gd name="connsiteY52" fmla="*/ 3429 h 229514"/>
                <a:gd name="connsiteX53" fmla="*/ 7772 w 67534"/>
                <a:gd name="connsiteY53" fmla="*/ 3200 h 229514"/>
                <a:gd name="connsiteX54" fmla="*/ 4115 w 67534"/>
                <a:gd name="connsiteY54" fmla="*/ 1600 h 229514"/>
                <a:gd name="connsiteX55" fmla="*/ 3886 w 67534"/>
                <a:gd name="connsiteY55" fmla="*/ 1600 h 229514"/>
                <a:gd name="connsiteX56" fmla="*/ 0 w 67534"/>
                <a:gd name="connsiteY56" fmla="*/ 0 h 229514"/>
                <a:gd name="connsiteX57" fmla="*/ 0 w 67534"/>
                <a:gd name="connsiteY57" fmla="*/ 0 h 229514"/>
                <a:gd name="connsiteX58" fmla="*/ 16459 w 67534"/>
                <a:gd name="connsiteY58" fmla="*/ 59893 h 229514"/>
                <a:gd name="connsiteX59" fmla="*/ 40005 w 67534"/>
                <a:gd name="connsiteY59" fmla="*/ 229514 h 2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534" h="229514">
                  <a:moveTo>
                    <a:pt x="40005" y="229514"/>
                  </a:moveTo>
                  <a:cubicBezTo>
                    <a:pt x="40005" y="229514"/>
                    <a:pt x="40005" y="229514"/>
                    <a:pt x="40005" y="229514"/>
                  </a:cubicBezTo>
                  <a:cubicBezTo>
                    <a:pt x="40005" y="228371"/>
                    <a:pt x="40005" y="227228"/>
                    <a:pt x="40005" y="225857"/>
                  </a:cubicBezTo>
                  <a:cubicBezTo>
                    <a:pt x="40005" y="225857"/>
                    <a:pt x="40005" y="225857"/>
                    <a:pt x="40005" y="225857"/>
                  </a:cubicBezTo>
                  <a:cubicBezTo>
                    <a:pt x="40005" y="224714"/>
                    <a:pt x="40234" y="223571"/>
                    <a:pt x="40234" y="222428"/>
                  </a:cubicBezTo>
                  <a:cubicBezTo>
                    <a:pt x="40234" y="222428"/>
                    <a:pt x="40234" y="222199"/>
                    <a:pt x="40234" y="222199"/>
                  </a:cubicBezTo>
                  <a:cubicBezTo>
                    <a:pt x="40462" y="221056"/>
                    <a:pt x="40462" y="219913"/>
                    <a:pt x="40691" y="218999"/>
                  </a:cubicBezTo>
                  <a:cubicBezTo>
                    <a:pt x="40691" y="218770"/>
                    <a:pt x="40691" y="218541"/>
                    <a:pt x="40691" y="218313"/>
                  </a:cubicBezTo>
                  <a:cubicBezTo>
                    <a:pt x="40919" y="216941"/>
                    <a:pt x="41377" y="215798"/>
                    <a:pt x="41605" y="214427"/>
                  </a:cubicBezTo>
                  <a:cubicBezTo>
                    <a:pt x="41605" y="214427"/>
                    <a:pt x="41605" y="214427"/>
                    <a:pt x="41605" y="214427"/>
                  </a:cubicBezTo>
                  <a:cubicBezTo>
                    <a:pt x="43891" y="206426"/>
                    <a:pt x="46406" y="198425"/>
                    <a:pt x="48920" y="190424"/>
                  </a:cubicBezTo>
                  <a:cubicBezTo>
                    <a:pt x="51435" y="182423"/>
                    <a:pt x="54178" y="174650"/>
                    <a:pt x="56693" y="166649"/>
                  </a:cubicBezTo>
                  <a:cubicBezTo>
                    <a:pt x="63779" y="144932"/>
                    <a:pt x="69723" y="122987"/>
                    <a:pt x="66751" y="100127"/>
                  </a:cubicBezTo>
                  <a:cubicBezTo>
                    <a:pt x="66523" y="98526"/>
                    <a:pt x="66294" y="96698"/>
                    <a:pt x="66065" y="95097"/>
                  </a:cubicBezTo>
                  <a:cubicBezTo>
                    <a:pt x="66065" y="94640"/>
                    <a:pt x="65837" y="93954"/>
                    <a:pt x="65837" y="93497"/>
                  </a:cubicBezTo>
                  <a:cubicBezTo>
                    <a:pt x="65608" y="92354"/>
                    <a:pt x="65608" y="91440"/>
                    <a:pt x="65380" y="90297"/>
                  </a:cubicBezTo>
                  <a:cubicBezTo>
                    <a:pt x="65380" y="89611"/>
                    <a:pt x="65151" y="88925"/>
                    <a:pt x="64922" y="88239"/>
                  </a:cubicBezTo>
                  <a:cubicBezTo>
                    <a:pt x="64694" y="87325"/>
                    <a:pt x="64694" y="86411"/>
                    <a:pt x="64465" y="85496"/>
                  </a:cubicBezTo>
                  <a:cubicBezTo>
                    <a:pt x="64237" y="84810"/>
                    <a:pt x="64237" y="84125"/>
                    <a:pt x="64008" y="83439"/>
                  </a:cubicBezTo>
                  <a:cubicBezTo>
                    <a:pt x="63779" y="82524"/>
                    <a:pt x="63779" y="81839"/>
                    <a:pt x="63551" y="80924"/>
                  </a:cubicBezTo>
                  <a:cubicBezTo>
                    <a:pt x="63322" y="80238"/>
                    <a:pt x="63322" y="79553"/>
                    <a:pt x="63094" y="78638"/>
                  </a:cubicBezTo>
                  <a:cubicBezTo>
                    <a:pt x="62865" y="77952"/>
                    <a:pt x="62636" y="77038"/>
                    <a:pt x="62636" y="76352"/>
                  </a:cubicBezTo>
                  <a:cubicBezTo>
                    <a:pt x="62408" y="75666"/>
                    <a:pt x="62179" y="74981"/>
                    <a:pt x="62179" y="74066"/>
                  </a:cubicBezTo>
                  <a:cubicBezTo>
                    <a:pt x="61951" y="73380"/>
                    <a:pt x="61722" y="72695"/>
                    <a:pt x="61722" y="71780"/>
                  </a:cubicBezTo>
                  <a:cubicBezTo>
                    <a:pt x="61493" y="71094"/>
                    <a:pt x="61265" y="70180"/>
                    <a:pt x="61036" y="69494"/>
                  </a:cubicBezTo>
                  <a:cubicBezTo>
                    <a:pt x="60808" y="68808"/>
                    <a:pt x="60579" y="68123"/>
                    <a:pt x="60579" y="67437"/>
                  </a:cubicBezTo>
                  <a:cubicBezTo>
                    <a:pt x="60350" y="66751"/>
                    <a:pt x="60122" y="65837"/>
                    <a:pt x="59893" y="65151"/>
                  </a:cubicBezTo>
                  <a:cubicBezTo>
                    <a:pt x="59665" y="64465"/>
                    <a:pt x="59436" y="64008"/>
                    <a:pt x="59436" y="63322"/>
                  </a:cubicBezTo>
                  <a:cubicBezTo>
                    <a:pt x="59207" y="62636"/>
                    <a:pt x="58979" y="61722"/>
                    <a:pt x="58750" y="61036"/>
                  </a:cubicBezTo>
                  <a:cubicBezTo>
                    <a:pt x="58522" y="60579"/>
                    <a:pt x="58293" y="59893"/>
                    <a:pt x="58293" y="59436"/>
                  </a:cubicBezTo>
                  <a:cubicBezTo>
                    <a:pt x="58064" y="58521"/>
                    <a:pt x="57836" y="57836"/>
                    <a:pt x="57379" y="56921"/>
                  </a:cubicBezTo>
                  <a:cubicBezTo>
                    <a:pt x="57150" y="56464"/>
                    <a:pt x="57150" y="56235"/>
                    <a:pt x="56921" y="55778"/>
                  </a:cubicBezTo>
                  <a:cubicBezTo>
                    <a:pt x="55321" y="51435"/>
                    <a:pt x="53264" y="47091"/>
                    <a:pt x="51206" y="43205"/>
                  </a:cubicBezTo>
                  <a:cubicBezTo>
                    <a:pt x="51206" y="42977"/>
                    <a:pt x="50978" y="42977"/>
                    <a:pt x="50978" y="42748"/>
                  </a:cubicBezTo>
                  <a:cubicBezTo>
                    <a:pt x="50521" y="41834"/>
                    <a:pt x="50063" y="40919"/>
                    <a:pt x="49606" y="40233"/>
                  </a:cubicBezTo>
                  <a:cubicBezTo>
                    <a:pt x="49378" y="40005"/>
                    <a:pt x="49378" y="39776"/>
                    <a:pt x="49149" y="39548"/>
                  </a:cubicBezTo>
                  <a:cubicBezTo>
                    <a:pt x="48692" y="38633"/>
                    <a:pt x="48235" y="37947"/>
                    <a:pt x="47549" y="37033"/>
                  </a:cubicBezTo>
                  <a:cubicBezTo>
                    <a:pt x="47320" y="36804"/>
                    <a:pt x="47320" y="36576"/>
                    <a:pt x="47092" y="36347"/>
                  </a:cubicBezTo>
                  <a:cubicBezTo>
                    <a:pt x="46634" y="35661"/>
                    <a:pt x="45949" y="34747"/>
                    <a:pt x="45491" y="34061"/>
                  </a:cubicBezTo>
                  <a:cubicBezTo>
                    <a:pt x="45263" y="33833"/>
                    <a:pt x="45034" y="33604"/>
                    <a:pt x="45034" y="33375"/>
                  </a:cubicBezTo>
                  <a:cubicBezTo>
                    <a:pt x="44577" y="32690"/>
                    <a:pt x="43891" y="31775"/>
                    <a:pt x="43434" y="31089"/>
                  </a:cubicBezTo>
                  <a:cubicBezTo>
                    <a:pt x="43205" y="30861"/>
                    <a:pt x="42977" y="30632"/>
                    <a:pt x="42977" y="30404"/>
                  </a:cubicBezTo>
                  <a:cubicBezTo>
                    <a:pt x="42291" y="29718"/>
                    <a:pt x="41834" y="28803"/>
                    <a:pt x="41148" y="28118"/>
                  </a:cubicBezTo>
                  <a:cubicBezTo>
                    <a:pt x="40919" y="27889"/>
                    <a:pt x="40919" y="27660"/>
                    <a:pt x="40691" y="27660"/>
                  </a:cubicBezTo>
                  <a:cubicBezTo>
                    <a:pt x="40005" y="26975"/>
                    <a:pt x="39319" y="26060"/>
                    <a:pt x="38633" y="25374"/>
                  </a:cubicBezTo>
                  <a:cubicBezTo>
                    <a:pt x="38405" y="25146"/>
                    <a:pt x="38405" y="25146"/>
                    <a:pt x="38176" y="24917"/>
                  </a:cubicBezTo>
                  <a:cubicBezTo>
                    <a:pt x="37490" y="24231"/>
                    <a:pt x="36805" y="23317"/>
                    <a:pt x="35890" y="22631"/>
                  </a:cubicBezTo>
                  <a:cubicBezTo>
                    <a:pt x="35890" y="22631"/>
                    <a:pt x="35890" y="22631"/>
                    <a:pt x="35890" y="22631"/>
                  </a:cubicBezTo>
                  <a:cubicBezTo>
                    <a:pt x="29947" y="16688"/>
                    <a:pt x="23089" y="11430"/>
                    <a:pt x="15088" y="7086"/>
                  </a:cubicBezTo>
                  <a:cubicBezTo>
                    <a:pt x="15088" y="7086"/>
                    <a:pt x="15088" y="7086"/>
                    <a:pt x="15088" y="7086"/>
                  </a:cubicBezTo>
                  <a:cubicBezTo>
                    <a:pt x="13945" y="6401"/>
                    <a:pt x="12802" y="5943"/>
                    <a:pt x="11659" y="5258"/>
                  </a:cubicBezTo>
                  <a:cubicBezTo>
                    <a:pt x="11659" y="5258"/>
                    <a:pt x="11430" y="5258"/>
                    <a:pt x="11430" y="5029"/>
                  </a:cubicBezTo>
                  <a:cubicBezTo>
                    <a:pt x="10287" y="4572"/>
                    <a:pt x="9144" y="3886"/>
                    <a:pt x="8001" y="3429"/>
                  </a:cubicBezTo>
                  <a:cubicBezTo>
                    <a:pt x="8001" y="3429"/>
                    <a:pt x="7772" y="3429"/>
                    <a:pt x="7772" y="3200"/>
                  </a:cubicBezTo>
                  <a:cubicBezTo>
                    <a:pt x="6629" y="2743"/>
                    <a:pt x="5486" y="2057"/>
                    <a:pt x="4115" y="1600"/>
                  </a:cubicBezTo>
                  <a:cubicBezTo>
                    <a:pt x="4115" y="1600"/>
                    <a:pt x="3886" y="1600"/>
                    <a:pt x="3886" y="1600"/>
                  </a:cubicBezTo>
                  <a:cubicBezTo>
                    <a:pt x="2743" y="1143"/>
                    <a:pt x="1372" y="457"/>
                    <a:pt x="0" y="0"/>
                  </a:cubicBezTo>
                  <a:cubicBezTo>
                    <a:pt x="0" y="0"/>
                    <a:pt x="0" y="0"/>
                    <a:pt x="0" y="0"/>
                  </a:cubicBezTo>
                  <a:cubicBezTo>
                    <a:pt x="8230" y="18974"/>
                    <a:pt x="13716" y="39776"/>
                    <a:pt x="16459" y="59893"/>
                  </a:cubicBezTo>
                  <a:cubicBezTo>
                    <a:pt x="21946" y="99669"/>
                    <a:pt x="-4343" y="208254"/>
                    <a:pt x="40005" y="229514"/>
                  </a:cubicBezTo>
                  <a:close/>
                </a:path>
              </a:pathLst>
            </a:custGeom>
            <a:solidFill>
              <a:srgbClr val="FFFFFF"/>
            </a:solidFill>
            <a:ln w="2286" cap="flat">
              <a:noFill/>
              <a:prstDash val="solid"/>
              <a:miter/>
            </a:ln>
          </p:spPr>
          <p:txBody>
            <a:bodyPr rtlCol="0" anchor="ctr"/>
            <a:lstStyle/>
            <a:p>
              <a:endParaRPr lang="en-US"/>
            </a:p>
          </p:txBody>
        </p:sp>
        <p:sp>
          <p:nvSpPr>
            <p:cNvPr id="90" name="Freeform 153">
              <a:extLst>
                <a:ext uri="{FF2B5EF4-FFF2-40B4-BE49-F238E27FC236}">
                  <a16:creationId xmlns:a16="http://schemas.microsoft.com/office/drawing/2014/main" id="{27D25B24-5EC7-DC5F-D2B1-3BC8211A980A}"/>
                </a:ext>
              </a:extLst>
            </p:cNvPr>
            <p:cNvSpPr/>
            <p:nvPr/>
          </p:nvSpPr>
          <p:spPr>
            <a:xfrm>
              <a:off x="2519324" y="5499430"/>
              <a:ext cx="1255928" cy="689457"/>
            </a:xfrm>
            <a:custGeom>
              <a:avLst/>
              <a:gdLst>
                <a:gd name="connsiteX0" fmla="*/ 914171 w 1255928"/>
                <a:gd name="connsiteY0" fmla="*/ 64694 h 689457"/>
                <a:gd name="connsiteX1" fmla="*/ 918286 w 1255928"/>
                <a:gd name="connsiteY1" fmla="*/ 175565 h 689457"/>
                <a:gd name="connsiteX2" fmla="*/ 905485 w 1255928"/>
                <a:gd name="connsiteY2" fmla="*/ 442113 h 689457"/>
                <a:gd name="connsiteX3" fmla="*/ 908456 w 1255928"/>
                <a:gd name="connsiteY3" fmla="*/ 419253 h 689457"/>
                <a:gd name="connsiteX4" fmla="*/ 895426 w 1255928"/>
                <a:gd name="connsiteY4" fmla="*/ 512521 h 689457"/>
                <a:gd name="connsiteX5" fmla="*/ 797357 w 1255928"/>
                <a:gd name="connsiteY5" fmla="*/ 615163 h 689457"/>
                <a:gd name="connsiteX6" fmla="*/ 647395 w 1255928"/>
                <a:gd name="connsiteY6" fmla="*/ 616992 h 689457"/>
                <a:gd name="connsiteX7" fmla="*/ 549783 w 1255928"/>
                <a:gd name="connsiteY7" fmla="*/ 613105 h 689457"/>
                <a:gd name="connsiteX8" fmla="*/ 440741 w 1255928"/>
                <a:gd name="connsiteY8" fmla="*/ 600075 h 689457"/>
                <a:gd name="connsiteX9" fmla="*/ 356159 w 1255928"/>
                <a:gd name="connsiteY9" fmla="*/ 556870 h 689457"/>
                <a:gd name="connsiteX10" fmla="*/ 312496 w 1255928"/>
                <a:gd name="connsiteY10" fmla="*/ 486461 h 689457"/>
                <a:gd name="connsiteX11" fmla="*/ 189967 w 1255928"/>
                <a:gd name="connsiteY11" fmla="*/ 391592 h 689457"/>
                <a:gd name="connsiteX12" fmla="*/ 38862 w 1255928"/>
                <a:gd name="connsiteY12" fmla="*/ 389992 h 689457"/>
                <a:gd name="connsiteX13" fmla="*/ 18059 w 1255928"/>
                <a:gd name="connsiteY13" fmla="*/ 382905 h 689457"/>
                <a:gd name="connsiteX14" fmla="*/ 0 w 1255928"/>
                <a:gd name="connsiteY14" fmla="*/ 381076 h 689457"/>
                <a:gd name="connsiteX15" fmla="*/ 1372 w 1255928"/>
                <a:gd name="connsiteY15" fmla="*/ 389077 h 689457"/>
                <a:gd name="connsiteX16" fmla="*/ 6401 w 1255928"/>
                <a:gd name="connsiteY16" fmla="*/ 403022 h 689457"/>
                <a:gd name="connsiteX17" fmla="*/ 18974 w 1255928"/>
                <a:gd name="connsiteY17" fmla="*/ 419481 h 689457"/>
                <a:gd name="connsiteX18" fmla="*/ 30404 w 1255928"/>
                <a:gd name="connsiteY18" fmla="*/ 427939 h 689457"/>
                <a:gd name="connsiteX19" fmla="*/ 102641 w 1255928"/>
                <a:gd name="connsiteY19" fmla="*/ 451028 h 689457"/>
                <a:gd name="connsiteX20" fmla="*/ 166649 w 1255928"/>
                <a:gd name="connsiteY20" fmla="*/ 443713 h 689457"/>
                <a:gd name="connsiteX21" fmla="*/ 185166 w 1255928"/>
                <a:gd name="connsiteY21" fmla="*/ 440970 h 689457"/>
                <a:gd name="connsiteX22" fmla="*/ 185166 w 1255928"/>
                <a:gd name="connsiteY22" fmla="*/ 440970 h 689457"/>
                <a:gd name="connsiteX23" fmla="*/ 195682 w 1255928"/>
                <a:gd name="connsiteY23" fmla="*/ 441884 h 689457"/>
                <a:gd name="connsiteX24" fmla="*/ 201168 w 1255928"/>
                <a:gd name="connsiteY24" fmla="*/ 443256 h 689457"/>
                <a:gd name="connsiteX25" fmla="*/ 205969 w 1255928"/>
                <a:gd name="connsiteY25" fmla="*/ 445084 h 689457"/>
                <a:gd name="connsiteX26" fmla="*/ 208255 w 1255928"/>
                <a:gd name="connsiteY26" fmla="*/ 446227 h 689457"/>
                <a:gd name="connsiteX27" fmla="*/ 211226 w 1255928"/>
                <a:gd name="connsiteY27" fmla="*/ 448056 h 689457"/>
                <a:gd name="connsiteX28" fmla="*/ 214427 w 1255928"/>
                <a:gd name="connsiteY28" fmla="*/ 450342 h 689457"/>
                <a:gd name="connsiteX29" fmla="*/ 216256 w 1255928"/>
                <a:gd name="connsiteY29" fmla="*/ 451942 h 689457"/>
                <a:gd name="connsiteX30" fmla="*/ 219913 w 1255928"/>
                <a:gd name="connsiteY30" fmla="*/ 455600 h 689457"/>
                <a:gd name="connsiteX31" fmla="*/ 221513 w 1255928"/>
                <a:gd name="connsiteY31" fmla="*/ 457657 h 689457"/>
                <a:gd name="connsiteX32" fmla="*/ 224714 w 1255928"/>
                <a:gd name="connsiteY32" fmla="*/ 462001 h 689457"/>
                <a:gd name="connsiteX33" fmla="*/ 227457 w 1255928"/>
                <a:gd name="connsiteY33" fmla="*/ 466801 h 689457"/>
                <a:gd name="connsiteX34" fmla="*/ 233401 w 1255928"/>
                <a:gd name="connsiteY34" fmla="*/ 484175 h 689457"/>
                <a:gd name="connsiteX35" fmla="*/ 236372 w 1255928"/>
                <a:gd name="connsiteY35" fmla="*/ 501777 h 689457"/>
                <a:gd name="connsiteX36" fmla="*/ 237973 w 1255928"/>
                <a:gd name="connsiteY36" fmla="*/ 525323 h 689457"/>
                <a:gd name="connsiteX37" fmla="*/ 238201 w 1255928"/>
                <a:gd name="connsiteY37" fmla="*/ 536982 h 689457"/>
                <a:gd name="connsiteX38" fmla="*/ 238201 w 1255928"/>
                <a:gd name="connsiteY38" fmla="*/ 542925 h 689457"/>
                <a:gd name="connsiteX39" fmla="*/ 238201 w 1255928"/>
                <a:gd name="connsiteY39" fmla="*/ 554584 h 689457"/>
                <a:gd name="connsiteX40" fmla="*/ 238430 w 1255928"/>
                <a:gd name="connsiteY40" fmla="*/ 566242 h 689457"/>
                <a:gd name="connsiteX41" fmla="*/ 239116 w 1255928"/>
                <a:gd name="connsiteY41" fmla="*/ 577901 h 689457"/>
                <a:gd name="connsiteX42" fmla="*/ 239801 w 1255928"/>
                <a:gd name="connsiteY42" fmla="*/ 587502 h 689457"/>
                <a:gd name="connsiteX43" fmla="*/ 253746 w 1255928"/>
                <a:gd name="connsiteY43" fmla="*/ 652425 h 689457"/>
                <a:gd name="connsiteX44" fmla="*/ 256261 w 1255928"/>
                <a:gd name="connsiteY44" fmla="*/ 657225 h 689457"/>
                <a:gd name="connsiteX45" fmla="*/ 256946 w 1255928"/>
                <a:gd name="connsiteY45" fmla="*/ 658368 h 689457"/>
                <a:gd name="connsiteX46" fmla="*/ 261976 w 1255928"/>
                <a:gd name="connsiteY46" fmla="*/ 666598 h 689457"/>
                <a:gd name="connsiteX47" fmla="*/ 263119 w 1255928"/>
                <a:gd name="connsiteY47" fmla="*/ 668427 h 689457"/>
                <a:gd name="connsiteX48" fmla="*/ 265862 w 1255928"/>
                <a:gd name="connsiteY48" fmla="*/ 672084 h 689457"/>
                <a:gd name="connsiteX49" fmla="*/ 267233 w 1255928"/>
                <a:gd name="connsiteY49" fmla="*/ 673684 h 689457"/>
                <a:gd name="connsiteX50" fmla="*/ 268148 w 1255928"/>
                <a:gd name="connsiteY50" fmla="*/ 674827 h 689457"/>
                <a:gd name="connsiteX51" fmla="*/ 269519 w 1255928"/>
                <a:gd name="connsiteY51" fmla="*/ 676428 h 689457"/>
                <a:gd name="connsiteX52" fmla="*/ 274320 w 1255928"/>
                <a:gd name="connsiteY52" fmla="*/ 680542 h 689457"/>
                <a:gd name="connsiteX53" fmla="*/ 276149 w 1255928"/>
                <a:gd name="connsiteY53" fmla="*/ 681457 h 689457"/>
                <a:gd name="connsiteX54" fmla="*/ 277063 w 1255928"/>
                <a:gd name="connsiteY54" fmla="*/ 681685 h 689457"/>
                <a:gd name="connsiteX55" fmla="*/ 278892 w 1255928"/>
                <a:gd name="connsiteY55" fmla="*/ 681914 h 689457"/>
                <a:gd name="connsiteX56" fmla="*/ 279806 w 1255928"/>
                <a:gd name="connsiteY56" fmla="*/ 681914 h 689457"/>
                <a:gd name="connsiteX57" fmla="*/ 279806 w 1255928"/>
                <a:gd name="connsiteY57" fmla="*/ 681914 h 689457"/>
                <a:gd name="connsiteX58" fmla="*/ 279806 w 1255928"/>
                <a:gd name="connsiteY58" fmla="*/ 681914 h 689457"/>
                <a:gd name="connsiteX59" fmla="*/ 282321 w 1255928"/>
                <a:gd name="connsiteY59" fmla="*/ 682600 h 689457"/>
                <a:gd name="connsiteX60" fmla="*/ 285293 w 1255928"/>
                <a:gd name="connsiteY60" fmla="*/ 683057 h 689457"/>
                <a:gd name="connsiteX61" fmla="*/ 287579 w 1255928"/>
                <a:gd name="connsiteY61" fmla="*/ 683514 h 689457"/>
                <a:gd name="connsiteX62" fmla="*/ 291236 w 1255928"/>
                <a:gd name="connsiteY62" fmla="*/ 683971 h 689457"/>
                <a:gd name="connsiteX63" fmla="*/ 296266 w 1255928"/>
                <a:gd name="connsiteY63" fmla="*/ 684429 h 689457"/>
                <a:gd name="connsiteX64" fmla="*/ 301295 w 1255928"/>
                <a:gd name="connsiteY64" fmla="*/ 684886 h 689457"/>
                <a:gd name="connsiteX65" fmla="*/ 304495 w 1255928"/>
                <a:gd name="connsiteY65" fmla="*/ 685114 h 689457"/>
                <a:gd name="connsiteX66" fmla="*/ 310210 w 1255928"/>
                <a:gd name="connsiteY66" fmla="*/ 685572 h 689457"/>
                <a:gd name="connsiteX67" fmla="*/ 313639 w 1255928"/>
                <a:gd name="connsiteY67" fmla="*/ 685800 h 689457"/>
                <a:gd name="connsiteX68" fmla="*/ 317068 w 1255928"/>
                <a:gd name="connsiteY68" fmla="*/ 686029 h 689457"/>
                <a:gd name="connsiteX69" fmla="*/ 324155 w 1255928"/>
                <a:gd name="connsiteY69" fmla="*/ 686486 h 689457"/>
                <a:gd name="connsiteX70" fmla="*/ 328041 w 1255928"/>
                <a:gd name="connsiteY70" fmla="*/ 686715 h 689457"/>
                <a:gd name="connsiteX71" fmla="*/ 335813 w 1255928"/>
                <a:gd name="connsiteY71" fmla="*/ 686943 h 689457"/>
                <a:gd name="connsiteX72" fmla="*/ 344272 w 1255928"/>
                <a:gd name="connsiteY72" fmla="*/ 687172 h 689457"/>
                <a:gd name="connsiteX73" fmla="*/ 353187 w 1255928"/>
                <a:gd name="connsiteY73" fmla="*/ 687400 h 689457"/>
                <a:gd name="connsiteX74" fmla="*/ 362331 w 1255928"/>
                <a:gd name="connsiteY74" fmla="*/ 687629 h 689457"/>
                <a:gd name="connsiteX75" fmla="*/ 367132 w 1255928"/>
                <a:gd name="connsiteY75" fmla="*/ 687858 h 689457"/>
                <a:gd name="connsiteX76" fmla="*/ 371932 w 1255928"/>
                <a:gd name="connsiteY76" fmla="*/ 688086 h 689457"/>
                <a:gd name="connsiteX77" fmla="*/ 392278 w 1255928"/>
                <a:gd name="connsiteY77" fmla="*/ 688543 h 689457"/>
                <a:gd name="connsiteX78" fmla="*/ 397535 w 1255928"/>
                <a:gd name="connsiteY78" fmla="*/ 688543 h 689457"/>
                <a:gd name="connsiteX79" fmla="*/ 425425 w 1255928"/>
                <a:gd name="connsiteY79" fmla="*/ 689001 h 689457"/>
                <a:gd name="connsiteX80" fmla="*/ 448970 w 1255928"/>
                <a:gd name="connsiteY80" fmla="*/ 689229 h 689457"/>
                <a:gd name="connsiteX81" fmla="*/ 537896 w 1255928"/>
                <a:gd name="connsiteY81" fmla="*/ 689458 h 689457"/>
                <a:gd name="connsiteX82" fmla="*/ 537896 w 1255928"/>
                <a:gd name="connsiteY82" fmla="*/ 689458 h 689457"/>
                <a:gd name="connsiteX83" fmla="*/ 577901 w 1255928"/>
                <a:gd name="connsiteY83" fmla="*/ 689458 h 689457"/>
                <a:gd name="connsiteX84" fmla="*/ 584530 w 1255928"/>
                <a:gd name="connsiteY84" fmla="*/ 689458 h 689457"/>
                <a:gd name="connsiteX85" fmla="*/ 598018 w 1255928"/>
                <a:gd name="connsiteY85" fmla="*/ 689458 h 689457"/>
                <a:gd name="connsiteX86" fmla="*/ 604647 w 1255928"/>
                <a:gd name="connsiteY86" fmla="*/ 689458 h 689457"/>
                <a:gd name="connsiteX87" fmla="*/ 766039 w 1255928"/>
                <a:gd name="connsiteY87" fmla="*/ 688086 h 689457"/>
                <a:gd name="connsiteX88" fmla="*/ 777697 w 1255928"/>
                <a:gd name="connsiteY88" fmla="*/ 687858 h 689457"/>
                <a:gd name="connsiteX89" fmla="*/ 816559 w 1255928"/>
                <a:gd name="connsiteY89" fmla="*/ 687400 h 689457"/>
                <a:gd name="connsiteX90" fmla="*/ 836905 w 1255928"/>
                <a:gd name="connsiteY90" fmla="*/ 687172 h 689457"/>
                <a:gd name="connsiteX91" fmla="*/ 851078 w 1255928"/>
                <a:gd name="connsiteY91" fmla="*/ 686943 h 689457"/>
                <a:gd name="connsiteX92" fmla="*/ 855650 w 1255928"/>
                <a:gd name="connsiteY92" fmla="*/ 686943 h 689457"/>
                <a:gd name="connsiteX93" fmla="*/ 864337 w 1255928"/>
                <a:gd name="connsiteY93" fmla="*/ 686715 h 689457"/>
                <a:gd name="connsiteX94" fmla="*/ 876681 w 1255928"/>
                <a:gd name="connsiteY94" fmla="*/ 686486 h 689457"/>
                <a:gd name="connsiteX95" fmla="*/ 884225 w 1255928"/>
                <a:gd name="connsiteY95" fmla="*/ 686486 h 689457"/>
                <a:gd name="connsiteX96" fmla="*/ 887882 w 1255928"/>
                <a:gd name="connsiteY96" fmla="*/ 686486 h 689457"/>
                <a:gd name="connsiteX97" fmla="*/ 894740 w 1255928"/>
                <a:gd name="connsiteY97" fmla="*/ 686486 h 689457"/>
                <a:gd name="connsiteX98" fmla="*/ 897941 w 1255928"/>
                <a:gd name="connsiteY98" fmla="*/ 686486 h 689457"/>
                <a:gd name="connsiteX99" fmla="*/ 904113 w 1255928"/>
                <a:gd name="connsiteY99" fmla="*/ 686486 h 689457"/>
                <a:gd name="connsiteX100" fmla="*/ 918972 w 1255928"/>
                <a:gd name="connsiteY100" fmla="*/ 686257 h 689457"/>
                <a:gd name="connsiteX101" fmla="*/ 948004 w 1255928"/>
                <a:gd name="connsiteY101" fmla="*/ 673913 h 689457"/>
                <a:gd name="connsiteX102" fmla="*/ 954862 w 1255928"/>
                <a:gd name="connsiteY102" fmla="*/ 665226 h 689457"/>
                <a:gd name="connsiteX103" fmla="*/ 958520 w 1255928"/>
                <a:gd name="connsiteY103" fmla="*/ 658825 h 689457"/>
                <a:gd name="connsiteX104" fmla="*/ 961263 w 1255928"/>
                <a:gd name="connsiteY104" fmla="*/ 651967 h 689457"/>
                <a:gd name="connsiteX105" fmla="*/ 963320 w 1255928"/>
                <a:gd name="connsiteY105" fmla="*/ 644881 h 689457"/>
                <a:gd name="connsiteX106" fmla="*/ 964921 w 1255928"/>
                <a:gd name="connsiteY106" fmla="*/ 637794 h 689457"/>
                <a:gd name="connsiteX107" fmla="*/ 967892 w 1255928"/>
                <a:gd name="connsiteY107" fmla="*/ 622707 h 689457"/>
                <a:gd name="connsiteX108" fmla="*/ 970864 w 1255928"/>
                <a:gd name="connsiteY108" fmla="*/ 607619 h 689457"/>
                <a:gd name="connsiteX109" fmla="*/ 974979 w 1255928"/>
                <a:gd name="connsiteY109" fmla="*/ 584759 h 689457"/>
                <a:gd name="connsiteX110" fmla="*/ 978408 w 1255928"/>
                <a:gd name="connsiteY110" fmla="*/ 561899 h 689457"/>
                <a:gd name="connsiteX111" fmla="*/ 980694 w 1255928"/>
                <a:gd name="connsiteY111" fmla="*/ 538810 h 689457"/>
                <a:gd name="connsiteX112" fmla="*/ 981151 w 1255928"/>
                <a:gd name="connsiteY112" fmla="*/ 515493 h 689457"/>
                <a:gd name="connsiteX113" fmla="*/ 981151 w 1255928"/>
                <a:gd name="connsiteY113" fmla="*/ 508178 h 689457"/>
                <a:gd name="connsiteX114" fmla="*/ 981837 w 1255928"/>
                <a:gd name="connsiteY114" fmla="*/ 493548 h 689457"/>
                <a:gd name="connsiteX115" fmla="*/ 983209 w 1255928"/>
                <a:gd name="connsiteY115" fmla="*/ 478917 h 689457"/>
                <a:gd name="connsiteX116" fmla="*/ 985037 w 1255928"/>
                <a:gd name="connsiteY116" fmla="*/ 464287 h 689457"/>
                <a:gd name="connsiteX117" fmla="*/ 986180 w 1255928"/>
                <a:gd name="connsiteY117" fmla="*/ 456972 h 689457"/>
                <a:gd name="connsiteX118" fmla="*/ 992353 w 1255928"/>
                <a:gd name="connsiteY118" fmla="*/ 438684 h 689457"/>
                <a:gd name="connsiteX119" fmla="*/ 995782 w 1255928"/>
                <a:gd name="connsiteY119" fmla="*/ 434569 h 689457"/>
                <a:gd name="connsiteX120" fmla="*/ 1018642 w 1255928"/>
                <a:gd name="connsiteY120" fmla="*/ 425425 h 689457"/>
                <a:gd name="connsiteX121" fmla="*/ 1026414 w 1255928"/>
                <a:gd name="connsiteY121" fmla="*/ 424510 h 689457"/>
                <a:gd name="connsiteX122" fmla="*/ 1049503 w 1255928"/>
                <a:gd name="connsiteY122" fmla="*/ 424510 h 689457"/>
                <a:gd name="connsiteX123" fmla="*/ 1057046 w 1255928"/>
                <a:gd name="connsiteY123" fmla="*/ 425653 h 689457"/>
                <a:gd name="connsiteX124" fmla="*/ 1064362 w 1255928"/>
                <a:gd name="connsiteY124" fmla="*/ 427482 h 689457"/>
                <a:gd name="connsiteX125" fmla="*/ 1078763 w 1255928"/>
                <a:gd name="connsiteY125" fmla="*/ 433426 h 689457"/>
                <a:gd name="connsiteX126" fmla="*/ 1155573 w 1255928"/>
                <a:gd name="connsiteY126" fmla="*/ 445770 h 689457"/>
                <a:gd name="connsiteX127" fmla="*/ 1254100 w 1255928"/>
                <a:gd name="connsiteY127" fmla="*/ 345186 h 689457"/>
                <a:gd name="connsiteX128" fmla="*/ 1254557 w 1255928"/>
                <a:gd name="connsiteY128" fmla="*/ 341757 h 689457"/>
                <a:gd name="connsiteX129" fmla="*/ 1255700 w 1255928"/>
                <a:gd name="connsiteY129" fmla="*/ 328041 h 689457"/>
                <a:gd name="connsiteX130" fmla="*/ 1255928 w 1255928"/>
                <a:gd name="connsiteY130" fmla="*/ 324841 h 689457"/>
                <a:gd name="connsiteX131" fmla="*/ 1255928 w 1255928"/>
                <a:gd name="connsiteY131" fmla="*/ 318440 h 689457"/>
                <a:gd name="connsiteX132" fmla="*/ 1255471 w 1255928"/>
                <a:gd name="connsiteY132" fmla="*/ 303810 h 689457"/>
                <a:gd name="connsiteX133" fmla="*/ 1254557 w 1255928"/>
                <a:gd name="connsiteY133" fmla="*/ 293980 h 689457"/>
                <a:gd name="connsiteX134" fmla="*/ 1250899 w 1255928"/>
                <a:gd name="connsiteY134" fmla="*/ 275920 h 689457"/>
                <a:gd name="connsiteX135" fmla="*/ 1249528 w 1255928"/>
                <a:gd name="connsiteY135" fmla="*/ 271806 h 689457"/>
                <a:gd name="connsiteX136" fmla="*/ 1246556 w 1255928"/>
                <a:gd name="connsiteY136" fmla="*/ 263805 h 689457"/>
                <a:gd name="connsiteX137" fmla="*/ 1243127 w 1255928"/>
                <a:gd name="connsiteY137" fmla="*/ 256261 h 689457"/>
                <a:gd name="connsiteX138" fmla="*/ 1241298 w 1255928"/>
                <a:gd name="connsiteY138" fmla="*/ 252603 h 689457"/>
                <a:gd name="connsiteX139" fmla="*/ 1234897 w 1255928"/>
                <a:gd name="connsiteY139" fmla="*/ 242773 h 689457"/>
                <a:gd name="connsiteX140" fmla="*/ 1225067 w 1255928"/>
                <a:gd name="connsiteY140" fmla="*/ 231343 h 689457"/>
                <a:gd name="connsiteX141" fmla="*/ 1216838 w 1255928"/>
                <a:gd name="connsiteY141" fmla="*/ 224028 h 689457"/>
                <a:gd name="connsiteX142" fmla="*/ 1185291 w 1255928"/>
                <a:gd name="connsiteY142" fmla="*/ 208255 h 689457"/>
                <a:gd name="connsiteX143" fmla="*/ 1170432 w 1255928"/>
                <a:gd name="connsiteY143" fmla="*/ 205054 h 689457"/>
                <a:gd name="connsiteX144" fmla="*/ 1148486 w 1255928"/>
                <a:gd name="connsiteY144" fmla="*/ 202997 h 689457"/>
                <a:gd name="connsiteX145" fmla="*/ 1134085 w 1255928"/>
                <a:gd name="connsiteY145" fmla="*/ 203454 h 689457"/>
                <a:gd name="connsiteX146" fmla="*/ 1113053 w 1255928"/>
                <a:gd name="connsiteY146" fmla="*/ 207340 h 689457"/>
                <a:gd name="connsiteX147" fmla="*/ 1085850 w 1255928"/>
                <a:gd name="connsiteY147" fmla="*/ 218085 h 689457"/>
                <a:gd name="connsiteX148" fmla="*/ 1072820 w 1255928"/>
                <a:gd name="connsiteY148" fmla="*/ 226086 h 689457"/>
                <a:gd name="connsiteX149" fmla="*/ 1046988 w 1255928"/>
                <a:gd name="connsiteY149" fmla="*/ 240030 h 689457"/>
                <a:gd name="connsiteX150" fmla="*/ 1030757 w 1255928"/>
                <a:gd name="connsiteY150" fmla="*/ 246660 h 689457"/>
                <a:gd name="connsiteX151" fmla="*/ 996467 w 1255928"/>
                <a:gd name="connsiteY151" fmla="*/ 245517 h 689457"/>
                <a:gd name="connsiteX152" fmla="*/ 992810 w 1255928"/>
                <a:gd name="connsiteY152" fmla="*/ 243002 h 689457"/>
                <a:gd name="connsiteX153" fmla="*/ 980923 w 1255928"/>
                <a:gd name="connsiteY153" fmla="*/ 219913 h 689457"/>
                <a:gd name="connsiteX154" fmla="*/ 980923 w 1255928"/>
                <a:gd name="connsiteY154" fmla="*/ 205512 h 689457"/>
                <a:gd name="connsiteX155" fmla="*/ 981837 w 1255928"/>
                <a:gd name="connsiteY155" fmla="*/ 197053 h 689457"/>
                <a:gd name="connsiteX156" fmla="*/ 984123 w 1255928"/>
                <a:gd name="connsiteY156" fmla="*/ 171679 h 689457"/>
                <a:gd name="connsiteX157" fmla="*/ 985266 w 1255928"/>
                <a:gd name="connsiteY157" fmla="*/ 146304 h 689457"/>
                <a:gd name="connsiteX158" fmla="*/ 985495 w 1255928"/>
                <a:gd name="connsiteY158" fmla="*/ 129388 h 689457"/>
                <a:gd name="connsiteX159" fmla="*/ 985037 w 1255928"/>
                <a:gd name="connsiteY159" fmla="*/ 104013 h 689457"/>
                <a:gd name="connsiteX160" fmla="*/ 984352 w 1255928"/>
                <a:gd name="connsiteY160" fmla="*/ 87097 h 689457"/>
                <a:gd name="connsiteX161" fmla="*/ 983437 w 1255928"/>
                <a:gd name="connsiteY161" fmla="*/ 70180 h 689457"/>
                <a:gd name="connsiteX162" fmla="*/ 981608 w 1255928"/>
                <a:gd name="connsiteY162" fmla="*/ 56464 h 689457"/>
                <a:gd name="connsiteX163" fmla="*/ 980008 w 1255928"/>
                <a:gd name="connsiteY163" fmla="*/ 50292 h 689457"/>
                <a:gd name="connsiteX164" fmla="*/ 975893 w 1255928"/>
                <a:gd name="connsiteY164" fmla="*/ 39319 h 689457"/>
                <a:gd name="connsiteX165" fmla="*/ 958063 w 1255928"/>
                <a:gd name="connsiteY165" fmla="*/ 18974 h 689457"/>
                <a:gd name="connsiteX166" fmla="*/ 942289 w 1255928"/>
                <a:gd name="connsiteY166" fmla="*/ 11202 h 689457"/>
                <a:gd name="connsiteX167" fmla="*/ 922401 w 1255928"/>
                <a:gd name="connsiteY167" fmla="*/ 6401 h 689457"/>
                <a:gd name="connsiteX168" fmla="*/ 910742 w 1255928"/>
                <a:gd name="connsiteY168" fmla="*/ 4572 h 689457"/>
                <a:gd name="connsiteX169" fmla="*/ 907313 w 1255928"/>
                <a:gd name="connsiteY169" fmla="*/ 4115 h 689457"/>
                <a:gd name="connsiteX170" fmla="*/ 898855 w 1255928"/>
                <a:gd name="connsiteY170" fmla="*/ 2972 h 689457"/>
                <a:gd name="connsiteX171" fmla="*/ 895198 w 1255928"/>
                <a:gd name="connsiteY171" fmla="*/ 2515 h 689457"/>
                <a:gd name="connsiteX172" fmla="*/ 886282 w 1255928"/>
                <a:gd name="connsiteY172" fmla="*/ 1372 h 689457"/>
                <a:gd name="connsiteX173" fmla="*/ 883539 w 1255928"/>
                <a:gd name="connsiteY173" fmla="*/ 1143 h 689457"/>
                <a:gd name="connsiteX174" fmla="*/ 871652 w 1255928"/>
                <a:gd name="connsiteY174" fmla="*/ 0 h 689457"/>
                <a:gd name="connsiteX175" fmla="*/ 914171 w 1255928"/>
                <a:gd name="connsiteY175" fmla="*/ 64694 h 68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55928" h="689457">
                  <a:moveTo>
                    <a:pt x="914171" y="64694"/>
                  </a:moveTo>
                  <a:cubicBezTo>
                    <a:pt x="920801" y="101041"/>
                    <a:pt x="918286" y="138760"/>
                    <a:pt x="918286" y="175565"/>
                  </a:cubicBezTo>
                  <a:cubicBezTo>
                    <a:pt x="918286" y="264262"/>
                    <a:pt x="917372" y="354102"/>
                    <a:pt x="905485" y="442113"/>
                  </a:cubicBezTo>
                  <a:lnTo>
                    <a:pt x="908456" y="419253"/>
                  </a:lnTo>
                  <a:cubicBezTo>
                    <a:pt x="904570" y="450114"/>
                    <a:pt x="904799" y="482575"/>
                    <a:pt x="895426" y="512521"/>
                  </a:cubicBezTo>
                  <a:cubicBezTo>
                    <a:pt x="879881" y="561899"/>
                    <a:pt x="846049" y="597332"/>
                    <a:pt x="797357" y="615163"/>
                  </a:cubicBezTo>
                  <a:cubicBezTo>
                    <a:pt x="747522" y="633451"/>
                    <a:pt x="698144" y="618592"/>
                    <a:pt x="647395" y="616992"/>
                  </a:cubicBezTo>
                  <a:cubicBezTo>
                    <a:pt x="614934" y="616077"/>
                    <a:pt x="582244" y="615163"/>
                    <a:pt x="549783" y="613105"/>
                  </a:cubicBezTo>
                  <a:cubicBezTo>
                    <a:pt x="513664" y="611048"/>
                    <a:pt x="476174" y="608305"/>
                    <a:pt x="440741" y="600075"/>
                  </a:cubicBezTo>
                  <a:cubicBezTo>
                    <a:pt x="409194" y="592760"/>
                    <a:pt x="380390" y="578130"/>
                    <a:pt x="356159" y="556870"/>
                  </a:cubicBezTo>
                  <a:cubicBezTo>
                    <a:pt x="334670" y="537896"/>
                    <a:pt x="323926" y="512064"/>
                    <a:pt x="312496" y="486461"/>
                  </a:cubicBezTo>
                  <a:cubicBezTo>
                    <a:pt x="267919" y="386106"/>
                    <a:pt x="201168" y="389763"/>
                    <a:pt x="189967" y="391592"/>
                  </a:cubicBezTo>
                  <a:cubicBezTo>
                    <a:pt x="139675" y="399136"/>
                    <a:pt x="88925" y="403479"/>
                    <a:pt x="38862" y="389992"/>
                  </a:cubicBezTo>
                  <a:cubicBezTo>
                    <a:pt x="31775" y="388163"/>
                    <a:pt x="24917" y="385648"/>
                    <a:pt x="18059" y="382905"/>
                  </a:cubicBezTo>
                  <a:cubicBezTo>
                    <a:pt x="12344" y="382219"/>
                    <a:pt x="6401" y="381762"/>
                    <a:pt x="0" y="381076"/>
                  </a:cubicBezTo>
                  <a:cubicBezTo>
                    <a:pt x="229" y="383820"/>
                    <a:pt x="686" y="386563"/>
                    <a:pt x="1372" y="389077"/>
                  </a:cubicBezTo>
                  <a:cubicBezTo>
                    <a:pt x="2515" y="394107"/>
                    <a:pt x="4115" y="398907"/>
                    <a:pt x="6401" y="403022"/>
                  </a:cubicBezTo>
                  <a:cubicBezTo>
                    <a:pt x="9601" y="409423"/>
                    <a:pt x="13945" y="414681"/>
                    <a:pt x="18974" y="419481"/>
                  </a:cubicBezTo>
                  <a:cubicBezTo>
                    <a:pt x="22403" y="422682"/>
                    <a:pt x="26289" y="425425"/>
                    <a:pt x="30404" y="427939"/>
                  </a:cubicBezTo>
                  <a:cubicBezTo>
                    <a:pt x="52349" y="441655"/>
                    <a:pt x="76581" y="449428"/>
                    <a:pt x="102641" y="451028"/>
                  </a:cubicBezTo>
                  <a:cubicBezTo>
                    <a:pt x="124358" y="452400"/>
                    <a:pt x="145390" y="449656"/>
                    <a:pt x="166649" y="443713"/>
                  </a:cubicBezTo>
                  <a:cubicBezTo>
                    <a:pt x="173279" y="441884"/>
                    <a:pt x="179451" y="440970"/>
                    <a:pt x="185166" y="440970"/>
                  </a:cubicBezTo>
                  <a:cubicBezTo>
                    <a:pt x="185166" y="440970"/>
                    <a:pt x="185166" y="440970"/>
                    <a:pt x="185166" y="440970"/>
                  </a:cubicBezTo>
                  <a:cubicBezTo>
                    <a:pt x="188824" y="440970"/>
                    <a:pt x="192253" y="441198"/>
                    <a:pt x="195682" y="441884"/>
                  </a:cubicBezTo>
                  <a:cubicBezTo>
                    <a:pt x="197510" y="442341"/>
                    <a:pt x="199339" y="442798"/>
                    <a:pt x="201168" y="443256"/>
                  </a:cubicBezTo>
                  <a:cubicBezTo>
                    <a:pt x="202768" y="443713"/>
                    <a:pt x="204368" y="444399"/>
                    <a:pt x="205969" y="445084"/>
                  </a:cubicBezTo>
                  <a:cubicBezTo>
                    <a:pt x="206654" y="445542"/>
                    <a:pt x="207569" y="445770"/>
                    <a:pt x="208255" y="446227"/>
                  </a:cubicBezTo>
                  <a:cubicBezTo>
                    <a:pt x="209398" y="446685"/>
                    <a:pt x="210312" y="447370"/>
                    <a:pt x="211226" y="448056"/>
                  </a:cubicBezTo>
                  <a:cubicBezTo>
                    <a:pt x="212369" y="448742"/>
                    <a:pt x="213512" y="449656"/>
                    <a:pt x="214427" y="450342"/>
                  </a:cubicBezTo>
                  <a:cubicBezTo>
                    <a:pt x="215113" y="450799"/>
                    <a:pt x="215798" y="451485"/>
                    <a:pt x="216256" y="451942"/>
                  </a:cubicBezTo>
                  <a:cubicBezTo>
                    <a:pt x="217399" y="453085"/>
                    <a:pt x="218770" y="454228"/>
                    <a:pt x="219913" y="455600"/>
                  </a:cubicBezTo>
                  <a:cubicBezTo>
                    <a:pt x="220599" y="456286"/>
                    <a:pt x="221056" y="456972"/>
                    <a:pt x="221513" y="457657"/>
                  </a:cubicBezTo>
                  <a:cubicBezTo>
                    <a:pt x="222656" y="459029"/>
                    <a:pt x="223571" y="460629"/>
                    <a:pt x="224714" y="462001"/>
                  </a:cubicBezTo>
                  <a:cubicBezTo>
                    <a:pt x="225628" y="463601"/>
                    <a:pt x="226543" y="465201"/>
                    <a:pt x="227457" y="466801"/>
                  </a:cubicBezTo>
                  <a:cubicBezTo>
                    <a:pt x="229972" y="471831"/>
                    <a:pt x="232029" y="477774"/>
                    <a:pt x="233401" y="484175"/>
                  </a:cubicBezTo>
                  <a:cubicBezTo>
                    <a:pt x="234772" y="489890"/>
                    <a:pt x="235687" y="495834"/>
                    <a:pt x="236372" y="501777"/>
                  </a:cubicBezTo>
                  <a:cubicBezTo>
                    <a:pt x="237287" y="509550"/>
                    <a:pt x="237744" y="517322"/>
                    <a:pt x="237973" y="525323"/>
                  </a:cubicBezTo>
                  <a:cubicBezTo>
                    <a:pt x="237973" y="529209"/>
                    <a:pt x="238201" y="533095"/>
                    <a:pt x="238201" y="536982"/>
                  </a:cubicBezTo>
                  <a:cubicBezTo>
                    <a:pt x="238201" y="539039"/>
                    <a:pt x="238201" y="540868"/>
                    <a:pt x="238201" y="542925"/>
                  </a:cubicBezTo>
                  <a:cubicBezTo>
                    <a:pt x="238201" y="546811"/>
                    <a:pt x="238201" y="550698"/>
                    <a:pt x="238201" y="554584"/>
                  </a:cubicBezTo>
                  <a:cubicBezTo>
                    <a:pt x="238201" y="558470"/>
                    <a:pt x="238430" y="562356"/>
                    <a:pt x="238430" y="566242"/>
                  </a:cubicBezTo>
                  <a:cubicBezTo>
                    <a:pt x="238658" y="570129"/>
                    <a:pt x="238887" y="574015"/>
                    <a:pt x="239116" y="577901"/>
                  </a:cubicBezTo>
                  <a:cubicBezTo>
                    <a:pt x="239344" y="581101"/>
                    <a:pt x="239573" y="584302"/>
                    <a:pt x="239801" y="587502"/>
                  </a:cubicBezTo>
                  <a:cubicBezTo>
                    <a:pt x="241173" y="609676"/>
                    <a:pt x="242545" y="632079"/>
                    <a:pt x="253746" y="652425"/>
                  </a:cubicBezTo>
                  <a:cubicBezTo>
                    <a:pt x="254432" y="653568"/>
                    <a:pt x="255346" y="655396"/>
                    <a:pt x="256261" y="657225"/>
                  </a:cubicBezTo>
                  <a:cubicBezTo>
                    <a:pt x="256489" y="657682"/>
                    <a:pt x="256718" y="657911"/>
                    <a:pt x="256946" y="658368"/>
                  </a:cubicBezTo>
                  <a:cubicBezTo>
                    <a:pt x="258318" y="660883"/>
                    <a:pt x="260147" y="663855"/>
                    <a:pt x="261976" y="666598"/>
                  </a:cubicBezTo>
                  <a:cubicBezTo>
                    <a:pt x="262433" y="667284"/>
                    <a:pt x="262661" y="667741"/>
                    <a:pt x="263119" y="668427"/>
                  </a:cubicBezTo>
                  <a:cubicBezTo>
                    <a:pt x="264033" y="669798"/>
                    <a:pt x="264947" y="670941"/>
                    <a:pt x="265862" y="672084"/>
                  </a:cubicBezTo>
                  <a:cubicBezTo>
                    <a:pt x="266319" y="672770"/>
                    <a:pt x="266776" y="673227"/>
                    <a:pt x="267233" y="673684"/>
                  </a:cubicBezTo>
                  <a:cubicBezTo>
                    <a:pt x="267462" y="674142"/>
                    <a:pt x="267919" y="674599"/>
                    <a:pt x="268148" y="674827"/>
                  </a:cubicBezTo>
                  <a:cubicBezTo>
                    <a:pt x="268605" y="675285"/>
                    <a:pt x="269062" y="675970"/>
                    <a:pt x="269519" y="676428"/>
                  </a:cubicBezTo>
                  <a:cubicBezTo>
                    <a:pt x="271120" y="678028"/>
                    <a:pt x="272720" y="679628"/>
                    <a:pt x="274320" y="680542"/>
                  </a:cubicBezTo>
                  <a:cubicBezTo>
                    <a:pt x="275006" y="681000"/>
                    <a:pt x="275692" y="681228"/>
                    <a:pt x="276149" y="681457"/>
                  </a:cubicBezTo>
                  <a:cubicBezTo>
                    <a:pt x="276377" y="681685"/>
                    <a:pt x="276835" y="681685"/>
                    <a:pt x="277063" y="681685"/>
                  </a:cubicBezTo>
                  <a:cubicBezTo>
                    <a:pt x="277749" y="681914"/>
                    <a:pt x="278206" y="681914"/>
                    <a:pt x="278892" y="681914"/>
                  </a:cubicBezTo>
                  <a:cubicBezTo>
                    <a:pt x="279121" y="681914"/>
                    <a:pt x="279578" y="681914"/>
                    <a:pt x="279806" y="681914"/>
                  </a:cubicBezTo>
                  <a:lnTo>
                    <a:pt x="279806" y="681914"/>
                  </a:lnTo>
                  <a:lnTo>
                    <a:pt x="279806" y="681914"/>
                  </a:lnTo>
                  <a:cubicBezTo>
                    <a:pt x="280492" y="682143"/>
                    <a:pt x="281407" y="682371"/>
                    <a:pt x="282321" y="682600"/>
                  </a:cubicBezTo>
                  <a:cubicBezTo>
                    <a:pt x="283235" y="682828"/>
                    <a:pt x="284150" y="683057"/>
                    <a:pt x="285293" y="683057"/>
                  </a:cubicBezTo>
                  <a:cubicBezTo>
                    <a:pt x="285979" y="683286"/>
                    <a:pt x="286893" y="683286"/>
                    <a:pt x="287579" y="683514"/>
                  </a:cubicBezTo>
                  <a:cubicBezTo>
                    <a:pt x="288722" y="683743"/>
                    <a:pt x="289865" y="683743"/>
                    <a:pt x="291236" y="683971"/>
                  </a:cubicBezTo>
                  <a:cubicBezTo>
                    <a:pt x="292837" y="684200"/>
                    <a:pt x="294437" y="684429"/>
                    <a:pt x="296266" y="684429"/>
                  </a:cubicBezTo>
                  <a:cubicBezTo>
                    <a:pt x="297866" y="684657"/>
                    <a:pt x="299695" y="684657"/>
                    <a:pt x="301295" y="684886"/>
                  </a:cubicBezTo>
                  <a:cubicBezTo>
                    <a:pt x="302438" y="684886"/>
                    <a:pt x="303352" y="685114"/>
                    <a:pt x="304495" y="685114"/>
                  </a:cubicBezTo>
                  <a:cubicBezTo>
                    <a:pt x="306324" y="685343"/>
                    <a:pt x="308153" y="685343"/>
                    <a:pt x="310210" y="685572"/>
                  </a:cubicBezTo>
                  <a:cubicBezTo>
                    <a:pt x="311353" y="685572"/>
                    <a:pt x="312496" y="685800"/>
                    <a:pt x="313639" y="685800"/>
                  </a:cubicBezTo>
                  <a:cubicBezTo>
                    <a:pt x="314782" y="685800"/>
                    <a:pt x="315925" y="686029"/>
                    <a:pt x="317068" y="686029"/>
                  </a:cubicBezTo>
                  <a:cubicBezTo>
                    <a:pt x="319354" y="686257"/>
                    <a:pt x="321869" y="686257"/>
                    <a:pt x="324155" y="686486"/>
                  </a:cubicBezTo>
                  <a:cubicBezTo>
                    <a:pt x="325526" y="686486"/>
                    <a:pt x="326669" y="686715"/>
                    <a:pt x="328041" y="686715"/>
                  </a:cubicBezTo>
                  <a:cubicBezTo>
                    <a:pt x="330556" y="686943"/>
                    <a:pt x="333070" y="686943"/>
                    <a:pt x="335813" y="686943"/>
                  </a:cubicBezTo>
                  <a:cubicBezTo>
                    <a:pt x="338557" y="686943"/>
                    <a:pt x="341300" y="687172"/>
                    <a:pt x="344272" y="687172"/>
                  </a:cubicBezTo>
                  <a:cubicBezTo>
                    <a:pt x="347243" y="687172"/>
                    <a:pt x="349987" y="687400"/>
                    <a:pt x="353187" y="687400"/>
                  </a:cubicBezTo>
                  <a:cubicBezTo>
                    <a:pt x="356159" y="687400"/>
                    <a:pt x="359131" y="687629"/>
                    <a:pt x="362331" y="687629"/>
                  </a:cubicBezTo>
                  <a:cubicBezTo>
                    <a:pt x="363931" y="687629"/>
                    <a:pt x="365531" y="687629"/>
                    <a:pt x="367132" y="687858"/>
                  </a:cubicBezTo>
                  <a:cubicBezTo>
                    <a:pt x="368732" y="687858"/>
                    <a:pt x="370332" y="687858"/>
                    <a:pt x="371932" y="688086"/>
                  </a:cubicBezTo>
                  <a:cubicBezTo>
                    <a:pt x="378562" y="688315"/>
                    <a:pt x="385420" y="688315"/>
                    <a:pt x="392278" y="688543"/>
                  </a:cubicBezTo>
                  <a:cubicBezTo>
                    <a:pt x="394106" y="688543"/>
                    <a:pt x="395707" y="688543"/>
                    <a:pt x="397535" y="688543"/>
                  </a:cubicBezTo>
                  <a:cubicBezTo>
                    <a:pt x="406451" y="688772"/>
                    <a:pt x="415823" y="688772"/>
                    <a:pt x="425425" y="689001"/>
                  </a:cubicBezTo>
                  <a:cubicBezTo>
                    <a:pt x="433197" y="689001"/>
                    <a:pt x="440969" y="689229"/>
                    <a:pt x="448970" y="689229"/>
                  </a:cubicBezTo>
                  <a:cubicBezTo>
                    <a:pt x="477088" y="689458"/>
                    <a:pt x="507035" y="689458"/>
                    <a:pt x="537896" y="689458"/>
                  </a:cubicBezTo>
                  <a:cubicBezTo>
                    <a:pt x="537896" y="689458"/>
                    <a:pt x="537896" y="689458"/>
                    <a:pt x="537896" y="689458"/>
                  </a:cubicBezTo>
                  <a:cubicBezTo>
                    <a:pt x="551155" y="689458"/>
                    <a:pt x="564413" y="689458"/>
                    <a:pt x="577901" y="689458"/>
                  </a:cubicBezTo>
                  <a:cubicBezTo>
                    <a:pt x="580187" y="689458"/>
                    <a:pt x="582473" y="689458"/>
                    <a:pt x="584530" y="689458"/>
                  </a:cubicBezTo>
                  <a:cubicBezTo>
                    <a:pt x="589102" y="689458"/>
                    <a:pt x="593446" y="689458"/>
                    <a:pt x="598018" y="689458"/>
                  </a:cubicBezTo>
                  <a:cubicBezTo>
                    <a:pt x="600304" y="689458"/>
                    <a:pt x="602590" y="689458"/>
                    <a:pt x="604647" y="689458"/>
                  </a:cubicBezTo>
                  <a:cubicBezTo>
                    <a:pt x="660654" y="689229"/>
                    <a:pt x="716661" y="688772"/>
                    <a:pt x="766039" y="688086"/>
                  </a:cubicBezTo>
                  <a:cubicBezTo>
                    <a:pt x="769925" y="688086"/>
                    <a:pt x="773811" y="688086"/>
                    <a:pt x="777697" y="687858"/>
                  </a:cubicBezTo>
                  <a:cubicBezTo>
                    <a:pt x="791185" y="687629"/>
                    <a:pt x="804215" y="687629"/>
                    <a:pt x="816559" y="687400"/>
                  </a:cubicBezTo>
                  <a:cubicBezTo>
                    <a:pt x="823646" y="687400"/>
                    <a:pt x="830275" y="687172"/>
                    <a:pt x="836905" y="687172"/>
                  </a:cubicBezTo>
                  <a:cubicBezTo>
                    <a:pt x="841705" y="687172"/>
                    <a:pt x="846506" y="686943"/>
                    <a:pt x="851078" y="686943"/>
                  </a:cubicBezTo>
                  <a:cubicBezTo>
                    <a:pt x="852678" y="686943"/>
                    <a:pt x="854050" y="686943"/>
                    <a:pt x="855650" y="686943"/>
                  </a:cubicBezTo>
                  <a:cubicBezTo>
                    <a:pt x="858622" y="686943"/>
                    <a:pt x="861593" y="686943"/>
                    <a:pt x="864337" y="686715"/>
                  </a:cubicBezTo>
                  <a:cubicBezTo>
                    <a:pt x="868680" y="686715"/>
                    <a:pt x="872795" y="686486"/>
                    <a:pt x="876681" y="686486"/>
                  </a:cubicBezTo>
                  <a:cubicBezTo>
                    <a:pt x="879196" y="686486"/>
                    <a:pt x="881939" y="686486"/>
                    <a:pt x="884225" y="686486"/>
                  </a:cubicBezTo>
                  <a:cubicBezTo>
                    <a:pt x="885368" y="686486"/>
                    <a:pt x="886739" y="686486"/>
                    <a:pt x="887882" y="686486"/>
                  </a:cubicBezTo>
                  <a:cubicBezTo>
                    <a:pt x="890168" y="686486"/>
                    <a:pt x="892454" y="686486"/>
                    <a:pt x="894740" y="686486"/>
                  </a:cubicBezTo>
                  <a:cubicBezTo>
                    <a:pt x="895883" y="686486"/>
                    <a:pt x="897026" y="686486"/>
                    <a:pt x="897941" y="686486"/>
                  </a:cubicBezTo>
                  <a:cubicBezTo>
                    <a:pt x="899998" y="686486"/>
                    <a:pt x="902056" y="686486"/>
                    <a:pt x="904113" y="686486"/>
                  </a:cubicBezTo>
                  <a:cubicBezTo>
                    <a:pt x="909828" y="686486"/>
                    <a:pt x="914857" y="686257"/>
                    <a:pt x="918972" y="686257"/>
                  </a:cubicBezTo>
                  <a:cubicBezTo>
                    <a:pt x="932002" y="686029"/>
                    <a:pt x="940689" y="681457"/>
                    <a:pt x="948004" y="673913"/>
                  </a:cubicBezTo>
                  <a:cubicBezTo>
                    <a:pt x="950519" y="671398"/>
                    <a:pt x="952576" y="668427"/>
                    <a:pt x="954862" y="665226"/>
                  </a:cubicBezTo>
                  <a:cubicBezTo>
                    <a:pt x="956234" y="663169"/>
                    <a:pt x="957605" y="660883"/>
                    <a:pt x="958520" y="658825"/>
                  </a:cubicBezTo>
                  <a:cubicBezTo>
                    <a:pt x="959663" y="656539"/>
                    <a:pt x="960577" y="654253"/>
                    <a:pt x="961263" y="651967"/>
                  </a:cubicBezTo>
                  <a:cubicBezTo>
                    <a:pt x="961949" y="649681"/>
                    <a:pt x="962635" y="647395"/>
                    <a:pt x="963320" y="644881"/>
                  </a:cubicBezTo>
                  <a:cubicBezTo>
                    <a:pt x="964006" y="642595"/>
                    <a:pt x="964463" y="640080"/>
                    <a:pt x="964921" y="637794"/>
                  </a:cubicBezTo>
                  <a:cubicBezTo>
                    <a:pt x="965835" y="632765"/>
                    <a:pt x="966749" y="627736"/>
                    <a:pt x="967892" y="622707"/>
                  </a:cubicBezTo>
                  <a:cubicBezTo>
                    <a:pt x="968807" y="617677"/>
                    <a:pt x="969950" y="612648"/>
                    <a:pt x="970864" y="607619"/>
                  </a:cubicBezTo>
                  <a:cubicBezTo>
                    <a:pt x="972236" y="600075"/>
                    <a:pt x="973836" y="592531"/>
                    <a:pt x="974979" y="584759"/>
                  </a:cubicBezTo>
                  <a:cubicBezTo>
                    <a:pt x="976351" y="577215"/>
                    <a:pt x="977494" y="569443"/>
                    <a:pt x="978408" y="561899"/>
                  </a:cubicBezTo>
                  <a:cubicBezTo>
                    <a:pt x="979322" y="554355"/>
                    <a:pt x="980237" y="546583"/>
                    <a:pt x="980694" y="538810"/>
                  </a:cubicBezTo>
                  <a:cubicBezTo>
                    <a:pt x="981151" y="531038"/>
                    <a:pt x="981380" y="523266"/>
                    <a:pt x="981151" y="515493"/>
                  </a:cubicBezTo>
                  <a:cubicBezTo>
                    <a:pt x="981151" y="512979"/>
                    <a:pt x="981151" y="510693"/>
                    <a:pt x="981151" y="508178"/>
                  </a:cubicBezTo>
                  <a:cubicBezTo>
                    <a:pt x="981151" y="503377"/>
                    <a:pt x="981380" y="498348"/>
                    <a:pt x="981837" y="493548"/>
                  </a:cubicBezTo>
                  <a:cubicBezTo>
                    <a:pt x="982294" y="488747"/>
                    <a:pt x="982751" y="483718"/>
                    <a:pt x="983209" y="478917"/>
                  </a:cubicBezTo>
                  <a:cubicBezTo>
                    <a:pt x="983894" y="474117"/>
                    <a:pt x="984352" y="469087"/>
                    <a:pt x="985037" y="464287"/>
                  </a:cubicBezTo>
                  <a:cubicBezTo>
                    <a:pt x="985495" y="461772"/>
                    <a:pt x="985723" y="459486"/>
                    <a:pt x="986180" y="456972"/>
                  </a:cubicBezTo>
                  <a:cubicBezTo>
                    <a:pt x="987323" y="449199"/>
                    <a:pt x="989381" y="443256"/>
                    <a:pt x="992353" y="438684"/>
                  </a:cubicBezTo>
                  <a:cubicBezTo>
                    <a:pt x="993267" y="437083"/>
                    <a:pt x="994410" y="435712"/>
                    <a:pt x="995782" y="434569"/>
                  </a:cubicBezTo>
                  <a:cubicBezTo>
                    <a:pt x="1000811" y="429768"/>
                    <a:pt x="1008126" y="427025"/>
                    <a:pt x="1018642" y="425425"/>
                  </a:cubicBezTo>
                  <a:cubicBezTo>
                    <a:pt x="1021156" y="424968"/>
                    <a:pt x="1023899" y="424739"/>
                    <a:pt x="1026414" y="424510"/>
                  </a:cubicBezTo>
                  <a:cubicBezTo>
                    <a:pt x="1034186" y="423825"/>
                    <a:pt x="1041959" y="423596"/>
                    <a:pt x="1049503" y="424510"/>
                  </a:cubicBezTo>
                  <a:cubicBezTo>
                    <a:pt x="1052017" y="424739"/>
                    <a:pt x="1054532" y="425196"/>
                    <a:pt x="1057046" y="425653"/>
                  </a:cubicBezTo>
                  <a:cubicBezTo>
                    <a:pt x="1059561" y="426111"/>
                    <a:pt x="1062076" y="426796"/>
                    <a:pt x="1064362" y="427482"/>
                  </a:cubicBezTo>
                  <a:cubicBezTo>
                    <a:pt x="1069162" y="428854"/>
                    <a:pt x="1073963" y="430911"/>
                    <a:pt x="1078763" y="433426"/>
                  </a:cubicBezTo>
                  <a:cubicBezTo>
                    <a:pt x="1109167" y="443027"/>
                    <a:pt x="1134542" y="446685"/>
                    <a:pt x="1155573" y="445770"/>
                  </a:cubicBezTo>
                  <a:cubicBezTo>
                    <a:pt x="1224382" y="442570"/>
                    <a:pt x="1247927" y="390678"/>
                    <a:pt x="1254100" y="345186"/>
                  </a:cubicBezTo>
                  <a:cubicBezTo>
                    <a:pt x="1254328" y="344043"/>
                    <a:pt x="1254328" y="342900"/>
                    <a:pt x="1254557" y="341757"/>
                  </a:cubicBezTo>
                  <a:cubicBezTo>
                    <a:pt x="1255014" y="337185"/>
                    <a:pt x="1255471" y="332613"/>
                    <a:pt x="1255700" y="328041"/>
                  </a:cubicBezTo>
                  <a:cubicBezTo>
                    <a:pt x="1255700" y="326898"/>
                    <a:pt x="1255700" y="325755"/>
                    <a:pt x="1255928" y="324841"/>
                  </a:cubicBezTo>
                  <a:cubicBezTo>
                    <a:pt x="1255928" y="322555"/>
                    <a:pt x="1255928" y="320497"/>
                    <a:pt x="1255928" y="318440"/>
                  </a:cubicBezTo>
                  <a:cubicBezTo>
                    <a:pt x="1255928" y="313182"/>
                    <a:pt x="1255700" y="308153"/>
                    <a:pt x="1255471" y="303810"/>
                  </a:cubicBezTo>
                  <a:cubicBezTo>
                    <a:pt x="1255243" y="300381"/>
                    <a:pt x="1254785" y="297180"/>
                    <a:pt x="1254557" y="293980"/>
                  </a:cubicBezTo>
                  <a:cubicBezTo>
                    <a:pt x="1253642" y="287579"/>
                    <a:pt x="1252499" y="281635"/>
                    <a:pt x="1250899" y="275920"/>
                  </a:cubicBezTo>
                  <a:cubicBezTo>
                    <a:pt x="1250442" y="274549"/>
                    <a:pt x="1249985" y="273177"/>
                    <a:pt x="1249528" y="271806"/>
                  </a:cubicBezTo>
                  <a:cubicBezTo>
                    <a:pt x="1248613" y="269062"/>
                    <a:pt x="1247699" y="266319"/>
                    <a:pt x="1246556" y="263805"/>
                  </a:cubicBezTo>
                  <a:cubicBezTo>
                    <a:pt x="1245413" y="261290"/>
                    <a:pt x="1244270" y="258775"/>
                    <a:pt x="1243127" y="256261"/>
                  </a:cubicBezTo>
                  <a:cubicBezTo>
                    <a:pt x="1242441" y="255118"/>
                    <a:pt x="1241984" y="253975"/>
                    <a:pt x="1241298" y="252603"/>
                  </a:cubicBezTo>
                  <a:cubicBezTo>
                    <a:pt x="1239469" y="249174"/>
                    <a:pt x="1237183" y="245745"/>
                    <a:pt x="1234897" y="242773"/>
                  </a:cubicBezTo>
                  <a:cubicBezTo>
                    <a:pt x="1231925" y="238659"/>
                    <a:pt x="1228725" y="234772"/>
                    <a:pt x="1225067" y="231343"/>
                  </a:cubicBezTo>
                  <a:cubicBezTo>
                    <a:pt x="1222553" y="228829"/>
                    <a:pt x="1219810" y="226314"/>
                    <a:pt x="1216838" y="224028"/>
                  </a:cubicBezTo>
                  <a:cubicBezTo>
                    <a:pt x="1207237" y="216713"/>
                    <a:pt x="1196492" y="211455"/>
                    <a:pt x="1185291" y="208255"/>
                  </a:cubicBezTo>
                  <a:cubicBezTo>
                    <a:pt x="1180262" y="206883"/>
                    <a:pt x="1175461" y="205740"/>
                    <a:pt x="1170432" y="205054"/>
                  </a:cubicBezTo>
                  <a:cubicBezTo>
                    <a:pt x="1163117" y="203683"/>
                    <a:pt x="1155802" y="202997"/>
                    <a:pt x="1148486" y="202997"/>
                  </a:cubicBezTo>
                  <a:cubicBezTo>
                    <a:pt x="1143686" y="202997"/>
                    <a:pt x="1138885" y="202997"/>
                    <a:pt x="1134085" y="203454"/>
                  </a:cubicBezTo>
                  <a:cubicBezTo>
                    <a:pt x="1126998" y="204140"/>
                    <a:pt x="1119911" y="205512"/>
                    <a:pt x="1113053" y="207340"/>
                  </a:cubicBezTo>
                  <a:cubicBezTo>
                    <a:pt x="1103681" y="209855"/>
                    <a:pt x="1094765" y="213513"/>
                    <a:pt x="1085850" y="218085"/>
                  </a:cubicBezTo>
                  <a:cubicBezTo>
                    <a:pt x="1081507" y="220371"/>
                    <a:pt x="1077163" y="223114"/>
                    <a:pt x="1072820" y="226086"/>
                  </a:cubicBezTo>
                  <a:cubicBezTo>
                    <a:pt x="1064590" y="231801"/>
                    <a:pt x="1055903" y="236144"/>
                    <a:pt x="1046988" y="240030"/>
                  </a:cubicBezTo>
                  <a:cubicBezTo>
                    <a:pt x="1041730" y="242316"/>
                    <a:pt x="1036244" y="244602"/>
                    <a:pt x="1030757" y="246660"/>
                  </a:cubicBezTo>
                  <a:cubicBezTo>
                    <a:pt x="1017499" y="251917"/>
                    <a:pt x="1005383" y="251003"/>
                    <a:pt x="996467" y="245517"/>
                  </a:cubicBezTo>
                  <a:cubicBezTo>
                    <a:pt x="995096" y="244831"/>
                    <a:pt x="993953" y="243916"/>
                    <a:pt x="992810" y="243002"/>
                  </a:cubicBezTo>
                  <a:cubicBezTo>
                    <a:pt x="986638" y="237744"/>
                    <a:pt x="982294" y="229743"/>
                    <a:pt x="980923" y="219913"/>
                  </a:cubicBezTo>
                  <a:cubicBezTo>
                    <a:pt x="980237" y="215570"/>
                    <a:pt x="980237" y="210541"/>
                    <a:pt x="980923" y="205512"/>
                  </a:cubicBezTo>
                  <a:cubicBezTo>
                    <a:pt x="981380" y="202768"/>
                    <a:pt x="981608" y="199797"/>
                    <a:pt x="981837" y="197053"/>
                  </a:cubicBezTo>
                  <a:cubicBezTo>
                    <a:pt x="982751" y="188595"/>
                    <a:pt x="983437" y="180137"/>
                    <a:pt x="984123" y="171679"/>
                  </a:cubicBezTo>
                  <a:cubicBezTo>
                    <a:pt x="984580" y="163221"/>
                    <a:pt x="985037" y="154762"/>
                    <a:pt x="985266" y="146304"/>
                  </a:cubicBezTo>
                  <a:cubicBezTo>
                    <a:pt x="985495" y="140589"/>
                    <a:pt x="985495" y="135103"/>
                    <a:pt x="985495" y="129388"/>
                  </a:cubicBezTo>
                  <a:cubicBezTo>
                    <a:pt x="985495" y="120930"/>
                    <a:pt x="985495" y="112471"/>
                    <a:pt x="985037" y="104013"/>
                  </a:cubicBezTo>
                  <a:cubicBezTo>
                    <a:pt x="984809" y="98298"/>
                    <a:pt x="984580" y="92812"/>
                    <a:pt x="984352" y="87097"/>
                  </a:cubicBezTo>
                  <a:cubicBezTo>
                    <a:pt x="984123" y="81382"/>
                    <a:pt x="983666" y="75895"/>
                    <a:pt x="983437" y="70180"/>
                  </a:cubicBezTo>
                  <a:cubicBezTo>
                    <a:pt x="983209" y="65380"/>
                    <a:pt x="982523" y="60808"/>
                    <a:pt x="981608" y="56464"/>
                  </a:cubicBezTo>
                  <a:cubicBezTo>
                    <a:pt x="981151" y="54407"/>
                    <a:pt x="980694" y="52350"/>
                    <a:pt x="980008" y="50292"/>
                  </a:cubicBezTo>
                  <a:cubicBezTo>
                    <a:pt x="978865" y="46406"/>
                    <a:pt x="977494" y="42748"/>
                    <a:pt x="975893" y="39319"/>
                  </a:cubicBezTo>
                  <a:cubicBezTo>
                    <a:pt x="971779" y="30861"/>
                    <a:pt x="965835" y="24232"/>
                    <a:pt x="958063" y="18974"/>
                  </a:cubicBezTo>
                  <a:cubicBezTo>
                    <a:pt x="953491" y="15774"/>
                    <a:pt x="948233" y="13259"/>
                    <a:pt x="942289" y="11202"/>
                  </a:cubicBezTo>
                  <a:cubicBezTo>
                    <a:pt x="936346" y="9144"/>
                    <a:pt x="929716" y="7544"/>
                    <a:pt x="922401" y="6401"/>
                  </a:cubicBezTo>
                  <a:cubicBezTo>
                    <a:pt x="918515" y="5715"/>
                    <a:pt x="914629" y="5258"/>
                    <a:pt x="910742" y="4572"/>
                  </a:cubicBezTo>
                  <a:cubicBezTo>
                    <a:pt x="909599" y="4344"/>
                    <a:pt x="908456" y="4344"/>
                    <a:pt x="907313" y="4115"/>
                  </a:cubicBezTo>
                  <a:cubicBezTo>
                    <a:pt x="904570" y="3658"/>
                    <a:pt x="901598" y="3429"/>
                    <a:pt x="898855" y="2972"/>
                  </a:cubicBezTo>
                  <a:cubicBezTo>
                    <a:pt x="897712" y="2743"/>
                    <a:pt x="896341" y="2743"/>
                    <a:pt x="895198" y="2515"/>
                  </a:cubicBezTo>
                  <a:cubicBezTo>
                    <a:pt x="892226" y="2058"/>
                    <a:pt x="889254" y="1829"/>
                    <a:pt x="886282" y="1372"/>
                  </a:cubicBezTo>
                  <a:cubicBezTo>
                    <a:pt x="885368" y="1372"/>
                    <a:pt x="884453" y="1143"/>
                    <a:pt x="883539" y="1143"/>
                  </a:cubicBezTo>
                  <a:cubicBezTo>
                    <a:pt x="879653" y="686"/>
                    <a:pt x="875538" y="229"/>
                    <a:pt x="871652" y="0"/>
                  </a:cubicBezTo>
                  <a:cubicBezTo>
                    <a:pt x="893369" y="15545"/>
                    <a:pt x="909371" y="38176"/>
                    <a:pt x="914171" y="64694"/>
                  </a:cubicBezTo>
                  <a:close/>
                </a:path>
              </a:pathLst>
            </a:custGeom>
            <a:solidFill>
              <a:srgbClr val="FFFFFF"/>
            </a:solidFill>
            <a:ln w="2286" cap="flat">
              <a:noFill/>
              <a:prstDash val="solid"/>
              <a:miter/>
            </a:ln>
          </p:spPr>
          <p:txBody>
            <a:bodyPr rtlCol="0" anchor="ctr"/>
            <a:lstStyle/>
            <a:p>
              <a:endParaRPr lang="en-US"/>
            </a:p>
          </p:txBody>
        </p:sp>
        <p:sp>
          <p:nvSpPr>
            <p:cNvPr id="92" name="Freeform 155">
              <a:extLst>
                <a:ext uri="{FF2B5EF4-FFF2-40B4-BE49-F238E27FC236}">
                  <a16:creationId xmlns:a16="http://schemas.microsoft.com/office/drawing/2014/main" id="{F8E61AED-9070-F8FA-78F3-757427714D8F}"/>
                </a:ext>
              </a:extLst>
            </p:cNvPr>
            <p:cNvSpPr/>
            <p:nvPr/>
          </p:nvSpPr>
          <p:spPr>
            <a:xfrm>
              <a:off x="2318125" y="5630468"/>
              <a:ext cx="70050" cy="184493"/>
            </a:xfrm>
            <a:custGeom>
              <a:avLst/>
              <a:gdLst>
                <a:gd name="connsiteX0" fmla="*/ 62439 w 70050"/>
                <a:gd name="connsiteY0" fmla="*/ 184429 h 184493"/>
                <a:gd name="connsiteX1" fmla="*/ 69525 w 70050"/>
                <a:gd name="connsiteY1" fmla="*/ 180772 h 184493"/>
                <a:gd name="connsiteX2" fmla="*/ 68611 w 70050"/>
                <a:gd name="connsiteY2" fmla="*/ 172771 h 184493"/>
                <a:gd name="connsiteX3" fmla="*/ 62439 w 70050"/>
                <a:gd name="connsiteY3" fmla="*/ 166598 h 184493"/>
                <a:gd name="connsiteX4" fmla="*/ 30663 w 70050"/>
                <a:gd name="connsiteY4" fmla="*/ 55956 h 184493"/>
                <a:gd name="connsiteX5" fmla="*/ 46208 w 70050"/>
                <a:gd name="connsiteY5" fmla="*/ 15037 h 184493"/>
                <a:gd name="connsiteX6" fmla="*/ 44836 w 70050"/>
                <a:gd name="connsiteY6" fmla="*/ 2006 h 184493"/>
                <a:gd name="connsiteX7" fmla="*/ 31578 w 70050"/>
                <a:gd name="connsiteY7" fmla="*/ 3607 h 184493"/>
                <a:gd name="connsiteX8" fmla="*/ 17862 w 70050"/>
                <a:gd name="connsiteY8" fmla="*/ 18694 h 184493"/>
                <a:gd name="connsiteX9" fmla="*/ 259 w 70050"/>
                <a:gd name="connsiteY9" fmla="*/ 101219 h 184493"/>
                <a:gd name="connsiteX10" fmla="*/ 31349 w 70050"/>
                <a:gd name="connsiteY10" fmla="*/ 168427 h 184493"/>
                <a:gd name="connsiteX11" fmla="*/ 62439 w 70050"/>
                <a:gd name="connsiteY11" fmla="*/ 184429 h 18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50" h="184493">
                  <a:moveTo>
                    <a:pt x="62439" y="184429"/>
                  </a:moveTo>
                  <a:cubicBezTo>
                    <a:pt x="64496" y="184886"/>
                    <a:pt x="68382" y="182829"/>
                    <a:pt x="69525" y="180772"/>
                  </a:cubicBezTo>
                  <a:cubicBezTo>
                    <a:pt x="70668" y="178714"/>
                    <a:pt x="69754" y="175057"/>
                    <a:pt x="68611" y="172771"/>
                  </a:cubicBezTo>
                  <a:cubicBezTo>
                    <a:pt x="67239" y="170256"/>
                    <a:pt x="64725" y="168427"/>
                    <a:pt x="62439" y="166598"/>
                  </a:cubicBezTo>
                  <a:cubicBezTo>
                    <a:pt x="25405" y="137338"/>
                    <a:pt x="19005" y="99390"/>
                    <a:pt x="30663" y="55956"/>
                  </a:cubicBezTo>
                  <a:cubicBezTo>
                    <a:pt x="34549" y="41783"/>
                    <a:pt x="38893" y="27838"/>
                    <a:pt x="46208" y="15037"/>
                  </a:cubicBezTo>
                  <a:cubicBezTo>
                    <a:pt x="48723" y="10693"/>
                    <a:pt x="49637" y="5664"/>
                    <a:pt x="44836" y="2006"/>
                  </a:cubicBezTo>
                  <a:cubicBezTo>
                    <a:pt x="40036" y="-1651"/>
                    <a:pt x="35235" y="178"/>
                    <a:pt x="31578" y="3607"/>
                  </a:cubicBezTo>
                  <a:cubicBezTo>
                    <a:pt x="26548" y="8179"/>
                    <a:pt x="21062" y="12979"/>
                    <a:pt x="17862" y="18694"/>
                  </a:cubicBezTo>
                  <a:cubicBezTo>
                    <a:pt x="5746" y="41554"/>
                    <a:pt x="1174" y="66472"/>
                    <a:pt x="259" y="101219"/>
                  </a:cubicBezTo>
                  <a:cubicBezTo>
                    <a:pt x="-2027" y="122707"/>
                    <a:pt x="11004" y="146939"/>
                    <a:pt x="31349" y="168427"/>
                  </a:cubicBezTo>
                  <a:cubicBezTo>
                    <a:pt x="40264" y="177571"/>
                    <a:pt x="51009" y="181686"/>
                    <a:pt x="62439" y="184429"/>
                  </a:cubicBezTo>
                  <a:close/>
                </a:path>
              </a:pathLst>
            </a:custGeom>
            <a:solidFill>
              <a:srgbClr val="000000"/>
            </a:solidFill>
            <a:ln w="2286" cap="flat">
              <a:noFill/>
              <a:prstDash val="solid"/>
              <a:miter/>
            </a:ln>
          </p:spPr>
          <p:txBody>
            <a:bodyPr rtlCol="0" anchor="ctr"/>
            <a:lstStyle/>
            <a:p>
              <a:endParaRPr lang="en-US"/>
            </a:p>
          </p:txBody>
        </p:sp>
        <p:sp>
          <p:nvSpPr>
            <p:cNvPr id="93" name="Freeform 156">
              <a:extLst>
                <a:ext uri="{FF2B5EF4-FFF2-40B4-BE49-F238E27FC236}">
                  <a16:creationId xmlns:a16="http://schemas.microsoft.com/office/drawing/2014/main" id="{A48249A0-CC84-83F8-3C6B-478DA449F78E}"/>
                </a:ext>
              </a:extLst>
            </p:cNvPr>
            <p:cNvSpPr/>
            <p:nvPr/>
          </p:nvSpPr>
          <p:spPr>
            <a:xfrm>
              <a:off x="3718331" y="5906475"/>
              <a:ext cx="148423" cy="136817"/>
            </a:xfrm>
            <a:custGeom>
              <a:avLst/>
              <a:gdLst>
                <a:gd name="connsiteX0" fmla="*/ 143104 w 148423"/>
                <a:gd name="connsiteY0" fmla="*/ 1006 h 136817"/>
                <a:gd name="connsiteX1" fmla="*/ 126873 w 148423"/>
                <a:gd name="connsiteY1" fmla="*/ 9693 h 136817"/>
                <a:gd name="connsiteX2" fmla="*/ 125273 w 148423"/>
                <a:gd name="connsiteY2" fmla="*/ 15179 h 136817"/>
                <a:gd name="connsiteX3" fmla="*/ 15088 w 148423"/>
                <a:gd name="connsiteY3" fmla="*/ 121478 h 136817"/>
                <a:gd name="connsiteX4" fmla="*/ 0 w 148423"/>
                <a:gd name="connsiteY4" fmla="*/ 131537 h 136817"/>
                <a:gd name="connsiteX5" fmla="*/ 2972 w 148423"/>
                <a:gd name="connsiteY5" fmla="*/ 135194 h 136817"/>
                <a:gd name="connsiteX6" fmla="*/ 11430 w 148423"/>
                <a:gd name="connsiteY6" fmla="*/ 136795 h 136817"/>
                <a:gd name="connsiteX7" fmla="*/ 114300 w 148423"/>
                <a:gd name="connsiteY7" fmla="*/ 81245 h 136817"/>
                <a:gd name="connsiteX8" fmla="*/ 147676 w 148423"/>
                <a:gd name="connsiteY8" fmla="*/ 16322 h 136817"/>
                <a:gd name="connsiteX9" fmla="*/ 143104 w 148423"/>
                <a:gd name="connsiteY9" fmla="*/ 1006 h 13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3" h="136817">
                  <a:moveTo>
                    <a:pt x="143104" y="1006"/>
                  </a:moveTo>
                  <a:cubicBezTo>
                    <a:pt x="135103" y="-2423"/>
                    <a:pt x="130531" y="3521"/>
                    <a:pt x="126873" y="9693"/>
                  </a:cubicBezTo>
                  <a:cubicBezTo>
                    <a:pt x="125959" y="11293"/>
                    <a:pt x="125730" y="13351"/>
                    <a:pt x="125273" y="15179"/>
                  </a:cubicBezTo>
                  <a:cubicBezTo>
                    <a:pt x="109957" y="72787"/>
                    <a:pt x="71780" y="106848"/>
                    <a:pt x="15088" y="121478"/>
                  </a:cubicBezTo>
                  <a:cubicBezTo>
                    <a:pt x="9373" y="122850"/>
                    <a:pt x="3658" y="124222"/>
                    <a:pt x="0" y="131537"/>
                  </a:cubicBezTo>
                  <a:cubicBezTo>
                    <a:pt x="1829" y="133823"/>
                    <a:pt x="2286" y="134966"/>
                    <a:pt x="2972" y="135194"/>
                  </a:cubicBezTo>
                  <a:cubicBezTo>
                    <a:pt x="5715" y="135880"/>
                    <a:pt x="8458" y="136566"/>
                    <a:pt x="11430" y="136795"/>
                  </a:cubicBezTo>
                  <a:cubicBezTo>
                    <a:pt x="56236" y="137709"/>
                    <a:pt x="86639" y="110963"/>
                    <a:pt x="114300" y="81245"/>
                  </a:cubicBezTo>
                  <a:cubicBezTo>
                    <a:pt x="130988" y="63185"/>
                    <a:pt x="141961" y="40783"/>
                    <a:pt x="147676" y="16322"/>
                  </a:cubicBezTo>
                  <a:cubicBezTo>
                    <a:pt x="148819" y="10836"/>
                    <a:pt x="149504" y="3749"/>
                    <a:pt x="143104" y="1006"/>
                  </a:cubicBezTo>
                  <a:close/>
                </a:path>
              </a:pathLst>
            </a:custGeom>
            <a:solidFill>
              <a:srgbClr val="000000"/>
            </a:solidFill>
            <a:ln w="2286" cap="flat">
              <a:noFill/>
              <a:prstDash val="solid"/>
              <a:miter/>
            </a:ln>
          </p:spPr>
          <p:txBody>
            <a:bodyPr rtlCol="0" anchor="ctr"/>
            <a:lstStyle/>
            <a:p>
              <a:endParaRPr lang="en-US"/>
            </a:p>
          </p:txBody>
        </p:sp>
        <p:sp>
          <p:nvSpPr>
            <p:cNvPr id="94" name="Freeform 157">
              <a:extLst>
                <a:ext uri="{FF2B5EF4-FFF2-40B4-BE49-F238E27FC236}">
                  <a16:creationId xmlns:a16="http://schemas.microsoft.com/office/drawing/2014/main" id="{2E568AB8-7C4C-EA9F-0405-6D0353DC804C}"/>
                </a:ext>
              </a:extLst>
            </p:cNvPr>
            <p:cNvSpPr/>
            <p:nvPr/>
          </p:nvSpPr>
          <p:spPr>
            <a:xfrm>
              <a:off x="3520947" y="6180886"/>
              <a:ext cx="174066" cy="19649"/>
            </a:xfrm>
            <a:custGeom>
              <a:avLst/>
              <a:gdLst>
                <a:gd name="connsiteX0" fmla="*/ 174067 w 174066"/>
                <a:gd name="connsiteY0" fmla="*/ 12573 h 19649"/>
                <a:gd name="connsiteX1" fmla="*/ 117145 w 174066"/>
                <a:gd name="connsiteY1" fmla="*/ 1143 h 19649"/>
                <a:gd name="connsiteX2" fmla="*/ 14275 w 174066"/>
                <a:gd name="connsiteY2" fmla="*/ 0 h 19649"/>
                <a:gd name="connsiteX3" fmla="*/ 102 w 174066"/>
                <a:gd name="connsiteY3" fmla="*/ 7772 h 19649"/>
                <a:gd name="connsiteX4" fmla="*/ 14047 w 174066"/>
                <a:gd name="connsiteY4" fmla="*/ 18974 h 19649"/>
                <a:gd name="connsiteX5" fmla="*/ 28677 w 174066"/>
                <a:gd name="connsiteY5" fmla="*/ 18974 h 19649"/>
                <a:gd name="connsiteX6" fmla="*/ 93142 w 174066"/>
                <a:gd name="connsiteY6" fmla="*/ 19202 h 19649"/>
                <a:gd name="connsiteX7" fmla="*/ 174067 w 174066"/>
                <a:gd name="connsiteY7" fmla="*/ 12573 h 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66" h="19649">
                  <a:moveTo>
                    <a:pt x="174067" y="12573"/>
                  </a:moveTo>
                  <a:cubicBezTo>
                    <a:pt x="152350" y="228"/>
                    <a:pt x="134519" y="1371"/>
                    <a:pt x="117145" y="1143"/>
                  </a:cubicBezTo>
                  <a:cubicBezTo>
                    <a:pt x="82855" y="457"/>
                    <a:pt x="48565" y="228"/>
                    <a:pt x="14275" y="0"/>
                  </a:cubicBezTo>
                  <a:cubicBezTo>
                    <a:pt x="8560" y="0"/>
                    <a:pt x="1017" y="686"/>
                    <a:pt x="102" y="7772"/>
                  </a:cubicBezTo>
                  <a:cubicBezTo>
                    <a:pt x="-1041" y="16916"/>
                    <a:pt x="7646" y="17831"/>
                    <a:pt x="14047" y="18974"/>
                  </a:cubicBezTo>
                  <a:cubicBezTo>
                    <a:pt x="18847" y="19888"/>
                    <a:pt x="23877" y="19431"/>
                    <a:pt x="28677" y="18974"/>
                  </a:cubicBezTo>
                  <a:cubicBezTo>
                    <a:pt x="50166" y="17602"/>
                    <a:pt x="71654" y="18059"/>
                    <a:pt x="93142" y="19202"/>
                  </a:cubicBezTo>
                  <a:cubicBezTo>
                    <a:pt x="118288" y="20117"/>
                    <a:pt x="143434" y="20345"/>
                    <a:pt x="174067" y="12573"/>
                  </a:cubicBezTo>
                  <a:close/>
                </a:path>
              </a:pathLst>
            </a:custGeom>
            <a:solidFill>
              <a:srgbClr val="000000"/>
            </a:solidFill>
            <a:ln w="2286" cap="flat">
              <a:noFill/>
              <a:prstDash val="solid"/>
              <a:miter/>
            </a:ln>
          </p:spPr>
          <p:txBody>
            <a:bodyPr rtlCol="0" anchor="ctr"/>
            <a:lstStyle/>
            <a:p>
              <a:endParaRPr lang="en-US"/>
            </a:p>
          </p:txBody>
        </p:sp>
        <p:sp>
          <p:nvSpPr>
            <p:cNvPr id="95" name="Freeform 158">
              <a:extLst>
                <a:ext uri="{FF2B5EF4-FFF2-40B4-BE49-F238E27FC236}">
                  <a16:creationId xmlns:a16="http://schemas.microsoft.com/office/drawing/2014/main" id="{BE4A0905-075B-5B85-E9E8-756EF98A5DD5}"/>
                </a:ext>
              </a:extLst>
            </p:cNvPr>
            <p:cNvSpPr/>
            <p:nvPr/>
          </p:nvSpPr>
          <p:spPr>
            <a:xfrm>
              <a:off x="2314720" y="6174987"/>
              <a:ext cx="138080" cy="22358"/>
            </a:xfrm>
            <a:custGeom>
              <a:avLst/>
              <a:gdLst>
                <a:gd name="connsiteX0" fmla="*/ 12808 w 138080"/>
                <a:gd name="connsiteY0" fmla="*/ 19387 h 22358"/>
                <a:gd name="connsiteX1" fmla="*/ 138081 w 138080"/>
                <a:gd name="connsiteY1" fmla="*/ 22359 h 22358"/>
                <a:gd name="connsiteX2" fmla="*/ 100133 w 138080"/>
                <a:gd name="connsiteY2" fmla="*/ 642 h 22358"/>
                <a:gd name="connsiteX3" fmla="*/ 12122 w 138080"/>
                <a:gd name="connsiteY3" fmla="*/ 413 h 22358"/>
                <a:gd name="connsiteX4" fmla="*/ 6 w 138080"/>
                <a:gd name="connsiteY4" fmla="*/ 10243 h 22358"/>
                <a:gd name="connsiteX5" fmla="*/ 12808 w 138080"/>
                <a:gd name="connsiteY5" fmla="*/ 19387 h 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80" h="22358">
                  <a:moveTo>
                    <a:pt x="12808" y="19387"/>
                  </a:moveTo>
                  <a:cubicBezTo>
                    <a:pt x="54413" y="22816"/>
                    <a:pt x="96018" y="18930"/>
                    <a:pt x="138081" y="22359"/>
                  </a:cubicBezTo>
                  <a:cubicBezTo>
                    <a:pt x="128022" y="7729"/>
                    <a:pt x="114764" y="1328"/>
                    <a:pt x="100133" y="642"/>
                  </a:cubicBezTo>
                  <a:cubicBezTo>
                    <a:pt x="70872" y="-501"/>
                    <a:pt x="41383" y="185"/>
                    <a:pt x="12122" y="413"/>
                  </a:cubicBezTo>
                  <a:cubicBezTo>
                    <a:pt x="5721" y="413"/>
                    <a:pt x="-222" y="3385"/>
                    <a:pt x="6" y="10243"/>
                  </a:cubicBezTo>
                  <a:cubicBezTo>
                    <a:pt x="6" y="17558"/>
                    <a:pt x="6864" y="18930"/>
                    <a:pt x="12808" y="19387"/>
                  </a:cubicBezTo>
                  <a:close/>
                </a:path>
              </a:pathLst>
            </a:custGeom>
            <a:solidFill>
              <a:srgbClr val="000000"/>
            </a:solidFill>
            <a:ln w="2286" cap="flat">
              <a:noFill/>
              <a:prstDash val="solid"/>
              <a:miter/>
            </a:ln>
          </p:spPr>
          <p:txBody>
            <a:bodyPr rtlCol="0" anchor="ctr"/>
            <a:lstStyle/>
            <a:p>
              <a:endParaRPr lang="en-US"/>
            </a:p>
          </p:txBody>
        </p:sp>
        <p:sp>
          <p:nvSpPr>
            <p:cNvPr id="91" name="Freeform 154">
              <a:extLst>
                <a:ext uri="{FF2B5EF4-FFF2-40B4-BE49-F238E27FC236}">
                  <a16:creationId xmlns:a16="http://schemas.microsoft.com/office/drawing/2014/main" id="{36DBEEC1-5F0E-6DFE-90A7-B71CB8217A80}"/>
                </a:ext>
              </a:extLst>
            </p:cNvPr>
            <p:cNvSpPr/>
            <p:nvPr/>
          </p:nvSpPr>
          <p:spPr>
            <a:xfrm>
              <a:off x="2436714" y="5191934"/>
              <a:ext cx="1358789" cy="1019392"/>
            </a:xfrm>
            <a:custGeom>
              <a:avLst/>
              <a:gdLst>
                <a:gd name="connsiteX0" fmla="*/ 17230 w 1358789"/>
                <a:gd name="connsiteY0" fmla="*/ 508892 h 1019392"/>
                <a:gd name="connsiteX1" fmla="*/ 25688 w 1358789"/>
                <a:gd name="connsiteY1" fmla="*/ 631421 h 1019392"/>
                <a:gd name="connsiteX2" fmla="*/ 59749 w 1358789"/>
                <a:gd name="connsiteY2" fmla="*/ 695429 h 1019392"/>
                <a:gd name="connsiteX3" fmla="*/ 100212 w 1358789"/>
                <a:gd name="connsiteY3" fmla="*/ 750751 h 1019392"/>
                <a:gd name="connsiteX4" fmla="*/ 136331 w 1358789"/>
                <a:gd name="connsiteY4" fmla="*/ 820474 h 1019392"/>
                <a:gd name="connsiteX5" fmla="*/ 135416 w 1358789"/>
                <a:gd name="connsiteY5" fmla="*/ 841048 h 1019392"/>
                <a:gd name="connsiteX6" fmla="*/ 128787 w 1358789"/>
                <a:gd name="connsiteY6" fmla="*/ 958777 h 1019392"/>
                <a:gd name="connsiteX7" fmla="*/ 161248 w 1358789"/>
                <a:gd name="connsiteY7" fmla="*/ 1000610 h 1019392"/>
                <a:gd name="connsiteX8" fmla="*/ 205139 w 1358789"/>
                <a:gd name="connsiteY8" fmla="*/ 1002668 h 1019392"/>
                <a:gd name="connsiteX9" fmla="*/ 239201 w 1358789"/>
                <a:gd name="connsiteY9" fmla="*/ 979351 h 1019392"/>
                <a:gd name="connsiteX10" fmla="*/ 255431 w 1358789"/>
                <a:gd name="connsiteY10" fmla="*/ 919915 h 1019392"/>
                <a:gd name="connsiteX11" fmla="*/ 273948 w 1358789"/>
                <a:gd name="connsiteY11" fmla="*/ 791670 h 1019392"/>
                <a:gd name="connsiteX12" fmla="*/ 281720 w 1358789"/>
                <a:gd name="connsiteY12" fmla="*/ 778183 h 1019392"/>
                <a:gd name="connsiteX13" fmla="*/ 294065 w 1358789"/>
                <a:gd name="connsiteY13" fmla="*/ 789155 h 1019392"/>
                <a:gd name="connsiteX14" fmla="*/ 300923 w 1358789"/>
                <a:gd name="connsiteY14" fmla="*/ 829618 h 1019392"/>
                <a:gd name="connsiteX15" fmla="*/ 304580 w 1358789"/>
                <a:gd name="connsiteY15" fmla="*/ 935459 h 1019392"/>
                <a:gd name="connsiteX16" fmla="*/ 361959 w 1358789"/>
                <a:gd name="connsiteY16" fmla="*/ 1012726 h 1019392"/>
                <a:gd name="connsiteX17" fmla="*/ 978950 w 1358789"/>
                <a:gd name="connsiteY17" fmla="*/ 1019356 h 1019392"/>
                <a:gd name="connsiteX18" fmla="*/ 1071076 w 1358789"/>
                <a:gd name="connsiteY18" fmla="*/ 945289 h 1019392"/>
                <a:gd name="connsiteX19" fmla="*/ 1086164 w 1358789"/>
                <a:gd name="connsiteY19" fmla="*/ 793270 h 1019392"/>
                <a:gd name="connsiteX20" fmla="*/ 1130283 w 1358789"/>
                <a:gd name="connsiteY20" fmla="*/ 756008 h 1019392"/>
                <a:gd name="connsiteX21" fmla="*/ 1296476 w 1358789"/>
                <a:gd name="connsiteY21" fmla="*/ 756237 h 1019392"/>
                <a:gd name="connsiteX22" fmla="*/ 1357740 w 1358789"/>
                <a:gd name="connsiteY22" fmla="*/ 602389 h 1019392"/>
                <a:gd name="connsiteX23" fmla="*/ 1278188 w 1358789"/>
                <a:gd name="connsiteY23" fmla="*/ 494719 h 1019392"/>
                <a:gd name="connsiteX24" fmla="*/ 1145828 w 1358789"/>
                <a:gd name="connsiteY24" fmla="*/ 514378 h 1019392"/>
                <a:gd name="connsiteX25" fmla="*/ 1108566 w 1358789"/>
                <a:gd name="connsiteY25" fmla="*/ 531523 h 1019392"/>
                <a:gd name="connsiteX26" fmla="*/ 1088678 w 1358789"/>
                <a:gd name="connsiteY26" fmla="*/ 521008 h 1019392"/>
                <a:gd name="connsiteX27" fmla="*/ 1087535 w 1358789"/>
                <a:gd name="connsiteY27" fmla="*/ 500662 h 1019392"/>
                <a:gd name="connsiteX28" fmla="*/ 1086621 w 1358789"/>
                <a:gd name="connsiteY28" fmla="*/ 382933 h 1019392"/>
                <a:gd name="connsiteX29" fmla="*/ 1010954 w 1358789"/>
                <a:gd name="connsiteY29" fmla="*/ 292636 h 1019392"/>
                <a:gd name="connsiteX30" fmla="*/ 905570 w 1358789"/>
                <a:gd name="connsiteY30" fmla="*/ 284635 h 1019392"/>
                <a:gd name="connsiteX31" fmla="*/ 873108 w 1358789"/>
                <a:gd name="connsiteY31" fmla="*/ 284635 h 1019392"/>
                <a:gd name="connsiteX32" fmla="*/ 837904 w 1358789"/>
                <a:gd name="connsiteY32" fmla="*/ 287607 h 1019392"/>
                <a:gd name="connsiteX33" fmla="*/ 803157 w 1358789"/>
                <a:gd name="connsiteY33" fmla="*/ 252174 h 1019392"/>
                <a:gd name="connsiteX34" fmla="*/ 812758 w 1358789"/>
                <a:gd name="connsiteY34" fmla="*/ 206225 h 1019392"/>
                <a:gd name="connsiteX35" fmla="*/ 821673 w 1358789"/>
                <a:gd name="connsiteY35" fmla="*/ 127587 h 1019392"/>
                <a:gd name="connsiteX36" fmla="*/ 729548 w 1358789"/>
                <a:gd name="connsiteY36" fmla="*/ 12373 h 1019392"/>
                <a:gd name="connsiteX37" fmla="*/ 531351 w 1358789"/>
                <a:gd name="connsiteY37" fmla="*/ 61979 h 1019392"/>
                <a:gd name="connsiteX38" fmla="*/ 514664 w 1358789"/>
                <a:gd name="connsiteY38" fmla="*/ 193195 h 1019392"/>
                <a:gd name="connsiteX39" fmla="*/ 537981 w 1358789"/>
                <a:gd name="connsiteY39" fmla="*/ 259946 h 1019392"/>
                <a:gd name="connsiteX40" fmla="*/ 521064 w 1358789"/>
                <a:gd name="connsiteY40" fmla="*/ 282806 h 1019392"/>
                <a:gd name="connsiteX41" fmla="*/ 420023 w 1358789"/>
                <a:gd name="connsiteY41" fmla="*/ 266119 h 1019392"/>
                <a:gd name="connsiteX42" fmla="*/ 411794 w 1358789"/>
                <a:gd name="connsiteY42" fmla="*/ 263375 h 1019392"/>
                <a:gd name="connsiteX43" fmla="*/ 316010 w 1358789"/>
                <a:gd name="connsiteY43" fmla="*/ 235258 h 1019392"/>
                <a:gd name="connsiteX44" fmla="*/ 287664 w 1358789"/>
                <a:gd name="connsiteY44" fmla="*/ 208054 h 1019392"/>
                <a:gd name="connsiteX45" fmla="*/ 253145 w 1358789"/>
                <a:gd name="connsiteY45" fmla="*/ 133988 h 1019392"/>
                <a:gd name="connsiteX46" fmla="*/ 55863 w 1358789"/>
                <a:gd name="connsiteY46" fmla="*/ 113185 h 1019392"/>
                <a:gd name="connsiteX47" fmla="*/ 78266 w 1358789"/>
                <a:gd name="connsiteY47" fmla="*/ 334470 h 1019392"/>
                <a:gd name="connsiteX48" fmla="*/ 93811 w 1358789"/>
                <a:gd name="connsiteY48" fmla="*/ 342928 h 1019392"/>
                <a:gd name="connsiteX49" fmla="*/ 102269 w 1358789"/>
                <a:gd name="connsiteY49" fmla="*/ 375389 h 1019392"/>
                <a:gd name="connsiteX50" fmla="*/ 17230 w 1358789"/>
                <a:gd name="connsiteY50" fmla="*/ 508892 h 1019392"/>
                <a:gd name="connsiteX51" fmla="*/ 253602 w 1358789"/>
                <a:gd name="connsiteY51" fmla="*/ 786641 h 1019392"/>
                <a:gd name="connsiteX52" fmla="*/ 246973 w 1358789"/>
                <a:gd name="connsiteY52" fmla="*/ 853849 h 1019392"/>
                <a:gd name="connsiteX53" fmla="*/ 225027 w 1358789"/>
                <a:gd name="connsiteY53" fmla="*/ 960148 h 1019392"/>
                <a:gd name="connsiteX54" fmla="*/ 179079 w 1358789"/>
                <a:gd name="connsiteY54" fmla="*/ 982322 h 1019392"/>
                <a:gd name="connsiteX55" fmla="*/ 150961 w 1358789"/>
                <a:gd name="connsiteY55" fmla="*/ 951461 h 1019392"/>
                <a:gd name="connsiteX56" fmla="*/ 150961 w 1358789"/>
                <a:gd name="connsiteY56" fmla="*/ 925172 h 1019392"/>
                <a:gd name="connsiteX57" fmla="*/ 156447 w 1358789"/>
                <a:gd name="connsiteY57" fmla="*/ 804929 h 1019392"/>
                <a:gd name="connsiteX58" fmla="*/ 184337 w 1358789"/>
                <a:gd name="connsiteY58" fmla="*/ 778868 h 1019392"/>
                <a:gd name="connsiteX59" fmla="*/ 196224 w 1358789"/>
                <a:gd name="connsiteY59" fmla="*/ 779783 h 1019392"/>
                <a:gd name="connsiteX60" fmla="*/ 239429 w 1358789"/>
                <a:gd name="connsiteY60" fmla="*/ 775439 h 1019392"/>
                <a:gd name="connsiteX61" fmla="*/ 253602 w 1358789"/>
                <a:gd name="connsiteY61" fmla="*/ 786641 h 1019392"/>
                <a:gd name="connsiteX62" fmla="*/ 513292 w 1358789"/>
                <a:gd name="connsiteY62" fmla="*/ 304523 h 1019392"/>
                <a:gd name="connsiteX63" fmla="*/ 541638 w 1358789"/>
                <a:gd name="connsiteY63" fmla="*/ 299037 h 1019392"/>
                <a:gd name="connsiteX64" fmla="*/ 560612 w 1358789"/>
                <a:gd name="connsiteY64" fmla="*/ 248745 h 1019392"/>
                <a:gd name="connsiteX65" fmla="*/ 535009 w 1358789"/>
                <a:gd name="connsiteY65" fmla="*/ 176965 h 1019392"/>
                <a:gd name="connsiteX66" fmla="*/ 537295 w 1358789"/>
                <a:gd name="connsiteY66" fmla="*/ 112728 h 1019392"/>
                <a:gd name="connsiteX67" fmla="*/ 658453 w 1358789"/>
                <a:gd name="connsiteY67" fmla="*/ 23574 h 1019392"/>
                <a:gd name="connsiteX68" fmla="*/ 722232 w 1358789"/>
                <a:gd name="connsiteY68" fmla="*/ 32489 h 1019392"/>
                <a:gd name="connsiteX69" fmla="*/ 734577 w 1358789"/>
                <a:gd name="connsiteY69" fmla="*/ 36604 h 1019392"/>
                <a:gd name="connsiteX70" fmla="*/ 734577 w 1358789"/>
                <a:gd name="connsiteY70" fmla="*/ 36604 h 1019392"/>
                <a:gd name="connsiteX71" fmla="*/ 738463 w 1358789"/>
                <a:gd name="connsiteY71" fmla="*/ 38204 h 1019392"/>
                <a:gd name="connsiteX72" fmla="*/ 738692 w 1358789"/>
                <a:gd name="connsiteY72" fmla="*/ 38204 h 1019392"/>
                <a:gd name="connsiteX73" fmla="*/ 742349 w 1358789"/>
                <a:gd name="connsiteY73" fmla="*/ 39805 h 1019392"/>
                <a:gd name="connsiteX74" fmla="*/ 742578 w 1358789"/>
                <a:gd name="connsiteY74" fmla="*/ 40033 h 1019392"/>
                <a:gd name="connsiteX75" fmla="*/ 746007 w 1358789"/>
                <a:gd name="connsiteY75" fmla="*/ 41633 h 1019392"/>
                <a:gd name="connsiteX76" fmla="*/ 746235 w 1358789"/>
                <a:gd name="connsiteY76" fmla="*/ 41862 h 1019392"/>
                <a:gd name="connsiteX77" fmla="*/ 749664 w 1358789"/>
                <a:gd name="connsiteY77" fmla="*/ 43691 h 1019392"/>
                <a:gd name="connsiteX78" fmla="*/ 749664 w 1358789"/>
                <a:gd name="connsiteY78" fmla="*/ 43691 h 1019392"/>
                <a:gd name="connsiteX79" fmla="*/ 770467 w 1358789"/>
                <a:gd name="connsiteY79" fmla="*/ 59236 h 1019392"/>
                <a:gd name="connsiteX80" fmla="*/ 770467 w 1358789"/>
                <a:gd name="connsiteY80" fmla="*/ 59236 h 1019392"/>
                <a:gd name="connsiteX81" fmla="*/ 772753 w 1358789"/>
                <a:gd name="connsiteY81" fmla="*/ 61522 h 1019392"/>
                <a:gd name="connsiteX82" fmla="*/ 773210 w 1358789"/>
                <a:gd name="connsiteY82" fmla="*/ 61979 h 1019392"/>
                <a:gd name="connsiteX83" fmla="*/ 775268 w 1358789"/>
                <a:gd name="connsiteY83" fmla="*/ 64265 h 1019392"/>
                <a:gd name="connsiteX84" fmla="*/ 775725 w 1358789"/>
                <a:gd name="connsiteY84" fmla="*/ 64722 h 1019392"/>
                <a:gd name="connsiteX85" fmla="*/ 777554 w 1358789"/>
                <a:gd name="connsiteY85" fmla="*/ 67008 h 1019392"/>
                <a:gd name="connsiteX86" fmla="*/ 778011 w 1358789"/>
                <a:gd name="connsiteY86" fmla="*/ 67694 h 1019392"/>
                <a:gd name="connsiteX87" fmla="*/ 779611 w 1358789"/>
                <a:gd name="connsiteY87" fmla="*/ 69980 h 1019392"/>
                <a:gd name="connsiteX88" fmla="*/ 780068 w 1358789"/>
                <a:gd name="connsiteY88" fmla="*/ 70666 h 1019392"/>
                <a:gd name="connsiteX89" fmla="*/ 781668 w 1358789"/>
                <a:gd name="connsiteY89" fmla="*/ 72952 h 1019392"/>
                <a:gd name="connsiteX90" fmla="*/ 782126 w 1358789"/>
                <a:gd name="connsiteY90" fmla="*/ 73637 h 1019392"/>
                <a:gd name="connsiteX91" fmla="*/ 783726 w 1358789"/>
                <a:gd name="connsiteY91" fmla="*/ 76152 h 1019392"/>
                <a:gd name="connsiteX92" fmla="*/ 784183 w 1358789"/>
                <a:gd name="connsiteY92" fmla="*/ 76838 h 1019392"/>
                <a:gd name="connsiteX93" fmla="*/ 785555 w 1358789"/>
                <a:gd name="connsiteY93" fmla="*/ 79352 h 1019392"/>
                <a:gd name="connsiteX94" fmla="*/ 785783 w 1358789"/>
                <a:gd name="connsiteY94" fmla="*/ 79810 h 1019392"/>
                <a:gd name="connsiteX95" fmla="*/ 791498 w 1358789"/>
                <a:gd name="connsiteY95" fmla="*/ 92383 h 1019392"/>
                <a:gd name="connsiteX96" fmla="*/ 791955 w 1358789"/>
                <a:gd name="connsiteY96" fmla="*/ 93526 h 1019392"/>
                <a:gd name="connsiteX97" fmla="*/ 792870 w 1358789"/>
                <a:gd name="connsiteY97" fmla="*/ 96040 h 1019392"/>
                <a:gd name="connsiteX98" fmla="*/ 793327 w 1358789"/>
                <a:gd name="connsiteY98" fmla="*/ 97640 h 1019392"/>
                <a:gd name="connsiteX99" fmla="*/ 794013 w 1358789"/>
                <a:gd name="connsiteY99" fmla="*/ 99926 h 1019392"/>
                <a:gd name="connsiteX100" fmla="*/ 794470 w 1358789"/>
                <a:gd name="connsiteY100" fmla="*/ 101755 h 1019392"/>
                <a:gd name="connsiteX101" fmla="*/ 795156 w 1358789"/>
                <a:gd name="connsiteY101" fmla="*/ 104041 h 1019392"/>
                <a:gd name="connsiteX102" fmla="*/ 795613 w 1358789"/>
                <a:gd name="connsiteY102" fmla="*/ 106099 h 1019392"/>
                <a:gd name="connsiteX103" fmla="*/ 796299 w 1358789"/>
                <a:gd name="connsiteY103" fmla="*/ 108385 h 1019392"/>
                <a:gd name="connsiteX104" fmla="*/ 796756 w 1358789"/>
                <a:gd name="connsiteY104" fmla="*/ 110671 h 1019392"/>
                <a:gd name="connsiteX105" fmla="*/ 797213 w 1358789"/>
                <a:gd name="connsiteY105" fmla="*/ 112957 h 1019392"/>
                <a:gd name="connsiteX106" fmla="*/ 797670 w 1358789"/>
                <a:gd name="connsiteY106" fmla="*/ 115243 h 1019392"/>
                <a:gd name="connsiteX107" fmla="*/ 798128 w 1358789"/>
                <a:gd name="connsiteY107" fmla="*/ 117529 h 1019392"/>
                <a:gd name="connsiteX108" fmla="*/ 798585 w 1358789"/>
                <a:gd name="connsiteY108" fmla="*/ 120043 h 1019392"/>
                <a:gd name="connsiteX109" fmla="*/ 799042 w 1358789"/>
                <a:gd name="connsiteY109" fmla="*/ 122101 h 1019392"/>
                <a:gd name="connsiteX110" fmla="*/ 799499 w 1358789"/>
                <a:gd name="connsiteY110" fmla="*/ 124844 h 1019392"/>
                <a:gd name="connsiteX111" fmla="*/ 799956 w 1358789"/>
                <a:gd name="connsiteY111" fmla="*/ 126901 h 1019392"/>
                <a:gd name="connsiteX112" fmla="*/ 800414 w 1358789"/>
                <a:gd name="connsiteY112" fmla="*/ 130102 h 1019392"/>
                <a:gd name="connsiteX113" fmla="*/ 800642 w 1358789"/>
                <a:gd name="connsiteY113" fmla="*/ 131702 h 1019392"/>
                <a:gd name="connsiteX114" fmla="*/ 801328 w 1358789"/>
                <a:gd name="connsiteY114" fmla="*/ 136731 h 1019392"/>
                <a:gd name="connsiteX115" fmla="*/ 791270 w 1358789"/>
                <a:gd name="connsiteY115" fmla="*/ 203254 h 1019392"/>
                <a:gd name="connsiteX116" fmla="*/ 783497 w 1358789"/>
                <a:gd name="connsiteY116" fmla="*/ 227028 h 1019392"/>
                <a:gd name="connsiteX117" fmla="*/ 776182 w 1358789"/>
                <a:gd name="connsiteY117" fmla="*/ 251031 h 1019392"/>
                <a:gd name="connsiteX118" fmla="*/ 776182 w 1358789"/>
                <a:gd name="connsiteY118" fmla="*/ 251031 h 1019392"/>
                <a:gd name="connsiteX119" fmla="*/ 775268 w 1358789"/>
                <a:gd name="connsiteY119" fmla="*/ 254917 h 1019392"/>
                <a:gd name="connsiteX120" fmla="*/ 775268 w 1358789"/>
                <a:gd name="connsiteY120" fmla="*/ 255603 h 1019392"/>
                <a:gd name="connsiteX121" fmla="*/ 774810 w 1358789"/>
                <a:gd name="connsiteY121" fmla="*/ 258803 h 1019392"/>
                <a:gd name="connsiteX122" fmla="*/ 774810 w 1358789"/>
                <a:gd name="connsiteY122" fmla="*/ 259032 h 1019392"/>
                <a:gd name="connsiteX123" fmla="*/ 774582 w 1358789"/>
                <a:gd name="connsiteY123" fmla="*/ 262461 h 1019392"/>
                <a:gd name="connsiteX124" fmla="*/ 774582 w 1358789"/>
                <a:gd name="connsiteY124" fmla="*/ 262461 h 1019392"/>
                <a:gd name="connsiteX125" fmla="*/ 774582 w 1358789"/>
                <a:gd name="connsiteY125" fmla="*/ 266119 h 1019392"/>
                <a:gd name="connsiteX126" fmla="*/ 793784 w 1358789"/>
                <a:gd name="connsiteY126" fmla="*/ 296294 h 1019392"/>
                <a:gd name="connsiteX127" fmla="*/ 844076 w 1358789"/>
                <a:gd name="connsiteY127" fmla="*/ 308638 h 1019392"/>
                <a:gd name="connsiteX128" fmla="*/ 966606 w 1358789"/>
                <a:gd name="connsiteY128" fmla="*/ 308410 h 1019392"/>
                <a:gd name="connsiteX129" fmla="*/ 969349 w 1358789"/>
                <a:gd name="connsiteY129" fmla="*/ 308638 h 1019392"/>
                <a:gd name="connsiteX130" fmla="*/ 978264 w 1358789"/>
                <a:gd name="connsiteY130" fmla="*/ 309781 h 1019392"/>
                <a:gd name="connsiteX131" fmla="*/ 981922 w 1358789"/>
                <a:gd name="connsiteY131" fmla="*/ 310238 h 1019392"/>
                <a:gd name="connsiteX132" fmla="*/ 990380 w 1358789"/>
                <a:gd name="connsiteY132" fmla="*/ 311381 h 1019392"/>
                <a:gd name="connsiteX133" fmla="*/ 993809 w 1358789"/>
                <a:gd name="connsiteY133" fmla="*/ 311839 h 1019392"/>
                <a:gd name="connsiteX134" fmla="*/ 1005468 w 1358789"/>
                <a:gd name="connsiteY134" fmla="*/ 313667 h 1019392"/>
                <a:gd name="connsiteX135" fmla="*/ 1025356 w 1358789"/>
                <a:gd name="connsiteY135" fmla="*/ 318468 h 1019392"/>
                <a:gd name="connsiteX136" fmla="*/ 1041129 w 1358789"/>
                <a:gd name="connsiteY136" fmla="*/ 326240 h 1019392"/>
                <a:gd name="connsiteX137" fmla="*/ 1058960 w 1358789"/>
                <a:gd name="connsiteY137" fmla="*/ 346586 h 1019392"/>
                <a:gd name="connsiteX138" fmla="*/ 1063075 w 1358789"/>
                <a:gd name="connsiteY138" fmla="*/ 357559 h 1019392"/>
                <a:gd name="connsiteX139" fmla="*/ 1064675 w 1358789"/>
                <a:gd name="connsiteY139" fmla="*/ 363731 h 1019392"/>
                <a:gd name="connsiteX140" fmla="*/ 1066504 w 1358789"/>
                <a:gd name="connsiteY140" fmla="*/ 377447 h 1019392"/>
                <a:gd name="connsiteX141" fmla="*/ 1067418 w 1358789"/>
                <a:gd name="connsiteY141" fmla="*/ 394363 h 1019392"/>
                <a:gd name="connsiteX142" fmla="*/ 1068104 w 1358789"/>
                <a:gd name="connsiteY142" fmla="*/ 411280 h 1019392"/>
                <a:gd name="connsiteX143" fmla="*/ 1068561 w 1358789"/>
                <a:gd name="connsiteY143" fmla="*/ 436654 h 1019392"/>
                <a:gd name="connsiteX144" fmla="*/ 1068333 w 1358789"/>
                <a:gd name="connsiteY144" fmla="*/ 453571 h 1019392"/>
                <a:gd name="connsiteX145" fmla="*/ 1067190 w 1358789"/>
                <a:gd name="connsiteY145" fmla="*/ 478945 h 1019392"/>
                <a:gd name="connsiteX146" fmla="*/ 1064904 w 1358789"/>
                <a:gd name="connsiteY146" fmla="*/ 504320 h 1019392"/>
                <a:gd name="connsiteX147" fmla="*/ 1063989 w 1358789"/>
                <a:gd name="connsiteY147" fmla="*/ 512778 h 1019392"/>
                <a:gd name="connsiteX148" fmla="*/ 1063989 w 1358789"/>
                <a:gd name="connsiteY148" fmla="*/ 527180 h 1019392"/>
                <a:gd name="connsiteX149" fmla="*/ 1075877 w 1358789"/>
                <a:gd name="connsiteY149" fmla="*/ 550268 h 1019392"/>
                <a:gd name="connsiteX150" fmla="*/ 1079534 w 1358789"/>
                <a:gd name="connsiteY150" fmla="*/ 552783 h 1019392"/>
                <a:gd name="connsiteX151" fmla="*/ 1113824 w 1358789"/>
                <a:gd name="connsiteY151" fmla="*/ 553926 h 1019392"/>
                <a:gd name="connsiteX152" fmla="*/ 1130055 w 1358789"/>
                <a:gd name="connsiteY152" fmla="*/ 547297 h 1019392"/>
                <a:gd name="connsiteX153" fmla="*/ 1155887 w 1358789"/>
                <a:gd name="connsiteY153" fmla="*/ 533352 h 1019392"/>
                <a:gd name="connsiteX154" fmla="*/ 1168917 w 1358789"/>
                <a:gd name="connsiteY154" fmla="*/ 525351 h 1019392"/>
                <a:gd name="connsiteX155" fmla="*/ 1196120 w 1358789"/>
                <a:gd name="connsiteY155" fmla="*/ 514607 h 1019392"/>
                <a:gd name="connsiteX156" fmla="*/ 1217151 w 1358789"/>
                <a:gd name="connsiteY156" fmla="*/ 510721 h 1019392"/>
                <a:gd name="connsiteX157" fmla="*/ 1231553 w 1358789"/>
                <a:gd name="connsiteY157" fmla="*/ 510263 h 1019392"/>
                <a:gd name="connsiteX158" fmla="*/ 1253499 w 1358789"/>
                <a:gd name="connsiteY158" fmla="*/ 512321 h 1019392"/>
                <a:gd name="connsiteX159" fmla="*/ 1268358 w 1358789"/>
                <a:gd name="connsiteY159" fmla="*/ 515521 h 1019392"/>
                <a:gd name="connsiteX160" fmla="*/ 1299905 w 1358789"/>
                <a:gd name="connsiteY160" fmla="*/ 531295 h 1019392"/>
                <a:gd name="connsiteX161" fmla="*/ 1308134 w 1358789"/>
                <a:gd name="connsiteY161" fmla="*/ 538610 h 1019392"/>
                <a:gd name="connsiteX162" fmla="*/ 1317964 w 1358789"/>
                <a:gd name="connsiteY162" fmla="*/ 550040 h 1019392"/>
                <a:gd name="connsiteX163" fmla="*/ 1324365 w 1358789"/>
                <a:gd name="connsiteY163" fmla="*/ 559870 h 1019392"/>
                <a:gd name="connsiteX164" fmla="*/ 1326194 w 1358789"/>
                <a:gd name="connsiteY164" fmla="*/ 563527 h 1019392"/>
                <a:gd name="connsiteX165" fmla="*/ 1329623 w 1358789"/>
                <a:gd name="connsiteY165" fmla="*/ 571071 h 1019392"/>
                <a:gd name="connsiteX166" fmla="*/ 1332594 w 1358789"/>
                <a:gd name="connsiteY166" fmla="*/ 579072 h 1019392"/>
                <a:gd name="connsiteX167" fmla="*/ 1333966 w 1358789"/>
                <a:gd name="connsiteY167" fmla="*/ 583187 h 1019392"/>
                <a:gd name="connsiteX168" fmla="*/ 1337624 w 1358789"/>
                <a:gd name="connsiteY168" fmla="*/ 601246 h 1019392"/>
                <a:gd name="connsiteX169" fmla="*/ 1338538 w 1358789"/>
                <a:gd name="connsiteY169" fmla="*/ 611076 h 1019392"/>
                <a:gd name="connsiteX170" fmla="*/ 1338995 w 1358789"/>
                <a:gd name="connsiteY170" fmla="*/ 625706 h 1019392"/>
                <a:gd name="connsiteX171" fmla="*/ 1338995 w 1358789"/>
                <a:gd name="connsiteY171" fmla="*/ 632107 h 1019392"/>
                <a:gd name="connsiteX172" fmla="*/ 1338767 w 1358789"/>
                <a:gd name="connsiteY172" fmla="*/ 635308 h 1019392"/>
                <a:gd name="connsiteX173" fmla="*/ 1337624 w 1358789"/>
                <a:gd name="connsiteY173" fmla="*/ 649024 h 1019392"/>
                <a:gd name="connsiteX174" fmla="*/ 1337166 w 1358789"/>
                <a:gd name="connsiteY174" fmla="*/ 652453 h 1019392"/>
                <a:gd name="connsiteX175" fmla="*/ 1238640 w 1358789"/>
                <a:gd name="connsiteY175" fmla="*/ 753037 h 1019392"/>
                <a:gd name="connsiteX176" fmla="*/ 1161830 w 1358789"/>
                <a:gd name="connsiteY176" fmla="*/ 740692 h 1019392"/>
                <a:gd name="connsiteX177" fmla="*/ 1147428 w 1358789"/>
                <a:gd name="connsiteY177" fmla="*/ 734749 h 1019392"/>
                <a:gd name="connsiteX178" fmla="*/ 1140113 w 1358789"/>
                <a:gd name="connsiteY178" fmla="*/ 732920 h 1019392"/>
                <a:gd name="connsiteX179" fmla="*/ 1132569 w 1358789"/>
                <a:gd name="connsiteY179" fmla="*/ 731777 h 1019392"/>
                <a:gd name="connsiteX180" fmla="*/ 1109481 w 1358789"/>
                <a:gd name="connsiteY180" fmla="*/ 731777 h 1019392"/>
                <a:gd name="connsiteX181" fmla="*/ 1101708 w 1358789"/>
                <a:gd name="connsiteY181" fmla="*/ 732691 h 1019392"/>
                <a:gd name="connsiteX182" fmla="*/ 1078848 w 1358789"/>
                <a:gd name="connsiteY182" fmla="*/ 741835 h 1019392"/>
                <a:gd name="connsiteX183" fmla="*/ 1075419 w 1358789"/>
                <a:gd name="connsiteY183" fmla="*/ 745950 h 1019392"/>
                <a:gd name="connsiteX184" fmla="*/ 1069247 w 1358789"/>
                <a:gd name="connsiteY184" fmla="*/ 764238 h 1019392"/>
                <a:gd name="connsiteX185" fmla="*/ 1068104 w 1358789"/>
                <a:gd name="connsiteY185" fmla="*/ 771553 h 1019392"/>
                <a:gd name="connsiteX186" fmla="*/ 1066275 w 1358789"/>
                <a:gd name="connsiteY186" fmla="*/ 786184 h 1019392"/>
                <a:gd name="connsiteX187" fmla="*/ 1064904 w 1358789"/>
                <a:gd name="connsiteY187" fmla="*/ 800814 h 1019392"/>
                <a:gd name="connsiteX188" fmla="*/ 1064218 w 1358789"/>
                <a:gd name="connsiteY188" fmla="*/ 815444 h 1019392"/>
                <a:gd name="connsiteX189" fmla="*/ 1064218 w 1358789"/>
                <a:gd name="connsiteY189" fmla="*/ 822760 h 1019392"/>
                <a:gd name="connsiteX190" fmla="*/ 1063761 w 1358789"/>
                <a:gd name="connsiteY190" fmla="*/ 846077 h 1019392"/>
                <a:gd name="connsiteX191" fmla="*/ 1061475 w 1358789"/>
                <a:gd name="connsiteY191" fmla="*/ 869165 h 1019392"/>
                <a:gd name="connsiteX192" fmla="*/ 1058046 w 1358789"/>
                <a:gd name="connsiteY192" fmla="*/ 892025 h 1019392"/>
                <a:gd name="connsiteX193" fmla="*/ 1053931 w 1358789"/>
                <a:gd name="connsiteY193" fmla="*/ 914885 h 1019392"/>
                <a:gd name="connsiteX194" fmla="*/ 1050959 w 1358789"/>
                <a:gd name="connsiteY194" fmla="*/ 929973 h 1019392"/>
                <a:gd name="connsiteX195" fmla="*/ 1047987 w 1358789"/>
                <a:gd name="connsiteY195" fmla="*/ 945061 h 1019392"/>
                <a:gd name="connsiteX196" fmla="*/ 1046387 w 1358789"/>
                <a:gd name="connsiteY196" fmla="*/ 952147 h 1019392"/>
                <a:gd name="connsiteX197" fmla="*/ 1044330 w 1358789"/>
                <a:gd name="connsiteY197" fmla="*/ 959234 h 1019392"/>
                <a:gd name="connsiteX198" fmla="*/ 1041587 w 1358789"/>
                <a:gd name="connsiteY198" fmla="*/ 966092 h 1019392"/>
                <a:gd name="connsiteX199" fmla="*/ 1037929 w 1358789"/>
                <a:gd name="connsiteY199" fmla="*/ 972493 h 1019392"/>
                <a:gd name="connsiteX200" fmla="*/ 1031071 w 1358789"/>
                <a:gd name="connsiteY200" fmla="*/ 981179 h 1019392"/>
                <a:gd name="connsiteX201" fmla="*/ 1002039 w 1358789"/>
                <a:gd name="connsiteY201" fmla="*/ 993524 h 1019392"/>
                <a:gd name="connsiteX202" fmla="*/ 987180 w 1358789"/>
                <a:gd name="connsiteY202" fmla="*/ 993752 h 1019392"/>
                <a:gd name="connsiteX203" fmla="*/ 981008 w 1358789"/>
                <a:gd name="connsiteY203" fmla="*/ 993752 h 1019392"/>
                <a:gd name="connsiteX204" fmla="*/ 977807 w 1358789"/>
                <a:gd name="connsiteY204" fmla="*/ 993752 h 1019392"/>
                <a:gd name="connsiteX205" fmla="*/ 970949 w 1358789"/>
                <a:gd name="connsiteY205" fmla="*/ 993752 h 1019392"/>
                <a:gd name="connsiteX206" fmla="*/ 967292 w 1358789"/>
                <a:gd name="connsiteY206" fmla="*/ 993752 h 1019392"/>
                <a:gd name="connsiteX207" fmla="*/ 959748 w 1358789"/>
                <a:gd name="connsiteY207" fmla="*/ 993752 h 1019392"/>
                <a:gd name="connsiteX208" fmla="*/ 947403 w 1358789"/>
                <a:gd name="connsiteY208" fmla="*/ 993981 h 1019392"/>
                <a:gd name="connsiteX209" fmla="*/ 938717 w 1358789"/>
                <a:gd name="connsiteY209" fmla="*/ 994210 h 1019392"/>
                <a:gd name="connsiteX210" fmla="*/ 934145 w 1358789"/>
                <a:gd name="connsiteY210" fmla="*/ 994210 h 1019392"/>
                <a:gd name="connsiteX211" fmla="*/ 919971 w 1358789"/>
                <a:gd name="connsiteY211" fmla="*/ 994438 h 1019392"/>
                <a:gd name="connsiteX212" fmla="*/ 899626 w 1358789"/>
                <a:gd name="connsiteY212" fmla="*/ 994667 h 1019392"/>
                <a:gd name="connsiteX213" fmla="*/ 860764 w 1358789"/>
                <a:gd name="connsiteY213" fmla="*/ 995124 h 1019392"/>
                <a:gd name="connsiteX214" fmla="*/ 849105 w 1358789"/>
                <a:gd name="connsiteY214" fmla="*/ 995353 h 1019392"/>
                <a:gd name="connsiteX215" fmla="*/ 687714 w 1358789"/>
                <a:gd name="connsiteY215" fmla="*/ 996724 h 1019392"/>
                <a:gd name="connsiteX216" fmla="*/ 681084 w 1358789"/>
                <a:gd name="connsiteY216" fmla="*/ 996724 h 1019392"/>
                <a:gd name="connsiteX217" fmla="*/ 667597 w 1358789"/>
                <a:gd name="connsiteY217" fmla="*/ 996724 h 1019392"/>
                <a:gd name="connsiteX218" fmla="*/ 660968 w 1358789"/>
                <a:gd name="connsiteY218" fmla="*/ 996724 h 1019392"/>
                <a:gd name="connsiteX219" fmla="*/ 620963 w 1358789"/>
                <a:gd name="connsiteY219" fmla="*/ 996724 h 1019392"/>
                <a:gd name="connsiteX220" fmla="*/ 620963 w 1358789"/>
                <a:gd name="connsiteY220" fmla="*/ 996724 h 1019392"/>
                <a:gd name="connsiteX221" fmla="*/ 532037 w 1358789"/>
                <a:gd name="connsiteY221" fmla="*/ 996496 h 1019392"/>
                <a:gd name="connsiteX222" fmla="*/ 508491 w 1358789"/>
                <a:gd name="connsiteY222" fmla="*/ 996267 h 1019392"/>
                <a:gd name="connsiteX223" fmla="*/ 480602 w 1358789"/>
                <a:gd name="connsiteY223" fmla="*/ 995810 h 1019392"/>
                <a:gd name="connsiteX224" fmla="*/ 475344 w 1358789"/>
                <a:gd name="connsiteY224" fmla="*/ 995810 h 1019392"/>
                <a:gd name="connsiteX225" fmla="*/ 454999 w 1358789"/>
                <a:gd name="connsiteY225" fmla="*/ 995353 h 1019392"/>
                <a:gd name="connsiteX226" fmla="*/ 450198 w 1358789"/>
                <a:gd name="connsiteY226" fmla="*/ 995124 h 1019392"/>
                <a:gd name="connsiteX227" fmla="*/ 445398 w 1358789"/>
                <a:gd name="connsiteY227" fmla="*/ 994895 h 1019392"/>
                <a:gd name="connsiteX228" fmla="*/ 436254 w 1358789"/>
                <a:gd name="connsiteY228" fmla="*/ 994667 h 1019392"/>
                <a:gd name="connsiteX229" fmla="*/ 427338 w 1358789"/>
                <a:gd name="connsiteY229" fmla="*/ 994438 h 1019392"/>
                <a:gd name="connsiteX230" fmla="*/ 418880 w 1358789"/>
                <a:gd name="connsiteY230" fmla="*/ 994210 h 1019392"/>
                <a:gd name="connsiteX231" fmla="*/ 411108 w 1358789"/>
                <a:gd name="connsiteY231" fmla="*/ 993981 h 1019392"/>
                <a:gd name="connsiteX232" fmla="*/ 407222 w 1358789"/>
                <a:gd name="connsiteY232" fmla="*/ 993752 h 1019392"/>
                <a:gd name="connsiteX233" fmla="*/ 400135 w 1358789"/>
                <a:gd name="connsiteY233" fmla="*/ 993295 h 1019392"/>
                <a:gd name="connsiteX234" fmla="*/ 396706 w 1358789"/>
                <a:gd name="connsiteY234" fmla="*/ 993067 h 1019392"/>
                <a:gd name="connsiteX235" fmla="*/ 393277 w 1358789"/>
                <a:gd name="connsiteY235" fmla="*/ 992838 h 1019392"/>
                <a:gd name="connsiteX236" fmla="*/ 387562 w 1358789"/>
                <a:gd name="connsiteY236" fmla="*/ 992381 h 1019392"/>
                <a:gd name="connsiteX237" fmla="*/ 384362 w 1358789"/>
                <a:gd name="connsiteY237" fmla="*/ 992152 h 1019392"/>
                <a:gd name="connsiteX238" fmla="*/ 379332 w 1358789"/>
                <a:gd name="connsiteY238" fmla="*/ 991695 h 1019392"/>
                <a:gd name="connsiteX239" fmla="*/ 374303 w 1358789"/>
                <a:gd name="connsiteY239" fmla="*/ 991238 h 1019392"/>
                <a:gd name="connsiteX240" fmla="*/ 370646 w 1358789"/>
                <a:gd name="connsiteY240" fmla="*/ 990781 h 1019392"/>
                <a:gd name="connsiteX241" fmla="*/ 368360 w 1358789"/>
                <a:gd name="connsiteY241" fmla="*/ 990323 h 1019392"/>
                <a:gd name="connsiteX242" fmla="*/ 365388 w 1358789"/>
                <a:gd name="connsiteY242" fmla="*/ 989866 h 1019392"/>
                <a:gd name="connsiteX243" fmla="*/ 362873 w 1358789"/>
                <a:gd name="connsiteY243" fmla="*/ 989180 h 1019392"/>
                <a:gd name="connsiteX244" fmla="*/ 362873 w 1358789"/>
                <a:gd name="connsiteY244" fmla="*/ 989180 h 1019392"/>
                <a:gd name="connsiteX245" fmla="*/ 361959 w 1358789"/>
                <a:gd name="connsiteY245" fmla="*/ 989180 h 1019392"/>
                <a:gd name="connsiteX246" fmla="*/ 360130 w 1358789"/>
                <a:gd name="connsiteY246" fmla="*/ 988952 h 1019392"/>
                <a:gd name="connsiteX247" fmla="*/ 359216 w 1358789"/>
                <a:gd name="connsiteY247" fmla="*/ 988723 h 1019392"/>
                <a:gd name="connsiteX248" fmla="*/ 357387 w 1358789"/>
                <a:gd name="connsiteY248" fmla="*/ 987809 h 1019392"/>
                <a:gd name="connsiteX249" fmla="*/ 352586 w 1358789"/>
                <a:gd name="connsiteY249" fmla="*/ 983694 h 1019392"/>
                <a:gd name="connsiteX250" fmla="*/ 351215 w 1358789"/>
                <a:gd name="connsiteY250" fmla="*/ 982094 h 1019392"/>
                <a:gd name="connsiteX251" fmla="*/ 350300 w 1358789"/>
                <a:gd name="connsiteY251" fmla="*/ 980951 h 1019392"/>
                <a:gd name="connsiteX252" fmla="*/ 348929 w 1358789"/>
                <a:gd name="connsiteY252" fmla="*/ 979351 h 1019392"/>
                <a:gd name="connsiteX253" fmla="*/ 346185 w 1358789"/>
                <a:gd name="connsiteY253" fmla="*/ 975693 h 1019392"/>
                <a:gd name="connsiteX254" fmla="*/ 345042 w 1358789"/>
                <a:gd name="connsiteY254" fmla="*/ 973864 h 1019392"/>
                <a:gd name="connsiteX255" fmla="*/ 340013 w 1358789"/>
                <a:gd name="connsiteY255" fmla="*/ 965635 h 1019392"/>
                <a:gd name="connsiteX256" fmla="*/ 339327 w 1358789"/>
                <a:gd name="connsiteY256" fmla="*/ 964492 h 1019392"/>
                <a:gd name="connsiteX257" fmla="*/ 336813 w 1358789"/>
                <a:gd name="connsiteY257" fmla="*/ 959691 h 1019392"/>
                <a:gd name="connsiteX258" fmla="*/ 322868 w 1358789"/>
                <a:gd name="connsiteY258" fmla="*/ 894769 h 1019392"/>
                <a:gd name="connsiteX259" fmla="*/ 322182 w 1358789"/>
                <a:gd name="connsiteY259" fmla="*/ 885167 h 1019392"/>
                <a:gd name="connsiteX260" fmla="*/ 321497 w 1358789"/>
                <a:gd name="connsiteY260" fmla="*/ 873509 h 1019392"/>
                <a:gd name="connsiteX261" fmla="*/ 321268 w 1358789"/>
                <a:gd name="connsiteY261" fmla="*/ 861850 h 1019392"/>
                <a:gd name="connsiteX262" fmla="*/ 321268 w 1358789"/>
                <a:gd name="connsiteY262" fmla="*/ 850192 h 1019392"/>
                <a:gd name="connsiteX263" fmla="*/ 321268 w 1358789"/>
                <a:gd name="connsiteY263" fmla="*/ 844248 h 1019392"/>
                <a:gd name="connsiteX264" fmla="*/ 321039 w 1358789"/>
                <a:gd name="connsiteY264" fmla="*/ 832589 h 1019392"/>
                <a:gd name="connsiteX265" fmla="*/ 319439 w 1358789"/>
                <a:gd name="connsiteY265" fmla="*/ 809044 h 1019392"/>
                <a:gd name="connsiteX266" fmla="*/ 316467 w 1358789"/>
                <a:gd name="connsiteY266" fmla="*/ 791441 h 1019392"/>
                <a:gd name="connsiteX267" fmla="*/ 310524 w 1358789"/>
                <a:gd name="connsiteY267" fmla="*/ 774068 h 1019392"/>
                <a:gd name="connsiteX268" fmla="*/ 307781 w 1358789"/>
                <a:gd name="connsiteY268" fmla="*/ 769267 h 1019392"/>
                <a:gd name="connsiteX269" fmla="*/ 304580 w 1358789"/>
                <a:gd name="connsiteY269" fmla="*/ 764924 h 1019392"/>
                <a:gd name="connsiteX270" fmla="*/ 302980 w 1358789"/>
                <a:gd name="connsiteY270" fmla="*/ 762866 h 1019392"/>
                <a:gd name="connsiteX271" fmla="*/ 299322 w 1358789"/>
                <a:gd name="connsiteY271" fmla="*/ 759209 h 1019392"/>
                <a:gd name="connsiteX272" fmla="*/ 297494 w 1358789"/>
                <a:gd name="connsiteY272" fmla="*/ 757609 h 1019392"/>
                <a:gd name="connsiteX273" fmla="*/ 294293 w 1358789"/>
                <a:gd name="connsiteY273" fmla="*/ 755323 h 1019392"/>
                <a:gd name="connsiteX274" fmla="*/ 291321 w 1358789"/>
                <a:gd name="connsiteY274" fmla="*/ 753494 h 1019392"/>
                <a:gd name="connsiteX275" fmla="*/ 289035 w 1358789"/>
                <a:gd name="connsiteY275" fmla="*/ 752351 h 1019392"/>
                <a:gd name="connsiteX276" fmla="*/ 284235 w 1358789"/>
                <a:gd name="connsiteY276" fmla="*/ 750522 h 1019392"/>
                <a:gd name="connsiteX277" fmla="*/ 278748 w 1358789"/>
                <a:gd name="connsiteY277" fmla="*/ 749150 h 1019392"/>
                <a:gd name="connsiteX278" fmla="*/ 268233 w 1358789"/>
                <a:gd name="connsiteY278" fmla="*/ 748236 h 1019392"/>
                <a:gd name="connsiteX279" fmla="*/ 268233 w 1358789"/>
                <a:gd name="connsiteY279" fmla="*/ 748236 h 1019392"/>
                <a:gd name="connsiteX280" fmla="*/ 249716 w 1358789"/>
                <a:gd name="connsiteY280" fmla="*/ 750979 h 1019392"/>
                <a:gd name="connsiteX281" fmla="*/ 185708 w 1358789"/>
                <a:gd name="connsiteY281" fmla="*/ 758294 h 1019392"/>
                <a:gd name="connsiteX282" fmla="*/ 113470 w 1358789"/>
                <a:gd name="connsiteY282" fmla="*/ 735206 h 1019392"/>
                <a:gd name="connsiteX283" fmla="*/ 102040 w 1358789"/>
                <a:gd name="connsiteY283" fmla="*/ 726748 h 1019392"/>
                <a:gd name="connsiteX284" fmla="*/ 89467 w 1358789"/>
                <a:gd name="connsiteY284" fmla="*/ 710288 h 1019392"/>
                <a:gd name="connsiteX285" fmla="*/ 84438 w 1358789"/>
                <a:gd name="connsiteY285" fmla="*/ 696344 h 1019392"/>
                <a:gd name="connsiteX286" fmla="*/ 83067 w 1358789"/>
                <a:gd name="connsiteY286" fmla="*/ 688343 h 1019392"/>
                <a:gd name="connsiteX287" fmla="*/ 83067 w 1358789"/>
                <a:gd name="connsiteY287" fmla="*/ 688343 h 1019392"/>
                <a:gd name="connsiteX288" fmla="*/ 101126 w 1358789"/>
                <a:gd name="connsiteY288" fmla="*/ 690172 h 1019392"/>
                <a:gd name="connsiteX289" fmla="*/ 114613 w 1358789"/>
                <a:gd name="connsiteY289" fmla="*/ 691315 h 1019392"/>
                <a:gd name="connsiteX290" fmla="*/ 155076 w 1358789"/>
                <a:gd name="connsiteY290" fmla="*/ 673484 h 1019392"/>
                <a:gd name="connsiteX291" fmla="*/ 151418 w 1358789"/>
                <a:gd name="connsiteY291" fmla="*/ 626164 h 1019392"/>
                <a:gd name="connsiteX292" fmla="*/ 114842 w 1358789"/>
                <a:gd name="connsiteY292" fmla="*/ 579986 h 1019392"/>
                <a:gd name="connsiteX293" fmla="*/ 114613 w 1358789"/>
                <a:gd name="connsiteY293" fmla="*/ 541810 h 1019392"/>
                <a:gd name="connsiteX294" fmla="*/ 275091 w 1358789"/>
                <a:gd name="connsiteY294" fmla="*/ 520322 h 1019392"/>
                <a:gd name="connsiteX295" fmla="*/ 316925 w 1358789"/>
                <a:gd name="connsiteY295" fmla="*/ 513235 h 1019392"/>
                <a:gd name="connsiteX296" fmla="*/ 324240 w 1358789"/>
                <a:gd name="connsiteY296" fmla="*/ 479174 h 1019392"/>
                <a:gd name="connsiteX297" fmla="*/ 321954 w 1358789"/>
                <a:gd name="connsiteY297" fmla="*/ 355501 h 1019392"/>
                <a:gd name="connsiteX298" fmla="*/ 323783 w 1358789"/>
                <a:gd name="connsiteY298" fmla="*/ 338128 h 1019392"/>
                <a:gd name="connsiteX299" fmla="*/ 365845 w 1358789"/>
                <a:gd name="connsiteY299" fmla="*/ 328984 h 1019392"/>
                <a:gd name="connsiteX300" fmla="*/ 377961 w 1358789"/>
                <a:gd name="connsiteY300" fmla="*/ 367388 h 1019392"/>
                <a:gd name="connsiteX301" fmla="*/ 382304 w 1358789"/>
                <a:gd name="connsiteY301" fmla="*/ 449456 h 1019392"/>
                <a:gd name="connsiteX302" fmla="*/ 414080 w 1358789"/>
                <a:gd name="connsiteY302" fmla="*/ 487632 h 1019392"/>
                <a:gd name="connsiteX303" fmla="*/ 461628 w 1358789"/>
                <a:gd name="connsiteY303" fmla="*/ 473002 h 1019392"/>
                <a:gd name="connsiteX304" fmla="*/ 489518 w 1358789"/>
                <a:gd name="connsiteY304" fmla="*/ 365788 h 1019392"/>
                <a:gd name="connsiteX305" fmla="*/ 475344 w 1358789"/>
                <a:gd name="connsiteY305" fmla="*/ 309324 h 1019392"/>
                <a:gd name="connsiteX306" fmla="*/ 513292 w 1358789"/>
                <a:gd name="connsiteY306" fmla="*/ 304523 h 1019392"/>
                <a:gd name="connsiteX307" fmla="*/ 34146 w 1358789"/>
                <a:gd name="connsiteY307" fmla="*/ 216741 h 1019392"/>
                <a:gd name="connsiteX308" fmla="*/ 146160 w 1358789"/>
                <a:gd name="connsiteY308" fmla="*/ 99241 h 1019392"/>
                <a:gd name="connsiteX309" fmla="*/ 268461 w 1358789"/>
                <a:gd name="connsiteY309" fmla="*/ 222685 h 1019392"/>
                <a:gd name="connsiteX310" fmla="*/ 153933 w 1358789"/>
                <a:gd name="connsiteY310" fmla="*/ 335384 h 1019392"/>
                <a:gd name="connsiteX311" fmla="*/ 34146 w 1358789"/>
                <a:gd name="connsiteY311" fmla="*/ 216741 h 1019392"/>
                <a:gd name="connsiteX312" fmla="*/ 127186 w 1358789"/>
                <a:gd name="connsiteY312" fmla="*/ 368760 h 1019392"/>
                <a:gd name="connsiteX313" fmla="*/ 143417 w 1358789"/>
                <a:gd name="connsiteY313" fmla="*/ 355044 h 1019392"/>
                <a:gd name="connsiteX314" fmla="*/ 278291 w 1358789"/>
                <a:gd name="connsiteY314" fmla="*/ 268862 h 1019392"/>
                <a:gd name="connsiteX315" fmla="*/ 282177 w 1358789"/>
                <a:gd name="connsiteY315" fmla="*/ 260861 h 1019392"/>
                <a:gd name="connsiteX316" fmla="*/ 300465 w 1358789"/>
                <a:gd name="connsiteY316" fmla="*/ 251031 h 1019392"/>
                <a:gd name="connsiteX317" fmla="*/ 437397 w 1358789"/>
                <a:gd name="connsiteY317" fmla="*/ 302009 h 1019392"/>
                <a:gd name="connsiteX318" fmla="*/ 454770 w 1358789"/>
                <a:gd name="connsiteY318" fmla="*/ 321440 h 1019392"/>
                <a:gd name="connsiteX319" fmla="*/ 461857 w 1358789"/>
                <a:gd name="connsiteY319" fmla="*/ 438483 h 1019392"/>
                <a:gd name="connsiteX320" fmla="*/ 453170 w 1358789"/>
                <a:gd name="connsiteY320" fmla="*/ 453571 h 1019392"/>
                <a:gd name="connsiteX321" fmla="*/ 423452 w 1358789"/>
                <a:gd name="connsiteY321" fmla="*/ 469115 h 1019392"/>
                <a:gd name="connsiteX322" fmla="*/ 402650 w 1358789"/>
                <a:gd name="connsiteY322" fmla="*/ 440083 h 1019392"/>
                <a:gd name="connsiteX323" fmla="*/ 397849 w 1358789"/>
                <a:gd name="connsiteY323" fmla="*/ 363731 h 1019392"/>
                <a:gd name="connsiteX324" fmla="*/ 379790 w 1358789"/>
                <a:gd name="connsiteY324" fmla="*/ 312296 h 1019392"/>
                <a:gd name="connsiteX325" fmla="*/ 308695 w 1358789"/>
                <a:gd name="connsiteY325" fmla="*/ 309553 h 1019392"/>
                <a:gd name="connsiteX326" fmla="*/ 299780 w 1358789"/>
                <a:gd name="connsiteY326" fmla="*/ 336527 h 1019392"/>
                <a:gd name="connsiteX327" fmla="*/ 301608 w 1358789"/>
                <a:gd name="connsiteY327" fmla="*/ 466144 h 1019392"/>
                <a:gd name="connsiteX328" fmla="*/ 300008 w 1358789"/>
                <a:gd name="connsiteY328" fmla="*/ 495404 h 1019392"/>
                <a:gd name="connsiteX329" fmla="*/ 283320 w 1358789"/>
                <a:gd name="connsiteY329" fmla="*/ 503405 h 1019392"/>
                <a:gd name="connsiteX330" fmla="*/ 122386 w 1358789"/>
                <a:gd name="connsiteY330" fmla="*/ 503177 h 1019392"/>
                <a:gd name="connsiteX331" fmla="*/ 114842 w 1358789"/>
                <a:gd name="connsiteY331" fmla="*/ 507063 h 1019392"/>
                <a:gd name="connsiteX332" fmla="*/ 82609 w 1358789"/>
                <a:gd name="connsiteY332" fmla="*/ 528094 h 1019392"/>
                <a:gd name="connsiteX333" fmla="*/ 82838 w 1358789"/>
                <a:gd name="connsiteY333" fmla="*/ 571071 h 1019392"/>
                <a:gd name="connsiteX334" fmla="*/ 127872 w 1358789"/>
                <a:gd name="connsiteY334" fmla="*/ 629364 h 1019392"/>
                <a:gd name="connsiteX335" fmla="*/ 136102 w 1358789"/>
                <a:gd name="connsiteY335" fmla="*/ 663654 h 1019392"/>
                <a:gd name="connsiteX336" fmla="*/ 95640 w 1358789"/>
                <a:gd name="connsiteY336" fmla="*/ 665026 h 1019392"/>
                <a:gd name="connsiteX337" fmla="*/ 35746 w 1358789"/>
                <a:gd name="connsiteY337" fmla="*/ 609247 h 1019392"/>
                <a:gd name="connsiteX338" fmla="*/ 30031 w 1358789"/>
                <a:gd name="connsiteY338" fmla="*/ 530152 h 1019392"/>
                <a:gd name="connsiteX339" fmla="*/ 50605 w 1358789"/>
                <a:gd name="connsiteY339" fmla="*/ 494490 h 1019392"/>
                <a:gd name="connsiteX340" fmla="*/ 127186 w 1358789"/>
                <a:gd name="connsiteY340" fmla="*/ 368760 h 10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358789" h="1019392">
                  <a:moveTo>
                    <a:pt x="17230" y="508892"/>
                  </a:moveTo>
                  <a:cubicBezTo>
                    <a:pt x="-8145" y="549811"/>
                    <a:pt x="-5630" y="595074"/>
                    <a:pt x="25688" y="631421"/>
                  </a:cubicBezTo>
                  <a:cubicBezTo>
                    <a:pt x="42147" y="650624"/>
                    <a:pt x="52891" y="671426"/>
                    <a:pt x="59749" y="695429"/>
                  </a:cubicBezTo>
                  <a:cubicBezTo>
                    <a:pt x="66379" y="718518"/>
                    <a:pt x="74380" y="729491"/>
                    <a:pt x="100212" y="750751"/>
                  </a:cubicBezTo>
                  <a:cubicBezTo>
                    <a:pt x="138388" y="773611"/>
                    <a:pt x="140445" y="788698"/>
                    <a:pt x="136331" y="820474"/>
                  </a:cubicBezTo>
                  <a:cubicBezTo>
                    <a:pt x="135416" y="827332"/>
                    <a:pt x="135873" y="834190"/>
                    <a:pt x="135416" y="841048"/>
                  </a:cubicBezTo>
                  <a:cubicBezTo>
                    <a:pt x="133130" y="880367"/>
                    <a:pt x="130158" y="919457"/>
                    <a:pt x="128787" y="958777"/>
                  </a:cubicBezTo>
                  <a:cubicBezTo>
                    <a:pt x="127872" y="983465"/>
                    <a:pt x="137474" y="994210"/>
                    <a:pt x="161248" y="1000610"/>
                  </a:cubicBezTo>
                  <a:cubicBezTo>
                    <a:pt x="175878" y="1004497"/>
                    <a:pt x="190509" y="1002668"/>
                    <a:pt x="205139" y="1002668"/>
                  </a:cubicBezTo>
                  <a:cubicBezTo>
                    <a:pt x="221827" y="1002668"/>
                    <a:pt x="232343" y="994210"/>
                    <a:pt x="239201" y="979351"/>
                  </a:cubicBezTo>
                  <a:cubicBezTo>
                    <a:pt x="247887" y="960377"/>
                    <a:pt x="252231" y="940260"/>
                    <a:pt x="255431" y="919915"/>
                  </a:cubicBezTo>
                  <a:cubicBezTo>
                    <a:pt x="262061" y="877166"/>
                    <a:pt x="267776" y="834418"/>
                    <a:pt x="273948" y="791670"/>
                  </a:cubicBezTo>
                  <a:cubicBezTo>
                    <a:pt x="274634" y="786184"/>
                    <a:pt x="273719" y="778411"/>
                    <a:pt x="281720" y="778183"/>
                  </a:cubicBezTo>
                  <a:cubicBezTo>
                    <a:pt x="287892" y="777954"/>
                    <a:pt x="293150" y="782983"/>
                    <a:pt x="294065" y="789155"/>
                  </a:cubicBezTo>
                  <a:cubicBezTo>
                    <a:pt x="295893" y="802643"/>
                    <a:pt x="300694" y="815444"/>
                    <a:pt x="300923" y="829618"/>
                  </a:cubicBezTo>
                  <a:cubicBezTo>
                    <a:pt x="301151" y="865051"/>
                    <a:pt x="301380" y="900484"/>
                    <a:pt x="304580" y="935459"/>
                  </a:cubicBezTo>
                  <a:cubicBezTo>
                    <a:pt x="309381" y="985066"/>
                    <a:pt x="330869" y="1010897"/>
                    <a:pt x="361959" y="1012726"/>
                  </a:cubicBezTo>
                  <a:cubicBezTo>
                    <a:pt x="417737" y="1015927"/>
                    <a:pt x="941688" y="1019813"/>
                    <a:pt x="978950" y="1019356"/>
                  </a:cubicBezTo>
                  <a:cubicBezTo>
                    <a:pt x="1037929" y="1018441"/>
                    <a:pt x="1060332" y="996953"/>
                    <a:pt x="1071076" y="945289"/>
                  </a:cubicBezTo>
                  <a:cubicBezTo>
                    <a:pt x="1081592" y="894769"/>
                    <a:pt x="1081592" y="844019"/>
                    <a:pt x="1086164" y="793270"/>
                  </a:cubicBezTo>
                  <a:cubicBezTo>
                    <a:pt x="1089364" y="758752"/>
                    <a:pt x="1095765" y="752579"/>
                    <a:pt x="1130283" y="756008"/>
                  </a:cubicBezTo>
                  <a:cubicBezTo>
                    <a:pt x="1137141" y="756694"/>
                    <a:pt x="1225152" y="799671"/>
                    <a:pt x="1296476" y="756237"/>
                  </a:cubicBezTo>
                  <a:cubicBezTo>
                    <a:pt x="1350882" y="723090"/>
                    <a:pt x="1362770" y="665711"/>
                    <a:pt x="1357740" y="602389"/>
                  </a:cubicBezTo>
                  <a:cubicBezTo>
                    <a:pt x="1353854" y="552097"/>
                    <a:pt x="1318650" y="506377"/>
                    <a:pt x="1278188" y="494719"/>
                  </a:cubicBezTo>
                  <a:cubicBezTo>
                    <a:pt x="1231096" y="481231"/>
                    <a:pt x="1186748" y="487403"/>
                    <a:pt x="1145828" y="514378"/>
                  </a:cubicBezTo>
                  <a:cubicBezTo>
                    <a:pt x="1134170" y="522151"/>
                    <a:pt x="1121139" y="526265"/>
                    <a:pt x="1108566" y="531523"/>
                  </a:cubicBezTo>
                  <a:cubicBezTo>
                    <a:pt x="1097594" y="536324"/>
                    <a:pt x="1091421" y="530609"/>
                    <a:pt x="1088678" y="521008"/>
                  </a:cubicBezTo>
                  <a:cubicBezTo>
                    <a:pt x="1086849" y="514607"/>
                    <a:pt x="1087535" y="507292"/>
                    <a:pt x="1087535" y="500662"/>
                  </a:cubicBezTo>
                  <a:cubicBezTo>
                    <a:pt x="1087078" y="461343"/>
                    <a:pt x="1086392" y="422252"/>
                    <a:pt x="1086621" y="382933"/>
                  </a:cubicBezTo>
                  <a:cubicBezTo>
                    <a:pt x="1086849" y="332641"/>
                    <a:pt x="1063532" y="307724"/>
                    <a:pt x="1010954" y="292636"/>
                  </a:cubicBezTo>
                  <a:cubicBezTo>
                    <a:pt x="976436" y="282806"/>
                    <a:pt x="940774" y="286464"/>
                    <a:pt x="905570" y="284635"/>
                  </a:cubicBezTo>
                  <a:cubicBezTo>
                    <a:pt x="894825" y="284635"/>
                    <a:pt x="883853" y="284178"/>
                    <a:pt x="873108" y="284635"/>
                  </a:cubicBezTo>
                  <a:cubicBezTo>
                    <a:pt x="861450" y="285321"/>
                    <a:pt x="849563" y="287378"/>
                    <a:pt x="837904" y="287607"/>
                  </a:cubicBezTo>
                  <a:cubicBezTo>
                    <a:pt x="812072" y="288293"/>
                    <a:pt x="802014" y="277549"/>
                    <a:pt x="803157" y="252174"/>
                  </a:cubicBezTo>
                  <a:cubicBezTo>
                    <a:pt x="803843" y="236172"/>
                    <a:pt x="808872" y="221313"/>
                    <a:pt x="812758" y="206225"/>
                  </a:cubicBezTo>
                  <a:cubicBezTo>
                    <a:pt x="819616" y="180394"/>
                    <a:pt x="823274" y="154105"/>
                    <a:pt x="821673" y="127587"/>
                  </a:cubicBezTo>
                  <a:cubicBezTo>
                    <a:pt x="818473" y="68151"/>
                    <a:pt x="786240" y="28603"/>
                    <a:pt x="729548" y="12373"/>
                  </a:cubicBezTo>
                  <a:cubicBezTo>
                    <a:pt x="684285" y="-658"/>
                    <a:pt x="590559" y="-21917"/>
                    <a:pt x="531351" y="61979"/>
                  </a:cubicBezTo>
                  <a:cubicBezTo>
                    <a:pt x="510320" y="103355"/>
                    <a:pt x="501405" y="146561"/>
                    <a:pt x="514664" y="193195"/>
                  </a:cubicBezTo>
                  <a:cubicBezTo>
                    <a:pt x="521064" y="216055"/>
                    <a:pt x="531809" y="237086"/>
                    <a:pt x="537981" y="259946"/>
                  </a:cubicBezTo>
                  <a:cubicBezTo>
                    <a:pt x="542324" y="275491"/>
                    <a:pt x="536838" y="283264"/>
                    <a:pt x="521064" y="282806"/>
                  </a:cubicBezTo>
                  <a:cubicBezTo>
                    <a:pt x="486774" y="281663"/>
                    <a:pt x="450427" y="291493"/>
                    <a:pt x="420023" y="266119"/>
                  </a:cubicBezTo>
                  <a:cubicBezTo>
                    <a:pt x="417966" y="264290"/>
                    <a:pt x="414537" y="264290"/>
                    <a:pt x="411794" y="263375"/>
                  </a:cubicBezTo>
                  <a:cubicBezTo>
                    <a:pt x="379790" y="253774"/>
                    <a:pt x="348243" y="243487"/>
                    <a:pt x="316010" y="235258"/>
                  </a:cubicBezTo>
                  <a:cubicBezTo>
                    <a:pt x="300237" y="231143"/>
                    <a:pt x="290178" y="226571"/>
                    <a:pt x="287664" y="208054"/>
                  </a:cubicBezTo>
                  <a:cubicBezTo>
                    <a:pt x="283778" y="180394"/>
                    <a:pt x="270062" y="155933"/>
                    <a:pt x="253145" y="133988"/>
                  </a:cubicBezTo>
                  <a:cubicBezTo>
                    <a:pt x="200110" y="64951"/>
                    <a:pt x="113013" y="60836"/>
                    <a:pt x="55863" y="113185"/>
                  </a:cubicBezTo>
                  <a:cubicBezTo>
                    <a:pt x="-15460" y="178565"/>
                    <a:pt x="999" y="297437"/>
                    <a:pt x="78266" y="334470"/>
                  </a:cubicBezTo>
                  <a:cubicBezTo>
                    <a:pt x="83524" y="336985"/>
                    <a:pt x="88553" y="340185"/>
                    <a:pt x="93811" y="342928"/>
                  </a:cubicBezTo>
                  <a:cubicBezTo>
                    <a:pt x="114385" y="354358"/>
                    <a:pt x="113928" y="354130"/>
                    <a:pt x="102269" y="375389"/>
                  </a:cubicBezTo>
                  <a:cubicBezTo>
                    <a:pt x="77352" y="421567"/>
                    <a:pt x="45348" y="463858"/>
                    <a:pt x="17230" y="508892"/>
                  </a:cubicBezTo>
                  <a:close/>
                  <a:moveTo>
                    <a:pt x="253602" y="786641"/>
                  </a:moveTo>
                  <a:cubicBezTo>
                    <a:pt x="251774" y="809044"/>
                    <a:pt x="250402" y="831675"/>
                    <a:pt x="246973" y="853849"/>
                  </a:cubicBezTo>
                  <a:cubicBezTo>
                    <a:pt x="241258" y="889511"/>
                    <a:pt x="236915" y="925630"/>
                    <a:pt x="225027" y="960148"/>
                  </a:cubicBezTo>
                  <a:cubicBezTo>
                    <a:pt x="217026" y="983237"/>
                    <a:pt x="211083" y="985751"/>
                    <a:pt x="179079" y="982322"/>
                  </a:cubicBezTo>
                  <a:cubicBezTo>
                    <a:pt x="159876" y="980265"/>
                    <a:pt x="153476" y="973407"/>
                    <a:pt x="150961" y="951461"/>
                  </a:cubicBezTo>
                  <a:cubicBezTo>
                    <a:pt x="150047" y="942775"/>
                    <a:pt x="149589" y="933631"/>
                    <a:pt x="150961" y="925172"/>
                  </a:cubicBezTo>
                  <a:cubicBezTo>
                    <a:pt x="156905" y="885167"/>
                    <a:pt x="155076" y="844934"/>
                    <a:pt x="156447" y="804929"/>
                  </a:cubicBezTo>
                  <a:cubicBezTo>
                    <a:pt x="157362" y="777268"/>
                    <a:pt x="156905" y="777268"/>
                    <a:pt x="184337" y="778868"/>
                  </a:cubicBezTo>
                  <a:cubicBezTo>
                    <a:pt x="188223" y="779097"/>
                    <a:pt x="192109" y="779326"/>
                    <a:pt x="196224" y="779783"/>
                  </a:cubicBezTo>
                  <a:cubicBezTo>
                    <a:pt x="210626" y="778640"/>
                    <a:pt x="225256" y="781383"/>
                    <a:pt x="239429" y="775439"/>
                  </a:cubicBezTo>
                  <a:cubicBezTo>
                    <a:pt x="249716" y="770867"/>
                    <a:pt x="254517" y="776811"/>
                    <a:pt x="253602" y="786641"/>
                  </a:cubicBezTo>
                  <a:close/>
                  <a:moveTo>
                    <a:pt x="513292" y="304523"/>
                  </a:moveTo>
                  <a:cubicBezTo>
                    <a:pt x="523350" y="305895"/>
                    <a:pt x="532494" y="303838"/>
                    <a:pt x="541638" y="299037"/>
                  </a:cubicBezTo>
                  <a:cubicBezTo>
                    <a:pt x="565413" y="286693"/>
                    <a:pt x="571356" y="273434"/>
                    <a:pt x="560612" y="248745"/>
                  </a:cubicBezTo>
                  <a:cubicBezTo>
                    <a:pt x="550554" y="225428"/>
                    <a:pt x="538667" y="202796"/>
                    <a:pt x="535009" y="176965"/>
                  </a:cubicBezTo>
                  <a:cubicBezTo>
                    <a:pt x="532037" y="155248"/>
                    <a:pt x="532037" y="133988"/>
                    <a:pt x="537295" y="112728"/>
                  </a:cubicBezTo>
                  <a:cubicBezTo>
                    <a:pt x="552383" y="53521"/>
                    <a:pt x="596731" y="21517"/>
                    <a:pt x="658453" y="23574"/>
                  </a:cubicBezTo>
                  <a:cubicBezTo>
                    <a:pt x="680170" y="24260"/>
                    <a:pt x="701201" y="26546"/>
                    <a:pt x="722232" y="32489"/>
                  </a:cubicBezTo>
                  <a:cubicBezTo>
                    <a:pt x="726576" y="33861"/>
                    <a:pt x="730691" y="35233"/>
                    <a:pt x="734577" y="36604"/>
                  </a:cubicBezTo>
                  <a:cubicBezTo>
                    <a:pt x="734577" y="36604"/>
                    <a:pt x="734577" y="36604"/>
                    <a:pt x="734577" y="36604"/>
                  </a:cubicBezTo>
                  <a:cubicBezTo>
                    <a:pt x="735948" y="37061"/>
                    <a:pt x="737091" y="37519"/>
                    <a:pt x="738463" y="38204"/>
                  </a:cubicBezTo>
                  <a:cubicBezTo>
                    <a:pt x="738463" y="38204"/>
                    <a:pt x="738692" y="38204"/>
                    <a:pt x="738692" y="38204"/>
                  </a:cubicBezTo>
                  <a:cubicBezTo>
                    <a:pt x="739835" y="38662"/>
                    <a:pt x="741206" y="39347"/>
                    <a:pt x="742349" y="39805"/>
                  </a:cubicBezTo>
                  <a:cubicBezTo>
                    <a:pt x="742349" y="39805"/>
                    <a:pt x="742578" y="39805"/>
                    <a:pt x="742578" y="40033"/>
                  </a:cubicBezTo>
                  <a:cubicBezTo>
                    <a:pt x="743721" y="40490"/>
                    <a:pt x="744864" y="41176"/>
                    <a:pt x="746007" y="41633"/>
                  </a:cubicBezTo>
                  <a:cubicBezTo>
                    <a:pt x="746007" y="41633"/>
                    <a:pt x="746235" y="41633"/>
                    <a:pt x="746235" y="41862"/>
                  </a:cubicBezTo>
                  <a:cubicBezTo>
                    <a:pt x="747378" y="42548"/>
                    <a:pt x="748521" y="43005"/>
                    <a:pt x="749664" y="43691"/>
                  </a:cubicBezTo>
                  <a:cubicBezTo>
                    <a:pt x="749664" y="43691"/>
                    <a:pt x="749664" y="43691"/>
                    <a:pt x="749664" y="43691"/>
                  </a:cubicBezTo>
                  <a:cubicBezTo>
                    <a:pt x="757665" y="48034"/>
                    <a:pt x="764523" y="53292"/>
                    <a:pt x="770467" y="59236"/>
                  </a:cubicBezTo>
                  <a:cubicBezTo>
                    <a:pt x="770467" y="59236"/>
                    <a:pt x="770467" y="59236"/>
                    <a:pt x="770467" y="59236"/>
                  </a:cubicBezTo>
                  <a:cubicBezTo>
                    <a:pt x="771153" y="59921"/>
                    <a:pt x="771839" y="60836"/>
                    <a:pt x="772753" y="61522"/>
                  </a:cubicBezTo>
                  <a:cubicBezTo>
                    <a:pt x="772982" y="61750"/>
                    <a:pt x="772982" y="61750"/>
                    <a:pt x="773210" y="61979"/>
                  </a:cubicBezTo>
                  <a:cubicBezTo>
                    <a:pt x="773896" y="62665"/>
                    <a:pt x="774582" y="63579"/>
                    <a:pt x="775268" y="64265"/>
                  </a:cubicBezTo>
                  <a:cubicBezTo>
                    <a:pt x="775496" y="64493"/>
                    <a:pt x="775496" y="64722"/>
                    <a:pt x="775725" y="64722"/>
                  </a:cubicBezTo>
                  <a:cubicBezTo>
                    <a:pt x="776411" y="65408"/>
                    <a:pt x="776868" y="66322"/>
                    <a:pt x="777554" y="67008"/>
                  </a:cubicBezTo>
                  <a:cubicBezTo>
                    <a:pt x="777782" y="67237"/>
                    <a:pt x="778011" y="67465"/>
                    <a:pt x="778011" y="67694"/>
                  </a:cubicBezTo>
                  <a:cubicBezTo>
                    <a:pt x="778468" y="68380"/>
                    <a:pt x="779154" y="69294"/>
                    <a:pt x="779611" y="69980"/>
                  </a:cubicBezTo>
                  <a:cubicBezTo>
                    <a:pt x="779840" y="70208"/>
                    <a:pt x="780068" y="70437"/>
                    <a:pt x="780068" y="70666"/>
                  </a:cubicBezTo>
                  <a:cubicBezTo>
                    <a:pt x="780525" y="71351"/>
                    <a:pt x="781211" y="72266"/>
                    <a:pt x="781668" y="72952"/>
                  </a:cubicBezTo>
                  <a:cubicBezTo>
                    <a:pt x="781897" y="73180"/>
                    <a:pt x="781897" y="73409"/>
                    <a:pt x="782126" y="73637"/>
                  </a:cubicBezTo>
                  <a:cubicBezTo>
                    <a:pt x="782583" y="74552"/>
                    <a:pt x="783040" y="75238"/>
                    <a:pt x="783726" y="76152"/>
                  </a:cubicBezTo>
                  <a:cubicBezTo>
                    <a:pt x="783954" y="76381"/>
                    <a:pt x="783954" y="76609"/>
                    <a:pt x="784183" y="76838"/>
                  </a:cubicBezTo>
                  <a:cubicBezTo>
                    <a:pt x="784640" y="77752"/>
                    <a:pt x="785097" y="78667"/>
                    <a:pt x="785555" y="79352"/>
                  </a:cubicBezTo>
                  <a:cubicBezTo>
                    <a:pt x="785555" y="79581"/>
                    <a:pt x="785783" y="79581"/>
                    <a:pt x="785783" y="79810"/>
                  </a:cubicBezTo>
                  <a:cubicBezTo>
                    <a:pt x="787841" y="83696"/>
                    <a:pt x="789669" y="88039"/>
                    <a:pt x="791498" y="92383"/>
                  </a:cubicBezTo>
                  <a:cubicBezTo>
                    <a:pt x="791727" y="92840"/>
                    <a:pt x="791727" y="93068"/>
                    <a:pt x="791955" y="93526"/>
                  </a:cubicBezTo>
                  <a:cubicBezTo>
                    <a:pt x="792184" y="94211"/>
                    <a:pt x="792413" y="95126"/>
                    <a:pt x="792870" y="96040"/>
                  </a:cubicBezTo>
                  <a:cubicBezTo>
                    <a:pt x="793098" y="96497"/>
                    <a:pt x="793327" y="97183"/>
                    <a:pt x="793327" y="97640"/>
                  </a:cubicBezTo>
                  <a:cubicBezTo>
                    <a:pt x="793556" y="98326"/>
                    <a:pt x="793784" y="99241"/>
                    <a:pt x="794013" y="99926"/>
                  </a:cubicBezTo>
                  <a:cubicBezTo>
                    <a:pt x="794241" y="100612"/>
                    <a:pt x="794470" y="101069"/>
                    <a:pt x="794470" y="101755"/>
                  </a:cubicBezTo>
                  <a:cubicBezTo>
                    <a:pt x="794699" y="102441"/>
                    <a:pt x="794927" y="103355"/>
                    <a:pt x="795156" y="104041"/>
                  </a:cubicBezTo>
                  <a:cubicBezTo>
                    <a:pt x="795384" y="104727"/>
                    <a:pt x="795613" y="105413"/>
                    <a:pt x="795613" y="106099"/>
                  </a:cubicBezTo>
                  <a:cubicBezTo>
                    <a:pt x="795842" y="106784"/>
                    <a:pt x="796070" y="107470"/>
                    <a:pt x="796299" y="108385"/>
                  </a:cubicBezTo>
                  <a:cubicBezTo>
                    <a:pt x="796527" y="109070"/>
                    <a:pt x="796756" y="109756"/>
                    <a:pt x="796756" y="110671"/>
                  </a:cubicBezTo>
                  <a:cubicBezTo>
                    <a:pt x="796985" y="111356"/>
                    <a:pt x="797213" y="112042"/>
                    <a:pt x="797213" y="112957"/>
                  </a:cubicBezTo>
                  <a:cubicBezTo>
                    <a:pt x="797442" y="113642"/>
                    <a:pt x="797670" y="114557"/>
                    <a:pt x="797670" y="115243"/>
                  </a:cubicBezTo>
                  <a:cubicBezTo>
                    <a:pt x="797899" y="115928"/>
                    <a:pt x="797899" y="116614"/>
                    <a:pt x="798128" y="117529"/>
                  </a:cubicBezTo>
                  <a:cubicBezTo>
                    <a:pt x="798356" y="118443"/>
                    <a:pt x="798356" y="119129"/>
                    <a:pt x="798585" y="120043"/>
                  </a:cubicBezTo>
                  <a:cubicBezTo>
                    <a:pt x="798813" y="120729"/>
                    <a:pt x="798813" y="121415"/>
                    <a:pt x="799042" y="122101"/>
                  </a:cubicBezTo>
                  <a:cubicBezTo>
                    <a:pt x="799271" y="123015"/>
                    <a:pt x="799271" y="123929"/>
                    <a:pt x="799499" y="124844"/>
                  </a:cubicBezTo>
                  <a:cubicBezTo>
                    <a:pt x="799728" y="125530"/>
                    <a:pt x="799728" y="126215"/>
                    <a:pt x="799956" y="126901"/>
                  </a:cubicBezTo>
                  <a:cubicBezTo>
                    <a:pt x="800185" y="128044"/>
                    <a:pt x="800185" y="128959"/>
                    <a:pt x="800414" y="130102"/>
                  </a:cubicBezTo>
                  <a:cubicBezTo>
                    <a:pt x="800414" y="130559"/>
                    <a:pt x="800642" y="131245"/>
                    <a:pt x="800642" y="131702"/>
                  </a:cubicBezTo>
                  <a:cubicBezTo>
                    <a:pt x="800871" y="133302"/>
                    <a:pt x="801099" y="135131"/>
                    <a:pt x="801328" y="136731"/>
                  </a:cubicBezTo>
                  <a:cubicBezTo>
                    <a:pt x="804300" y="159362"/>
                    <a:pt x="798356" y="181537"/>
                    <a:pt x="791270" y="203254"/>
                  </a:cubicBezTo>
                  <a:cubicBezTo>
                    <a:pt x="788755" y="211255"/>
                    <a:pt x="786012" y="219027"/>
                    <a:pt x="783497" y="227028"/>
                  </a:cubicBezTo>
                  <a:cubicBezTo>
                    <a:pt x="780983" y="235029"/>
                    <a:pt x="778468" y="243030"/>
                    <a:pt x="776182" y="251031"/>
                  </a:cubicBezTo>
                  <a:cubicBezTo>
                    <a:pt x="776182" y="251031"/>
                    <a:pt x="776182" y="251031"/>
                    <a:pt x="776182" y="251031"/>
                  </a:cubicBezTo>
                  <a:cubicBezTo>
                    <a:pt x="775725" y="252403"/>
                    <a:pt x="775496" y="253546"/>
                    <a:pt x="775268" y="254917"/>
                  </a:cubicBezTo>
                  <a:cubicBezTo>
                    <a:pt x="775268" y="255146"/>
                    <a:pt x="775268" y="255374"/>
                    <a:pt x="775268" y="255603"/>
                  </a:cubicBezTo>
                  <a:cubicBezTo>
                    <a:pt x="775039" y="256746"/>
                    <a:pt x="774810" y="257889"/>
                    <a:pt x="774810" y="258803"/>
                  </a:cubicBezTo>
                  <a:cubicBezTo>
                    <a:pt x="774810" y="258803"/>
                    <a:pt x="774810" y="259032"/>
                    <a:pt x="774810" y="259032"/>
                  </a:cubicBezTo>
                  <a:cubicBezTo>
                    <a:pt x="774582" y="260175"/>
                    <a:pt x="774582" y="261318"/>
                    <a:pt x="774582" y="262461"/>
                  </a:cubicBezTo>
                  <a:cubicBezTo>
                    <a:pt x="774582" y="262461"/>
                    <a:pt x="774582" y="262461"/>
                    <a:pt x="774582" y="262461"/>
                  </a:cubicBezTo>
                  <a:cubicBezTo>
                    <a:pt x="774582" y="263604"/>
                    <a:pt x="774582" y="264747"/>
                    <a:pt x="774582" y="266119"/>
                  </a:cubicBezTo>
                  <a:cubicBezTo>
                    <a:pt x="775039" y="278692"/>
                    <a:pt x="781440" y="288521"/>
                    <a:pt x="793784" y="296294"/>
                  </a:cubicBezTo>
                  <a:cubicBezTo>
                    <a:pt x="809100" y="305666"/>
                    <a:pt x="825331" y="310924"/>
                    <a:pt x="844076" y="308638"/>
                  </a:cubicBezTo>
                  <a:cubicBezTo>
                    <a:pt x="884996" y="303380"/>
                    <a:pt x="925915" y="304066"/>
                    <a:pt x="966606" y="308410"/>
                  </a:cubicBezTo>
                  <a:cubicBezTo>
                    <a:pt x="967520" y="308410"/>
                    <a:pt x="968435" y="308638"/>
                    <a:pt x="969349" y="308638"/>
                  </a:cubicBezTo>
                  <a:cubicBezTo>
                    <a:pt x="972321" y="308867"/>
                    <a:pt x="975293" y="309324"/>
                    <a:pt x="978264" y="309781"/>
                  </a:cubicBezTo>
                  <a:cubicBezTo>
                    <a:pt x="979407" y="310010"/>
                    <a:pt x="980779" y="310010"/>
                    <a:pt x="981922" y="310238"/>
                  </a:cubicBezTo>
                  <a:cubicBezTo>
                    <a:pt x="984665" y="310696"/>
                    <a:pt x="987637" y="310924"/>
                    <a:pt x="990380" y="311381"/>
                  </a:cubicBezTo>
                  <a:cubicBezTo>
                    <a:pt x="991523" y="311610"/>
                    <a:pt x="992666" y="311610"/>
                    <a:pt x="993809" y="311839"/>
                  </a:cubicBezTo>
                  <a:cubicBezTo>
                    <a:pt x="997695" y="312296"/>
                    <a:pt x="1001582" y="312982"/>
                    <a:pt x="1005468" y="313667"/>
                  </a:cubicBezTo>
                  <a:cubicBezTo>
                    <a:pt x="1012783" y="314810"/>
                    <a:pt x="1019412" y="316411"/>
                    <a:pt x="1025356" y="318468"/>
                  </a:cubicBezTo>
                  <a:cubicBezTo>
                    <a:pt x="1031300" y="320525"/>
                    <a:pt x="1036557" y="323269"/>
                    <a:pt x="1041129" y="326240"/>
                  </a:cubicBezTo>
                  <a:cubicBezTo>
                    <a:pt x="1048902" y="331498"/>
                    <a:pt x="1054845" y="338128"/>
                    <a:pt x="1058960" y="346586"/>
                  </a:cubicBezTo>
                  <a:cubicBezTo>
                    <a:pt x="1060560" y="350015"/>
                    <a:pt x="1061932" y="353672"/>
                    <a:pt x="1063075" y="357559"/>
                  </a:cubicBezTo>
                  <a:cubicBezTo>
                    <a:pt x="1063532" y="359616"/>
                    <a:pt x="1064218" y="361673"/>
                    <a:pt x="1064675" y="363731"/>
                  </a:cubicBezTo>
                  <a:cubicBezTo>
                    <a:pt x="1065590" y="368074"/>
                    <a:pt x="1066047" y="372418"/>
                    <a:pt x="1066504" y="377447"/>
                  </a:cubicBezTo>
                  <a:cubicBezTo>
                    <a:pt x="1066961" y="383162"/>
                    <a:pt x="1067190" y="388648"/>
                    <a:pt x="1067418" y="394363"/>
                  </a:cubicBezTo>
                  <a:cubicBezTo>
                    <a:pt x="1067647" y="400078"/>
                    <a:pt x="1067876" y="405565"/>
                    <a:pt x="1068104" y="411280"/>
                  </a:cubicBezTo>
                  <a:cubicBezTo>
                    <a:pt x="1068333" y="419738"/>
                    <a:pt x="1068561" y="428196"/>
                    <a:pt x="1068561" y="436654"/>
                  </a:cubicBezTo>
                  <a:cubicBezTo>
                    <a:pt x="1068561" y="442369"/>
                    <a:pt x="1068561" y="447856"/>
                    <a:pt x="1068333" y="453571"/>
                  </a:cubicBezTo>
                  <a:cubicBezTo>
                    <a:pt x="1068104" y="462029"/>
                    <a:pt x="1067647" y="470487"/>
                    <a:pt x="1067190" y="478945"/>
                  </a:cubicBezTo>
                  <a:cubicBezTo>
                    <a:pt x="1066733" y="487403"/>
                    <a:pt x="1065818" y="495862"/>
                    <a:pt x="1064904" y="504320"/>
                  </a:cubicBezTo>
                  <a:cubicBezTo>
                    <a:pt x="1064675" y="507063"/>
                    <a:pt x="1064218" y="510035"/>
                    <a:pt x="1063989" y="512778"/>
                  </a:cubicBezTo>
                  <a:cubicBezTo>
                    <a:pt x="1063304" y="517807"/>
                    <a:pt x="1063304" y="522608"/>
                    <a:pt x="1063989" y="527180"/>
                  </a:cubicBezTo>
                  <a:cubicBezTo>
                    <a:pt x="1065361" y="537010"/>
                    <a:pt x="1069476" y="545011"/>
                    <a:pt x="1075877" y="550268"/>
                  </a:cubicBezTo>
                  <a:cubicBezTo>
                    <a:pt x="1077020" y="551183"/>
                    <a:pt x="1078163" y="552097"/>
                    <a:pt x="1079534" y="552783"/>
                  </a:cubicBezTo>
                  <a:cubicBezTo>
                    <a:pt x="1088450" y="558269"/>
                    <a:pt x="1100337" y="559184"/>
                    <a:pt x="1113824" y="553926"/>
                  </a:cubicBezTo>
                  <a:cubicBezTo>
                    <a:pt x="1119311" y="551869"/>
                    <a:pt x="1124568" y="549583"/>
                    <a:pt x="1130055" y="547297"/>
                  </a:cubicBezTo>
                  <a:cubicBezTo>
                    <a:pt x="1138970" y="543410"/>
                    <a:pt x="1147657" y="538838"/>
                    <a:pt x="1155887" y="533352"/>
                  </a:cubicBezTo>
                  <a:cubicBezTo>
                    <a:pt x="1160230" y="530380"/>
                    <a:pt x="1164573" y="527866"/>
                    <a:pt x="1168917" y="525351"/>
                  </a:cubicBezTo>
                  <a:cubicBezTo>
                    <a:pt x="1177832" y="520550"/>
                    <a:pt x="1186748" y="517121"/>
                    <a:pt x="1196120" y="514607"/>
                  </a:cubicBezTo>
                  <a:cubicBezTo>
                    <a:pt x="1202978" y="512778"/>
                    <a:pt x="1210065" y="511406"/>
                    <a:pt x="1217151" y="510721"/>
                  </a:cubicBezTo>
                  <a:cubicBezTo>
                    <a:pt x="1221952" y="510263"/>
                    <a:pt x="1226753" y="510035"/>
                    <a:pt x="1231553" y="510263"/>
                  </a:cubicBezTo>
                  <a:cubicBezTo>
                    <a:pt x="1238868" y="510263"/>
                    <a:pt x="1246184" y="511178"/>
                    <a:pt x="1253499" y="512321"/>
                  </a:cubicBezTo>
                  <a:cubicBezTo>
                    <a:pt x="1258299" y="513235"/>
                    <a:pt x="1263329" y="514150"/>
                    <a:pt x="1268358" y="515521"/>
                  </a:cubicBezTo>
                  <a:cubicBezTo>
                    <a:pt x="1279788" y="518493"/>
                    <a:pt x="1290532" y="523751"/>
                    <a:pt x="1299905" y="531295"/>
                  </a:cubicBezTo>
                  <a:cubicBezTo>
                    <a:pt x="1302648" y="533581"/>
                    <a:pt x="1305391" y="535867"/>
                    <a:pt x="1308134" y="538610"/>
                  </a:cubicBezTo>
                  <a:cubicBezTo>
                    <a:pt x="1311563" y="542039"/>
                    <a:pt x="1314992" y="545925"/>
                    <a:pt x="1317964" y="550040"/>
                  </a:cubicBezTo>
                  <a:cubicBezTo>
                    <a:pt x="1320250" y="553240"/>
                    <a:pt x="1322307" y="556441"/>
                    <a:pt x="1324365" y="559870"/>
                  </a:cubicBezTo>
                  <a:cubicBezTo>
                    <a:pt x="1325051" y="561013"/>
                    <a:pt x="1325736" y="562156"/>
                    <a:pt x="1326194" y="563527"/>
                  </a:cubicBezTo>
                  <a:cubicBezTo>
                    <a:pt x="1327337" y="566042"/>
                    <a:pt x="1328480" y="568556"/>
                    <a:pt x="1329623" y="571071"/>
                  </a:cubicBezTo>
                  <a:cubicBezTo>
                    <a:pt x="1330766" y="573586"/>
                    <a:pt x="1331680" y="576329"/>
                    <a:pt x="1332594" y="579072"/>
                  </a:cubicBezTo>
                  <a:cubicBezTo>
                    <a:pt x="1333052" y="580444"/>
                    <a:pt x="1333509" y="581815"/>
                    <a:pt x="1333966" y="583187"/>
                  </a:cubicBezTo>
                  <a:cubicBezTo>
                    <a:pt x="1335566" y="588902"/>
                    <a:pt x="1336938" y="594845"/>
                    <a:pt x="1337624" y="601246"/>
                  </a:cubicBezTo>
                  <a:cubicBezTo>
                    <a:pt x="1338081" y="604447"/>
                    <a:pt x="1338309" y="607647"/>
                    <a:pt x="1338538" y="611076"/>
                  </a:cubicBezTo>
                  <a:cubicBezTo>
                    <a:pt x="1338767" y="615648"/>
                    <a:pt x="1338995" y="620677"/>
                    <a:pt x="1338995" y="625706"/>
                  </a:cubicBezTo>
                  <a:cubicBezTo>
                    <a:pt x="1338995" y="627764"/>
                    <a:pt x="1338995" y="630050"/>
                    <a:pt x="1338995" y="632107"/>
                  </a:cubicBezTo>
                  <a:cubicBezTo>
                    <a:pt x="1338995" y="633250"/>
                    <a:pt x="1338995" y="634393"/>
                    <a:pt x="1338767" y="635308"/>
                  </a:cubicBezTo>
                  <a:cubicBezTo>
                    <a:pt x="1338538" y="639651"/>
                    <a:pt x="1338081" y="644223"/>
                    <a:pt x="1337624" y="649024"/>
                  </a:cubicBezTo>
                  <a:cubicBezTo>
                    <a:pt x="1337395" y="650167"/>
                    <a:pt x="1337395" y="651310"/>
                    <a:pt x="1337166" y="652453"/>
                  </a:cubicBezTo>
                  <a:cubicBezTo>
                    <a:pt x="1330994" y="698173"/>
                    <a:pt x="1307448" y="749836"/>
                    <a:pt x="1238640" y="753037"/>
                  </a:cubicBezTo>
                  <a:cubicBezTo>
                    <a:pt x="1217609" y="753951"/>
                    <a:pt x="1192234" y="750522"/>
                    <a:pt x="1161830" y="740692"/>
                  </a:cubicBezTo>
                  <a:cubicBezTo>
                    <a:pt x="1157258" y="738178"/>
                    <a:pt x="1152229" y="736120"/>
                    <a:pt x="1147428" y="734749"/>
                  </a:cubicBezTo>
                  <a:cubicBezTo>
                    <a:pt x="1144914" y="734063"/>
                    <a:pt x="1142399" y="733377"/>
                    <a:pt x="1140113" y="732920"/>
                  </a:cubicBezTo>
                  <a:cubicBezTo>
                    <a:pt x="1137599" y="732463"/>
                    <a:pt x="1135084" y="732005"/>
                    <a:pt x="1132569" y="731777"/>
                  </a:cubicBezTo>
                  <a:cubicBezTo>
                    <a:pt x="1125026" y="730862"/>
                    <a:pt x="1117253" y="731091"/>
                    <a:pt x="1109481" y="731777"/>
                  </a:cubicBezTo>
                  <a:cubicBezTo>
                    <a:pt x="1106966" y="732005"/>
                    <a:pt x="1104223" y="732463"/>
                    <a:pt x="1101708" y="732691"/>
                  </a:cubicBezTo>
                  <a:cubicBezTo>
                    <a:pt x="1091421" y="734291"/>
                    <a:pt x="1084106" y="737035"/>
                    <a:pt x="1078848" y="741835"/>
                  </a:cubicBezTo>
                  <a:cubicBezTo>
                    <a:pt x="1077477" y="742978"/>
                    <a:pt x="1076334" y="744350"/>
                    <a:pt x="1075419" y="745950"/>
                  </a:cubicBezTo>
                  <a:cubicBezTo>
                    <a:pt x="1072448" y="750522"/>
                    <a:pt x="1070390" y="756466"/>
                    <a:pt x="1069247" y="764238"/>
                  </a:cubicBezTo>
                  <a:cubicBezTo>
                    <a:pt x="1068790" y="766753"/>
                    <a:pt x="1068561" y="769039"/>
                    <a:pt x="1068104" y="771553"/>
                  </a:cubicBezTo>
                  <a:cubicBezTo>
                    <a:pt x="1067418" y="776354"/>
                    <a:pt x="1066733" y="781383"/>
                    <a:pt x="1066275" y="786184"/>
                  </a:cubicBezTo>
                  <a:cubicBezTo>
                    <a:pt x="1065590" y="790984"/>
                    <a:pt x="1065132" y="796013"/>
                    <a:pt x="1064904" y="800814"/>
                  </a:cubicBezTo>
                  <a:cubicBezTo>
                    <a:pt x="1064447" y="805615"/>
                    <a:pt x="1064218" y="810644"/>
                    <a:pt x="1064218" y="815444"/>
                  </a:cubicBezTo>
                  <a:cubicBezTo>
                    <a:pt x="1064218" y="817959"/>
                    <a:pt x="1064218" y="820245"/>
                    <a:pt x="1064218" y="822760"/>
                  </a:cubicBezTo>
                  <a:cubicBezTo>
                    <a:pt x="1064447" y="830532"/>
                    <a:pt x="1064218" y="838304"/>
                    <a:pt x="1063761" y="846077"/>
                  </a:cubicBezTo>
                  <a:cubicBezTo>
                    <a:pt x="1063304" y="853849"/>
                    <a:pt x="1062618" y="861393"/>
                    <a:pt x="1061475" y="869165"/>
                  </a:cubicBezTo>
                  <a:cubicBezTo>
                    <a:pt x="1060560" y="876709"/>
                    <a:pt x="1059417" y="884482"/>
                    <a:pt x="1058046" y="892025"/>
                  </a:cubicBezTo>
                  <a:cubicBezTo>
                    <a:pt x="1056674" y="899569"/>
                    <a:pt x="1055303" y="907113"/>
                    <a:pt x="1053931" y="914885"/>
                  </a:cubicBezTo>
                  <a:cubicBezTo>
                    <a:pt x="1053017" y="919915"/>
                    <a:pt x="1051874" y="924944"/>
                    <a:pt x="1050959" y="929973"/>
                  </a:cubicBezTo>
                  <a:cubicBezTo>
                    <a:pt x="1050045" y="935002"/>
                    <a:pt x="1048902" y="940031"/>
                    <a:pt x="1047987" y="945061"/>
                  </a:cubicBezTo>
                  <a:cubicBezTo>
                    <a:pt x="1047530" y="947347"/>
                    <a:pt x="1047073" y="949861"/>
                    <a:pt x="1046387" y="952147"/>
                  </a:cubicBezTo>
                  <a:cubicBezTo>
                    <a:pt x="1045701" y="954433"/>
                    <a:pt x="1045244" y="956948"/>
                    <a:pt x="1044330" y="959234"/>
                  </a:cubicBezTo>
                  <a:cubicBezTo>
                    <a:pt x="1043644" y="961520"/>
                    <a:pt x="1042730" y="963806"/>
                    <a:pt x="1041587" y="966092"/>
                  </a:cubicBezTo>
                  <a:cubicBezTo>
                    <a:pt x="1040444" y="968378"/>
                    <a:pt x="1039301" y="970435"/>
                    <a:pt x="1037929" y="972493"/>
                  </a:cubicBezTo>
                  <a:cubicBezTo>
                    <a:pt x="1035872" y="975693"/>
                    <a:pt x="1033586" y="978665"/>
                    <a:pt x="1031071" y="981179"/>
                  </a:cubicBezTo>
                  <a:cubicBezTo>
                    <a:pt x="1023756" y="988952"/>
                    <a:pt x="1015069" y="993295"/>
                    <a:pt x="1002039" y="993524"/>
                  </a:cubicBezTo>
                  <a:cubicBezTo>
                    <a:pt x="997924" y="993524"/>
                    <a:pt x="993123" y="993752"/>
                    <a:pt x="987180" y="993752"/>
                  </a:cubicBezTo>
                  <a:cubicBezTo>
                    <a:pt x="985351" y="993752"/>
                    <a:pt x="983294" y="993752"/>
                    <a:pt x="981008" y="993752"/>
                  </a:cubicBezTo>
                  <a:cubicBezTo>
                    <a:pt x="979865" y="993752"/>
                    <a:pt x="978950" y="993752"/>
                    <a:pt x="977807" y="993752"/>
                  </a:cubicBezTo>
                  <a:cubicBezTo>
                    <a:pt x="975521" y="993752"/>
                    <a:pt x="973235" y="993752"/>
                    <a:pt x="970949" y="993752"/>
                  </a:cubicBezTo>
                  <a:cubicBezTo>
                    <a:pt x="969806" y="993752"/>
                    <a:pt x="968663" y="993752"/>
                    <a:pt x="967292" y="993752"/>
                  </a:cubicBezTo>
                  <a:cubicBezTo>
                    <a:pt x="964777" y="993752"/>
                    <a:pt x="962262" y="993752"/>
                    <a:pt x="959748" y="993752"/>
                  </a:cubicBezTo>
                  <a:cubicBezTo>
                    <a:pt x="955862" y="993752"/>
                    <a:pt x="951747" y="993981"/>
                    <a:pt x="947403" y="993981"/>
                  </a:cubicBezTo>
                  <a:cubicBezTo>
                    <a:pt x="944660" y="993981"/>
                    <a:pt x="941688" y="993981"/>
                    <a:pt x="938717" y="994210"/>
                  </a:cubicBezTo>
                  <a:cubicBezTo>
                    <a:pt x="937116" y="994210"/>
                    <a:pt x="935745" y="994210"/>
                    <a:pt x="934145" y="994210"/>
                  </a:cubicBezTo>
                  <a:cubicBezTo>
                    <a:pt x="929573" y="994210"/>
                    <a:pt x="924772" y="994438"/>
                    <a:pt x="919971" y="994438"/>
                  </a:cubicBezTo>
                  <a:cubicBezTo>
                    <a:pt x="913342" y="994438"/>
                    <a:pt x="906713" y="994667"/>
                    <a:pt x="899626" y="994667"/>
                  </a:cubicBezTo>
                  <a:cubicBezTo>
                    <a:pt x="887282" y="994895"/>
                    <a:pt x="874480" y="994895"/>
                    <a:pt x="860764" y="995124"/>
                  </a:cubicBezTo>
                  <a:cubicBezTo>
                    <a:pt x="856878" y="995124"/>
                    <a:pt x="852992" y="995124"/>
                    <a:pt x="849105" y="995353"/>
                  </a:cubicBezTo>
                  <a:cubicBezTo>
                    <a:pt x="799728" y="995810"/>
                    <a:pt x="743721" y="996496"/>
                    <a:pt x="687714" y="996724"/>
                  </a:cubicBezTo>
                  <a:cubicBezTo>
                    <a:pt x="685428" y="996724"/>
                    <a:pt x="683142" y="996724"/>
                    <a:pt x="681084" y="996724"/>
                  </a:cubicBezTo>
                  <a:cubicBezTo>
                    <a:pt x="676512" y="996724"/>
                    <a:pt x="672169" y="996724"/>
                    <a:pt x="667597" y="996724"/>
                  </a:cubicBezTo>
                  <a:cubicBezTo>
                    <a:pt x="665311" y="996724"/>
                    <a:pt x="663025" y="996724"/>
                    <a:pt x="660968" y="996724"/>
                  </a:cubicBezTo>
                  <a:cubicBezTo>
                    <a:pt x="647480" y="996724"/>
                    <a:pt x="634221" y="996724"/>
                    <a:pt x="620963" y="996724"/>
                  </a:cubicBezTo>
                  <a:cubicBezTo>
                    <a:pt x="620963" y="996724"/>
                    <a:pt x="620963" y="996724"/>
                    <a:pt x="620963" y="996724"/>
                  </a:cubicBezTo>
                  <a:cubicBezTo>
                    <a:pt x="590102" y="996724"/>
                    <a:pt x="560155" y="996724"/>
                    <a:pt x="532037" y="996496"/>
                  </a:cubicBezTo>
                  <a:cubicBezTo>
                    <a:pt x="524036" y="996496"/>
                    <a:pt x="516264" y="996267"/>
                    <a:pt x="508491" y="996267"/>
                  </a:cubicBezTo>
                  <a:cubicBezTo>
                    <a:pt x="498890" y="996267"/>
                    <a:pt x="489518" y="996038"/>
                    <a:pt x="480602" y="995810"/>
                  </a:cubicBezTo>
                  <a:cubicBezTo>
                    <a:pt x="478773" y="995810"/>
                    <a:pt x="476945" y="995810"/>
                    <a:pt x="475344" y="995810"/>
                  </a:cubicBezTo>
                  <a:cubicBezTo>
                    <a:pt x="468258" y="995581"/>
                    <a:pt x="461400" y="995581"/>
                    <a:pt x="454999" y="995353"/>
                  </a:cubicBezTo>
                  <a:cubicBezTo>
                    <a:pt x="453399" y="995353"/>
                    <a:pt x="451799" y="995353"/>
                    <a:pt x="450198" y="995124"/>
                  </a:cubicBezTo>
                  <a:cubicBezTo>
                    <a:pt x="448598" y="995124"/>
                    <a:pt x="446998" y="995124"/>
                    <a:pt x="445398" y="994895"/>
                  </a:cubicBezTo>
                  <a:cubicBezTo>
                    <a:pt x="442197" y="994895"/>
                    <a:pt x="439226" y="994667"/>
                    <a:pt x="436254" y="994667"/>
                  </a:cubicBezTo>
                  <a:cubicBezTo>
                    <a:pt x="433282" y="994667"/>
                    <a:pt x="430310" y="994438"/>
                    <a:pt x="427338" y="994438"/>
                  </a:cubicBezTo>
                  <a:cubicBezTo>
                    <a:pt x="424367" y="994438"/>
                    <a:pt x="421623" y="994210"/>
                    <a:pt x="418880" y="994210"/>
                  </a:cubicBezTo>
                  <a:cubicBezTo>
                    <a:pt x="416137" y="994210"/>
                    <a:pt x="413622" y="993981"/>
                    <a:pt x="411108" y="993981"/>
                  </a:cubicBezTo>
                  <a:cubicBezTo>
                    <a:pt x="409736" y="993981"/>
                    <a:pt x="408365" y="993752"/>
                    <a:pt x="407222" y="993752"/>
                  </a:cubicBezTo>
                  <a:cubicBezTo>
                    <a:pt x="404707" y="993524"/>
                    <a:pt x="402421" y="993524"/>
                    <a:pt x="400135" y="993295"/>
                  </a:cubicBezTo>
                  <a:cubicBezTo>
                    <a:pt x="398992" y="993295"/>
                    <a:pt x="397849" y="993067"/>
                    <a:pt x="396706" y="993067"/>
                  </a:cubicBezTo>
                  <a:cubicBezTo>
                    <a:pt x="395563" y="993067"/>
                    <a:pt x="394420" y="992838"/>
                    <a:pt x="393277" y="992838"/>
                  </a:cubicBezTo>
                  <a:cubicBezTo>
                    <a:pt x="391220" y="992609"/>
                    <a:pt x="389391" y="992609"/>
                    <a:pt x="387562" y="992381"/>
                  </a:cubicBezTo>
                  <a:cubicBezTo>
                    <a:pt x="386419" y="992381"/>
                    <a:pt x="385276" y="992152"/>
                    <a:pt x="384362" y="992152"/>
                  </a:cubicBezTo>
                  <a:cubicBezTo>
                    <a:pt x="382533" y="991924"/>
                    <a:pt x="380933" y="991924"/>
                    <a:pt x="379332" y="991695"/>
                  </a:cubicBezTo>
                  <a:cubicBezTo>
                    <a:pt x="377504" y="991466"/>
                    <a:pt x="375903" y="991238"/>
                    <a:pt x="374303" y="991238"/>
                  </a:cubicBezTo>
                  <a:cubicBezTo>
                    <a:pt x="372932" y="991009"/>
                    <a:pt x="371789" y="991009"/>
                    <a:pt x="370646" y="990781"/>
                  </a:cubicBezTo>
                  <a:cubicBezTo>
                    <a:pt x="369731" y="990552"/>
                    <a:pt x="369045" y="990552"/>
                    <a:pt x="368360" y="990323"/>
                  </a:cubicBezTo>
                  <a:cubicBezTo>
                    <a:pt x="367217" y="990095"/>
                    <a:pt x="366302" y="989866"/>
                    <a:pt x="365388" y="989866"/>
                  </a:cubicBezTo>
                  <a:cubicBezTo>
                    <a:pt x="364473" y="989638"/>
                    <a:pt x="363559" y="989409"/>
                    <a:pt x="362873" y="989180"/>
                  </a:cubicBezTo>
                  <a:lnTo>
                    <a:pt x="362873" y="989180"/>
                  </a:lnTo>
                  <a:cubicBezTo>
                    <a:pt x="362645" y="989180"/>
                    <a:pt x="362187" y="989180"/>
                    <a:pt x="361959" y="989180"/>
                  </a:cubicBezTo>
                  <a:cubicBezTo>
                    <a:pt x="361273" y="989180"/>
                    <a:pt x="360816" y="989180"/>
                    <a:pt x="360130" y="988952"/>
                  </a:cubicBezTo>
                  <a:cubicBezTo>
                    <a:pt x="359901" y="988952"/>
                    <a:pt x="359444" y="988723"/>
                    <a:pt x="359216" y="988723"/>
                  </a:cubicBezTo>
                  <a:cubicBezTo>
                    <a:pt x="358530" y="988495"/>
                    <a:pt x="357844" y="988037"/>
                    <a:pt x="357387" y="987809"/>
                  </a:cubicBezTo>
                  <a:cubicBezTo>
                    <a:pt x="355787" y="986894"/>
                    <a:pt x="354186" y="985294"/>
                    <a:pt x="352586" y="983694"/>
                  </a:cubicBezTo>
                  <a:cubicBezTo>
                    <a:pt x="352129" y="983237"/>
                    <a:pt x="351672" y="982780"/>
                    <a:pt x="351215" y="982094"/>
                  </a:cubicBezTo>
                  <a:cubicBezTo>
                    <a:pt x="350986" y="981637"/>
                    <a:pt x="350529" y="981179"/>
                    <a:pt x="350300" y="980951"/>
                  </a:cubicBezTo>
                  <a:cubicBezTo>
                    <a:pt x="349843" y="980494"/>
                    <a:pt x="349386" y="979808"/>
                    <a:pt x="348929" y="979351"/>
                  </a:cubicBezTo>
                  <a:cubicBezTo>
                    <a:pt x="348014" y="978208"/>
                    <a:pt x="347100" y="976836"/>
                    <a:pt x="346185" y="975693"/>
                  </a:cubicBezTo>
                  <a:cubicBezTo>
                    <a:pt x="345728" y="975007"/>
                    <a:pt x="345500" y="974550"/>
                    <a:pt x="345042" y="973864"/>
                  </a:cubicBezTo>
                  <a:cubicBezTo>
                    <a:pt x="343214" y="971121"/>
                    <a:pt x="341613" y="968149"/>
                    <a:pt x="340013" y="965635"/>
                  </a:cubicBezTo>
                  <a:cubicBezTo>
                    <a:pt x="339785" y="965177"/>
                    <a:pt x="339556" y="964949"/>
                    <a:pt x="339327" y="964492"/>
                  </a:cubicBezTo>
                  <a:cubicBezTo>
                    <a:pt x="338413" y="962663"/>
                    <a:pt x="337499" y="961063"/>
                    <a:pt x="336813" y="959691"/>
                  </a:cubicBezTo>
                  <a:cubicBezTo>
                    <a:pt x="325383" y="939346"/>
                    <a:pt x="324240" y="916943"/>
                    <a:pt x="322868" y="894769"/>
                  </a:cubicBezTo>
                  <a:cubicBezTo>
                    <a:pt x="322640" y="891568"/>
                    <a:pt x="322411" y="888368"/>
                    <a:pt x="322182" y="885167"/>
                  </a:cubicBezTo>
                  <a:cubicBezTo>
                    <a:pt x="321954" y="881281"/>
                    <a:pt x="321725" y="877395"/>
                    <a:pt x="321497" y="873509"/>
                  </a:cubicBezTo>
                  <a:cubicBezTo>
                    <a:pt x="321268" y="869623"/>
                    <a:pt x="321268" y="865736"/>
                    <a:pt x="321268" y="861850"/>
                  </a:cubicBezTo>
                  <a:cubicBezTo>
                    <a:pt x="321268" y="857964"/>
                    <a:pt x="321268" y="854078"/>
                    <a:pt x="321268" y="850192"/>
                  </a:cubicBezTo>
                  <a:cubicBezTo>
                    <a:pt x="321268" y="848134"/>
                    <a:pt x="321268" y="846305"/>
                    <a:pt x="321268" y="844248"/>
                  </a:cubicBezTo>
                  <a:cubicBezTo>
                    <a:pt x="321268" y="840362"/>
                    <a:pt x="321268" y="836476"/>
                    <a:pt x="321039" y="832589"/>
                  </a:cubicBezTo>
                  <a:cubicBezTo>
                    <a:pt x="320811" y="824817"/>
                    <a:pt x="320354" y="816816"/>
                    <a:pt x="319439" y="809044"/>
                  </a:cubicBezTo>
                  <a:cubicBezTo>
                    <a:pt x="318753" y="803100"/>
                    <a:pt x="317839" y="797385"/>
                    <a:pt x="316467" y="791441"/>
                  </a:cubicBezTo>
                  <a:cubicBezTo>
                    <a:pt x="315096" y="785041"/>
                    <a:pt x="313038" y="779097"/>
                    <a:pt x="310524" y="774068"/>
                  </a:cubicBezTo>
                  <a:cubicBezTo>
                    <a:pt x="309609" y="772468"/>
                    <a:pt x="308695" y="770639"/>
                    <a:pt x="307781" y="769267"/>
                  </a:cubicBezTo>
                  <a:cubicBezTo>
                    <a:pt x="306866" y="767667"/>
                    <a:pt x="305723" y="766295"/>
                    <a:pt x="304580" y="764924"/>
                  </a:cubicBezTo>
                  <a:cubicBezTo>
                    <a:pt x="304123" y="764238"/>
                    <a:pt x="303437" y="763552"/>
                    <a:pt x="302980" y="762866"/>
                  </a:cubicBezTo>
                  <a:cubicBezTo>
                    <a:pt x="301837" y="761495"/>
                    <a:pt x="300694" y="760352"/>
                    <a:pt x="299322" y="759209"/>
                  </a:cubicBezTo>
                  <a:cubicBezTo>
                    <a:pt x="298637" y="758752"/>
                    <a:pt x="297951" y="758066"/>
                    <a:pt x="297494" y="757609"/>
                  </a:cubicBezTo>
                  <a:cubicBezTo>
                    <a:pt x="296351" y="756694"/>
                    <a:pt x="295436" y="756008"/>
                    <a:pt x="294293" y="755323"/>
                  </a:cubicBezTo>
                  <a:cubicBezTo>
                    <a:pt x="293379" y="754637"/>
                    <a:pt x="292236" y="753951"/>
                    <a:pt x="291321" y="753494"/>
                  </a:cubicBezTo>
                  <a:cubicBezTo>
                    <a:pt x="290636" y="753037"/>
                    <a:pt x="289950" y="752808"/>
                    <a:pt x="289035" y="752351"/>
                  </a:cubicBezTo>
                  <a:cubicBezTo>
                    <a:pt x="287435" y="751665"/>
                    <a:pt x="285835" y="750979"/>
                    <a:pt x="284235" y="750522"/>
                  </a:cubicBezTo>
                  <a:cubicBezTo>
                    <a:pt x="282406" y="749836"/>
                    <a:pt x="280577" y="749379"/>
                    <a:pt x="278748" y="749150"/>
                  </a:cubicBezTo>
                  <a:cubicBezTo>
                    <a:pt x="275319" y="748465"/>
                    <a:pt x="271890" y="748236"/>
                    <a:pt x="268233" y="748236"/>
                  </a:cubicBezTo>
                  <a:cubicBezTo>
                    <a:pt x="268233" y="748236"/>
                    <a:pt x="268233" y="748236"/>
                    <a:pt x="268233" y="748236"/>
                  </a:cubicBezTo>
                  <a:cubicBezTo>
                    <a:pt x="262518" y="748236"/>
                    <a:pt x="256346" y="749150"/>
                    <a:pt x="249716" y="750979"/>
                  </a:cubicBezTo>
                  <a:cubicBezTo>
                    <a:pt x="228456" y="756694"/>
                    <a:pt x="207425" y="759666"/>
                    <a:pt x="185708" y="758294"/>
                  </a:cubicBezTo>
                  <a:cubicBezTo>
                    <a:pt x="159648" y="756466"/>
                    <a:pt x="135645" y="748922"/>
                    <a:pt x="113470" y="735206"/>
                  </a:cubicBezTo>
                  <a:cubicBezTo>
                    <a:pt x="109356" y="732691"/>
                    <a:pt x="105469" y="729948"/>
                    <a:pt x="102040" y="726748"/>
                  </a:cubicBezTo>
                  <a:cubicBezTo>
                    <a:pt x="97011" y="722176"/>
                    <a:pt x="92668" y="716689"/>
                    <a:pt x="89467" y="710288"/>
                  </a:cubicBezTo>
                  <a:cubicBezTo>
                    <a:pt x="87410" y="706174"/>
                    <a:pt x="85581" y="701373"/>
                    <a:pt x="84438" y="696344"/>
                  </a:cubicBezTo>
                  <a:cubicBezTo>
                    <a:pt x="83752" y="693829"/>
                    <a:pt x="83524" y="691086"/>
                    <a:pt x="83067" y="688343"/>
                  </a:cubicBezTo>
                  <a:lnTo>
                    <a:pt x="83067" y="688343"/>
                  </a:lnTo>
                  <a:cubicBezTo>
                    <a:pt x="89467" y="689029"/>
                    <a:pt x="95182" y="689714"/>
                    <a:pt x="101126" y="690172"/>
                  </a:cubicBezTo>
                  <a:cubicBezTo>
                    <a:pt x="105698" y="690629"/>
                    <a:pt x="110041" y="691086"/>
                    <a:pt x="114613" y="691315"/>
                  </a:cubicBezTo>
                  <a:cubicBezTo>
                    <a:pt x="131073" y="692458"/>
                    <a:pt x="146389" y="689486"/>
                    <a:pt x="155076" y="673484"/>
                  </a:cubicBezTo>
                  <a:cubicBezTo>
                    <a:pt x="163763" y="657253"/>
                    <a:pt x="161705" y="640794"/>
                    <a:pt x="151418" y="626164"/>
                  </a:cubicBezTo>
                  <a:cubicBezTo>
                    <a:pt x="139988" y="610390"/>
                    <a:pt x="126729" y="595760"/>
                    <a:pt x="114842" y="579986"/>
                  </a:cubicBezTo>
                  <a:cubicBezTo>
                    <a:pt x="100669" y="561241"/>
                    <a:pt x="100897" y="561013"/>
                    <a:pt x="114613" y="541810"/>
                  </a:cubicBezTo>
                  <a:cubicBezTo>
                    <a:pt x="135645" y="511864"/>
                    <a:pt x="196452" y="476202"/>
                    <a:pt x="275091" y="520322"/>
                  </a:cubicBezTo>
                  <a:cubicBezTo>
                    <a:pt x="291093" y="532209"/>
                    <a:pt x="306638" y="530837"/>
                    <a:pt x="316925" y="513235"/>
                  </a:cubicBezTo>
                  <a:cubicBezTo>
                    <a:pt x="323097" y="502720"/>
                    <a:pt x="325611" y="491290"/>
                    <a:pt x="324240" y="479174"/>
                  </a:cubicBezTo>
                  <a:cubicBezTo>
                    <a:pt x="319439" y="438026"/>
                    <a:pt x="323783" y="396878"/>
                    <a:pt x="321954" y="355501"/>
                  </a:cubicBezTo>
                  <a:cubicBezTo>
                    <a:pt x="321725" y="349786"/>
                    <a:pt x="321954" y="343385"/>
                    <a:pt x="323783" y="338128"/>
                  </a:cubicBezTo>
                  <a:cubicBezTo>
                    <a:pt x="330412" y="318239"/>
                    <a:pt x="351443" y="313896"/>
                    <a:pt x="365845" y="328984"/>
                  </a:cubicBezTo>
                  <a:cubicBezTo>
                    <a:pt x="375903" y="339728"/>
                    <a:pt x="377732" y="353215"/>
                    <a:pt x="377961" y="367388"/>
                  </a:cubicBezTo>
                  <a:cubicBezTo>
                    <a:pt x="378418" y="394820"/>
                    <a:pt x="377046" y="422252"/>
                    <a:pt x="382304" y="449456"/>
                  </a:cubicBezTo>
                  <a:cubicBezTo>
                    <a:pt x="385962" y="469115"/>
                    <a:pt x="395563" y="481460"/>
                    <a:pt x="414080" y="487632"/>
                  </a:cubicBezTo>
                  <a:cubicBezTo>
                    <a:pt x="433739" y="494033"/>
                    <a:pt x="448827" y="486718"/>
                    <a:pt x="461628" y="473002"/>
                  </a:cubicBezTo>
                  <a:cubicBezTo>
                    <a:pt x="489975" y="442369"/>
                    <a:pt x="494318" y="404650"/>
                    <a:pt x="489518" y="365788"/>
                  </a:cubicBezTo>
                  <a:cubicBezTo>
                    <a:pt x="487232" y="346814"/>
                    <a:pt x="480145" y="328298"/>
                    <a:pt x="475344" y="309324"/>
                  </a:cubicBezTo>
                  <a:cubicBezTo>
                    <a:pt x="488146" y="303152"/>
                    <a:pt x="500490" y="302695"/>
                    <a:pt x="513292" y="304523"/>
                  </a:cubicBezTo>
                  <a:close/>
                  <a:moveTo>
                    <a:pt x="34146" y="216741"/>
                  </a:moveTo>
                  <a:cubicBezTo>
                    <a:pt x="33918" y="149533"/>
                    <a:pt x="79409" y="97412"/>
                    <a:pt x="146160" y="99241"/>
                  </a:cubicBezTo>
                  <a:cubicBezTo>
                    <a:pt x="214283" y="94211"/>
                    <a:pt x="268461" y="171935"/>
                    <a:pt x="268461" y="222685"/>
                  </a:cubicBezTo>
                  <a:cubicBezTo>
                    <a:pt x="268461" y="275034"/>
                    <a:pt x="213140" y="338813"/>
                    <a:pt x="153933" y="335384"/>
                  </a:cubicBezTo>
                  <a:cubicBezTo>
                    <a:pt x="83752" y="331498"/>
                    <a:pt x="34146" y="289893"/>
                    <a:pt x="34146" y="216741"/>
                  </a:cubicBezTo>
                  <a:close/>
                  <a:moveTo>
                    <a:pt x="127186" y="368760"/>
                  </a:moveTo>
                  <a:cubicBezTo>
                    <a:pt x="130387" y="361902"/>
                    <a:pt x="132902" y="354358"/>
                    <a:pt x="143417" y="355044"/>
                  </a:cubicBezTo>
                  <a:cubicBezTo>
                    <a:pt x="209254" y="359159"/>
                    <a:pt x="249259" y="322354"/>
                    <a:pt x="278291" y="268862"/>
                  </a:cubicBezTo>
                  <a:cubicBezTo>
                    <a:pt x="279663" y="266347"/>
                    <a:pt x="281263" y="263604"/>
                    <a:pt x="282177" y="260861"/>
                  </a:cubicBezTo>
                  <a:cubicBezTo>
                    <a:pt x="285606" y="252403"/>
                    <a:pt x="290864" y="249202"/>
                    <a:pt x="300465" y="251031"/>
                  </a:cubicBezTo>
                  <a:cubicBezTo>
                    <a:pt x="348929" y="260861"/>
                    <a:pt x="394649" y="277549"/>
                    <a:pt x="437397" y="302009"/>
                  </a:cubicBezTo>
                  <a:cubicBezTo>
                    <a:pt x="445169" y="306581"/>
                    <a:pt x="450884" y="312982"/>
                    <a:pt x="454770" y="321440"/>
                  </a:cubicBezTo>
                  <a:cubicBezTo>
                    <a:pt x="471458" y="359616"/>
                    <a:pt x="477402" y="398478"/>
                    <a:pt x="461857" y="438483"/>
                  </a:cubicBezTo>
                  <a:cubicBezTo>
                    <a:pt x="459800" y="443969"/>
                    <a:pt x="456828" y="449227"/>
                    <a:pt x="453170" y="453571"/>
                  </a:cubicBezTo>
                  <a:cubicBezTo>
                    <a:pt x="445398" y="462715"/>
                    <a:pt x="436482" y="471630"/>
                    <a:pt x="423452" y="469115"/>
                  </a:cubicBezTo>
                  <a:cubicBezTo>
                    <a:pt x="408365" y="466144"/>
                    <a:pt x="404707" y="452885"/>
                    <a:pt x="402650" y="440083"/>
                  </a:cubicBezTo>
                  <a:cubicBezTo>
                    <a:pt x="398306" y="414937"/>
                    <a:pt x="397392" y="389334"/>
                    <a:pt x="397849" y="363731"/>
                  </a:cubicBezTo>
                  <a:cubicBezTo>
                    <a:pt x="398306" y="344528"/>
                    <a:pt x="393963" y="326698"/>
                    <a:pt x="379790" y="312296"/>
                  </a:cubicBezTo>
                  <a:cubicBezTo>
                    <a:pt x="366302" y="298580"/>
                    <a:pt x="322411" y="296751"/>
                    <a:pt x="308695" y="309553"/>
                  </a:cubicBezTo>
                  <a:cubicBezTo>
                    <a:pt x="300923" y="316868"/>
                    <a:pt x="299780" y="326469"/>
                    <a:pt x="299780" y="336527"/>
                  </a:cubicBezTo>
                  <a:cubicBezTo>
                    <a:pt x="300008" y="360988"/>
                    <a:pt x="301608" y="447398"/>
                    <a:pt x="301608" y="466144"/>
                  </a:cubicBezTo>
                  <a:cubicBezTo>
                    <a:pt x="301608" y="475973"/>
                    <a:pt x="301837" y="485803"/>
                    <a:pt x="300008" y="495404"/>
                  </a:cubicBezTo>
                  <a:cubicBezTo>
                    <a:pt x="298408" y="504548"/>
                    <a:pt x="293607" y="509120"/>
                    <a:pt x="283320" y="503405"/>
                  </a:cubicBezTo>
                  <a:cubicBezTo>
                    <a:pt x="269604" y="495633"/>
                    <a:pt x="201253" y="447170"/>
                    <a:pt x="122386" y="503177"/>
                  </a:cubicBezTo>
                  <a:cubicBezTo>
                    <a:pt x="120328" y="505006"/>
                    <a:pt x="116671" y="507749"/>
                    <a:pt x="114842" y="507063"/>
                  </a:cubicBezTo>
                  <a:cubicBezTo>
                    <a:pt x="94497" y="499748"/>
                    <a:pt x="90382" y="516207"/>
                    <a:pt x="82609" y="528094"/>
                  </a:cubicBezTo>
                  <a:cubicBezTo>
                    <a:pt x="68208" y="550040"/>
                    <a:pt x="67750" y="550268"/>
                    <a:pt x="82838" y="571071"/>
                  </a:cubicBezTo>
                  <a:cubicBezTo>
                    <a:pt x="97240" y="590731"/>
                    <a:pt x="113242" y="609476"/>
                    <a:pt x="127872" y="629364"/>
                  </a:cubicBezTo>
                  <a:cubicBezTo>
                    <a:pt x="135188" y="639194"/>
                    <a:pt x="145475" y="649481"/>
                    <a:pt x="136102" y="663654"/>
                  </a:cubicBezTo>
                  <a:cubicBezTo>
                    <a:pt x="129472" y="673712"/>
                    <a:pt x="111870" y="674855"/>
                    <a:pt x="95640" y="665026"/>
                  </a:cubicBezTo>
                  <a:cubicBezTo>
                    <a:pt x="72094" y="650624"/>
                    <a:pt x="51063" y="632336"/>
                    <a:pt x="35746" y="609247"/>
                  </a:cubicBezTo>
                  <a:cubicBezTo>
                    <a:pt x="19516" y="584558"/>
                    <a:pt x="19973" y="557355"/>
                    <a:pt x="30031" y="530152"/>
                  </a:cubicBezTo>
                  <a:cubicBezTo>
                    <a:pt x="34832" y="517121"/>
                    <a:pt x="42604" y="505691"/>
                    <a:pt x="50605" y="494490"/>
                  </a:cubicBezTo>
                  <a:cubicBezTo>
                    <a:pt x="79638" y="454485"/>
                    <a:pt x="106155" y="413108"/>
                    <a:pt x="127186" y="368760"/>
                  </a:cubicBezTo>
                  <a:close/>
                </a:path>
              </a:pathLst>
            </a:custGeom>
            <a:solidFill>
              <a:srgbClr val="086D6E"/>
            </a:solidFill>
            <a:ln w="2286"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33EF0FE6-5E74-52CD-4FD9-6C0B4B8FE2D6}"/>
              </a:ext>
            </a:extLst>
          </p:cNvPr>
          <p:cNvSpPr/>
          <p:nvPr/>
        </p:nvSpPr>
        <p:spPr>
          <a:xfrm>
            <a:off x="0" y="1481524"/>
            <a:ext cx="5317141" cy="1815967"/>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14976" y="171608"/>
            <a:ext cx="6437652" cy="2174452"/>
          </a:xfrm>
        </p:spPr>
        <p:txBody>
          <a:bodyPr/>
          <a:lstStyle/>
          <a:p>
            <a:pPr algn="l" rtl="0" fontAlgn="base"/>
            <a:r>
              <a:rPr lang="en-GB" sz="2200" b="1" i="0" dirty="0">
                <a:solidFill>
                  <a:srgbClr val="F27954"/>
                </a:solidFill>
                <a:effectLst/>
              </a:rPr>
              <a:t>Das leitende </a:t>
            </a:r>
            <a:r>
              <a:rPr lang="en-GB" sz="2200" b="1" i="0" dirty="0" err="1">
                <a:solidFill>
                  <a:srgbClr val="F27954"/>
                </a:solidFill>
                <a:effectLst/>
              </a:rPr>
              <a:t>Krisenmanagementteam</a:t>
            </a:r>
            <a:r>
              <a:rPr lang="en-GB" sz="2200" b="1" i="0" dirty="0">
                <a:solidFill>
                  <a:srgbClr val="F27954"/>
                </a:solidFill>
                <a:effectLst/>
              </a:rPr>
              <a:t> </a:t>
            </a:r>
            <a:r>
              <a:rPr lang="en-GB" sz="2200" b="1" i="0" dirty="0" err="1">
                <a:solidFill>
                  <a:srgbClr val="F27954"/>
                </a:solidFill>
                <a:effectLst/>
              </a:rPr>
              <a:t>übernimmt</a:t>
            </a:r>
            <a:r>
              <a:rPr lang="en-GB" sz="2200" b="1" i="0" dirty="0">
                <a:solidFill>
                  <a:srgbClr val="F27954"/>
                </a:solidFill>
                <a:effectLst/>
              </a:rPr>
              <a:t> die Verantwortung </a:t>
            </a:r>
            <a:r>
              <a:rPr lang="en-GB" sz="2200" b="1" dirty="0">
                <a:solidFill>
                  <a:srgbClr val="F27954"/>
                </a:solidFill>
              </a:rPr>
              <a:t>und leitet die </a:t>
            </a:r>
            <a:r>
              <a:rPr lang="en-GB" sz="2200" b="1" dirty="0" err="1">
                <a:solidFill>
                  <a:srgbClr val="F27954"/>
                </a:solidFill>
              </a:rPr>
              <a:t>Entwicklung</a:t>
            </a:r>
            <a:r>
              <a:rPr lang="en-GB" sz="2200" b="1" dirty="0">
                <a:solidFill>
                  <a:srgbClr val="F27954"/>
                </a:solidFill>
              </a:rPr>
              <a:t> der KMS. </a:t>
            </a:r>
          </a:p>
          <a:p>
            <a:pPr marL="457200" indent="-457200" algn="l" rtl="0" fontAlgn="base">
              <a:buClr>
                <a:srgbClr val="F27954"/>
              </a:buClr>
              <a:buFont typeface="+mj-lt"/>
              <a:buAutoNum type="arabicPeriod"/>
            </a:pPr>
            <a:r>
              <a:rPr lang="en-GB" sz="2200" dirty="0">
                <a:solidFill>
                  <a:srgbClr val="4D4D4D"/>
                </a:solidFill>
              </a:rPr>
              <a:t>Der </a:t>
            </a:r>
            <a:r>
              <a:rPr lang="en-GB" sz="2200" b="1" dirty="0">
                <a:solidFill>
                  <a:srgbClr val="F27954"/>
                </a:solidFill>
              </a:rPr>
              <a:t>erste </a:t>
            </a:r>
            <a:r>
              <a:rPr lang="en-GB" sz="2200" b="1" i="0" dirty="0">
                <a:solidFill>
                  <a:srgbClr val="F27954"/>
                </a:solidFill>
                <a:effectLst/>
              </a:rPr>
              <a:t>Schritt </a:t>
            </a:r>
            <a:r>
              <a:rPr lang="en-GB" sz="2200" b="0" i="0" dirty="0">
                <a:solidFill>
                  <a:srgbClr val="4D4D4D"/>
                </a:solidFill>
                <a:effectLst/>
              </a:rPr>
              <a:t>besteht darin, die </a:t>
            </a:r>
            <a:r>
              <a:rPr lang="en-GB" sz="2200" b="1" i="0" dirty="0">
                <a:solidFill>
                  <a:srgbClr val="F27954"/>
                </a:solidFill>
                <a:effectLst/>
              </a:rPr>
              <a:t>Mission, die Vision und die Werte </a:t>
            </a:r>
            <a:r>
              <a:rPr lang="en-GB" sz="2200" dirty="0">
                <a:solidFill>
                  <a:srgbClr val="4D4D4D"/>
                </a:solidFill>
              </a:rPr>
              <a:t>der Region </a:t>
            </a:r>
            <a:r>
              <a:rPr lang="en-GB" sz="2200" b="0" i="0" dirty="0" err="1">
                <a:solidFill>
                  <a:srgbClr val="4D4D4D"/>
                </a:solidFill>
                <a:effectLst/>
              </a:rPr>
              <a:t>zu</a:t>
            </a:r>
            <a:r>
              <a:rPr lang="en-GB" sz="2200" b="0" i="0" dirty="0">
                <a:solidFill>
                  <a:srgbClr val="4D4D4D"/>
                </a:solidFill>
                <a:effectLst/>
              </a:rPr>
              <a:t> </a:t>
            </a:r>
            <a:r>
              <a:rPr lang="en-GB" sz="2200" b="0" i="0" dirty="0" err="1">
                <a:solidFill>
                  <a:srgbClr val="4D4D4D"/>
                </a:solidFill>
                <a:effectLst/>
              </a:rPr>
              <a:t>entwickeln</a:t>
            </a:r>
            <a:r>
              <a:rPr lang="en-GB" sz="2200" b="0" i="0" dirty="0">
                <a:solidFill>
                  <a:srgbClr val="4D4D4D"/>
                </a:solidFill>
                <a:effectLst/>
              </a:rPr>
              <a:t> und </a:t>
            </a:r>
            <a:r>
              <a:rPr lang="en-GB" sz="2200" b="0" i="0" dirty="0" err="1">
                <a:solidFill>
                  <a:srgbClr val="4D4D4D"/>
                </a:solidFill>
                <a:effectLst/>
              </a:rPr>
              <a:t>als</a:t>
            </a:r>
            <a:r>
              <a:rPr lang="en-GB" sz="2200" b="0" i="0" dirty="0">
                <a:solidFill>
                  <a:srgbClr val="4D4D4D"/>
                </a:solidFill>
                <a:effectLst/>
              </a:rPr>
              <a:t> </a:t>
            </a:r>
            <a:r>
              <a:rPr lang="en-GB" sz="2200" b="0" i="0" dirty="0" err="1">
                <a:solidFill>
                  <a:srgbClr val="4D4D4D"/>
                </a:solidFill>
                <a:effectLst/>
              </a:rPr>
              <a:t>Grundlage</a:t>
            </a:r>
            <a:r>
              <a:rPr lang="en-GB" sz="2200" b="0" i="0" dirty="0">
                <a:solidFill>
                  <a:srgbClr val="4D4D4D"/>
                </a:solidFill>
                <a:effectLst/>
              </a:rPr>
              <a:t> für die </a:t>
            </a:r>
            <a:r>
              <a:rPr lang="en-GB" sz="2200" b="0" i="0" dirty="0" err="1">
                <a:solidFill>
                  <a:srgbClr val="4D4D4D"/>
                </a:solidFill>
                <a:effectLst/>
              </a:rPr>
              <a:t>Strategie</a:t>
            </a:r>
            <a:r>
              <a:rPr lang="en-GB" sz="2200" b="0" i="0" dirty="0">
                <a:solidFill>
                  <a:srgbClr val="4D4D4D"/>
                </a:solidFill>
                <a:effectLst/>
              </a:rPr>
              <a:t> </a:t>
            </a:r>
            <a:r>
              <a:rPr lang="en-GB" sz="2200" b="0" i="0" dirty="0" err="1">
                <a:solidFill>
                  <a:srgbClr val="4D4D4D"/>
                </a:solidFill>
                <a:effectLst/>
              </a:rPr>
              <a:t>zu</a:t>
            </a:r>
            <a:r>
              <a:rPr lang="en-GB" sz="2200" b="0" i="0" dirty="0">
                <a:solidFill>
                  <a:srgbClr val="4D4D4D"/>
                </a:solidFill>
                <a:effectLst/>
              </a:rPr>
              <a:t> </a:t>
            </a:r>
            <a:r>
              <a:rPr lang="en-GB" sz="2200" b="0" i="0" dirty="0" err="1">
                <a:solidFill>
                  <a:srgbClr val="4D4D4D"/>
                </a:solidFill>
                <a:effectLst/>
              </a:rPr>
              <a:t>nutzen</a:t>
            </a:r>
            <a:r>
              <a:rPr lang="en-GB" sz="2200" b="0" i="0" dirty="0">
                <a:solidFill>
                  <a:srgbClr val="4D4D4D"/>
                </a:solidFill>
                <a:effectLst/>
              </a:rPr>
              <a:t> </a:t>
            </a:r>
            <a:r>
              <a:rPr lang="en-GB" sz="2200" b="0" i="1" dirty="0">
                <a:solidFill>
                  <a:srgbClr val="4D4D4D"/>
                </a:solidFill>
                <a:effectLst/>
              </a:rPr>
              <a:t>(siehe Beispiel auf der nächsten Folie).</a:t>
            </a:r>
          </a:p>
          <a:p>
            <a:pPr marL="457200" indent="-457200" fontAlgn="base">
              <a:buClr>
                <a:srgbClr val="F27954"/>
              </a:buClr>
              <a:buFont typeface="+mj-lt"/>
              <a:buAutoNum type="arabicPeriod"/>
            </a:pPr>
            <a:r>
              <a:rPr lang="en-GB" sz="2200" dirty="0">
                <a:solidFill>
                  <a:srgbClr val="4D4D4D"/>
                </a:solidFill>
              </a:rPr>
              <a:t>Anschließend werden die Ergebnisse der </a:t>
            </a:r>
            <a:r>
              <a:rPr lang="en-GB" sz="2200" b="1" dirty="0">
                <a:solidFill>
                  <a:srgbClr val="F27954"/>
                </a:solidFill>
              </a:rPr>
              <a:t>regionalen Risikobewertung </a:t>
            </a:r>
            <a:r>
              <a:rPr lang="en-GB" sz="2200" dirty="0">
                <a:solidFill>
                  <a:srgbClr val="F27954"/>
                </a:solidFill>
              </a:rPr>
              <a:t>und der </a:t>
            </a:r>
            <a:r>
              <a:rPr lang="en-GB" sz="2200" b="1" dirty="0">
                <a:solidFill>
                  <a:srgbClr val="F27954"/>
                </a:solidFill>
              </a:rPr>
              <a:t>SWOT-Analyse </a:t>
            </a:r>
            <a:r>
              <a:rPr lang="en-GB" sz="2200" b="1" dirty="0" err="1">
                <a:solidFill>
                  <a:srgbClr val="F27954"/>
                </a:solidFill>
              </a:rPr>
              <a:t>herangezogen</a:t>
            </a:r>
            <a:r>
              <a:rPr lang="en-GB" sz="2200" b="1" dirty="0">
                <a:solidFill>
                  <a:srgbClr val="F27954"/>
                </a:solidFill>
              </a:rPr>
              <a:t>.</a:t>
            </a:r>
          </a:p>
          <a:p>
            <a:pPr marL="457200" indent="-457200" fontAlgn="base">
              <a:buClr>
                <a:srgbClr val="F27954"/>
              </a:buClr>
              <a:buFont typeface="+mj-lt"/>
              <a:buAutoNum type="arabicPeriod"/>
            </a:pPr>
            <a:r>
              <a:rPr lang="en-GB" sz="2200" dirty="0" err="1">
                <a:solidFill>
                  <a:srgbClr val="4D4D4D"/>
                </a:solidFill>
              </a:rPr>
              <a:t>Danach</a:t>
            </a:r>
            <a:r>
              <a:rPr lang="en-GB" sz="2200" dirty="0">
                <a:solidFill>
                  <a:srgbClr val="4D4D4D"/>
                </a:solidFill>
              </a:rPr>
              <a:t> </a:t>
            </a:r>
            <a:r>
              <a:rPr lang="en-GB" sz="2200" b="1" dirty="0">
                <a:solidFill>
                  <a:srgbClr val="F27954"/>
                </a:solidFill>
              </a:rPr>
              <a:t>werden die Krisenprioritäten und -ziele </a:t>
            </a:r>
            <a:r>
              <a:rPr lang="en-GB" sz="2200" dirty="0">
                <a:solidFill>
                  <a:srgbClr val="4D4D4D"/>
                </a:solidFill>
              </a:rPr>
              <a:t>nach dem wahrscheinlichsten und katastrophalsten Eintreten </a:t>
            </a:r>
            <a:r>
              <a:rPr lang="en-GB" sz="2200" b="1" dirty="0">
                <a:solidFill>
                  <a:srgbClr val="F27954"/>
                </a:solidFill>
              </a:rPr>
              <a:t>geordnet</a:t>
            </a:r>
            <a:r>
              <a:rPr lang="en-GB" sz="2200" dirty="0">
                <a:solidFill>
                  <a:srgbClr val="4D4D4D"/>
                </a:solidFill>
              </a:rPr>
              <a:t>. </a:t>
            </a:r>
          </a:p>
          <a:p>
            <a:pPr marL="457200" indent="-457200" fontAlgn="base">
              <a:buClr>
                <a:srgbClr val="F27954"/>
              </a:buClr>
              <a:buFont typeface="+mj-lt"/>
              <a:buAutoNum type="arabicPeriod"/>
            </a:pPr>
            <a:r>
              <a:rPr lang="en-GB" sz="2200" dirty="0">
                <a:solidFill>
                  <a:srgbClr val="4D4D4D"/>
                </a:solidFill>
              </a:rPr>
              <a:t>Anschließend wird eine detailliertere Liste mit </a:t>
            </a:r>
            <a:r>
              <a:rPr lang="en-GB" sz="2200" b="1" dirty="0" err="1">
                <a:solidFill>
                  <a:srgbClr val="F27954"/>
                </a:solidFill>
              </a:rPr>
              <a:t>langfristigen</a:t>
            </a:r>
            <a:r>
              <a:rPr lang="en-GB" sz="2200" b="1" dirty="0">
                <a:solidFill>
                  <a:srgbClr val="F27954"/>
                </a:solidFill>
              </a:rPr>
              <a:t> </a:t>
            </a:r>
            <a:r>
              <a:rPr lang="en-GB" sz="2200" b="1" dirty="0" err="1">
                <a:solidFill>
                  <a:srgbClr val="F27954"/>
                </a:solidFill>
              </a:rPr>
              <a:t>Krisenmaßnahmen</a:t>
            </a:r>
            <a:r>
              <a:rPr lang="en-GB" sz="2200" b="1" dirty="0">
                <a:solidFill>
                  <a:srgbClr val="F27954"/>
                </a:solidFill>
              </a:rPr>
              <a:t> </a:t>
            </a:r>
            <a:r>
              <a:rPr lang="en-GB" sz="2200" dirty="0" err="1">
                <a:solidFill>
                  <a:srgbClr val="4D4D4D"/>
                </a:solidFill>
              </a:rPr>
              <a:t>erstellt</a:t>
            </a:r>
            <a:r>
              <a:rPr lang="en-GB" sz="2200" dirty="0">
                <a:solidFill>
                  <a:srgbClr val="4D4D4D"/>
                </a:solidFill>
              </a:rPr>
              <a:t>:</a:t>
            </a:r>
            <a:endParaRPr lang="en-GB" sz="2200" b="1" dirty="0">
              <a:solidFill>
                <a:srgbClr val="F27954"/>
              </a:solidFill>
            </a:endParaRPr>
          </a:p>
          <a:p>
            <a:pPr marL="457200" indent="-457200" fontAlgn="base">
              <a:lnSpc>
                <a:spcPct val="100000"/>
              </a:lnSpc>
              <a:spcBef>
                <a:spcPts val="0"/>
              </a:spcBef>
              <a:buClr>
                <a:srgbClr val="F27954"/>
              </a:buClr>
              <a:buFont typeface="Wingdings" panose="05000000000000000000" pitchFamily="2" charset="2"/>
              <a:buChar char="v"/>
            </a:pPr>
            <a:r>
              <a:rPr lang="en-GB" sz="1800" b="1" dirty="0">
                <a:solidFill>
                  <a:srgbClr val="086D6E"/>
                </a:solidFill>
              </a:rPr>
              <a:t>Prioritäten </a:t>
            </a:r>
            <a:r>
              <a:rPr lang="en-GB" sz="1800" i="1" dirty="0">
                <a:solidFill>
                  <a:srgbClr val="086D6E"/>
                </a:solidFill>
              </a:rPr>
              <a:t>(z. B. Instandsetzung von </a:t>
            </a:r>
            <a:r>
              <a:rPr lang="en-GB" sz="1800" i="1" dirty="0" err="1">
                <a:solidFill>
                  <a:srgbClr val="086D6E"/>
                </a:solidFill>
              </a:rPr>
              <a:t>Kulturerbestätten</a:t>
            </a:r>
            <a:r>
              <a:rPr lang="en-GB" sz="1800" i="1" dirty="0">
                <a:solidFill>
                  <a:srgbClr val="086D6E"/>
                </a:solidFill>
              </a:rPr>
              <a:t>, oder Entwicklung von Krisentraining) </a:t>
            </a:r>
          </a:p>
          <a:p>
            <a:pPr marL="457200" indent="-457200" fontAlgn="base">
              <a:lnSpc>
                <a:spcPct val="100000"/>
              </a:lnSpc>
              <a:spcBef>
                <a:spcPts val="0"/>
              </a:spcBef>
              <a:buClr>
                <a:srgbClr val="F27954"/>
              </a:buClr>
              <a:buFont typeface="Wingdings" panose="05000000000000000000" pitchFamily="2" charset="2"/>
              <a:buChar char="v"/>
            </a:pPr>
            <a:r>
              <a:rPr lang="en-GB" sz="1800" b="1" dirty="0" err="1">
                <a:solidFill>
                  <a:srgbClr val="086D6E"/>
                </a:solidFill>
              </a:rPr>
              <a:t>Verbrauchsgüter</a:t>
            </a:r>
            <a:r>
              <a:rPr lang="en-GB" sz="1800" b="1" dirty="0">
                <a:solidFill>
                  <a:srgbClr val="086D6E"/>
                </a:solidFill>
              </a:rPr>
              <a:t> </a:t>
            </a:r>
            <a:r>
              <a:rPr lang="en-GB" sz="1800" i="1" dirty="0">
                <a:solidFill>
                  <a:srgbClr val="086D6E"/>
                </a:solidFill>
              </a:rPr>
              <a:t>(z. B. Sperrung </a:t>
            </a:r>
            <a:r>
              <a:rPr lang="en-GB" sz="1800" i="1" dirty="0" err="1">
                <a:solidFill>
                  <a:srgbClr val="086D6E"/>
                </a:solidFill>
              </a:rPr>
              <a:t>irreparabler</a:t>
            </a:r>
            <a:r>
              <a:rPr lang="en-GB" sz="1800" i="1" dirty="0">
                <a:solidFill>
                  <a:srgbClr val="086D6E"/>
                </a:solidFill>
              </a:rPr>
              <a:t> </a:t>
            </a:r>
            <a:r>
              <a:rPr lang="en-GB" sz="1800" i="1" dirty="0" err="1">
                <a:solidFill>
                  <a:srgbClr val="086D6E"/>
                </a:solidFill>
              </a:rPr>
              <a:t>Kulturstätten</a:t>
            </a:r>
            <a:r>
              <a:rPr lang="en-GB" sz="1800" i="1" dirty="0">
                <a:solidFill>
                  <a:srgbClr val="086D6E"/>
                </a:solidFill>
              </a:rPr>
              <a:t>, Abriss alter Toiletten und Parkplätze). </a:t>
            </a:r>
          </a:p>
          <a:p>
            <a:pPr marL="457200" indent="-457200" algn="l" rtl="0" fontAlgn="base">
              <a:buClr>
                <a:srgbClr val="F27954"/>
              </a:buClr>
              <a:buFont typeface="+mj-lt"/>
              <a:buAutoNum type="arabicPeriod"/>
            </a:pPr>
            <a:endParaRPr lang="en-GB" sz="2200" b="0" i="0" dirty="0">
              <a:solidFill>
                <a:srgbClr val="4D4D4D"/>
              </a:solidFill>
              <a:effectLst/>
            </a:endParaRPr>
          </a:p>
          <a:p>
            <a:pPr algn="l" rtl="0" fontAlgn="base"/>
            <a:endParaRPr lang="en-GB" sz="2200" dirty="0">
              <a:solidFill>
                <a:srgbClr val="4D4D4D"/>
              </a:solidFill>
            </a:endParaRP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646331"/>
          </a:xfrm>
          <a:prstGeom prst="rect">
            <a:avLst/>
          </a:prstGeom>
          <a:solidFill>
            <a:srgbClr val="086D6E"/>
          </a:solidFill>
        </p:spPr>
        <p:txBody>
          <a:bodyPr wrap="square" rtlCol="0">
            <a:spAutoFit/>
          </a:bodyPr>
          <a:lstStyle/>
          <a:p>
            <a:pPr algn="ctr"/>
            <a:r>
              <a:rPr lang="en-GB" sz="1800" b="1" i="0" dirty="0">
                <a:solidFill>
                  <a:schemeClr val="bg1"/>
                </a:solidFill>
                <a:effectLst/>
              </a:rPr>
              <a:t>Hinweis: </a:t>
            </a:r>
            <a:r>
              <a:rPr lang="en-GB" dirty="0">
                <a:solidFill>
                  <a:schemeClr val="bg1"/>
                </a:solidFill>
              </a:rPr>
              <a:t>Risikobewertung</a:t>
            </a:r>
            <a:r>
              <a:rPr lang="en-GB" sz="1800" b="0" i="0" dirty="0">
                <a:solidFill>
                  <a:schemeClr val="bg1"/>
                </a:solidFill>
                <a:effectLst/>
              </a:rPr>
              <a:t>, SWOT-Analyse und regionale Prüfung werden in Modul 3 behandelt.</a:t>
            </a:r>
            <a:endParaRPr lang="en-IE" b="1" dirty="0">
              <a:solidFill>
                <a:schemeClr val="bg1"/>
              </a:solidFill>
            </a:endParaRPr>
          </a:p>
        </p:txBody>
      </p:sp>
      <p:pic>
        <p:nvPicPr>
          <p:cNvPr id="97" name="Graphic 96" descr="Chevron arrows with solid fill">
            <a:extLst>
              <a:ext uri="{FF2B5EF4-FFF2-40B4-BE49-F238E27FC236}">
                <a16:creationId xmlns:a16="http://schemas.microsoft.com/office/drawing/2014/main" id="{827CC56A-B0EF-3739-B45E-A8DBC7B26D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6290" y="148815"/>
            <a:ext cx="781050" cy="781050"/>
          </a:xfrm>
          <a:prstGeom prst="rect">
            <a:avLst/>
          </a:prstGeom>
        </p:spPr>
      </p:pic>
      <p:pic>
        <p:nvPicPr>
          <p:cNvPr id="101" name="Graphic 100" descr="Document with solid fill">
            <a:hlinkClick r:id="rId4"/>
            <a:extLst>
              <a:ext uri="{FF2B5EF4-FFF2-40B4-BE49-F238E27FC236}">
                <a16:creationId xmlns:a16="http://schemas.microsoft.com/office/drawing/2014/main" id="{00AB0815-31A9-B9B8-0F5A-02ED29A04E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2986" y="5827296"/>
            <a:ext cx="1009650" cy="1009650"/>
          </a:xfrm>
          <a:prstGeom prst="rect">
            <a:avLst/>
          </a:prstGeom>
        </p:spPr>
      </p:pic>
      <p:sp>
        <p:nvSpPr>
          <p:cNvPr id="102" name="TextBox 101">
            <a:extLst>
              <a:ext uri="{FF2B5EF4-FFF2-40B4-BE49-F238E27FC236}">
                <a16:creationId xmlns:a16="http://schemas.microsoft.com/office/drawing/2014/main" id="{861D951E-B429-D5F5-4B42-464CE39A13DD}"/>
              </a:ext>
            </a:extLst>
          </p:cNvPr>
          <p:cNvSpPr txBox="1"/>
          <p:nvPr/>
        </p:nvSpPr>
        <p:spPr>
          <a:xfrm>
            <a:off x="6017316" y="6410458"/>
            <a:ext cx="6160985" cy="338554"/>
          </a:xfrm>
          <a:prstGeom prst="rect">
            <a:avLst/>
          </a:prstGeom>
          <a:solidFill>
            <a:srgbClr val="F27954"/>
          </a:solidFill>
        </p:spPr>
        <p:txBody>
          <a:bodyPr wrap="square" rtlCol="0">
            <a:spAutoFit/>
          </a:bodyPr>
          <a:lstStyle/>
          <a:p>
            <a:pPr algn="ctr"/>
            <a:r>
              <a:rPr lang="en-IE" sz="1600" dirty="0">
                <a:solidFill>
                  <a:schemeClr val="bg1"/>
                </a:solidFill>
                <a:hlinkClick r:id="rId7">
                  <a:extLst>
                    <a:ext uri="{A12FA001-AC4F-418D-AE19-62706E023703}">
                      <ahyp:hlinkClr xmlns:ahyp="http://schemas.microsoft.com/office/drawing/2018/hyperlinkcolor" val="tx"/>
                    </a:ext>
                  </a:extLst>
                </a:hlinkClick>
              </a:rPr>
              <a:t>How Mission, Vision and Values Can Lead Through Times of Crisis</a:t>
            </a:r>
            <a:endParaRPr lang="en-IE" sz="1600" dirty="0">
              <a:solidFill>
                <a:schemeClr val="bg1"/>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42004" y="148815"/>
            <a:ext cx="5072971" cy="6122894"/>
          </a:xfrm>
        </p:spPr>
        <p:txBody>
          <a:bodyPr>
            <a:normAutofit/>
          </a:bodyPr>
          <a:lstStyle/>
          <a:p>
            <a:pPr>
              <a:lnSpc>
                <a:spcPct val="120000"/>
              </a:lnSpc>
              <a:spcBef>
                <a:spcPts val="0"/>
              </a:spcBef>
            </a:pPr>
            <a:r>
              <a:rPr lang="en-GB" sz="4600" b="1" dirty="0"/>
              <a:t>Schritt 1 </a:t>
            </a:r>
            <a:endParaRPr lang="en-GB" sz="4600" b="1" i="0" dirty="0">
              <a:effectLst/>
            </a:endParaRPr>
          </a:p>
          <a:p>
            <a:pPr>
              <a:spcBef>
                <a:spcPts val="0"/>
              </a:spcBef>
            </a:pPr>
            <a:endParaRPr lang="en-GB" sz="3400" dirty="0">
              <a:solidFill>
                <a:srgbClr val="086D6E"/>
              </a:solidFill>
            </a:endParaRPr>
          </a:p>
          <a:p>
            <a:pPr>
              <a:spcBef>
                <a:spcPts val="0"/>
              </a:spcBef>
            </a:pPr>
            <a:r>
              <a:rPr lang="en-IE" sz="3200" dirty="0">
                <a:solidFill>
                  <a:schemeClr val="bg1"/>
                </a:solidFill>
              </a:rPr>
              <a:t>Das </a:t>
            </a:r>
            <a:r>
              <a:rPr lang="en-IE" sz="3200" dirty="0" err="1">
                <a:solidFill>
                  <a:schemeClr val="bg1"/>
                </a:solidFill>
              </a:rPr>
              <a:t>leitende</a:t>
            </a:r>
            <a:r>
              <a:rPr lang="en-IE" sz="3200" dirty="0">
                <a:solidFill>
                  <a:schemeClr val="bg1"/>
                </a:solidFill>
              </a:rPr>
              <a:t> </a:t>
            </a:r>
            <a:r>
              <a:rPr lang="en-IE" sz="3200" dirty="0" err="1">
                <a:solidFill>
                  <a:schemeClr val="bg1"/>
                </a:solidFill>
              </a:rPr>
              <a:t>regionale</a:t>
            </a:r>
            <a:r>
              <a:rPr lang="en-IE" sz="3200" dirty="0">
                <a:solidFill>
                  <a:schemeClr val="bg1"/>
                </a:solidFill>
              </a:rPr>
              <a:t> Tourismusteam übernimmt die Führung und </a:t>
            </a:r>
            <a:r>
              <a:rPr lang="en-IE" sz="3200" dirty="0" err="1">
                <a:solidFill>
                  <a:schemeClr val="bg1"/>
                </a:solidFill>
              </a:rPr>
              <a:t>bewertet</a:t>
            </a:r>
            <a:r>
              <a:rPr lang="en-IE" sz="3200" dirty="0">
                <a:solidFill>
                  <a:schemeClr val="bg1"/>
                </a:solidFill>
              </a:rPr>
              <a:t> die Schwachstellen</a:t>
            </a:r>
          </a:p>
          <a:p>
            <a:pPr>
              <a:spcBef>
                <a:spcPts val="0"/>
              </a:spcBef>
            </a:pPr>
            <a:endParaRPr lang="en-IE" dirty="0">
              <a:solidFill>
                <a:srgbClr val="086D6E"/>
              </a:solidFill>
            </a:endParaRPr>
          </a:p>
          <a:p>
            <a:pPr>
              <a:spcBef>
                <a:spcPts val="0"/>
              </a:spcBef>
            </a:pPr>
            <a:r>
              <a:rPr lang="en-IE" sz="2400" i="1" dirty="0"/>
              <a:t>Die Krisenmanagementstrategie sollte weder ihren ursprünglichen Auftrag noch ihre Vision oder ihre Werte ändern. </a:t>
            </a:r>
          </a:p>
          <a:p>
            <a:pPr>
              <a:spcBef>
                <a:spcPts val="0"/>
              </a:spcBef>
            </a:pPr>
            <a:endParaRPr lang="en-GB" sz="1400" i="1" dirty="0">
              <a:solidFill>
                <a:srgbClr val="4D4D4D"/>
              </a:solidFill>
            </a:endParaRPr>
          </a:p>
          <a:p>
            <a:pPr>
              <a:spcBef>
                <a:spcPts val="0"/>
              </a:spcBef>
            </a:pPr>
            <a:r>
              <a:rPr lang="en-GB" sz="1400" i="1" dirty="0">
                <a:solidFill>
                  <a:srgbClr val="4D4D4D"/>
                </a:solidFill>
              </a:rPr>
              <a:t>Dave Thompson, Experte für </a:t>
            </a:r>
            <a:r>
              <a:rPr lang="en-GB" sz="1400" i="1" dirty="0" err="1">
                <a:solidFill>
                  <a:srgbClr val="4D4D4D"/>
                </a:solidFill>
              </a:rPr>
              <a:t>Krisen</a:t>
            </a:r>
            <a:r>
              <a:rPr lang="en-GB" sz="1400" i="1" dirty="0">
                <a:solidFill>
                  <a:srgbClr val="4D4D4D"/>
                </a:solidFill>
              </a:rPr>
              <a:t>-</a:t>
            </a:r>
          </a:p>
          <a:p>
            <a:pPr>
              <a:spcBef>
                <a:spcPts val="0"/>
              </a:spcBef>
            </a:pPr>
            <a:r>
              <a:rPr lang="en-GB" sz="1400" i="1" dirty="0" err="1">
                <a:solidFill>
                  <a:srgbClr val="4D4D4D"/>
                </a:solidFill>
              </a:rPr>
              <a:t>kommunikation</a:t>
            </a:r>
            <a:r>
              <a:rPr lang="en-GB" sz="1400" i="1" dirty="0">
                <a:solidFill>
                  <a:srgbClr val="4D4D4D"/>
                </a:solidFill>
              </a:rPr>
              <a:t> und </a:t>
            </a:r>
            <a:r>
              <a:rPr lang="en-GB" sz="1400" i="1" dirty="0" err="1">
                <a:solidFill>
                  <a:srgbClr val="4D4D4D"/>
                </a:solidFill>
              </a:rPr>
              <a:t>Medientrainer</a:t>
            </a:r>
            <a:r>
              <a:rPr lang="en-GB" sz="1400" i="1" dirty="0">
                <a:solidFill>
                  <a:srgbClr val="4D4D4D"/>
                </a:solidFill>
              </a:rPr>
              <a:t> </a:t>
            </a:r>
          </a:p>
          <a:p>
            <a:pPr>
              <a:spcBef>
                <a:spcPts val="0"/>
              </a:spcBef>
            </a:pPr>
            <a:r>
              <a:rPr lang="en-GB" sz="1400" i="1" dirty="0" err="1">
                <a:solidFill>
                  <a:srgbClr val="4D4D4D"/>
                </a:solidFill>
              </a:rPr>
              <a:t>bei</a:t>
            </a:r>
            <a:r>
              <a:rPr lang="en-GB" sz="1400" i="1" dirty="0">
                <a:solidFill>
                  <a:srgbClr val="4D4D4D"/>
                </a:solidFill>
              </a:rPr>
              <a:t> </a:t>
            </a:r>
            <a:r>
              <a:rPr lang="en-GB" sz="1400" i="1" dirty="0">
                <a:solidFill>
                  <a:srgbClr val="4D4D4D"/>
                </a:solidFill>
                <a:hlinkClick r:id="rId8">
                  <a:extLst>
                    <a:ext uri="{A12FA001-AC4F-418D-AE19-62706E023703}">
                      <ahyp:hlinkClr xmlns:ahyp="http://schemas.microsoft.com/office/drawing/2018/hyperlinkcolor" val="tx"/>
                    </a:ext>
                  </a:extLst>
                </a:hlinkClick>
              </a:rPr>
              <a:t>C3 Collective</a:t>
            </a:r>
            <a:endParaRPr lang="en-IE" sz="1400" i="1" dirty="0">
              <a:solidFill>
                <a:srgbClr val="4D4D4D"/>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277413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07E521-D657-D753-481D-D2D6B559C9B1}"/>
              </a:ext>
            </a:extLst>
          </p:cNvPr>
          <p:cNvSpPr/>
          <p:nvPr/>
        </p:nvSpPr>
        <p:spPr>
          <a:xfrm>
            <a:off x="0" y="95250"/>
            <a:ext cx="12192000" cy="6448425"/>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998FDAA9-32B7-00E0-48D9-FF21E6CE826D}"/>
              </a:ext>
            </a:extLst>
          </p:cNvPr>
          <p:cNvSpPr>
            <a:spLocks noGrp="1"/>
          </p:cNvSpPr>
          <p:nvPr>
            <p:ph type="body" sz="quarter" idx="13"/>
          </p:nvPr>
        </p:nvSpPr>
        <p:spPr>
          <a:xfrm>
            <a:off x="123824" y="95250"/>
            <a:ext cx="5845227" cy="6448425"/>
          </a:xfrm>
        </p:spPr>
        <p:txBody>
          <a:bodyPr>
            <a:normAutofit fontScale="32500" lnSpcReduction="20000"/>
          </a:bodyPr>
          <a:lstStyle/>
          <a:p>
            <a:pPr>
              <a:lnSpc>
                <a:spcPct val="120000"/>
              </a:lnSpc>
              <a:spcBef>
                <a:spcPts val="0"/>
              </a:spcBef>
            </a:pPr>
            <a:r>
              <a:rPr lang="en-IE" sz="7000" b="1" i="0" dirty="0" err="1"/>
              <a:t>Notfallmanagementagentur</a:t>
            </a:r>
            <a:r>
              <a:rPr lang="en-IE" sz="7000" b="1" i="0" dirty="0"/>
              <a:t> von </a:t>
            </a:r>
            <a:r>
              <a:rPr lang="en-IE" sz="7000" b="1" i="0" dirty="0">
                <a:effectLst/>
              </a:rPr>
              <a:t>Hawaii</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dirty="0">
                <a:effectLst/>
                <a:hlinkClick r:id="rId2">
                  <a:extLst>
                    <a:ext uri="{A12FA001-AC4F-418D-AE19-62706E023703}">
                      <ahyp:hlinkClr xmlns:ahyp="http://schemas.microsoft.com/office/drawing/2018/hyperlinkcolor" val="tx"/>
                    </a:ext>
                  </a:extLst>
                </a:hlinkClick>
              </a:rPr>
              <a:t>Mission: </a:t>
            </a:r>
            <a:r>
              <a:rPr lang="en-GB" sz="4500" b="0" i="0" dirty="0">
                <a:effectLst/>
              </a:rPr>
              <a:t>Unterstützung der “ohana Hawaii” bei der </a:t>
            </a:r>
            <a:r>
              <a:rPr lang="en-GB" sz="4500" b="0" i="0" dirty="0" err="1">
                <a:effectLst/>
              </a:rPr>
              <a:t>Vorbereitung</a:t>
            </a:r>
            <a:r>
              <a:rPr lang="en-GB" sz="4500" b="0" i="0" dirty="0">
                <a:effectLst/>
              </a:rPr>
              <a:t>, </a:t>
            </a:r>
            <a:r>
              <a:rPr lang="en-GB" sz="4500" b="0" i="0" dirty="0" err="1">
                <a:effectLst/>
              </a:rPr>
              <a:t>Eindämmung</a:t>
            </a:r>
            <a:r>
              <a:rPr lang="en-GB" sz="4500" b="0" i="0" dirty="0">
                <a:effectLst/>
              </a:rPr>
              <a:t> und </a:t>
            </a:r>
            <a:r>
              <a:rPr lang="en-GB" sz="4500" i="0" dirty="0" err="1"/>
              <a:t>Reaktion</a:t>
            </a:r>
            <a:r>
              <a:rPr lang="en-GB" sz="4500" i="0" dirty="0"/>
              <a:t> auf</a:t>
            </a:r>
            <a:r>
              <a:rPr lang="en-GB" sz="4500" b="0" i="0" dirty="0">
                <a:effectLst/>
              </a:rPr>
              <a:t> Katastrophen.</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u="sng" dirty="0"/>
              <a:t>Vision: </a:t>
            </a:r>
            <a:r>
              <a:rPr lang="en-GB" sz="4500" i="0" dirty="0"/>
              <a:t>E</a:t>
            </a:r>
            <a:r>
              <a:rPr lang="en-GB" sz="4500" b="0" i="0" dirty="0">
                <a:effectLst/>
              </a:rPr>
              <a:t>in einsatzbereites und widerstandsfähiges Hawaii schaffen.</a:t>
            </a:r>
          </a:p>
          <a:p>
            <a:pPr algn="l" fontAlgn="base">
              <a:lnSpc>
                <a:spcPct val="120000"/>
              </a:lnSpc>
              <a:spcBef>
                <a:spcPts val="0"/>
              </a:spcBef>
            </a:pPr>
            <a:endParaRPr lang="en-GB" sz="3200" b="1" i="0" dirty="0">
              <a:effectLst/>
            </a:endParaRPr>
          </a:p>
          <a:p>
            <a:pPr algn="l" fontAlgn="base">
              <a:lnSpc>
                <a:spcPct val="120000"/>
              </a:lnSpc>
              <a:spcBef>
                <a:spcPts val="0"/>
              </a:spcBef>
            </a:pPr>
            <a:r>
              <a:rPr lang="en-GB" sz="5100" b="1" i="0" dirty="0" err="1">
                <a:effectLst/>
                <a:hlinkClick r:id="rId2">
                  <a:extLst>
                    <a:ext uri="{A12FA001-AC4F-418D-AE19-62706E023703}">
                      <ahyp:hlinkClr xmlns:ahyp="http://schemas.microsoft.com/office/drawing/2018/hyperlinkcolor" val="tx"/>
                    </a:ext>
                  </a:extLst>
                </a:hlinkClick>
              </a:rPr>
              <a:t>Grundwerte</a:t>
            </a:r>
            <a:r>
              <a:rPr lang="en-GB" sz="5100" b="1" i="0" dirty="0">
                <a:effectLst/>
                <a:hlinkClick r:id="rId2">
                  <a:extLst>
                    <a:ext uri="{A12FA001-AC4F-418D-AE19-62706E023703}">
                      <ahyp:hlinkClr xmlns:ahyp="http://schemas.microsoft.com/office/drawing/2018/hyperlinkcolor" val="tx"/>
                    </a:ext>
                  </a:extLst>
                </a:hlinkClick>
              </a:rPr>
              <a:t>: </a:t>
            </a:r>
            <a:r>
              <a:rPr lang="en-GB" sz="4600" i="0" dirty="0">
                <a:effectLst/>
              </a:rPr>
              <a:t>Die</a:t>
            </a:r>
            <a:r>
              <a:rPr lang="en-GB" sz="5100" b="1" i="0" dirty="0">
                <a:effectLst/>
              </a:rPr>
              <a:t> </a:t>
            </a:r>
            <a:r>
              <a:rPr lang="en-GB" sz="4500" b="0" i="0" dirty="0" err="1">
                <a:effectLst/>
              </a:rPr>
              <a:t>fünf</a:t>
            </a:r>
            <a:r>
              <a:rPr lang="en-GB" sz="4500" b="0" i="0" dirty="0">
                <a:effectLst/>
              </a:rPr>
              <a:t> </a:t>
            </a:r>
            <a:r>
              <a:rPr lang="en-GB" sz="4500" b="0" i="0" dirty="0" err="1">
                <a:effectLst/>
              </a:rPr>
              <a:t>Grundwerte</a:t>
            </a:r>
            <a:r>
              <a:rPr lang="en-GB" sz="4500" b="0" i="0" dirty="0">
                <a:effectLst/>
              </a:rPr>
              <a:t> der</a:t>
            </a:r>
            <a:r>
              <a:rPr lang="en-IE" sz="4800" b="1" i="0" dirty="0"/>
              <a:t> </a:t>
            </a:r>
            <a:r>
              <a:rPr lang="en-IE" sz="4600" i="0" dirty="0" err="1"/>
              <a:t>Notfallmanagementagentur</a:t>
            </a:r>
            <a:r>
              <a:rPr lang="en-GB" sz="4500" b="0" i="0" dirty="0">
                <a:effectLst/>
              </a:rPr>
              <a:t> - Mālama, Poʻokela, Wiwoole, Laulima und Kupono - unterstützen die Vision und den Auftrag </a:t>
            </a:r>
            <a:r>
              <a:rPr lang="en-GB" sz="4500" b="0" i="0" dirty="0" err="1">
                <a:effectLst/>
              </a:rPr>
              <a:t>eines</a:t>
            </a:r>
            <a:r>
              <a:rPr lang="en-GB" sz="4500" b="0" i="0" dirty="0">
                <a:effectLst/>
              </a:rPr>
              <a:t> </a:t>
            </a:r>
            <a:r>
              <a:rPr lang="en-GB" sz="4500" b="0" i="0" dirty="0" err="1">
                <a:effectLst/>
              </a:rPr>
              <a:t>widerstandsfähigen</a:t>
            </a:r>
            <a:r>
              <a:rPr lang="en-GB" sz="4500" b="0" i="0" dirty="0">
                <a:effectLst/>
              </a:rPr>
              <a:t> Hawaii. HI-EMA ist ständig bestrebt, eine Kultur der Bereitschaft zu fördern, aufzubauen und aufrechtzuerhalten, indem es kooperative Partnerschaften und gemeinsame Verantwortung für die Vorbereitung, den Schutz, die Reaktion, die Erholung und die Minderung der Auswirkungen aller Gefahren und </a:t>
            </a:r>
            <a:r>
              <a:rPr lang="en-GB" sz="4500" i="0" dirty="0"/>
              <a:t>Bedrohungen </a:t>
            </a:r>
            <a:r>
              <a:rPr lang="en-GB" sz="4500" b="0" i="0" dirty="0">
                <a:effectLst/>
              </a:rPr>
              <a:t>nutzt.</a:t>
            </a:r>
          </a:p>
          <a:p>
            <a:pPr algn="l" fontAlgn="base">
              <a:lnSpc>
                <a:spcPct val="120000"/>
              </a:lnSpc>
              <a:spcBef>
                <a:spcPts val="0"/>
              </a:spcBef>
            </a:pPr>
            <a:endParaRPr lang="en-GB" sz="3800" i="0" dirty="0"/>
          </a:p>
          <a:p>
            <a:pPr marL="457200" indent="-457200" algn="l">
              <a:lnSpc>
                <a:spcPct val="120000"/>
              </a:lnSpc>
              <a:spcBef>
                <a:spcPts val="0"/>
              </a:spcBef>
              <a:buFont typeface="Wingdings" panose="05000000000000000000" pitchFamily="2" charset="2"/>
              <a:buChar char="v"/>
            </a:pPr>
            <a:r>
              <a:rPr lang="en-GB" sz="3800" b="1" i="0" dirty="0"/>
              <a:t>Mālama </a:t>
            </a:r>
            <a:r>
              <a:rPr lang="en-GB" sz="3800" i="0" dirty="0"/>
              <a:t>Fürsorge und Schutz.</a:t>
            </a:r>
          </a:p>
          <a:p>
            <a:pPr marL="457200" indent="-457200" algn="l">
              <a:lnSpc>
                <a:spcPct val="120000"/>
              </a:lnSpc>
              <a:spcBef>
                <a:spcPts val="0"/>
              </a:spcBef>
              <a:buFont typeface="Wingdings" panose="05000000000000000000" pitchFamily="2" charset="2"/>
              <a:buChar char="v"/>
            </a:pPr>
            <a:r>
              <a:rPr lang="en-GB" sz="3800" b="1" i="0" dirty="0" err="1"/>
              <a:t>Poʻokela</a:t>
            </a:r>
            <a:r>
              <a:rPr lang="en-GB" sz="3800" b="1" i="0" dirty="0"/>
              <a:t> </a:t>
            </a:r>
            <a:r>
              <a:rPr lang="en-GB" sz="3800" i="0" dirty="0" err="1"/>
              <a:t>zielt</a:t>
            </a:r>
            <a:r>
              <a:rPr lang="en-GB" sz="3800" i="0" dirty="0"/>
              <a:t> </a:t>
            </a:r>
            <a:r>
              <a:rPr lang="en-GB" sz="3800" i="0" dirty="0" err="1"/>
              <a:t>darauf</a:t>
            </a:r>
            <a:r>
              <a:rPr lang="en-GB" sz="3800" i="0" dirty="0"/>
              <a:t>, </a:t>
            </a:r>
            <a:r>
              <a:rPr lang="en-GB" sz="3800" i="0" dirty="0" err="1"/>
              <a:t>bei</a:t>
            </a:r>
            <a:r>
              <a:rPr lang="en-GB" sz="3800" i="0" dirty="0"/>
              <a:t> jeder Maßnahme hervorragende Leistungen zu erbringen und eine kontinuierliche Verbesserung zu gewährleisten.</a:t>
            </a:r>
          </a:p>
          <a:p>
            <a:pPr marL="457200" indent="-457200" algn="l">
              <a:lnSpc>
                <a:spcPct val="120000"/>
              </a:lnSpc>
              <a:spcBef>
                <a:spcPts val="0"/>
              </a:spcBef>
              <a:buFont typeface="Wingdings" panose="05000000000000000000" pitchFamily="2" charset="2"/>
              <a:buChar char="v"/>
            </a:pPr>
            <a:r>
              <a:rPr lang="en-GB" sz="3800" b="1" i="0" dirty="0"/>
              <a:t>Wiwo'ole </a:t>
            </a:r>
            <a:r>
              <a:rPr lang="en-GB" sz="3800" i="0" dirty="0"/>
              <a:t>dient den Menschen auf Hawaii mit Mut und Furchtlosigkeit.</a:t>
            </a:r>
          </a:p>
          <a:p>
            <a:pPr marL="457200" indent="-457200" algn="l">
              <a:lnSpc>
                <a:spcPct val="120000"/>
              </a:lnSpc>
              <a:spcBef>
                <a:spcPts val="0"/>
              </a:spcBef>
              <a:buFont typeface="Wingdings" panose="05000000000000000000" pitchFamily="2" charset="2"/>
              <a:buChar char="v"/>
            </a:pPr>
            <a:r>
              <a:rPr lang="en-GB" sz="3800" b="1" i="0" dirty="0"/>
              <a:t>Laulima </a:t>
            </a:r>
            <a:r>
              <a:rPr lang="en-GB" sz="3800" i="0" dirty="0"/>
              <a:t>Mit anderen kooperieren und erfolgreich zusammenarbeiten.</a:t>
            </a:r>
          </a:p>
          <a:p>
            <a:pPr marL="457200" indent="-457200" algn="l">
              <a:lnSpc>
                <a:spcPct val="120000"/>
              </a:lnSpc>
              <a:spcBef>
                <a:spcPts val="0"/>
              </a:spcBef>
              <a:buFont typeface="Wingdings" panose="05000000000000000000" pitchFamily="2" charset="2"/>
              <a:buChar char="v"/>
            </a:pPr>
            <a:r>
              <a:rPr lang="en-GB" sz="3800" b="1" i="0" dirty="0"/>
              <a:t>Kupono </a:t>
            </a:r>
            <a:r>
              <a:rPr lang="en-GB" sz="3800" i="0" dirty="0"/>
              <a:t>Ehrlich, fair, transparent und offen sein.</a:t>
            </a:r>
            <a:endParaRPr lang="en-IE" sz="3800" i="0" dirty="0"/>
          </a:p>
        </p:txBody>
      </p:sp>
      <p:pic>
        <p:nvPicPr>
          <p:cNvPr id="3" name="Graphic 2" descr="Touchscreen with solid fill">
            <a:extLst>
              <a:ext uri="{FF2B5EF4-FFF2-40B4-BE49-F238E27FC236}">
                <a16:creationId xmlns:a16="http://schemas.microsoft.com/office/drawing/2014/main" id="{9CC742C1-FD24-8645-B239-32F406BE45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01424" y="314325"/>
            <a:ext cx="914400" cy="914400"/>
          </a:xfrm>
          <a:prstGeom prst="rect">
            <a:avLst/>
          </a:prstGeom>
        </p:spPr>
      </p:pic>
      <p:pic>
        <p:nvPicPr>
          <p:cNvPr id="4" name="Picture Placeholder 11" descr="A person in a kayak&#10;&#10;Description automatically generated with low confidence">
            <a:extLst>
              <a:ext uri="{FF2B5EF4-FFF2-40B4-BE49-F238E27FC236}">
                <a16:creationId xmlns:a16="http://schemas.microsoft.com/office/drawing/2014/main" id="{DF95C97B-7A40-FD3F-110E-67820101197A}"/>
              </a:ext>
            </a:extLst>
          </p:cNvPr>
          <p:cNvPicPr>
            <a:picLocks noGrp="1" noChangeAspect="1"/>
          </p:cNvPicPr>
          <p:nvPr>
            <p:ph type="pic" sz="quarter" idx="19"/>
          </p:nvPr>
        </p:nvPicPr>
        <p:blipFill>
          <a:blip r:embed="rId5"/>
          <a:srcRect l="23794" r="23794"/>
          <a:stretch>
            <a:fillRect/>
          </a:stretch>
        </p:blipFill>
        <p:spPr>
          <a:xfrm>
            <a:off x="6222950" y="0"/>
            <a:ext cx="5395913" cy="6858000"/>
          </a:xfrm>
        </p:spPr>
      </p:pic>
      <p:sp>
        <p:nvSpPr>
          <p:cNvPr id="2" name="TextBox 1">
            <a:hlinkClick r:id="rId6"/>
            <a:extLst>
              <a:ext uri="{FF2B5EF4-FFF2-40B4-BE49-F238E27FC236}">
                <a16:creationId xmlns:a16="http://schemas.microsoft.com/office/drawing/2014/main" id="{ED675652-04AD-55E7-2CBE-5BF09D056970}"/>
              </a:ext>
            </a:extLst>
          </p:cNvPr>
          <p:cNvSpPr txBox="1"/>
          <p:nvPr/>
        </p:nvSpPr>
        <p:spPr>
          <a:xfrm>
            <a:off x="6222950" y="-14333"/>
            <a:ext cx="5969050"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hlinkClick r:id="rId2">
                  <a:extLst>
                    <a:ext uri="{A12FA001-AC4F-418D-AE19-62706E023703}">
                      <ahyp:hlinkClr xmlns:ahyp="http://schemas.microsoft.com/office/drawing/2018/hyperlinkcolor" val="tx"/>
                    </a:ext>
                  </a:extLst>
                </a:hlinkClick>
              </a:rPr>
              <a:t>Mission, Vision und Werte von Hawaii</a:t>
            </a:r>
            <a:endParaRPr lang="en-IE" sz="2400" dirty="0">
              <a:solidFill>
                <a:schemeClr val="bg1"/>
              </a:solidFill>
            </a:endParaRPr>
          </a:p>
          <a:p>
            <a:pPr algn="ctr"/>
            <a:endParaRPr lang="en-IE" dirty="0">
              <a:solidFill>
                <a:schemeClr val="bg1"/>
              </a:solidFill>
            </a:endParaRPr>
          </a:p>
        </p:txBody>
      </p:sp>
    </p:spTree>
    <p:extLst>
      <p:ext uri="{BB962C8B-B14F-4D97-AF65-F5344CB8AC3E}">
        <p14:creationId xmlns:p14="http://schemas.microsoft.com/office/powerpoint/2010/main" val="3786222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59530B-3C0E-A014-F58E-96E192AD1315}"/>
              </a:ext>
            </a:extLst>
          </p:cNvPr>
          <p:cNvSpPr>
            <a:spLocks noGrp="1"/>
          </p:cNvSpPr>
          <p:nvPr>
            <p:ph type="body" sz="quarter" idx="18"/>
          </p:nvPr>
        </p:nvSpPr>
        <p:spPr>
          <a:xfrm>
            <a:off x="1146035" y="2224884"/>
            <a:ext cx="5140465" cy="4903784"/>
          </a:xfrm>
        </p:spPr>
        <p:txBody>
          <a:bodyPr>
            <a:normAutofit fontScale="92500" lnSpcReduction="20000"/>
          </a:bodyPr>
          <a:lstStyle/>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Eine Situations- oder SWOT-Analyse ist ein einfaches Instrument, das einer Region ermöglicht, ihre Fähigkeit zur Bewältigung einer Krise zu verstehen. </a:t>
            </a: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Sie analysiert sowohl interne als auch externe Probleme, indem sie Stärken, Schwächen, Chancen und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Risiken</a:t>
            </a:r>
            <a:r>
              <a:rPr lang="en-US" sz="1800" dirty="0">
                <a:effectLst/>
                <a:latin typeface="Calibri" panose="020F0502020204030204" pitchFamily="34" charset="0"/>
                <a:ea typeface="Times New Roman" panose="02020603050405020304" pitchFamily="18" charset="0"/>
                <a:cs typeface="Calibri" panose="020F0502020204030204" pitchFamily="34" charset="0"/>
              </a:rPr>
              <a:t> in Bezug auf potenzielle Krisen identifiziert und analysiert. </a:t>
            </a: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Die Stärken und Schwächen </a:t>
            </a:r>
            <a:r>
              <a:rPr lang="en-US" sz="1800" dirty="0">
                <a:effectLst/>
                <a:latin typeface="Calibri" panose="020F0502020204030204" pitchFamily="34" charset="0"/>
                <a:ea typeface="Times New Roman" panose="02020603050405020304" pitchFamily="18" charset="0"/>
                <a:cs typeface="Calibri" panose="020F0502020204030204" pitchFamily="34" charset="0"/>
              </a:rPr>
              <a:t>betreffen in der Regel das interne Management oder die Region selbst</a:t>
            </a:r>
          </a:p>
          <a:p>
            <a:pPr marL="285750" indent="-285750">
              <a:lnSpc>
                <a:spcPct val="120000"/>
              </a:lnSpc>
              <a:spcBef>
                <a:spcPts val="0"/>
              </a:spcBef>
              <a:buFont typeface="Arial" panose="020B0604020202020204" pitchFamily="34" charset="0"/>
              <a:buChar char="•"/>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285750" indent="-285750">
              <a:lnSpc>
                <a:spcPct val="120000"/>
              </a:lnSpc>
              <a:spcBef>
                <a:spcPts val="0"/>
              </a:spcBef>
              <a:buFont typeface="Arial" panose="020B0604020202020204" pitchFamily="34" charset="0"/>
              <a:buChar char="•"/>
            </a:pPr>
            <a:r>
              <a:rPr lang="en-US" sz="1800" b="1" dirty="0">
                <a:effectLst/>
                <a:latin typeface="Calibri" panose="020F0502020204030204" pitchFamily="34" charset="0"/>
                <a:ea typeface="Times New Roman" panose="02020603050405020304" pitchFamily="18" charset="0"/>
                <a:cs typeface="Calibri" panose="020F0502020204030204" pitchFamily="34" charset="0"/>
              </a:rPr>
              <a:t>Chancen und </a:t>
            </a:r>
            <a:r>
              <a:rPr lang="en-US" sz="1800" b="1" dirty="0" err="1">
                <a:effectLst/>
                <a:latin typeface="Calibri" panose="020F0502020204030204" pitchFamily="34" charset="0"/>
                <a:ea typeface="Times New Roman" panose="02020603050405020304" pitchFamily="18" charset="0"/>
                <a:cs typeface="Calibri" panose="020F0502020204030204" pitchFamily="34" charset="0"/>
              </a:rPr>
              <a:t>Risiken</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cs typeface="Calibri" panose="020F0502020204030204" pitchFamily="34" charset="0"/>
              </a:rPr>
              <a:t>beziehen sich auf externe Aspekte, die normalerweise nicht unter der direkten Kontrolle einer Region stehen.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pPr>
            <a:endParaRPr lang="en-US" sz="18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Bef>
                <a:spcPts val="0"/>
              </a:spcBef>
            </a:pPr>
            <a:r>
              <a:rPr lang="en-US" sz="1800" dirty="0">
                <a:effectLst/>
                <a:latin typeface="Calibri" panose="020F0502020204030204" pitchFamily="34" charset="0"/>
                <a:ea typeface="Times New Roman" panose="02020603050405020304" pitchFamily="18" charset="0"/>
                <a:cs typeface="Calibri" panose="020F0502020204030204" pitchFamily="34" charset="0"/>
              </a:rPr>
              <a:t>Unter jeder der vier Rubriken kann es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mehrere</a:t>
            </a:r>
            <a:r>
              <a:rPr lang="en-US" sz="1800" dirty="0">
                <a:effectLst/>
                <a:latin typeface="Calibri" panose="020F0502020204030204" pitchFamily="34" charset="0"/>
                <a:ea typeface="Times New Roman" panose="02020603050405020304" pitchFamily="18" charset="0"/>
                <a:cs typeface="Calibri" panose="020F0502020204030204" pitchFamily="34" charset="0"/>
              </a:rPr>
              <a:t> Punkte geben. </a:t>
            </a:r>
            <a:endParaRPr lang="en-IE" dirty="0"/>
          </a:p>
        </p:txBody>
      </p:sp>
      <p:sp>
        <p:nvSpPr>
          <p:cNvPr id="4" name="Text Placeholder 3">
            <a:extLst>
              <a:ext uri="{FF2B5EF4-FFF2-40B4-BE49-F238E27FC236}">
                <a16:creationId xmlns:a16="http://schemas.microsoft.com/office/drawing/2014/main" id="{FA88F65F-4858-E3DB-742E-48BB77C15291}"/>
              </a:ext>
            </a:extLst>
          </p:cNvPr>
          <p:cNvSpPr>
            <a:spLocks noGrp="1"/>
          </p:cNvSpPr>
          <p:nvPr>
            <p:ph type="body" sz="quarter" idx="16"/>
          </p:nvPr>
        </p:nvSpPr>
        <p:spPr>
          <a:xfrm>
            <a:off x="1057275" y="85725"/>
            <a:ext cx="4848226" cy="2095500"/>
          </a:xfrm>
        </p:spPr>
        <p:txBody>
          <a:bodyPr>
            <a:normAutofit fontScale="70000" lnSpcReduction="20000"/>
          </a:bodyPr>
          <a:lstStyle/>
          <a:p>
            <a:pPr algn="ctr">
              <a:lnSpc>
                <a:spcPct val="120000"/>
              </a:lnSpc>
              <a:spcBef>
                <a:spcPts val="0"/>
              </a:spcBef>
            </a:pPr>
            <a:r>
              <a:rPr lang="en-IE" sz="4600" b="1" dirty="0"/>
              <a:t>SWOT-Analyse</a:t>
            </a:r>
          </a:p>
          <a:p>
            <a:pPr algn="ctr">
              <a:lnSpc>
                <a:spcPct val="120000"/>
              </a:lnSpc>
              <a:spcBef>
                <a:spcPts val="0"/>
              </a:spcBef>
            </a:pPr>
            <a:endParaRPr lang="en-IE" sz="1800" b="1" dirty="0"/>
          </a:p>
          <a:p>
            <a:pPr algn="ctr">
              <a:lnSpc>
                <a:spcPct val="120000"/>
              </a:lnSpc>
              <a:spcBef>
                <a:spcPts val="0"/>
              </a:spcBef>
            </a:pPr>
            <a:r>
              <a:rPr lang="en-IE" b="1" dirty="0"/>
              <a:t>Zuerst muss eine Region </a:t>
            </a:r>
            <a:r>
              <a:rPr lang="en-IE" b="1" dirty="0" err="1"/>
              <a:t>ihren</a:t>
            </a:r>
            <a:r>
              <a:rPr lang="en-IE" b="1" dirty="0"/>
              <a:t> </a:t>
            </a:r>
            <a:r>
              <a:rPr lang="en-IE" b="1" dirty="0" err="1"/>
              <a:t>größeren</a:t>
            </a:r>
            <a:r>
              <a:rPr lang="en-IE" b="1" dirty="0"/>
              <a:t> </a:t>
            </a:r>
            <a:r>
              <a:rPr lang="en-IE" b="1" dirty="0" err="1"/>
              <a:t>Kontext</a:t>
            </a:r>
            <a:r>
              <a:rPr lang="en-IE" b="1" dirty="0"/>
              <a:t> </a:t>
            </a:r>
            <a:r>
              <a:rPr lang="en-IE" b="1" dirty="0" err="1"/>
              <a:t>mithilfe</a:t>
            </a:r>
            <a:r>
              <a:rPr lang="en-IE" b="1" dirty="0"/>
              <a:t> </a:t>
            </a:r>
            <a:r>
              <a:rPr lang="en-IE" b="1" dirty="0" err="1"/>
              <a:t>einer</a:t>
            </a:r>
            <a:r>
              <a:rPr lang="en-IE" b="1" dirty="0"/>
              <a:t> SWOT-Analyse verstehen</a:t>
            </a:r>
          </a:p>
        </p:txBody>
      </p:sp>
      <p:sp>
        <p:nvSpPr>
          <p:cNvPr id="6" name="Rectangle: Rounded Corners 5">
            <a:extLst>
              <a:ext uri="{FF2B5EF4-FFF2-40B4-BE49-F238E27FC236}">
                <a16:creationId xmlns:a16="http://schemas.microsoft.com/office/drawing/2014/main" id="{51E36381-ECCE-81B9-741A-26F26B3A2E6B}"/>
              </a:ext>
            </a:extLst>
          </p:cNvPr>
          <p:cNvSpPr/>
          <p:nvPr/>
        </p:nvSpPr>
        <p:spPr>
          <a:xfrm>
            <a:off x="47625" y="69455"/>
            <a:ext cx="2019300" cy="695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Muster </a:t>
            </a:r>
          </a:p>
        </p:txBody>
      </p:sp>
      <p:graphicFrame>
        <p:nvGraphicFramePr>
          <p:cNvPr id="7" name="Table 6">
            <a:extLst>
              <a:ext uri="{FF2B5EF4-FFF2-40B4-BE49-F238E27FC236}">
                <a16:creationId xmlns:a16="http://schemas.microsoft.com/office/drawing/2014/main" id="{CB676E7A-3754-437C-5BF1-27FCD1E34827}"/>
              </a:ext>
            </a:extLst>
          </p:cNvPr>
          <p:cNvGraphicFramePr>
            <a:graphicFrameLocks noGrp="1"/>
          </p:cNvGraphicFramePr>
          <p:nvPr/>
        </p:nvGraphicFramePr>
        <p:xfrm>
          <a:off x="6286500" y="1"/>
          <a:ext cx="5905499" cy="7643735"/>
        </p:xfrm>
        <a:graphic>
          <a:graphicData uri="http://schemas.openxmlformats.org/drawingml/2006/table">
            <a:tbl>
              <a:tblPr firstRow="1" firstCol="1" bandRow="1">
                <a:tableStyleId>{5C22544A-7EE6-4342-B048-85BDC9FD1C3A}</a:tableStyleId>
              </a:tblPr>
              <a:tblGrid>
                <a:gridCol w="1279760">
                  <a:extLst>
                    <a:ext uri="{9D8B030D-6E8A-4147-A177-3AD203B41FA5}">
                      <a16:colId xmlns:a16="http://schemas.microsoft.com/office/drawing/2014/main" val="3364313418"/>
                    </a:ext>
                  </a:extLst>
                </a:gridCol>
                <a:gridCol w="2284887">
                  <a:extLst>
                    <a:ext uri="{9D8B030D-6E8A-4147-A177-3AD203B41FA5}">
                      <a16:colId xmlns:a16="http://schemas.microsoft.com/office/drawing/2014/main" val="74982386"/>
                    </a:ext>
                  </a:extLst>
                </a:gridCol>
                <a:gridCol w="2340852">
                  <a:extLst>
                    <a:ext uri="{9D8B030D-6E8A-4147-A177-3AD203B41FA5}">
                      <a16:colId xmlns:a16="http://schemas.microsoft.com/office/drawing/2014/main" val="1612416491"/>
                    </a:ext>
                  </a:extLst>
                </a:gridCol>
              </a:tblGrid>
              <a:tr h="2638843">
                <a:tc>
                  <a:txBody>
                    <a:bodyPr/>
                    <a:lstStyle/>
                    <a:p>
                      <a:r>
                        <a:rPr lang="en-US" sz="2000" dirty="0">
                          <a:effectLst/>
                        </a:rPr>
                        <a:t>Intern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effectLst/>
                        </a:rPr>
                        <a:t>(Beispiele)</a:t>
                      </a:r>
                    </a:p>
                    <a:p>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pPr algn="ctr"/>
                      <a:r>
                        <a:rPr lang="en-US" sz="2000" dirty="0">
                          <a:effectLst/>
                        </a:rPr>
                        <a:t>Stärken</a:t>
                      </a:r>
                    </a:p>
                    <a:p>
                      <a:pPr algn="ct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Technologischer Fortschritt </a:t>
                      </a:r>
                      <a:r>
                        <a:rPr lang="en-US" sz="1400" b="0" dirty="0">
                          <a:effectLst/>
                          <a:latin typeface="Calibri" panose="020F0502020204030204" pitchFamily="34" charset="0"/>
                          <a:ea typeface="Calibri" panose="020F0502020204030204" pitchFamily="34" charset="0"/>
                          <a:cs typeface="Times New Roman" panose="02020603050405020304" pitchFamily="18" charset="0"/>
                        </a:rPr>
                        <a:t>(z. B. Marktreichweite, Zugänglichkeit und E-Commerce)</a:t>
                      </a:r>
                    </a:p>
                    <a:p>
                      <a:pPr algn="ctr"/>
                      <a:r>
                        <a:rPr lang="en-US" sz="1400" b="1" dirty="0">
                          <a:effectLst/>
                          <a:latin typeface="Calibri" panose="020F0502020204030204" pitchFamily="34" charset="0"/>
                          <a:ea typeface="Calibri" panose="020F0502020204030204" pitchFamily="34" charset="0"/>
                          <a:cs typeface="Times New Roman" panose="02020603050405020304" pitchFamily="18" charset="0"/>
                        </a:rPr>
                        <a:t>Eine enge Beziehung </a:t>
                      </a:r>
                      <a:r>
                        <a:rPr lang="en-US" sz="1400" b="0" dirty="0">
                          <a:effectLst/>
                          <a:latin typeface="Calibri" panose="020F0502020204030204" pitchFamily="34" charset="0"/>
                          <a:ea typeface="Calibri" panose="020F0502020204030204" pitchFamily="34" charset="0"/>
                          <a:cs typeface="Times New Roman" panose="02020603050405020304" pitchFamily="18" charset="0"/>
                        </a:rPr>
                        <a:t>zwischen Tourismusunternehmen und lokalen Behörden</a:t>
                      </a:r>
                      <a:endParaRPr lang="en-IE"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pPr algn="ctr"/>
                      <a:r>
                        <a:rPr lang="de-DE" sz="2000" dirty="0">
                          <a:effectLst/>
                        </a:rPr>
                        <a:t>Schwächen</a:t>
                      </a:r>
                      <a:endParaRPr lang="en-IE" sz="2000" dirty="0">
                        <a:effectLst/>
                      </a:endParaRPr>
                    </a:p>
                    <a:p>
                      <a:pPr algn="ctr">
                        <a:spcBef>
                          <a:spcPts val="0"/>
                        </a:spcBef>
                        <a:spcAft>
                          <a:spcPts val="0"/>
                        </a:spcAft>
                      </a:pPr>
                      <a:endParaRPr lang="en-US" sz="1400" b="0" dirty="0">
                        <a:effectLst/>
                      </a:endParaRPr>
                    </a:p>
                    <a:p>
                      <a:pPr algn="ctr">
                        <a:spcBef>
                          <a:spcPts val="0"/>
                        </a:spcBef>
                        <a:spcAft>
                          <a:spcPts val="0"/>
                        </a:spcAft>
                      </a:pPr>
                      <a:r>
                        <a:rPr lang="en-US" sz="1400" b="0" dirty="0">
                          <a:effectLst/>
                        </a:rPr>
                        <a:t>Unzureichende </a:t>
                      </a:r>
                      <a:r>
                        <a:rPr lang="en-US" sz="1400" b="1" dirty="0">
                          <a:effectLst/>
                        </a:rPr>
                        <a:t>Sicherheitsmaßnahmen</a:t>
                      </a:r>
                      <a:r>
                        <a:rPr lang="en-US" sz="1400" b="0" dirty="0">
                          <a:effectLst/>
                        </a:rPr>
                        <a:t>. </a:t>
                      </a:r>
                    </a:p>
                    <a:p>
                      <a:pPr algn="ctr">
                        <a:spcBef>
                          <a:spcPts val="0"/>
                        </a:spcBef>
                        <a:spcAft>
                          <a:spcPts val="0"/>
                        </a:spcAft>
                      </a:pPr>
                      <a:r>
                        <a:rPr lang="en-US" sz="1400" b="0" dirty="0">
                          <a:effectLst/>
                        </a:rPr>
                        <a:t>Begrenztes </a:t>
                      </a:r>
                      <a:r>
                        <a:rPr lang="en-US" sz="1400" b="1" dirty="0">
                          <a:effectLst/>
                        </a:rPr>
                        <a:t>Krisen-Know-how</a:t>
                      </a:r>
                    </a:p>
                    <a:p>
                      <a:pPr algn="ctr">
                        <a:spcBef>
                          <a:spcPts val="0"/>
                        </a:spcBef>
                        <a:spcAft>
                          <a:spcPts val="0"/>
                        </a:spcAft>
                      </a:pPr>
                      <a:r>
                        <a:rPr lang="en-US" sz="1400" b="0" dirty="0" err="1">
                          <a:effectLst/>
                        </a:rPr>
                        <a:t>Kein</a:t>
                      </a:r>
                      <a:r>
                        <a:rPr lang="en-US" sz="1400" b="0" dirty="0">
                          <a:effectLst/>
                        </a:rPr>
                        <a:t> </a:t>
                      </a:r>
                      <a:r>
                        <a:rPr lang="en-US" sz="1400" b="1" dirty="0" err="1">
                          <a:effectLst/>
                        </a:rPr>
                        <a:t>Krisenmanage-mentzentrum</a:t>
                      </a:r>
                      <a:r>
                        <a:rPr lang="en-US" sz="1400" b="1" dirty="0">
                          <a:effectLst/>
                        </a:rPr>
                        <a:t> </a:t>
                      </a:r>
                    </a:p>
                    <a:p>
                      <a:pPr algn="ctr">
                        <a:spcBef>
                          <a:spcPts val="0"/>
                        </a:spcBef>
                        <a:spcAft>
                          <a:spcPts val="0"/>
                        </a:spcAft>
                      </a:pPr>
                      <a:r>
                        <a:rPr lang="en-US" sz="1400" b="0" dirty="0">
                          <a:effectLst/>
                        </a:rPr>
                        <a:t>In bestimmten Gebieten kann es zu </a:t>
                      </a:r>
                      <a:r>
                        <a:rPr lang="en-US" sz="1400" b="0" dirty="0" err="1">
                          <a:effectLst/>
                        </a:rPr>
                        <a:t>erheblichen</a:t>
                      </a:r>
                      <a:r>
                        <a:rPr lang="en-US" sz="1400" b="0" dirty="0">
                          <a:effectLst/>
                        </a:rPr>
                        <a:t> Über-</a:t>
                      </a:r>
                      <a:r>
                        <a:rPr lang="en-US" sz="1400" b="0" dirty="0" err="1">
                          <a:effectLst/>
                        </a:rPr>
                        <a:t>schwemmungen</a:t>
                      </a:r>
                      <a:r>
                        <a:rPr lang="en-US" sz="1400" b="0" dirty="0">
                          <a:effectLst/>
                        </a:rPr>
                        <a:t> kommen.</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extLst>
                  <a:ext uri="{0D108BD9-81ED-4DB2-BD59-A6C34878D82A}">
                    <a16:rowId xmlns:a16="http://schemas.microsoft.com/office/drawing/2014/main" val="2677713055"/>
                  </a:ext>
                </a:extLst>
              </a:tr>
              <a:tr h="3834083">
                <a:tc>
                  <a:txBody>
                    <a:bodyPr/>
                    <a:lstStyle/>
                    <a:p>
                      <a:r>
                        <a:rPr lang="en-US" sz="2000" b="1" kern="1200" dirty="0">
                          <a:solidFill>
                            <a:schemeClr val="dk1"/>
                          </a:solidFill>
                          <a:effectLst/>
                          <a:latin typeface="Calibri" panose="020F0502020204030204" pitchFamily="34" charset="0"/>
                          <a:cs typeface="Times New Roman" panose="02020603050405020304" pitchFamily="18" charset="0"/>
                        </a:rPr>
                        <a:t>Extern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1" dirty="0">
                          <a:solidFill>
                            <a:srgbClr val="086D6E"/>
                          </a:solidFill>
                          <a:effectLst/>
                        </a:rPr>
                        <a:t>(Beispiele)</a:t>
                      </a:r>
                    </a:p>
                    <a:p>
                      <a:endParaRPr lang="en-IE" sz="20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solidFill>
                      <a:srgbClr val="CCD4D5"/>
                    </a:solidFill>
                  </a:tcPr>
                </a:tc>
                <a:tc>
                  <a:txBody>
                    <a:bodyPr/>
                    <a:lstStyle/>
                    <a:p>
                      <a:r>
                        <a:rPr lang="en-US" sz="2000" b="1" dirty="0">
                          <a:effectLst/>
                        </a:rPr>
                        <a:t>Möglichkeiten</a:t>
                      </a:r>
                    </a:p>
                    <a:p>
                      <a:r>
                        <a:rPr lang="en-US" sz="1400" b="0" dirty="0">
                          <a:effectLst/>
                        </a:rPr>
                        <a:t>Entwicklung einer </a:t>
                      </a:r>
                      <a:r>
                        <a:rPr lang="en-US" sz="1400" b="1" dirty="0">
                          <a:effectLst/>
                        </a:rPr>
                        <a:t>Kartierung von </a:t>
                      </a:r>
                      <a:r>
                        <a:rPr lang="en-US" sz="1400" b="1" dirty="0" err="1">
                          <a:effectLst/>
                        </a:rPr>
                        <a:t>Überschwemmungs-gebieten</a:t>
                      </a:r>
                      <a:r>
                        <a:rPr lang="en-US" sz="1400" b="1" dirty="0">
                          <a:effectLst/>
                        </a:rPr>
                        <a:t> </a:t>
                      </a:r>
                      <a:r>
                        <a:rPr lang="en-US" sz="1400" b="0" dirty="0">
                          <a:effectLst/>
                        </a:rPr>
                        <a:t>für den Tourismus und Prüfung, wie diese verwaltet oder entschärft werden können</a:t>
                      </a:r>
                    </a:p>
                    <a:p>
                      <a:endParaRPr lang="en-US" sz="1400" b="0" dirty="0">
                        <a:effectLst/>
                      </a:endParaRPr>
                    </a:p>
                    <a:p>
                      <a:r>
                        <a:rPr lang="en-US" sz="1400" b="0" dirty="0">
                          <a:effectLst/>
                        </a:rPr>
                        <a:t>Einrichtung eines </a:t>
                      </a:r>
                      <a:r>
                        <a:rPr lang="en-US" sz="1400" b="1" dirty="0">
                          <a:effectLst/>
                        </a:rPr>
                        <a:t>Krisenmanagement-Teams und -Zentrums</a:t>
                      </a:r>
                      <a:r>
                        <a:rPr lang="en-US" sz="1400" b="0" dirty="0">
                          <a:effectLst/>
                        </a:rPr>
                        <a:t>, um Fähigkeiten </a:t>
                      </a:r>
                      <a:r>
                        <a:rPr lang="en-US" sz="1400" b="0" dirty="0" err="1">
                          <a:effectLst/>
                        </a:rPr>
                        <a:t>zu</a:t>
                      </a:r>
                      <a:r>
                        <a:rPr lang="en-US" sz="1400" b="0" dirty="0">
                          <a:effectLst/>
                        </a:rPr>
                        <a:t> </a:t>
                      </a:r>
                      <a:r>
                        <a:rPr lang="en-US" sz="1400" b="0" dirty="0" err="1">
                          <a:effectLst/>
                        </a:rPr>
                        <a:t>entwickeln</a:t>
                      </a:r>
                      <a:r>
                        <a:rPr lang="en-US" sz="1400" b="0" dirty="0">
                          <a:effectLst/>
                        </a:rPr>
                        <a:t> und ein gemeinsames Ziel zu erreichen, um auf eine Krise zu reagieren </a:t>
                      </a:r>
                    </a:p>
                    <a:p>
                      <a:endParaRPr lang="en-US" sz="1400" b="0" dirty="0">
                        <a:effectLst/>
                      </a:endParaRPr>
                    </a:p>
                    <a:p>
                      <a:r>
                        <a:rPr lang="en-US" sz="1400" b="0" dirty="0">
                          <a:effectLst/>
                        </a:rPr>
                        <a:t>Stärkung der regionalen Kapazitäten durch Analyse der vorhandenen Krisenressourcen durch </a:t>
                      </a:r>
                      <a:r>
                        <a:rPr lang="en-US" sz="1400" b="1" dirty="0">
                          <a:effectLst/>
                        </a:rPr>
                        <a:t>Auditing </a:t>
                      </a:r>
                      <a:r>
                        <a:rPr lang="en-US" sz="1400" b="0" dirty="0">
                          <a:effectLst/>
                        </a:rPr>
                        <a:t>der Region</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tc>
                <a:tc>
                  <a:txBody>
                    <a:bodyPr/>
                    <a:lstStyle/>
                    <a:p>
                      <a:r>
                        <a:rPr lang="en-US" sz="2000" b="1" dirty="0">
                          <a:effectLst/>
                        </a:rPr>
                        <a:t>Bedrohungen </a:t>
                      </a:r>
                    </a:p>
                    <a:p>
                      <a:pPr>
                        <a:spcBef>
                          <a:spcPts val="600"/>
                        </a:spcBef>
                        <a:spcAft>
                          <a:spcPts val="600"/>
                        </a:spcAft>
                      </a:pPr>
                      <a:r>
                        <a:rPr lang="en-US" sz="1400" b="0" dirty="0" err="1">
                          <a:effectLst/>
                        </a:rPr>
                        <a:t>Keine</a:t>
                      </a:r>
                      <a:r>
                        <a:rPr lang="en-US" sz="1400" b="0" dirty="0">
                          <a:effectLst/>
                        </a:rPr>
                        <a:t> </a:t>
                      </a:r>
                      <a:r>
                        <a:rPr lang="en-US" sz="1400" b="1" dirty="0" err="1">
                          <a:effectLst/>
                        </a:rPr>
                        <a:t>Krisenmanagement-pläne</a:t>
                      </a:r>
                      <a:r>
                        <a:rPr lang="en-US" sz="1400" b="1" dirty="0">
                          <a:effectLst/>
                        </a:rPr>
                        <a:t> </a:t>
                      </a:r>
                      <a:r>
                        <a:rPr lang="en-US" sz="1400" b="0" dirty="0">
                          <a:effectLst/>
                        </a:rPr>
                        <a:t>vorhanden, um z. B. Infrastrukturausfälle oder Umweltschäden zu bewältigen</a:t>
                      </a:r>
                    </a:p>
                    <a:p>
                      <a:pPr>
                        <a:spcBef>
                          <a:spcPts val="600"/>
                        </a:spcBef>
                        <a:spcAft>
                          <a:spcPts val="600"/>
                        </a:spcAft>
                      </a:pPr>
                      <a:r>
                        <a:rPr lang="en-US" sz="1400" b="1" dirty="0">
                          <a:effectLst/>
                        </a:rPr>
                        <a:t>Verleugnende Einstellungen und Verhaltensweisen </a:t>
                      </a:r>
                      <a:r>
                        <a:rPr lang="en-US" sz="1400" b="0" dirty="0">
                          <a:effectLst/>
                        </a:rPr>
                        <a:t>gegenüber potenziellen Krisen - kein Verständnis für potenzielle Bedrohungen</a:t>
                      </a:r>
                    </a:p>
                    <a:p>
                      <a:pPr>
                        <a:spcBef>
                          <a:spcPts val="0"/>
                        </a:spcBef>
                        <a:spcAft>
                          <a:spcPts val="0"/>
                        </a:spcAft>
                      </a:pPr>
                      <a:r>
                        <a:rPr lang="en-US" sz="1400" b="1" dirty="0">
                          <a:effectLst/>
                        </a:rPr>
                        <a:t>Kein Notfallplan oder -konzept für z. </a:t>
                      </a:r>
                      <a:r>
                        <a:rPr lang="en-US" sz="1400" b="0" dirty="0">
                          <a:effectLst/>
                        </a:rPr>
                        <a:t>B. Überfüllung, langfristige Schließungen, erhöhte Kriminalität oder mögliche </a:t>
                      </a:r>
                      <a:r>
                        <a:rPr lang="en-US" sz="1400" b="0" kern="1200" dirty="0">
                          <a:solidFill>
                            <a:schemeClr val="dk1"/>
                          </a:solidFill>
                          <a:effectLst/>
                          <a:latin typeface="+mn-lt"/>
                          <a:ea typeface="+mn-ea"/>
                          <a:cs typeface="+mn-cs"/>
                        </a:rPr>
                        <a:t>Sicherheitsprobleme, z. B. Terrorismus </a:t>
                      </a:r>
                      <a:endParaRPr lang="en-IE" sz="1400" b="0" kern="1200" dirty="0">
                        <a:solidFill>
                          <a:schemeClr val="dk1"/>
                        </a:solidFill>
                        <a:effectLst/>
                        <a:latin typeface="+mn-lt"/>
                        <a:ea typeface="+mn-ea"/>
                        <a:cs typeface="+mn-cs"/>
                      </a:endParaRPr>
                    </a:p>
                  </a:txBody>
                  <a:tcPr marL="58802" marR="58802" marT="0" marB="0"/>
                </a:tc>
                <a:extLst>
                  <a:ext uri="{0D108BD9-81ED-4DB2-BD59-A6C34878D82A}">
                    <a16:rowId xmlns:a16="http://schemas.microsoft.com/office/drawing/2014/main" val="654729725"/>
                  </a:ext>
                </a:extLst>
              </a:tr>
              <a:tr h="432892">
                <a:tc>
                  <a:txBody>
                    <a:bodyPr/>
                    <a:lstStyle/>
                    <a:p>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8802" marR="58802" marT="0" marB="0" anchor="ctr">
                    <a:solidFill>
                      <a:schemeClr val="bg1"/>
                    </a:solidFill>
                  </a:tcPr>
                </a:tc>
                <a:tc>
                  <a:txBody>
                    <a:bodyPr/>
                    <a:lstStyle/>
                    <a:p>
                      <a:r>
                        <a:rPr lang="en-IE" sz="2000" b="1" dirty="0">
                          <a:solidFill>
                            <a:srgbClr val="F27954"/>
                          </a:solidFill>
                          <a:effectLst/>
                          <a:latin typeface="Calibri" panose="020F0502020204030204" pitchFamily="34" charset="0"/>
                          <a:ea typeface="Calibri" panose="020F0502020204030204" pitchFamily="34" charset="0"/>
                          <a:cs typeface="Times New Roman" panose="02020603050405020304" pitchFamily="18" charset="0"/>
                        </a:rPr>
                        <a:t>Positiv</a:t>
                      </a:r>
                    </a:p>
                  </a:txBody>
                  <a:tcPr marL="58802" marR="58802" marT="0" marB="0">
                    <a:solidFill>
                      <a:schemeClr val="bg1"/>
                    </a:solidFill>
                  </a:tcPr>
                </a:tc>
                <a:tc>
                  <a:txBody>
                    <a:bodyPr/>
                    <a:lstStyle/>
                    <a:p>
                      <a:pPr>
                        <a:spcBef>
                          <a:spcPts val="600"/>
                        </a:spcBef>
                        <a:spcAft>
                          <a:spcPts val="600"/>
                        </a:spcAft>
                      </a:pPr>
                      <a:r>
                        <a:rPr lang="en-IE" sz="2000" b="1" dirty="0">
                          <a:solidFill>
                            <a:srgbClr val="F27954"/>
                          </a:solidFill>
                          <a:effectLst/>
                          <a:latin typeface="Calibri" panose="020F0502020204030204" pitchFamily="34" charset="0"/>
                          <a:ea typeface="Calibri" panose="020F0502020204030204" pitchFamily="34" charset="0"/>
                          <a:cs typeface="Times New Roman" panose="02020603050405020304" pitchFamily="18" charset="0"/>
                        </a:rPr>
                        <a:t>Negativ </a:t>
                      </a:r>
                    </a:p>
                  </a:txBody>
                  <a:tcPr marL="58802" marR="58802" marT="0" marB="0">
                    <a:solidFill>
                      <a:schemeClr val="bg1"/>
                    </a:solidFill>
                  </a:tcPr>
                </a:tc>
                <a:extLst>
                  <a:ext uri="{0D108BD9-81ED-4DB2-BD59-A6C34878D82A}">
                    <a16:rowId xmlns:a16="http://schemas.microsoft.com/office/drawing/2014/main" val="2665959969"/>
                  </a:ext>
                </a:extLst>
              </a:tr>
            </a:tbl>
          </a:graphicData>
        </a:graphic>
      </p:graphicFrame>
    </p:spTree>
    <p:extLst>
      <p:ext uri="{BB962C8B-B14F-4D97-AF65-F5344CB8AC3E}">
        <p14:creationId xmlns:p14="http://schemas.microsoft.com/office/powerpoint/2010/main" val="3589760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168927D3-D01B-A5CB-FE3C-861EBBEAA238}"/>
              </a:ext>
            </a:extLst>
          </p:cNvPr>
          <p:cNvSpPr/>
          <p:nvPr/>
        </p:nvSpPr>
        <p:spPr>
          <a:xfrm>
            <a:off x="1" y="1481525"/>
            <a:ext cx="5302050" cy="2423988"/>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777179" y="183000"/>
            <a:ext cx="6186221" cy="3722513"/>
          </a:xfrm>
        </p:spPr>
        <p:txBody>
          <a:bodyPr/>
          <a:lstStyle/>
          <a:p>
            <a:pPr algn="l" rtl="0" fontAlgn="base"/>
            <a:r>
              <a:rPr lang="en-GB" sz="2200" b="0" i="0" dirty="0">
                <a:solidFill>
                  <a:srgbClr val="455264"/>
                </a:solidFill>
                <a:effectLst/>
              </a:rPr>
              <a:t>Der KMZ-Manager ist für die Ausarbeitung des späteren </a:t>
            </a:r>
            <a:r>
              <a:rPr lang="en-GB" sz="2200" b="1" dirty="0" err="1">
                <a:solidFill>
                  <a:srgbClr val="F27954"/>
                </a:solidFill>
              </a:rPr>
              <a:t>Krisenmanagementplans</a:t>
            </a:r>
            <a:r>
              <a:rPr lang="en-GB" sz="2200" b="1" dirty="0">
                <a:solidFill>
                  <a:srgbClr val="F27954"/>
                </a:solidFill>
              </a:rPr>
              <a:t> (KMP) </a:t>
            </a:r>
            <a:r>
              <a:rPr lang="en-GB" sz="2200" b="0" i="0" dirty="0">
                <a:solidFill>
                  <a:srgbClr val="455264"/>
                </a:solidFill>
                <a:effectLst/>
              </a:rPr>
              <a:t>von </a:t>
            </a:r>
            <a:r>
              <a:rPr lang="en-GB" sz="2200" b="0" i="0" dirty="0" err="1">
                <a:solidFill>
                  <a:srgbClr val="455264"/>
                </a:solidFill>
                <a:effectLst/>
              </a:rPr>
              <a:t>entscheidender</a:t>
            </a:r>
            <a:r>
              <a:rPr lang="en-GB" sz="2200" b="0" i="0" dirty="0">
                <a:solidFill>
                  <a:srgbClr val="455264"/>
                </a:solidFill>
                <a:effectLst/>
              </a:rPr>
              <a:t> </a:t>
            </a:r>
            <a:r>
              <a:rPr lang="en-GB" sz="2200" b="0" i="0" dirty="0" err="1">
                <a:solidFill>
                  <a:srgbClr val="455264"/>
                </a:solidFill>
                <a:effectLst/>
              </a:rPr>
              <a:t>Bedeutung</a:t>
            </a:r>
            <a:r>
              <a:rPr lang="en-GB" sz="2200" b="0" i="0" dirty="0">
                <a:solidFill>
                  <a:srgbClr val="455264"/>
                </a:solidFill>
                <a:effectLst/>
              </a:rPr>
              <a:t>.</a:t>
            </a:r>
            <a:r>
              <a:rPr lang="en-GB" sz="2200" b="1" dirty="0">
                <a:solidFill>
                  <a:srgbClr val="F27954"/>
                </a:solidFill>
              </a:rPr>
              <a:t> </a:t>
            </a:r>
            <a:r>
              <a:rPr lang="en-GB" sz="2200" dirty="0">
                <a:solidFill>
                  <a:srgbClr val="455264"/>
                </a:solidFill>
              </a:rPr>
              <a:t>Schließlich wird er den Plan verwalten. </a:t>
            </a:r>
          </a:p>
          <a:p>
            <a:pPr algn="l" rtl="0" fontAlgn="base"/>
            <a:r>
              <a:rPr lang="en-GB" sz="2200" dirty="0">
                <a:solidFill>
                  <a:srgbClr val="455264"/>
                </a:solidFill>
              </a:rPr>
              <a:t>Er </a:t>
            </a:r>
            <a:r>
              <a:rPr lang="en-GB" sz="2200" dirty="0" err="1">
                <a:solidFill>
                  <a:srgbClr val="455264"/>
                </a:solidFill>
              </a:rPr>
              <a:t>kann</a:t>
            </a:r>
            <a:r>
              <a:rPr lang="en-GB" sz="2200" dirty="0">
                <a:solidFill>
                  <a:srgbClr val="455264"/>
                </a:solidFill>
              </a:rPr>
              <a:t> </a:t>
            </a:r>
            <a:r>
              <a:rPr lang="en-GB" sz="2200" dirty="0" err="1">
                <a:solidFill>
                  <a:srgbClr val="455264"/>
                </a:solidFill>
              </a:rPr>
              <a:t>dabei</a:t>
            </a:r>
            <a:r>
              <a:rPr lang="en-GB" sz="2200" dirty="0">
                <a:solidFill>
                  <a:srgbClr val="455264"/>
                </a:solidFill>
              </a:rPr>
              <a:t> helfen, </a:t>
            </a:r>
            <a:r>
              <a:rPr lang="en-GB" sz="2200" b="1" dirty="0" err="1">
                <a:solidFill>
                  <a:srgbClr val="F27954"/>
                </a:solidFill>
              </a:rPr>
              <a:t>beide</a:t>
            </a:r>
            <a:r>
              <a:rPr lang="en-GB" sz="2200" b="1" dirty="0">
                <a:solidFill>
                  <a:srgbClr val="F27954"/>
                </a:solidFill>
              </a:rPr>
              <a:t> </a:t>
            </a:r>
            <a:r>
              <a:rPr lang="en-GB" sz="2200" b="1" dirty="0" err="1">
                <a:solidFill>
                  <a:srgbClr val="F27954"/>
                </a:solidFill>
              </a:rPr>
              <a:t>Dokumente</a:t>
            </a:r>
            <a:r>
              <a:rPr lang="en-GB" sz="2200" b="1" dirty="0">
                <a:solidFill>
                  <a:srgbClr val="F27954"/>
                </a:solidFill>
              </a:rPr>
              <a:t> (KMS und KMP) </a:t>
            </a:r>
            <a:r>
              <a:rPr lang="en-GB" sz="2200" b="1" dirty="0" err="1">
                <a:solidFill>
                  <a:srgbClr val="F27954"/>
                </a:solidFill>
              </a:rPr>
              <a:t>aufeinander</a:t>
            </a:r>
            <a:r>
              <a:rPr lang="en-GB" sz="2200" b="1" dirty="0">
                <a:solidFill>
                  <a:srgbClr val="F27954"/>
                </a:solidFill>
              </a:rPr>
              <a:t> </a:t>
            </a:r>
            <a:r>
              <a:rPr lang="en-GB" sz="2200" b="1" dirty="0" err="1">
                <a:solidFill>
                  <a:srgbClr val="F27954"/>
                </a:solidFill>
              </a:rPr>
              <a:t>abzustimmen</a:t>
            </a:r>
            <a:r>
              <a:rPr lang="en-GB" sz="2200" b="1" dirty="0">
                <a:solidFill>
                  <a:srgbClr val="F27954"/>
                </a:solidFill>
              </a:rPr>
              <a:t> </a:t>
            </a:r>
            <a:r>
              <a:rPr lang="en-GB" sz="2200" dirty="0">
                <a:solidFill>
                  <a:srgbClr val="455264"/>
                </a:solidFill>
              </a:rPr>
              <a:t>und </a:t>
            </a:r>
            <a:r>
              <a:rPr lang="en-GB" sz="2200" dirty="0" err="1">
                <a:solidFill>
                  <a:srgbClr val="455264"/>
                </a:solidFill>
              </a:rPr>
              <a:t>Prioritäten</a:t>
            </a:r>
            <a:r>
              <a:rPr lang="en-GB" sz="2200" dirty="0">
                <a:solidFill>
                  <a:srgbClr val="455264"/>
                </a:solidFill>
              </a:rPr>
              <a:t> und Ziele des KMS mit den Abläufen, Maßnahmen, Verfahren und Taktiken des KMP in </a:t>
            </a:r>
            <a:r>
              <a:rPr lang="en-GB" sz="2200" dirty="0" err="1">
                <a:solidFill>
                  <a:srgbClr val="455264"/>
                </a:solidFill>
              </a:rPr>
              <a:t>Einklang</a:t>
            </a:r>
            <a:r>
              <a:rPr lang="en-GB" sz="2200" dirty="0">
                <a:solidFill>
                  <a:srgbClr val="455264"/>
                </a:solidFill>
              </a:rPr>
              <a:t> </a:t>
            </a:r>
            <a:r>
              <a:rPr lang="en-GB" sz="2200" dirty="0" err="1">
                <a:solidFill>
                  <a:srgbClr val="455264"/>
                </a:solidFill>
              </a:rPr>
              <a:t>zu</a:t>
            </a:r>
            <a:r>
              <a:rPr lang="en-GB" sz="2200" dirty="0">
                <a:solidFill>
                  <a:srgbClr val="455264"/>
                </a:solidFill>
              </a:rPr>
              <a:t> </a:t>
            </a:r>
            <a:r>
              <a:rPr lang="en-GB" sz="2200" dirty="0" err="1">
                <a:solidFill>
                  <a:srgbClr val="455264"/>
                </a:solidFill>
              </a:rPr>
              <a:t>bringen</a:t>
            </a:r>
            <a:r>
              <a:rPr lang="en-GB" sz="2200" dirty="0">
                <a:solidFill>
                  <a:srgbClr val="455264"/>
                </a:solidFill>
              </a:rPr>
              <a:t>. </a:t>
            </a:r>
          </a:p>
          <a:p>
            <a:pPr algn="l" rtl="0" fontAlgn="base"/>
            <a:r>
              <a:rPr lang="en-GB" sz="2200" dirty="0">
                <a:solidFill>
                  <a:srgbClr val="455264"/>
                </a:solidFill>
              </a:rPr>
              <a:t>Je nach den strategischen Zielen des KMS werden der KMZ-Manager und das KMZ-Team </a:t>
            </a:r>
            <a:r>
              <a:rPr lang="en-GB" sz="2200" b="1" dirty="0">
                <a:solidFill>
                  <a:srgbClr val="F27954"/>
                </a:solidFill>
              </a:rPr>
              <a:t>häufig in irgendeiner Phase oder auf irgendeiner Ebene an der Unterstützung des KMS beteiligt sein.</a:t>
            </a:r>
          </a:p>
          <a:p>
            <a:pPr algn="l" fontAlgn="base"/>
            <a:r>
              <a:rPr lang="en-GB" sz="2200" dirty="0">
                <a:solidFill>
                  <a:srgbClr val="455264"/>
                </a:solidFill>
              </a:rPr>
              <a:t>Die Einbeziehung des KMZ-Managers hilft </a:t>
            </a:r>
            <a:r>
              <a:rPr lang="en-GB" sz="2200" dirty="0" err="1">
                <a:solidFill>
                  <a:srgbClr val="455264"/>
                </a:solidFill>
              </a:rPr>
              <a:t>dem</a:t>
            </a:r>
            <a:r>
              <a:rPr lang="en-GB" sz="2200" dirty="0">
                <a:solidFill>
                  <a:srgbClr val="455264"/>
                </a:solidFill>
              </a:rPr>
              <a:t> KMS-Team zu </a:t>
            </a:r>
            <a:r>
              <a:rPr lang="en-GB" sz="2200" b="1" dirty="0">
                <a:solidFill>
                  <a:srgbClr val="F27954"/>
                </a:solidFill>
              </a:rPr>
              <a:t>verstehen, was das KMZ </a:t>
            </a:r>
            <a:r>
              <a:rPr lang="en-GB" sz="2200" dirty="0">
                <a:solidFill>
                  <a:srgbClr val="455264"/>
                </a:solidFill>
              </a:rPr>
              <a:t>an</a:t>
            </a:r>
            <a:r>
              <a:rPr lang="en-GB" sz="2200" b="1" dirty="0">
                <a:solidFill>
                  <a:srgbClr val="F27954"/>
                </a:solidFill>
              </a:rPr>
              <a:t> </a:t>
            </a:r>
            <a:r>
              <a:rPr lang="en-GB" sz="2200" b="0" i="0" dirty="0">
                <a:solidFill>
                  <a:srgbClr val="455264"/>
                </a:solidFill>
                <a:effectLst/>
              </a:rPr>
              <a:t>Ressourcen und Unterstützung </a:t>
            </a:r>
            <a:r>
              <a:rPr lang="en-GB" sz="2200" b="1" i="0" dirty="0">
                <a:solidFill>
                  <a:srgbClr val="F27954"/>
                </a:solidFill>
                <a:effectLst/>
              </a:rPr>
              <a:t>benötigt</a:t>
            </a:r>
            <a:r>
              <a:rPr lang="en-GB" sz="2200" b="0" i="0" dirty="0">
                <a:solidFill>
                  <a:srgbClr val="455264"/>
                </a:solidFill>
                <a:effectLst/>
              </a:rPr>
              <a:t>. </a:t>
            </a:r>
            <a:r>
              <a:rPr lang="en-GB" sz="2200" dirty="0" err="1">
                <a:solidFill>
                  <a:srgbClr val="455264"/>
                </a:solidFill>
              </a:rPr>
              <a:t>Andere</a:t>
            </a:r>
            <a:r>
              <a:rPr lang="en-GB" sz="2200" dirty="0">
                <a:solidFill>
                  <a:srgbClr val="455264"/>
                </a:solidFill>
              </a:rPr>
              <a:t> </a:t>
            </a:r>
            <a:r>
              <a:rPr lang="en-GB" sz="2200" b="1" dirty="0">
                <a:solidFill>
                  <a:srgbClr val="F27954"/>
                </a:solidFill>
              </a:rPr>
              <a:t>einschlägige </a:t>
            </a:r>
            <a:r>
              <a:rPr lang="en-GB" sz="2200" b="1" i="0" dirty="0">
                <a:solidFill>
                  <a:srgbClr val="F27954"/>
                </a:solidFill>
                <a:effectLst/>
              </a:rPr>
              <a:t>Tourismusexperten und Planer </a:t>
            </a:r>
            <a:r>
              <a:rPr lang="en-GB" sz="2200" b="0" i="0" dirty="0">
                <a:solidFill>
                  <a:srgbClr val="455264"/>
                </a:solidFill>
                <a:effectLst/>
              </a:rPr>
              <a:t>sollten in die </a:t>
            </a:r>
            <a:r>
              <a:rPr lang="en-GB" sz="2200" dirty="0">
                <a:solidFill>
                  <a:srgbClr val="455264"/>
                </a:solidFill>
              </a:rPr>
              <a:t>Entwicklung der Strategie </a:t>
            </a:r>
            <a:r>
              <a:rPr lang="en-GB" sz="2200" b="0" i="0" dirty="0">
                <a:solidFill>
                  <a:srgbClr val="455264"/>
                </a:solidFill>
                <a:effectLst/>
              </a:rPr>
              <a:t>einbezogen werden</a:t>
            </a:r>
            <a:r>
              <a:rPr lang="en-GB" sz="2200" dirty="0">
                <a:solidFill>
                  <a:srgbClr val="455264"/>
                </a:solidFill>
              </a:rPr>
              <a:t>, wenn es um ihre Strategien geht, z. B. </a:t>
            </a:r>
            <a:r>
              <a:rPr lang="en-GB" sz="2200" b="0" i="0" dirty="0" err="1">
                <a:solidFill>
                  <a:srgbClr val="455264"/>
                </a:solidFill>
                <a:effectLst/>
              </a:rPr>
              <a:t>Raumplaner</a:t>
            </a:r>
            <a:r>
              <a:rPr lang="en-GB" sz="2200" b="0" i="0" dirty="0">
                <a:solidFill>
                  <a:srgbClr val="455264"/>
                </a:solidFill>
                <a:effectLst/>
              </a:rPr>
              <a:t>.</a:t>
            </a:r>
            <a:endParaRPr lang="en-GB" sz="2200" dirty="0">
              <a:solidFill>
                <a:srgbClr val="455264"/>
              </a:solidFill>
            </a:endParaRPr>
          </a:p>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282735"/>
            <a:ext cx="4662248" cy="6122894"/>
          </a:xfrm>
        </p:spPr>
        <p:txBody>
          <a:bodyPr>
            <a:normAutofit lnSpcReduction="10000"/>
          </a:bodyPr>
          <a:lstStyle/>
          <a:p>
            <a:pPr>
              <a:lnSpc>
                <a:spcPct val="120000"/>
              </a:lnSpc>
              <a:spcBef>
                <a:spcPts val="0"/>
              </a:spcBef>
            </a:pPr>
            <a:r>
              <a:rPr lang="en-GB" sz="4600" b="1" dirty="0"/>
              <a:t>Schritt 2 </a:t>
            </a:r>
            <a:endParaRPr lang="en-GB" sz="4600" b="1" i="0" dirty="0">
              <a:effectLst/>
            </a:endParaRPr>
          </a:p>
          <a:p>
            <a:pPr>
              <a:spcBef>
                <a:spcPts val="0"/>
              </a:spcBef>
            </a:pPr>
            <a:endParaRPr lang="en-GB" sz="3400" dirty="0">
              <a:solidFill>
                <a:srgbClr val="086D6E"/>
              </a:solidFill>
            </a:endParaRPr>
          </a:p>
          <a:p>
            <a:pPr algn="l" rtl="0" fontAlgn="base"/>
            <a:r>
              <a:rPr lang="en-IE" dirty="0">
                <a:solidFill>
                  <a:schemeClr val="bg1"/>
                </a:solidFill>
              </a:rPr>
              <a:t>Bilden Sie </a:t>
            </a:r>
            <a:r>
              <a:rPr lang="en-IE" dirty="0" err="1">
                <a:solidFill>
                  <a:schemeClr val="bg1"/>
                </a:solidFill>
              </a:rPr>
              <a:t>ein</a:t>
            </a:r>
            <a:r>
              <a:rPr lang="en-IE" dirty="0">
                <a:solidFill>
                  <a:schemeClr val="bg1"/>
                </a:solidFill>
              </a:rPr>
              <a:t> </a:t>
            </a:r>
            <a:r>
              <a:rPr lang="en-IE" dirty="0" err="1">
                <a:solidFill>
                  <a:schemeClr val="bg1"/>
                </a:solidFill>
              </a:rPr>
              <a:t>Krisenmanagement-zentrum</a:t>
            </a:r>
            <a:r>
              <a:rPr lang="en-IE" dirty="0">
                <a:solidFill>
                  <a:schemeClr val="bg1"/>
                </a:solidFill>
              </a:rPr>
              <a:t> mit einem Manager und </a:t>
            </a:r>
            <a:r>
              <a:rPr lang="en-IE" dirty="0" err="1">
                <a:solidFill>
                  <a:schemeClr val="bg1"/>
                </a:solidFill>
              </a:rPr>
              <a:t>einem</a:t>
            </a:r>
            <a:r>
              <a:rPr lang="en-IE" dirty="0">
                <a:solidFill>
                  <a:schemeClr val="bg1"/>
                </a:solidFill>
              </a:rPr>
              <a:t> Team</a:t>
            </a:r>
          </a:p>
          <a:p>
            <a:pPr>
              <a:spcBef>
                <a:spcPts val="0"/>
              </a:spcBef>
            </a:pPr>
            <a:endParaRPr lang="en-IE" dirty="0">
              <a:solidFill>
                <a:srgbClr val="086D6E"/>
              </a:solidFill>
            </a:endParaRPr>
          </a:p>
          <a:p>
            <a:pPr>
              <a:spcBef>
                <a:spcPts val="0"/>
              </a:spcBef>
            </a:pPr>
            <a:r>
              <a:rPr lang="en-GB" sz="2400" b="0" i="1" dirty="0">
                <a:effectLst/>
              </a:rPr>
              <a:t>Ein </a:t>
            </a:r>
            <a:r>
              <a:rPr lang="en-GB" sz="2400" b="0" i="1" dirty="0" err="1">
                <a:effectLst/>
              </a:rPr>
              <a:t>regionaler</a:t>
            </a:r>
            <a:r>
              <a:rPr lang="en-GB" sz="2400" b="0" i="1" dirty="0">
                <a:effectLst/>
              </a:rPr>
              <a:t> </a:t>
            </a:r>
            <a:r>
              <a:rPr lang="en-GB" sz="2400" i="1" dirty="0"/>
              <a:t>Leiter der </a:t>
            </a:r>
            <a:r>
              <a:rPr lang="en-GB" sz="2400" i="1" dirty="0" err="1"/>
              <a:t>Krisenstrategie</a:t>
            </a:r>
            <a:r>
              <a:rPr lang="en-GB" sz="2400" i="1" dirty="0"/>
              <a:t> </a:t>
            </a:r>
            <a:r>
              <a:rPr lang="en-GB" sz="2400" b="0" i="1" dirty="0" err="1">
                <a:effectLst/>
              </a:rPr>
              <a:t>benötigt</a:t>
            </a:r>
            <a:r>
              <a:rPr lang="en-GB" sz="2400" b="0" i="1" dirty="0">
                <a:effectLst/>
              </a:rPr>
              <a:t> die </a:t>
            </a:r>
            <a:r>
              <a:rPr lang="en-GB" sz="2400" b="0" i="1" dirty="0" err="1">
                <a:effectLst/>
              </a:rPr>
              <a:t>Unterstützung</a:t>
            </a:r>
            <a:r>
              <a:rPr lang="en-GB" sz="2400" b="0" i="1" dirty="0">
                <a:effectLst/>
              </a:rPr>
              <a:t> </a:t>
            </a:r>
            <a:r>
              <a:rPr lang="en-GB" sz="2400" b="0" i="1" dirty="0" err="1">
                <a:effectLst/>
              </a:rPr>
              <a:t>eines</a:t>
            </a:r>
            <a:r>
              <a:rPr lang="en-GB" sz="2400" b="0" i="1" dirty="0">
                <a:effectLst/>
              </a:rPr>
              <a:t> </a:t>
            </a:r>
            <a:r>
              <a:rPr lang="en-GB" sz="2400" b="0" i="1" dirty="0" err="1">
                <a:effectLst/>
              </a:rPr>
              <a:t>regionalen</a:t>
            </a:r>
            <a:r>
              <a:rPr lang="en-GB" sz="2400" b="0" i="1" dirty="0">
                <a:effectLst/>
              </a:rPr>
              <a:t> </a:t>
            </a:r>
            <a:r>
              <a:rPr lang="en-GB" sz="2400" i="1" dirty="0">
                <a:effectLst/>
              </a:rPr>
              <a:t>Managers </a:t>
            </a:r>
            <a:r>
              <a:rPr lang="en-GB" sz="2400" b="0" i="1" dirty="0">
                <a:effectLst/>
              </a:rPr>
              <a:t>des </a:t>
            </a:r>
            <a:r>
              <a:rPr lang="en-GB" sz="2400" i="1" dirty="0" err="1">
                <a:effectLst/>
              </a:rPr>
              <a:t>Krisenmanagement-zentrums</a:t>
            </a:r>
            <a:r>
              <a:rPr lang="en-GB" sz="2400" i="1" dirty="0"/>
              <a:t>, um </a:t>
            </a:r>
            <a:r>
              <a:rPr lang="en-GB" sz="2400" i="1" dirty="0" err="1"/>
              <a:t>strategische</a:t>
            </a:r>
            <a:r>
              <a:rPr lang="en-GB" sz="2400" i="1" dirty="0"/>
              <a:t> </a:t>
            </a:r>
            <a:r>
              <a:rPr lang="en-GB" sz="2400" i="1" dirty="0" err="1"/>
              <a:t>Prioritäten</a:t>
            </a:r>
            <a:r>
              <a:rPr lang="en-GB" sz="2400" i="1" dirty="0"/>
              <a:t> und </a:t>
            </a:r>
            <a:r>
              <a:rPr lang="en-GB" sz="2400" i="1" dirty="0" err="1">
                <a:effectLst/>
              </a:rPr>
              <a:t>Ziele</a:t>
            </a:r>
            <a:r>
              <a:rPr lang="en-GB" sz="2400" i="1" dirty="0">
                <a:effectLst/>
              </a:rPr>
              <a:t> </a:t>
            </a:r>
            <a:r>
              <a:rPr lang="en-GB" sz="2400" i="1" dirty="0" err="1"/>
              <a:t>auszuführen</a:t>
            </a:r>
            <a:r>
              <a:rPr lang="en-GB" sz="2400" i="1" dirty="0"/>
              <a:t>. </a:t>
            </a:r>
            <a:r>
              <a:rPr lang="en-GB" sz="2400" i="1" dirty="0" err="1"/>
              <a:t>zusetzen</a:t>
            </a:r>
            <a:r>
              <a:rPr lang="en-GB" sz="2400" i="1" dirty="0">
                <a:effectLst/>
              </a:rPr>
              <a:t>. </a:t>
            </a: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646331"/>
          </a:xfrm>
          <a:prstGeom prst="rect">
            <a:avLst/>
          </a:prstGeom>
          <a:solidFill>
            <a:srgbClr val="086D6E"/>
          </a:solidFill>
        </p:spPr>
        <p:txBody>
          <a:bodyPr wrap="square" rtlCol="0">
            <a:spAutoFit/>
          </a:bodyPr>
          <a:lstStyle/>
          <a:p>
            <a:pPr algn="ctr"/>
            <a:r>
              <a:rPr lang="en-GB" b="1" dirty="0">
                <a:solidFill>
                  <a:schemeClr val="bg1"/>
                </a:solidFill>
              </a:rPr>
              <a:t>Siehe Modul 2 Wie man ein effektives Krisenmanagementteam aufbaut</a:t>
            </a:r>
            <a:endParaRPr lang="en-IE" b="1" dirty="0">
              <a:solidFill>
                <a:schemeClr val="bg1"/>
              </a:solidFill>
            </a:endParaRPr>
          </a:p>
        </p:txBody>
      </p:sp>
    </p:spTree>
    <p:extLst>
      <p:ext uri="{BB962C8B-B14F-4D97-AF65-F5344CB8AC3E}">
        <p14:creationId xmlns:p14="http://schemas.microsoft.com/office/powerpoint/2010/main" val="3169547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B1468522-BCCB-DE60-D8C0-333BE0824CE4}"/>
              </a:ext>
            </a:extLst>
          </p:cNvPr>
          <p:cNvSpPr/>
          <p:nvPr/>
        </p:nvSpPr>
        <p:spPr>
          <a:xfrm>
            <a:off x="1" y="1481525"/>
            <a:ext cx="5302050" cy="1271200"/>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90647" y="282735"/>
            <a:ext cx="6577528" cy="6122894"/>
          </a:xfrm>
        </p:spPr>
        <p:txBody>
          <a:bodyPr/>
          <a:lstStyle/>
          <a:p>
            <a:pPr algn="l" fontAlgn="base">
              <a:lnSpc>
                <a:spcPct val="100000"/>
              </a:lnSpc>
              <a:spcBef>
                <a:spcPts val="0"/>
              </a:spcBef>
            </a:pPr>
            <a:r>
              <a:rPr lang="en-GB" sz="1800" b="1" i="0" dirty="0">
                <a:solidFill>
                  <a:srgbClr val="F27954"/>
                </a:solidFill>
                <a:effectLst/>
              </a:rPr>
              <a:t>Ziel 1 </a:t>
            </a:r>
            <a:r>
              <a:rPr lang="en-GB" sz="1800" dirty="0">
                <a:solidFill>
                  <a:srgbClr val="F27954"/>
                </a:solidFill>
              </a:rPr>
              <a:t>Gewährleistung der </a:t>
            </a:r>
            <a:r>
              <a:rPr lang="en-GB" sz="1800" i="0" dirty="0">
                <a:solidFill>
                  <a:srgbClr val="F27954"/>
                </a:solidFill>
                <a:effectLst/>
              </a:rPr>
              <a:t>Gesundheit und Sicherheit </a:t>
            </a:r>
            <a:r>
              <a:rPr lang="en-GB" sz="1800" dirty="0">
                <a:solidFill>
                  <a:srgbClr val="F27954"/>
                </a:solidFill>
              </a:rPr>
              <a:t>aller Menschen. </a:t>
            </a:r>
          </a:p>
          <a:p>
            <a:pPr algn="l" fontAlgn="base">
              <a:lnSpc>
                <a:spcPct val="100000"/>
              </a:lnSpc>
              <a:spcBef>
                <a:spcPts val="0"/>
              </a:spcBef>
            </a:pPr>
            <a:r>
              <a:rPr lang="en-GB" sz="1800" b="0" i="0" dirty="0">
                <a:solidFill>
                  <a:srgbClr val="455264"/>
                </a:solidFill>
                <a:effectLst/>
              </a:rPr>
              <a:t>Eine Region kann zwar nicht vorhersagen, mit welchen Arten von Krisen sie konfrontiert sein wird, aber es ist wichtig, dass </a:t>
            </a:r>
            <a:r>
              <a:rPr lang="en-GB" sz="1800" dirty="0">
                <a:solidFill>
                  <a:srgbClr val="455264"/>
                </a:solidFill>
              </a:rPr>
              <a:t>sich </a:t>
            </a:r>
            <a:r>
              <a:rPr lang="en-GB" sz="1800" b="0" i="0" dirty="0">
                <a:solidFill>
                  <a:srgbClr val="455264"/>
                </a:solidFill>
                <a:effectLst/>
              </a:rPr>
              <a:t>die </a:t>
            </a:r>
            <a:r>
              <a:rPr lang="en-GB" sz="1800" dirty="0">
                <a:solidFill>
                  <a:srgbClr val="455264"/>
                </a:solidFill>
              </a:rPr>
              <a:t>regionalen Akteure auf die wichtigsten, übergeordneten </a:t>
            </a:r>
            <a:r>
              <a:rPr lang="en-GB" sz="1800" dirty="0" err="1">
                <a:solidFill>
                  <a:srgbClr val="455264"/>
                </a:solidFill>
              </a:rPr>
              <a:t>Ergebnisse</a:t>
            </a:r>
            <a:r>
              <a:rPr lang="en-GB" sz="1800" dirty="0">
                <a:solidFill>
                  <a:srgbClr val="455264"/>
                </a:solidFill>
              </a:rPr>
              <a:t> </a:t>
            </a:r>
            <a:r>
              <a:rPr lang="en-GB" sz="1800" dirty="0" err="1">
                <a:solidFill>
                  <a:srgbClr val="455264"/>
                </a:solidFill>
              </a:rPr>
              <a:t>einigen</a:t>
            </a:r>
            <a:r>
              <a:rPr lang="en-GB" sz="1800" dirty="0">
                <a:solidFill>
                  <a:srgbClr val="455264"/>
                </a:solidFill>
              </a:rPr>
              <a:t>.</a:t>
            </a:r>
          </a:p>
          <a:p>
            <a:pPr algn="l" fontAlgn="base">
              <a:lnSpc>
                <a:spcPct val="100000"/>
              </a:lnSpc>
              <a:spcBef>
                <a:spcPts val="0"/>
              </a:spcBef>
            </a:pPr>
            <a:endParaRPr lang="en-GB" sz="1800" b="1" i="0" dirty="0">
              <a:solidFill>
                <a:srgbClr val="455264"/>
              </a:solidFill>
              <a:effectLst/>
            </a:endParaRPr>
          </a:p>
          <a:p>
            <a:pPr algn="l" fontAlgn="base">
              <a:lnSpc>
                <a:spcPct val="100000"/>
              </a:lnSpc>
              <a:spcBef>
                <a:spcPts val="0"/>
              </a:spcBef>
            </a:pPr>
            <a:r>
              <a:rPr lang="en-GB" sz="1800" b="1" i="0" dirty="0" err="1">
                <a:solidFill>
                  <a:srgbClr val="F27954"/>
                </a:solidFill>
                <a:effectLst/>
              </a:rPr>
              <a:t>Ziel</a:t>
            </a:r>
            <a:r>
              <a:rPr lang="en-GB" sz="1800" b="1" i="0" dirty="0">
                <a:solidFill>
                  <a:srgbClr val="F27954"/>
                </a:solidFill>
                <a:effectLst/>
              </a:rPr>
              <a:t> 2 </a:t>
            </a:r>
            <a:r>
              <a:rPr lang="en-GB" sz="1800" i="0" dirty="0">
                <a:solidFill>
                  <a:srgbClr val="F27954"/>
                </a:solidFill>
                <a:effectLst/>
              </a:rPr>
              <a:t>Aufrechterhaltung der Geschäftskontinuität</a:t>
            </a:r>
            <a:r>
              <a:rPr lang="en-GB" sz="1800" dirty="0">
                <a:solidFill>
                  <a:srgbClr val="F27954"/>
                </a:solidFill>
              </a:rPr>
              <a:t>. </a:t>
            </a:r>
          </a:p>
          <a:p>
            <a:pPr algn="l" fontAlgn="base">
              <a:lnSpc>
                <a:spcPct val="100000"/>
              </a:lnSpc>
              <a:spcBef>
                <a:spcPts val="0"/>
              </a:spcBef>
            </a:pPr>
            <a:r>
              <a:rPr lang="en-GB" sz="1800" dirty="0">
                <a:solidFill>
                  <a:srgbClr val="455264"/>
                </a:solidFill>
              </a:rPr>
              <a:t>Eine Region sollte entscheiden, wie der normale Geschäftsbetrieb aufrechterhalten werden kann, z. B. wie </a:t>
            </a:r>
            <a:r>
              <a:rPr lang="en-GB" sz="1800" dirty="0" err="1">
                <a:solidFill>
                  <a:srgbClr val="455264"/>
                </a:solidFill>
              </a:rPr>
              <a:t>sie</a:t>
            </a:r>
            <a:r>
              <a:rPr lang="en-GB" sz="1800" dirty="0">
                <a:solidFill>
                  <a:srgbClr val="455264"/>
                </a:solidFill>
              </a:rPr>
              <a:t> </a:t>
            </a:r>
            <a:r>
              <a:rPr lang="en-GB" sz="1800" dirty="0" err="1">
                <a:solidFill>
                  <a:srgbClr val="455264"/>
                </a:solidFill>
              </a:rPr>
              <a:t>Buchungen</a:t>
            </a:r>
            <a:r>
              <a:rPr lang="en-GB" sz="1800" dirty="0">
                <a:solidFill>
                  <a:srgbClr val="455264"/>
                </a:solidFill>
              </a:rPr>
              <a:t>, </a:t>
            </a:r>
            <a:r>
              <a:rPr lang="en-GB" sz="1800" b="0" i="0" dirty="0">
                <a:solidFill>
                  <a:srgbClr val="455264"/>
                </a:solidFill>
                <a:effectLst/>
              </a:rPr>
              <a:t>Betrieb und Einnahmen </a:t>
            </a:r>
            <a:r>
              <a:rPr lang="en-GB" sz="1800" dirty="0">
                <a:solidFill>
                  <a:srgbClr val="455264"/>
                </a:solidFill>
              </a:rPr>
              <a:t>aufrechterhalten kann</a:t>
            </a:r>
            <a:r>
              <a:rPr lang="en-GB" sz="1800" b="0" i="0" dirty="0">
                <a:solidFill>
                  <a:srgbClr val="455264"/>
                </a:solidFill>
                <a:effectLst/>
              </a:rPr>
              <a:t>. Sie sollte überlegen, wie diese Ziele in verschiedenen Szenarien erreicht werden können,  z. B. </a:t>
            </a:r>
            <a:r>
              <a:rPr lang="en-GB" sz="1800" b="0" i="0" dirty="0" err="1">
                <a:solidFill>
                  <a:srgbClr val="455264"/>
                </a:solidFill>
                <a:effectLst/>
              </a:rPr>
              <a:t>bei</a:t>
            </a:r>
            <a:endParaRPr lang="en-GB" sz="1800" b="0" i="0" dirty="0">
              <a:solidFill>
                <a:srgbClr val="455264"/>
              </a:solidFill>
              <a:effectLst/>
            </a:endParaRPr>
          </a:p>
          <a:p>
            <a:pPr marL="342900" indent="-342900" algn="l" fontAlgn="base">
              <a:lnSpc>
                <a:spcPct val="100000"/>
              </a:lnSpc>
              <a:spcBef>
                <a:spcPts val="0"/>
              </a:spcBef>
              <a:buFont typeface="Arial" panose="020B0604020202020204" pitchFamily="34" charset="0"/>
              <a:buChar char="•"/>
            </a:pPr>
            <a:r>
              <a:rPr lang="en-GB" sz="1800" b="0" i="0" dirty="0" err="1">
                <a:solidFill>
                  <a:srgbClr val="455264"/>
                </a:solidFill>
                <a:effectLst/>
              </a:rPr>
              <a:t>Rückgang</a:t>
            </a:r>
            <a:r>
              <a:rPr lang="en-GB" sz="1800" b="0" i="0" dirty="0">
                <a:solidFill>
                  <a:srgbClr val="455264"/>
                </a:solidFill>
                <a:effectLst/>
              </a:rPr>
              <a:t> der Besucherzahlen um ein Viertel </a:t>
            </a:r>
            <a:r>
              <a:rPr lang="en-GB" sz="1800" i="1" dirty="0">
                <a:solidFill>
                  <a:srgbClr val="F27954"/>
                </a:solidFill>
              </a:rPr>
              <a:t>(z. B. aufgrund eines Vulkanausbruchs)</a:t>
            </a:r>
            <a:endParaRPr lang="en-GB" sz="1800" b="0" i="1" dirty="0">
              <a:solidFill>
                <a:srgbClr val="F27954"/>
              </a:solidFill>
              <a:effectLst/>
            </a:endParaRPr>
          </a:p>
          <a:p>
            <a:pPr marL="342900" indent="-342900" algn="l" fontAlgn="base">
              <a:lnSpc>
                <a:spcPct val="100000"/>
              </a:lnSpc>
              <a:spcBef>
                <a:spcPts val="0"/>
              </a:spcBef>
              <a:buFont typeface="Arial" panose="020B0604020202020204" pitchFamily="34" charset="0"/>
              <a:buChar char="•"/>
            </a:pPr>
            <a:r>
              <a:rPr lang="en-GB" sz="1800" b="0" i="0" dirty="0" err="1">
                <a:solidFill>
                  <a:srgbClr val="455264"/>
                </a:solidFill>
                <a:effectLst/>
              </a:rPr>
              <a:t>Verringerung</a:t>
            </a:r>
            <a:r>
              <a:rPr lang="en-GB" sz="1800" b="0" i="0" dirty="0">
                <a:solidFill>
                  <a:srgbClr val="455264"/>
                </a:solidFill>
                <a:effectLst/>
              </a:rPr>
              <a:t> der Anzahl der Personen, die Zugang zu einem Restaurant oder einer Attraktion haben </a:t>
            </a:r>
            <a:r>
              <a:rPr lang="en-GB" sz="1800" b="0" i="1" dirty="0">
                <a:solidFill>
                  <a:srgbClr val="F27954"/>
                </a:solidFill>
                <a:effectLst/>
              </a:rPr>
              <a:t>(z. B. aufgrund eines Virus)</a:t>
            </a:r>
          </a:p>
          <a:p>
            <a:pPr algn="l" fontAlgn="base"/>
            <a:r>
              <a:rPr lang="en-GB" sz="1800" b="1" dirty="0">
                <a:solidFill>
                  <a:srgbClr val="F27954"/>
                </a:solidFill>
              </a:rPr>
              <a:t>Ziel 3 </a:t>
            </a:r>
            <a:r>
              <a:rPr lang="en-GB" sz="1800" dirty="0">
                <a:solidFill>
                  <a:srgbClr val="F27954"/>
                </a:solidFill>
              </a:rPr>
              <a:t>Sicherstellen, dass Krisenanfragen bewältigt werden</a:t>
            </a:r>
            <a:r>
              <a:rPr lang="en-GB" sz="1800" b="1" dirty="0">
                <a:solidFill>
                  <a:srgbClr val="F27954"/>
                </a:solidFill>
              </a:rPr>
              <a:t>. </a:t>
            </a:r>
            <a:r>
              <a:rPr lang="en-GB" sz="1800" dirty="0">
                <a:solidFill>
                  <a:srgbClr val="455264"/>
                </a:solidFill>
              </a:rPr>
              <a:t>Ausarbeitung verschiedener Notfallpläne, z. B. Ermittlung, von wo aus Personalressourcen abgezogen werden können, um überwältigende Krisenanfragen von Kunden zu bewältigen. </a:t>
            </a:r>
          </a:p>
          <a:p>
            <a:pPr algn="l" fontAlgn="base"/>
            <a:endParaRPr lang="en-GB" sz="18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18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62541" y="282735"/>
            <a:ext cx="4774836" cy="6122894"/>
          </a:xfrm>
        </p:spPr>
        <p:txBody>
          <a:bodyPr>
            <a:normAutofit/>
          </a:bodyPr>
          <a:lstStyle/>
          <a:p>
            <a:pPr>
              <a:lnSpc>
                <a:spcPct val="120000"/>
              </a:lnSpc>
              <a:spcBef>
                <a:spcPts val="0"/>
              </a:spcBef>
            </a:pPr>
            <a:r>
              <a:rPr lang="en-GB" sz="4600" b="1" dirty="0"/>
              <a:t>Schritt 3 </a:t>
            </a:r>
            <a:endParaRPr lang="en-GB" sz="4600" b="1" i="0" dirty="0">
              <a:effectLst/>
            </a:endParaRPr>
          </a:p>
          <a:p>
            <a:pPr>
              <a:spcBef>
                <a:spcPts val="0"/>
              </a:spcBef>
            </a:pPr>
            <a:endParaRPr lang="en-GB" sz="3400" dirty="0">
              <a:solidFill>
                <a:srgbClr val="086D6E"/>
              </a:solidFill>
            </a:endParaRPr>
          </a:p>
          <a:p>
            <a:pPr algn="ctr">
              <a:spcBef>
                <a:spcPts val="0"/>
              </a:spcBef>
            </a:pPr>
            <a:r>
              <a:rPr lang="en-IE" dirty="0">
                <a:solidFill>
                  <a:schemeClr val="bg1"/>
                </a:solidFill>
              </a:rPr>
              <a:t>Strategische Ziele und Prioritäten festlegen</a:t>
            </a:r>
          </a:p>
          <a:p>
            <a:pPr>
              <a:spcBef>
                <a:spcPts val="0"/>
              </a:spcBef>
            </a:pPr>
            <a:endParaRPr lang="en-IE" dirty="0">
              <a:solidFill>
                <a:srgbClr val="086D6E"/>
              </a:solidFill>
            </a:endParaRPr>
          </a:p>
          <a:p>
            <a:pPr>
              <a:spcBef>
                <a:spcPts val="0"/>
              </a:spcBef>
            </a:pPr>
            <a:r>
              <a:rPr lang="en-GB" sz="2400" i="1" dirty="0"/>
              <a:t>Konzentrieren Sie sich auf einige wenige Ziele, und vermeiden Sie die Versuchung, sich das Ziel zu setzen, keine Auswirkungen zu haben - das ist einfach unrealistisch"</a:t>
            </a:r>
            <a:r>
              <a:rPr lang="en-GB" sz="1600" b="0" i="0" dirty="0">
                <a:effectLst/>
              </a:rPr>
              <a:t>. </a:t>
            </a:r>
          </a:p>
          <a:p>
            <a:pPr>
              <a:spcBef>
                <a:spcPts val="0"/>
              </a:spcBef>
            </a:pPr>
            <a:endParaRPr lang="en-GB" sz="1600" dirty="0">
              <a:solidFill>
                <a:srgbClr val="4D4D4D"/>
              </a:solidFill>
            </a:endParaRPr>
          </a:p>
          <a:p>
            <a:pPr>
              <a:spcBef>
                <a:spcPts val="0"/>
              </a:spcBef>
            </a:pPr>
            <a:r>
              <a:rPr lang="en-GB" sz="1600" i="1" dirty="0">
                <a:solidFill>
                  <a:srgbClr val="4D4D4D"/>
                </a:solidFill>
              </a:rPr>
              <a:t>Dave Thompson, Experte für Krisenkommunikation und Medientrainer bei </a:t>
            </a:r>
            <a:r>
              <a:rPr lang="en-GB" sz="1600" i="1" dirty="0">
                <a:solidFill>
                  <a:srgbClr val="4D4D4D"/>
                </a:solidFill>
                <a:hlinkClick r:id="rId2">
                  <a:extLst>
                    <a:ext uri="{A12FA001-AC4F-418D-AE19-62706E023703}">
                      <ahyp:hlinkClr xmlns:ahyp="http://schemas.microsoft.com/office/drawing/2018/hyperlinkcolor" val="tx"/>
                    </a:ext>
                  </a:extLst>
                </a:hlinkClick>
              </a:rPr>
              <a:t>C3 Collective</a:t>
            </a:r>
            <a:endParaRPr lang="en-IE" sz="1600" i="1" dirty="0">
              <a:solidFill>
                <a:srgbClr val="4D4D4D"/>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grpSp>
        <p:nvGrpSpPr>
          <p:cNvPr id="2" name="Graphic 4">
            <a:extLst>
              <a:ext uri="{FF2B5EF4-FFF2-40B4-BE49-F238E27FC236}">
                <a16:creationId xmlns:a16="http://schemas.microsoft.com/office/drawing/2014/main" id="{25EE8695-FD45-6858-81CC-DC0E4FBA8963}"/>
              </a:ext>
            </a:extLst>
          </p:cNvPr>
          <p:cNvGrpSpPr/>
          <p:nvPr/>
        </p:nvGrpSpPr>
        <p:grpSpPr>
          <a:xfrm>
            <a:off x="1795714" y="5391602"/>
            <a:ext cx="3108959" cy="1271200"/>
            <a:chOff x="3322320" y="5270917"/>
            <a:chExt cx="1710689" cy="831324"/>
          </a:xfrm>
        </p:grpSpPr>
        <p:sp>
          <p:nvSpPr>
            <p:cNvPr id="4" name="Freeform 262">
              <a:extLst>
                <a:ext uri="{FF2B5EF4-FFF2-40B4-BE49-F238E27FC236}">
                  <a16:creationId xmlns:a16="http://schemas.microsoft.com/office/drawing/2014/main" id="{0BFC0107-A167-8385-51E0-B6F76E2C44D2}"/>
                </a:ext>
              </a:extLst>
            </p:cNvPr>
            <p:cNvSpPr/>
            <p:nvPr/>
          </p:nvSpPr>
          <p:spPr>
            <a:xfrm>
              <a:off x="3818572" y="5963602"/>
              <a:ext cx="20954" cy="8572"/>
            </a:xfrm>
            <a:custGeom>
              <a:avLst/>
              <a:gdLst>
                <a:gd name="connsiteX0" fmla="*/ 20955 w 20954"/>
                <a:gd name="connsiteY0" fmla="*/ 0 h 8572"/>
                <a:gd name="connsiteX1" fmla="*/ 0 w 20954"/>
                <a:gd name="connsiteY1" fmla="*/ 8573 h 8572"/>
                <a:gd name="connsiteX2" fmla="*/ 20955 w 20954"/>
                <a:gd name="connsiteY2" fmla="*/ 0 h 8572"/>
              </a:gdLst>
              <a:ahLst/>
              <a:cxnLst>
                <a:cxn ang="0">
                  <a:pos x="connsiteX0" y="connsiteY0"/>
                </a:cxn>
                <a:cxn ang="0">
                  <a:pos x="connsiteX1" y="connsiteY1"/>
                </a:cxn>
                <a:cxn ang="0">
                  <a:pos x="connsiteX2" y="connsiteY2"/>
                </a:cxn>
              </a:cxnLst>
              <a:rect l="l" t="t" r="r" b="b"/>
              <a:pathLst>
                <a:path w="20954" h="8572">
                  <a:moveTo>
                    <a:pt x="20955" y="0"/>
                  </a:moveTo>
                  <a:cubicBezTo>
                    <a:pt x="13335" y="2858"/>
                    <a:pt x="6667" y="5715"/>
                    <a:pt x="0" y="8573"/>
                  </a:cubicBezTo>
                  <a:cubicBezTo>
                    <a:pt x="6667" y="5715"/>
                    <a:pt x="13335" y="2858"/>
                    <a:pt x="20955" y="0"/>
                  </a:cubicBezTo>
                  <a:close/>
                </a:path>
              </a:pathLst>
            </a:custGeom>
            <a:solidFill>
              <a:srgbClr val="FFFFFF"/>
            </a:solidFill>
            <a:ln w="9525" cap="flat">
              <a:noFill/>
              <a:prstDash val="solid"/>
              <a:miter/>
            </a:ln>
          </p:spPr>
          <p:txBody>
            <a:bodyPr rtlCol="0" anchor="ctr"/>
            <a:lstStyle/>
            <a:p>
              <a:endParaRPr lang="en-US"/>
            </a:p>
          </p:txBody>
        </p:sp>
        <p:sp>
          <p:nvSpPr>
            <p:cNvPr id="7" name="Freeform 263">
              <a:extLst>
                <a:ext uri="{FF2B5EF4-FFF2-40B4-BE49-F238E27FC236}">
                  <a16:creationId xmlns:a16="http://schemas.microsoft.com/office/drawing/2014/main" id="{D2464198-9994-0B6D-E451-47577B5D11CB}"/>
                </a:ext>
              </a:extLst>
            </p:cNvPr>
            <p:cNvSpPr/>
            <p:nvPr/>
          </p:nvSpPr>
          <p:spPr>
            <a:xfrm>
              <a:off x="3467100" y="5753100"/>
              <a:ext cx="430529" cy="249522"/>
            </a:xfrm>
            <a:custGeom>
              <a:avLst/>
              <a:gdLst>
                <a:gd name="connsiteX0" fmla="*/ 10477 w 430529"/>
                <a:gd name="connsiteY0" fmla="*/ 246698 h 249522"/>
                <a:gd name="connsiteX1" fmla="*/ 77152 w 430529"/>
                <a:gd name="connsiteY1" fmla="*/ 245745 h 249522"/>
                <a:gd name="connsiteX2" fmla="*/ 152400 w 430529"/>
                <a:gd name="connsiteY2" fmla="*/ 224790 h 249522"/>
                <a:gd name="connsiteX3" fmla="*/ 411480 w 430529"/>
                <a:gd name="connsiteY3" fmla="*/ 122873 h 249522"/>
                <a:gd name="connsiteX4" fmla="*/ 430530 w 430529"/>
                <a:gd name="connsiteY4" fmla="*/ 113348 h 249522"/>
                <a:gd name="connsiteX5" fmla="*/ 430530 w 430529"/>
                <a:gd name="connsiteY5" fmla="*/ 113348 h 249522"/>
                <a:gd name="connsiteX6" fmla="*/ 387667 w 430529"/>
                <a:gd name="connsiteY6" fmla="*/ 0 h 249522"/>
                <a:gd name="connsiteX7" fmla="*/ 368617 w 430529"/>
                <a:gd name="connsiteY7" fmla="*/ 18098 h 249522"/>
                <a:gd name="connsiteX8" fmla="*/ 272415 w 430529"/>
                <a:gd name="connsiteY8" fmla="*/ 86677 h 249522"/>
                <a:gd name="connsiteX9" fmla="*/ 29527 w 430529"/>
                <a:gd name="connsiteY9" fmla="*/ 202882 h 249522"/>
                <a:gd name="connsiteX10" fmla="*/ 0 w 430529"/>
                <a:gd name="connsiteY10" fmla="*/ 246698 h 249522"/>
                <a:gd name="connsiteX11" fmla="*/ 0 w 430529"/>
                <a:gd name="connsiteY11" fmla="*/ 243840 h 249522"/>
                <a:gd name="connsiteX12" fmla="*/ 10477 w 430529"/>
                <a:gd name="connsiteY12" fmla="*/ 246698 h 2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9" h="249522">
                  <a:moveTo>
                    <a:pt x="10477" y="246698"/>
                  </a:moveTo>
                  <a:cubicBezTo>
                    <a:pt x="34290" y="251460"/>
                    <a:pt x="53340" y="249555"/>
                    <a:pt x="77152" y="245745"/>
                  </a:cubicBezTo>
                  <a:cubicBezTo>
                    <a:pt x="102870" y="241935"/>
                    <a:pt x="127635" y="232410"/>
                    <a:pt x="152400" y="224790"/>
                  </a:cubicBezTo>
                  <a:cubicBezTo>
                    <a:pt x="183833" y="215265"/>
                    <a:pt x="387667" y="134302"/>
                    <a:pt x="411480" y="122873"/>
                  </a:cubicBezTo>
                  <a:cubicBezTo>
                    <a:pt x="418148" y="120015"/>
                    <a:pt x="423863" y="117157"/>
                    <a:pt x="430530" y="113348"/>
                  </a:cubicBezTo>
                  <a:cubicBezTo>
                    <a:pt x="430530" y="113348"/>
                    <a:pt x="430530" y="113348"/>
                    <a:pt x="430530" y="113348"/>
                  </a:cubicBezTo>
                  <a:cubicBezTo>
                    <a:pt x="411480" y="78105"/>
                    <a:pt x="395288" y="40957"/>
                    <a:pt x="387667" y="0"/>
                  </a:cubicBezTo>
                  <a:cubicBezTo>
                    <a:pt x="377190" y="5715"/>
                    <a:pt x="372428" y="11430"/>
                    <a:pt x="368617" y="18098"/>
                  </a:cubicBezTo>
                  <a:cubicBezTo>
                    <a:pt x="346710" y="55245"/>
                    <a:pt x="309563" y="71438"/>
                    <a:pt x="272415" y="86677"/>
                  </a:cubicBezTo>
                  <a:cubicBezTo>
                    <a:pt x="259080" y="92393"/>
                    <a:pt x="68580" y="184785"/>
                    <a:pt x="29527" y="202882"/>
                  </a:cubicBezTo>
                  <a:cubicBezTo>
                    <a:pt x="9525" y="212407"/>
                    <a:pt x="1905" y="227648"/>
                    <a:pt x="0" y="246698"/>
                  </a:cubicBezTo>
                  <a:cubicBezTo>
                    <a:pt x="0" y="245745"/>
                    <a:pt x="0" y="244793"/>
                    <a:pt x="0" y="243840"/>
                  </a:cubicBezTo>
                  <a:cubicBezTo>
                    <a:pt x="4763" y="244793"/>
                    <a:pt x="7620" y="245745"/>
                    <a:pt x="10477" y="246698"/>
                  </a:cubicBezTo>
                  <a:close/>
                </a:path>
              </a:pathLst>
            </a:custGeom>
            <a:solidFill>
              <a:srgbClr val="FFFFFF"/>
            </a:solidFill>
            <a:ln w="9525" cap="flat">
              <a:noFill/>
              <a:prstDash val="solid"/>
              <a:miter/>
            </a:ln>
          </p:spPr>
          <p:txBody>
            <a:bodyPr rtlCol="0" anchor="ctr"/>
            <a:lstStyle/>
            <a:p>
              <a:endParaRPr lang="en-US"/>
            </a:p>
          </p:txBody>
        </p:sp>
        <p:sp>
          <p:nvSpPr>
            <p:cNvPr id="8" name="Freeform 264">
              <a:extLst>
                <a:ext uri="{FF2B5EF4-FFF2-40B4-BE49-F238E27FC236}">
                  <a16:creationId xmlns:a16="http://schemas.microsoft.com/office/drawing/2014/main" id="{3C5ECD2D-61FC-6B81-8738-229F8B2BEF24}"/>
                </a:ext>
              </a:extLst>
            </p:cNvPr>
            <p:cNvSpPr/>
            <p:nvPr/>
          </p:nvSpPr>
          <p:spPr>
            <a:xfrm>
              <a:off x="3775710" y="5984557"/>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4763"/>
                    <a:pt x="0" y="6668"/>
                  </a:cubicBezTo>
                  <a:cubicBezTo>
                    <a:pt x="4763" y="4763"/>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9" name="Freeform 265">
              <a:extLst>
                <a:ext uri="{FF2B5EF4-FFF2-40B4-BE49-F238E27FC236}">
                  <a16:creationId xmlns:a16="http://schemas.microsoft.com/office/drawing/2014/main" id="{E2C85498-2AB6-F7BD-382B-E47B9FD2CAAE}"/>
                </a:ext>
              </a:extLst>
            </p:cNvPr>
            <p:cNvSpPr/>
            <p:nvPr/>
          </p:nvSpPr>
          <p:spPr>
            <a:xfrm>
              <a:off x="3720464" y="6007417"/>
              <a:ext cx="20955" cy="9525"/>
            </a:xfrm>
            <a:custGeom>
              <a:avLst/>
              <a:gdLst>
                <a:gd name="connsiteX0" fmla="*/ 20955 w 20955"/>
                <a:gd name="connsiteY0" fmla="*/ 0 h 9525"/>
                <a:gd name="connsiteX1" fmla="*/ 0 w 20955"/>
                <a:gd name="connsiteY1" fmla="*/ 9525 h 9525"/>
                <a:gd name="connsiteX2" fmla="*/ 20955 w 20955"/>
                <a:gd name="connsiteY2" fmla="*/ 0 h 9525"/>
              </a:gdLst>
              <a:ahLst/>
              <a:cxnLst>
                <a:cxn ang="0">
                  <a:pos x="connsiteX0" y="connsiteY0"/>
                </a:cxn>
                <a:cxn ang="0">
                  <a:pos x="connsiteX1" y="connsiteY1"/>
                </a:cxn>
                <a:cxn ang="0">
                  <a:pos x="connsiteX2" y="connsiteY2"/>
                </a:cxn>
              </a:cxnLst>
              <a:rect l="l" t="t" r="r" b="b"/>
              <a:pathLst>
                <a:path w="20955" h="9525">
                  <a:moveTo>
                    <a:pt x="20955" y="0"/>
                  </a:moveTo>
                  <a:cubicBezTo>
                    <a:pt x="14288" y="2857"/>
                    <a:pt x="6668" y="6668"/>
                    <a:pt x="0" y="9525"/>
                  </a:cubicBezTo>
                  <a:cubicBezTo>
                    <a:pt x="6668" y="6668"/>
                    <a:pt x="13335" y="2857"/>
                    <a:pt x="20955" y="0"/>
                  </a:cubicBezTo>
                  <a:close/>
                </a:path>
              </a:pathLst>
            </a:custGeom>
            <a:solidFill>
              <a:srgbClr val="FFFFFF"/>
            </a:solidFill>
            <a:ln w="9525" cap="flat">
              <a:noFill/>
              <a:prstDash val="solid"/>
              <a:miter/>
            </a:ln>
          </p:spPr>
          <p:txBody>
            <a:bodyPr rtlCol="0" anchor="ctr"/>
            <a:lstStyle/>
            <a:p>
              <a:endParaRPr lang="en-US"/>
            </a:p>
          </p:txBody>
        </p:sp>
        <p:sp>
          <p:nvSpPr>
            <p:cNvPr id="10" name="Freeform 266">
              <a:extLst>
                <a:ext uri="{FF2B5EF4-FFF2-40B4-BE49-F238E27FC236}">
                  <a16:creationId xmlns:a16="http://schemas.microsoft.com/office/drawing/2014/main" id="{CEF9FD5F-2CF0-FF5D-987C-922BAAFEA7C2}"/>
                </a:ext>
              </a:extLst>
            </p:cNvPr>
            <p:cNvSpPr/>
            <p:nvPr/>
          </p:nvSpPr>
          <p:spPr>
            <a:xfrm>
              <a:off x="3468052" y="6005512"/>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11" name="Freeform 267">
              <a:extLst>
                <a:ext uri="{FF2B5EF4-FFF2-40B4-BE49-F238E27FC236}">
                  <a16:creationId xmlns:a16="http://schemas.microsoft.com/office/drawing/2014/main" id="{FBC4C0E5-2564-DFAA-D086-3CD726FC15B4}"/>
                </a:ext>
              </a:extLst>
            </p:cNvPr>
            <p:cNvSpPr/>
            <p:nvPr/>
          </p:nvSpPr>
          <p:spPr>
            <a:xfrm>
              <a:off x="3930015" y="593216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0" y="953"/>
                    <a:pt x="0" y="1905"/>
                  </a:cubicBezTo>
                  <a:cubicBezTo>
                    <a:pt x="0" y="953"/>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2" name="Freeform 268">
              <a:extLst>
                <a:ext uri="{FF2B5EF4-FFF2-40B4-BE49-F238E27FC236}">
                  <a16:creationId xmlns:a16="http://schemas.microsoft.com/office/drawing/2014/main" id="{AC0B572A-AAD1-D589-01FC-4F69CD879ED5}"/>
                </a:ext>
              </a:extLst>
            </p:cNvPr>
            <p:cNvSpPr/>
            <p:nvPr/>
          </p:nvSpPr>
          <p:spPr>
            <a:xfrm>
              <a:off x="3804285" y="5972175"/>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3810"/>
                    <a:pt x="0" y="6668"/>
                  </a:cubicBezTo>
                  <a:cubicBezTo>
                    <a:pt x="4763" y="3810"/>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3" name="Freeform 269">
              <a:extLst>
                <a:ext uri="{FF2B5EF4-FFF2-40B4-BE49-F238E27FC236}">
                  <a16:creationId xmlns:a16="http://schemas.microsoft.com/office/drawing/2014/main" id="{B83D67A6-FCC9-933B-92B2-B7DD4BAFD305}"/>
                </a:ext>
              </a:extLst>
            </p:cNvPr>
            <p:cNvSpPr/>
            <p:nvPr/>
          </p:nvSpPr>
          <p:spPr>
            <a:xfrm>
              <a:off x="3540442" y="6083617"/>
              <a:ext cx="4762" cy="9525"/>
            </a:xfrm>
            <a:custGeom>
              <a:avLst/>
              <a:gdLst>
                <a:gd name="connsiteX0" fmla="*/ 4763 w 4762"/>
                <a:gd name="connsiteY0" fmla="*/ 0 h 9525"/>
                <a:gd name="connsiteX1" fmla="*/ 0 w 4762"/>
                <a:gd name="connsiteY1" fmla="*/ 0 h 9525"/>
                <a:gd name="connsiteX2" fmla="*/ 4763 w 4762"/>
                <a:gd name="connsiteY2" fmla="*/ 0 h 9525"/>
              </a:gdLst>
              <a:ahLst/>
              <a:cxnLst>
                <a:cxn ang="0">
                  <a:pos x="connsiteX0" y="connsiteY0"/>
                </a:cxn>
                <a:cxn ang="0">
                  <a:pos x="connsiteX1" y="connsiteY1"/>
                </a:cxn>
                <a:cxn ang="0">
                  <a:pos x="connsiteX2" y="connsiteY2"/>
                </a:cxn>
              </a:cxnLst>
              <a:rect l="l" t="t" r="r" b="b"/>
              <a:pathLst>
                <a:path w="4762" h="9525">
                  <a:moveTo>
                    <a:pt x="4763" y="0"/>
                  </a:moveTo>
                  <a:cubicBezTo>
                    <a:pt x="2858" y="0"/>
                    <a:pt x="1905" y="0"/>
                    <a:pt x="0" y="0"/>
                  </a:cubicBezTo>
                  <a:cubicBezTo>
                    <a:pt x="1905" y="0"/>
                    <a:pt x="2858" y="0"/>
                    <a:pt x="4763" y="0"/>
                  </a:cubicBezTo>
                  <a:close/>
                </a:path>
              </a:pathLst>
            </a:custGeom>
            <a:solidFill>
              <a:srgbClr val="FFFFFF"/>
            </a:solidFill>
            <a:ln w="9525" cap="flat">
              <a:noFill/>
              <a:prstDash val="solid"/>
              <a:miter/>
            </a:ln>
          </p:spPr>
          <p:txBody>
            <a:bodyPr rtlCol="0" anchor="ctr"/>
            <a:lstStyle/>
            <a:p>
              <a:endParaRPr lang="en-US"/>
            </a:p>
          </p:txBody>
        </p:sp>
        <p:sp>
          <p:nvSpPr>
            <p:cNvPr id="14" name="Freeform 270">
              <a:extLst>
                <a:ext uri="{FF2B5EF4-FFF2-40B4-BE49-F238E27FC236}">
                  <a16:creationId xmlns:a16="http://schemas.microsoft.com/office/drawing/2014/main" id="{85150A2F-18E3-20A4-6D09-5187B71C18ED}"/>
                </a:ext>
              </a:extLst>
            </p:cNvPr>
            <p:cNvSpPr/>
            <p:nvPr/>
          </p:nvSpPr>
          <p:spPr>
            <a:xfrm>
              <a:off x="3468052" y="6000750"/>
              <a:ext cx="9525" cy="2857"/>
            </a:xfrm>
            <a:custGeom>
              <a:avLst/>
              <a:gdLst>
                <a:gd name="connsiteX0" fmla="*/ 0 w 9525"/>
                <a:gd name="connsiteY0" fmla="*/ 2857 h 2857"/>
                <a:gd name="connsiteX1" fmla="*/ 0 w 9525"/>
                <a:gd name="connsiteY1" fmla="*/ 0 h 2857"/>
                <a:gd name="connsiteX2" fmla="*/ 0 w 9525"/>
                <a:gd name="connsiteY2" fmla="*/ 2857 h 2857"/>
              </a:gdLst>
              <a:ahLst/>
              <a:cxnLst>
                <a:cxn ang="0">
                  <a:pos x="connsiteX0" y="connsiteY0"/>
                </a:cxn>
                <a:cxn ang="0">
                  <a:pos x="connsiteX1" y="connsiteY1"/>
                </a:cxn>
                <a:cxn ang="0">
                  <a:pos x="connsiteX2" y="connsiteY2"/>
                </a:cxn>
              </a:cxnLst>
              <a:rect l="l" t="t" r="r" b="b"/>
              <a:pathLst>
                <a:path w="9525" h="2857">
                  <a:moveTo>
                    <a:pt x="0" y="2857"/>
                  </a:moveTo>
                  <a:cubicBezTo>
                    <a:pt x="0" y="1905"/>
                    <a:pt x="0" y="952"/>
                    <a:pt x="0" y="0"/>
                  </a:cubicBezTo>
                  <a:cubicBezTo>
                    <a:pt x="0" y="952"/>
                    <a:pt x="0" y="1905"/>
                    <a:pt x="0" y="2857"/>
                  </a:cubicBezTo>
                  <a:close/>
                </a:path>
              </a:pathLst>
            </a:custGeom>
            <a:solidFill>
              <a:srgbClr val="FFFFFF"/>
            </a:solidFill>
            <a:ln w="9525" cap="flat">
              <a:noFill/>
              <a:prstDash val="solid"/>
              <a:miter/>
            </a:ln>
          </p:spPr>
          <p:txBody>
            <a:bodyPr rtlCol="0" anchor="ctr"/>
            <a:lstStyle/>
            <a:p>
              <a:endParaRPr lang="en-US"/>
            </a:p>
          </p:txBody>
        </p:sp>
        <p:sp>
          <p:nvSpPr>
            <p:cNvPr id="15" name="Freeform 271">
              <a:extLst>
                <a:ext uri="{FF2B5EF4-FFF2-40B4-BE49-F238E27FC236}">
                  <a16:creationId xmlns:a16="http://schemas.microsoft.com/office/drawing/2014/main" id="{28BC7EEF-C1EC-32E9-0A72-D8A4685AB845}"/>
                </a:ext>
              </a:extLst>
            </p:cNvPr>
            <p:cNvSpPr/>
            <p:nvPr/>
          </p:nvSpPr>
          <p:spPr>
            <a:xfrm>
              <a:off x="3929062" y="5922644"/>
              <a:ext cx="4762" cy="7619"/>
            </a:xfrm>
            <a:custGeom>
              <a:avLst/>
              <a:gdLst>
                <a:gd name="connsiteX0" fmla="*/ 4763 w 4762"/>
                <a:gd name="connsiteY0" fmla="*/ 7620 h 7619"/>
                <a:gd name="connsiteX1" fmla="*/ 0 w 4762"/>
                <a:gd name="connsiteY1" fmla="*/ 0 h 7619"/>
                <a:gd name="connsiteX2" fmla="*/ 4763 w 4762"/>
                <a:gd name="connsiteY2" fmla="*/ 7620 h 7619"/>
                <a:gd name="connsiteX3" fmla="*/ 4763 w 4762"/>
                <a:gd name="connsiteY3" fmla="*/ 762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cubicBezTo>
                    <a:pt x="2858" y="4763"/>
                    <a:pt x="1905" y="2857"/>
                    <a:pt x="0" y="0"/>
                  </a:cubicBezTo>
                  <a:cubicBezTo>
                    <a:pt x="1905" y="2857"/>
                    <a:pt x="3810" y="5715"/>
                    <a:pt x="4763" y="7620"/>
                  </a:cubicBezTo>
                  <a:lnTo>
                    <a:pt x="4763" y="7620"/>
                  </a:lnTo>
                  <a:close/>
                </a:path>
              </a:pathLst>
            </a:custGeom>
            <a:solidFill>
              <a:srgbClr val="FFFFFF"/>
            </a:solidFill>
            <a:ln w="9525" cap="flat">
              <a:noFill/>
              <a:prstDash val="solid"/>
              <a:miter/>
            </a:ln>
          </p:spPr>
          <p:txBody>
            <a:bodyPr rtlCol="0" anchor="ctr"/>
            <a:lstStyle/>
            <a:p>
              <a:endParaRPr lang="en-US"/>
            </a:p>
          </p:txBody>
        </p:sp>
        <p:sp>
          <p:nvSpPr>
            <p:cNvPr id="16" name="Freeform 272">
              <a:extLst>
                <a:ext uri="{FF2B5EF4-FFF2-40B4-BE49-F238E27FC236}">
                  <a16:creationId xmlns:a16="http://schemas.microsoft.com/office/drawing/2014/main" id="{A0DE19A4-BA29-1B7C-0BA6-9432491BDB2F}"/>
                </a:ext>
              </a:extLst>
            </p:cNvPr>
            <p:cNvSpPr/>
            <p:nvPr/>
          </p:nvSpPr>
          <p:spPr>
            <a:xfrm>
              <a:off x="3945254" y="5905500"/>
              <a:ext cx="10477" cy="11430"/>
            </a:xfrm>
            <a:custGeom>
              <a:avLst/>
              <a:gdLst>
                <a:gd name="connsiteX0" fmla="*/ 10478 w 10477"/>
                <a:gd name="connsiteY0" fmla="*/ 11430 h 11430"/>
                <a:gd name="connsiteX1" fmla="*/ 0 w 10477"/>
                <a:gd name="connsiteY1" fmla="*/ 0 h 11430"/>
                <a:gd name="connsiteX2" fmla="*/ 10478 w 10477"/>
                <a:gd name="connsiteY2" fmla="*/ 11430 h 11430"/>
              </a:gdLst>
              <a:ahLst/>
              <a:cxnLst>
                <a:cxn ang="0">
                  <a:pos x="connsiteX0" y="connsiteY0"/>
                </a:cxn>
                <a:cxn ang="0">
                  <a:pos x="connsiteX1" y="connsiteY1"/>
                </a:cxn>
                <a:cxn ang="0">
                  <a:pos x="connsiteX2" y="connsiteY2"/>
                </a:cxn>
              </a:cxnLst>
              <a:rect l="l" t="t" r="r" b="b"/>
              <a:pathLst>
                <a:path w="10477" h="11430">
                  <a:moveTo>
                    <a:pt x="10478" y="11430"/>
                  </a:moveTo>
                  <a:cubicBezTo>
                    <a:pt x="6667" y="7620"/>
                    <a:pt x="3810" y="3810"/>
                    <a:pt x="0" y="0"/>
                  </a:cubicBezTo>
                  <a:cubicBezTo>
                    <a:pt x="2858" y="3810"/>
                    <a:pt x="6667" y="7620"/>
                    <a:pt x="10478" y="11430"/>
                  </a:cubicBezTo>
                  <a:close/>
                </a:path>
              </a:pathLst>
            </a:custGeom>
            <a:solidFill>
              <a:srgbClr val="FFFFFF"/>
            </a:solidFill>
            <a:ln w="9525" cap="flat">
              <a:noFill/>
              <a:prstDash val="solid"/>
              <a:miter/>
            </a:ln>
          </p:spPr>
          <p:txBody>
            <a:bodyPr rtlCol="0" anchor="ctr"/>
            <a:lstStyle/>
            <a:p>
              <a:endParaRPr lang="en-US"/>
            </a:p>
          </p:txBody>
        </p:sp>
        <p:sp>
          <p:nvSpPr>
            <p:cNvPr id="17" name="Freeform 273">
              <a:extLst>
                <a:ext uri="{FF2B5EF4-FFF2-40B4-BE49-F238E27FC236}">
                  <a16:creationId xmlns:a16="http://schemas.microsoft.com/office/drawing/2014/main" id="{292A3C99-8813-7409-7B52-175A7ABEA408}"/>
                </a:ext>
              </a:extLst>
            </p:cNvPr>
            <p:cNvSpPr/>
            <p:nvPr/>
          </p:nvSpPr>
          <p:spPr>
            <a:xfrm>
              <a:off x="3882389" y="5785485"/>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952" y="952"/>
                    <a:pt x="0" y="0"/>
                  </a:cubicBezTo>
                  <a:cubicBezTo>
                    <a:pt x="952" y="0"/>
                    <a:pt x="952" y="952"/>
                    <a:pt x="952" y="1905"/>
                  </a:cubicBezTo>
                  <a:close/>
                </a:path>
              </a:pathLst>
            </a:custGeom>
            <a:solidFill>
              <a:srgbClr val="FFFFFF"/>
            </a:solidFill>
            <a:ln w="9525" cap="flat">
              <a:noFill/>
              <a:prstDash val="solid"/>
              <a:miter/>
            </a:ln>
          </p:spPr>
          <p:txBody>
            <a:bodyPr rtlCol="0" anchor="ctr"/>
            <a:lstStyle/>
            <a:p>
              <a:endParaRPr lang="en-US"/>
            </a:p>
          </p:txBody>
        </p:sp>
        <p:sp>
          <p:nvSpPr>
            <p:cNvPr id="18" name="Freeform 274">
              <a:extLst>
                <a:ext uri="{FF2B5EF4-FFF2-40B4-BE49-F238E27FC236}">
                  <a16:creationId xmlns:a16="http://schemas.microsoft.com/office/drawing/2014/main" id="{51ADF3BC-BF5C-052E-2A93-C0D3B8FFB1B7}"/>
                </a:ext>
              </a:extLst>
            </p:cNvPr>
            <p:cNvSpPr/>
            <p:nvPr/>
          </p:nvSpPr>
          <p:spPr>
            <a:xfrm>
              <a:off x="3880485" y="5773102"/>
              <a:ext cx="952" cy="3810"/>
            </a:xfrm>
            <a:custGeom>
              <a:avLst/>
              <a:gdLst>
                <a:gd name="connsiteX0" fmla="*/ 952 w 952"/>
                <a:gd name="connsiteY0" fmla="*/ 3810 h 3810"/>
                <a:gd name="connsiteX1" fmla="*/ 0 w 952"/>
                <a:gd name="connsiteY1" fmla="*/ 0 h 3810"/>
                <a:gd name="connsiteX2" fmla="*/ 952 w 952"/>
                <a:gd name="connsiteY2" fmla="*/ 3810 h 3810"/>
              </a:gdLst>
              <a:ahLst/>
              <a:cxnLst>
                <a:cxn ang="0">
                  <a:pos x="connsiteX0" y="connsiteY0"/>
                </a:cxn>
                <a:cxn ang="0">
                  <a:pos x="connsiteX1" y="connsiteY1"/>
                </a:cxn>
                <a:cxn ang="0">
                  <a:pos x="connsiteX2" y="connsiteY2"/>
                </a:cxn>
              </a:cxnLst>
              <a:rect l="l" t="t" r="r" b="b"/>
              <a:pathLst>
                <a:path w="952" h="3810">
                  <a:moveTo>
                    <a:pt x="952" y="3810"/>
                  </a:moveTo>
                  <a:cubicBezTo>
                    <a:pt x="952" y="2858"/>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19" name="Freeform 275">
              <a:extLst>
                <a:ext uri="{FF2B5EF4-FFF2-40B4-BE49-F238E27FC236}">
                  <a16:creationId xmlns:a16="http://schemas.microsoft.com/office/drawing/2014/main" id="{6F8BF79F-6010-68CA-AE51-08F6F1350B50}"/>
                </a:ext>
              </a:extLst>
            </p:cNvPr>
            <p:cNvSpPr/>
            <p:nvPr/>
          </p:nvSpPr>
          <p:spPr>
            <a:xfrm>
              <a:off x="3878579" y="5759767"/>
              <a:ext cx="952" cy="7619"/>
            </a:xfrm>
            <a:custGeom>
              <a:avLst/>
              <a:gdLst>
                <a:gd name="connsiteX0" fmla="*/ 953 w 952"/>
                <a:gd name="connsiteY0" fmla="*/ 7620 h 7619"/>
                <a:gd name="connsiteX1" fmla="*/ 0 w 952"/>
                <a:gd name="connsiteY1" fmla="*/ 0 h 7619"/>
                <a:gd name="connsiteX2" fmla="*/ 953 w 952"/>
                <a:gd name="connsiteY2" fmla="*/ 7620 h 7619"/>
              </a:gdLst>
              <a:ahLst/>
              <a:cxnLst>
                <a:cxn ang="0">
                  <a:pos x="connsiteX0" y="connsiteY0"/>
                </a:cxn>
                <a:cxn ang="0">
                  <a:pos x="connsiteX1" y="connsiteY1"/>
                </a:cxn>
                <a:cxn ang="0">
                  <a:pos x="connsiteX2" y="connsiteY2"/>
                </a:cxn>
              </a:cxnLst>
              <a:rect l="l" t="t" r="r" b="b"/>
              <a:pathLst>
                <a:path w="952" h="7619">
                  <a:moveTo>
                    <a:pt x="953" y="7620"/>
                  </a:moveTo>
                  <a:cubicBezTo>
                    <a:pt x="0" y="4763"/>
                    <a:pt x="0" y="2857"/>
                    <a:pt x="0" y="0"/>
                  </a:cubicBezTo>
                  <a:cubicBezTo>
                    <a:pt x="0" y="1905"/>
                    <a:pt x="0" y="4763"/>
                    <a:pt x="953" y="7620"/>
                  </a:cubicBezTo>
                  <a:close/>
                </a:path>
              </a:pathLst>
            </a:custGeom>
            <a:solidFill>
              <a:srgbClr val="FFFFFF"/>
            </a:solidFill>
            <a:ln w="9525" cap="flat">
              <a:noFill/>
              <a:prstDash val="solid"/>
              <a:miter/>
            </a:ln>
          </p:spPr>
          <p:txBody>
            <a:bodyPr rtlCol="0" anchor="ctr"/>
            <a:lstStyle/>
            <a:p>
              <a:endParaRPr lang="en-US"/>
            </a:p>
          </p:txBody>
        </p:sp>
        <p:sp>
          <p:nvSpPr>
            <p:cNvPr id="20" name="Freeform 276">
              <a:extLst>
                <a:ext uri="{FF2B5EF4-FFF2-40B4-BE49-F238E27FC236}">
                  <a16:creationId xmlns:a16="http://schemas.microsoft.com/office/drawing/2014/main" id="{EA8AB0C3-D5CB-475C-6D14-0D18CF3CEAD9}"/>
                </a:ext>
              </a:extLst>
            </p:cNvPr>
            <p:cNvSpPr/>
            <p:nvPr/>
          </p:nvSpPr>
          <p:spPr>
            <a:xfrm>
              <a:off x="3891914" y="5813107"/>
              <a:ext cx="9525" cy="23812"/>
            </a:xfrm>
            <a:custGeom>
              <a:avLst/>
              <a:gdLst>
                <a:gd name="connsiteX0" fmla="*/ 9525 w 9525"/>
                <a:gd name="connsiteY0" fmla="*/ 23813 h 23812"/>
                <a:gd name="connsiteX1" fmla="*/ 0 w 9525"/>
                <a:gd name="connsiteY1" fmla="*/ 0 h 23812"/>
                <a:gd name="connsiteX2" fmla="*/ 9525 w 9525"/>
                <a:gd name="connsiteY2" fmla="*/ 23813 h 23812"/>
              </a:gdLst>
              <a:ahLst/>
              <a:cxnLst>
                <a:cxn ang="0">
                  <a:pos x="connsiteX0" y="connsiteY0"/>
                </a:cxn>
                <a:cxn ang="0">
                  <a:pos x="connsiteX1" y="connsiteY1"/>
                </a:cxn>
                <a:cxn ang="0">
                  <a:pos x="connsiteX2" y="connsiteY2"/>
                </a:cxn>
              </a:cxnLst>
              <a:rect l="l" t="t" r="r" b="b"/>
              <a:pathLst>
                <a:path w="9525" h="23812">
                  <a:moveTo>
                    <a:pt x="9525" y="23813"/>
                  </a:moveTo>
                  <a:cubicBezTo>
                    <a:pt x="5715" y="16193"/>
                    <a:pt x="2858" y="8573"/>
                    <a:pt x="0" y="0"/>
                  </a:cubicBezTo>
                  <a:cubicBezTo>
                    <a:pt x="2858" y="8573"/>
                    <a:pt x="5715" y="16193"/>
                    <a:pt x="9525" y="23813"/>
                  </a:cubicBezTo>
                  <a:close/>
                </a:path>
              </a:pathLst>
            </a:custGeom>
            <a:solidFill>
              <a:srgbClr val="FFFFFF"/>
            </a:solidFill>
            <a:ln w="9525" cap="flat">
              <a:noFill/>
              <a:prstDash val="solid"/>
              <a:miter/>
            </a:ln>
          </p:spPr>
          <p:txBody>
            <a:bodyPr rtlCol="0" anchor="ctr"/>
            <a:lstStyle/>
            <a:p>
              <a:endParaRPr lang="en-US"/>
            </a:p>
          </p:txBody>
        </p:sp>
        <p:sp>
          <p:nvSpPr>
            <p:cNvPr id="21" name="Freeform 277">
              <a:extLst>
                <a:ext uri="{FF2B5EF4-FFF2-40B4-BE49-F238E27FC236}">
                  <a16:creationId xmlns:a16="http://schemas.microsoft.com/office/drawing/2014/main" id="{0AE36FB8-0BB8-EC46-CC8A-DA9EE8D98248}"/>
                </a:ext>
              </a:extLst>
            </p:cNvPr>
            <p:cNvSpPr/>
            <p:nvPr/>
          </p:nvSpPr>
          <p:spPr>
            <a:xfrm>
              <a:off x="3875722" y="5746432"/>
              <a:ext cx="1904" cy="11430"/>
            </a:xfrm>
            <a:custGeom>
              <a:avLst/>
              <a:gdLst>
                <a:gd name="connsiteX0" fmla="*/ 1905 w 1904"/>
                <a:gd name="connsiteY0" fmla="*/ 11430 h 11430"/>
                <a:gd name="connsiteX1" fmla="*/ 0 w 1904"/>
                <a:gd name="connsiteY1" fmla="*/ 0 h 11430"/>
                <a:gd name="connsiteX2" fmla="*/ 1905 w 1904"/>
                <a:gd name="connsiteY2" fmla="*/ 11430 h 11430"/>
              </a:gdLst>
              <a:ahLst/>
              <a:cxnLst>
                <a:cxn ang="0">
                  <a:pos x="connsiteX0" y="connsiteY0"/>
                </a:cxn>
                <a:cxn ang="0">
                  <a:pos x="connsiteX1" y="connsiteY1"/>
                </a:cxn>
                <a:cxn ang="0">
                  <a:pos x="connsiteX2" y="connsiteY2"/>
                </a:cxn>
              </a:cxnLst>
              <a:rect l="l" t="t" r="r" b="b"/>
              <a:pathLst>
                <a:path w="1904" h="11430">
                  <a:moveTo>
                    <a:pt x="1905" y="11430"/>
                  </a:moveTo>
                  <a:cubicBezTo>
                    <a:pt x="952" y="7620"/>
                    <a:pt x="952" y="3810"/>
                    <a:pt x="0" y="0"/>
                  </a:cubicBezTo>
                  <a:cubicBezTo>
                    <a:pt x="0" y="2857"/>
                    <a:pt x="952" y="7620"/>
                    <a:pt x="1905" y="11430"/>
                  </a:cubicBezTo>
                  <a:close/>
                </a:path>
              </a:pathLst>
            </a:custGeom>
            <a:solidFill>
              <a:srgbClr val="FFFFFF"/>
            </a:solidFill>
            <a:ln w="9525" cap="flat">
              <a:noFill/>
              <a:prstDash val="solid"/>
              <a:miter/>
            </a:ln>
          </p:spPr>
          <p:txBody>
            <a:bodyPr rtlCol="0" anchor="ctr"/>
            <a:lstStyle/>
            <a:p>
              <a:endParaRPr lang="en-US"/>
            </a:p>
          </p:txBody>
        </p:sp>
        <p:sp>
          <p:nvSpPr>
            <p:cNvPr id="22" name="Freeform 278">
              <a:extLst>
                <a:ext uri="{FF2B5EF4-FFF2-40B4-BE49-F238E27FC236}">
                  <a16:creationId xmlns:a16="http://schemas.microsoft.com/office/drawing/2014/main" id="{11481122-2919-4AED-FC5D-8286356DEB97}"/>
                </a:ext>
              </a:extLst>
            </p:cNvPr>
            <p:cNvSpPr/>
            <p:nvPr/>
          </p:nvSpPr>
          <p:spPr>
            <a:xfrm>
              <a:off x="3901439" y="5837872"/>
              <a:ext cx="11430" cy="21907"/>
            </a:xfrm>
            <a:custGeom>
              <a:avLst/>
              <a:gdLst>
                <a:gd name="connsiteX0" fmla="*/ 11430 w 11430"/>
                <a:gd name="connsiteY0" fmla="*/ 21907 h 21907"/>
                <a:gd name="connsiteX1" fmla="*/ 0 w 11430"/>
                <a:gd name="connsiteY1" fmla="*/ 0 h 21907"/>
                <a:gd name="connsiteX2" fmla="*/ 11430 w 11430"/>
                <a:gd name="connsiteY2" fmla="*/ 21907 h 21907"/>
              </a:gdLst>
              <a:ahLst/>
              <a:cxnLst>
                <a:cxn ang="0">
                  <a:pos x="connsiteX0" y="connsiteY0"/>
                </a:cxn>
                <a:cxn ang="0">
                  <a:pos x="connsiteX1" y="connsiteY1"/>
                </a:cxn>
                <a:cxn ang="0">
                  <a:pos x="connsiteX2" y="connsiteY2"/>
                </a:cxn>
              </a:cxnLst>
              <a:rect l="l" t="t" r="r" b="b"/>
              <a:pathLst>
                <a:path w="11430" h="21907">
                  <a:moveTo>
                    <a:pt x="11430" y="21907"/>
                  </a:moveTo>
                  <a:cubicBezTo>
                    <a:pt x="7620" y="15240"/>
                    <a:pt x="3810" y="7620"/>
                    <a:pt x="0" y="0"/>
                  </a:cubicBezTo>
                  <a:cubicBezTo>
                    <a:pt x="3810" y="6667"/>
                    <a:pt x="7620" y="14288"/>
                    <a:pt x="11430" y="21907"/>
                  </a:cubicBezTo>
                  <a:close/>
                </a:path>
              </a:pathLst>
            </a:custGeom>
            <a:solidFill>
              <a:srgbClr val="FFFFFF"/>
            </a:solidFill>
            <a:ln w="9525" cap="flat">
              <a:noFill/>
              <a:prstDash val="solid"/>
              <a:miter/>
            </a:ln>
          </p:spPr>
          <p:txBody>
            <a:bodyPr rtlCol="0" anchor="ctr"/>
            <a:lstStyle/>
            <a:p>
              <a:endParaRPr lang="en-US"/>
            </a:p>
          </p:txBody>
        </p:sp>
        <p:sp>
          <p:nvSpPr>
            <p:cNvPr id="23" name="Freeform 279">
              <a:extLst>
                <a:ext uri="{FF2B5EF4-FFF2-40B4-BE49-F238E27FC236}">
                  <a16:creationId xmlns:a16="http://schemas.microsoft.com/office/drawing/2014/main" id="{B62E8D04-96DB-A9F1-0EB6-D46B73A75B08}"/>
                </a:ext>
              </a:extLst>
            </p:cNvPr>
            <p:cNvSpPr/>
            <p:nvPr/>
          </p:nvSpPr>
          <p:spPr>
            <a:xfrm>
              <a:off x="3955732" y="5916930"/>
              <a:ext cx="10477" cy="11430"/>
            </a:xfrm>
            <a:custGeom>
              <a:avLst/>
              <a:gdLst>
                <a:gd name="connsiteX0" fmla="*/ 10477 w 10477"/>
                <a:gd name="connsiteY0" fmla="*/ 11430 h 11430"/>
                <a:gd name="connsiteX1" fmla="*/ 0 w 10477"/>
                <a:gd name="connsiteY1" fmla="*/ 0 h 11430"/>
                <a:gd name="connsiteX2" fmla="*/ 10477 w 10477"/>
                <a:gd name="connsiteY2" fmla="*/ 11430 h 11430"/>
              </a:gdLst>
              <a:ahLst/>
              <a:cxnLst>
                <a:cxn ang="0">
                  <a:pos x="connsiteX0" y="connsiteY0"/>
                </a:cxn>
                <a:cxn ang="0">
                  <a:pos x="connsiteX1" y="connsiteY1"/>
                </a:cxn>
                <a:cxn ang="0">
                  <a:pos x="connsiteX2" y="connsiteY2"/>
                </a:cxn>
              </a:cxnLst>
              <a:rect l="l" t="t" r="r" b="b"/>
              <a:pathLst>
                <a:path w="10477" h="11430">
                  <a:moveTo>
                    <a:pt x="10477" y="11430"/>
                  </a:moveTo>
                  <a:cubicBezTo>
                    <a:pt x="6667" y="7620"/>
                    <a:pt x="2858" y="3810"/>
                    <a:pt x="0" y="0"/>
                  </a:cubicBezTo>
                  <a:cubicBezTo>
                    <a:pt x="2858" y="3810"/>
                    <a:pt x="6667" y="7620"/>
                    <a:pt x="10477" y="11430"/>
                  </a:cubicBezTo>
                  <a:close/>
                </a:path>
              </a:pathLst>
            </a:custGeom>
            <a:solidFill>
              <a:srgbClr val="FFFFFF"/>
            </a:solidFill>
            <a:ln w="9525" cap="flat">
              <a:noFill/>
              <a:prstDash val="solid"/>
              <a:miter/>
            </a:ln>
          </p:spPr>
          <p:txBody>
            <a:bodyPr rtlCol="0" anchor="ctr"/>
            <a:lstStyle/>
            <a:p>
              <a:endParaRPr lang="en-US"/>
            </a:p>
          </p:txBody>
        </p:sp>
        <p:sp>
          <p:nvSpPr>
            <p:cNvPr id="24" name="Freeform 280">
              <a:extLst>
                <a:ext uri="{FF2B5EF4-FFF2-40B4-BE49-F238E27FC236}">
                  <a16:creationId xmlns:a16="http://schemas.microsoft.com/office/drawing/2014/main" id="{0D9413EE-D8D4-D9FD-2262-3A462911EBB3}"/>
                </a:ext>
              </a:extLst>
            </p:cNvPr>
            <p:cNvSpPr/>
            <p:nvPr/>
          </p:nvSpPr>
          <p:spPr>
            <a:xfrm>
              <a:off x="3966209" y="5928360"/>
              <a:ext cx="11430" cy="10477"/>
            </a:xfrm>
            <a:custGeom>
              <a:avLst/>
              <a:gdLst>
                <a:gd name="connsiteX0" fmla="*/ 11430 w 11430"/>
                <a:gd name="connsiteY0" fmla="*/ 10477 h 10477"/>
                <a:gd name="connsiteX1" fmla="*/ 0 w 11430"/>
                <a:gd name="connsiteY1" fmla="*/ 0 h 10477"/>
                <a:gd name="connsiteX2" fmla="*/ 11430 w 11430"/>
                <a:gd name="connsiteY2" fmla="*/ 10477 h 10477"/>
              </a:gdLst>
              <a:ahLst/>
              <a:cxnLst>
                <a:cxn ang="0">
                  <a:pos x="connsiteX0" y="connsiteY0"/>
                </a:cxn>
                <a:cxn ang="0">
                  <a:pos x="connsiteX1" y="connsiteY1"/>
                </a:cxn>
                <a:cxn ang="0">
                  <a:pos x="connsiteX2" y="connsiteY2"/>
                </a:cxn>
              </a:cxnLst>
              <a:rect l="l" t="t" r="r" b="b"/>
              <a:pathLst>
                <a:path w="11430" h="10477">
                  <a:moveTo>
                    <a:pt x="11430" y="10477"/>
                  </a:moveTo>
                  <a:cubicBezTo>
                    <a:pt x="7620" y="6667"/>
                    <a:pt x="3810" y="3810"/>
                    <a:pt x="0" y="0"/>
                  </a:cubicBezTo>
                  <a:cubicBezTo>
                    <a:pt x="3810" y="2857"/>
                    <a:pt x="7620" y="6667"/>
                    <a:pt x="11430" y="10477"/>
                  </a:cubicBezTo>
                  <a:close/>
                </a:path>
              </a:pathLst>
            </a:custGeom>
            <a:solidFill>
              <a:srgbClr val="FFFFFF"/>
            </a:solidFill>
            <a:ln w="9525" cap="flat">
              <a:noFill/>
              <a:prstDash val="solid"/>
              <a:miter/>
            </a:ln>
          </p:spPr>
          <p:txBody>
            <a:bodyPr rtlCol="0" anchor="ctr"/>
            <a:lstStyle/>
            <a:p>
              <a:endParaRPr lang="en-US"/>
            </a:p>
          </p:txBody>
        </p:sp>
        <p:sp>
          <p:nvSpPr>
            <p:cNvPr id="25" name="Freeform 281">
              <a:extLst>
                <a:ext uri="{FF2B5EF4-FFF2-40B4-BE49-F238E27FC236}">
                  <a16:creationId xmlns:a16="http://schemas.microsoft.com/office/drawing/2014/main" id="{6D558711-D08E-195B-6A32-DF86ED55E85E}"/>
                </a:ext>
              </a:extLst>
            </p:cNvPr>
            <p:cNvSpPr/>
            <p:nvPr/>
          </p:nvSpPr>
          <p:spPr>
            <a:xfrm>
              <a:off x="3870064" y="5289988"/>
              <a:ext cx="786188" cy="699100"/>
            </a:xfrm>
            <a:custGeom>
              <a:avLst/>
              <a:gdLst>
                <a:gd name="connsiteX0" fmla="*/ 319983 w 786188"/>
                <a:gd name="connsiteY0" fmla="*/ 689806 h 699100"/>
                <a:gd name="connsiteX1" fmla="*/ 531438 w 786188"/>
                <a:gd name="connsiteY1" fmla="*/ 683139 h 699100"/>
                <a:gd name="connsiteX2" fmla="*/ 625735 w 786188"/>
                <a:gd name="connsiteY2" fmla="*/ 641229 h 699100"/>
                <a:gd name="connsiteX3" fmla="*/ 781945 w 786188"/>
                <a:gd name="connsiteY3" fmla="*/ 442156 h 699100"/>
                <a:gd name="connsiteX4" fmla="*/ 785755 w 786188"/>
                <a:gd name="connsiteY4" fmla="*/ 387864 h 699100"/>
                <a:gd name="connsiteX5" fmla="*/ 779088 w 786188"/>
                <a:gd name="connsiteY5" fmla="*/ 309759 h 699100"/>
                <a:gd name="connsiteX6" fmla="*/ 755275 w 786188"/>
                <a:gd name="connsiteY6" fmla="*/ 229749 h 699100"/>
                <a:gd name="connsiteX7" fmla="*/ 727653 w 786188"/>
                <a:gd name="connsiteY7" fmla="*/ 217367 h 699100"/>
                <a:gd name="connsiteX8" fmla="*/ 708603 w 786188"/>
                <a:gd name="connsiteY8" fmla="*/ 222129 h 699100"/>
                <a:gd name="connsiteX9" fmla="*/ 679075 w 786188"/>
                <a:gd name="connsiteY9" fmla="*/ 214509 h 699100"/>
                <a:gd name="connsiteX10" fmla="*/ 649548 w 786188"/>
                <a:gd name="connsiteY10" fmla="*/ 169742 h 699100"/>
                <a:gd name="connsiteX11" fmla="*/ 665740 w 786188"/>
                <a:gd name="connsiteY11" fmla="*/ 131642 h 699100"/>
                <a:gd name="connsiteX12" fmla="*/ 697173 w 786188"/>
                <a:gd name="connsiteY12" fmla="*/ 118306 h 699100"/>
                <a:gd name="connsiteX13" fmla="*/ 691458 w 786188"/>
                <a:gd name="connsiteY13" fmla="*/ 96399 h 699100"/>
                <a:gd name="connsiteX14" fmla="*/ 87573 w 786188"/>
                <a:gd name="connsiteY14" fmla="*/ 125926 h 699100"/>
                <a:gd name="connsiteX15" fmla="*/ 5658 w 786188"/>
                <a:gd name="connsiteY15" fmla="*/ 325951 h 699100"/>
                <a:gd name="connsiteX16" fmla="*/ 3753 w 786188"/>
                <a:gd name="connsiteY16" fmla="*/ 454539 h 699100"/>
                <a:gd name="connsiteX17" fmla="*/ 319983 w 786188"/>
                <a:gd name="connsiteY17" fmla="*/ 689806 h 699100"/>
                <a:gd name="connsiteX18" fmla="*/ 116148 w 786188"/>
                <a:gd name="connsiteY18" fmla="*/ 306901 h 699100"/>
                <a:gd name="connsiteX19" fmla="*/ 118053 w 786188"/>
                <a:gd name="connsiteY19" fmla="*/ 299281 h 699100"/>
                <a:gd name="connsiteX20" fmla="*/ 121863 w 786188"/>
                <a:gd name="connsiteY20" fmla="*/ 284042 h 699100"/>
                <a:gd name="connsiteX21" fmla="*/ 129483 w 786188"/>
                <a:gd name="connsiteY21" fmla="*/ 259276 h 699100"/>
                <a:gd name="connsiteX22" fmla="*/ 132340 w 786188"/>
                <a:gd name="connsiteY22" fmla="*/ 244989 h 699100"/>
                <a:gd name="connsiteX23" fmla="*/ 299980 w 786188"/>
                <a:gd name="connsiteY23" fmla="*/ 77349 h 699100"/>
                <a:gd name="connsiteX24" fmla="*/ 530485 w 786188"/>
                <a:gd name="connsiteY24" fmla="*/ 95447 h 699100"/>
                <a:gd name="connsiteX25" fmla="*/ 666693 w 786188"/>
                <a:gd name="connsiteY25" fmla="*/ 289756 h 699100"/>
                <a:gd name="connsiteX26" fmla="*/ 668598 w 786188"/>
                <a:gd name="connsiteY26" fmla="*/ 299281 h 699100"/>
                <a:gd name="connsiteX27" fmla="*/ 671455 w 786188"/>
                <a:gd name="connsiteY27" fmla="*/ 313569 h 699100"/>
                <a:gd name="connsiteX28" fmla="*/ 674313 w 786188"/>
                <a:gd name="connsiteY28" fmla="*/ 343097 h 699100"/>
                <a:gd name="connsiteX29" fmla="*/ 674313 w 786188"/>
                <a:gd name="connsiteY29" fmla="*/ 345001 h 699100"/>
                <a:gd name="connsiteX30" fmla="*/ 674313 w 786188"/>
                <a:gd name="connsiteY30" fmla="*/ 359289 h 699100"/>
                <a:gd name="connsiteX31" fmla="*/ 674313 w 786188"/>
                <a:gd name="connsiteY31" fmla="*/ 366909 h 699100"/>
                <a:gd name="connsiteX32" fmla="*/ 674313 w 786188"/>
                <a:gd name="connsiteY32" fmla="*/ 367861 h 699100"/>
                <a:gd name="connsiteX33" fmla="*/ 674313 w 786188"/>
                <a:gd name="connsiteY33" fmla="*/ 377386 h 699100"/>
                <a:gd name="connsiteX34" fmla="*/ 670503 w 786188"/>
                <a:gd name="connsiteY34" fmla="*/ 418344 h 699100"/>
                <a:gd name="connsiteX35" fmla="*/ 634308 w 786188"/>
                <a:gd name="connsiteY35" fmla="*/ 517404 h 699100"/>
                <a:gd name="connsiteX36" fmla="*/ 625735 w 786188"/>
                <a:gd name="connsiteY36" fmla="*/ 528834 h 699100"/>
                <a:gd name="connsiteX37" fmla="*/ 588588 w 786188"/>
                <a:gd name="connsiteY37" fmla="*/ 566934 h 699100"/>
                <a:gd name="connsiteX38" fmla="*/ 585730 w 786188"/>
                <a:gd name="connsiteY38" fmla="*/ 569792 h 699100"/>
                <a:gd name="connsiteX39" fmla="*/ 580015 w 786188"/>
                <a:gd name="connsiteY39" fmla="*/ 575506 h 699100"/>
                <a:gd name="connsiteX40" fmla="*/ 567633 w 786188"/>
                <a:gd name="connsiteY40" fmla="*/ 585984 h 699100"/>
                <a:gd name="connsiteX41" fmla="*/ 548583 w 786188"/>
                <a:gd name="connsiteY41" fmla="*/ 600272 h 699100"/>
                <a:gd name="connsiteX42" fmla="*/ 545725 w 786188"/>
                <a:gd name="connsiteY42" fmla="*/ 602176 h 699100"/>
                <a:gd name="connsiteX43" fmla="*/ 539058 w 786188"/>
                <a:gd name="connsiteY43" fmla="*/ 605986 h 699100"/>
                <a:gd name="connsiteX44" fmla="*/ 471430 w 786188"/>
                <a:gd name="connsiteY44" fmla="*/ 634561 h 699100"/>
                <a:gd name="connsiteX45" fmla="*/ 445713 w 786188"/>
                <a:gd name="connsiteY45" fmla="*/ 641229 h 699100"/>
                <a:gd name="connsiteX46" fmla="*/ 439045 w 786188"/>
                <a:gd name="connsiteY46" fmla="*/ 642181 h 699100"/>
                <a:gd name="connsiteX47" fmla="*/ 429520 w 786188"/>
                <a:gd name="connsiteY47" fmla="*/ 644086 h 699100"/>
                <a:gd name="connsiteX48" fmla="*/ 422853 w 786188"/>
                <a:gd name="connsiteY48" fmla="*/ 645039 h 699100"/>
                <a:gd name="connsiteX49" fmla="*/ 419995 w 786188"/>
                <a:gd name="connsiteY49" fmla="*/ 645039 h 699100"/>
                <a:gd name="connsiteX50" fmla="*/ 393325 w 786188"/>
                <a:gd name="connsiteY50" fmla="*/ 646944 h 699100"/>
                <a:gd name="connsiteX51" fmla="*/ 389515 w 786188"/>
                <a:gd name="connsiteY51" fmla="*/ 646944 h 699100"/>
                <a:gd name="connsiteX52" fmla="*/ 378085 w 786188"/>
                <a:gd name="connsiteY52" fmla="*/ 646944 h 699100"/>
                <a:gd name="connsiteX53" fmla="*/ 360940 w 786188"/>
                <a:gd name="connsiteY53" fmla="*/ 645039 h 699100"/>
                <a:gd name="connsiteX54" fmla="*/ 313315 w 786188"/>
                <a:gd name="connsiteY54" fmla="*/ 633609 h 699100"/>
                <a:gd name="connsiteX55" fmla="*/ 242830 w 786188"/>
                <a:gd name="connsiteY55" fmla="*/ 605034 h 699100"/>
                <a:gd name="connsiteX56" fmla="*/ 234258 w 786188"/>
                <a:gd name="connsiteY56" fmla="*/ 600272 h 699100"/>
                <a:gd name="connsiteX57" fmla="*/ 218065 w 786188"/>
                <a:gd name="connsiteY57" fmla="*/ 589794 h 699100"/>
                <a:gd name="connsiteX58" fmla="*/ 189490 w 786188"/>
                <a:gd name="connsiteY58" fmla="*/ 565981 h 699100"/>
                <a:gd name="connsiteX59" fmla="*/ 171393 w 786188"/>
                <a:gd name="connsiteY59" fmla="*/ 546931 h 699100"/>
                <a:gd name="connsiteX60" fmla="*/ 165678 w 786188"/>
                <a:gd name="connsiteY60" fmla="*/ 540264 h 699100"/>
                <a:gd name="connsiteX61" fmla="*/ 113290 w 786188"/>
                <a:gd name="connsiteY61" fmla="*/ 419297 h 699100"/>
                <a:gd name="connsiteX62" fmla="*/ 112338 w 786188"/>
                <a:gd name="connsiteY62" fmla="*/ 411676 h 699100"/>
                <a:gd name="connsiteX63" fmla="*/ 110433 w 786188"/>
                <a:gd name="connsiteY63" fmla="*/ 370719 h 699100"/>
                <a:gd name="connsiteX64" fmla="*/ 110433 w 786188"/>
                <a:gd name="connsiteY64" fmla="*/ 368814 h 699100"/>
                <a:gd name="connsiteX65" fmla="*/ 116148 w 786188"/>
                <a:gd name="connsiteY65" fmla="*/ 311664 h 699100"/>
                <a:gd name="connsiteX66" fmla="*/ 116148 w 786188"/>
                <a:gd name="connsiteY66" fmla="*/ 306901 h 6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6188" h="699100">
                  <a:moveTo>
                    <a:pt x="319983" y="689806"/>
                  </a:moveTo>
                  <a:cubicBezTo>
                    <a:pt x="389515" y="703142"/>
                    <a:pt x="462858" y="703142"/>
                    <a:pt x="531438" y="683139"/>
                  </a:cubicBezTo>
                  <a:cubicBezTo>
                    <a:pt x="563823" y="673614"/>
                    <a:pt x="597160" y="659326"/>
                    <a:pt x="625735" y="641229"/>
                  </a:cubicBezTo>
                  <a:cubicBezTo>
                    <a:pt x="659073" y="619322"/>
                    <a:pt x="741940" y="543122"/>
                    <a:pt x="781945" y="442156"/>
                  </a:cubicBezTo>
                  <a:cubicBezTo>
                    <a:pt x="783850" y="424059"/>
                    <a:pt x="785755" y="405961"/>
                    <a:pt x="785755" y="387864"/>
                  </a:cubicBezTo>
                  <a:cubicBezTo>
                    <a:pt x="787660" y="361194"/>
                    <a:pt x="782898" y="335476"/>
                    <a:pt x="779088" y="309759"/>
                  </a:cubicBezTo>
                  <a:cubicBezTo>
                    <a:pt x="774325" y="282136"/>
                    <a:pt x="768610" y="255467"/>
                    <a:pt x="755275" y="229749"/>
                  </a:cubicBezTo>
                  <a:cubicBezTo>
                    <a:pt x="747655" y="214509"/>
                    <a:pt x="744798" y="213556"/>
                    <a:pt x="727653" y="217367"/>
                  </a:cubicBezTo>
                  <a:cubicBezTo>
                    <a:pt x="720985" y="219272"/>
                    <a:pt x="715270" y="222129"/>
                    <a:pt x="708603" y="222129"/>
                  </a:cubicBezTo>
                  <a:cubicBezTo>
                    <a:pt x="698125" y="223081"/>
                    <a:pt x="686695" y="223081"/>
                    <a:pt x="679075" y="214509"/>
                  </a:cubicBezTo>
                  <a:cubicBezTo>
                    <a:pt x="666693" y="201174"/>
                    <a:pt x="655263" y="187839"/>
                    <a:pt x="649548" y="169742"/>
                  </a:cubicBezTo>
                  <a:cubicBezTo>
                    <a:pt x="643833" y="150692"/>
                    <a:pt x="647643" y="140214"/>
                    <a:pt x="665740" y="131642"/>
                  </a:cubicBezTo>
                  <a:cubicBezTo>
                    <a:pt x="676218" y="126879"/>
                    <a:pt x="686695" y="123069"/>
                    <a:pt x="697173" y="118306"/>
                  </a:cubicBezTo>
                  <a:cubicBezTo>
                    <a:pt x="713365" y="111639"/>
                    <a:pt x="704793" y="109734"/>
                    <a:pt x="691458" y="96399"/>
                  </a:cubicBezTo>
                  <a:cubicBezTo>
                    <a:pt x="578110" y="4006"/>
                    <a:pt x="282835" y="-76004"/>
                    <a:pt x="87573" y="125926"/>
                  </a:cubicBezTo>
                  <a:cubicBezTo>
                    <a:pt x="38995" y="181172"/>
                    <a:pt x="17088" y="252609"/>
                    <a:pt x="5658" y="325951"/>
                  </a:cubicBezTo>
                  <a:cubicBezTo>
                    <a:pt x="-1010" y="368814"/>
                    <a:pt x="-1962" y="411676"/>
                    <a:pt x="3753" y="454539"/>
                  </a:cubicBezTo>
                  <a:cubicBezTo>
                    <a:pt x="121863" y="663136"/>
                    <a:pt x="285693" y="683139"/>
                    <a:pt x="319983" y="689806"/>
                  </a:cubicBezTo>
                  <a:close/>
                  <a:moveTo>
                    <a:pt x="116148" y="306901"/>
                  </a:moveTo>
                  <a:cubicBezTo>
                    <a:pt x="117100" y="304044"/>
                    <a:pt x="117100" y="302139"/>
                    <a:pt x="118053" y="299281"/>
                  </a:cubicBezTo>
                  <a:cubicBezTo>
                    <a:pt x="119005" y="294519"/>
                    <a:pt x="120910" y="288804"/>
                    <a:pt x="121863" y="284042"/>
                  </a:cubicBezTo>
                  <a:cubicBezTo>
                    <a:pt x="123768" y="275469"/>
                    <a:pt x="126625" y="266897"/>
                    <a:pt x="129483" y="259276"/>
                  </a:cubicBezTo>
                  <a:cubicBezTo>
                    <a:pt x="130435" y="254514"/>
                    <a:pt x="131388" y="249751"/>
                    <a:pt x="132340" y="244989"/>
                  </a:cubicBezTo>
                  <a:cubicBezTo>
                    <a:pt x="137103" y="223081"/>
                    <a:pt x="146628" y="132594"/>
                    <a:pt x="299980" y="77349"/>
                  </a:cubicBezTo>
                  <a:cubicBezTo>
                    <a:pt x="386658" y="45917"/>
                    <a:pt x="510483" y="87826"/>
                    <a:pt x="530485" y="95447"/>
                  </a:cubicBezTo>
                  <a:cubicBezTo>
                    <a:pt x="666693" y="165931"/>
                    <a:pt x="668598" y="287851"/>
                    <a:pt x="666693" y="289756"/>
                  </a:cubicBezTo>
                  <a:cubicBezTo>
                    <a:pt x="667645" y="292614"/>
                    <a:pt x="667645" y="295472"/>
                    <a:pt x="668598" y="299281"/>
                  </a:cubicBezTo>
                  <a:cubicBezTo>
                    <a:pt x="669550" y="304044"/>
                    <a:pt x="670503" y="308806"/>
                    <a:pt x="671455" y="313569"/>
                  </a:cubicBezTo>
                  <a:cubicBezTo>
                    <a:pt x="673360" y="324999"/>
                    <a:pt x="673360" y="334524"/>
                    <a:pt x="674313" y="343097"/>
                  </a:cubicBezTo>
                  <a:cubicBezTo>
                    <a:pt x="674313" y="344049"/>
                    <a:pt x="674313" y="344049"/>
                    <a:pt x="674313" y="345001"/>
                  </a:cubicBezTo>
                  <a:cubicBezTo>
                    <a:pt x="674313" y="350717"/>
                    <a:pt x="674313" y="355479"/>
                    <a:pt x="674313" y="359289"/>
                  </a:cubicBezTo>
                  <a:cubicBezTo>
                    <a:pt x="674313" y="362147"/>
                    <a:pt x="674313" y="365004"/>
                    <a:pt x="674313" y="366909"/>
                  </a:cubicBezTo>
                  <a:cubicBezTo>
                    <a:pt x="674313" y="366909"/>
                    <a:pt x="674313" y="366909"/>
                    <a:pt x="674313" y="367861"/>
                  </a:cubicBezTo>
                  <a:cubicBezTo>
                    <a:pt x="674313" y="370719"/>
                    <a:pt x="674313" y="374529"/>
                    <a:pt x="674313" y="377386"/>
                  </a:cubicBezTo>
                  <a:cubicBezTo>
                    <a:pt x="674313" y="391674"/>
                    <a:pt x="672408" y="405009"/>
                    <a:pt x="670503" y="418344"/>
                  </a:cubicBezTo>
                  <a:cubicBezTo>
                    <a:pt x="664788" y="453586"/>
                    <a:pt x="654310" y="486924"/>
                    <a:pt x="634308" y="517404"/>
                  </a:cubicBezTo>
                  <a:cubicBezTo>
                    <a:pt x="631450" y="521214"/>
                    <a:pt x="628593" y="525024"/>
                    <a:pt x="625735" y="528834"/>
                  </a:cubicBezTo>
                  <a:cubicBezTo>
                    <a:pt x="615258" y="542169"/>
                    <a:pt x="602875" y="555504"/>
                    <a:pt x="588588" y="566934"/>
                  </a:cubicBezTo>
                  <a:cubicBezTo>
                    <a:pt x="587635" y="567886"/>
                    <a:pt x="586683" y="568839"/>
                    <a:pt x="585730" y="569792"/>
                  </a:cubicBezTo>
                  <a:cubicBezTo>
                    <a:pt x="583825" y="571697"/>
                    <a:pt x="581920" y="573601"/>
                    <a:pt x="580015" y="575506"/>
                  </a:cubicBezTo>
                  <a:cubicBezTo>
                    <a:pt x="576205" y="579317"/>
                    <a:pt x="571443" y="582174"/>
                    <a:pt x="567633" y="585984"/>
                  </a:cubicBezTo>
                  <a:cubicBezTo>
                    <a:pt x="560965" y="590747"/>
                    <a:pt x="555250" y="596461"/>
                    <a:pt x="548583" y="600272"/>
                  </a:cubicBezTo>
                  <a:cubicBezTo>
                    <a:pt x="547630" y="601224"/>
                    <a:pt x="546678" y="601224"/>
                    <a:pt x="545725" y="602176"/>
                  </a:cubicBezTo>
                  <a:cubicBezTo>
                    <a:pt x="543820" y="603129"/>
                    <a:pt x="540963" y="605034"/>
                    <a:pt x="539058" y="605986"/>
                  </a:cubicBezTo>
                  <a:cubicBezTo>
                    <a:pt x="517150" y="616464"/>
                    <a:pt x="495243" y="627894"/>
                    <a:pt x="471430" y="634561"/>
                  </a:cubicBezTo>
                  <a:cubicBezTo>
                    <a:pt x="462858" y="636467"/>
                    <a:pt x="454285" y="639324"/>
                    <a:pt x="445713" y="641229"/>
                  </a:cubicBezTo>
                  <a:cubicBezTo>
                    <a:pt x="443808" y="642181"/>
                    <a:pt x="441903" y="642181"/>
                    <a:pt x="439045" y="642181"/>
                  </a:cubicBezTo>
                  <a:cubicBezTo>
                    <a:pt x="436188" y="643134"/>
                    <a:pt x="433330" y="643134"/>
                    <a:pt x="429520" y="644086"/>
                  </a:cubicBezTo>
                  <a:cubicBezTo>
                    <a:pt x="427615" y="644086"/>
                    <a:pt x="425710" y="645039"/>
                    <a:pt x="422853" y="645039"/>
                  </a:cubicBezTo>
                  <a:cubicBezTo>
                    <a:pt x="421900" y="645039"/>
                    <a:pt x="420948" y="645039"/>
                    <a:pt x="419995" y="645039"/>
                  </a:cubicBezTo>
                  <a:cubicBezTo>
                    <a:pt x="411423" y="645992"/>
                    <a:pt x="402850" y="646944"/>
                    <a:pt x="393325" y="646944"/>
                  </a:cubicBezTo>
                  <a:cubicBezTo>
                    <a:pt x="392373" y="646944"/>
                    <a:pt x="390468" y="646944"/>
                    <a:pt x="389515" y="646944"/>
                  </a:cubicBezTo>
                  <a:cubicBezTo>
                    <a:pt x="385705" y="646944"/>
                    <a:pt x="381895" y="646944"/>
                    <a:pt x="378085" y="646944"/>
                  </a:cubicBezTo>
                  <a:cubicBezTo>
                    <a:pt x="372370" y="646944"/>
                    <a:pt x="367608" y="645992"/>
                    <a:pt x="360940" y="645039"/>
                  </a:cubicBezTo>
                  <a:cubicBezTo>
                    <a:pt x="343795" y="642181"/>
                    <a:pt x="327603" y="638372"/>
                    <a:pt x="313315" y="633609"/>
                  </a:cubicBezTo>
                  <a:cubicBezTo>
                    <a:pt x="286645" y="625989"/>
                    <a:pt x="263785" y="616464"/>
                    <a:pt x="242830" y="605034"/>
                  </a:cubicBezTo>
                  <a:cubicBezTo>
                    <a:pt x="239973" y="603129"/>
                    <a:pt x="237115" y="602176"/>
                    <a:pt x="234258" y="600272"/>
                  </a:cubicBezTo>
                  <a:cubicBezTo>
                    <a:pt x="228543" y="596461"/>
                    <a:pt x="222828" y="593604"/>
                    <a:pt x="218065" y="589794"/>
                  </a:cubicBezTo>
                  <a:cubicBezTo>
                    <a:pt x="207588" y="582174"/>
                    <a:pt x="198063" y="574554"/>
                    <a:pt x="189490" y="565981"/>
                  </a:cubicBezTo>
                  <a:cubicBezTo>
                    <a:pt x="182823" y="560267"/>
                    <a:pt x="177108" y="553599"/>
                    <a:pt x="171393" y="546931"/>
                  </a:cubicBezTo>
                  <a:cubicBezTo>
                    <a:pt x="169488" y="545026"/>
                    <a:pt x="167583" y="542169"/>
                    <a:pt x="165678" y="540264"/>
                  </a:cubicBezTo>
                  <a:cubicBezTo>
                    <a:pt x="137103" y="504069"/>
                    <a:pt x="119958" y="462159"/>
                    <a:pt x="113290" y="419297"/>
                  </a:cubicBezTo>
                  <a:cubicBezTo>
                    <a:pt x="113290" y="416439"/>
                    <a:pt x="112338" y="413581"/>
                    <a:pt x="112338" y="411676"/>
                  </a:cubicBezTo>
                  <a:cubicBezTo>
                    <a:pt x="110433" y="398342"/>
                    <a:pt x="109480" y="384054"/>
                    <a:pt x="110433" y="370719"/>
                  </a:cubicBezTo>
                  <a:cubicBezTo>
                    <a:pt x="110433" y="369767"/>
                    <a:pt x="110433" y="369767"/>
                    <a:pt x="110433" y="368814"/>
                  </a:cubicBezTo>
                  <a:cubicBezTo>
                    <a:pt x="110433" y="349764"/>
                    <a:pt x="112338" y="330714"/>
                    <a:pt x="116148" y="311664"/>
                  </a:cubicBezTo>
                  <a:cubicBezTo>
                    <a:pt x="115195" y="309759"/>
                    <a:pt x="116148" y="308806"/>
                    <a:pt x="116148" y="306901"/>
                  </a:cubicBezTo>
                  <a:close/>
                </a:path>
              </a:pathLst>
            </a:custGeom>
            <a:solidFill>
              <a:srgbClr val="FFFFFF"/>
            </a:solidFill>
            <a:ln w="9525" cap="flat">
              <a:noFill/>
              <a:prstDash val="solid"/>
              <a:miter/>
            </a:ln>
          </p:spPr>
          <p:txBody>
            <a:bodyPr rtlCol="0" anchor="ctr"/>
            <a:lstStyle/>
            <a:p>
              <a:endParaRPr lang="en-US"/>
            </a:p>
          </p:txBody>
        </p:sp>
        <p:sp>
          <p:nvSpPr>
            <p:cNvPr id="26" name="Freeform 282">
              <a:extLst>
                <a:ext uri="{FF2B5EF4-FFF2-40B4-BE49-F238E27FC236}">
                  <a16:creationId xmlns:a16="http://schemas.microsoft.com/office/drawing/2014/main" id="{442C00A5-2C09-C815-4EDB-D65701793057}"/>
                </a:ext>
              </a:extLst>
            </p:cNvPr>
            <p:cNvSpPr/>
            <p:nvPr/>
          </p:nvSpPr>
          <p:spPr>
            <a:xfrm>
              <a:off x="3935729" y="5893117"/>
              <a:ext cx="9525" cy="12382"/>
            </a:xfrm>
            <a:custGeom>
              <a:avLst/>
              <a:gdLst>
                <a:gd name="connsiteX0" fmla="*/ 9525 w 9525"/>
                <a:gd name="connsiteY0" fmla="*/ 12382 h 12382"/>
                <a:gd name="connsiteX1" fmla="*/ 0 w 9525"/>
                <a:gd name="connsiteY1" fmla="*/ 0 h 12382"/>
                <a:gd name="connsiteX2" fmla="*/ 9525 w 9525"/>
                <a:gd name="connsiteY2" fmla="*/ 12382 h 12382"/>
              </a:gdLst>
              <a:ahLst/>
              <a:cxnLst>
                <a:cxn ang="0">
                  <a:pos x="connsiteX0" y="connsiteY0"/>
                </a:cxn>
                <a:cxn ang="0">
                  <a:pos x="connsiteX1" y="connsiteY1"/>
                </a:cxn>
                <a:cxn ang="0">
                  <a:pos x="connsiteX2" y="connsiteY2"/>
                </a:cxn>
              </a:cxnLst>
              <a:rect l="l" t="t" r="r" b="b"/>
              <a:pathLst>
                <a:path w="9525" h="12382">
                  <a:moveTo>
                    <a:pt x="9525" y="12382"/>
                  </a:moveTo>
                  <a:cubicBezTo>
                    <a:pt x="5715" y="8572"/>
                    <a:pt x="2858" y="3810"/>
                    <a:pt x="0" y="0"/>
                  </a:cubicBezTo>
                  <a:cubicBezTo>
                    <a:pt x="2858" y="3810"/>
                    <a:pt x="5715" y="7620"/>
                    <a:pt x="9525" y="12382"/>
                  </a:cubicBezTo>
                  <a:close/>
                </a:path>
              </a:pathLst>
            </a:custGeom>
            <a:solidFill>
              <a:srgbClr val="FFFFFF"/>
            </a:solidFill>
            <a:ln w="9525" cap="flat">
              <a:noFill/>
              <a:prstDash val="solid"/>
              <a:miter/>
            </a:ln>
          </p:spPr>
          <p:txBody>
            <a:bodyPr rtlCol="0" anchor="ctr"/>
            <a:lstStyle/>
            <a:p>
              <a:endParaRPr lang="en-US"/>
            </a:p>
          </p:txBody>
        </p:sp>
        <p:sp>
          <p:nvSpPr>
            <p:cNvPr id="27" name="Freeform 283">
              <a:extLst>
                <a:ext uri="{FF2B5EF4-FFF2-40B4-BE49-F238E27FC236}">
                  <a16:creationId xmlns:a16="http://schemas.microsoft.com/office/drawing/2014/main" id="{27FCDC61-1547-8287-BCE9-8792FB1BF5E1}"/>
                </a:ext>
              </a:extLst>
            </p:cNvPr>
            <p:cNvSpPr/>
            <p:nvPr/>
          </p:nvSpPr>
          <p:spPr>
            <a:xfrm>
              <a:off x="4625340" y="5830252"/>
              <a:ext cx="1904" cy="5715"/>
            </a:xfrm>
            <a:custGeom>
              <a:avLst/>
              <a:gdLst>
                <a:gd name="connsiteX0" fmla="*/ 1905 w 1904"/>
                <a:gd name="connsiteY0" fmla="*/ 0 h 5715"/>
                <a:gd name="connsiteX1" fmla="*/ 0 w 1904"/>
                <a:gd name="connsiteY1" fmla="*/ 5715 h 5715"/>
                <a:gd name="connsiteX2" fmla="*/ 1905 w 1904"/>
                <a:gd name="connsiteY2" fmla="*/ 0 h 5715"/>
              </a:gdLst>
              <a:ahLst/>
              <a:cxnLst>
                <a:cxn ang="0">
                  <a:pos x="connsiteX0" y="connsiteY0"/>
                </a:cxn>
                <a:cxn ang="0">
                  <a:pos x="connsiteX1" y="connsiteY1"/>
                </a:cxn>
                <a:cxn ang="0">
                  <a:pos x="connsiteX2" y="connsiteY2"/>
                </a:cxn>
              </a:cxnLst>
              <a:rect l="l" t="t" r="r" b="b"/>
              <a:pathLst>
                <a:path w="1904" h="5715">
                  <a:moveTo>
                    <a:pt x="1905" y="0"/>
                  </a:moveTo>
                  <a:cubicBezTo>
                    <a:pt x="952" y="1905"/>
                    <a:pt x="0" y="3810"/>
                    <a:pt x="0" y="5715"/>
                  </a:cubicBezTo>
                  <a:cubicBezTo>
                    <a:pt x="952" y="3810"/>
                    <a:pt x="952" y="1905"/>
                    <a:pt x="1905" y="0"/>
                  </a:cubicBezTo>
                  <a:close/>
                </a:path>
              </a:pathLst>
            </a:custGeom>
            <a:solidFill>
              <a:srgbClr val="FFFFFF"/>
            </a:solidFill>
            <a:ln w="9525" cap="flat">
              <a:noFill/>
              <a:prstDash val="solid"/>
              <a:miter/>
            </a:ln>
          </p:spPr>
          <p:txBody>
            <a:bodyPr rtlCol="0" anchor="ctr"/>
            <a:lstStyle/>
            <a:p>
              <a:endParaRPr lang="en-US"/>
            </a:p>
          </p:txBody>
        </p:sp>
        <p:sp>
          <p:nvSpPr>
            <p:cNvPr id="28" name="Freeform 284">
              <a:extLst>
                <a:ext uri="{FF2B5EF4-FFF2-40B4-BE49-F238E27FC236}">
                  <a16:creationId xmlns:a16="http://schemas.microsoft.com/office/drawing/2014/main" id="{B2EC6556-80A5-424A-A242-0D1D1F63F245}"/>
                </a:ext>
              </a:extLst>
            </p:cNvPr>
            <p:cNvSpPr/>
            <p:nvPr/>
          </p:nvSpPr>
          <p:spPr>
            <a:xfrm>
              <a:off x="4641532" y="5781675"/>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2" y="2857"/>
                    <a:pt x="952" y="4763"/>
                    <a:pt x="0" y="7620"/>
                  </a:cubicBezTo>
                  <a:cubicBezTo>
                    <a:pt x="0" y="4763"/>
                    <a:pt x="952" y="2857"/>
                    <a:pt x="1905" y="0"/>
                  </a:cubicBezTo>
                  <a:close/>
                </a:path>
              </a:pathLst>
            </a:custGeom>
            <a:solidFill>
              <a:srgbClr val="FFFFFF"/>
            </a:solidFill>
            <a:ln w="9525" cap="flat">
              <a:noFill/>
              <a:prstDash val="solid"/>
              <a:miter/>
            </a:ln>
          </p:spPr>
          <p:txBody>
            <a:bodyPr rtlCol="0" anchor="ctr"/>
            <a:lstStyle/>
            <a:p>
              <a:endParaRPr lang="en-US"/>
            </a:p>
          </p:txBody>
        </p:sp>
        <p:sp>
          <p:nvSpPr>
            <p:cNvPr id="29" name="Freeform 285">
              <a:extLst>
                <a:ext uri="{FF2B5EF4-FFF2-40B4-BE49-F238E27FC236}">
                  <a16:creationId xmlns:a16="http://schemas.microsoft.com/office/drawing/2014/main" id="{691B3FEE-5227-BF8B-CE3C-CAD647078187}"/>
                </a:ext>
              </a:extLst>
            </p:cNvPr>
            <p:cNvSpPr/>
            <p:nvPr/>
          </p:nvSpPr>
          <p:spPr>
            <a:xfrm>
              <a:off x="4638675" y="5790247"/>
              <a:ext cx="1904" cy="6667"/>
            </a:xfrm>
            <a:custGeom>
              <a:avLst/>
              <a:gdLst>
                <a:gd name="connsiteX0" fmla="*/ 1905 w 1904"/>
                <a:gd name="connsiteY0" fmla="*/ 0 h 6667"/>
                <a:gd name="connsiteX1" fmla="*/ 0 w 1904"/>
                <a:gd name="connsiteY1" fmla="*/ 6667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7"/>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0" name="Freeform 286">
              <a:extLst>
                <a:ext uri="{FF2B5EF4-FFF2-40B4-BE49-F238E27FC236}">
                  <a16:creationId xmlns:a16="http://schemas.microsoft.com/office/drawing/2014/main" id="{D542D2CD-C90C-15EF-4EFB-1318A405DC40}"/>
                </a:ext>
              </a:extLst>
            </p:cNvPr>
            <p:cNvSpPr/>
            <p:nvPr/>
          </p:nvSpPr>
          <p:spPr>
            <a:xfrm>
              <a:off x="4633912" y="5797867"/>
              <a:ext cx="4762" cy="14287"/>
            </a:xfrm>
            <a:custGeom>
              <a:avLst/>
              <a:gdLst>
                <a:gd name="connsiteX0" fmla="*/ 4763 w 4762"/>
                <a:gd name="connsiteY0" fmla="*/ 0 h 14287"/>
                <a:gd name="connsiteX1" fmla="*/ 0 w 4762"/>
                <a:gd name="connsiteY1" fmla="*/ 14288 h 14287"/>
                <a:gd name="connsiteX2" fmla="*/ 4763 w 4762"/>
                <a:gd name="connsiteY2" fmla="*/ 0 h 14287"/>
              </a:gdLst>
              <a:ahLst/>
              <a:cxnLst>
                <a:cxn ang="0">
                  <a:pos x="connsiteX0" y="connsiteY0"/>
                </a:cxn>
                <a:cxn ang="0">
                  <a:pos x="connsiteX1" y="connsiteY1"/>
                </a:cxn>
                <a:cxn ang="0">
                  <a:pos x="connsiteX2" y="connsiteY2"/>
                </a:cxn>
              </a:cxnLst>
              <a:rect l="l" t="t" r="r" b="b"/>
              <a:pathLst>
                <a:path w="4762" h="14287">
                  <a:moveTo>
                    <a:pt x="4763" y="0"/>
                  </a:moveTo>
                  <a:cubicBezTo>
                    <a:pt x="2858" y="4763"/>
                    <a:pt x="1905" y="9525"/>
                    <a:pt x="0" y="14288"/>
                  </a:cubicBezTo>
                  <a:cubicBezTo>
                    <a:pt x="1905" y="9525"/>
                    <a:pt x="2858" y="4763"/>
                    <a:pt x="4763" y="0"/>
                  </a:cubicBezTo>
                  <a:close/>
                </a:path>
              </a:pathLst>
            </a:custGeom>
            <a:solidFill>
              <a:srgbClr val="FFFFFF"/>
            </a:solidFill>
            <a:ln w="9525" cap="flat">
              <a:noFill/>
              <a:prstDash val="solid"/>
              <a:miter/>
            </a:ln>
          </p:spPr>
          <p:txBody>
            <a:bodyPr rtlCol="0" anchor="ctr"/>
            <a:lstStyle/>
            <a:p>
              <a:endParaRPr lang="en-US"/>
            </a:p>
          </p:txBody>
        </p:sp>
        <p:sp>
          <p:nvSpPr>
            <p:cNvPr id="31" name="Freeform 287">
              <a:extLst>
                <a:ext uri="{FF2B5EF4-FFF2-40B4-BE49-F238E27FC236}">
                  <a16:creationId xmlns:a16="http://schemas.microsoft.com/office/drawing/2014/main" id="{82E7114E-BD4D-AFC3-332F-033503CB2147}"/>
                </a:ext>
              </a:extLst>
            </p:cNvPr>
            <p:cNvSpPr/>
            <p:nvPr/>
          </p:nvSpPr>
          <p:spPr>
            <a:xfrm>
              <a:off x="4631054" y="5814060"/>
              <a:ext cx="1904" cy="5714"/>
            </a:xfrm>
            <a:custGeom>
              <a:avLst/>
              <a:gdLst>
                <a:gd name="connsiteX0" fmla="*/ 1905 w 1904"/>
                <a:gd name="connsiteY0" fmla="*/ 0 h 5714"/>
                <a:gd name="connsiteX1" fmla="*/ 0 w 1904"/>
                <a:gd name="connsiteY1" fmla="*/ 5715 h 5714"/>
                <a:gd name="connsiteX2" fmla="*/ 1905 w 1904"/>
                <a:gd name="connsiteY2" fmla="*/ 0 h 5714"/>
              </a:gdLst>
              <a:ahLst/>
              <a:cxnLst>
                <a:cxn ang="0">
                  <a:pos x="connsiteX0" y="connsiteY0"/>
                </a:cxn>
                <a:cxn ang="0">
                  <a:pos x="connsiteX1" y="connsiteY1"/>
                </a:cxn>
                <a:cxn ang="0">
                  <a:pos x="connsiteX2" y="connsiteY2"/>
                </a:cxn>
              </a:cxnLst>
              <a:rect l="l" t="t" r="r" b="b"/>
              <a:pathLst>
                <a:path w="1904" h="5714">
                  <a:moveTo>
                    <a:pt x="1905" y="0"/>
                  </a:moveTo>
                  <a:cubicBezTo>
                    <a:pt x="953" y="1905"/>
                    <a:pt x="0" y="3810"/>
                    <a:pt x="0" y="5715"/>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2" name="Freeform 288">
              <a:extLst>
                <a:ext uri="{FF2B5EF4-FFF2-40B4-BE49-F238E27FC236}">
                  <a16:creationId xmlns:a16="http://schemas.microsoft.com/office/drawing/2014/main" id="{0228318D-E50A-D655-C541-DA3FBBF5E77E}"/>
                </a:ext>
              </a:extLst>
            </p:cNvPr>
            <p:cNvSpPr/>
            <p:nvPr/>
          </p:nvSpPr>
          <p:spPr>
            <a:xfrm>
              <a:off x="4628197" y="5821680"/>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33" name="Freeform 289">
              <a:extLst>
                <a:ext uri="{FF2B5EF4-FFF2-40B4-BE49-F238E27FC236}">
                  <a16:creationId xmlns:a16="http://schemas.microsoft.com/office/drawing/2014/main" id="{276076D6-78AD-E483-D23E-B5D528BFE249}"/>
                </a:ext>
              </a:extLst>
            </p:cNvPr>
            <p:cNvSpPr/>
            <p:nvPr/>
          </p:nvSpPr>
          <p:spPr>
            <a:xfrm>
              <a:off x="4520565" y="55340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34" name="Freeform 290">
              <a:extLst>
                <a:ext uri="{FF2B5EF4-FFF2-40B4-BE49-F238E27FC236}">
                  <a16:creationId xmlns:a16="http://schemas.microsoft.com/office/drawing/2014/main" id="{18E866CF-3825-0AF7-C924-64E76051E2D1}"/>
                </a:ext>
              </a:extLst>
            </p:cNvPr>
            <p:cNvSpPr/>
            <p:nvPr/>
          </p:nvSpPr>
          <p:spPr>
            <a:xfrm>
              <a:off x="4651057" y="5731192"/>
              <a:ext cx="952" cy="7619"/>
            </a:xfrm>
            <a:custGeom>
              <a:avLst/>
              <a:gdLst>
                <a:gd name="connsiteX0" fmla="*/ 952 w 952"/>
                <a:gd name="connsiteY0" fmla="*/ 0 h 7619"/>
                <a:gd name="connsiteX1" fmla="*/ 0 w 952"/>
                <a:gd name="connsiteY1" fmla="*/ 7620 h 7619"/>
                <a:gd name="connsiteX2" fmla="*/ 952 w 952"/>
                <a:gd name="connsiteY2" fmla="*/ 0 h 7619"/>
              </a:gdLst>
              <a:ahLst/>
              <a:cxnLst>
                <a:cxn ang="0">
                  <a:pos x="connsiteX0" y="connsiteY0"/>
                </a:cxn>
                <a:cxn ang="0">
                  <a:pos x="connsiteX1" y="connsiteY1"/>
                </a:cxn>
                <a:cxn ang="0">
                  <a:pos x="connsiteX2" y="connsiteY2"/>
                </a:cxn>
              </a:cxnLst>
              <a:rect l="l" t="t" r="r" b="b"/>
              <a:pathLst>
                <a:path w="952" h="7619">
                  <a:moveTo>
                    <a:pt x="952" y="0"/>
                  </a:moveTo>
                  <a:cubicBezTo>
                    <a:pt x="952" y="2857"/>
                    <a:pt x="0" y="4763"/>
                    <a:pt x="0" y="7620"/>
                  </a:cubicBezTo>
                  <a:cubicBezTo>
                    <a:pt x="952" y="5715"/>
                    <a:pt x="952" y="2857"/>
                    <a:pt x="952" y="0"/>
                  </a:cubicBezTo>
                  <a:close/>
                </a:path>
              </a:pathLst>
            </a:custGeom>
            <a:solidFill>
              <a:srgbClr val="FFFFFF"/>
            </a:solidFill>
            <a:ln w="9525" cap="flat">
              <a:noFill/>
              <a:prstDash val="solid"/>
              <a:miter/>
            </a:ln>
          </p:spPr>
          <p:txBody>
            <a:bodyPr rtlCol="0" anchor="ctr"/>
            <a:lstStyle/>
            <a:p>
              <a:endParaRPr lang="en-US"/>
            </a:p>
          </p:txBody>
        </p:sp>
        <p:sp>
          <p:nvSpPr>
            <p:cNvPr id="35" name="Freeform 291">
              <a:extLst>
                <a:ext uri="{FF2B5EF4-FFF2-40B4-BE49-F238E27FC236}">
                  <a16:creationId xmlns:a16="http://schemas.microsoft.com/office/drawing/2014/main" id="{6C11A248-43EA-3180-6315-FCDF2D3EE736}"/>
                </a:ext>
              </a:extLst>
            </p:cNvPr>
            <p:cNvSpPr/>
            <p:nvPr/>
          </p:nvSpPr>
          <p:spPr>
            <a:xfrm>
              <a:off x="4648200" y="5740717"/>
              <a:ext cx="2857" cy="15239"/>
            </a:xfrm>
            <a:custGeom>
              <a:avLst/>
              <a:gdLst>
                <a:gd name="connsiteX0" fmla="*/ 2858 w 2857"/>
                <a:gd name="connsiteY0" fmla="*/ 0 h 15239"/>
                <a:gd name="connsiteX1" fmla="*/ 0 w 2857"/>
                <a:gd name="connsiteY1" fmla="*/ 15240 h 15239"/>
                <a:gd name="connsiteX2" fmla="*/ 2858 w 2857"/>
                <a:gd name="connsiteY2" fmla="*/ 0 h 15239"/>
              </a:gdLst>
              <a:ahLst/>
              <a:cxnLst>
                <a:cxn ang="0">
                  <a:pos x="connsiteX0" y="connsiteY0"/>
                </a:cxn>
                <a:cxn ang="0">
                  <a:pos x="connsiteX1" y="connsiteY1"/>
                </a:cxn>
                <a:cxn ang="0">
                  <a:pos x="connsiteX2" y="connsiteY2"/>
                </a:cxn>
              </a:cxnLst>
              <a:rect l="l" t="t" r="r" b="b"/>
              <a:pathLst>
                <a:path w="2857" h="15239">
                  <a:moveTo>
                    <a:pt x="2858" y="0"/>
                  </a:moveTo>
                  <a:cubicBezTo>
                    <a:pt x="1905" y="4763"/>
                    <a:pt x="953" y="10477"/>
                    <a:pt x="0" y="15240"/>
                  </a:cubicBezTo>
                  <a:cubicBezTo>
                    <a:pt x="953" y="9525"/>
                    <a:pt x="1905" y="4763"/>
                    <a:pt x="2858" y="0"/>
                  </a:cubicBezTo>
                  <a:close/>
                </a:path>
              </a:pathLst>
            </a:custGeom>
            <a:solidFill>
              <a:srgbClr val="FFFFFF"/>
            </a:solidFill>
            <a:ln w="9525" cap="flat">
              <a:noFill/>
              <a:prstDash val="solid"/>
              <a:miter/>
            </a:ln>
          </p:spPr>
          <p:txBody>
            <a:bodyPr rtlCol="0" anchor="ctr"/>
            <a:lstStyle/>
            <a:p>
              <a:endParaRPr lang="en-US"/>
            </a:p>
          </p:txBody>
        </p:sp>
        <p:sp>
          <p:nvSpPr>
            <p:cNvPr id="36" name="Freeform 292">
              <a:extLst>
                <a:ext uri="{FF2B5EF4-FFF2-40B4-BE49-F238E27FC236}">
                  <a16:creationId xmlns:a16="http://schemas.microsoft.com/office/drawing/2014/main" id="{065EA5F2-4B28-9706-1F8B-7A6F79B517D6}"/>
                </a:ext>
              </a:extLst>
            </p:cNvPr>
            <p:cNvSpPr/>
            <p:nvPr/>
          </p:nvSpPr>
          <p:spPr>
            <a:xfrm>
              <a:off x="4645342" y="5764530"/>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3" y="2857"/>
                    <a:pt x="953" y="4763"/>
                    <a:pt x="0" y="7620"/>
                  </a:cubicBezTo>
                  <a:cubicBezTo>
                    <a:pt x="953" y="5715"/>
                    <a:pt x="953" y="2857"/>
                    <a:pt x="1905" y="0"/>
                  </a:cubicBezTo>
                  <a:close/>
                </a:path>
              </a:pathLst>
            </a:custGeom>
            <a:solidFill>
              <a:srgbClr val="FFFFFF"/>
            </a:solidFill>
            <a:ln w="9525" cap="flat">
              <a:noFill/>
              <a:prstDash val="solid"/>
              <a:miter/>
            </a:ln>
          </p:spPr>
          <p:txBody>
            <a:bodyPr rtlCol="0" anchor="ctr"/>
            <a:lstStyle/>
            <a:p>
              <a:endParaRPr lang="en-US"/>
            </a:p>
          </p:txBody>
        </p:sp>
        <p:sp>
          <p:nvSpPr>
            <p:cNvPr id="37" name="Freeform 293">
              <a:extLst>
                <a:ext uri="{FF2B5EF4-FFF2-40B4-BE49-F238E27FC236}">
                  <a16:creationId xmlns:a16="http://schemas.microsoft.com/office/drawing/2014/main" id="{51FF3775-0124-7BA1-7CDA-C7E803C40085}"/>
                </a:ext>
              </a:extLst>
            </p:cNvPr>
            <p:cNvSpPr/>
            <p:nvPr/>
          </p:nvSpPr>
          <p:spPr>
            <a:xfrm>
              <a:off x="4647247" y="5756910"/>
              <a:ext cx="952" cy="7619"/>
            </a:xfrm>
            <a:custGeom>
              <a:avLst/>
              <a:gdLst>
                <a:gd name="connsiteX0" fmla="*/ 953 w 952"/>
                <a:gd name="connsiteY0" fmla="*/ 0 h 7619"/>
                <a:gd name="connsiteX1" fmla="*/ 0 w 952"/>
                <a:gd name="connsiteY1" fmla="*/ 7620 h 7619"/>
                <a:gd name="connsiteX2" fmla="*/ 953 w 952"/>
                <a:gd name="connsiteY2" fmla="*/ 0 h 7619"/>
              </a:gdLst>
              <a:ahLst/>
              <a:cxnLst>
                <a:cxn ang="0">
                  <a:pos x="connsiteX0" y="connsiteY0"/>
                </a:cxn>
                <a:cxn ang="0">
                  <a:pos x="connsiteX1" y="connsiteY1"/>
                </a:cxn>
                <a:cxn ang="0">
                  <a:pos x="connsiteX2" y="connsiteY2"/>
                </a:cxn>
              </a:cxnLst>
              <a:rect l="l" t="t" r="r" b="b"/>
              <a:pathLst>
                <a:path w="952" h="7619">
                  <a:moveTo>
                    <a:pt x="953" y="0"/>
                  </a:moveTo>
                  <a:cubicBezTo>
                    <a:pt x="953" y="2857"/>
                    <a:pt x="0" y="4763"/>
                    <a:pt x="0" y="7620"/>
                  </a:cubicBezTo>
                  <a:cubicBezTo>
                    <a:pt x="0" y="4763"/>
                    <a:pt x="953" y="2857"/>
                    <a:pt x="953" y="0"/>
                  </a:cubicBezTo>
                  <a:close/>
                </a:path>
              </a:pathLst>
            </a:custGeom>
            <a:solidFill>
              <a:srgbClr val="FFFFFF"/>
            </a:solidFill>
            <a:ln w="9525" cap="flat">
              <a:noFill/>
              <a:prstDash val="solid"/>
              <a:miter/>
            </a:ln>
          </p:spPr>
          <p:txBody>
            <a:bodyPr rtlCol="0" anchor="ctr"/>
            <a:lstStyle/>
            <a:p>
              <a:endParaRPr lang="en-US"/>
            </a:p>
          </p:txBody>
        </p:sp>
        <p:sp>
          <p:nvSpPr>
            <p:cNvPr id="38" name="Freeform 294">
              <a:extLst>
                <a:ext uri="{FF2B5EF4-FFF2-40B4-BE49-F238E27FC236}">
                  <a16:creationId xmlns:a16="http://schemas.microsoft.com/office/drawing/2014/main" id="{1EDCF012-6351-3696-515A-EDBD3C98493C}"/>
                </a:ext>
              </a:extLst>
            </p:cNvPr>
            <p:cNvSpPr/>
            <p:nvPr/>
          </p:nvSpPr>
          <p:spPr>
            <a:xfrm>
              <a:off x="4643437" y="5774055"/>
              <a:ext cx="1904" cy="6667"/>
            </a:xfrm>
            <a:custGeom>
              <a:avLst/>
              <a:gdLst>
                <a:gd name="connsiteX0" fmla="*/ 1905 w 1904"/>
                <a:gd name="connsiteY0" fmla="*/ 0 h 6667"/>
                <a:gd name="connsiteX1" fmla="*/ 0 w 1904"/>
                <a:gd name="connsiteY1" fmla="*/ 6668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8"/>
                  </a:cubicBezTo>
                  <a:cubicBezTo>
                    <a:pt x="953" y="3810"/>
                    <a:pt x="953" y="1905"/>
                    <a:pt x="1905" y="0"/>
                  </a:cubicBezTo>
                  <a:close/>
                </a:path>
              </a:pathLst>
            </a:custGeom>
            <a:solidFill>
              <a:srgbClr val="FFFFFF"/>
            </a:solidFill>
            <a:ln w="9525" cap="flat">
              <a:noFill/>
              <a:prstDash val="solid"/>
              <a:miter/>
            </a:ln>
          </p:spPr>
          <p:txBody>
            <a:bodyPr rtlCol="0" anchor="ctr"/>
            <a:lstStyle/>
            <a:p>
              <a:endParaRPr lang="en-US"/>
            </a:p>
          </p:txBody>
        </p:sp>
        <p:sp>
          <p:nvSpPr>
            <p:cNvPr id="39" name="Freeform 295">
              <a:extLst>
                <a:ext uri="{FF2B5EF4-FFF2-40B4-BE49-F238E27FC236}">
                  <a16:creationId xmlns:a16="http://schemas.microsoft.com/office/drawing/2014/main" id="{C483C94A-3DC2-B62D-85B1-185998F70631}"/>
                </a:ext>
              </a:extLst>
            </p:cNvPr>
            <p:cNvSpPr/>
            <p:nvPr/>
          </p:nvSpPr>
          <p:spPr>
            <a:xfrm>
              <a:off x="4612957" y="5853112"/>
              <a:ext cx="3809" cy="6667"/>
            </a:xfrm>
            <a:custGeom>
              <a:avLst/>
              <a:gdLst>
                <a:gd name="connsiteX0" fmla="*/ 3810 w 3809"/>
                <a:gd name="connsiteY0" fmla="*/ 0 h 6667"/>
                <a:gd name="connsiteX1" fmla="*/ 0 w 3809"/>
                <a:gd name="connsiteY1" fmla="*/ 6668 h 6667"/>
                <a:gd name="connsiteX2" fmla="*/ 3810 w 3809"/>
                <a:gd name="connsiteY2" fmla="*/ 0 h 6667"/>
              </a:gdLst>
              <a:ahLst/>
              <a:cxnLst>
                <a:cxn ang="0">
                  <a:pos x="connsiteX0" y="connsiteY0"/>
                </a:cxn>
                <a:cxn ang="0">
                  <a:pos x="connsiteX1" y="connsiteY1"/>
                </a:cxn>
                <a:cxn ang="0">
                  <a:pos x="connsiteX2" y="connsiteY2"/>
                </a:cxn>
              </a:cxnLst>
              <a:rect l="l" t="t" r="r" b="b"/>
              <a:pathLst>
                <a:path w="3809" h="6667">
                  <a:moveTo>
                    <a:pt x="3810" y="0"/>
                  </a:moveTo>
                  <a:cubicBezTo>
                    <a:pt x="2858" y="1905"/>
                    <a:pt x="1905" y="4763"/>
                    <a:pt x="0" y="6668"/>
                  </a:cubicBezTo>
                  <a:cubicBezTo>
                    <a:pt x="1905" y="3810"/>
                    <a:pt x="2858" y="1905"/>
                    <a:pt x="3810" y="0"/>
                  </a:cubicBezTo>
                  <a:close/>
                </a:path>
              </a:pathLst>
            </a:custGeom>
            <a:solidFill>
              <a:srgbClr val="FFFFFF"/>
            </a:solidFill>
            <a:ln w="9525" cap="flat">
              <a:noFill/>
              <a:prstDash val="solid"/>
              <a:miter/>
            </a:ln>
          </p:spPr>
          <p:txBody>
            <a:bodyPr rtlCol="0" anchor="ctr"/>
            <a:lstStyle/>
            <a:p>
              <a:endParaRPr lang="en-US"/>
            </a:p>
          </p:txBody>
        </p:sp>
        <p:sp>
          <p:nvSpPr>
            <p:cNvPr id="40" name="Freeform 296">
              <a:extLst>
                <a:ext uri="{FF2B5EF4-FFF2-40B4-BE49-F238E27FC236}">
                  <a16:creationId xmlns:a16="http://schemas.microsoft.com/office/drawing/2014/main" id="{6B7A7C82-230A-D07B-DF54-A5E29C42D7F0}"/>
                </a:ext>
              </a:extLst>
            </p:cNvPr>
            <p:cNvSpPr/>
            <p:nvPr/>
          </p:nvSpPr>
          <p:spPr>
            <a:xfrm>
              <a:off x="4036695" y="5982652"/>
              <a:ext cx="18097" cy="10477"/>
            </a:xfrm>
            <a:custGeom>
              <a:avLst/>
              <a:gdLst>
                <a:gd name="connsiteX0" fmla="*/ 18097 w 18097"/>
                <a:gd name="connsiteY0" fmla="*/ 10478 h 10477"/>
                <a:gd name="connsiteX1" fmla="*/ 0 w 18097"/>
                <a:gd name="connsiteY1" fmla="*/ 0 h 10477"/>
                <a:gd name="connsiteX2" fmla="*/ 18097 w 18097"/>
                <a:gd name="connsiteY2" fmla="*/ 10478 h 10477"/>
              </a:gdLst>
              <a:ahLst/>
              <a:cxnLst>
                <a:cxn ang="0">
                  <a:pos x="connsiteX0" y="connsiteY0"/>
                </a:cxn>
                <a:cxn ang="0">
                  <a:pos x="connsiteX1" y="connsiteY1"/>
                </a:cxn>
                <a:cxn ang="0">
                  <a:pos x="connsiteX2" y="connsiteY2"/>
                </a:cxn>
              </a:cxnLst>
              <a:rect l="l" t="t" r="r" b="b"/>
              <a:pathLst>
                <a:path w="18097" h="10477">
                  <a:moveTo>
                    <a:pt x="18097" y="10478"/>
                  </a:moveTo>
                  <a:cubicBezTo>
                    <a:pt x="12383" y="6668"/>
                    <a:pt x="5715" y="3810"/>
                    <a:pt x="0" y="0"/>
                  </a:cubicBezTo>
                  <a:cubicBezTo>
                    <a:pt x="5715" y="3810"/>
                    <a:pt x="11430" y="7620"/>
                    <a:pt x="18097" y="10478"/>
                  </a:cubicBezTo>
                  <a:close/>
                </a:path>
              </a:pathLst>
            </a:custGeom>
            <a:solidFill>
              <a:srgbClr val="FFFFFF"/>
            </a:solidFill>
            <a:ln w="9525" cap="flat">
              <a:noFill/>
              <a:prstDash val="solid"/>
              <a:miter/>
            </a:ln>
          </p:spPr>
          <p:txBody>
            <a:bodyPr rtlCol="0" anchor="ctr"/>
            <a:lstStyle/>
            <a:p>
              <a:endParaRPr lang="en-US"/>
            </a:p>
          </p:txBody>
        </p:sp>
        <p:sp>
          <p:nvSpPr>
            <p:cNvPr id="41" name="Freeform 297">
              <a:extLst>
                <a:ext uri="{FF2B5EF4-FFF2-40B4-BE49-F238E27FC236}">
                  <a16:creationId xmlns:a16="http://schemas.microsoft.com/office/drawing/2014/main" id="{4E44F857-D1B7-B97C-3EB2-D1AD70A27618}"/>
                </a:ext>
              </a:extLst>
            </p:cNvPr>
            <p:cNvSpPr/>
            <p:nvPr/>
          </p:nvSpPr>
          <p:spPr>
            <a:xfrm>
              <a:off x="4053840" y="5993130"/>
              <a:ext cx="12382" cy="6667"/>
            </a:xfrm>
            <a:custGeom>
              <a:avLst/>
              <a:gdLst>
                <a:gd name="connsiteX0" fmla="*/ 12382 w 12382"/>
                <a:gd name="connsiteY0" fmla="*/ 6668 h 6667"/>
                <a:gd name="connsiteX1" fmla="*/ 0 w 12382"/>
                <a:gd name="connsiteY1" fmla="*/ 0 h 6667"/>
                <a:gd name="connsiteX2" fmla="*/ 12382 w 12382"/>
                <a:gd name="connsiteY2" fmla="*/ 6668 h 6667"/>
              </a:gdLst>
              <a:ahLst/>
              <a:cxnLst>
                <a:cxn ang="0">
                  <a:pos x="connsiteX0" y="connsiteY0"/>
                </a:cxn>
                <a:cxn ang="0">
                  <a:pos x="connsiteX1" y="connsiteY1"/>
                </a:cxn>
                <a:cxn ang="0">
                  <a:pos x="connsiteX2" y="connsiteY2"/>
                </a:cxn>
              </a:cxnLst>
              <a:rect l="l" t="t" r="r" b="b"/>
              <a:pathLst>
                <a:path w="12382" h="6667">
                  <a:moveTo>
                    <a:pt x="12382" y="6668"/>
                  </a:moveTo>
                  <a:cubicBezTo>
                    <a:pt x="8572" y="4763"/>
                    <a:pt x="4763" y="2857"/>
                    <a:pt x="0" y="0"/>
                  </a:cubicBezTo>
                  <a:cubicBezTo>
                    <a:pt x="4763" y="2857"/>
                    <a:pt x="8572" y="4763"/>
                    <a:pt x="12382" y="6668"/>
                  </a:cubicBezTo>
                  <a:close/>
                </a:path>
              </a:pathLst>
            </a:custGeom>
            <a:solidFill>
              <a:srgbClr val="FFFFFF"/>
            </a:solidFill>
            <a:ln w="9525" cap="flat">
              <a:noFill/>
              <a:prstDash val="solid"/>
              <a:miter/>
            </a:ln>
          </p:spPr>
          <p:txBody>
            <a:bodyPr rtlCol="0" anchor="ctr"/>
            <a:lstStyle/>
            <a:p>
              <a:endParaRPr lang="en-US"/>
            </a:p>
          </p:txBody>
        </p:sp>
        <p:sp>
          <p:nvSpPr>
            <p:cNvPr id="42" name="Freeform 298">
              <a:extLst>
                <a:ext uri="{FF2B5EF4-FFF2-40B4-BE49-F238E27FC236}">
                  <a16:creationId xmlns:a16="http://schemas.microsoft.com/office/drawing/2014/main" id="{D130B6A9-69DB-F64A-CC03-E7F73ED22319}"/>
                </a:ext>
              </a:extLst>
            </p:cNvPr>
            <p:cNvSpPr/>
            <p:nvPr/>
          </p:nvSpPr>
          <p:spPr>
            <a:xfrm>
              <a:off x="4006215" y="5962650"/>
              <a:ext cx="18097" cy="12382"/>
            </a:xfrm>
            <a:custGeom>
              <a:avLst/>
              <a:gdLst>
                <a:gd name="connsiteX0" fmla="*/ 18097 w 18097"/>
                <a:gd name="connsiteY0" fmla="*/ 12382 h 12382"/>
                <a:gd name="connsiteX1" fmla="*/ 0 w 18097"/>
                <a:gd name="connsiteY1" fmla="*/ 0 h 12382"/>
                <a:gd name="connsiteX2" fmla="*/ 18097 w 18097"/>
                <a:gd name="connsiteY2" fmla="*/ 12382 h 12382"/>
              </a:gdLst>
              <a:ahLst/>
              <a:cxnLst>
                <a:cxn ang="0">
                  <a:pos x="connsiteX0" y="connsiteY0"/>
                </a:cxn>
                <a:cxn ang="0">
                  <a:pos x="connsiteX1" y="connsiteY1"/>
                </a:cxn>
                <a:cxn ang="0">
                  <a:pos x="connsiteX2" y="connsiteY2"/>
                </a:cxn>
              </a:cxnLst>
              <a:rect l="l" t="t" r="r" b="b"/>
              <a:pathLst>
                <a:path w="18097" h="12382">
                  <a:moveTo>
                    <a:pt x="18097" y="12382"/>
                  </a:moveTo>
                  <a:cubicBezTo>
                    <a:pt x="12382" y="8573"/>
                    <a:pt x="5715" y="3810"/>
                    <a:pt x="0" y="0"/>
                  </a:cubicBezTo>
                  <a:cubicBezTo>
                    <a:pt x="6667" y="3810"/>
                    <a:pt x="12382" y="8573"/>
                    <a:pt x="18097" y="12382"/>
                  </a:cubicBezTo>
                  <a:close/>
                </a:path>
              </a:pathLst>
            </a:custGeom>
            <a:solidFill>
              <a:srgbClr val="FFFFFF"/>
            </a:solidFill>
            <a:ln w="9525" cap="flat">
              <a:noFill/>
              <a:prstDash val="solid"/>
              <a:miter/>
            </a:ln>
          </p:spPr>
          <p:txBody>
            <a:bodyPr rtlCol="0" anchor="ctr"/>
            <a:lstStyle/>
            <a:p>
              <a:endParaRPr lang="en-US"/>
            </a:p>
          </p:txBody>
        </p:sp>
        <p:sp>
          <p:nvSpPr>
            <p:cNvPr id="43" name="Freeform 299">
              <a:extLst>
                <a:ext uri="{FF2B5EF4-FFF2-40B4-BE49-F238E27FC236}">
                  <a16:creationId xmlns:a16="http://schemas.microsoft.com/office/drawing/2014/main" id="{1AA31CE7-6490-9902-2CAA-1D3BEB428947}"/>
                </a:ext>
              </a:extLst>
            </p:cNvPr>
            <p:cNvSpPr/>
            <p:nvPr/>
          </p:nvSpPr>
          <p:spPr>
            <a:xfrm>
              <a:off x="4621529" y="5836919"/>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2857"/>
                    <a:pt x="2858" y="0"/>
                  </a:cubicBezTo>
                  <a:close/>
                </a:path>
              </a:pathLst>
            </a:custGeom>
            <a:solidFill>
              <a:srgbClr val="FFFFFF"/>
            </a:solidFill>
            <a:ln w="9525" cap="flat">
              <a:noFill/>
              <a:prstDash val="solid"/>
              <a:miter/>
            </a:ln>
          </p:spPr>
          <p:txBody>
            <a:bodyPr rtlCol="0" anchor="ctr"/>
            <a:lstStyle/>
            <a:p>
              <a:endParaRPr lang="en-US"/>
            </a:p>
          </p:txBody>
        </p:sp>
        <p:sp>
          <p:nvSpPr>
            <p:cNvPr id="44" name="Freeform 300">
              <a:extLst>
                <a:ext uri="{FF2B5EF4-FFF2-40B4-BE49-F238E27FC236}">
                  <a16:creationId xmlns:a16="http://schemas.microsoft.com/office/drawing/2014/main" id="{75D5EFF1-0291-9272-FD19-2777566E8195}"/>
                </a:ext>
              </a:extLst>
            </p:cNvPr>
            <p:cNvSpPr/>
            <p:nvPr/>
          </p:nvSpPr>
          <p:spPr>
            <a:xfrm>
              <a:off x="4072890" y="6002655"/>
              <a:ext cx="9525" cy="4762"/>
            </a:xfrm>
            <a:custGeom>
              <a:avLst/>
              <a:gdLst>
                <a:gd name="connsiteX0" fmla="*/ 9525 w 9525"/>
                <a:gd name="connsiteY0" fmla="*/ 4763 h 4762"/>
                <a:gd name="connsiteX1" fmla="*/ 0 w 9525"/>
                <a:gd name="connsiteY1" fmla="*/ 0 h 4762"/>
                <a:gd name="connsiteX2" fmla="*/ 9525 w 9525"/>
                <a:gd name="connsiteY2" fmla="*/ 4763 h 4762"/>
              </a:gdLst>
              <a:ahLst/>
              <a:cxnLst>
                <a:cxn ang="0">
                  <a:pos x="connsiteX0" y="connsiteY0"/>
                </a:cxn>
                <a:cxn ang="0">
                  <a:pos x="connsiteX1" y="connsiteY1"/>
                </a:cxn>
                <a:cxn ang="0">
                  <a:pos x="connsiteX2" y="connsiteY2"/>
                </a:cxn>
              </a:cxnLst>
              <a:rect l="l" t="t" r="r" b="b"/>
              <a:pathLst>
                <a:path w="9525" h="4762">
                  <a:moveTo>
                    <a:pt x="9525" y="4763"/>
                  </a:moveTo>
                  <a:cubicBezTo>
                    <a:pt x="6667" y="2857"/>
                    <a:pt x="2857" y="1905"/>
                    <a:pt x="0" y="0"/>
                  </a:cubicBezTo>
                  <a:cubicBezTo>
                    <a:pt x="2857" y="1905"/>
                    <a:pt x="5715" y="3810"/>
                    <a:pt x="9525" y="4763"/>
                  </a:cubicBezTo>
                  <a:close/>
                </a:path>
              </a:pathLst>
            </a:custGeom>
            <a:solidFill>
              <a:srgbClr val="FFFFFF"/>
            </a:solidFill>
            <a:ln w="9525" cap="flat">
              <a:noFill/>
              <a:prstDash val="solid"/>
              <a:miter/>
            </a:ln>
          </p:spPr>
          <p:txBody>
            <a:bodyPr rtlCol="0" anchor="ctr"/>
            <a:lstStyle/>
            <a:p>
              <a:endParaRPr lang="en-US"/>
            </a:p>
          </p:txBody>
        </p:sp>
        <p:sp>
          <p:nvSpPr>
            <p:cNvPr id="45" name="Freeform 301">
              <a:extLst>
                <a:ext uri="{FF2B5EF4-FFF2-40B4-BE49-F238E27FC236}">
                  <a16:creationId xmlns:a16="http://schemas.microsoft.com/office/drawing/2014/main" id="{DC9B0608-6493-EE51-8BEC-833588570BBA}"/>
                </a:ext>
              </a:extLst>
            </p:cNvPr>
            <p:cNvSpPr/>
            <p:nvPr/>
          </p:nvSpPr>
          <p:spPr>
            <a:xfrm>
              <a:off x="3994784" y="5953125"/>
              <a:ext cx="11430" cy="9525"/>
            </a:xfrm>
            <a:custGeom>
              <a:avLst/>
              <a:gdLst>
                <a:gd name="connsiteX0" fmla="*/ 11430 w 11430"/>
                <a:gd name="connsiteY0" fmla="*/ 9525 h 9525"/>
                <a:gd name="connsiteX1" fmla="*/ 0 w 11430"/>
                <a:gd name="connsiteY1" fmla="*/ 0 h 9525"/>
                <a:gd name="connsiteX2" fmla="*/ 11430 w 11430"/>
                <a:gd name="connsiteY2" fmla="*/ 9525 h 9525"/>
              </a:gdLst>
              <a:ahLst/>
              <a:cxnLst>
                <a:cxn ang="0">
                  <a:pos x="connsiteX0" y="connsiteY0"/>
                </a:cxn>
                <a:cxn ang="0">
                  <a:pos x="connsiteX1" y="connsiteY1"/>
                </a:cxn>
                <a:cxn ang="0">
                  <a:pos x="connsiteX2" y="connsiteY2"/>
                </a:cxn>
              </a:cxnLst>
              <a:rect l="l" t="t" r="r" b="b"/>
              <a:pathLst>
                <a:path w="11430" h="9525">
                  <a:moveTo>
                    <a:pt x="11430" y="9525"/>
                  </a:moveTo>
                  <a:cubicBezTo>
                    <a:pt x="7620" y="6668"/>
                    <a:pt x="3810" y="3810"/>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6" name="Freeform 302">
              <a:extLst>
                <a:ext uri="{FF2B5EF4-FFF2-40B4-BE49-F238E27FC236}">
                  <a16:creationId xmlns:a16="http://schemas.microsoft.com/office/drawing/2014/main" id="{E10D64A6-7C77-88DB-6589-AF0733D2432A}"/>
                </a:ext>
              </a:extLst>
            </p:cNvPr>
            <p:cNvSpPr/>
            <p:nvPr/>
          </p:nvSpPr>
          <p:spPr>
            <a:xfrm>
              <a:off x="3977640" y="5938837"/>
              <a:ext cx="11429" cy="9525"/>
            </a:xfrm>
            <a:custGeom>
              <a:avLst/>
              <a:gdLst>
                <a:gd name="connsiteX0" fmla="*/ 11430 w 11429"/>
                <a:gd name="connsiteY0" fmla="*/ 9525 h 9525"/>
                <a:gd name="connsiteX1" fmla="*/ 0 w 11429"/>
                <a:gd name="connsiteY1" fmla="*/ 0 h 9525"/>
                <a:gd name="connsiteX2" fmla="*/ 11430 w 11429"/>
                <a:gd name="connsiteY2" fmla="*/ 9525 h 9525"/>
              </a:gdLst>
              <a:ahLst/>
              <a:cxnLst>
                <a:cxn ang="0">
                  <a:pos x="connsiteX0" y="connsiteY0"/>
                </a:cxn>
                <a:cxn ang="0">
                  <a:pos x="connsiteX1" y="connsiteY1"/>
                </a:cxn>
                <a:cxn ang="0">
                  <a:pos x="connsiteX2" y="connsiteY2"/>
                </a:cxn>
              </a:cxnLst>
              <a:rect l="l" t="t" r="r" b="b"/>
              <a:pathLst>
                <a:path w="11429" h="9525">
                  <a:moveTo>
                    <a:pt x="11430" y="9525"/>
                  </a:moveTo>
                  <a:cubicBezTo>
                    <a:pt x="7620" y="6668"/>
                    <a:pt x="3810" y="2857"/>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47" name="Freeform 303">
              <a:extLst>
                <a:ext uri="{FF2B5EF4-FFF2-40B4-BE49-F238E27FC236}">
                  <a16:creationId xmlns:a16="http://schemas.microsoft.com/office/drawing/2014/main" id="{36E2D365-2D51-B6D4-8F7A-F5720C00EE4C}"/>
                </a:ext>
              </a:extLst>
            </p:cNvPr>
            <p:cNvSpPr/>
            <p:nvPr/>
          </p:nvSpPr>
          <p:spPr>
            <a:xfrm>
              <a:off x="4127182" y="6027419"/>
              <a:ext cx="8572" cy="2857"/>
            </a:xfrm>
            <a:custGeom>
              <a:avLst/>
              <a:gdLst>
                <a:gd name="connsiteX0" fmla="*/ 8572 w 8572"/>
                <a:gd name="connsiteY0" fmla="*/ 2857 h 2857"/>
                <a:gd name="connsiteX1" fmla="*/ 0 w 8572"/>
                <a:gd name="connsiteY1" fmla="*/ 0 h 2857"/>
                <a:gd name="connsiteX2" fmla="*/ 8572 w 8572"/>
                <a:gd name="connsiteY2" fmla="*/ 2857 h 2857"/>
              </a:gdLst>
              <a:ahLst/>
              <a:cxnLst>
                <a:cxn ang="0">
                  <a:pos x="connsiteX0" y="connsiteY0"/>
                </a:cxn>
                <a:cxn ang="0">
                  <a:pos x="connsiteX1" y="connsiteY1"/>
                </a:cxn>
                <a:cxn ang="0">
                  <a:pos x="connsiteX2" y="connsiteY2"/>
                </a:cxn>
              </a:cxnLst>
              <a:rect l="l" t="t" r="r" b="b"/>
              <a:pathLst>
                <a:path w="8572" h="2857">
                  <a:moveTo>
                    <a:pt x="8572" y="2857"/>
                  </a:moveTo>
                  <a:cubicBezTo>
                    <a:pt x="5715" y="1905"/>
                    <a:pt x="2858" y="953"/>
                    <a:pt x="0" y="0"/>
                  </a:cubicBezTo>
                  <a:cubicBezTo>
                    <a:pt x="2858" y="953"/>
                    <a:pt x="5715" y="1905"/>
                    <a:pt x="8572" y="2857"/>
                  </a:cubicBezTo>
                  <a:close/>
                </a:path>
              </a:pathLst>
            </a:custGeom>
            <a:solidFill>
              <a:srgbClr val="FFFFFF"/>
            </a:solidFill>
            <a:ln w="9525" cap="flat">
              <a:noFill/>
              <a:prstDash val="solid"/>
              <a:miter/>
            </a:ln>
          </p:spPr>
          <p:txBody>
            <a:bodyPr rtlCol="0" anchor="ctr"/>
            <a:lstStyle/>
            <a:p>
              <a:endParaRPr lang="en-US"/>
            </a:p>
          </p:txBody>
        </p:sp>
        <p:sp>
          <p:nvSpPr>
            <p:cNvPr id="48" name="Freeform 304">
              <a:extLst>
                <a:ext uri="{FF2B5EF4-FFF2-40B4-BE49-F238E27FC236}">
                  <a16:creationId xmlns:a16="http://schemas.microsoft.com/office/drawing/2014/main" id="{1A846AB7-D641-A7DB-BE81-BFCE8DBD17B0}"/>
                </a:ext>
              </a:extLst>
            </p:cNvPr>
            <p:cNvSpPr/>
            <p:nvPr/>
          </p:nvSpPr>
          <p:spPr>
            <a:xfrm>
              <a:off x="4617720" y="5845492"/>
              <a:ext cx="2857" cy="5714"/>
            </a:xfrm>
            <a:custGeom>
              <a:avLst/>
              <a:gdLst>
                <a:gd name="connsiteX0" fmla="*/ 2858 w 2857"/>
                <a:gd name="connsiteY0" fmla="*/ 0 h 5714"/>
                <a:gd name="connsiteX1" fmla="*/ 0 w 2857"/>
                <a:gd name="connsiteY1" fmla="*/ 5715 h 5714"/>
                <a:gd name="connsiteX2" fmla="*/ 2858 w 2857"/>
                <a:gd name="connsiteY2" fmla="*/ 0 h 5714"/>
              </a:gdLst>
              <a:ahLst/>
              <a:cxnLst>
                <a:cxn ang="0">
                  <a:pos x="connsiteX0" y="connsiteY0"/>
                </a:cxn>
                <a:cxn ang="0">
                  <a:pos x="connsiteX1" y="connsiteY1"/>
                </a:cxn>
                <a:cxn ang="0">
                  <a:pos x="connsiteX2" y="connsiteY2"/>
                </a:cxn>
              </a:cxnLst>
              <a:rect l="l" t="t" r="r" b="b"/>
              <a:pathLst>
                <a:path w="2857" h="5714">
                  <a:moveTo>
                    <a:pt x="2858" y="0"/>
                  </a:moveTo>
                  <a:cubicBezTo>
                    <a:pt x="1905" y="1905"/>
                    <a:pt x="952" y="3810"/>
                    <a:pt x="0" y="5715"/>
                  </a:cubicBezTo>
                  <a:cubicBezTo>
                    <a:pt x="952"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49" name="Freeform 305">
              <a:extLst>
                <a:ext uri="{FF2B5EF4-FFF2-40B4-BE49-F238E27FC236}">
                  <a16:creationId xmlns:a16="http://schemas.microsoft.com/office/drawing/2014/main" id="{50A9EEE4-F51D-0818-D6EC-F75FFC62C0AB}"/>
                </a:ext>
              </a:extLst>
            </p:cNvPr>
            <p:cNvSpPr/>
            <p:nvPr/>
          </p:nvSpPr>
          <p:spPr>
            <a:xfrm>
              <a:off x="4173854" y="6041707"/>
              <a:ext cx="5715" cy="1905"/>
            </a:xfrm>
            <a:custGeom>
              <a:avLst/>
              <a:gdLst>
                <a:gd name="connsiteX0" fmla="*/ 5715 w 5715"/>
                <a:gd name="connsiteY0" fmla="*/ 1905 h 1905"/>
                <a:gd name="connsiteX1" fmla="*/ 0 w 5715"/>
                <a:gd name="connsiteY1" fmla="*/ 0 h 1905"/>
                <a:gd name="connsiteX2" fmla="*/ 5715 w 5715"/>
                <a:gd name="connsiteY2" fmla="*/ 1905 h 1905"/>
              </a:gdLst>
              <a:ahLst/>
              <a:cxnLst>
                <a:cxn ang="0">
                  <a:pos x="connsiteX0" y="connsiteY0"/>
                </a:cxn>
                <a:cxn ang="0">
                  <a:pos x="connsiteX1" y="connsiteY1"/>
                </a:cxn>
                <a:cxn ang="0">
                  <a:pos x="connsiteX2" y="connsiteY2"/>
                </a:cxn>
              </a:cxnLst>
              <a:rect l="l" t="t" r="r" b="b"/>
              <a:pathLst>
                <a:path w="5715" h="1905">
                  <a:moveTo>
                    <a:pt x="5715" y="1905"/>
                  </a:moveTo>
                  <a:cubicBezTo>
                    <a:pt x="3810" y="1905"/>
                    <a:pt x="1905" y="953"/>
                    <a:pt x="0" y="0"/>
                  </a:cubicBezTo>
                  <a:cubicBezTo>
                    <a:pt x="1905" y="953"/>
                    <a:pt x="3810" y="1905"/>
                    <a:pt x="5715" y="1905"/>
                  </a:cubicBezTo>
                  <a:close/>
                </a:path>
              </a:pathLst>
            </a:custGeom>
            <a:solidFill>
              <a:srgbClr val="FFFFFF"/>
            </a:solidFill>
            <a:ln w="9525" cap="flat">
              <a:noFill/>
              <a:prstDash val="solid"/>
              <a:miter/>
            </a:ln>
          </p:spPr>
          <p:txBody>
            <a:bodyPr rtlCol="0" anchor="ctr"/>
            <a:lstStyle/>
            <a:p>
              <a:endParaRPr lang="en-US"/>
            </a:p>
          </p:txBody>
        </p:sp>
        <p:sp>
          <p:nvSpPr>
            <p:cNvPr id="50" name="Freeform 306">
              <a:extLst>
                <a:ext uri="{FF2B5EF4-FFF2-40B4-BE49-F238E27FC236}">
                  <a16:creationId xmlns:a16="http://schemas.microsoft.com/office/drawing/2014/main" id="{5DA7B3E2-4FB9-5E74-6FB8-08357B38DFDB}"/>
                </a:ext>
              </a:extLst>
            </p:cNvPr>
            <p:cNvSpPr/>
            <p:nvPr/>
          </p:nvSpPr>
          <p:spPr>
            <a:xfrm>
              <a:off x="4485322" y="547973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0"/>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51" name="Freeform 307">
              <a:extLst>
                <a:ext uri="{FF2B5EF4-FFF2-40B4-BE49-F238E27FC236}">
                  <a16:creationId xmlns:a16="http://schemas.microsoft.com/office/drawing/2014/main" id="{1C8EEAF9-B633-E1C0-87BE-F17888D7E4A9}"/>
                </a:ext>
              </a:extLst>
            </p:cNvPr>
            <p:cNvSpPr/>
            <p:nvPr/>
          </p:nvSpPr>
          <p:spPr>
            <a:xfrm>
              <a:off x="4489132" y="5482589"/>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52" name="Freeform 308">
              <a:extLst>
                <a:ext uri="{FF2B5EF4-FFF2-40B4-BE49-F238E27FC236}">
                  <a16:creationId xmlns:a16="http://schemas.microsoft.com/office/drawing/2014/main" id="{68570700-39A5-6D6A-407B-E406A07CAD02}"/>
                </a:ext>
              </a:extLst>
            </p:cNvPr>
            <p:cNvSpPr/>
            <p:nvPr/>
          </p:nvSpPr>
          <p:spPr>
            <a:xfrm>
              <a:off x="4482465" y="5475922"/>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0" y="952"/>
                    <a:pt x="0" y="0"/>
                  </a:cubicBezTo>
                  <a:cubicBezTo>
                    <a:pt x="0" y="0"/>
                    <a:pt x="0" y="952"/>
                    <a:pt x="952" y="1905"/>
                  </a:cubicBezTo>
                  <a:close/>
                </a:path>
              </a:pathLst>
            </a:custGeom>
            <a:solidFill>
              <a:srgbClr val="FFFFFF"/>
            </a:solidFill>
            <a:ln w="9525" cap="flat">
              <a:noFill/>
              <a:prstDash val="solid"/>
              <a:miter/>
            </a:ln>
          </p:spPr>
          <p:txBody>
            <a:bodyPr rtlCol="0" anchor="ctr"/>
            <a:lstStyle/>
            <a:p>
              <a:endParaRPr lang="en-US"/>
            </a:p>
          </p:txBody>
        </p:sp>
        <p:sp>
          <p:nvSpPr>
            <p:cNvPr id="53" name="Freeform 309">
              <a:extLst>
                <a:ext uri="{FF2B5EF4-FFF2-40B4-BE49-F238E27FC236}">
                  <a16:creationId xmlns:a16="http://schemas.microsoft.com/office/drawing/2014/main" id="{9B0731D7-7804-1A95-DC4B-DFA1A2434188}"/>
                </a:ext>
              </a:extLst>
            </p:cNvPr>
            <p:cNvSpPr/>
            <p:nvPr/>
          </p:nvSpPr>
          <p:spPr>
            <a:xfrm>
              <a:off x="4506277" y="5507884"/>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4" name="Freeform 310">
              <a:extLst>
                <a:ext uri="{FF2B5EF4-FFF2-40B4-BE49-F238E27FC236}">
                  <a16:creationId xmlns:a16="http://schemas.microsoft.com/office/drawing/2014/main" id="{6777E09F-B7C3-C3EF-A90A-9F57C792F786}"/>
                </a:ext>
              </a:extLst>
            </p:cNvPr>
            <p:cNvSpPr/>
            <p:nvPr/>
          </p:nvSpPr>
          <p:spPr>
            <a:xfrm>
              <a:off x="4477702" y="5472112"/>
              <a:ext cx="1904" cy="1905"/>
            </a:xfrm>
            <a:custGeom>
              <a:avLst/>
              <a:gdLst>
                <a:gd name="connsiteX0" fmla="*/ 1905 w 1904"/>
                <a:gd name="connsiteY0" fmla="*/ 1905 h 1905"/>
                <a:gd name="connsiteX1" fmla="*/ 0 w 1904"/>
                <a:gd name="connsiteY1" fmla="*/ 0 h 1905"/>
                <a:gd name="connsiteX2" fmla="*/ 1905 w 1904"/>
                <a:gd name="connsiteY2" fmla="*/ 1905 h 1905"/>
              </a:gdLst>
              <a:ahLst/>
              <a:cxnLst>
                <a:cxn ang="0">
                  <a:pos x="connsiteX0" y="connsiteY0"/>
                </a:cxn>
                <a:cxn ang="0">
                  <a:pos x="connsiteX1" y="connsiteY1"/>
                </a:cxn>
                <a:cxn ang="0">
                  <a:pos x="connsiteX2" y="connsiteY2"/>
                </a:cxn>
              </a:cxnLst>
              <a:rect l="l" t="t" r="r" b="b"/>
              <a:pathLst>
                <a:path w="1904" h="1905">
                  <a:moveTo>
                    <a:pt x="1905" y="1905"/>
                  </a:moveTo>
                  <a:cubicBezTo>
                    <a:pt x="952" y="952"/>
                    <a:pt x="952" y="952"/>
                    <a:pt x="0" y="0"/>
                  </a:cubicBezTo>
                  <a:cubicBezTo>
                    <a:pt x="952" y="0"/>
                    <a:pt x="1905" y="952"/>
                    <a:pt x="1905" y="1905"/>
                  </a:cubicBezTo>
                  <a:close/>
                </a:path>
              </a:pathLst>
            </a:custGeom>
            <a:solidFill>
              <a:srgbClr val="FFFFFF"/>
            </a:solidFill>
            <a:ln w="9525" cap="flat">
              <a:noFill/>
              <a:prstDash val="solid"/>
              <a:miter/>
            </a:ln>
          </p:spPr>
          <p:txBody>
            <a:bodyPr rtlCol="0" anchor="ctr"/>
            <a:lstStyle/>
            <a:p>
              <a:endParaRPr lang="en-US"/>
            </a:p>
          </p:txBody>
        </p:sp>
        <p:sp>
          <p:nvSpPr>
            <p:cNvPr id="55" name="Freeform 311">
              <a:extLst>
                <a:ext uri="{FF2B5EF4-FFF2-40B4-BE49-F238E27FC236}">
                  <a16:creationId xmlns:a16="http://schemas.microsoft.com/office/drawing/2014/main" id="{F37FC7BC-A31A-4DAD-875C-A80A1DFB7DD9}"/>
                </a:ext>
              </a:extLst>
            </p:cNvPr>
            <p:cNvSpPr/>
            <p:nvPr/>
          </p:nvSpPr>
          <p:spPr>
            <a:xfrm>
              <a:off x="4508182" y="5511164"/>
              <a:ext cx="952" cy="952"/>
            </a:xfrm>
            <a:custGeom>
              <a:avLst/>
              <a:gdLst>
                <a:gd name="connsiteX0" fmla="*/ 952 w 952"/>
                <a:gd name="connsiteY0" fmla="*/ 953 h 952"/>
                <a:gd name="connsiteX1" fmla="*/ 0 w 952"/>
                <a:gd name="connsiteY1" fmla="*/ 0 h 952"/>
                <a:gd name="connsiteX2" fmla="*/ 952 w 952"/>
                <a:gd name="connsiteY2" fmla="*/ 953 h 952"/>
              </a:gdLst>
              <a:ahLst/>
              <a:cxnLst>
                <a:cxn ang="0">
                  <a:pos x="connsiteX0" y="connsiteY0"/>
                </a:cxn>
                <a:cxn ang="0">
                  <a:pos x="connsiteX1" y="connsiteY1"/>
                </a:cxn>
                <a:cxn ang="0">
                  <a:pos x="connsiteX2" y="connsiteY2"/>
                </a:cxn>
              </a:cxnLst>
              <a:rect l="l" t="t" r="r" b="b"/>
              <a:pathLst>
                <a:path w="952" h="952">
                  <a:moveTo>
                    <a:pt x="952" y="953"/>
                  </a:moveTo>
                  <a:cubicBezTo>
                    <a:pt x="952" y="953"/>
                    <a:pt x="952" y="0"/>
                    <a:pt x="0" y="0"/>
                  </a:cubicBezTo>
                  <a:cubicBezTo>
                    <a:pt x="0" y="0"/>
                    <a:pt x="952" y="953"/>
                    <a:pt x="952" y="953"/>
                  </a:cubicBezTo>
                  <a:close/>
                </a:path>
              </a:pathLst>
            </a:custGeom>
            <a:solidFill>
              <a:srgbClr val="FFFFFF"/>
            </a:solidFill>
            <a:ln w="9525" cap="flat">
              <a:noFill/>
              <a:prstDash val="solid"/>
              <a:miter/>
            </a:ln>
          </p:spPr>
          <p:txBody>
            <a:bodyPr rtlCol="0" anchor="ctr"/>
            <a:lstStyle/>
            <a:p>
              <a:endParaRPr lang="en-US"/>
            </a:p>
          </p:txBody>
        </p:sp>
        <p:sp>
          <p:nvSpPr>
            <p:cNvPr id="56" name="Freeform 312">
              <a:extLst>
                <a:ext uri="{FF2B5EF4-FFF2-40B4-BE49-F238E27FC236}">
                  <a16:creationId xmlns:a16="http://schemas.microsoft.com/office/drawing/2014/main" id="{1CC244A6-5559-4820-0185-DB04F416FC79}"/>
                </a:ext>
              </a:extLst>
            </p:cNvPr>
            <p:cNvSpPr/>
            <p:nvPr/>
          </p:nvSpPr>
          <p:spPr>
            <a:xfrm>
              <a:off x="4008120" y="552926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57" name="Freeform 313">
              <a:extLst>
                <a:ext uri="{FF2B5EF4-FFF2-40B4-BE49-F238E27FC236}">
                  <a16:creationId xmlns:a16="http://schemas.microsoft.com/office/drawing/2014/main" id="{A840B97D-885A-6D33-54A3-6AC6543D4791}"/>
                </a:ext>
              </a:extLst>
            </p:cNvPr>
            <p:cNvSpPr/>
            <p:nvPr/>
          </p:nvSpPr>
          <p:spPr>
            <a:xfrm>
              <a:off x="4500562" y="5499311"/>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8" name="Freeform 314">
              <a:extLst>
                <a:ext uri="{FF2B5EF4-FFF2-40B4-BE49-F238E27FC236}">
                  <a16:creationId xmlns:a16="http://schemas.microsoft.com/office/drawing/2014/main" id="{0623E962-C44F-5DAE-DB31-A3D44A105E1D}"/>
                </a:ext>
              </a:extLst>
            </p:cNvPr>
            <p:cNvSpPr/>
            <p:nvPr/>
          </p:nvSpPr>
          <p:spPr>
            <a:xfrm>
              <a:off x="4494847" y="5490210"/>
              <a:ext cx="952" cy="1904"/>
            </a:xfrm>
            <a:custGeom>
              <a:avLst/>
              <a:gdLst>
                <a:gd name="connsiteX0" fmla="*/ 953 w 952"/>
                <a:gd name="connsiteY0" fmla="*/ 1905 h 1904"/>
                <a:gd name="connsiteX1" fmla="*/ 0 w 952"/>
                <a:gd name="connsiteY1" fmla="*/ 0 h 1904"/>
                <a:gd name="connsiteX2" fmla="*/ 953 w 952"/>
                <a:gd name="connsiteY2" fmla="*/ 1905 h 1904"/>
              </a:gdLst>
              <a:ahLst/>
              <a:cxnLst>
                <a:cxn ang="0">
                  <a:pos x="connsiteX0" y="connsiteY0"/>
                </a:cxn>
                <a:cxn ang="0">
                  <a:pos x="connsiteX1" y="connsiteY1"/>
                </a:cxn>
                <a:cxn ang="0">
                  <a:pos x="connsiteX2" y="connsiteY2"/>
                </a:cxn>
              </a:cxnLst>
              <a:rect l="l" t="t" r="r" b="b"/>
              <a:pathLst>
                <a:path w="952" h="1904">
                  <a:moveTo>
                    <a:pt x="953" y="1905"/>
                  </a:moveTo>
                  <a:cubicBezTo>
                    <a:pt x="953" y="952"/>
                    <a:pt x="0" y="952"/>
                    <a:pt x="0" y="0"/>
                  </a:cubicBezTo>
                  <a:cubicBezTo>
                    <a:pt x="0" y="952"/>
                    <a:pt x="0" y="1905"/>
                    <a:pt x="953" y="1905"/>
                  </a:cubicBezTo>
                  <a:close/>
                </a:path>
              </a:pathLst>
            </a:custGeom>
            <a:solidFill>
              <a:srgbClr val="FFFFFF"/>
            </a:solidFill>
            <a:ln w="9525" cap="flat">
              <a:noFill/>
              <a:prstDash val="solid"/>
              <a:miter/>
            </a:ln>
          </p:spPr>
          <p:txBody>
            <a:bodyPr rtlCol="0" anchor="ctr"/>
            <a:lstStyle/>
            <a:p>
              <a:endParaRPr lang="en-US"/>
            </a:p>
          </p:txBody>
        </p:sp>
        <p:sp>
          <p:nvSpPr>
            <p:cNvPr id="59" name="Freeform 315">
              <a:extLst>
                <a:ext uri="{FF2B5EF4-FFF2-40B4-BE49-F238E27FC236}">
                  <a16:creationId xmlns:a16="http://schemas.microsoft.com/office/drawing/2014/main" id="{1384EC57-CD18-11F9-E255-B569BC4E05AF}"/>
                </a:ext>
              </a:extLst>
            </p:cNvPr>
            <p:cNvSpPr/>
            <p:nvPr/>
          </p:nvSpPr>
          <p:spPr>
            <a:xfrm>
              <a:off x="4491990" y="5486400"/>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2"/>
                    <a:pt x="0" y="952"/>
                    <a:pt x="0" y="0"/>
                  </a:cubicBezTo>
                  <a:cubicBezTo>
                    <a:pt x="0" y="952"/>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60" name="Freeform 316">
              <a:extLst>
                <a:ext uri="{FF2B5EF4-FFF2-40B4-BE49-F238E27FC236}">
                  <a16:creationId xmlns:a16="http://schemas.microsoft.com/office/drawing/2014/main" id="{CE43AC3D-14A4-DDF5-169E-BC2961FE3943}"/>
                </a:ext>
              </a:extLst>
            </p:cNvPr>
            <p:cNvSpPr/>
            <p:nvPr/>
          </p:nvSpPr>
          <p:spPr>
            <a:xfrm>
              <a:off x="4497704" y="549497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1" name="Freeform 317">
              <a:extLst>
                <a:ext uri="{FF2B5EF4-FFF2-40B4-BE49-F238E27FC236}">
                  <a16:creationId xmlns:a16="http://schemas.microsoft.com/office/drawing/2014/main" id="{4A1C9B99-A918-AC91-8802-A5809E819FC6}"/>
                </a:ext>
              </a:extLst>
            </p:cNvPr>
            <p:cNvSpPr/>
            <p:nvPr/>
          </p:nvSpPr>
          <p:spPr>
            <a:xfrm>
              <a:off x="4475797" y="546830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0" y="953"/>
                    <a:pt x="953" y="1905"/>
                  </a:cubicBezTo>
                  <a:close/>
                </a:path>
              </a:pathLst>
            </a:custGeom>
            <a:solidFill>
              <a:srgbClr val="FFFFFF"/>
            </a:solidFill>
            <a:ln w="9525" cap="flat">
              <a:noFill/>
              <a:prstDash val="solid"/>
              <a:miter/>
            </a:ln>
          </p:spPr>
          <p:txBody>
            <a:bodyPr rtlCol="0" anchor="ctr"/>
            <a:lstStyle/>
            <a:p>
              <a:endParaRPr lang="en-US"/>
            </a:p>
          </p:txBody>
        </p:sp>
        <p:sp>
          <p:nvSpPr>
            <p:cNvPr id="62" name="Freeform 318">
              <a:extLst>
                <a:ext uri="{FF2B5EF4-FFF2-40B4-BE49-F238E27FC236}">
                  <a16:creationId xmlns:a16="http://schemas.microsoft.com/office/drawing/2014/main" id="{5B40FE3F-7A53-E6A1-6E7D-B188F4F40E99}"/>
                </a:ext>
              </a:extLst>
            </p:cNvPr>
            <p:cNvSpPr/>
            <p:nvPr/>
          </p:nvSpPr>
          <p:spPr>
            <a:xfrm>
              <a:off x="4514850" y="55225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3" name="Freeform 319">
              <a:extLst>
                <a:ext uri="{FF2B5EF4-FFF2-40B4-BE49-F238E27FC236}">
                  <a16:creationId xmlns:a16="http://schemas.microsoft.com/office/drawing/2014/main" id="{7ECB396B-5F76-F581-130C-B9D61E28E99C}"/>
                </a:ext>
              </a:extLst>
            </p:cNvPr>
            <p:cNvSpPr/>
            <p:nvPr/>
          </p:nvSpPr>
          <p:spPr>
            <a:xfrm>
              <a:off x="4516993" y="5526643"/>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64" name="Freeform 320">
              <a:extLst>
                <a:ext uri="{FF2B5EF4-FFF2-40B4-BE49-F238E27FC236}">
                  <a16:creationId xmlns:a16="http://schemas.microsoft.com/office/drawing/2014/main" id="{CB35938F-4C37-F6A3-D475-7CD2CC786A4A}"/>
                </a:ext>
              </a:extLst>
            </p:cNvPr>
            <p:cNvSpPr/>
            <p:nvPr/>
          </p:nvSpPr>
          <p:spPr>
            <a:xfrm>
              <a:off x="4511992" y="551878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5" name="Freeform 321">
              <a:extLst>
                <a:ext uri="{FF2B5EF4-FFF2-40B4-BE49-F238E27FC236}">
                  <a16:creationId xmlns:a16="http://schemas.microsoft.com/office/drawing/2014/main" id="{5C11A880-A81E-AFB1-8CC4-E84949D6FAE3}"/>
                </a:ext>
              </a:extLst>
            </p:cNvPr>
            <p:cNvSpPr/>
            <p:nvPr/>
          </p:nvSpPr>
          <p:spPr>
            <a:xfrm>
              <a:off x="4518659" y="553021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6" name="Freeform 322">
              <a:extLst>
                <a:ext uri="{FF2B5EF4-FFF2-40B4-BE49-F238E27FC236}">
                  <a16:creationId xmlns:a16="http://schemas.microsoft.com/office/drawing/2014/main" id="{5C6BB4A5-DF8D-6741-F93B-A1FACCB71A24}"/>
                </a:ext>
              </a:extLst>
            </p:cNvPr>
            <p:cNvSpPr/>
            <p:nvPr/>
          </p:nvSpPr>
          <p:spPr>
            <a:xfrm>
              <a:off x="4011929" y="551973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2"/>
                    <a:pt x="0" y="952"/>
                    <a:pt x="0" y="1905"/>
                  </a:cubicBezTo>
                  <a:cubicBezTo>
                    <a:pt x="0" y="952"/>
                    <a:pt x="953" y="0"/>
                    <a:pt x="953" y="0"/>
                  </a:cubicBezTo>
                  <a:close/>
                </a:path>
              </a:pathLst>
            </a:custGeom>
            <a:solidFill>
              <a:srgbClr val="FFFFFF"/>
            </a:solidFill>
            <a:ln w="9525" cap="flat">
              <a:noFill/>
              <a:prstDash val="solid"/>
              <a:miter/>
            </a:ln>
          </p:spPr>
          <p:txBody>
            <a:bodyPr rtlCol="0" anchor="ctr"/>
            <a:lstStyle/>
            <a:p>
              <a:endParaRPr lang="en-US"/>
            </a:p>
          </p:txBody>
        </p:sp>
        <p:sp>
          <p:nvSpPr>
            <p:cNvPr id="67" name="Freeform 323">
              <a:extLst>
                <a:ext uri="{FF2B5EF4-FFF2-40B4-BE49-F238E27FC236}">
                  <a16:creationId xmlns:a16="http://schemas.microsoft.com/office/drawing/2014/main" id="{D069AE43-91A5-BA7D-9271-AD3D792A0202}"/>
                </a:ext>
              </a:extLst>
            </p:cNvPr>
            <p:cNvSpPr/>
            <p:nvPr/>
          </p:nvSpPr>
          <p:spPr>
            <a:xfrm>
              <a:off x="4471987" y="546449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8" name="Freeform 324">
              <a:extLst>
                <a:ext uri="{FF2B5EF4-FFF2-40B4-BE49-F238E27FC236}">
                  <a16:creationId xmlns:a16="http://schemas.microsoft.com/office/drawing/2014/main" id="{7C08CF31-E519-0D55-5DB6-96F517C87341}"/>
                </a:ext>
              </a:extLst>
            </p:cNvPr>
            <p:cNvSpPr/>
            <p:nvPr/>
          </p:nvSpPr>
          <p:spPr>
            <a:xfrm>
              <a:off x="4510087" y="551497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9" name="Freeform 325">
              <a:extLst>
                <a:ext uri="{FF2B5EF4-FFF2-40B4-BE49-F238E27FC236}">
                  <a16:creationId xmlns:a16="http://schemas.microsoft.com/office/drawing/2014/main" id="{CB28927E-CCB1-214C-72E9-FFB161F36F1F}"/>
                </a:ext>
              </a:extLst>
            </p:cNvPr>
            <p:cNvSpPr/>
            <p:nvPr/>
          </p:nvSpPr>
          <p:spPr>
            <a:xfrm>
              <a:off x="4538581" y="5413905"/>
              <a:ext cx="350393" cy="626849"/>
            </a:xfrm>
            <a:custGeom>
              <a:avLst/>
              <a:gdLst>
                <a:gd name="connsiteX0" fmla="*/ 81 w 350393"/>
                <a:gd name="connsiteY0" fmla="*/ 38205 h 626849"/>
                <a:gd name="connsiteX1" fmla="*/ 53422 w 350393"/>
                <a:gd name="connsiteY1" fmla="*/ 77257 h 626849"/>
                <a:gd name="connsiteX2" fmla="*/ 69614 w 350393"/>
                <a:gd name="connsiteY2" fmla="*/ 72494 h 626849"/>
                <a:gd name="connsiteX3" fmla="*/ 97236 w 350393"/>
                <a:gd name="connsiteY3" fmla="*/ 85830 h 626849"/>
                <a:gd name="connsiteX4" fmla="*/ 116286 w 350393"/>
                <a:gd name="connsiteY4" fmla="*/ 128692 h 626849"/>
                <a:gd name="connsiteX5" fmla="*/ 116286 w 350393"/>
                <a:gd name="connsiteY5" fmla="*/ 384914 h 626849"/>
                <a:gd name="connsiteX6" fmla="*/ 92474 w 350393"/>
                <a:gd name="connsiteY6" fmla="*/ 477307 h 626849"/>
                <a:gd name="connsiteX7" fmla="*/ 73424 w 350393"/>
                <a:gd name="connsiteY7" fmla="*/ 596369 h 626849"/>
                <a:gd name="connsiteX8" fmla="*/ 93426 w 350393"/>
                <a:gd name="connsiteY8" fmla="*/ 622087 h 626849"/>
                <a:gd name="connsiteX9" fmla="*/ 122954 w 350393"/>
                <a:gd name="connsiteY9" fmla="*/ 623992 h 626849"/>
                <a:gd name="connsiteX10" fmla="*/ 154386 w 350393"/>
                <a:gd name="connsiteY10" fmla="*/ 602084 h 626849"/>
                <a:gd name="connsiteX11" fmla="*/ 161054 w 350393"/>
                <a:gd name="connsiteY11" fmla="*/ 570652 h 626849"/>
                <a:gd name="connsiteX12" fmla="*/ 166769 w 350393"/>
                <a:gd name="connsiteY12" fmla="*/ 497309 h 626849"/>
                <a:gd name="connsiteX13" fmla="*/ 182009 w 350393"/>
                <a:gd name="connsiteY13" fmla="*/ 395392 h 626849"/>
                <a:gd name="connsiteX14" fmla="*/ 211536 w 350393"/>
                <a:gd name="connsiteY14" fmla="*/ 370627 h 626849"/>
                <a:gd name="connsiteX15" fmla="*/ 241064 w 350393"/>
                <a:gd name="connsiteY15" fmla="*/ 396344 h 626849"/>
                <a:gd name="connsiteX16" fmla="*/ 263924 w 350393"/>
                <a:gd name="connsiteY16" fmla="*/ 511597 h 626849"/>
                <a:gd name="connsiteX17" fmla="*/ 275354 w 350393"/>
                <a:gd name="connsiteY17" fmla="*/ 599227 h 626849"/>
                <a:gd name="connsiteX18" fmla="*/ 310597 w 350393"/>
                <a:gd name="connsiteY18" fmla="*/ 626849 h 626849"/>
                <a:gd name="connsiteX19" fmla="*/ 349649 w 350393"/>
                <a:gd name="connsiteY19" fmla="*/ 583034 h 626849"/>
                <a:gd name="connsiteX20" fmla="*/ 344886 w 350393"/>
                <a:gd name="connsiteY20" fmla="*/ 542077 h 626849"/>
                <a:gd name="connsiteX21" fmla="*/ 325836 w 350393"/>
                <a:gd name="connsiteY21" fmla="*/ 416347 h 626849"/>
                <a:gd name="connsiteX22" fmla="*/ 308691 w 350393"/>
                <a:gd name="connsiteY22" fmla="*/ 289664 h 626849"/>
                <a:gd name="connsiteX23" fmla="*/ 241064 w 350393"/>
                <a:gd name="connsiteY23" fmla="*/ 174412 h 626849"/>
                <a:gd name="connsiteX24" fmla="*/ 168674 w 350393"/>
                <a:gd name="connsiteY24" fmla="*/ 133455 h 626849"/>
                <a:gd name="connsiteX25" fmla="*/ 142956 w 350393"/>
                <a:gd name="connsiteY25" fmla="*/ 108689 h 626849"/>
                <a:gd name="connsiteX26" fmla="*/ 112476 w 350393"/>
                <a:gd name="connsiteY26" fmla="*/ 28680 h 626849"/>
                <a:gd name="connsiteX27" fmla="*/ 60089 w 350393"/>
                <a:gd name="connsiteY27" fmla="*/ 2962 h 626849"/>
                <a:gd name="connsiteX28" fmla="*/ 11511 w 350393"/>
                <a:gd name="connsiteY28" fmla="*/ 21059 h 626849"/>
                <a:gd name="connsiteX29" fmla="*/ 81 w 350393"/>
                <a:gd name="connsiteY29" fmla="*/ 38205 h 62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0393" h="626849">
                  <a:moveTo>
                    <a:pt x="81" y="38205"/>
                  </a:moveTo>
                  <a:cubicBezTo>
                    <a:pt x="81" y="64874"/>
                    <a:pt x="28656" y="85830"/>
                    <a:pt x="53422" y="77257"/>
                  </a:cubicBezTo>
                  <a:cubicBezTo>
                    <a:pt x="59136" y="75352"/>
                    <a:pt x="63899" y="73447"/>
                    <a:pt x="69614" y="72494"/>
                  </a:cubicBezTo>
                  <a:cubicBezTo>
                    <a:pt x="83901" y="69637"/>
                    <a:pt x="91522" y="72494"/>
                    <a:pt x="97236" y="85830"/>
                  </a:cubicBezTo>
                  <a:cubicBezTo>
                    <a:pt x="103904" y="100117"/>
                    <a:pt x="111524" y="113452"/>
                    <a:pt x="116286" y="128692"/>
                  </a:cubicBezTo>
                  <a:cubicBezTo>
                    <a:pt x="141051" y="214417"/>
                    <a:pt x="141051" y="299189"/>
                    <a:pt x="116286" y="384914"/>
                  </a:cubicBezTo>
                  <a:cubicBezTo>
                    <a:pt x="106761" y="415394"/>
                    <a:pt x="97236" y="445874"/>
                    <a:pt x="92474" y="477307"/>
                  </a:cubicBezTo>
                  <a:cubicBezTo>
                    <a:pt x="85806" y="517312"/>
                    <a:pt x="77234" y="556364"/>
                    <a:pt x="73424" y="596369"/>
                  </a:cubicBezTo>
                  <a:cubicBezTo>
                    <a:pt x="71519" y="615419"/>
                    <a:pt x="74376" y="619230"/>
                    <a:pt x="93426" y="622087"/>
                  </a:cubicBezTo>
                  <a:cubicBezTo>
                    <a:pt x="102951" y="623992"/>
                    <a:pt x="113429" y="623992"/>
                    <a:pt x="122954" y="623992"/>
                  </a:cubicBezTo>
                  <a:cubicBezTo>
                    <a:pt x="141051" y="623992"/>
                    <a:pt x="147719" y="619230"/>
                    <a:pt x="154386" y="602084"/>
                  </a:cubicBezTo>
                  <a:cubicBezTo>
                    <a:pt x="158197" y="592559"/>
                    <a:pt x="160101" y="582082"/>
                    <a:pt x="161054" y="570652"/>
                  </a:cubicBezTo>
                  <a:cubicBezTo>
                    <a:pt x="162959" y="545887"/>
                    <a:pt x="164864" y="522074"/>
                    <a:pt x="166769" y="497309"/>
                  </a:cubicBezTo>
                  <a:cubicBezTo>
                    <a:pt x="170579" y="463019"/>
                    <a:pt x="172484" y="428730"/>
                    <a:pt x="182009" y="395392"/>
                  </a:cubicBezTo>
                  <a:cubicBezTo>
                    <a:pt x="186772" y="380152"/>
                    <a:pt x="197249" y="371580"/>
                    <a:pt x="211536" y="370627"/>
                  </a:cubicBezTo>
                  <a:cubicBezTo>
                    <a:pt x="226776" y="369674"/>
                    <a:pt x="235349" y="384914"/>
                    <a:pt x="241064" y="396344"/>
                  </a:cubicBezTo>
                  <a:cubicBezTo>
                    <a:pt x="258209" y="434444"/>
                    <a:pt x="260114" y="470639"/>
                    <a:pt x="263924" y="511597"/>
                  </a:cubicBezTo>
                  <a:cubicBezTo>
                    <a:pt x="266781" y="541124"/>
                    <a:pt x="270591" y="570652"/>
                    <a:pt x="275354" y="599227"/>
                  </a:cubicBezTo>
                  <a:cubicBezTo>
                    <a:pt x="279164" y="623992"/>
                    <a:pt x="284879" y="626849"/>
                    <a:pt x="310597" y="626849"/>
                  </a:cubicBezTo>
                  <a:cubicBezTo>
                    <a:pt x="342981" y="626849"/>
                    <a:pt x="353459" y="614467"/>
                    <a:pt x="349649" y="583034"/>
                  </a:cubicBezTo>
                  <a:cubicBezTo>
                    <a:pt x="347744" y="569699"/>
                    <a:pt x="346791" y="555412"/>
                    <a:pt x="344886" y="542077"/>
                  </a:cubicBezTo>
                  <a:cubicBezTo>
                    <a:pt x="338219" y="500167"/>
                    <a:pt x="331552" y="458257"/>
                    <a:pt x="325836" y="416347"/>
                  </a:cubicBezTo>
                  <a:cubicBezTo>
                    <a:pt x="320122" y="374437"/>
                    <a:pt x="317264" y="331574"/>
                    <a:pt x="308691" y="289664"/>
                  </a:cubicBezTo>
                  <a:cubicBezTo>
                    <a:pt x="299166" y="242992"/>
                    <a:pt x="282974" y="202034"/>
                    <a:pt x="241064" y="174412"/>
                  </a:cubicBezTo>
                  <a:cubicBezTo>
                    <a:pt x="218204" y="159172"/>
                    <a:pt x="194391" y="143932"/>
                    <a:pt x="168674" y="133455"/>
                  </a:cubicBezTo>
                  <a:cubicBezTo>
                    <a:pt x="156291" y="128692"/>
                    <a:pt x="148672" y="121072"/>
                    <a:pt x="142956" y="108689"/>
                  </a:cubicBezTo>
                  <a:cubicBezTo>
                    <a:pt x="131526" y="82972"/>
                    <a:pt x="119144" y="57255"/>
                    <a:pt x="112476" y="28680"/>
                  </a:cubicBezTo>
                  <a:cubicBezTo>
                    <a:pt x="106761" y="4867"/>
                    <a:pt x="83901" y="-5611"/>
                    <a:pt x="60089" y="2962"/>
                  </a:cubicBezTo>
                  <a:cubicBezTo>
                    <a:pt x="43897" y="8677"/>
                    <a:pt x="27704" y="14392"/>
                    <a:pt x="11511" y="21059"/>
                  </a:cubicBezTo>
                  <a:cubicBezTo>
                    <a:pt x="6749" y="23917"/>
                    <a:pt x="-871" y="27727"/>
                    <a:pt x="81" y="38205"/>
                  </a:cubicBezTo>
                  <a:close/>
                </a:path>
              </a:pathLst>
            </a:custGeom>
            <a:solidFill>
              <a:srgbClr val="FFFFFF"/>
            </a:solidFill>
            <a:ln w="9525" cap="flat">
              <a:noFill/>
              <a:prstDash val="solid"/>
              <a:miter/>
            </a:ln>
          </p:spPr>
          <p:txBody>
            <a:bodyPr rtlCol="0" anchor="ctr"/>
            <a:lstStyle/>
            <a:p>
              <a:endParaRPr lang="en-US"/>
            </a:p>
          </p:txBody>
        </p:sp>
        <p:sp>
          <p:nvSpPr>
            <p:cNvPr id="70" name="Freeform 326">
              <a:extLst>
                <a:ext uri="{FF2B5EF4-FFF2-40B4-BE49-F238E27FC236}">
                  <a16:creationId xmlns:a16="http://schemas.microsoft.com/office/drawing/2014/main" id="{4712E2F2-1B76-F2DC-BF98-DFA53D0C2E36}"/>
                </a:ext>
              </a:extLst>
            </p:cNvPr>
            <p:cNvSpPr/>
            <p:nvPr/>
          </p:nvSpPr>
          <p:spPr>
            <a:xfrm>
              <a:off x="3469957" y="5866447"/>
              <a:ext cx="464820" cy="219075"/>
            </a:xfrm>
            <a:custGeom>
              <a:avLst/>
              <a:gdLst>
                <a:gd name="connsiteX0" fmla="*/ 249555 w 464820"/>
                <a:gd name="connsiteY0" fmla="*/ 150495 h 219075"/>
                <a:gd name="connsiteX1" fmla="*/ 270510 w 464820"/>
                <a:gd name="connsiteY1" fmla="*/ 140970 h 219075"/>
                <a:gd name="connsiteX2" fmla="*/ 305753 w 464820"/>
                <a:gd name="connsiteY2" fmla="*/ 124777 h 219075"/>
                <a:gd name="connsiteX3" fmla="*/ 320040 w 464820"/>
                <a:gd name="connsiteY3" fmla="*/ 118110 h 219075"/>
                <a:gd name="connsiteX4" fmla="*/ 334328 w 464820"/>
                <a:gd name="connsiteY4" fmla="*/ 111442 h 219075"/>
                <a:gd name="connsiteX5" fmla="*/ 348615 w 464820"/>
                <a:gd name="connsiteY5" fmla="*/ 104775 h 219075"/>
                <a:gd name="connsiteX6" fmla="*/ 369570 w 464820"/>
                <a:gd name="connsiteY6" fmla="*/ 96202 h 219075"/>
                <a:gd name="connsiteX7" fmla="*/ 427672 w 464820"/>
                <a:gd name="connsiteY7" fmla="*/ 75247 h 219075"/>
                <a:gd name="connsiteX8" fmla="*/ 458152 w 464820"/>
                <a:gd name="connsiteY8" fmla="*/ 67627 h 219075"/>
                <a:gd name="connsiteX9" fmla="*/ 459105 w 464820"/>
                <a:gd name="connsiteY9" fmla="*/ 67627 h 219075"/>
                <a:gd name="connsiteX10" fmla="*/ 460058 w 464820"/>
                <a:gd name="connsiteY10" fmla="*/ 67627 h 219075"/>
                <a:gd name="connsiteX11" fmla="*/ 461963 w 464820"/>
                <a:gd name="connsiteY11" fmla="*/ 65722 h 219075"/>
                <a:gd name="connsiteX12" fmla="*/ 462915 w 464820"/>
                <a:gd name="connsiteY12" fmla="*/ 64770 h 219075"/>
                <a:gd name="connsiteX13" fmla="*/ 464820 w 464820"/>
                <a:gd name="connsiteY13" fmla="*/ 63817 h 219075"/>
                <a:gd name="connsiteX14" fmla="*/ 460058 w 464820"/>
                <a:gd name="connsiteY14" fmla="*/ 56197 h 219075"/>
                <a:gd name="connsiteX15" fmla="*/ 428625 w 464820"/>
                <a:gd name="connsiteY15" fmla="*/ 0 h 219075"/>
                <a:gd name="connsiteX16" fmla="*/ 428625 w 464820"/>
                <a:gd name="connsiteY16" fmla="*/ 0 h 219075"/>
                <a:gd name="connsiteX17" fmla="*/ 409575 w 464820"/>
                <a:gd name="connsiteY17" fmla="*/ 9525 h 219075"/>
                <a:gd name="connsiteX18" fmla="*/ 150495 w 464820"/>
                <a:gd name="connsiteY18" fmla="*/ 111442 h 219075"/>
                <a:gd name="connsiteX19" fmla="*/ 75247 w 464820"/>
                <a:gd name="connsiteY19" fmla="*/ 132397 h 219075"/>
                <a:gd name="connsiteX20" fmla="*/ 8572 w 464820"/>
                <a:gd name="connsiteY20" fmla="*/ 133350 h 219075"/>
                <a:gd name="connsiteX21" fmla="*/ 0 w 464820"/>
                <a:gd name="connsiteY21" fmla="*/ 131445 h 219075"/>
                <a:gd name="connsiteX22" fmla="*/ 0 w 464820"/>
                <a:gd name="connsiteY22" fmla="*/ 134302 h 219075"/>
                <a:gd name="connsiteX23" fmla="*/ 0 w 464820"/>
                <a:gd name="connsiteY23" fmla="*/ 135255 h 219075"/>
                <a:gd name="connsiteX24" fmla="*/ 0 w 464820"/>
                <a:gd name="connsiteY24" fmla="*/ 138113 h 219075"/>
                <a:gd name="connsiteX25" fmla="*/ 0 w 464820"/>
                <a:gd name="connsiteY25" fmla="*/ 140017 h 219075"/>
                <a:gd name="connsiteX26" fmla="*/ 0 w 464820"/>
                <a:gd name="connsiteY26" fmla="*/ 141922 h 219075"/>
                <a:gd name="connsiteX27" fmla="*/ 0 w 464820"/>
                <a:gd name="connsiteY27" fmla="*/ 145732 h 219075"/>
                <a:gd name="connsiteX28" fmla="*/ 30480 w 464820"/>
                <a:gd name="connsiteY28" fmla="*/ 203835 h 219075"/>
                <a:gd name="connsiteX29" fmla="*/ 44767 w 464820"/>
                <a:gd name="connsiteY29" fmla="*/ 212407 h 219075"/>
                <a:gd name="connsiteX30" fmla="*/ 52388 w 464820"/>
                <a:gd name="connsiteY30" fmla="*/ 215265 h 219075"/>
                <a:gd name="connsiteX31" fmla="*/ 64770 w 464820"/>
                <a:gd name="connsiteY31" fmla="*/ 218122 h 219075"/>
                <a:gd name="connsiteX32" fmla="*/ 73342 w 464820"/>
                <a:gd name="connsiteY32" fmla="*/ 219075 h 219075"/>
                <a:gd name="connsiteX33" fmla="*/ 78105 w 464820"/>
                <a:gd name="connsiteY33" fmla="*/ 219075 h 219075"/>
                <a:gd name="connsiteX34" fmla="*/ 96202 w 464820"/>
                <a:gd name="connsiteY34" fmla="*/ 217170 h 219075"/>
                <a:gd name="connsiteX35" fmla="*/ 181927 w 464820"/>
                <a:gd name="connsiteY35" fmla="*/ 185738 h 219075"/>
                <a:gd name="connsiteX36" fmla="*/ 231457 w 464820"/>
                <a:gd name="connsiteY36" fmla="*/ 162877 h 219075"/>
                <a:gd name="connsiteX37" fmla="*/ 249555 w 464820"/>
                <a:gd name="connsiteY37" fmla="*/ 1504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820" h="219075">
                  <a:moveTo>
                    <a:pt x="249555" y="150495"/>
                  </a:moveTo>
                  <a:cubicBezTo>
                    <a:pt x="256222" y="147638"/>
                    <a:pt x="263842" y="143827"/>
                    <a:pt x="270510" y="140970"/>
                  </a:cubicBezTo>
                  <a:cubicBezTo>
                    <a:pt x="281940" y="135255"/>
                    <a:pt x="293370" y="129540"/>
                    <a:pt x="305753" y="124777"/>
                  </a:cubicBezTo>
                  <a:cubicBezTo>
                    <a:pt x="310515" y="122872"/>
                    <a:pt x="315278" y="120015"/>
                    <a:pt x="320040" y="118110"/>
                  </a:cubicBezTo>
                  <a:cubicBezTo>
                    <a:pt x="324803" y="116205"/>
                    <a:pt x="329565" y="114300"/>
                    <a:pt x="334328" y="111442"/>
                  </a:cubicBezTo>
                  <a:cubicBezTo>
                    <a:pt x="339090" y="109538"/>
                    <a:pt x="343853" y="107632"/>
                    <a:pt x="348615" y="104775"/>
                  </a:cubicBezTo>
                  <a:cubicBezTo>
                    <a:pt x="355282" y="101917"/>
                    <a:pt x="362903" y="99060"/>
                    <a:pt x="369570" y="96202"/>
                  </a:cubicBezTo>
                  <a:cubicBezTo>
                    <a:pt x="388620" y="88582"/>
                    <a:pt x="407670" y="81915"/>
                    <a:pt x="427672" y="75247"/>
                  </a:cubicBezTo>
                  <a:cubicBezTo>
                    <a:pt x="437197" y="72390"/>
                    <a:pt x="447675" y="69532"/>
                    <a:pt x="458152" y="67627"/>
                  </a:cubicBezTo>
                  <a:cubicBezTo>
                    <a:pt x="458152" y="67627"/>
                    <a:pt x="459105" y="67627"/>
                    <a:pt x="459105" y="67627"/>
                  </a:cubicBezTo>
                  <a:cubicBezTo>
                    <a:pt x="459105" y="67627"/>
                    <a:pt x="460058" y="67627"/>
                    <a:pt x="460058" y="67627"/>
                  </a:cubicBezTo>
                  <a:cubicBezTo>
                    <a:pt x="461010" y="67627"/>
                    <a:pt x="461963" y="66675"/>
                    <a:pt x="461963" y="65722"/>
                  </a:cubicBezTo>
                  <a:cubicBezTo>
                    <a:pt x="461963" y="65722"/>
                    <a:pt x="462915" y="65722"/>
                    <a:pt x="462915" y="64770"/>
                  </a:cubicBezTo>
                  <a:cubicBezTo>
                    <a:pt x="463867" y="64770"/>
                    <a:pt x="463867" y="63817"/>
                    <a:pt x="464820" y="63817"/>
                  </a:cubicBezTo>
                  <a:cubicBezTo>
                    <a:pt x="462915" y="60960"/>
                    <a:pt x="461963" y="59055"/>
                    <a:pt x="460058" y="56197"/>
                  </a:cubicBezTo>
                  <a:cubicBezTo>
                    <a:pt x="449580" y="38100"/>
                    <a:pt x="438150" y="19050"/>
                    <a:pt x="428625" y="0"/>
                  </a:cubicBezTo>
                  <a:cubicBezTo>
                    <a:pt x="428625" y="0"/>
                    <a:pt x="428625" y="0"/>
                    <a:pt x="428625" y="0"/>
                  </a:cubicBezTo>
                  <a:cubicBezTo>
                    <a:pt x="421957" y="2857"/>
                    <a:pt x="416242" y="5715"/>
                    <a:pt x="409575" y="9525"/>
                  </a:cubicBezTo>
                  <a:cubicBezTo>
                    <a:pt x="385763" y="20955"/>
                    <a:pt x="182880" y="101917"/>
                    <a:pt x="150495" y="111442"/>
                  </a:cubicBezTo>
                  <a:cubicBezTo>
                    <a:pt x="125730" y="119063"/>
                    <a:pt x="100965" y="127635"/>
                    <a:pt x="75247" y="132397"/>
                  </a:cubicBezTo>
                  <a:cubicBezTo>
                    <a:pt x="51435" y="136207"/>
                    <a:pt x="32385" y="138113"/>
                    <a:pt x="8572" y="133350"/>
                  </a:cubicBezTo>
                  <a:cubicBezTo>
                    <a:pt x="5715" y="132397"/>
                    <a:pt x="2857" y="132397"/>
                    <a:pt x="0" y="131445"/>
                  </a:cubicBezTo>
                  <a:cubicBezTo>
                    <a:pt x="0" y="132397"/>
                    <a:pt x="0" y="133350"/>
                    <a:pt x="0" y="134302"/>
                  </a:cubicBezTo>
                  <a:cubicBezTo>
                    <a:pt x="0" y="134302"/>
                    <a:pt x="0" y="135255"/>
                    <a:pt x="0" y="135255"/>
                  </a:cubicBezTo>
                  <a:cubicBezTo>
                    <a:pt x="0" y="136207"/>
                    <a:pt x="0" y="137160"/>
                    <a:pt x="0" y="138113"/>
                  </a:cubicBezTo>
                  <a:cubicBezTo>
                    <a:pt x="0" y="139065"/>
                    <a:pt x="0" y="139065"/>
                    <a:pt x="0" y="140017"/>
                  </a:cubicBezTo>
                  <a:cubicBezTo>
                    <a:pt x="0" y="140970"/>
                    <a:pt x="0" y="140970"/>
                    <a:pt x="0" y="141922"/>
                  </a:cubicBezTo>
                  <a:cubicBezTo>
                    <a:pt x="0" y="142875"/>
                    <a:pt x="0" y="144780"/>
                    <a:pt x="0" y="145732"/>
                  </a:cubicBezTo>
                  <a:cubicBezTo>
                    <a:pt x="952" y="170497"/>
                    <a:pt x="13335" y="190500"/>
                    <a:pt x="30480" y="203835"/>
                  </a:cubicBezTo>
                  <a:cubicBezTo>
                    <a:pt x="35242" y="206692"/>
                    <a:pt x="39052" y="209550"/>
                    <a:pt x="44767" y="212407"/>
                  </a:cubicBezTo>
                  <a:cubicBezTo>
                    <a:pt x="47625" y="213360"/>
                    <a:pt x="49530" y="214313"/>
                    <a:pt x="52388" y="215265"/>
                  </a:cubicBezTo>
                  <a:cubicBezTo>
                    <a:pt x="56197" y="216217"/>
                    <a:pt x="60007" y="217170"/>
                    <a:pt x="64770" y="218122"/>
                  </a:cubicBezTo>
                  <a:cubicBezTo>
                    <a:pt x="67627" y="218122"/>
                    <a:pt x="70485" y="219075"/>
                    <a:pt x="73342" y="219075"/>
                  </a:cubicBezTo>
                  <a:cubicBezTo>
                    <a:pt x="74295" y="219075"/>
                    <a:pt x="76200" y="219075"/>
                    <a:pt x="78105" y="219075"/>
                  </a:cubicBezTo>
                  <a:cubicBezTo>
                    <a:pt x="83820" y="219075"/>
                    <a:pt x="89535" y="218122"/>
                    <a:pt x="96202" y="217170"/>
                  </a:cubicBezTo>
                  <a:cubicBezTo>
                    <a:pt x="125730" y="210502"/>
                    <a:pt x="154305" y="198120"/>
                    <a:pt x="181927" y="185738"/>
                  </a:cubicBezTo>
                  <a:cubicBezTo>
                    <a:pt x="199072" y="178117"/>
                    <a:pt x="215265" y="170497"/>
                    <a:pt x="231457" y="162877"/>
                  </a:cubicBezTo>
                  <a:cubicBezTo>
                    <a:pt x="236220" y="157163"/>
                    <a:pt x="242888" y="154305"/>
                    <a:pt x="249555" y="150495"/>
                  </a:cubicBezTo>
                  <a:close/>
                </a:path>
              </a:pathLst>
            </a:custGeom>
            <a:solidFill>
              <a:srgbClr val="FFFFFF"/>
            </a:solidFill>
            <a:ln w="9525" cap="flat">
              <a:noFill/>
              <a:prstDash val="solid"/>
              <a:miter/>
            </a:ln>
          </p:spPr>
          <p:txBody>
            <a:bodyPr rtlCol="0" anchor="ctr"/>
            <a:lstStyle/>
            <a:p>
              <a:endParaRPr lang="en-US"/>
            </a:p>
          </p:txBody>
        </p:sp>
        <p:sp>
          <p:nvSpPr>
            <p:cNvPr id="71" name="Freeform 327">
              <a:extLst>
                <a:ext uri="{FF2B5EF4-FFF2-40B4-BE49-F238E27FC236}">
                  <a16:creationId xmlns:a16="http://schemas.microsoft.com/office/drawing/2014/main" id="{0CED09C4-53D1-43FD-9358-5FC0AFCA8D48}"/>
                </a:ext>
              </a:extLst>
            </p:cNvPr>
            <p:cNvSpPr/>
            <p:nvPr/>
          </p:nvSpPr>
          <p:spPr>
            <a:xfrm>
              <a:off x="4002404" y="5359606"/>
              <a:ext cx="537537" cy="223948"/>
            </a:xfrm>
            <a:custGeom>
              <a:avLst/>
              <a:gdLst>
                <a:gd name="connsiteX0" fmla="*/ 5715 w 537537"/>
                <a:gd name="connsiteY0" fmla="*/ 170608 h 223948"/>
                <a:gd name="connsiteX1" fmla="*/ 5715 w 537537"/>
                <a:gd name="connsiteY1" fmla="*/ 170608 h 223948"/>
                <a:gd name="connsiteX2" fmla="*/ 8573 w 537537"/>
                <a:gd name="connsiteY2" fmla="*/ 164893 h 223948"/>
                <a:gd name="connsiteX3" fmla="*/ 9525 w 537537"/>
                <a:gd name="connsiteY3" fmla="*/ 162036 h 223948"/>
                <a:gd name="connsiteX4" fmla="*/ 10478 w 537537"/>
                <a:gd name="connsiteY4" fmla="*/ 160131 h 223948"/>
                <a:gd name="connsiteX5" fmla="*/ 14288 w 537537"/>
                <a:gd name="connsiteY5" fmla="*/ 151558 h 223948"/>
                <a:gd name="connsiteX6" fmla="*/ 160973 w 537537"/>
                <a:gd name="connsiteY6" fmla="*/ 35353 h 223948"/>
                <a:gd name="connsiteX7" fmla="*/ 236220 w 537537"/>
                <a:gd name="connsiteY7" fmla="*/ 21066 h 223948"/>
                <a:gd name="connsiteX8" fmla="*/ 257175 w 537537"/>
                <a:gd name="connsiteY8" fmla="*/ 20113 h 223948"/>
                <a:gd name="connsiteX9" fmla="*/ 259080 w 537537"/>
                <a:gd name="connsiteY9" fmla="*/ 20113 h 223948"/>
                <a:gd name="connsiteX10" fmla="*/ 260033 w 537537"/>
                <a:gd name="connsiteY10" fmla="*/ 20113 h 223948"/>
                <a:gd name="connsiteX11" fmla="*/ 260985 w 537537"/>
                <a:gd name="connsiteY11" fmla="*/ 20113 h 223948"/>
                <a:gd name="connsiteX12" fmla="*/ 465773 w 537537"/>
                <a:gd name="connsiteY12" fmla="*/ 101076 h 223948"/>
                <a:gd name="connsiteX13" fmla="*/ 469583 w 537537"/>
                <a:gd name="connsiteY13" fmla="*/ 104886 h 223948"/>
                <a:gd name="connsiteX14" fmla="*/ 470535 w 537537"/>
                <a:gd name="connsiteY14" fmla="*/ 105838 h 223948"/>
                <a:gd name="connsiteX15" fmla="*/ 473392 w 537537"/>
                <a:gd name="connsiteY15" fmla="*/ 108695 h 223948"/>
                <a:gd name="connsiteX16" fmla="*/ 474345 w 537537"/>
                <a:gd name="connsiteY16" fmla="*/ 110601 h 223948"/>
                <a:gd name="connsiteX17" fmla="*/ 476250 w 537537"/>
                <a:gd name="connsiteY17" fmla="*/ 112506 h 223948"/>
                <a:gd name="connsiteX18" fmla="*/ 476250 w 537537"/>
                <a:gd name="connsiteY18" fmla="*/ 113458 h 223948"/>
                <a:gd name="connsiteX19" fmla="*/ 478155 w 537537"/>
                <a:gd name="connsiteY19" fmla="*/ 115363 h 223948"/>
                <a:gd name="connsiteX20" fmla="*/ 480060 w 537537"/>
                <a:gd name="connsiteY20" fmla="*/ 117268 h 223948"/>
                <a:gd name="connsiteX21" fmla="*/ 481013 w 537537"/>
                <a:gd name="connsiteY21" fmla="*/ 119173 h 223948"/>
                <a:gd name="connsiteX22" fmla="*/ 481965 w 537537"/>
                <a:gd name="connsiteY22" fmla="*/ 120126 h 223948"/>
                <a:gd name="connsiteX23" fmla="*/ 482917 w 537537"/>
                <a:gd name="connsiteY23" fmla="*/ 121078 h 223948"/>
                <a:gd name="connsiteX24" fmla="*/ 483870 w 537537"/>
                <a:gd name="connsiteY24" fmla="*/ 122983 h 223948"/>
                <a:gd name="connsiteX25" fmla="*/ 485775 w 537537"/>
                <a:gd name="connsiteY25" fmla="*/ 124888 h 223948"/>
                <a:gd name="connsiteX26" fmla="*/ 486728 w 537537"/>
                <a:gd name="connsiteY26" fmla="*/ 126793 h 223948"/>
                <a:gd name="connsiteX27" fmla="*/ 488633 w 537537"/>
                <a:gd name="connsiteY27" fmla="*/ 128698 h 223948"/>
                <a:gd name="connsiteX28" fmla="*/ 489585 w 537537"/>
                <a:gd name="connsiteY28" fmla="*/ 130603 h 223948"/>
                <a:gd name="connsiteX29" fmla="*/ 491490 w 537537"/>
                <a:gd name="connsiteY29" fmla="*/ 132508 h 223948"/>
                <a:gd name="connsiteX30" fmla="*/ 492442 w 537537"/>
                <a:gd name="connsiteY30" fmla="*/ 134413 h 223948"/>
                <a:gd name="connsiteX31" fmla="*/ 492442 w 537537"/>
                <a:gd name="connsiteY31" fmla="*/ 135366 h 223948"/>
                <a:gd name="connsiteX32" fmla="*/ 493395 w 537537"/>
                <a:gd name="connsiteY32" fmla="*/ 137270 h 223948"/>
                <a:gd name="connsiteX33" fmla="*/ 494348 w 537537"/>
                <a:gd name="connsiteY33" fmla="*/ 138223 h 223948"/>
                <a:gd name="connsiteX34" fmla="*/ 496253 w 537537"/>
                <a:gd name="connsiteY34" fmla="*/ 141081 h 223948"/>
                <a:gd name="connsiteX35" fmla="*/ 497205 w 537537"/>
                <a:gd name="connsiteY35" fmla="*/ 142033 h 223948"/>
                <a:gd name="connsiteX36" fmla="*/ 501967 w 537537"/>
                <a:gd name="connsiteY36" fmla="*/ 149653 h 223948"/>
                <a:gd name="connsiteX37" fmla="*/ 502920 w 537537"/>
                <a:gd name="connsiteY37" fmla="*/ 150606 h 223948"/>
                <a:gd name="connsiteX38" fmla="*/ 504825 w 537537"/>
                <a:gd name="connsiteY38" fmla="*/ 153463 h 223948"/>
                <a:gd name="connsiteX39" fmla="*/ 505778 w 537537"/>
                <a:gd name="connsiteY39" fmla="*/ 154416 h 223948"/>
                <a:gd name="connsiteX40" fmla="*/ 507683 w 537537"/>
                <a:gd name="connsiteY40" fmla="*/ 157273 h 223948"/>
                <a:gd name="connsiteX41" fmla="*/ 508635 w 537537"/>
                <a:gd name="connsiteY41" fmla="*/ 158226 h 223948"/>
                <a:gd name="connsiteX42" fmla="*/ 510540 w 537537"/>
                <a:gd name="connsiteY42" fmla="*/ 161083 h 223948"/>
                <a:gd name="connsiteX43" fmla="*/ 511492 w 537537"/>
                <a:gd name="connsiteY43" fmla="*/ 162036 h 223948"/>
                <a:gd name="connsiteX44" fmla="*/ 513398 w 537537"/>
                <a:gd name="connsiteY44" fmla="*/ 164893 h 223948"/>
                <a:gd name="connsiteX45" fmla="*/ 514350 w 537537"/>
                <a:gd name="connsiteY45" fmla="*/ 165845 h 223948"/>
                <a:gd name="connsiteX46" fmla="*/ 516255 w 537537"/>
                <a:gd name="connsiteY46" fmla="*/ 168703 h 223948"/>
                <a:gd name="connsiteX47" fmla="*/ 516255 w 537537"/>
                <a:gd name="connsiteY47" fmla="*/ 169656 h 223948"/>
                <a:gd name="connsiteX48" fmla="*/ 518160 w 537537"/>
                <a:gd name="connsiteY48" fmla="*/ 172513 h 223948"/>
                <a:gd name="connsiteX49" fmla="*/ 518160 w 537537"/>
                <a:gd name="connsiteY49" fmla="*/ 173466 h 223948"/>
                <a:gd name="connsiteX50" fmla="*/ 519113 w 537537"/>
                <a:gd name="connsiteY50" fmla="*/ 174418 h 223948"/>
                <a:gd name="connsiteX51" fmla="*/ 520065 w 537537"/>
                <a:gd name="connsiteY51" fmla="*/ 177276 h 223948"/>
                <a:gd name="connsiteX52" fmla="*/ 520065 w 537537"/>
                <a:gd name="connsiteY52" fmla="*/ 177276 h 223948"/>
                <a:gd name="connsiteX53" fmla="*/ 526733 w 537537"/>
                <a:gd name="connsiteY53" fmla="*/ 191563 h 223948"/>
                <a:gd name="connsiteX54" fmla="*/ 537210 w 537537"/>
                <a:gd name="connsiteY54" fmla="*/ 223948 h 223948"/>
                <a:gd name="connsiteX55" fmla="*/ 401003 w 537537"/>
                <a:gd name="connsiteY55" fmla="*/ 29638 h 223948"/>
                <a:gd name="connsiteX56" fmla="*/ 170498 w 537537"/>
                <a:gd name="connsiteY56" fmla="*/ 11541 h 223948"/>
                <a:gd name="connsiteX57" fmla="*/ 2858 w 537537"/>
                <a:gd name="connsiteY57" fmla="*/ 179181 h 223948"/>
                <a:gd name="connsiteX58" fmla="*/ 0 w 537537"/>
                <a:gd name="connsiteY58" fmla="*/ 193468 h 223948"/>
                <a:gd name="connsiteX59" fmla="*/ 4763 w 537537"/>
                <a:gd name="connsiteY59" fmla="*/ 182038 h 223948"/>
                <a:gd name="connsiteX60" fmla="*/ 5715 w 537537"/>
                <a:gd name="connsiteY60" fmla="*/ 170608 h 2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7537" h="223948">
                  <a:moveTo>
                    <a:pt x="5715" y="170608"/>
                  </a:moveTo>
                  <a:cubicBezTo>
                    <a:pt x="5715" y="169656"/>
                    <a:pt x="5715" y="169656"/>
                    <a:pt x="5715" y="170608"/>
                  </a:cubicBezTo>
                  <a:cubicBezTo>
                    <a:pt x="6667" y="168703"/>
                    <a:pt x="7620" y="166798"/>
                    <a:pt x="8573" y="164893"/>
                  </a:cubicBezTo>
                  <a:cubicBezTo>
                    <a:pt x="8573" y="163941"/>
                    <a:pt x="9525" y="162988"/>
                    <a:pt x="9525" y="162036"/>
                  </a:cubicBezTo>
                  <a:cubicBezTo>
                    <a:pt x="9525" y="161083"/>
                    <a:pt x="10478" y="161083"/>
                    <a:pt x="10478" y="160131"/>
                  </a:cubicBezTo>
                  <a:cubicBezTo>
                    <a:pt x="11430" y="157273"/>
                    <a:pt x="13335" y="154416"/>
                    <a:pt x="14288" y="151558"/>
                  </a:cubicBezTo>
                  <a:cubicBezTo>
                    <a:pt x="47625" y="99170"/>
                    <a:pt x="104775" y="56308"/>
                    <a:pt x="160973" y="35353"/>
                  </a:cubicBezTo>
                  <a:cubicBezTo>
                    <a:pt x="183833" y="28686"/>
                    <a:pt x="208598" y="23923"/>
                    <a:pt x="236220" y="21066"/>
                  </a:cubicBezTo>
                  <a:cubicBezTo>
                    <a:pt x="242888" y="20113"/>
                    <a:pt x="249555" y="20113"/>
                    <a:pt x="257175" y="20113"/>
                  </a:cubicBezTo>
                  <a:cubicBezTo>
                    <a:pt x="258128" y="20113"/>
                    <a:pt x="258128" y="20113"/>
                    <a:pt x="259080" y="20113"/>
                  </a:cubicBezTo>
                  <a:cubicBezTo>
                    <a:pt x="259080" y="20113"/>
                    <a:pt x="260033" y="20113"/>
                    <a:pt x="260033" y="20113"/>
                  </a:cubicBezTo>
                  <a:cubicBezTo>
                    <a:pt x="260033" y="20113"/>
                    <a:pt x="260985" y="20113"/>
                    <a:pt x="260985" y="20113"/>
                  </a:cubicBezTo>
                  <a:cubicBezTo>
                    <a:pt x="327660" y="20113"/>
                    <a:pt x="401003" y="40116"/>
                    <a:pt x="465773" y="101076"/>
                  </a:cubicBezTo>
                  <a:cubicBezTo>
                    <a:pt x="466725" y="102028"/>
                    <a:pt x="468630" y="103933"/>
                    <a:pt x="469583" y="104886"/>
                  </a:cubicBezTo>
                  <a:cubicBezTo>
                    <a:pt x="469583" y="104886"/>
                    <a:pt x="470535" y="105838"/>
                    <a:pt x="470535" y="105838"/>
                  </a:cubicBezTo>
                  <a:cubicBezTo>
                    <a:pt x="471488" y="106791"/>
                    <a:pt x="472440" y="107743"/>
                    <a:pt x="473392" y="108695"/>
                  </a:cubicBezTo>
                  <a:cubicBezTo>
                    <a:pt x="473392" y="109648"/>
                    <a:pt x="474345" y="109648"/>
                    <a:pt x="474345" y="110601"/>
                  </a:cubicBezTo>
                  <a:cubicBezTo>
                    <a:pt x="475298" y="111553"/>
                    <a:pt x="475298" y="111553"/>
                    <a:pt x="476250" y="112506"/>
                  </a:cubicBezTo>
                  <a:cubicBezTo>
                    <a:pt x="476250" y="112506"/>
                    <a:pt x="476250" y="112506"/>
                    <a:pt x="476250" y="113458"/>
                  </a:cubicBezTo>
                  <a:cubicBezTo>
                    <a:pt x="477203" y="114411"/>
                    <a:pt x="477203" y="114411"/>
                    <a:pt x="478155" y="115363"/>
                  </a:cubicBezTo>
                  <a:cubicBezTo>
                    <a:pt x="479108" y="116316"/>
                    <a:pt x="479108" y="117268"/>
                    <a:pt x="480060" y="117268"/>
                  </a:cubicBezTo>
                  <a:cubicBezTo>
                    <a:pt x="481013" y="118220"/>
                    <a:pt x="481013" y="118220"/>
                    <a:pt x="481013" y="119173"/>
                  </a:cubicBezTo>
                  <a:cubicBezTo>
                    <a:pt x="481013" y="119173"/>
                    <a:pt x="481965" y="120126"/>
                    <a:pt x="481965" y="120126"/>
                  </a:cubicBezTo>
                  <a:cubicBezTo>
                    <a:pt x="481965" y="120126"/>
                    <a:pt x="482917" y="121078"/>
                    <a:pt x="482917" y="121078"/>
                  </a:cubicBezTo>
                  <a:cubicBezTo>
                    <a:pt x="482917" y="122031"/>
                    <a:pt x="483870" y="122031"/>
                    <a:pt x="483870" y="122983"/>
                  </a:cubicBezTo>
                  <a:cubicBezTo>
                    <a:pt x="484823" y="123936"/>
                    <a:pt x="484823" y="123936"/>
                    <a:pt x="485775" y="124888"/>
                  </a:cubicBezTo>
                  <a:cubicBezTo>
                    <a:pt x="485775" y="125841"/>
                    <a:pt x="486728" y="125841"/>
                    <a:pt x="486728" y="126793"/>
                  </a:cubicBezTo>
                  <a:cubicBezTo>
                    <a:pt x="487680" y="127745"/>
                    <a:pt x="487680" y="127745"/>
                    <a:pt x="488633" y="128698"/>
                  </a:cubicBezTo>
                  <a:cubicBezTo>
                    <a:pt x="488633" y="129651"/>
                    <a:pt x="489585" y="129651"/>
                    <a:pt x="489585" y="130603"/>
                  </a:cubicBezTo>
                  <a:cubicBezTo>
                    <a:pt x="490538" y="131556"/>
                    <a:pt x="490538" y="132508"/>
                    <a:pt x="491490" y="132508"/>
                  </a:cubicBezTo>
                  <a:cubicBezTo>
                    <a:pt x="491490" y="133461"/>
                    <a:pt x="492442" y="133461"/>
                    <a:pt x="492442" y="134413"/>
                  </a:cubicBezTo>
                  <a:cubicBezTo>
                    <a:pt x="492442" y="134413"/>
                    <a:pt x="492442" y="134413"/>
                    <a:pt x="492442" y="135366"/>
                  </a:cubicBezTo>
                  <a:cubicBezTo>
                    <a:pt x="492442" y="136318"/>
                    <a:pt x="493395" y="136318"/>
                    <a:pt x="493395" y="137270"/>
                  </a:cubicBezTo>
                  <a:cubicBezTo>
                    <a:pt x="493395" y="137270"/>
                    <a:pt x="494348" y="138223"/>
                    <a:pt x="494348" y="138223"/>
                  </a:cubicBezTo>
                  <a:cubicBezTo>
                    <a:pt x="495300" y="139176"/>
                    <a:pt x="495300" y="140128"/>
                    <a:pt x="496253" y="141081"/>
                  </a:cubicBezTo>
                  <a:cubicBezTo>
                    <a:pt x="496253" y="141081"/>
                    <a:pt x="496253" y="142033"/>
                    <a:pt x="497205" y="142033"/>
                  </a:cubicBezTo>
                  <a:cubicBezTo>
                    <a:pt x="499110" y="144891"/>
                    <a:pt x="501015" y="146795"/>
                    <a:pt x="501967" y="149653"/>
                  </a:cubicBezTo>
                  <a:cubicBezTo>
                    <a:pt x="501967" y="149653"/>
                    <a:pt x="501967" y="150606"/>
                    <a:pt x="502920" y="150606"/>
                  </a:cubicBezTo>
                  <a:cubicBezTo>
                    <a:pt x="503873" y="151558"/>
                    <a:pt x="503873" y="152511"/>
                    <a:pt x="504825" y="153463"/>
                  </a:cubicBezTo>
                  <a:cubicBezTo>
                    <a:pt x="504825" y="153463"/>
                    <a:pt x="504825" y="154416"/>
                    <a:pt x="505778" y="154416"/>
                  </a:cubicBezTo>
                  <a:cubicBezTo>
                    <a:pt x="506730" y="155368"/>
                    <a:pt x="506730" y="156320"/>
                    <a:pt x="507683" y="157273"/>
                  </a:cubicBezTo>
                  <a:cubicBezTo>
                    <a:pt x="507683" y="157273"/>
                    <a:pt x="507683" y="158226"/>
                    <a:pt x="508635" y="158226"/>
                  </a:cubicBezTo>
                  <a:cubicBezTo>
                    <a:pt x="509588" y="159178"/>
                    <a:pt x="509588" y="160131"/>
                    <a:pt x="510540" y="161083"/>
                  </a:cubicBezTo>
                  <a:cubicBezTo>
                    <a:pt x="510540" y="161083"/>
                    <a:pt x="510540" y="162036"/>
                    <a:pt x="511492" y="162036"/>
                  </a:cubicBezTo>
                  <a:cubicBezTo>
                    <a:pt x="512445" y="162988"/>
                    <a:pt x="512445" y="163941"/>
                    <a:pt x="513398" y="164893"/>
                  </a:cubicBezTo>
                  <a:cubicBezTo>
                    <a:pt x="513398" y="164893"/>
                    <a:pt x="513398" y="165845"/>
                    <a:pt x="514350" y="165845"/>
                  </a:cubicBezTo>
                  <a:cubicBezTo>
                    <a:pt x="515303" y="166798"/>
                    <a:pt x="515303" y="167751"/>
                    <a:pt x="516255" y="168703"/>
                  </a:cubicBezTo>
                  <a:cubicBezTo>
                    <a:pt x="516255" y="168703"/>
                    <a:pt x="516255" y="169656"/>
                    <a:pt x="516255" y="169656"/>
                  </a:cubicBezTo>
                  <a:cubicBezTo>
                    <a:pt x="517208" y="170608"/>
                    <a:pt x="517208" y="171561"/>
                    <a:pt x="518160" y="172513"/>
                  </a:cubicBezTo>
                  <a:cubicBezTo>
                    <a:pt x="518160" y="172513"/>
                    <a:pt x="518160" y="172513"/>
                    <a:pt x="518160" y="173466"/>
                  </a:cubicBezTo>
                  <a:cubicBezTo>
                    <a:pt x="518160" y="173466"/>
                    <a:pt x="518160" y="174418"/>
                    <a:pt x="519113" y="174418"/>
                  </a:cubicBezTo>
                  <a:cubicBezTo>
                    <a:pt x="519113" y="175370"/>
                    <a:pt x="520065" y="176323"/>
                    <a:pt x="520065" y="177276"/>
                  </a:cubicBezTo>
                  <a:cubicBezTo>
                    <a:pt x="520065" y="177276"/>
                    <a:pt x="520065" y="177276"/>
                    <a:pt x="520065" y="177276"/>
                  </a:cubicBezTo>
                  <a:cubicBezTo>
                    <a:pt x="521970" y="182038"/>
                    <a:pt x="524828" y="186801"/>
                    <a:pt x="526733" y="191563"/>
                  </a:cubicBezTo>
                  <a:cubicBezTo>
                    <a:pt x="531495" y="202993"/>
                    <a:pt x="534353" y="213470"/>
                    <a:pt x="537210" y="223948"/>
                  </a:cubicBezTo>
                  <a:cubicBezTo>
                    <a:pt x="539115" y="222043"/>
                    <a:pt x="537210" y="100123"/>
                    <a:pt x="401003" y="29638"/>
                  </a:cubicBezTo>
                  <a:cubicBezTo>
                    <a:pt x="381000" y="22018"/>
                    <a:pt x="257175" y="-19892"/>
                    <a:pt x="170498" y="11541"/>
                  </a:cubicBezTo>
                  <a:cubicBezTo>
                    <a:pt x="17145" y="66786"/>
                    <a:pt x="7620" y="157273"/>
                    <a:pt x="2858" y="179181"/>
                  </a:cubicBezTo>
                  <a:cubicBezTo>
                    <a:pt x="1905" y="183943"/>
                    <a:pt x="953" y="188706"/>
                    <a:pt x="0" y="193468"/>
                  </a:cubicBezTo>
                  <a:cubicBezTo>
                    <a:pt x="1905" y="189658"/>
                    <a:pt x="2858" y="185848"/>
                    <a:pt x="4763" y="182038"/>
                  </a:cubicBezTo>
                  <a:cubicBezTo>
                    <a:pt x="2858" y="175370"/>
                    <a:pt x="3810" y="172513"/>
                    <a:pt x="5715" y="170608"/>
                  </a:cubicBezTo>
                  <a:close/>
                </a:path>
              </a:pathLst>
            </a:custGeom>
            <a:solidFill>
              <a:srgbClr val="FFFFFF"/>
            </a:solidFill>
            <a:ln w="9525" cap="flat">
              <a:noFill/>
              <a:prstDash val="solid"/>
              <a:miter/>
            </a:ln>
          </p:spPr>
          <p:txBody>
            <a:bodyPr rtlCol="0" anchor="ctr"/>
            <a:lstStyle/>
            <a:p>
              <a:endParaRPr lang="en-US"/>
            </a:p>
          </p:txBody>
        </p:sp>
        <p:sp>
          <p:nvSpPr>
            <p:cNvPr id="72" name="Freeform 328">
              <a:extLst>
                <a:ext uri="{FF2B5EF4-FFF2-40B4-BE49-F238E27FC236}">
                  <a16:creationId xmlns:a16="http://schemas.microsoft.com/office/drawing/2014/main" id="{3BA6AAFA-CFA3-4049-DA62-13EBBE37395E}"/>
                </a:ext>
              </a:extLst>
            </p:cNvPr>
            <p:cNvSpPr/>
            <p:nvPr/>
          </p:nvSpPr>
          <p:spPr>
            <a:xfrm>
              <a:off x="3874770" y="5731192"/>
              <a:ext cx="775334" cy="320575"/>
            </a:xfrm>
            <a:custGeom>
              <a:avLst/>
              <a:gdLst>
                <a:gd name="connsiteX0" fmla="*/ 621030 w 775334"/>
                <a:gd name="connsiteY0" fmla="*/ 200025 h 320575"/>
                <a:gd name="connsiteX1" fmla="*/ 526733 w 775334"/>
                <a:gd name="connsiteY1" fmla="*/ 241935 h 320575"/>
                <a:gd name="connsiteX2" fmla="*/ 315277 w 775334"/>
                <a:gd name="connsiteY2" fmla="*/ 248602 h 320575"/>
                <a:gd name="connsiteX3" fmla="*/ 0 w 775334"/>
                <a:gd name="connsiteY3" fmla="*/ 14288 h 320575"/>
                <a:gd name="connsiteX4" fmla="*/ 0 w 775334"/>
                <a:gd name="connsiteY4" fmla="*/ 14288 h 320575"/>
                <a:gd name="connsiteX5" fmla="*/ 1905 w 775334"/>
                <a:gd name="connsiteY5" fmla="*/ 25718 h 320575"/>
                <a:gd name="connsiteX6" fmla="*/ 1905 w 775334"/>
                <a:gd name="connsiteY6" fmla="*/ 27622 h 320575"/>
                <a:gd name="connsiteX7" fmla="*/ 2857 w 775334"/>
                <a:gd name="connsiteY7" fmla="*/ 35243 h 320575"/>
                <a:gd name="connsiteX8" fmla="*/ 3810 w 775334"/>
                <a:gd name="connsiteY8" fmla="*/ 40957 h 320575"/>
                <a:gd name="connsiteX9" fmla="*/ 4763 w 775334"/>
                <a:gd name="connsiteY9" fmla="*/ 44768 h 320575"/>
                <a:gd name="connsiteX10" fmla="*/ 6667 w 775334"/>
                <a:gd name="connsiteY10" fmla="*/ 53340 h 320575"/>
                <a:gd name="connsiteX11" fmla="*/ 7620 w 775334"/>
                <a:gd name="connsiteY11" fmla="*/ 55245 h 320575"/>
                <a:gd name="connsiteX12" fmla="*/ 10477 w 775334"/>
                <a:gd name="connsiteY12" fmla="*/ 64770 h 320575"/>
                <a:gd name="connsiteX13" fmla="*/ 16192 w 775334"/>
                <a:gd name="connsiteY13" fmla="*/ 80963 h 320575"/>
                <a:gd name="connsiteX14" fmla="*/ 25717 w 775334"/>
                <a:gd name="connsiteY14" fmla="*/ 104775 h 320575"/>
                <a:gd name="connsiteX15" fmla="*/ 37147 w 775334"/>
                <a:gd name="connsiteY15" fmla="*/ 126682 h 320575"/>
                <a:gd name="connsiteX16" fmla="*/ 59055 w 775334"/>
                <a:gd name="connsiteY16" fmla="*/ 160020 h 320575"/>
                <a:gd name="connsiteX17" fmla="*/ 68580 w 775334"/>
                <a:gd name="connsiteY17" fmla="*/ 172402 h 320575"/>
                <a:gd name="connsiteX18" fmla="*/ 79058 w 775334"/>
                <a:gd name="connsiteY18" fmla="*/ 183832 h 320575"/>
                <a:gd name="connsiteX19" fmla="*/ 89535 w 775334"/>
                <a:gd name="connsiteY19" fmla="*/ 195263 h 320575"/>
                <a:gd name="connsiteX20" fmla="*/ 100965 w 775334"/>
                <a:gd name="connsiteY20" fmla="*/ 205740 h 320575"/>
                <a:gd name="connsiteX21" fmla="*/ 112395 w 775334"/>
                <a:gd name="connsiteY21" fmla="*/ 215265 h 320575"/>
                <a:gd name="connsiteX22" fmla="*/ 118110 w 775334"/>
                <a:gd name="connsiteY22" fmla="*/ 220027 h 320575"/>
                <a:gd name="connsiteX23" fmla="*/ 129540 w 775334"/>
                <a:gd name="connsiteY23" fmla="*/ 229552 h 320575"/>
                <a:gd name="connsiteX24" fmla="*/ 147638 w 775334"/>
                <a:gd name="connsiteY24" fmla="*/ 241935 h 320575"/>
                <a:gd name="connsiteX25" fmla="*/ 160020 w 775334"/>
                <a:gd name="connsiteY25" fmla="*/ 249555 h 320575"/>
                <a:gd name="connsiteX26" fmla="*/ 178117 w 775334"/>
                <a:gd name="connsiteY26" fmla="*/ 260032 h 320575"/>
                <a:gd name="connsiteX27" fmla="*/ 190500 w 775334"/>
                <a:gd name="connsiteY27" fmla="*/ 266700 h 320575"/>
                <a:gd name="connsiteX28" fmla="*/ 196215 w 775334"/>
                <a:gd name="connsiteY28" fmla="*/ 269557 h 320575"/>
                <a:gd name="connsiteX29" fmla="*/ 205740 w 775334"/>
                <a:gd name="connsiteY29" fmla="*/ 274320 h 320575"/>
                <a:gd name="connsiteX30" fmla="*/ 213360 w 775334"/>
                <a:gd name="connsiteY30" fmla="*/ 278130 h 320575"/>
                <a:gd name="connsiteX31" fmla="*/ 230505 w 775334"/>
                <a:gd name="connsiteY31" fmla="*/ 285750 h 320575"/>
                <a:gd name="connsiteX32" fmla="*/ 240983 w 775334"/>
                <a:gd name="connsiteY32" fmla="*/ 290513 h 320575"/>
                <a:gd name="connsiteX33" fmla="*/ 251460 w 775334"/>
                <a:gd name="connsiteY33" fmla="*/ 294322 h 320575"/>
                <a:gd name="connsiteX34" fmla="*/ 260033 w 775334"/>
                <a:gd name="connsiteY34" fmla="*/ 297180 h 320575"/>
                <a:gd name="connsiteX35" fmla="*/ 279083 w 775334"/>
                <a:gd name="connsiteY35" fmla="*/ 303847 h 320575"/>
                <a:gd name="connsiteX36" fmla="*/ 286702 w 775334"/>
                <a:gd name="connsiteY36" fmla="*/ 306705 h 320575"/>
                <a:gd name="connsiteX37" fmla="*/ 294322 w 775334"/>
                <a:gd name="connsiteY37" fmla="*/ 308610 h 320575"/>
                <a:gd name="connsiteX38" fmla="*/ 297180 w 775334"/>
                <a:gd name="connsiteY38" fmla="*/ 309563 h 320575"/>
                <a:gd name="connsiteX39" fmla="*/ 302895 w 775334"/>
                <a:gd name="connsiteY39" fmla="*/ 311468 h 320575"/>
                <a:gd name="connsiteX40" fmla="*/ 312420 w 775334"/>
                <a:gd name="connsiteY40" fmla="*/ 313372 h 320575"/>
                <a:gd name="connsiteX41" fmla="*/ 469583 w 775334"/>
                <a:gd name="connsiteY41" fmla="*/ 310515 h 320575"/>
                <a:gd name="connsiteX42" fmla="*/ 484822 w 775334"/>
                <a:gd name="connsiteY42" fmla="*/ 306705 h 320575"/>
                <a:gd name="connsiteX43" fmla="*/ 612458 w 775334"/>
                <a:gd name="connsiteY43" fmla="*/ 255270 h 320575"/>
                <a:gd name="connsiteX44" fmla="*/ 640080 w 775334"/>
                <a:gd name="connsiteY44" fmla="*/ 237172 h 320575"/>
                <a:gd name="connsiteX45" fmla="*/ 665797 w 775334"/>
                <a:gd name="connsiteY45" fmla="*/ 217170 h 320575"/>
                <a:gd name="connsiteX46" fmla="*/ 678180 w 775334"/>
                <a:gd name="connsiteY46" fmla="*/ 205740 h 320575"/>
                <a:gd name="connsiteX47" fmla="*/ 689610 w 775334"/>
                <a:gd name="connsiteY47" fmla="*/ 194310 h 320575"/>
                <a:gd name="connsiteX48" fmla="*/ 736283 w 775334"/>
                <a:gd name="connsiteY48" fmla="*/ 127635 h 320575"/>
                <a:gd name="connsiteX49" fmla="*/ 736283 w 775334"/>
                <a:gd name="connsiteY49" fmla="*/ 127635 h 320575"/>
                <a:gd name="connsiteX50" fmla="*/ 740093 w 775334"/>
                <a:gd name="connsiteY50" fmla="*/ 120968 h 320575"/>
                <a:gd name="connsiteX51" fmla="*/ 741045 w 775334"/>
                <a:gd name="connsiteY51" fmla="*/ 119063 h 320575"/>
                <a:gd name="connsiteX52" fmla="*/ 743902 w 775334"/>
                <a:gd name="connsiteY52" fmla="*/ 113347 h 320575"/>
                <a:gd name="connsiteX53" fmla="*/ 744855 w 775334"/>
                <a:gd name="connsiteY53" fmla="*/ 112395 h 320575"/>
                <a:gd name="connsiteX54" fmla="*/ 747713 w 775334"/>
                <a:gd name="connsiteY54" fmla="*/ 105727 h 320575"/>
                <a:gd name="connsiteX55" fmla="*/ 748665 w 775334"/>
                <a:gd name="connsiteY55" fmla="*/ 103822 h 320575"/>
                <a:gd name="connsiteX56" fmla="*/ 750570 w 775334"/>
                <a:gd name="connsiteY56" fmla="*/ 98107 h 320575"/>
                <a:gd name="connsiteX57" fmla="*/ 751522 w 775334"/>
                <a:gd name="connsiteY57" fmla="*/ 96202 h 320575"/>
                <a:gd name="connsiteX58" fmla="*/ 754380 w 775334"/>
                <a:gd name="connsiteY58" fmla="*/ 89535 h 320575"/>
                <a:gd name="connsiteX59" fmla="*/ 754380 w 775334"/>
                <a:gd name="connsiteY59" fmla="*/ 88582 h 320575"/>
                <a:gd name="connsiteX60" fmla="*/ 756285 w 775334"/>
                <a:gd name="connsiteY60" fmla="*/ 82868 h 320575"/>
                <a:gd name="connsiteX61" fmla="*/ 757238 w 775334"/>
                <a:gd name="connsiteY61" fmla="*/ 80963 h 320575"/>
                <a:gd name="connsiteX62" fmla="*/ 762000 w 775334"/>
                <a:gd name="connsiteY62" fmla="*/ 66675 h 320575"/>
                <a:gd name="connsiteX63" fmla="*/ 762952 w 775334"/>
                <a:gd name="connsiteY63" fmla="*/ 64770 h 320575"/>
                <a:gd name="connsiteX64" fmla="*/ 764858 w 775334"/>
                <a:gd name="connsiteY64" fmla="*/ 58102 h 320575"/>
                <a:gd name="connsiteX65" fmla="*/ 764858 w 775334"/>
                <a:gd name="connsiteY65" fmla="*/ 57150 h 320575"/>
                <a:gd name="connsiteX66" fmla="*/ 766763 w 775334"/>
                <a:gd name="connsiteY66" fmla="*/ 49530 h 320575"/>
                <a:gd name="connsiteX67" fmla="*/ 766763 w 775334"/>
                <a:gd name="connsiteY67" fmla="*/ 48577 h 320575"/>
                <a:gd name="connsiteX68" fmla="*/ 768668 w 775334"/>
                <a:gd name="connsiteY68" fmla="*/ 41910 h 320575"/>
                <a:gd name="connsiteX69" fmla="*/ 768668 w 775334"/>
                <a:gd name="connsiteY69" fmla="*/ 40957 h 320575"/>
                <a:gd name="connsiteX70" fmla="*/ 770572 w 775334"/>
                <a:gd name="connsiteY70" fmla="*/ 33338 h 320575"/>
                <a:gd name="connsiteX71" fmla="*/ 770572 w 775334"/>
                <a:gd name="connsiteY71" fmla="*/ 32385 h 320575"/>
                <a:gd name="connsiteX72" fmla="*/ 771525 w 775334"/>
                <a:gd name="connsiteY72" fmla="*/ 24765 h 320575"/>
                <a:gd name="connsiteX73" fmla="*/ 771525 w 775334"/>
                <a:gd name="connsiteY73" fmla="*/ 23813 h 320575"/>
                <a:gd name="connsiteX74" fmla="*/ 774383 w 775334"/>
                <a:gd name="connsiteY74" fmla="*/ 8572 h 320575"/>
                <a:gd name="connsiteX75" fmla="*/ 774383 w 775334"/>
                <a:gd name="connsiteY75" fmla="*/ 7620 h 320575"/>
                <a:gd name="connsiteX76" fmla="*/ 775335 w 775334"/>
                <a:gd name="connsiteY76" fmla="*/ 0 h 320575"/>
                <a:gd name="connsiteX77" fmla="*/ 775335 w 775334"/>
                <a:gd name="connsiteY77" fmla="*/ 0 h 320575"/>
                <a:gd name="connsiteX78" fmla="*/ 621030 w 775334"/>
                <a:gd name="connsiteY78" fmla="*/ 200025 h 32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75334" h="320575">
                  <a:moveTo>
                    <a:pt x="621030" y="200025"/>
                  </a:moveTo>
                  <a:cubicBezTo>
                    <a:pt x="592455" y="219075"/>
                    <a:pt x="560070" y="232410"/>
                    <a:pt x="526733" y="241935"/>
                  </a:cubicBezTo>
                  <a:cubicBezTo>
                    <a:pt x="458152" y="261938"/>
                    <a:pt x="384810" y="261938"/>
                    <a:pt x="315277" y="248602"/>
                  </a:cubicBezTo>
                  <a:cubicBezTo>
                    <a:pt x="280035" y="241935"/>
                    <a:pt x="117158" y="221932"/>
                    <a:pt x="0" y="14288"/>
                  </a:cubicBezTo>
                  <a:cubicBezTo>
                    <a:pt x="0" y="14288"/>
                    <a:pt x="0" y="14288"/>
                    <a:pt x="0" y="14288"/>
                  </a:cubicBezTo>
                  <a:cubicBezTo>
                    <a:pt x="952" y="18097"/>
                    <a:pt x="952" y="21907"/>
                    <a:pt x="1905" y="25718"/>
                  </a:cubicBezTo>
                  <a:cubicBezTo>
                    <a:pt x="1905" y="26670"/>
                    <a:pt x="1905" y="26670"/>
                    <a:pt x="1905" y="27622"/>
                  </a:cubicBezTo>
                  <a:cubicBezTo>
                    <a:pt x="1905" y="30480"/>
                    <a:pt x="2857" y="32385"/>
                    <a:pt x="2857" y="35243"/>
                  </a:cubicBezTo>
                  <a:cubicBezTo>
                    <a:pt x="2857" y="37147"/>
                    <a:pt x="3810" y="39052"/>
                    <a:pt x="3810" y="40957"/>
                  </a:cubicBezTo>
                  <a:cubicBezTo>
                    <a:pt x="3810" y="41910"/>
                    <a:pt x="4763" y="43815"/>
                    <a:pt x="4763" y="44768"/>
                  </a:cubicBezTo>
                  <a:cubicBezTo>
                    <a:pt x="5715" y="47625"/>
                    <a:pt x="5715" y="50482"/>
                    <a:pt x="6667" y="53340"/>
                  </a:cubicBezTo>
                  <a:cubicBezTo>
                    <a:pt x="6667" y="54293"/>
                    <a:pt x="6667" y="54293"/>
                    <a:pt x="7620" y="55245"/>
                  </a:cubicBezTo>
                  <a:cubicBezTo>
                    <a:pt x="8572" y="58102"/>
                    <a:pt x="9525" y="61913"/>
                    <a:pt x="10477" y="64770"/>
                  </a:cubicBezTo>
                  <a:cubicBezTo>
                    <a:pt x="12382" y="70485"/>
                    <a:pt x="14288" y="76200"/>
                    <a:pt x="16192" y="80963"/>
                  </a:cubicBezTo>
                  <a:cubicBezTo>
                    <a:pt x="19050" y="89535"/>
                    <a:pt x="21907" y="97155"/>
                    <a:pt x="25717" y="104775"/>
                  </a:cubicBezTo>
                  <a:cubicBezTo>
                    <a:pt x="29527" y="112395"/>
                    <a:pt x="33338" y="120015"/>
                    <a:pt x="37147" y="126682"/>
                  </a:cubicBezTo>
                  <a:cubicBezTo>
                    <a:pt x="43815" y="138113"/>
                    <a:pt x="51435" y="149543"/>
                    <a:pt x="59055" y="160020"/>
                  </a:cubicBezTo>
                  <a:cubicBezTo>
                    <a:pt x="61913" y="163830"/>
                    <a:pt x="65722" y="168593"/>
                    <a:pt x="68580" y="172402"/>
                  </a:cubicBezTo>
                  <a:cubicBezTo>
                    <a:pt x="71438" y="176213"/>
                    <a:pt x="75247" y="180022"/>
                    <a:pt x="79058" y="183832"/>
                  </a:cubicBezTo>
                  <a:cubicBezTo>
                    <a:pt x="82867" y="187643"/>
                    <a:pt x="86677" y="191452"/>
                    <a:pt x="89535" y="195263"/>
                  </a:cubicBezTo>
                  <a:cubicBezTo>
                    <a:pt x="93345" y="199072"/>
                    <a:pt x="97155" y="201930"/>
                    <a:pt x="100965" y="205740"/>
                  </a:cubicBezTo>
                  <a:cubicBezTo>
                    <a:pt x="104775" y="209550"/>
                    <a:pt x="108585" y="212407"/>
                    <a:pt x="112395" y="215265"/>
                  </a:cubicBezTo>
                  <a:cubicBezTo>
                    <a:pt x="114300" y="217170"/>
                    <a:pt x="116205" y="218122"/>
                    <a:pt x="118110" y="220027"/>
                  </a:cubicBezTo>
                  <a:cubicBezTo>
                    <a:pt x="121920" y="222885"/>
                    <a:pt x="125730" y="225743"/>
                    <a:pt x="129540" y="229552"/>
                  </a:cubicBezTo>
                  <a:cubicBezTo>
                    <a:pt x="135255" y="234315"/>
                    <a:pt x="141922" y="238125"/>
                    <a:pt x="147638" y="241935"/>
                  </a:cubicBezTo>
                  <a:cubicBezTo>
                    <a:pt x="151447" y="244793"/>
                    <a:pt x="155258" y="247650"/>
                    <a:pt x="160020" y="249555"/>
                  </a:cubicBezTo>
                  <a:cubicBezTo>
                    <a:pt x="165735" y="253365"/>
                    <a:pt x="172402" y="257175"/>
                    <a:pt x="178117" y="260032"/>
                  </a:cubicBezTo>
                  <a:cubicBezTo>
                    <a:pt x="181927" y="261938"/>
                    <a:pt x="185738" y="264795"/>
                    <a:pt x="190500" y="266700"/>
                  </a:cubicBezTo>
                  <a:cubicBezTo>
                    <a:pt x="192405" y="267652"/>
                    <a:pt x="194310" y="268605"/>
                    <a:pt x="196215" y="269557"/>
                  </a:cubicBezTo>
                  <a:cubicBezTo>
                    <a:pt x="199072" y="271463"/>
                    <a:pt x="202883" y="272415"/>
                    <a:pt x="205740" y="274320"/>
                  </a:cubicBezTo>
                  <a:cubicBezTo>
                    <a:pt x="208597" y="275272"/>
                    <a:pt x="210502" y="277177"/>
                    <a:pt x="213360" y="278130"/>
                  </a:cubicBezTo>
                  <a:cubicBezTo>
                    <a:pt x="219075" y="280988"/>
                    <a:pt x="224790" y="282893"/>
                    <a:pt x="230505" y="285750"/>
                  </a:cubicBezTo>
                  <a:cubicBezTo>
                    <a:pt x="234315" y="287655"/>
                    <a:pt x="238125" y="288607"/>
                    <a:pt x="240983" y="290513"/>
                  </a:cubicBezTo>
                  <a:cubicBezTo>
                    <a:pt x="244792" y="291465"/>
                    <a:pt x="247650" y="293370"/>
                    <a:pt x="251460" y="294322"/>
                  </a:cubicBezTo>
                  <a:cubicBezTo>
                    <a:pt x="254317" y="295275"/>
                    <a:pt x="257175" y="296227"/>
                    <a:pt x="260033" y="297180"/>
                  </a:cubicBezTo>
                  <a:cubicBezTo>
                    <a:pt x="266700" y="300038"/>
                    <a:pt x="273367" y="301943"/>
                    <a:pt x="279083" y="303847"/>
                  </a:cubicBezTo>
                  <a:cubicBezTo>
                    <a:pt x="281940" y="304800"/>
                    <a:pt x="284797" y="305752"/>
                    <a:pt x="286702" y="306705"/>
                  </a:cubicBezTo>
                  <a:cubicBezTo>
                    <a:pt x="289560" y="307657"/>
                    <a:pt x="291465" y="307657"/>
                    <a:pt x="294322" y="308610"/>
                  </a:cubicBezTo>
                  <a:cubicBezTo>
                    <a:pt x="295275" y="308610"/>
                    <a:pt x="296227" y="309563"/>
                    <a:pt x="297180" y="309563"/>
                  </a:cubicBezTo>
                  <a:cubicBezTo>
                    <a:pt x="299085" y="310515"/>
                    <a:pt x="300990" y="310515"/>
                    <a:pt x="302895" y="311468"/>
                  </a:cubicBezTo>
                  <a:cubicBezTo>
                    <a:pt x="306705" y="312420"/>
                    <a:pt x="309563" y="313372"/>
                    <a:pt x="312420" y="313372"/>
                  </a:cubicBezTo>
                  <a:cubicBezTo>
                    <a:pt x="354330" y="323850"/>
                    <a:pt x="411480" y="322897"/>
                    <a:pt x="469583" y="310515"/>
                  </a:cubicBezTo>
                  <a:cubicBezTo>
                    <a:pt x="474345" y="309563"/>
                    <a:pt x="480060" y="308610"/>
                    <a:pt x="484822" y="306705"/>
                  </a:cubicBezTo>
                  <a:cubicBezTo>
                    <a:pt x="528638" y="296227"/>
                    <a:pt x="572452" y="279082"/>
                    <a:pt x="612458" y="255270"/>
                  </a:cubicBezTo>
                  <a:cubicBezTo>
                    <a:pt x="621983" y="249555"/>
                    <a:pt x="631508" y="243840"/>
                    <a:pt x="640080" y="237172"/>
                  </a:cubicBezTo>
                  <a:cubicBezTo>
                    <a:pt x="648652" y="230505"/>
                    <a:pt x="657225" y="223838"/>
                    <a:pt x="665797" y="217170"/>
                  </a:cubicBezTo>
                  <a:cubicBezTo>
                    <a:pt x="669608" y="213360"/>
                    <a:pt x="674370" y="209550"/>
                    <a:pt x="678180" y="205740"/>
                  </a:cubicBezTo>
                  <a:cubicBezTo>
                    <a:pt x="681990" y="201930"/>
                    <a:pt x="685800" y="198120"/>
                    <a:pt x="689610" y="194310"/>
                  </a:cubicBezTo>
                  <a:cubicBezTo>
                    <a:pt x="708660" y="174307"/>
                    <a:pt x="723900" y="152400"/>
                    <a:pt x="736283" y="127635"/>
                  </a:cubicBezTo>
                  <a:cubicBezTo>
                    <a:pt x="736283" y="127635"/>
                    <a:pt x="736283" y="127635"/>
                    <a:pt x="736283" y="127635"/>
                  </a:cubicBezTo>
                  <a:cubicBezTo>
                    <a:pt x="737235" y="125730"/>
                    <a:pt x="738188" y="122872"/>
                    <a:pt x="740093" y="120968"/>
                  </a:cubicBezTo>
                  <a:cubicBezTo>
                    <a:pt x="740093" y="120015"/>
                    <a:pt x="741045" y="120015"/>
                    <a:pt x="741045" y="119063"/>
                  </a:cubicBezTo>
                  <a:cubicBezTo>
                    <a:pt x="741997" y="117157"/>
                    <a:pt x="742950" y="115252"/>
                    <a:pt x="743902" y="113347"/>
                  </a:cubicBezTo>
                  <a:cubicBezTo>
                    <a:pt x="743902" y="113347"/>
                    <a:pt x="743902" y="112395"/>
                    <a:pt x="744855" y="112395"/>
                  </a:cubicBezTo>
                  <a:cubicBezTo>
                    <a:pt x="745808" y="110490"/>
                    <a:pt x="746760" y="107632"/>
                    <a:pt x="747713" y="105727"/>
                  </a:cubicBezTo>
                  <a:cubicBezTo>
                    <a:pt x="747713" y="104775"/>
                    <a:pt x="748665" y="104775"/>
                    <a:pt x="748665" y="103822"/>
                  </a:cubicBezTo>
                  <a:cubicBezTo>
                    <a:pt x="749618" y="101918"/>
                    <a:pt x="750570" y="100013"/>
                    <a:pt x="750570" y="98107"/>
                  </a:cubicBezTo>
                  <a:cubicBezTo>
                    <a:pt x="750570" y="97155"/>
                    <a:pt x="750570" y="97155"/>
                    <a:pt x="751522" y="96202"/>
                  </a:cubicBezTo>
                  <a:cubicBezTo>
                    <a:pt x="752475" y="94297"/>
                    <a:pt x="753427" y="91440"/>
                    <a:pt x="754380" y="89535"/>
                  </a:cubicBezTo>
                  <a:cubicBezTo>
                    <a:pt x="754380" y="89535"/>
                    <a:pt x="754380" y="88582"/>
                    <a:pt x="754380" y="88582"/>
                  </a:cubicBezTo>
                  <a:cubicBezTo>
                    <a:pt x="755333" y="86677"/>
                    <a:pt x="756285" y="84772"/>
                    <a:pt x="756285" y="82868"/>
                  </a:cubicBezTo>
                  <a:cubicBezTo>
                    <a:pt x="756285" y="81915"/>
                    <a:pt x="756285" y="81915"/>
                    <a:pt x="757238" y="80963"/>
                  </a:cubicBezTo>
                  <a:cubicBezTo>
                    <a:pt x="759143" y="76200"/>
                    <a:pt x="760095" y="71438"/>
                    <a:pt x="762000" y="66675"/>
                  </a:cubicBezTo>
                  <a:cubicBezTo>
                    <a:pt x="762000" y="65722"/>
                    <a:pt x="762000" y="65722"/>
                    <a:pt x="762952" y="64770"/>
                  </a:cubicBezTo>
                  <a:cubicBezTo>
                    <a:pt x="763905" y="62865"/>
                    <a:pt x="763905" y="60007"/>
                    <a:pt x="764858" y="58102"/>
                  </a:cubicBezTo>
                  <a:cubicBezTo>
                    <a:pt x="764858" y="58102"/>
                    <a:pt x="764858" y="58102"/>
                    <a:pt x="764858" y="57150"/>
                  </a:cubicBezTo>
                  <a:cubicBezTo>
                    <a:pt x="765810" y="54293"/>
                    <a:pt x="765810" y="52388"/>
                    <a:pt x="766763" y="49530"/>
                  </a:cubicBezTo>
                  <a:cubicBezTo>
                    <a:pt x="766763" y="49530"/>
                    <a:pt x="766763" y="48577"/>
                    <a:pt x="766763" y="48577"/>
                  </a:cubicBezTo>
                  <a:cubicBezTo>
                    <a:pt x="767715" y="46672"/>
                    <a:pt x="767715" y="43815"/>
                    <a:pt x="768668" y="41910"/>
                  </a:cubicBezTo>
                  <a:cubicBezTo>
                    <a:pt x="768668" y="41910"/>
                    <a:pt x="768668" y="40957"/>
                    <a:pt x="768668" y="40957"/>
                  </a:cubicBezTo>
                  <a:cubicBezTo>
                    <a:pt x="769620" y="38100"/>
                    <a:pt x="769620" y="36195"/>
                    <a:pt x="770572" y="33338"/>
                  </a:cubicBezTo>
                  <a:cubicBezTo>
                    <a:pt x="770572" y="33338"/>
                    <a:pt x="770572" y="33338"/>
                    <a:pt x="770572" y="32385"/>
                  </a:cubicBezTo>
                  <a:cubicBezTo>
                    <a:pt x="771525" y="30480"/>
                    <a:pt x="771525" y="27622"/>
                    <a:pt x="771525" y="24765"/>
                  </a:cubicBezTo>
                  <a:cubicBezTo>
                    <a:pt x="771525" y="24765"/>
                    <a:pt x="771525" y="23813"/>
                    <a:pt x="771525" y="23813"/>
                  </a:cubicBezTo>
                  <a:cubicBezTo>
                    <a:pt x="772477" y="19050"/>
                    <a:pt x="773430" y="13335"/>
                    <a:pt x="774383" y="8572"/>
                  </a:cubicBezTo>
                  <a:cubicBezTo>
                    <a:pt x="774383" y="8572"/>
                    <a:pt x="774383" y="7620"/>
                    <a:pt x="774383" y="7620"/>
                  </a:cubicBezTo>
                  <a:cubicBezTo>
                    <a:pt x="774383" y="4763"/>
                    <a:pt x="775335" y="2857"/>
                    <a:pt x="775335" y="0"/>
                  </a:cubicBezTo>
                  <a:cubicBezTo>
                    <a:pt x="775335" y="0"/>
                    <a:pt x="775335" y="0"/>
                    <a:pt x="775335" y="0"/>
                  </a:cubicBezTo>
                  <a:cubicBezTo>
                    <a:pt x="737235" y="100965"/>
                    <a:pt x="654368" y="178118"/>
                    <a:pt x="621030" y="200025"/>
                  </a:cubicBezTo>
                  <a:close/>
                </a:path>
              </a:pathLst>
            </a:custGeom>
            <a:solidFill>
              <a:srgbClr val="FFFFFF"/>
            </a:solidFill>
            <a:ln w="9525" cap="flat">
              <a:noFill/>
              <a:prstDash val="solid"/>
              <a:miter/>
            </a:ln>
          </p:spPr>
          <p:txBody>
            <a:bodyPr rtlCol="0" anchor="ctr"/>
            <a:lstStyle/>
            <a:p>
              <a:endParaRPr lang="en-US"/>
            </a:p>
          </p:txBody>
        </p:sp>
        <p:sp>
          <p:nvSpPr>
            <p:cNvPr id="73" name="Freeform 329">
              <a:extLst>
                <a:ext uri="{FF2B5EF4-FFF2-40B4-BE49-F238E27FC236}">
                  <a16:creationId xmlns:a16="http://schemas.microsoft.com/office/drawing/2014/main" id="{86718D06-A0A0-9CF7-7BA9-C4C68C5208FB}"/>
                </a:ext>
              </a:extLst>
            </p:cNvPr>
            <p:cNvSpPr/>
            <p:nvPr/>
          </p:nvSpPr>
          <p:spPr>
            <a:xfrm>
              <a:off x="3447756" y="5270917"/>
              <a:ext cx="1457835" cy="831324"/>
            </a:xfrm>
            <a:custGeom>
              <a:avLst/>
              <a:gdLst>
                <a:gd name="connsiteX0" fmla="*/ 432729 w 1457835"/>
                <a:gd name="connsiteY0" fmla="*/ 696495 h 831324"/>
                <a:gd name="connsiteX1" fmla="*/ 489879 w 1457835"/>
                <a:gd name="connsiteY1" fmla="*/ 683159 h 831324"/>
                <a:gd name="connsiteX2" fmla="*/ 526074 w 1457835"/>
                <a:gd name="connsiteY2" fmla="*/ 694589 h 831324"/>
                <a:gd name="connsiteX3" fmla="*/ 555601 w 1457835"/>
                <a:gd name="connsiteY3" fmla="*/ 716497 h 831324"/>
                <a:gd name="connsiteX4" fmla="*/ 702286 w 1457835"/>
                <a:gd name="connsiteY4" fmla="*/ 784125 h 831324"/>
                <a:gd name="connsiteX5" fmla="*/ 1159486 w 1457835"/>
                <a:gd name="connsiteY5" fmla="*/ 641250 h 831324"/>
                <a:gd name="connsiteX6" fmla="*/ 1156629 w 1457835"/>
                <a:gd name="connsiteY6" fmla="*/ 673634 h 831324"/>
                <a:gd name="connsiteX7" fmla="*/ 1144246 w 1457835"/>
                <a:gd name="connsiteY7" fmla="*/ 755550 h 831324"/>
                <a:gd name="connsiteX8" fmla="*/ 1163296 w 1457835"/>
                <a:gd name="connsiteY8" fmla="*/ 779362 h 831324"/>
                <a:gd name="connsiteX9" fmla="*/ 1211874 w 1457835"/>
                <a:gd name="connsiteY9" fmla="*/ 784125 h 831324"/>
                <a:gd name="connsiteX10" fmla="*/ 1263309 w 1457835"/>
                <a:gd name="connsiteY10" fmla="*/ 740309 h 831324"/>
                <a:gd name="connsiteX11" fmla="*/ 1278549 w 1457835"/>
                <a:gd name="connsiteY11" fmla="*/ 610770 h 831324"/>
                <a:gd name="connsiteX12" fmla="*/ 1289979 w 1457835"/>
                <a:gd name="connsiteY12" fmla="*/ 543142 h 831324"/>
                <a:gd name="connsiteX13" fmla="*/ 1298551 w 1457835"/>
                <a:gd name="connsiteY13" fmla="*/ 532664 h 831324"/>
                <a:gd name="connsiteX14" fmla="*/ 1315696 w 1457835"/>
                <a:gd name="connsiteY14" fmla="*/ 541237 h 831324"/>
                <a:gd name="connsiteX15" fmla="*/ 1338556 w 1457835"/>
                <a:gd name="connsiteY15" fmla="*/ 657442 h 831324"/>
                <a:gd name="connsiteX16" fmla="*/ 1352844 w 1457835"/>
                <a:gd name="connsiteY16" fmla="*/ 766027 h 831324"/>
                <a:gd name="connsiteX17" fmla="*/ 1366179 w 1457835"/>
                <a:gd name="connsiteY17" fmla="*/ 784125 h 831324"/>
                <a:gd name="connsiteX18" fmla="*/ 1419519 w 1457835"/>
                <a:gd name="connsiteY18" fmla="*/ 785077 h 831324"/>
                <a:gd name="connsiteX19" fmla="*/ 1457619 w 1457835"/>
                <a:gd name="connsiteY19" fmla="*/ 734595 h 831324"/>
                <a:gd name="connsiteX20" fmla="*/ 1446189 w 1457835"/>
                <a:gd name="connsiteY20" fmla="*/ 644107 h 831324"/>
                <a:gd name="connsiteX21" fmla="*/ 1428091 w 1457835"/>
                <a:gd name="connsiteY21" fmla="*/ 523139 h 831324"/>
                <a:gd name="connsiteX22" fmla="*/ 1405231 w 1457835"/>
                <a:gd name="connsiteY22" fmla="*/ 387884 h 831324"/>
                <a:gd name="connsiteX23" fmla="*/ 1335699 w 1457835"/>
                <a:gd name="connsiteY23" fmla="*/ 296445 h 831324"/>
                <a:gd name="connsiteX24" fmla="*/ 1269976 w 1457835"/>
                <a:gd name="connsiteY24" fmla="*/ 259297 h 831324"/>
                <a:gd name="connsiteX25" fmla="*/ 1246164 w 1457835"/>
                <a:gd name="connsiteY25" fmla="*/ 235484 h 831324"/>
                <a:gd name="connsiteX26" fmla="*/ 1220446 w 1457835"/>
                <a:gd name="connsiteY26" fmla="*/ 169762 h 831324"/>
                <a:gd name="connsiteX27" fmla="*/ 1165201 w 1457835"/>
                <a:gd name="connsiteY27" fmla="*/ 122137 h 831324"/>
                <a:gd name="connsiteX28" fmla="*/ 1139484 w 1457835"/>
                <a:gd name="connsiteY28" fmla="*/ 116422 h 831324"/>
                <a:gd name="connsiteX29" fmla="*/ 818491 w 1457835"/>
                <a:gd name="connsiteY29" fmla="*/ 217 h 831324"/>
                <a:gd name="connsiteX30" fmla="*/ 607989 w 1457835"/>
                <a:gd name="connsiteY30" fmla="*/ 47842 h 831324"/>
                <a:gd name="connsiteX31" fmla="*/ 474639 w 1457835"/>
                <a:gd name="connsiteY31" fmla="*/ 159284 h 831324"/>
                <a:gd name="connsiteX32" fmla="*/ 399391 w 1457835"/>
                <a:gd name="connsiteY32" fmla="*/ 419317 h 831324"/>
                <a:gd name="connsiteX33" fmla="*/ 334621 w 1457835"/>
                <a:gd name="connsiteY33" fmla="*/ 525045 h 831324"/>
                <a:gd name="connsiteX34" fmla="*/ 85066 w 1457835"/>
                <a:gd name="connsiteY34" fmla="*/ 646012 h 831324"/>
                <a:gd name="connsiteX35" fmla="*/ 49824 w 1457835"/>
                <a:gd name="connsiteY35" fmla="*/ 663157 h 831324"/>
                <a:gd name="connsiteX36" fmla="*/ 294 w 1457835"/>
                <a:gd name="connsiteY36" fmla="*/ 745072 h 831324"/>
                <a:gd name="connsiteX37" fmla="*/ 44109 w 1457835"/>
                <a:gd name="connsiteY37" fmla="*/ 820320 h 831324"/>
                <a:gd name="connsiteX38" fmla="*/ 136501 w 1457835"/>
                <a:gd name="connsiteY38" fmla="*/ 822225 h 831324"/>
                <a:gd name="connsiteX39" fmla="*/ 245086 w 1457835"/>
                <a:gd name="connsiteY39" fmla="*/ 777457 h 831324"/>
                <a:gd name="connsiteX40" fmla="*/ 432729 w 1457835"/>
                <a:gd name="connsiteY40" fmla="*/ 696495 h 831324"/>
                <a:gd name="connsiteX41" fmla="*/ 1152819 w 1457835"/>
                <a:gd name="connsiteY41" fmla="*/ 144997 h 831324"/>
                <a:gd name="connsiteX42" fmla="*/ 1205206 w 1457835"/>
                <a:gd name="connsiteY42" fmla="*/ 170714 h 831324"/>
                <a:gd name="connsiteX43" fmla="*/ 1235686 w 1457835"/>
                <a:gd name="connsiteY43" fmla="*/ 250725 h 831324"/>
                <a:gd name="connsiteX44" fmla="*/ 1261404 w 1457835"/>
                <a:gd name="connsiteY44" fmla="*/ 275489 h 831324"/>
                <a:gd name="connsiteX45" fmla="*/ 1333794 w 1457835"/>
                <a:gd name="connsiteY45" fmla="*/ 316447 h 831324"/>
                <a:gd name="connsiteX46" fmla="*/ 1401421 w 1457835"/>
                <a:gd name="connsiteY46" fmla="*/ 431700 h 831324"/>
                <a:gd name="connsiteX47" fmla="*/ 1418566 w 1457835"/>
                <a:gd name="connsiteY47" fmla="*/ 558382 h 831324"/>
                <a:gd name="connsiteX48" fmla="*/ 1437616 w 1457835"/>
                <a:gd name="connsiteY48" fmla="*/ 684112 h 831324"/>
                <a:gd name="connsiteX49" fmla="*/ 1442379 w 1457835"/>
                <a:gd name="connsiteY49" fmla="*/ 725070 h 831324"/>
                <a:gd name="connsiteX50" fmla="*/ 1403326 w 1457835"/>
                <a:gd name="connsiteY50" fmla="*/ 768884 h 831324"/>
                <a:gd name="connsiteX51" fmla="*/ 1368084 w 1457835"/>
                <a:gd name="connsiteY51" fmla="*/ 741262 h 831324"/>
                <a:gd name="connsiteX52" fmla="*/ 1356654 w 1457835"/>
                <a:gd name="connsiteY52" fmla="*/ 653632 h 831324"/>
                <a:gd name="connsiteX53" fmla="*/ 1333794 w 1457835"/>
                <a:gd name="connsiteY53" fmla="*/ 538380 h 831324"/>
                <a:gd name="connsiteX54" fmla="*/ 1304266 w 1457835"/>
                <a:gd name="connsiteY54" fmla="*/ 512662 h 831324"/>
                <a:gd name="connsiteX55" fmla="*/ 1274739 w 1457835"/>
                <a:gd name="connsiteY55" fmla="*/ 537427 h 831324"/>
                <a:gd name="connsiteX56" fmla="*/ 1259499 w 1457835"/>
                <a:gd name="connsiteY56" fmla="*/ 639345 h 831324"/>
                <a:gd name="connsiteX57" fmla="*/ 1253784 w 1457835"/>
                <a:gd name="connsiteY57" fmla="*/ 712687 h 831324"/>
                <a:gd name="connsiteX58" fmla="*/ 1247116 w 1457835"/>
                <a:gd name="connsiteY58" fmla="*/ 744120 h 831324"/>
                <a:gd name="connsiteX59" fmla="*/ 1215684 w 1457835"/>
                <a:gd name="connsiteY59" fmla="*/ 766027 h 831324"/>
                <a:gd name="connsiteX60" fmla="*/ 1186156 w 1457835"/>
                <a:gd name="connsiteY60" fmla="*/ 764122 h 831324"/>
                <a:gd name="connsiteX61" fmla="*/ 1166154 w 1457835"/>
                <a:gd name="connsiteY61" fmla="*/ 738405 h 831324"/>
                <a:gd name="connsiteX62" fmla="*/ 1185204 w 1457835"/>
                <a:gd name="connsiteY62" fmla="*/ 619342 h 831324"/>
                <a:gd name="connsiteX63" fmla="*/ 1209016 w 1457835"/>
                <a:gd name="connsiteY63" fmla="*/ 526950 h 831324"/>
                <a:gd name="connsiteX64" fmla="*/ 1209016 w 1457835"/>
                <a:gd name="connsiteY64" fmla="*/ 270727 h 831324"/>
                <a:gd name="connsiteX65" fmla="*/ 1189966 w 1457835"/>
                <a:gd name="connsiteY65" fmla="*/ 227864 h 831324"/>
                <a:gd name="connsiteX66" fmla="*/ 1162344 w 1457835"/>
                <a:gd name="connsiteY66" fmla="*/ 214530 h 831324"/>
                <a:gd name="connsiteX67" fmla="*/ 1146151 w 1457835"/>
                <a:gd name="connsiteY67" fmla="*/ 219292 h 831324"/>
                <a:gd name="connsiteX68" fmla="*/ 1092811 w 1457835"/>
                <a:gd name="connsiteY68" fmla="*/ 180239 h 831324"/>
                <a:gd name="connsiteX69" fmla="*/ 1107099 w 1457835"/>
                <a:gd name="connsiteY69" fmla="*/ 163095 h 831324"/>
                <a:gd name="connsiteX70" fmla="*/ 1152819 w 1457835"/>
                <a:gd name="connsiteY70" fmla="*/ 144997 h 831324"/>
                <a:gd name="connsiteX71" fmla="*/ 429871 w 1457835"/>
                <a:gd name="connsiteY71" fmla="*/ 345975 h 831324"/>
                <a:gd name="connsiteX72" fmla="*/ 511786 w 1457835"/>
                <a:gd name="connsiteY72" fmla="*/ 145950 h 831324"/>
                <a:gd name="connsiteX73" fmla="*/ 1115671 w 1457835"/>
                <a:gd name="connsiteY73" fmla="*/ 116422 h 831324"/>
                <a:gd name="connsiteX74" fmla="*/ 1121386 w 1457835"/>
                <a:gd name="connsiteY74" fmla="*/ 138330 h 831324"/>
                <a:gd name="connsiteX75" fmla="*/ 1089954 w 1457835"/>
                <a:gd name="connsiteY75" fmla="*/ 151664 h 831324"/>
                <a:gd name="connsiteX76" fmla="*/ 1073761 w 1457835"/>
                <a:gd name="connsiteY76" fmla="*/ 189764 h 831324"/>
                <a:gd name="connsiteX77" fmla="*/ 1103289 w 1457835"/>
                <a:gd name="connsiteY77" fmla="*/ 234532 h 831324"/>
                <a:gd name="connsiteX78" fmla="*/ 1132816 w 1457835"/>
                <a:gd name="connsiteY78" fmla="*/ 242152 h 831324"/>
                <a:gd name="connsiteX79" fmla="*/ 1151866 w 1457835"/>
                <a:gd name="connsiteY79" fmla="*/ 237389 h 831324"/>
                <a:gd name="connsiteX80" fmla="*/ 1179489 w 1457835"/>
                <a:gd name="connsiteY80" fmla="*/ 249772 h 831324"/>
                <a:gd name="connsiteX81" fmla="*/ 1203301 w 1457835"/>
                <a:gd name="connsiteY81" fmla="*/ 329782 h 831324"/>
                <a:gd name="connsiteX82" fmla="*/ 1209969 w 1457835"/>
                <a:gd name="connsiteY82" fmla="*/ 407887 h 831324"/>
                <a:gd name="connsiteX83" fmla="*/ 1206159 w 1457835"/>
                <a:gd name="connsiteY83" fmla="*/ 462180 h 831324"/>
                <a:gd name="connsiteX84" fmla="*/ 1206159 w 1457835"/>
                <a:gd name="connsiteY84" fmla="*/ 462180 h 831324"/>
                <a:gd name="connsiteX85" fmla="*/ 1205206 w 1457835"/>
                <a:gd name="connsiteY85" fmla="*/ 469800 h 831324"/>
                <a:gd name="connsiteX86" fmla="*/ 1205206 w 1457835"/>
                <a:gd name="connsiteY86" fmla="*/ 470752 h 831324"/>
                <a:gd name="connsiteX87" fmla="*/ 1202349 w 1457835"/>
                <a:gd name="connsiteY87" fmla="*/ 485992 h 831324"/>
                <a:gd name="connsiteX88" fmla="*/ 1202349 w 1457835"/>
                <a:gd name="connsiteY88" fmla="*/ 486945 h 831324"/>
                <a:gd name="connsiteX89" fmla="*/ 1201396 w 1457835"/>
                <a:gd name="connsiteY89" fmla="*/ 494564 h 831324"/>
                <a:gd name="connsiteX90" fmla="*/ 1201396 w 1457835"/>
                <a:gd name="connsiteY90" fmla="*/ 495517 h 831324"/>
                <a:gd name="connsiteX91" fmla="*/ 1199491 w 1457835"/>
                <a:gd name="connsiteY91" fmla="*/ 503137 h 831324"/>
                <a:gd name="connsiteX92" fmla="*/ 1199491 w 1457835"/>
                <a:gd name="connsiteY92" fmla="*/ 504089 h 831324"/>
                <a:gd name="connsiteX93" fmla="*/ 1197586 w 1457835"/>
                <a:gd name="connsiteY93" fmla="*/ 510757 h 831324"/>
                <a:gd name="connsiteX94" fmla="*/ 1197586 w 1457835"/>
                <a:gd name="connsiteY94" fmla="*/ 511709 h 831324"/>
                <a:gd name="connsiteX95" fmla="*/ 1195681 w 1457835"/>
                <a:gd name="connsiteY95" fmla="*/ 519330 h 831324"/>
                <a:gd name="connsiteX96" fmla="*/ 1195681 w 1457835"/>
                <a:gd name="connsiteY96" fmla="*/ 520282 h 831324"/>
                <a:gd name="connsiteX97" fmla="*/ 1193776 w 1457835"/>
                <a:gd name="connsiteY97" fmla="*/ 526950 h 831324"/>
                <a:gd name="connsiteX98" fmla="*/ 1192824 w 1457835"/>
                <a:gd name="connsiteY98" fmla="*/ 528855 h 831324"/>
                <a:gd name="connsiteX99" fmla="*/ 1188061 w 1457835"/>
                <a:gd name="connsiteY99" fmla="*/ 543142 h 831324"/>
                <a:gd name="connsiteX100" fmla="*/ 1187109 w 1457835"/>
                <a:gd name="connsiteY100" fmla="*/ 545047 h 831324"/>
                <a:gd name="connsiteX101" fmla="*/ 1185204 w 1457835"/>
                <a:gd name="connsiteY101" fmla="*/ 550762 h 831324"/>
                <a:gd name="connsiteX102" fmla="*/ 1185204 w 1457835"/>
                <a:gd name="connsiteY102" fmla="*/ 551714 h 831324"/>
                <a:gd name="connsiteX103" fmla="*/ 1182346 w 1457835"/>
                <a:gd name="connsiteY103" fmla="*/ 558382 h 831324"/>
                <a:gd name="connsiteX104" fmla="*/ 1181394 w 1457835"/>
                <a:gd name="connsiteY104" fmla="*/ 560287 h 831324"/>
                <a:gd name="connsiteX105" fmla="*/ 1179489 w 1457835"/>
                <a:gd name="connsiteY105" fmla="*/ 566002 h 831324"/>
                <a:gd name="connsiteX106" fmla="*/ 1178536 w 1457835"/>
                <a:gd name="connsiteY106" fmla="*/ 567907 h 831324"/>
                <a:gd name="connsiteX107" fmla="*/ 1175679 w 1457835"/>
                <a:gd name="connsiteY107" fmla="*/ 574575 h 831324"/>
                <a:gd name="connsiteX108" fmla="*/ 1174726 w 1457835"/>
                <a:gd name="connsiteY108" fmla="*/ 575527 h 831324"/>
                <a:gd name="connsiteX109" fmla="*/ 1171869 w 1457835"/>
                <a:gd name="connsiteY109" fmla="*/ 581242 h 831324"/>
                <a:gd name="connsiteX110" fmla="*/ 1170916 w 1457835"/>
                <a:gd name="connsiteY110" fmla="*/ 583147 h 831324"/>
                <a:gd name="connsiteX111" fmla="*/ 1167106 w 1457835"/>
                <a:gd name="connsiteY111" fmla="*/ 589814 h 831324"/>
                <a:gd name="connsiteX112" fmla="*/ 1167106 w 1457835"/>
                <a:gd name="connsiteY112" fmla="*/ 589814 h 831324"/>
                <a:gd name="connsiteX113" fmla="*/ 1120434 w 1457835"/>
                <a:gd name="connsiteY113" fmla="*/ 656489 h 831324"/>
                <a:gd name="connsiteX114" fmla="*/ 1109004 w 1457835"/>
                <a:gd name="connsiteY114" fmla="*/ 667920 h 831324"/>
                <a:gd name="connsiteX115" fmla="*/ 1096621 w 1457835"/>
                <a:gd name="connsiteY115" fmla="*/ 679350 h 831324"/>
                <a:gd name="connsiteX116" fmla="*/ 1070904 w 1457835"/>
                <a:gd name="connsiteY116" fmla="*/ 699352 h 831324"/>
                <a:gd name="connsiteX117" fmla="*/ 1043281 w 1457835"/>
                <a:gd name="connsiteY117" fmla="*/ 717450 h 831324"/>
                <a:gd name="connsiteX118" fmla="*/ 915646 w 1457835"/>
                <a:gd name="connsiteY118" fmla="*/ 768884 h 831324"/>
                <a:gd name="connsiteX119" fmla="*/ 900406 w 1457835"/>
                <a:gd name="connsiteY119" fmla="*/ 772695 h 831324"/>
                <a:gd name="connsiteX120" fmla="*/ 743244 w 1457835"/>
                <a:gd name="connsiteY120" fmla="*/ 775552 h 831324"/>
                <a:gd name="connsiteX121" fmla="*/ 733719 w 1457835"/>
                <a:gd name="connsiteY121" fmla="*/ 773647 h 831324"/>
                <a:gd name="connsiteX122" fmla="*/ 728004 w 1457835"/>
                <a:gd name="connsiteY122" fmla="*/ 771742 h 831324"/>
                <a:gd name="connsiteX123" fmla="*/ 725146 w 1457835"/>
                <a:gd name="connsiteY123" fmla="*/ 770789 h 831324"/>
                <a:gd name="connsiteX124" fmla="*/ 717526 w 1457835"/>
                <a:gd name="connsiteY124" fmla="*/ 768884 h 831324"/>
                <a:gd name="connsiteX125" fmla="*/ 709906 w 1457835"/>
                <a:gd name="connsiteY125" fmla="*/ 766027 h 831324"/>
                <a:gd name="connsiteX126" fmla="*/ 690856 w 1457835"/>
                <a:gd name="connsiteY126" fmla="*/ 759359 h 831324"/>
                <a:gd name="connsiteX127" fmla="*/ 682284 w 1457835"/>
                <a:gd name="connsiteY127" fmla="*/ 756502 h 831324"/>
                <a:gd name="connsiteX128" fmla="*/ 671806 w 1457835"/>
                <a:gd name="connsiteY128" fmla="*/ 752692 h 831324"/>
                <a:gd name="connsiteX129" fmla="*/ 661329 w 1457835"/>
                <a:gd name="connsiteY129" fmla="*/ 747930 h 831324"/>
                <a:gd name="connsiteX130" fmla="*/ 644184 w 1457835"/>
                <a:gd name="connsiteY130" fmla="*/ 740309 h 831324"/>
                <a:gd name="connsiteX131" fmla="*/ 636564 w 1457835"/>
                <a:gd name="connsiteY131" fmla="*/ 736500 h 831324"/>
                <a:gd name="connsiteX132" fmla="*/ 627039 w 1457835"/>
                <a:gd name="connsiteY132" fmla="*/ 731737 h 831324"/>
                <a:gd name="connsiteX133" fmla="*/ 621324 w 1457835"/>
                <a:gd name="connsiteY133" fmla="*/ 728880 h 831324"/>
                <a:gd name="connsiteX134" fmla="*/ 608941 w 1457835"/>
                <a:gd name="connsiteY134" fmla="*/ 722212 h 831324"/>
                <a:gd name="connsiteX135" fmla="*/ 590844 w 1457835"/>
                <a:gd name="connsiteY135" fmla="*/ 711734 h 831324"/>
                <a:gd name="connsiteX136" fmla="*/ 578461 w 1457835"/>
                <a:gd name="connsiteY136" fmla="*/ 704114 h 831324"/>
                <a:gd name="connsiteX137" fmla="*/ 560364 w 1457835"/>
                <a:gd name="connsiteY137" fmla="*/ 691732 h 831324"/>
                <a:gd name="connsiteX138" fmla="*/ 548934 w 1457835"/>
                <a:gd name="connsiteY138" fmla="*/ 682207 h 831324"/>
                <a:gd name="connsiteX139" fmla="*/ 543219 w 1457835"/>
                <a:gd name="connsiteY139" fmla="*/ 677445 h 831324"/>
                <a:gd name="connsiteX140" fmla="*/ 531789 w 1457835"/>
                <a:gd name="connsiteY140" fmla="*/ 667920 h 831324"/>
                <a:gd name="connsiteX141" fmla="*/ 520359 w 1457835"/>
                <a:gd name="connsiteY141" fmla="*/ 657442 h 831324"/>
                <a:gd name="connsiteX142" fmla="*/ 509881 w 1457835"/>
                <a:gd name="connsiteY142" fmla="*/ 646012 h 831324"/>
                <a:gd name="connsiteX143" fmla="*/ 499404 w 1457835"/>
                <a:gd name="connsiteY143" fmla="*/ 634582 h 831324"/>
                <a:gd name="connsiteX144" fmla="*/ 489879 w 1457835"/>
                <a:gd name="connsiteY144" fmla="*/ 622200 h 831324"/>
                <a:gd name="connsiteX145" fmla="*/ 467971 w 1457835"/>
                <a:gd name="connsiteY145" fmla="*/ 588862 h 831324"/>
                <a:gd name="connsiteX146" fmla="*/ 456541 w 1457835"/>
                <a:gd name="connsiteY146" fmla="*/ 566955 h 831324"/>
                <a:gd name="connsiteX147" fmla="*/ 447016 w 1457835"/>
                <a:gd name="connsiteY147" fmla="*/ 543142 h 831324"/>
                <a:gd name="connsiteX148" fmla="*/ 441301 w 1457835"/>
                <a:gd name="connsiteY148" fmla="*/ 526950 h 831324"/>
                <a:gd name="connsiteX149" fmla="*/ 438444 w 1457835"/>
                <a:gd name="connsiteY149" fmla="*/ 517425 h 831324"/>
                <a:gd name="connsiteX150" fmla="*/ 437491 w 1457835"/>
                <a:gd name="connsiteY150" fmla="*/ 515520 h 831324"/>
                <a:gd name="connsiteX151" fmla="*/ 435586 w 1457835"/>
                <a:gd name="connsiteY151" fmla="*/ 506947 h 831324"/>
                <a:gd name="connsiteX152" fmla="*/ 434634 w 1457835"/>
                <a:gd name="connsiteY152" fmla="*/ 503137 h 831324"/>
                <a:gd name="connsiteX153" fmla="*/ 433681 w 1457835"/>
                <a:gd name="connsiteY153" fmla="*/ 497422 h 831324"/>
                <a:gd name="connsiteX154" fmla="*/ 432729 w 1457835"/>
                <a:gd name="connsiteY154" fmla="*/ 489802 h 831324"/>
                <a:gd name="connsiteX155" fmla="*/ 432729 w 1457835"/>
                <a:gd name="connsiteY155" fmla="*/ 487897 h 831324"/>
                <a:gd name="connsiteX156" fmla="*/ 430824 w 1457835"/>
                <a:gd name="connsiteY156" fmla="*/ 476467 h 831324"/>
                <a:gd name="connsiteX157" fmla="*/ 430824 w 1457835"/>
                <a:gd name="connsiteY157" fmla="*/ 476467 h 831324"/>
                <a:gd name="connsiteX158" fmla="*/ 429871 w 1457835"/>
                <a:gd name="connsiteY158" fmla="*/ 345975 h 831324"/>
                <a:gd name="connsiteX159" fmla="*/ 114594 w 1457835"/>
                <a:gd name="connsiteY159" fmla="*/ 810795 h 831324"/>
                <a:gd name="connsiteX160" fmla="*/ 96496 w 1457835"/>
                <a:gd name="connsiteY160" fmla="*/ 812700 h 831324"/>
                <a:gd name="connsiteX161" fmla="*/ 91734 w 1457835"/>
                <a:gd name="connsiteY161" fmla="*/ 812700 h 831324"/>
                <a:gd name="connsiteX162" fmla="*/ 83161 w 1457835"/>
                <a:gd name="connsiteY162" fmla="*/ 811747 h 831324"/>
                <a:gd name="connsiteX163" fmla="*/ 70779 w 1457835"/>
                <a:gd name="connsiteY163" fmla="*/ 808889 h 831324"/>
                <a:gd name="connsiteX164" fmla="*/ 63159 w 1457835"/>
                <a:gd name="connsiteY164" fmla="*/ 806032 h 831324"/>
                <a:gd name="connsiteX165" fmla="*/ 48871 w 1457835"/>
                <a:gd name="connsiteY165" fmla="*/ 797459 h 831324"/>
                <a:gd name="connsiteX166" fmla="*/ 18391 w 1457835"/>
                <a:gd name="connsiteY166" fmla="*/ 739357 h 831324"/>
                <a:gd name="connsiteX167" fmla="*/ 18391 w 1457835"/>
                <a:gd name="connsiteY167" fmla="*/ 735547 h 831324"/>
                <a:gd name="connsiteX168" fmla="*/ 18391 w 1457835"/>
                <a:gd name="connsiteY168" fmla="*/ 733642 h 831324"/>
                <a:gd name="connsiteX169" fmla="*/ 18391 w 1457835"/>
                <a:gd name="connsiteY169" fmla="*/ 731737 h 831324"/>
                <a:gd name="connsiteX170" fmla="*/ 18391 w 1457835"/>
                <a:gd name="connsiteY170" fmla="*/ 728880 h 831324"/>
                <a:gd name="connsiteX171" fmla="*/ 18391 w 1457835"/>
                <a:gd name="connsiteY171" fmla="*/ 727927 h 831324"/>
                <a:gd name="connsiteX172" fmla="*/ 47919 w 1457835"/>
                <a:gd name="connsiteY172" fmla="*/ 684112 h 831324"/>
                <a:gd name="connsiteX173" fmla="*/ 290806 w 1457835"/>
                <a:gd name="connsiteY173" fmla="*/ 567907 h 831324"/>
                <a:gd name="connsiteX174" fmla="*/ 387009 w 1457835"/>
                <a:gd name="connsiteY174" fmla="*/ 499327 h 831324"/>
                <a:gd name="connsiteX175" fmla="*/ 406059 w 1457835"/>
                <a:gd name="connsiteY175" fmla="*/ 481230 h 831324"/>
                <a:gd name="connsiteX176" fmla="*/ 448921 w 1457835"/>
                <a:gd name="connsiteY176" fmla="*/ 594577 h 831324"/>
                <a:gd name="connsiteX177" fmla="*/ 480354 w 1457835"/>
                <a:gd name="connsiteY177" fmla="*/ 650775 h 831324"/>
                <a:gd name="connsiteX178" fmla="*/ 485116 w 1457835"/>
                <a:gd name="connsiteY178" fmla="*/ 658395 h 831324"/>
                <a:gd name="connsiteX179" fmla="*/ 485116 w 1457835"/>
                <a:gd name="connsiteY179" fmla="*/ 658395 h 831324"/>
                <a:gd name="connsiteX180" fmla="*/ 483211 w 1457835"/>
                <a:gd name="connsiteY180" fmla="*/ 659347 h 831324"/>
                <a:gd name="connsiteX181" fmla="*/ 482259 w 1457835"/>
                <a:gd name="connsiteY181" fmla="*/ 660300 h 831324"/>
                <a:gd name="connsiteX182" fmla="*/ 480354 w 1457835"/>
                <a:gd name="connsiteY182" fmla="*/ 662205 h 831324"/>
                <a:gd name="connsiteX183" fmla="*/ 479401 w 1457835"/>
                <a:gd name="connsiteY183" fmla="*/ 662205 h 831324"/>
                <a:gd name="connsiteX184" fmla="*/ 478449 w 1457835"/>
                <a:gd name="connsiteY184" fmla="*/ 662205 h 831324"/>
                <a:gd name="connsiteX185" fmla="*/ 447969 w 1457835"/>
                <a:gd name="connsiteY185" fmla="*/ 669825 h 831324"/>
                <a:gd name="connsiteX186" fmla="*/ 389866 w 1457835"/>
                <a:gd name="connsiteY186" fmla="*/ 690780 h 831324"/>
                <a:gd name="connsiteX187" fmla="*/ 368911 w 1457835"/>
                <a:gd name="connsiteY187" fmla="*/ 699352 h 831324"/>
                <a:gd name="connsiteX188" fmla="*/ 354624 w 1457835"/>
                <a:gd name="connsiteY188" fmla="*/ 706020 h 831324"/>
                <a:gd name="connsiteX189" fmla="*/ 340336 w 1457835"/>
                <a:gd name="connsiteY189" fmla="*/ 712687 h 831324"/>
                <a:gd name="connsiteX190" fmla="*/ 326049 w 1457835"/>
                <a:gd name="connsiteY190" fmla="*/ 719355 h 831324"/>
                <a:gd name="connsiteX191" fmla="*/ 290806 w 1457835"/>
                <a:gd name="connsiteY191" fmla="*/ 735547 h 831324"/>
                <a:gd name="connsiteX192" fmla="*/ 269851 w 1457835"/>
                <a:gd name="connsiteY192" fmla="*/ 745072 h 831324"/>
                <a:gd name="connsiteX193" fmla="*/ 248896 w 1457835"/>
                <a:gd name="connsiteY193" fmla="*/ 754597 h 831324"/>
                <a:gd name="connsiteX194" fmla="*/ 199366 w 1457835"/>
                <a:gd name="connsiteY194" fmla="*/ 777457 h 831324"/>
                <a:gd name="connsiteX195" fmla="*/ 114594 w 1457835"/>
                <a:gd name="connsiteY195" fmla="*/ 810795 h 8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57835" h="831324">
                  <a:moveTo>
                    <a:pt x="432729" y="696495"/>
                  </a:moveTo>
                  <a:cubicBezTo>
                    <a:pt x="450826" y="688875"/>
                    <a:pt x="470829" y="686017"/>
                    <a:pt x="489879" y="683159"/>
                  </a:cubicBezTo>
                  <a:cubicBezTo>
                    <a:pt x="504166" y="681255"/>
                    <a:pt x="515596" y="685064"/>
                    <a:pt x="526074" y="694589"/>
                  </a:cubicBezTo>
                  <a:cubicBezTo>
                    <a:pt x="534646" y="703162"/>
                    <a:pt x="545124" y="709830"/>
                    <a:pt x="555601" y="716497"/>
                  </a:cubicBezTo>
                  <a:cubicBezTo>
                    <a:pt x="601321" y="746025"/>
                    <a:pt x="651804" y="766027"/>
                    <a:pt x="702286" y="784125"/>
                  </a:cubicBezTo>
                  <a:cubicBezTo>
                    <a:pt x="825159" y="831750"/>
                    <a:pt x="1041376" y="786030"/>
                    <a:pt x="1159486" y="641250"/>
                  </a:cubicBezTo>
                  <a:cubicBezTo>
                    <a:pt x="1159486" y="654584"/>
                    <a:pt x="1157581" y="664109"/>
                    <a:pt x="1156629" y="673634"/>
                  </a:cubicBezTo>
                  <a:cubicBezTo>
                    <a:pt x="1152819" y="701257"/>
                    <a:pt x="1144246" y="727927"/>
                    <a:pt x="1144246" y="755550"/>
                  </a:cubicBezTo>
                  <a:cubicBezTo>
                    <a:pt x="1144246" y="769837"/>
                    <a:pt x="1150914" y="776505"/>
                    <a:pt x="1163296" y="779362"/>
                  </a:cubicBezTo>
                  <a:cubicBezTo>
                    <a:pt x="1179489" y="783172"/>
                    <a:pt x="1195681" y="783172"/>
                    <a:pt x="1211874" y="784125"/>
                  </a:cubicBezTo>
                  <a:cubicBezTo>
                    <a:pt x="1231876" y="786030"/>
                    <a:pt x="1264261" y="769837"/>
                    <a:pt x="1263309" y="740309"/>
                  </a:cubicBezTo>
                  <a:cubicBezTo>
                    <a:pt x="1268071" y="693637"/>
                    <a:pt x="1273786" y="657442"/>
                    <a:pt x="1278549" y="610770"/>
                  </a:cubicBezTo>
                  <a:cubicBezTo>
                    <a:pt x="1281406" y="587909"/>
                    <a:pt x="1284264" y="565050"/>
                    <a:pt x="1289979" y="543142"/>
                  </a:cubicBezTo>
                  <a:cubicBezTo>
                    <a:pt x="1290931" y="538380"/>
                    <a:pt x="1292836" y="533617"/>
                    <a:pt x="1298551" y="532664"/>
                  </a:cubicBezTo>
                  <a:cubicBezTo>
                    <a:pt x="1305219" y="531712"/>
                    <a:pt x="1312839" y="535522"/>
                    <a:pt x="1315696" y="541237"/>
                  </a:cubicBezTo>
                  <a:cubicBezTo>
                    <a:pt x="1327126" y="584100"/>
                    <a:pt x="1333794" y="621247"/>
                    <a:pt x="1338556" y="657442"/>
                  </a:cubicBezTo>
                  <a:cubicBezTo>
                    <a:pt x="1343319" y="693637"/>
                    <a:pt x="1341414" y="730784"/>
                    <a:pt x="1352844" y="766027"/>
                  </a:cubicBezTo>
                  <a:cubicBezTo>
                    <a:pt x="1355701" y="773647"/>
                    <a:pt x="1356654" y="783172"/>
                    <a:pt x="1366179" y="784125"/>
                  </a:cubicBezTo>
                  <a:cubicBezTo>
                    <a:pt x="1384276" y="785077"/>
                    <a:pt x="1401421" y="790792"/>
                    <a:pt x="1419519" y="785077"/>
                  </a:cubicBezTo>
                  <a:cubicBezTo>
                    <a:pt x="1449046" y="776505"/>
                    <a:pt x="1459524" y="764122"/>
                    <a:pt x="1457619" y="734595"/>
                  </a:cubicBezTo>
                  <a:cubicBezTo>
                    <a:pt x="1454761" y="704114"/>
                    <a:pt x="1449999" y="674587"/>
                    <a:pt x="1446189" y="644107"/>
                  </a:cubicBezTo>
                  <a:cubicBezTo>
                    <a:pt x="1441426" y="603150"/>
                    <a:pt x="1429996" y="564097"/>
                    <a:pt x="1428091" y="523139"/>
                  </a:cubicBezTo>
                  <a:cubicBezTo>
                    <a:pt x="1425234" y="477420"/>
                    <a:pt x="1418566" y="432652"/>
                    <a:pt x="1405231" y="387884"/>
                  </a:cubicBezTo>
                  <a:cubicBezTo>
                    <a:pt x="1393801" y="347880"/>
                    <a:pt x="1369989" y="318352"/>
                    <a:pt x="1335699" y="296445"/>
                  </a:cubicBezTo>
                  <a:cubicBezTo>
                    <a:pt x="1314744" y="283109"/>
                    <a:pt x="1292836" y="268822"/>
                    <a:pt x="1269976" y="259297"/>
                  </a:cubicBezTo>
                  <a:cubicBezTo>
                    <a:pt x="1258546" y="254534"/>
                    <a:pt x="1250926" y="246914"/>
                    <a:pt x="1246164" y="235484"/>
                  </a:cubicBezTo>
                  <a:cubicBezTo>
                    <a:pt x="1236639" y="213577"/>
                    <a:pt x="1225209" y="193575"/>
                    <a:pt x="1220446" y="169762"/>
                  </a:cubicBezTo>
                  <a:cubicBezTo>
                    <a:pt x="1215684" y="144997"/>
                    <a:pt x="1190919" y="124995"/>
                    <a:pt x="1165201" y="122137"/>
                  </a:cubicBezTo>
                  <a:cubicBezTo>
                    <a:pt x="1155676" y="121184"/>
                    <a:pt x="1145199" y="122137"/>
                    <a:pt x="1139484" y="116422"/>
                  </a:cubicBezTo>
                  <a:cubicBezTo>
                    <a:pt x="1065189" y="43080"/>
                    <a:pt x="908979" y="-3593"/>
                    <a:pt x="818491" y="217"/>
                  </a:cubicBezTo>
                  <a:cubicBezTo>
                    <a:pt x="746101" y="4027"/>
                    <a:pt x="673711" y="15457"/>
                    <a:pt x="607989" y="47842"/>
                  </a:cubicBezTo>
                  <a:cubicBezTo>
                    <a:pt x="559411" y="71655"/>
                    <a:pt x="507976" y="115470"/>
                    <a:pt x="474639" y="159284"/>
                  </a:cubicBezTo>
                  <a:cubicBezTo>
                    <a:pt x="417489" y="236437"/>
                    <a:pt x="402249" y="325020"/>
                    <a:pt x="399391" y="419317"/>
                  </a:cubicBezTo>
                  <a:cubicBezTo>
                    <a:pt x="397486" y="466942"/>
                    <a:pt x="369864" y="499327"/>
                    <a:pt x="334621" y="525045"/>
                  </a:cubicBezTo>
                  <a:cubicBezTo>
                    <a:pt x="313666" y="541237"/>
                    <a:pt x="145074" y="616484"/>
                    <a:pt x="85066" y="646012"/>
                  </a:cubicBezTo>
                  <a:cubicBezTo>
                    <a:pt x="73636" y="651727"/>
                    <a:pt x="62206" y="657442"/>
                    <a:pt x="49824" y="663157"/>
                  </a:cubicBezTo>
                  <a:cubicBezTo>
                    <a:pt x="15534" y="677445"/>
                    <a:pt x="-2564" y="707925"/>
                    <a:pt x="294" y="745072"/>
                  </a:cubicBezTo>
                  <a:cubicBezTo>
                    <a:pt x="2199" y="776505"/>
                    <a:pt x="15534" y="806984"/>
                    <a:pt x="44109" y="820320"/>
                  </a:cubicBezTo>
                  <a:cubicBezTo>
                    <a:pt x="73636" y="833655"/>
                    <a:pt x="105069" y="835559"/>
                    <a:pt x="136501" y="822225"/>
                  </a:cubicBezTo>
                  <a:cubicBezTo>
                    <a:pt x="172696" y="806984"/>
                    <a:pt x="210796" y="794602"/>
                    <a:pt x="245086" y="777457"/>
                  </a:cubicBezTo>
                  <a:cubicBezTo>
                    <a:pt x="307951" y="746025"/>
                    <a:pt x="370816" y="722212"/>
                    <a:pt x="432729" y="696495"/>
                  </a:cubicBezTo>
                  <a:close/>
                  <a:moveTo>
                    <a:pt x="1152819" y="144997"/>
                  </a:moveTo>
                  <a:cubicBezTo>
                    <a:pt x="1175679" y="136425"/>
                    <a:pt x="1199491" y="146902"/>
                    <a:pt x="1205206" y="170714"/>
                  </a:cubicBezTo>
                  <a:cubicBezTo>
                    <a:pt x="1211874" y="199289"/>
                    <a:pt x="1224256" y="225007"/>
                    <a:pt x="1235686" y="250725"/>
                  </a:cubicBezTo>
                  <a:cubicBezTo>
                    <a:pt x="1241401" y="263107"/>
                    <a:pt x="1249021" y="270727"/>
                    <a:pt x="1261404" y="275489"/>
                  </a:cubicBezTo>
                  <a:cubicBezTo>
                    <a:pt x="1287121" y="285967"/>
                    <a:pt x="1310934" y="301207"/>
                    <a:pt x="1333794" y="316447"/>
                  </a:cubicBezTo>
                  <a:cubicBezTo>
                    <a:pt x="1375704" y="344070"/>
                    <a:pt x="1391896" y="385027"/>
                    <a:pt x="1401421" y="431700"/>
                  </a:cubicBezTo>
                  <a:cubicBezTo>
                    <a:pt x="1409994" y="473609"/>
                    <a:pt x="1411899" y="516472"/>
                    <a:pt x="1418566" y="558382"/>
                  </a:cubicBezTo>
                  <a:cubicBezTo>
                    <a:pt x="1424281" y="600292"/>
                    <a:pt x="1431901" y="642202"/>
                    <a:pt x="1437616" y="684112"/>
                  </a:cubicBezTo>
                  <a:cubicBezTo>
                    <a:pt x="1439521" y="697447"/>
                    <a:pt x="1440474" y="711734"/>
                    <a:pt x="1442379" y="725070"/>
                  </a:cubicBezTo>
                  <a:cubicBezTo>
                    <a:pt x="1446189" y="756502"/>
                    <a:pt x="1435711" y="768884"/>
                    <a:pt x="1403326" y="768884"/>
                  </a:cubicBezTo>
                  <a:cubicBezTo>
                    <a:pt x="1378561" y="768884"/>
                    <a:pt x="1372846" y="766027"/>
                    <a:pt x="1368084" y="741262"/>
                  </a:cubicBezTo>
                  <a:cubicBezTo>
                    <a:pt x="1363321" y="712687"/>
                    <a:pt x="1359511" y="683159"/>
                    <a:pt x="1356654" y="653632"/>
                  </a:cubicBezTo>
                  <a:cubicBezTo>
                    <a:pt x="1351891" y="612675"/>
                    <a:pt x="1350939" y="576480"/>
                    <a:pt x="1333794" y="538380"/>
                  </a:cubicBezTo>
                  <a:cubicBezTo>
                    <a:pt x="1328079" y="526950"/>
                    <a:pt x="1319506" y="511709"/>
                    <a:pt x="1304266" y="512662"/>
                  </a:cubicBezTo>
                  <a:cubicBezTo>
                    <a:pt x="1289979" y="513614"/>
                    <a:pt x="1279501" y="522187"/>
                    <a:pt x="1274739" y="537427"/>
                  </a:cubicBezTo>
                  <a:cubicBezTo>
                    <a:pt x="1265214" y="570764"/>
                    <a:pt x="1263309" y="605055"/>
                    <a:pt x="1259499" y="639345"/>
                  </a:cubicBezTo>
                  <a:cubicBezTo>
                    <a:pt x="1256641" y="664109"/>
                    <a:pt x="1255689" y="687922"/>
                    <a:pt x="1253784" y="712687"/>
                  </a:cubicBezTo>
                  <a:cubicBezTo>
                    <a:pt x="1252831" y="723164"/>
                    <a:pt x="1250926" y="733642"/>
                    <a:pt x="1247116" y="744120"/>
                  </a:cubicBezTo>
                  <a:cubicBezTo>
                    <a:pt x="1240449" y="761264"/>
                    <a:pt x="1233781" y="766027"/>
                    <a:pt x="1215684" y="766027"/>
                  </a:cubicBezTo>
                  <a:cubicBezTo>
                    <a:pt x="1206159" y="766027"/>
                    <a:pt x="1195681" y="766027"/>
                    <a:pt x="1186156" y="764122"/>
                  </a:cubicBezTo>
                  <a:cubicBezTo>
                    <a:pt x="1167106" y="761264"/>
                    <a:pt x="1164249" y="757455"/>
                    <a:pt x="1166154" y="738405"/>
                  </a:cubicBezTo>
                  <a:cubicBezTo>
                    <a:pt x="1169964" y="698400"/>
                    <a:pt x="1178536" y="659347"/>
                    <a:pt x="1185204" y="619342"/>
                  </a:cubicBezTo>
                  <a:cubicBezTo>
                    <a:pt x="1189966" y="587909"/>
                    <a:pt x="1200444" y="557430"/>
                    <a:pt x="1209016" y="526950"/>
                  </a:cubicBezTo>
                  <a:cubicBezTo>
                    <a:pt x="1234734" y="441225"/>
                    <a:pt x="1234734" y="356452"/>
                    <a:pt x="1209016" y="270727"/>
                  </a:cubicBezTo>
                  <a:cubicBezTo>
                    <a:pt x="1204254" y="255487"/>
                    <a:pt x="1196634" y="242152"/>
                    <a:pt x="1189966" y="227864"/>
                  </a:cubicBezTo>
                  <a:cubicBezTo>
                    <a:pt x="1184251" y="214530"/>
                    <a:pt x="1175679" y="211672"/>
                    <a:pt x="1162344" y="214530"/>
                  </a:cubicBezTo>
                  <a:cubicBezTo>
                    <a:pt x="1156629" y="215482"/>
                    <a:pt x="1150914" y="217387"/>
                    <a:pt x="1146151" y="219292"/>
                  </a:cubicBezTo>
                  <a:cubicBezTo>
                    <a:pt x="1120434" y="227864"/>
                    <a:pt x="1092811" y="206909"/>
                    <a:pt x="1092811" y="180239"/>
                  </a:cubicBezTo>
                  <a:cubicBezTo>
                    <a:pt x="1092811" y="169762"/>
                    <a:pt x="1099479" y="165952"/>
                    <a:pt x="1107099" y="163095"/>
                  </a:cubicBezTo>
                  <a:cubicBezTo>
                    <a:pt x="1121386" y="157380"/>
                    <a:pt x="1136626" y="150712"/>
                    <a:pt x="1152819" y="144997"/>
                  </a:cubicBezTo>
                  <a:close/>
                  <a:moveTo>
                    <a:pt x="429871" y="345975"/>
                  </a:moveTo>
                  <a:cubicBezTo>
                    <a:pt x="440349" y="272632"/>
                    <a:pt x="462256" y="201195"/>
                    <a:pt x="511786" y="145950"/>
                  </a:cubicBezTo>
                  <a:cubicBezTo>
                    <a:pt x="707049" y="-55028"/>
                    <a:pt x="1002324" y="24982"/>
                    <a:pt x="1115671" y="116422"/>
                  </a:cubicBezTo>
                  <a:cubicBezTo>
                    <a:pt x="1129006" y="129757"/>
                    <a:pt x="1137579" y="130709"/>
                    <a:pt x="1121386" y="138330"/>
                  </a:cubicBezTo>
                  <a:cubicBezTo>
                    <a:pt x="1110909" y="143092"/>
                    <a:pt x="1099479" y="145950"/>
                    <a:pt x="1089954" y="151664"/>
                  </a:cubicBezTo>
                  <a:cubicBezTo>
                    <a:pt x="1071856" y="160237"/>
                    <a:pt x="1068046" y="170714"/>
                    <a:pt x="1073761" y="189764"/>
                  </a:cubicBezTo>
                  <a:cubicBezTo>
                    <a:pt x="1079476" y="207862"/>
                    <a:pt x="1090906" y="221197"/>
                    <a:pt x="1103289" y="234532"/>
                  </a:cubicBezTo>
                  <a:cubicBezTo>
                    <a:pt x="1111861" y="243105"/>
                    <a:pt x="1122339" y="243105"/>
                    <a:pt x="1132816" y="242152"/>
                  </a:cubicBezTo>
                  <a:cubicBezTo>
                    <a:pt x="1139484" y="241200"/>
                    <a:pt x="1145199" y="238342"/>
                    <a:pt x="1151866" y="237389"/>
                  </a:cubicBezTo>
                  <a:cubicBezTo>
                    <a:pt x="1169011" y="233580"/>
                    <a:pt x="1170916" y="234532"/>
                    <a:pt x="1179489" y="249772"/>
                  </a:cubicBezTo>
                  <a:cubicBezTo>
                    <a:pt x="1192824" y="274537"/>
                    <a:pt x="1198539" y="302159"/>
                    <a:pt x="1203301" y="329782"/>
                  </a:cubicBezTo>
                  <a:cubicBezTo>
                    <a:pt x="1208064" y="355500"/>
                    <a:pt x="1211874" y="381217"/>
                    <a:pt x="1209969" y="407887"/>
                  </a:cubicBezTo>
                  <a:cubicBezTo>
                    <a:pt x="1209969" y="425984"/>
                    <a:pt x="1208064" y="444082"/>
                    <a:pt x="1206159" y="462180"/>
                  </a:cubicBezTo>
                  <a:cubicBezTo>
                    <a:pt x="1206159" y="462180"/>
                    <a:pt x="1206159" y="462180"/>
                    <a:pt x="1206159" y="462180"/>
                  </a:cubicBezTo>
                  <a:cubicBezTo>
                    <a:pt x="1206159" y="465037"/>
                    <a:pt x="1205206" y="466942"/>
                    <a:pt x="1205206" y="469800"/>
                  </a:cubicBezTo>
                  <a:cubicBezTo>
                    <a:pt x="1205206" y="469800"/>
                    <a:pt x="1205206" y="470752"/>
                    <a:pt x="1205206" y="470752"/>
                  </a:cubicBezTo>
                  <a:cubicBezTo>
                    <a:pt x="1204254" y="475514"/>
                    <a:pt x="1203301" y="481230"/>
                    <a:pt x="1202349" y="485992"/>
                  </a:cubicBezTo>
                  <a:cubicBezTo>
                    <a:pt x="1202349" y="485992"/>
                    <a:pt x="1202349" y="486945"/>
                    <a:pt x="1202349" y="486945"/>
                  </a:cubicBezTo>
                  <a:cubicBezTo>
                    <a:pt x="1202349" y="489802"/>
                    <a:pt x="1201396" y="491707"/>
                    <a:pt x="1201396" y="494564"/>
                  </a:cubicBezTo>
                  <a:cubicBezTo>
                    <a:pt x="1201396" y="494564"/>
                    <a:pt x="1201396" y="494564"/>
                    <a:pt x="1201396" y="495517"/>
                  </a:cubicBezTo>
                  <a:cubicBezTo>
                    <a:pt x="1200444" y="498375"/>
                    <a:pt x="1200444" y="500280"/>
                    <a:pt x="1199491" y="503137"/>
                  </a:cubicBezTo>
                  <a:cubicBezTo>
                    <a:pt x="1199491" y="503137"/>
                    <a:pt x="1199491" y="504089"/>
                    <a:pt x="1199491" y="504089"/>
                  </a:cubicBezTo>
                  <a:cubicBezTo>
                    <a:pt x="1198539" y="505995"/>
                    <a:pt x="1198539" y="508852"/>
                    <a:pt x="1197586" y="510757"/>
                  </a:cubicBezTo>
                  <a:cubicBezTo>
                    <a:pt x="1197586" y="510757"/>
                    <a:pt x="1197586" y="511709"/>
                    <a:pt x="1197586" y="511709"/>
                  </a:cubicBezTo>
                  <a:cubicBezTo>
                    <a:pt x="1196634" y="514567"/>
                    <a:pt x="1196634" y="516472"/>
                    <a:pt x="1195681" y="519330"/>
                  </a:cubicBezTo>
                  <a:cubicBezTo>
                    <a:pt x="1195681" y="519330"/>
                    <a:pt x="1195681" y="519330"/>
                    <a:pt x="1195681" y="520282"/>
                  </a:cubicBezTo>
                  <a:cubicBezTo>
                    <a:pt x="1194729" y="522187"/>
                    <a:pt x="1194729" y="525045"/>
                    <a:pt x="1193776" y="526950"/>
                  </a:cubicBezTo>
                  <a:cubicBezTo>
                    <a:pt x="1193776" y="527902"/>
                    <a:pt x="1193776" y="527902"/>
                    <a:pt x="1192824" y="528855"/>
                  </a:cubicBezTo>
                  <a:cubicBezTo>
                    <a:pt x="1190919" y="533617"/>
                    <a:pt x="1189966" y="538380"/>
                    <a:pt x="1188061" y="543142"/>
                  </a:cubicBezTo>
                  <a:cubicBezTo>
                    <a:pt x="1188061" y="544095"/>
                    <a:pt x="1188061" y="544095"/>
                    <a:pt x="1187109" y="545047"/>
                  </a:cubicBezTo>
                  <a:cubicBezTo>
                    <a:pt x="1186156" y="546952"/>
                    <a:pt x="1185204" y="548857"/>
                    <a:pt x="1185204" y="550762"/>
                  </a:cubicBezTo>
                  <a:cubicBezTo>
                    <a:pt x="1185204" y="550762"/>
                    <a:pt x="1185204" y="551714"/>
                    <a:pt x="1185204" y="551714"/>
                  </a:cubicBezTo>
                  <a:cubicBezTo>
                    <a:pt x="1184251" y="553620"/>
                    <a:pt x="1183299" y="556477"/>
                    <a:pt x="1182346" y="558382"/>
                  </a:cubicBezTo>
                  <a:cubicBezTo>
                    <a:pt x="1182346" y="559334"/>
                    <a:pt x="1182346" y="559334"/>
                    <a:pt x="1181394" y="560287"/>
                  </a:cubicBezTo>
                  <a:cubicBezTo>
                    <a:pt x="1180441" y="562192"/>
                    <a:pt x="1179489" y="564097"/>
                    <a:pt x="1179489" y="566002"/>
                  </a:cubicBezTo>
                  <a:cubicBezTo>
                    <a:pt x="1179489" y="566955"/>
                    <a:pt x="1179489" y="566955"/>
                    <a:pt x="1178536" y="567907"/>
                  </a:cubicBezTo>
                  <a:cubicBezTo>
                    <a:pt x="1177584" y="569812"/>
                    <a:pt x="1176631" y="572670"/>
                    <a:pt x="1175679" y="574575"/>
                  </a:cubicBezTo>
                  <a:cubicBezTo>
                    <a:pt x="1175679" y="574575"/>
                    <a:pt x="1175679" y="575527"/>
                    <a:pt x="1174726" y="575527"/>
                  </a:cubicBezTo>
                  <a:cubicBezTo>
                    <a:pt x="1173774" y="577432"/>
                    <a:pt x="1172821" y="579337"/>
                    <a:pt x="1171869" y="581242"/>
                  </a:cubicBezTo>
                  <a:cubicBezTo>
                    <a:pt x="1171869" y="582195"/>
                    <a:pt x="1170916" y="582195"/>
                    <a:pt x="1170916" y="583147"/>
                  </a:cubicBezTo>
                  <a:cubicBezTo>
                    <a:pt x="1169964" y="585052"/>
                    <a:pt x="1169011" y="587909"/>
                    <a:pt x="1167106" y="589814"/>
                  </a:cubicBezTo>
                  <a:cubicBezTo>
                    <a:pt x="1167106" y="589814"/>
                    <a:pt x="1167106" y="589814"/>
                    <a:pt x="1167106" y="589814"/>
                  </a:cubicBezTo>
                  <a:cubicBezTo>
                    <a:pt x="1154724" y="614580"/>
                    <a:pt x="1138531" y="636487"/>
                    <a:pt x="1120434" y="656489"/>
                  </a:cubicBezTo>
                  <a:cubicBezTo>
                    <a:pt x="1116624" y="660300"/>
                    <a:pt x="1112814" y="664109"/>
                    <a:pt x="1109004" y="667920"/>
                  </a:cubicBezTo>
                  <a:cubicBezTo>
                    <a:pt x="1105194" y="671730"/>
                    <a:pt x="1101384" y="675539"/>
                    <a:pt x="1096621" y="679350"/>
                  </a:cubicBezTo>
                  <a:cubicBezTo>
                    <a:pt x="1088049" y="686970"/>
                    <a:pt x="1079476" y="693637"/>
                    <a:pt x="1070904" y="699352"/>
                  </a:cubicBezTo>
                  <a:cubicBezTo>
                    <a:pt x="1062331" y="706020"/>
                    <a:pt x="1052806" y="711734"/>
                    <a:pt x="1043281" y="717450"/>
                  </a:cubicBezTo>
                  <a:cubicBezTo>
                    <a:pt x="1003276" y="741262"/>
                    <a:pt x="959461" y="758407"/>
                    <a:pt x="915646" y="768884"/>
                  </a:cubicBezTo>
                  <a:cubicBezTo>
                    <a:pt x="910884" y="769837"/>
                    <a:pt x="905169" y="771742"/>
                    <a:pt x="900406" y="772695"/>
                  </a:cubicBezTo>
                  <a:cubicBezTo>
                    <a:pt x="841351" y="785077"/>
                    <a:pt x="785154" y="786030"/>
                    <a:pt x="743244" y="775552"/>
                  </a:cubicBezTo>
                  <a:cubicBezTo>
                    <a:pt x="740386" y="775552"/>
                    <a:pt x="737529" y="774600"/>
                    <a:pt x="733719" y="773647"/>
                  </a:cubicBezTo>
                  <a:cubicBezTo>
                    <a:pt x="731814" y="773647"/>
                    <a:pt x="729909" y="772695"/>
                    <a:pt x="728004" y="771742"/>
                  </a:cubicBezTo>
                  <a:cubicBezTo>
                    <a:pt x="727051" y="771742"/>
                    <a:pt x="726099" y="770789"/>
                    <a:pt x="725146" y="770789"/>
                  </a:cubicBezTo>
                  <a:cubicBezTo>
                    <a:pt x="723241" y="769837"/>
                    <a:pt x="720384" y="769837"/>
                    <a:pt x="717526" y="768884"/>
                  </a:cubicBezTo>
                  <a:cubicBezTo>
                    <a:pt x="714669" y="767932"/>
                    <a:pt x="712764" y="766980"/>
                    <a:pt x="709906" y="766027"/>
                  </a:cubicBezTo>
                  <a:cubicBezTo>
                    <a:pt x="704191" y="764122"/>
                    <a:pt x="697524" y="762217"/>
                    <a:pt x="690856" y="759359"/>
                  </a:cubicBezTo>
                  <a:cubicBezTo>
                    <a:pt x="687999" y="758407"/>
                    <a:pt x="685141" y="757455"/>
                    <a:pt x="682284" y="756502"/>
                  </a:cubicBezTo>
                  <a:cubicBezTo>
                    <a:pt x="678474" y="755550"/>
                    <a:pt x="675616" y="753645"/>
                    <a:pt x="671806" y="752692"/>
                  </a:cubicBezTo>
                  <a:cubicBezTo>
                    <a:pt x="667996" y="751739"/>
                    <a:pt x="665139" y="749834"/>
                    <a:pt x="661329" y="747930"/>
                  </a:cubicBezTo>
                  <a:cubicBezTo>
                    <a:pt x="655614" y="746025"/>
                    <a:pt x="649899" y="743167"/>
                    <a:pt x="644184" y="740309"/>
                  </a:cubicBezTo>
                  <a:cubicBezTo>
                    <a:pt x="641326" y="739357"/>
                    <a:pt x="639421" y="737452"/>
                    <a:pt x="636564" y="736500"/>
                  </a:cubicBezTo>
                  <a:cubicBezTo>
                    <a:pt x="633706" y="734595"/>
                    <a:pt x="629896" y="733642"/>
                    <a:pt x="627039" y="731737"/>
                  </a:cubicBezTo>
                  <a:cubicBezTo>
                    <a:pt x="625134" y="730784"/>
                    <a:pt x="623229" y="729832"/>
                    <a:pt x="621324" y="728880"/>
                  </a:cubicBezTo>
                  <a:cubicBezTo>
                    <a:pt x="617514" y="726975"/>
                    <a:pt x="613704" y="725070"/>
                    <a:pt x="608941" y="722212"/>
                  </a:cubicBezTo>
                  <a:cubicBezTo>
                    <a:pt x="603226" y="718402"/>
                    <a:pt x="596559" y="715545"/>
                    <a:pt x="590844" y="711734"/>
                  </a:cubicBezTo>
                  <a:cubicBezTo>
                    <a:pt x="587034" y="708877"/>
                    <a:pt x="583224" y="706972"/>
                    <a:pt x="578461" y="704114"/>
                  </a:cubicBezTo>
                  <a:cubicBezTo>
                    <a:pt x="572746" y="700305"/>
                    <a:pt x="566079" y="695542"/>
                    <a:pt x="560364" y="691732"/>
                  </a:cubicBezTo>
                  <a:cubicBezTo>
                    <a:pt x="556554" y="688875"/>
                    <a:pt x="552744" y="686017"/>
                    <a:pt x="548934" y="682207"/>
                  </a:cubicBezTo>
                  <a:cubicBezTo>
                    <a:pt x="547029" y="680302"/>
                    <a:pt x="545124" y="679350"/>
                    <a:pt x="543219" y="677445"/>
                  </a:cubicBezTo>
                  <a:cubicBezTo>
                    <a:pt x="539409" y="674587"/>
                    <a:pt x="535599" y="670777"/>
                    <a:pt x="531789" y="667920"/>
                  </a:cubicBezTo>
                  <a:cubicBezTo>
                    <a:pt x="527979" y="664109"/>
                    <a:pt x="524169" y="661252"/>
                    <a:pt x="520359" y="657442"/>
                  </a:cubicBezTo>
                  <a:cubicBezTo>
                    <a:pt x="516549" y="653632"/>
                    <a:pt x="512739" y="649822"/>
                    <a:pt x="509881" y="646012"/>
                  </a:cubicBezTo>
                  <a:cubicBezTo>
                    <a:pt x="506071" y="642202"/>
                    <a:pt x="503214" y="638392"/>
                    <a:pt x="499404" y="634582"/>
                  </a:cubicBezTo>
                  <a:cubicBezTo>
                    <a:pt x="495594" y="630772"/>
                    <a:pt x="492736" y="626009"/>
                    <a:pt x="489879" y="622200"/>
                  </a:cubicBezTo>
                  <a:cubicBezTo>
                    <a:pt x="482259" y="611722"/>
                    <a:pt x="474639" y="600292"/>
                    <a:pt x="467971" y="588862"/>
                  </a:cubicBezTo>
                  <a:cubicBezTo>
                    <a:pt x="464161" y="582195"/>
                    <a:pt x="460351" y="574575"/>
                    <a:pt x="456541" y="566955"/>
                  </a:cubicBezTo>
                  <a:cubicBezTo>
                    <a:pt x="452731" y="559334"/>
                    <a:pt x="449874" y="551714"/>
                    <a:pt x="447016" y="543142"/>
                  </a:cubicBezTo>
                  <a:cubicBezTo>
                    <a:pt x="445111" y="537427"/>
                    <a:pt x="443206" y="532664"/>
                    <a:pt x="441301" y="526950"/>
                  </a:cubicBezTo>
                  <a:cubicBezTo>
                    <a:pt x="440349" y="524092"/>
                    <a:pt x="439396" y="520282"/>
                    <a:pt x="438444" y="517425"/>
                  </a:cubicBezTo>
                  <a:cubicBezTo>
                    <a:pt x="438444" y="516472"/>
                    <a:pt x="438444" y="516472"/>
                    <a:pt x="437491" y="515520"/>
                  </a:cubicBezTo>
                  <a:cubicBezTo>
                    <a:pt x="436539" y="512662"/>
                    <a:pt x="436539" y="509805"/>
                    <a:pt x="435586" y="506947"/>
                  </a:cubicBezTo>
                  <a:cubicBezTo>
                    <a:pt x="435586" y="505995"/>
                    <a:pt x="434634" y="504089"/>
                    <a:pt x="434634" y="503137"/>
                  </a:cubicBezTo>
                  <a:cubicBezTo>
                    <a:pt x="434634" y="501232"/>
                    <a:pt x="433681" y="499327"/>
                    <a:pt x="433681" y="497422"/>
                  </a:cubicBezTo>
                  <a:cubicBezTo>
                    <a:pt x="432729" y="494564"/>
                    <a:pt x="432729" y="492659"/>
                    <a:pt x="432729" y="489802"/>
                  </a:cubicBezTo>
                  <a:cubicBezTo>
                    <a:pt x="432729" y="488850"/>
                    <a:pt x="432729" y="488850"/>
                    <a:pt x="432729" y="487897"/>
                  </a:cubicBezTo>
                  <a:cubicBezTo>
                    <a:pt x="431776" y="484087"/>
                    <a:pt x="431776" y="480277"/>
                    <a:pt x="430824" y="476467"/>
                  </a:cubicBezTo>
                  <a:cubicBezTo>
                    <a:pt x="430824" y="476467"/>
                    <a:pt x="430824" y="476467"/>
                    <a:pt x="430824" y="476467"/>
                  </a:cubicBezTo>
                  <a:cubicBezTo>
                    <a:pt x="422251" y="432652"/>
                    <a:pt x="423204" y="389789"/>
                    <a:pt x="429871" y="345975"/>
                  </a:cubicBezTo>
                  <a:close/>
                  <a:moveTo>
                    <a:pt x="114594" y="810795"/>
                  </a:moveTo>
                  <a:cubicBezTo>
                    <a:pt x="108879" y="811747"/>
                    <a:pt x="103164" y="812700"/>
                    <a:pt x="96496" y="812700"/>
                  </a:cubicBezTo>
                  <a:cubicBezTo>
                    <a:pt x="94591" y="812700"/>
                    <a:pt x="93639" y="812700"/>
                    <a:pt x="91734" y="812700"/>
                  </a:cubicBezTo>
                  <a:cubicBezTo>
                    <a:pt x="88876" y="812700"/>
                    <a:pt x="86019" y="812700"/>
                    <a:pt x="83161" y="811747"/>
                  </a:cubicBezTo>
                  <a:cubicBezTo>
                    <a:pt x="79351" y="810795"/>
                    <a:pt x="74589" y="809842"/>
                    <a:pt x="70779" y="808889"/>
                  </a:cubicBezTo>
                  <a:cubicBezTo>
                    <a:pt x="67921" y="807937"/>
                    <a:pt x="66016" y="806984"/>
                    <a:pt x="63159" y="806032"/>
                  </a:cubicBezTo>
                  <a:cubicBezTo>
                    <a:pt x="58396" y="804127"/>
                    <a:pt x="53634" y="801270"/>
                    <a:pt x="48871" y="797459"/>
                  </a:cubicBezTo>
                  <a:cubicBezTo>
                    <a:pt x="31726" y="784125"/>
                    <a:pt x="20296" y="764122"/>
                    <a:pt x="18391" y="739357"/>
                  </a:cubicBezTo>
                  <a:cubicBezTo>
                    <a:pt x="18391" y="738405"/>
                    <a:pt x="18391" y="736500"/>
                    <a:pt x="18391" y="735547"/>
                  </a:cubicBezTo>
                  <a:cubicBezTo>
                    <a:pt x="18391" y="734595"/>
                    <a:pt x="18391" y="734595"/>
                    <a:pt x="18391" y="733642"/>
                  </a:cubicBezTo>
                  <a:cubicBezTo>
                    <a:pt x="18391" y="732689"/>
                    <a:pt x="18391" y="732689"/>
                    <a:pt x="18391" y="731737"/>
                  </a:cubicBezTo>
                  <a:cubicBezTo>
                    <a:pt x="18391" y="730784"/>
                    <a:pt x="18391" y="729832"/>
                    <a:pt x="18391" y="728880"/>
                  </a:cubicBezTo>
                  <a:cubicBezTo>
                    <a:pt x="18391" y="728880"/>
                    <a:pt x="18391" y="727927"/>
                    <a:pt x="18391" y="727927"/>
                  </a:cubicBezTo>
                  <a:cubicBezTo>
                    <a:pt x="19344" y="708877"/>
                    <a:pt x="27916" y="693637"/>
                    <a:pt x="47919" y="684112"/>
                  </a:cubicBezTo>
                  <a:cubicBezTo>
                    <a:pt x="86971" y="666014"/>
                    <a:pt x="277471" y="573622"/>
                    <a:pt x="290806" y="567907"/>
                  </a:cubicBezTo>
                  <a:cubicBezTo>
                    <a:pt x="327954" y="552667"/>
                    <a:pt x="365101" y="536475"/>
                    <a:pt x="387009" y="499327"/>
                  </a:cubicBezTo>
                  <a:cubicBezTo>
                    <a:pt x="390819" y="493612"/>
                    <a:pt x="395581" y="486945"/>
                    <a:pt x="406059" y="481230"/>
                  </a:cubicBezTo>
                  <a:cubicBezTo>
                    <a:pt x="413679" y="522187"/>
                    <a:pt x="429871" y="559334"/>
                    <a:pt x="448921" y="594577"/>
                  </a:cubicBezTo>
                  <a:cubicBezTo>
                    <a:pt x="459399" y="613627"/>
                    <a:pt x="469876" y="631725"/>
                    <a:pt x="480354" y="650775"/>
                  </a:cubicBezTo>
                  <a:cubicBezTo>
                    <a:pt x="482259" y="653632"/>
                    <a:pt x="483211" y="655537"/>
                    <a:pt x="485116" y="658395"/>
                  </a:cubicBezTo>
                  <a:lnTo>
                    <a:pt x="485116" y="658395"/>
                  </a:lnTo>
                  <a:cubicBezTo>
                    <a:pt x="484164" y="658395"/>
                    <a:pt x="484164" y="659347"/>
                    <a:pt x="483211" y="659347"/>
                  </a:cubicBezTo>
                  <a:cubicBezTo>
                    <a:pt x="483211" y="659347"/>
                    <a:pt x="482259" y="659347"/>
                    <a:pt x="482259" y="660300"/>
                  </a:cubicBezTo>
                  <a:cubicBezTo>
                    <a:pt x="481306" y="661252"/>
                    <a:pt x="480354" y="661252"/>
                    <a:pt x="480354" y="662205"/>
                  </a:cubicBezTo>
                  <a:cubicBezTo>
                    <a:pt x="480354" y="662205"/>
                    <a:pt x="479401" y="662205"/>
                    <a:pt x="479401" y="662205"/>
                  </a:cubicBezTo>
                  <a:cubicBezTo>
                    <a:pt x="479401" y="662205"/>
                    <a:pt x="478449" y="662205"/>
                    <a:pt x="478449" y="662205"/>
                  </a:cubicBezTo>
                  <a:cubicBezTo>
                    <a:pt x="467971" y="664109"/>
                    <a:pt x="458446" y="666967"/>
                    <a:pt x="447969" y="669825"/>
                  </a:cubicBezTo>
                  <a:cubicBezTo>
                    <a:pt x="427966" y="675539"/>
                    <a:pt x="408916" y="683159"/>
                    <a:pt x="389866" y="690780"/>
                  </a:cubicBezTo>
                  <a:cubicBezTo>
                    <a:pt x="382246" y="693637"/>
                    <a:pt x="375579" y="696495"/>
                    <a:pt x="368911" y="699352"/>
                  </a:cubicBezTo>
                  <a:cubicBezTo>
                    <a:pt x="364149" y="701257"/>
                    <a:pt x="359386" y="703162"/>
                    <a:pt x="354624" y="706020"/>
                  </a:cubicBezTo>
                  <a:cubicBezTo>
                    <a:pt x="349861" y="707925"/>
                    <a:pt x="345099" y="709830"/>
                    <a:pt x="340336" y="712687"/>
                  </a:cubicBezTo>
                  <a:cubicBezTo>
                    <a:pt x="335574" y="714592"/>
                    <a:pt x="330811" y="717450"/>
                    <a:pt x="326049" y="719355"/>
                  </a:cubicBezTo>
                  <a:cubicBezTo>
                    <a:pt x="314619" y="725070"/>
                    <a:pt x="303189" y="729832"/>
                    <a:pt x="290806" y="735547"/>
                  </a:cubicBezTo>
                  <a:cubicBezTo>
                    <a:pt x="284139" y="738405"/>
                    <a:pt x="276519" y="742214"/>
                    <a:pt x="269851" y="745072"/>
                  </a:cubicBezTo>
                  <a:cubicBezTo>
                    <a:pt x="263184" y="747930"/>
                    <a:pt x="255564" y="751739"/>
                    <a:pt x="248896" y="754597"/>
                  </a:cubicBezTo>
                  <a:cubicBezTo>
                    <a:pt x="231751" y="762217"/>
                    <a:pt x="215559" y="769837"/>
                    <a:pt x="199366" y="777457"/>
                  </a:cubicBezTo>
                  <a:cubicBezTo>
                    <a:pt x="173649" y="791745"/>
                    <a:pt x="145074" y="803175"/>
                    <a:pt x="114594" y="810795"/>
                  </a:cubicBezTo>
                  <a:close/>
                </a:path>
              </a:pathLst>
            </a:custGeom>
            <a:solidFill>
              <a:srgbClr val="F27954"/>
            </a:solidFill>
            <a:ln w="9525" cap="flat">
              <a:noFill/>
              <a:prstDash val="solid"/>
              <a:miter/>
            </a:ln>
          </p:spPr>
          <p:txBody>
            <a:bodyPr rtlCol="0" anchor="ctr"/>
            <a:lstStyle/>
            <a:p>
              <a:endParaRPr lang="en-US"/>
            </a:p>
          </p:txBody>
        </p:sp>
        <p:sp>
          <p:nvSpPr>
            <p:cNvPr id="74" name="Freeform 330">
              <a:extLst>
                <a:ext uri="{FF2B5EF4-FFF2-40B4-BE49-F238E27FC236}">
                  <a16:creationId xmlns:a16="http://schemas.microsoft.com/office/drawing/2014/main" id="{621345BA-7B88-31AD-F984-F35CCB1CE30F}"/>
                </a:ext>
              </a:extLst>
            </p:cNvPr>
            <p:cNvSpPr/>
            <p:nvPr/>
          </p:nvSpPr>
          <p:spPr>
            <a:xfrm>
              <a:off x="4883467" y="5511879"/>
              <a:ext cx="64796" cy="169783"/>
            </a:xfrm>
            <a:custGeom>
              <a:avLst/>
              <a:gdLst>
                <a:gd name="connsiteX0" fmla="*/ 4763 w 64796"/>
                <a:gd name="connsiteY0" fmla="*/ 16431 h 169783"/>
                <a:gd name="connsiteX1" fmla="*/ 22860 w 64796"/>
                <a:gd name="connsiteY1" fmla="*/ 32623 h 169783"/>
                <a:gd name="connsiteX2" fmla="*/ 47625 w 64796"/>
                <a:gd name="connsiteY2" fmla="*/ 141208 h 169783"/>
                <a:gd name="connsiteX3" fmla="*/ 44767 w 64796"/>
                <a:gd name="connsiteY3" fmla="*/ 169783 h 169783"/>
                <a:gd name="connsiteX4" fmla="*/ 57150 w 64796"/>
                <a:gd name="connsiteY4" fmla="*/ 156448 h 169783"/>
                <a:gd name="connsiteX5" fmla="*/ 28575 w 64796"/>
                <a:gd name="connsiteY5" fmla="*/ 9763 h 169783"/>
                <a:gd name="connsiteX6" fmla="*/ 12383 w 64796"/>
                <a:gd name="connsiteY6" fmla="*/ 238 h 169783"/>
                <a:gd name="connsiteX7" fmla="*/ 0 w 64796"/>
                <a:gd name="connsiteY7" fmla="*/ 5953 h 169783"/>
                <a:gd name="connsiteX8" fmla="*/ 4763 w 64796"/>
                <a:gd name="connsiteY8" fmla="*/ 16431 h 1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6" h="169783">
                  <a:moveTo>
                    <a:pt x="4763" y="16431"/>
                  </a:moveTo>
                  <a:cubicBezTo>
                    <a:pt x="11430" y="21193"/>
                    <a:pt x="17145" y="25956"/>
                    <a:pt x="22860" y="32623"/>
                  </a:cubicBezTo>
                  <a:cubicBezTo>
                    <a:pt x="47625" y="65008"/>
                    <a:pt x="52388" y="102156"/>
                    <a:pt x="47625" y="141208"/>
                  </a:cubicBezTo>
                  <a:cubicBezTo>
                    <a:pt x="46673" y="150733"/>
                    <a:pt x="40958" y="159306"/>
                    <a:pt x="44767" y="169783"/>
                  </a:cubicBezTo>
                  <a:cubicBezTo>
                    <a:pt x="55245" y="161210"/>
                    <a:pt x="56198" y="161210"/>
                    <a:pt x="57150" y="156448"/>
                  </a:cubicBezTo>
                  <a:cubicBezTo>
                    <a:pt x="73342" y="102156"/>
                    <a:pt x="63817" y="53578"/>
                    <a:pt x="28575" y="9763"/>
                  </a:cubicBezTo>
                  <a:cubicBezTo>
                    <a:pt x="24765" y="4048"/>
                    <a:pt x="19050" y="238"/>
                    <a:pt x="12383" y="238"/>
                  </a:cubicBezTo>
                  <a:cubicBezTo>
                    <a:pt x="7620" y="-715"/>
                    <a:pt x="2858" y="1191"/>
                    <a:pt x="0" y="5953"/>
                  </a:cubicBezTo>
                  <a:cubicBezTo>
                    <a:pt x="0" y="9763"/>
                    <a:pt x="953" y="13573"/>
                    <a:pt x="4763" y="16431"/>
                  </a:cubicBezTo>
                  <a:close/>
                </a:path>
              </a:pathLst>
            </a:custGeom>
            <a:solidFill>
              <a:srgbClr val="000000"/>
            </a:solidFill>
            <a:ln w="9525" cap="flat">
              <a:noFill/>
              <a:prstDash val="solid"/>
              <a:miter/>
            </a:ln>
          </p:spPr>
          <p:txBody>
            <a:bodyPr rtlCol="0" anchor="ctr"/>
            <a:lstStyle/>
            <a:p>
              <a:endParaRPr lang="en-US"/>
            </a:p>
          </p:txBody>
        </p:sp>
        <p:sp>
          <p:nvSpPr>
            <p:cNvPr id="75" name="Freeform 331">
              <a:extLst>
                <a:ext uri="{FF2B5EF4-FFF2-40B4-BE49-F238E27FC236}">
                  <a16:creationId xmlns:a16="http://schemas.microsoft.com/office/drawing/2014/main" id="{9AE16F8A-DDE8-44ED-08CC-9A15B47D3E6A}"/>
                </a:ext>
              </a:extLst>
            </p:cNvPr>
            <p:cNvSpPr/>
            <p:nvPr/>
          </p:nvSpPr>
          <p:spPr>
            <a:xfrm>
              <a:off x="3364793" y="5875046"/>
              <a:ext cx="80035" cy="131417"/>
            </a:xfrm>
            <a:custGeom>
              <a:avLst/>
              <a:gdLst>
                <a:gd name="connsiteX0" fmla="*/ 4199 w 80035"/>
                <a:gd name="connsiteY0" fmla="*/ 72363 h 131417"/>
                <a:gd name="connsiteX1" fmla="*/ 16581 w 80035"/>
                <a:gd name="connsiteY1" fmla="*/ 131418 h 131417"/>
                <a:gd name="connsiteX2" fmla="*/ 17534 w 80035"/>
                <a:gd name="connsiteY2" fmla="*/ 121893 h 131417"/>
                <a:gd name="connsiteX3" fmla="*/ 64206 w 80035"/>
                <a:gd name="connsiteY3" fmla="*/ 23785 h 131417"/>
                <a:gd name="connsiteX4" fmla="*/ 75636 w 80035"/>
                <a:gd name="connsiteY4" fmla="*/ 14260 h 131417"/>
                <a:gd name="connsiteX5" fmla="*/ 77541 w 80035"/>
                <a:gd name="connsiteY5" fmla="*/ 1878 h 131417"/>
                <a:gd name="connsiteX6" fmla="*/ 66111 w 80035"/>
                <a:gd name="connsiteY6" fmla="*/ 2830 h 131417"/>
                <a:gd name="connsiteX7" fmla="*/ 4199 w 80035"/>
                <a:gd name="connsiteY7" fmla="*/ 72363 h 1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 h="131417">
                  <a:moveTo>
                    <a:pt x="4199" y="72363"/>
                  </a:moveTo>
                  <a:cubicBezTo>
                    <a:pt x="-4374" y="92366"/>
                    <a:pt x="389" y="117130"/>
                    <a:pt x="16581" y="131418"/>
                  </a:cubicBezTo>
                  <a:cubicBezTo>
                    <a:pt x="17534" y="126655"/>
                    <a:pt x="18486" y="123798"/>
                    <a:pt x="17534" y="121893"/>
                  </a:cubicBezTo>
                  <a:cubicBezTo>
                    <a:pt x="10866" y="78078"/>
                    <a:pt x="31821" y="48551"/>
                    <a:pt x="64206" y="23785"/>
                  </a:cubicBezTo>
                  <a:cubicBezTo>
                    <a:pt x="68016" y="20928"/>
                    <a:pt x="71826" y="18071"/>
                    <a:pt x="75636" y="14260"/>
                  </a:cubicBezTo>
                  <a:cubicBezTo>
                    <a:pt x="79446" y="10451"/>
                    <a:pt x="82304" y="6641"/>
                    <a:pt x="77541" y="1878"/>
                  </a:cubicBezTo>
                  <a:cubicBezTo>
                    <a:pt x="73731" y="-1932"/>
                    <a:pt x="69921" y="926"/>
                    <a:pt x="66111" y="2830"/>
                  </a:cubicBezTo>
                  <a:cubicBezTo>
                    <a:pt x="39441" y="19023"/>
                    <a:pt x="17534" y="41883"/>
                    <a:pt x="4199" y="72363"/>
                  </a:cubicBezTo>
                  <a:close/>
                </a:path>
              </a:pathLst>
            </a:custGeom>
            <a:solidFill>
              <a:srgbClr val="000000"/>
            </a:solidFill>
            <a:ln w="9525" cap="flat">
              <a:noFill/>
              <a:prstDash val="solid"/>
              <a:miter/>
            </a:ln>
          </p:spPr>
          <p:txBody>
            <a:bodyPr rtlCol="0" anchor="ctr"/>
            <a:lstStyle/>
            <a:p>
              <a:endParaRPr lang="en-US"/>
            </a:p>
          </p:txBody>
        </p:sp>
        <p:sp>
          <p:nvSpPr>
            <p:cNvPr id="76" name="Freeform 332">
              <a:extLst>
                <a:ext uri="{FF2B5EF4-FFF2-40B4-BE49-F238E27FC236}">
                  <a16:creationId xmlns:a16="http://schemas.microsoft.com/office/drawing/2014/main" id="{C85F0E93-AB13-28D8-DFFD-AEB48B9D0828}"/>
                </a:ext>
              </a:extLst>
            </p:cNvPr>
            <p:cNvSpPr/>
            <p:nvPr/>
          </p:nvSpPr>
          <p:spPr>
            <a:xfrm>
              <a:off x="3659449" y="6073588"/>
              <a:ext cx="143458" cy="18671"/>
            </a:xfrm>
            <a:custGeom>
              <a:avLst/>
              <a:gdLst>
                <a:gd name="connsiteX0" fmla="*/ 116261 w 143458"/>
                <a:gd name="connsiteY0" fmla="*/ 504 h 18671"/>
                <a:gd name="connsiteX1" fmla="*/ 18153 w 143458"/>
                <a:gd name="connsiteY1" fmla="*/ 504 h 18671"/>
                <a:gd name="connsiteX2" fmla="*/ 56 w 143458"/>
                <a:gd name="connsiteY2" fmla="*/ 10029 h 18671"/>
                <a:gd name="connsiteX3" fmla="*/ 20058 w 143458"/>
                <a:gd name="connsiteY3" fmla="*/ 17649 h 18671"/>
                <a:gd name="connsiteX4" fmla="*/ 141978 w 143458"/>
                <a:gd name="connsiteY4" fmla="*/ 18601 h 18671"/>
                <a:gd name="connsiteX5" fmla="*/ 116261 w 143458"/>
                <a:gd name="connsiteY5" fmla="*/ 504 h 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58" h="18671">
                  <a:moveTo>
                    <a:pt x="116261" y="504"/>
                  </a:moveTo>
                  <a:cubicBezTo>
                    <a:pt x="83876" y="504"/>
                    <a:pt x="51491" y="504"/>
                    <a:pt x="18153" y="504"/>
                  </a:cubicBezTo>
                  <a:cubicBezTo>
                    <a:pt x="10533" y="504"/>
                    <a:pt x="-897" y="-3306"/>
                    <a:pt x="56" y="10029"/>
                  </a:cubicBezTo>
                  <a:cubicBezTo>
                    <a:pt x="1008" y="21459"/>
                    <a:pt x="12438" y="18601"/>
                    <a:pt x="20058" y="17649"/>
                  </a:cubicBezTo>
                  <a:cubicBezTo>
                    <a:pt x="61016" y="13839"/>
                    <a:pt x="101021" y="17649"/>
                    <a:pt x="141978" y="18601"/>
                  </a:cubicBezTo>
                  <a:cubicBezTo>
                    <a:pt x="148646" y="18601"/>
                    <a:pt x="131501" y="504"/>
                    <a:pt x="116261" y="504"/>
                  </a:cubicBezTo>
                  <a:close/>
                </a:path>
              </a:pathLst>
            </a:custGeom>
            <a:solidFill>
              <a:srgbClr val="000000"/>
            </a:solidFill>
            <a:ln w="9525" cap="flat">
              <a:noFill/>
              <a:prstDash val="solid"/>
              <a:miter/>
            </a:ln>
          </p:spPr>
          <p:txBody>
            <a:bodyPr rtlCol="0" anchor="ctr"/>
            <a:lstStyle/>
            <a:p>
              <a:endParaRPr lang="en-US"/>
            </a:p>
          </p:txBody>
        </p:sp>
        <p:sp>
          <p:nvSpPr>
            <p:cNvPr id="77" name="Freeform 333">
              <a:extLst>
                <a:ext uri="{FF2B5EF4-FFF2-40B4-BE49-F238E27FC236}">
                  <a16:creationId xmlns:a16="http://schemas.microsoft.com/office/drawing/2014/main" id="{3E9A9940-02C2-9495-9052-91E20A3BBB01}"/>
                </a:ext>
              </a:extLst>
            </p:cNvPr>
            <p:cNvSpPr/>
            <p:nvPr/>
          </p:nvSpPr>
          <p:spPr>
            <a:xfrm>
              <a:off x="3322320" y="6064567"/>
              <a:ext cx="107632" cy="18097"/>
            </a:xfrm>
            <a:custGeom>
              <a:avLst/>
              <a:gdLst>
                <a:gd name="connsiteX0" fmla="*/ 68580 w 107632"/>
                <a:gd name="connsiteY0" fmla="*/ 0 h 18097"/>
                <a:gd name="connsiteX1" fmla="*/ 9525 w 107632"/>
                <a:gd name="connsiteY1" fmla="*/ 0 h 18097"/>
                <a:gd name="connsiteX2" fmla="*/ 0 w 107632"/>
                <a:gd name="connsiteY2" fmla="*/ 7620 h 18097"/>
                <a:gd name="connsiteX3" fmla="*/ 9525 w 107632"/>
                <a:gd name="connsiteY3" fmla="*/ 16193 h 18097"/>
                <a:gd name="connsiteX4" fmla="*/ 107632 w 107632"/>
                <a:gd name="connsiteY4" fmla="*/ 18097 h 18097"/>
                <a:gd name="connsiteX5" fmla="*/ 68580 w 107632"/>
                <a:gd name="connsiteY5"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 h="18097">
                  <a:moveTo>
                    <a:pt x="68580" y="0"/>
                  </a:moveTo>
                  <a:cubicBezTo>
                    <a:pt x="48577" y="0"/>
                    <a:pt x="29527" y="0"/>
                    <a:pt x="9525" y="0"/>
                  </a:cubicBezTo>
                  <a:cubicBezTo>
                    <a:pt x="3810" y="0"/>
                    <a:pt x="0" y="1905"/>
                    <a:pt x="0" y="7620"/>
                  </a:cubicBezTo>
                  <a:cubicBezTo>
                    <a:pt x="0" y="13335"/>
                    <a:pt x="3810" y="16193"/>
                    <a:pt x="9525" y="16193"/>
                  </a:cubicBezTo>
                  <a:cubicBezTo>
                    <a:pt x="41910" y="15240"/>
                    <a:pt x="74295" y="18097"/>
                    <a:pt x="107632" y="18097"/>
                  </a:cubicBezTo>
                  <a:cubicBezTo>
                    <a:pt x="95250" y="9525"/>
                    <a:pt x="83820" y="0"/>
                    <a:pt x="68580" y="0"/>
                  </a:cubicBezTo>
                  <a:close/>
                </a:path>
              </a:pathLst>
            </a:custGeom>
            <a:solidFill>
              <a:srgbClr val="000000"/>
            </a:solidFill>
            <a:ln w="9525" cap="flat">
              <a:noFill/>
              <a:prstDash val="solid"/>
              <a:miter/>
            </a:ln>
          </p:spPr>
          <p:txBody>
            <a:bodyPr rtlCol="0" anchor="ctr"/>
            <a:lstStyle/>
            <a:p>
              <a:endParaRPr lang="en-US"/>
            </a:p>
          </p:txBody>
        </p:sp>
        <p:sp>
          <p:nvSpPr>
            <p:cNvPr id="78" name="Freeform 334">
              <a:extLst>
                <a:ext uri="{FF2B5EF4-FFF2-40B4-BE49-F238E27FC236}">
                  <a16:creationId xmlns:a16="http://schemas.microsoft.com/office/drawing/2014/main" id="{36F5E117-5E10-F121-931E-2F197E1BAD67}"/>
                </a:ext>
              </a:extLst>
            </p:cNvPr>
            <p:cNvSpPr/>
            <p:nvPr/>
          </p:nvSpPr>
          <p:spPr>
            <a:xfrm>
              <a:off x="4930140" y="6038559"/>
              <a:ext cx="102869" cy="18723"/>
            </a:xfrm>
            <a:custGeom>
              <a:avLst/>
              <a:gdLst>
                <a:gd name="connsiteX0" fmla="*/ 81915 w 102869"/>
                <a:gd name="connsiteY0" fmla="*/ 291 h 18723"/>
                <a:gd name="connsiteX1" fmla="*/ 6667 w 102869"/>
                <a:gd name="connsiteY1" fmla="*/ 4101 h 18723"/>
                <a:gd name="connsiteX2" fmla="*/ 0 w 102869"/>
                <a:gd name="connsiteY2" fmla="*/ 9816 h 18723"/>
                <a:gd name="connsiteX3" fmla="*/ 9525 w 102869"/>
                <a:gd name="connsiteY3" fmla="*/ 18389 h 18723"/>
                <a:gd name="connsiteX4" fmla="*/ 102870 w 102869"/>
                <a:gd name="connsiteY4" fmla="*/ 9816 h 18723"/>
                <a:gd name="connsiteX5" fmla="*/ 81915 w 102869"/>
                <a:gd name="connsiteY5" fmla="*/ 29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9" h="18723">
                  <a:moveTo>
                    <a:pt x="81915" y="291"/>
                  </a:moveTo>
                  <a:cubicBezTo>
                    <a:pt x="56197" y="1243"/>
                    <a:pt x="31432" y="3148"/>
                    <a:pt x="6667" y="4101"/>
                  </a:cubicBezTo>
                  <a:cubicBezTo>
                    <a:pt x="2857" y="4101"/>
                    <a:pt x="0" y="6958"/>
                    <a:pt x="0" y="9816"/>
                  </a:cubicBezTo>
                  <a:cubicBezTo>
                    <a:pt x="0" y="16483"/>
                    <a:pt x="4763" y="17436"/>
                    <a:pt x="9525" y="18389"/>
                  </a:cubicBezTo>
                  <a:cubicBezTo>
                    <a:pt x="40005" y="20293"/>
                    <a:pt x="70485" y="13626"/>
                    <a:pt x="102870" y="9816"/>
                  </a:cubicBezTo>
                  <a:cubicBezTo>
                    <a:pt x="96202" y="291"/>
                    <a:pt x="87630" y="-661"/>
                    <a:pt x="81915" y="291"/>
                  </a:cubicBezTo>
                  <a:close/>
                </a:path>
              </a:pathLst>
            </a:custGeom>
            <a:solidFill>
              <a:srgbClr val="000000"/>
            </a:solidFill>
            <a:ln w="9525" cap="flat">
              <a:noFill/>
              <a:prstDash val="solid"/>
              <a:miter/>
            </a:ln>
          </p:spPr>
          <p:txBody>
            <a:bodyPr rtlCol="0" anchor="ctr"/>
            <a:lstStyle/>
            <a:p>
              <a:endParaRPr lang="en-US"/>
            </a:p>
          </p:txBody>
        </p:sp>
        <p:sp>
          <p:nvSpPr>
            <p:cNvPr id="79" name="Freeform 335">
              <a:extLst>
                <a:ext uri="{FF2B5EF4-FFF2-40B4-BE49-F238E27FC236}">
                  <a16:creationId xmlns:a16="http://schemas.microsoft.com/office/drawing/2014/main" id="{10E3DD1B-D66F-CA96-DE36-F6ACBCF82627}"/>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solidFill>
            <a:ln w="9525" cap="flat">
              <a:noFill/>
              <a:prstDash val="solid"/>
              <a:miter/>
            </a:ln>
          </p:spPr>
          <p:txBody>
            <a:bodyPr rtlCol="0" anchor="ctr"/>
            <a:lstStyle/>
            <a:p>
              <a:endParaRPr lang="en-US"/>
            </a:p>
          </p:txBody>
        </p:sp>
        <p:sp>
          <p:nvSpPr>
            <p:cNvPr id="80" name="Freeform 336">
              <a:extLst>
                <a:ext uri="{FF2B5EF4-FFF2-40B4-BE49-F238E27FC236}">
                  <a16:creationId xmlns:a16="http://schemas.microsoft.com/office/drawing/2014/main" id="{8892BA0C-8D94-B4D6-7D4D-04108A4F79CC}"/>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alpha val="48000"/>
              </a:srgbClr>
            </a:solidFill>
            <a:ln w="9525" cap="flat">
              <a:noFill/>
              <a:prstDash val="solid"/>
              <a:miter/>
            </a:ln>
          </p:spPr>
          <p:txBody>
            <a:bodyPr rtlCol="0" anchor="ctr"/>
            <a:lstStyle/>
            <a:p>
              <a:endParaRPr lang="en-US"/>
            </a:p>
          </p:txBody>
        </p:sp>
        <p:sp>
          <p:nvSpPr>
            <p:cNvPr id="81" name="Freeform 337">
              <a:extLst>
                <a:ext uri="{FF2B5EF4-FFF2-40B4-BE49-F238E27FC236}">
                  <a16:creationId xmlns:a16="http://schemas.microsoft.com/office/drawing/2014/main" id="{DF077731-5D41-F92C-0E65-08BF8E2BFBA2}"/>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solidFill>
            <a:ln w="9525" cap="flat">
              <a:noFill/>
              <a:prstDash val="solid"/>
              <a:miter/>
            </a:ln>
          </p:spPr>
          <p:txBody>
            <a:bodyPr rtlCol="0" anchor="ctr"/>
            <a:lstStyle/>
            <a:p>
              <a:endParaRPr lang="en-US"/>
            </a:p>
          </p:txBody>
        </p:sp>
        <p:sp>
          <p:nvSpPr>
            <p:cNvPr id="82" name="Freeform 338">
              <a:extLst>
                <a:ext uri="{FF2B5EF4-FFF2-40B4-BE49-F238E27FC236}">
                  <a16:creationId xmlns:a16="http://schemas.microsoft.com/office/drawing/2014/main" id="{56D6735F-FBF4-A40C-5563-F2CC4C610D10}"/>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alpha val="48000"/>
              </a:srgbClr>
            </a:solidFill>
            <a:ln w="9525" cap="flat">
              <a:noFill/>
              <a:prstDash val="solid"/>
              <a:miter/>
            </a:ln>
          </p:spPr>
          <p:txBody>
            <a:bodyPr rtlCol="0" anchor="ctr"/>
            <a:lstStyle/>
            <a:p>
              <a:endParaRPr lang="en-US"/>
            </a:p>
          </p:txBody>
        </p:sp>
        <p:sp>
          <p:nvSpPr>
            <p:cNvPr id="83" name="Freeform 339">
              <a:extLst>
                <a:ext uri="{FF2B5EF4-FFF2-40B4-BE49-F238E27FC236}">
                  <a16:creationId xmlns:a16="http://schemas.microsoft.com/office/drawing/2014/main" id="{CADA470A-DA2A-631B-FF49-EC78959F9523}"/>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solidFill>
            <a:ln w="9525" cap="flat">
              <a:noFill/>
              <a:prstDash val="solid"/>
              <a:miter/>
            </a:ln>
          </p:spPr>
          <p:txBody>
            <a:bodyPr rtlCol="0" anchor="ctr"/>
            <a:lstStyle/>
            <a:p>
              <a:endParaRPr lang="en-US"/>
            </a:p>
          </p:txBody>
        </p:sp>
        <p:sp>
          <p:nvSpPr>
            <p:cNvPr id="84" name="Freeform 340">
              <a:extLst>
                <a:ext uri="{FF2B5EF4-FFF2-40B4-BE49-F238E27FC236}">
                  <a16:creationId xmlns:a16="http://schemas.microsoft.com/office/drawing/2014/main" id="{714F7C7F-8D11-7CB3-355D-F22AB47BF41D}"/>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alpha val="48000"/>
              </a:srgbClr>
            </a:solidFill>
            <a:ln w="9525" cap="flat">
              <a:noFill/>
              <a:prstDash val="solid"/>
              <a:miter/>
            </a:ln>
          </p:spPr>
          <p:txBody>
            <a:bodyPr rtlCol="0" anchor="ctr"/>
            <a:lstStyle/>
            <a:p>
              <a:endParaRPr lang="en-US"/>
            </a:p>
          </p:txBody>
        </p:sp>
        <p:sp>
          <p:nvSpPr>
            <p:cNvPr id="85" name="Freeform 341">
              <a:extLst>
                <a:ext uri="{FF2B5EF4-FFF2-40B4-BE49-F238E27FC236}">
                  <a16:creationId xmlns:a16="http://schemas.microsoft.com/office/drawing/2014/main" id="{7F7D8B7B-B9E1-C512-2E96-AC015F7F267A}"/>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solidFill>
            <a:ln w="9525" cap="flat">
              <a:noFill/>
              <a:prstDash val="solid"/>
              <a:miter/>
            </a:ln>
          </p:spPr>
          <p:txBody>
            <a:bodyPr rtlCol="0" anchor="ctr"/>
            <a:lstStyle/>
            <a:p>
              <a:endParaRPr lang="en-US"/>
            </a:p>
          </p:txBody>
        </p:sp>
        <p:sp>
          <p:nvSpPr>
            <p:cNvPr id="86" name="Freeform 342">
              <a:extLst>
                <a:ext uri="{FF2B5EF4-FFF2-40B4-BE49-F238E27FC236}">
                  <a16:creationId xmlns:a16="http://schemas.microsoft.com/office/drawing/2014/main" id="{E0C38C88-67D7-37C5-51C4-5A7074A61D3B}"/>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alpha val="48000"/>
              </a:srgbClr>
            </a:solidFill>
            <a:ln w="9525" cap="flat">
              <a:noFill/>
              <a:prstDash val="solid"/>
              <a:miter/>
            </a:ln>
          </p:spPr>
          <p:txBody>
            <a:bodyPr rtlCol="0" anchor="ctr"/>
            <a:lstStyle/>
            <a:p>
              <a:endParaRPr lang="en-US"/>
            </a:p>
          </p:txBody>
        </p:sp>
        <p:sp>
          <p:nvSpPr>
            <p:cNvPr id="87" name="Freeform 343">
              <a:extLst>
                <a:ext uri="{FF2B5EF4-FFF2-40B4-BE49-F238E27FC236}">
                  <a16:creationId xmlns:a16="http://schemas.microsoft.com/office/drawing/2014/main" id="{508A3512-D465-A498-C7E6-2308EC791CF3}"/>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88" name="Freeform 344">
              <a:extLst>
                <a:ext uri="{FF2B5EF4-FFF2-40B4-BE49-F238E27FC236}">
                  <a16:creationId xmlns:a16="http://schemas.microsoft.com/office/drawing/2014/main" id="{F0D61562-EFA8-45BF-FF0E-340ADC3B0FAF}"/>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89" name="Freeform 345">
              <a:extLst>
                <a:ext uri="{FF2B5EF4-FFF2-40B4-BE49-F238E27FC236}">
                  <a16:creationId xmlns:a16="http://schemas.microsoft.com/office/drawing/2014/main" id="{3C6D6D5F-2046-2D35-92A8-14469A0DA4F8}"/>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solidFill>
            <a:ln w="9525" cap="flat">
              <a:noFill/>
              <a:prstDash val="solid"/>
              <a:miter/>
            </a:ln>
          </p:spPr>
          <p:txBody>
            <a:bodyPr rtlCol="0" anchor="ctr"/>
            <a:lstStyle/>
            <a:p>
              <a:endParaRPr lang="en-US"/>
            </a:p>
          </p:txBody>
        </p:sp>
        <p:sp>
          <p:nvSpPr>
            <p:cNvPr id="90" name="Freeform 346">
              <a:extLst>
                <a:ext uri="{FF2B5EF4-FFF2-40B4-BE49-F238E27FC236}">
                  <a16:creationId xmlns:a16="http://schemas.microsoft.com/office/drawing/2014/main" id="{99360656-9F8E-0B04-BE30-DEBDB2D2E48D}"/>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1" name="Freeform 347">
              <a:extLst>
                <a:ext uri="{FF2B5EF4-FFF2-40B4-BE49-F238E27FC236}">
                  <a16:creationId xmlns:a16="http://schemas.microsoft.com/office/drawing/2014/main" id="{BA2CB00C-94FC-E111-3CA4-C3729391808D}"/>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solidFill>
            <a:ln w="9525" cap="flat">
              <a:noFill/>
              <a:prstDash val="solid"/>
              <a:miter/>
            </a:ln>
          </p:spPr>
          <p:txBody>
            <a:bodyPr rtlCol="0" anchor="ctr"/>
            <a:lstStyle/>
            <a:p>
              <a:endParaRPr lang="en-US"/>
            </a:p>
          </p:txBody>
        </p:sp>
        <p:sp>
          <p:nvSpPr>
            <p:cNvPr id="92" name="Freeform 348">
              <a:extLst>
                <a:ext uri="{FF2B5EF4-FFF2-40B4-BE49-F238E27FC236}">
                  <a16:creationId xmlns:a16="http://schemas.microsoft.com/office/drawing/2014/main" id="{005624DD-B3F5-7875-F8E0-FA531D4B1082}"/>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alpha val="48000"/>
              </a:srgbClr>
            </a:solidFill>
            <a:ln w="9525" cap="flat">
              <a:noFill/>
              <a:prstDash val="solid"/>
              <a:miter/>
            </a:ln>
          </p:spPr>
          <p:txBody>
            <a:bodyPr rtlCol="0" anchor="ctr"/>
            <a:lstStyle/>
            <a:p>
              <a:endParaRPr lang="en-US"/>
            </a:p>
          </p:txBody>
        </p:sp>
        <p:sp>
          <p:nvSpPr>
            <p:cNvPr id="93" name="Freeform 349">
              <a:extLst>
                <a:ext uri="{FF2B5EF4-FFF2-40B4-BE49-F238E27FC236}">
                  <a16:creationId xmlns:a16="http://schemas.microsoft.com/office/drawing/2014/main" id="{E974B790-8EBD-9D2B-BBCC-974758466478}"/>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000000"/>
            </a:solidFill>
            <a:ln w="9525" cap="flat">
              <a:noFill/>
              <a:prstDash val="solid"/>
              <a:miter/>
            </a:ln>
          </p:spPr>
          <p:txBody>
            <a:bodyPr rtlCol="0" anchor="ctr"/>
            <a:lstStyle/>
            <a:p>
              <a:endParaRPr lang="en-US"/>
            </a:p>
          </p:txBody>
        </p:sp>
        <p:sp>
          <p:nvSpPr>
            <p:cNvPr id="94" name="Freeform 350">
              <a:extLst>
                <a:ext uri="{FF2B5EF4-FFF2-40B4-BE49-F238E27FC236}">
                  <a16:creationId xmlns:a16="http://schemas.microsoft.com/office/drawing/2014/main" id="{9FEFDD4F-E3D0-7711-DDF5-8B1320B737C6}"/>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FFFFFF">
                <a:alpha val="48000"/>
              </a:srgbClr>
            </a:solidFill>
            <a:ln w="9525" cap="flat">
              <a:noFill/>
              <a:prstDash val="solid"/>
              <a:miter/>
            </a:ln>
          </p:spPr>
          <p:txBody>
            <a:bodyPr rtlCol="0" anchor="ctr"/>
            <a:lstStyle/>
            <a:p>
              <a:endParaRPr lang="en-US"/>
            </a:p>
          </p:txBody>
        </p:sp>
        <p:sp>
          <p:nvSpPr>
            <p:cNvPr id="95" name="Freeform 351">
              <a:extLst>
                <a:ext uri="{FF2B5EF4-FFF2-40B4-BE49-F238E27FC236}">
                  <a16:creationId xmlns:a16="http://schemas.microsoft.com/office/drawing/2014/main" id="{9411151E-1EF1-F48F-9440-F91C602B76EE}"/>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96" name="Freeform 352">
              <a:extLst>
                <a:ext uri="{FF2B5EF4-FFF2-40B4-BE49-F238E27FC236}">
                  <a16:creationId xmlns:a16="http://schemas.microsoft.com/office/drawing/2014/main" id="{5D8ABC5F-9913-4AE2-53BA-E76E83EB3955}"/>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8" name="Freeform 353">
              <a:extLst>
                <a:ext uri="{FF2B5EF4-FFF2-40B4-BE49-F238E27FC236}">
                  <a16:creationId xmlns:a16="http://schemas.microsoft.com/office/drawing/2014/main" id="{813DCEA6-D38F-F234-0247-F3D10CFE1B38}"/>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99" name="Freeform 354">
              <a:extLst>
                <a:ext uri="{FF2B5EF4-FFF2-40B4-BE49-F238E27FC236}">
                  <a16:creationId xmlns:a16="http://schemas.microsoft.com/office/drawing/2014/main" id="{376F5139-7382-9A24-34F3-A77FBCB2AD9B}"/>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0" name="Freeform 355">
              <a:extLst>
                <a:ext uri="{FF2B5EF4-FFF2-40B4-BE49-F238E27FC236}">
                  <a16:creationId xmlns:a16="http://schemas.microsoft.com/office/drawing/2014/main" id="{B61C8DFA-5474-3EDC-669D-837B3816FF41}"/>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01" name="Freeform 356">
              <a:extLst>
                <a:ext uri="{FF2B5EF4-FFF2-40B4-BE49-F238E27FC236}">
                  <a16:creationId xmlns:a16="http://schemas.microsoft.com/office/drawing/2014/main" id="{2BB8FBFF-B7A6-5BD8-FBC8-B7C12428188D}"/>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2" name="Freeform 357">
              <a:extLst>
                <a:ext uri="{FF2B5EF4-FFF2-40B4-BE49-F238E27FC236}">
                  <a16:creationId xmlns:a16="http://schemas.microsoft.com/office/drawing/2014/main" id="{95B2D1F5-C8AD-E794-522B-80ABB0C24942}"/>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3" name="Freeform 358">
              <a:extLst>
                <a:ext uri="{FF2B5EF4-FFF2-40B4-BE49-F238E27FC236}">
                  <a16:creationId xmlns:a16="http://schemas.microsoft.com/office/drawing/2014/main" id="{4D58AA63-2BB2-48E2-05A9-8C51B4B709F4}"/>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4" name="Freeform 359">
              <a:extLst>
                <a:ext uri="{FF2B5EF4-FFF2-40B4-BE49-F238E27FC236}">
                  <a16:creationId xmlns:a16="http://schemas.microsoft.com/office/drawing/2014/main" id="{70193246-550C-D5D3-6B03-4CC8F41BEFCC}"/>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000000"/>
            </a:solidFill>
            <a:ln w="9525" cap="flat">
              <a:noFill/>
              <a:prstDash val="solid"/>
              <a:miter/>
            </a:ln>
          </p:spPr>
          <p:txBody>
            <a:bodyPr rtlCol="0" anchor="ctr"/>
            <a:lstStyle/>
            <a:p>
              <a:endParaRPr lang="en-US"/>
            </a:p>
          </p:txBody>
        </p:sp>
        <p:sp>
          <p:nvSpPr>
            <p:cNvPr id="105" name="Freeform 360">
              <a:extLst>
                <a:ext uri="{FF2B5EF4-FFF2-40B4-BE49-F238E27FC236}">
                  <a16:creationId xmlns:a16="http://schemas.microsoft.com/office/drawing/2014/main" id="{7A962DEA-8703-1049-C530-1B59747BB45C}"/>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6" name="Freeform 361">
              <a:extLst>
                <a:ext uri="{FF2B5EF4-FFF2-40B4-BE49-F238E27FC236}">
                  <a16:creationId xmlns:a16="http://schemas.microsoft.com/office/drawing/2014/main" id="{2EDC78BF-BCCB-8A12-2291-931987F0ABD9}"/>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000000"/>
            </a:solidFill>
            <a:ln w="9525" cap="flat">
              <a:noFill/>
              <a:prstDash val="solid"/>
              <a:miter/>
            </a:ln>
          </p:spPr>
          <p:txBody>
            <a:bodyPr rtlCol="0" anchor="ctr"/>
            <a:lstStyle/>
            <a:p>
              <a:endParaRPr lang="en-US"/>
            </a:p>
          </p:txBody>
        </p:sp>
        <p:sp>
          <p:nvSpPr>
            <p:cNvPr id="107" name="Freeform 362">
              <a:extLst>
                <a:ext uri="{FF2B5EF4-FFF2-40B4-BE49-F238E27FC236}">
                  <a16:creationId xmlns:a16="http://schemas.microsoft.com/office/drawing/2014/main" id="{0322213F-A07F-3AAE-7049-247BCD27D24A}"/>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FFFFFF">
                <a:alpha val="48000"/>
              </a:srgbClr>
            </a:solidFill>
            <a:ln w="9525" cap="flat">
              <a:noFill/>
              <a:prstDash val="solid"/>
              <a:miter/>
            </a:ln>
          </p:spPr>
          <p:txBody>
            <a:bodyPr rtlCol="0" anchor="ctr"/>
            <a:lstStyle/>
            <a:p>
              <a:endParaRPr lang="en-US"/>
            </a:p>
          </p:txBody>
        </p:sp>
        <p:sp>
          <p:nvSpPr>
            <p:cNvPr id="108" name="Freeform 363">
              <a:extLst>
                <a:ext uri="{FF2B5EF4-FFF2-40B4-BE49-F238E27FC236}">
                  <a16:creationId xmlns:a16="http://schemas.microsoft.com/office/drawing/2014/main" id="{E600EF67-4B01-813A-C8F5-E5CDC2DFB259}"/>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09" name="Freeform 364">
              <a:extLst>
                <a:ext uri="{FF2B5EF4-FFF2-40B4-BE49-F238E27FC236}">
                  <a16:creationId xmlns:a16="http://schemas.microsoft.com/office/drawing/2014/main" id="{26311E1B-5498-9DD7-90C6-7CA66C97F675}"/>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0" name="Freeform 365">
              <a:extLst>
                <a:ext uri="{FF2B5EF4-FFF2-40B4-BE49-F238E27FC236}">
                  <a16:creationId xmlns:a16="http://schemas.microsoft.com/office/drawing/2014/main" id="{FD29B096-8EA7-EC0E-064E-0236AA15807E}"/>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1" name="Freeform 366">
              <a:extLst>
                <a:ext uri="{FF2B5EF4-FFF2-40B4-BE49-F238E27FC236}">
                  <a16:creationId xmlns:a16="http://schemas.microsoft.com/office/drawing/2014/main" id="{8C07403F-7C99-09F9-2394-2D545ABCC631}"/>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2" name="Freeform 367">
              <a:extLst>
                <a:ext uri="{FF2B5EF4-FFF2-40B4-BE49-F238E27FC236}">
                  <a16:creationId xmlns:a16="http://schemas.microsoft.com/office/drawing/2014/main" id="{D7602A8E-9723-3F42-0D11-29A56FBD7973}"/>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13" name="Freeform 368">
              <a:extLst>
                <a:ext uri="{FF2B5EF4-FFF2-40B4-BE49-F238E27FC236}">
                  <a16:creationId xmlns:a16="http://schemas.microsoft.com/office/drawing/2014/main" id="{C8FD63F1-1578-1EE4-543A-38A160A6D16E}"/>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4" name="Freeform 369">
              <a:extLst>
                <a:ext uri="{FF2B5EF4-FFF2-40B4-BE49-F238E27FC236}">
                  <a16:creationId xmlns:a16="http://schemas.microsoft.com/office/drawing/2014/main" id="{91A664AB-0AE9-F602-CA67-1E318FA397B9}"/>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5" name="Freeform 370">
              <a:extLst>
                <a:ext uri="{FF2B5EF4-FFF2-40B4-BE49-F238E27FC236}">
                  <a16:creationId xmlns:a16="http://schemas.microsoft.com/office/drawing/2014/main" id="{4D2D0F1C-433A-0D32-693B-D744ABB9BA6A}"/>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6" name="Freeform 371">
              <a:extLst>
                <a:ext uri="{FF2B5EF4-FFF2-40B4-BE49-F238E27FC236}">
                  <a16:creationId xmlns:a16="http://schemas.microsoft.com/office/drawing/2014/main" id="{80296E1B-4D26-C72C-C49E-364772C09C01}"/>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000000"/>
            </a:solidFill>
            <a:ln w="9525" cap="flat">
              <a:noFill/>
              <a:prstDash val="solid"/>
              <a:miter/>
            </a:ln>
          </p:spPr>
          <p:txBody>
            <a:bodyPr rtlCol="0" anchor="ctr"/>
            <a:lstStyle/>
            <a:p>
              <a:endParaRPr lang="en-US"/>
            </a:p>
          </p:txBody>
        </p:sp>
        <p:sp>
          <p:nvSpPr>
            <p:cNvPr id="117" name="Freeform 372">
              <a:extLst>
                <a:ext uri="{FF2B5EF4-FFF2-40B4-BE49-F238E27FC236}">
                  <a16:creationId xmlns:a16="http://schemas.microsoft.com/office/drawing/2014/main" id="{615F9EF4-3AC9-1F1C-528A-943566018ADD}"/>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8" name="Freeform 373">
              <a:extLst>
                <a:ext uri="{FF2B5EF4-FFF2-40B4-BE49-F238E27FC236}">
                  <a16:creationId xmlns:a16="http://schemas.microsoft.com/office/drawing/2014/main" id="{E2052E17-22E4-32A3-5631-48DC2AD24FC4}"/>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000000"/>
            </a:solidFill>
            <a:ln w="9525" cap="flat">
              <a:noFill/>
              <a:prstDash val="solid"/>
              <a:miter/>
            </a:ln>
          </p:spPr>
          <p:txBody>
            <a:bodyPr rtlCol="0" anchor="ctr"/>
            <a:lstStyle/>
            <a:p>
              <a:endParaRPr lang="en-US"/>
            </a:p>
          </p:txBody>
        </p:sp>
        <p:sp>
          <p:nvSpPr>
            <p:cNvPr id="119" name="Freeform 374">
              <a:extLst>
                <a:ext uri="{FF2B5EF4-FFF2-40B4-BE49-F238E27FC236}">
                  <a16:creationId xmlns:a16="http://schemas.microsoft.com/office/drawing/2014/main" id="{D45D9B33-6A3C-4E60-C8D9-04F47F774AF2}"/>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0" name="Freeform 375">
              <a:extLst>
                <a:ext uri="{FF2B5EF4-FFF2-40B4-BE49-F238E27FC236}">
                  <a16:creationId xmlns:a16="http://schemas.microsoft.com/office/drawing/2014/main" id="{4BA1750B-3CA2-8897-3D68-F06DF98B5822}"/>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21" name="Freeform 376">
              <a:extLst>
                <a:ext uri="{FF2B5EF4-FFF2-40B4-BE49-F238E27FC236}">
                  <a16:creationId xmlns:a16="http://schemas.microsoft.com/office/drawing/2014/main" id="{D3096505-6B92-6136-6A74-A2694634AB69}"/>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22" name="Freeform 377">
              <a:extLst>
                <a:ext uri="{FF2B5EF4-FFF2-40B4-BE49-F238E27FC236}">
                  <a16:creationId xmlns:a16="http://schemas.microsoft.com/office/drawing/2014/main" id="{B1BE536E-EAD9-CA8E-561F-42B2DFC8922B}"/>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3" name="Freeform 378">
              <a:extLst>
                <a:ext uri="{FF2B5EF4-FFF2-40B4-BE49-F238E27FC236}">
                  <a16:creationId xmlns:a16="http://schemas.microsoft.com/office/drawing/2014/main" id="{A4A34ED4-3BF4-E991-3246-3C1B5DBD92FC}"/>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4" name="Freeform 379">
              <a:extLst>
                <a:ext uri="{FF2B5EF4-FFF2-40B4-BE49-F238E27FC236}">
                  <a16:creationId xmlns:a16="http://schemas.microsoft.com/office/drawing/2014/main" id="{C9163625-1240-2C2A-C7E0-B300AA1D1DB6}"/>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25" name="Freeform 380">
              <a:extLst>
                <a:ext uri="{FF2B5EF4-FFF2-40B4-BE49-F238E27FC236}">
                  <a16:creationId xmlns:a16="http://schemas.microsoft.com/office/drawing/2014/main" id="{CEDD5B8F-0679-1A65-CDB8-40CCC7E1B916}"/>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6" name="Freeform 381">
              <a:extLst>
                <a:ext uri="{FF2B5EF4-FFF2-40B4-BE49-F238E27FC236}">
                  <a16:creationId xmlns:a16="http://schemas.microsoft.com/office/drawing/2014/main" id="{626F2D47-3E8C-021B-A7D6-59AE9A38592C}"/>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7" name="Freeform 382">
              <a:extLst>
                <a:ext uri="{FF2B5EF4-FFF2-40B4-BE49-F238E27FC236}">
                  <a16:creationId xmlns:a16="http://schemas.microsoft.com/office/drawing/2014/main" id="{631798BD-F916-D9D2-99CD-31ECE4502812}"/>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8" name="Freeform 383">
              <a:extLst>
                <a:ext uri="{FF2B5EF4-FFF2-40B4-BE49-F238E27FC236}">
                  <a16:creationId xmlns:a16="http://schemas.microsoft.com/office/drawing/2014/main" id="{CD157FD4-EFAF-DA9C-047C-DDE15E697DEF}"/>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000000"/>
            </a:solidFill>
            <a:ln w="9525" cap="flat">
              <a:noFill/>
              <a:prstDash val="solid"/>
              <a:miter/>
            </a:ln>
          </p:spPr>
          <p:txBody>
            <a:bodyPr rtlCol="0" anchor="ctr"/>
            <a:lstStyle/>
            <a:p>
              <a:endParaRPr lang="en-US"/>
            </a:p>
          </p:txBody>
        </p:sp>
        <p:sp>
          <p:nvSpPr>
            <p:cNvPr id="129" name="Freeform 384">
              <a:extLst>
                <a:ext uri="{FF2B5EF4-FFF2-40B4-BE49-F238E27FC236}">
                  <a16:creationId xmlns:a16="http://schemas.microsoft.com/office/drawing/2014/main" id="{3C10D553-4409-86FA-4050-633E103FFA95}"/>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0" name="Freeform 385">
              <a:extLst>
                <a:ext uri="{FF2B5EF4-FFF2-40B4-BE49-F238E27FC236}">
                  <a16:creationId xmlns:a16="http://schemas.microsoft.com/office/drawing/2014/main" id="{DCB125CF-84ED-1F07-DB72-63BE87B3EF13}"/>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000000"/>
            </a:solidFill>
            <a:ln w="9525" cap="flat">
              <a:noFill/>
              <a:prstDash val="solid"/>
              <a:miter/>
            </a:ln>
          </p:spPr>
          <p:txBody>
            <a:bodyPr rtlCol="0" anchor="ctr"/>
            <a:lstStyle/>
            <a:p>
              <a:endParaRPr lang="en-US"/>
            </a:p>
          </p:txBody>
        </p:sp>
        <p:sp>
          <p:nvSpPr>
            <p:cNvPr id="131" name="Freeform 386">
              <a:extLst>
                <a:ext uri="{FF2B5EF4-FFF2-40B4-BE49-F238E27FC236}">
                  <a16:creationId xmlns:a16="http://schemas.microsoft.com/office/drawing/2014/main" id="{4C2C23AF-B738-EDC6-EC1F-78424F2FBFA7}"/>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2" name="Freeform 387">
              <a:extLst>
                <a:ext uri="{FF2B5EF4-FFF2-40B4-BE49-F238E27FC236}">
                  <a16:creationId xmlns:a16="http://schemas.microsoft.com/office/drawing/2014/main" id="{856D0F5E-2EC2-8845-D2EA-B1D6A397FA85}"/>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000000"/>
            </a:solidFill>
            <a:ln w="9525" cap="flat">
              <a:noFill/>
              <a:prstDash val="solid"/>
              <a:miter/>
            </a:ln>
          </p:spPr>
          <p:txBody>
            <a:bodyPr rtlCol="0" anchor="ctr"/>
            <a:lstStyle/>
            <a:p>
              <a:endParaRPr lang="en-US"/>
            </a:p>
          </p:txBody>
        </p:sp>
        <p:sp>
          <p:nvSpPr>
            <p:cNvPr id="133" name="Freeform 388">
              <a:extLst>
                <a:ext uri="{FF2B5EF4-FFF2-40B4-BE49-F238E27FC236}">
                  <a16:creationId xmlns:a16="http://schemas.microsoft.com/office/drawing/2014/main" id="{10E9B082-AE30-E65A-C6AD-67055663B0D1}"/>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FFFFFF">
                <a:alpha val="48000"/>
              </a:srgbClr>
            </a:solidFill>
            <a:ln w="9525" cap="flat">
              <a:noFill/>
              <a:prstDash val="solid"/>
              <a:miter/>
            </a:ln>
          </p:spPr>
          <p:txBody>
            <a:bodyPr rtlCol="0" anchor="ctr"/>
            <a:lstStyle/>
            <a:p>
              <a:endParaRPr lang="en-US"/>
            </a:p>
          </p:txBody>
        </p:sp>
        <p:sp>
          <p:nvSpPr>
            <p:cNvPr id="134" name="Freeform 389">
              <a:extLst>
                <a:ext uri="{FF2B5EF4-FFF2-40B4-BE49-F238E27FC236}">
                  <a16:creationId xmlns:a16="http://schemas.microsoft.com/office/drawing/2014/main" id="{FF0EB843-A13D-EE0B-3C13-14ECD09A1DFC}"/>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000000"/>
            </a:solidFill>
            <a:ln w="9525" cap="flat">
              <a:noFill/>
              <a:prstDash val="solid"/>
              <a:miter/>
            </a:ln>
          </p:spPr>
          <p:txBody>
            <a:bodyPr rtlCol="0" anchor="ctr"/>
            <a:lstStyle/>
            <a:p>
              <a:endParaRPr lang="en-US"/>
            </a:p>
          </p:txBody>
        </p:sp>
        <p:sp>
          <p:nvSpPr>
            <p:cNvPr id="135" name="Freeform 390">
              <a:extLst>
                <a:ext uri="{FF2B5EF4-FFF2-40B4-BE49-F238E27FC236}">
                  <a16:creationId xmlns:a16="http://schemas.microsoft.com/office/drawing/2014/main" id="{ADB006A0-BA11-043A-616A-09569DDC039D}"/>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FFFFFF">
                <a:alpha val="48000"/>
              </a:srgbClr>
            </a:solidFill>
            <a:ln w="9525" cap="flat">
              <a:noFill/>
              <a:prstDash val="solid"/>
              <a:miter/>
            </a:ln>
          </p:spPr>
          <p:txBody>
            <a:bodyPr rtlCol="0" anchor="ctr"/>
            <a:lstStyle/>
            <a:p>
              <a:endParaRPr lang="en-US"/>
            </a:p>
          </p:txBody>
        </p:sp>
        <p:sp>
          <p:nvSpPr>
            <p:cNvPr id="136" name="Freeform 391">
              <a:extLst>
                <a:ext uri="{FF2B5EF4-FFF2-40B4-BE49-F238E27FC236}">
                  <a16:creationId xmlns:a16="http://schemas.microsoft.com/office/drawing/2014/main" id="{35F069FA-632B-246C-A007-4B9822D736F1}"/>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000000"/>
            </a:solidFill>
            <a:ln w="9525" cap="flat">
              <a:noFill/>
              <a:prstDash val="solid"/>
              <a:miter/>
            </a:ln>
          </p:spPr>
          <p:txBody>
            <a:bodyPr rtlCol="0" anchor="ctr"/>
            <a:lstStyle/>
            <a:p>
              <a:endParaRPr lang="en-US"/>
            </a:p>
          </p:txBody>
        </p:sp>
        <p:sp>
          <p:nvSpPr>
            <p:cNvPr id="137" name="Freeform 392">
              <a:extLst>
                <a:ext uri="{FF2B5EF4-FFF2-40B4-BE49-F238E27FC236}">
                  <a16:creationId xmlns:a16="http://schemas.microsoft.com/office/drawing/2014/main" id="{C4CA90A9-944B-7BA7-F51A-E8F688606A36}"/>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38" name="Freeform 393">
              <a:extLst>
                <a:ext uri="{FF2B5EF4-FFF2-40B4-BE49-F238E27FC236}">
                  <a16:creationId xmlns:a16="http://schemas.microsoft.com/office/drawing/2014/main" id="{A2C50E5B-1D2B-2691-B831-77C33CBC2FC5}"/>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000000"/>
            </a:solidFill>
            <a:ln w="9525" cap="flat">
              <a:noFill/>
              <a:prstDash val="solid"/>
              <a:miter/>
            </a:ln>
          </p:spPr>
          <p:txBody>
            <a:bodyPr rtlCol="0" anchor="ctr"/>
            <a:lstStyle/>
            <a:p>
              <a:endParaRPr lang="en-US"/>
            </a:p>
          </p:txBody>
        </p:sp>
        <p:sp>
          <p:nvSpPr>
            <p:cNvPr id="139" name="Freeform 394">
              <a:extLst>
                <a:ext uri="{FF2B5EF4-FFF2-40B4-BE49-F238E27FC236}">
                  <a16:creationId xmlns:a16="http://schemas.microsoft.com/office/drawing/2014/main" id="{E7B9A113-6C5F-794E-5AFB-596344E9DAF0}"/>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0" name="Freeform 395">
              <a:extLst>
                <a:ext uri="{FF2B5EF4-FFF2-40B4-BE49-F238E27FC236}">
                  <a16:creationId xmlns:a16="http://schemas.microsoft.com/office/drawing/2014/main" id="{C33BCA35-E371-DF0C-7241-198ECF3C4357}"/>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41" name="Freeform 396">
              <a:extLst>
                <a:ext uri="{FF2B5EF4-FFF2-40B4-BE49-F238E27FC236}">
                  <a16:creationId xmlns:a16="http://schemas.microsoft.com/office/drawing/2014/main" id="{E56BCCB1-7091-0C29-1682-F2D155CE258E}"/>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2" name="Freeform 397">
              <a:extLst>
                <a:ext uri="{FF2B5EF4-FFF2-40B4-BE49-F238E27FC236}">
                  <a16:creationId xmlns:a16="http://schemas.microsoft.com/office/drawing/2014/main" id="{3CFEF2E0-2263-4834-CBFA-F8431873763D}"/>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3" name="Freeform 398">
              <a:extLst>
                <a:ext uri="{FF2B5EF4-FFF2-40B4-BE49-F238E27FC236}">
                  <a16:creationId xmlns:a16="http://schemas.microsoft.com/office/drawing/2014/main" id="{FA8D4A92-DB2A-3BCC-B70B-D9FB26FFDDA7}"/>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4" name="Freeform 399">
              <a:extLst>
                <a:ext uri="{FF2B5EF4-FFF2-40B4-BE49-F238E27FC236}">
                  <a16:creationId xmlns:a16="http://schemas.microsoft.com/office/drawing/2014/main" id="{1922E919-FACA-20FE-0921-79FCE8F11EDF}"/>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000000"/>
            </a:solidFill>
            <a:ln w="9525" cap="flat">
              <a:noFill/>
              <a:prstDash val="solid"/>
              <a:miter/>
            </a:ln>
          </p:spPr>
          <p:txBody>
            <a:bodyPr rtlCol="0" anchor="ctr"/>
            <a:lstStyle/>
            <a:p>
              <a:endParaRPr lang="en-US"/>
            </a:p>
          </p:txBody>
        </p:sp>
        <p:sp>
          <p:nvSpPr>
            <p:cNvPr id="145" name="Freeform 400">
              <a:extLst>
                <a:ext uri="{FF2B5EF4-FFF2-40B4-BE49-F238E27FC236}">
                  <a16:creationId xmlns:a16="http://schemas.microsoft.com/office/drawing/2014/main" id="{8C1FD6C9-DE5D-58D2-06C4-64CA54C95F61}"/>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6" name="Freeform 401">
              <a:extLst>
                <a:ext uri="{FF2B5EF4-FFF2-40B4-BE49-F238E27FC236}">
                  <a16:creationId xmlns:a16="http://schemas.microsoft.com/office/drawing/2014/main" id="{6DC64B34-606A-C31B-B15F-1504D8352BD3}"/>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47" name="Freeform 402">
              <a:extLst>
                <a:ext uri="{FF2B5EF4-FFF2-40B4-BE49-F238E27FC236}">
                  <a16:creationId xmlns:a16="http://schemas.microsoft.com/office/drawing/2014/main" id="{C38D9A86-7D06-53B6-414E-DE80C62CA0F2}"/>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8" name="Freeform 403">
              <a:extLst>
                <a:ext uri="{FF2B5EF4-FFF2-40B4-BE49-F238E27FC236}">
                  <a16:creationId xmlns:a16="http://schemas.microsoft.com/office/drawing/2014/main" id="{EE10785B-3D4C-FB20-03CC-B83A0367D835}"/>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9" name="Freeform 404">
              <a:extLst>
                <a:ext uri="{FF2B5EF4-FFF2-40B4-BE49-F238E27FC236}">
                  <a16:creationId xmlns:a16="http://schemas.microsoft.com/office/drawing/2014/main" id="{EFA5F25B-C8E8-D3D6-9518-AF226F598509}"/>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0" name="Freeform 405">
              <a:extLst>
                <a:ext uri="{FF2B5EF4-FFF2-40B4-BE49-F238E27FC236}">
                  <a16:creationId xmlns:a16="http://schemas.microsoft.com/office/drawing/2014/main" id="{A1AE7BCE-AFF5-1AEB-BC24-88479F7AAE5E}"/>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51" name="Freeform 406">
              <a:extLst>
                <a:ext uri="{FF2B5EF4-FFF2-40B4-BE49-F238E27FC236}">
                  <a16:creationId xmlns:a16="http://schemas.microsoft.com/office/drawing/2014/main" id="{94211AA6-E681-7616-D982-B58FB74679E7}"/>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2" name="Freeform 407">
              <a:extLst>
                <a:ext uri="{FF2B5EF4-FFF2-40B4-BE49-F238E27FC236}">
                  <a16:creationId xmlns:a16="http://schemas.microsoft.com/office/drawing/2014/main" id="{300C4A14-F074-DDDF-95A6-4666C1E8A8EF}"/>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000000"/>
            </a:solidFill>
            <a:ln w="9525" cap="flat">
              <a:noFill/>
              <a:prstDash val="solid"/>
              <a:miter/>
            </a:ln>
          </p:spPr>
          <p:txBody>
            <a:bodyPr rtlCol="0" anchor="ctr"/>
            <a:lstStyle/>
            <a:p>
              <a:endParaRPr lang="en-US"/>
            </a:p>
          </p:txBody>
        </p:sp>
        <p:sp>
          <p:nvSpPr>
            <p:cNvPr id="153" name="Freeform 408">
              <a:extLst>
                <a:ext uri="{FF2B5EF4-FFF2-40B4-BE49-F238E27FC236}">
                  <a16:creationId xmlns:a16="http://schemas.microsoft.com/office/drawing/2014/main" id="{0529D750-8965-3382-8A71-BA1C47206D8A}"/>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4" name="Freeform 409">
              <a:extLst>
                <a:ext uri="{FF2B5EF4-FFF2-40B4-BE49-F238E27FC236}">
                  <a16:creationId xmlns:a16="http://schemas.microsoft.com/office/drawing/2014/main" id="{8AE4EA84-409B-E6CE-849C-5CD30A18E741}"/>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000000"/>
            </a:solidFill>
            <a:ln w="9525" cap="flat">
              <a:noFill/>
              <a:prstDash val="solid"/>
              <a:miter/>
            </a:ln>
          </p:spPr>
          <p:txBody>
            <a:bodyPr rtlCol="0" anchor="ctr"/>
            <a:lstStyle/>
            <a:p>
              <a:endParaRPr lang="en-US"/>
            </a:p>
          </p:txBody>
        </p:sp>
        <p:sp>
          <p:nvSpPr>
            <p:cNvPr id="155" name="Freeform 410">
              <a:extLst>
                <a:ext uri="{FF2B5EF4-FFF2-40B4-BE49-F238E27FC236}">
                  <a16:creationId xmlns:a16="http://schemas.microsoft.com/office/drawing/2014/main" id="{130235DA-95B9-1E85-F222-DA31FF21DDC0}"/>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6" name="Freeform 411">
              <a:extLst>
                <a:ext uri="{FF2B5EF4-FFF2-40B4-BE49-F238E27FC236}">
                  <a16:creationId xmlns:a16="http://schemas.microsoft.com/office/drawing/2014/main" id="{B1124207-9EC8-75E8-6E90-B8FA590EB6B6}"/>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57" name="Freeform 412">
              <a:extLst>
                <a:ext uri="{FF2B5EF4-FFF2-40B4-BE49-F238E27FC236}">
                  <a16:creationId xmlns:a16="http://schemas.microsoft.com/office/drawing/2014/main" id="{C7DD180B-4515-6415-B0DF-DD1107277C9B}"/>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8" name="Freeform 413">
              <a:extLst>
                <a:ext uri="{FF2B5EF4-FFF2-40B4-BE49-F238E27FC236}">
                  <a16:creationId xmlns:a16="http://schemas.microsoft.com/office/drawing/2014/main" id="{179A3B21-4751-7B6B-9AF0-7103E9EBCBE4}"/>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59" name="Freeform 414">
              <a:extLst>
                <a:ext uri="{FF2B5EF4-FFF2-40B4-BE49-F238E27FC236}">
                  <a16:creationId xmlns:a16="http://schemas.microsoft.com/office/drawing/2014/main" id="{3F8EA170-2850-C5CB-B209-FAE1FEB264E2}"/>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0" name="Freeform 415">
              <a:extLst>
                <a:ext uri="{FF2B5EF4-FFF2-40B4-BE49-F238E27FC236}">
                  <a16:creationId xmlns:a16="http://schemas.microsoft.com/office/drawing/2014/main" id="{46AFBB04-9E8B-5E95-28E0-51600E655768}"/>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000000"/>
            </a:solidFill>
            <a:ln w="9525" cap="flat">
              <a:noFill/>
              <a:prstDash val="solid"/>
              <a:miter/>
            </a:ln>
          </p:spPr>
          <p:txBody>
            <a:bodyPr rtlCol="0" anchor="ctr"/>
            <a:lstStyle/>
            <a:p>
              <a:endParaRPr lang="en-US"/>
            </a:p>
          </p:txBody>
        </p:sp>
        <p:sp>
          <p:nvSpPr>
            <p:cNvPr id="161" name="Freeform 416">
              <a:extLst>
                <a:ext uri="{FF2B5EF4-FFF2-40B4-BE49-F238E27FC236}">
                  <a16:creationId xmlns:a16="http://schemas.microsoft.com/office/drawing/2014/main" id="{E1C81497-9A22-AA6D-A77C-D09985FE3B67}"/>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2" name="Freeform 417">
              <a:extLst>
                <a:ext uri="{FF2B5EF4-FFF2-40B4-BE49-F238E27FC236}">
                  <a16:creationId xmlns:a16="http://schemas.microsoft.com/office/drawing/2014/main" id="{E41DA76A-8BC6-CF84-AB44-888EAADA6A63}"/>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000000"/>
            </a:solidFill>
            <a:ln w="9525" cap="flat">
              <a:noFill/>
              <a:prstDash val="solid"/>
              <a:miter/>
            </a:ln>
          </p:spPr>
          <p:txBody>
            <a:bodyPr rtlCol="0" anchor="ctr"/>
            <a:lstStyle/>
            <a:p>
              <a:endParaRPr lang="en-US"/>
            </a:p>
          </p:txBody>
        </p:sp>
        <p:sp>
          <p:nvSpPr>
            <p:cNvPr id="163" name="Freeform 418">
              <a:extLst>
                <a:ext uri="{FF2B5EF4-FFF2-40B4-BE49-F238E27FC236}">
                  <a16:creationId xmlns:a16="http://schemas.microsoft.com/office/drawing/2014/main" id="{D457A01B-19B3-FE0C-D8CD-13C76393EF62}"/>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4" name="Freeform 419">
              <a:extLst>
                <a:ext uri="{FF2B5EF4-FFF2-40B4-BE49-F238E27FC236}">
                  <a16:creationId xmlns:a16="http://schemas.microsoft.com/office/drawing/2014/main" id="{0B1C2677-EC09-2D29-CF37-23D6750AAC24}"/>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5" name="Freeform 420">
              <a:extLst>
                <a:ext uri="{FF2B5EF4-FFF2-40B4-BE49-F238E27FC236}">
                  <a16:creationId xmlns:a16="http://schemas.microsoft.com/office/drawing/2014/main" id="{F7A856B6-BC13-FC38-221D-953F94625B90}"/>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6" name="Freeform 421">
              <a:extLst>
                <a:ext uri="{FF2B5EF4-FFF2-40B4-BE49-F238E27FC236}">
                  <a16:creationId xmlns:a16="http://schemas.microsoft.com/office/drawing/2014/main" id="{279806EB-52BD-FB04-4F28-C20BE719A84E}"/>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7" name="Freeform 422">
              <a:extLst>
                <a:ext uri="{FF2B5EF4-FFF2-40B4-BE49-F238E27FC236}">
                  <a16:creationId xmlns:a16="http://schemas.microsoft.com/office/drawing/2014/main" id="{FC486C7A-6910-2BA6-0090-B059DB4DE682}"/>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8" name="Freeform 423">
              <a:extLst>
                <a:ext uri="{FF2B5EF4-FFF2-40B4-BE49-F238E27FC236}">
                  <a16:creationId xmlns:a16="http://schemas.microsoft.com/office/drawing/2014/main" id="{41F1F11A-E9EE-7AD2-CAC7-D278EED05A91}"/>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69" name="Freeform 424">
              <a:extLst>
                <a:ext uri="{FF2B5EF4-FFF2-40B4-BE49-F238E27FC236}">
                  <a16:creationId xmlns:a16="http://schemas.microsoft.com/office/drawing/2014/main" id="{C6A310AA-23EC-7426-0642-1AC9D6B3A88D}"/>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0" name="Freeform 425">
              <a:extLst>
                <a:ext uri="{FF2B5EF4-FFF2-40B4-BE49-F238E27FC236}">
                  <a16:creationId xmlns:a16="http://schemas.microsoft.com/office/drawing/2014/main" id="{D85C5968-D895-2A70-EEE4-B542815A1020}"/>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000000"/>
            </a:solidFill>
            <a:ln w="9525" cap="flat">
              <a:noFill/>
              <a:prstDash val="solid"/>
              <a:miter/>
            </a:ln>
          </p:spPr>
          <p:txBody>
            <a:bodyPr rtlCol="0" anchor="ctr"/>
            <a:lstStyle/>
            <a:p>
              <a:endParaRPr lang="en-US"/>
            </a:p>
          </p:txBody>
        </p:sp>
        <p:sp>
          <p:nvSpPr>
            <p:cNvPr id="171" name="Freeform 426">
              <a:extLst>
                <a:ext uri="{FF2B5EF4-FFF2-40B4-BE49-F238E27FC236}">
                  <a16:creationId xmlns:a16="http://schemas.microsoft.com/office/drawing/2014/main" id="{9ED2024C-E248-8EF2-ABF7-6C12D11C0736}"/>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2" name="Freeform 427">
              <a:extLst>
                <a:ext uri="{FF2B5EF4-FFF2-40B4-BE49-F238E27FC236}">
                  <a16:creationId xmlns:a16="http://schemas.microsoft.com/office/drawing/2014/main" id="{2EA3F054-84DD-86F5-DA5A-901B96B4CE1E}"/>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73" name="Freeform 428">
              <a:extLst>
                <a:ext uri="{FF2B5EF4-FFF2-40B4-BE49-F238E27FC236}">
                  <a16:creationId xmlns:a16="http://schemas.microsoft.com/office/drawing/2014/main" id="{46F4E436-55F4-3380-9981-B1D3294AEEF3}"/>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4" name="Freeform 429">
              <a:extLst>
                <a:ext uri="{FF2B5EF4-FFF2-40B4-BE49-F238E27FC236}">
                  <a16:creationId xmlns:a16="http://schemas.microsoft.com/office/drawing/2014/main" id="{CF59D832-DAED-76B9-B10F-517B1164DE96}"/>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000000"/>
            </a:solidFill>
            <a:ln w="9525" cap="flat">
              <a:noFill/>
              <a:prstDash val="solid"/>
              <a:miter/>
            </a:ln>
          </p:spPr>
          <p:txBody>
            <a:bodyPr rtlCol="0" anchor="ctr"/>
            <a:lstStyle/>
            <a:p>
              <a:endParaRPr lang="en-US"/>
            </a:p>
          </p:txBody>
        </p:sp>
        <p:sp>
          <p:nvSpPr>
            <p:cNvPr id="175" name="Freeform 430">
              <a:extLst>
                <a:ext uri="{FF2B5EF4-FFF2-40B4-BE49-F238E27FC236}">
                  <a16:creationId xmlns:a16="http://schemas.microsoft.com/office/drawing/2014/main" id="{B59968EC-69C6-E062-F110-CEAA094B52BC}"/>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6" name="Freeform 431">
              <a:extLst>
                <a:ext uri="{FF2B5EF4-FFF2-40B4-BE49-F238E27FC236}">
                  <a16:creationId xmlns:a16="http://schemas.microsoft.com/office/drawing/2014/main" id="{8F4B8C6A-3ACD-A30C-CB31-E620D1CCD419}"/>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000000"/>
            </a:solidFill>
            <a:ln w="9525" cap="flat">
              <a:noFill/>
              <a:prstDash val="solid"/>
              <a:miter/>
            </a:ln>
          </p:spPr>
          <p:txBody>
            <a:bodyPr rtlCol="0" anchor="ctr"/>
            <a:lstStyle/>
            <a:p>
              <a:endParaRPr lang="en-US"/>
            </a:p>
          </p:txBody>
        </p:sp>
        <p:sp>
          <p:nvSpPr>
            <p:cNvPr id="177" name="Freeform 432">
              <a:extLst>
                <a:ext uri="{FF2B5EF4-FFF2-40B4-BE49-F238E27FC236}">
                  <a16:creationId xmlns:a16="http://schemas.microsoft.com/office/drawing/2014/main" id="{3B4A165C-B38C-7276-F7AC-816E9C1871E0}"/>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8" name="Freeform 433">
              <a:extLst>
                <a:ext uri="{FF2B5EF4-FFF2-40B4-BE49-F238E27FC236}">
                  <a16:creationId xmlns:a16="http://schemas.microsoft.com/office/drawing/2014/main" id="{AB7371EC-FAEE-C0E5-C884-6C09764943EB}"/>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000000"/>
            </a:solidFill>
            <a:ln w="9525" cap="flat">
              <a:noFill/>
              <a:prstDash val="solid"/>
              <a:miter/>
            </a:ln>
          </p:spPr>
          <p:txBody>
            <a:bodyPr rtlCol="0" anchor="ctr"/>
            <a:lstStyle/>
            <a:p>
              <a:endParaRPr lang="en-US"/>
            </a:p>
          </p:txBody>
        </p:sp>
        <p:sp>
          <p:nvSpPr>
            <p:cNvPr id="179" name="Freeform 434">
              <a:extLst>
                <a:ext uri="{FF2B5EF4-FFF2-40B4-BE49-F238E27FC236}">
                  <a16:creationId xmlns:a16="http://schemas.microsoft.com/office/drawing/2014/main" id="{213EFF92-86F7-04DF-1D93-AEDA350161E5}"/>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0" name="Freeform 435">
              <a:extLst>
                <a:ext uri="{FF2B5EF4-FFF2-40B4-BE49-F238E27FC236}">
                  <a16:creationId xmlns:a16="http://schemas.microsoft.com/office/drawing/2014/main" id="{D4BE3BB3-1520-54F2-AA4B-4FDC1C79713E}"/>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000000"/>
            </a:solidFill>
            <a:ln w="9525" cap="flat">
              <a:noFill/>
              <a:prstDash val="solid"/>
              <a:miter/>
            </a:ln>
          </p:spPr>
          <p:txBody>
            <a:bodyPr rtlCol="0" anchor="ctr"/>
            <a:lstStyle/>
            <a:p>
              <a:endParaRPr lang="en-US"/>
            </a:p>
          </p:txBody>
        </p:sp>
        <p:sp>
          <p:nvSpPr>
            <p:cNvPr id="181" name="Freeform 436">
              <a:extLst>
                <a:ext uri="{FF2B5EF4-FFF2-40B4-BE49-F238E27FC236}">
                  <a16:creationId xmlns:a16="http://schemas.microsoft.com/office/drawing/2014/main" id="{85A536B2-C561-A18D-FE46-D96239EA8D96}"/>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2" name="Freeform 437">
              <a:extLst>
                <a:ext uri="{FF2B5EF4-FFF2-40B4-BE49-F238E27FC236}">
                  <a16:creationId xmlns:a16="http://schemas.microsoft.com/office/drawing/2014/main" id="{5EDDB96A-C479-4ED7-5ABC-CAE3DE9F6698}"/>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000000"/>
            </a:solidFill>
            <a:ln w="9525" cap="flat">
              <a:noFill/>
              <a:prstDash val="solid"/>
              <a:miter/>
            </a:ln>
          </p:spPr>
          <p:txBody>
            <a:bodyPr rtlCol="0" anchor="ctr"/>
            <a:lstStyle/>
            <a:p>
              <a:endParaRPr lang="en-US"/>
            </a:p>
          </p:txBody>
        </p:sp>
        <p:sp>
          <p:nvSpPr>
            <p:cNvPr id="183" name="Freeform 438">
              <a:extLst>
                <a:ext uri="{FF2B5EF4-FFF2-40B4-BE49-F238E27FC236}">
                  <a16:creationId xmlns:a16="http://schemas.microsoft.com/office/drawing/2014/main" id="{7F9D4F62-9F70-173E-F8A9-2897DE7E703D}"/>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4" name="Freeform 439">
              <a:extLst>
                <a:ext uri="{FF2B5EF4-FFF2-40B4-BE49-F238E27FC236}">
                  <a16:creationId xmlns:a16="http://schemas.microsoft.com/office/drawing/2014/main" id="{292EC18F-05CF-0391-BC9F-B8B4E30A6DC2}"/>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000000"/>
            </a:solidFill>
            <a:ln w="9525" cap="flat">
              <a:noFill/>
              <a:prstDash val="solid"/>
              <a:miter/>
            </a:ln>
          </p:spPr>
          <p:txBody>
            <a:bodyPr rtlCol="0" anchor="ctr"/>
            <a:lstStyle/>
            <a:p>
              <a:endParaRPr lang="en-US"/>
            </a:p>
          </p:txBody>
        </p:sp>
        <p:sp>
          <p:nvSpPr>
            <p:cNvPr id="185" name="Freeform 440">
              <a:extLst>
                <a:ext uri="{FF2B5EF4-FFF2-40B4-BE49-F238E27FC236}">
                  <a16:creationId xmlns:a16="http://schemas.microsoft.com/office/drawing/2014/main" id="{085D8A42-0510-A4E1-3547-F989E460ED78}"/>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6" name="Freeform 441">
              <a:extLst>
                <a:ext uri="{FF2B5EF4-FFF2-40B4-BE49-F238E27FC236}">
                  <a16:creationId xmlns:a16="http://schemas.microsoft.com/office/drawing/2014/main" id="{0C7D13CC-B671-ADE3-69C4-B5C901B2F81B}"/>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87" name="Freeform 442">
              <a:extLst>
                <a:ext uri="{FF2B5EF4-FFF2-40B4-BE49-F238E27FC236}">
                  <a16:creationId xmlns:a16="http://schemas.microsoft.com/office/drawing/2014/main" id="{98DBF944-ACA4-1D74-9878-9D0A86B61F84}"/>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8" name="Freeform 443">
              <a:extLst>
                <a:ext uri="{FF2B5EF4-FFF2-40B4-BE49-F238E27FC236}">
                  <a16:creationId xmlns:a16="http://schemas.microsoft.com/office/drawing/2014/main" id="{F04113B5-A7CE-A46A-E704-AF1AC41614B7}"/>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000000"/>
            </a:solidFill>
            <a:ln w="9525" cap="flat">
              <a:noFill/>
              <a:prstDash val="solid"/>
              <a:miter/>
            </a:ln>
          </p:spPr>
          <p:txBody>
            <a:bodyPr rtlCol="0" anchor="ctr"/>
            <a:lstStyle/>
            <a:p>
              <a:endParaRPr lang="en-US"/>
            </a:p>
          </p:txBody>
        </p:sp>
        <p:sp>
          <p:nvSpPr>
            <p:cNvPr id="189" name="Freeform 444">
              <a:extLst>
                <a:ext uri="{FF2B5EF4-FFF2-40B4-BE49-F238E27FC236}">
                  <a16:creationId xmlns:a16="http://schemas.microsoft.com/office/drawing/2014/main" id="{EFF96908-7505-18B2-03F0-EDB8A5B22D87}"/>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0" name="Freeform 445">
              <a:extLst>
                <a:ext uri="{FF2B5EF4-FFF2-40B4-BE49-F238E27FC236}">
                  <a16:creationId xmlns:a16="http://schemas.microsoft.com/office/drawing/2014/main" id="{788B447E-1069-A739-13E1-48E778B5E231}"/>
                </a:ext>
              </a:extLst>
            </p:cNvPr>
            <p:cNvSpPr/>
            <p:nvPr/>
          </p:nvSpPr>
          <p:spPr>
            <a:xfrm>
              <a:off x="3979545" y="5374957"/>
              <a:ext cx="563879" cy="561022"/>
            </a:xfrm>
            <a:custGeom>
              <a:avLst/>
              <a:gdLst>
                <a:gd name="connsiteX0" fmla="*/ 0 w 563879"/>
                <a:gd name="connsiteY0" fmla="*/ 284798 h 561022"/>
                <a:gd name="connsiteX1" fmla="*/ 1905 w 563879"/>
                <a:gd name="connsiteY1" fmla="*/ 325755 h 561022"/>
                <a:gd name="connsiteX2" fmla="*/ 2858 w 563879"/>
                <a:gd name="connsiteY2" fmla="*/ 333375 h 561022"/>
                <a:gd name="connsiteX3" fmla="*/ 55245 w 563879"/>
                <a:gd name="connsiteY3" fmla="*/ 454343 h 561022"/>
                <a:gd name="connsiteX4" fmla="*/ 60960 w 563879"/>
                <a:gd name="connsiteY4" fmla="*/ 461010 h 561022"/>
                <a:gd name="connsiteX5" fmla="*/ 79058 w 563879"/>
                <a:gd name="connsiteY5" fmla="*/ 480060 h 561022"/>
                <a:gd name="connsiteX6" fmla="*/ 107633 w 563879"/>
                <a:gd name="connsiteY6" fmla="*/ 503873 h 561022"/>
                <a:gd name="connsiteX7" fmla="*/ 123825 w 563879"/>
                <a:gd name="connsiteY7" fmla="*/ 514350 h 561022"/>
                <a:gd name="connsiteX8" fmla="*/ 132397 w 563879"/>
                <a:gd name="connsiteY8" fmla="*/ 519113 h 561022"/>
                <a:gd name="connsiteX9" fmla="*/ 202883 w 563879"/>
                <a:gd name="connsiteY9" fmla="*/ 547688 h 561022"/>
                <a:gd name="connsiteX10" fmla="*/ 250508 w 563879"/>
                <a:gd name="connsiteY10" fmla="*/ 559118 h 561022"/>
                <a:gd name="connsiteX11" fmla="*/ 267652 w 563879"/>
                <a:gd name="connsiteY11" fmla="*/ 561023 h 561022"/>
                <a:gd name="connsiteX12" fmla="*/ 279083 w 563879"/>
                <a:gd name="connsiteY12" fmla="*/ 561023 h 561022"/>
                <a:gd name="connsiteX13" fmla="*/ 282892 w 563879"/>
                <a:gd name="connsiteY13" fmla="*/ 561023 h 561022"/>
                <a:gd name="connsiteX14" fmla="*/ 309563 w 563879"/>
                <a:gd name="connsiteY14" fmla="*/ 559118 h 561022"/>
                <a:gd name="connsiteX15" fmla="*/ 312420 w 563879"/>
                <a:gd name="connsiteY15" fmla="*/ 559118 h 561022"/>
                <a:gd name="connsiteX16" fmla="*/ 319088 w 563879"/>
                <a:gd name="connsiteY16" fmla="*/ 558165 h 561022"/>
                <a:gd name="connsiteX17" fmla="*/ 328613 w 563879"/>
                <a:gd name="connsiteY17" fmla="*/ 556260 h 561022"/>
                <a:gd name="connsiteX18" fmla="*/ 335280 w 563879"/>
                <a:gd name="connsiteY18" fmla="*/ 555307 h 561022"/>
                <a:gd name="connsiteX19" fmla="*/ 360997 w 563879"/>
                <a:gd name="connsiteY19" fmla="*/ 548640 h 561022"/>
                <a:gd name="connsiteX20" fmla="*/ 428625 w 563879"/>
                <a:gd name="connsiteY20" fmla="*/ 520065 h 561022"/>
                <a:gd name="connsiteX21" fmla="*/ 435292 w 563879"/>
                <a:gd name="connsiteY21" fmla="*/ 516255 h 561022"/>
                <a:gd name="connsiteX22" fmla="*/ 438150 w 563879"/>
                <a:gd name="connsiteY22" fmla="*/ 514350 h 561022"/>
                <a:gd name="connsiteX23" fmla="*/ 457200 w 563879"/>
                <a:gd name="connsiteY23" fmla="*/ 500063 h 561022"/>
                <a:gd name="connsiteX24" fmla="*/ 469583 w 563879"/>
                <a:gd name="connsiteY24" fmla="*/ 489585 h 561022"/>
                <a:gd name="connsiteX25" fmla="*/ 475297 w 563879"/>
                <a:gd name="connsiteY25" fmla="*/ 483870 h 561022"/>
                <a:gd name="connsiteX26" fmla="*/ 478155 w 563879"/>
                <a:gd name="connsiteY26" fmla="*/ 481013 h 561022"/>
                <a:gd name="connsiteX27" fmla="*/ 515302 w 563879"/>
                <a:gd name="connsiteY27" fmla="*/ 442913 h 561022"/>
                <a:gd name="connsiteX28" fmla="*/ 523875 w 563879"/>
                <a:gd name="connsiteY28" fmla="*/ 431482 h 561022"/>
                <a:gd name="connsiteX29" fmla="*/ 560070 w 563879"/>
                <a:gd name="connsiteY29" fmla="*/ 332423 h 561022"/>
                <a:gd name="connsiteX30" fmla="*/ 563880 w 563879"/>
                <a:gd name="connsiteY30" fmla="*/ 291465 h 561022"/>
                <a:gd name="connsiteX31" fmla="*/ 563880 w 563879"/>
                <a:gd name="connsiteY31" fmla="*/ 280988 h 561022"/>
                <a:gd name="connsiteX32" fmla="*/ 563880 w 563879"/>
                <a:gd name="connsiteY32" fmla="*/ 273368 h 561022"/>
                <a:gd name="connsiteX33" fmla="*/ 563880 w 563879"/>
                <a:gd name="connsiteY33" fmla="*/ 259080 h 561022"/>
                <a:gd name="connsiteX34" fmla="*/ 563880 w 563879"/>
                <a:gd name="connsiteY34" fmla="*/ 257175 h 561022"/>
                <a:gd name="connsiteX35" fmla="*/ 561022 w 563879"/>
                <a:gd name="connsiteY35" fmla="*/ 227648 h 561022"/>
                <a:gd name="connsiteX36" fmla="*/ 558165 w 563879"/>
                <a:gd name="connsiteY36" fmla="*/ 213360 h 561022"/>
                <a:gd name="connsiteX37" fmla="*/ 556260 w 563879"/>
                <a:gd name="connsiteY37" fmla="*/ 203835 h 561022"/>
                <a:gd name="connsiteX38" fmla="*/ 545783 w 563879"/>
                <a:gd name="connsiteY38" fmla="*/ 171450 h 561022"/>
                <a:gd name="connsiteX39" fmla="*/ 539115 w 563879"/>
                <a:gd name="connsiteY39" fmla="*/ 157163 h 561022"/>
                <a:gd name="connsiteX40" fmla="*/ 539115 w 563879"/>
                <a:gd name="connsiteY40" fmla="*/ 157163 h 561022"/>
                <a:gd name="connsiteX41" fmla="*/ 538163 w 563879"/>
                <a:gd name="connsiteY41" fmla="*/ 154305 h 561022"/>
                <a:gd name="connsiteX42" fmla="*/ 537210 w 563879"/>
                <a:gd name="connsiteY42" fmla="*/ 153353 h 561022"/>
                <a:gd name="connsiteX43" fmla="*/ 537210 w 563879"/>
                <a:gd name="connsiteY43" fmla="*/ 152400 h 561022"/>
                <a:gd name="connsiteX44" fmla="*/ 535305 w 563879"/>
                <a:gd name="connsiteY44" fmla="*/ 149543 h 561022"/>
                <a:gd name="connsiteX45" fmla="*/ 535305 w 563879"/>
                <a:gd name="connsiteY45" fmla="*/ 148590 h 561022"/>
                <a:gd name="connsiteX46" fmla="*/ 533400 w 563879"/>
                <a:gd name="connsiteY46" fmla="*/ 145732 h 561022"/>
                <a:gd name="connsiteX47" fmla="*/ 532447 w 563879"/>
                <a:gd name="connsiteY47" fmla="*/ 144780 h 561022"/>
                <a:gd name="connsiteX48" fmla="*/ 530543 w 563879"/>
                <a:gd name="connsiteY48" fmla="*/ 141923 h 561022"/>
                <a:gd name="connsiteX49" fmla="*/ 529590 w 563879"/>
                <a:gd name="connsiteY49" fmla="*/ 140970 h 561022"/>
                <a:gd name="connsiteX50" fmla="*/ 527685 w 563879"/>
                <a:gd name="connsiteY50" fmla="*/ 138113 h 561022"/>
                <a:gd name="connsiteX51" fmla="*/ 526733 w 563879"/>
                <a:gd name="connsiteY51" fmla="*/ 137160 h 561022"/>
                <a:gd name="connsiteX52" fmla="*/ 524827 w 563879"/>
                <a:gd name="connsiteY52" fmla="*/ 134303 h 561022"/>
                <a:gd name="connsiteX53" fmla="*/ 523875 w 563879"/>
                <a:gd name="connsiteY53" fmla="*/ 133350 h 561022"/>
                <a:gd name="connsiteX54" fmla="*/ 521970 w 563879"/>
                <a:gd name="connsiteY54" fmla="*/ 130493 h 561022"/>
                <a:gd name="connsiteX55" fmla="*/ 521017 w 563879"/>
                <a:gd name="connsiteY55" fmla="*/ 129540 h 561022"/>
                <a:gd name="connsiteX56" fmla="*/ 516255 w 563879"/>
                <a:gd name="connsiteY56" fmla="*/ 121920 h 561022"/>
                <a:gd name="connsiteX57" fmla="*/ 515302 w 563879"/>
                <a:gd name="connsiteY57" fmla="*/ 120968 h 561022"/>
                <a:gd name="connsiteX58" fmla="*/ 513397 w 563879"/>
                <a:gd name="connsiteY58" fmla="*/ 118110 h 561022"/>
                <a:gd name="connsiteX59" fmla="*/ 512445 w 563879"/>
                <a:gd name="connsiteY59" fmla="*/ 117157 h 561022"/>
                <a:gd name="connsiteX60" fmla="*/ 511492 w 563879"/>
                <a:gd name="connsiteY60" fmla="*/ 115253 h 561022"/>
                <a:gd name="connsiteX61" fmla="*/ 511492 w 563879"/>
                <a:gd name="connsiteY61" fmla="*/ 114300 h 561022"/>
                <a:gd name="connsiteX62" fmla="*/ 510540 w 563879"/>
                <a:gd name="connsiteY62" fmla="*/ 112395 h 561022"/>
                <a:gd name="connsiteX63" fmla="*/ 508635 w 563879"/>
                <a:gd name="connsiteY63" fmla="*/ 110490 h 561022"/>
                <a:gd name="connsiteX64" fmla="*/ 507683 w 563879"/>
                <a:gd name="connsiteY64" fmla="*/ 108585 h 561022"/>
                <a:gd name="connsiteX65" fmla="*/ 505777 w 563879"/>
                <a:gd name="connsiteY65" fmla="*/ 106680 h 561022"/>
                <a:gd name="connsiteX66" fmla="*/ 504825 w 563879"/>
                <a:gd name="connsiteY66" fmla="*/ 104775 h 561022"/>
                <a:gd name="connsiteX67" fmla="*/ 502920 w 563879"/>
                <a:gd name="connsiteY67" fmla="*/ 102870 h 561022"/>
                <a:gd name="connsiteX68" fmla="*/ 501967 w 563879"/>
                <a:gd name="connsiteY68" fmla="*/ 100965 h 561022"/>
                <a:gd name="connsiteX69" fmla="*/ 501015 w 563879"/>
                <a:gd name="connsiteY69" fmla="*/ 100013 h 561022"/>
                <a:gd name="connsiteX70" fmla="*/ 500063 w 563879"/>
                <a:gd name="connsiteY70" fmla="*/ 99060 h 561022"/>
                <a:gd name="connsiteX71" fmla="*/ 499110 w 563879"/>
                <a:gd name="connsiteY71" fmla="*/ 97155 h 561022"/>
                <a:gd name="connsiteX72" fmla="*/ 497205 w 563879"/>
                <a:gd name="connsiteY72" fmla="*/ 95250 h 561022"/>
                <a:gd name="connsiteX73" fmla="*/ 495300 w 563879"/>
                <a:gd name="connsiteY73" fmla="*/ 93345 h 561022"/>
                <a:gd name="connsiteX74" fmla="*/ 495300 w 563879"/>
                <a:gd name="connsiteY74" fmla="*/ 92393 h 561022"/>
                <a:gd name="connsiteX75" fmla="*/ 493395 w 563879"/>
                <a:gd name="connsiteY75" fmla="*/ 90488 h 561022"/>
                <a:gd name="connsiteX76" fmla="*/ 492442 w 563879"/>
                <a:gd name="connsiteY76" fmla="*/ 88582 h 561022"/>
                <a:gd name="connsiteX77" fmla="*/ 489585 w 563879"/>
                <a:gd name="connsiteY77" fmla="*/ 85725 h 561022"/>
                <a:gd name="connsiteX78" fmla="*/ 488633 w 563879"/>
                <a:gd name="connsiteY78" fmla="*/ 84773 h 561022"/>
                <a:gd name="connsiteX79" fmla="*/ 484822 w 563879"/>
                <a:gd name="connsiteY79" fmla="*/ 80963 h 561022"/>
                <a:gd name="connsiteX80" fmla="*/ 280035 w 563879"/>
                <a:gd name="connsiteY80" fmla="*/ 0 h 561022"/>
                <a:gd name="connsiteX81" fmla="*/ 278130 w 563879"/>
                <a:gd name="connsiteY81" fmla="*/ 0 h 561022"/>
                <a:gd name="connsiteX82" fmla="*/ 276225 w 563879"/>
                <a:gd name="connsiteY82" fmla="*/ 0 h 561022"/>
                <a:gd name="connsiteX83" fmla="*/ 255270 w 563879"/>
                <a:gd name="connsiteY83" fmla="*/ 953 h 561022"/>
                <a:gd name="connsiteX84" fmla="*/ 180022 w 563879"/>
                <a:gd name="connsiteY84" fmla="*/ 15240 h 561022"/>
                <a:gd name="connsiteX85" fmla="*/ 33338 w 563879"/>
                <a:gd name="connsiteY85" fmla="*/ 131445 h 561022"/>
                <a:gd name="connsiteX86" fmla="*/ 29527 w 563879"/>
                <a:gd name="connsiteY86" fmla="*/ 140018 h 561022"/>
                <a:gd name="connsiteX87" fmla="*/ 28575 w 563879"/>
                <a:gd name="connsiteY87" fmla="*/ 141923 h 561022"/>
                <a:gd name="connsiteX88" fmla="*/ 27622 w 563879"/>
                <a:gd name="connsiteY88" fmla="*/ 144780 h 561022"/>
                <a:gd name="connsiteX89" fmla="*/ 25717 w 563879"/>
                <a:gd name="connsiteY89" fmla="*/ 149543 h 561022"/>
                <a:gd name="connsiteX90" fmla="*/ 25717 w 563879"/>
                <a:gd name="connsiteY90" fmla="*/ 149543 h 561022"/>
                <a:gd name="connsiteX91" fmla="*/ 21908 w 563879"/>
                <a:gd name="connsiteY91" fmla="*/ 157163 h 561022"/>
                <a:gd name="connsiteX92" fmla="*/ 17145 w 563879"/>
                <a:gd name="connsiteY92" fmla="*/ 168593 h 561022"/>
                <a:gd name="connsiteX93" fmla="*/ 9525 w 563879"/>
                <a:gd name="connsiteY93" fmla="*/ 193357 h 561022"/>
                <a:gd name="connsiteX94" fmla="*/ 5715 w 563879"/>
                <a:gd name="connsiteY94" fmla="*/ 208598 h 561022"/>
                <a:gd name="connsiteX95" fmla="*/ 3810 w 563879"/>
                <a:gd name="connsiteY95" fmla="*/ 216218 h 561022"/>
                <a:gd name="connsiteX96" fmla="*/ 2858 w 563879"/>
                <a:gd name="connsiteY96" fmla="*/ 220980 h 561022"/>
                <a:gd name="connsiteX97" fmla="*/ 0 w 563879"/>
                <a:gd name="connsiteY97" fmla="*/ 284798 h 561022"/>
                <a:gd name="connsiteX98" fmla="*/ 289560 w 563879"/>
                <a:gd name="connsiteY98" fmla="*/ 22860 h 561022"/>
                <a:gd name="connsiteX99" fmla="*/ 290513 w 563879"/>
                <a:gd name="connsiteY99" fmla="*/ 22860 h 561022"/>
                <a:gd name="connsiteX100" fmla="*/ 298133 w 563879"/>
                <a:gd name="connsiteY100" fmla="*/ 22860 h 561022"/>
                <a:gd name="connsiteX101" fmla="*/ 299085 w 563879"/>
                <a:gd name="connsiteY101" fmla="*/ 22860 h 561022"/>
                <a:gd name="connsiteX102" fmla="*/ 429577 w 563879"/>
                <a:gd name="connsiteY102" fmla="*/ 63818 h 561022"/>
                <a:gd name="connsiteX103" fmla="*/ 429577 w 563879"/>
                <a:gd name="connsiteY103" fmla="*/ 63818 h 561022"/>
                <a:gd name="connsiteX104" fmla="*/ 439102 w 563879"/>
                <a:gd name="connsiteY104" fmla="*/ 69532 h 561022"/>
                <a:gd name="connsiteX105" fmla="*/ 441960 w 563879"/>
                <a:gd name="connsiteY105" fmla="*/ 71438 h 561022"/>
                <a:gd name="connsiteX106" fmla="*/ 461963 w 563879"/>
                <a:gd name="connsiteY106" fmla="*/ 87630 h 561022"/>
                <a:gd name="connsiteX107" fmla="*/ 481013 w 563879"/>
                <a:gd name="connsiteY107" fmla="*/ 106680 h 561022"/>
                <a:gd name="connsiteX108" fmla="*/ 481013 w 563879"/>
                <a:gd name="connsiteY108" fmla="*/ 106680 h 561022"/>
                <a:gd name="connsiteX109" fmla="*/ 501015 w 563879"/>
                <a:gd name="connsiteY109" fmla="*/ 126682 h 561022"/>
                <a:gd name="connsiteX110" fmla="*/ 504825 w 563879"/>
                <a:gd name="connsiteY110" fmla="*/ 132398 h 561022"/>
                <a:gd name="connsiteX111" fmla="*/ 512445 w 563879"/>
                <a:gd name="connsiteY111" fmla="*/ 143828 h 561022"/>
                <a:gd name="connsiteX112" fmla="*/ 524827 w 563879"/>
                <a:gd name="connsiteY112" fmla="*/ 167640 h 561022"/>
                <a:gd name="connsiteX113" fmla="*/ 529590 w 563879"/>
                <a:gd name="connsiteY113" fmla="*/ 180023 h 561022"/>
                <a:gd name="connsiteX114" fmla="*/ 548640 w 563879"/>
                <a:gd name="connsiteY114" fmla="*/ 280035 h 561022"/>
                <a:gd name="connsiteX115" fmla="*/ 541972 w 563879"/>
                <a:gd name="connsiteY115" fmla="*/ 332423 h 561022"/>
                <a:gd name="connsiteX116" fmla="*/ 535305 w 563879"/>
                <a:gd name="connsiteY116" fmla="*/ 360045 h 561022"/>
                <a:gd name="connsiteX117" fmla="*/ 527685 w 563879"/>
                <a:gd name="connsiteY117" fmla="*/ 385763 h 561022"/>
                <a:gd name="connsiteX118" fmla="*/ 520065 w 563879"/>
                <a:gd name="connsiteY118" fmla="*/ 404813 h 561022"/>
                <a:gd name="connsiteX119" fmla="*/ 512445 w 563879"/>
                <a:gd name="connsiteY119" fmla="*/ 416243 h 561022"/>
                <a:gd name="connsiteX120" fmla="*/ 512445 w 563879"/>
                <a:gd name="connsiteY120" fmla="*/ 416243 h 561022"/>
                <a:gd name="connsiteX121" fmla="*/ 512445 w 563879"/>
                <a:gd name="connsiteY121" fmla="*/ 416243 h 561022"/>
                <a:gd name="connsiteX122" fmla="*/ 508635 w 563879"/>
                <a:gd name="connsiteY122" fmla="*/ 421957 h 561022"/>
                <a:gd name="connsiteX123" fmla="*/ 507683 w 563879"/>
                <a:gd name="connsiteY123" fmla="*/ 423863 h 561022"/>
                <a:gd name="connsiteX124" fmla="*/ 505777 w 563879"/>
                <a:gd name="connsiteY124" fmla="*/ 427673 h 561022"/>
                <a:gd name="connsiteX125" fmla="*/ 503872 w 563879"/>
                <a:gd name="connsiteY125" fmla="*/ 430530 h 561022"/>
                <a:gd name="connsiteX126" fmla="*/ 501967 w 563879"/>
                <a:gd name="connsiteY126" fmla="*/ 433388 h 561022"/>
                <a:gd name="connsiteX127" fmla="*/ 500063 w 563879"/>
                <a:gd name="connsiteY127" fmla="*/ 436245 h 561022"/>
                <a:gd name="connsiteX128" fmla="*/ 498158 w 563879"/>
                <a:gd name="connsiteY128" fmla="*/ 439103 h 561022"/>
                <a:gd name="connsiteX129" fmla="*/ 496252 w 563879"/>
                <a:gd name="connsiteY129" fmla="*/ 441960 h 561022"/>
                <a:gd name="connsiteX130" fmla="*/ 494347 w 563879"/>
                <a:gd name="connsiteY130" fmla="*/ 444818 h 561022"/>
                <a:gd name="connsiteX131" fmla="*/ 492442 w 563879"/>
                <a:gd name="connsiteY131" fmla="*/ 447675 h 561022"/>
                <a:gd name="connsiteX132" fmla="*/ 490538 w 563879"/>
                <a:gd name="connsiteY132" fmla="*/ 449580 h 561022"/>
                <a:gd name="connsiteX133" fmla="*/ 487680 w 563879"/>
                <a:gd name="connsiteY133" fmla="*/ 452438 h 561022"/>
                <a:gd name="connsiteX134" fmla="*/ 485775 w 563879"/>
                <a:gd name="connsiteY134" fmla="*/ 454343 h 561022"/>
                <a:gd name="connsiteX135" fmla="*/ 482917 w 563879"/>
                <a:gd name="connsiteY135" fmla="*/ 457200 h 561022"/>
                <a:gd name="connsiteX136" fmla="*/ 481013 w 563879"/>
                <a:gd name="connsiteY136" fmla="*/ 459105 h 561022"/>
                <a:gd name="connsiteX137" fmla="*/ 478155 w 563879"/>
                <a:gd name="connsiteY137" fmla="*/ 461963 h 561022"/>
                <a:gd name="connsiteX138" fmla="*/ 476250 w 563879"/>
                <a:gd name="connsiteY138" fmla="*/ 463868 h 561022"/>
                <a:gd name="connsiteX139" fmla="*/ 473392 w 563879"/>
                <a:gd name="connsiteY139" fmla="*/ 466725 h 561022"/>
                <a:gd name="connsiteX140" fmla="*/ 471488 w 563879"/>
                <a:gd name="connsiteY140" fmla="*/ 468630 h 561022"/>
                <a:gd name="connsiteX141" fmla="*/ 468630 w 563879"/>
                <a:gd name="connsiteY141" fmla="*/ 471488 h 561022"/>
                <a:gd name="connsiteX142" fmla="*/ 466725 w 563879"/>
                <a:gd name="connsiteY142" fmla="*/ 472440 h 561022"/>
                <a:gd name="connsiteX143" fmla="*/ 462915 w 563879"/>
                <a:gd name="connsiteY143" fmla="*/ 475298 h 561022"/>
                <a:gd name="connsiteX144" fmla="*/ 461963 w 563879"/>
                <a:gd name="connsiteY144" fmla="*/ 476250 h 561022"/>
                <a:gd name="connsiteX145" fmla="*/ 458152 w 563879"/>
                <a:gd name="connsiteY145" fmla="*/ 479107 h 561022"/>
                <a:gd name="connsiteX146" fmla="*/ 457200 w 563879"/>
                <a:gd name="connsiteY146" fmla="*/ 480060 h 561022"/>
                <a:gd name="connsiteX147" fmla="*/ 453390 w 563879"/>
                <a:gd name="connsiteY147" fmla="*/ 482918 h 561022"/>
                <a:gd name="connsiteX148" fmla="*/ 452438 w 563879"/>
                <a:gd name="connsiteY148" fmla="*/ 483870 h 561022"/>
                <a:gd name="connsiteX149" fmla="*/ 447675 w 563879"/>
                <a:gd name="connsiteY149" fmla="*/ 486728 h 561022"/>
                <a:gd name="connsiteX150" fmla="*/ 446722 w 563879"/>
                <a:gd name="connsiteY150" fmla="*/ 486728 h 561022"/>
                <a:gd name="connsiteX151" fmla="*/ 441960 w 563879"/>
                <a:gd name="connsiteY151" fmla="*/ 490538 h 561022"/>
                <a:gd name="connsiteX152" fmla="*/ 441960 w 563879"/>
                <a:gd name="connsiteY152" fmla="*/ 490538 h 561022"/>
                <a:gd name="connsiteX153" fmla="*/ 391477 w 563879"/>
                <a:gd name="connsiteY153" fmla="*/ 517207 h 561022"/>
                <a:gd name="connsiteX154" fmla="*/ 391477 w 563879"/>
                <a:gd name="connsiteY154" fmla="*/ 517207 h 561022"/>
                <a:gd name="connsiteX155" fmla="*/ 388620 w 563879"/>
                <a:gd name="connsiteY155" fmla="*/ 519113 h 561022"/>
                <a:gd name="connsiteX156" fmla="*/ 388620 w 563879"/>
                <a:gd name="connsiteY156" fmla="*/ 519113 h 561022"/>
                <a:gd name="connsiteX157" fmla="*/ 385763 w 563879"/>
                <a:gd name="connsiteY157" fmla="*/ 521018 h 561022"/>
                <a:gd name="connsiteX158" fmla="*/ 385763 w 563879"/>
                <a:gd name="connsiteY158" fmla="*/ 521018 h 561022"/>
                <a:gd name="connsiteX159" fmla="*/ 370522 w 563879"/>
                <a:gd name="connsiteY159" fmla="*/ 527685 h 561022"/>
                <a:gd name="connsiteX160" fmla="*/ 370522 w 563879"/>
                <a:gd name="connsiteY160" fmla="*/ 527685 h 561022"/>
                <a:gd name="connsiteX161" fmla="*/ 367665 w 563879"/>
                <a:gd name="connsiteY161" fmla="*/ 528638 h 561022"/>
                <a:gd name="connsiteX162" fmla="*/ 366713 w 563879"/>
                <a:gd name="connsiteY162" fmla="*/ 528638 h 561022"/>
                <a:gd name="connsiteX163" fmla="*/ 363855 w 563879"/>
                <a:gd name="connsiteY163" fmla="*/ 529590 h 561022"/>
                <a:gd name="connsiteX164" fmla="*/ 363855 w 563879"/>
                <a:gd name="connsiteY164" fmla="*/ 529590 h 561022"/>
                <a:gd name="connsiteX165" fmla="*/ 358140 w 563879"/>
                <a:gd name="connsiteY165" fmla="*/ 531495 h 561022"/>
                <a:gd name="connsiteX166" fmla="*/ 357188 w 563879"/>
                <a:gd name="connsiteY166" fmla="*/ 531495 h 561022"/>
                <a:gd name="connsiteX167" fmla="*/ 355283 w 563879"/>
                <a:gd name="connsiteY167" fmla="*/ 532448 h 561022"/>
                <a:gd name="connsiteX168" fmla="*/ 353377 w 563879"/>
                <a:gd name="connsiteY168" fmla="*/ 532448 h 561022"/>
                <a:gd name="connsiteX169" fmla="*/ 351472 w 563879"/>
                <a:gd name="connsiteY169" fmla="*/ 532448 h 561022"/>
                <a:gd name="connsiteX170" fmla="*/ 349567 w 563879"/>
                <a:gd name="connsiteY170" fmla="*/ 533400 h 561022"/>
                <a:gd name="connsiteX171" fmla="*/ 348615 w 563879"/>
                <a:gd name="connsiteY171" fmla="*/ 533400 h 561022"/>
                <a:gd name="connsiteX172" fmla="*/ 346710 w 563879"/>
                <a:gd name="connsiteY172" fmla="*/ 534353 h 561022"/>
                <a:gd name="connsiteX173" fmla="*/ 345758 w 563879"/>
                <a:gd name="connsiteY173" fmla="*/ 534353 h 561022"/>
                <a:gd name="connsiteX174" fmla="*/ 342900 w 563879"/>
                <a:gd name="connsiteY174" fmla="*/ 535305 h 561022"/>
                <a:gd name="connsiteX175" fmla="*/ 342900 w 563879"/>
                <a:gd name="connsiteY175" fmla="*/ 535305 h 561022"/>
                <a:gd name="connsiteX176" fmla="*/ 321945 w 563879"/>
                <a:gd name="connsiteY176" fmla="*/ 539115 h 561022"/>
                <a:gd name="connsiteX177" fmla="*/ 314325 w 563879"/>
                <a:gd name="connsiteY177" fmla="*/ 540068 h 561022"/>
                <a:gd name="connsiteX178" fmla="*/ 306705 w 563879"/>
                <a:gd name="connsiteY178" fmla="*/ 540068 h 561022"/>
                <a:gd name="connsiteX179" fmla="*/ 272415 w 563879"/>
                <a:gd name="connsiteY179" fmla="*/ 540068 h 561022"/>
                <a:gd name="connsiteX180" fmla="*/ 262890 w 563879"/>
                <a:gd name="connsiteY180" fmla="*/ 539115 h 561022"/>
                <a:gd name="connsiteX181" fmla="*/ 227647 w 563879"/>
                <a:gd name="connsiteY181" fmla="*/ 534353 h 561022"/>
                <a:gd name="connsiteX182" fmla="*/ 217170 w 563879"/>
                <a:gd name="connsiteY182" fmla="*/ 532448 h 561022"/>
                <a:gd name="connsiteX183" fmla="*/ 196215 w 563879"/>
                <a:gd name="connsiteY183" fmla="*/ 526732 h 561022"/>
                <a:gd name="connsiteX184" fmla="*/ 185738 w 563879"/>
                <a:gd name="connsiteY184" fmla="*/ 522923 h 561022"/>
                <a:gd name="connsiteX185" fmla="*/ 149542 w 563879"/>
                <a:gd name="connsiteY185" fmla="*/ 507682 h 561022"/>
                <a:gd name="connsiteX186" fmla="*/ 139065 w 563879"/>
                <a:gd name="connsiteY186" fmla="*/ 501968 h 561022"/>
                <a:gd name="connsiteX187" fmla="*/ 53340 w 563879"/>
                <a:gd name="connsiteY187" fmla="*/ 424815 h 561022"/>
                <a:gd name="connsiteX188" fmla="*/ 166688 w 563879"/>
                <a:gd name="connsiteY188" fmla="*/ 42863 h 561022"/>
                <a:gd name="connsiteX189" fmla="*/ 173355 w 563879"/>
                <a:gd name="connsiteY189" fmla="*/ 40005 h 561022"/>
                <a:gd name="connsiteX190" fmla="*/ 176213 w 563879"/>
                <a:gd name="connsiteY190" fmla="*/ 39053 h 561022"/>
                <a:gd name="connsiteX191" fmla="*/ 180975 w 563879"/>
                <a:gd name="connsiteY191" fmla="*/ 37148 h 561022"/>
                <a:gd name="connsiteX192" fmla="*/ 183833 w 563879"/>
                <a:gd name="connsiteY192" fmla="*/ 36195 h 561022"/>
                <a:gd name="connsiteX193" fmla="*/ 187642 w 563879"/>
                <a:gd name="connsiteY193" fmla="*/ 35243 h 561022"/>
                <a:gd name="connsiteX194" fmla="*/ 191452 w 563879"/>
                <a:gd name="connsiteY194" fmla="*/ 34290 h 561022"/>
                <a:gd name="connsiteX195" fmla="*/ 195263 w 563879"/>
                <a:gd name="connsiteY195" fmla="*/ 33338 h 561022"/>
                <a:gd name="connsiteX196" fmla="*/ 199072 w 563879"/>
                <a:gd name="connsiteY196" fmla="*/ 32385 h 561022"/>
                <a:gd name="connsiteX197" fmla="*/ 202883 w 563879"/>
                <a:gd name="connsiteY197" fmla="*/ 31432 h 561022"/>
                <a:gd name="connsiteX198" fmla="*/ 206692 w 563879"/>
                <a:gd name="connsiteY198" fmla="*/ 30480 h 561022"/>
                <a:gd name="connsiteX199" fmla="*/ 210502 w 563879"/>
                <a:gd name="connsiteY199" fmla="*/ 29528 h 561022"/>
                <a:gd name="connsiteX200" fmla="*/ 214313 w 563879"/>
                <a:gd name="connsiteY200" fmla="*/ 28575 h 561022"/>
                <a:gd name="connsiteX201" fmla="*/ 217170 w 563879"/>
                <a:gd name="connsiteY201" fmla="*/ 27623 h 561022"/>
                <a:gd name="connsiteX202" fmla="*/ 221933 w 563879"/>
                <a:gd name="connsiteY202" fmla="*/ 26670 h 561022"/>
                <a:gd name="connsiteX203" fmla="*/ 224790 w 563879"/>
                <a:gd name="connsiteY203" fmla="*/ 25718 h 561022"/>
                <a:gd name="connsiteX204" fmla="*/ 229552 w 563879"/>
                <a:gd name="connsiteY204" fmla="*/ 24765 h 561022"/>
                <a:gd name="connsiteX205" fmla="*/ 232410 w 563879"/>
                <a:gd name="connsiteY205" fmla="*/ 23813 h 561022"/>
                <a:gd name="connsiteX206" fmla="*/ 237172 w 563879"/>
                <a:gd name="connsiteY206" fmla="*/ 22860 h 561022"/>
                <a:gd name="connsiteX207" fmla="*/ 240030 w 563879"/>
                <a:gd name="connsiteY207" fmla="*/ 22860 h 561022"/>
                <a:gd name="connsiteX208" fmla="*/ 245745 w 563879"/>
                <a:gd name="connsiteY208" fmla="*/ 21907 h 561022"/>
                <a:gd name="connsiteX209" fmla="*/ 248602 w 563879"/>
                <a:gd name="connsiteY209" fmla="*/ 21907 h 561022"/>
                <a:gd name="connsiteX210" fmla="*/ 254317 w 563879"/>
                <a:gd name="connsiteY210" fmla="*/ 20955 h 561022"/>
                <a:gd name="connsiteX211" fmla="*/ 257175 w 563879"/>
                <a:gd name="connsiteY211" fmla="*/ 20955 h 561022"/>
                <a:gd name="connsiteX212" fmla="*/ 262890 w 563879"/>
                <a:gd name="connsiteY212" fmla="*/ 20955 h 561022"/>
                <a:gd name="connsiteX213" fmla="*/ 264795 w 563879"/>
                <a:gd name="connsiteY213" fmla="*/ 20955 h 561022"/>
                <a:gd name="connsiteX214" fmla="*/ 270510 w 563879"/>
                <a:gd name="connsiteY214" fmla="*/ 20955 h 561022"/>
                <a:gd name="connsiteX215" fmla="*/ 272415 w 563879"/>
                <a:gd name="connsiteY215" fmla="*/ 20955 h 561022"/>
                <a:gd name="connsiteX216" fmla="*/ 279083 w 563879"/>
                <a:gd name="connsiteY216" fmla="*/ 20955 h 561022"/>
                <a:gd name="connsiteX217" fmla="*/ 280988 w 563879"/>
                <a:gd name="connsiteY217" fmla="*/ 20955 h 561022"/>
                <a:gd name="connsiteX218" fmla="*/ 289560 w 563879"/>
                <a:gd name="connsiteY218" fmla="*/ 22860 h 5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63879" h="561022">
                  <a:moveTo>
                    <a:pt x="0" y="284798"/>
                  </a:moveTo>
                  <a:cubicBezTo>
                    <a:pt x="0" y="298132"/>
                    <a:pt x="952" y="312420"/>
                    <a:pt x="1905" y="325755"/>
                  </a:cubicBezTo>
                  <a:cubicBezTo>
                    <a:pt x="1905" y="328613"/>
                    <a:pt x="2858" y="331470"/>
                    <a:pt x="2858" y="333375"/>
                  </a:cubicBezTo>
                  <a:cubicBezTo>
                    <a:pt x="9525" y="376238"/>
                    <a:pt x="25717" y="418148"/>
                    <a:pt x="55245" y="454343"/>
                  </a:cubicBezTo>
                  <a:cubicBezTo>
                    <a:pt x="57150" y="456248"/>
                    <a:pt x="59055" y="459105"/>
                    <a:pt x="60960" y="461010"/>
                  </a:cubicBezTo>
                  <a:cubicBezTo>
                    <a:pt x="66675" y="467678"/>
                    <a:pt x="72390" y="474345"/>
                    <a:pt x="79058" y="480060"/>
                  </a:cubicBezTo>
                  <a:cubicBezTo>
                    <a:pt x="87630" y="488632"/>
                    <a:pt x="97155" y="496253"/>
                    <a:pt x="107633" y="503873"/>
                  </a:cubicBezTo>
                  <a:cubicBezTo>
                    <a:pt x="113347" y="507682"/>
                    <a:pt x="118110" y="511493"/>
                    <a:pt x="123825" y="514350"/>
                  </a:cubicBezTo>
                  <a:cubicBezTo>
                    <a:pt x="126683" y="516255"/>
                    <a:pt x="129540" y="518160"/>
                    <a:pt x="132397" y="519113"/>
                  </a:cubicBezTo>
                  <a:cubicBezTo>
                    <a:pt x="153352" y="530543"/>
                    <a:pt x="176213" y="540068"/>
                    <a:pt x="202883" y="547688"/>
                  </a:cubicBezTo>
                  <a:cubicBezTo>
                    <a:pt x="218122" y="552450"/>
                    <a:pt x="234315" y="555307"/>
                    <a:pt x="250508" y="559118"/>
                  </a:cubicBezTo>
                  <a:cubicBezTo>
                    <a:pt x="256222" y="560070"/>
                    <a:pt x="261938" y="560070"/>
                    <a:pt x="267652" y="561023"/>
                  </a:cubicBezTo>
                  <a:cubicBezTo>
                    <a:pt x="271463" y="561023"/>
                    <a:pt x="275272" y="561023"/>
                    <a:pt x="279083" y="561023"/>
                  </a:cubicBezTo>
                  <a:cubicBezTo>
                    <a:pt x="280035" y="561023"/>
                    <a:pt x="281940" y="561023"/>
                    <a:pt x="282892" y="561023"/>
                  </a:cubicBezTo>
                  <a:cubicBezTo>
                    <a:pt x="292417" y="561023"/>
                    <a:pt x="300990" y="560070"/>
                    <a:pt x="309563" y="559118"/>
                  </a:cubicBezTo>
                  <a:cubicBezTo>
                    <a:pt x="310515" y="559118"/>
                    <a:pt x="311467" y="559118"/>
                    <a:pt x="312420" y="559118"/>
                  </a:cubicBezTo>
                  <a:cubicBezTo>
                    <a:pt x="314325" y="559118"/>
                    <a:pt x="316230" y="558165"/>
                    <a:pt x="319088" y="558165"/>
                  </a:cubicBezTo>
                  <a:cubicBezTo>
                    <a:pt x="321945" y="557213"/>
                    <a:pt x="325755" y="557213"/>
                    <a:pt x="328613" y="556260"/>
                  </a:cubicBezTo>
                  <a:cubicBezTo>
                    <a:pt x="330517" y="556260"/>
                    <a:pt x="332422" y="555307"/>
                    <a:pt x="335280" y="555307"/>
                  </a:cubicBezTo>
                  <a:cubicBezTo>
                    <a:pt x="343852" y="553403"/>
                    <a:pt x="352425" y="551498"/>
                    <a:pt x="360997" y="548640"/>
                  </a:cubicBezTo>
                  <a:cubicBezTo>
                    <a:pt x="384810" y="542925"/>
                    <a:pt x="406717" y="530543"/>
                    <a:pt x="428625" y="520065"/>
                  </a:cubicBezTo>
                  <a:cubicBezTo>
                    <a:pt x="430530" y="519113"/>
                    <a:pt x="433388" y="518160"/>
                    <a:pt x="435292" y="516255"/>
                  </a:cubicBezTo>
                  <a:cubicBezTo>
                    <a:pt x="436245" y="515303"/>
                    <a:pt x="437197" y="515303"/>
                    <a:pt x="438150" y="514350"/>
                  </a:cubicBezTo>
                  <a:cubicBezTo>
                    <a:pt x="444817" y="510540"/>
                    <a:pt x="450533" y="505778"/>
                    <a:pt x="457200" y="500063"/>
                  </a:cubicBezTo>
                  <a:cubicBezTo>
                    <a:pt x="461010" y="496253"/>
                    <a:pt x="465772" y="493395"/>
                    <a:pt x="469583" y="489585"/>
                  </a:cubicBezTo>
                  <a:cubicBezTo>
                    <a:pt x="471488" y="487680"/>
                    <a:pt x="473392" y="485775"/>
                    <a:pt x="475297" y="483870"/>
                  </a:cubicBezTo>
                  <a:cubicBezTo>
                    <a:pt x="476250" y="482918"/>
                    <a:pt x="477202" y="481965"/>
                    <a:pt x="478155" y="481013"/>
                  </a:cubicBezTo>
                  <a:cubicBezTo>
                    <a:pt x="492442" y="468630"/>
                    <a:pt x="504825" y="456248"/>
                    <a:pt x="515302" y="442913"/>
                  </a:cubicBezTo>
                  <a:cubicBezTo>
                    <a:pt x="518160" y="439103"/>
                    <a:pt x="521017" y="435293"/>
                    <a:pt x="523875" y="431482"/>
                  </a:cubicBezTo>
                  <a:cubicBezTo>
                    <a:pt x="543877" y="401955"/>
                    <a:pt x="555308" y="368618"/>
                    <a:pt x="560070" y="332423"/>
                  </a:cubicBezTo>
                  <a:cubicBezTo>
                    <a:pt x="561975" y="319088"/>
                    <a:pt x="562927" y="305753"/>
                    <a:pt x="563880" y="291465"/>
                  </a:cubicBezTo>
                  <a:cubicBezTo>
                    <a:pt x="563880" y="287655"/>
                    <a:pt x="563880" y="284798"/>
                    <a:pt x="563880" y="280988"/>
                  </a:cubicBezTo>
                  <a:cubicBezTo>
                    <a:pt x="563880" y="278130"/>
                    <a:pt x="563880" y="275273"/>
                    <a:pt x="563880" y="273368"/>
                  </a:cubicBezTo>
                  <a:cubicBezTo>
                    <a:pt x="563880" y="269557"/>
                    <a:pt x="563880" y="264795"/>
                    <a:pt x="563880" y="259080"/>
                  </a:cubicBezTo>
                  <a:cubicBezTo>
                    <a:pt x="563880" y="258128"/>
                    <a:pt x="563880" y="258128"/>
                    <a:pt x="563880" y="257175"/>
                  </a:cubicBezTo>
                  <a:cubicBezTo>
                    <a:pt x="563880" y="248603"/>
                    <a:pt x="562927" y="239078"/>
                    <a:pt x="561022" y="227648"/>
                  </a:cubicBezTo>
                  <a:cubicBezTo>
                    <a:pt x="560070" y="222885"/>
                    <a:pt x="559118" y="218123"/>
                    <a:pt x="558165" y="213360"/>
                  </a:cubicBezTo>
                  <a:cubicBezTo>
                    <a:pt x="557213" y="210503"/>
                    <a:pt x="557213" y="207645"/>
                    <a:pt x="556260" y="203835"/>
                  </a:cubicBezTo>
                  <a:cubicBezTo>
                    <a:pt x="553402" y="193357"/>
                    <a:pt x="550545" y="182880"/>
                    <a:pt x="545783" y="171450"/>
                  </a:cubicBezTo>
                  <a:cubicBezTo>
                    <a:pt x="543877" y="166688"/>
                    <a:pt x="541972" y="161925"/>
                    <a:pt x="539115" y="157163"/>
                  </a:cubicBezTo>
                  <a:cubicBezTo>
                    <a:pt x="539115" y="157163"/>
                    <a:pt x="539115" y="157163"/>
                    <a:pt x="539115" y="157163"/>
                  </a:cubicBezTo>
                  <a:cubicBezTo>
                    <a:pt x="539115" y="156210"/>
                    <a:pt x="538163" y="155257"/>
                    <a:pt x="538163" y="154305"/>
                  </a:cubicBezTo>
                  <a:cubicBezTo>
                    <a:pt x="538163" y="154305"/>
                    <a:pt x="538163" y="153353"/>
                    <a:pt x="537210" y="153353"/>
                  </a:cubicBezTo>
                  <a:cubicBezTo>
                    <a:pt x="537210" y="153353"/>
                    <a:pt x="537210" y="153353"/>
                    <a:pt x="537210" y="152400"/>
                  </a:cubicBezTo>
                  <a:cubicBezTo>
                    <a:pt x="536258" y="151448"/>
                    <a:pt x="536258" y="150495"/>
                    <a:pt x="535305" y="149543"/>
                  </a:cubicBezTo>
                  <a:cubicBezTo>
                    <a:pt x="535305" y="149543"/>
                    <a:pt x="535305" y="148590"/>
                    <a:pt x="535305" y="148590"/>
                  </a:cubicBezTo>
                  <a:cubicBezTo>
                    <a:pt x="534352" y="147638"/>
                    <a:pt x="534352" y="146685"/>
                    <a:pt x="533400" y="145732"/>
                  </a:cubicBezTo>
                  <a:cubicBezTo>
                    <a:pt x="533400" y="145732"/>
                    <a:pt x="533400" y="144780"/>
                    <a:pt x="532447" y="144780"/>
                  </a:cubicBezTo>
                  <a:cubicBezTo>
                    <a:pt x="531495" y="143828"/>
                    <a:pt x="531495" y="142875"/>
                    <a:pt x="530543" y="141923"/>
                  </a:cubicBezTo>
                  <a:cubicBezTo>
                    <a:pt x="530543" y="141923"/>
                    <a:pt x="530543" y="140970"/>
                    <a:pt x="529590" y="140970"/>
                  </a:cubicBezTo>
                  <a:cubicBezTo>
                    <a:pt x="528638" y="140018"/>
                    <a:pt x="528638" y="139065"/>
                    <a:pt x="527685" y="138113"/>
                  </a:cubicBezTo>
                  <a:cubicBezTo>
                    <a:pt x="527685" y="138113"/>
                    <a:pt x="527685" y="137160"/>
                    <a:pt x="526733" y="137160"/>
                  </a:cubicBezTo>
                  <a:cubicBezTo>
                    <a:pt x="525780" y="136207"/>
                    <a:pt x="525780" y="135255"/>
                    <a:pt x="524827" y="134303"/>
                  </a:cubicBezTo>
                  <a:cubicBezTo>
                    <a:pt x="524827" y="134303"/>
                    <a:pt x="524827" y="133350"/>
                    <a:pt x="523875" y="133350"/>
                  </a:cubicBezTo>
                  <a:cubicBezTo>
                    <a:pt x="522922" y="132398"/>
                    <a:pt x="522922" y="131445"/>
                    <a:pt x="521970" y="130493"/>
                  </a:cubicBezTo>
                  <a:cubicBezTo>
                    <a:pt x="521970" y="130493"/>
                    <a:pt x="521970" y="129540"/>
                    <a:pt x="521017" y="129540"/>
                  </a:cubicBezTo>
                  <a:cubicBezTo>
                    <a:pt x="519113" y="126682"/>
                    <a:pt x="518160" y="124778"/>
                    <a:pt x="516255" y="121920"/>
                  </a:cubicBezTo>
                  <a:cubicBezTo>
                    <a:pt x="516255" y="121920"/>
                    <a:pt x="516255" y="120968"/>
                    <a:pt x="515302" y="120968"/>
                  </a:cubicBezTo>
                  <a:cubicBezTo>
                    <a:pt x="514350" y="120015"/>
                    <a:pt x="514350" y="119063"/>
                    <a:pt x="513397" y="118110"/>
                  </a:cubicBezTo>
                  <a:cubicBezTo>
                    <a:pt x="513397" y="118110"/>
                    <a:pt x="512445" y="117157"/>
                    <a:pt x="512445" y="117157"/>
                  </a:cubicBezTo>
                  <a:cubicBezTo>
                    <a:pt x="512445" y="116205"/>
                    <a:pt x="511492" y="116205"/>
                    <a:pt x="511492" y="115253"/>
                  </a:cubicBezTo>
                  <a:cubicBezTo>
                    <a:pt x="511492" y="115253"/>
                    <a:pt x="511492" y="115253"/>
                    <a:pt x="511492" y="114300"/>
                  </a:cubicBezTo>
                  <a:cubicBezTo>
                    <a:pt x="511492" y="113348"/>
                    <a:pt x="510540" y="113348"/>
                    <a:pt x="510540" y="112395"/>
                  </a:cubicBezTo>
                  <a:cubicBezTo>
                    <a:pt x="509588" y="111443"/>
                    <a:pt x="509588" y="110490"/>
                    <a:pt x="508635" y="110490"/>
                  </a:cubicBezTo>
                  <a:cubicBezTo>
                    <a:pt x="508635" y="109538"/>
                    <a:pt x="507683" y="109538"/>
                    <a:pt x="507683" y="108585"/>
                  </a:cubicBezTo>
                  <a:cubicBezTo>
                    <a:pt x="506730" y="107632"/>
                    <a:pt x="506730" y="107632"/>
                    <a:pt x="505777" y="106680"/>
                  </a:cubicBezTo>
                  <a:cubicBezTo>
                    <a:pt x="505777" y="105728"/>
                    <a:pt x="504825" y="105728"/>
                    <a:pt x="504825" y="104775"/>
                  </a:cubicBezTo>
                  <a:cubicBezTo>
                    <a:pt x="503872" y="103823"/>
                    <a:pt x="503872" y="103823"/>
                    <a:pt x="502920" y="102870"/>
                  </a:cubicBezTo>
                  <a:cubicBezTo>
                    <a:pt x="502920" y="101918"/>
                    <a:pt x="501967" y="101918"/>
                    <a:pt x="501967" y="100965"/>
                  </a:cubicBezTo>
                  <a:cubicBezTo>
                    <a:pt x="501967" y="100965"/>
                    <a:pt x="501015" y="100013"/>
                    <a:pt x="501015" y="100013"/>
                  </a:cubicBezTo>
                  <a:cubicBezTo>
                    <a:pt x="501015" y="100013"/>
                    <a:pt x="500063" y="99060"/>
                    <a:pt x="500063" y="99060"/>
                  </a:cubicBezTo>
                  <a:cubicBezTo>
                    <a:pt x="500063" y="98107"/>
                    <a:pt x="499110" y="98107"/>
                    <a:pt x="499110" y="97155"/>
                  </a:cubicBezTo>
                  <a:cubicBezTo>
                    <a:pt x="498158" y="96203"/>
                    <a:pt x="498158" y="95250"/>
                    <a:pt x="497205" y="95250"/>
                  </a:cubicBezTo>
                  <a:cubicBezTo>
                    <a:pt x="496252" y="94298"/>
                    <a:pt x="496252" y="94298"/>
                    <a:pt x="495300" y="93345"/>
                  </a:cubicBezTo>
                  <a:cubicBezTo>
                    <a:pt x="495300" y="93345"/>
                    <a:pt x="495300" y="93345"/>
                    <a:pt x="495300" y="92393"/>
                  </a:cubicBezTo>
                  <a:cubicBezTo>
                    <a:pt x="494347" y="91440"/>
                    <a:pt x="494347" y="91440"/>
                    <a:pt x="493395" y="90488"/>
                  </a:cubicBezTo>
                  <a:cubicBezTo>
                    <a:pt x="493395" y="89535"/>
                    <a:pt x="492442" y="89535"/>
                    <a:pt x="492442" y="88582"/>
                  </a:cubicBezTo>
                  <a:cubicBezTo>
                    <a:pt x="491490" y="87630"/>
                    <a:pt x="490538" y="86678"/>
                    <a:pt x="489585" y="85725"/>
                  </a:cubicBezTo>
                  <a:cubicBezTo>
                    <a:pt x="489585" y="85725"/>
                    <a:pt x="488633" y="84773"/>
                    <a:pt x="488633" y="84773"/>
                  </a:cubicBezTo>
                  <a:cubicBezTo>
                    <a:pt x="487680" y="83820"/>
                    <a:pt x="485775" y="81915"/>
                    <a:pt x="484822" y="80963"/>
                  </a:cubicBezTo>
                  <a:cubicBezTo>
                    <a:pt x="420052" y="20003"/>
                    <a:pt x="345758" y="0"/>
                    <a:pt x="280035" y="0"/>
                  </a:cubicBezTo>
                  <a:cubicBezTo>
                    <a:pt x="279083" y="0"/>
                    <a:pt x="279083" y="0"/>
                    <a:pt x="278130" y="0"/>
                  </a:cubicBezTo>
                  <a:cubicBezTo>
                    <a:pt x="277177" y="0"/>
                    <a:pt x="277177" y="0"/>
                    <a:pt x="276225" y="0"/>
                  </a:cubicBezTo>
                  <a:cubicBezTo>
                    <a:pt x="269558" y="0"/>
                    <a:pt x="261938" y="0"/>
                    <a:pt x="255270" y="953"/>
                  </a:cubicBezTo>
                  <a:cubicBezTo>
                    <a:pt x="228600" y="2857"/>
                    <a:pt x="202883" y="7620"/>
                    <a:pt x="180022" y="15240"/>
                  </a:cubicBezTo>
                  <a:cubicBezTo>
                    <a:pt x="123825" y="36195"/>
                    <a:pt x="66675" y="79057"/>
                    <a:pt x="33338" y="131445"/>
                  </a:cubicBezTo>
                  <a:cubicBezTo>
                    <a:pt x="31433" y="134303"/>
                    <a:pt x="30480" y="137160"/>
                    <a:pt x="29527" y="140018"/>
                  </a:cubicBezTo>
                  <a:cubicBezTo>
                    <a:pt x="29527" y="140970"/>
                    <a:pt x="28575" y="140970"/>
                    <a:pt x="28575" y="141923"/>
                  </a:cubicBezTo>
                  <a:cubicBezTo>
                    <a:pt x="28575" y="142875"/>
                    <a:pt x="27622" y="143828"/>
                    <a:pt x="27622" y="144780"/>
                  </a:cubicBezTo>
                  <a:cubicBezTo>
                    <a:pt x="26670" y="146685"/>
                    <a:pt x="25717" y="148590"/>
                    <a:pt x="25717" y="149543"/>
                  </a:cubicBezTo>
                  <a:cubicBezTo>
                    <a:pt x="25717" y="149543"/>
                    <a:pt x="25717" y="149543"/>
                    <a:pt x="25717" y="149543"/>
                  </a:cubicBezTo>
                  <a:cubicBezTo>
                    <a:pt x="24765" y="152400"/>
                    <a:pt x="23813" y="155257"/>
                    <a:pt x="21908" y="157163"/>
                  </a:cubicBezTo>
                  <a:cubicBezTo>
                    <a:pt x="20002" y="160973"/>
                    <a:pt x="19050" y="164782"/>
                    <a:pt x="17145" y="168593"/>
                  </a:cubicBezTo>
                  <a:cubicBezTo>
                    <a:pt x="14288" y="176213"/>
                    <a:pt x="11430" y="184785"/>
                    <a:pt x="9525" y="193357"/>
                  </a:cubicBezTo>
                  <a:cubicBezTo>
                    <a:pt x="8572" y="198120"/>
                    <a:pt x="6667" y="203835"/>
                    <a:pt x="5715" y="208598"/>
                  </a:cubicBezTo>
                  <a:cubicBezTo>
                    <a:pt x="4763" y="211455"/>
                    <a:pt x="4763" y="213360"/>
                    <a:pt x="3810" y="216218"/>
                  </a:cubicBezTo>
                  <a:cubicBezTo>
                    <a:pt x="3810" y="218123"/>
                    <a:pt x="2858" y="219075"/>
                    <a:pt x="2858" y="220980"/>
                  </a:cubicBezTo>
                  <a:cubicBezTo>
                    <a:pt x="1905" y="245745"/>
                    <a:pt x="0" y="265748"/>
                    <a:pt x="0" y="284798"/>
                  </a:cubicBezTo>
                  <a:close/>
                  <a:moveTo>
                    <a:pt x="289560" y="22860"/>
                  </a:moveTo>
                  <a:cubicBezTo>
                    <a:pt x="289560" y="22860"/>
                    <a:pt x="290513" y="22860"/>
                    <a:pt x="290513" y="22860"/>
                  </a:cubicBezTo>
                  <a:cubicBezTo>
                    <a:pt x="293370" y="22860"/>
                    <a:pt x="295275" y="22860"/>
                    <a:pt x="298133" y="22860"/>
                  </a:cubicBezTo>
                  <a:cubicBezTo>
                    <a:pt x="298133" y="22860"/>
                    <a:pt x="298133" y="22860"/>
                    <a:pt x="299085" y="22860"/>
                  </a:cubicBezTo>
                  <a:cubicBezTo>
                    <a:pt x="340995" y="25718"/>
                    <a:pt x="385763" y="38100"/>
                    <a:pt x="429577" y="63818"/>
                  </a:cubicBezTo>
                  <a:lnTo>
                    <a:pt x="429577" y="63818"/>
                  </a:lnTo>
                  <a:cubicBezTo>
                    <a:pt x="432435" y="64770"/>
                    <a:pt x="435292" y="66675"/>
                    <a:pt x="439102" y="69532"/>
                  </a:cubicBezTo>
                  <a:cubicBezTo>
                    <a:pt x="440055" y="70485"/>
                    <a:pt x="441008" y="70485"/>
                    <a:pt x="441960" y="71438"/>
                  </a:cubicBezTo>
                  <a:cubicBezTo>
                    <a:pt x="447675" y="76200"/>
                    <a:pt x="455295" y="81915"/>
                    <a:pt x="461963" y="87630"/>
                  </a:cubicBezTo>
                  <a:cubicBezTo>
                    <a:pt x="470535" y="95250"/>
                    <a:pt x="478155" y="101918"/>
                    <a:pt x="481013" y="106680"/>
                  </a:cubicBezTo>
                  <a:cubicBezTo>
                    <a:pt x="481013" y="106680"/>
                    <a:pt x="481013" y="106680"/>
                    <a:pt x="481013" y="106680"/>
                  </a:cubicBezTo>
                  <a:cubicBezTo>
                    <a:pt x="488633" y="113348"/>
                    <a:pt x="495300" y="120015"/>
                    <a:pt x="501015" y="126682"/>
                  </a:cubicBezTo>
                  <a:cubicBezTo>
                    <a:pt x="502920" y="128588"/>
                    <a:pt x="503872" y="130493"/>
                    <a:pt x="504825" y="132398"/>
                  </a:cubicBezTo>
                  <a:cubicBezTo>
                    <a:pt x="507683" y="136207"/>
                    <a:pt x="510540" y="140018"/>
                    <a:pt x="512445" y="143828"/>
                  </a:cubicBezTo>
                  <a:cubicBezTo>
                    <a:pt x="517208" y="151448"/>
                    <a:pt x="521017" y="159068"/>
                    <a:pt x="524827" y="167640"/>
                  </a:cubicBezTo>
                  <a:cubicBezTo>
                    <a:pt x="526733" y="171450"/>
                    <a:pt x="528638" y="175260"/>
                    <a:pt x="529590" y="180023"/>
                  </a:cubicBezTo>
                  <a:cubicBezTo>
                    <a:pt x="543877" y="218123"/>
                    <a:pt x="546735" y="257175"/>
                    <a:pt x="548640" y="280035"/>
                  </a:cubicBezTo>
                  <a:cubicBezTo>
                    <a:pt x="549593" y="286703"/>
                    <a:pt x="547688" y="307657"/>
                    <a:pt x="541972" y="332423"/>
                  </a:cubicBezTo>
                  <a:cubicBezTo>
                    <a:pt x="540068" y="340995"/>
                    <a:pt x="538163" y="350520"/>
                    <a:pt x="535305" y="360045"/>
                  </a:cubicBezTo>
                  <a:cubicBezTo>
                    <a:pt x="533400" y="368618"/>
                    <a:pt x="530543" y="377190"/>
                    <a:pt x="527685" y="385763"/>
                  </a:cubicBezTo>
                  <a:cubicBezTo>
                    <a:pt x="525780" y="392430"/>
                    <a:pt x="522922" y="399098"/>
                    <a:pt x="520065" y="404813"/>
                  </a:cubicBezTo>
                  <a:cubicBezTo>
                    <a:pt x="518160" y="408623"/>
                    <a:pt x="515302" y="412432"/>
                    <a:pt x="512445" y="416243"/>
                  </a:cubicBezTo>
                  <a:lnTo>
                    <a:pt x="512445" y="416243"/>
                  </a:lnTo>
                  <a:cubicBezTo>
                    <a:pt x="512445" y="416243"/>
                    <a:pt x="512445" y="416243"/>
                    <a:pt x="512445" y="416243"/>
                  </a:cubicBezTo>
                  <a:cubicBezTo>
                    <a:pt x="511492" y="418148"/>
                    <a:pt x="510540" y="420053"/>
                    <a:pt x="508635" y="421957"/>
                  </a:cubicBezTo>
                  <a:cubicBezTo>
                    <a:pt x="508635" y="422910"/>
                    <a:pt x="507683" y="422910"/>
                    <a:pt x="507683" y="423863"/>
                  </a:cubicBezTo>
                  <a:cubicBezTo>
                    <a:pt x="506730" y="424815"/>
                    <a:pt x="505777" y="426720"/>
                    <a:pt x="505777" y="427673"/>
                  </a:cubicBezTo>
                  <a:cubicBezTo>
                    <a:pt x="504825" y="428625"/>
                    <a:pt x="504825" y="429578"/>
                    <a:pt x="503872" y="430530"/>
                  </a:cubicBezTo>
                  <a:cubicBezTo>
                    <a:pt x="502920" y="431482"/>
                    <a:pt x="502920" y="432435"/>
                    <a:pt x="501967" y="433388"/>
                  </a:cubicBezTo>
                  <a:cubicBezTo>
                    <a:pt x="501015" y="434340"/>
                    <a:pt x="501015" y="435293"/>
                    <a:pt x="500063" y="436245"/>
                  </a:cubicBezTo>
                  <a:cubicBezTo>
                    <a:pt x="499110" y="437198"/>
                    <a:pt x="499110" y="438150"/>
                    <a:pt x="498158" y="439103"/>
                  </a:cubicBezTo>
                  <a:cubicBezTo>
                    <a:pt x="497205" y="440055"/>
                    <a:pt x="497205" y="441007"/>
                    <a:pt x="496252" y="441960"/>
                  </a:cubicBezTo>
                  <a:cubicBezTo>
                    <a:pt x="495300" y="442913"/>
                    <a:pt x="495300" y="443865"/>
                    <a:pt x="494347" y="444818"/>
                  </a:cubicBezTo>
                  <a:cubicBezTo>
                    <a:pt x="493395" y="445770"/>
                    <a:pt x="492442" y="446723"/>
                    <a:pt x="492442" y="447675"/>
                  </a:cubicBezTo>
                  <a:cubicBezTo>
                    <a:pt x="491490" y="448628"/>
                    <a:pt x="491490" y="449580"/>
                    <a:pt x="490538" y="449580"/>
                  </a:cubicBezTo>
                  <a:cubicBezTo>
                    <a:pt x="489585" y="450532"/>
                    <a:pt x="488633" y="451485"/>
                    <a:pt x="487680" y="452438"/>
                  </a:cubicBezTo>
                  <a:cubicBezTo>
                    <a:pt x="486727" y="453390"/>
                    <a:pt x="486727" y="453390"/>
                    <a:pt x="485775" y="454343"/>
                  </a:cubicBezTo>
                  <a:cubicBezTo>
                    <a:pt x="484822" y="455295"/>
                    <a:pt x="483870" y="456248"/>
                    <a:pt x="482917" y="457200"/>
                  </a:cubicBezTo>
                  <a:cubicBezTo>
                    <a:pt x="481965" y="458153"/>
                    <a:pt x="481965" y="458153"/>
                    <a:pt x="481013" y="459105"/>
                  </a:cubicBezTo>
                  <a:cubicBezTo>
                    <a:pt x="480060" y="460057"/>
                    <a:pt x="479108" y="461010"/>
                    <a:pt x="478155" y="461963"/>
                  </a:cubicBezTo>
                  <a:cubicBezTo>
                    <a:pt x="477202" y="462915"/>
                    <a:pt x="477202" y="462915"/>
                    <a:pt x="476250" y="463868"/>
                  </a:cubicBezTo>
                  <a:cubicBezTo>
                    <a:pt x="475297" y="464820"/>
                    <a:pt x="474345" y="465773"/>
                    <a:pt x="473392" y="466725"/>
                  </a:cubicBezTo>
                  <a:cubicBezTo>
                    <a:pt x="472440" y="467678"/>
                    <a:pt x="472440" y="467678"/>
                    <a:pt x="471488" y="468630"/>
                  </a:cubicBezTo>
                  <a:cubicBezTo>
                    <a:pt x="470535" y="469582"/>
                    <a:pt x="469583" y="470535"/>
                    <a:pt x="468630" y="471488"/>
                  </a:cubicBezTo>
                  <a:cubicBezTo>
                    <a:pt x="467677" y="471488"/>
                    <a:pt x="467677" y="472440"/>
                    <a:pt x="466725" y="472440"/>
                  </a:cubicBezTo>
                  <a:cubicBezTo>
                    <a:pt x="465772" y="473393"/>
                    <a:pt x="464820" y="474345"/>
                    <a:pt x="462915" y="475298"/>
                  </a:cubicBezTo>
                  <a:cubicBezTo>
                    <a:pt x="462915" y="475298"/>
                    <a:pt x="461963" y="476250"/>
                    <a:pt x="461963" y="476250"/>
                  </a:cubicBezTo>
                  <a:cubicBezTo>
                    <a:pt x="461010" y="477203"/>
                    <a:pt x="459105" y="478155"/>
                    <a:pt x="458152" y="479107"/>
                  </a:cubicBezTo>
                  <a:cubicBezTo>
                    <a:pt x="458152" y="479107"/>
                    <a:pt x="457200" y="480060"/>
                    <a:pt x="457200" y="480060"/>
                  </a:cubicBezTo>
                  <a:cubicBezTo>
                    <a:pt x="456247" y="481013"/>
                    <a:pt x="454342" y="481965"/>
                    <a:pt x="453390" y="482918"/>
                  </a:cubicBezTo>
                  <a:cubicBezTo>
                    <a:pt x="453390" y="482918"/>
                    <a:pt x="452438" y="483870"/>
                    <a:pt x="452438" y="483870"/>
                  </a:cubicBezTo>
                  <a:cubicBezTo>
                    <a:pt x="450533" y="484823"/>
                    <a:pt x="449580" y="485775"/>
                    <a:pt x="447675" y="486728"/>
                  </a:cubicBezTo>
                  <a:cubicBezTo>
                    <a:pt x="447675" y="486728"/>
                    <a:pt x="447675" y="486728"/>
                    <a:pt x="446722" y="486728"/>
                  </a:cubicBezTo>
                  <a:cubicBezTo>
                    <a:pt x="444817" y="487680"/>
                    <a:pt x="443865" y="488632"/>
                    <a:pt x="441960" y="490538"/>
                  </a:cubicBezTo>
                  <a:lnTo>
                    <a:pt x="441960" y="490538"/>
                  </a:lnTo>
                  <a:cubicBezTo>
                    <a:pt x="435292" y="497205"/>
                    <a:pt x="401955" y="515303"/>
                    <a:pt x="391477" y="517207"/>
                  </a:cubicBezTo>
                  <a:lnTo>
                    <a:pt x="391477" y="517207"/>
                  </a:lnTo>
                  <a:cubicBezTo>
                    <a:pt x="390525" y="518160"/>
                    <a:pt x="389572" y="518160"/>
                    <a:pt x="388620" y="519113"/>
                  </a:cubicBezTo>
                  <a:cubicBezTo>
                    <a:pt x="388620" y="519113"/>
                    <a:pt x="388620" y="519113"/>
                    <a:pt x="388620" y="519113"/>
                  </a:cubicBezTo>
                  <a:cubicBezTo>
                    <a:pt x="387667" y="520065"/>
                    <a:pt x="386715" y="520065"/>
                    <a:pt x="385763" y="521018"/>
                  </a:cubicBezTo>
                  <a:cubicBezTo>
                    <a:pt x="385763" y="521018"/>
                    <a:pt x="385763" y="521018"/>
                    <a:pt x="385763" y="521018"/>
                  </a:cubicBezTo>
                  <a:cubicBezTo>
                    <a:pt x="381000" y="523875"/>
                    <a:pt x="376238" y="525780"/>
                    <a:pt x="370522" y="527685"/>
                  </a:cubicBezTo>
                  <a:cubicBezTo>
                    <a:pt x="370522" y="527685"/>
                    <a:pt x="370522" y="527685"/>
                    <a:pt x="370522" y="527685"/>
                  </a:cubicBezTo>
                  <a:cubicBezTo>
                    <a:pt x="369570" y="527685"/>
                    <a:pt x="368617" y="528638"/>
                    <a:pt x="367665" y="528638"/>
                  </a:cubicBezTo>
                  <a:cubicBezTo>
                    <a:pt x="367665" y="528638"/>
                    <a:pt x="367665" y="528638"/>
                    <a:pt x="366713" y="528638"/>
                  </a:cubicBezTo>
                  <a:cubicBezTo>
                    <a:pt x="365760" y="528638"/>
                    <a:pt x="364808" y="529590"/>
                    <a:pt x="363855" y="529590"/>
                  </a:cubicBezTo>
                  <a:cubicBezTo>
                    <a:pt x="363855" y="529590"/>
                    <a:pt x="363855" y="529590"/>
                    <a:pt x="363855" y="529590"/>
                  </a:cubicBezTo>
                  <a:cubicBezTo>
                    <a:pt x="361950" y="530543"/>
                    <a:pt x="360045" y="530543"/>
                    <a:pt x="358140" y="531495"/>
                  </a:cubicBezTo>
                  <a:cubicBezTo>
                    <a:pt x="358140" y="531495"/>
                    <a:pt x="358140" y="531495"/>
                    <a:pt x="357188" y="531495"/>
                  </a:cubicBezTo>
                  <a:cubicBezTo>
                    <a:pt x="356235" y="531495"/>
                    <a:pt x="356235" y="531495"/>
                    <a:pt x="355283" y="532448"/>
                  </a:cubicBezTo>
                  <a:cubicBezTo>
                    <a:pt x="354330" y="532448"/>
                    <a:pt x="354330" y="532448"/>
                    <a:pt x="353377" y="532448"/>
                  </a:cubicBezTo>
                  <a:cubicBezTo>
                    <a:pt x="352425" y="532448"/>
                    <a:pt x="352425" y="532448"/>
                    <a:pt x="351472" y="532448"/>
                  </a:cubicBezTo>
                  <a:cubicBezTo>
                    <a:pt x="350520" y="532448"/>
                    <a:pt x="350520" y="532448"/>
                    <a:pt x="349567" y="533400"/>
                  </a:cubicBezTo>
                  <a:cubicBezTo>
                    <a:pt x="349567" y="533400"/>
                    <a:pt x="348615" y="533400"/>
                    <a:pt x="348615" y="533400"/>
                  </a:cubicBezTo>
                  <a:cubicBezTo>
                    <a:pt x="347663" y="533400"/>
                    <a:pt x="347663" y="533400"/>
                    <a:pt x="346710" y="534353"/>
                  </a:cubicBezTo>
                  <a:cubicBezTo>
                    <a:pt x="346710" y="534353"/>
                    <a:pt x="345758" y="534353"/>
                    <a:pt x="345758" y="534353"/>
                  </a:cubicBezTo>
                  <a:cubicBezTo>
                    <a:pt x="344805" y="534353"/>
                    <a:pt x="343852" y="534353"/>
                    <a:pt x="342900" y="535305"/>
                  </a:cubicBezTo>
                  <a:cubicBezTo>
                    <a:pt x="342900" y="535305"/>
                    <a:pt x="342900" y="535305"/>
                    <a:pt x="342900" y="535305"/>
                  </a:cubicBezTo>
                  <a:cubicBezTo>
                    <a:pt x="337185" y="537210"/>
                    <a:pt x="329565" y="538163"/>
                    <a:pt x="321945" y="539115"/>
                  </a:cubicBezTo>
                  <a:cubicBezTo>
                    <a:pt x="320040" y="539115"/>
                    <a:pt x="317183" y="539115"/>
                    <a:pt x="314325" y="540068"/>
                  </a:cubicBezTo>
                  <a:cubicBezTo>
                    <a:pt x="311467" y="540068"/>
                    <a:pt x="309563" y="540068"/>
                    <a:pt x="306705" y="540068"/>
                  </a:cubicBezTo>
                  <a:cubicBezTo>
                    <a:pt x="296227" y="540068"/>
                    <a:pt x="284797" y="540068"/>
                    <a:pt x="272415" y="540068"/>
                  </a:cubicBezTo>
                  <a:cubicBezTo>
                    <a:pt x="269558" y="540068"/>
                    <a:pt x="265747" y="540068"/>
                    <a:pt x="262890" y="539115"/>
                  </a:cubicBezTo>
                  <a:cubicBezTo>
                    <a:pt x="251460" y="538163"/>
                    <a:pt x="240030" y="536257"/>
                    <a:pt x="227647" y="534353"/>
                  </a:cubicBezTo>
                  <a:cubicBezTo>
                    <a:pt x="223838" y="533400"/>
                    <a:pt x="220980" y="533400"/>
                    <a:pt x="217170" y="532448"/>
                  </a:cubicBezTo>
                  <a:cubicBezTo>
                    <a:pt x="210502" y="530543"/>
                    <a:pt x="202883" y="528638"/>
                    <a:pt x="196215" y="526732"/>
                  </a:cubicBezTo>
                  <a:cubicBezTo>
                    <a:pt x="192405" y="525780"/>
                    <a:pt x="189547" y="524828"/>
                    <a:pt x="185738" y="522923"/>
                  </a:cubicBezTo>
                  <a:cubicBezTo>
                    <a:pt x="173355" y="519113"/>
                    <a:pt x="160972" y="513398"/>
                    <a:pt x="149542" y="507682"/>
                  </a:cubicBezTo>
                  <a:cubicBezTo>
                    <a:pt x="145733" y="505778"/>
                    <a:pt x="142875" y="503873"/>
                    <a:pt x="139065" y="501968"/>
                  </a:cubicBezTo>
                  <a:cubicBezTo>
                    <a:pt x="106680" y="483870"/>
                    <a:pt x="77152" y="459105"/>
                    <a:pt x="53340" y="424815"/>
                  </a:cubicBezTo>
                  <a:cubicBezTo>
                    <a:pt x="17145" y="366713"/>
                    <a:pt x="-41910" y="134303"/>
                    <a:pt x="166688" y="42863"/>
                  </a:cubicBezTo>
                  <a:cubicBezTo>
                    <a:pt x="168592" y="41910"/>
                    <a:pt x="171450" y="40957"/>
                    <a:pt x="173355" y="40005"/>
                  </a:cubicBezTo>
                  <a:cubicBezTo>
                    <a:pt x="174308" y="40005"/>
                    <a:pt x="175260" y="39053"/>
                    <a:pt x="176213" y="39053"/>
                  </a:cubicBezTo>
                  <a:cubicBezTo>
                    <a:pt x="178117" y="38100"/>
                    <a:pt x="179070" y="38100"/>
                    <a:pt x="180975" y="37148"/>
                  </a:cubicBezTo>
                  <a:cubicBezTo>
                    <a:pt x="181927" y="37148"/>
                    <a:pt x="182880" y="36195"/>
                    <a:pt x="183833" y="36195"/>
                  </a:cubicBezTo>
                  <a:cubicBezTo>
                    <a:pt x="184785" y="36195"/>
                    <a:pt x="186690" y="35243"/>
                    <a:pt x="187642" y="35243"/>
                  </a:cubicBezTo>
                  <a:cubicBezTo>
                    <a:pt x="188595" y="35243"/>
                    <a:pt x="189547" y="34290"/>
                    <a:pt x="191452" y="34290"/>
                  </a:cubicBezTo>
                  <a:cubicBezTo>
                    <a:pt x="192405" y="34290"/>
                    <a:pt x="194310" y="33338"/>
                    <a:pt x="195263" y="33338"/>
                  </a:cubicBezTo>
                  <a:cubicBezTo>
                    <a:pt x="196215" y="33338"/>
                    <a:pt x="198120" y="32385"/>
                    <a:pt x="199072" y="32385"/>
                  </a:cubicBezTo>
                  <a:cubicBezTo>
                    <a:pt x="200025" y="32385"/>
                    <a:pt x="200977" y="31432"/>
                    <a:pt x="202883" y="31432"/>
                  </a:cubicBezTo>
                  <a:cubicBezTo>
                    <a:pt x="203835" y="31432"/>
                    <a:pt x="205740" y="30480"/>
                    <a:pt x="206692" y="30480"/>
                  </a:cubicBezTo>
                  <a:cubicBezTo>
                    <a:pt x="207645" y="30480"/>
                    <a:pt x="208597" y="29528"/>
                    <a:pt x="210502" y="29528"/>
                  </a:cubicBezTo>
                  <a:cubicBezTo>
                    <a:pt x="211455" y="29528"/>
                    <a:pt x="213360" y="28575"/>
                    <a:pt x="214313" y="28575"/>
                  </a:cubicBezTo>
                  <a:cubicBezTo>
                    <a:pt x="215265" y="28575"/>
                    <a:pt x="216217" y="27623"/>
                    <a:pt x="217170" y="27623"/>
                  </a:cubicBezTo>
                  <a:cubicBezTo>
                    <a:pt x="219075" y="27623"/>
                    <a:pt x="220027" y="26670"/>
                    <a:pt x="221933" y="26670"/>
                  </a:cubicBezTo>
                  <a:cubicBezTo>
                    <a:pt x="222885" y="26670"/>
                    <a:pt x="223838" y="26670"/>
                    <a:pt x="224790" y="25718"/>
                  </a:cubicBezTo>
                  <a:cubicBezTo>
                    <a:pt x="226695" y="25718"/>
                    <a:pt x="227647" y="24765"/>
                    <a:pt x="229552" y="24765"/>
                  </a:cubicBezTo>
                  <a:cubicBezTo>
                    <a:pt x="230505" y="24765"/>
                    <a:pt x="231458" y="24765"/>
                    <a:pt x="232410" y="23813"/>
                  </a:cubicBezTo>
                  <a:cubicBezTo>
                    <a:pt x="234315" y="23813"/>
                    <a:pt x="235267" y="22860"/>
                    <a:pt x="237172" y="22860"/>
                  </a:cubicBezTo>
                  <a:cubicBezTo>
                    <a:pt x="238125" y="22860"/>
                    <a:pt x="239077" y="22860"/>
                    <a:pt x="240030" y="22860"/>
                  </a:cubicBezTo>
                  <a:cubicBezTo>
                    <a:pt x="241935" y="22860"/>
                    <a:pt x="243840" y="22860"/>
                    <a:pt x="245745" y="21907"/>
                  </a:cubicBezTo>
                  <a:cubicBezTo>
                    <a:pt x="246697" y="21907"/>
                    <a:pt x="247650" y="21907"/>
                    <a:pt x="248602" y="21907"/>
                  </a:cubicBezTo>
                  <a:cubicBezTo>
                    <a:pt x="250508" y="21907"/>
                    <a:pt x="252413" y="21907"/>
                    <a:pt x="254317" y="20955"/>
                  </a:cubicBezTo>
                  <a:cubicBezTo>
                    <a:pt x="255270" y="20955"/>
                    <a:pt x="256222" y="20955"/>
                    <a:pt x="257175" y="20955"/>
                  </a:cubicBezTo>
                  <a:cubicBezTo>
                    <a:pt x="259080" y="20955"/>
                    <a:pt x="260985" y="20955"/>
                    <a:pt x="262890" y="20955"/>
                  </a:cubicBezTo>
                  <a:cubicBezTo>
                    <a:pt x="263842" y="20955"/>
                    <a:pt x="264795" y="20955"/>
                    <a:pt x="264795" y="20955"/>
                  </a:cubicBezTo>
                  <a:cubicBezTo>
                    <a:pt x="266700" y="20955"/>
                    <a:pt x="268605" y="20955"/>
                    <a:pt x="270510" y="20955"/>
                  </a:cubicBezTo>
                  <a:cubicBezTo>
                    <a:pt x="271463" y="20955"/>
                    <a:pt x="271463" y="20955"/>
                    <a:pt x="272415" y="20955"/>
                  </a:cubicBezTo>
                  <a:cubicBezTo>
                    <a:pt x="274320" y="20955"/>
                    <a:pt x="277177" y="20955"/>
                    <a:pt x="279083" y="20955"/>
                  </a:cubicBezTo>
                  <a:cubicBezTo>
                    <a:pt x="280035" y="20955"/>
                    <a:pt x="280035" y="20955"/>
                    <a:pt x="280988" y="20955"/>
                  </a:cubicBezTo>
                  <a:cubicBezTo>
                    <a:pt x="284797" y="22860"/>
                    <a:pt x="287655" y="22860"/>
                    <a:pt x="289560" y="22860"/>
                  </a:cubicBezTo>
                  <a:close/>
                </a:path>
              </a:pathLst>
            </a:custGeom>
            <a:solidFill>
              <a:srgbClr val="000000"/>
            </a:solidFill>
            <a:ln w="9525" cap="flat">
              <a:noFill/>
              <a:prstDash val="solid"/>
              <a:miter/>
            </a:ln>
          </p:spPr>
          <p:txBody>
            <a:bodyPr rtlCol="0" anchor="ctr"/>
            <a:lstStyle/>
            <a:p>
              <a:endParaRPr lang="en-US"/>
            </a:p>
          </p:txBody>
        </p:sp>
        <p:sp>
          <p:nvSpPr>
            <p:cNvPr id="191" name="Freeform 446">
              <a:extLst>
                <a:ext uri="{FF2B5EF4-FFF2-40B4-BE49-F238E27FC236}">
                  <a16:creationId xmlns:a16="http://schemas.microsoft.com/office/drawing/2014/main" id="{BFDFDC19-F228-A01B-29AD-A95CB1F3AB40}"/>
                </a:ext>
              </a:extLst>
            </p:cNvPr>
            <p:cNvSpPr/>
            <p:nvPr/>
          </p:nvSpPr>
          <p:spPr>
            <a:xfrm>
              <a:off x="4038709" y="5432107"/>
              <a:ext cx="176118" cy="293374"/>
            </a:xfrm>
            <a:custGeom>
              <a:avLst/>
              <a:gdLst>
                <a:gd name="connsiteX0" fmla="*/ 166578 w 176118"/>
                <a:gd name="connsiteY0" fmla="*/ 0 h 293374"/>
                <a:gd name="connsiteX1" fmla="*/ 2748 w 176118"/>
                <a:gd name="connsiteY1" fmla="*/ 155257 h 293374"/>
                <a:gd name="connsiteX2" fmla="*/ 3701 w 176118"/>
                <a:gd name="connsiteY2" fmla="*/ 240030 h 293374"/>
                <a:gd name="connsiteX3" fmla="*/ 31323 w 176118"/>
                <a:gd name="connsiteY3" fmla="*/ 291465 h 293374"/>
                <a:gd name="connsiteX4" fmla="*/ 168483 w 176118"/>
                <a:gd name="connsiteY4" fmla="*/ 8573 h 293374"/>
                <a:gd name="connsiteX5" fmla="*/ 166578 w 176118"/>
                <a:gd name="connsiteY5" fmla="*/ 0 h 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18" h="293374">
                  <a:moveTo>
                    <a:pt x="166578" y="0"/>
                  </a:moveTo>
                  <a:cubicBezTo>
                    <a:pt x="100856" y="0"/>
                    <a:pt x="16083" y="66675"/>
                    <a:pt x="2748" y="155257"/>
                  </a:cubicBezTo>
                  <a:cubicBezTo>
                    <a:pt x="-1062" y="180023"/>
                    <a:pt x="-1062" y="215265"/>
                    <a:pt x="3701" y="240030"/>
                  </a:cubicBezTo>
                  <a:cubicBezTo>
                    <a:pt x="5606" y="252413"/>
                    <a:pt x="33228" y="303848"/>
                    <a:pt x="31323" y="291465"/>
                  </a:cubicBezTo>
                  <a:cubicBezTo>
                    <a:pt x="17988" y="212407"/>
                    <a:pt x="46563" y="52388"/>
                    <a:pt x="168483" y="8573"/>
                  </a:cubicBezTo>
                  <a:cubicBezTo>
                    <a:pt x="178961" y="4763"/>
                    <a:pt x="178961" y="0"/>
                    <a:pt x="166578" y="0"/>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0585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0908D0D-6D8E-1B3D-665C-B8971FF8318C}"/>
              </a:ext>
            </a:extLst>
          </p:cNvPr>
          <p:cNvSpPr>
            <a:spLocks noGrp="1"/>
          </p:cNvSpPr>
          <p:nvPr>
            <p:ph type="body" sz="quarter" idx="16"/>
          </p:nvPr>
        </p:nvSpPr>
        <p:spPr>
          <a:xfrm>
            <a:off x="364625" y="228600"/>
            <a:ext cx="5950450" cy="2219325"/>
          </a:xfrm>
        </p:spPr>
        <p:txBody>
          <a:bodyPr>
            <a:normAutofit fontScale="92500" lnSpcReduction="10000"/>
          </a:bodyPr>
          <a:lstStyle/>
          <a:p>
            <a:pPr>
              <a:lnSpc>
                <a:spcPct val="100000"/>
              </a:lnSpc>
              <a:spcBef>
                <a:spcPts val="0"/>
              </a:spcBef>
            </a:pPr>
            <a:r>
              <a:rPr lang="en-IE" b="1" dirty="0"/>
              <a:t>Priorität Hochwasserschutz in Carrick on Shannon</a:t>
            </a:r>
          </a:p>
          <a:p>
            <a:pPr>
              <a:lnSpc>
                <a:spcPct val="100000"/>
              </a:lnSpc>
              <a:spcBef>
                <a:spcPts val="0"/>
              </a:spcBef>
            </a:pPr>
            <a:r>
              <a:rPr lang="en-IE" sz="3000" i="1" dirty="0"/>
              <a:t>Carrick on Shannon, die Meereshauptstadt Irlands, wurde </a:t>
            </a:r>
            <a:r>
              <a:rPr lang="en-IE" sz="3000" i="1" dirty="0" err="1"/>
              <a:t>als</a:t>
            </a:r>
            <a:r>
              <a:rPr lang="en-IE" sz="3000" i="1" dirty="0"/>
              <a:t> </a:t>
            </a:r>
            <a:r>
              <a:rPr lang="en-IE" sz="3000" i="1" dirty="0" err="1"/>
              <a:t>hohes</a:t>
            </a:r>
            <a:r>
              <a:rPr lang="en-IE" sz="3000" i="1" dirty="0"/>
              <a:t> </a:t>
            </a:r>
            <a:r>
              <a:rPr lang="en-IE" sz="3000" i="1" dirty="0" err="1"/>
              <a:t>Hochwasserrisiko</a:t>
            </a:r>
            <a:r>
              <a:rPr lang="en-IE" sz="3000" i="1" dirty="0"/>
              <a:t> eingestuft. </a:t>
            </a:r>
          </a:p>
        </p:txBody>
      </p:sp>
      <p:sp>
        <p:nvSpPr>
          <p:cNvPr id="9" name="Text Placeholder 8">
            <a:extLst>
              <a:ext uri="{FF2B5EF4-FFF2-40B4-BE49-F238E27FC236}">
                <a16:creationId xmlns:a16="http://schemas.microsoft.com/office/drawing/2014/main" id="{E4486B13-6CB5-4723-C3A5-248F010C2762}"/>
              </a:ext>
            </a:extLst>
          </p:cNvPr>
          <p:cNvSpPr>
            <a:spLocks noGrp="1"/>
          </p:cNvSpPr>
          <p:nvPr>
            <p:ph type="body" sz="quarter" idx="18"/>
          </p:nvPr>
        </p:nvSpPr>
        <p:spPr>
          <a:xfrm>
            <a:off x="225991" y="2533650"/>
            <a:ext cx="6317683" cy="4324350"/>
          </a:xfrm>
          <a:solidFill>
            <a:schemeClr val="bg1"/>
          </a:solidFill>
        </p:spPr>
        <p:txBody>
          <a:bodyPr anchor="ctr">
            <a:normAutofit fontScale="70000" lnSpcReduction="20000"/>
          </a:bodyPr>
          <a:lstStyle/>
          <a:p>
            <a:pPr marL="0" indent="0">
              <a:lnSpc>
                <a:spcPct val="110000"/>
              </a:lnSpc>
              <a:spcBef>
                <a:spcPts val="0"/>
              </a:spcBef>
            </a:pPr>
            <a:r>
              <a:rPr lang="en-GB" b="0" i="0" dirty="0">
                <a:solidFill>
                  <a:srgbClr val="4D4D4D"/>
                </a:solidFill>
                <a:effectLst/>
              </a:rPr>
              <a:t>Jahr für Jahr wird Carrick on Shannon (Teil der </a:t>
            </a:r>
            <a:r>
              <a:rPr lang="en-GB" dirty="0">
                <a:solidFill>
                  <a:srgbClr val="4D4D4D"/>
                </a:solidFill>
              </a:rPr>
              <a:t>Tourismusregion </a:t>
            </a:r>
            <a:r>
              <a:rPr lang="en-GB" b="0" i="0" dirty="0">
                <a:solidFill>
                  <a:srgbClr val="4D4D4D"/>
                </a:solidFill>
                <a:effectLst/>
              </a:rPr>
              <a:t>Leitrim </a:t>
            </a:r>
            <a:r>
              <a:rPr lang="en-GB" dirty="0">
                <a:solidFill>
                  <a:srgbClr val="4D4D4D"/>
                </a:solidFill>
              </a:rPr>
              <a:t>im Nordwesten </a:t>
            </a:r>
            <a:r>
              <a:rPr lang="en-GB" dirty="0" err="1">
                <a:solidFill>
                  <a:srgbClr val="4D4D4D"/>
                </a:solidFill>
              </a:rPr>
              <a:t>Irlands</a:t>
            </a:r>
            <a:r>
              <a:rPr lang="en-GB" dirty="0">
                <a:solidFill>
                  <a:srgbClr val="4D4D4D"/>
                </a:solidFill>
              </a:rPr>
              <a:t>), die </a:t>
            </a:r>
            <a:r>
              <a:rPr lang="en-GB" b="1" dirty="0" err="1">
                <a:solidFill>
                  <a:srgbClr val="086D6E"/>
                </a:solidFill>
              </a:rPr>
              <a:t>Meereshauptstadt</a:t>
            </a:r>
            <a:r>
              <a:rPr lang="en-GB" b="1" dirty="0">
                <a:solidFill>
                  <a:srgbClr val="086D6E"/>
                </a:solidFill>
              </a:rPr>
              <a:t> </a:t>
            </a:r>
            <a:r>
              <a:rPr lang="en-GB" b="1" dirty="0" err="1">
                <a:solidFill>
                  <a:srgbClr val="086D6E"/>
                </a:solidFill>
              </a:rPr>
              <a:t>Irlands</a:t>
            </a:r>
            <a:r>
              <a:rPr lang="en-GB" b="1" dirty="0">
                <a:solidFill>
                  <a:srgbClr val="086D6E"/>
                </a:solidFill>
              </a:rPr>
              <a:t>, </a:t>
            </a:r>
            <a:r>
              <a:rPr lang="en-GB" dirty="0">
                <a:solidFill>
                  <a:srgbClr val="4D4D4D"/>
                </a:solidFill>
              </a:rPr>
              <a:t>von schweren Überschwemmungen heimgesucht. In einem Jahr </a:t>
            </a:r>
            <a:r>
              <a:rPr lang="en-GB" b="0" i="0" dirty="0">
                <a:solidFill>
                  <a:srgbClr val="4D4D4D"/>
                </a:solidFill>
                <a:effectLst/>
              </a:rPr>
              <a:t>konnten die Menschen fast </a:t>
            </a:r>
            <a:r>
              <a:rPr lang="en-GB" b="0" i="0" dirty="0">
                <a:solidFill>
                  <a:srgbClr val="4D4D4D"/>
                </a:solidFill>
                <a:effectLst/>
                <a:hlinkClick r:id="rId2">
                  <a:extLst>
                    <a:ext uri="{A12FA001-AC4F-418D-AE19-62706E023703}">
                      <ahyp:hlinkClr xmlns:ahyp="http://schemas.microsoft.com/office/drawing/2018/hyperlinkcolor" val="tx"/>
                    </a:ext>
                  </a:extLst>
                </a:hlinkClick>
              </a:rPr>
              <a:t>40 Tage und Nächte lang </a:t>
            </a:r>
            <a:r>
              <a:rPr lang="en-GB" dirty="0">
                <a:solidFill>
                  <a:srgbClr val="4D4D4D"/>
                </a:solidFill>
              </a:rPr>
              <a:t>Carrick on Shannon </a:t>
            </a:r>
            <a:r>
              <a:rPr lang="en-GB" b="0" i="0" dirty="0">
                <a:solidFill>
                  <a:srgbClr val="4D4D4D"/>
                </a:solidFill>
                <a:effectLst/>
              </a:rPr>
              <a:t>nicht </a:t>
            </a:r>
            <a:r>
              <a:rPr lang="en-GB" dirty="0">
                <a:solidFill>
                  <a:srgbClr val="4D4D4D"/>
                </a:solidFill>
              </a:rPr>
              <a:t>besuchen, </a:t>
            </a:r>
            <a:r>
              <a:rPr lang="en-GB" b="0" i="0" dirty="0">
                <a:solidFill>
                  <a:srgbClr val="4D4D4D"/>
                </a:solidFill>
                <a:effectLst/>
              </a:rPr>
              <a:t>da das Hochwasser des Shannon immer weiter anstieg und sie keinen Zugang zu den </a:t>
            </a:r>
            <a:r>
              <a:rPr lang="en-GB" dirty="0">
                <a:solidFill>
                  <a:srgbClr val="4D4D4D"/>
                </a:solidFill>
              </a:rPr>
              <a:t>Tourismusbetrieben, den Parkplätzen und den Straßen hatten. </a:t>
            </a:r>
          </a:p>
          <a:p>
            <a:pPr marL="0" indent="0">
              <a:lnSpc>
                <a:spcPct val="110000"/>
              </a:lnSpc>
              <a:spcBef>
                <a:spcPts val="0"/>
              </a:spcBef>
            </a:pPr>
            <a:endParaRPr lang="en-GB" b="0" i="0" dirty="0">
              <a:solidFill>
                <a:srgbClr val="4D4D4D"/>
              </a:solidFill>
              <a:effectLst/>
            </a:endParaRPr>
          </a:p>
          <a:p>
            <a:pPr marL="0" indent="0">
              <a:lnSpc>
                <a:spcPct val="110000"/>
              </a:lnSpc>
              <a:spcBef>
                <a:spcPts val="0"/>
              </a:spcBef>
            </a:pPr>
            <a:r>
              <a:rPr lang="en-GB" b="0" i="0" dirty="0">
                <a:solidFill>
                  <a:srgbClr val="4D4D4D"/>
                </a:solidFill>
                <a:effectLst/>
              </a:rPr>
              <a:t>Carrick wurde vor kurzem in </a:t>
            </a:r>
            <a:r>
              <a:rPr lang="en-GB" b="0" i="0" dirty="0" err="1">
                <a:solidFill>
                  <a:srgbClr val="4D4D4D"/>
                </a:solidFill>
                <a:effectLst/>
              </a:rPr>
              <a:t>eine</a:t>
            </a:r>
            <a:r>
              <a:rPr lang="en-GB" b="0" i="0" dirty="0">
                <a:solidFill>
                  <a:srgbClr val="4D4D4D"/>
                </a:solidFill>
                <a:effectLst/>
              </a:rPr>
              <a:t> </a:t>
            </a:r>
            <a:r>
              <a:rPr lang="en-GB" b="0" i="0" dirty="0" err="1">
                <a:solidFill>
                  <a:srgbClr val="4D4D4D"/>
                </a:solidFill>
                <a:effectLst/>
              </a:rPr>
              <a:t>hohe</a:t>
            </a:r>
            <a:r>
              <a:rPr lang="en-GB" b="0" i="0" dirty="0">
                <a:solidFill>
                  <a:srgbClr val="4D4D4D"/>
                </a:solidFill>
                <a:effectLst/>
              </a:rPr>
              <a:t> Risikokategorie eingestuft. </a:t>
            </a:r>
            <a:r>
              <a:rPr lang="en-GB" dirty="0">
                <a:solidFill>
                  <a:srgbClr val="4D4D4D"/>
                </a:solidFill>
              </a:rPr>
              <a:t>Es werden Pläne zur Lösung des Problems gemacht, aber wie können die Region und die Tourismusakteure in der Zwischenzeit mit den unerwartet auftretenden Überschwemmungsproblemen umgehen? Im weiteren Verlauf dieses Themas wird aufgezeigt, wie diese Priorität im Rahmen einer Krisenmanagementstrategie angegangen werden kann.</a:t>
            </a:r>
            <a:endParaRPr lang="en-IE" dirty="0">
              <a:solidFill>
                <a:srgbClr val="4D4D4D"/>
              </a:solidFill>
            </a:endParaRPr>
          </a:p>
        </p:txBody>
      </p:sp>
      <p:sp>
        <p:nvSpPr>
          <p:cNvPr id="12" name="TextBox 11">
            <a:extLst>
              <a:ext uri="{FF2B5EF4-FFF2-40B4-BE49-F238E27FC236}">
                <a16:creationId xmlns:a16="http://schemas.microsoft.com/office/drawing/2014/main" id="{601A9FF7-8FA1-19FA-D962-390ED86A8666}"/>
              </a:ext>
            </a:extLst>
          </p:cNvPr>
          <p:cNvSpPr txBox="1"/>
          <p:nvPr/>
        </p:nvSpPr>
        <p:spPr>
          <a:xfrm>
            <a:off x="6543674" y="5972175"/>
            <a:ext cx="5648325" cy="369332"/>
          </a:xfrm>
          <a:prstGeom prst="rect">
            <a:avLst/>
          </a:prstGeom>
          <a:solidFill>
            <a:srgbClr val="086D6E"/>
          </a:solid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https://www.youtube.com/watch?v=I1tTuy-1okY </a:t>
            </a:r>
          </a:p>
        </p:txBody>
      </p:sp>
      <p:sp>
        <p:nvSpPr>
          <p:cNvPr id="2" name="TextBox 1">
            <a:hlinkClick r:id="rId4"/>
            <a:extLst>
              <a:ext uri="{FF2B5EF4-FFF2-40B4-BE49-F238E27FC236}">
                <a16:creationId xmlns:a16="http://schemas.microsoft.com/office/drawing/2014/main" id="{363B8741-B6BE-80D8-16A3-8EB67B99C954}"/>
              </a:ext>
            </a:extLst>
          </p:cNvPr>
          <p:cNvSpPr txBox="1"/>
          <p:nvPr/>
        </p:nvSpPr>
        <p:spPr>
          <a:xfrm>
            <a:off x="6222950" y="14242"/>
            <a:ext cx="5969050"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hlinkClick r:id="rId5">
                  <a:extLst>
                    <a:ext uri="{A12FA001-AC4F-418D-AE19-62706E023703}">
                      <ahyp:hlinkClr xmlns:ahyp="http://schemas.microsoft.com/office/drawing/2018/hyperlinkcolor" val="tx"/>
                    </a:ext>
                  </a:extLst>
                </a:hlinkClick>
              </a:rPr>
              <a:t>Carrick on Shannon Hochwasserpriorität</a:t>
            </a:r>
            <a:endParaRPr lang="en-IE" sz="2400" dirty="0">
              <a:solidFill>
                <a:schemeClr val="bg1"/>
              </a:solidFill>
            </a:endParaRPr>
          </a:p>
          <a:p>
            <a:pPr algn="ct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7A0F43AD-8AE4-7D3A-2397-3EEC00BB5D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0175" y="14242"/>
            <a:ext cx="914400" cy="914400"/>
          </a:xfrm>
          <a:prstGeom prst="rect">
            <a:avLst/>
          </a:prstGeom>
        </p:spPr>
      </p:pic>
      <p:pic>
        <p:nvPicPr>
          <p:cNvPr id="4" name="Graphic 3" descr="Touchscreen with solid fill">
            <a:extLst>
              <a:ext uri="{FF2B5EF4-FFF2-40B4-BE49-F238E27FC236}">
                <a16:creationId xmlns:a16="http://schemas.microsoft.com/office/drawing/2014/main" id="{E38F7EE8-66B1-AC98-A512-210BCCD903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0647" y="2755917"/>
            <a:ext cx="914400" cy="914400"/>
          </a:xfrm>
          <a:prstGeom prst="rect">
            <a:avLst/>
          </a:prstGeom>
        </p:spPr>
      </p:pic>
      <p:pic>
        <p:nvPicPr>
          <p:cNvPr id="5" name="Picture 10">
            <a:hlinkClick r:id="rId3"/>
            <a:extLst>
              <a:ext uri="{FF2B5EF4-FFF2-40B4-BE49-F238E27FC236}">
                <a16:creationId xmlns:a16="http://schemas.microsoft.com/office/drawing/2014/main" id="{032D53F0-2517-51FC-75C4-8174E5BFE8A7}"/>
              </a:ext>
            </a:extLst>
          </p:cNvPr>
          <p:cNvPicPr>
            <a:picLocks noChangeAspect="1"/>
          </p:cNvPicPr>
          <p:nvPr/>
        </p:nvPicPr>
        <p:blipFill>
          <a:blip r:embed="rId8"/>
          <a:stretch>
            <a:fillRect/>
          </a:stretch>
        </p:blipFill>
        <p:spPr>
          <a:xfrm>
            <a:off x="7061201" y="1733550"/>
            <a:ext cx="5112200" cy="2933700"/>
          </a:xfrm>
          <a:prstGeom prst="rect">
            <a:avLst/>
          </a:prstGeom>
        </p:spPr>
      </p:pic>
    </p:spTree>
    <p:extLst>
      <p:ext uri="{BB962C8B-B14F-4D97-AF65-F5344CB8AC3E}">
        <p14:creationId xmlns:p14="http://schemas.microsoft.com/office/powerpoint/2010/main" val="60840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7F2C8650-5EAF-751B-2368-82CE2A69F823}"/>
              </a:ext>
            </a:extLst>
          </p:cNvPr>
          <p:cNvSpPr/>
          <p:nvPr/>
        </p:nvSpPr>
        <p:spPr>
          <a:xfrm>
            <a:off x="1" y="1634084"/>
            <a:ext cx="5302050" cy="1934482"/>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857875" y="183000"/>
            <a:ext cx="6105525" cy="3722513"/>
          </a:xfrm>
        </p:spPr>
        <p:txBody>
          <a:bodyPr/>
          <a:lstStyle/>
          <a:p>
            <a:pPr fontAlgn="base"/>
            <a:r>
              <a:rPr lang="en-GB" sz="2000" b="1" i="0" dirty="0">
                <a:solidFill>
                  <a:srgbClr val="F27954"/>
                </a:solidFill>
                <a:effectLst/>
              </a:rPr>
              <a:t>Eine </a:t>
            </a:r>
            <a:r>
              <a:rPr lang="en-GB" sz="2000" b="1" i="0" dirty="0" err="1">
                <a:solidFill>
                  <a:srgbClr val="F27954"/>
                </a:solidFill>
                <a:effectLst/>
              </a:rPr>
              <a:t>erfolgreiche</a:t>
            </a:r>
            <a:r>
              <a:rPr lang="en-GB" sz="2000" b="1" i="0" dirty="0">
                <a:solidFill>
                  <a:srgbClr val="F27954"/>
                </a:solidFill>
                <a:effectLst/>
              </a:rPr>
              <a:t> KMS sollte seine krisenbezogenen Strategiekennzahlen verfolgen und überwachen, </a:t>
            </a:r>
            <a:r>
              <a:rPr lang="en-GB" sz="2000" b="1" i="0" dirty="0" err="1">
                <a:solidFill>
                  <a:srgbClr val="F27954"/>
                </a:solidFill>
                <a:effectLst/>
              </a:rPr>
              <a:t>damit</a:t>
            </a:r>
            <a:r>
              <a:rPr lang="en-GB" sz="2000" b="1" i="0" dirty="0">
                <a:solidFill>
                  <a:srgbClr val="F27954"/>
                </a:solidFill>
                <a:effectLst/>
              </a:rPr>
              <a:t> die </a:t>
            </a:r>
            <a:r>
              <a:rPr lang="en-GB" sz="2000" b="1" i="0" dirty="0" err="1">
                <a:solidFill>
                  <a:srgbClr val="F27954"/>
                </a:solidFill>
                <a:effectLst/>
              </a:rPr>
              <a:t>Leistung</a:t>
            </a:r>
            <a:r>
              <a:rPr lang="en-GB" sz="2000" b="1" i="0" dirty="0">
                <a:solidFill>
                  <a:srgbClr val="F27954"/>
                </a:solidFill>
                <a:effectLst/>
              </a:rPr>
              <a:t> </a:t>
            </a:r>
            <a:r>
              <a:rPr lang="en-GB" sz="2000" b="1" i="0" dirty="0" err="1">
                <a:solidFill>
                  <a:srgbClr val="F27954"/>
                </a:solidFill>
                <a:effectLst/>
              </a:rPr>
              <a:t>gemessen</a:t>
            </a:r>
            <a:r>
              <a:rPr lang="en-GB" sz="2000" b="1" i="0" dirty="0">
                <a:solidFill>
                  <a:srgbClr val="F27954"/>
                </a:solidFill>
                <a:effectLst/>
              </a:rPr>
              <a:t> </a:t>
            </a:r>
            <a:r>
              <a:rPr lang="en-GB" sz="2000" b="1" i="0" dirty="0" err="1">
                <a:solidFill>
                  <a:srgbClr val="F27954"/>
                </a:solidFill>
                <a:effectLst/>
              </a:rPr>
              <a:t>werden</a:t>
            </a:r>
            <a:r>
              <a:rPr lang="en-GB" sz="2000" b="1" i="0" dirty="0">
                <a:solidFill>
                  <a:srgbClr val="F27954"/>
                </a:solidFill>
                <a:effectLst/>
              </a:rPr>
              <a:t> kann.</a:t>
            </a:r>
          </a:p>
          <a:p>
            <a:pPr marL="342900" indent="-342900" fontAlgn="base">
              <a:buClr>
                <a:srgbClr val="F27954"/>
              </a:buClr>
              <a:buFont typeface="Wingdings" panose="05000000000000000000" pitchFamily="2" charset="2"/>
              <a:buChar char="v"/>
            </a:pPr>
            <a:r>
              <a:rPr lang="en-GB" sz="2000" dirty="0">
                <a:solidFill>
                  <a:srgbClr val="455264"/>
                </a:solidFill>
              </a:rPr>
              <a:t>Diese Metriken sollten </a:t>
            </a:r>
            <a:r>
              <a:rPr lang="en-GB" sz="2000" b="1" dirty="0">
                <a:solidFill>
                  <a:srgbClr val="F27954"/>
                </a:solidFill>
              </a:rPr>
              <a:t>nach der Priorität der Krisenauswirkungen </a:t>
            </a:r>
            <a:r>
              <a:rPr lang="en-GB" sz="2000" b="1" dirty="0" err="1">
                <a:solidFill>
                  <a:srgbClr val="F27954"/>
                </a:solidFill>
              </a:rPr>
              <a:t>geordnet</a:t>
            </a:r>
            <a:r>
              <a:rPr lang="en-GB" sz="2000" b="1" dirty="0">
                <a:solidFill>
                  <a:srgbClr val="F27954"/>
                </a:solidFill>
              </a:rPr>
              <a:t> </a:t>
            </a:r>
            <a:r>
              <a:rPr lang="en-GB" sz="2000" dirty="0" err="1">
                <a:solidFill>
                  <a:srgbClr val="455264"/>
                </a:solidFill>
              </a:rPr>
              <a:t>werden</a:t>
            </a:r>
            <a:r>
              <a:rPr lang="en-GB" sz="2000" dirty="0">
                <a:solidFill>
                  <a:srgbClr val="455264"/>
                </a:solidFill>
              </a:rPr>
              <a:t>.</a:t>
            </a:r>
            <a:endParaRPr lang="en-GB" sz="2000" b="1" i="0" dirty="0">
              <a:solidFill>
                <a:srgbClr val="F27954"/>
              </a:solidFill>
              <a:effectLst/>
            </a:endParaRPr>
          </a:p>
          <a:p>
            <a:pPr marL="342900" indent="-342900" fontAlgn="base">
              <a:buClr>
                <a:srgbClr val="F27954"/>
              </a:buClr>
              <a:buFont typeface="Wingdings" panose="05000000000000000000" pitchFamily="2" charset="2"/>
              <a:buChar char="v"/>
            </a:pPr>
            <a:r>
              <a:rPr lang="en-GB" sz="2000" dirty="0">
                <a:solidFill>
                  <a:srgbClr val="455264"/>
                </a:solidFill>
              </a:rPr>
              <a:t>Sie sollten </a:t>
            </a:r>
            <a:r>
              <a:rPr lang="en-GB" sz="2000" b="1" dirty="0">
                <a:solidFill>
                  <a:srgbClr val="F27954"/>
                </a:solidFill>
              </a:rPr>
              <a:t>regelmäßig gemeldet </a:t>
            </a:r>
            <a:r>
              <a:rPr lang="en-GB" sz="2000" dirty="0">
                <a:solidFill>
                  <a:srgbClr val="455264"/>
                </a:solidFill>
              </a:rPr>
              <a:t>werden, um </a:t>
            </a:r>
            <a:r>
              <a:rPr lang="en-GB" sz="2000" b="0" i="0" dirty="0">
                <a:solidFill>
                  <a:srgbClr val="455264"/>
                </a:solidFill>
                <a:effectLst/>
              </a:rPr>
              <a:t>ein vereinfachtes Dashboard der Datentrends zu </a:t>
            </a:r>
            <a:r>
              <a:rPr lang="en-GB" sz="2000" dirty="0">
                <a:solidFill>
                  <a:srgbClr val="455264"/>
                </a:solidFill>
              </a:rPr>
              <a:t>erstellen</a:t>
            </a:r>
            <a:r>
              <a:rPr lang="en-GB" sz="2000" b="0" i="0" dirty="0">
                <a:solidFill>
                  <a:srgbClr val="455264"/>
                </a:solidFill>
                <a:effectLst/>
              </a:rPr>
              <a:t>, das es der Region ermöglicht, auf dem Laufenden </a:t>
            </a:r>
            <a:r>
              <a:rPr lang="en-GB" sz="2000" b="0" i="0" dirty="0" err="1">
                <a:solidFill>
                  <a:srgbClr val="455264"/>
                </a:solidFill>
                <a:effectLst/>
              </a:rPr>
              <a:t>zu</a:t>
            </a:r>
            <a:r>
              <a:rPr lang="en-GB" sz="2000" b="0" i="0" dirty="0">
                <a:solidFill>
                  <a:srgbClr val="455264"/>
                </a:solidFill>
                <a:effectLst/>
              </a:rPr>
              <a:t> </a:t>
            </a:r>
            <a:r>
              <a:rPr lang="en-GB" sz="2000" b="0" i="0" dirty="0" err="1">
                <a:solidFill>
                  <a:srgbClr val="455264"/>
                </a:solidFill>
                <a:effectLst/>
              </a:rPr>
              <a:t>bleiben</a:t>
            </a:r>
            <a:r>
              <a:rPr lang="en-GB" sz="2000" b="0" i="0" dirty="0">
                <a:solidFill>
                  <a:srgbClr val="455264"/>
                </a:solidFill>
                <a:effectLst/>
              </a:rPr>
              <a:t>.</a:t>
            </a:r>
          </a:p>
          <a:p>
            <a:pPr marL="342900" indent="-342900" algn="l" fontAlgn="base">
              <a:buClr>
                <a:srgbClr val="F27954"/>
              </a:buClr>
              <a:buFont typeface="Wingdings" panose="05000000000000000000" pitchFamily="2" charset="2"/>
              <a:buChar char="v"/>
            </a:pPr>
            <a:r>
              <a:rPr lang="en-GB" sz="2000" dirty="0">
                <a:solidFill>
                  <a:srgbClr val="455264"/>
                </a:solidFill>
              </a:rPr>
              <a:t>Regionale Krisenmetriken und </a:t>
            </a:r>
            <a:r>
              <a:rPr lang="en-GB" sz="2000" b="1" dirty="0">
                <a:solidFill>
                  <a:srgbClr val="F27954"/>
                </a:solidFill>
              </a:rPr>
              <a:t>KPIs sollten sorgfältig ausgewählt werden </a:t>
            </a:r>
            <a:r>
              <a:rPr lang="en-GB" sz="2000" dirty="0">
                <a:solidFill>
                  <a:srgbClr val="455264"/>
                </a:solidFill>
              </a:rPr>
              <a:t>und sowohl </a:t>
            </a:r>
            <a:r>
              <a:rPr lang="en-GB" sz="2000" b="1" dirty="0">
                <a:solidFill>
                  <a:srgbClr val="F27954"/>
                </a:solidFill>
              </a:rPr>
              <a:t>qualitative als auch quantitative Ergebnisse </a:t>
            </a:r>
            <a:r>
              <a:rPr lang="en-GB" sz="2000" dirty="0">
                <a:solidFill>
                  <a:srgbClr val="455264"/>
                </a:solidFill>
              </a:rPr>
              <a:t>liefern, die zeigen, ob eine Strategie erfolgreich ist oder geändert </a:t>
            </a:r>
            <a:r>
              <a:rPr lang="en-GB" sz="2000" dirty="0" err="1">
                <a:solidFill>
                  <a:srgbClr val="455264"/>
                </a:solidFill>
              </a:rPr>
              <a:t>werden</a:t>
            </a:r>
            <a:r>
              <a:rPr lang="en-GB" sz="2000" dirty="0">
                <a:solidFill>
                  <a:srgbClr val="455264"/>
                </a:solidFill>
              </a:rPr>
              <a:t> muss. </a:t>
            </a:r>
          </a:p>
          <a:p>
            <a:pPr marL="342900" indent="-342900" algn="l" fontAlgn="base">
              <a:buClr>
                <a:srgbClr val="F27954"/>
              </a:buClr>
              <a:buFont typeface="Wingdings" panose="05000000000000000000" pitchFamily="2" charset="2"/>
              <a:buChar char="v"/>
            </a:pPr>
            <a:r>
              <a:rPr lang="en-GB" sz="2000" dirty="0">
                <a:solidFill>
                  <a:srgbClr val="455264"/>
                </a:solidFill>
              </a:rPr>
              <a:t>Eine Region sollte so schnell wie möglich reagieren, um die </a:t>
            </a:r>
            <a:r>
              <a:rPr lang="en-GB" sz="2000" dirty="0" err="1">
                <a:solidFill>
                  <a:srgbClr val="455264"/>
                </a:solidFill>
              </a:rPr>
              <a:t>Effizienz</a:t>
            </a:r>
            <a:r>
              <a:rPr lang="en-GB" sz="2000" dirty="0">
                <a:solidFill>
                  <a:srgbClr val="455264"/>
                </a:solidFill>
              </a:rPr>
              <a:t> der Strategie </a:t>
            </a:r>
            <a:r>
              <a:rPr lang="en-GB" sz="2000" dirty="0" err="1">
                <a:solidFill>
                  <a:srgbClr val="455264"/>
                </a:solidFill>
              </a:rPr>
              <a:t>zu</a:t>
            </a:r>
            <a:r>
              <a:rPr lang="en-GB" sz="2000" dirty="0">
                <a:solidFill>
                  <a:srgbClr val="455264"/>
                </a:solidFill>
              </a:rPr>
              <a:t> </a:t>
            </a:r>
            <a:r>
              <a:rPr lang="en-GB" sz="2000" dirty="0" err="1">
                <a:solidFill>
                  <a:srgbClr val="455264"/>
                </a:solidFill>
              </a:rPr>
              <a:t>verbessern</a:t>
            </a:r>
            <a:r>
              <a:rPr lang="en-GB" sz="2000" dirty="0">
                <a:solidFill>
                  <a:srgbClr val="455264"/>
                </a:solidFill>
              </a:rPr>
              <a:t>. </a:t>
            </a:r>
            <a:r>
              <a:rPr lang="en-GB" sz="2000" b="1" dirty="0">
                <a:solidFill>
                  <a:srgbClr val="F27954"/>
                </a:solidFill>
              </a:rPr>
              <a:t>Negative, wiederkehrende, schwerwiegende oder leicht zu lösende </a:t>
            </a:r>
            <a:r>
              <a:rPr lang="en-GB" sz="2000" dirty="0">
                <a:solidFill>
                  <a:srgbClr val="455264"/>
                </a:solidFill>
              </a:rPr>
              <a:t>Messwerte sollten so schnell wie möglich bearbeitet und gelöst werden.</a:t>
            </a:r>
            <a:endParaRPr lang="en-GB" sz="20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228600" y="171608"/>
            <a:ext cx="4991099" cy="6575266"/>
          </a:xfrm>
        </p:spPr>
        <p:txBody>
          <a:bodyPr>
            <a:normAutofit fontScale="92500" lnSpcReduction="10000"/>
          </a:bodyPr>
          <a:lstStyle/>
          <a:p>
            <a:pPr>
              <a:lnSpc>
                <a:spcPct val="110000"/>
              </a:lnSpc>
              <a:spcBef>
                <a:spcPts val="0"/>
              </a:spcBef>
            </a:pPr>
            <a:r>
              <a:rPr lang="en-GB" sz="5200" b="1" dirty="0"/>
              <a:t>Schritt 4 </a:t>
            </a:r>
          </a:p>
          <a:p>
            <a:pPr>
              <a:lnSpc>
                <a:spcPct val="110000"/>
              </a:lnSpc>
              <a:spcBef>
                <a:spcPts val="0"/>
              </a:spcBef>
            </a:pPr>
            <a:endParaRPr lang="en-GB" sz="3400" dirty="0">
              <a:solidFill>
                <a:schemeClr val="bg1"/>
              </a:solidFill>
            </a:endParaRPr>
          </a:p>
          <a:p>
            <a:pPr>
              <a:lnSpc>
                <a:spcPct val="110000"/>
              </a:lnSpc>
              <a:spcBef>
                <a:spcPts val="0"/>
              </a:spcBef>
            </a:pPr>
            <a:endParaRPr lang="en-GB" sz="2000" dirty="0">
              <a:solidFill>
                <a:schemeClr val="bg1"/>
              </a:solidFill>
            </a:endParaRPr>
          </a:p>
          <a:p>
            <a:pPr>
              <a:lnSpc>
                <a:spcPct val="110000"/>
              </a:lnSpc>
              <a:spcBef>
                <a:spcPts val="0"/>
              </a:spcBef>
            </a:pPr>
            <a:endParaRPr lang="en-GB" sz="3400" dirty="0">
              <a:solidFill>
                <a:schemeClr val="bg1"/>
              </a:solidFill>
            </a:endParaRPr>
          </a:p>
          <a:p>
            <a:pPr>
              <a:lnSpc>
                <a:spcPct val="110000"/>
              </a:lnSpc>
              <a:spcBef>
                <a:spcPts val="0"/>
              </a:spcBef>
            </a:pPr>
            <a:r>
              <a:rPr lang="en-IE" dirty="0" err="1">
                <a:solidFill>
                  <a:schemeClr val="bg1"/>
                </a:solidFill>
              </a:rPr>
              <a:t>Effizienz</a:t>
            </a:r>
            <a:r>
              <a:rPr lang="en-IE" dirty="0">
                <a:solidFill>
                  <a:schemeClr val="bg1"/>
                </a:solidFill>
              </a:rPr>
              <a:t> der Strategie verfolgen und überwachen</a:t>
            </a:r>
          </a:p>
          <a:p>
            <a:pPr>
              <a:lnSpc>
                <a:spcPct val="110000"/>
              </a:lnSpc>
              <a:spcBef>
                <a:spcPts val="0"/>
              </a:spcBef>
            </a:pPr>
            <a:endParaRPr lang="en-IE" dirty="0">
              <a:solidFill>
                <a:schemeClr val="bg1"/>
              </a:solidFill>
            </a:endParaRPr>
          </a:p>
          <a:p>
            <a:pPr>
              <a:lnSpc>
                <a:spcPct val="110000"/>
              </a:lnSpc>
              <a:spcBef>
                <a:spcPts val="0"/>
              </a:spcBef>
            </a:pPr>
            <a:endParaRPr lang="en-IE" dirty="0">
              <a:solidFill>
                <a:schemeClr val="bg1"/>
              </a:solidFill>
            </a:endParaRPr>
          </a:p>
          <a:p>
            <a:pPr>
              <a:lnSpc>
                <a:spcPct val="110000"/>
              </a:lnSpc>
              <a:spcBef>
                <a:spcPts val="0"/>
              </a:spcBef>
            </a:pPr>
            <a:r>
              <a:rPr lang="en-IE" sz="2200" i="1" dirty="0"/>
              <a:t>KPIs (Key Performance Indicators, dt:. </a:t>
            </a:r>
            <a:r>
              <a:rPr lang="en-IE" sz="2200" i="1" dirty="0" err="1"/>
              <a:t>Kennziffern</a:t>
            </a:r>
            <a:r>
              <a:rPr lang="en-IE" sz="2200" i="1" dirty="0"/>
              <a:t>) und Metriken sind </a:t>
            </a:r>
            <a:r>
              <a:rPr lang="en-IE" sz="2200" b="1" i="1" dirty="0"/>
              <a:t>messbare Werte, die zeigen, wie effektiv eine Region ihre Ziele im Krisenmanagement erreicht. </a:t>
            </a:r>
            <a:r>
              <a:rPr lang="en-IE" sz="2200" i="1" dirty="0"/>
              <a:t>Sie ermöglichen einer Region den </a:t>
            </a:r>
            <a:r>
              <a:rPr lang="en-IE" sz="2200" b="1" i="1" dirty="0"/>
              <a:t>Vergleich mit </a:t>
            </a:r>
            <a:r>
              <a:rPr lang="en-IE" sz="2200" b="1" i="1" dirty="0" err="1"/>
              <a:t>früheren</a:t>
            </a:r>
            <a:r>
              <a:rPr lang="en-IE" sz="2200" b="1" i="1" dirty="0"/>
              <a:t> </a:t>
            </a:r>
            <a:r>
              <a:rPr lang="en-IE" sz="2200" b="1" i="1" dirty="0" err="1"/>
              <a:t>Daten</a:t>
            </a:r>
            <a:r>
              <a:rPr lang="en-IE" sz="2200" b="1" i="1" dirty="0"/>
              <a:t> </a:t>
            </a:r>
            <a:r>
              <a:rPr lang="en-IE" sz="2200" i="1" dirty="0"/>
              <a:t>und zeigen deutlich, ob eine Region </a:t>
            </a:r>
            <a:r>
              <a:rPr lang="en-IE" sz="2200" b="1" i="1" dirty="0"/>
              <a:t>ihre Krisenmanagementziele erreicht.</a:t>
            </a:r>
            <a:endParaRPr lang="en-IE" sz="2200" b="1" dirty="0"/>
          </a:p>
          <a:p>
            <a:pPr algn="l">
              <a:lnSpc>
                <a:spcPct val="110000"/>
              </a:lnSpc>
              <a:spcBef>
                <a:spcPts val="0"/>
              </a:spcBef>
            </a:pPr>
            <a:endParaRPr lang="en-GB" sz="3400" dirty="0"/>
          </a:p>
          <a:p>
            <a:pPr algn="l">
              <a:lnSpc>
                <a:spcPct val="110000"/>
              </a:lnSpc>
              <a:spcBef>
                <a:spcPts val="0"/>
              </a:spcBef>
            </a:pPr>
            <a:endParaRPr lang="en-GB" sz="3400" dirty="0">
              <a:solidFill>
                <a:srgbClr val="666666"/>
              </a:solidFill>
            </a:endParaRPr>
          </a:p>
          <a:p>
            <a:pPr algn="l">
              <a:lnSpc>
                <a:spcPct val="110000"/>
              </a:lnSpc>
              <a:spcBef>
                <a:spcPts val="0"/>
              </a:spcBef>
            </a:pPr>
            <a:endParaRPr lang="en-GB" sz="3400" dirty="0">
              <a:solidFill>
                <a:srgbClr val="666666"/>
              </a:solidFill>
            </a:endParaRPr>
          </a:p>
          <a:p>
            <a:pPr algn="l">
              <a:lnSpc>
                <a:spcPct val="110000"/>
              </a:lnSpc>
              <a:spcBef>
                <a:spcPts val="0"/>
              </a:spcBef>
            </a:pPr>
            <a:endParaRPr lang="en-GB" sz="2000" b="1" i="0" dirty="0">
              <a:effectLst/>
            </a:endParaRPr>
          </a:p>
          <a:p>
            <a:pPr>
              <a:lnSpc>
                <a:spcPct val="110000"/>
              </a:lnSpc>
              <a:spcBef>
                <a:spcPts val="0"/>
              </a:spcBef>
            </a:pPr>
            <a:endParaRPr lang="en-GB" b="1" i="0" dirty="0">
              <a:solidFill>
                <a:srgbClr val="4D4D4D"/>
              </a:solidFill>
              <a:effectLst/>
            </a:endParaRPr>
          </a:p>
          <a:p>
            <a:pPr>
              <a:lnSpc>
                <a:spcPct val="11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pic>
        <p:nvPicPr>
          <p:cNvPr id="99" name="Graphic 98" descr="Chevron arrows with solid fill">
            <a:extLst>
              <a:ext uri="{FF2B5EF4-FFF2-40B4-BE49-F238E27FC236}">
                <a16:creationId xmlns:a16="http://schemas.microsoft.com/office/drawing/2014/main" id="{8E6FBD74-9BA5-207A-FC03-E5612A0AAE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6306" y="171608"/>
            <a:ext cx="781050" cy="781050"/>
          </a:xfrm>
          <a:prstGeom prst="rect">
            <a:avLst/>
          </a:prstGeom>
        </p:spPr>
      </p:pic>
    </p:spTree>
    <p:extLst>
      <p:ext uri="{BB962C8B-B14F-4D97-AF65-F5344CB8AC3E}">
        <p14:creationId xmlns:p14="http://schemas.microsoft.com/office/powerpoint/2010/main" val="1768583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F9D31-1B92-2A6E-7FCC-F9860C56545B}"/>
              </a:ext>
            </a:extLst>
          </p:cNvPr>
          <p:cNvSpPr>
            <a:spLocks noGrp="1"/>
          </p:cNvSpPr>
          <p:nvPr>
            <p:ph type="body" sz="quarter" idx="20"/>
          </p:nvPr>
        </p:nvSpPr>
        <p:spPr>
          <a:xfrm>
            <a:off x="5513387" y="205287"/>
            <a:ext cx="5972175" cy="3722513"/>
          </a:xfrm>
        </p:spPr>
        <p:txBody>
          <a:bodyPr/>
          <a:lstStyle/>
          <a:p>
            <a:pPr algn="l" fontAlgn="base"/>
            <a:endParaRPr lang="en-GB" sz="2200" dirty="0">
              <a:solidFill>
                <a:srgbClr val="455264"/>
              </a:solidFill>
            </a:endParaRPr>
          </a:p>
          <a:p>
            <a:pPr marL="342900" indent="-342900" fontAlgn="base">
              <a:lnSpc>
                <a:spcPct val="100000"/>
              </a:lnSpc>
              <a:spcBef>
                <a:spcPts val="0"/>
              </a:spcBef>
              <a:buFont typeface="Arial" panose="020B0604020202020204" pitchFamily="34" charset="0"/>
              <a:buChar char="•"/>
            </a:pPr>
            <a:endParaRPr lang="en-GB" dirty="0">
              <a:solidFill>
                <a:srgbClr val="455264"/>
              </a:solidFill>
            </a:endParaRPr>
          </a:p>
          <a:p>
            <a:endParaRPr lang="en-IE" dirty="0"/>
          </a:p>
        </p:txBody>
      </p:sp>
      <p:sp>
        <p:nvSpPr>
          <p:cNvPr id="6" name="Text Placeholder 1">
            <a:extLst>
              <a:ext uri="{FF2B5EF4-FFF2-40B4-BE49-F238E27FC236}">
                <a16:creationId xmlns:a16="http://schemas.microsoft.com/office/drawing/2014/main" id="{DFE1062F-6548-1D3E-B4E0-224AA640ED56}"/>
              </a:ext>
            </a:extLst>
          </p:cNvPr>
          <p:cNvSpPr txBox="1">
            <a:spLocks/>
          </p:cNvSpPr>
          <p:nvPr/>
        </p:nvSpPr>
        <p:spPr>
          <a:xfrm>
            <a:off x="76200" y="712468"/>
            <a:ext cx="5227637" cy="3215332"/>
          </a:xfrm>
          <a:prstGeom prst="rect">
            <a:avLst/>
          </a:prstGeom>
          <a:solidFill>
            <a:srgbClr val="086D6E"/>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sz="2200" b="1" dirty="0">
                <a:solidFill>
                  <a:schemeClr val="bg1"/>
                </a:solidFill>
              </a:rPr>
              <a:t>Messung der Auswirkungen der Krise auf die Leistung</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2000" dirty="0">
                <a:solidFill>
                  <a:schemeClr val="bg1"/>
                </a:solidFill>
              </a:rPr>
              <a:t>Anzahl der betroffenen Unternehmen oder Personen </a:t>
            </a:r>
            <a:r>
              <a:rPr lang="en-GB" sz="1600" dirty="0">
                <a:solidFill>
                  <a:schemeClr val="bg1"/>
                </a:solidFill>
              </a:rPr>
              <a:t>(Zunahme oder Abnahme)</a:t>
            </a:r>
          </a:p>
          <a:p>
            <a:pPr marL="342900" indent="-342900" fontAlgn="base">
              <a:lnSpc>
                <a:spcPct val="100000"/>
              </a:lnSpc>
              <a:spcBef>
                <a:spcPts val="0"/>
              </a:spcBef>
              <a:buClr>
                <a:schemeClr val="bg1"/>
              </a:buClr>
              <a:buFont typeface="Arial" panose="020B0604020202020204" pitchFamily="34" charset="0"/>
              <a:buChar char="•"/>
            </a:pPr>
            <a:r>
              <a:rPr lang="en-GB" sz="2000" dirty="0">
                <a:solidFill>
                  <a:schemeClr val="bg1"/>
                </a:solidFill>
              </a:rPr>
              <a:t>Ausmaß der Auswirkungen </a:t>
            </a:r>
            <a:r>
              <a:rPr lang="en-GB" sz="1600" dirty="0">
                <a:solidFill>
                  <a:schemeClr val="bg1"/>
                </a:solidFill>
              </a:rPr>
              <a:t>(Größe der betroffenen Fläche)</a:t>
            </a:r>
          </a:p>
          <a:p>
            <a:pPr marL="342900" indent="-342900" fontAlgn="base">
              <a:lnSpc>
                <a:spcPct val="100000"/>
              </a:lnSpc>
              <a:spcBef>
                <a:spcPts val="0"/>
              </a:spcBef>
              <a:buClr>
                <a:schemeClr val="bg1"/>
              </a:buClr>
              <a:buFont typeface="Arial" panose="020B0604020202020204" pitchFamily="34" charset="0"/>
              <a:buChar char="•"/>
            </a:pPr>
            <a:r>
              <a:rPr lang="en-GB" sz="2000" dirty="0">
                <a:solidFill>
                  <a:schemeClr val="bg1"/>
                </a:solidFill>
              </a:rPr>
              <a:t>Art der </a:t>
            </a:r>
            <a:r>
              <a:rPr lang="en-GB" sz="2000" dirty="0" err="1">
                <a:solidFill>
                  <a:schemeClr val="bg1"/>
                </a:solidFill>
              </a:rPr>
              <a:t>Auswirkung</a:t>
            </a:r>
            <a:r>
              <a:rPr lang="en-GB" sz="2000" dirty="0">
                <a:solidFill>
                  <a:schemeClr val="bg1"/>
                </a:solidFill>
              </a:rPr>
              <a:t> </a:t>
            </a:r>
            <a:r>
              <a:rPr lang="en-GB" sz="1600" dirty="0">
                <a:solidFill>
                  <a:schemeClr val="bg1"/>
                </a:solidFill>
              </a:rPr>
              <a:t>(wiederkehrend/serienmäßig/neu)</a:t>
            </a:r>
          </a:p>
          <a:p>
            <a:pPr marL="342900" indent="-342900" fontAlgn="base">
              <a:lnSpc>
                <a:spcPct val="100000"/>
              </a:lnSpc>
              <a:spcBef>
                <a:spcPts val="0"/>
              </a:spcBef>
              <a:buClr>
                <a:schemeClr val="bg1"/>
              </a:buClr>
              <a:buFont typeface="Arial" panose="020B0604020202020204" pitchFamily="34" charset="0"/>
              <a:buChar char="•"/>
            </a:pPr>
            <a:r>
              <a:rPr lang="en-GB" sz="2000" dirty="0">
                <a:solidFill>
                  <a:schemeClr val="bg1"/>
                </a:solidFill>
              </a:rPr>
              <a:t>Ausmaß der Auswirkungen </a:t>
            </a:r>
            <a:r>
              <a:rPr lang="en-GB" sz="1600" dirty="0">
                <a:solidFill>
                  <a:schemeClr val="bg1"/>
                </a:solidFill>
              </a:rPr>
              <a:t>(Ausmaß des Schadens, der Verschmutzung)</a:t>
            </a:r>
            <a:endParaRPr lang="en-IE" sz="1600" dirty="0">
              <a:solidFill>
                <a:schemeClr val="bg1"/>
              </a:solidFill>
            </a:endParaRPr>
          </a:p>
        </p:txBody>
      </p:sp>
      <p:sp>
        <p:nvSpPr>
          <p:cNvPr id="7" name="TextBox 6">
            <a:extLst>
              <a:ext uri="{FF2B5EF4-FFF2-40B4-BE49-F238E27FC236}">
                <a16:creationId xmlns:a16="http://schemas.microsoft.com/office/drawing/2014/main" id="{4AC1FEDA-77A5-368F-3190-FCE3DE9A58B1}"/>
              </a:ext>
            </a:extLst>
          </p:cNvPr>
          <p:cNvSpPr txBox="1"/>
          <p:nvPr/>
        </p:nvSpPr>
        <p:spPr>
          <a:xfrm>
            <a:off x="-67112" y="116805"/>
            <a:ext cx="12192000" cy="523220"/>
          </a:xfrm>
          <a:prstGeom prst="rect">
            <a:avLst/>
          </a:prstGeom>
          <a:noFill/>
        </p:spPr>
        <p:txBody>
          <a:bodyPr wrap="square" rtlCol="0">
            <a:spAutoFit/>
          </a:bodyPr>
          <a:lstStyle/>
          <a:p>
            <a:pPr algn="ctr"/>
            <a:r>
              <a:rPr lang="en-IE" sz="2800" b="1" dirty="0">
                <a:solidFill>
                  <a:srgbClr val="086D6E"/>
                </a:solidFill>
              </a:rPr>
              <a:t>Qualitative und quantitative Leistungsindikatoren für die KMS</a:t>
            </a:r>
          </a:p>
        </p:txBody>
      </p:sp>
      <p:sp>
        <p:nvSpPr>
          <p:cNvPr id="8" name="Text Placeholder 1">
            <a:extLst>
              <a:ext uri="{FF2B5EF4-FFF2-40B4-BE49-F238E27FC236}">
                <a16:creationId xmlns:a16="http://schemas.microsoft.com/office/drawing/2014/main" id="{B33D2897-BF61-237E-D8A6-57F8A7055EDB}"/>
              </a:ext>
            </a:extLst>
          </p:cNvPr>
          <p:cNvSpPr txBox="1">
            <a:spLocks/>
          </p:cNvSpPr>
          <p:nvPr/>
        </p:nvSpPr>
        <p:spPr>
          <a:xfrm>
            <a:off x="76200" y="4023669"/>
            <a:ext cx="5227638" cy="2758131"/>
          </a:xfrm>
          <a:prstGeom prst="rect">
            <a:avLst/>
          </a:prstGeom>
          <a:solidFill>
            <a:srgbClr val="F27954"/>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endParaRPr lang="en-GB" sz="2200" dirty="0">
              <a:solidFill>
                <a:schemeClr val="bg1"/>
              </a:solidFill>
            </a:endParaRPr>
          </a:p>
          <a:p>
            <a:pPr algn="ctr" fontAlgn="base">
              <a:lnSpc>
                <a:spcPct val="100000"/>
              </a:lnSpc>
              <a:spcBef>
                <a:spcPts val="0"/>
              </a:spcBef>
            </a:pPr>
            <a:r>
              <a:rPr lang="en-GB" sz="2200" b="1" dirty="0">
                <a:solidFill>
                  <a:schemeClr val="bg1"/>
                </a:solidFill>
              </a:rPr>
              <a:t>Messung der </a:t>
            </a:r>
            <a:r>
              <a:rPr lang="en-GB" sz="2200" b="1" dirty="0" err="1">
                <a:solidFill>
                  <a:schemeClr val="bg1"/>
                </a:solidFill>
              </a:rPr>
              <a:t>Zufriedenheit</a:t>
            </a:r>
            <a:r>
              <a:rPr lang="en-GB" sz="2200" b="1" dirty="0">
                <a:solidFill>
                  <a:schemeClr val="bg1"/>
                </a:solidFill>
              </a:rPr>
              <a:t> in der </a:t>
            </a:r>
            <a:r>
              <a:rPr lang="en-GB" sz="2200" b="1" dirty="0" err="1">
                <a:solidFill>
                  <a:schemeClr val="bg1"/>
                </a:solidFill>
              </a:rPr>
              <a:t>Tourismuskrise</a:t>
            </a:r>
            <a:endParaRPr lang="en-GB" sz="22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Anzahl der Kundenbeschwerden (Zunahme oder Abnahme)</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Art der Beschwerden </a:t>
            </a:r>
            <a:r>
              <a:rPr lang="en-GB" sz="1800" i="1" dirty="0">
                <a:solidFill>
                  <a:schemeClr val="bg1"/>
                </a:solidFill>
              </a:rPr>
              <a:t>(worum es geht, ob sie ernst gemeint sind oder nicht)</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Art der Beschwerde (falls sie wiederkehrend/schwerwiegend ist)</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Grad der Zufriedenheit (ob hoch oder niedrig)</a:t>
            </a:r>
          </a:p>
          <a:p>
            <a:pPr marL="342900" indent="-342900" fontAlgn="base">
              <a:lnSpc>
                <a:spcPct val="100000"/>
              </a:lnSpc>
              <a:spcBef>
                <a:spcPts val="0"/>
              </a:spcBef>
              <a:buClr>
                <a:schemeClr val="bg1"/>
              </a:buClr>
              <a:buFont typeface="Arial" panose="020B0604020202020204" pitchFamily="34" charset="0"/>
              <a:buChar char="•"/>
            </a:pPr>
            <a:endParaRPr lang="en-IE" sz="2200" dirty="0">
              <a:solidFill>
                <a:schemeClr val="bg1"/>
              </a:solidFill>
            </a:endParaRPr>
          </a:p>
        </p:txBody>
      </p:sp>
      <p:sp>
        <p:nvSpPr>
          <p:cNvPr id="9" name="Text Placeholder 1">
            <a:extLst>
              <a:ext uri="{FF2B5EF4-FFF2-40B4-BE49-F238E27FC236}">
                <a16:creationId xmlns:a16="http://schemas.microsoft.com/office/drawing/2014/main" id="{B4CD1D2A-A75F-B3A2-270F-A276E1A7D970}"/>
              </a:ext>
            </a:extLst>
          </p:cNvPr>
          <p:cNvSpPr txBox="1">
            <a:spLocks/>
          </p:cNvSpPr>
          <p:nvPr/>
        </p:nvSpPr>
        <p:spPr>
          <a:xfrm>
            <a:off x="5370512" y="691407"/>
            <a:ext cx="6545263" cy="2318493"/>
          </a:xfrm>
          <a:prstGeom prst="rect">
            <a:avLst/>
          </a:prstGeom>
          <a:solidFill>
            <a:srgbClr val="624464"/>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sz="2200" b="1" dirty="0" err="1">
                <a:solidFill>
                  <a:schemeClr val="bg1"/>
                </a:solidFill>
              </a:rPr>
              <a:t>Messung</a:t>
            </a:r>
            <a:r>
              <a:rPr lang="en-GB" sz="2200" b="1" dirty="0">
                <a:solidFill>
                  <a:schemeClr val="bg1"/>
                </a:solidFill>
              </a:rPr>
              <a:t> der Leistung der Krisenkommunikation</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Anzahl der eingegangenen Abfragen (Zunahme oder Abnahme)</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Art der eingegangenen Anfragen (ob sie einfach oder kompliziert sind)</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Format der Anfragen (wie sie eingehen, z. B. über das Krisentelefon, per E-Mail oder persönlich)</a:t>
            </a:r>
            <a:endParaRPr lang="en-IE" sz="1800" dirty="0">
              <a:solidFill>
                <a:schemeClr val="bg1"/>
              </a:solidFill>
            </a:endParaRPr>
          </a:p>
        </p:txBody>
      </p:sp>
      <p:sp>
        <p:nvSpPr>
          <p:cNvPr id="10" name="Text Placeholder 1">
            <a:extLst>
              <a:ext uri="{FF2B5EF4-FFF2-40B4-BE49-F238E27FC236}">
                <a16:creationId xmlns:a16="http://schemas.microsoft.com/office/drawing/2014/main" id="{4C8CB259-B463-142F-A44F-8BDFE0EF3FE0}"/>
              </a:ext>
            </a:extLst>
          </p:cNvPr>
          <p:cNvSpPr txBox="1">
            <a:spLocks/>
          </p:cNvSpPr>
          <p:nvPr/>
        </p:nvSpPr>
        <p:spPr>
          <a:xfrm>
            <a:off x="5370512" y="3230987"/>
            <a:ext cx="6545263" cy="3627013"/>
          </a:xfrm>
          <a:prstGeom prst="rect">
            <a:avLst/>
          </a:prstGeom>
          <a:solidFill>
            <a:srgbClr val="004D86"/>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lnSpc>
                <a:spcPct val="100000"/>
              </a:lnSpc>
              <a:spcBef>
                <a:spcPts val="0"/>
              </a:spcBef>
            </a:pPr>
            <a:r>
              <a:rPr lang="en-GB" sz="2200" b="1" dirty="0" err="1">
                <a:solidFill>
                  <a:schemeClr val="bg1"/>
                </a:solidFill>
              </a:rPr>
              <a:t>Messung</a:t>
            </a:r>
            <a:r>
              <a:rPr lang="en-GB" sz="2200" b="1" dirty="0">
                <a:solidFill>
                  <a:schemeClr val="bg1"/>
                </a:solidFill>
              </a:rPr>
              <a:t> der Leistung der Geschäftskontinuität</a:t>
            </a:r>
          </a:p>
          <a:p>
            <a:pPr algn="ctr" fontAlgn="base">
              <a:lnSpc>
                <a:spcPct val="100000"/>
              </a:lnSpc>
              <a:spcBef>
                <a:spcPts val="0"/>
              </a:spcBef>
            </a:pPr>
            <a:endParaRPr lang="en-GB" sz="1000" b="1" dirty="0">
              <a:solidFill>
                <a:schemeClr val="bg1"/>
              </a:solidFill>
            </a:endParaRP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Dauer des Aufenthalts (länger oder kürzer/Stunden, Tage oder Wochen)</a:t>
            </a:r>
          </a:p>
          <a:p>
            <a:pPr marL="342900" indent="-342900" fontAlgn="base">
              <a:lnSpc>
                <a:spcPct val="100000"/>
              </a:lnSpc>
              <a:spcBef>
                <a:spcPts val="0"/>
              </a:spcBef>
              <a:buClr>
                <a:schemeClr val="bg1"/>
              </a:buClr>
              <a:buFont typeface="Arial" panose="020B0604020202020204" pitchFamily="34" charset="0"/>
              <a:buChar char="•"/>
            </a:pPr>
            <a:r>
              <a:rPr lang="en-GB" sz="1800" dirty="0" err="1">
                <a:solidFill>
                  <a:schemeClr val="bg1"/>
                </a:solidFill>
              </a:rPr>
              <a:t>Anzahl</a:t>
            </a:r>
            <a:r>
              <a:rPr lang="en-GB" sz="1800" dirty="0">
                <a:solidFill>
                  <a:schemeClr val="bg1"/>
                </a:solidFill>
              </a:rPr>
              <a:t> der </a:t>
            </a:r>
            <a:r>
              <a:rPr lang="en-GB" sz="1800" dirty="0" err="1">
                <a:solidFill>
                  <a:schemeClr val="bg1"/>
                </a:solidFill>
              </a:rPr>
              <a:t>Buchungen</a:t>
            </a:r>
            <a:r>
              <a:rPr lang="en-GB" sz="1800" dirty="0">
                <a:solidFill>
                  <a:schemeClr val="bg1"/>
                </a:solidFill>
              </a:rPr>
              <a:t> (</a:t>
            </a:r>
            <a:r>
              <a:rPr lang="en-GB" sz="1800" dirty="0" err="1">
                <a:solidFill>
                  <a:schemeClr val="bg1"/>
                </a:solidFill>
              </a:rPr>
              <a:t>im</a:t>
            </a:r>
            <a:r>
              <a:rPr lang="en-GB" sz="1800" dirty="0">
                <a:solidFill>
                  <a:schemeClr val="bg1"/>
                </a:solidFill>
              </a:rPr>
              <a:t> </a:t>
            </a:r>
            <a:r>
              <a:rPr lang="en-GB" sz="1800" dirty="0" err="1">
                <a:solidFill>
                  <a:schemeClr val="bg1"/>
                </a:solidFill>
              </a:rPr>
              <a:t>Vergleich</a:t>
            </a:r>
            <a:r>
              <a:rPr lang="en-GB" sz="1800" dirty="0">
                <a:solidFill>
                  <a:schemeClr val="bg1"/>
                </a:solidFill>
              </a:rPr>
              <a:t> </a:t>
            </a:r>
            <a:r>
              <a:rPr lang="en-GB" sz="1800" dirty="0" err="1">
                <a:solidFill>
                  <a:schemeClr val="bg1"/>
                </a:solidFill>
              </a:rPr>
              <a:t>zur</a:t>
            </a:r>
            <a:r>
              <a:rPr lang="en-GB" sz="1800" dirty="0">
                <a:solidFill>
                  <a:schemeClr val="bg1"/>
                </a:solidFill>
              </a:rPr>
              <a:t> </a:t>
            </a:r>
            <a:r>
              <a:rPr lang="en-GB" sz="1800" dirty="0" err="1">
                <a:solidFill>
                  <a:schemeClr val="bg1"/>
                </a:solidFill>
              </a:rPr>
              <a:t>Anzahl</a:t>
            </a:r>
            <a:r>
              <a:rPr lang="en-GB" sz="1800" dirty="0">
                <a:solidFill>
                  <a:schemeClr val="bg1"/>
                </a:solidFill>
              </a:rPr>
              <a:t> der </a:t>
            </a:r>
            <a:r>
              <a:rPr lang="en-GB" sz="1800" dirty="0" err="1">
                <a:solidFill>
                  <a:schemeClr val="bg1"/>
                </a:solidFill>
              </a:rPr>
              <a:t>Stornierungen</a:t>
            </a:r>
            <a:r>
              <a:rPr lang="en-GB" sz="1800" dirty="0">
                <a:solidFill>
                  <a:schemeClr val="bg1"/>
                </a:solidFill>
              </a:rPr>
              <a:t>)</a:t>
            </a:r>
          </a:p>
          <a:p>
            <a:pPr marL="342900" indent="-342900" fontAlgn="base">
              <a:lnSpc>
                <a:spcPct val="100000"/>
              </a:lnSpc>
              <a:spcBef>
                <a:spcPts val="0"/>
              </a:spcBef>
              <a:buClr>
                <a:schemeClr val="bg1"/>
              </a:buClr>
              <a:buFont typeface="Arial" panose="020B0604020202020204" pitchFamily="34" charset="0"/>
              <a:buChar char="•"/>
            </a:pPr>
            <a:r>
              <a:rPr lang="en-GB" sz="1800" dirty="0" err="1">
                <a:solidFill>
                  <a:schemeClr val="bg1"/>
                </a:solidFill>
              </a:rPr>
              <a:t>Anzahl</a:t>
            </a:r>
            <a:r>
              <a:rPr lang="en-GB" sz="1800" dirty="0">
                <a:solidFill>
                  <a:schemeClr val="bg1"/>
                </a:solidFill>
              </a:rPr>
              <a:t> der Besuche (Zunahme oder Abnahme)</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Anzahl der Autos, die in die Region kommen (Zunahme </a:t>
            </a:r>
            <a:r>
              <a:rPr lang="en-GB" sz="1800" dirty="0" err="1">
                <a:solidFill>
                  <a:schemeClr val="bg1"/>
                </a:solidFill>
              </a:rPr>
              <a:t>oder</a:t>
            </a:r>
            <a:r>
              <a:rPr lang="en-GB" sz="1800" dirty="0">
                <a:solidFill>
                  <a:schemeClr val="bg1"/>
                </a:solidFill>
              </a:rPr>
              <a:t> </a:t>
            </a:r>
            <a:r>
              <a:rPr lang="en-GB" sz="1800" dirty="0" err="1">
                <a:solidFill>
                  <a:schemeClr val="bg1"/>
                </a:solidFill>
              </a:rPr>
              <a:t>Abnahme</a:t>
            </a:r>
            <a:r>
              <a:rPr lang="en-GB" sz="1800" dirty="0">
                <a:solidFill>
                  <a:schemeClr val="bg1"/>
                </a:solidFill>
              </a:rPr>
              <a:t>, z. B. bei Tankstellen und Parkplätzen nachfragen)</a:t>
            </a:r>
          </a:p>
          <a:p>
            <a:pPr marL="342900" indent="-342900" fontAlgn="base">
              <a:lnSpc>
                <a:spcPct val="100000"/>
              </a:lnSpc>
              <a:spcBef>
                <a:spcPts val="0"/>
              </a:spcBef>
              <a:buClr>
                <a:schemeClr val="bg1"/>
              </a:buClr>
              <a:buFont typeface="Arial" panose="020B0604020202020204" pitchFamily="34" charset="0"/>
              <a:buChar char="•"/>
            </a:pPr>
            <a:r>
              <a:rPr lang="en-GB" sz="1800" dirty="0" err="1">
                <a:solidFill>
                  <a:schemeClr val="bg1"/>
                </a:solidFill>
              </a:rPr>
              <a:t>Herkunftsort</a:t>
            </a:r>
            <a:r>
              <a:rPr lang="en-GB" sz="1800" dirty="0">
                <a:solidFill>
                  <a:schemeClr val="bg1"/>
                </a:solidFill>
              </a:rPr>
              <a:t> (Inland </a:t>
            </a:r>
            <a:r>
              <a:rPr lang="en-GB" sz="1800" dirty="0" err="1">
                <a:solidFill>
                  <a:schemeClr val="bg1"/>
                </a:solidFill>
              </a:rPr>
              <a:t>oder</a:t>
            </a:r>
            <a:r>
              <a:rPr lang="en-GB" sz="1800" dirty="0">
                <a:solidFill>
                  <a:schemeClr val="bg1"/>
                </a:solidFill>
              </a:rPr>
              <a:t> </a:t>
            </a:r>
            <a:r>
              <a:rPr lang="en-GB" sz="1800" dirty="0" err="1">
                <a:solidFill>
                  <a:schemeClr val="bg1"/>
                </a:solidFill>
              </a:rPr>
              <a:t>Ausland</a:t>
            </a:r>
            <a:r>
              <a:rPr lang="en-GB" sz="1800" dirty="0">
                <a:solidFill>
                  <a:schemeClr val="bg1"/>
                </a:solidFill>
              </a:rPr>
              <a:t>)</a:t>
            </a:r>
          </a:p>
          <a:p>
            <a:pPr marL="342900" indent="-342900" fontAlgn="base">
              <a:lnSpc>
                <a:spcPct val="100000"/>
              </a:lnSpc>
              <a:spcBef>
                <a:spcPts val="0"/>
              </a:spcBef>
              <a:buClr>
                <a:schemeClr val="bg1"/>
              </a:buClr>
              <a:buFont typeface="Arial" panose="020B0604020202020204" pitchFamily="34" charset="0"/>
              <a:buChar char="•"/>
            </a:pPr>
            <a:r>
              <a:rPr lang="en-GB" sz="1800" dirty="0">
                <a:solidFill>
                  <a:schemeClr val="bg1"/>
                </a:solidFill>
              </a:rPr>
              <a:t>Zweck des Besuchs (inländische </a:t>
            </a:r>
            <a:r>
              <a:rPr lang="en-GB" sz="1800" dirty="0" err="1">
                <a:solidFill>
                  <a:schemeClr val="bg1"/>
                </a:solidFill>
              </a:rPr>
              <a:t>Touristen</a:t>
            </a:r>
            <a:r>
              <a:rPr lang="en-GB" sz="1800" dirty="0">
                <a:solidFill>
                  <a:schemeClr val="bg1"/>
                </a:solidFill>
              </a:rPr>
              <a:t>, internationale Besucher)</a:t>
            </a:r>
          </a:p>
        </p:txBody>
      </p:sp>
    </p:spTree>
    <p:extLst>
      <p:ext uri="{BB962C8B-B14F-4D97-AF65-F5344CB8AC3E}">
        <p14:creationId xmlns:p14="http://schemas.microsoft.com/office/powerpoint/2010/main" val="2041040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C561A50-058D-F08C-982D-43D210A2107D}"/>
              </a:ext>
            </a:extLst>
          </p:cNvPr>
          <p:cNvSpPr>
            <a:spLocks noGrp="1"/>
          </p:cNvSpPr>
          <p:nvPr>
            <p:ph type="body" sz="quarter" idx="16"/>
          </p:nvPr>
        </p:nvSpPr>
        <p:spPr>
          <a:xfrm>
            <a:off x="314326" y="577346"/>
            <a:ext cx="5688970" cy="1461004"/>
          </a:xfrm>
        </p:spPr>
        <p:txBody>
          <a:bodyPr>
            <a:normAutofit fontScale="85000" lnSpcReduction="10000"/>
          </a:bodyPr>
          <a:lstStyle/>
          <a:p>
            <a:r>
              <a:rPr lang="en-IE" dirty="0"/>
              <a:t>Wie die Schweiz ihre Naturgefahren und Katastrophen überwacht und bewältigt</a:t>
            </a:r>
          </a:p>
        </p:txBody>
      </p:sp>
      <p:sp>
        <p:nvSpPr>
          <p:cNvPr id="8" name="Text Placeholder 7">
            <a:extLst>
              <a:ext uri="{FF2B5EF4-FFF2-40B4-BE49-F238E27FC236}">
                <a16:creationId xmlns:a16="http://schemas.microsoft.com/office/drawing/2014/main" id="{7E3D999D-D986-8D32-8C9D-681FDF283CD5}"/>
              </a:ext>
            </a:extLst>
          </p:cNvPr>
          <p:cNvSpPr>
            <a:spLocks noGrp="1"/>
          </p:cNvSpPr>
          <p:nvPr>
            <p:ph type="body" sz="quarter" idx="18"/>
          </p:nvPr>
        </p:nvSpPr>
        <p:spPr>
          <a:xfrm>
            <a:off x="228599" y="2552700"/>
            <a:ext cx="5774695" cy="4238625"/>
          </a:xfrm>
          <a:solidFill>
            <a:schemeClr val="bg1"/>
          </a:solidFill>
        </p:spPr>
        <p:txBody>
          <a:bodyPr anchor="ctr">
            <a:normAutofit fontScale="70000" lnSpcReduction="20000"/>
          </a:bodyPr>
          <a:lstStyle/>
          <a:p>
            <a:pPr marL="0" indent="0">
              <a:lnSpc>
                <a:spcPct val="120000"/>
              </a:lnSpc>
              <a:spcBef>
                <a:spcPts val="0"/>
              </a:spcBef>
            </a:pPr>
            <a:r>
              <a:rPr lang="en-GB" i="0" dirty="0">
                <a:solidFill>
                  <a:srgbClr val="4D4D4D"/>
                </a:solidFill>
                <a:effectLst/>
              </a:rPr>
              <a:t>In der Schweiz können Naturgefahren wie Lawinen, Erdrutsche, Felsstürze, Murgänge, Überschwemmungen und Waldbrände erhebliche Schäden verursachen. Mit ihrer Forschung und ihren </a:t>
            </a:r>
            <a:r>
              <a:rPr lang="en-GB" i="0" dirty="0" err="1">
                <a:solidFill>
                  <a:srgbClr val="4D4D4D"/>
                </a:solidFill>
                <a:effectLst/>
              </a:rPr>
              <a:t>Dienstleistungen</a:t>
            </a:r>
            <a:r>
              <a:rPr lang="en-GB" i="0" dirty="0">
                <a:solidFill>
                  <a:srgbClr val="4D4D4D"/>
                </a:solidFill>
                <a:effectLst/>
              </a:rPr>
              <a:t> </a:t>
            </a:r>
            <a:r>
              <a:rPr lang="en-GB" i="0" dirty="0" err="1">
                <a:solidFill>
                  <a:srgbClr val="4D4D4D"/>
                </a:solidFill>
                <a:effectLst/>
              </a:rPr>
              <a:t>trägt</a:t>
            </a:r>
            <a:r>
              <a:rPr lang="en-GB" i="0" dirty="0">
                <a:solidFill>
                  <a:srgbClr val="4D4D4D"/>
                </a:solidFill>
                <a:effectLst/>
              </a:rPr>
              <a:t> die </a:t>
            </a:r>
            <a:r>
              <a:rPr lang="en-GB" i="0" dirty="0" err="1">
                <a:solidFill>
                  <a:srgbClr val="4D4D4D"/>
                </a:solidFill>
                <a:effectLst/>
              </a:rPr>
              <a:t>Eidgenössische</a:t>
            </a:r>
            <a:r>
              <a:rPr lang="en-GB" i="0" dirty="0">
                <a:solidFill>
                  <a:srgbClr val="4D4D4D"/>
                </a:solidFill>
                <a:effectLst/>
              </a:rPr>
              <a:t> </a:t>
            </a:r>
            <a:r>
              <a:rPr lang="en-GB" i="0" dirty="0" err="1">
                <a:solidFill>
                  <a:srgbClr val="4D4D4D"/>
                </a:solidFill>
                <a:effectLst/>
              </a:rPr>
              <a:t>Forschungsanstalt</a:t>
            </a:r>
            <a:r>
              <a:rPr lang="en-GB" i="0" dirty="0">
                <a:solidFill>
                  <a:srgbClr val="4D4D4D"/>
                </a:solidFill>
                <a:effectLst/>
              </a:rPr>
              <a:t> für Wald, Schnee und </a:t>
            </a:r>
            <a:r>
              <a:rPr lang="en-GB" i="0" dirty="0" err="1">
                <a:solidFill>
                  <a:srgbClr val="4D4D4D"/>
                </a:solidFill>
                <a:effectLst/>
              </a:rPr>
              <a:t>Landschaft</a:t>
            </a:r>
            <a:r>
              <a:rPr lang="en-GB" i="0" dirty="0">
                <a:solidFill>
                  <a:srgbClr val="4D4D4D"/>
                </a:solidFill>
                <a:effectLst/>
              </a:rPr>
              <a:t> (WSL) dazu bei, die Menschen vor solchen Gefahren zu schützen. </a:t>
            </a:r>
            <a:r>
              <a:rPr lang="en-GB" i="0" dirty="0">
                <a:solidFill>
                  <a:srgbClr val="4D4D4D"/>
                </a:solidFill>
                <a:effectLst/>
                <a:hlinkClick r:id="rId2">
                  <a:extLst>
                    <a:ext uri="{A12FA001-AC4F-418D-AE19-62706E023703}">
                      <ahyp:hlinkClr xmlns:ahyp="http://schemas.microsoft.com/office/drawing/2018/hyperlinkcolor" val="tx"/>
                    </a:ext>
                  </a:extLst>
                </a:hlinkClick>
              </a:rPr>
              <a:t>(Quelle)</a:t>
            </a:r>
            <a:endParaRPr lang="en-GB" i="0" dirty="0">
              <a:solidFill>
                <a:srgbClr val="4D4D4D"/>
              </a:solidFill>
              <a:effectLst/>
            </a:endParaRPr>
          </a:p>
          <a:p>
            <a:pPr marL="0" indent="0">
              <a:lnSpc>
                <a:spcPct val="120000"/>
              </a:lnSpc>
              <a:spcBef>
                <a:spcPts val="0"/>
              </a:spcBef>
            </a:pPr>
            <a:endParaRPr lang="en-GB" dirty="0">
              <a:solidFill>
                <a:srgbClr val="4D4D4D"/>
              </a:solidFill>
            </a:endParaRPr>
          </a:p>
          <a:p>
            <a:pPr marL="0" indent="0">
              <a:lnSpc>
                <a:spcPct val="120000"/>
              </a:lnSpc>
              <a:spcBef>
                <a:spcPts val="0"/>
              </a:spcBef>
            </a:pPr>
            <a:r>
              <a:rPr lang="en-GB" b="1" i="0" dirty="0">
                <a:solidFill>
                  <a:srgbClr val="79527B"/>
                </a:solidFill>
                <a:effectLst/>
                <a:hlinkClick r:id="rId3">
                  <a:extLst>
                    <a:ext uri="{A12FA001-AC4F-418D-AE19-62706E023703}">
                      <ahyp:hlinkClr xmlns:ahyp="http://schemas.microsoft.com/office/drawing/2018/hyperlinkcolor" val="tx"/>
                    </a:ext>
                  </a:extLst>
                </a:hlinkClick>
              </a:rPr>
              <a:t>Seit 50 Jahren </a:t>
            </a:r>
            <a:r>
              <a:rPr lang="en-GB" b="1" i="0" dirty="0">
                <a:solidFill>
                  <a:srgbClr val="79527B"/>
                </a:solidFill>
                <a:effectLst/>
              </a:rPr>
              <a:t>sammelt </a:t>
            </a:r>
            <a:r>
              <a:rPr lang="en-GB" b="1" i="0" dirty="0">
                <a:solidFill>
                  <a:srgbClr val="79527B"/>
                </a:solidFill>
                <a:effectLst/>
                <a:hlinkClick r:id="rId3">
                  <a:extLst>
                    <a:ext uri="{A12FA001-AC4F-418D-AE19-62706E023703}">
                      <ahyp:hlinkClr xmlns:ahyp="http://schemas.microsoft.com/office/drawing/2018/hyperlinkcolor" val="tx"/>
                    </a:ext>
                  </a:extLst>
                </a:hlinkClick>
              </a:rPr>
              <a:t>die WSL </a:t>
            </a:r>
            <a:r>
              <a:rPr lang="en-GB" b="1" i="0" dirty="0">
                <a:solidFill>
                  <a:srgbClr val="79527B"/>
                </a:solidFill>
                <a:effectLst/>
              </a:rPr>
              <a:t>Informationen </a:t>
            </a:r>
            <a:r>
              <a:rPr lang="en-GB" i="0" dirty="0">
                <a:solidFill>
                  <a:srgbClr val="4D4D4D"/>
                </a:solidFill>
                <a:effectLst/>
              </a:rPr>
              <a:t>über Schäden, die durch extreme Wetterereignisse verursacht werden. Seither hat </a:t>
            </a:r>
            <a:r>
              <a:rPr lang="en-GB" i="0" dirty="0" err="1">
                <a:solidFill>
                  <a:srgbClr val="4D4D4D"/>
                </a:solidFill>
                <a:effectLst/>
              </a:rPr>
              <a:t>sie</a:t>
            </a:r>
            <a:r>
              <a:rPr lang="en-GB" i="0" dirty="0">
                <a:solidFill>
                  <a:srgbClr val="4D4D4D"/>
                </a:solidFill>
                <a:effectLst/>
              </a:rPr>
              <a:t> </a:t>
            </a:r>
            <a:r>
              <a:rPr lang="en-GB" b="1" i="0" dirty="0">
                <a:solidFill>
                  <a:srgbClr val="79527B"/>
                </a:solidFill>
                <a:effectLst/>
              </a:rPr>
              <a:t>27 000 Unwetterereignisse </a:t>
            </a:r>
            <a:r>
              <a:rPr lang="en-GB" i="0" dirty="0">
                <a:solidFill>
                  <a:srgbClr val="4D4D4D"/>
                </a:solidFill>
                <a:effectLst/>
              </a:rPr>
              <a:t>mit geschätzten </a:t>
            </a:r>
            <a:r>
              <a:rPr lang="en-GB" b="1" i="0" dirty="0">
                <a:solidFill>
                  <a:srgbClr val="79527B"/>
                </a:solidFill>
                <a:effectLst/>
              </a:rPr>
              <a:t>Schadenskosten von rund 15 Milliarden </a:t>
            </a:r>
            <a:r>
              <a:rPr lang="en-GB" i="0" dirty="0">
                <a:solidFill>
                  <a:srgbClr val="4D4D4D"/>
                </a:solidFill>
                <a:effectLst/>
              </a:rPr>
              <a:t>Franken erfasst. Die mit Abstand grössten Schäden verursachen Überschwemmungen, kaum eine Gemeinde ist verschont geblieben.</a:t>
            </a:r>
            <a:endParaRPr lang="en-IE" dirty="0">
              <a:solidFill>
                <a:srgbClr val="4D4D4D"/>
              </a:solidFill>
            </a:endParaRPr>
          </a:p>
        </p:txBody>
      </p:sp>
      <p:sp>
        <p:nvSpPr>
          <p:cNvPr id="11" name="TextBox 10">
            <a:extLst>
              <a:ext uri="{FF2B5EF4-FFF2-40B4-BE49-F238E27FC236}">
                <a16:creationId xmlns:a16="http://schemas.microsoft.com/office/drawing/2014/main" id="{C4E43817-9AFD-3B44-536E-A8121098DA56}"/>
              </a:ext>
            </a:extLst>
          </p:cNvPr>
          <p:cNvSpPr txBox="1"/>
          <p:nvPr/>
        </p:nvSpPr>
        <p:spPr>
          <a:xfrm>
            <a:off x="6819901" y="5875240"/>
            <a:ext cx="5276850" cy="369332"/>
          </a:xfrm>
          <a:prstGeom prst="rect">
            <a:avLst/>
          </a:prstGeom>
          <a:solidFill>
            <a:srgbClr val="086D6E"/>
          </a:solid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https://www.wsl.ch/en/natural-hazards.html </a:t>
            </a:r>
          </a:p>
        </p:txBody>
      </p:sp>
      <p:sp>
        <p:nvSpPr>
          <p:cNvPr id="2" name="TextBox 1">
            <a:hlinkClick r:id="rId4"/>
            <a:extLst>
              <a:ext uri="{FF2B5EF4-FFF2-40B4-BE49-F238E27FC236}">
                <a16:creationId xmlns:a16="http://schemas.microsoft.com/office/drawing/2014/main" id="{C66B9960-24BB-1852-43BA-36D72299F322}"/>
              </a:ext>
            </a:extLst>
          </p:cNvPr>
          <p:cNvSpPr txBox="1"/>
          <p:nvPr/>
        </p:nvSpPr>
        <p:spPr>
          <a:xfrm>
            <a:off x="6819900" y="14242"/>
            <a:ext cx="5372099"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rPr>
              <a:t>Die Schweiz überwacht ihre Strategien zur Krisenbewältigung und Risikominderung</a:t>
            </a:r>
            <a:endParaRPr lang="en-IE" dirty="0">
              <a:solidFill>
                <a:schemeClr val="bg1"/>
              </a:solidFill>
            </a:endParaRPr>
          </a:p>
        </p:txBody>
      </p:sp>
      <p:pic>
        <p:nvPicPr>
          <p:cNvPr id="3" name="Graphic 2" descr="Touchscreen with solid fill">
            <a:extLst>
              <a:ext uri="{FF2B5EF4-FFF2-40B4-BE49-F238E27FC236}">
                <a16:creationId xmlns:a16="http://schemas.microsoft.com/office/drawing/2014/main" id="{DAFFFAE1-EA08-84D3-D04B-6217DF23B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96738" y="5875240"/>
            <a:ext cx="914400" cy="914400"/>
          </a:xfrm>
          <a:prstGeom prst="rect">
            <a:avLst/>
          </a:prstGeom>
        </p:spPr>
      </p:pic>
      <p:pic>
        <p:nvPicPr>
          <p:cNvPr id="4" name="Picture 9">
            <a:hlinkClick r:id="rId2"/>
            <a:extLst>
              <a:ext uri="{FF2B5EF4-FFF2-40B4-BE49-F238E27FC236}">
                <a16:creationId xmlns:a16="http://schemas.microsoft.com/office/drawing/2014/main" id="{0B3EA17E-59B3-D828-541B-00935F81BA99}"/>
              </a:ext>
            </a:extLst>
          </p:cNvPr>
          <p:cNvPicPr>
            <a:picLocks noChangeAspect="1"/>
          </p:cNvPicPr>
          <p:nvPr/>
        </p:nvPicPr>
        <p:blipFill>
          <a:blip r:embed="rId7"/>
          <a:stretch>
            <a:fillRect/>
          </a:stretch>
        </p:blipFill>
        <p:spPr>
          <a:xfrm>
            <a:off x="7061200" y="1828799"/>
            <a:ext cx="5135667" cy="2940343"/>
          </a:xfrm>
          <a:prstGeom prst="rect">
            <a:avLst/>
          </a:prstGeom>
        </p:spPr>
      </p:pic>
    </p:spTree>
    <p:extLst>
      <p:ext uri="{BB962C8B-B14F-4D97-AF65-F5344CB8AC3E}">
        <p14:creationId xmlns:p14="http://schemas.microsoft.com/office/powerpoint/2010/main" val="3333596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B83C23-B264-FC5B-349F-9AFDA054B98F}"/>
              </a:ext>
            </a:extLst>
          </p:cNvPr>
          <p:cNvSpPr>
            <a:spLocks noGrp="1"/>
          </p:cNvSpPr>
          <p:nvPr>
            <p:ph type="body" sz="quarter" idx="18"/>
          </p:nvPr>
        </p:nvSpPr>
        <p:spPr>
          <a:xfrm>
            <a:off x="218639" y="122952"/>
            <a:ext cx="6372224" cy="6617481"/>
          </a:xfrm>
          <a:solidFill>
            <a:schemeClr val="bg1"/>
          </a:solidFill>
        </p:spPr>
        <p:txBody>
          <a:bodyPr>
            <a:noAutofit/>
          </a:bodyPr>
          <a:lstStyle/>
          <a:p>
            <a:pPr marL="0" indent="0">
              <a:lnSpc>
                <a:spcPct val="100000"/>
              </a:lnSpc>
              <a:spcBef>
                <a:spcPts val="0"/>
              </a:spcBef>
            </a:pPr>
            <a:r>
              <a:rPr lang="en-GB" sz="2000" b="1" i="0" dirty="0">
                <a:solidFill>
                  <a:srgbClr val="086D6E"/>
                </a:solidFill>
                <a:effectLst/>
              </a:rPr>
              <a:t>In der Schweiz kommen jährlich durchschnittlich 23 Menschen allein durch </a:t>
            </a:r>
            <a:r>
              <a:rPr lang="en-GB" sz="2000" b="1" i="0" u="none" strike="noStrike" dirty="0">
                <a:solidFill>
                  <a:srgbClr val="086D6E"/>
                </a:solidFill>
                <a:effectLst/>
                <a:hlinkClick r:id="rId2">
                  <a:extLst>
                    <a:ext uri="{A12FA001-AC4F-418D-AE19-62706E023703}">
                      <ahyp:hlinkClr xmlns:ahyp="http://schemas.microsoft.com/office/drawing/2018/hyperlinkcolor" val="tx"/>
                    </a:ext>
                  </a:extLst>
                </a:hlinkClick>
              </a:rPr>
              <a:t>Lawinen </a:t>
            </a:r>
            <a:r>
              <a:rPr lang="en-GB" sz="2000" b="1" i="0" dirty="0">
                <a:solidFill>
                  <a:srgbClr val="086D6E"/>
                </a:solidFill>
                <a:effectLst/>
              </a:rPr>
              <a:t>ums Leben </a:t>
            </a:r>
            <a:r>
              <a:rPr lang="en-GB" sz="2000" b="1" i="1" dirty="0">
                <a:solidFill>
                  <a:srgbClr val="086D6E"/>
                </a:solidFill>
                <a:effectLst/>
              </a:rPr>
              <a:t>(KPI)</a:t>
            </a:r>
            <a:r>
              <a:rPr lang="en-GB" sz="2000" b="1" i="0" dirty="0">
                <a:solidFill>
                  <a:srgbClr val="086D6E"/>
                </a:solidFill>
                <a:effectLst/>
              </a:rPr>
              <a:t>, Überschwemmungen und Massenbewegungen verursachen Schäden in Höhe von durchschnittlich 300 Millionen Franken pro Jahr </a:t>
            </a:r>
            <a:r>
              <a:rPr lang="en-GB" sz="2000" b="1" i="1" dirty="0">
                <a:solidFill>
                  <a:srgbClr val="086D6E"/>
                </a:solidFill>
                <a:effectLst/>
              </a:rPr>
              <a:t>(KPI)</a:t>
            </a:r>
            <a:r>
              <a:rPr lang="en-GB" sz="2000" b="0" i="0" dirty="0">
                <a:solidFill>
                  <a:srgbClr val="4D4D4D"/>
                </a:solidFill>
                <a:effectLst/>
              </a:rPr>
              <a:t>. Wenn die </a:t>
            </a:r>
            <a:r>
              <a:rPr lang="en-GB" sz="2000" b="0" i="0" u="none" strike="noStrike" dirty="0">
                <a:solidFill>
                  <a:srgbClr val="4D4D4D"/>
                </a:solidFill>
                <a:effectLst/>
                <a:hlinkClick r:id="rId3">
                  <a:extLst>
                    <a:ext uri="{A12FA001-AC4F-418D-AE19-62706E023703}">
                      <ahyp:hlinkClr xmlns:ahyp="http://schemas.microsoft.com/office/drawing/2018/hyperlinkcolor" val="tx"/>
                    </a:ext>
                  </a:extLst>
                </a:hlinkClick>
              </a:rPr>
              <a:t>Gletscher </a:t>
            </a:r>
            <a:r>
              <a:rPr lang="en-GB" sz="2000" b="0" i="0" dirty="0">
                <a:solidFill>
                  <a:srgbClr val="4D4D4D"/>
                </a:solidFill>
                <a:effectLst/>
              </a:rPr>
              <a:t>schmelzen und der </a:t>
            </a:r>
            <a:r>
              <a:rPr lang="en-GB" sz="2000" b="0" i="0" u="none" strike="noStrike" dirty="0">
                <a:solidFill>
                  <a:srgbClr val="4D4D4D"/>
                </a:solidFill>
                <a:effectLst/>
                <a:hlinkClick r:id="rId4">
                  <a:extLst>
                    <a:ext uri="{A12FA001-AC4F-418D-AE19-62706E023703}">
                      <ahyp:hlinkClr xmlns:ahyp="http://schemas.microsoft.com/office/drawing/2018/hyperlinkcolor" val="tx"/>
                    </a:ext>
                  </a:extLst>
                </a:hlinkClick>
              </a:rPr>
              <a:t>Permafrost infolge des </a:t>
            </a:r>
            <a:r>
              <a:rPr lang="en-GB" sz="2000" b="0" i="0" u="none" strike="noStrike" dirty="0">
                <a:solidFill>
                  <a:srgbClr val="4D4D4D"/>
                </a:solidFill>
                <a:effectLst/>
                <a:hlinkClick r:id="rId5">
                  <a:extLst>
                    <a:ext uri="{A12FA001-AC4F-418D-AE19-62706E023703}">
                      <ahyp:hlinkClr xmlns:ahyp="http://schemas.microsoft.com/office/drawing/2018/hyperlinkcolor" val="tx"/>
                    </a:ext>
                  </a:extLst>
                </a:hlinkClick>
              </a:rPr>
              <a:t>Klimawandels </a:t>
            </a:r>
            <a:r>
              <a:rPr lang="en-GB" sz="2000" b="0" i="0" dirty="0">
                <a:solidFill>
                  <a:srgbClr val="4D4D4D"/>
                </a:solidFill>
                <a:effectLst/>
              </a:rPr>
              <a:t>auftaut, drohen enorme Mengen an Boden, Fels und Geröll in Bewegung zu geraten.</a:t>
            </a:r>
          </a:p>
          <a:p>
            <a:pPr marL="0" indent="0" algn="l">
              <a:lnSpc>
                <a:spcPct val="100000"/>
              </a:lnSpc>
              <a:spcBef>
                <a:spcPts val="0"/>
              </a:spcBef>
            </a:pPr>
            <a:r>
              <a:rPr lang="en-GB" sz="2000" b="1" dirty="0">
                <a:solidFill>
                  <a:srgbClr val="086D6E"/>
                </a:solidFill>
              </a:rPr>
              <a:t>Die Schweiz untersucht, wie die verschiedenen Naturgefahren entstehen und sich entwickeln und wie sich die Menschen schützen können, z.B. </a:t>
            </a:r>
            <a:r>
              <a:rPr lang="en-GB" sz="2000" b="0" i="0" dirty="0">
                <a:solidFill>
                  <a:srgbClr val="4D4D4D"/>
                </a:solidFill>
                <a:effectLst/>
              </a:rPr>
              <a:t>durch Raumplanung, zuverlässige Vorhersagen oder technische Schutzmassnahmen </a:t>
            </a:r>
            <a:r>
              <a:rPr lang="en-GB" sz="2000" b="1" i="1" dirty="0">
                <a:solidFill>
                  <a:srgbClr val="086D6E"/>
                </a:solidFill>
                <a:effectLst/>
              </a:rPr>
              <a:t>(KPIs)</a:t>
            </a:r>
            <a:r>
              <a:rPr lang="en-GB" sz="2000" b="0" i="0" dirty="0">
                <a:solidFill>
                  <a:srgbClr val="4D4D4D"/>
                </a:solidFill>
                <a:effectLst/>
              </a:rPr>
              <a:t>. Damit schaffen sie wissenschaftliche Grundlagen für die Risikoanalyse und für die Beurteilung, ob Schutzmassnahmen und Warnsysteme wirksam und wirtschaftlich sind.</a:t>
            </a:r>
          </a:p>
          <a:p>
            <a:pPr marL="0" indent="0" algn="l">
              <a:lnSpc>
                <a:spcPct val="100000"/>
              </a:lnSpc>
              <a:spcBef>
                <a:spcPts val="0"/>
              </a:spcBef>
            </a:pPr>
            <a:r>
              <a:rPr lang="en-GB" sz="2000" b="1" i="0" dirty="0">
                <a:solidFill>
                  <a:srgbClr val="086D6E"/>
                </a:solidFill>
                <a:effectLst/>
              </a:rPr>
              <a:t>Dies erfordert neben natur- und ingenieurwissenschaftlicher Forschung auch </a:t>
            </a:r>
            <a:r>
              <a:rPr lang="en-GB" sz="2000" b="1" i="0" u="none" strike="noStrike" dirty="0">
                <a:solidFill>
                  <a:srgbClr val="086D6E"/>
                </a:solidFill>
                <a:effectLst/>
                <a:hlinkClick r:id="rId6">
                  <a:extLst>
                    <a:ext uri="{A12FA001-AC4F-418D-AE19-62706E023703}">
                      <ahyp:hlinkClr xmlns:ahyp="http://schemas.microsoft.com/office/drawing/2018/hyperlinkcolor" val="tx"/>
                    </a:ext>
                  </a:extLst>
                </a:hlinkClick>
              </a:rPr>
              <a:t>wirtschaftliche und gesellschaftliche Analysen </a:t>
            </a:r>
            <a:r>
              <a:rPr lang="en-GB" sz="2000" b="1" i="0" dirty="0">
                <a:solidFill>
                  <a:srgbClr val="086D6E"/>
                </a:solidFill>
                <a:effectLst/>
              </a:rPr>
              <a:t>sowie eine enge Zusammenarbeit zwischen den verschiedenen Akteuren. </a:t>
            </a:r>
            <a:endParaRPr lang="en-IE" sz="2000" dirty="0">
              <a:solidFill>
                <a:srgbClr val="4D4D4D"/>
              </a:solidFill>
            </a:endParaRPr>
          </a:p>
        </p:txBody>
      </p:sp>
      <p:pic>
        <p:nvPicPr>
          <p:cNvPr id="3" name="Picture Placeholder 8" descr="A picture containing rock, nature, outdoor, rocky&#10;&#10;Description automatically generated">
            <a:extLst>
              <a:ext uri="{FF2B5EF4-FFF2-40B4-BE49-F238E27FC236}">
                <a16:creationId xmlns:a16="http://schemas.microsoft.com/office/drawing/2014/main" id="{349D6B7C-44C8-364B-5E4D-C74F9E951014}"/>
              </a:ext>
            </a:extLst>
          </p:cNvPr>
          <p:cNvPicPr>
            <a:picLocks noGrp="1" noChangeAspect="1"/>
          </p:cNvPicPr>
          <p:nvPr>
            <p:ph type="pic" sz="quarter" idx="19"/>
          </p:nvPr>
        </p:nvPicPr>
        <p:blipFill>
          <a:blip r:embed="rId7"/>
          <a:srcRect t="7637" b="7637"/>
          <a:stretch>
            <a:fillRect/>
          </a:stretch>
        </p:blipFill>
        <p:spPr>
          <a:xfrm>
            <a:off x="6796131" y="-4808"/>
            <a:ext cx="5395913" cy="6858000"/>
          </a:xfrm>
        </p:spPr>
      </p:pic>
      <p:sp>
        <p:nvSpPr>
          <p:cNvPr id="2" name="TextBox 1">
            <a:hlinkClick r:id="rId8"/>
            <a:extLst>
              <a:ext uri="{FF2B5EF4-FFF2-40B4-BE49-F238E27FC236}">
                <a16:creationId xmlns:a16="http://schemas.microsoft.com/office/drawing/2014/main" id="{6181D0DC-CA80-D87C-5212-4A56D1ED21DA}"/>
              </a:ext>
            </a:extLst>
          </p:cNvPr>
          <p:cNvSpPr txBox="1"/>
          <p:nvPr/>
        </p:nvSpPr>
        <p:spPr>
          <a:xfrm>
            <a:off x="6796131" y="-4808"/>
            <a:ext cx="5395869" cy="1815882"/>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rPr>
              <a:t>Die Schweiz </a:t>
            </a:r>
            <a:r>
              <a:rPr lang="en-IE" sz="2400" dirty="0" err="1">
                <a:solidFill>
                  <a:schemeClr val="bg1"/>
                </a:solidFill>
              </a:rPr>
              <a:t>überwacht</a:t>
            </a:r>
            <a:r>
              <a:rPr lang="en-IE" sz="2400" dirty="0">
                <a:solidFill>
                  <a:schemeClr val="bg1"/>
                </a:solidFill>
              </a:rPr>
              <a:t> </a:t>
            </a:r>
            <a:r>
              <a:rPr lang="en-IE" sz="2400" dirty="0" err="1">
                <a:solidFill>
                  <a:schemeClr val="bg1"/>
                </a:solidFill>
              </a:rPr>
              <a:t>ihr</a:t>
            </a:r>
            <a:r>
              <a:rPr lang="en-IE" sz="2400" dirty="0">
                <a:solidFill>
                  <a:schemeClr val="bg1"/>
                </a:solidFill>
              </a:rPr>
              <a:t> </a:t>
            </a:r>
            <a:r>
              <a:rPr lang="en-IE" sz="2400" dirty="0" err="1">
                <a:solidFill>
                  <a:schemeClr val="bg1"/>
                </a:solidFill>
              </a:rPr>
              <a:t>Krisenmanagement</a:t>
            </a:r>
            <a:r>
              <a:rPr lang="en-IE" sz="2400" dirty="0">
                <a:solidFill>
                  <a:schemeClr val="bg1"/>
                </a:solidFill>
              </a:rPr>
              <a:t> und </a:t>
            </a:r>
            <a:r>
              <a:rPr lang="en-IE" sz="2400" dirty="0" err="1">
                <a:solidFill>
                  <a:schemeClr val="bg1"/>
                </a:solidFill>
              </a:rPr>
              <a:t>ihre</a:t>
            </a:r>
            <a:r>
              <a:rPr lang="en-IE" sz="2400" dirty="0">
                <a:solidFill>
                  <a:schemeClr val="bg1"/>
                </a:solidFill>
              </a:rPr>
              <a:t> </a:t>
            </a:r>
            <a:r>
              <a:rPr lang="en-IE" sz="2400" dirty="0" err="1">
                <a:solidFill>
                  <a:schemeClr val="bg1"/>
                </a:solidFill>
              </a:rPr>
              <a:t>Strategie</a:t>
            </a:r>
            <a:r>
              <a:rPr lang="en-IE" sz="2400" dirty="0">
                <a:solidFill>
                  <a:schemeClr val="bg1"/>
                </a:solidFill>
              </a:rPr>
              <a:t> </a:t>
            </a:r>
            <a:r>
              <a:rPr lang="en-IE" sz="2400" dirty="0" err="1">
                <a:solidFill>
                  <a:schemeClr val="bg1"/>
                </a:solidFill>
              </a:rPr>
              <a:t>zur</a:t>
            </a:r>
            <a:r>
              <a:rPr lang="en-IE" sz="2400" dirty="0">
                <a:solidFill>
                  <a:schemeClr val="bg1"/>
                </a:solidFill>
              </a:rPr>
              <a:t> </a:t>
            </a:r>
            <a:r>
              <a:rPr lang="en-IE" sz="2400" dirty="0" err="1">
                <a:solidFill>
                  <a:schemeClr val="bg1"/>
                </a:solidFill>
              </a:rPr>
              <a:t>Risikominderung</a:t>
            </a:r>
            <a:endParaRPr lang="en-IE" dirty="0">
              <a:solidFill>
                <a:schemeClr val="bg1"/>
              </a:solidFill>
            </a:endParaRPr>
          </a:p>
        </p:txBody>
      </p:sp>
    </p:spTree>
    <p:extLst>
      <p:ext uri="{BB962C8B-B14F-4D97-AF65-F5344CB8AC3E}">
        <p14:creationId xmlns:p14="http://schemas.microsoft.com/office/powerpoint/2010/main" val="283153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2545091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BFAABD3-4E4B-A7FB-517D-AE026A500007}"/>
              </a:ext>
            </a:extLst>
          </p:cNvPr>
          <p:cNvSpPr>
            <a:spLocks noGrp="1"/>
          </p:cNvSpPr>
          <p:nvPr>
            <p:ph type="body" sz="quarter" idx="18"/>
          </p:nvPr>
        </p:nvSpPr>
        <p:spPr>
          <a:xfrm>
            <a:off x="304800" y="3362324"/>
            <a:ext cx="5610225" cy="3381375"/>
          </a:xfrm>
        </p:spPr>
        <p:txBody>
          <a:bodyPr>
            <a:normAutofit fontScale="70000" lnSpcReduction="20000"/>
          </a:bodyPr>
          <a:lstStyle/>
          <a:p>
            <a:pPr marL="285750" indent="-285750" algn="l">
              <a:lnSpc>
                <a:spcPct val="120000"/>
              </a:lnSpc>
              <a:spcBef>
                <a:spcPts val="0"/>
              </a:spcBef>
              <a:buFont typeface="Arial" panose="020B0604020202020204" pitchFamily="34" charset="0"/>
              <a:buChar char="•"/>
            </a:pPr>
            <a:r>
              <a:rPr lang="en-GB" dirty="0" err="1">
                <a:solidFill>
                  <a:srgbClr val="4D4D4D"/>
                </a:solidFill>
              </a:rPr>
              <a:t>Beobachtet</a:t>
            </a:r>
            <a:r>
              <a:rPr lang="en-GB" dirty="0">
                <a:solidFill>
                  <a:srgbClr val="4D4D4D"/>
                </a:solidFill>
              </a:rPr>
              <a:t> in </a:t>
            </a:r>
            <a:r>
              <a:rPr lang="en-GB" sz="2400" b="1" i="0" u="none" strike="noStrike" dirty="0" err="1">
                <a:solidFill>
                  <a:srgbClr val="79527B"/>
                </a:solidFill>
                <a:effectLst/>
                <a:hlinkClick r:id="rId2">
                  <a:extLst>
                    <a:ext uri="{A12FA001-AC4F-418D-AE19-62706E023703}">
                      <ahyp:hlinkClr xmlns:ahyp="http://schemas.microsoft.com/office/drawing/2018/hyperlinkcolor" val="tx"/>
                    </a:ext>
                  </a:extLst>
                </a:hlinkClick>
              </a:rPr>
              <a:t>Illgraben</a:t>
            </a:r>
            <a:r>
              <a:rPr lang="en-GB" sz="2400" b="1" i="0" u="none" strike="noStrike" dirty="0">
                <a:solidFill>
                  <a:srgbClr val="79527B"/>
                </a:solidFill>
                <a:effectLst/>
                <a:hlinkClick r:id="rId2">
                  <a:extLst>
                    <a:ext uri="{A12FA001-AC4F-418D-AE19-62706E023703}">
                      <ahyp:hlinkClr xmlns:ahyp="http://schemas.microsoft.com/office/drawing/2018/hyperlinkcolor" val="tx"/>
                    </a:ext>
                  </a:extLst>
                </a:hlinkClick>
              </a:rPr>
              <a:t> (VS) </a:t>
            </a:r>
            <a:r>
              <a:rPr lang="en-GB" sz="2400" b="0" i="0" dirty="0">
                <a:solidFill>
                  <a:srgbClr val="4D4D4D"/>
                </a:solidFill>
                <a:effectLst/>
              </a:rPr>
              <a:t>mit verschiedenen Messgeräten natürlich auftretende Lawinen, Murgänge, Steinschlag und Rutschungen.</a:t>
            </a:r>
          </a:p>
          <a:p>
            <a:pPr marL="285750" indent="-285750" algn="l">
              <a:lnSpc>
                <a:spcPct val="120000"/>
              </a:lnSpc>
              <a:spcBef>
                <a:spcPts val="0"/>
              </a:spcBef>
              <a:buFont typeface="Arial" panose="020B0604020202020204" pitchFamily="34" charset="0"/>
              <a:buChar char="•"/>
            </a:pPr>
            <a:r>
              <a:rPr lang="en-GB" sz="2400" b="1" i="0" dirty="0">
                <a:solidFill>
                  <a:srgbClr val="79527B"/>
                </a:solidFill>
                <a:effectLst/>
              </a:rPr>
              <a:t>In </a:t>
            </a:r>
            <a:r>
              <a:rPr lang="en-GB" sz="2400" b="1" i="0" u="none" strike="noStrike" dirty="0" err="1">
                <a:solidFill>
                  <a:srgbClr val="79527B"/>
                </a:solidFill>
                <a:effectLst/>
                <a:hlinkClick r:id="rId3">
                  <a:extLst>
                    <a:ext uri="{A12FA001-AC4F-418D-AE19-62706E023703}">
                      <ahyp:hlinkClr xmlns:ahyp="http://schemas.microsoft.com/office/drawing/2018/hyperlinkcolor" val="tx"/>
                    </a:ext>
                  </a:extLst>
                </a:hlinkClick>
              </a:rPr>
              <a:t>Cadenazzo</a:t>
            </a:r>
            <a:r>
              <a:rPr lang="en-GB" sz="2400" b="1" i="0" u="none" strike="noStrike" dirty="0">
                <a:solidFill>
                  <a:srgbClr val="79527B"/>
                </a:solidFill>
                <a:effectLst/>
                <a:hlinkClick r:id="rId3">
                  <a:extLst>
                    <a:ext uri="{A12FA001-AC4F-418D-AE19-62706E023703}">
                      <ahyp:hlinkClr xmlns:ahyp="http://schemas.microsoft.com/office/drawing/2018/hyperlinkcolor" val="tx"/>
                    </a:ext>
                  </a:extLst>
                </a:hlinkClick>
              </a:rPr>
              <a:t> (TI) werden </a:t>
            </a:r>
            <a:r>
              <a:rPr lang="en-GB" sz="2400" b="0" i="0" dirty="0">
                <a:solidFill>
                  <a:srgbClr val="4D4D4D"/>
                </a:solidFill>
                <a:effectLst/>
              </a:rPr>
              <a:t>Waldbrandereignisse erfasst und </a:t>
            </a:r>
            <a:r>
              <a:rPr lang="en-GB" sz="2400" b="0" i="0" dirty="0" err="1">
                <a:solidFill>
                  <a:srgbClr val="4D4D4D"/>
                </a:solidFill>
                <a:effectLst/>
              </a:rPr>
              <a:t>analysiert</a:t>
            </a:r>
            <a:r>
              <a:rPr lang="en-GB" sz="2400" b="0" i="0" dirty="0">
                <a:solidFill>
                  <a:srgbClr val="4D4D4D"/>
                </a:solidFill>
                <a:effectLst/>
              </a:rPr>
              <a:t>, Methoden und Konzepte zur Bewertung des Waldbrandrisikos entwickelt und die Folgen für Ökosysteme wie </a:t>
            </a:r>
            <a:r>
              <a:rPr lang="en-GB" sz="2400" b="1" i="0" u="none" strike="noStrike" dirty="0" err="1">
                <a:solidFill>
                  <a:srgbClr val="79527B"/>
                </a:solidFill>
                <a:effectLst/>
                <a:hlinkClick r:id="rId4">
                  <a:extLst>
                    <a:ext uri="{A12FA001-AC4F-418D-AE19-62706E023703}">
                      <ahyp:hlinkClr xmlns:ahyp="http://schemas.microsoft.com/office/drawing/2018/hyperlinkcolor" val="tx"/>
                    </a:ext>
                  </a:extLst>
                </a:hlinkClick>
              </a:rPr>
              <a:t>Schutzwälder</a:t>
            </a:r>
            <a:r>
              <a:rPr lang="en-GB" sz="2400" b="1" i="0" u="none" strike="noStrike" dirty="0">
                <a:solidFill>
                  <a:srgbClr val="79527B"/>
                </a:solidFill>
                <a:effectLst/>
                <a:hlinkClick r:id="rId4">
                  <a:extLst>
                    <a:ext uri="{A12FA001-AC4F-418D-AE19-62706E023703}">
                      <ahyp:hlinkClr xmlns:ahyp="http://schemas.microsoft.com/office/drawing/2018/hyperlinkcolor" val="tx"/>
                    </a:ext>
                  </a:extLst>
                </a:hlinkClick>
              </a:rPr>
              <a:t> </a:t>
            </a:r>
            <a:r>
              <a:rPr lang="en-GB" sz="2400" b="0" i="0" dirty="0" err="1">
                <a:solidFill>
                  <a:srgbClr val="4D4D4D"/>
                </a:solidFill>
                <a:effectLst/>
              </a:rPr>
              <a:t>ermittelt</a:t>
            </a:r>
            <a:r>
              <a:rPr lang="en-GB" sz="2400" b="0" i="0" dirty="0">
                <a:solidFill>
                  <a:srgbClr val="4D4D4D"/>
                </a:solidFill>
                <a:effectLst/>
              </a:rPr>
              <a:t>.</a:t>
            </a:r>
            <a:endParaRPr lang="en-GB" sz="2400" b="1" i="0" dirty="0">
              <a:solidFill>
                <a:srgbClr val="79527B"/>
              </a:solidFill>
              <a:effectLst/>
            </a:endParaRPr>
          </a:p>
          <a:p>
            <a:pPr marL="0" indent="0" algn="l">
              <a:lnSpc>
                <a:spcPct val="120000"/>
              </a:lnSpc>
              <a:spcBef>
                <a:spcPts val="0"/>
              </a:spcBef>
            </a:pPr>
            <a:endParaRPr lang="en-GB" sz="2400" dirty="0">
              <a:solidFill>
                <a:srgbClr val="4D4D4D"/>
              </a:solidFill>
            </a:endParaRPr>
          </a:p>
          <a:p>
            <a:pPr marL="0" indent="0" algn="l">
              <a:lnSpc>
                <a:spcPct val="120000"/>
              </a:lnSpc>
              <a:spcBef>
                <a:spcPts val="0"/>
              </a:spcBef>
            </a:pPr>
            <a:r>
              <a:rPr lang="en-GB" sz="2400" dirty="0">
                <a:solidFill>
                  <a:srgbClr val="4D4D4D"/>
                </a:solidFill>
              </a:rPr>
              <a:t>Anhand der </a:t>
            </a:r>
            <a:r>
              <a:rPr lang="en-GB" sz="2400" b="1" dirty="0">
                <a:solidFill>
                  <a:srgbClr val="7A547C"/>
                </a:solidFill>
              </a:rPr>
              <a:t>Messdaten </a:t>
            </a:r>
            <a:r>
              <a:rPr lang="en-GB" sz="2400" dirty="0">
                <a:solidFill>
                  <a:srgbClr val="4D4D4D"/>
                </a:solidFill>
              </a:rPr>
              <a:t>können sie </a:t>
            </a:r>
            <a:r>
              <a:rPr lang="en-GB" sz="2400" b="0" i="0" dirty="0">
                <a:solidFill>
                  <a:srgbClr val="4D4D4D"/>
                </a:solidFill>
                <a:effectLst/>
              </a:rPr>
              <a:t>die </a:t>
            </a:r>
            <a:r>
              <a:rPr lang="en-GB" sz="2400" b="0" i="0" dirty="0" err="1">
                <a:solidFill>
                  <a:srgbClr val="4D4D4D"/>
                </a:solidFill>
                <a:effectLst/>
              </a:rPr>
              <a:t>Prozesse</a:t>
            </a:r>
            <a:r>
              <a:rPr lang="en-GB" sz="2400" b="0" i="0" dirty="0">
                <a:solidFill>
                  <a:srgbClr val="4D4D4D"/>
                </a:solidFill>
                <a:effectLst/>
              </a:rPr>
              <a:t> in immer genaueren </a:t>
            </a:r>
            <a:r>
              <a:rPr lang="en-GB" sz="2400" b="1" i="0" u="none" strike="noStrike" dirty="0" err="1">
                <a:solidFill>
                  <a:srgbClr val="79527B"/>
                </a:solidFill>
                <a:effectLst/>
                <a:hlinkClick r:id="rId5">
                  <a:extLst>
                    <a:ext uri="{A12FA001-AC4F-418D-AE19-62706E023703}">
                      <ahyp:hlinkClr xmlns:ahyp="http://schemas.microsoft.com/office/drawing/2018/hyperlinkcolor" val="tx"/>
                    </a:ext>
                  </a:extLst>
                </a:hlinkClick>
              </a:rPr>
              <a:t>Computermodellen</a:t>
            </a:r>
            <a:r>
              <a:rPr lang="en-GB" sz="2400" b="1" i="0" u="none" strike="noStrike" dirty="0">
                <a:solidFill>
                  <a:srgbClr val="79527B"/>
                </a:solidFill>
                <a:effectLst/>
                <a:hlinkClick r:id="rId5">
                  <a:extLst>
                    <a:ext uri="{A12FA001-AC4F-418D-AE19-62706E023703}">
                      <ahyp:hlinkClr xmlns:ahyp="http://schemas.microsoft.com/office/drawing/2018/hyperlinkcolor" val="tx"/>
                    </a:ext>
                  </a:extLst>
                </a:hlinkClick>
              </a:rPr>
              <a:t> </a:t>
            </a:r>
            <a:r>
              <a:rPr lang="en-GB" sz="2400" b="0" i="0" dirty="0" err="1">
                <a:solidFill>
                  <a:srgbClr val="4D4D4D"/>
                </a:solidFill>
                <a:effectLst/>
              </a:rPr>
              <a:t>simulieren</a:t>
            </a:r>
            <a:r>
              <a:rPr lang="en-GB" sz="2400" b="0" i="0" dirty="0">
                <a:solidFill>
                  <a:srgbClr val="4D4D4D"/>
                </a:solidFill>
                <a:effectLst/>
              </a:rPr>
              <a:t>.</a:t>
            </a:r>
            <a:r>
              <a:rPr lang="en-GB" sz="2400" b="1" i="0" dirty="0">
                <a:solidFill>
                  <a:srgbClr val="79527B"/>
                </a:solidFill>
                <a:effectLst/>
              </a:rPr>
              <a:t> </a:t>
            </a:r>
            <a:r>
              <a:rPr lang="en-GB" sz="2400" b="0" i="0" dirty="0">
                <a:solidFill>
                  <a:srgbClr val="4D4D4D"/>
                </a:solidFill>
                <a:effectLst/>
              </a:rPr>
              <a:t>Dies ist nützlich für die Entwicklung von Schutzmaßnahmen </a:t>
            </a:r>
            <a:r>
              <a:rPr lang="en-GB" sz="2800" b="0" i="0" dirty="0">
                <a:solidFill>
                  <a:srgbClr val="4D4D4D"/>
                </a:solidFill>
                <a:effectLst/>
              </a:rPr>
              <a:t>und </a:t>
            </a:r>
            <a:r>
              <a:rPr lang="en-GB" b="0" i="0" dirty="0">
                <a:solidFill>
                  <a:srgbClr val="4D4D4D"/>
                </a:solidFill>
                <a:effectLst/>
              </a:rPr>
              <a:t>Gefahrenkarten.</a:t>
            </a:r>
            <a:endParaRPr lang="en-IE" dirty="0">
              <a:solidFill>
                <a:srgbClr val="4D4D4D"/>
              </a:solidFill>
            </a:endParaRPr>
          </a:p>
        </p:txBody>
      </p:sp>
      <p:sp>
        <p:nvSpPr>
          <p:cNvPr id="6" name="Text Placeholder 5">
            <a:extLst>
              <a:ext uri="{FF2B5EF4-FFF2-40B4-BE49-F238E27FC236}">
                <a16:creationId xmlns:a16="http://schemas.microsoft.com/office/drawing/2014/main" id="{B1E11A3E-3201-40A1-A667-988237D9B3F6}"/>
              </a:ext>
            </a:extLst>
          </p:cNvPr>
          <p:cNvSpPr>
            <a:spLocks noGrp="1"/>
          </p:cNvSpPr>
          <p:nvPr>
            <p:ph type="body" sz="quarter" idx="16"/>
          </p:nvPr>
        </p:nvSpPr>
        <p:spPr>
          <a:xfrm>
            <a:off x="630958" y="1194770"/>
            <a:ext cx="4957908" cy="1215555"/>
          </a:xfrm>
        </p:spPr>
        <p:txBody>
          <a:bodyPr>
            <a:normAutofit/>
          </a:bodyPr>
          <a:lstStyle/>
          <a:p>
            <a:pPr>
              <a:lnSpc>
                <a:spcPct val="100000"/>
              </a:lnSpc>
              <a:spcBef>
                <a:spcPts val="0"/>
              </a:spcBef>
            </a:pPr>
            <a:r>
              <a:rPr lang="en-GB" dirty="0"/>
              <a:t>Beobachtung und Simulation</a:t>
            </a:r>
            <a:endParaRPr lang="en-IE" dirty="0"/>
          </a:p>
        </p:txBody>
      </p:sp>
      <p:sp>
        <p:nvSpPr>
          <p:cNvPr id="8" name="Text Placeholder 7">
            <a:extLst>
              <a:ext uri="{FF2B5EF4-FFF2-40B4-BE49-F238E27FC236}">
                <a16:creationId xmlns:a16="http://schemas.microsoft.com/office/drawing/2014/main" id="{1D6820E1-B9BE-B6BA-280D-4DDC52F7F8BE}"/>
              </a:ext>
            </a:extLst>
          </p:cNvPr>
          <p:cNvSpPr>
            <a:spLocks noGrp="1"/>
          </p:cNvSpPr>
          <p:nvPr>
            <p:ph type="body" sz="quarter" idx="20"/>
          </p:nvPr>
        </p:nvSpPr>
        <p:spPr>
          <a:xfrm>
            <a:off x="6612525" y="1242371"/>
            <a:ext cx="4957908" cy="582221"/>
          </a:xfrm>
        </p:spPr>
        <p:txBody>
          <a:bodyPr>
            <a:noAutofit/>
          </a:bodyPr>
          <a:lstStyle/>
          <a:p>
            <a:r>
              <a:rPr lang="en-GB" dirty="0" err="1"/>
              <a:t>Vorwarnung</a:t>
            </a:r>
            <a:r>
              <a:rPr lang="en-GB" dirty="0"/>
              <a:t> und Information</a:t>
            </a:r>
            <a:endParaRPr lang="en-IE" dirty="0"/>
          </a:p>
        </p:txBody>
      </p:sp>
      <p:sp>
        <p:nvSpPr>
          <p:cNvPr id="9" name="Text Placeholder 8">
            <a:extLst>
              <a:ext uri="{FF2B5EF4-FFF2-40B4-BE49-F238E27FC236}">
                <a16:creationId xmlns:a16="http://schemas.microsoft.com/office/drawing/2014/main" id="{14E056E7-DD73-4930-572F-1C7487FBA3B0}"/>
              </a:ext>
            </a:extLst>
          </p:cNvPr>
          <p:cNvSpPr>
            <a:spLocks noGrp="1"/>
          </p:cNvSpPr>
          <p:nvPr>
            <p:ph type="body" sz="quarter" idx="21"/>
          </p:nvPr>
        </p:nvSpPr>
        <p:spPr>
          <a:xfrm>
            <a:off x="6162675" y="3267076"/>
            <a:ext cx="5838825" cy="3590924"/>
          </a:xfrm>
        </p:spPr>
        <p:txBody>
          <a:bodyPr anchor="ctr">
            <a:normAutofit lnSpcReduction="10000"/>
          </a:bodyPr>
          <a:lstStyle/>
          <a:p>
            <a:pPr marL="285750" indent="-285750" algn="l">
              <a:buFont typeface="Arial" panose="020B0604020202020204" pitchFamily="34" charset="0"/>
              <a:buChar char="•"/>
            </a:pPr>
            <a:r>
              <a:rPr lang="en-GB" sz="1800" b="0" i="0" dirty="0">
                <a:solidFill>
                  <a:srgbClr val="4D4D4D"/>
                </a:solidFill>
                <a:effectLst/>
              </a:rPr>
              <a:t>Wenn es um Warnung und Prävention geht, spielen Systeme national und </a:t>
            </a:r>
            <a:r>
              <a:rPr lang="en-GB" sz="1800" b="1" i="0" u="none" strike="noStrike" dirty="0">
                <a:solidFill>
                  <a:srgbClr val="F27954"/>
                </a:solidFill>
                <a:effectLst/>
                <a:hlinkClick r:id="rId6">
                  <a:extLst>
                    <a:ext uri="{A12FA001-AC4F-418D-AE19-62706E023703}">
                      <ahyp:hlinkClr xmlns:ahyp="http://schemas.microsoft.com/office/drawing/2018/hyperlinkcolor" val="tx"/>
                    </a:ext>
                  </a:extLst>
                </a:hlinkClick>
              </a:rPr>
              <a:t>international </a:t>
            </a:r>
            <a:r>
              <a:rPr lang="en-GB" sz="1800" b="0" i="0" dirty="0">
                <a:solidFill>
                  <a:srgbClr val="4D4D4D"/>
                </a:solidFill>
                <a:effectLst/>
              </a:rPr>
              <a:t>eine </a:t>
            </a:r>
            <a:r>
              <a:rPr lang="en-GB" sz="1800" b="0" i="0" dirty="0" err="1">
                <a:solidFill>
                  <a:srgbClr val="4D4D4D"/>
                </a:solidFill>
                <a:effectLst/>
              </a:rPr>
              <a:t>wichtige</a:t>
            </a:r>
            <a:r>
              <a:rPr lang="en-GB" sz="1800" b="0" i="0" dirty="0">
                <a:solidFill>
                  <a:srgbClr val="4D4D4D"/>
                </a:solidFill>
                <a:effectLst/>
              </a:rPr>
              <a:t> Rolle:</a:t>
            </a:r>
            <a:r>
              <a:rPr lang="en-GB" sz="1800" b="1" i="0" dirty="0">
                <a:solidFill>
                  <a:srgbClr val="F27954"/>
                </a:solidFill>
                <a:effectLst/>
              </a:rPr>
              <a:t> </a:t>
            </a:r>
            <a:r>
              <a:rPr lang="en-GB" sz="1800" b="0" i="0" dirty="0">
                <a:solidFill>
                  <a:srgbClr val="4D4D4D"/>
                </a:solidFill>
                <a:effectLst/>
              </a:rPr>
              <a:t>Der Lawinenwarndienst des WSL-Instituts für Schnee- und Lawinenforschung SLF publiziert im Winter zweimal täglich das bekannte </a:t>
            </a:r>
            <a:r>
              <a:rPr lang="en-GB" sz="1800" b="1" i="0" u="none" strike="noStrike" dirty="0">
                <a:solidFill>
                  <a:srgbClr val="F27954"/>
                </a:solidFill>
                <a:effectLst/>
                <a:hlinkClick r:id="rId7">
                  <a:extLst>
                    <a:ext uri="{A12FA001-AC4F-418D-AE19-62706E023703}">
                      <ahyp:hlinkClr xmlns:ahyp="http://schemas.microsoft.com/office/drawing/2018/hyperlinkcolor" val="tx"/>
                    </a:ext>
                  </a:extLst>
                </a:hlinkClick>
              </a:rPr>
              <a:t>Lawinenbulletin</a:t>
            </a:r>
            <a:r>
              <a:rPr lang="en-GB" sz="1800" b="0" i="0" dirty="0">
                <a:solidFill>
                  <a:srgbClr val="4D4D4D"/>
                </a:solidFill>
                <a:effectLst/>
              </a:rPr>
              <a:t>. </a:t>
            </a:r>
          </a:p>
          <a:p>
            <a:pPr marL="285750" indent="-285750" algn="l">
              <a:buFont typeface="Arial" panose="020B0604020202020204" pitchFamily="34" charset="0"/>
              <a:buChar char="•"/>
            </a:pPr>
            <a:r>
              <a:rPr lang="en-GB" sz="1800" dirty="0">
                <a:solidFill>
                  <a:srgbClr val="4D4D4D"/>
                </a:solidFill>
              </a:rPr>
              <a:t>Ihre </a:t>
            </a:r>
            <a:r>
              <a:rPr lang="en-GB" sz="1800" b="0" i="0" dirty="0">
                <a:solidFill>
                  <a:srgbClr val="4D4D4D"/>
                </a:solidFill>
                <a:effectLst/>
              </a:rPr>
              <a:t>Hydrologen sind an der Warnung der Öffentlichkeit vor </a:t>
            </a:r>
            <a:r>
              <a:rPr lang="en-GB" sz="1800" b="1" i="0" u="none" strike="noStrike" dirty="0">
                <a:solidFill>
                  <a:srgbClr val="F27954"/>
                </a:solidFill>
                <a:effectLst/>
                <a:hlinkClick r:id="rId8">
                  <a:extLst>
                    <a:ext uri="{A12FA001-AC4F-418D-AE19-62706E023703}">
                      <ahyp:hlinkClr xmlns:ahyp="http://schemas.microsoft.com/office/drawing/2018/hyperlinkcolor" val="tx"/>
                    </a:ext>
                  </a:extLst>
                </a:hlinkClick>
              </a:rPr>
              <a:t>Überschwemmungen </a:t>
            </a:r>
            <a:r>
              <a:rPr lang="en-GB" sz="1800" b="0" i="0" dirty="0">
                <a:solidFill>
                  <a:srgbClr val="4D4D4D"/>
                </a:solidFill>
                <a:effectLst/>
              </a:rPr>
              <a:t>und </a:t>
            </a:r>
            <a:r>
              <a:rPr lang="en-GB" sz="1800" b="1" i="0" u="none" strike="noStrike" dirty="0">
                <a:solidFill>
                  <a:srgbClr val="F27954"/>
                </a:solidFill>
                <a:effectLst/>
                <a:hlinkClick r:id="rId9">
                  <a:extLst>
                    <a:ext uri="{A12FA001-AC4F-418D-AE19-62706E023703}">
                      <ahyp:hlinkClr xmlns:ahyp="http://schemas.microsoft.com/office/drawing/2018/hyperlinkcolor" val="tx"/>
                    </a:ext>
                  </a:extLst>
                </a:hlinkClick>
              </a:rPr>
              <a:t>schweren Dürreperioden </a:t>
            </a:r>
            <a:r>
              <a:rPr lang="en-GB" sz="1800" b="0" i="0" dirty="0">
                <a:solidFill>
                  <a:srgbClr val="4D4D4D"/>
                </a:solidFill>
                <a:effectLst/>
              </a:rPr>
              <a:t>beteiligt.</a:t>
            </a:r>
          </a:p>
          <a:p>
            <a:pPr marL="285750" indent="-285750" algn="l">
              <a:buFont typeface="Arial" panose="020B0604020202020204" pitchFamily="34" charset="0"/>
              <a:buChar char="•"/>
            </a:pPr>
            <a:r>
              <a:rPr lang="en-GB" sz="1800" b="0" i="0" dirty="0">
                <a:solidFill>
                  <a:srgbClr val="4D4D4D"/>
                </a:solidFill>
                <a:effectLst/>
              </a:rPr>
              <a:t>Sie stellen der Öffentlichkeit Daten und Erkenntnisse auf </a:t>
            </a:r>
            <a:r>
              <a:rPr lang="en-GB" sz="1800" b="1" i="0" u="none" strike="noStrike" dirty="0">
                <a:solidFill>
                  <a:srgbClr val="F27954"/>
                </a:solidFill>
                <a:effectLst/>
                <a:hlinkClick r:id="rId10">
                  <a:extLst>
                    <a:ext uri="{A12FA001-AC4F-418D-AE19-62706E023703}">
                      <ahyp:hlinkClr xmlns:ahyp="http://schemas.microsoft.com/office/drawing/2018/hyperlinkcolor" val="tx"/>
                    </a:ext>
                  </a:extLst>
                </a:hlinkClick>
              </a:rPr>
              <a:t>Internetplattformen </a:t>
            </a:r>
            <a:r>
              <a:rPr lang="en-GB" sz="1800" b="0" i="0" dirty="0">
                <a:solidFill>
                  <a:srgbClr val="4D4D4D"/>
                </a:solidFill>
                <a:effectLst/>
              </a:rPr>
              <a:t>und in </a:t>
            </a:r>
            <a:r>
              <a:rPr lang="en-GB" sz="1800" b="1" i="0" u="none" strike="noStrike" dirty="0">
                <a:solidFill>
                  <a:srgbClr val="F27954"/>
                </a:solidFill>
                <a:effectLst/>
                <a:hlinkClick r:id="rId10">
                  <a:extLst>
                    <a:ext uri="{A12FA001-AC4F-418D-AE19-62706E023703}">
                      <ahyp:hlinkClr xmlns:ahyp="http://schemas.microsoft.com/office/drawing/2018/hyperlinkcolor" val="tx"/>
                    </a:ext>
                  </a:extLst>
                </a:hlinkClick>
              </a:rPr>
              <a:t>Apps </a:t>
            </a:r>
            <a:r>
              <a:rPr lang="en-GB" sz="1800" b="1" i="0" u="none" strike="noStrike" dirty="0" err="1">
                <a:solidFill>
                  <a:srgbClr val="F27954"/>
                </a:solidFill>
                <a:effectLst/>
                <a:hlinkClick r:id="rId10">
                  <a:extLst>
                    <a:ext uri="{A12FA001-AC4F-418D-AE19-62706E023703}">
                      <ahyp:hlinkClr xmlns:ahyp="http://schemas.microsoft.com/office/drawing/2018/hyperlinkcolor" val="tx"/>
                    </a:ext>
                  </a:extLst>
                </a:hlinkClick>
              </a:rPr>
              <a:t>zur</a:t>
            </a:r>
            <a:r>
              <a:rPr lang="en-GB" sz="1800" b="1" i="0" u="none" strike="noStrike" dirty="0">
                <a:solidFill>
                  <a:srgbClr val="F27954"/>
                </a:solidFill>
                <a:effectLst/>
                <a:hlinkClick r:id="rId10">
                  <a:extLst>
                    <a:ext uri="{A12FA001-AC4F-418D-AE19-62706E023703}">
                      <ahyp:hlinkClr xmlns:ahyp="http://schemas.microsoft.com/office/drawing/2018/hyperlinkcolor" val="tx"/>
                    </a:ext>
                  </a:extLst>
                </a:hlinkClick>
              </a:rPr>
              <a:t> </a:t>
            </a:r>
            <a:r>
              <a:rPr lang="en-GB" sz="1800" b="0" i="0" dirty="0" err="1">
                <a:solidFill>
                  <a:srgbClr val="4D4D4D"/>
                </a:solidFill>
                <a:effectLst/>
              </a:rPr>
              <a:t>Verfügung</a:t>
            </a:r>
            <a:r>
              <a:rPr lang="en-GB" sz="1800" b="0" i="0" dirty="0">
                <a:solidFill>
                  <a:srgbClr val="4D4D4D"/>
                </a:solidFill>
                <a:effectLst/>
              </a:rPr>
              <a:t>, </a:t>
            </a:r>
            <a:r>
              <a:rPr lang="en-GB" sz="1800" b="0" i="0" dirty="0" err="1">
                <a:solidFill>
                  <a:srgbClr val="4D4D4D"/>
                </a:solidFill>
                <a:effectLst/>
              </a:rPr>
              <a:t>damit</a:t>
            </a:r>
            <a:r>
              <a:rPr lang="en-GB" sz="1800" b="0" i="0" dirty="0">
                <a:solidFill>
                  <a:srgbClr val="4D4D4D"/>
                </a:solidFill>
                <a:effectLst/>
              </a:rPr>
              <a:t> Krisenmanager im Notfall schnell auf die Informationen zugreifen können. </a:t>
            </a:r>
          </a:p>
          <a:p>
            <a:pPr marL="285750" indent="-285750" algn="l">
              <a:buFont typeface="Arial" panose="020B0604020202020204" pitchFamily="34" charset="0"/>
              <a:buChar char="•"/>
            </a:pPr>
            <a:r>
              <a:rPr lang="en-GB" sz="1800" b="0" i="0" dirty="0">
                <a:solidFill>
                  <a:srgbClr val="4D4D4D"/>
                </a:solidFill>
                <a:effectLst/>
              </a:rPr>
              <a:t>Sie veröffentlichen auch </a:t>
            </a:r>
            <a:r>
              <a:rPr lang="en-GB" sz="1800" b="1" i="0" u="none" strike="noStrike" dirty="0">
                <a:solidFill>
                  <a:srgbClr val="F27954"/>
                </a:solidFill>
                <a:effectLst/>
                <a:hlinkClick r:id="rId11">
                  <a:extLst>
                    <a:ext uri="{A12FA001-AC4F-418D-AE19-62706E023703}">
                      <ahyp:hlinkClr xmlns:ahyp="http://schemas.microsoft.com/office/drawing/2018/hyperlinkcolor" val="tx"/>
                    </a:ext>
                  </a:extLst>
                </a:hlinkClick>
              </a:rPr>
              <a:t>Faltblätter und Broschüren</a:t>
            </a:r>
            <a:r>
              <a:rPr lang="en-GB" sz="1800" b="0" i="0" dirty="0">
                <a:solidFill>
                  <a:srgbClr val="4D4D4D"/>
                </a:solidFill>
                <a:effectLst/>
              </a:rPr>
              <a:t>.</a:t>
            </a:r>
          </a:p>
        </p:txBody>
      </p:sp>
      <p:sp>
        <p:nvSpPr>
          <p:cNvPr id="2" name="Text Placeholder 2">
            <a:extLst>
              <a:ext uri="{FF2B5EF4-FFF2-40B4-BE49-F238E27FC236}">
                <a16:creationId xmlns:a16="http://schemas.microsoft.com/office/drawing/2014/main" id="{99B2108D-C6D7-0363-7907-B58123722034}"/>
              </a:ext>
            </a:extLst>
          </p:cNvPr>
          <p:cNvSpPr txBox="1">
            <a:spLocks/>
          </p:cNvSpPr>
          <p:nvPr/>
        </p:nvSpPr>
        <p:spPr>
          <a:xfrm>
            <a:off x="0" y="286860"/>
            <a:ext cx="12192000" cy="582221"/>
          </a:xfrm>
          <a:prstGeom prst="rect">
            <a:avLst/>
          </a:prstGeom>
          <a:solidFill>
            <a:srgbClr val="086D6E"/>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800" dirty="0" err="1">
                <a:solidFill>
                  <a:schemeClr val="bg1"/>
                </a:solidFill>
              </a:rPr>
              <a:t>Digitale</a:t>
            </a:r>
            <a:r>
              <a:rPr lang="en-IE" sz="2800" dirty="0">
                <a:solidFill>
                  <a:schemeClr val="bg1"/>
                </a:solidFill>
              </a:rPr>
              <a:t> </a:t>
            </a:r>
            <a:r>
              <a:rPr lang="en-IE" sz="2800" dirty="0" err="1">
                <a:solidFill>
                  <a:schemeClr val="bg1"/>
                </a:solidFill>
              </a:rPr>
              <a:t>Werkzeuge</a:t>
            </a:r>
            <a:r>
              <a:rPr lang="en-IE" sz="2800" dirty="0">
                <a:solidFill>
                  <a:schemeClr val="bg1"/>
                </a:solidFill>
              </a:rPr>
              <a:t>, Daten, Systeme und </a:t>
            </a:r>
            <a:r>
              <a:rPr lang="en-IE" sz="2800" dirty="0" err="1">
                <a:solidFill>
                  <a:schemeClr val="bg1"/>
                </a:solidFill>
              </a:rPr>
              <a:t>Softwareüberwachung</a:t>
            </a:r>
            <a:endParaRPr lang="en-IE" sz="2800" dirty="0">
              <a:solidFill>
                <a:schemeClr val="bg1"/>
              </a:solidFill>
            </a:endParaRPr>
          </a:p>
        </p:txBody>
      </p:sp>
      <p:pic>
        <p:nvPicPr>
          <p:cNvPr id="4" name="Graphic 3" descr="Touchscreen with solid fill">
            <a:extLst>
              <a:ext uri="{FF2B5EF4-FFF2-40B4-BE49-F238E27FC236}">
                <a16:creationId xmlns:a16="http://schemas.microsoft.com/office/drawing/2014/main" id="{4B481EB1-840B-46D9-223E-DE80ACE5D1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31666" y="4748830"/>
            <a:ext cx="914400" cy="914400"/>
          </a:xfrm>
          <a:prstGeom prst="rect">
            <a:avLst/>
          </a:prstGeom>
        </p:spPr>
      </p:pic>
    </p:spTree>
    <p:extLst>
      <p:ext uri="{BB962C8B-B14F-4D97-AF65-F5344CB8AC3E}">
        <p14:creationId xmlns:p14="http://schemas.microsoft.com/office/powerpoint/2010/main" val="168273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112D1FA8-8511-4505-9D98-DD82C3113F97}"/>
              </a:ext>
            </a:extLst>
          </p:cNvPr>
          <p:cNvSpPr/>
          <p:nvPr/>
        </p:nvSpPr>
        <p:spPr>
          <a:xfrm>
            <a:off x="1" y="1217930"/>
            <a:ext cx="5302050" cy="1934482"/>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19725" y="183000"/>
            <a:ext cx="6667500" cy="3722513"/>
          </a:xfrm>
        </p:spPr>
        <p:txBody>
          <a:bodyPr/>
          <a:lstStyle/>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282735"/>
            <a:ext cx="4662248" cy="6122894"/>
          </a:xfrm>
        </p:spPr>
        <p:txBody>
          <a:bodyPr>
            <a:normAutofit/>
          </a:bodyPr>
          <a:lstStyle/>
          <a:p>
            <a:pPr>
              <a:lnSpc>
                <a:spcPct val="120000"/>
              </a:lnSpc>
              <a:spcBef>
                <a:spcPts val="0"/>
              </a:spcBef>
            </a:pPr>
            <a:r>
              <a:rPr lang="en-GB" sz="4600" b="1" dirty="0"/>
              <a:t>Schritt 5 </a:t>
            </a:r>
            <a:endParaRPr lang="en-GB" sz="4600" b="1" i="0" dirty="0">
              <a:effectLst/>
            </a:endParaRPr>
          </a:p>
          <a:p>
            <a:pPr>
              <a:spcBef>
                <a:spcPts val="0"/>
              </a:spcBef>
            </a:pPr>
            <a:endParaRPr lang="en-IE" sz="2000" dirty="0">
              <a:solidFill>
                <a:schemeClr val="bg1"/>
              </a:solidFill>
            </a:endParaRPr>
          </a:p>
          <a:p>
            <a:pPr>
              <a:spcBef>
                <a:spcPts val="0"/>
              </a:spcBef>
            </a:pPr>
            <a:r>
              <a:rPr lang="en-IE" dirty="0" err="1">
                <a:solidFill>
                  <a:schemeClr val="bg1"/>
                </a:solidFill>
              </a:rPr>
              <a:t>Strategische</a:t>
            </a:r>
            <a:r>
              <a:rPr lang="en-IE" dirty="0">
                <a:solidFill>
                  <a:schemeClr val="bg1"/>
                </a:solidFill>
              </a:rPr>
              <a:t> Prioritätsmaßnahmen festlegen </a:t>
            </a:r>
            <a:endParaRPr lang="en-IE" dirty="0">
              <a:solidFill>
                <a:srgbClr val="086D6E"/>
              </a:solidFill>
            </a:endParaRPr>
          </a:p>
          <a:p>
            <a:pPr algn="l" fontAlgn="base"/>
            <a:endParaRPr lang="en-GB" sz="2200" i="1" dirty="0"/>
          </a:p>
          <a:p>
            <a:pPr algn="l" fontAlgn="base"/>
            <a:endParaRPr lang="en-GB" sz="2200" i="1" dirty="0"/>
          </a:p>
          <a:p>
            <a:pPr algn="l" fontAlgn="base"/>
            <a:r>
              <a:rPr lang="en-GB" sz="2200" i="1" dirty="0"/>
              <a:t>Die Region hat ihre Prioritäten (Krisenlücken und Schwächen), Ziele (Chancen und Lösungen) und Leistungskennzahlen (KPIs) festgelegt. Nun muss das Krisenmanagementteam für den </a:t>
            </a:r>
            <a:r>
              <a:rPr lang="en-GB" sz="2200" i="1" dirty="0" err="1"/>
              <a:t>Tourismus</a:t>
            </a:r>
            <a:r>
              <a:rPr lang="en-GB" sz="2200" i="1" dirty="0"/>
              <a:t> </a:t>
            </a:r>
            <a:r>
              <a:rPr lang="en-GB" sz="2200" i="1" dirty="0" err="1"/>
              <a:t>diese</a:t>
            </a:r>
            <a:r>
              <a:rPr lang="en-GB" sz="2200" i="1" dirty="0"/>
              <a:t> in die Tat umsetzen. </a:t>
            </a:r>
          </a:p>
          <a:p>
            <a:pPr algn="l" fontAlgn="base"/>
            <a:endParaRPr lang="en-GB" sz="2200" i="1" dirty="0"/>
          </a:p>
          <a:p>
            <a:pPr algn="l" fontAlgn="base"/>
            <a:endParaRPr lang="en-GB" sz="2200" i="1" dirty="0"/>
          </a:p>
          <a:p>
            <a:pPr>
              <a:spcBef>
                <a:spcPts val="0"/>
              </a:spcBef>
            </a:pPr>
            <a:endParaRPr lang="en-IE" dirty="0">
              <a:solidFill>
                <a:srgbClr val="086D6E"/>
              </a:solidFill>
            </a:endParaRPr>
          </a:p>
          <a:p>
            <a:pPr>
              <a:spcBef>
                <a:spcPts val="0"/>
              </a:spcBef>
            </a:pPr>
            <a:endParaRPr lang="en-IE" sz="3200"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101" name="TextBox 100">
            <a:extLst>
              <a:ext uri="{FF2B5EF4-FFF2-40B4-BE49-F238E27FC236}">
                <a16:creationId xmlns:a16="http://schemas.microsoft.com/office/drawing/2014/main" id="{F365C576-BADF-68F8-0474-A0697AC4E50C}"/>
              </a:ext>
            </a:extLst>
          </p:cNvPr>
          <p:cNvSpPr txBox="1"/>
          <p:nvPr/>
        </p:nvSpPr>
        <p:spPr>
          <a:xfrm>
            <a:off x="5736564" y="1243246"/>
            <a:ext cx="6350661" cy="5324535"/>
          </a:xfrm>
          <a:prstGeom prst="rect">
            <a:avLst/>
          </a:prstGeom>
          <a:noFill/>
        </p:spPr>
        <p:txBody>
          <a:bodyPr wrap="square" rtlCol="0" anchor="ctr">
            <a:spAutoFit/>
          </a:bodyPr>
          <a:lstStyle/>
          <a:p>
            <a:pPr algn="l" fontAlgn="base">
              <a:lnSpc>
                <a:spcPct val="100000"/>
              </a:lnSpc>
              <a:spcBef>
                <a:spcPts val="0"/>
              </a:spcBef>
            </a:pPr>
            <a:r>
              <a:rPr lang="en-GB" sz="2000" b="1" dirty="0">
                <a:solidFill>
                  <a:srgbClr val="086D6E"/>
                </a:solidFill>
              </a:rPr>
              <a:t>Strategische </a:t>
            </a:r>
            <a:r>
              <a:rPr lang="en-GB" sz="2000" b="1" dirty="0" err="1">
                <a:solidFill>
                  <a:srgbClr val="086D6E"/>
                </a:solidFill>
              </a:rPr>
              <a:t>Prioritäten</a:t>
            </a:r>
            <a:r>
              <a:rPr lang="en-GB" sz="2000" b="1" dirty="0">
                <a:solidFill>
                  <a:srgbClr val="086D6E"/>
                </a:solidFill>
              </a:rPr>
              <a:t> </a:t>
            </a:r>
            <a:r>
              <a:rPr lang="en-GB" sz="2000" b="1" dirty="0" err="1">
                <a:solidFill>
                  <a:srgbClr val="086D6E"/>
                </a:solidFill>
              </a:rPr>
              <a:t>werden</a:t>
            </a:r>
            <a:r>
              <a:rPr lang="en-GB" sz="2000" b="1" dirty="0">
                <a:solidFill>
                  <a:srgbClr val="086D6E"/>
                </a:solidFill>
              </a:rPr>
              <a:t> </a:t>
            </a:r>
          </a:p>
          <a:p>
            <a:pPr marL="342900" indent="-342900" algn="l" fontAlgn="base">
              <a:lnSpc>
                <a:spcPct val="100000"/>
              </a:lnSpc>
              <a:spcBef>
                <a:spcPts val="0"/>
              </a:spcBef>
              <a:buFont typeface="Wingdings" panose="05000000000000000000" pitchFamily="2" charset="2"/>
              <a:buChar char="v"/>
            </a:pPr>
            <a:r>
              <a:rPr lang="en-GB" sz="2000" dirty="0">
                <a:solidFill>
                  <a:srgbClr val="4D4D4D"/>
                </a:solidFill>
              </a:rPr>
              <a:t>in eine </a:t>
            </a:r>
            <a:r>
              <a:rPr lang="en-GB" sz="2000" b="1" dirty="0">
                <a:solidFill>
                  <a:srgbClr val="F27954"/>
                </a:solidFill>
              </a:rPr>
              <a:t>Reihe überschaubarer </a:t>
            </a:r>
            <a:r>
              <a:rPr lang="en-GB" sz="2000" b="1" dirty="0" err="1">
                <a:solidFill>
                  <a:srgbClr val="F27954"/>
                </a:solidFill>
              </a:rPr>
              <a:t>Maßnahmen</a:t>
            </a:r>
            <a:r>
              <a:rPr lang="en-GB" sz="2000" b="1" dirty="0">
                <a:solidFill>
                  <a:srgbClr val="F27954"/>
                </a:solidFill>
              </a:rPr>
              <a:t> </a:t>
            </a:r>
            <a:r>
              <a:rPr lang="en-GB" sz="2000" b="1" dirty="0" err="1">
                <a:solidFill>
                  <a:srgbClr val="F27954"/>
                </a:solidFill>
              </a:rPr>
              <a:t>aufgeteilt</a:t>
            </a:r>
            <a:r>
              <a:rPr lang="en-GB" sz="2000" dirty="0">
                <a:solidFill>
                  <a:srgbClr val="4D4D4D"/>
                </a:solidFill>
              </a:rPr>
              <a:t>, so dass sie realistisch erreicht werden </a:t>
            </a:r>
            <a:r>
              <a:rPr lang="en-GB" sz="2000" dirty="0" err="1">
                <a:solidFill>
                  <a:srgbClr val="4D4D4D"/>
                </a:solidFill>
              </a:rPr>
              <a:t>können</a:t>
            </a:r>
            <a:r>
              <a:rPr lang="en-GB" sz="2000" dirty="0">
                <a:solidFill>
                  <a:srgbClr val="4D4D4D"/>
                </a:solidFill>
              </a:rPr>
              <a:t> </a:t>
            </a:r>
          </a:p>
          <a:p>
            <a:pPr marL="342900" indent="-342900" algn="l" fontAlgn="base">
              <a:lnSpc>
                <a:spcPct val="100000"/>
              </a:lnSpc>
              <a:spcBef>
                <a:spcPts val="0"/>
              </a:spcBef>
              <a:buFont typeface="Wingdings" panose="05000000000000000000" pitchFamily="2" charset="2"/>
              <a:buChar char="v"/>
            </a:pPr>
            <a:r>
              <a:rPr lang="en-GB" sz="2000" dirty="0" err="1">
                <a:solidFill>
                  <a:srgbClr val="4D4D4D"/>
                </a:solidFill>
              </a:rPr>
              <a:t>einer</a:t>
            </a:r>
            <a:r>
              <a:rPr lang="en-GB" sz="2000" b="1" dirty="0">
                <a:solidFill>
                  <a:srgbClr val="F27954"/>
                </a:solidFill>
              </a:rPr>
              <a:t> </a:t>
            </a:r>
            <a:r>
              <a:rPr lang="en-GB" sz="2000" b="1" dirty="0" err="1">
                <a:solidFill>
                  <a:srgbClr val="F27954"/>
                </a:solidFill>
              </a:rPr>
              <a:t>zuständigen</a:t>
            </a:r>
            <a:r>
              <a:rPr lang="en-GB" sz="2000" b="1" dirty="0">
                <a:solidFill>
                  <a:srgbClr val="F27954"/>
                </a:solidFill>
              </a:rPr>
              <a:t> Person </a:t>
            </a:r>
            <a:r>
              <a:rPr lang="en-GB" sz="2000" dirty="0" err="1">
                <a:solidFill>
                  <a:srgbClr val="4D4D4D"/>
                </a:solidFill>
              </a:rPr>
              <a:t>zugewiesen</a:t>
            </a:r>
            <a:endParaRPr lang="en-GB" sz="2000" dirty="0">
              <a:solidFill>
                <a:srgbClr val="4D4D4D"/>
              </a:solidFill>
            </a:endParaRPr>
          </a:p>
          <a:p>
            <a:pPr marL="342900" indent="-342900" algn="l" fontAlgn="base">
              <a:lnSpc>
                <a:spcPct val="100000"/>
              </a:lnSpc>
              <a:spcBef>
                <a:spcPts val="0"/>
              </a:spcBef>
              <a:buFont typeface="Wingdings" panose="05000000000000000000" pitchFamily="2" charset="2"/>
              <a:buChar char="v"/>
            </a:pPr>
            <a:r>
              <a:rPr lang="en-GB" sz="2000" dirty="0" err="1">
                <a:solidFill>
                  <a:srgbClr val="4D4D4D"/>
                </a:solidFill>
              </a:rPr>
              <a:t>mit</a:t>
            </a:r>
            <a:r>
              <a:rPr lang="en-GB" sz="2000" dirty="0">
                <a:solidFill>
                  <a:srgbClr val="4D4D4D"/>
                </a:solidFill>
              </a:rPr>
              <a:t> </a:t>
            </a:r>
            <a:r>
              <a:rPr lang="en-GB" sz="2000" b="1" dirty="0">
                <a:solidFill>
                  <a:srgbClr val="F27954"/>
                </a:solidFill>
              </a:rPr>
              <a:t>realistischen Zeitvorgaben </a:t>
            </a:r>
            <a:r>
              <a:rPr lang="en-GB" sz="2000" i="1" dirty="0">
                <a:solidFill>
                  <a:srgbClr val="4D4D4D"/>
                </a:solidFill>
              </a:rPr>
              <a:t>(in der Regel mehr als 6 </a:t>
            </a:r>
            <a:r>
              <a:rPr lang="en-GB" sz="2000" i="1" dirty="0" err="1">
                <a:solidFill>
                  <a:srgbClr val="4D4D4D"/>
                </a:solidFill>
              </a:rPr>
              <a:t>Monate</a:t>
            </a:r>
            <a:r>
              <a:rPr lang="en-GB" sz="2000" i="1" dirty="0">
                <a:solidFill>
                  <a:srgbClr val="4D4D4D"/>
                </a:solidFill>
              </a:rPr>
              <a:t>) </a:t>
            </a:r>
            <a:r>
              <a:rPr lang="en-GB" sz="2000" i="1" dirty="0" err="1">
                <a:solidFill>
                  <a:srgbClr val="4D4D4D"/>
                </a:solidFill>
              </a:rPr>
              <a:t>versehen</a:t>
            </a:r>
            <a:endParaRPr lang="en-GB" sz="2000" dirty="0">
              <a:solidFill>
                <a:srgbClr val="4D4D4D"/>
              </a:solidFill>
            </a:endParaRPr>
          </a:p>
          <a:p>
            <a:pPr marL="342900" indent="-342900" algn="l" fontAlgn="base">
              <a:lnSpc>
                <a:spcPct val="100000"/>
              </a:lnSpc>
              <a:spcBef>
                <a:spcPts val="0"/>
              </a:spcBef>
              <a:buFont typeface="Wingdings" panose="05000000000000000000" pitchFamily="2" charset="2"/>
              <a:buChar char="v"/>
            </a:pPr>
            <a:r>
              <a:rPr lang="en-GB" sz="2000" dirty="0" err="1">
                <a:solidFill>
                  <a:srgbClr val="4D4D4D"/>
                </a:solidFill>
              </a:rPr>
              <a:t>anhand</a:t>
            </a:r>
            <a:r>
              <a:rPr lang="en-GB" sz="2000" dirty="0">
                <a:solidFill>
                  <a:srgbClr val="4D4D4D"/>
                </a:solidFill>
              </a:rPr>
              <a:t> </a:t>
            </a:r>
            <a:r>
              <a:rPr lang="en-GB" sz="2000" b="1" dirty="0">
                <a:solidFill>
                  <a:srgbClr val="F27954"/>
                </a:solidFill>
              </a:rPr>
              <a:t>geeigneter, erreichbarer KPIs </a:t>
            </a:r>
            <a:r>
              <a:rPr lang="en-GB" sz="2000" b="1" dirty="0" err="1">
                <a:solidFill>
                  <a:srgbClr val="F27954"/>
                </a:solidFill>
              </a:rPr>
              <a:t>gemessen</a:t>
            </a:r>
            <a:r>
              <a:rPr lang="en-GB" sz="2000" b="1" dirty="0">
                <a:solidFill>
                  <a:srgbClr val="F27954"/>
                </a:solidFill>
              </a:rPr>
              <a:t> und </a:t>
            </a:r>
            <a:r>
              <a:rPr lang="en-GB" sz="2000" b="1" dirty="0" err="1">
                <a:solidFill>
                  <a:srgbClr val="F27954"/>
                </a:solidFill>
              </a:rPr>
              <a:t>überwacht</a:t>
            </a:r>
            <a:endParaRPr lang="en-GB" sz="2000" b="1" dirty="0">
              <a:solidFill>
                <a:srgbClr val="F27954"/>
              </a:solidFill>
            </a:endParaRPr>
          </a:p>
          <a:p>
            <a:pPr algn="l" fontAlgn="base">
              <a:lnSpc>
                <a:spcPct val="100000"/>
              </a:lnSpc>
              <a:spcBef>
                <a:spcPts val="0"/>
              </a:spcBef>
            </a:pPr>
            <a:endParaRPr lang="en-GB" sz="2000" b="1" dirty="0">
              <a:solidFill>
                <a:srgbClr val="F27954"/>
              </a:solidFill>
            </a:endParaRPr>
          </a:p>
          <a:p>
            <a:pPr algn="l" fontAlgn="base">
              <a:lnSpc>
                <a:spcPct val="100000"/>
              </a:lnSpc>
              <a:spcBef>
                <a:spcPts val="0"/>
              </a:spcBef>
            </a:pPr>
            <a:r>
              <a:rPr lang="en-GB" sz="2000" b="1" dirty="0">
                <a:solidFill>
                  <a:srgbClr val="086D6E"/>
                </a:solidFill>
              </a:rPr>
              <a:t>Beispielstrategie mit Aktionen </a:t>
            </a:r>
          </a:p>
          <a:p>
            <a:pPr marL="357188" indent="-357188" algn="l" fontAlgn="base">
              <a:lnSpc>
                <a:spcPct val="100000"/>
              </a:lnSpc>
              <a:spcBef>
                <a:spcPts val="0"/>
              </a:spcBef>
              <a:buFont typeface="+mj-lt"/>
              <a:buAutoNum type="arabicPeriod"/>
            </a:pPr>
            <a:r>
              <a:rPr lang="en-GB" sz="2000" b="1" dirty="0" err="1">
                <a:solidFill>
                  <a:srgbClr val="F27954"/>
                </a:solidFill>
              </a:rPr>
              <a:t>Strategie</a:t>
            </a:r>
            <a:r>
              <a:rPr lang="en-GB" sz="2000" b="1" dirty="0">
                <a:solidFill>
                  <a:srgbClr val="F27954"/>
                </a:solidFill>
              </a:rPr>
              <a:t> </a:t>
            </a:r>
            <a:r>
              <a:rPr lang="en-GB" sz="2000" dirty="0">
                <a:solidFill>
                  <a:srgbClr val="F27954"/>
                </a:solidFill>
              </a:rPr>
              <a:t>zur Unterstützung der Geschäftskontinuität während und nach </a:t>
            </a:r>
            <a:r>
              <a:rPr lang="en-GB" sz="2000" dirty="0" err="1">
                <a:solidFill>
                  <a:srgbClr val="F27954"/>
                </a:solidFill>
              </a:rPr>
              <a:t>einer</a:t>
            </a:r>
            <a:r>
              <a:rPr lang="en-GB" sz="2000" dirty="0">
                <a:solidFill>
                  <a:srgbClr val="F27954"/>
                </a:solidFill>
              </a:rPr>
              <a:t> </a:t>
            </a:r>
            <a:r>
              <a:rPr lang="en-GB" sz="2000" dirty="0" err="1">
                <a:solidFill>
                  <a:srgbClr val="F27954"/>
                </a:solidFill>
              </a:rPr>
              <a:t>Krise</a:t>
            </a:r>
            <a:endParaRPr lang="en-GB" sz="2000" b="1" dirty="0">
              <a:solidFill>
                <a:srgbClr val="F27954"/>
              </a:solidFill>
            </a:endParaRPr>
          </a:p>
          <a:p>
            <a:pPr marL="357188" indent="-357188" fontAlgn="base">
              <a:buFont typeface="Arial" panose="020B0604020202020204" pitchFamily="34" charset="0"/>
              <a:buChar char="•"/>
            </a:pPr>
            <a:r>
              <a:rPr lang="en-GB" sz="2000" b="1" dirty="0">
                <a:solidFill>
                  <a:srgbClr val="F27954"/>
                </a:solidFill>
              </a:rPr>
              <a:t>Maßnahmen zur </a:t>
            </a:r>
            <a:r>
              <a:rPr lang="en-GB" sz="2000" dirty="0">
                <a:solidFill>
                  <a:srgbClr val="455264"/>
                </a:solidFill>
              </a:rPr>
              <a:t>Aufstockung oder Bildung von </a:t>
            </a:r>
            <a:r>
              <a:rPr lang="en-GB" sz="2000" dirty="0">
                <a:solidFill>
                  <a:srgbClr val="F27954"/>
                </a:solidFill>
              </a:rPr>
              <a:t>Bargeldreserven für Notfälle</a:t>
            </a:r>
            <a:r>
              <a:rPr lang="en-GB" sz="2000" dirty="0">
                <a:solidFill>
                  <a:srgbClr val="455264"/>
                </a:solidFill>
              </a:rPr>
              <a:t>, Zusammenarbeit </a:t>
            </a:r>
            <a:r>
              <a:rPr lang="en-GB" sz="2000" dirty="0" err="1">
                <a:solidFill>
                  <a:srgbClr val="455264"/>
                </a:solidFill>
              </a:rPr>
              <a:t>mit</a:t>
            </a:r>
            <a:r>
              <a:rPr lang="en-GB" sz="2000" dirty="0">
                <a:solidFill>
                  <a:srgbClr val="455264"/>
                </a:solidFill>
              </a:rPr>
              <a:t> </a:t>
            </a:r>
            <a:r>
              <a:rPr lang="en-GB" sz="2000" dirty="0" err="1">
                <a:solidFill>
                  <a:srgbClr val="455264"/>
                </a:solidFill>
              </a:rPr>
              <a:t>unterstützenden</a:t>
            </a:r>
            <a:r>
              <a:rPr lang="en-GB" sz="2000" dirty="0">
                <a:solidFill>
                  <a:srgbClr val="455264"/>
                </a:solidFill>
              </a:rPr>
              <a:t> </a:t>
            </a:r>
            <a:r>
              <a:rPr lang="en-GB" sz="2000" dirty="0" err="1">
                <a:solidFill>
                  <a:srgbClr val="455264"/>
                </a:solidFill>
              </a:rPr>
              <a:t>Institutionen</a:t>
            </a:r>
            <a:r>
              <a:rPr lang="en-GB" sz="2000" dirty="0">
                <a:solidFill>
                  <a:srgbClr val="455264"/>
                </a:solidFill>
              </a:rPr>
              <a:t>, damit Unternehmen Zugang zu </a:t>
            </a:r>
            <a:r>
              <a:rPr lang="en-GB" sz="2000" dirty="0">
                <a:solidFill>
                  <a:srgbClr val="F27954"/>
                </a:solidFill>
              </a:rPr>
              <a:t>Mitteln für die Krisenprävention und -bewältigung haben. </a:t>
            </a:r>
            <a:endParaRPr lang="en-IE" sz="2000" dirty="0"/>
          </a:p>
        </p:txBody>
      </p:sp>
    </p:spTree>
    <p:extLst>
      <p:ext uri="{BB962C8B-B14F-4D97-AF65-F5344CB8AC3E}">
        <p14:creationId xmlns:p14="http://schemas.microsoft.com/office/powerpoint/2010/main" val="186863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E4B94A-F6C0-B172-A24D-4DC7A6F53B37}"/>
              </a:ext>
            </a:extLst>
          </p:cNvPr>
          <p:cNvSpPr>
            <a:spLocks noGrp="1"/>
          </p:cNvSpPr>
          <p:nvPr>
            <p:ph type="body" sz="quarter" idx="20"/>
          </p:nvPr>
        </p:nvSpPr>
        <p:spPr>
          <a:xfrm>
            <a:off x="95250" y="445393"/>
            <a:ext cx="5132263" cy="3477006"/>
          </a:xfrm>
        </p:spPr>
        <p:txBody>
          <a:bodyPr/>
          <a:lstStyle/>
          <a:p>
            <a:pPr marL="457200" indent="-457200" algn="l" fontAlgn="base">
              <a:lnSpc>
                <a:spcPct val="100000"/>
              </a:lnSpc>
              <a:spcBef>
                <a:spcPts val="0"/>
              </a:spcBef>
              <a:buClr>
                <a:srgbClr val="086D6E"/>
              </a:buClr>
              <a:buFont typeface="+mj-lt"/>
              <a:buAutoNum type="arabicPeriod" startAt="2"/>
            </a:pPr>
            <a:r>
              <a:rPr lang="en-GB" sz="2000" b="1" dirty="0">
                <a:solidFill>
                  <a:srgbClr val="086D6E"/>
                </a:solidFill>
              </a:rPr>
              <a:t>Strategie </a:t>
            </a:r>
            <a:r>
              <a:rPr lang="en-GB" sz="2000" dirty="0">
                <a:solidFill>
                  <a:srgbClr val="086D6E"/>
                </a:solidFill>
              </a:rPr>
              <a:t>zur Entwicklung von Krisentrainings für alle wahrscheinlichen und potenziell </a:t>
            </a:r>
            <a:r>
              <a:rPr lang="en-GB" sz="2000" dirty="0" err="1">
                <a:solidFill>
                  <a:srgbClr val="086D6E"/>
                </a:solidFill>
              </a:rPr>
              <a:t>katastrophalen</a:t>
            </a:r>
            <a:r>
              <a:rPr lang="en-GB" sz="2000" dirty="0">
                <a:solidFill>
                  <a:srgbClr val="086D6E"/>
                </a:solidFill>
              </a:rPr>
              <a:t> </a:t>
            </a:r>
            <a:r>
              <a:rPr lang="en-GB" sz="2000" dirty="0" err="1">
                <a:solidFill>
                  <a:srgbClr val="086D6E"/>
                </a:solidFill>
              </a:rPr>
              <a:t>Ereignisse</a:t>
            </a:r>
            <a:endParaRPr lang="en-GB" sz="2000" dirty="0">
              <a:solidFill>
                <a:srgbClr val="086D6E"/>
              </a:solidFill>
            </a:endParaRPr>
          </a:p>
          <a:p>
            <a:pPr algn="l" fontAlgn="base">
              <a:lnSpc>
                <a:spcPct val="100000"/>
              </a:lnSpc>
              <a:spcBef>
                <a:spcPts val="0"/>
              </a:spcBef>
              <a:buClr>
                <a:srgbClr val="086D6E"/>
              </a:buClr>
            </a:pPr>
            <a:endParaRPr lang="en-GB" sz="2000" b="1" dirty="0">
              <a:solidFill>
                <a:srgbClr val="086D6E"/>
              </a:solidFill>
            </a:endParaRPr>
          </a:p>
          <a:p>
            <a:pPr marL="457200" indent="-457200" algn="l" fontAlgn="base">
              <a:lnSpc>
                <a:spcPct val="100000"/>
              </a:lnSpc>
              <a:spcBef>
                <a:spcPts val="0"/>
              </a:spcBef>
              <a:buClr>
                <a:srgbClr val="086D6E"/>
              </a:buClr>
              <a:buFont typeface="Arial" panose="020B0604020202020204" pitchFamily="34" charset="0"/>
              <a:buChar char="•"/>
            </a:pPr>
            <a:r>
              <a:rPr lang="en-GB" sz="2000" b="1" dirty="0">
                <a:solidFill>
                  <a:srgbClr val="086D6E"/>
                </a:solidFill>
              </a:rPr>
              <a:t>Maßnahmen </a:t>
            </a:r>
            <a:r>
              <a:rPr lang="en-GB" sz="2000" dirty="0">
                <a:solidFill>
                  <a:srgbClr val="455264"/>
                </a:solidFill>
              </a:rPr>
              <a:t>zur Bildung eines </a:t>
            </a:r>
            <a:r>
              <a:rPr lang="en-GB" sz="2000" dirty="0">
                <a:solidFill>
                  <a:srgbClr val="086D6E"/>
                </a:solidFill>
              </a:rPr>
              <a:t>Schulungsteams</a:t>
            </a:r>
            <a:r>
              <a:rPr lang="en-GB" sz="2000" dirty="0">
                <a:solidFill>
                  <a:srgbClr val="455264"/>
                </a:solidFill>
              </a:rPr>
              <a:t>, Durchführung einer </a:t>
            </a:r>
            <a:r>
              <a:rPr lang="en-GB" sz="2000" dirty="0">
                <a:solidFill>
                  <a:srgbClr val="086D6E"/>
                </a:solidFill>
              </a:rPr>
              <a:t>Analyse des Schulungsbedarfs</a:t>
            </a:r>
            <a:r>
              <a:rPr lang="en-GB" sz="2000" dirty="0">
                <a:solidFill>
                  <a:srgbClr val="455264"/>
                </a:solidFill>
              </a:rPr>
              <a:t>, Aufstellung eines </a:t>
            </a:r>
            <a:r>
              <a:rPr lang="en-GB" sz="2000" dirty="0">
                <a:solidFill>
                  <a:srgbClr val="086D6E"/>
                </a:solidFill>
              </a:rPr>
              <a:t>Schulungsplans</a:t>
            </a:r>
            <a:r>
              <a:rPr lang="en-GB" sz="2000" dirty="0">
                <a:solidFill>
                  <a:srgbClr val="455264"/>
                </a:solidFill>
              </a:rPr>
              <a:t>, Bewertung und Prioritätensetzung</a:t>
            </a:r>
            <a:r>
              <a:rPr lang="en-GB" sz="2000" dirty="0">
                <a:solidFill>
                  <a:srgbClr val="086D6E"/>
                </a:solidFill>
              </a:rPr>
              <a:t>, wer welche Schulung zuerst benötigt</a:t>
            </a:r>
            <a:r>
              <a:rPr lang="en-GB" sz="2000" dirty="0">
                <a:solidFill>
                  <a:srgbClr val="455264"/>
                </a:solidFill>
              </a:rPr>
              <a:t>, </a:t>
            </a:r>
            <a:r>
              <a:rPr lang="en-GB" sz="2000" dirty="0">
                <a:solidFill>
                  <a:srgbClr val="086D6E"/>
                </a:solidFill>
              </a:rPr>
              <a:t>Aktualisierung und Umschulung</a:t>
            </a:r>
            <a:r>
              <a:rPr lang="en-GB" sz="2000" dirty="0">
                <a:solidFill>
                  <a:srgbClr val="455264"/>
                </a:solidFill>
              </a:rPr>
              <a:t>, falls erforderlich</a:t>
            </a: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lgn="l" fontAlgn="base">
              <a:lnSpc>
                <a:spcPct val="100000"/>
              </a:lnSpc>
              <a:spcBef>
                <a:spcPts val="0"/>
              </a:spcBef>
              <a:buClr>
                <a:srgbClr val="086D6E"/>
              </a:buClr>
              <a:buFont typeface="Arial" panose="020B0604020202020204" pitchFamily="34" charset="0"/>
              <a:buChar char="•"/>
            </a:pPr>
            <a:endParaRPr lang="en-GB" sz="2000" dirty="0">
              <a:solidFill>
                <a:srgbClr val="455264"/>
              </a:solidFill>
            </a:endParaRPr>
          </a:p>
          <a:p>
            <a:pPr marL="457200" indent="-457200">
              <a:buClr>
                <a:srgbClr val="086D6E"/>
              </a:buClr>
              <a:buFont typeface="+mj-lt"/>
              <a:buAutoNum type="arabicPeriod"/>
            </a:pPr>
            <a:endParaRPr lang="en-IE" sz="2000" dirty="0"/>
          </a:p>
        </p:txBody>
      </p:sp>
      <p:sp>
        <p:nvSpPr>
          <p:cNvPr id="6" name="Text Placeholder 1">
            <a:extLst>
              <a:ext uri="{FF2B5EF4-FFF2-40B4-BE49-F238E27FC236}">
                <a16:creationId xmlns:a16="http://schemas.microsoft.com/office/drawing/2014/main" id="{B58DE037-CED6-7EC7-3FA4-FC0D36DAE86E}"/>
              </a:ext>
            </a:extLst>
          </p:cNvPr>
          <p:cNvSpPr txBox="1">
            <a:spLocks/>
          </p:cNvSpPr>
          <p:nvPr/>
        </p:nvSpPr>
        <p:spPr>
          <a:xfrm>
            <a:off x="5391149" y="132585"/>
            <a:ext cx="6619875" cy="65444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444500" fontAlgn="base">
              <a:lnSpc>
                <a:spcPct val="100000"/>
              </a:lnSpc>
              <a:spcBef>
                <a:spcPts val="0"/>
              </a:spcBef>
              <a:buClr>
                <a:srgbClr val="7A547C"/>
              </a:buClr>
            </a:pPr>
            <a:endParaRPr lang="en-GB" sz="1600" b="1" dirty="0">
              <a:solidFill>
                <a:srgbClr val="7A547C"/>
              </a:solidFill>
            </a:endParaRPr>
          </a:p>
          <a:p>
            <a:pPr algn="l" defTabSz="444500" fontAlgn="base">
              <a:lnSpc>
                <a:spcPct val="100000"/>
              </a:lnSpc>
              <a:spcBef>
                <a:spcPts val="0"/>
              </a:spcBef>
              <a:buClr>
                <a:srgbClr val="7A547C"/>
              </a:buClr>
            </a:pPr>
            <a:r>
              <a:rPr lang="en-GB" sz="1600" b="1" dirty="0">
                <a:solidFill>
                  <a:srgbClr val="7A547C"/>
                </a:solidFill>
              </a:rPr>
              <a:t>3. 	</a:t>
            </a:r>
            <a:r>
              <a:rPr lang="en-GB" sz="1600" b="1" dirty="0" err="1">
                <a:solidFill>
                  <a:srgbClr val="7A547C"/>
                </a:solidFill>
              </a:rPr>
              <a:t>Strategie</a:t>
            </a:r>
            <a:r>
              <a:rPr lang="en-GB" sz="1600" b="1" dirty="0">
                <a:solidFill>
                  <a:srgbClr val="7A547C"/>
                </a:solidFill>
              </a:rPr>
              <a:t>: </a:t>
            </a:r>
            <a:r>
              <a:rPr lang="en-GB" sz="1600" dirty="0">
                <a:solidFill>
                  <a:srgbClr val="7A547C"/>
                </a:solidFill>
              </a:rPr>
              <a:t>Entwicklung eines speziellen </a:t>
            </a:r>
            <a:r>
              <a:rPr lang="en-GB" sz="1600" dirty="0" err="1">
                <a:solidFill>
                  <a:srgbClr val="7A547C"/>
                </a:solidFill>
              </a:rPr>
              <a:t>regionalen</a:t>
            </a:r>
            <a:r>
              <a:rPr lang="en-GB" sz="1600" dirty="0">
                <a:solidFill>
                  <a:srgbClr val="7A547C"/>
                </a:solidFill>
              </a:rPr>
              <a:t> </a:t>
            </a:r>
            <a:r>
              <a:rPr lang="en-GB" sz="1600" dirty="0" err="1">
                <a:solidFill>
                  <a:srgbClr val="7A547C"/>
                </a:solidFill>
              </a:rPr>
              <a:t>Tourismus</a:t>
            </a:r>
            <a:r>
              <a:rPr lang="en-GB" sz="1600" dirty="0">
                <a:solidFill>
                  <a:srgbClr val="7A547C"/>
                </a:solidFill>
              </a:rPr>
              <a:t>-	</a:t>
            </a:r>
            <a:r>
              <a:rPr lang="en-GB" sz="1600" dirty="0" err="1">
                <a:solidFill>
                  <a:srgbClr val="7A547C"/>
                </a:solidFill>
              </a:rPr>
              <a:t>Krisenkartierungssystems</a:t>
            </a:r>
            <a:r>
              <a:rPr lang="en-GB" sz="1600" dirty="0">
                <a:solidFill>
                  <a:srgbClr val="7A547C"/>
                </a:solidFill>
              </a:rPr>
              <a:t>, das als Hilfsmittel zur Unterstützung und 	</a:t>
            </a:r>
            <a:r>
              <a:rPr lang="en-GB" sz="1600" dirty="0" err="1">
                <a:solidFill>
                  <a:srgbClr val="7A547C"/>
                </a:solidFill>
              </a:rPr>
              <a:t>Anleitung</a:t>
            </a:r>
            <a:r>
              <a:rPr lang="en-GB" sz="1600" dirty="0">
                <a:solidFill>
                  <a:srgbClr val="7A547C"/>
                </a:solidFill>
              </a:rPr>
              <a:t> von Regionalplanern, Krisenhelfern, Interessengruppen, 	</a:t>
            </a:r>
            <a:r>
              <a:rPr lang="en-GB" sz="1600" dirty="0" err="1">
                <a:solidFill>
                  <a:srgbClr val="7A547C"/>
                </a:solidFill>
              </a:rPr>
              <a:t>Reiseleitern</a:t>
            </a:r>
            <a:r>
              <a:rPr lang="en-GB" sz="1600" dirty="0">
                <a:solidFill>
                  <a:srgbClr val="7A547C"/>
                </a:solidFill>
              </a:rPr>
              <a:t> und Besuchern eingesetzt </a:t>
            </a:r>
            <a:r>
              <a:rPr lang="en-GB" sz="1600" dirty="0" err="1">
                <a:solidFill>
                  <a:srgbClr val="7A547C"/>
                </a:solidFill>
              </a:rPr>
              <a:t>werden</a:t>
            </a:r>
            <a:r>
              <a:rPr lang="en-GB" sz="1600" dirty="0">
                <a:solidFill>
                  <a:srgbClr val="7A547C"/>
                </a:solidFill>
              </a:rPr>
              <a:t> </a:t>
            </a:r>
            <a:r>
              <a:rPr lang="en-GB" sz="1600" dirty="0" err="1">
                <a:solidFill>
                  <a:srgbClr val="7A547C"/>
                </a:solidFill>
              </a:rPr>
              <a:t>kann</a:t>
            </a:r>
            <a:r>
              <a:rPr lang="en-GB" sz="1600" dirty="0">
                <a:solidFill>
                  <a:srgbClr val="7A547C"/>
                </a:solidFill>
              </a:rPr>
              <a:t> </a:t>
            </a:r>
            <a:r>
              <a:rPr lang="en-GB" sz="1600" i="1" dirty="0">
                <a:solidFill>
                  <a:srgbClr val="455264"/>
                </a:solidFill>
              </a:rPr>
              <a:t>(einschließlich </a:t>
            </a:r>
            <a:r>
              <a:rPr lang="en-GB" sz="1600" i="1" dirty="0" err="1">
                <a:solidFill>
                  <a:srgbClr val="455264"/>
                </a:solidFill>
              </a:rPr>
              <a:t>aller</a:t>
            </a:r>
            <a:r>
              <a:rPr lang="en-GB" sz="1600" i="1" dirty="0">
                <a:solidFill>
                  <a:srgbClr val="455264"/>
                </a:solidFill>
              </a:rPr>
              <a:t> 	</a:t>
            </a:r>
            <a:r>
              <a:rPr lang="en-GB" sz="1600" i="1" dirty="0" err="1">
                <a:solidFill>
                  <a:srgbClr val="455264"/>
                </a:solidFill>
              </a:rPr>
              <a:t>potenziellen</a:t>
            </a:r>
            <a:r>
              <a:rPr lang="en-GB" sz="1600" i="1" dirty="0">
                <a:solidFill>
                  <a:srgbClr val="455264"/>
                </a:solidFill>
              </a:rPr>
              <a:t> Krisenkarten für überschwemmungsgefährdete Gebiete, 	</a:t>
            </a:r>
            <a:r>
              <a:rPr lang="en-GB" sz="1600" i="1" dirty="0" err="1">
                <a:solidFill>
                  <a:srgbClr val="455264"/>
                </a:solidFill>
              </a:rPr>
              <a:t>erdrutschgefährdete</a:t>
            </a:r>
            <a:r>
              <a:rPr lang="en-GB" sz="1600" i="1" dirty="0">
                <a:solidFill>
                  <a:srgbClr val="455264"/>
                </a:solidFill>
              </a:rPr>
              <a:t> Bergregionen, Flussgebiete mit starken 	</a:t>
            </a:r>
            <a:r>
              <a:rPr lang="en-GB" sz="1600" i="1" dirty="0" err="1">
                <a:solidFill>
                  <a:srgbClr val="455264"/>
                </a:solidFill>
              </a:rPr>
              <a:t>Wasserströmungen</a:t>
            </a:r>
            <a:r>
              <a:rPr lang="en-GB" sz="1600" i="1" dirty="0">
                <a:solidFill>
                  <a:srgbClr val="455264"/>
                </a:solidFill>
              </a:rPr>
              <a:t> usw.). </a:t>
            </a:r>
            <a:endParaRPr lang="en-GB" sz="1600" dirty="0">
              <a:solidFill>
                <a:srgbClr val="455264"/>
              </a:solidFill>
            </a:endParaRPr>
          </a:p>
          <a:p>
            <a:pPr marL="457200" indent="-457200" algn="l" fontAlgn="base">
              <a:lnSpc>
                <a:spcPct val="100000"/>
              </a:lnSpc>
              <a:spcBef>
                <a:spcPts val="0"/>
              </a:spcBef>
              <a:buFont typeface="Arial" panose="020B0604020202020204" pitchFamily="34" charset="0"/>
              <a:buChar char="•"/>
            </a:pPr>
            <a:endParaRPr lang="en-GB" sz="1600" b="1" dirty="0">
              <a:solidFill>
                <a:srgbClr val="7A547C"/>
              </a:solidFill>
            </a:endParaRPr>
          </a:p>
          <a:p>
            <a:pPr marL="457200" indent="-457200" algn="l" fontAlgn="base">
              <a:lnSpc>
                <a:spcPct val="100000"/>
              </a:lnSpc>
              <a:spcBef>
                <a:spcPts val="0"/>
              </a:spcBef>
              <a:buFont typeface="Arial" panose="020B0604020202020204" pitchFamily="34" charset="0"/>
              <a:buChar char="•"/>
            </a:pPr>
            <a:r>
              <a:rPr lang="en-GB" sz="1600" b="1" dirty="0" err="1">
                <a:solidFill>
                  <a:srgbClr val="7A547C"/>
                </a:solidFill>
              </a:rPr>
              <a:t>Maßnahmen</a:t>
            </a:r>
            <a:r>
              <a:rPr lang="en-GB" sz="1600" b="1" dirty="0">
                <a:solidFill>
                  <a:srgbClr val="7A547C"/>
                </a:solidFill>
              </a:rPr>
              <a:t>: </a:t>
            </a:r>
            <a:r>
              <a:rPr lang="en-GB" sz="1600" dirty="0">
                <a:solidFill>
                  <a:srgbClr val="455264"/>
                </a:solidFill>
              </a:rPr>
              <a:t>Kontaktaufnahme mit </a:t>
            </a:r>
            <a:r>
              <a:rPr lang="en-GB" sz="1600" dirty="0">
                <a:solidFill>
                  <a:srgbClr val="7A547C"/>
                </a:solidFill>
              </a:rPr>
              <a:t>nationalen und lokalen Planern</a:t>
            </a:r>
            <a:r>
              <a:rPr lang="en-GB" sz="1600" dirty="0">
                <a:solidFill>
                  <a:srgbClr val="455264"/>
                </a:solidFill>
              </a:rPr>
              <a:t>, um regionale </a:t>
            </a:r>
            <a:r>
              <a:rPr lang="en-GB" sz="1600" dirty="0">
                <a:solidFill>
                  <a:srgbClr val="7A547C"/>
                </a:solidFill>
              </a:rPr>
              <a:t>Hochwasser-, </a:t>
            </a:r>
            <a:r>
              <a:rPr lang="en-GB" sz="1600" dirty="0">
                <a:solidFill>
                  <a:srgbClr val="455264"/>
                </a:solidFill>
              </a:rPr>
              <a:t>Erdrutsch- und Flusskarten bereitzustellen. Sammeln und </a:t>
            </a:r>
            <a:r>
              <a:rPr lang="en-GB" sz="1600" dirty="0" err="1">
                <a:solidFill>
                  <a:srgbClr val="7A547C"/>
                </a:solidFill>
              </a:rPr>
              <a:t>Analysieren</a:t>
            </a:r>
            <a:r>
              <a:rPr lang="en-GB" sz="1600" dirty="0">
                <a:solidFill>
                  <a:srgbClr val="7A547C"/>
                </a:solidFill>
              </a:rPr>
              <a:t> Sie die Daten</a:t>
            </a:r>
            <a:r>
              <a:rPr lang="en-GB" sz="1600" dirty="0">
                <a:solidFill>
                  <a:srgbClr val="455264"/>
                </a:solidFill>
              </a:rPr>
              <a:t>, wann und wo eine Überschwemmung wahrscheinlich ist, entwickeln Sie eine </a:t>
            </a:r>
            <a:r>
              <a:rPr lang="en-GB" sz="1600" dirty="0">
                <a:solidFill>
                  <a:srgbClr val="7A547C"/>
                </a:solidFill>
              </a:rPr>
              <a:t>benutzerfreundliche Karte</a:t>
            </a:r>
            <a:r>
              <a:rPr lang="en-GB" sz="1600" dirty="0">
                <a:solidFill>
                  <a:srgbClr val="455264"/>
                </a:solidFill>
              </a:rPr>
              <a:t>, die </a:t>
            </a:r>
            <a:r>
              <a:rPr lang="en-GB" sz="1600" dirty="0" err="1">
                <a:solidFill>
                  <a:srgbClr val="455264"/>
                </a:solidFill>
              </a:rPr>
              <a:t>heruntergeladen</a:t>
            </a:r>
            <a:r>
              <a:rPr lang="en-GB" sz="1600" dirty="0">
                <a:solidFill>
                  <a:srgbClr val="455264"/>
                </a:solidFill>
              </a:rPr>
              <a:t> </a:t>
            </a:r>
            <a:r>
              <a:rPr lang="en-GB" sz="1600" dirty="0" err="1">
                <a:solidFill>
                  <a:srgbClr val="455264"/>
                </a:solidFill>
              </a:rPr>
              <a:t>werden</a:t>
            </a:r>
            <a:r>
              <a:rPr lang="en-GB" sz="1600" dirty="0">
                <a:solidFill>
                  <a:srgbClr val="455264"/>
                </a:solidFill>
              </a:rPr>
              <a:t> kann, und </a:t>
            </a:r>
            <a:r>
              <a:rPr lang="en-GB" sz="1600" dirty="0">
                <a:solidFill>
                  <a:srgbClr val="7A547C"/>
                </a:solidFill>
              </a:rPr>
              <a:t>laden Sie </a:t>
            </a:r>
            <a:r>
              <a:rPr lang="en-GB" sz="1600" dirty="0">
                <a:solidFill>
                  <a:srgbClr val="455264"/>
                </a:solidFill>
              </a:rPr>
              <a:t>sie auf die </a:t>
            </a:r>
            <a:r>
              <a:rPr lang="en-GB" sz="1600" dirty="0">
                <a:solidFill>
                  <a:srgbClr val="7A547C"/>
                </a:solidFill>
              </a:rPr>
              <a:t>regionale Website für Kriseninformationen hoch.</a:t>
            </a:r>
          </a:p>
          <a:p>
            <a:pPr marL="457200" indent="-457200" algn="l" fontAlgn="base">
              <a:lnSpc>
                <a:spcPct val="100000"/>
              </a:lnSpc>
              <a:spcBef>
                <a:spcPts val="0"/>
              </a:spcBef>
              <a:buFont typeface="Arial" panose="020B0604020202020204" pitchFamily="34" charset="0"/>
              <a:buChar char="•"/>
            </a:pPr>
            <a:endParaRPr lang="en-GB" sz="1600" dirty="0">
              <a:solidFill>
                <a:srgbClr val="7A547C"/>
              </a:solidFill>
            </a:endParaRPr>
          </a:p>
          <a:p>
            <a:pPr defTabSz="444500" fontAlgn="base">
              <a:lnSpc>
                <a:spcPct val="100000"/>
              </a:lnSpc>
              <a:spcBef>
                <a:spcPts val="0"/>
              </a:spcBef>
            </a:pPr>
            <a:r>
              <a:rPr lang="en-GB" sz="1600" b="1" dirty="0">
                <a:solidFill>
                  <a:srgbClr val="0070C0"/>
                </a:solidFill>
              </a:rPr>
              <a:t>4. 	</a:t>
            </a:r>
            <a:r>
              <a:rPr lang="en-GB" sz="1600" b="1" dirty="0" err="1">
                <a:solidFill>
                  <a:srgbClr val="0070C0"/>
                </a:solidFill>
              </a:rPr>
              <a:t>Strategie</a:t>
            </a:r>
            <a:r>
              <a:rPr lang="en-GB" sz="1600" b="1" dirty="0">
                <a:solidFill>
                  <a:srgbClr val="0070C0"/>
                </a:solidFill>
              </a:rPr>
              <a:t> </a:t>
            </a:r>
            <a:r>
              <a:rPr lang="en-GB" sz="1600" dirty="0">
                <a:solidFill>
                  <a:srgbClr val="0070C0"/>
                </a:solidFill>
              </a:rPr>
              <a:t>zur Einrichtung einer speziellen Website </a:t>
            </a:r>
            <a:r>
              <a:rPr lang="en-GB" sz="1600" dirty="0" err="1">
                <a:solidFill>
                  <a:srgbClr val="0070C0"/>
                </a:solidFill>
              </a:rPr>
              <a:t>zur</a:t>
            </a:r>
            <a:r>
              <a:rPr lang="en-GB" sz="1600" dirty="0">
                <a:solidFill>
                  <a:srgbClr val="0070C0"/>
                </a:solidFill>
              </a:rPr>
              <a:t> </a:t>
            </a:r>
            <a:r>
              <a:rPr lang="en-GB" sz="1600" dirty="0" err="1">
                <a:solidFill>
                  <a:srgbClr val="0070C0"/>
                </a:solidFill>
              </a:rPr>
              <a:t>Kriseninformation</a:t>
            </a:r>
            <a:r>
              <a:rPr lang="en-GB" sz="1600" dirty="0">
                <a:solidFill>
                  <a:srgbClr val="0070C0"/>
                </a:solidFill>
              </a:rPr>
              <a:t> 	</a:t>
            </a:r>
            <a:r>
              <a:rPr lang="en-GB" sz="1600" dirty="0" err="1">
                <a:solidFill>
                  <a:srgbClr val="0070C0"/>
                </a:solidFill>
              </a:rPr>
              <a:t>mit</a:t>
            </a:r>
            <a:r>
              <a:rPr lang="en-GB" sz="1600" dirty="0">
                <a:solidFill>
                  <a:srgbClr val="0070C0"/>
                </a:solidFill>
              </a:rPr>
              <a:t> </a:t>
            </a:r>
            <a:r>
              <a:rPr lang="en-GB" sz="1600" dirty="0" err="1">
                <a:solidFill>
                  <a:srgbClr val="0070C0"/>
                </a:solidFill>
              </a:rPr>
              <a:t>Anweisungen</a:t>
            </a:r>
            <a:r>
              <a:rPr lang="en-GB" sz="1600" dirty="0">
                <a:solidFill>
                  <a:srgbClr val="0070C0"/>
                </a:solidFill>
              </a:rPr>
              <a:t> für den </a:t>
            </a:r>
            <a:r>
              <a:rPr lang="en-GB" sz="1600" dirty="0" err="1">
                <a:solidFill>
                  <a:srgbClr val="0070C0"/>
                </a:solidFill>
              </a:rPr>
              <a:t>Ernstfall</a:t>
            </a:r>
            <a:r>
              <a:rPr lang="en-GB" sz="1600" dirty="0">
                <a:solidFill>
                  <a:srgbClr val="0070C0"/>
                </a:solidFill>
              </a:rPr>
              <a:t> </a:t>
            </a:r>
            <a:r>
              <a:rPr lang="en-GB" sz="1600" dirty="0" err="1">
                <a:solidFill>
                  <a:srgbClr val="0070C0"/>
                </a:solidFill>
              </a:rPr>
              <a:t>einer</a:t>
            </a:r>
            <a:r>
              <a:rPr lang="en-GB" sz="1600" dirty="0">
                <a:solidFill>
                  <a:srgbClr val="0070C0"/>
                </a:solidFill>
              </a:rPr>
              <a:t> </a:t>
            </a:r>
            <a:r>
              <a:rPr lang="en-GB" sz="1600" dirty="0" err="1">
                <a:solidFill>
                  <a:srgbClr val="0070C0"/>
                </a:solidFill>
              </a:rPr>
              <a:t>Krise</a:t>
            </a:r>
            <a:r>
              <a:rPr lang="en-GB" sz="1600" dirty="0">
                <a:solidFill>
                  <a:srgbClr val="0070C0"/>
                </a:solidFill>
              </a:rPr>
              <a:t>, was </a:t>
            </a:r>
            <a:r>
              <a:rPr lang="en-GB" sz="1600" dirty="0" err="1">
                <a:solidFill>
                  <a:srgbClr val="0070C0"/>
                </a:solidFill>
              </a:rPr>
              <a:t>zu</a:t>
            </a:r>
            <a:r>
              <a:rPr lang="en-GB" sz="1600" dirty="0">
                <a:solidFill>
                  <a:srgbClr val="0070C0"/>
                </a:solidFill>
              </a:rPr>
              <a:t> tun </a:t>
            </a:r>
            <a:r>
              <a:rPr lang="en-GB" sz="1600" dirty="0" err="1">
                <a:solidFill>
                  <a:srgbClr val="0070C0"/>
                </a:solidFill>
              </a:rPr>
              <a:t>ist</a:t>
            </a:r>
            <a:r>
              <a:rPr lang="en-GB" sz="1600" dirty="0">
                <a:solidFill>
                  <a:srgbClr val="0070C0"/>
                </a:solidFill>
              </a:rPr>
              <a:t>, </a:t>
            </a:r>
            <a:r>
              <a:rPr lang="en-GB" sz="1600" dirty="0" err="1">
                <a:solidFill>
                  <a:srgbClr val="0070C0"/>
                </a:solidFill>
              </a:rPr>
              <a:t>wohin</a:t>
            </a:r>
            <a:r>
              <a:rPr lang="en-GB" sz="1600" dirty="0">
                <a:solidFill>
                  <a:srgbClr val="0070C0"/>
                </a:solidFill>
              </a:rPr>
              <a:t> </a:t>
            </a:r>
            <a:r>
              <a:rPr lang="en-GB" sz="1600" dirty="0" err="1">
                <a:solidFill>
                  <a:srgbClr val="0070C0"/>
                </a:solidFill>
              </a:rPr>
              <a:t>sie</a:t>
            </a:r>
            <a:r>
              <a:rPr lang="en-GB" sz="1600" dirty="0">
                <a:solidFill>
                  <a:srgbClr val="0070C0"/>
                </a:solidFill>
              </a:rPr>
              <a:t> 	</a:t>
            </a:r>
            <a:r>
              <a:rPr lang="en-GB" sz="1600" dirty="0" err="1">
                <a:solidFill>
                  <a:srgbClr val="0070C0"/>
                </a:solidFill>
              </a:rPr>
              <a:t>gehen</a:t>
            </a:r>
            <a:r>
              <a:rPr lang="en-GB" sz="1600" dirty="0">
                <a:solidFill>
                  <a:srgbClr val="0070C0"/>
                </a:solidFill>
              </a:rPr>
              <a:t> </a:t>
            </a:r>
            <a:r>
              <a:rPr lang="en-GB" sz="1600" dirty="0" err="1">
                <a:solidFill>
                  <a:srgbClr val="0070C0"/>
                </a:solidFill>
              </a:rPr>
              <a:t>können</a:t>
            </a:r>
            <a:r>
              <a:rPr lang="en-GB" sz="1600" dirty="0">
                <a:solidFill>
                  <a:srgbClr val="0070C0"/>
                </a:solidFill>
              </a:rPr>
              <a:t>, wen </a:t>
            </a:r>
            <a:r>
              <a:rPr lang="en-GB" sz="1600" dirty="0" err="1">
                <a:solidFill>
                  <a:srgbClr val="0070C0"/>
                </a:solidFill>
              </a:rPr>
              <a:t>sie</a:t>
            </a:r>
            <a:r>
              <a:rPr lang="en-GB" sz="1600" dirty="0">
                <a:solidFill>
                  <a:srgbClr val="0070C0"/>
                </a:solidFill>
              </a:rPr>
              <a:t> </a:t>
            </a:r>
            <a:r>
              <a:rPr lang="en-GB" sz="1600" dirty="0" err="1">
                <a:solidFill>
                  <a:srgbClr val="0070C0"/>
                </a:solidFill>
              </a:rPr>
              <a:t>anrufen</a:t>
            </a:r>
            <a:r>
              <a:rPr lang="en-GB" sz="1600" dirty="0">
                <a:solidFill>
                  <a:srgbClr val="0070C0"/>
                </a:solidFill>
              </a:rPr>
              <a:t> </a:t>
            </a:r>
            <a:r>
              <a:rPr lang="en-GB" sz="1600" dirty="0" err="1">
                <a:solidFill>
                  <a:srgbClr val="0070C0"/>
                </a:solidFill>
              </a:rPr>
              <a:t>müssen</a:t>
            </a:r>
            <a:r>
              <a:rPr lang="en-GB" sz="1600" dirty="0">
                <a:solidFill>
                  <a:srgbClr val="0070C0"/>
                </a:solidFill>
              </a:rPr>
              <a:t> </a:t>
            </a:r>
            <a:r>
              <a:rPr lang="en-GB" sz="1600" dirty="0" err="1">
                <a:solidFill>
                  <a:srgbClr val="0070C0"/>
                </a:solidFill>
              </a:rPr>
              <a:t>usw</a:t>
            </a:r>
            <a:r>
              <a:rPr lang="en-GB" sz="1600" dirty="0">
                <a:solidFill>
                  <a:srgbClr val="0070C0"/>
                </a:solidFill>
              </a:rPr>
              <a:t>., </a:t>
            </a:r>
            <a:r>
              <a:rPr lang="en-GB" sz="1600" dirty="0" err="1">
                <a:solidFill>
                  <a:srgbClr val="0070C0"/>
                </a:solidFill>
              </a:rPr>
              <a:t>wenn</a:t>
            </a:r>
            <a:r>
              <a:rPr lang="en-GB" sz="1600" dirty="0">
                <a:solidFill>
                  <a:srgbClr val="0070C0"/>
                </a:solidFill>
              </a:rPr>
              <a:t> </a:t>
            </a:r>
            <a:r>
              <a:rPr lang="en-GB" sz="1600" dirty="0" err="1">
                <a:solidFill>
                  <a:srgbClr val="0070C0"/>
                </a:solidFill>
              </a:rPr>
              <a:t>eine</a:t>
            </a:r>
            <a:r>
              <a:rPr lang="en-GB" sz="1600" dirty="0">
                <a:solidFill>
                  <a:srgbClr val="0070C0"/>
                </a:solidFill>
              </a:rPr>
              <a:t> </a:t>
            </a:r>
            <a:r>
              <a:rPr lang="en-GB" sz="1600" dirty="0" err="1">
                <a:solidFill>
                  <a:srgbClr val="0070C0"/>
                </a:solidFill>
              </a:rPr>
              <a:t>Krise</a:t>
            </a:r>
            <a:r>
              <a:rPr lang="en-GB" sz="1600" dirty="0">
                <a:solidFill>
                  <a:srgbClr val="0070C0"/>
                </a:solidFill>
              </a:rPr>
              <a:t> </a:t>
            </a:r>
            <a:r>
              <a:rPr lang="en-GB" sz="1600" dirty="0" err="1">
                <a:solidFill>
                  <a:srgbClr val="0070C0"/>
                </a:solidFill>
              </a:rPr>
              <a:t>eintritt</a:t>
            </a:r>
            <a:r>
              <a:rPr lang="en-GB" sz="1600" dirty="0">
                <a:solidFill>
                  <a:srgbClr val="0070C0"/>
                </a:solidFill>
              </a:rPr>
              <a:t>.</a:t>
            </a:r>
          </a:p>
          <a:p>
            <a:pPr fontAlgn="base">
              <a:lnSpc>
                <a:spcPct val="100000"/>
              </a:lnSpc>
              <a:spcBef>
                <a:spcPts val="0"/>
              </a:spcBef>
            </a:pPr>
            <a:r>
              <a:rPr lang="en-GB" sz="1600" dirty="0">
                <a:solidFill>
                  <a:srgbClr val="0070C0"/>
                </a:solidFill>
              </a:rPr>
              <a:t> </a:t>
            </a:r>
          </a:p>
          <a:p>
            <a:pPr marL="457200" indent="-457200" fontAlgn="base">
              <a:lnSpc>
                <a:spcPct val="100000"/>
              </a:lnSpc>
              <a:spcBef>
                <a:spcPts val="0"/>
              </a:spcBef>
              <a:buFont typeface="Arial" panose="020B0604020202020204" pitchFamily="34" charset="0"/>
              <a:buChar char="•"/>
            </a:pPr>
            <a:r>
              <a:rPr lang="en-GB" sz="1600" b="1" dirty="0" err="1">
                <a:solidFill>
                  <a:srgbClr val="0070C0"/>
                </a:solidFill>
              </a:rPr>
              <a:t>Maßnahmen</a:t>
            </a:r>
            <a:r>
              <a:rPr lang="en-GB" sz="1600" b="1" dirty="0">
                <a:solidFill>
                  <a:srgbClr val="0070C0"/>
                </a:solidFill>
              </a:rPr>
              <a:t>:</a:t>
            </a:r>
            <a:r>
              <a:rPr lang="en-GB" sz="1600" dirty="0">
                <a:solidFill>
                  <a:srgbClr val="0070C0"/>
                </a:solidFill>
              </a:rPr>
              <a:t> </a:t>
            </a:r>
            <a:r>
              <a:rPr lang="en-GB" sz="1600" dirty="0" err="1">
                <a:solidFill>
                  <a:srgbClr val="0070C0"/>
                </a:solidFill>
              </a:rPr>
              <a:t>Beauftragen</a:t>
            </a:r>
            <a:r>
              <a:rPr lang="en-GB" sz="1600" dirty="0">
                <a:solidFill>
                  <a:srgbClr val="0070C0"/>
                </a:solidFill>
              </a:rPr>
              <a:t> Sie </a:t>
            </a:r>
            <a:r>
              <a:rPr lang="en-GB" sz="1600" dirty="0" err="1">
                <a:solidFill>
                  <a:srgbClr val="0070C0"/>
                </a:solidFill>
              </a:rPr>
              <a:t>einen</a:t>
            </a:r>
            <a:r>
              <a:rPr lang="en-GB" sz="1600" dirty="0">
                <a:solidFill>
                  <a:srgbClr val="0070C0"/>
                </a:solidFill>
              </a:rPr>
              <a:t> Website-</a:t>
            </a:r>
            <a:r>
              <a:rPr lang="en-GB" sz="1600" dirty="0" err="1">
                <a:solidFill>
                  <a:srgbClr val="0070C0"/>
                </a:solidFill>
              </a:rPr>
              <a:t>Entwickler</a:t>
            </a:r>
            <a:r>
              <a:rPr lang="en-GB" sz="1600" dirty="0">
                <a:solidFill>
                  <a:srgbClr val="455264"/>
                </a:solidFill>
              </a:rPr>
              <a:t>, </a:t>
            </a:r>
            <a:r>
              <a:rPr lang="en-GB" sz="1600" dirty="0" err="1">
                <a:solidFill>
                  <a:srgbClr val="455264"/>
                </a:solidFill>
              </a:rPr>
              <a:t>versorgen</a:t>
            </a:r>
            <a:r>
              <a:rPr lang="en-GB" sz="1600" dirty="0">
                <a:solidFill>
                  <a:srgbClr val="455264"/>
                </a:solidFill>
              </a:rPr>
              <a:t> Sie </a:t>
            </a:r>
            <a:r>
              <a:rPr lang="en-GB" sz="1600" dirty="0" err="1">
                <a:solidFill>
                  <a:srgbClr val="455264"/>
                </a:solidFill>
              </a:rPr>
              <a:t>ihn</a:t>
            </a:r>
            <a:r>
              <a:rPr lang="en-GB" sz="1600" dirty="0">
                <a:solidFill>
                  <a:srgbClr val="455264"/>
                </a:solidFill>
              </a:rPr>
              <a:t> </a:t>
            </a:r>
            <a:r>
              <a:rPr lang="en-GB" sz="1600" dirty="0" err="1">
                <a:solidFill>
                  <a:srgbClr val="455264"/>
                </a:solidFill>
              </a:rPr>
              <a:t>mit</a:t>
            </a:r>
            <a:r>
              <a:rPr lang="en-GB" sz="1600" dirty="0">
                <a:solidFill>
                  <a:srgbClr val="455264"/>
                </a:solidFill>
              </a:rPr>
              <a:t> </a:t>
            </a:r>
            <a:r>
              <a:rPr lang="en-GB" sz="1600" dirty="0" err="1">
                <a:solidFill>
                  <a:srgbClr val="455264"/>
                </a:solidFill>
              </a:rPr>
              <a:t>allen</a:t>
            </a:r>
            <a:r>
              <a:rPr lang="en-GB" sz="1600" dirty="0">
                <a:solidFill>
                  <a:srgbClr val="455264"/>
                </a:solidFill>
              </a:rPr>
              <a:t> </a:t>
            </a:r>
            <a:r>
              <a:rPr lang="en-GB" sz="1600" dirty="0" err="1">
                <a:solidFill>
                  <a:srgbClr val="455264"/>
                </a:solidFill>
              </a:rPr>
              <a:t>relevanten</a:t>
            </a:r>
            <a:r>
              <a:rPr lang="en-GB" sz="1600" dirty="0">
                <a:solidFill>
                  <a:srgbClr val="455264"/>
                </a:solidFill>
              </a:rPr>
              <a:t> </a:t>
            </a:r>
            <a:r>
              <a:rPr lang="en-GB" sz="1600" dirty="0" err="1">
                <a:solidFill>
                  <a:srgbClr val="0070C0"/>
                </a:solidFill>
              </a:rPr>
              <a:t>krisenbezogenen</a:t>
            </a:r>
            <a:r>
              <a:rPr lang="en-GB" sz="1600" dirty="0">
                <a:solidFill>
                  <a:srgbClr val="0070C0"/>
                </a:solidFill>
              </a:rPr>
              <a:t> </a:t>
            </a:r>
            <a:r>
              <a:rPr lang="en-GB" sz="1600" dirty="0" err="1">
                <a:solidFill>
                  <a:srgbClr val="0070C0"/>
                </a:solidFill>
              </a:rPr>
              <a:t>Informationen</a:t>
            </a:r>
            <a:r>
              <a:rPr lang="en-GB" sz="1600" dirty="0">
                <a:solidFill>
                  <a:srgbClr val="0070C0"/>
                </a:solidFill>
              </a:rPr>
              <a:t>, </a:t>
            </a:r>
            <a:r>
              <a:rPr lang="en-GB" sz="1600" dirty="0">
                <a:solidFill>
                  <a:srgbClr val="455264"/>
                </a:solidFill>
              </a:rPr>
              <a:t>die alle </a:t>
            </a:r>
            <a:r>
              <a:rPr lang="en-GB" sz="1600" dirty="0" err="1">
                <a:solidFill>
                  <a:srgbClr val="455264"/>
                </a:solidFill>
              </a:rPr>
              <a:t>Beteiligten</a:t>
            </a:r>
            <a:r>
              <a:rPr lang="en-GB" sz="1600" dirty="0">
                <a:solidFill>
                  <a:srgbClr val="455264"/>
                </a:solidFill>
              </a:rPr>
              <a:t>, </a:t>
            </a:r>
            <a:r>
              <a:rPr lang="en-GB" sz="1600" dirty="0" err="1">
                <a:solidFill>
                  <a:srgbClr val="455264"/>
                </a:solidFill>
              </a:rPr>
              <a:t>Besucher</a:t>
            </a:r>
            <a:r>
              <a:rPr lang="en-GB" sz="1600" dirty="0">
                <a:solidFill>
                  <a:srgbClr val="455264"/>
                </a:solidFill>
              </a:rPr>
              <a:t> und </a:t>
            </a:r>
            <a:r>
              <a:rPr lang="en-GB" sz="1600" dirty="0" err="1">
                <a:solidFill>
                  <a:srgbClr val="455264"/>
                </a:solidFill>
              </a:rPr>
              <a:t>Touristen</a:t>
            </a:r>
            <a:r>
              <a:rPr lang="en-GB" sz="1600" dirty="0">
                <a:solidFill>
                  <a:srgbClr val="455264"/>
                </a:solidFill>
              </a:rPr>
              <a:t> </a:t>
            </a:r>
            <a:r>
              <a:rPr lang="en-GB" sz="1600" dirty="0" err="1">
                <a:solidFill>
                  <a:srgbClr val="455264"/>
                </a:solidFill>
              </a:rPr>
              <a:t>benötigen</a:t>
            </a:r>
            <a:r>
              <a:rPr lang="en-GB" sz="1600" dirty="0">
                <a:solidFill>
                  <a:srgbClr val="455264"/>
                </a:solidFill>
              </a:rPr>
              <a:t>; </a:t>
            </a:r>
            <a:r>
              <a:rPr lang="en-GB" sz="1600" dirty="0" err="1">
                <a:solidFill>
                  <a:srgbClr val="455264"/>
                </a:solidFill>
              </a:rPr>
              <a:t>fügen</a:t>
            </a:r>
            <a:r>
              <a:rPr lang="en-GB" sz="1600" dirty="0">
                <a:solidFill>
                  <a:srgbClr val="455264"/>
                </a:solidFill>
              </a:rPr>
              <a:t> Sie </a:t>
            </a:r>
            <a:r>
              <a:rPr lang="en-GB" sz="1600" dirty="0" err="1">
                <a:solidFill>
                  <a:srgbClr val="455264"/>
                </a:solidFill>
              </a:rPr>
              <a:t>eine</a:t>
            </a:r>
            <a:r>
              <a:rPr lang="en-GB" sz="1600" dirty="0">
                <a:solidFill>
                  <a:srgbClr val="455264"/>
                </a:solidFill>
              </a:rPr>
              <a:t> </a:t>
            </a:r>
            <a:r>
              <a:rPr lang="en-GB" sz="1600" dirty="0" err="1">
                <a:solidFill>
                  <a:srgbClr val="0070C0"/>
                </a:solidFill>
              </a:rPr>
              <a:t>Liste</a:t>
            </a:r>
            <a:r>
              <a:rPr lang="en-GB" sz="1600" dirty="0">
                <a:solidFill>
                  <a:srgbClr val="0070C0"/>
                </a:solidFill>
              </a:rPr>
              <a:t> </a:t>
            </a:r>
            <a:r>
              <a:rPr lang="en-GB" sz="1600" dirty="0" err="1">
                <a:solidFill>
                  <a:srgbClr val="0070C0"/>
                </a:solidFill>
              </a:rPr>
              <a:t>mit</a:t>
            </a:r>
            <a:r>
              <a:rPr lang="en-GB" sz="1600" dirty="0">
                <a:solidFill>
                  <a:srgbClr val="0070C0"/>
                </a:solidFill>
              </a:rPr>
              <a:t> </a:t>
            </a:r>
            <a:r>
              <a:rPr lang="en-GB" sz="1600" dirty="0" err="1">
                <a:solidFill>
                  <a:srgbClr val="455264"/>
                </a:solidFill>
              </a:rPr>
              <a:t>Notfall-Kontaktnummern</a:t>
            </a:r>
            <a:r>
              <a:rPr lang="en-GB" sz="1600" dirty="0">
                <a:solidFill>
                  <a:srgbClr val="455264"/>
                </a:solidFill>
              </a:rPr>
              <a:t> und -details </a:t>
            </a:r>
            <a:r>
              <a:rPr lang="en-GB" sz="1600" dirty="0" err="1">
                <a:solidFill>
                  <a:srgbClr val="455264"/>
                </a:solidFill>
              </a:rPr>
              <a:t>hinzu</a:t>
            </a:r>
            <a:r>
              <a:rPr lang="en-GB" sz="1600" dirty="0">
                <a:solidFill>
                  <a:srgbClr val="455264"/>
                </a:solidFill>
              </a:rPr>
              <a:t>, </a:t>
            </a:r>
            <a:r>
              <a:rPr lang="en-GB" sz="1600" dirty="0" err="1">
                <a:solidFill>
                  <a:srgbClr val="0070C0"/>
                </a:solidFill>
              </a:rPr>
              <a:t>beantworten</a:t>
            </a:r>
            <a:r>
              <a:rPr lang="en-GB" sz="1600" dirty="0">
                <a:solidFill>
                  <a:srgbClr val="0070C0"/>
                </a:solidFill>
              </a:rPr>
              <a:t> Sie alle </a:t>
            </a:r>
            <a:r>
              <a:rPr lang="en-GB" sz="1600" dirty="0" err="1">
                <a:solidFill>
                  <a:srgbClr val="0070C0"/>
                </a:solidFill>
              </a:rPr>
              <a:t>Anfragen</a:t>
            </a:r>
            <a:r>
              <a:rPr lang="en-GB" sz="1600" dirty="0">
                <a:solidFill>
                  <a:srgbClr val="0070C0"/>
                </a:solidFill>
              </a:rPr>
              <a:t> </a:t>
            </a:r>
            <a:r>
              <a:rPr lang="en-GB" sz="1600" dirty="0" err="1">
                <a:solidFill>
                  <a:srgbClr val="455264"/>
                </a:solidFill>
              </a:rPr>
              <a:t>umgehend</a:t>
            </a:r>
            <a:r>
              <a:rPr lang="en-GB" sz="1600" dirty="0">
                <a:solidFill>
                  <a:srgbClr val="455264"/>
                </a:solidFill>
              </a:rPr>
              <a:t> und </a:t>
            </a:r>
            <a:r>
              <a:rPr lang="en-GB" sz="1600" dirty="0" err="1">
                <a:solidFill>
                  <a:srgbClr val="0070C0"/>
                </a:solidFill>
              </a:rPr>
              <a:t>aktualisieren</a:t>
            </a:r>
            <a:r>
              <a:rPr lang="en-GB" sz="1600" dirty="0">
                <a:solidFill>
                  <a:srgbClr val="0070C0"/>
                </a:solidFill>
              </a:rPr>
              <a:t> Sie </a:t>
            </a:r>
            <a:r>
              <a:rPr lang="en-GB" sz="1600" dirty="0" err="1">
                <a:solidFill>
                  <a:srgbClr val="0070C0"/>
                </a:solidFill>
              </a:rPr>
              <a:t>sie</a:t>
            </a:r>
            <a:r>
              <a:rPr lang="en-GB" sz="1600" dirty="0">
                <a:solidFill>
                  <a:srgbClr val="0070C0"/>
                </a:solidFill>
              </a:rPr>
              <a:t> </a:t>
            </a:r>
            <a:r>
              <a:rPr lang="en-GB" sz="1600" dirty="0" err="1">
                <a:solidFill>
                  <a:srgbClr val="0070C0"/>
                </a:solidFill>
              </a:rPr>
              <a:t>regelmäßig</a:t>
            </a:r>
            <a:r>
              <a:rPr lang="en-GB" sz="1600" dirty="0">
                <a:solidFill>
                  <a:srgbClr val="0070C0"/>
                </a:solidFill>
              </a:rPr>
              <a:t>, </a:t>
            </a:r>
            <a:r>
              <a:rPr lang="en-GB" sz="1600" dirty="0" err="1">
                <a:solidFill>
                  <a:srgbClr val="455264"/>
                </a:solidFill>
              </a:rPr>
              <a:t>insbesondere</a:t>
            </a:r>
            <a:r>
              <a:rPr lang="en-GB" sz="1600" dirty="0">
                <a:solidFill>
                  <a:srgbClr val="455264"/>
                </a:solidFill>
              </a:rPr>
              <a:t> </a:t>
            </a:r>
            <a:r>
              <a:rPr lang="en-GB" sz="1600" dirty="0" err="1">
                <a:solidFill>
                  <a:srgbClr val="455264"/>
                </a:solidFill>
              </a:rPr>
              <a:t>während</a:t>
            </a:r>
            <a:r>
              <a:rPr lang="en-GB" sz="1600" dirty="0">
                <a:solidFill>
                  <a:srgbClr val="455264"/>
                </a:solidFill>
              </a:rPr>
              <a:t> </a:t>
            </a:r>
            <a:r>
              <a:rPr lang="en-GB" sz="1600" dirty="0" err="1">
                <a:solidFill>
                  <a:srgbClr val="455264"/>
                </a:solidFill>
              </a:rPr>
              <a:t>einer</a:t>
            </a:r>
            <a:r>
              <a:rPr lang="en-GB" sz="1600" dirty="0">
                <a:solidFill>
                  <a:srgbClr val="455264"/>
                </a:solidFill>
              </a:rPr>
              <a:t> </a:t>
            </a:r>
            <a:r>
              <a:rPr lang="en-GB" sz="1600" dirty="0" err="1">
                <a:solidFill>
                  <a:srgbClr val="455264"/>
                </a:solidFill>
              </a:rPr>
              <a:t>Krise</a:t>
            </a:r>
            <a:r>
              <a:rPr lang="en-GB" sz="1600" dirty="0">
                <a:solidFill>
                  <a:srgbClr val="455264"/>
                </a:solidFill>
              </a:rPr>
              <a:t>.</a:t>
            </a:r>
          </a:p>
          <a:p>
            <a:pPr marL="457200" indent="-457200" algn="l" fontAlgn="base">
              <a:lnSpc>
                <a:spcPct val="100000"/>
              </a:lnSpc>
              <a:spcBef>
                <a:spcPts val="0"/>
              </a:spcBef>
              <a:buFont typeface="Arial" panose="020B0604020202020204" pitchFamily="34" charset="0"/>
              <a:buChar char="•"/>
            </a:pPr>
            <a:endParaRPr lang="en-GB" sz="1600" dirty="0">
              <a:solidFill>
                <a:srgbClr val="7A547C"/>
              </a:solidFill>
            </a:endParaRPr>
          </a:p>
          <a:p>
            <a:pPr marL="457200" indent="-457200">
              <a:buClr>
                <a:srgbClr val="086D6E"/>
              </a:buClr>
              <a:buFont typeface="+mj-lt"/>
              <a:buAutoNum type="arabicPeriod"/>
            </a:pPr>
            <a:endParaRPr lang="en-IE" sz="1600" dirty="0"/>
          </a:p>
        </p:txBody>
      </p:sp>
      <p:grpSp>
        <p:nvGrpSpPr>
          <p:cNvPr id="7" name="Graphic 4">
            <a:extLst>
              <a:ext uri="{FF2B5EF4-FFF2-40B4-BE49-F238E27FC236}">
                <a16:creationId xmlns:a16="http://schemas.microsoft.com/office/drawing/2014/main" id="{3AED3C5C-7276-C1A5-E415-51AF5A073A6E}"/>
              </a:ext>
            </a:extLst>
          </p:cNvPr>
          <p:cNvGrpSpPr/>
          <p:nvPr/>
        </p:nvGrpSpPr>
        <p:grpSpPr>
          <a:xfrm>
            <a:off x="1113045" y="4390315"/>
            <a:ext cx="2860950" cy="2383343"/>
            <a:chOff x="7251382" y="4433005"/>
            <a:chExt cx="1836900" cy="1491544"/>
          </a:xfrm>
        </p:grpSpPr>
        <p:sp>
          <p:nvSpPr>
            <p:cNvPr id="8" name="Freeform 240">
              <a:extLst>
                <a:ext uri="{FF2B5EF4-FFF2-40B4-BE49-F238E27FC236}">
                  <a16:creationId xmlns:a16="http://schemas.microsoft.com/office/drawing/2014/main" id="{7DD1236F-3763-102F-4BB5-FA4EF823B64F}"/>
                </a:ext>
              </a:extLst>
            </p:cNvPr>
            <p:cNvSpPr/>
            <p:nvPr/>
          </p:nvSpPr>
          <p:spPr>
            <a:xfrm>
              <a:off x="7937182" y="5050155"/>
              <a:ext cx="727710" cy="624839"/>
            </a:xfrm>
            <a:custGeom>
              <a:avLst/>
              <a:gdLst>
                <a:gd name="connsiteX0" fmla="*/ 472440 w 727710"/>
                <a:gd name="connsiteY0" fmla="*/ 200977 h 624839"/>
                <a:gd name="connsiteX1" fmla="*/ 303848 w 727710"/>
                <a:gd name="connsiteY1" fmla="*/ 327660 h 624839"/>
                <a:gd name="connsiteX2" fmla="*/ 10478 w 727710"/>
                <a:gd name="connsiteY2" fmla="*/ 554355 h 624839"/>
                <a:gd name="connsiteX3" fmla="*/ 0 w 727710"/>
                <a:gd name="connsiteY3" fmla="*/ 571500 h 624839"/>
                <a:gd name="connsiteX4" fmla="*/ 1905 w 727710"/>
                <a:gd name="connsiteY4" fmla="*/ 624840 h 624839"/>
                <a:gd name="connsiteX5" fmla="*/ 28575 w 727710"/>
                <a:gd name="connsiteY5" fmla="*/ 609600 h 624839"/>
                <a:gd name="connsiteX6" fmla="*/ 72390 w 727710"/>
                <a:gd name="connsiteY6" fmla="*/ 572452 h 624839"/>
                <a:gd name="connsiteX7" fmla="*/ 332423 w 727710"/>
                <a:gd name="connsiteY7" fmla="*/ 360997 h 624839"/>
                <a:gd name="connsiteX8" fmla="*/ 520065 w 727710"/>
                <a:gd name="connsiteY8" fmla="*/ 204788 h 624839"/>
                <a:gd name="connsiteX9" fmla="*/ 690563 w 727710"/>
                <a:gd name="connsiteY9" fmla="*/ 81915 h 624839"/>
                <a:gd name="connsiteX10" fmla="*/ 727710 w 727710"/>
                <a:gd name="connsiteY10" fmla="*/ 0 h 624839"/>
                <a:gd name="connsiteX11" fmla="*/ 705803 w 727710"/>
                <a:gd name="connsiteY11" fmla="*/ 13335 h 624839"/>
                <a:gd name="connsiteX12" fmla="*/ 472440 w 727710"/>
                <a:gd name="connsiteY12" fmla="*/ 200977 h 6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7710" h="624839">
                  <a:moveTo>
                    <a:pt x="472440" y="200977"/>
                  </a:moveTo>
                  <a:cubicBezTo>
                    <a:pt x="417195" y="243840"/>
                    <a:pt x="360045" y="285750"/>
                    <a:pt x="303848" y="327660"/>
                  </a:cubicBezTo>
                  <a:cubicBezTo>
                    <a:pt x="204788" y="401002"/>
                    <a:pt x="108585" y="479107"/>
                    <a:pt x="10478" y="554355"/>
                  </a:cubicBezTo>
                  <a:cubicBezTo>
                    <a:pt x="4763" y="559118"/>
                    <a:pt x="0" y="563880"/>
                    <a:pt x="0" y="571500"/>
                  </a:cubicBezTo>
                  <a:cubicBezTo>
                    <a:pt x="0" y="588645"/>
                    <a:pt x="953" y="605790"/>
                    <a:pt x="1905" y="624840"/>
                  </a:cubicBezTo>
                  <a:cubicBezTo>
                    <a:pt x="14288" y="621982"/>
                    <a:pt x="20955" y="616268"/>
                    <a:pt x="28575" y="609600"/>
                  </a:cubicBezTo>
                  <a:cubicBezTo>
                    <a:pt x="42863" y="597218"/>
                    <a:pt x="58103" y="584835"/>
                    <a:pt x="72390" y="572452"/>
                  </a:cubicBezTo>
                  <a:cubicBezTo>
                    <a:pt x="160020" y="502920"/>
                    <a:pt x="247650" y="433388"/>
                    <a:pt x="332423" y="360997"/>
                  </a:cubicBezTo>
                  <a:cubicBezTo>
                    <a:pt x="394335" y="307657"/>
                    <a:pt x="457200" y="256222"/>
                    <a:pt x="520065" y="204788"/>
                  </a:cubicBezTo>
                  <a:cubicBezTo>
                    <a:pt x="574357" y="160020"/>
                    <a:pt x="634365" y="122872"/>
                    <a:pt x="690563" y="81915"/>
                  </a:cubicBezTo>
                  <a:cubicBezTo>
                    <a:pt x="721043" y="60007"/>
                    <a:pt x="724853" y="32385"/>
                    <a:pt x="727710" y="0"/>
                  </a:cubicBezTo>
                  <a:cubicBezTo>
                    <a:pt x="717232" y="1905"/>
                    <a:pt x="711518" y="7620"/>
                    <a:pt x="705803" y="13335"/>
                  </a:cubicBezTo>
                  <a:cubicBezTo>
                    <a:pt x="631507" y="80963"/>
                    <a:pt x="551498" y="139065"/>
                    <a:pt x="472440" y="200977"/>
                  </a:cubicBezTo>
                  <a:close/>
                </a:path>
              </a:pathLst>
            </a:custGeom>
            <a:solidFill>
              <a:srgbClr val="FFFFFF"/>
            </a:solidFill>
            <a:ln w="9525" cap="flat">
              <a:noFill/>
              <a:prstDash val="solid"/>
              <a:miter/>
            </a:ln>
          </p:spPr>
          <p:txBody>
            <a:bodyPr rtlCol="0" anchor="ctr"/>
            <a:lstStyle/>
            <a:p>
              <a:endParaRPr lang="en-US"/>
            </a:p>
          </p:txBody>
        </p:sp>
        <p:sp>
          <p:nvSpPr>
            <p:cNvPr id="9" name="Freeform 241">
              <a:extLst>
                <a:ext uri="{FF2B5EF4-FFF2-40B4-BE49-F238E27FC236}">
                  <a16:creationId xmlns:a16="http://schemas.microsoft.com/office/drawing/2014/main" id="{3A898800-D337-0ED4-55DE-990D827092DD}"/>
                </a:ext>
              </a:extLst>
            </p:cNvPr>
            <p:cNvSpPr/>
            <p:nvPr/>
          </p:nvSpPr>
          <p:spPr>
            <a:xfrm>
              <a:off x="8816127" y="4695825"/>
              <a:ext cx="158592" cy="475297"/>
            </a:xfrm>
            <a:custGeom>
              <a:avLst/>
              <a:gdLst>
                <a:gd name="connsiteX0" fmla="*/ 5928 w 158592"/>
                <a:gd name="connsiteY0" fmla="*/ 387668 h 475297"/>
                <a:gd name="connsiteX1" fmla="*/ 7833 w 158592"/>
                <a:gd name="connsiteY1" fmla="*/ 475297 h 475297"/>
                <a:gd name="connsiteX2" fmla="*/ 18310 w 158592"/>
                <a:gd name="connsiteY2" fmla="*/ 465772 h 475297"/>
                <a:gd name="connsiteX3" fmla="*/ 77365 w 158592"/>
                <a:gd name="connsiteY3" fmla="*/ 321945 h 475297"/>
                <a:gd name="connsiteX4" fmla="*/ 157375 w 158592"/>
                <a:gd name="connsiteY4" fmla="*/ 101918 h 475297"/>
                <a:gd name="connsiteX5" fmla="*/ 148803 w 158592"/>
                <a:gd name="connsiteY5" fmla="*/ 0 h 475297"/>
                <a:gd name="connsiteX6" fmla="*/ 104987 w 158592"/>
                <a:gd name="connsiteY6" fmla="*/ 119063 h 475297"/>
                <a:gd name="connsiteX7" fmla="*/ 5928 w 158592"/>
                <a:gd name="connsiteY7" fmla="*/ 387668 h 475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592" h="475297">
                  <a:moveTo>
                    <a:pt x="5928" y="387668"/>
                  </a:moveTo>
                  <a:cubicBezTo>
                    <a:pt x="-5502" y="417195"/>
                    <a:pt x="2117" y="445770"/>
                    <a:pt x="7833" y="475297"/>
                  </a:cubicBezTo>
                  <a:cubicBezTo>
                    <a:pt x="16405" y="473393"/>
                    <a:pt x="16405" y="468630"/>
                    <a:pt x="18310" y="465772"/>
                  </a:cubicBezTo>
                  <a:cubicBezTo>
                    <a:pt x="38312" y="418147"/>
                    <a:pt x="57362" y="369570"/>
                    <a:pt x="77365" y="321945"/>
                  </a:cubicBezTo>
                  <a:cubicBezTo>
                    <a:pt x="104987" y="257175"/>
                    <a:pt x="142135" y="180975"/>
                    <a:pt x="157375" y="101918"/>
                  </a:cubicBezTo>
                  <a:cubicBezTo>
                    <a:pt x="160233" y="89535"/>
                    <a:pt x="158328" y="32385"/>
                    <a:pt x="148803" y="0"/>
                  </a:cubicBezTo>
                  <a:cubicBezTo>
                    <a:pt x="136420" y="35243"/>
                    <a:pt x="118323" y="88582"/>
                    <a:pt x="104987" y="119063"/>
                  </a:cubicBezTo>
                  <a:cubicBezTo>
                    <a:pt x="66887" y="206693"/>
                    <a:pt x="42123" y="299085"/>
                    <a:pt x="5928" y="387668"/>
                  </a:cubicBezTo>
                  <a:close/>
                </a:path>
              </a:pathLst>
            </a:custGeom>
            <a:solidFill>
              <a:srgbClr val="FFFFFF"/>
            </a:solidFill>
            <a:ln w="9525" cap="flat">
              <a:noFill/>
              <a:prstDash val="solid"/>
              <a:miter/>
            </a:ln>
          </p:spPr>
          <p:txBody>
            <a:bodyPr rtlCol="0" anchor="ctr"/>
            <a:lstStyle/>
            <a:p>
              <a:endParaRPr lang="en-US"/>
            </a:p>
          </p:txBody>
        </p:sp>
        <p:sp>
          <p:nvSpPr>
            <p:cNvPr id="10" name="Freeform 242">
              <a:extLst>
                <a:ext uri="{FF2B5EF4-FFF2-40B4-BE49-F238E27FC236}">
                  <a16:creationId xmlns:a16="http://schemas.microsoft.com/office/drawing/2014/main" id="{EF7ECBB8-4A47-6797-D9B9-D3697CB5B3B8}"/>
                </a:ext>
              </a:extLst>
            </p:cNvPr>
            <p:cNvSpPr/>
            <p:nvPr/>
          </p:nvSpPr>
          <p:spPr>
            <a:xfrm>
              <a:off x="8898255" y="4821555"/>
              <a:ext cx="2857" cy="7619"/>
            </a:xfrm>
            <a:custGeom>
              <a:avLst/>
              <a:gdLst>
                <a:gd name="connsiteX0" fmla="*/ 2857 w 2857"/>
                <a:gd name="connsiteY0" fmla="*/ 0 h 7619"/>
                <a:gd name="connsiteX1" fmla="*/ 0 w 2857"/>
                <a:gd name="connsiteY1" fmla="*/ 7620 h 7619"/>
                <a:gd name="connsiteX2" fmla="*/ 2857 w 2857"/>
                <a:gd name="connsiteY2" fmla="*/ 0 h 7619"/>
              </a:gdLst>
              <a:ahLst/>
              <a:cxnLst>
                <a:cxn ang="0">
                  <a:pos x="connsiteX0" y="connsiteY0"/>
                </a:cxn>
                <a:cxn ang="0">
                  <a:pos x="connsiteX1" y="connsiteY1"/>
                </a:cxn>
                <a:cxn ang="0">
                  <a:pos x="connsiteX2" y="connsiteY2"/>
                </a:cxn>
              </a:cxnLst>
              <a:rect l="l" t="t" r="r" b="b"/>
              <a:pathLst>
                <a:path w="2857" h="7619">
                  <a:moveTo>
                    <a:pt x="2857" y="0"/>
                  </a:moveTo>
                  <a:cubicBezTo>
                    <a:pt x="1905" y="2857"/>
                    <a:pt x="952" y="4763"/>
                    <a:pt x="0" y="7620"/>
                  </a:cubicBezTo>
                  <a:cubicBezTo>
                    <a:pt x="952" y="4763"/>
                    <a:pt x="1905" y="1905"/>
                    <a:pt x="2857" y="0"/>
                  </a:cubicBezTo>
                  <a:close/>
                </a:path>
              </a:pathLst>
            </a:custGeom>
            <a:solidFill>
              <a:srgbClr val="FFFFFF"/>
            </a:solidFill>
            <a:ln w="9525" cap="flat">
              <a:noFill/>
              <a:prstDash val="solid"/>
              <a:miter/>
            </a:ln>
          </p:spPr>
          <p:txBody>
            <a:bodyPr rtlCol="0" anchor="ctr"/>
            <a:lstStyle/>
            <a:p>
              <a:endParaRPr lang="en-US"/>
            </a:p>
          </p:txBody>
        </p:sp>
        <p:sp>
          <p:nvSpPr>
            <p:cNvPr id="11" name="Freeform 243">
              <a:extLst>
                <a:ext uri="{FF2B5EF4-FFF2-40B4-BE49-F238E27FC236}">
                  <a16:creationId xmlns:a16="http://schemas.microsoft.com/office/drawing/2014/main" id="{6965712A-69A0-51B8-C5BD-EF5A8B323488}"/>
                </a:ext>
              </a:extLst>
            </p:cNvPr>
            <p:cNvSpPr/>
            <p:nvPr/>
          </p:nvSpPr>
          <p:spPr>
            <a:xfrm>
              <a:off x="7714725" y="4665062"/>
              <a:ext cx="1238493" cy="825500"/>
            </a:xfrm>
            <a:custGeom>
              <a:avLst/>
              <a:gdLst>
                <a:gd name="connsiteX0" fmla="*/ 35767 w 1238493"/>
                <a:gd name="connsiteY0" fmla="*/ 699418 h 825500"/>
                <a:gd name="connsiteX1" fmla="*/ 58627 w 1238493"/>
                <a:gd name="connsiteY1" fmla="*/ 734660 h 825500"/>
                <a:gd name="connsiteX2" fmla="*/ 169117 w 1238493"/>
                <a:gd name="connsiteY2" fmla="*/ 818480 h 825500"/>
                <a:gd name="connsiteX3" fmla="*/ 295799 w 1238493"/>
                <a:gd name="connsiteY3" fmla="*/ 802288 h 825500"/>
                <a:gd name="connsiteX4" fmla="*/ 331994 w 1238493"/>
                <a:gd name="connsiteY4" fmla="*/ 777523 h 825500"/>
                <a:gd name="connsiteX5" fmla="*/ 759667 w 1238493"/>
                <a:gd name="connsiteY5" fmla="*/ 465103 h 825500"/>
                <a:gd name="connsiteX6" fmla="*/ 921592 w 1238493"/>
                <a:gd name="connsiteY6" fmla="*/ 352708 h 825500"/>
                <a:gd name="connsiteX7" fmla="*/ 972074 w 1238493"/>
                <a:gd name="connsiteY7" fmla="*/ 318418 h 825500"/>
                <a:gd name="connsiteX8" fmla="*/ 1004460 w 1238493"/>
                <a:gd name="connsiteY8" fmla="*/ 306988 h 825500"/>
                <a:gd name="connsiteX9" fmla="*/ 1070182 w 1238493"/>
                <a:gd name="connsiteY9" fmla="*/ 270793 h 825500"/>
                <a:gd name="connsiteX10" fmla="*/ 1139714 w 1238493"/>
                <a:gd name="connsiteY10" fmla="*/ 198403 h 825500"/>
                <a:gd name="connsiteX11" fmla="*/ 1202580 w 1238493"/>
                <a:gd name="connsiteY11" fmla="*/ 119345 h 825500"/>
                <a:gd name="connsiteX12" fmla="*/ 1235917 w 1238493"/>
                <a:gd name="connsiteY12" fmla="*/ 28858 h 825500"/>
                <a:gd name="connsiteX13" fmla="*/ 1225439 w 1238493"/>
                <a:gd name="connsiteY13" fmla="*/ 11713 h 825500"/>
                <a:gd name="connsiteX14" fmla="*/ 1142572 w 1238493"/>
                <a:gd name="connsiteY14" fmla="*/ 2188 h 825500"/>
                <a:gd name="connsiteX15" fmla="*/ 993982 w 1238493"/>
                <a:gd name="connsiteY15" fmla="*/ 283 h 825500"/>
                <a:gd name="connsiteX16" fmla="*/ 932069 w 1238493"/>
                <a:gd name="connsiteY16" fmla="*/ 25048 h 825500"/>
                <a:gd name="connsiteX17" fmla="*/ 919687 w 1238493"/>
                <a:gd name="connsiteY17" fmla="*/ 35525 h 825500"/>
                <a:gd name="connsiteX18" fmla="*/ 835867 w 1238493"/>
                <a:gd name="connsiteY18" fmla="*/ 90770 h 825500"/>
                <a:gd name="connsiteX19" fmla="*/ 828247 w 1238493"/>
                <a:gd name="connsiteY19" fmla="*/ 114583 h 825500"/>
                <a:gd name="connsiteX20" fmla="*/ 819674 w 1238493"/>
                <a:gd name="connsiteY20" fmla="*/ 142205 h 825500"/>
                <a:gd name="connsiteX21" fmla="*/ 725377 w 1238493"/>
                <a:gd name="connsiteY21" fmla="*/ 197450 h 825500"/>
                <a:gd name="connsiteX22" fmla="*/ 744427 w 1238493"/>
                <a:gd name="connsiteY22" fmla="*/ 211738 h 825500"/>
                <a:gd name="connsiteX23" fmla="*/ 764430 w 1238493"/>
                <a:gd name="connsiteY23" fmla="*/ 225073 h 825500"/>
                <a:gd name="connsiteX24" fmla="*/ 774907 w 1238493"/>
                <a:gd name="connsiteY24" fmla="*/ 265078 h 825500"/>
                <a:gd name="connsiteX25" fmla="*/ 766335 w 1238493"/>
                <a:gd name="connsiteY25" fmla="*/ 282223 h 825500"/>
                <a:gd name="connsiteX26" fmla="*/ 663464 w 1238493"/>
                <a:gd name="connsiteY26" fmla="*/ 428908 h 825500"/>
                <a:gd name="connsiteX27" fmla="*/ 622507 w 1238493"/>
                <a:gd name="connsiteY27" fmla="*/ 460340 h 825500"/>
                <a:gd name="connsiteX28" fmla="*/ 547260 w 1238493"/>
                <a:gd name="connsiteY28" fmla="*/ 444148 h 825500"/>
                <a:gd name="connsiteX29" fmla="*/ 541544 w 1238493"/>
                <a:gd name="connsiteY29" fmla="*/ 402238 h 825500"/>
                <a:gd name="connsiteX30" fmla="*/ 581549 w 1238493"/>
                <a:gd name="connsiteY30" fmla="*/ 351755 h 825500"/>
                <a:gd name="connsiteX31" fmla="*/ 634889 w 1238493"/>
                <a:gd name="connsiteY31" fmla="*/ 286033 h 825500"/>
                <a:gd name="connsiteX32" fmla="*/ 577739 w 1238493"/>
                <a:gd name="connsiteY32" fmla="*/ 270793 h 825500"/>
                <a:gd name="connsiteX33" fmla="*/ 560594 w 1238493"/>
                <a:gd name="connsiteY33" fmla="*/ 276508 h 825500"/>
                <a:gd name="connsiteX34" fmla="*/ 212932 w 1238493"/>
                <a:gd name="connsiteY34" fmla="*/ 490820 h 825500"/>
                <a:gd name="connsiteX35" fmla="*/ 24337 w 1238493"/>
                <a:gd name="connsiteY35" fmla="*/ 594643 h 825500"/>
                <a:gd name="connsiteX36" fmla="*/ 10049 w 1238493"/>
                <a:gd name="connsiteY36" fmla="*/ 603215 h 825500"/>
                <a:gd name="connsiteX37" fmla="*/ 1477 w 1238493"/>
                <a:gd name="connsiteY37" fmla="*/ 627027 h 825500"/>
                <a:gd name="connsiteX38" fmla="*/ 35767 w 1238493"/>
                <a:gd name="connsiteY38" fmla="*/ 699418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8493" h="825500">
                  <a:moveTo>
                    <a:pt x="35767" y="699418"/>
                  </a:moveTo>
                  <a:cubicBezTo>
                    <a:pt x="43387" y="710848"/>
                    <a:pt x="51007" y="722277"/>
                    <a:pt x="58627" y="734660"/>
                  </a:cubicBezTo>
                  <a:cubicBezTo>
                    <a:pt x="89107" y="769902"/>
                    <a:pt x="124349" y="803240"/>
                    <a:pt x="169117" y="818480"/>
                  </a:cubicBezTo>
                  <a:cubicBezTo>
                    <a:pt x="211980" y="832768"/>
                    <a:pt x="257699" y="824195"/>
                    <a:pt x="295799" y="802288"/>
                  </a:cubicBezTo>
                  <a:cubicBezTo>
                    <a:pt x="308182" y="794668"/>
                    <a:pt x="319612" y="786095"/>
                    <a:pt x="331994" y="777523"/>
                  </a:cubicBezTo>
                  <a:cubicBezTo>
                    <a:pt x="346282" y="767045"/>
                    <a:pt x="697755" y="513680"/>
                    <a:pt x="759667" y="465103"/>
                  </a:cubicBezTo>
                  <a:cubicBezTo>
                    <a:pt x="793957" y="439385"/>
                    <a:pt x="903494" y="366043"/>
                    <a:pt x="921592" y="352708"/>
                  </a:cubicBezTo>
                  <a:cubicBezTo>
                    <a:pt x="937785" y="341278"/>
                    <a:pt x="953977" y="327943"/>
                    <a:pt x="972074" y="318418"/>
                  </a:cubicBezTo>
                  <a:cubicBezTo>
                    <a:pt x="982552" y="314608"/>
                    <a:pt x="993982" y="310798"/>
                    <a:pt x="1004460" y="306988"/>
                  </a:cubicBezTo>
                  <a:cubicBezTo>
                    <a:pt x="1029224" y="297463"/>
                    <a:pt x="1049227" y="286985"/>
                    <a:pt x="1070182" y="270793"/>
                  </a:cubicBezTo>
                  <a:cubicBezTo>
                    <a:pt x="1095900" y="249838"/>
                    <a:pt x="1117807" y="224120"/>
                    <a:pt x="1139714" y="198403"/>
                  </a:cubicBezTo>
                  <a:cubicBezTo>
                    <a:pt x="1161622" y="172685"/>
                    <a:pt x="1182577" y="146968"/>
                    <a:pt x="1202580" y="119345"/>
                  </a:cubicBezTo>
                  <a:cubicBezTo>
                    <a:pt x="1214010" y="89818"/>
                    <a:pt x="1225439" y="59338"/>
                    <a:pt x="1235917" y="28858"/>
                  </a:cubicBezTo>
                  <a:cubicBezTo>
                    <a:pt x="1240680" y="14570"/>
                    <a:pt x="1239727" y="13618"/>
                    <a:pt x="1225439" y="11713"/>
                  </a:cubicBezTo>
                  <a:cubicBezTo>
                    <a:pt x="1197817" y="7903"/>
                    <a:pt x="1170194" y="4093"/>
                    <a:pt x="1142572" y="2188"/>
                  </a:cubicBezTo>
                  <a:cubicBezTo>
                    <a:pt x="1093042" y="-670"/>
                    <a:pt x="1043512" y="2188"/>
                    <a:pt x="993982" y="283"/>
                  </a:cubicBezTo>
                  <a:cubicBezTo>
                    <a:pt x="971122" y="-670"/>
                    <a:pt x="945405" y="-670"/>
                    <a:pt x="932069" y="25048"/>
                  </a:cubicBezTo>
                  <a:cubicBezTo>
                    <a:pt x="929212" y="29810"/>
                    <a:pt x="923497" y="32668"/>
                    <a:pt x="919687" y="35525"/>
                  </a:cubicBezTo>
                  <a:cubicBezTo>
                    <a:pt x="893969" y="56480"/>
                    <a:pt x="864442" y="72673"/>
                    <a:pt x="835867" y="90770"/>
                  </a:cubicBezTo>
                  <a:cubicBezTo>
                    <a:pt x="821580" y="100295"/>
                    <a:pt x="821580" y="100295"/>
                    <a:pt x="828247" y="114583"/>
                  </a:cubicBezTo>
                  <a:cubicBezTo>
                    <a:pt x="836819" y="131728"/>
                    <a:pt x="835867" y="132680"/>
                    <a:pt x="819674" y="142205"/>
                  </a:cubicBezTo>
                  <a:cubicBezTo>
                    <a:pt x="789194" y="160303"/>
                    <a:pt x="754905" y="171733"/>
                    <a:pt x="725377" y="197450"/>
                  </a:cubicBezTo>
                  <a:cubicBezTo>
                    <a:pt x="732044" y="203165"/>
                    <a:pt x="738712" y="207928"/>
                    <a:pt x="744427" y="211738"/>
                  </a:cubicBezTo>
                  <a:cubicBezTo>
                    <a:pt x="751094" y="216500"/>
                    <a:pt x="757762" y="220310"/>
                    <a:pt x="764430" y="225073"/>
                  </a:cubicBezTo>
                  <a:cubicBezTo>
                    <a:pt x="778717" y="236503"/>
                    <a:pt x="781574" y="247933"/>
                    <a:pt x="774907" y="265078"/>
                  </a:cubicBezTo>
                  <a:cubicBezTo>
                    <a:pt x="772049" y="270793"/>
                    <a:pt x="769192" y="276508"/>
                    <a:pt x="766335" y="282223"/>
                  </a:cubicBezTo>
                  <a:cubicBezTo>
                    <a:pt x="735855" y="333658"/>
                    <a:pt x="699660" y="381283"/>
                    <a:pt x="663464" y="428908"/>
                  </a:cubicBezTo>
                  <a:cubicBezTo>
                    <a:pt x="652987" y="443195"/>
                    <a:pt x="640605" y="456530"/>
                    <a:pt x="622507" y="460340"/>
                  </a:cubicBezTo>
                  <a:cubicBezTo>
                    <a:pt x="595837" y="466055"/>
                    <a:pt x="570119" y="459388"/>
                    <a:pt x="547260" y="444148"/>
                  </a:cubicBezTo>
                  <a:cubicBezTo>
                    <a:pt x="532019" y="433670"/>
                    <a:pt x="530114" y="417478"/>
                    <a:pt x="541544" y="402238"/>
                  </a:cubicBezTo>
                  <a:cubicBezTo>
                    <a:pt x="554880" y="385093"/>
                    <a:pt x="566310" y="366995"/>
                    <a:pt x="581549" y="351755"/>
                  </a:cubicBezTo>
                  <a:cubicBezTo>
                    <a:pt x="600599" y="331753"/>
                    <a:pt x="616792" y="308893"/>
                    <a:pt x="634889" y="286033"/>
                  </a:cubicBezTo>
                  <a:cubicBezTo>
                    <a:pt x="615839" y="275555"/>
                    <a:pt x="596789" y="272698"/>
                    <a:pt x="577739" y="270793"/>
                  </a:cubicBezTo>
                  <a:cubicBezTo>
                    <a:pt x="571072" y="269840"/>
                    <a:pt x="566310" y="272698"/>
                    <a:pt x="560594" y="276508"/>
                  </a:cubicBezTo>
                  <a:cubicBezTo>
                    <a:pt x="492014" y="325085"/>
                    <a:pt x="257699" y="464150"/>
                    <a:pt x="212932" y="490820"/>
                  </a:cubicBezTo>
                  <a:cubicBezTo>
                    <a:pt x="151019" y="527015"/>
                    <a:pt x="87202" y="560353"/>
                    <a:pt x="24337" y="594643"/>
                  </a:cubicBezTo>
                  <a:cubicBezTo>
                    <a:pt x="19574" y="597500"/>
                    <a:pt x="14812" y="600358"/>
                    <a:pt x="10049" y="603215"/>
                  </a:cubicBezTo>
                  <a:cubicBezTo>
                    <a:pt x="1477" y="608930"/>
                    <a:pt x="-2333" y="615598"/>
                    <a:pt x="1477" y="627027"/>
                  </a:cubicBezTo>
                  <a:cubicBezTo>
                    <a:pt x="11002" y="652745"/>
                    <a:pt x="21480" y="676558"/>
                    <a:pt x="35767" y="699418"/>
                  </a:cubicBezTo>
                  <a:close/>
                </a:path>
              </a:pathLst>
            </a:custGeom>
            <a:solidFill>
              <a:srgbClr val="FFFFFF"/>
            </a:solidFill>
            <a:ln w="9525" cap="flat">
              <a:noFill/>
              <a:prstDash val="solid"/>
              <a:miter/>
            </a:ln>
          </p:spPr>
          <p:txBody>
            <a:bodyPr rtlCol="0" anchor="ctr"/>
            <a:lstStyle/>
            <a:p>
              <a:endParaRPr lang="en-US"/>
            </a:p>
          </p:txBody>
        </p:sp>
        <p:sp>
          <p:nvSpPr>
            <p:cNvPr id="12" name="Freeform 244">
              <a:extLst>
                <a:ext uri="{FF2B5EF4-FFF2-40B4-BE49-F238E27FC236}">
                  <a16:creationId xmlns:a16="http://schemas.microsoft.com/office/drawing/2014/main" id="{01473A71-98BB-6A83-4035-F26A616BBA72}"/>
                </a:ext>
              </a:extLst>
            </p:cNvPr>
            <p:cNvSpPr/>
            <p:nvPr/>
          </p:nvSpPr>
          <p:spPr>
            <a:xfrm>
              <a:off x="8905875" y="4802505"/>
              <a:ext cx="3810" cy="9525"/>
            </a:xfrm>
            <a:custGeom>
              <a:avLst/>
              <a:gdLst>
                <a:gd name="connsiteX0" fmla="*/ 3810 w 3810"/>
                <a:gd name="connsiteY0" fmla="*/ 0 h 9525"/>
                <a:gd name="connsiteX1" fmla="*/ 0 w 3810"/>
                <a:gd name="connsiteY1" fmla="*/ 9525 h 9525"/>
                <a:gd name="connsiteX2" fmla="*/ 3810 w 3810"/>
                <a:gd name="connsiteY2" fmla="*/ 0 h 9525"/>
              </a:gdLst>
              <a:ahLst/>
              <a:cxnLst>
                <a:cxn ang="0">
                  <a:pos x="connsiteX0" y="connsiteY0"/>
                </a:cxn>
                <a:cxn ang="0">
                  <a:pos x="connsiteX1" y="connsiteY1"/>
                </a:cxn>
                <a:cxn ang="0">
                  <a:pos x="connsiteX2" y="connsiteY2"/>
                </a:cxn>
              </a:cxnLst>
              <a:rect l="l" t="t" r="r" b="b"/>
              <a:pathLst>
                <a:path w="3810" h="9525">
                  <a:moveTo>
                    <a:pt x="3810" y="0"/>
                  </a:moveTo>
                  <a:cubicBezTo>
                    <a:pt x="2857" y="2857"/>
                    <a:pt x="952" y="6667"/>
                    <a:pt x="0" y="9525"/>
                  </a:cubicBezTo>
                  <a:cubicBezTo>
                    <a:pt x="952" y="6667"/>
                    <a:pt x="1905" y="2857"/>
                    <a:pt x="3810" y="0"/>
                  </a:cubicBezTo>
                  <a:close/>
                </a:path>
              </a:pathLst>
            </a:custGeom>
            <a:solidFill>
              <a:srgbClr val="FFFFFF"/>
            </a:solidFill>
            <a:ln w="9525" cap="flat">
              <a:noFill/>
              <a:prstDash val="solid"/>
              <a:miter/>
            </a:ln>
          </p:spPr>
          <p:txBody>
            <a:bodyPr rtlCol="0" anchor="ctr"/>
            <a:lstStyle/>
            <a:p>
              <a:endParaRPr lang="en-US"/>
            </a:p>
          </p:txBody>
        </p:sp>
        <p:sp>
          <p:nvSpPr>
            <p:cNvPr id="13" name="Freeform 245">
              <a:extLst>
                <a:ext uri="{FF2B5EF4-FFF2-40B4-BE49-F238E27FC236}">
                  <a16:creationId xmlns:a16="http://schemas.microsoft.com/office/drawing/2014/main" id="{FFBB8FE9-945C-A3CF-6212-12265E672854}"/>
                </a:ext>
              </a:extLst>
            </p:cNvPr>
            <p:cNvSpPr/>
            <p:nvPr/>
          </p:nvSpPr>
          <p:spPr>
            <a:xfrm>
              <a:off x="7772400" y="5398769"/>
              <a:ext cx="21907" cy="32385"/>
            </a:xfrm>
            <a:custGeom>
              <a:avLst/>
              <a:gdLst>
                <a:gd name="connsiteX0" fmla="*/ 21907 w 21907"/>
                <a:gd name="connsiteY0" fmla="*/ 32385 h 32385"/>
                <a:gd name="connsiteX1" fmla="*/ 0 w 21907"/>
                <a:gd name="connsiteY1" fmla="*/ 0 h 32385"/>
                <a:gd name="connsiteX2" fmla="*/ 21907 w 21907"/>
                <a:gd name="connsiteY2" fmla="*/ 32385 h 32385"/>
              </a:gdLst>
              <a:ahLst/>
              <a:cxnLst>
                <a:cxn ang="0">
                  <a:pos x="connsiteX0" y="connsiteY0"/>
                </a:cxn>
                <a:cxn ang="0">
                  <a:pos x="connsiteX1" y="connsiteY1"/>
                </a:cxn>
                <a:cxn ang="0">
                  <a:pos x="connsiteX2" y="connsiteY2"/>
                </a:cxn>
              </a:cxnLst>
              <a:rect l="l" t="t" r="r" b="b"/>
              <a:pathLst>
                <a:path w="21907" h="32385">
                  <a:moveTo>
                    <a:pt x="21907" y="32385"/>
                  </a:moveTo>
                  <a:cubicBezTo>
                    <a:pt x="14288" y="21907"/>
                    <a:pt x="7620" y="10478"/>
                    <a:pt x="0" y="0"/>
                  </a:cubicBezTo>
                  <a:cubicBezTo>
                    <a:pt x="7620" y="11430"/>
                    <a:pt x="15240" y="21907"/>
                    <a:pt x="21907" y="32385"/>
                  </a:cubicBezTo>
                  <a:close/>
                </a:path>
              </a:pathLst>
            </a:custGeom>
            <a:solidFill>
              <a:srgbClr val="FFFFFF"/>
            </a:solidFill>
            <a:ln w="9525" cap="flat">
              <a:noFill/>
              <a:prstDash val="solid"/>
              <a:miter/>
            </a:ln>
          </p:spPr>
          <p:txBody>
            <a:bodyPr rtlCol="0" anchor="ctr"/>
            <a:lstStyle/>
            <a:p>
              <a:endParaRPr lang="en-US"/>
            </a:p>
          </p:txBody>
        </p:sp>
        <p:sp>
          <p:nvSpPr>
            <p:cNvPr id="14" name="Freeform 246">
              <a:extLst>
                <a:ext uri="{FF2B5EF4-FFF2-40B4-BE49-F238E27FC236}">
                  <a16:creationId xmlns:a16="http://schemas.microsoft.com/office/drawing/2014/main" id="{E46C08A0-8877-8E1C-12E8-F903688BC4E8}"/>
                </a:ext>
              </a:extLst>
            </p:cNvPr>
            <p:cNvSpPr/>
            <p:nvPr/>
          </p:nvSpPr>
          <p:spPr>
            <a:xfrm>
              <a:off x="7795260" y="5431155"/>
              <a:ext cx="21907" cy="32384"/>
            </a:xfrm>
            <a:custGeom>
              <a:avLst/>
              <a:gdLst>
                <a:gd name="connsiteX0" fmla="*/ 21907 w 21907"/>
                <a:gd name="connsiteY0" fmla="*/ 32385 h 32384"/>
                <a:gd name="connsiteX1" fmla="*/ 0 w 21907"/>
                <a:gd name="connsiteY1" fmla="*/ 0 h 32384"/>
                <a:gd name="connsiteX2" fmla="*/ 21907 w 21907"/>
                <a:gd name="connsiteY2" fmla="*/ 32385 h 32384"/>
              </a:gdLst>
              <a:ahLst/>
              <a:cxnLst>
                <a:cxn ang="0">
                  <a:pos x="connsiteX0" y="connsiteY0"/>
                </a:cxn>
                <a:cxn ang="0">
                  <a:pos x="connsiteX1" y="connsiteY1"/>
                </a:cxn>
                <a:cxn ang="0">
                  <a:pos x="connsiteX2" y="connsiteY2"/>
                </a:cxn>
              </a:cxnLst>
              <a:rect l="l" t="t" r="r" b="b"/>
              <a:pathLst>
                <a:path w="21907" h="32384">
                  <a:moveTo>
                    <a:pt x="21907" y="32385"/>
                  </a:moveTo>
                  <a:cubicBezTo>
                    <a:pt x="14288" y="21907"/>
                    <a:pt x="7620" y="11430"/>
                    <a:pt x="0" y="0"/>
                  </a:cubicBezTo>
                  <a:cubicBezTo>
                    <a:pt x="6667" y="11430"/>
                    <a:pt x="14288" y="21907"/>
                    <a:pt x="21907" y="32385"/>
                  </a:cubicBezTo>
                  <a:close/>
                </a:path>
              </a:pathLst>
            </a:custGeom>
            <a:solidFill>
              <a:srgbClr val="FFFFFF"/>
            </a:solidFill>
            <a:ln w="9525" cap="flat">
              <a:noFill/>
              <a:prstDash val="solid"/>
              <a:miter/>
            </a:ln>
          </p:spPr>
          <p:txBody>
            <a:bodyPr rtlCol="0" anchor="ctr"/>
            <a:lstStyle/>
            <a:p>
              <a:endParaRPr lang="en-US"/>
            </a:p>
          </p:txBody>
        </p:sp>
        <p:sp>
          <p:nvSpPr>
            <p:cNvPr id="15" name="Freeform 247">
              <a:extLst>
                <a:ext uri="{FF2B5EF4-FFF2-40B4-BE49-F238E27FC236}">
                  <a16:creationId xmlns:a16="http://schemas.microsoft.com/office/drawing/2014/main" id="{13B59967-79B1-1D0A-ADB4-308565B57D34}"/>
                </a:ext>
              </a:extLst>
            </p:cNvPr>
            <p:cNvSpPr/>
            <p:nvPr/>
          </p:nvSpPr>
          <p:spPr>
            <a:xfrm>
              <a:off x="8911589" y="4784407"/>
              <a:ext cx="4762" cy="12382"/>
            </a:xfrm>
            <a:custGeom>
              <a:avLst/>
              <a:gdLst>
                <a:gd name="connsiteX0" fmla="*/ 4763 w 4762"/>
                <a:gd name="connsiteY0" fmla="*/ 0 h 12382"/>
                <a:gd name="connsiteX1" fmla="*/ 0 w 4762"/>
                <a:gd name="connsiteY1" fmla="*/ 12383 h 12382"/>
                <a:gd name="connsiteX2" fmla="*/ 4763 w 4762"/>
                <a:gd name="connsiteY2" fmla="*/ 0 h 12382"/>
              </a:gdLst>
              <a:ahLst/>
              <a:cxnLst>
                <a:cxn ang="0">
                  <a:pos x="connsiteX0" y="connsiteY0"/>
                </a:cxn>
                <a:cxn ang="0">
                  <a:pos x="connsiteX1" y="connsiteY1"/>
                </a:cxn>
                <a:cxn ang="0">
                  <a:pos x="connsiteX2" y="connsiteY2"/>
                </a:cxn>
              </a:cxnLst>
              <a:rect l="l" t="t" r="r" b="b"/>
              <a:pathLst>
                <a:path w="4762" h="12382">
                  <a:moveTo>
                    <a:pt x="4763" y="0"/>
                  </a:moveTo>
                  <a:cubicBezTo>
                    <a:pt x="2858" y="3810"/>
                    <a:pt x="1905" y="8573"/>
                    <a:pt x="0" y="12383"/>
                  </a:cubicBezTo>
                  <a:cubicBezTo>
                    <a:pt x="1905" y="7620"/>
                    <a:pt x="2858" y="3810"/>
                    <a:pt x="4763" y="0"/>
                  </a:cubicBezTo>
                  <a:close/>
                </a:path>
              </a:pathLst>
            </a:custGeom>
            <a:solidFill>
              <a:srgbClr val="FFFFFF"/>
            </a:solidFill>
            <a:ln w="9525" cap="flat">
              <a:noFill/>
              <a:prstDash val="solid"/>
              <a:miter/>
            </a:ln>
          </p:spPr>
          <p:txBody>
            <a:bodyPr rtlCol="0" anchor="ctr"/>
            <a:lstStyle/>
            <a:p>
              <a:endParaRPr lang="en-US"/>
            </a:p>
          </p:txBody>
        </p:sp>
        <p:sp>
          <p:nvSpPr>
            <p:cNvPr id="16" name="Freeform 248">
              <a:extLst>
                <a:ext uri="{FF2B5EF4-FFF2-40B4-BE49-F238E27FC236}">
                  <a16:creationId xmlns:a16="http://schemas.microsoft.com/office/drawing/2014/main" id="{5BA83537-49A8-E9CA-CE57-E23A4AA519BA}"/>
                </a:ext>
              </a:extLst>
            </p:cNvPr>
            <p:cNvSpPr/>
            <p:nvPr/>
          </p:nvSpPr>
          <p:spPr>
            <a:xfrm>
              <a:off x="7673452" y="5302567"/>
              <a:ext cx="249823" cy="379798"/>
            </a:xfrm>
            <a:custGeom>
              <a:avLst/>
              <a:gdLst>
                <a:gd name="connsiteX0" fmla="*/ 4650 w 249823"/>
                <a:gd name="connsiteY0" fmla="*/ 85725 h 379798"/>
                <a:gd name="connsiteX1" fmla="*/ 54180 w 249823"/>
                <a:gd name="connsiteY1" fmla="*/ 176213 h 379798"/>
                <a:gd name="connsiteX2" fmla="*/ 200865 w 249823"/>
                <a:gd name="connsiteY2" fmla="*/ 350520 h 379798"/>
                <a:gd name="connsiteX3" fmla="*/ 237060 w 249823"/>
                <a:gd name="connsiteY3" fmla="*/ 378143 h 379798"/>
                <a:gd name="connsiteX4" fmla="*/ 249443 w 249823"/>
                <a:gd name="connsiteY4" fmla="*/ 370522 h 379798"/>
                <a:gd name="connsiteX5" fmla="*/ 228488 w 249823"/>
                <a:gd name="connsiteY5" fmla="*/ 292418 h 379798"/>
                <a:gd name="connsiteX6" fmla="*/ 198008 w 249823"/>
                <a:gd name="connsiteY6" fmla="*/ 255270 h 379798"/>
                <a:gd name="connsiteX7" fmla="*/ 33225 w 249823"/>
                <a:gd name="connsiteY7" fmla="*/ 9525 h 379798"/>
                <a:gd name="connsiteX8" fmla="*/ 26558 w 249823"/>
                <a:gd name="connsiteY8" fmla="*/ 0 h 379798"/>
                <a:gd name="connsiteX9" fmla="*/ 4650 w 249823"/>
                <a:gd name="connsiteY9" fmla="*/ 46672 h 379798"/>
                <a:gd name="connsiteX10" fmla="*/ 4650 w 249823"/>
                <a:gd name="connsiteY10" fmla="*/ 85725 h 37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3" h="379798">
                  <a:moveTo>
                    <a:pt x="4650" y="85725"/>
                  </a:moveTo>
                  <a:cubicBezTo>
                    <a:pt x="17985" y="117157"/>
                    <a:pt x="34178" y="147638"/>
                    <a:pt x="54180" y="176213"/>
                  </a:cubicBezTo>
                  <a:cubicBezTo>
                    <a:pt x="97995" y="238125"/>
                    <a:pt x="147525" y="295275"/>
                    <a:pt x="200865" y="350520"/>
                  </a:cubicBezTo>
                  <a:cubicBezTo>
                    <a:pt x="211343" y="360997"/>
                    <a:pt x="222773" y="371475"/>
                    <a:pt x="237060" y="378143"/>
                  </a:cubicBezTo>
                  <a:cubicBezTo>
                    <a:pt x="244680" y="381952"/>
                    <a:pt x="249443" y="379095"/>
                    <a:pt x="249443" y="370522"/>
                  </a:cubicBezTo>
                  <a:cubicBezTo>
                    <a:pt x="250395" y="342900"/>
                    <a:pt x="251348" y="314325"/>
                    <a:pt x="228488" y="292418"/>
                  </a:cubicBezTo>
                  <a:cubicBezTo>
                    <a:pt x="217058" y="281940"/>
                    <a:pt x="208485" y="267652"/>
                    <a:pt x="198008" y="255270"/>
                  </a:cubicBezTo>
                  <a:cubicBezTo>
                    <a:pt x="136095" y="178118"/>
                    <a:pt x="74183" y="100965"/>
                    <a:pt x="33225" y="9525"/>
                  </a:cubicBezTo>
                  <a:cubicBezTo>
                    <a:pt x="32273" y="6668"/>
                    <a:pt x="29415" y="4763"/>
                    <a:pt x="26558" y="0"/>
                  </a:cubicBezTo>
                  <a:cubicBezTo>
                    <a:pt x="18938" y="16193"/>
                    <a:pt x="10365" y="31432"/>
                    <a:pt x="4650" y="46672"/>
                  </a:cubicBezTo>
                  <a:cubicBezTo>
                    <a:pt x="-1065" y="59055"/>
                    <a:pt x="-2017" y="71438"/>
                    <a:pt x="4650" y="85725"/>
                  </a:cubicBezTo>
                  <a:close/>
                </a:path>
              </a:pathLst>
            </a:custGeom>
            <a:solidFill>
              <a:srgbClr val="FFFFFF"/>
            </a:solidFill>
            <a:ln w="9525" cap="flat">
              <a:noFill/>
              <a:prstDash val="solid"/>
              <a:miter/>
            </a:ln>
          </p:spPr>
          <p:txBody>
            <a:bodyPr rtlCol="0" anchor="ctr"/>
            <a:lstStyle/>
            <a:p>
              <a:endParaRPr lang="en-US"/>
            </a:p>
          </p:txBody>
        </p:sp>
        <p:sp>
          <p:nvSpPr>
            <p:cNvPr id="17" name="Freeform 249">
              <a:extLst>
                <a:ext uri="{FF2B5EF4-FFF2-40B4-BE49-F238E27FC236}">
                  <a16:creationId xmlns:a16="http://schemas.microsoft.com/office/drawing/2014/main" id="{259993E9-FB8C-9316-B4AB-91FEF5392204}"/>
                </a:ext>
              </a:extLst>
            </p:cNvPr>
            <p:cNvSpPr/>
            <p:nvPr/>
          </p:nvSpPr>
          <p:spPr>
            <a:xfrm>
              <a:off x="8508682" y="4653292"/>
              <a:ext cx="42862" cy="17947"/>
            </a:xfrm>
            <a:custGeom>
              <a:avLst/>
              <a:gdLst>
                <a:gd name="connsiteX0" fmla="*/ 10478 w 42862"/>
                <a:gd name="connsiteY0" fmla="*/ 17767 h 17947"/>
                <a:gd name="connsiteX1" fmla="*/ 42863 w 42862"/>
                <a:gd name="connsiteY1" fmla="*/ 622 h 17947"/>
                <a:gd name="connsiteX2" fmla="*/ 6668 w 42862"/>
                <a:gd name="connsiteY2" fmla="*/ 1575 h 17947"/>
                <a:gd name="connsiteX3" fmla="*/ 0 w 42862"/>
                <a:gd name="connsiteY3" fmla="*/ 10147 h 17947"/>
                <a:gd name="connsiteX4" fmla="*/ 10478 w 42862"/>
                <a:gd name="connsiteY4" fmla="*/ 17767 h 1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17947">
                  <a:moveTo>
                    <a:pt x="10478" y="17767"/>
                  </a:moveTo>
                  <a:cubicBezTo>
                    <a:pt x="20955" y="15862"/>
                    <a:pt x="30480" y="11100"/>
                    <a:pt x="42863" y="622"/>
                  </a:cubicBezTo>
                  <a:cubicBezTo>
                    <a:pt x="27623" y="622"/>
                    <a:pt x="17145" y="-1283"/>
                    <a:pt x="6668" y="1575"/>
                  </a:cubicBezTo>
                  <a:cubicBezTo>
                    <a:pt x="2857" y="2527"/>
                    <a:pt x="0" y="5385"/>
                    <a:pt x="0" y="10147"/>
                  </a:cubicBezTo>
                  <a:cubicBezTo>
                    <a:pt x="953" y="15862"/>
                    <a:pt x="5715" y="18720"/>
                    <a:pt x="10478" y="17767"/>
                  </a:cubicBezTo>
                  <a:close/>
                </a:path>
              </a:pathLst>
            </a:custGeom>
            <a:solidFill>
              <a:srgbClr val="FFFFFF"/>
            </a:solidFill>
            <a:ln w="9525" cap="flat">
              <a:noFill/>
              <a:prstDash val="solid"/>
              <a:miter/>
            </a:ln>
          </p:spPr>
          <p:txBody>
            <a:bodyPr rtlCol="0" anchor="ctr"/>
            <a:lstStyle/>
            <a:p>
              <a:endParaRPr lang="en-US"/>
            </a:p>
          </p:txBody>
        </p:sp>
        <p:sp>
          <p:nvSpPr>
            <p:cNvPr id="18" name="Freeform 250">
              <a:extLst>
                <a:ext uri="{FF2B5EF4-FFF2-40B4-BE49-F238E27FC236}">
                  <a16:creationId xmlns:a16="http://schemas.microsoft.com/office/drawing/2014/main" id="{AC8BE119-B10F-FC54-373B-320790081402}"/>
                </a:ext>
              </a:extLst>
            </p:cNvPr>
            <p:cNvSpPr/>
            <p:nvPr/>
          </p:nvSpPr>
          <p:spPr>
            <a:xfrm>
              <a:off x="8675314" y="5048057"/>
              <a:ext cx="129029" cy="129732"/>
            </a:xfrm>
            <a:custGeom>
              <a:avLst/>
              <a:gdLst>
                <a:gd name="connsiteX0" fmla="*/ 123881 w 129029"/>
                <a:gd name="connsiteY0" fmla="*/ 66868 h 129732"/>
                <a:gd name="connsiteX1" fmla="*/ 112451 w 129029"/>
                <a:gd name="connsiteY1" fmla="*/ 56390 h 129732"/>
                <a:gd name="connsiteX2" fmla="*/ 31488 w 129029"/>
                <a:gd name="connsiteY2" fmla="*/ 11623 h 129732"/>
                <a:gd name="connsiteX3" fmla="*/ 1961 w 129029"/>
                <a:gd name="connsiteY3" fmla="*/ 24005 h 129732"/>
                <a:gd name="connsiteX4" fmla="*/ 12438 w 129029"/>
                <a:gd name="connsiteY4" fmla="*/ 59248 h 129732"/>
                <a:gd name="connsiteX5" fmla="*/ 128643 w 129029"/>
                <a:gd name="connsiteY5" fmla="*/ 129733 h 129732"/>
                <a:gd name="connsiteX6" fmla="*/ 123881 w 129029"/>
                <a:gd name="connsiteY6" fmla="*/ 66868 h 1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029" h="129732">
                  <a:moveTo>
                    <a:pt x="123881" y="66868"/>
                  </a:moveTo>
                  <a:cubicBezTo>
                    <a:pt x="123881" y="60200"/>
                    <a:pt x="118166" y="57343"/>
                    <a:pt x="112451" y="56390"/>
                  </a:cubicBezTo>
                  <a:cubicBezTo>
                    <a:pt x="81971" y="47818"/>
                    <a:pt x="56253" y="29720"/>
                    <a:pt x="31488" y="11623"/>
                  </a:cubicBezTo>
                  <a:cubicBezTo>
                    <a:pt x="8628" y="-5522"/>
                    <a:pt x="7676" y="-5522"/>
                    <a:pt x="1961" y="24005"/>
                  </a:cubicBezTo>
                  <a:cubicBezTo>
                    <a:pt x="-897" y="37340"/>
                    <a:pt x="-2802" y="50675"/>
                    <a:pt x="12438" y="59248"/>
                  </a:cubicBezTo>
                  <a:cubicBezTo>
                    <a:pt x="50538" y="81155"/>
                    <a:pt x="85781" y="106873"/>
                    <a:pt x="128643" y="129733"/>
                  </a:cubicBezTo>
                  <a:cubicBezTo>
                    <a:pt x="130548" y="105920"/>
                    <a:pt x="124834" y="86870"/>
                    <a:pt x="123881" y="66868"/>
                  </a:cubicBezTo>
                  <a:close/>
                </a:path>
              </a:pathLst>
            </a:custGeom>
            <a:solidFill>
              <a:srgbClr val="FFFFFF"/>
            </a:solidFill>
            <a:ln w="9525" cap="flat">
              <a:noFill/>
              <a:prstDash val="solid"/>
              <a:miter/>
            </a:ln>
          </p:spPr>
          <p:txBody>
            <a:bodyPr rtlCol="0" anchor="ctr"/>
            <a:lstStyle/>
            <a:p>
              <a:endParaRPr lang="en-US"/>
            </a:p>
          </p:txBody>
        </p:sp>
        <p:sp>
          <p:nvSpPr>
            <p:cNvPr id="19" name="Freeform 251">
              <a:extLst>
                <a:ext uri="{FF2B5EF4-FFF2-40B4-BE49-F238E27FC236}">
                  <a16:creationId xmlns:a16="http://schemas.microsoft.com/office/drawing/2014/main" id="{8877DA8C-A950-2687-2A30-AB98A1468F47}"/>
                </a:ext>
              </a:extLst>
            </p:cNvPr>
            <p:cNvSpPr/>
            <p:nvPr/>
          </p:nvSpPr>
          <p:spPr>
            <a:xfrm>
              <a:off x="7772400" y="4784407"/>
              <a:ext cx="1143952" cy="811066"/>
            </a:xfrm>
            <a:custGeom>
              <a:avLst/>
              <a:gdLst>
                <a:gd name="connsiteX0" fmla="*/ 1011555 w 1143952"/>
                <a:gd name="connsiteY0" fmla="*/ 150495 h 811066"/>
                <a:gd name="connsiteX1" fmla="*/ 945832 w 1143952"/>
                <a:gd name="connsiteY1" fmla="*/ 186690 h 811066"/>
                <a:gd name="connsiteX2" fmla="*/ 913448 w 1143952"/>
                <a:gd name="connsiteY2" fmla="*/ 198120 h 811066"/>
                <a:gd name="connsiteX3" fmla="*/ 862965 w 1143952"/>
                <a:gd name="connsiteY3" fmla="*/ 232410 h 811066"/>
                <a:gd name="connsiteX4" fmla="*/ 701040 w 1143952"/>
                <a:gd name="connsiteY4" fmla="*/ 344805 h 811066"/>
                <a:gd name="connsiteX5" fmla="*/ 273368 w 1143952"/>
                <a:gd name="connsiteY5" fmla="*/ 657225 h 811066"/>
                <a:gd name="connsiteX6" fmla="*/ 237173 w 1143952"/>
                <a:gd name="connsiteY6" fmla="*/ 681990 h 811066"/>
                <a:gd name="connsiteX7" fmla="*/ 110490 w 1143952"/>
                <a:gd name="connsiteY7" fmla="*/ 698182 h 811066"/>
                <a:gd name="connsiteX8" fmla="*/ 0 w 1143952"/>
                <a:gd name="connsiteY8" fmla="*/ 614363 h 811066"/>
                <a:gd name="connsiteX9" fmla="*/ 0 w 1143952"/>
                <a:gd name="connsiteY9" fmla="*/ 614363 h 811066"/>
                <a:gd name="connsiteX10" fmla="*/ 21907 w 1143952"/>
                <a:gd name="connsiteY10" fmla="*/ 646748 h 811066"/>
                <a:gd name="connsiteX11" fmla="*/ 21907 w 1143952"/>
                <a:gd name="connsiteY11" fmla="*/ 646748 h 811066"/>
                <a:gd name="connsiteX12" fmla="*/ 43815 w 1143952"/>
                <a:gd name="connsiteY12" fmla="*/ 679132 h 811066"/>
                <a:gd name="connsiteX13" fmla="*/ 139065 w 1143952"/>
                <a:gd name="connsiteY13" fmla="*/ 799148 h 811066"/>
                <a:gd name="connsiteX14" fmla="*/ 170498 w 1143952"/>
                <a:gd name="connsiteY14" fmla="*/ 802957 h 811066"/>
                <a:gd name="connsiteX15" fmla="*/ 222885 w 1143952"/>
                <a:gd name="connsiteY15" fmla="*/ 761048 h 811066"/>
                <a:gd name="connsiteX16" fmla="*/ 384810 w 1143952"/>
                <a:gd name="connsiteY16" fmla="*/ 638175 h 811066"/>
                <a:gd name="connsiteX17" fmla="*/ 576263 w 1143952"/>
                <a:gd name="connsiteY17" fmla="*/ 494348 h 811066"/>
                <a:gd name="connsiteX18" fmla="*/ 690563 w 1143952"/>
                <a:gd name="connsiteY18" fmla="*/ 407670 h 811066"/>
                <a:gd name="connsiteX19" fmla="*/ 747713 w 1143952"/>
                <a:gd name="connsiteY19" fmla="*/ 363855 h 811066"/>
                <a:gd name="connsiteX20" fmla="*/ 893445 w 1143952"/>
                <a:gd name="connsiteY20" fmla="*/ 242888 h 811066"/>
                <a:gd name="connsiteX21" fmla="*/ 917257 w 1143952"/>
                <a:gd name="connsiteY21" fmla="*/ 240983 h 811066"/>
                <a:gd name="connsiteX22" fmla="*/ 932498 w 1143952"/>
                <a:gd name="connsiteY22" fmla="*/ 251460 h 811066"/>
                <a:gd name="connsiteX23" fmla="*/ 1000125 w 1143952"/>
                <a:gd name="connsiteY23" fmla="*/ 297180 h 811066"/>
                <a:gd name="connsiteX24" fmla="*/ 1038225 w 1143952"/>
                <a:gd name="connsiteY24" fmla="*/ 283845 h 811066"/>
                <a:gd name="connsiteX25" fmla="*/ 1061085 w 1143952"/>
                <a:gd name="connsiteY25" fmla="*/ 223838 h 811066"/>
                <a:gd name="connsiteX26" fmla="*/ 1119188 w 1143952"/>
                <a:gd name="connsiteY26" fmla="*/ 61913 h 811066"/>
                <a:gd name="connsiteX27" fmla="*/ 1126807 w 1143952"/>
                <a:gd name="connsiteY27" fmla="*/ 44768 h 811066"/>
                <a:gd name="connsiteX28" fmla="*/ 1129665 w 1143952"/>
                <a:gd name="connsiteY28" fmla="*/ 37148 h 811066"/>
                <a:gd name="connsiteX29" fmla="*/ 1133475 w 1143952"/>
                <a:gd name="connsiteY29" fmla="*/ 27623 h 811066"/>
                <a:gd name="connsiteX30" fmla="*/ 1137285 w 1143952"/>
                <a:gd name="connsiteY30" fmla="*/ 18098 h 811066"/>
                <a:gd name="connsiteX31" fmla="*/ 1139190 w 1143952"/>
                <a:gd name="connsiteY31" fmla="*/ 12383 h 811066"/>
                <a:gd name="connsiteX32" fmla="*/ 1143952 w 1143952"/>
                <a:gd name="connsiteY32" fmla="*/ 0 h 811066"/>
                <a:gd name="connsiteX33" fmla="*/ 1143952 w 1143952"/>
                <a:gd name="connsiteY33" fmla="*/ 0 h 811066"/>
                <a:gd name="connsiteX34" fmla="*/ 1081088 w 1143952"/>
                <a:gd name="connsiteY34" fmla="*/ 79058 h 811066"/>
                <a:gd name="connsiteX35" fmla="*/ 1011555 w 1143952"/>
                <a:gd name="connsiteY35" fmla="*/ 150495 h 8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3952" h="811066">
                  <a:moveTo>
                    <a:pt x="1011555" y="150495"/>
                  </a:moveTo>
                  <a:cubicBezTo>
                    <a:pt x="991552" y="167640"/>
                    <a:pt x="970598" y="178118"/>
                    <a:pt x="945832" y="186690"/>
                  </a:cubicBezTo>
                  <a:cubicBezTo>
                    <a:pt x="935355" y="190500"/>
                    <a:pt x="923925" y="194310"/>
                    <a:pt x="913448" y="198120"/>
                  </a:cubicBezTo>
                  <a:cubicBezTo>
                    <a:pt x="895350" y="207645"/>
                    <a:pt x="880110" y="220980"/>
                    <a:pt x="862965" y="232410"/>
                  </a:cubicBezTo>
                  <a:cubicBezTo>
                    <a:pt x="844868" y="245745"/>
                    <a:pt x="735330" y="318135"/>
                    <a:pt x="701040" y="344805"/>
                  </a:cubicBezTo>
                  <a:cubicBezTo>
                    <a:pt x="639127" y="393383"/>
                    <a:pt x="287655" y="646748"/>
                    <a:pt x="273368" y="657225"/>
                  </a:cubicBezTo>
                  <a:cubicBezTo>
                    <a:pt x="261938" y="665798"/>
                    <a:pt x="249555" y="675323"/>
                    <a:pt x="237173" y="681990"/>
                  </a:cubicBezTo>
                  <a:cubicBezTo>
                    <a:pt x="199073" y="703898"/>
                    <a:pt x="153352" y="712470"/>
                    <a:pt x="110490" y="698182"/>
                  </a:cubicBezTo>
                  <a:cubicBezTo>
                    <a:pt x="65723" y="682943"/>
                    <a:pt x="30480" y="650557"/>
                    <a:pt x="0" y="614363"/>
                  </a:cubicBezTo>
                  <a:cubicBezTo>
                    <a:pt x="0" y="614363"/>
                    <a:pt x="0" y="614363"/>
                    <a:pt x="0" y="614363"/>
                  </a:cubicBezTo>
                  <a:cubicBezTo>
                    <a:pt x="7620" y="624840"/>
                    <a:pt x="14288" y="636270"/>
                    <a:pt x="21907" y="646748"/>
                  </a:cubicBezTo>
                  <a:cubicBezTo>
                    <a:pt x="21907" y="646748"/>
                    <a:pt x="21907" y="646748"/>
                    <a:pt x="21907" y="646748"/>
                  </a:cubicBezTo>
                  <a:cubicBezTo>
                    <a:pt x="29527" y="657225"/>
                    <a:pt x="36195" y="668655"/>
                    <a:pt x="43815" y="679132"/>
                  </a:cubicBezTo>
                  <a:cubicBezTo>
                    <a:pt x="72390" y="721043"/>
                    <a:pt x="107632" y="759143"/>
                    <a:pt x="139065" y="799148"/>
                  </a:cubicBezTo>
                  <a:cubicBezTo>
                    <a:pt x="151448" y="815340"/>
                    <a:pt x="152400" y="813435"/>
                    <a:pt x="170498" y="802957"/>
                  </a:cubicBezTo>
                  <a:cubicBezTo>
                    <a:pt x="190500" y="791528"/>
                    <a:pt x="204788" y="774382"/>
                    <a:pt x="222885" y="761048"/>
                  </a:cubicBezTo>
                  <a:cubicBezTo>
                    <a:pt x="277177" y="720090"/>
                    <a:pt x="330518" y="679132"/>
                    <a:pt x="384810" y="638175"/>
                  </a:cubicBezTo>
                  <a:cubicBezTo>
                    <a:pt x="448627" y="589598"/>
                    <a:pt x="511493" y="541020"/>
                    <a:pt x="576263" y="494348"/>
                  </a:cubicBezTo>
                  <a:cubicBezTo>
                    <a:pt x="615315" y="465773"/>
                    <a:pt x="651510" y="435293"/>
                    <a:pt x="690563" y="407670"/>
                  </a:cubicBezTo>
                  <a:cubicBezTo>
                    <a:pt x="709613" y="393383"/>
                    <a:pt x="729615" y="379095"/>
                    <a:pt x="747713" y="363855"/>
                  </a:cubicBezTo>
                  <a:cubicBezTo>
                    <a:pt x="796290" y="323850"/>
                    <a:pt x="844868" y="283845"/>
                    <a:pt x="893445" y="242888"/>
                  </a:cubicBezTo>
                  <a:cubicBezTo>
                    <a:pt x="902018" y="236220"/>
                    <a:pt x="908685" y="236220"/>
                    <a:pt x="917257" y="240983"/>
                  </a:cubicBezTo>
                  <a:cubicBezTo>
                    <a:pt x="922973" y="243840"/>
                    <a:pt x="927735" y="247650"/>
                    <a:pt x="932498" y="251460"/>
                  </a:cubicBezTo>
                  <a:cubicBezTo>
                    <a:pt x="954405" y="267653"/>
                    <a:pt x="975360" y="283845"/>
                    <a:pt x="1000125" y="297180"/>
                  </a:cubicBezTo>
                  <a:cubicBezTo>
                    <a:pt x="1022032" y="308610"/>
                    <a:pt x="1029652" y="306705"/>
                    <a:pt x="1038225" y="283845"/>
                  </a:cubicBezTo>
                  <a:cubicBezTo>
                    <a:pt x="1045845" y="263843"/>
                    <a:pt x="1053465" y="243840"/>
                    <a:pt x="1061085" y="223838"/>
                  </a:cubicBezTo>
                  <a:cubicBezTo>
                    <a:pt x="1081088" y="170498"/>
                    <a:pt x="1096327" y="114300"/>
                    <a:pt x="1119188" y="61913"/>
                  </a:cubicBezTo>
                  <a:cubicBezTo>
                    <a:pt x="1122045" y="56198"/>
                    <a:pt x="1123950" y="50483"/>
                    <a:pt x="1126807" y="44768"/>
                  </a:cubicBezTo>
                  <a:cubicBezTo>
                    <a:pt x="1127760" y="41910"/>
                    <a:pt x="1128713" y="40005"/>
                    <a:pt x="1129665" y="37148"/>
                  </a:cubicBezTo>
                  <a:cubicBezTo>
                    <a:pt x="1130618" y="34290"/>
                    <a:pt x="1132523" y="30480"/>
                    <a:pt x="1133475" y="27623"/>
                  </a:cubicBezTo>
                  <a:cubicBezTo>
                    <a:pt x="1134427" y="24765"/>
                    <a:pt x="1136332" y="20955"/>
                    <a:pt x="1137285" y="18098"/>
                  </a:cubicBezTo>
                  <a:cubicBezTo>
                    <a:pt x="1138238" y="16193"/>
                    <a:pt x="1139190" y="14288"/>
                    <a:pt x="1139190" y="12383"/>
                  </a:cubicBezTo>
                  <a:cubicBezTo>
                    <a:pt x="1141095" y="8573"/>
                    <a:pt x="1142048" y="3810"/>
                    <a:pt x="1143952" y="0"/>
                  </a:cubicBezTo>
                  <a:cubicBezTo>
                    <a:pt x="1143952" y="0"/>
                    <a:pt x="1143952" y="0"/>
                    <a:pt x="1143952" y="0"/>
                  </a:cubicBezTo>
                  <a:cubicBezTo>
                    <a:pt x="1123950" y="26670"/>
                    <a:pt x="1102995" y="53340"/>
                    <a:pt x="1081088" y="79058"/>
                  </a:cubicBezTo>
                  <a:cubicBezTo>
                    <a:pt x="1059180" y="103823"/>
                    <a:pt x="1037273" y="129540"/>
                    <a:pt x="1011555" y="150495"/>
                  </a:cubicBezTo>
                  <a:close/>
                </a:path>
              </a:pathLst>
            </a:custGeom>
            <a:solidFill>
              <a:srgbClr val="FFFFFF"/>
            </a:solidFill>
            <a:ln w="9525" cap="flat">
              <a:noFill/>
              <a:prstDash val="solid"/>
              <a:miter/>
            </a:ln>
          </p:spPr>
          <p:txBody>
            <a:bodyPr rtlCol="0" anchor="ctr"/>
            <a:lstStyle/>
            <a:p>
              <a:endParaRPr lang="en-US"/>
            </a:p>
          </p:txBody>
        </p:sp>
        <p:sp>
          <p:nvSpPr>
            <p:cNvPr id="20" name="Freeform 252">
              <a:extLst>
                <a:ext uri="{FF2B5EF4-FFF2-40B4-BE49-F238E27FC236}">
                  <a16:creationId xmlns:a16="http://schemas.microsoft.com/office/drawing/2014/main" id="{F6A90836-3927-3454-97BA-78F3FD6A524A}"/>
                </a:ext>
              </a:extLst>
            </p:cNvPr>
            <p:cNvSpPr/>
            <p:nvPr/>
          </p:nvSpPr>
          <p:spPr>
            <a:xfrm>
              <a:off x="8385115" y="4449467"/>
              <a:ext cx="172503" cy="168594"/>
            </a:xfrm>
            <a:custGeom>
              <a:avLst/>
              <a:gdLst>
                <a:gd name="connsiteX0" fmla="*/ 88324 w 172503"/>
                <a:gd name="connsiteY0" fmla="*/ 168252 h 168594"/>
                <a:gd name="connsiteX1" fmla="*/ 168334 w 172503"/>
                <a:gd name="connsiteY1" fmla="*/ 109198 h 168594"/>
                <a:gd name="connsiteX2" fmla="*/ 142617 w 172503"/>
                <a:gd name="connsiteY2" fmla="*/ 19663 h 168594"/>
                <a:gd name="connsiteX3" fmla="*/ 25459 w 172503"/>
                <a:gd name="connsiteY3" fmla="*/ 26330 h 168594"/>
                <a:gd name="connsiteX4" fmla="*/ 19745 w 172503"/>
                <a:gd name="connsiteY4" fmla="*/ 136820 h 168594"/>
                <a:gd name="connsiteX5" fmla="*/ 88324 w 172503"/>
                <a:gd name="connsiteY5" fmla="*/ 168252 h 16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03" h="168594">
                  <a:moveTo>
                    <a:pt x="88324" y="168252"/>
                  </a:moveTo>
                  <a:cubicBezTo>
                    <a:pt x="129282" y="172063"/>
                    <a:pt x="155952" y="143488"/>
                    <a:pt x="168334" y="109198"/>
                  </a:cubicBezTo>
                  <a:cubicBezTo>
                    <a:pt x="178812" y="80623"/>
                    <a:pt x="169287" y="39665"/>
                    <a:pt x="142617" y="19663"/>
                  </a:cubicBezTo>
                  <a:cubicBezTo>
                    <a:pt x="116899" y="613"/>
                    <a:pt x="61654" y="-15580"/>
                    <a:pt x="25459" y="26330"/>
                  </a:cubicBezTo>
                  <a:cubicBezTo>
                    <a:pt x="-1211" y="59668"/>
                    <a:pt x="-12641" y="98720"/>
                    <a:pt x="19745" y="136820"/>
                  </a:cubicBezTo>
                  <a:cubicBezTo>
                    <a:pt x="36889" y="156823"/>
                    <a:pt x="59749" y="169205"/>
                    <a:pt x="88324" y="168252"/>
                  </a:cubicBezTo>
                  <a:close/>
                </a:path>
              </a:pathLst>
            </a:custGeom>
            <a:solidFill>
              <a:srgbClr val="FFFFFF"/>
            </a:solidFill>
            <a:ln w="9525" cap="flat">
              <a:noFill/>
              <a:prstDash val="solid"/>
              <a:miter/>
            </a:ln>
          </p:spPr>
          <p:txBody>
            <a:bodyPr rtlCol="0" anchor="ctr"/>
            <a:lstStyle/>
            <a:p>
              <a:endParaRPr lang="en-US"/>
            </a:p>
          </p:txBody>
        </p:sp>
        <p:sp>
          <p:nvSpPr>
            <p:cNvPr id="21" name="Freeform 253">
              <a:extLst>
                <a:ext uri="{FF2B5EF4-FFF2-40B4-BE49-F238E27FC236}">
                  <a16:creationId xmlns:a16="http://schemas.microsoft.com/office/drawing/2014/main" id="{697705D0-1364-2396-58A3-AC09B3C9479B}"/>
                </a:ext>
              </a:extLst>
            </p:cNvPr>
            <p:cNvSpPr/>
            <p:nvPr/>
          </p:nvSpPr>
          <p:spPr>
            <a:xfrm>
              <a:off x="8185766" y="4615833"/>
              <a:ext cx="458370" cy="495722"/>
            </a:xfrm>
            <a:custGeom>
              <a:avLst/>
              <a:gdLst>
                <a:gd name="connsiteX0" fmla="*/ 171469 w 458370"/>
                <a:gd name="connsiteY0" fmla="*/ 318117 h 495722"/>
                <a:gd name="connsiteX1" fmla="*/ 180041 w 458370"/>
                <a:gd name="connsiteY1" fmla="*/ 343835 h 495722"/>
                <a:gd name="connsiteX2" fmla="*/ 120986 w 458370"/>
                <a:gd name="connsiteY2" fmla="*/ 413367 h 495722"/>
                <a:gd name="connsiteX3" fmla="*/ 88601 w 458370"/>
                <a:gd name="connsiteY3" fmla="*/ 457182 h 495722"/>
                <a:gd name="connsiteX4" fmla="*/ 98126 w 458370"/>
                <a:gd name="connsiteY4" fmla="*/ 485757 h 495722"/>
                <a:gd name="connsiteX5" fmla="*/ 135273 w 458370"/>
                <a:gd name="connsiteY5" fmla="*/ 495282 h 495722"/>
                <a:gd name="connsiteX6" fmla="*/ 177183 w 458370"/>
                <a:gd name="connsiteY6" fmla="*/ 472422 h 495722"/>
                <a:gd name="connsiteX7" fmla="*/ 282911 w 458370"/>
                <a:gd name="connsiteY7" fmla="*/ 319069 h 495722"/>
                <a:gd name="connsiteX8" fmla="*/ 277196 w 458370"/>
                <a:gd name="connsiteY8" fmla="*/ 285732 h 495722"/>
                <a:gd name="connsiteX9" fmla="*/ 239096 w 458370"/>
                <a:gd name="connsiteY9" fmla="*/ 260967 h 495722"/>
                <a:gd name="connsiteX10" fmla="*/ 140036 w 458370"/>
                <a:gd name="connsiteY10" fmla="*/ 208579 h 495722"/>
                <a:gd name="connsiteX11" fmla="*/ 131463 w 458370"/>
                <a:gd name="connsiteY11" fmla="*/ 196197 h 495722"/>
                <a:gd name="connsiteX12" fmla="*/ 142894 w 458370"/>
                <a:gd name="connsiteY12" fmla="*/ 189529 h 495722"/>
                <a:gd name="connsiteX13" fmla="*/ 173373 w 458370"/>
                <a:gd name="connsiteY13" fmla="*/ 177147 h 495722"/>
                <a:gd name="connsiteX14" fmla="*/ 222903 w 458370"/>
                <a:gd name="connsiteY14" fmla="*/ 132379 h 495722"/>
                <a:gd name="connsiteX15" fmla="*/ 222903 w 458370"/>
                <a:gd name="connsiteY15" fmla="*/ 99042 h 495722"/>
                <a:gd name="connsiteX16" fmla="*/ 218141 w 458370"/>
                <a:gd name="connsiteY16" fmla="*/ 94279 h 495722"/>
                <a:gd name="connsiteX17" fmla="*/ 219094 w 458370"/>
                <a:gd name="connsiteY17" fmla="*/ 80944 h 495722"/>
                <a:gd name="connsiteX18" fmla="*/ 230523 w 458370"/>
                <a:gd name="connsiteY18" fmla="*/ 80944 h 495722"/>
                <a:gd name="connsiteX19" fmla="*/ 321011 w 458370"/>
                <a:gd name="connsiteY19" fmla="*/ 138094 h 495722"/>
                <a:gd name="connsiteX20" fmla="*/ 341013 w 458370"/>
                <a:gd name="connsiteY20" fmla="*/ 136189 h 495722"/>
                <a:gd name="connsiteX21" fmla="*/ 442931 w 458370"/>
                <a:gd name="connsiteY21" fmla="*/ 69514 h 495722"/>
                <a:gd name="connsiteX22" fmla="*/ 456266 w 458370"/>
                <a:gd name="connsiteY22" fmla="*/ 39987 h 495722"/>
                <a:gd name="connsiteX23" fmla="*/ 423881 w 458370"/>
                <a:gd name="connsiteY23" fmla="*/ 36177 h 495722"/>
                <a:gd name="connsiteX24" fmla="*/ 345776 w 458370"/>
                <a:gd name="connsiteY24" fmla="*/ 71419 h 495722"/>
                <a:gd name="connsiteX25" fmla="*/ 312438 w 458370"/>
                <a:gd name="connsiteY25" fmla="*/ 70467 h 495722"/>
                <a:gd name="connsiteX26" fmla="*/ 245763 w 458370"/>
                <a:gd name="connsiteY26" fmla="*/ 13317 h 495722"/>
                <a:gd name="connsiteX27" fmla="*/ 205758 w 458370"/>
                <a:gd name="connsiteY27" fmla="*/ 2839 h 495722"/>
                <a:gd name="connsiteX28" fmla="*/ 95269 w 458370"/>
                <a:gd name="connsiteY28" fmla="*/ 71419 h 495722"/>
                <a:gd name="connsiteX29" fmla="*/ 14306 w 458370"/>
                <a:gd name="connsiteY29" fmla="*/ 159049 h 495722"/>
                <a:gd name="connsiteX30" fmla="*/ 21926 w 458370"/>
                <a:gd name="connsiteY30" fmla="*/ 255252 h 495722"/>
                <a:gd name="connsiteX31" fmla="*/ 109556 w 458370"/>
                <a:gd name="connsiteY31" fmla="*/ 305735 h 495722"/>
                <a:gd name="connsiteX32" fmla="*/ 171469 w 458370"/>
                <a:gd name="connsiteY32" fmla="*/ 318117 h 49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8370" h="495722">
                  <a:moveTo>
                    <a:pt x="171469" y="318117"/>
                  </a:moveTo>
                  <a:cubicBezTo>
                    <a:pt x="190519" y="322879"/>
                    <a:pt x="192423" y="328594"/>
                    <a:pt x="180041" y="343835"/>
                  </a:cubicBezTo>
                  <a:cubicBezTo>
                    <a:pt x="160991" y="367647"/>
                    <a:pt x="140988" y="390507"/>
                    <a:pt x="120986" y="413367"/>
                  </a:cubicBezTo>
                  <a:cubicBezTo>
                    <a:pt x="108603" y="427654"/>
                    <a:pt x="97173" y="441942"/>
                    <a:pt x="88601" y="457182"/>
                  </a:cubicBezTo>
                  <a:cubicBezTo>
                    <a:pt x="80028" y="472422"/>
                    <a:pt x="82886" y="477185"/>
                    <a:pt x="98126" y="485757"/>
                  </a:cubicBezTo>
                  <a:cubicBezTo>
                    <a:pt x="108603" y="491472"/>
                    <a:pt x="120033" y="494329"/>
                    <a:pt x="135273" y="495282"/>
                  </a:cubicBezTo>
                  <a:cubicBezTo>
                    <a:pt x="152419" y="498139"/>
                    <a:pt x="165753" y="486710"/>
                    <a:pt x="177183" y="472422"/>
                  </a:cubicBezTo>
                  <a:cubicBezTo>
                    <a:pt x="215283" y="422892"/>
                    <a:pt x="254336" y="375267"/>
                    <a:pt x="282911" y="319069"/>
                  </a:cubicBezTo>
                  <a:cubicBezTo>
                    <a:pt x="290531" y="303829"/>
                    <a:pt x="290531" y="296210"/>
                    <a:pt x="277196" y="285732"/>
                  </a:cubicBezTo>
                  <a:cubicBezTo>
                    <a:pt x="265766" y="276207"/>
                    <a:pt x="252431" y="267635"/>
                    <a:pt x="239096" y="260967"/>
                  </a:cubicBezTo>
                  <a:cubicBezTo>
                    <a:pt x="205758" y="243822"/>
                    <a:pt x="175278" y="221914"/>
                    <a:pt x="140036" y="208579"/>
                  </a:cubicBezTo>
                  <a:cubicBezTo>
                    <a:pt x="135273" y="206674"/>
                    <a:pt x="129558" y="202864"/>
                    <a:pt x="131463" y="196197"/>
                  </a:cubicBezTo>
                  <a:cubicBezTo>
                    <a:pt x="133369" y="191435"/>
                    <a:pt x="138131" y="187624"/>
                    <a:pt x="142894" y="189529"/>
                  </a:cubicBezTo>
                  <a:cubicBezTo>
                    <a:pt x="157181" y="195244"/>
                    <a:pt x="164801" y="184767"/>
                    <a:pt x="173373" y="177147"/>
                  </a:cubicBezTo>
                  <a:cubicBezTo>
                    <a:pt x="190519" y="161907"/>
                    <a:pt x="206711" y="147619"/>
                    <a:pt x="222903" y="132379"/>
                  </a:cubicBezTo>
                  <a:cubicBezTo>
                    <a:pt x="240048" y="116187"/>
                    <a:pt x="240048" y="116187"/>
                    <a:pt x="222903" y="99042"/>
                  </a:cubicBezTo>
                  <a:cubicBezTo>
                    <a:pt x="220998" y="97137"/>
                    <a:pt x="219094" y="96184"/>
                    <a:pt x="218141" y="94279"/>
                  </a:cubicBezTo>
                  <a:cubicBezTo>
                    <a:pt x="215283" y="89517"/>
                    <a:pt x="215283" y="84754"/>
                    <a:pt x="219094" y="80944"/>
                  </a:cubicBezTo>
                  <a:cubicBezTo>
                    <a:pt x="222903" y="78087"/>
                    <a:pt x="226713" y="79039"/>
                    <a:pt x="230523" y="80944"/>
                  </a:cubicBezTo>
                  <a:cubicBezTo>
                    <a:pt x="257194" y="119997"/>
                    <a:pt x="301008" y="127617"/>
                    <a:pt x="321011" y="138094"/>
                  </a:cubicBezTo>
                  <a:cubicBezTo>
                    <a:pt x="327678" y="141904"/>
                    <a:pt x="334346" y="139999"/>
                    <a:pt x="341013" y="136189"/>
                  </a:cubicBezTo>
                  <a:cubicBezTo>
                    <a:pt x="376256" y="115234"/>
                    <a:pt x="410546" y="94279"/>
                    <a:pt x="442931" y="69514"/>
                  </a:cubicBezTo>
                  <a:cubicBezTo>
                    <a:pt x="458171" y="58084"/>
                    <a:pt x="461028" y="49512"/>
                    <a:pt x="456266" y="39987"/>
                  </a:cubicBezTo>
                  <a:cubicBezTo>
                    <a:pt x="451503" y="31414"/>
                    <a:pt x="441978" y="29509"/>
                    <a:pt x="423881" y="36177"/>
                  </a:cubicBezTo>
                  <a:cubicBezTo>
                    <a:pt x="397211" y="45702"/>
                    <a:pt x="370541" y="57132"/>
                    <a:pt x="345776" y="71419"/>
                  </a:cubicBezTo>
                  <a:cubicBezTo>
                    <a:pt x="334346" y="78087"/>
                    <a:pt x="323869" y="78087"/>
                    <a:pt x="312438" y="70467"/>
                  </a:cubicBezTo>
                  <a:cubicBezTo>
                    <a:pt x="286721" y="55227"/>
                    <a:pt x="266719" y="34272"/>
                    <a:pt x="245763" y="13317"/>
                  </a:cubicBezTo>
                  <a:cubicBezTo>
                    <a:pt x="234333" y="1887"/>
                    <a:pt x="222903" y="-3828"/>
                    <a:pt x="205758" y="2839"/>
                  </a:cubicBezTo>
                  <a:cubicBezTo>
                    <a:pt x="163848" y="17127"/>
                    <a:pt x="127653" y="41892"/>
                    <a:pt x="95269" y="71419"/>
                  </a:cubicBezTo>
                  <a:cubicBezTo>
                    <a:pt x="65741" y="98089"/>
                    <a:pt x="35261" y="124759"/>
                    <a:pt x="14306" y="159049"/>
                  </a:cubicBezTo>
                  <a:cubicBezTo>
                    <a:pt x="-7602" y="193339"/>
                    <a:pt x="-3792" y="224772"/>
                    <a:pt x="21926" y="255252"/>
                  </a:cubicBezTo>
                  <a:cubicBezTo>
                    <a:pt x="44786" y="282874"/>
                    <a:pt x="75266" y="298114"/>
                    <a:pt x="109556" y="305735"/>
                  </a:cubicBezTo>
                  <a:cubicBezTo>
                    <a:pt x="129558" y="308592"/>
                    <a:pt x="150513" y="312402"/>
                    <a:pt x="171469" y="318117"/>
                  </a:cubicBezTo>
                  <a:close/>
                </a:path>
              </a:pathLst>
            </a:custGeom>
            <a:solidFill>
              <a:srgbClr val="FFFFFF"/>
            </a:solidFill>
            <a:ln w="9525" cap="flat">
              <a:noFill/>
              <a:prstDash val="solid"/>
              <a:miter/>
            </a:ln>
          </p:spPr>
          <p:txBody>
            <a:bodyPr rtlCol="0" anchor="ctr"/>
            <a:lstStyle/>
            <a:p>
              <a:endParaRPr lang="en-US"/>
            </a:p>
          </p:txBody>
        </p:sp>
        <p:sp>
          <p:nvSpPr>
            <p:cNvPr id="22" name="Freeform 254">
              <a:extLst>
                <a:ext uri="{FF2B5EF4-FFF2-40B4-BE49-F238E27FC236}">
                  <a16:creationId xmlns:a16="http://schemas.microsoft.com/office/drawing/2014/main" id="{8AC7F0A6-C8BD-9C38-DE6F-AE5C25C18CA9}"/>
                </a:ext>
              </a:extLst>
            </p:cNvPr>
            <p:cNvSpPr/>
            <p:nvPr/>
          </p:nvSpPr>
          <p:spPr>
            <a:xfrm>
              <a:off x="7651068" y="4433005"/>
              <a:ext cx="1338995" cy="1272230"/>
            </a:xfrm>
            <a:custGeom>
              <a:avLst/>
              <a:gdLst>
                <a:gd name="connsiteX0" fmla="*/ 59419 w 1338995"/>
                <a:gd name="connsiteY0" fmla="*/ 1050537 h 1272230"/>
                <a:gd name="connsiteX1" fmla="*/ 202294 w 1338995"/>
                <a:gd name="connsiteY1" fmla="*/ 1223892 h 1272230"/>
                <a:gd name="connsiteX2" fmla="*/ 257539 w 1338995"/>
                <a:gd name="connsiteY2" fmla="*/ 1268659 h 1272230"/>
                <a:gd name="connsiteX3" fmla="*/ 279447 w 1338995"/>
                <a:gd name="connsiteY3" fmla="*/ 1268659 h 1272230"/>
                <a:gd name="connsiteX4" fmla="*/ 327072 w 1338995"/>
                <a:gd name="connsiteY4" fmla="*/ 1236274 h 1272230"/>
                <a:gd name="connsiteX5" fmla="*/ 469947 w 1338995"/>
                <a:gd name="connsiteY5" fmla="*/ 1120069 h 1272230"/>
                <a:gd name="connsiteX6" fmla="*/ 637587 w 1338995"/>
                <a:gd name="connsiteY6" fmla="*/ 981004 h 1272230"/>
                <a:gd name="connsiteX7" fmla="*/ 903334 w 1338995"/>
                <a:gd name="connsiteY7" fmla="*/ 769549 h 1272230"/>
                <a:gd name="connsiteX8" fmla="*/ 993822 w 1338995"/>
                <a:gd name="connsiteY8" fmla="*/ 702874 h 1272230"/>
                <a:gd name="connsiteX9" fmla="*/ 1044304 w 1338995"/>
                <a:gd name="connsiteY9" fmla="*/ 700017 h 1272230"/>
                <a:gd name="connsiteX10" fmla="*/ 1159557 w 1338995"/>
                <a:gd name="connsiteY10" fmla="*/ 772407 h 1272230"/>
                <a:gd name="connsiteX11" fmla="*/ 1178607 w 1338995"/>
                <a:gd name="connsiteY11" fmla="*/ 770502 h 1272230"/>
                <a:gd name="connsiteX12" fmla="*/ 1189084 w 1338995"/>
                <a:gd name="connsiteY12" fmla="*/ 754309 h 1272230"/>
                <a:gd name="connsiteX13" fmla="*/ 1211944 w 1338995"/>
                <a:gd name="connsiteY13" fmla="*/ 699064 h 1272230"/>
                <a:gd name="connsiteX14" fmla="*/ 1310052 w 1338995"/>
                <a:gd name="connsiteY14" fmla="*/ 457129 h 1272230"/>
                <a:gd name="connsiteX15" fmla="*/ 1336722 w 1338995"/>
                <a:gd name="connsiteY15" fmla="*/ 306634 h 1272230"/>
                <a:gd name="connsiteX16" fmla="*/ 1327197 w 1338995"/>
                <a:gd name="connsiteY16" fmla="*/ 250437 h 1272230"/>
                <a:gd name="connsiteX17" fmla="*/ 1298622 w 1338995"/>
                <a:gd name="connsiteY17" fmla="*/ 223767 h 1272230"/>
                <a:gd name="connsiteX18" fmla="*/ 1031922 w 1338995"/>
                <a:gd name="connsiteY18" fmla="*/ 217099 h 1272230"/>
                <a:gd name="connsiteX19" fmla="*/ 1006204 w 1338995"/>
                <a:gd name="connsiteY19" fmla="*/ 211384 h 1272230"/>
                <a:gd name="connsiteX20" fmla="*/ 964294 w 1338995"/>
                <a:gd name="connsiteY20" fmla="*/ 199954 h 1272230"/>
                <a:gd name="connsiteX21" fmla="*/ 903334 w 1338995"/>
                <a:gd name="connsiteY21" fmla="*/ 204717 h 1272230"/>
                <a:gd name="connsiteX22" fmla="*/ 871902 w 1338995"/>
                <a:gd name="connsiteY22" fmla="*/ 203764 h 1272230"/>
                <a:gd name="connsiteX23" fmla="*/ 842374 w 1338995"/>
                <a:gd name="connsiteY23" fmla="*/ 210432 h 1272230"/>
                <a:gd name="connsiteX24" fmla="*/ 816657 w 1338995"/>
                <a:gd name="connsiteY24" fmla="*/ 204717 h 1272230"/>
                <a:gd name="connsiteX25" fmla="*/ 857614 w 1338995"/>
                <a:gd name="connsiteY25" fmla="*/ 195192 h 1272230"/>
                <a:gd name="connsiteX26" fmla="*/ 922384 w 1338995"/>
                <a:gd name="connsiteY26" fmla="*/ 97084 h 1272230"/>
                <a:gd name="connsiteX27" fmla="*/ 845232 w 1338995"/>
                <a:gd name="connsiteY27" fmla="*/ 3739 h 1272230"/>
                <a:gd name="connsiteX28" fmla="*/ 777604 w 1338995"/>
                <a:gd name="connsiteY28" fmla="*/ 8502 h 1272230"/>
                <a:gd name="connsiteX29" fmla="*/ 732837 w 1338995"/>
                <a:gd name="connsiteY29" fmla="*/ 158997 h 1272230"/>
                <a:gd name="connsiteX30" fmla="*/ 729979 w 1338995"/>
                <a:gd name="connsiteY30" fmla="*/ 172332 h 1272230"/>
                <a:gd name="connsiteX31" fmla="*/ 716644 w 1338995"/>
                <a:gd name="connsiteY31" fmla="*/ 177094 h 1272230"/>
                <a:gd name="connsiteX32" fmla="*/ 613774 w 1338995"/>
                <a:gd name="connsiteY32" fmla="*/ 241864 h 1272230"/>
                <a:gd name="connsiteX33" fmla="*/ 528049 w 1338995"/>
                <a:gd name="connsiteY33" fmla="*/ 332352 h 1272230"/>
                <a:gd name="connsiteX34" fmla="*/ 516619 w 1338995"/>
                <a:gd name="connsiteY34" fmla="*/ 409504 h 1272230"/>
                <a:gd name="connsiteX35" fmla="*/ 587104 w 1338995"/>
                <a:gd name="connsiteY35" fmla="*/ 486657 h 1272230"/>
                <a:gd name="connsiteX36" fmla="*/ 608059 w 1338995"/>
                <a:gd name="connsiteY36" fmla="*/ 499992 h 1272230"/>
                <a:gd name="connsiteX37" fmla="*/ 579484 w 1338995"/>
                <a:gd name="connsiteY37" fmla="*/ 520947 h 1272230"/>
                <a:gd name="connsiteX38" fmla="*/ 127999 w 1338995"/>
                <a:gd name="connsiteY38" fmla="*/ 785742 h 1272230"/>
                <a:gd name="connsiteX39" fmla="*/ 53704 w 1338995"/>
                <a:gd name="connsiteY39" fmla="*/ 822889 h 1272230"/>
                <a:gd name="connsiteX40" fmla="*/ 36559 w 1338995"/>
                <a:gd name="connsiteY40" fmla="*/ 839082 h 1272230"/>
                <a:gd name="connsiteX41" fmla="*/ 4174 w 1338995"/>
                <a:gd name="connsiteY41" fmla="*/ 916234 h 1272230"/>
                <a:gd name="connsiteX42" fmla="*/ 5127 w 1338995"/>
                <a:gd name="connsiteY42" fmla="*/ 955287 h 1272230"/>
                <a:gd name="connsiteX43" fmla="*/ 59419 w 1338995"/>
                <a:gd name="connsiteY43" fmla="*/ 1050537 h 1272230"/>
                <a:gd name="connsiteX44" fmla="*/ 976677 w 1338995"/>
                <a:gd name="connsiteY44" fmla="*/ 700017 h 1272230"/>
                <a:gd name="connsiteX45" fmla="*/ 806179 w 1338995"/>
                <a:gd name="connsiteY45" fmla="*/ 822889 h 1272230"/>
                <a:gd name="connsiteX46" fmla="*/ 618537 w 1338995"/>
                <a:gd name="connsiteY46" fmla="*/ 979099 h 1272230"/>
                <a:gd name="connsiteX47" fmla="*/ 358504 w 1338995"/>
                <a:gd name="connsiteY47" fmla="*/ 1190555 h 1272230"/>
                <a:gd name="connsiteX48" fmla="*/ 314689 w 1338995"/>
                <a:gd name="connsiteY48" fmla="*/ 1227702 h 1272230"/>
                <a:gd name="connsiteX49" fmla="*/ 288019 w 1338995"/>
                <a:gd name="connsiteY49" fmla="*/ 1242942 h 1272230"/>
                <a:gd name="connsiteX50" fmla="*/ 286114 w 1338995"/>
                <a:gd name="connsiteY50" fmla="*/ 1189602 h 1272230"/>
                <a:gd name="connsiteX51" fmla="*/ 296592 w 1338995"/>
                <a:gd name="connsiteY51" fmla="*/ 1172457 h 1272230"/>
                <a:gd name="connsiteX52" fmla="*/ 589962 w 1338995"/>
                <a:gd name="connsiteY52" fmla="*/ 945762 h 1272230"/>
                <a:gd name="connsiteX53" fmla="*/ 758554 w 1338995"/>
                <a:gd name="connsiteY53" fmla="*/ 819079 h 1272230"/>
                <a:gd name="connsiteX54" fmla="*/ 991917 w 1338995"/>
                <a:gd name="connsiteY54" fmla="*/ 631437 h 1272230"/>
                <a:gd name="connsiteX55" fmla="*/ 1013824 w 1338995"/>
                <a:gd name="connsiteY55" fmla="*/ 618102 h 1272230"/>
                <a:gd name="connsiteX56" fmla="*/ 976677 w 1338995"/>
                <a:gd name="connsiteY56" fmla="*/ 700017 h 1272230"/>
                <a:gd name="connsiteX57" fmla="*/ 1152889 w 1338995"/>
                <a:gd name="connsiteY57" fmla="*/ 744784 h 1272230"/>
                <a:gd name="connsiteX58" fmla="*/ 1036684 w 1338995"/>
                <a:gd name="connsiteY58" fmla="*/ 674299 h 1272230"/>
                <a:gd name="connsiteX59" fmla="*/ 1026207 w 1338995"/>
                <a:gd name="connsiteY59" fmla="*/ 639057 h 1272230"/>
                <a:gd name="connsiteX60" fmla="*/ 1055734 w 1338995"/>
                <a:gd name="connsiteY60" fmla="*/ 626674 h 1272230"/>
                <a:gd name="connsiteX61" fmla="*/ 1136697 w 1338995"/>
                <a:gd name="connsiteY61" fmla="*/ 671442 h 1272230"/>
                <a:gd name="connsiteX62" fmla="*/ 1148127 w 1338995"/>
                <a:gd name="connsiteY62" fmla="*/ 681919 h 1272230"/>
                <a:gd name="connsiteX63" fmla="*/ 1152889 w 1338995"/>
                <a:gd name="connsiteY63" fmla="*/ 744784 h 1272230"/>
                <a:gd name="connsiteX64" fmla="*/ 1322434 w 1338995"/>
                <a:gd name="connsiteY64" fmla="*/ 363784 h 1272230"/>
                <a:gd name="connsiteX65" fmla="*/ 1242424 w 1338995"/>
                <a:gd name="connsiteY65" fmla="*/ 583812 h 1272230"/>
                <a:gd name="connsiteX66" fmla="*/ 1183369 w 1338995"/>
                <a:gd name="connsiteY66" fmla="*/ 727639 h 1272230"/>
                <a:gd name="connsiteX67" fmla="*/ 1172892 w 1338995"/>
                <a:gd name="connsiteY67" fmla="*/ 737164 h 1272230"/>
                <a:gd name="connsiteX68" fmla="*/ 1170987 w 1338995"/>
                <a:gd name="connsiteY68" fmla="*/ 649534 h 1272230"/>
                <a:gd name="connsiteX69" fmla="*/ 1270047 w 1338995"/>
                <a:gd name="connsiteY69" fmla="*/ 379977 h 1272230"/>
                <a:gd name="connsiteX70" fmla="*/ 1313862 w 1338995"/>
                <a:gd name="connsiteY70" fmla="*/ 260914 h 1272230"/>
                <a:gd name="connsiteX71" fmla="*/ 1322434 w 1338995"/>
                <a:gd name="connsiteY71" fmla="*/ 363784 h 1272230"/>
                <a:gd name="connsiteX72" fmla="*/ 865234 w 1338995"/>
                <a:gd name="connsiteY72" fmla="*/ 221862 h 1272230"/>
                <a:gd name="connsiteX73" fmla="*/ 901429 w 1338995"/>
                <a:gd name="connsiteY73" fmla="*/ 220909 h 1272230"/>
                <a:gd name="connsiteX74" fmla="*/ 869044 w 1338995"/>
                <a:gd name="connsiteY74" fmla="*/ 238054 h 1272230"/>
                <a:gd name="connsiteX75" fmla="*/ 859519 w 1338995"/>
                <a:gd name="connsiteY75" fmla="*/ 230434 h 1272230"/>
                <a:gd name="connsiteX76" fmla="*/ 865234 w 1338995"/>
                <a:gd name="connsiteY76" fmla="*/ 221862 h 1272230"/>
                <a:gd name="connsiteX77" fmla="*/ 759507 w 1338995"/>
                <a:gd name="connsiteY77" fmla="*/ 41839 h 1272230"/>
                <a:gd name="connsiteX78" fmla="*/ 876664 w 1338995"/>
                <a:gd name="connsiteY78" fmla="*/ 35172 h 1272230"/>
                <a:gd name="connsiteX79" fmla="*/ 902382 w 1338995"/>
                <a:gd name="connsiteY79" fmla="*/ 124707 h 1272230"/>
                <a:gd name="connsiteX80" fmla="*/ 822372 w 1338995"/>
                <a:gd name="connsiteY80" fmla="*/ 183762 h 1272230"/>
                <a:gd name="connsiteX81" fmla="*/ 753792 w 1338995"/>
                <a:gd name="connsiteY81" fmla="*/ 152329 h 1272230"/>
                <a:gd name="connsiteX82" fmla="*/ 759507 w 1338995"/>
                <a:gd name="connsiteY82" fmla="*/ 41839 h 1272230"/>
                <a:gd name="connsiteX83" fmla="*/ 555672 w 1338995"/>
                <a:gd name="connsiteY83" fmla="*/ 437127 h 1272230"/>
                <a:gd name="connsiteX84" fmla="*/ 548052 w 1338995"/>
                <a:gd name="connsiteY84" fmla="*/ 340924 h 1272230"/>
                <a:gd name="connsiteX85" fmla="*/ 629014 w 1338995"/>
                <a:gd name="connsiteY85" fmla="*/ 253294 h 1272230"/>
                <a:gd name="connsiteX86" fmla="*/ 739504 w 1338995"/>
                <a:gd name="connsiteY86" fmla="*/ 184714 h 1272230"/>
                <a:gd name="connsiteX87" fmla="*/ 779509 w 1338995"/>
                <a:gd name="connsiteY87" fmla="*/ 195192 h 1272230"/>
                <a:gd name="connsiteX88" fmla="*/ 846184 w 1338995"/>
                <a:gd name="connsiteY88" fmla="*/ 252342 h 1272230"/>
                <a:gd name="connsiteX89" fmla="*/ 879522 w 1338995"/>
                <a:gd name="connsiteY89" fmla="*/ 253294 h 1272230"/>
                <a:gd name="connsiteX90" fmla="*/ 957627 w 1338995"/>
                <a:gd name="connsiteY90" fmla="*/ 218052 h 1272230"/>
                <a:gd name="connsiteX91" fmla="*/ 990012 w 1338995"/>
                <a:gd name="connsiteY91" fmla="*/ 221862 h 1272230"/>
                <a:gd name="connsiteX92" fmla="*/ 976677 w 1338995"/>
                <a:gd name="connsiteY92" fmla="*/ 251389 h 1272230"/>
                <a:gd name="connsiteX93" fmla="*/ 874759 w 1338995"/>
                <a:gd name="connsiteY93" fmla="*/ 318064 h 1272230"/>
                <a:gd name="connsiteX94" fmla="*/ 854757 w 1338995"/>
                <a:gd name="connsiteY94" fmla="*/ 319969 h 1272230"/>
                <a:gd name="connsiteX95" fmla="*/ 764269 w 1338995"/>
                <a:gd name="connsiteY95" fmla="*/ 262819 h 1272230"/>
                <a:gd name="connsiteX96" fmla="*/ 752839 w 1338995"/>
                <a:gd name="connsiteY96" fmla="*/ 262819 h 1272230"/>
                <a:gd name="connsiteX97" fmla="*/ 751887 w 1338995"/>
                <a:gd name="connsiteY97" fmla="*/ 276154 h 1272230"/>
                <a:gd name="connsiteX98" fmla="*/ 756649 w 1338995"/>
                <a:gd name="connsiteY98" fmla="*/ 280917 h 1272230"/>
                <a:gd name="connsiteX99" fmla="*/ 756649 w 1338995"/>
                <a:gd name="connsiteY99" fmla="*/ 314254 h 1272230"/>
                <a:gd name="connsiteX100" fmla="*/ 707119 w 1338995"/>
                <a:gd name="connsiteY100" fmla="*/ 359022 h 1272230"/>
                <a:gd name="connsiteX101" fmla="*/ 676639 w 1338995"/>
                <a:gd name="connsiteY101" fmla="*/ 371404 h 1272230"/>
                <a:gd name="connsiteX102" fmla="*/ 665209 w 1338995"/>
                <a:gd name="connsiteY102" fmla="*/ 378072 h 1272230"/>
                <a:gd name="connsiteX103" fmla="*/ 673782 w 1338995"/>
                <a:gd name="connsiteY103" fmla="*/ 390454 h 1272230"/>
                <a:gd name="connsiteX104" fmla="*/ 772842 w 1338995"/>
                <a:gd name="connsiteY104" fmla="*/ 442842 h 1272230"/>
                <a:gd name="connsiteX105" fmla="*/ 810942 w 1338995"/>
                <a:gd name="connsiteY105" fmla="*/ 467607 h 1272230"/>
                <a:gd name="connsiteX106" fmla="*/ 816657 w 1338995"/>
                <a:gd name="connsiteY106" fmla="*/ 500944 h 1272230"/>
                <a:gd name="connsiteX107" fmla="*/ 710929 w 1338995"/>
                <a:gd name="connsiteY107" fmla="*/ 654297 h 1272230"/>
                <a:gd name="connsiteX108" fmla="*/ 669019 w 1338995"/>
                <a:gd name="connsiteY108" fmla="*/ 677157 h 1272230"/>
                <a:gd name="connsiteX109" fmla="*/ 631872 w 1338995"/>
                <a:gd name="connsiteY109" fmla="*/ 667632 h 1272230"/>
                <a:gd name="connsiteX110" fmla="*/ 622347 w 1338995"/>
                <a:gd name="connsiteY110" fmla="*/ 639057 h 1272230"/>
                <a:gd name="connsiteX111" fmla="*/ 654732 w 1338995"/>
                <a:gd name="connsiteY111" fmla="*/ 595242 h 1272230"/>
                <a:gd name="connsiteX112" fmla="*/ 713787 w 1338995"/>
                <a:gd name="connsiteY112" fmla="*/ 525709 h 1272230"/>
                <a:gd name="connsiteX113" fmla="*/ 705214 w 1338995"/>
                <a:gd name="connsiteY113" fmla="*/ 499992 h 1272230"/>
                <a:gd name="connsiteX114" fmla="*/ 642349 w 1338995"/>
                <a:gd name="connsiteY114" fmla="*/ 486657 h 1272230"/>
                <a:gd name="connsiteX115" fmla="*/ 555672 w 1338995"/>
                <a:gd name="connsiteY115" fmla="*/ 437127 h 1272230"/>
                <a:gd name="connsiteX116" fmla="*/ 867139 w 1338995"/>
                <a:gd name="connsiteY116" fmla="*/ 364737 h 1272230"/>
                <a:gd name="connsiteX117" fmla="*/ 779509 w 1338995"/>
                <a:gd name="connsiteY117" fmla="*/ 413314 h 1272230"/>
                <a:gd name="connsiteX118" fmla="*/ 758554 w 1338995"/>
                <a:gd name="connsiteY118" fmla="*/ 414267 h 1272230"/>
                <a:gd name="connsiteX119" fmla="*/ 707119 w 1338995"/>
                <a:gd name="connsiteY119" fmla="*/ 384739 h 1272230"/>
                <a:gd name="connsiteX120" fmla="*/ 777604 w 1338995"/>
                <a:gd name="connsiteY120" fmla="*/ 318064 h 1272230"/>
                <a:gd name="connsiteX121" fmla="*/ 803322 w 1338995"/>
                <a:gd name="connsiteY121" fmla="*/ 315207 h 1272230"/>
                <a:gd name="connsiteX122" fmla="*/ 857614 w 1338995"/>
                <a:gd name="connsiteY122" fmla="*/ 339972 h 1272230"/>
                <a:gd name="connsiteX123" fmla="*/ 869044 w 1338995"/>
                <a:gd name="connsiteY123" fmla="*/ 348544 h 1272230"/>
                <a:gd name="connsiteX124" fmla="*/ 867139 w 1338995"/>
                <a:gd name="connsiteY124" fmla="*/ 364737 h 1272230"/>
                <a:gd name="connsiteX125" fmla="*/ 73707 w 1338995"/>
                <a:gd name="connsiteY125" fmla="*/ 836224 h 1272230"/>
                <a:gd name="connsiteX126" fmla="*/ 87994 w 1338995"/>
                <a:gd name="connsiteY126" fmla="*/ 827652 h 1272230"/>
                <a:gd name="connsiteX127" fmla="*/ 276589 w 1338995"/>
                <a:gd name="connsiteY127" fmla="*/ 723829 h 1272230"/>
                <a:gd name="connsiteX128" fmla="*/ 624252 w 1338995"/>
                <a:gd name="connsiteY128" fmla="*/ 509517 h 1272230"/>
                <a:gd name="connsiteX129" fmla="*/ 641397 w 1338995"/>
                <a:gd name="connsiteY129" fmla="*/ 503802 h 1272230"/>
                <a:gd name="connsiteX130" fmla="*/ 698547 w 1338995"/>
                <a:gd name="connsiteY130" fmla="*/ 519042 h 1272230"/>
                <a:gd name="connsiteX131" fmla="*/ 645207 w 1338995"/>
                <a:gd name="connsiteY131" fmla="*/ 584764 h 1272230"/>
                <a:gd name="connsiteX132" fmla="*/ 605202 w 1338995"/>
                <a:gd name="connsiteY132" fmla="*/ 635247 h 1272230"/>
                <a:gd name="connsiteX133" fmla="*/ 610917 w 1338995"/>
                <a:gd name="connsiteY133" fmla="*/ 677157 h 1272230"/>
                <a:gd name="connsiteX134" fmla="*/ 686164 w 1338995"/>
                <a:gd name="connsiteY134" fmla="*/ 693349 h 1272230"/>
                <a:gd name="connsiteX135" fmla="*/ 727122 w 1338995"/>
                <a:gd name="connsiteY135" fmla="*/ 661917 h 1272230"/>
                <a:gd name="connsiteX136" fmla="*/ 829992 w 1338995"/>
                <a:gd name="connsiteY136" fmla="*/ 515232 h 1272230"/>
                <a:gd name="connsiteX137" fmla="*/ 838564 w 1338995"/>
                <a:gd name="connsiteY137" fmla="*/ 498087 h 1272230"/>
                <a:gd name="connsiteX138" fmla="*/ 828087 w 1338995"/>
                <a:gd name="connsiteY138" fmla="*/ 458082 h 1272230"/>
                <a:gd name="connsiteX139" fmla="*/ 808084 w 1338995"/>
                <a:gd name="connsiteY139" fmla="*/ 444747 h 1272230"/>
                <a:gd name="connsiteX140" fmla="*/ 789034 w 1338995"/>
                <a:gd name="connsiteY140" fmla="*/ 430459 h 1272230"/>
                <a:gd name="connsiteX141" fmla="*/ 883332 w 1338995"/>
                <a:gd name="connsiteY141" fmla="*/ 375214 h 1272230"/>
                <a:gd name="connsiteX142" fmla="*/ 891904 w 1338995"/>
                <a:gd name="connsiteY142" fmla="*/ 347592 h 1272230"/>
                <a:gd name="connsiteX143" fmla="*/ 899524 w 1338995"/>
                <a:gd name="connsiteY143" fmla="*/ 323779 h 1272230"/>
                <a:gd name="connsiteX144" fmla="*/ 983344 w 1338995"/>
                <a:gd name="connsiteY144" fmla="*/ 268534 h 1272230"/>
                <a:gd name="connsiteX145" fmla="*/ 995727 w 1338995"/>
                <a:gd name="connsiteY145" fmla="*/ 258057 h 1272230"/>
                <a:gd name="connsiteX146" fmla="*/ 1057639 w 1338995"/>
                <a:gd name="connsiteY146" fmla="*/ 233292 h 1272230"/>
                <a:gd name="connsiteX147" fmla="*/ 1206230 w 1338995"/>
                <a:gd name="connsiteY147" fmla="*/ 235197 h 1272230"/>
                <a:gd name="connsiteX148" fmla="*/ 1289097 w 1338995"/>
                <a:gd name="connsiteY148" fmla="*/ 244722 h 1272230"/>
                <a:gd name="connsiteX149" fmla="*/ 1299574 w 1338995"/>
                <a:gd name="connsiteY149" fmla="*/ 261867 h 1272230"/>
                <a:gd name="connsiteX150" fmla="*/ 1266237 w 1338995"/>
                <a:gd name="connsiteY150" fmla="*/ 352354 h 1272230"/>
                <a:gd name="connsiteX151" fmla="*/ 1266237 w 1338995"/>
                <a:gd name="connsiteY151" fmla="*/ 352354 h 1272230"/>
                <a:gd name="connsiteX152" fmla="*/ 1261474 w 1338995"/>
                <a:gd name="connsiteY152" fmla="*/ 364737 h 1272230"/>
                <a:gd name="connsiteX153" fmla="*/ 1259569 w 1338995"/>
                <a:gd name="connsiteY153" fmla="*/ 370452 h 1272230"/>
                <a:gd name="connsiteX154" fmla="*/ 1255759 w 1338995"/>
                <a:gd name="connsiteY154" fmla="*/ 379977 h 1272230"/>
                <a:gd name="connsiteX155" fmla="*/ 1251949 w 1338995"/>
                <a:gd name="connsiteY155" fmla="*/ 389502 h 1272230"/>
                <a:gd name="connsiteX156" fmla="*/ 1249092 w 1338995"/>
                <a:gd name="connsiteY156" fmla="*/ 397122 h 1272230"/>
                <a:gd name="connsiteX157" fmla="*/ 1241472 w 1338995"/>
                <a:gd name="connsiteY157" fmla="*/ 414267 h 1272230"/>
                <a:gd name="connsiteX158" fmla="*/ 1183369 w 1338995"/>
                <a:gd name="connsiteY158" fmla="*/ 576192 h 1272230"/>
                <a:gd name="connsiteX159" fmla="*/ 1160509 w 1338995"/>
                <a:gd name="connsiteY159" fmla="*/ 636199 h 1272230"/>
                <a:gd name="connsiteX160" fmla="*/ 1122409 w 1338995"/>
                <a:gd name="connsiteY160" fmla="*/ 649534 h 1272230"/>
                <a:gd name="connsiteX161" fmla="*/ 1054782 w 1338995"/>
                <a:gd name="connsiteY161" fmla="*/ 603814 h 1272230"/>
                <a:gd name="connsiteX162" fmla="*/ 1039542 w 1338995"/>
                <a:gd name="connsiteY162" fmla="*/ 593337 h 1272230"/>
                <a:gd name="connsiteX163" fmla="*/ 1015729 w 1338995"/>
                <a:gd name="connsiteY163" fmla="*/ 595242 h 1272230"/>
                <a:gd name="connsiteX164" fmla="*/ 869997 w 1338995"/>
                <a:gd name="connsiteY164" fmla="*/ 716209 h 1272230"/>
                <a:gd name="connsiteX165" fmla="*/ 812847 w 1338995"/>
                <a:gd name="connsiteY165" fmla="*/ 760024 h 1272230"/>
                <a:gd name="connsiteX166" fmla="*/ 698547 w 1338995"/>
                <a:gd name="connsiteY166" fmla="*/ 846702 h 1272230"/>
                <a:gd name="connsiteX167" fmla="*/ 507094 w 1338995"/>
                <a:gd name="connsiteY167" fmla="*/ 990529 h 1272230"/>
                <a:gd name="connsiteX168" fmla="*/ 345169 w 1338995"/>
                <a:gd name="connsiteY168" fmla="*/ 1113402 h 1272230"/>
                <a:gd name="connsiteX169" fmla="*/ 292782 w 1338995"/>
                <a:gd name="connsiteY169" fmla="*/ 1155312 h 1272230"/>
                <a:gd name="connsiteX170" fmla="*/ 261349 w 1338995"/>
                <a:gd name="connsiteY170" fmla="*/ 1151502 h 1272230"/>
                <a:gd name="connsiteX171" fmla="*/ 166099 w 1338995"/>
                <a:gd name="connsiteY171" fmla="*/ 1031487 h 1272230"/>
                <a:gd name="connsiteX172" fmla="*/ 144192 w 1338995"/>
                <a:gd name="connsiteY172" fmla="*/ 999102 h 1272230"/>
                <a:gd name="connsiteX173" fmla="*/ 144192 w 1338995"/>
                <a:gd name="connsiteY173" fmla="*/ 999102 h 1272230"/>
                <a:gd name="connsiteX174" fmla="*/ 122284 w 1338995"/>
                <a:gd name="connsiteY174" fmla="*/ 966717 h 1272230"/>
                <a:gd name="connsiteX175" fmla="*/ 122284 w 1338995"/>
                <a:gd name="connsiteY175" fmla="*/ 966717 h 1272230"/>
                <a:gd name="connsiteX176" fmla="*/ 99424 w 1338995"/>
                <a:gd name="connsiteY176" fmla="*/ 931474 h 1272230"/>
                <a:gd name="connsiteX177" fmla="*/ 66087 w 1338995"/>
                <a:gd name="connsiteY177" fmla="*/ 860037 h 1272230"/>
                <a:gd name="connsiteX178" fmla="*/ 73707 w 1338995"/>
                <a:gd name="connsiteY178" fmla="*/ 836224 h 1272230"/>
                <a:gd name="connsiteX179" fmla="*/ 26082 w 1338995"/>
                <a:gd name="connsiteY179" fmla="*/ 916234 h 1272230"/>
                <a:gd name="connsiteX180" fmla="*/ 47989 w 1338995"/>
                <a:gd name="connsiteY180" fmla="*/ 869562 h 1272230"/>
                <a:gd name="connsiteX181" fmla="*/ 54657 w 1338995"/>
                <a:gd name="connsiteY181" fmla="*/ 879087 h 1272230"/>
                <a:gd name="connsiteX182" fmla="*/ 219439 w 1338995"/>
                <a:gd name="connsiteY182" fmla="*/ 1124832 h 1272230"/>
                <a:gd name="connsiteX183" fmla="*/ 249919 w 1338995"/>
                <a:gd name="connsiteY183" fmla="*/ 1161980 h 1272230"/>
                <a:gd name="connsiteX184" fmla="*/ 270874 w 1338995"/>
                <a:gd name="connsiteY184" fmla="*/ 1240084 h 1272230"/>
                <a:gd name="connsiteX185" fmla="*/ 258492 w 1338995"/>
                <a:gd name="connsiteY185" fmla="*/ 1247705 h 1272230"/>
                <a:gd name="connsiteX186" fmla="*/ 222297 w 1338995"/>
                <a:gd name="connsiteY186" fmla="*/ 1220082 h 1272230"/>
                <a:gd name="connsiteX187" fmla="*/ 75612 w 1338995"/>
                <a:gd name="connsiteY187" fmla="*/ 1045774 h 1272230"/>
                <a:gd name="connsiteX188" fmla="*/ 26082 w 1338995"/>
                <a:gd name="connsiteY188" fmla="*/ 955287 h 1272230"/>
                <a:gd name="connsiteX189" fmla="*/ 26082 w 1338995"/>
                <a:gd name="connsiteY189" fmla="*/ 916234 h 127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338995" h="1272230">
                  <a:moveTo>
                    <a:pt x="59419" y="1050537"/>
                  </a:moveTo>
                  <a:cubicBezTo>
                    <a:pt x="103234" y="1111497"/>
                    <a:pt x="150859" y="1169599"/>
                    <a:pt x="202294" y="1223892"/>
                  </a:cubicBezTo>
                  <a:cubicBezTo>
                    <a:pt x="218487" y="1241037"/>
                    <a:pt x="236584" y="1257230"/>
                    <a:pt x="257539" y="1268659"/>
                  </a:cubicBezTo>
                  <a:cubicBezTo>
                    <a:pt x="265159" y="1273422"/>
                    <a:pt x="272779" y="1273422"/>
                    <a:pt x="279447" y="1268659"/>
                  </a:cubicBezTo>
                  <a:cubicBezTo>
                    <a:pt x="295639" y="1258182"/>
                    <a:pt x="311832" y="1248657"/>
                    <a:pt x="327072" y="1236274"/>
                  </a:cubicBezTo>
                  <a:cubicBezTo>
                    <a:pt x="372792" y="1195317"/>
                    <a:pt x="421369" y="1158169"/>
                    <a:pt x="469947" y="1120069"/>
                  </a:cubicBezTo>
                  <a:cubicBezTo>
                    <a:pt x="527097" y="1075302"/>
                    <a:pt x="582342" y="1027677"/>
                    <a:pt x="637587" y="981004"/>
                  </a:cubicBezTo>
                  <a:cubicBezTo>
                    <a:pt x="724264" y="907662"/>
                    <a:pt x="809989" y="833367"/>
                    <a:pt x="903334" y="769549"/>
                  </a:cubicBezTo>
                  <a:cubicBezTo>
                    <a:pt x="933814" y="748594"/>
                    <a:pt x="966199" y="727639"/>
                    <a:pt x="993822" y="702874"/>
                  </a:cubicBezTo>
                  <a:cubicBezTo>
                    <a:pt x="1012872" y="685729"/>
                    <a:pt x="1021444" y="684777"/>
                    <a:pt x="1044304" y="700017"/>
                  </a:cubicBezTo>
                  <a:cubicBezTo>
                    <a:pt x="1082405" y="723829"/>
                    <a:pt x="1121457" y="747642"/>
                    <a:pt x="1159557" y="772407"/>
                  </a:cubicBezTo>
                  <a:cubicBezTo>
                    <a:pt x="1168130" y="777169"/>
                    <a:pt x="1172892" y="776217"/>
                    <a:pt x="1178607" y="770502"/>
                  </a:cubicBezTo>
                  <a:cubicBezTo>
                    <a:pt x="1182417" y="765739"/>
                    <a:pt x="1186227" y="760024"/>
                    <a:pt x="1189084" y="754309"/>
                  </a:cubicBezTo>
                  <a:cubicBezTo>
                    <a:pt x="1199562" y="737164"/>
                    <a:pt x="1204324" y="718114"/>
                    <a:pt x="1211944" y="699064"/>
                  </a:cubicBezTo>
                  <a:cubicBezTo>
                    <a:pt x="1243377" y="618102"/>
                    <a:pt x="1278619" y="539044"/>
                    <a:pt x="1310052" y="457129"/>
                  </a:cubicBezTo>
                  <a:cubicBezTo>
                    <a:pt x="1328149" y="408552"/>
                    <a:pt x="1345294" y="360927"/>
                    <a:pt x="1336722" y="306634"/>
                  </a:cubicBezTo>
                  <a:cubicBezTo>
                    <a:pt x="1333864" y="287584"/>
                    <a:pt x="1331007" y="268534"/>
                    <a:pt x="1327197" y="250437"/>
                  </a:cubicBezTo>
                  <a:cubicBezTo>
                    <a:pt x="1324339" y="234244"/>
                    <a:pt x="1315767" y="225672"/>
                    <a:pt x="1298622" y="223767"/>
                  </a:cubicBezTo>
                  <a:cubicBezTo>
                    <a:pt x="1210039" y="213289"/>
                    <a:pt x="1120505" y="211384"/>
                    <a:pt x="1031922" y="217099"/>
                  </a:cubicBezTo>
                  <a:cubicBezTo>
                    <a:pt x="1023349" y="218052"/>
                    <a:pt x="1012872" y="222814"/>
                    <a:pt x="1006204" y="211384"/>
                  </a:cubicBezTo>
                  <a:cubicBezTo>
                    <a:pt x="995727" y="194239"/>
                    <a:pt x="979534" y="193287"/>
                    <a:pt x="964294" y="199954"/>
                  </a:cubicBezTo>
                  <a:cubicBezTo>
                    <a:pt x="944292" y="207574"/>
                    <a:pt x="924289" y="207574"/>
                    <a:pt x="903334" y="204717"/>
                  </a:cubicBezTo>
                  <a:cubicBezTo>
                    <a:pt x="892857" y="203764"/>
                    <a:pt x="882379" y="204717"/>
                    <a:pt x="871902" y="203764"/>
                  </a:cubicBezTo>
                  <a:cubicBezTo>
                    <a:pt x="861424" y="202812"/>
                    <a:pt x="848089" y="203764"/>
                    <a:pt x="842374" y="210432"/>
                  </a:cubicBezTo>
                  <a:cubicBezTo>
                    <a:pt x="829992" y="224719"/>
                    <a:pt x="825229" y="214242"/>
                    <a:pt x="816657" y="204717"/>
                  </a:cubicBezTo>
                  <a:cubicBezTo>
                    <a:pt x="831897" y="200907"/>
                    <a:pt x="845232" y="199002"/>
                    <a:pt x="857614" y="195192"/>
                  </a:cubicBezTo>
                  <a:cubicBezTo>
                    <a:pt x="893809" y="183762"/>
                    <a:pt x="926194" y="132327"/>
                    <a:pt x="922384" y="97084"/>
                  </a:cubicBezTo>
                  <a:cubicBezTo>
                    <a:pt x="918574" y="57079"/>
                    <a:pt x="894762" y="13264"/>
                    <a:pt x="845232" y="3739"/>
                  </a:cubicBezTo>
                  <a:cubicBezTo>
                    <a:pt x="819514" y="-1023"/>
                    <a:pt x="810942" y="-2928"/>
                    <a:pt x="777604" y="8502"/>
                  </a:cubicBezTo>
                  <a:cubicBezTo>
                    <a:pt x="722359" y="32314"/>
                    <a:pt x="693784" y="96132"/>
                    <a:pt x="732837" y="158997"/>
                  </a:cubicBezTo>
                  <a:cubicBezTo>
                    <a:pt x="736647" y="164712"/>
                    <a:pt x="735694" y="169474"/>
                    <a:pt x="729979" y="172332"/>
                  </a:cubicBezTo>
                  <a:cubicBezTo>
                    <a:pt x="725217" y="174237"/>
                    <a:pt x="720454" y="175189"/>
                    <a:pt x="716644" y="177094"/>
                  </a:cubicBezTo>
                  <a:cubicBezTo>
                    <a:pt x="695689" y="187572"/>
                    <a:pt x="627109" y="229482"/>
                    <a:pt x="613774" y="241864"/>
                  </a:cubicBezTo>
                  <a:cubicBezTo>
                    <a:pt x="583294" y="269487"/>
                    <a:pt x="551862" y="297109"/>
                    <a:pt x="528049" y="332352"/>
                  </a:cubicBezTo>
                  <a:cubicBezTo>
                    <a:pt x="512809" y="355212"/>
                    <a:pt x="506142" y="380929"/>
                    <a:pt x="516619" y="409504"/>
                  </a:cubicBezTo>
                  <a:cubicBezTo>
                    <a:pt x="529954" y="445699"/>
                    <a:pt x="554719" y="469512"/>
                    <a:pt x="587104" y="486657"/>
                  </a:cubicBezTo>
                  <a:cubicBezTo>
                    <a:pt x="593772" y="490467"/>
                    <a:pt x="602344" y="491419"/>
                    <a:pt x="608059" y="499992"/>
                  </a:cubicBezTo>
                  <a:cubicBezTo>
                    <a:pt x="599487" y="508564"/>
                    <a:pt x="589962" y="515232"/>
                    <a:pt x="579484" y="520947"/>
                  </a:cubicBezTo>
                  <a:cubicBezTo>
                    <a:pt x="550909" y="538092"/>
                    <a:pt x="186102" y="756214"/>
                    <a:pt x="127999" y="785742"/>
                  </a:cubicBezTo>
                  <a:cubicBezTo>
                    <a:pt x="103234" y="798124"/>
                    <a:pt x="78469" y="810507"/>
                    <a:pt x="53704" y="822889"/>
                  </a:cubicBezTo>
                  <a:cubicBezTo>
                    <a:pt x="46084" y="826699"/>
                    <a:pt x="40369" y="830509"/>
                    <a:pt x="36559" y="839082"/>
                  </a:cubicBezTo>
                  <a:cubicBezTo>
                    <a:pt x="26082" y="864799"/>
                    <a:pt x="15604" y="890517"/>
                    <a:pt x="4174" y="916234"/>
                  </a:cubicBezTo>
                  <a:cubicBezTo>
                    <a:pt x="-1541" y="929569"/>
                    <a:pt x="-1541" y="942904"/>
                    <a:pt x="5127" y="955287"/>
                  </a:cubicBezTo>
                  <a:cubicBezTo>
                    <a:pt x="24177" y="987672"/>
                    <a:pt x="38464" y="1021009"/>
                    <a:pt x="59419" y="1050537"/>
                  </a:cubicBezTo>
                  <a:close/>
                  <a:moveTo>
                    <a:pt x="976677" y="700017"/>
                  </a:moveTo>
                  <a:cubicBezTo>
                    <a:pt x="919527" y="740974"/>
                    <a:pt x="859519" y="778122"/>
                    <a:pt x="806179" y="822889"/>
                  </a:cubicBezTo>
                  <a:cubicBezTo>
                    <a:pt x="743314" y="874324"/>
                    <a:pt x="680449" y="926712"/>
                    <a:pt x="618537" y="979099"/>
                  </a:cubicBezTo>
                  <a:cubicBezTo>
                    <a:pt x="533764" y="1052442"/>
                    <a:pt x="446134" y="1121022"/>
                    <a:pt x="358504" y="1190555"/>
                  </a:cubicBezTo>
                  <a:cubicBezTo>
                    <a:pt x="343264" y="1201984"/>
                    <a:pt x="328977" y="1215319"/>
                    <a:pt x="314689" y="1227702"/>
                  </a:cubicBezTo>
                  <a:cubicBezTo>
                    <a:pt x="307069" y="1233417"/>
                    <a:pt x="300402" y="1239132"/>
                    <a:pt x="288019" y="1242942"/>
                  </a:cubicBezTo>
                  <a:cubicBezTo>
                    <a:pt x="287067" y="1223892"/>
                    <a:pt x="287067" y="1206747"/>
                    <a:pt x="286114" y="1189602"/>
                  </a:cubicBezTo>
                  <a:cubicBezTo>
                    <a:pt x="286114" y="1181982"/>
                    <a:pt x="290877" y="1177219"/>
                    <a:pt x="296592" y="1172457"/>
                  </a:cubicBezTo>
                  <a:cubicBezTo>
                    <a:pt x="394699" y="1097209"/>
                    <a:pt x="490902" y="1019104"/>
                    <a:pt x="589962" y="945762"/>
                  </a:cubicBezTo>
                  <a:cubicBezTo>
                    <a:pt x="646159" y="903852"/>
                    <a:pt x="703309" y="862894"/>
                    <a:pt x="758554" y="819079"/>
                  </a:cubicBezTo>
                  <a:cubicBezTo>
                    <a:pt x="836659" y="757167"/>
                    <a:pt x="917622" y="699064"/>
                    <a:pt x="991917" y="631437"/>
                  </a:cubicBezTo>
                  <a:cubicBezTo>
                    <a:pt x="997632" y="625722"/>
                    <a:pt x="1003347" y="620007"/>
                    <a:pt x="1013824" y="618102"/>
                  </a:cubicBezTo>
                  <a:cubicBezTo>
                    <a:pt x="1010014" y="649534"/>
                    <a:pt x="1007157" y="678109"/>
                    <a:pt x="976677" y="700017"/>
                  </a:cubicBezTo>
                  <a:close/>
                  <a:moveTo>
                    <a:pt x="1152889" y="744784"/>
                  </a:moveTo>
                  <a:cubicBezTo>
                    <a:pt x="1110027" y="721924"/>
                    <a:pt x="1074784" y="696207"/>
                    <a:pt x="1036684" y="674299"/>
                  </a:cubicBezTo>
                  <a:cubicBezTo>
                    <a:pt x="1021444" y="665727"/>
                    <a:pt x="1023349" y="652392"/>
                    <a:pt x="1026207" y="639057"/>
                  </a:cubicBezTo>
                  <a:cubicBezTo>
                    <a:pt x="1031922" y="610482"/>
                    <a:pt x="1033827" y="609529"/>
                    <a:pt x="1055734" y="626674"/>
                  </a:cubicBezTo>
                  <a:cubicBezTo>
                    <a:pt x="1080499" y="645724"/>
                    <a:pt x="1106217" y="662869"/>
                    <a:pt x="1136697" y="671442"/>
                  </a:cubicBezTo>
                  <a:cubicBezTo>
                    <a:pt x="1142412" y="673347"/>
                    <a:pt x="1147174" y="675252"/>
                    <a:pt x="1148127" y="681919"/>
                  </a:cubicBezTo>
                  <a:cubicBezTo>
                    <a:pt x="1149080" y="701922"/>
                    <a:pt x="1154794" y="720972"/>
                    <a:pt x="1152889" y="744784"/>
                  </a:cubicBezTo>
                  <a:close/>
                  <a:moveTo>
                    <a:pt x="1322434" y="363784"/>
                  </a:moveTo>
                  <a:cubicBezTo>
                    <a:pt x="1307194" y="442842"/>
                    <a:pt x="1269094" y="519042"/>
                    <a:pt x="1242424" y="583812"/>
                  </a:cubicBezTo>
                  <a:cubicBezTo>
                    <a:pt x="1222422" y="631437"/>
                    <a:pt x="1203372" y="680014"/>
                    <a:pt x="1183369" y="727639"/>
                  </a:cubicBezTo>
                  <a:cubicBezTo>
                    <a:pt x="1181464" y="731449"/>
                    <a:pt x="1181464" y="735259"/>
                    <a:pt x="1172892" y="737164"/>
                  </a:cubicBezTo>
                  <a:cubicBezTo>
                    <a:pt x="1167177" y="707637"/>
                    <a:pt x="1159557" y="679062"/>
                    <a:pt x="1170987" y="649534"/>
                  </a:cubicBezTo>
                  <a:cubicBezTo>
                    <a:pt x="1206230" y="560952"/>
                    <a:pt x="1231947" y="467607"/>
                    <a:pt x="1270047" y="379977"/>
                  </a:cubicBezTo>
                  <a:cubicBezTo>
                    <a:pt x="1283382" y="349497"/>
                    <a:pt x="1301480" y="295204"/>
                    <a:pt x="1313862" y="260914"/>
                  </a:cubicBezTo>
                  <a:cubicBezTo>
                    <a:pt x="1324339" y="294252"/>
                    <a:pt x="1326244" y="352354"/>
                    <a:pt x="1322434" y="363784"/>
                  </a:cubicBezTo>
                  <a:close/>
                  <a:moveTo>
                    <a:pt x="865234" y="221862"/>
                  </a:moveTo>
                  <a:cubicBezTo>
                    <a:pt x="875712" y="219004"/>
                    <a:pt x="885237" y="220909"/>
                    <a:pt x="901429" y="220909"/>
                  </a:cubicBezTo>
                  <a:cubicBezTo>
                    <a:pt x="889047" y="230434"/>
                    <a:pt x="879522" y="236149"/>
                    <a:pt x="869044" y="238054"/>
                  </a:cubicBezTo>
                  <a:cubicBezTo>
                    <a:pt x="864282" y="239007"/>
                    <a:pt x="859519" y="236149"/>
                    <a:pt x="859519" y="230434"/>
                  </a:cubicBezTo>
                  <a:cubicBezTo>
                    <a:pt x="857614" y="225672"/>
                    <a:pt x="860472" y="222814"/>
                    <a:pt x="865234" y="221862"/>
                  </a:cubicBezTo>
                  <a:close/>
                  <a:moveTo>
                    <a:pt x="759507" y="41839"/>
                  </a:moveTo>
                  <a:cubicBezTo>
                    <a:pt x="795702" y="-71"/>
                    <a:pt x="851899" y="16122"/>
                    <a:pt x="876664" y="35172"/>
                  </a:cubicBezTo>
                  <a:cubicBezTo>
                    <a:pt x="904287" y="55174"/>
                    <a:pt x="912859" y="97084"/>
                    <a:pt x="902382" y="124707"/>
                  </a:cubicBezTo>
                  <a:cubicBezTo>
                    <a:pt x="889999" y="158997"/>
                    <a:pt x="863329" y="186619"/>
                    <a:pt x="822372" y="183762"/>
                  </a:cubicBezTo>
                  <a:cubicBezTo>
                    <a:pt x="793797" y="185667"/>
                    <a:pt x="770937" y="173284"/>
                    <a:pt x="753792" y="152329"/>
                  </a:cubicBezTo>
                  <a:cubicBezTo>
                    <a:pt x="721407" y="114229"/>
                    <a:pt x="732837" y="75177"/>
                    <a:pt x="759507" y="41839"/>
                  </a:cubicBezTo>
                  <a:close/>
                  <a:moveTo>
                    <a:pt x="555672" y="437127"/>
                  </a:moveTo>
                  <a:cubicBezTo>
                    <a:pt x="529954" y="406647"/>
                    <a:pt x="527097" y="375214"/>
                    <a:pt x="548052" y="340924"/>
                  </a:cubicBezTo>
                  <a:cubicBezTo>
                    <a:pt x="569007" y="306634"/>
                    <a:pt x="599487" y="279964"/>
                    <a:pt x="629014" y="253294"/>
                  </a:cubicBezTo>
                  <a:cubicBezTo>
                    <a:pt x="661399" y="223767"/>
                    <a:pt x="697594" y="199954"/>
                    <a:pt x="739504" y="184714"/>
                  </a:cubicBezTo>
                  <a:cubicBezTo>
                    <a:pt x="756649" y="178999"/>
                    <a:pt x="768079" y="184714"/>
                    <a:pt x="779509" y="195192"/>
                  </a:cubicBezTo>
                  <a:cubicBezTo>
                    <a:pt x="800464" y="215194"/>
                    <a:pt x="820467" y="237102"/>
                    <a:pt x="846184" y="252342"/>
                  </a:cubicBezTo>
                  <a:cubicBezTo>
                    <a:pt x="857614" y="259009"/>
                    <a:pt x="868092" y="259962"/>
                    <a:pt x="879522" y="253294"/>
                  </a:cubicBezTo>
                  <a:cubicBezTo>
                    <a:pt x="904287" y="239007"/>
                    <a:pt x="930957" y="227577"/>
                    <a:pt x="957627" y="218052"/>
                  </a:cubicBezTo>
                  <a:cubicBezTo>
                    <a:pt x="975724" y="211384"/>
                    <a:pt x="985249" y="213289"/>
                    <a:pt x="990012" y="221862"/>
                  </a:cubicBezTo>
                  <a:cubicBezTo>
                    <a:pt x="995727" y="231387"/>
                    <a:pt x="992869" y="239959"/>
                    <a:pt x="976677" y="251389"/>
                  </a:cubicBezTo>
                  <a:cubicBezTo>
                    <a:pt x="944292" y="276154"/>
                    <a:pt x="910002" y="297109"/>
                    <a:pt x="874759" y="318064"/>
                  </a:cubicBezTo>
                  <a:cubicBezTo>
                    <a:pt x="868092" y="321874"/>
                    <a:pt x="861424" y="323779"/>
                    <a:pt x="854757" y="319969"/>
                  </a:cubicBezTo>
                  <a:cubicBezTo>
                    <a:pt x="835707" y="309492"/>
                    <a:pt x="791892" y="301872"/>
                    <a:pt x="764269" y="262819"/>
                  </a:cubicBezTo>
                  <a:cubicBezTo>
                    <a:pt x="760459" y="259962"/>
                    <a:pt x="756649" y="259009"/>
                    <a:pt x="752839" y="262819"/>
                  </a:cubicBezTo>
                  <a:cubicBezTo>
                    <a:pt x="748077" y="266629"/>
                    <a:pt x="749029" y="271392"/>
                    <a:pt x="751887" y="276154"/>
                  </a:cubicBezTo>
                  <a:cubicBezTo>
                    <a:pt x="752839" y="278059"/>
                    <a:pt x="754744" y="279964"/>
                    <a:pt x="756649" y="280917"/>
                  </a:cubicBezTo>
                  <a:cubicBezTo>
                    <a:pt x="773794" y="298062"/>
                    <a:pt x="773794" y="299014"/>
                    <a:pt x="756649" y="314254"/>
                  </a:cubicBezTo>
                  <a:cubicBezTo>
                    <a:pt x="740457" y="329494"/>
                    <a:pt x="723312" y="344734"/>
                    <a:pt x="707119" y="359022"/>
                  </a:cubicBezTo>
                  <a:cubicBezTo>
                    <a:pt x="698547" y="366642"/>
                    <a:pt x="690927" y="377119"/>
                    <a:pt x="676639" y="371404"/>
                  </a:cubicBezTo>
                  <a:cubicBezTo>
                    <a:pt x="671877" y="369499"/>
                    <a:pt x="667114" y="373309"/>
                    <a:pt x="665209" y="378072"/>
                  </a:cubicBezTo>
                  <a:cubicBezTo>
                    <a:pt x="662352" y="384739"/>
                    <a:pt x="668067" y="388549"/>
                    <a:pt x="673782" y="390454"/>
                  </a:cubicBezTo>
                  <a:cubicBezTo>
                    <a:pt x="709024" y="403789"/>
                    <a:pt x="739504" y="425697"/>
                    <a:pt x="772842" y="442842"/>
                  </a:cubicBezTo>
                  <a:cubicBezTo>
                    <a:pt x="786177" y="449509"/>
                    <a:pt x="798559" y="458082"/>
                    <a:pt x="810942" y="467607"/>
                  </a:cubicBezTo>
                  <a:cubicBezTo>
                    <a:pt x="824277" y="478084"/>
                    <a:pt x="824277" y="485704"/>
                    <a:pt x="816657" y="500944"/>
                  </a:cubicBezTo>
                  <a:cubicBezTo>
                    <a:pt x="788082" y="556189"/>
                    <a:pt x="748077" y="604767"/>
                    <a:pt x="710929" y="654297"/>
                  </a:cubicBezTo>
                  <a:cubicBezTo>
                    <a:pt x="700452" y="668584"/>
                    <a:pt x="687117" y="680014"/>
                    <a:pt x="669019" y="677157"/>
                  </a:cubicBezTo>
                  <a:cubicBezTo>
                    <a:pt x="653779" y="676204"/>
                    <a:pt x="642349" y="673347"/>
                    <a:pt x="631872" y="667632"/>
                  </a:cubicBezTo>
                  <a:cubicBezTo>
                    <a:pt x="616632" y="660012"/>
                    <a:pt x="614727" y="654297"/>
                    <a:pt x="622347" y="639057"/>
                  </a:cubicBezTo>
                  <a:cubicBezTo>
                    <a:pt x="631872" y="622864"/>
                    <a:pt x="643302" y="608577"/>
                    <a:pt x="654732" y="595242"/>
                  </a:cubicBezTo>
                  <a:cubicBezTo>
                    <a:pt x="674734" y="572382"/>
                    <a:pt x="694737" y="549522"/>
                    <a:pt x="713787" y="525709"/>
                  </a:cubicBezTo>
                  <a:cubicBezTo>
                    <a:pt x="726169" y="510469"/>
                    <a:pt x="724264" y="504754"/>
                    <a:pt x="705214" y="499992"/>
                  </a:cubicBezTo>
                  <a:cubicBezTo>
                    <a:pt x="684259" y="494277"/>
                    <a:pt x="663304" y="491419"/>
                    <a:pt x="642349" y="486657"/>
                  </a:cubicBezTo>
                  <a:cubicBezTo>
                    <a:pt x="608059" y="479989"/>
                    <a:pt x="578532" y="464749"/>
                    <a:pt x="555672" y="437127"/>
                  </a:cubicBezTo>
                  <a:close/>
                  <a:moveTo>
                    <a:pt x="867139" y="364737"/>
                  </a:moveTo>
                  <a:cubicBezTo>
                    <a:pt x="837612" y="380929"/>
                    <a:pt x="809037" y="397122"/>
                    <a:pt x="779509" y="413314"/>
                  </a:cubicBezTo>
                  <a:cubicBezTo>
                    <a:pt x="772842" y="417124"/>
                    <a:pt x="765222" y="418077"/>
                    <a:pt x="758554" y="414267"/>
                  </a:cubicBezTo>
                  <a:cubicBezTo>
                    <a:pt x="741409" y="405694"/>
                    <a:pt x="723312" y="399027"/>
                    <a:pt x="707119" y="384739"/>
                  </a:cubicBezTo>
                  <a:cubicBezTo>
                    <a:pt x="729979" y="359974"/>
                    <a:pt x="754744" y="339019"/>
                    <a:pt x="777604" y="318064"/>
                  </a:cubicBezTo>
                  <a:cubicBezTo>
                    <a:pt x="785224" y="310444"/>
                    <a:pt x="793797" y="309492"/>
                    <a:pt x="803322" y="315207"/>
                  </a:cubicBezTo>
                  <a:cubicBezTo>
                    <a:pt x="820467" y="324732"/>
                    <a:pt x="839517" y="332352"/>
                    <a:pt x="857614" y="339972"/>
                  </a:cubicBezTo>
                  <a:cubicBezTo>
                    <a:pt x="862377" y="341877"/>
                    <a:pt x="866187" y="343782"/>
                    <a:pt x="869044" y="348544"/>
                  </a:cubicBezTo>
                  <a:cubicBezTo>
                    <a:pt x="873807" y="354259"/>
                    <a:pt x="875712" y="359974"/>
                    <a:pt x="867139" y="364737"/>
                  </a:cubicBezTo>
                  <a:close/>
                  <a:moveTo>
                    <a:pt x="73707" y="836224"/>
                  </a:moveTo>
                  <a:cubicBezTo>
                    <a:pt x="78469" y="833367"/>
                    <a:pt x="83232" y="830509"/>
                    <a:pt x="87994" y="827652"/>
                  </a:cubicBezTo>
                  <a:cubicBezTo>
                    <a:pt x="150859" y="793362"/>
                    <a:pt x="214677" y="760024"/>
                    <a:pt x="276589" y="723829"/>
                  </a:cubicBezTo>
                  <a:cubicBezTo>
                    <a:pt x="321357" y="698112"/>
                    <a:pt x="555672" y="558094"/>
                    <a:pt x="624252" y="509517"/>
                  </a:cubicBezTo>
                  <a:cubicBezTo>
                    <a:pt x="629967" y="505707"/>
                    <a:pt x="634729" y="502849"/>
                    <a:pt x="641397" y="503802"/>
                  </a:cubicBezTo>
                  <a:cubicBezTo>
                    <a:pt x="660447" y="505707"/>
                    <a:pt x="678544" y="509517"/>
                    <a:pt x="698547" y="519042"/>
                  </a:cubicBezTo>
                  <a:cubicBezTo>
                    <a:pt x="680449" y="541902"/>
                    <a:pt x="663304" y="563809"/>
                    <a:pt x="645207" y="584764"/>
                  </a:cubicBezTo>
                  <a:cubicBezTo>
                    <a:pt x="629967" y="600957"/>
                    <a:pt x="618537" y="619054"/>
                    <a:pt x="605202" y="635247"/>
                  </a:cubicBezTo>
                  <a:cubicBezTo>
                    <a:pt x="593772" y="650487"/>
                    <a:pt x="594724" y="665727"/>
                    <a:pt x="610917" y="677157"/>
                  </a:cubicBezTo>
                  <a:cubicBezTo>
                    <a:pt x="633777" y="693349"/>
                    <a:pt x="658542" y="699064"/>
                    <a:pt x="686164" y="693349"/>
                  </a:cubicBezTo>
                  <a:cubicBezTo>
                    <a:pt x="704262" y="689539"/>
                    <a:pt x="716644" y="675252"/>
                    <a:pt x="727122" y="661917"/>
                  </a:cubicBezTo>
                  <a:cubicBezTo>
                    <a:pt x="763317" y="614292"/>
                    <a:pt x="799512" y="566667"/>
                    <a:pt x="829992" y="515232"/>
                  </a:cubicBezTo>
                  <a:cubicBezTo>
                    <a:pt x="832849" y="509517"/>
                    <a:pt x="836659" y="503802"/>
                    <a:pt x="838564" y="498087"/>
                  </a:cubicBezTo>
                  <a:cubicBezTo>
                    <a:pt x="846184" y="481894"/>
                    <a:pt x="842374" y="469512"/>
                    <a:pt x="828087" y="458082"/>
                  </a:cubicBezTo>
                  <a:cubicBezTo>
                    <a:pt x="821419" y="453319"/>
                    <a:pt x="814752" y="449509"/>
                    <a:pt x="808084" y="444747"/>
                  </a:cubicBezTo>
                  <a:cubicBezTo>
                    <a:pt x="801417" y="439984"/>
                    <a:pt x="795702" y="435222"/>
                    <a:pt x="789034" y="430459"/>
                  </a:cubicBezTo>
                  <a:cubicBezTo>
                    <a:pt x="817609" y="404742"/>
                    <a:pt x="851899" y="393312"/>
                    <a:pt x="883332" y="375214"/>
                  </a:cubicBezTo>
                  <a:cubicBezTo>
                    <a:pt x="899524" y="365689"/>
                    <a:pt x="900477" y="364737"/>
                    <a:pt x="891904" y="347592"/>
                  </a:cubicBezTo>
                  <a:cubicBezTo>
                    <a:pt x="885237" y="333304"/>
                    <a:pt x="885237" y="333304"/>
                    <a:pt x="899524" y="323779"/>
                  </a:cubicBezTo>
                  <a:cubicBezTo>
                    <a:pt x="927147" y="305682"/>
                    <a:pt x="957627" y="289489"/>
                    <a:pt x="983344" y="268534"/>
                  </a:cubicBezTo>
                  <a:cubicBezTo>
                    <a:pt x="988107" y="264724"/>
                    <a:pt x="993822" y="261867"/>
                    <a:pt x="995727" y="258057"/>
                  </a:cubicBezTo>
                  <a:cubicBezTo>
                    <a:pt x="1009062" y="231387"/>
                    <a:pt x="1034779" y="232339"/>
                    <a:pt x="1057639" y="233292"/>
                  </a:cubicBezTo>
                  <a:cubicBezTo>
                    <a:pt x="1107169" y="236149"/>
                    <a:pt x="1156699" y="232339"/>
                    <a:pt x="1206230" y="235197"/>
                  </a:cubicBezTo>
                  <a:cubicBezTo>
                    <a:pt x="1233852" y="237102"/>
                    <a:pt x="1261474" y="240912"/>
                    <a:pt x="1289097" y="244722"/>
                  </a:cubicBezTo>
                  <a:cubicBezTo>
                    <a:pt x="1303384" y="246627"/>
                    <a:pt x="1304337" y="247579"/>
                    <a:pt x="1299574" y="261867"/>
                  </a:cubicBezTo>
                  <a:cubicBezTo>
                    <a:pt x="1288144" y="292347"/>
                    <a:pt x="1277667" y="321874"/>
                    <a:pt x="1266237" y="352354"/>
                  </a:cubicBezTo>
                  <a:cubicBezTo>
                    <a:pt x="1266237" y="352354"/>
                    <a:pt x="1266237" y="352354"/>
                    <a:pt x="1266237" y="352354"/>
                  </a:cubicBezTo>
                  <a:cubicBezTo>
                    <a:pt x="1264332" y="356164"/>
                    <a:pt x="1263380" y="360927"/>
                    <a:pt x="1261474" y="364737"/>
                  </a:cubicBezTo>
                  <a:cubicBezTo>
                    <a:pt x="1260522" y="366642"/>
                    <a:pt x="1259569" y="368547"/>
                    <a:pt x="1259569" y="370452"/>
                  </a:cubicBezTo>
                  <a:cubicBezTo>
                    <a:pt x="1258617" y="373309"/>
                    <a:pt x="1256712" y="377119"/>
                    <a:pt x="1255759" y="379977"/>
                  </a:cubicBezTo>
                  <a:cubicBezTo>
                    <a:pt x="1254807" y="382834"/>
                    <a:pt x="1252902" y="386644"/>
                    <a:pt x="1251949" y="389502"/>
                  </a:cubicBezTo>
                  <a:cubicBezTo>
                    <a:pt x="1250997" y="392359"/>
                    <a:pt x="1250044" y="394264"/>
                    <a:pt x="1249092" y="397122"/>
                  </a:cubicBezTo>
                  <a:cubicBezTo>
                    <a:pt x="1247187" y="402837"/>
                    <a:pt x="1244330" y="408552"/>
                    <a:pt x="1241472" y="414267"/>
                  </a:cubicBezTo>
                  <a:cubicBezTo>
                    <a:pt x="1218612" y="467607"/>
                    <a:pt x="1203372" y="522852"/>
                    <a:pt x="1183369" y="576192"/>
                  </a:cubicBezTo>
                  <a:cubicBezTo>
                    <a:pt x="1175749" y="596194"/>
                    <a:pt x="1168130" y="616197"/>
                    <a:pt x="1160509" y="636199"/>
                  </a:cubicBezTo>
                  <a:cubicBezTo>
                    <a:pt x="1151937" y="658107"/>
                    <a:pt x="1144317" y="660964"/>
                    <a:pt x="1122409" y="649534"/>
                  </a:cubicBezTo>
                  <a:cubicBezTo>
                    <a:pt x="1098597" y="637152"/>
                    <a:pt x="1076689" y="620959"/>
                    <a:pt x="1054782" y="603814"/>
                  </a:cubicBezTo>
                  <a:cubicBezTo>
                    <a:pt x="1050019" y="600004"/>
                    <a:pt x="1044304" y="596194"/>
                    <a:pt x="1039542" y="593337"/>
                  </a:cubicBezTo>
                  <a:cubicBezTo>
                    <a:pt x="1030969" y="588574"/>
                    <a:pt x="1024302" y="588574"/>
                    <a:pt x="1015729" y="595242"/>
                  </a:cubicBezTo>
                  <a:cubicBezTo>
                    <a:pt x="967152" y="636199"/>
                    <a:pt x="918574" y="676204"/>
                    <a:pt x="869997" y="716209"/>
                  </a:cubicBezTo>
                  <a:cubicBezTo>
                    <a:pt x="851899" y="731449"/>
                    <a:pt x="831897" y="745737"/>
                    <a:pt x="812847" y="760024"/>
                  </a:cubicBezTo>
                  <a:cubicBezTo>
                    <a:pt x="773794" y="787647"/>
                    <a:pt x="736647" y="818127"/>
                    <a:pt x="698547" y="846702"/>
                  </a:cubicBezTo>
                  <a:cubicBezTo>
                    <a:pt x="633777" y="893374"/>
                    <a:pt x="570912" y="942904"/>
                    <a:pt x="507094" y="990529"/>
                  </a:cubicBezTo>
                  <a:cubicBezTo>
                    <a:pt x="452802" y="1031487"/>
                    <a:pt x="399462" y="1073397"/>
                    <a:pt x="345169" y="1113402"/>
                  </a:cubicBezTo>
                  <a:cubicBezTo>
                    <a:pt x="327072" y="1126737"/>
                    <a:pt x="312784" y="1143882"/>
                    <a:pt x="292782" y="1155312"/>
                  </a:cubicBezTo>
                  <a:cubicBezTo>
                    <a:pt x="274684" y="1165789"/>
                    <a:pt x="273732" y="1166742"/>
                    <a:pt x="261349" y="1151502"/>
                  </a:cubicBezTo>
                  <a:cubicBezTo>
                    <a:pt x="229917" y="1111497"/>
                    <a:pt x="194674" y="1074349"/>
                    <a:pt x="166099" y="1031487"/>
                  </a:cubicBezTo>
                  <a:cubicBezTo>
                    <a:pt x="158479" y="1021009"/>
                    <a:pt x="151812" y="1010532"/>
                    <a:pt x="144192" y="999102"/>
                  </a:cubicBezTo>
                  <a:cubicBezTo>
                    <a:pt x="144192" y="999102"/>
                    <a:pt x="144192" y="999102"/>
                    <a:pt x="144192" y="999102"/>
                  </a:cubicBezTo>
                  <a:cubicBezTo>
                    <a:pt x="136572" y="988624"/>
                    <a:pt x="129904" y="977194"/>
                    <a:pt x="122284" y="966717"/>
                  </a:cubicBezTo>
                  <a:cubicBezTo>
                    <a:pt x="122284" y="966717"/>
                    <a:pt x="122284" y="966717"/>
                    <a:pt x="122284" y="966717"/>
                  </a:cubicBezTo>
                  <a:cubicBezTo>
                    <a:pt x="114664" y="955287"/>
                    <a:pt x="107044" y="943857"/>
                    <a:pt x="99424" y="931474"/>
                  </a:cubicBezTo>
                  <a:cubicBezTo>
                    <a:pt x="85137" y="909567"/>
                    <a:pt x="75612" y="884802"/>
                    <a:pt x="66087" y="860037"/>
                  </a:cubicBezTo>
                  <a:cubicBezTo>
                    <a:pt x="61324" y="847654"/>
                    <a:pt x="65134" y="841939"/>
                    <a:pt x="73707" y="836224"/>
                  </a:cubicBezTo>
                  <a:close/>
                  <a:moveTo>
                    <a:pt x="26082" y="916234"/>
                  </a:moveTo>
                  <a:cubicBezTo>
                    <a:pt x="31797" y="900994"/>
                    <a:pt x="40369" y="886707"/>
                    <a:pt x="47989" y="869562"/>
                  </a:cubicBezTo>
                  <a:cubicBezTo>
                    <a:pt x="50847" y="874324"/>
                    <a:pt x="53704" y="876229"/>
                    <a:pt x="54657" y="879087"/>
                  </a:cubicBezTo>
                  <a:cubicBezTo>
                    <a:pt x="95614" y="970527"/>
                    <a:pt x="157527" y="1047679"/>
                    <a:pt x="219439" y="1124832"/>
                  </a:cubicBezTo>
                  <a:cubicBezTo>
                    <a:pt x="228964" y="1137214"/>
                    <a:pt x="238489" y="1150549"/>
                    <a:pt x="249919" y="1161980"/>
                  </a:cubicBezTo>
                  <a:cubicBezTo>
                    <a:pt x="272779" y="1183887"/>
                    <a:pt x="271827" y="1211509"/>
                    <a:pt x="270874" y="1240084"/>
                  </a:cubicBezTo>
                  <a:cubicBezTo>
                    <a:pt x="270874" y="1248657"/>
                    <a:pt x="266112" y="1251514"/>
                    <a:pt x="258492" y="1247705"/>
                  </a:cubicBezTo>
                  <a:cubicBezTo>
                    <a:pt x="244204" y="1241037"/>
                    <a:pt x="232774" y="1230559"/>
                    <a:pt x="222297" y="1220082"/>
                  </a:cubicBezTo>
                  <a:cubicBezTo>
                    <a:pt x="168957" y="1165789"/>
                    <a:pt x="119427" y="1108639"/>
                    <a:pt x="75612" y="1045774"/>
                  </a:cubicBezTo>
                  <a:cubicBezTo>
                    <a:pt x="55609" y="1017199"/>
                    <a:pt x="40369" y="986719"/>
                    <a:pt x="26082" y="955287"/>
                  </a:cubicBezTo>
                  <a:cubicBezTo>
                    <a:pt x="20367" y="940999"/>
                    <a:pt x="21319" y="928617"/>
                    <a:pt x="26082" y="916234"/>
                  </a:cubicBezTo>
                  <a:close/>
                </a:path>
              </a:pathLst>
            </a:custGeom>
            <a:solidFill>
              <a:srgbClr val="000000"/>
            </a:solidFill>
            <a:ln w="9525" cap="flat">
              <a:noFill/>
              <a:prstDash val="solid"/>
              <a:miter/>
            </a:ln>
          </p:spPr>
          <p:txBody>
            <a:bodyPr rtlCol="0" anchor="ctr"/>
            <a:lstStyle/>
            <a:p>
              <a:endParaRPr lang="en-US"/>
            </a:p>
          </p:txBody>
        </p:sp>
        <p:sp>
          <p:nvSpPr>
            <p:cNvPr id="23" name="Freeform 255">
              <a:extLst>
                <a:ext uri="{FF2B5EF4-FFF2-40B4-BE49-F238E27FC236}">
                  <a16:creationId xmlns:a16="http://schemas.microsoft.com/office/drawing/2014/main" id="{4599E33C-FA36-7F99-F31C-F02499769864}"/>
                </a:ext>
              </a:extLst>
            </p:cNvPr>
            <p:cNvSpPr/>
            <p:nvPr/>
          </p:nvSpPr>
          <p:spPr>
            <a:xfrm>
              <a:off x="7817167" y="5472112"/>
              <a:ext cx="600113" cy="452437"/>
            </a:xfrm>
            <a:custGeom>
              <a:avLst/>
              <a:gdLst>
                <a:gd name="connsiteX0" fmla="*/ 571500 w 600113"/>
                <a:gd name="connsiteY0" fmla="*/ 29527 h 452437"/>
                <a:gd name="connsiteX1" fmla="*/ 597218 w 600113"/>
                <a:gd name="connsiteY1" fmla="*/ 12382 h 452437"/>
                <a:gd name="connsiteX2" fmla="*/ 599122 w 600113"/>
                <a:gd name="connsiteY2" fmla="*/ 3810 h 452437"/>
                <a:gd name="connsiteX3" fmla="*/ 591502 w 600113"/>
                <a:gd name="connsiteY3" fmla="*/ 0 h 452437"/>
                <a:gd name="connsiteX4" fmla="*/ 566738 w 600113"/>
                <a:gd name="connsiteY4" fmla="*/ 13335 h 452437"/>
                <a:gd name="connsiteX5" fmla="*/ 486727 w 600113"/>
                <a:gd name="connsiteY5" fmla="*/ 69532 h 452437"/>
                <a:gd name="connsiteX6" fmla="*/ 276225 w 600113"/>
                <a:gd name="connsiteY6" fmla="*/ 226695 h 452437"/>
                <a:gd name="connsiteX7" fmla="*/ 67627 w 600113"/>
                <a:gd name="connsiteY7" fmla="*/ 391477 h 452437"/>
                <a:gd name="connsiteX8" fmla="*/ 0 w 600113"/>
                <a:gd name="connsiteY8" fmla="*/ 448627 h 452437"/>
                <a:gd name="connsiteX9" fmla="*/ 2857 w 600113"/>
                <a:gd name="connsiteY9" fmla="*/ 452438 h 452437"/>
                <a:gd name="connsiteX10" fmla="*/ 38100 w 600113"/>
                <a:gd name="connsiteY10" fmla="*/ 429577 h 452437"/>
                <a:gd name="connsiteX11" fmla="*/ 262890 w 600113"/>
                <a:gd name="connsiteY11" fmla="*/ 255270 h 452437"/>
                <a:gd name="connsiteX12" fmla="*/ 571500 w 600113"/>
                <a:gd name="connsiteY12" fmla="*/ 29527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113" h="452437">
                  <a:moveTo>
                    <a:pt x="571500" y="29527"/>
                  </a:moveTo>
                  <a:cubicBezTo>
                    <a:pt x="580072" y="23813"/>
                    <a:pt x="588645" y="18098"/>
                    <a:pt x="597218" y="12382"/>
                  </a:cubicBezTo>
                  <a:cubicBezTo>
                    <a:pt x="600075" y="10477"/>
                    <a:pt x="601027" y="7620"/>
                    <a:pt x="599122" y="3810"/>
                  </a:cubicBezTo>
                  <a:cubicBezTo>
                    <a:pt x="597218" y="952"/>
                    <a:pt x="594360" y="0"/>
                    <a:pt x="591502" y="0"/>
                  </a:cubicBezTo>
                  <a:cubicBezTo>
                    <a:pt x="581977" y="1905"/>
                    <a:pt x="574357" y="8573"/>
                    <a:pt x="566738" y="13335"/>
                  </a:cubicBezTo>
                  <a:cubicBezTo>
                    <a:pt x="539115" y="31432"/>
                    <a:pt x="513397" y="51435"/>
                    <a:pt x="486727" y="69532"/>
                  </a:cubicBezTo>
                  <a:cubicBezTo>
                    <a:pt x="414338" y="119063"/>
                    <a:pt x="344805" y="172402"/>
                    <a:pt x="276225" y="226695"/>
                  </a:cubicBezTo>
                  <a:cubicBezTo>
                    <a:pt x="206693" y="281940"/>
                    <a:pt x="138113" y="337185"/>
                    <a:pt x="67627" y="391477"/>
                  </a:cubicBezTo>
                  <a:cubicBezTo>
                    <a:pt x="44768" y="409575"/>
                    <a:pt x="22860" y="429577"/>
                    <a:pt x="0" y="448627"/>
                  </a:cubicBezTo>
                  <a:cubicBezTo>
                    <a:pt x="952" y="449580"/>
                    <a:pt x="1905" y="451485"/>
                    <a:pt x="2857" y="452438"/>
                  </a:cubicBezTo>
                  <a:cubicBezTo>
                    <a:pt x="15240" y="445770"/>
                    <a:pt x="27622" y="439102"/>
                    <a:pt x="38100" y="429577"/>
                  </a:cubicBezTo>
                  <a:cubicBezTo>
                    <a:pt x="112395" y="370523"/>
                    <a:pt x="188595" y="313373"/>
                    <a:pt x="262890" y="255270"/>
                  </a:cubicBezTo>
                  <a:cubicBezTo>
                    <a:pt x="362902" y="177165"/>
                    <a:pt x="464820" y="100013"/>
                    <a:pt x="571500" y="29527"/>
                  </a:cubicBezTo>
                  <a:close/>
                </a:path>
              </a:pathLst>
            </a:custGeom>
            <a:solidFill>
              <a:srgbClr val="000000"/>
            </a:solidFill>
            <a:ln w="9525" cap="flat">
              <a:noFill/>
              <a:prstDash val="solid"/>
              <a:miter/>
            </a:ln>
          </p:spPr>
          <p:txBody>
            <a:bodyPr rtlCol="0" anchor="ctr"/>
            <a:lstStyle/>
            <a:p>
              <a:endParaRPr lang="en-US"/>
            </a:p>
          </p:txBody>
        </p:sp>
        <p:sp>
          <p:nvSpPr>
            <p:cNvPr id="24" name="Freeform 256">
              <a:extLst>
                <a:ext uri="{FF2B5EF4-FFF2-40B4-BE49-F238E27FC236}">
                  <a16:creationId xmlns:a16="http://schemas.microsoft.com/office/drawing/2014/main" id="{3CECFB13-BBB2-92BA-1A95-BD475922ECA6}"/>
                </a:ext>
              </a:extLst>
            </p:cNvPr>
            <p:cNvSpPr/>
            <p:nvPr/>
          </p:nvSpPr>
          <p:spPr>
            <a:xfrm>
              <a:off x="7251382" y="5414559"/>
              <a:ext cx="347574" cy="253767"/>
            </a:xfrm>
            <a:custGeom>
              <a:avLst/>
              <a:gdLst>
                <a:gd name="connsiteX0" fmla="*/ 345757 w 347574"/>
                <a:gd name="connsiteY0" fmla="*/ 3260 h 253767"/>
                <a:gd name="connsiteX1" fmla="*/ 324803 w 347574"/>
                <a:gd name="connsiteY1" fmla="*/ 7071 h 253767"/>
                <a:gd name="connsiteX2" fmla="*/ 264795 w 347574"/>
                <a:gd name="connsiteY2" fmla="*/ 46123 h 253767"/>
                <a:gd name="connsiteX3" fmla="*/ 18098 w 347574"/>
                <a:gd name="connsiteY3" fmla="*/ 230908 h 253767"/>
                <a:gd name="connsiteX4" fmla="*/ 0 w 347574"/>
                <a:gd name="connsiteY4" fmla="*/ 249005 h 253767"/>
                <a:gd name="connsiteX5" fmla="*/ 2858 w 347574"/>
                <a:gd name="connsiteY5" fmla="*/ 253768 h 253767"/>
                <a:gd name="connsiteX6" fmla="*/ 32385 w 347574"/>
                <a:gd name="connsiteY6" fmla="*/ 235671 h 253767"/>
                <a:gd name="connsiteX7" fmla="*/ 119063 w 347574"/>
                <a:gd name="connsiteY7" fmla="*/ 168043 h 253767"/>
                <a:gd name="connsiteX8" fmla="*/ 332423 w 347574"/>
                <a:gd name="connsiteY8" fmla="*/ 19453 h 253767"/>
                <a:gd name="connsiteX9" fmla="*/ 345757 w 347574"/>
                <a:gd name="connsiteY9" fmla="*/ 3260 h 2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574" h="253767">
                  <a:moveTo>
                    <a:pt x="345757" y="3260"/>
                  </a:moveTo>
                  <a:cubicBezTo>
                    <a:pt x="340995" y="-4360"/>
                    <a:pt x="331470" y="3260"/>
                    <a:pt x="324803" y="7071"/>
                  </a:cubicBezTo>
                  <a:cubicBezTo>
                    <a:pt x="304800" y="19453"/>
                    <a:pt x="284798" y="32788"/>
                    <a:pt x="264795" y="46123"/>
                  </a:cubicBezTo>
                  <a:cubicBezTo>
                    <a:pt x="180023" y="104226"/>
                    <a:pt x="96203" y="164233"/>
                    <a:pt x="18098" y="230908"/>
                  </a:cubicBezTo>
                  <a:cubicBezTo>
                    <a:pt x="11430" y="236623"/>
                    <a:pt x="5715" y="243290"/>
                    <a:pt x="0" y="249005"/>
                  </a:cubicBezTo>
                  <a:cubicBezTo>
                    <a:pt x="953" y="250910"/>
                    <a:pt x="1905" y="251863"/>
                    <a:pt x="2858" y="253768"/>
                  </a:cubicBezTo>
                  <a:cubicBezTo>
                    <a:pt x="14288" y="249958"/>
                    <a:pt x="22860" y="242338"/>
                    <a:pt x="32385" y="235671"/>
                  </a:cubicBezTo>
                  <a:cubicBezTo>
                    <a:pt x="60960" y="212810"/>
                    <a:pt x="89535" y="189951"/>
                    <a:pt x="119063" y="168043"/>
                  </a:cubicBezTo>
                  <a:cubicBezTo>
                    <a:pt x="188595" y="115655"/>
                    <a:pt x="258128" y="65173"/>
                    <a:pt x="332423" y="19453"/>
                  </a:cubicBezTo>
                  <a:cubicBezTo>
                    <a:pt x="339090" y="15643"/>
                    <a:pt x="352425" y="12785"/>
                    <a:pt x="345757" y="3260"/>
                  </a:cubicBezTo>
                  <a:close/>
                </a:path>
              </a:pathLst>
            </a:custGeom>
            <a:solidFill>
              <a:srgbClr val="000000"/>
            </a:solidFill>
            <a:ln w="9525" cap="flat">
              <a:noFill/>
              <a:prstDash val="solid"/>
              <a:miter/>
            </a:ln>
          </p:spPr>
          <p:txBody>
            <a:bodyPr rtlCol="0" anchor="ctr"/>
            <a:lstStyle/>
            <a:p>
              <a:endParaRPr lang="en-US"/>
            </a:p>
          </p:txBody>
        </p:sp>
        <p:sp>
          <p:nvSpPr>
            <p:cNvPr id="25" name="Freeform 257">
              <a:extLst>
                <a:ext uri="{FF2B5EF4-FFF2-40B4-BE49-F238E27FC236}">
                  <a16:creationId xmlns:a16="http://schemas.microsoft.com/office/drawing/2014/main" id="{6F99471F-6AE8-4247-7F6A-62BEEA29B3B8}"/>
                </a:ext>
              </a:extLst>
            </p:cNvPr>
            <p:cNvSpPr/>
            <p:nvPr/>
          </p:nvSpPr>
          <p:spPr>
            <a:xfrm>
              <a:off x="9019988" y="4743642"/>
              <a:ext cx="68294" cy="180977"/>
            </a:xfrm>
            <a:custGeom>
              <a:avLst/>
              <a:gdLst>
                <a:gd name="connsiteX0" fmla="*/ 35429 w 68294"/>
                <a:gd name="connsiteY0" fmla="*/ 158875 h 180977"/>
                <a:gd name="connsiteX1" fmla="*/ 67814 w 68294"/>
                <a:gd name="connsiteY1" fmla="*/ 75055 h 180977"/>
                <a:gd name="connsiteX2" fmla="*/ 57337 w 68294"/>
                <a:gd name="connsiteY2" fmla="*/ 9333 h 180977"/>
                <a:gd name="connsiteX3" fmla="*/ 43049 w 68294"/>
                <a:gd name="connsiteY3" fmla="*/ 760 h 180977"/>
                <a:gd name="connsiteX4" fmla="*/ 39239 w 68294"/>
                <a:gd name="connsiteY4" fmla="*/ 16952 h 180977"/>
                <a:gd name="connsiteX5" fmla="*/ 4949 w 68294"/>
                <a:gd name="connsiteY5" fmla="*/ 169352 h 180977"/>
                <a:gd name="connsiteX6" fmla="*/ 187 w 68294"/>
                <a:gd name="connsiteY6" fmla="*/ 180783 h 180977"/>
                <a:gd name="connsiteX7" fmla="*/ 35429 w 68294"/>
                <a:gd name="connsiteY7" fmla="*/ 158875 h 18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4" h="180977">
                  <a:moveTo>
                    <a:pt x="35429" y="158875"/>
                  </a:moveTo>
                  <a:cubicBezTo>
                    <a:pt x="53527" y="134110"/>
                    <a:pt x="64957" y="105535"/>
                    <a:pt x="67814" y="75055"/>
                  </a:cubicBezTo>
                  <a:cubicBezTo>
                    <a:pt x="69719" y="52195"/>
                    <a:pt x="65909" y="30288"/>
                    <a:pt x="57337" y="9333"/>
                  </a:cubicBezTo>
                  <a:cubicBezTo>
                    <a:pt x="54479" y="3618"/>
                    <a:pt x="50669" y="-2098"/>
                    <a:pt x="43049" y="760"/>
                  </a:cubicBezTo>
                  <a:cubicBezTo>
                    <a:pt x="35429" y="3618"/>
                    <a:pt x="36382" y="10285"/>
                    <a:pt x="39239" y="16952"/>
                  </a:cubicBezTo>
                  <a:cubicBezTo>
                    <a:pt x="63052" y="76008"/>
                    <a:pt x="46859" y="125538"/>
                    <a:pt x="4949" y="169352"/>
                  </a:cubicBezTo>
                  <a:cubicBezTo>
                    <a:pt x="2092" y="172210"/>
                    <a:pt x="-766" y="175068"/>
                    <a:pt x="187" y="180783"/>
                  </a:cubicBezTo>
                  <a:cubicBezTo>
                    <a:pt x="17332" y="182688"/>
                    <a:pt x="27809" y="170305"/>
                    <a:pt x="35429" y="158875"/>
                  </a:cubicBezTo>
                  <a:close/>
                </a:path>
              </a:pathLst>
            </a:custGeom>
            <a:solidFill>
              <a:srgbClr val="000000"/>
            </a:solidFill>
            <a:ln w="9525" cap="flat">
              <a:noFill/>
              <a:prstDash val="solid"/>
              <a:miter/>
            </a:ln>
          </p:spPr>
          <p:txBody>
            <a:bodyPr rtlCol="0" anchor="ctr"/>
            <a:lstStyle/>
            <a:p>
              <a:endParaRPr lang="en-US"/>
            </a:p>
          </p:txBody>
        </p:sp>
        <p:sp>
          <p:nvSpPr>
            <p:cNvPr id="26" name="Freeform 258">
              <a:extLst>
                <a:ext uri="{FF2B5EF4-FFF2-40B4-BE49-F238E27FC236}">
                  <a16:creationId xmlns:a16="http://schemas.microsoft.com/office/drawing/2014/main" id="{980DA196-2C84-993C-1A98-00A6895830D3}"/>
                </a:ext>
              </a:extLst>
            </p:cNvPr>
            <p:cNvSpPr/>
            <p:nvPr/>
          </p:nvSpPr>
          <p:spPr>
            <a:xfrm>
              <a:off x="7430004" y="5260657"/>
              <a:ext cx="180470" cy="139065"/>
            </a:xfrm>
            <a:custGeom>
              <a:avLst/>
              <a:gdLst>
                <a:gd name="connsiteX0" fmla="*/ 180471 w 180470"/>
                <a:gd name="connsiteY0" fmla="*/ 0 h 139065"/>
                <a:gd name="connsiteX1" fmla="*/ 152848 w 180470"/>
                <a:gd name="connsiteY1" fmla="*/ 12383 h 139065"/>
                <a:gd name="connsiteX2" fmla="*/ 94746 w 180470"/>
                <a:gd name="connsiteY2" fmla="*/ 54293 h 139065"/>
                <a:gd name="connsiteX3" fmla="*/ 6163 w 180470"/>
                <a:gd name="connsiteY3" fmla="*/ 125730 h 139065"/>
                <a:gd name="connsiteX4" fmla="*/ 1401 w 180470"/>
                <a:gd name="connsiteY4" fmla="*/ 139065 h 139065"/>
                <a:gd name="connsiteX5" fmla="*/ 180471 w 180470"/>
                <a:gd name="connsiteY5" fmla="*/ 0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470" h="139065">
                  <a:moveTo>
                    <a:pt x="180471" y="0"/>
                  </a:moveTo>
                  <a:cubicBezTo>
                    <a:pt x="167136" y="0"/>
                    <a:pt x="160468" y="6668"/>
                    <a:pt x="152848" y="12383"/>
                  </a:cubicBezTo>
                  <a:cubicBezTo>
                    <a:pt x="133798" y="25718"/>
                    <a:pt x="114748" y="40957"/>
                    <a:pt x="94746" y="54293"/>
                  </a:cubicBezTo>
                  <a:cubicBezTo>
                    <a:pt x="63313" y="76200"/>
                    <a:pt x="32833" y="98107"/>
                    <a:pt x="6163" y="125730"/>
                  </a:cubicBezTo>
                  <a:cubicBezTo>
                    <a:pt x="2353" y="129540"/>
                    <a:pt x="-2409" y="132398"/>
                    <a:pt x="1401" y="139065"/>
                  </a:cubicBezTo>
                  <a:cubicBezTo>
                    <a:pt x="71886" y="95250"/>
                    <a:pt x="169041" y="20955"/>
                    <a:pt x="180471" y="0"/>
                  </a:cubicBezTo>
                  <a:close/>
                </a:path>
              </a:pathLst>
            </a:custGeom>
            <a:solidFill>
              <a:srgbClr val="000000"/>
            </a:solidFill>
            <a:ln w="9525" cap="flat">
              <a:noFill/>
              <a:prstDash val="solid"/>
              <a:miter/>
            </a:ln>
          </p:spPr>
          <p:txBody>
            <a:bodyPr rtlCol="0" anchor="ctr"/>
            <a:lstStyle/>
            <a:p>
              <a:endParaRPr lang="en-US"/>
            </a:p>
          </p:txBody>
        </p:sp>
        <p:sp>
          <p:nvSpPr>
            <p:cNvPr id="27" name="Freeform 259">
              <a:extLst>
                <a:ext uri="{FF2B5EF4-FFF2-40B4-BE49-F238E27FC236}">
                  <a16:creationId xmlns:a16="http://schemas.microsoft.com/office/drawing/2014/main" id="{3C9AD9B5-E499-0276-9D7E-A74FC7C03CEE}"/>
                </a:ext>
              </a:extLst>
            </p:cNvPr>
            <p:cNvSpPr/>
            <p:nvPr/>
          </p:nvSpPr>
          <p:spPr>
            <a:xfrm>
              <a:off x="8086683" y="4769503"/>
              <a:ext cx="43375" cy="161589"/>
            </a:xfrm>
            <a:custGeom>
              <a:avLst/>
              <a:gdLst>
                <a:gd name="connsiteX0" fmla="*/ 30521 w 43375"/>
                <a:gd name="connsiteY0" fmla="*/ 161589 h 161589"/>
                <a:gd name="connsiteX1" fmla="*/ 32426 w 43375"/>
                <a:gd name="connsiteY1" fmla="*/ 153969 h 161589"/>
                <a:gd name="connsiteX2" fmla="*/ 39093 w 43375"/>
                <a:gd name="connsiteY2" fmla="*/ 21572 h 161589"/>
                <a:gd name="connsiteX3" fmla="*/ 42904 w 43375"/>
                <a:gd name="connsiteY3" fmla="*/ 12999 h 161589"/>
                <a:gd name="connsiteX4" fmla="*/ 38141 w 43375"/>
                <a:gd name="connsiteY4" fmla="*/ 617 h 161589"/>
                <a:gd name="connsiteX5" fmla="*/ 27664 w 43375"/>
                <a:gd name="connsiteY5" fmla="*/ 4427 h 161589"/>
                <a:gd name="connsiteX6" fmla="*/ 8614 w 43375"/>
                <a:gd name="connsiteY6" fmla="*/ 138729 h 161589"/>
                <a:gd name="connsiteX7" fmla="*/ 30521 w 43375"/>
                <a:gd name="connsiteY7" fmla="*/ 161589 h 16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75" h="161589">
                  <a:moveTo>
                    <a:pt x="30521" y="161589"/>
                  </a:moveTo>
                  <a:cubicBezTo>
                    <a:pt x="33379" y="158732"/>
                    <a:pt x="33379" y="155874"/>
                    <a:pt x="32426" y="153969"/>
                  </a:cubicBezTo>
                  <a:cubicBezTo>
                    <a:pt x="8614" y="108249"/>
                    <a:pt x="15281" y="64434"/>
                    <a:pt x="39093" y="21572"/>
                  </a:cubicBezTo>
                  <a:cubicBezTo>
                    <a:pt x="40998" y="18714"/>
                    <a:pt x="41951" y="15857"/>
                    <a:pt x="42904" y="12999"/>
                  </a:cubicBezTo>
                  <a:cubicBezTo>
                    <a:pt x="43856" y="8237"/>
                    <a:pt x="43856" y="3474"/>
                    <a:pt x="38141" y="617"/>
                  </a:cubicBezTo>
                  <a:cubicBezTo>
                    <a:pt x="33379" y="-1288"/>
                    <a:pt x="30521" y="1569"/>
                    <a:pt x="27664" y="4427"/>
                  </a:cubicBezTo>
                  <a:cubicBezTo>
                    <a:pt x="993" y="46337"/>
                    <a:pt x="-8532" y="90152"/>
                    <a:pt x="8614" y="138729"/>
                  </a:cubicBezTo>
                  <a:cubicBezTo>
                    <a:pt x="13376" y="149207"/>
                    <a:pt x="19091" y="158732"/>
                    <a:pt x="30521" y="161589"/>
                  </a:cubicBezTo>
                  <a:close/>
                </a:path>
              </a:pathLst>
            </a:custGeom>
            <a:solidFill>
              <a:srgbClr val="000000"/>
            </a:solidFill>
            <a:ln w="9525" cap="flat">
              <a:noFill/>
              <a:prstDash val="solid"/>
              <a:miter/>
            </a:ln>
          </p:spPr>
          <p:txBody>
            <a:bodyPr rtlCol="0" anchor="ctr"/>
            <a:lstStyle/>
            <a:p>
              <a:endParaRPr lang="en-US"/>
            </a:p>
          </p:txBody>
        </p:sp>
        <p:sp>
          <p:nvSpPr>
            <p:cNvPr id="28" name="Freeform 260">
              <a:extLst>
                <a:ext uri="{FF2B5EF4-FFF2-40B4-BE49-F238E27FC236}">
                  <a16:creationId xmlns:a16="http://schemas.microsoft.com/office/drawing/2014/main" id="{E0ABFFB4-A88D-15E1-1D4F-5B6B46AFF672}"/>
                </a:ext>
              </a:extLst>
            </p:cNvPr>
            <p:cNvSpPr/>
            <p:nvPr/>
          </p:nvSpPr>
          <p:spPr>
            <a:xfrm>
              <a:off x="7555230" y="5512984"/>
              <a:ext cx="63817" cy="45805"/>
            </a:xfrm>
            <a:custGeom>
              <a:avLst/>
              <a:gdLst>
                <a:gd name="connsiteX0" fmla="*/ 62865 w 63817"/>
                <a:gd name="connsiteY0" fmla="*/ 1991 h 45805"/>
                <a:gd name="connsiteX1" fmla="*/ 56197 w 63817"/>
                <a:gd name="connsiteY1" fmla="*/ 1039 h 45805"/>
                <a:gd name="connsiteX2" fmla="*/ 0 w 63817"/>
                <a:gd name="connsiteY2" fmla="*/ 45806 h 45805"/>
                <a:gd name="connsiteX3" fmla="*/ 60007 w 63817"/>
                <a:gd name="connsiteY3" fmla="*/ 10564 h 45805"/>
                <a:gd name="connsiteX4" fmla="*/ 62865 w 63817"/>
                <a:gd name="connsiteY4" fmla="*/ 1991 h 45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 h="45805">
                  <a:moveTo>
                    <a:pt x="62865" y="1991"/>
                  </a:moveTo>
                  <a:cubicBezTo>
                    <a:pt x="60960" y="86"/>
                    <a:pt x="59055" y="-867"/>
                    <a:pt x="56197" y="1039"/>
                  </a:cubicBezTo>
                  <a:cubicBezTo>
                    <a:pt x="34290" y="12468"/>
                    <a:pt x="13335" y="23898"/>
                    <a:pt x="0" y="45806"/>
                  </a:cubicBezTo>
                  <a:cubicBezTo>
                    <a:pt x="19050" y="32471"/>
                    <a:pt x="40957" y="23898"/>
                    <a:pt x="60007" y="10564"/>
                  </a:cubicBezTo>
                  <a:cubicBezTo>
                    <a:pt x="63818" y="7706"/>
                    <a:pt x="64770" y="4848"/>
                    <a:pt x="62865" y="1991"/>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85712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47649" y="1250240"/>
            <a:ext cx="9128582" cy="5100917"/>
          </a:xfrm>
        </p:spPr>
        <p:txBody>
          <a:bodyPr>
            <a:normAutofit fontScale="62500" lnSpcReduction="20000"/>
          </a:bodyPr>
          <a:lstStyle/>
          <a:p>
            <a:pPr marL="0" indent="0" algn="l">
              <a:lnSpc>
                <a:spcPct val="120000"/>
              </a:lnSpc>
              <a:spcBef>
                <a:spcPts val="0"/>
              </a:spcBef>
            </a:pPr>
            <a:r>
              <a:rPr lang="en-GB" sz="3100" dirty="0"/>
              <a:t>Der </a:t>
            </a:r>
            <a:r>
              <a:rPr lang="en-GB" sz="3100" dirty="0" err="1"/>
              <a:t>Bezirksrat</a:t>
            </a:r>
            <a:r>
              <a:rPr lang="en-GB" sz="3100" dirty="0"/>
              <a:t> </a:t>
            </a:r>
            <a:r>
              <a:rPr lang="en-GB" sz="3100" dirty="0" err="1"/>
              <a:t>stellte</a:t>
            </a:r>
            <a:r>
              <a:rPr lang="en-GB" sz="3100" dirty="0"/>
              <a:t> fest, dass </a:t>
            </a:r>
            <a:r>
              <a:rPr lang="en-GB" sz="3100" b="1" i="1" dirty="0"/>
              <a:t>"es etwas in den Akten vom letzten MKS-Ausbruch gab, aber nicht viel... es gab nur das Gerücht, dass es einen (Katastrophenplan) gab, der herumlag". </a:t>
            </a:r>
          </a:p>
          <a:p>
            <a:pPr marL="0" indent="0" algn="l">
              <a:lnSpc>
                <a:spcPct val="120000"/>
              </a:lnSpc>
              <a:spcBef>
                <a:spcPts val="0"/>
              </a:spcBef>
            </a:pPr>
            <a:r>
              <a:rPr lang="en-GB" sz="3100" dirty="0"/>
              <a:t>Es gab zwar einen Bericht über die Maul- und Klauenseuche, aber dieser wurde zuletzt kurz </a:t>
            </a:r>
            <a:r>
              <a:rPr lang="en-GB" sz="3100" dirty="0" err="1"/>
              <a:t>nach</a:t>
            </a:r>
            <a:r>
              <a:rPr lang="en-GB" sz="3100" dirty="0"/>
              <a:t> </a:t>
            </a:r>
            <a:r>
              <a:rPr lang="en-GB" sz="3100" dirty="0" err="1"/>
              <a:t>dem</a:t>
            </a:r>
            <a:r>
              <a:rPr lang="en-GB" sz="3100" dirty="0"/>
              <a:t> Ausbruch von 1967 </a:t>
            </a:r>
            <a:r>
              <a:rPr lang="en-GB" sz="3100" dirty="0" err="1"/>
              <a:t>analysiert</a:t>
            </a:r>
            <a:r>
              <a:rPr lang="en-GB" sz="3100" dirty="0"/>
              <a:t>. Darüber hinaus hatte keiner der </a:t>
            </a:r>
            <a:r>
              <a:rPr lang="en-GB" sz="3100" dirty="0" err="1"/>
              <a:t>befragten</a:t>
            </a:r>
            <a:r>
              <a:rPr lang="en-GB" sz="3100" dirty="0"/>
              <a:t> </a:t>
            </a:r>
            <a:r>
              <a:rPr lang="en-GB" sz="3100" dirty="0" err="1"/>
              <a:t>Branchenvertreter</a:t>
            </a:r>
            <a:r>
              <a:rPr lang="en-GB" sz="3100" dirty="0"/>
              <a:t> vor dem Ausbruch der Seuche einen Krisenplan für sein eigenes Unternehmen aufgestellt. </a:t>
            </a:r>
          </a:p>
          <a:p>
            <a:pPr marL="0" indent="0" algn="l">
              <a:lnSpc>
                <a:spcPct val="120000"/>
              </a:lnSpc>
              <a:spcBef>
                <a:spcPts val="0"/>
              </a:spcBef>
            </a:pPr>
            <a:endParaRPr lang="en-GB" sz="3100" dirty="0"/>
          </a:p>
          <a:p>
            <a:pPr marL="0" indent="0" algn="l">
              <a:lnSpc>
                <a:spcPct val="120000"/>
              </a:lnSpc>
              <a:spcBef>
                <a:spcPts val="0"/>
              </a:spcBef>
            </a:pPr>
            <a:r>
              <a:rPr lang="en-GB" sz="3100" dirty="0"/>
              <a:t>Vielleicht noch überraschender ist, dass die Tourismusbranche aus ihren Erfahrungen auf lokaler Ebene wenig gelernt zu haben scheint. Ein Vertreter sagte</a:t>
            </a:r>
            <a:r>
              <a:rPr lang="en-GB" sz="3100" b="1" i="1" dirty="0"/>
              <a:t>: "Ich weiß nicht, </a:t>
            </a:r>
            <a:r>
              <a:rPr lang="en-GB" sz="3100" b="1" i="1" dirty="0" err="1"/>
              <a:t>ob</a:t>
            </a:r>
            <a:r>
              <a:rPr lang="en-GB" sz="3100" b="1" i="1" dirty="0"/>
              <a:t> man in Zukunft einen Plan </a:t>
            </a:r>
            <a:r>
              <a:rPr lang="en-GB" sz="3100" b="1" i="1" dirty="0" err="1"/>
              <a:t>haben</a:t>
            </a:r>
            <a:r>
              <a:rPr lang="en-GB" sz="3100" b="1" i="1" dirty="0"/>
              <a:t> </a:t>
            </a:r>
            <a:r>
              <a:rPr lang="en-GB" sz="3100" b="1" i="1" dirty="0" err="1"/>
              <a:t>wird</a:t>
            </a:r>
            <a:r>
              <a:rPr lang="en-GB" sz="3100" b="1" i="1" dirty="0"/>
              <a:t>, </a:t>
            </a:r>
            <a:r>
              <a:rPr lang="en-GB" sz="3100" b="1" i="1" dirty="0" err="1"/>
              <a:t>denn</a:t>
            </a:r>
            <a:r>
              <a:rPr lang="en-GB" sz="3100" b="1" i="1" dirty="0"/>
              <a:t> man </a:t>
            </a:r>
            <a:r>
              <a:rPr lang="en-GB" sz="3100" b="1" i="1" dirty="0" err="1"/>
              <a:t>ist</a:t>
            </a:r>
            <a:r>
              <a:rPr lang="en-GB" sz="3100" b="1" i="1" dirty="0"/>
              <a:t> der </a:t>
            </a:r>
            <a:r>
              <a:rPr lang="en-GB" sz="3100" b="1" i="1" dirty="0" err="1"/>
              <a:t>Meinung</a:t>
            </a:r>
            <a:r>
              <a:rPr lang="en-GB" sz="3100" b="1" i="1" dirty="0"/>
              <a:t>, dass so </a:t>
            </a:r>
            <a:r>
              <a:rPr lang="en-GB" sz="3100" b="1" i="1" dirty="0" err="1"/>
              <a:t>etwas</a:t>
            </a:r>
            <a:r>
              <a:rPr lang="en-GB" sz="3100" b="1" i="1" dirty="0"/>
              <a:t> </a:t>
            </a:r>
            <a:r>
              <a:rPr lang="en-GB" sz="3100" b="1" i="1" dirty="0" err="1"/>
              <a:t>nur</a:t>
            </a:r>
            <a:r>
              <a:rPr lang="en-GB" sz="3100" b="1" i="1" dirty="0"/>
              <a:t> </a:t>
            </a:r>
            <a:r>
              <a:rPr lang="en-GB" sz="3100" b="1" i="1" dirty="0" err="1"/>
              <a:t>einmal</a:t>
            </a:r>
            <a:r>
              <a:rPr lang="en-GB" sz="3100" b="1" i="1" dirty="0"/>
              <a:t> </a:t>
            </a:r>
            <a:r>
              <a:rPr lang="en-GB" sz="3100" b="1" i="1" dirty="0" err="1"/>
              <a:t>passiert</a:t>
            </a:r>
            <a:r>
              <a:rPr lang="en-GB" sz="3100" b="1" i="1" dirty="0"/>
              <a:t> und nicht wieder passieren kann". </a:t>
            </a:r>
            <a:r>
              <a:rPr lang="en-GB" sz="3100" dirty="0"/>
              <a:t>Nur zwei Personen bekundeten ihr Interesse an der Entwicklung eines Krisenmanagementplans für die Zukunft.</a:t>
            </a:r>
          </a:p>
          <a:p>
            <a:pPr marL="0" indent="0" algn="l">
              <a:lnSpc>
                <a:spcPct val="120000"/>
              </a:lnSpc>
              <a:spcBef>
                <a:spcPts val="0"/>
              </a:spcBef>
            </a:pPr>
            <a:endParaRPr lang="en-GB" sz="3100" dirty="0"/>
          </a:p>
          <a:p>
            <a:pPr marL="0" indent="0" algn="l">
              <a:lnSpc>
                <a:spcPct val="120000"/>
              </a:lnSpc>
              <a:spcBef>
                <a:spcPts val="0"/>
              </a:spcBef>
            </a:pPr>
            <a:r>
              <a:rPr lang="en-GB" sz="3100" b="1" i="1" dirty="0"/>
              <a:t>Die Theorie des Krisenmanagements besagt, dass festgelegte Pläne die Schwere von Krisen und Katastrophen durch proaktive Notfallplanung begrenzen können. </a:t>
            </a:r>
          </a:p>
          <a:p>
            <a:pPr marL="0" indent="0" algn="l">
              <a:lnSpc>
                <a:spcPct val="120000"/>
              </a:lnSpc>
              <a:spcBef>
                <a:spcPts val="0"/>
              </a:spcBef>
            </a:pPr>
            <a:r>
              <a:rPr lang="en-GB" sz="3100" dirty="0"/>
              <a:t>(</a:t>
            </a:r>
            <a:r>
              <a:rPr lang="en-GB" sz="3100" dirty="0" err="1"/>
              <a:t>Kash </a:t>
            </a:r>
            <a:r>
              <a:rPr lang="en-GB" sz="3100" dirty="0"/>
              <a:t>und Darling, 1998; Heath, 1998)</a:t>
            </a:r>
          </a:p>
          <a:p>
            <a:pPr marL="0" indent="0">
              <a:lnSpc>
                <a:spcPct val="120000"/>
              </a:lnSpc>
              <a:spcBef>
                <a:spcPts val="0"/>
              </a:spcBef>
            </a:pPr>
            <a:endParaRPr lang="en-IE" b="0" i="0" dirty="0">
              <a:effectLst/>
            </a:endParaRPr>
          </a:p>
          <a:p>
            <a:pPr marL="0" indent="0">
              <a:lnSpc>
                <a:spcPct val="120000"/>
              </a:lnSpc>
              <a:spcBef>
                <a:spcPts val="0"/>
              </a:spcBef>
            </a:pP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Forschungsartikel lesen</a:t>
            </a:r>
            <a:endParaRPr lang="en-IE" dirty="0">
              <a:solidFill>
                <a:schemeClr val="bg1"/>
              </a:solidFill>
            </a:endParaRPr>
          </a:p>
        </p:txBody>
      </p:sp>
      <p:sp>
        <p:nvSpPr>
          <p:cNvPr id="2" name="Text Placeholder 5">
            <a:extLst>
              <a:ext uri="{FF2B5EF4-FFF2-40B4-BE49-F238E27FC236}">
                <a16:creationId xmlns:a16="http://schemas.microsoft.com/office/drawing/2014/main" id="{57970D9D-F428-ECAD-FD74-D394872B6FA4}"/>
              </a:ext>
            </a:extLst>
          </p:cNvPr>
          <p:cNvSpPr>
            <a:spLocks noGrp="1"/>
          </p:cNvSpPr>
          <p:nvPr>
            <p:ph type="body" sz="quarter" idx="16"/>
          </p:nvPr>
        </p:nvSpPr>
        <p:spPr>
          <a:xfrm>
            <a:off x="829963" y="433126"/>
            <a:ext cx="11478227" cy="582221"/>
          </a:xfrm>
        </p:spPr>
        <p:txBody>
          <a:bodyPr>
            <a:noAutofit/>
          </a:bodyPr>
          <a:lstStyle/>
          <a:p>
            <a:pPr>
              <a:lnSpc>
                <a:spcPct val="100000"/>
              </a:lnSpc>
              <a:spcBef>
                <a:spcPts val="0"/>
              </a:spcBef>
            </a:pPr>
            <a:r>
              <a:rPr lang="en-GB" sz="2400" i="0" dirty="0">
                <a:effectLst/>
              </a:rPr>
              <a:t>Die Studie zur Maul- und Klauenseuche im Vereinigten Königreich hat außerdem ergeben, dass eine proaktive Notfallplanung ebenfalls von Vorteil ist.</a:t>
            </a:r>
            <a:endParaRPr lang="en-IE" sz="2400" dirty="0"/>
          </a:p>
        </p:txBody>
      </p:sp>
      <p:pic>
        <p:nvPicPr>
          <p:cNvPr id="3" name="Graphic 2" descr="Touchscreen with solid fill">
            <a:extLst>
              <a:ext uri="{FF2B5EF4-FFF2-40B4-BE49-F238E27FC236}">
                <a16:creationId xmlns:a16="http://schemas.microsoft.com/office/drawing/2014/main" id="{C1BE4277-D589-3ED3-DEF8-208C6FE17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47558" y="5167515"/>
            <a:ext cx="914400" cy="914400"/>
          </a:xfrm>
          <a:prstGeom prst="rect">
            <a:avLst/>
          </a:prstGeom>
        </p:spPr>
      </p:pic>
    </p:spTree>
    <p:extLst>
      <p:ext uri="{BB962C8B-B14F-4D97-AF65-F5344CB8AC3E}">
        <p14:creationId xmlns:p14="http://schemas.microsoft.com/office/powerpoint/2010/main" val="1076059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D9D9EE-DA03-C2E5-37B9-0D7AA038AA69}"/>
              </a:ext>
            </a:extLst>
          </p:cNvPr>
          <p:cNvSpPr/>
          <p:nvPr/>
        </p:nvSpPr>
        <p:spPr>
          <a:xfrm>
            <a:off x="5893" y="1141050"/>
            <a:ext cx="5302050" cy="1934482"/>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29240" y="279337"/>
            <a:ext cx="6541161" cy="3722513"/>
          </a:xfrm>
        </p:spPr>
        <p:txBody>
          <a:bodyPr/>
          <a:lstStyle/>
          <a:p>
            <a:pPr algn="l" rtl="0" fontAlgn="base"/>
            <a:r>
              <a:rPr lang="en-GB" sz="2000" b="0" i="0" dirty="0">
                <a:solidFill>
                  <a:srgbClr val="455264"/>
                </a:solidFill>
                <a:effectLst/>
              </a:rPr>
              <a:t>Unabhängig von der Rolle ist es wichtig, dass jeder ethisch und mitfühlend handelt.</a:t>
            </a:r>
          </a:p>
          <a:p>
            <a:pPr marL="342900" indent="-342900" algn="l" rtl="0" fontAlgn="base">
              <a:buFont typeface="Arial" panose="020B0604020202020204" pitchFamily="34" charset="0"/>
              <a:buChar char="•"/>
            </a:pPr>
            <a:r>
              <a:rPr lang="en-GB" sz="2000" b="0" i="0" dirty="0">
                <a:solidFill>
                  <a:srgbClr val="455264"/>
                </a:solidFill>
                <a:effectLst/>
              </a:rPr>
              <a:t>Beobachtung und Bewältigung krisenhafter Entwicklungen, die </a:t>
            </a:r>
            <a:r>
              <a:rPr lang="en-GB" sz="2000" b="0" i="0" dirty="0">
                <a:solidFill>
                  <a:srgbClr val="F27954"/>
                </a:solidFill>
                <a:effectLst/>
              </a:rPr>
              <a:t>Auswirkungen auf höchster Ebene </a:t>
            </a:r>
            <a:r>
              <a:rPr lang="en-GB" sz="2000" b="0" i="0" dirty="0">
                <a:solidFill>
                  <a:srgbClr val="455264"/>
                </a:solidFill>
                <a:effectLst/>
              </a:rPr>
              <a:t>oder </a:t>
            </a:r>
            <a:r>
              <a:rPr lang="en-GB" sz="2000" b="0" i="0" dirty="0">
                <a:solidFill>
                  <a:srgbClr val="F27954"/>
                </a:solidFill>
                <a:effectLst/>
              </a:rPr>
              <a:t>große Auswirkungen </a:t>
            </a:r>
            <a:r>
              <a:rPr lang="en-GB" sz="2000" b="0" i="0" dirty="0">
                <a:solidFill>
                  <a:srgbClr val="455264"/>
                </a:solidFill>
                <a:effectLst/>
              </a:rPr>
              <a:t>auf die Region haben</a:t>
            </a:r>
          </a:p>
          <a:p>
            <a:pPr marL="342900" indent="-342900" algn="l" fontAlgn="base">
              <a:buFont typeface="Arial" panose="020B0604020202020204" pitchFamily="34" charset="0"/>
              <a:buChar char="•"/>
            </a:pPr>
            <a:r>
              <a:rPr lang="en-GB" sz="2000" b="0" i="0" dirty="0">
                <a:solidFill>
                  <a:srgbClr val="455264"/>
                </a:solidFill>
                <a:effectLst/>
              </a:rPr>
              <a:t>Planung und Umsetzung </a:t>
            </a:r>
            <a:r>
              <a:rPr lang="en-GB" sz="2000" dirty="0">
                <a:solidFill>
                  <a:srgbClr val="F27954"/>
                </a:solidFill>
              </a:rPr>
              <a:t>finanzieller, technologischer, politischer und technischer Mechanismen</a:t>
            </a:r>
            <a:r>
              <a:rPr lang="en-GB" sz="2000" dirty="0">
                <a:solidFill>
                  <a:srgbClr val="455264"/>
                </a:solidFill>
              </a:rPr>
              <a:t>, die z. B. </a:t>
            </a:r>
            <a:r>
              <a:rPr lang="en-GB" sz="2000" b="0" i="0" dirty="0">
                <a:solidFill>
                  <a:srgbClr val="455264"/>
                </a:solidFill>
                <a:effectLst/>
              </a:rPr>
              <a:t>den finanziellen Schaden </a:t>
            </a:r>
            <a:r>
              <a:rPr lang="en-GB" sz="2000" b="0" i="0" dirty="0" err="1">
                <a:solidFill>
                  <a:srgbClr val="455264"/>
                </a:solidFill>
                <a:effectLst/>
              </a:rPr>
              <a:t>begrenzen</a:t>
            </a:r>
            <a:r>
              <a:rPr lang="en-GB" sz="2000" b="0" i="0" dirty="0">
                <a:solidFill>
                  <a:srgbClr val="455264"/>
                </a:solidFill>
                <a:effectLst/>
              </a:rPr>
              <a:t> </a:t>
            </a:r>
            <a:r>
              <a:rPr lang="en-GB" sz="2000" dirty="0" err="1">
                <a:solidFill>
                  <a:srgbClr val="455264"/>
                </a:solidFill>
              </a:rPr>
              <a:t>können</a:t>
            </a:r>
            <a:r>
              <a:rPr lang="en-GB" sz="2000" b="0" i="0" dirty="0">
                <a:solidFill>
                  <a:srgbClr val="455264"/>
                </a:solidFill>
                <a:effectLst/>
              </a:rPr>
              <a:t>.</a:t>
            </a:r>
          </a:p>
          <a:p>
            <a:pPr marL="342900" indent="-342900" algn="l" fontAlgn="base">
              <a:buFont typeface="Arial" panose="020B0604020202020204" pitchFamily="34" charset="0"/>
              <a:buChar char="•"/>
            </a:pPr>
            <a:r>
              <a:rPr lang="en-GB" sz="2000" dirty="0" err="1">
                <a:solidFill>
                  <a:srgbClr val="F27954"/>
                </a:solidFill>
              </a:rPr>
              <a:t>S</a:t>
            </a:r>
            <a:r>
              <a:rPr lang="en-GB" sz="2000" b="0" i="0" dirty="0" err="1">
                <a:solidFill>
                  <a:srgbClr val="F27954"/>
                </a:solidFill>
                <a:effectLst/>
              </a:rPr>
              <a:t>chützen</a:t>
            </a:r>
            <a:r>
              <a:rPr lang="en-GB" sz="2000" b="0" i="0" dirty="0">
                <a:solidFill>
                  <a:srgbClr val="F27954"/>
                </a:solidFill>
                <a:effectLst/>
              </a:rPr>
              <a:t> Sie den Ruf der Region</a:t>
            </a:r>
            <a:r>
              <a:rPr lang="en-GB" sz="2000" b="0" i="0" dirty="0">
                <a:solidFill>
                  <a:srgbClr val="455264"/>
                </a:solidFill>
                <a:effectLst/>
              </a:rPr>
              <a:t>, indem sie strategische Marketingkampagnen und Kommunikationspläne mit verschiedenen Teams steuern. Sie sind auch der Sprecher der Region.</a:t>
            </a:r>
          </a:p>
          <a:p>
            <a:pPr marL="342900" indent="-342900" algn="l" fontAlgn="base">
              <a:buFont typeface="Arial" panose="020B0604020202020204" pitchFamily="34" charset="0"/>
              <a:buChar char="•"/>
            </a:pPr>
            <a:r>
              <a:rPr lang="en-GB" sz="2000" b="0" i="0" dirty="0">
                <a:solidFill>
                  <a:srgbClr val="455264"/>
                </a:solidFill>
                <a:effectLst/>
              </a:rPr>
              <a:t>Bewertung von </a:t>
            </a:r>
            <a:r>
              <a:rPr lang="en-GB" sz="2000" b="0" i="0" dirty="0">
                <a:solidFill>
                  <a:srgbClr val="F27954"/>
                </a:solidFill>
                <a:effectLst/>
              </a:rPr>
              <a:t>Notfall- und Geschäftskontinuitätsplänen</a:t>
            </a:r>
            <a:r>
              <a:rPr lang="en-GB" sz="2000" b="0" i="0" dirty="0">
                <a:solidFill>
                  <a:srgbClr val="455264"/>
                </a:solidFill>
                <a:effectLst/>
              </a:rPr>
              <a:t>.</a:t>
            </a:r>
          </a:p>
          <a:p>
            <a:pPr marL="342900" indent="-342900" algn="l" fontAlgn="base">
              <a:buFont typeface="Arial" panose="020B0604020202020204" pitchFamily="34" charset="0"/>
              <a:buChar char="•"/>
            </a:pPr>
            <a:r>
              <a:rPr lang="en-GB" sz="2000" b="0" i="0" dirty="0" err="1">
                <a:solidFill>
                  <a:srgbClr val="F27954"/>
                </a:solidFill>
                <a:effectLst/>
              </a:rPr>
              <a:t>Bieten</a:t>
            </a:r>
            <a:r>
              <a:rPr lang="en-GB" sz="2000" b="0" i="0" dirty="0">
                <a:solidFill>
                  <a:srgbClr val="F27954"/>
                </a:solidFill>
                <a:effectLst/>
              </a:rPr>
              <a:t> Sie </a:t>
            </a:r>
            <a:r>
              <a:rPr lang="en-GB" sz="2000" b="0" i="0" dirty="0" err="1">
                <a:solidFill>
                  <a:srgbClr val="F27954"/>
                </a:solidFill>
                <a:effectLst/>
              </a:rPr>
              <a:t>eine</a:t>
            </a:r>
            <a:r>
              <a:rPr lang="en-GB" sz="2000" b="0" i="0" dirty="0">
                <a:solidFill>
                  <a:srgbClr val="F27954"/>
                </a:solidFill>
                <a:effectLst/>
              </a:rPr>
              <a:t> </a:t>
            </a:r>
            <a:r>
              <a:rPr lang="en-GB" sz="2000" b="0" i="0" dirty="0" err="1">
                <a:solidFill>
                  <a:srgbClr val="F27954"/>
                </a:solidFill>
                <a:effectLst/>
              </a:rPr>
              <a:t>gute</a:t>
            </a:r>
            <a:r>
              <a:rPr lang="en-GB" sz="2000" b="0" i="0" dirty="0">
                <a:solidFill>
                  <a:srgbClr val="F27954"/>
                </a:solidFill>
                <a:effectLst/>
              </a:rPr>
              <a:t> </a:t>
            </a:r>
            <a:r>
              <a:rPr lang="en-GB" sz="2000" b="0" i="0" dirty="0" err="1">
                <a:solidFill>
                  <a:srgbClr val="F27954"/>
                </a:solidFill>
                <a:effectLst/>
              </a:rPr>
              <a:t>Führung</a:t>
            </a:r>
            <a:r>
              <a:rPr lang="en-GB" sz="2000" b="0" i="0" dirty="0">
                <a:solidFill>
                  <a:srgbClr val="455264"/>
                </a:solidFill>
                <a:effectLst/>
              </a:rPr>
              <a:t>, wenn Sie einen strategischen Kurs festlegen </a:t>
            </a:r>
            <a:r>
              <a:rPr lang="en-GB" sz="2000" dirty="0">
                <a:solidFill>
                  <a:srgbClr val="455264"/>
                </a:solidFill>
              </a:rPr>
              <a:t>oder </a:t>
            </a:r>
            <a:r>
              <a:rPr lang="en-GB" sz="2000" dirty="0">
                <a:solidFill>
                  <a:srgbClr val="F27954"/>
                </a:solidFill>
              </a:rPr>
              <a:t>schwierige, unerwartete Entscheidungen treffen müssen</a:t>
            </a:r>
            <a:r>
              <a:rPr lang="en-GB" sz="2000" dirty="0">
                <a:solidFill>
                  <a:srgbClr val="455264"/>
                </a:solidFill>
              </a:rPr>
              <a:t>.</a:t>
            </a:r>
            <a:endParaRPr lang="en-GB" sz="2000" b="0" i="0" dirty="0">
              <a:solidFill>
                <a:srgbClr val="455264"/>
              </a:solidFill>
              <a:effectLst/>
            </a:endParaRPr>
          </a:p>
          <a:p>
            <a:pPr marL="342900" indent="-342900" algn="l" fontAlgn="base">
              <a:buFont typeface="Arial" panose="020B0604020202020204" pitchFamily="34" charset="0"/>
              <a:buChar char="•"/>
            </a:pPr>
            <a:r>
              <a:rPr lang="en-GB" sz="2000" b="0" i="0" dirty="0" err="1">
                <a:solidFill>
                  <a:srgbClr val="F27954"/>
                </a:solidFill>
                <a:effectLst/>
              </a:rPr>
              <a:t>Kommunizieren</a:t>
            </a:r>
            <a:r>
              <a:rPr lang="en-GB" sz="2000" b="0" i="0" dirty="0">
                <a:solidFill>
                  <a:srgbClr val="F27954"/>
                </a:solidFill>
                <a:effectLst/>
              </a:rPr>
              <a:t> Sie mit den wichtigsten Interessengruppen </a:t>
            </a:r>
            <a:r>
              <a:rPr lang="en-GB" sz="2000" b="0" i="0" dirty="0">
                <a:solidFill>
                  <a:srgbClr val="455264"/>
                </a:solidFill>
                <a:effectLst/>
              </a:rPr>
              <a:t>(einschließlich der Branche, den </a:t>
            </a:r>
            <a:r>
              <a:rPr lang="en-GB" sz="2000" b="0" i="0" dirty="0" err="1">
                <a:solidFill>
                  <a:srgbClr val="455264"/>
                </a:solidFill>
                <a:effectLst/>
              </a:rPr>
              <a:t>Medien</a:t>
            </a:r>
            <a:r>
              <a:rPr lang="en-GB" sz="2000" dirty="0">
                <a:solidFill>
                  <a:srgbClr val="455264"/>
                </a:solidFill>
              </a:rPr>
              <a:t> </a:t>
            </a:r>
            <a:r>
              <a:rPr lang="en-GB" sz="2000" b="0" i="0" dirty="0">
                <a:solidFill>
                  <a:srgbClr val="455264"/>
                </a:solidFill>
                <a:effectLst/>
              </a:rPr>
              <a:t>und </a:t>
            </a:r>
            <a:r>
              <a:rPr lang="en-GB" sz="2000" b="0" i="0" dirty="0" err="1">
                <a:solidFill>
                  <a:srgbClr val="455264"/>
                </a:solidFill>
                <a:effectLst/>
              </a:rPr>
              <a:t>gegebenenfalls</a:t>
            </a:r>
            <a:r>
              <a:rPr lang="en-GB" sz="2000" b="0" i="0" dirty="0">
                <a:solidFill>
                  <a:srgbClr val="455264"/>
                </a:solidFill>
                <a:effectLst/>
              </a:rPr>
              <a:t> den Touristen). </a:t>
            </a:r>
          </a:p>
          <a:p>
            <a:pPr algn="l" fontAlgn="base">
              <a:buFont typeface="Arial" panose="020B0604020202020204" pitchFamily="34" charset="0"/>
              <a:buChar char="•"/>
            </a:pPr>
            <a:endParaRPr lang="en-GB" sz="2000" b="0" i="0" dirty="0">
              <a:solidFill>
                <a:srgbClr val="455264"/>
              </a:solidFill>
              <a:effectLst/>
            </a:endParaRPr>
          </a:p>
          <a:p>
            <a:pPr algn="l" fontAlgn="base"/>
            <a:endParaRPr lang="en-GB" sz="2000" b="0" i="0" dirty="0">
              <a:solidFill>
                <a:srgbClr val="455264"/>
              </a:solidFill>
              <a:effectLst/>
            </a:endParaRPr>
          </a:p>
          <a:p>
            <a:pPr algn="l" fontAlgn="base"/>
            <a:endParaRPr lang="en-GB" sz="20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80475" y="367553"/>
            <a:ext cx="4662248" cy="6122894"/>
          </a:xfrm>
        </p:spPr>
        <p:txBody>
          <a:bodyPr>
            <a:normAutofit lnSpcReduction="10000"/>
          </a:bodyPr>
          <a:lstStyle/>
          <a:p>
            <a:pPr>
              <a:lnSpc>
                <a:spcPct val="100000"/>
              </a:lnSpc>
              <a:spcBef>
                <a:spcPts val="0"/>
              </a:spcBef>
            </a:pPr>
            <a:r>
              <a:rPr lang="en-GB" sz="4600" b="1" dirty="0"/>
              <a:t>Schritt 6 </a:t>
            </a:r>
            <a:endParaRPr lang="en-GB" sz="4600" b="1" i="0" dirty="0">
              <a:effectLst/>
            </a:endParaRPr>
          </a:p>
          <a:p>
            <a:pPr>
              <a:lnSpc>
                <a:spcPct val="100000"/>
              </a:lnSpc>
              <a:spcBef>
                <a:spcPts val="0"/>
              </a:spcBef>
            </a:pPr>
            <a:endParaRPr lang="en-GB" sz="1600" dirty="0">
              <a:solidFill>
                <a:srgbClr val="086D6E"/>
              </a:solidFill>
            </a:endParaRPr>
          </a:p>
          <a:p>
            <a:pPr>
              <a:lnSpc>
                <a:spcPct val="100000"/>
              </a:lnSpc>
              <a:spcBef>
                <a:spcPts val="0"/>
              </a:spcBef>
            </a:pPr>
            <a:r>
              <a:rPr lang="en-IE" sz="3200" dirty="0" err="1">
                <a:solidFill>
                  <a:schemeClr val="bg1"/>
                </a:solidFill>
              </a:rPr>
              <a:t>Vergewissern</a:t>
            </a:r>
            <a:r>
              <a:rPr lang="en-IE" sz="3200" dirty="0">
                <a:solidFill>
                  <a:schemeClr val="bg1"/>
                </a:solidFill>
              </a:rPr>
              <a:t> Sie </a:t>
            </a:r>
            <a:r>
              <a:rPr lang="en-IE" sz="3200" dirty="0" err="1">
                <a:solidFill>
                  <a:schemeClr val="bg1"/>
                </a:solidFill>
              </a:rPr>
              <a:t>sich</a:t>
            </a:r>
            <a:r>
              <a:rPr lang="en-IE" sz="3200" dirty="0">
                <a:solidFill>
                  <a:schemeClr val="bg1"/>
                </a:solidFill>
              </a:rPr>
              <a:t>, dass die richtigen </a:t>
            </a:r>
            <a:r>
              <a:rPr lang="en-IE" sz="3200" dirty="0" err="1">
                <a:solidFill>
                  <a:schemeClr val="bg1"/>
                </a:solidFill>
              </a:rPr>
              <a:t>Personen</a:t>
            </a:r>
            <a:r>
              <a:rPr lang="en-IE" sz="3200" dirty="0">
                <a:solidFill>
                  <a:schemeClr val="bg1"/>
                </a:solidFill>
              </a:rPr>
              <a:t> für </a:t>
            </a:r>
            <a:r>
              <a:rPr lang="en-IE" sz="3200" dirty="0" err="1">
                <a:solidFill>
                  <a:schemeClr val="bg1"/>
                </a:solidFill>
              </a:rPr>
              <a:t>vertrauliche</a:t>
            </a:r>
            <a:r>
              <a:rPr lang="en-IE" sz="3200" dirty="0">
                <a:solidFill>
                  <a:schemeClr val="bg1"/>
                </a:solidFill>
              </a:rPr>
              <a:t> </a:t>
            </a:r>
            <a:r>
              <a:rPr lang="en-IE" sz="3200" dirty="0" err="1">
                <a:solidFill>
                  <a:schemeClr val="bg1"/>
                </a:solidFill>
              </a:rPr>
              <a:t>Aufgaben</a:t>
            </a:r>
            <a:r>
              <a:rPr lang="en-IE" sz="3200" dirty="0">
                <a:solidFill>
                  <a:schemeClr val="bg1"/>
                </a:solidFill>
              </a:rPr>
              <a:t> </a:t>
            </a:r>
            <a:r>
              <a:rPr lang="en-IE" sz="3200" dirty="0" err="1">
                <a:solidFill>
                  <a:schemeClr val="bg1"/>
                </a:solidFill>
              </a:rPr>
              <a:t>verantwortlich</a:t>
            </a:r>
            <a:r>
              <a:rPr lang="en-IE" sz="3200" dirty="0">
                <a:solidFill>
                  <a:schemeClr val="bg1"/>
                </a:solidFill>
              </a:rPr>
              <a:t> </a:t>
            </a:r>
            <a:r>
              <a:rPr lang="en-IE" sz="3200" dirty="0" err="1">
                <a:solidFill>
                  <a:schemeClr val="bg1"/>
                </a:solidFill>
              </a:rPr>
              <a:t>sind</a:t>
            </a:r>
            <a:endParaRPr lang="en-IE" sz="3200" dirty="0">
              <a:solidFill>
                <a:schemeClr val="bg1"/>
              </a:solidFill>
            </a:endParaRPr>
          </a:p>
          <a:p>
            <a:pPr>
              <a:lnSpc>
                <a:spcPct val="100000"/>
              </a:lnSpc>
              <a:spcBef>
                <a:spcPts val="0"/>
              </a:spcBef>
            </a:pPr>
            <a:endParaRPr lang="en-IE" sz="1600" dirty="0">
              <a:solidFill>
                <a:srgbClr val="086D6E"/>
              </a:solidFill>
            </a:endParaRPr>
          </a:p>
          <a:p>
            <a:pPr>
              <a:lnSpc>
                <a:spcPct val="100000"/>
              </a:lnSpc>
              <a:spcBef>
                <a:spcPts val="0"/>
              </a:spcBef>
            </a:pPr>
            <a:r>
              <a:rPr lang="en-GB" sz="2200" b="0" i="1" dirty="0">
                <a:effectLst/>
              </a:rPr>
              <a:t>Der Lenkungsausschuss für Krisenmanagement </a:t>
            </a:r>
            <a:r>
              <a:rPr lang="en-GB" sz="2200" i="1" dirty="0"/>
              <a:t>kümmert sich um sensible strategische Prioritäten. Der Leiter des </a:t>
            </a:r>
            <a:r>
              <a:rPr lang="en-GB" sz="2200" i="1" dirty="0" err="1"/>
              <a:t>Krisenmanagementzentrums</a:t>
            </a:r>
            <a:r>
              <a:rPr lang="en-GB" sz="2200" i="1" dirty="0"/>
              <a:t> ist für den </a:t>
            </a:r>
            <a:r>
              <a:rPr lang="en-GB" sz="2200" b="0" i="1" dirty="0" err="1">
                <a:effectLst/>
              </a:rPr>
              <a:t>Betrieb</a:t>
            </a:r>
            <a:r>
              <a:rPr lang="en-GB" sz="2200" b="0" i="1" dirty="0">
                <a:effectLst/>
              </a:rPr>
              <a:t> </a:t>
            </a:r>
            <a:r>
              <a:rPr lang="en-GB" sz="2200" i="1" dirty="0"/>
              <a:t>des </a:t>
            </a:r>
            <a:r>
              <a:rPr lang="en-GB" sz="2200" i="1" dirty="0" err="1"/>
              <a:t>Krisenmanagementstabs</a:t>
            </a:r>
            <a:r>
              <a:rPr lang="en-GB" sz="2200" i="1" dirty="0"/>
              <a:t> zuständig </a:t>
            </a:r>
            <a:r>
              <a:rPr lang="en-GB" sz="2200" b="0" i="1" dirty="0">
                <a:effectLst/>
              </a:rPr>
              <a:t>und unterstützt die strategischen Prioritäten und die operative Reaktion auf eine Krise</a:t>
            </a:r>
            <a:r>
              <a:rPr lang="en-GB" sz="2200" i="1" dirty="0"/>
              <a:t>. </a:t>
            </a:r>
            <a:endParaRPr lang="en-IE" dirty="0">
              <a:solidFill>
                <a:srgbClr val="086D6E"/>
              </a:solidFill>
            </a:endParaRPr>
          </a:p>
          <a:p>
            <a:pPr>
              <a:lnSpc>
                <a:spcPct val="100000"/>
              </a:lnSpc>
              <a:spcBef>
                <a:spcPts val="0"/>
              </a:spcBef>
            </a:pPr>
            <a:endParaRPr lang="en-IE" dirty="0">
              <a:solidFill>
                <a:srgbClr val="086D6E"/>
              </a:solidFill>
            </a:endParaRPr>
          </a:p>
          <a:p>
            <a:pPr>
              <a:lnSpc>
                <a:spcPct val="100000"/>
              </a:lnSpc>
              <a:spcBef>
                <a:spcPts val="0"/>
              </a:spcBef>
            </a:pPr>
            <a:endParaRPr lang="en-IE" sz="3200" dirty="0"/>
          </a:p>
          <a:p>
            <a:pPr algn="l">
              <a:lnSpc>
                <a:spcPct val="100000"/>
              </a:lnSpc>
              <a:spcBef>
                <a:spcPts val="0"/>
              </a:spcBef>
            </a:pPr>
            <a:endParaRPr lang="en-GB" sz="3400" dirty="0"/>
          </a:p>
          <a:p>
            <a:pPr algn="l">
              <a:lnSpc>
                <a:spcPct val="100000"/>
              </a:lnSpc>
              <a:spcBef>
                <a:spcPts val="0"/>
              </a:spcBef>
            </a:pPr>
            <a:endParaRPr lang="en-GB" sz="3400" dirty="0">
              <a:solidFill>
                <a:srgbClr val="666666"/>
              </a:solidFill>
            </a:endParaRPr>
          </a:p>
          <a:p>
            <a:pPr algn="l">
              <a:lnSpc>
                <a:spcPct val="100000"/>
              </a:lnSpc>
              <a:spcBef>
                <a:spcPts val="0"/>
              </a:spcBef>
            </a:pPr>
            <a:endParaRPr lang="en-GB" sz="3400" dirty="0">
              <a:solidFill>
                <a:srgbClr val="666666"/>
              </a:solidFill>
            </a:endParaRPr>
          </a:p>
          <a:p>
            <a:pPr algn="l">
              <a:lnSpc>
                <a:spcPct val="100000"/>
              </a:lnSpc>
              <a:spcBef>
                <a:spcPts val="0"/>
              </a:spcBef>
            </a:pPr>
            <a:endParaRPr lang="en-GB" sz="2000" b="1" i="0" dirty="0">
              <a:effectLst/>
            </a:endParaRPr>
          </a:p>
          <a:p>
            <a:pPr>
              <a:lnSpc>
                <a:spcPct val="100000"/>
              </a:lnSpc>
              <a:spcBef>
                <a:spcPts val="0"/>
              </a:spcBef>
            </a:pPr>
            <a:endParaRPr lang="en-GB" b="1" i="0" dirty="0">
              <a:solidFill>
                <a:srgbClr val="4D4D4D"/>
              </a:solidFill>
              <a:effectLst/>
            </a:endParaRPr>
          </a:p>
          <a:p>
            <a:pPr>
              <a:lnSpc>
                <a:spcPct val="10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
        <p:nvSpPr>
          <p:cNvPr id="96" name="TextBox 95">
            <a:extLst>
              <a:ext uri="{FF2B5EF4-FFF2-40B4-BE49-F238E27FC236}">
                <a16:creationId xmlns:a16="http://schemas.microsoft.com/office/drawing/2014/main" id="{4C3F28BF-C51E-1FC0-B26D-E19F0BFD5BC4}"/>
              </a:ext>
            </a:extLst>
          </p:cNvPr>
          <p:cNvSpPr txBox="1"/>
          <p:nvPr/>
        </p:nvSpPr>
        <p:spPr>
          <a:xfrm>
            <a:off x="362541" y="6062854"/>
            <a:ext cx="4741712" cy="584775"/>
          </a:xfrm>
          <a:prstGeom prst="rect">
            <a:avLst/>
          </a:prstGeom>
          <a:solidFill>
            <a:srgbClr val="086D6E"/>
          </a:solidFill>
        </p:spPr>
        <p:txBody>
          <a:bodyPr wrap="square" rtlCol="0">
            <a:spAutoFit/>
          </a:bodyPr>
          <a:lstStyle/>
          <a:p>
            <a:pPr algn="ctr"/>
            <a:r>
              <a:rPr lang="en-GB" sz="1600" b="1" dirty="0">
                <a:solidFill>
                  <a:schemeClr val="bg1"/>
                </a:solidFill>
              </a:rPr>
              <a:t>Siehe Modul 2 für weitere Informationen über die verschiedenen Rollen im Krisenmanagementstab</a:t>
            </a:r>
            <a:endParaRPr lang="en-IE" sz="1600" b="1" dirty="0">
              <a:solidFill>
                <a:schemeClr val="bg1"/>
              </a:solidFill>
            </a:endParaRPr>
          </a:p>
        </p:txBody>
      </p:sp>
    </p:spTree>
    <p:extLst>
      <p:ext uri="{BB962C8B-B14F-4D97-AF65-F5344CB8AC3E}">
        <p14:creationId xmlns:p14="http://schemas.microsoft.com/office/powerpoint/2010/main" val="3029077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AC1BD75-AF08-F65F-8068-5955A920C644}"/>
              </a:ext>
            </a:extLst>
          </p:cNvPr>
          <p:cNvSpPr/>
          <p:nvPr/>
        </p:nvSpPr>
        <p:spPr>
          <a:xfrm>
            <a:off x="0" y="1599388"/>
            <a:ext cx="5302050" cy="1934482"/>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612506" y="352647"/>
            <a:ext cx="6417569" cy="3722513"/>
          </a:xfrm>
        </p:spPr>
        <p:txBody>
          <a:bodyPr/>
          <a:lstStyle/>
          <a:p>
            <a:pPr>
              <a:spcBef>
                <a:spcPts val="0"/>
              </a:spcBef>
            </a:pPr>
            <a:r>
              <a:rPr lang="en-GB" sz="2200" b="0" i="0" dirty="0">
                <a:solidFill>
                  <a:srgbClr val="455264"/>
                </a:solidFill>
                <a:effectLst/>
              </a:rPr>
              <a:t>Die Lenkungsgruppe</a:t>
            </a:r>
            <a:r>
              <a:rPr lang="en-GB" sz="2200" dirty="0">
                <a:solidFill>
                  <a:srgbClr val="455264"/>
                </a:solidFill>
              </a:rPr>
              <a:t>, das </a:t>
            </a:r>
            <a:r>
              <a:rPr lang="en-GB" sz="2200" b="0" i="0" dirty="0">
                <a:solidFill>
                  <a:srgbClr val="455264"/>
                </a:solidFill>
                <a:effectLst/>
              </a:rPr>
              <a:t>Team und der KMZ-Manager sollten die Strategie vor, während und nach einer Krise regelmäßig überprüfen. </a:t>
            </a:r>
          </a:p>
          <a:p>
            <a:pPr>
              <a:spcBef>
                <a:spcPts val="0"/>
              </a:spcBef>
            </a:pPr>
            <a:endParaRPr lang="en-GB" sz="2200" dirty="0">
              <a:solidFill>
                <a:srgbClr val="455264"/>
              </a:solidFill>
            </a:endParaRPr>
          </a:p>
          <a:p>
            <a:pPr>
              <a:spcBef>
                <a:spcPts val="0"/>
              </a:spcBef>
            </a:pPr>
            <a:r>
              <a:rPr lang="en-GB" sz="2200" b="1" i="0" dirty="0">
                <a:solidFill>
                  <a:srgbClr val="F27954"/>
                </a:solidFill>
                <a:effectLst/>
              </a:rPr>
              <a:t>Es </a:t>
            </a:r>
            <a:r>
              <a:rPr lang="en-GB" sz="2200" b="1" i="0" dirty="0" err="1">
                <a:solidFill>
                  <a:srgbClr val="F27954"/>
                </a:solidFill>
                <a:effectLst/>
              </a:rPr>
              <a:t>müssen</a:t>
            </a:r>
            <a:r>
              <a:rPr lang="en-GB" sz="2200" b="1" i="0" dirty="0">
                <a:solidFill>
                  <a:srgbClr val="F27954"/>
                </a:solidFill>
                <a:effectLst/>
              </a:rPr>
              <a:t> </a:t>
            </a:r>
            <a:r>
              <a:rPr lang="en-GB" sz="2200" b="1" i="0" dirty="0" err="1">
                <a:solidFill>
                  <a:srgbClr val="F27954"/>
                </a:solidFill>
                <a:effectLst/>
              </a:rPr>
              <a:t>Mechanismen</a:t>
            </a:r>
            <a:r>
              <a:rPr lang="en-GB" sz="2200" b="1" i="0" dirty="0">
                <a:solidFill>
                  <a:srgbClr val="F27954"/>
                </a:solidFill>
                <a:effectLst/>
              </a:rPr>
              <a:t> </a:t>
            </a:r>
            <a:r>
              <a:rPr lang="en-GB" sz="2200" b="1" i="0" dirty="0" err="1">
                <a:solidFill>
                  <a:srgbClr val="F27954"/>
                </a:solidFill>
                <a:effectLst/>
              </a:rPr>
              <a:t>zur</a:t>
            </a:r>
            <a:r>
              <a:rPr lang="en-GB" sz="2200" b="1" i="0" dirty="0">
                <a:solidFill>
                  <a:srgbClr val="F27954"/>
                </a:solidFill>
                <a:effectLst/>
              </a:rPr>
              <a:t> </a:t>
            </a:r>
            <a:r>
              <a:rPr lang="en-GB" sz="2200" b="1" i="0" dirty="0" err="1">
                <a:solidFill>
                  <a:srgbClr val="F27954"/>
                </a:solidFill>
                <a:effectLst/>
              </a:rPr>
              <a:t>Überprüfung</a:t>
            </a:r>
            <a:r>
              <a:rPr lang="en-GB" sz="2200" b="1" i="0" dirty="0">
                <a:solidFill>
                  <a:srgbClr val="F27954"/>
                </a:solidFill>
                <a:effectLst/>
              </a:rPr>
              <a:t> vorhanden sein. </a:t>
            </a:r>
            <a:r>
              <a:rPr lang="en-GB" sz="2200" b="0" i="0" dirty="0" err="1">
                <a:solidFill>
                  <a:srgbClr val="455264"/>
                </a:solidFill>
                <a:effectLst/>
              </a:rPr>
              <a:t>Beispiele</a:t>
            </a:r>
            <a:r>
              <a:rPr lang="en-GB" sz="2200" b="0" i="0" dirty="0">
                <a:solidFill>
                  <a:srgbClr val="455264"/>
                </a:solidFill>
                <a:effectLst/>
              </a:rPr>
              <a:t> für solche Mechanismen sind Umfragen, Diskussionen, Workshops, </a:t>
            </a:r>
            <a:r>
              <a:rPr lang="en-GB" sz="2200" dirty="0">
                <a:solidFill>
                  <a:srgbClr val="455264"/>
                </a:solidFill>
              </a:rPr>
              <a:t>Beschwerde- und Untersuchungsberichte sowie </a:t>
            </a:r>
            <a:r>
              <a:rPr lang="en-GB" sz="2200" b="0" i="0" dirty="0">
                <a:solidFill>
                  <a:srgbClr val="455264"/>
                </a:solidFill>
                <a:effectLst/>
              </a:rPr>
              <a:t>Treffen mit den wichtigsten Krisenhelfern. </a:t>
            </a:r>
          </a:p>
          <a:p>
            <a:pPr>
              <a:spcBef>
                <a:spcPts val="0"/>
              </a:spcBef>
            </a:pPr>
            <a:endParaRPr lang="en-GB" sz="2200" dirty="0">
              <a:solidFill>
                <a:srgbClr val="455264"/>
              </a:solidFill>
            </a:endParaRPr>
          </a:p>
          <a:p>
            <a:pPr>
              <a:spcBef>
                <a:spcPts val="0"/>
              </a:spcBef>
            </a:pPr>
            <a:r>
              <a:rPr lang="en-GB" sz="2200" b="1" dirty="0">
                <a:solidFill>
                  <a:srgbClr val="F27954"/>
                </a:solidFill>
              </a:rPr>
              <a:t>Es sollte eine Liste mit wichtigen Fragen erstellt werden</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Hätte die Region die Krise </a:t>
            </a:r>
            <a:r>
              <a:rPr lang="en-GB" sz="2000" b="0" i="0" dirty="0" err="1">
                <a:solidFill>
                  <a:srgbClr val="455264"/>
                </a:solidFill>
                <a:effectLst/>
              </a:rPr>
              <a:t>vorhersehen</a:t>
            </a:r>
            <a:r>
              <a:rPr lang="en-GB" sz="2000" b="0" i="0" dirty="0">
                <a:solidFill>
                  <a:srgbClr val="455264"/>
                </a:solidFill>
                <a:effectLst/>
              </a:rPr>
              <a:t> </a:t>
            </a:r>
            <a:r>
              <a:rPr lang="en-GB" sz="2000" b="0" i="0" dirty="0" err="1">
                <a:solidFill>
                  <a:srgbClr val="455264"/>
                </a:solidFill>
                <a:effectLst/>
              </a:rPr>
              <a:t>können</a:t>
            </a:r>
            <a:r>
              <a:rPr lang="en-GB" sz="2000" b="0" i="0" dirty="0">
                <a:solidFill>
                  <a:srgbClr val="455264"/>
                </a:solidFill>
                <a:effectLst/>
              </a:rPr>
              <a:t>, gab es </a:t>
            </a:r>
            <a:r>
              <a:rPr lang="en-GB" sz="2000" b="0" i="0" dirty="0" err="1">
                <a:solidFill>
                  <a:srgbClr val="455264"/>
                </a:solidFill>
                <a:effectLst/>
              </a:rPr>
              <a:t>Frühwarnindikatoren</a:t>
            </a:r>
            <a:r>
              <a:rPr lang="en-GB" sz="2000" b="0" i="0" dirty="0">
                <a:solidFill>
                  <a:srgbClr val="455264"/>
                </a:solidFill>
                <a:effectLst/>
              </a:rPr>
              <a:t>?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Wie gut haben die KMS und das Krisenmanagementteam zusammengearbeitet?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Hat die Region wirksam auf die Krise reagiert?</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War die Kommunikation klar und einheitlich? </a:t>
            </a:r>
          </a:p>
          <a:p>
            <a:pPr marL="342900" indent="-342900" algn="l" fontAlgn="base">
              <a:lnSpc>
                <a:spcPct val="100000"/>
              </a:lnSpc>
              <a:spcBef>
                <a:spcPts val="0"/>
              </a:spcBef>
              <a:buFont typeface="Arial" panose="020B0604020202020204" pitchFamily="34" charset="0"/>
              <a:buChar char="•"/>
            </a:pPr>
            <a:r>
              <a:rPr lang="en-GB" sz="2000" b="0" i="0" dirty="0">
                <a:solidFill>
                  <a:srgbClr val="455264"/>
                </a:solidFill>
                <a:effectLst/>
              </a:rPr>
              <a:t>Hat der Ruf oder das Image der Region in irgendeiner Weise gelitten? </a:t>
            </a:r>
          </a:p>
          <a:p>
            <a:pPr>
              <a:spcBef>
                <a:spcPts val="0"/>
              </a:spcBef>
            </a:pPr>
            <a:endParaRPr lang="en-IE" sz="2400" dirty="0">
              <a:solidFill>
                <a:srgbClr val="086D6E"/>
              </a:solidFill>
            </a:endParaRPr>
          </a:p>
          <a:p>
            <a:pPr algn="l" fontAlgn="base"/>
            <a:endParaRPr lang="en-GB" sz="2200" b="0" i="0" dirty="0">
              <a:solidFill>
                <a:srgbClr val="455264"/>
              </a:solidFill>
              <a:effectLst/>
            </a:endParaRPr>
          </a:p>
          <a:p>
            <a:pPr algn="l" fontAlgn="base"/>
            <a:endParaRPr lang="en-GB" sz="2200" b="0" i="0" dirty="0">
              <a:solidFill>
                <a:srgbClr val="455264"/>
              </a:solidFill>
              <a:effectLst/>
            </a:endParaRPr>
          </a:p>
          <a:p>
            <a:pPr marL="342900" indent="-342900">
              <a:lnSpc>
                <a:spcPct val="100000"/>
              </a:lnSpc>
              <a:spcBef>
                <a:spcPts val="0"/>
              </a:spcBef>
              <a:buFont typeface="Wingdings" panose="05000000000000000000" pitchFamily="2" charset="2"/>
              <a:buChar char="ü"/>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576350"/>
            <a:ext cx="4662248" cy="6122894"/>
          </a:xfrm>
        </p:spPr>
        <p:txBody>
          <a:bodyPr>
            <a:normAutofit/>
          </a:bodyPr>
          <a:lstStyle/>
          <a:p>
            <a:pPr>
              <a:lnSpc>
                <a:spcPct val="120000"/>
              </a:lnSpc>
              <a:spcBef>
                <a:spcPts val="0"/>
              </a:spcBef>
            </a:pPr>
            <a:r>
              <a:rPr lang="en-GB" sz="4600" b="1" dirty="0"/>
              <a:t>Schritt 7 </a:t>
            </a:r>
            <a:endParaRPr lang="en-GB" sz="4600" b="1" i="0" dirty="0">
              <a:effectLst/>
            </a:endParaRPr>
          </a:p>
          <a:p>
            <a:pPr>
              <a:spcBef>
                <a:spcPts val="0"/>
              </a:spcBef>
            </a:pPr>
            <a:endParaRPr lang="en-GB" dirty="0">
              <a:solidFill>
                <a:schemeClr val="bg1"/>
              </a:solidFill>
            </a:endParaRPr>
          </a:p>
          <a:p>
            <a:pPr>
              <a:spcBef>
                <a:spcPts val="0"/>
              </a:spcBef>
            </a:pPr>
            <a:r>
              <a:rPr lang="en-GB" dirty="0" err="1">
                <a:solidFill>
                  <a:schemeClr val="bg1"/>
                </a:solidFill>
              </a:rPr>
              <a:t>Überprüfung</a:t>
            </a:r>
            <a:r>
              <a:rPr lang="en-GB" dirty="0">
                <a:solidFill>
                  <a:schemeClr val="bg1"/>
                </a:solidFill>
              </a:rPr>
              <a:t> der </a:t>
            </a:r>
            <a:r>
              <a:rPr lang="en-GB" dirty="0" err="1">
                <a:solidFill>
                  <a:schemeClr val="bg1"/>
                </a:solidFill>
              </a:rPr>
              <a:t>Krisenmanagement-strategie</a:t>
            </a:r>
            <a:r>
              <a:rPr lang="en-GB" dirty="0">
                <a:solidFill>
                  <a:schemeClr val="bg1"/>
                </a:solidFill>
              </a:rPr>
              <a:t> und des KMP</a:t>
            </a:r>
          </a:p>
          <a:p>
            <a:pPr>
              <a:spcBef>
                <a:spcPts val="0"/>
              </a:spcBef>
            </a:pPr>
            <a:endParaRPr lang="en-GB" dirty="0">
              <a:solidFill>
                <a:srgbClr val="086D6E"/>
              </a:solidFill>
            </a:endParaRPr>
          </a:p>
          <a:p>
            <a:pPr>
              <a:spcBef>
                <a:spcPts val="0"/>
              </a:spcBef>
            </a:pPr>
            <a:r>
              <a:rPr lang="en-GB" sz="2400" i="1" dirty="0">
                <a:latin typeface="TT Norms"/>
              </a:rPr>
              <a:t>Die KMS-</a:t>
            </a:r>
            <a:r>
              <a:rPr lang="en-GB" sz="2400" i="1" dirty="0" err="1">
                <a:latin typeface="TT Norms"/>
              </a:rPr>
              <a:t>Leitung</a:t>
            </a:r>
            <a:r>
              <a:rPr lang="en-GB" sz="2400" i="1" dirty="0">
                <a:latin typeface="TT Norms"/>
              </a:rPr>
              <a:t> </a:t>
            </a:r>
            <a:r>
              <a:rPr lang="en-GB" sz="2400" b="0" i="1" dirty="0">
                <a:effectLst/>
                <a:latin typeface="TT Norms"/>
              </a:rPr>
              <a:t>muss </a:t>
            </a:r>
            <a:r>
              <a:rPr lang="en-GB" sz="2400" b="0" i="1" dirty="0" err="1">
                <a:effectLst/>
                <a:latin typeface="TT Norms"/>
              </a:rPr>
              <a:t>ihre</a:t>
            </a:r>
            <a:r>
              <a:rPr lang="en-GB" sz="2400" b="0" i="1" dirty="0">
                <a:effectLst/>
                <a:latin typeface="TT Norms"/>
              </a:rPr>
              <a:t> </a:t>
            </a:r>
            <a:r>
              <a:rPr lang="en-GB" sz="2400" b="0" i="1" dirty="0" err="1">
                <a:effectLst/>
                <a:latin typeface="TT Norms"/>
              </a:rPr>
              <a:t>Strategie</a:t>
            </a:r>
            <a:r>
              <a:rPr lang="en-GB" sz="2400" b="0" i="1" dirty="0">
                <a:effectLst/>
                <a:latin typeface="TT Norms"/>
              </a:rPr>
              <a:t>, Prioritäten und Ziele </a:t>
            </a:r>
            <a:r>
              <a:rPr lang="en-GB" sz="2400" b="0" i="1" dirty="0" err="1">
                <a:effectLst/>
                <a:latin typeface="TT Norms"/>
              </a:rPr>
              <a:t>sowie</a:t>
            </a:r>
            <a:r>
              <a:rPr lang="en-GB" sz="2400" b="0" i="1" dirty="0">
                <a:effectLst/>
                <a:latin typeface="TT Norms"/>
              </a:rPr>
              <a:t> den KMP </a:t>
            </a:r>
            <a:r>
              <a:rPr lang="en-GB" sz="2400" b="0" i="1" dirty="0" err="1">
                <a:effectLst/>
                <a:latin typeface="TT Norms"/>
              </a:rPr>
              <a:t>ständig</a:t>
            </a:r>
            <a:r>
              <a:rPr lang="en-GB" sz="2400" b="0" i="1" dirty="0">
                <a:effectLst/>
                <a:latin typeface="TT Norms"/>
              </a:rPr>
              <a:t> </a:t>
            </a:r>
            <a:r>
              <a:rPr lang="en-GB" sz="2400" b="0" i="1" dirty="0" err="1">
                <a:effectLst/>
                <a:latin typeface="TT Norms"/>
              </a:rPr>
              <a:t>aktualisieren</a:t>
            </a:r>
            <a:r>
              <a:rPr lang="en-GB" sz="2400" b="0" i="1" dirty="0">
                <a:effectLst/>
                <a:latin typeface="TT Norms"/>
              </a:rPr>
              <a:t>. Ein Überprüfungs- und Bewertungsprozess muss Teil der KMS sein.</a:t>
            </a:r>
            <a:endParaRPr lang="en-IE" sz="2400" i="1" dirty="0"/>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Tree>
    <p:extLst>
      <p:ext uri="{BB962C8B-B14F-4D97-AF65-F5344CB8AC3E}">
        <p14:creationId xmlns:p14="http://schemas.microsoft.com/office/powerpoint/2010/main" val="29247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4EC0BFA-63D7-FFC3-5B00-B9A40C12F5B0}"/>
              </a:ext>
            </a:extLst>
          </p:cNvPr>
          <p:cNvSpPr>
            <a:spLocks noGrp="1"/>
          </p:cNvSpPr>
          <p:nvPr>
            <p:ph type="body" sz="quarter" idx="13"/>
          </p:nvPr>
        </p:nvSpPr>
        <p:spPr>
          <a:xfrm>
            <a:off x="447675" y="1115008"/>
            <a:ext cx="5153025" cy="4704767"/>
          </a:xfrm>
        </p:spPr>
        <p:txBody>
          <a:bodyPr>
            <a:normAutofit fontScale="70000" lnSpcReduction="20000"/>
          </a:bodyPr>
          <a:lstStyle/>
          <a:p>
            <a:pPr>
              <a:lnSpc>
                <a:spcPct val="120000"/>
              </a:lnSpc>
              <a:spcBef>
                <a:spcPts val="0"/>
              </a:spcBef>
            </a:pPr>
            <a:r>
              <a:rPr lang="en-GB" sz="3200" i="0" dirty="0"/>
              <a:t>Eine </a:t>
            </a:r>
            <a:r>
              <a:rPr lang="en-GB" sz="3200" i="0" dirty="0" err="1"/>
              <a:t>fundierte</a:t>
            </a:r>
            <a:r>
              <a:rPr lang="en-GB" sz="3200" i="0" dirty="0"/>
              <a:t> und </a:t>
            </a:r>
            <a:r>
              <a:rPr lang="en-GB" sz="3200" i="0" dirty="0" err="1"/>
              <a:t>aktuelle</a:t>
            </a:r>
            <a:r>
              <a:rPr lang="en-GB" sz="3200" i="0" dirty="0"/>
              <a:t> Krisenmanagementstrategie wird eine Region widerstandsfähiger machen. </a:t>
            </a:r>
          </a:p>
          <a:p>
            <a:pPr>
              <a:lnSpc>
                <a:spcPct val="120000"/>
              </a:lnSpc>
              <a:spcBef>
                <a:spcPts val="0"/>
              </a:spcBef>
            </a:pPr>
            <a:r>
              <a:rPr lang="en-GB" sz="3200" i="0" dirty="0"/>
              <a:t>Die Lehren aus der Krise können bedeuten, dass Änderungen bei der </a:t>
            </a:r>
            <a:r>
              <a:rPr lang="en-GB" sz="3200" i="0" dirty="0" err="1"/>
              <a:t>Schulung</a:t>
            </a:r>
            <a:r>
              <a:rPr lang="en-GB" sz="3200" i="0" dirty="0"/>
              <a:t> des Personals, der Krisen-Website, den Krisenreaktionsverfahren, den Ressourcen oder dem Betrieb und der Einhaltung von Vorschriften, z. B. der Versicherung, erforderlich sind. </a:t>
            </a:r>
          </a:p>
          <a:p>
            <a:pPr>
              <a:lnSpc>
                <a:spcPct val="120000"/>
              </a:lnSpc>
              <a:spcBef>
                <a:spcPts val="0"/>
              </a:spcBef>
            </a:pPr>
            <a:r>
              <a:rPr lang="en-GB" sz="3200" i="0" dirty="0"/>
              <a:t>Delegieren Sie die Durchführung dieser Änderungen an das jeweils zuständige Teammitglied. </a:t>
            </a:r>
          </a:p>
          <a:p>
            <a:pPr>
              <a:lnSpc>
                <a:spcPct val="120000"/>
              </a:lnSpc>
              <a:spcBef>
                <a:spcPts val="0"/>
              </a:spcBef>
            </a:pPr>
            <a:endParaRPr lang="en-IE" i="0" dirty="0"/>
          </a:p>
        </p:txBody>
      </p:sp>
      <p:pic>
        <p:nvPicPr>
          <p:cNvPr id="2" name="Picture Placeholder 14" descr="A picture containing person, sky, outdoor, people&#10;&#10;Description automatically generated">
            <a:extLst>
              <a:ext uri="{FF2B5EF4-FFF2-40B4-BE49-F238E27FC236}">
                <a16:creationId xmlns:a16="http://schemas.microsoft.com/office/drawing/2014/main" id="{2428874E-3175-BE55-84F2-D0DF925F87F8}"/>
              </a:ext>
            </a:extLst>
          </p:cNvPr>
          <p:cNvPicPr>
            <a:picLocks noGrp="1" noChangeAspect="1"/>
          </p:cNvPicPr>
          <p:nvPr>
            <p:ph type="pic" sz="quarter" idx="19"/>
          </p:nvPr>
        </p:nvPicPr>
        <p:blipFill>
          <a:blip r:embed="rId2"/>
          <a:srcRect t="7635" b="7635"/>
          <a:stretch>
            <a:fillRect/>
          </a:stretch>
        </p:blipFill>
        <p:spPr>
          <a:xfrm>
            <a:off x="6663487" y="84595"/>
            <a:ext cx="4871376" cy="6517542"/>
          </a:xfrm>
        </p:spPr>
      </p:pic>
    </p:spTree>
    <p:extLst>
      <p:ext uri="{BB962C8B-B14F-4D97-AF65-F5344CB8AC3E}">
        <p14:creationId xmlns:p14="http://schemas.microsoft.com/office/powerpoint/2010/main" val="2207137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947220515"/>
              </p:ext>
            </p:extLst>
          </p:nvPr>
        </p:nvGraphicFramePr>
        <p:xfrm>
          <a:off x="0" y="0"/>
          <a:ext cx="12192003" cy="6993577"/>
        </p:xfrm>
        <a:graphic>
          <a:graphicData uri="http://schemas.openxmlformats.org/drawingml/2006/table">
            <a:tbl>
              <a:tblPr firstRow="1" bandRow="1">
                <a:tableStyleId>{5C22544A-7EE6-4342-B048-85BDC9FD1C3A}</a:tableStyleId>
              </a:tblPr>
              <a:tblGrid>
                <a:gridCol w="1276350">
                  <a:extLst>
                    <a:ext uri="{9D8B030D-6E8A-4147-A177-3AD203B41FA5}">
                      <a16:colId xmlns:a16="http://schemas.microsoft.com/office/drawing/2014/main" val="3584008144"/>
                    </a:ext>
                  </a:extLst>
                </a:gridCol>
                <a:gridCol w="1943100">
                  <a:extLst>
                    <a:ext uri="{9D8B030D-6E8A-4147-A177-3AD203B41FA5}">
                      <a16:colId xmlns:a16="http://schemas.microsoft.com/office/drawing/2014/main" val="2583777858"/>
                    </a:ext>
                  </a:extLst>
                </a:gridCol>
                <a:gridCol w="3651133">
                  <a:extLst>
                    <a:ext uri="{9D8B030D-6E8A-4147-A177-3AD203B41FA5}">
                      <a16:colId xmlns:a16="http://schemas.microsoft.com/office/drawing/2014/main" val="3037420399"/>
                    </a:ext>
                  </a:extLst>
                </a:gridCol>
                <a:gridCol w="1317072">
                  <a:extLst>
                    <a:ext uri="{9D8B030D-6E8A-4147-A177-3AD203B41FA5}">
                      <a16:colId xmlns:a16="http://schemas.microsoft.com/office/drawing/2014/main" val="1486261832"/>
                    </a:ext>
                  </a:extLst>
                </a:gridCol>
                <a:gridCol w="1565945">
                  <a:extLst>
                    <a:ext uri="{9D8B030D-6E8A-4147-A177-3AD203B41FA5}">
                      <a16:colId xmlns:a16="http://schemas.microsoft.com/office/drawing/2014/main" val="1785016071"/>
                    </a:ext>
                  </a:extLst>
                </a:gridCol>
                <a:gridCol w="2438403">
                  <a:extLst>
                    <a:ext uri="{9D8B030D-6E8A-4147-A177-3AD203B41FA5}">
                      <a16:colId xmlns:a16="http://schemas.microsoft.com/office/drawing/2014/main" val="3498335510"/>
                    </a:ext>
                  </a:extLst>
                </a:gridCol>
              </a:tblGrid>
              <a:tr h="783259">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Regionale Krisenmanagementstrategie für den Tourismus (Muster)</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Genehmigt von </a:t>
                      </a:r>
                      <a:r>
                        <a:rPr lang="en-IE" sz="1400" b="0" i="0" kern="1200" dirty="0">
                          <a:solidFill>
                            <a:schemeClr val="bg1"/>
                          </a:solidFill>
                          <a:latin typeface="+mn-lt"/>
                          <a:ea typeface="+mn-ea"/>
                          <a:cs typeface="+mn-cs"/>
                        </a:rPr>
                        <a:t>Dermot Johnston Leitrim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923545946"/>
                  </a:ext>
                </a:extLst>
              </a:tr>
              <a:tr h="391629">
                <a:tc rowSpan="3">
                  <a:txBody>
                    <a:bodyPr/>
                    <a:lstStyle/>
                    <a:p>
                      <a:r>
                        <a:rPr lang="en-IE" sz="1600" b="1" kern="1200" dirty="0">
                          <a:solidFill>
                            <a:schemeClr val="bg1"/>
                          </a:solidFill>
                          <a:latin typeface="+mn-lt"/>
                          <a:ea typeface="+mn-ea"/>
                          <a:cs typeface="+mn-cs"/>
                        </a:rPr>
                        <a:t>Priorität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rowSpan="3" gridSpan="4">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dirty="0">
                          <a:solidFill>
                            <a:srgbClr val="086D6E"/>
                          </a:solidFill>
                          <a:latin typeface="+mn-lt"/>
                          <a:ea typeface="+mn-ea"/>
                          <a:cs typeface="+mn-cs"/>
                        </a:rPr>
                        <a:t>Beschreibung der Krise </a:t>
                      </a:r>
                      <a:r>
                        <a:rPr lang="en-GB" sz="1400" dirty="0">
                          <a:solidFill>
                            <a:srgbClr val="4D4D4D"/>
                          </a:solidFill>
                          <a:hlinkClick r:id="rId2">
                            <a:extLst>
                              <a:ext uri="{A12FA001-AC4F-418D-AE19-62706E023703}">
                                <ahyp:hlinkClr xmlns:ahyp="http://schemas.microsoft.com/office/drawing/2018/hyperlinkcolor" val="tx"/>
                              </a:ext>
                            </a:extLst>
                          </a:hlinkClick>
                        </a:rPr>
                        <a:t>Carrick on Shannon </a:t>
                      </a:r>
                      <a:r>
                        <a:rPr lang="en-GB" sz="1400" dirty="0">
                          <a:solidFill>
                            <a:srgbClr val="4D4D4D"/>
                          </a:solidFill>
                        </a:rPr>
                        <a:t>ist als die "</a:t>
                      </a:r>
                      <a:r>
                        <a:rPr lang="en-GB" sz="1400" dirty="0">
                          <a:solidFill>
                            <a:srgbClr val="4D4D4D"/>
                          </a:solidFill>
                          <a:hlinkClick r:id="rId3">
                            <a:extLst>
                              <a:ext uri="{A12FA001-AC4F-418D-AE19-62706E023703}">
                                <ahyp:hlinkClr xmlns:ahyp="http://schemas.microsoft.com/office/drawing/2018/hyperlinkcolor" val="tx"/>
                              </a:ext>
                            </a:extLst>
                          </a:hlinkClick>
                        </a:rPr>
                        <a:t>Meereshauptstadt </a:t>
                      </a:r>
                      <a:r>
                        <a:rPr lang="en-GB" sz="1400" dirty="0">
                          <a:solidFill>
                            <a:srgbClr val="4D4D4D"/>
                          </a:solidFill>
                        </a:rPr>
                        <a:t>Irlands" bekannt. Die Stadt ist ein beliebtes Seefahrer- und Anglerparadies mit Strandpromenaden, einer jährlichen Regatta und einem jährlichen Karneval. Jedes Jahr kommt es zu gewaltigen Überschwemmungen, von denen sich die </a:t>
                      </a:r>
                      <a:r>
                        <a:rPr lang="en-GB" sz="1400" dirty="0" err="1">
                          <a:solidFill>
                            <a:srgbClr val="4D4D4D"/>
                          </a:solidFill>
                        </a:rPr>
                        <a:t>Tourismusunternehmen</a:t>
                      </a:r>
                      <a:r>
                        <a:rPr lang="en-GB" sz="1400" dirty="0">
                          <a:solidFill>
                            <a:srgbClr val="4D4D4D"/>
                          </a:solidFill>
                        </a:rPr>
                        <a:t> oft erst nach mehr als 6 Monaten erholen. Die Menschen betonen, dass eher früher als später eine Lösung gefunden werden muss. Die Region wurde in die Kategorie "schweres Risiko" eingestuft. </a:t>
                      </a:r>
                      <a:r>
                        <a:rPr lang="en-GB" sz="1400" dirty="0" err="1">
                          <a:solidFill>
                            <a:srgbClr val="4D4D4D"/>
                          </a:solidFill>
                          <a:hlinkClick r:id="rId4">
                            <a:extLst>
                              <a:ext uri="{A12FA001-AC4F-418D-AE19-62706E023703}">
                                <ahyp:hlinkClr xmlns:ahyp="http://schemas.microsoft.com/office/drawing/2018/hyperlinkcolor" val="tx"/>
                              </a:ext>
                            </a:extLst>
                          </a:hlinkClick>
                        </a:rPr>
                        <a:t>Lesen</a:t>
                      </a:r>
                      <a:r>
                        <a:rPr lang="en-GB" sz="1400" dirty="0">
                          <a:solidFill>
                            <a:srgbClr val="4D4D4D"/>
                          </a:solidFill>
                          <a:hlinkClick r:id="rId4">
                            <a:extLst>
                              <a:ext uri="{A12FA001-AC4F-418D-AE19-62706E023703}">
                                <ahyp:hlinkClr xmlns:ahyp="http://schemas.microsoft.com/office/drawing/2018/hyperlinkcolor" val="tx"/>
                              </a:ext>
                            </a:extLst>
                          </a:hlinkClick>
                        </a:rPr>
                        <a:t> Sie</a:t>
                      </a:r>
                      <a:r>
                        <a:rPr lang="en-GB" sz="1400" u="sng" dirty="0">
                          <a:solidFill>
                            <a:srgbClr val="4D4D4D"/>
                          </a:solidFill>
                        </a:rPr>
                        <a:t> </a:t>
                      </a:r>
                      <a:r>
                        <a:rPr lang="en-GB" sz="1400" u="sng" dirty="0" err="1">
                          <a:solidFill>
                            <a:srgbClr val="4D4D4D"/>
                          </a:solidFill>
                        </a:rPr>
                        <a:t>hier</a:t>
                      </a:r>
                      <a:endParaRPr lang="en-GB" sz="1400" b="0" i="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solidFill>
                      <a:schemeClr val="bg1"/>
                    </a:solidFill>
                  </a:tcPr>
                </a:tc>
                <a:tc rowSpan="3" hMerge="1">
                  <a:txBody>
                    <a:bodyPr/>
                    <a:lstStyle/>
                    <a:p>
                      <a:endParaRPr lang="en-IE"/>
                    </a:p>
                  </a:txBody>
                  <a:tcPr/>
                </a:tc>
                <a:tc rowSpan="3"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rowSpan="3"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Beurteilungsdatum </a:t>
                      </a:r>
                      <a:r>
                        <a:rPr lang="en-IE" sz="1400" b="0" i="0" kern="1200" dirty="0">
                          <a:solidFill>
                            <a:schemeClr val="bg1"/>
                          </a:solidFill>
                          <a:latin typeface="+mn-lt"/>
                          <a:ea typeface="+mn-ea"/>
                          <a:cs typeface="+mn-cs"/>
                        </a:rPr>
                        <a:t>3. Juli 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4236500118"/>
                  </a:ext>
                </a:extLst>
              </a:tr>
              <a:tr h="326358">
                <a:tc vMerge="1">
                  <a:txBody>
                    <a:bodyPr/>
                    <a:lstStyle/>
                    <a:p>
                      <a:endParaRPr lang="en-IE"/>
                    </a:p>
                  </a:txBody>
                  <a:tcPr/>
                </a:tc>
                <a:tc gridSpan="4" vMerge="1">
                  <a:txBody>
                    <a:bodyPr/>
                    <a:lstStyle/>
                    <a:p>
                      <a:endParaRPr lang="en-IE"/>
                    </a:p>
                  </a:txBody>
                  <a:tcPr/>
                </a:tc>
                <a:tc hMerge="1" vMerge="1">
                  <a:txBody>
                    <a:bodyPr/>
                    <a:lstStyle/>
                    <a:p>
                      <a:endParaRPr lang="en-IE"/>
                    </a:p>
                  </a:txBody>
                  <a:tcPr/>
                </a:tc>
                <a:tc hMerge="1"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v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Datum </a:t>
                      </a:r>
                      <a:r>
                        <a:rPr lang="en-IE" sz="1400" b="1" i="0" kern="1200" dirty="0" err="1">
                          <a:solidFill>
                            <a:schemeClr val="bg1"/>
                          </a:solidFill>
                          <a:latin typeface="+mn-lt"/>
                          <a:ea typeface="+mn-ea"/>
                          <a:cs typeface="+mn-cs"/>
                        </a:rPr>
                        <a:t>aktualisiert</a:t>
                      </a:r>
                      <a:r>
                        <a:rPr lang="en-IE" sz="1400" b="1" i="0" kern="1200" dirty="0">
                          <a:solidFill>
                            <a:schemeClr val="bg1"/>
                          </a:solidFill>
                          <a:latin typeface="+mn-lt"/>
                          <a:ea typeface="+mn-ea"/>
                          <a:cs typeface="+mn-cs"/>
                        </a:rPr>
                        <a:t> </a:t>
                      </a:r>
                      <a:r>
                        <a:rPr lang="en-IE" sz="1400" b="0" i="0" kern="1200" dirty="0">
                          <a:solidFill>
                            <a:schemeClr val="bg1"/>
                          </a:solidFill>
                          <a:latin typeface="+mn-lt"/>
                          <a:ea typeface="+mn-ea"/>
                          <a:cs typeface="+mn-cs"/>
                        </a:rPr>
                        <a:t>3. Juli 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3121088836"/>
                  </a:ext>
                </a:extLst>
              </a:tr>
              <a:tr h="783259">
                <a:tc vMerge="1">
                  <a:txBody>
                    <a:bodyPr/>
                    <a:lstStyle/>
                    <a:p>
                      <a:endParaRPr lang="en-IE"/>
                    </a:p>
                  </a:txBody>
                  <a:tcPr/>
                </a:tc>
                <a:tc gridSpan="4" vMerge="1">
                  <a:txBody>
                    <a:bodyPr/>
                    <a:lstStyle/>
                    <a:p>
                      <a:endParaRPr lang="en-IE"/>
                    </a:p>
                  </a:txBody>
                  <a:tcPr/>
                </a:tc>
                <a:tc hMerge="1" vMerge="1">
                  <a:txBody>
                    <a:bodyPr/>
                    <a:lstStyle/>
                    <a:p>
                      <a:endParaRPr lang="en-IE"/>
                    </a:p>
                  </a:txBody>
                  <a:tcPr/>
                </a:tc>
                <a:tc hMerge="1" vMerge="1">
                  <a:txBody>
                    <a:bodyPr/>
                    <a:lstStyle/>
                    <a:p>
                      <a:pPr marL="0" indent="0">
                        <a:buFont typeface="Arial" panose="020B0604020202020204" pitchFamily="34" charset="0"/>
                        <a:buNone/>
                      </a:pPr>
                      <a:endParaRPr lang="en-IE" sz="1400" b="0" i="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v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1" kern="1200" dirty="0">
                          <a:solidFill>
                            <a:schemeClr val="bg1"/>
                          </a:solidFill>
                          <a:latin typeface="+mn-lt"/>
                          <a:ea typeface="+mn-ea"/>
                          <a:cs typeface="+mn-cs"/>
                        </a:rPr>
                        <a:t>Verantwortliche Person </a:t>
                      </a:r>
                      <a:r>
                        <a:rPr lang="en-IE" sz="1400" b="0" i="1" kern="1200" dirty="0">
                          <a:solidFill>
                            <a:schemeClr val="bg1"/>
                          </a:solidFill>
                          <a:latin typeface="+mn-lt"/>
                          <a:ea typeface="+mn-ea"/>
                          <a:cs typeface="+mn-cs"/>
                        </a:rPr>
                        <a:t> Infrastrukturplaner (Tony Hughes)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1117180241"/>
                  </a:ext>
                </a:extLst>
              </a:tr>
              <a:tr h="1697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i="0" kern="1200" dirty="0" err="1">
                          <a:solidFill>
                            <a:schemeClr val="bg1"/>
                          </a:solidFill>
                          <a:latin typeface="+mn-lt"/>
                          <a:ea typeface="+mn-ea"/>
                          <a:cs typeface="+mn-cs"/>
                        </a:rPr>
                        <a:t>Prioritäts</a:t>
                      </a:r>
                      <a:r>
                        <a:rPr lang="en-IE" sz="1800" b="1" i="0" kern="1200" dirty="0">
                          <a:solidFill>
                            <a:schemeClr val="bg1"/>
                          </a:solidFill>
                          <a:latin typeface="+mn-lt"/>
                          <a:ea typeface="+mn-ea"/>
                          <a:cs typeface="+mn-cs"/>
                        </a:rPr>
                        <a:t>-status </a:t>
                      </a:r>
                      <a:r>
                        <a:rPr lang="en-IE" sz="1200" b="0" i="0" kern="1200" dirty="0">
                          <a:solidFill>
                            <a:schemeClr val="bg1"/>
                          </a:solidFill>
                          <a:latin typeface="+mn-lt"/>
                          <a:ea typeface="+mn-ea"/>
                          <a:cs typeface="+mn-cs"/>
                        </a:rPr>
                        <a:t>(extrem, hoch, mittel, niedrig, sehr niedrig)</a:t>
                      </a:r>
                    </a:p>
                    <a:p>
                      <a:r>
                        <a:rPr lang="en-IE" sz="1400" b="0" kern="1200" dirty="0">
                          <a:solidFill>
                            <a:schemeClr val="bg1"/>
                          </a:solidFill>
                          <a:latin typeface="+mn-lt"/>
                          <a:ea typeface="+mn-ea"/>
                          <a:cs typeface="+mn-cs"/>
                        </a:rPr>
                        <a:t>Beschreibung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gridSpan="2">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Hoher Prioritätsstatus</a:t>
                      </a:r>
                    </a:p>
                    <a:p>
                      <a:pPr marL="0" indent="0">
                        <a:buFont typeface="Arial" panose="020B0604020202020204" pitchFamily="34" charset="0"/>
                        <a:buNone/>
                      </a:pPr>
                      <a:r>
                        <a:rPr lang="en-IE" sz="1400" b="0" i="0" kern="1200" dirty="0">
                          <a:solidFill>
                            <a:schemeClr val="bg1"/>
                          </a:solidFill>
                          <a:latin typeface="+mn-lt"/>
                          <a:ea typeface="+mn-ea"/>
                          <a:cs typeface="+mn-cs"/>
                        </a:rPr>
                        <a:t>Überschwemmung der Stadt Carrick on Shannon und der umliegenden Region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353"/>
                    </a:solidFill>
                  </a:tcPr>
                </a:tc>
                <a:tc hMerge="1">
                  <a:txBody>
                    <a:bodyPr/>
                    <a:lstStyle/>
                    <a:p>
                      <a:endParaRPr lang="en-IE"/>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rgbClr val="086D6E"/>
                          </a:solidFill>
                          <a:latin typeface="+mn-lt"/>
                          <a:ea typeface="+mn-ea"/>
                          <a:cs typeface="+mn-cs"/>
                        </a:rPr>
                        <a:t>Verantwortliche Gruppe 1 (primär/ intern)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E" sz="1200" kern="1200" dirty="0">
                          <a:solidFill>
                            <a:srgbClr val="4D4D4D"/>
                          </a:solidFill>
                          <a:latin typeface="+mn-lt"/>
                          <a:ea typeface="+mn-ea"/>
                          <a:cs typeface="+mn-cs"/>
                        </a:rPr>
                        <a:t>Regionale Lenkungsgruppe für die Tourismuskrise &amp; Managementeinheit</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indent="0">
                        <a:buFont typeface="+mj-lt"/>
                        <a:buNone/>
                      </a:pPr>
                      <a:r>
                        <a:rPr lang="en-IE" sz="1400" b="1" i="0" kern="1200" dirty="0">
                          <a:solidFill>
                            <a:srgbClr val="086D6E"/>
                          </a:solidFill>
                          <a:latin typeface="+mn-lt"/>
                          <a:ea typeface="+mn-ea"/>
                          <a:cs typeface="+mn-cs"/>
                        </a:rPr>
                        <a:t>Verantwortliche Gruppe 2 (extern) </a:t>
                      </a:r>
                    </a:p>
                    <a:p>
                      <a:pPr marL="228600" indent="-228600">
                        <a:buFont typeface="+mj-lt"/>
                        <a:buAutoNum type="arabicPeriod"/>
                      </a:pPr>
                      <a:r>
                        <a:rPr lang="en-IE" sz="1200" b="0" i="1" kern="1200" dirty="0">
                          <a:solidFill>
                            <a:srgbClr val="4D4D4D"/>
                          </a:solidFill>
                          <a:latin typeface="+mn-lt"/>
                          <a:ea typeface="+mn-ea"/>
                          <a:cs typeface="+mn-cs"/>
                          <a:hlinkClick r:id="rId5">
                            <a:extLst>
                              <a:ext uri="{A12FA001-AC4F-418D-AE19-62706E023703}">
                                <ahyp:hlinkClr xmlns:ahyp="http://schemas.microsoft.com/office/drawing/2018/hyperlinkcolor" val="tx"/>
                              </a:ext>
                            </a:extLst>
                          </a:hlinkClick>
                        </a:rPr>
                        <a:t>Feuerwehr Carrick on Shannon</a:t>
                      </a:r>
                      <a:endParaRPr lang="en-IE" sz="1200" b="0" i="1" kern="1200" dirty="0">
                        <a:solidFill>
                          <a:srgbClr val="4D4D4D"/>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1" kern="1200" dirty="0">
                          <a:solidFill>
                            <a:srgbClr val="4D4D4D"/>
                          </a:solidFill>
                          <a:latin typeface="+mn-lt"/>
                          <a:ea typeface="+mn-ea"/>
                          <a:cs typeface="+mn-cs"/>
                          <a:hlinkClick r:id="rId6">
                            <a:extLst>
                              <a:ext uri="{A12FA001-AC4F-418D-AE19-62706E023703}">
                                <ahyp:hlinkClr xmlns:ahyp="http://schemas.microsoft.com/office/drawing/2018/hyperlinkcolor" val="tx"/>
                              </a:ext>
                            </a:extLst>
                          </a:hlinkClick>
                        </a:rPr>
                        <a:t>Arbeitsgruppe zur Koordinierung der staatlichen Stellen für Hochwasserrisiken in Shannon</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627225">
                <a:tc>
                  <a:txBody>
                    <a:bodyPr/>
                    <a:lstStyle/>
                    <a:p>
                      <a:r>
                        <a:rPr lang="en-IE" sz="1600" b="1" kern="1200" dirty="0">
                          <a:solidFill>
                            <a:schemeClr val="bg1"/>
                          </a:solidFill>
                          <a:latin typeface="+mn-lt"/>
                          <a:ea typeface="+mn-ea"/>
                          <a:cs typeface="+mn-cs"/>
                        </a:rPr>
                        <a:t>Strategie </a:t>
                      </a:r>
                    </a:p>
                    <a:p>
                      <a:r>
                        <a:rPr lang="en-IE" sz="1400" b="0" i="1" kern="1200" dirty="0">
                          <a:solidFill>
                            <a:schemeClr val="bg1"/>
                          </a:solidFill>
                          <a:latin typeface="+mn-lt"/>
                          <a:ea typeface="+mn-ea"/>
                          <a:cs typeface="+mn-cs"/>
                        </a:rPr>
                        <a:t>Möglichkeiten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IE" sz="1400" b="1" i="0" kern="1200" dirty="0">
                          <a:solidFill>
                            <a:schemeClr val="bg1"/>
                          </a:solidFill>
                          <a:latin typeface="+mn-lt"/>
                          <a:ea typeface="+mn-ea"/>
                          <a:cs typeface="+mn-cs"/>
                        </a:rPr>
                        <a:t>Probleme, Risiken, Krisen oder </a:t>
                      </a:r>
                      <a:r>
                        <a:rPr lang="en-IE" sz="1400" b="0" i="1" kern="1200" dirty="0">
                          <a:solidFill>
                            <a:schemeClr val="bg1"/>
                          </a:solidFill>
                          <a:latin typeface="+mn-lt"/>
                          <a:ea typeface="+mn-ea"/>
                          <a:cs typeface="+mn-cs"/>
                        </a:rPr>
                        <a:t>Bedrohungen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Empfohlene Lösungen</a:t>
                      </a:r>
                    </a:p>
                    <a:p>
                      <a:pPr marL="0" indent="0">
                        <a:buFont typeface="Arial" panose="020B0604020202020204" pitchFamily="34" charset="0"/>
                        <a:buNone/>
                      </a:pPr>
                      <a:r>
                        <a:rPr lang="en-IE" sz="1400" b="0" i="1" kern="1200" dirty="0">
                          <a:solidFill>
                            <a:schemeClr val="bg1"/>
                          </a:solidFill>
                          <a:latin typeface="+mn-lt"/>
                          <a:ea typeface="+mn-ea"/>
                          <a:cs typeface="+mn-cs"/>
                        </a:rPr>
                        <a:t>Prioritäten/Ziele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Updates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chemeClr val="bg1"/>
                          </a:solidFill>
                          <a:latin typeface="+mn-lt"/>
                          <a:ea typeface="+mn-ea"/>
                          <a:cs typeface="+mn-cs"/>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KPIs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chemeClr val="bg1"/>
                          </a:solidFill>
                          <a:latin typeface="+mn-lt"/>
                          <a:ea typeface="+mn-ea"/>
                          <a:cs typeface="+mn-cs"/>
                        </a:rPr>
                        <a:t>Messung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IE" sz="1400" b="1" i="0" kern="1200" dirty="0">
                          <a:solidFill>
                            <a:schemeClr val="bg1"/>
                          </a:solidFill>
                          <a:latin typeface="+mn-lt"/>
                          <a:ea typeface="+mn-ea"/>
                          <a:cs typeface="+mn-cs"/>
                        </a:rPr>
                        <a:t>Überwachung und Überlegungen</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3112664559"/>
                  </a:ext>
                </a:extLst>
              </a:tr>
              <a:tr h="783259">
                <a:tc>
                  <a:txBody>
                    <a:bodyPr/>
                    <a:lstStyle/>
                    <a:p>
                      <a:r>
                        <a:rPr lang="en-IE" sz="1400" b="1" kern="1200" dirty="0">
                          <a:solidFill>
                            <a:srgbClr val="086D6E"/>
                          </a:solidFill>
                          <a:latin typeface="+mn-lt"/>
                          <a:ea typeface="+mn-ea"/>
                          <a:cs typeface="+mn-cs"/>
                        </a:rPr>
                        <a:t>Strategie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IE" sz="1400" b="0" i="1" kern="1200" dirty="0">
                          <a:solidFill>
                            <a:srgbClr val="4D4D4D"/>
                          </a:solidFill>
                          <a:latin typeface="+mn-lt"/>
                          <a:ea typeface="+mn-ea"/>
                          <a:cs typeface="+mn-cs"/>
                        </a:rPr>
                        <a:t>Unbefahrbare Straßen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err="1">
                          <a:solidFill>
                            <a:srgbClr val="4D4D4D"/>
                          </a:solidFill>
                          <a:latin typeface="+mn-lt"/>
                          <a:ea typeface="+mn-ea"/>
                          <a:cs typeface="+mn-cs"/>
                        </a:rPr>
                        <a:t>Straßenumleitungen</a:t>
                      </a:r>
                      <a:r>
                        <a:rPr lang="en-IE" sz="1400" b="0" i="1" kern="1200" dirty="0">
                          <a:solidFill>
                            <a:srgbClr val="4D4D4D"/>
                          </a:solidFill>
                          <a:latin typeface="+mn-lt"/>
                          <a:ea typeface="+mn-ea"/>
                          <a:cs typeface="+mn-cs"/>
                        </a:rPr>
                        <a:t> bei unpassierbaren Straßen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Bereit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Anzahl der </a:t>
                      </a:r>
                      <a:r>
                        <a:rPr lang="en-IE" sz="1400" b="0" i="1" kern="1200" dirty="0" err="1">
                          <a:solidFill>
                            <a:srgbClr val="4D4D4D"/>
                          </a:solidFill>
                          <a:latin typeface="+mn-lt"/>
                          <a:ea typeface="+mn-ea"/>
                          <a:cs typeface="+mn-cs"/>
                        </a:rPr>
                        <a:t>Verkehrsunter-brechungen</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a:solidFill>
                            <a:srgbClr val="4D4D4D"/>
                          </a:solidFill>
                          <a:latin typeface="+mn-lt"/>
                          <a:ea typeface="+mn-ea"/>
                          <a:cs typeface="+mn-cs"/>
                        </a:rPr>
                        <a:t>Formeller Bericht über den jährlichen Verlauf des Problems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err="1">
                          <a:solidFill>
                            <a:srgbClr val="4D4D4D"/>
                          </a:solidFill>
                          <a:latin typeface="+mn-lt"/>
                          <a:ea typeface="+mn-ea"/>
                          <a:cs typeface="+mn-cs"/>
                        </a:rPr>
                        <a:t>Aktuelle</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Hochwasser-karten</a:t>
                      </a:r>
                      <a:r>
                        <a:rPr lang="en-IE" sz="1400" b="0" i="1" kern="1200" dirty="0">
                          <a:solidFill>
                            <a:srgbClr val="4D4D4D"/>
                          </a:solidFill>
                          <a:latin typeface="+mn-lt"/>
                          <a:ea typeface="+mn-ea"/>
                          <a:cs typeface="+mn-cs"/>
                        </a:rPr>
                        <a:t>, um die </a:t>
                      </a:r>
                      <a:r>
                        <a:rPr lang="en-IE" sz="1400" b="0" i="1" kern="1200" dirty="0" err="1">
                          <a:solidFill>
                            <a:srgbClr val="4D4D4D"/>
                          </a:solidFill>
                          <a:latin typeface="+mn-lt"/>
                          <a:ea typeface="+mn-ea"/>
                          <a:cs typeface="+mn-cs"/>
                        </a:rPr>
                        <a:t>betrof-fenen</a:t>
                      </a:r>
                      <a:r>
                        <a:rPr lang="en-IE" sz="1400" b="0" i="1" kern="1200" dirty="0">
                          <a:solidFill>
                            <a:srgbClr val="4D4D4D"/>
                          </a:solidFill>
                          <a:latin typeface="+mn-lt"/>
                          <a:ea typeface="+mn-ea"/>
                          <a:cs typeface="+mn-cs"/>
                        </a:rPr>
                        <a:t> Gebiete </a:t>
                      </a:r>
                      <a:r>
                        <a:rPr lang="en-IE" sz="1400" b="0" i="1" kern="1200" dirty="0" err="1">
                          <a:solidFill>
                            <a:srgbClr val="4D4D4D"/>
                          </a:solidFill>
                          <a:latin typeface="+mn-lt"/>
                          <a:ea typeface="+mn-ea"/>
                          <a:cs typeface="+mn-cs"/>
                        </a:rPr>
                        <a:t>zu</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ermitteln</a:t>
                      </a:r>
                      <a:endParaRPr lang="en-IE" sz="1400" b="0" i="1" kern="1200" dirty="0">
                        <a:solidFill>
                          <a:srgbClr val="4D4D4D"/>
                        </a:solidFill>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400" b="0" i="1" kern="1200" dirty="0" err="1">
                          <a:solidFill>
                            <a:srgbClr val="4D4D4D"/>
                          </a:solidFill>
                          <a:latin typeface="+mn-lt"/>
                          <a:ea typeface="+mn-ea"/>
                          <a:cs typeface="+mn-cs"/>
                        </a:rPr>
                        <a:t>Liste</a:t>
                      </a:r>
                      <a:r>
                        <a:rPr lang="en-IE" sz="1400" b="0" i="1" kern="1200" dirty="0">
                          <a:solidFill>
                            <a:srgbClr val="4D4D4D"/>
                          </a:solidFill>
                          <a:latin typeface="+mn-lt"/>
                          <a:ea typeface="+mn-ea"/>
                          <a:cs typeface="+mn-cs"/>
                        </a:rPr>
                        <a:t> der </a:t>
                      </a:r>
                      <a:r>
                        <a:rPr lang="en-IE" sz="1400" b="0" i="1" kern="1200" dirty="0" err="1">
                          <a:solidFill>
                            <a:srgbClr val="4D4D4D"/>
                          </a:solidFill>
                          <a:latin typeface="+mn-lt"/>
                          <a:ea typeface="+mn-ea"/>
                          <a:cs typeface="+mn-cs"/>
                        </a:rPr>
                        <a:t>betroffenen</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Unternehmen</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921467"/>
                  </a:ext>
                </a:extLst>
              </a:tr>
              <a:tr h="1370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Strategie 2</a:t>
                      </a:r>
                    </a:p>
                    <a:p>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Unzugängliche Toiletten und verschmutztes Wasser</a:t>
                      </a:r>
                    </a:p>
                    <a:p>
                      <a:pPr marL="0" indent="0">
                        <a:buFont typeface="Arial" panose="020B0604020202020204" pitchFamily="34" charset="0"/>
                        <a:buNone/>
                      </a:pP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err="1">
                          <a:solidFill>
                            <a:srgbClr val="4D4D4D"/>
                          </a:solidFill>
                          <a:latin typeface="+mn-lt"/>
                          <a:ea typeface="+mn-ea"/>
                          <a:cs typeface="+mn-cs"/>
                        </a:rPr>
                        <a:t>Toilettenhäuschen</a:t>
                      </a:r>
                      <a:r>
                        <a:rPr lang="en-IE" sz="1400" b="0" i="1" kern="1200" dirty="0">
                          <a:solidFill>
                            <a:srgbClr val="4D4D4D"/>
                          </a:solidFill>
                          <a:latin typeface="+mn-lt"/>
                          <a:ea typeface="+mn-ea"/>
                          <a:cs typeface="+mn-cs"/>
                        </a:rPr>
                        <a:t> sind verfügbar und werden dort installiert, wo die Klärgruben gefährdet sind. Kostenloses Frischwasser </a:t>
                      </a:r>
                      <a:r>
                        <a:rPr lang="en-IE" sz="1400" b="0" i="1" kern="1200" dirty="0" err="1">
                          <a:solidFill>
                            <a:srgbClr val="4D4D4D"/>
                          </a:solidFill>
                          <a:latin typeface="+mn-lt"/>
                          <a:ea typeface="+mn-ea"/>
                          <a:cs typeface="+mn-cs"/>
                        </a:rPr>
                        <a:t>wird</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bereitgestellt</a:t>
                      </a:r>
                      <a:r>
                        <a:rPr lang="en-IE" sz="1400" b="0" i="1" kern="1200" dirty="0">
                          <a:solidFill>
                            <a:srgbClr val="4D4D4D"/>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Bereit und in Standby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Beschwerden </a:t>
                      </a:r>
                      <a:r>
                        <a:rPr lang="en-IE" sz="1400" b="0" i="1" kern="1200" dirty="0" err="1">
                          <a:solidFill>
                            <a:srgbClr val="4D4D4D"/>
                          </a:solidFill>
                          <a:latin typeface="+mn-lt"/>
                          <a:ea typeface="+mn-ea"/>
                          <a:cs typeface="+mn-cs"/>
                        </a:rPr>
                        <a:t>über</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Toiletten</a:t>
                      </a:r>
                      <a:r>
                        <a:rPr lang="en-IE" sz="1400" b="0" i="1" kern="1200" dirty="0">
                          <a:solidFill>
                            <a:srgbClr val="4D4D4D"/>
                          </a:solidFill>
                          <a:latin typeface="+mn-lt"/>
                          <a:ea typeface="+mn-ea"/>
                          <a:cs typeface="+mn-cs"/>
                        </a:rPr>
                        <a:t> 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Niveau der Wasserhygiene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087808"/>
                  </a:ext>
                </a:extLst>
              </a:tr>
            </a:tbl>
          </a:graphicData>
        </a:graphic>
      </p:graphicFrame>
    </p:spTree>
    <p:extLst>
      <p:ext uri="{BB962C8B-B14F-4D97-AF65-F5344CB8AC3E}">
        <p14:creationId xmlns:p14="http://schemas.microsoft.com/office/powerpoint/2010/main" val="3054688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773800057"/>
              </p:ext>
            </p:extLst>
          </p:nvPr>
        </p:nvGraphicFramePr>
        <p:xfrm>
          <a:off x="0" y="781050"/>
          <a:ext cx="12192003" cy="4724400"/>
        </p:xfrm>
        <a:graphic>
          <a:graphicData uri="http://schemas.openxmlformats.org/drawingml/2006/table">
            <a:tbl>
              <a:tblPr firstRow="1" bandRow="1">
                <a:tableStyleId>{5C22544A-7EE6-4342-B048-85BDC9FD1C3A}</a:tableStyleId>
              </a:tblPr>
              <a:tblGrid>
                <a:gridCol w="1104900">
                  <a:extLst>
                    <a:ext uri="{9D8B030D-6E8A-4147-A177-3AD203B41FA5}">
                      <a16:colId xmlns:a16="http://schemas.microsoft.com/office/drawing/2014/main" val="3584008144"/>
                    </a:ext>
                  </a:extLst>
                </a:gridCol>
                <a:gridCol w="2114550">
                  <a:extLst>
                    <a:ext uri="{9D8B030D-6E8A-4147-A177-3AD203B41FA5}">
                      <a16:colId xmlns:a16="http://schemas.microsoft.com/office/drawing/2014/main" val="2583777858"/>
                    </a:ext>
                  </a:extLst>
                </a:gridCol>
                <a:gridCol w="3433020">
                  <a:extLst>
                    <a:ext uri="{9D8B030D-6E8A-4147-A177-3AD203B41FA5}">
                      <a16:colId xmlns:a16="http://schemas.microsoft.com/office/drawing/2014/main" val="3037420399"/>
                    </a:ext>
                  </a:extLst>
                </a:gridCol>
                <a:gridCol w="1610686">
                  <a:extLst>
                    <a:ext uri="{9D8B030D-6E8A-4147-A177-3AD203B41FA5}">
                      <a16:colId xmlns:a16="http://schemas.microsoft.com/office/drawing/2014/main" val="1486261832"/>
                    </a:ext>
                  </a:extLst>
                </a:gridCol>
                <a:gridCol w="1490444">
                  <a:extLst>
                    <a:ext uri="{9D8B030D-6E8A-4147-A177-3AD203B41FA5}">
                      <a16:colId xmlns:a16="http://schemas.microsoft.com/office/drawing/2014/main" val="1785016071"/>
                    </a:ext>
                  </a:extLst>
                </a:gridCol>
                <a:gridCol w="2438403">
                  <a:extLst>
                    <a:ext uri="{9D8B030D-6E8A-4147-A177-3AD203B41FA5}">
                      <a16:colId xmlns:a16="http://schemas.microsoft.com/office/drawing/2014/main" val="3498335510"/>
                    </a:ext>
                  </a:extLst>
                </a:gridCol>
              </a:tblGrid>
              <a:tr h="119542">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Regionale Krisenmanagementstrategie für den Tourismus (Muster)</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Genehmigt von </a:t>
                      </a:r>
                      <a:r>
                        <a:rPr lang="en-IE" sz="1400" b="0" i="0" kern="1200" dirty="0">
                          <a:solidFill>
                            <a:schemeClr val="bg1"/>
                          </a:solidFill>
                          <a:latin typeface="+mn-lt"/>
                          <a:ea typeface="+mn-ea"/>
                          <a:cs typeface="+mn-cs"/>
                        </a:rPr>
                        <a:t>Dermot Johnston, </a:t>
                      </a:r>
                      <a:r>
                        <a:rPr lang="en-IE" sz="1400" b="0" i="0" kern="1200" dirty="0" err="1">
                          <a:solidFill>
                            <a:schemeClr val="bg1"/>
                          </a:solidFill>
                          <a:latin typeface="+mn-lt"/>
                          <a:ea typeface="+mn-ea"/>
                          <a:cs typeface="+mn-cs"/>
                        </a:rPr>
                        <a:t>Regionaler</a:t>
                      </a:r>
                      <a:r>
                        <a:rPr lang="en-IE" sz="1400" b="0" i="0" kern="1200" dirty="0">
                          <a:solidFill>
                            <a:schemeClr val="bg1"/>
                          </a:solidFill>
                          <a:latin typeface="+mn-lt"/>
                          <a:ea typeface="+mn-ea"/>
                          <a:cs typeface="+mn-cs"/>
                        </a:rPr>
                        <a:t>  </a:t>
                      </a:r>
                      <a:r>
                        <a:rPr lang="en-IE" sz="1400" b="0" i="0" kern="1200" dirty="0" err="1">
                          <a:solidFill>
                            <a:schemeClr val="bg1"/>
                          </a:solidFill>
                          <a:latin typeface="+mn-lt"/>
                          <a:ea typeface="+mn-ea"/>
                          <a:cs typeface="+mn-cs"/>
                        </a:rPr>
                        <a:t>Krisenmanager</a:t>
                      </a: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923545946"/>
                  </a:ext>
                </a:extLst>
              </a:tr>
              <a:tr h="290507">
                <a:tc>
                  <a:txBody>
                    <a:bodyPr/>
                    <a:lstStyle/>
                    <a:p>
                      <a:r>
                        <a:rPr lang="en-IE" sz="1600" b="1" kern="1200" dirty="0">
                          <a:solidFill>
                            <a:schemeClr val="bg1"/>
                          </a:solidFill>
                          <a:latin typeface="+mn-lt"/>
                          <a:ea typeface="+mn-ea"/>
                          <a:cs typeface="+mn-cs"/>
                        </a:rPr>
                        <a:t>Strategie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IE" sz="1400" b="1" i="0" kern="1200" dirty="0">
                          <a:solidFill>
                            <a:schemeClr val="bg1"/>
                          </a:solidFill>
                          <a:latin typeface="+mn-lt"/>
                          <a:ea typeface="+mn-ea"/>
                          <a:cs typeface="+mn-cs"/>
                        </a:rPr>
                        <a:t>Probleme, Bedrohungen, Krisen oder Schwachstellen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Empfohlene Lösungen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Aktualisierungen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chemeClr val="bg1"/>
                          </a:solidFill>
                          <a:latin typeface="+mn-lt"/>
                          <a:ea typeface="+mn-ea"/>
                          <a:cs typeface="+mn-cs"/>
                        </a:rPr>
                        <a:t>KPIs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IE" sz="1400" b="1" i="0" kern="1200" dirty="0">
                          <a:solidFill>
                            <a:schemeClr val="bg1"/>
                          </a:solidFill>
                          <a:latin typeface="+mn-lt"/>
                          <a:ea typeface="+mn-ea"/>
                          <a:cs typeface="+mn-cs"/>
                        </a:rPr>
                        <a:t>Überwachung und Überlegungen</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164685558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Strategie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Gefährliche Flüsse und Überschwemmungen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Bei gefährlichen Straßenverhältnissen sind Rettungsringe an Pfosten entlang der Straßen zu befestigen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err="1">
                          <a:solidFill>
                            <a:srgbClr val="4D4D4D"/>
                          </a:solidFill>
                          <a:latin typeface="+mn-lt"/>
                          <a:ea typeface="+mn-ea"/>
                          <a:cs typeface="+mn-cs"/>
                        </a:rPr>
                        <a:t>Rettungsringe</a:t>
                      </a:r>
                      <a:r>
                        <a:rPr lang="en-IE" sz="1400" b="0" i="1" kern="1200" dirty="0">
                          <a:solidFill>
                            <a:srgbClr val="4D4D4D"/>
                          </a:solidFill>
                          <a:latin typeface="+mn-lt"/>
                          <a:ea typeface="+mn-ea"/>
                          <a:cs typeface="+mn-cs"/>
                        </a:rPr>
                        <a:t> </a:t>
                      </a:r>
                      <a:r>
                        <a:rPr lang="en-IE" sz="1400" b="0" i="1" kern="1200" dirty="0" err="1">
                          <a:solidFill>
                            <a:srgbClr val="4D4D4D"/>
                          </a:solidFill>
                          <a:latin typeface="+mn-lt"/>
                          <a:ea typeface="+mn-ea"/>
                          <a:cs typeface="+mn-cs"/>
                        </a:rPr>
                        <a:t>beschafft</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Anzahl der Wasserrettungen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35642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Strategie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Unterstützung der Kontinuität des Tourismusgeschäfts durch eine strategische Marketingkampagne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IE" sz="1400" b="0" i="1" kern="1200" dirty="0">
                          <a:solidFill>
                            <a:srgbClr val="4D4D4D"/>
                          </a:solidFill>
                          <a:latin typeface="+mn-lt"/>
                          <a:ea typeface="+mn-ea"/>
                          <a:cs typeface="+mn-cs"/>
                        </a:rPr>
                        <a:t>Durchführung einer Werbekampagne nach der Veranstaltung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In Entwicklung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Anzahl oder % der Reservierungen oder Buchungen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3325174"/>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kern="1200" dirty="0">
                          <a:solidFill>
                            <a:srgbClr val="086D6E"/>
                          </a:solidFill>
                          <a:latin typeface="+mn-lt"/>
                          <a:ea typeface="+mn-ea"/>
                          <a:cs typeface="+mn-cs"/>
                        </a:rPr>
                        <a:t>Strategie 5</a:t>
                      </a:r>
                    </a:p>
                    <a:p>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Unterstützung der Kontinuität des Tourismusgeschäfts durch Sicherung der Räumlichkeiten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Unternehmen mit Pumpen und Sandsäcken ausstatten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Beschaffung von Pumpen und Sandsäcken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0" i="1" kern="1200" dirty="0">
                          <a:solidFill>
                            <a:srgbClr val="4D4D4D"/>
                          </a:solidFill>
                          <a:latin typeface="+mn-lt"/>
                          <a:ea typeface="+mn-ea"/>
                          <a:cs typeface="+mn-cs"/>
                        </a:rPr>
                        <a:t>Anzahl oder % der Annullierungen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6016"/>
                  </a:ext>
                </a:extLst>
              </a:tr>
            </a:tbl>
          </a:graphicData>
        </a:graphic>
      </p:graphicFrame>
    </p:spTree>
    <p:extLst>
      <p:ext uri="{BB962C8B-B14F-4D97-AF65-F5344CB8AC3E}">
        <p14:creationId xmlns:p14="http://schemas.microsoft.com/office/powerpoint/2010/main" val="1887937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426498069"/>
              </p:ext>
            </p:extLst>
          </p:nvPr>
        </p:nvGraphicFramePr>
        <p:xfrm>
          <a:off x="1" y="9525"/>
          <a:ext cx="12191999" cy="6777169"/>
        </p:xfrm>
        <a:graphic>
          <a:graphicData uri="http://schemas.openxmlformats.org/drawingml/2006/table">
            <a:tbl>
              <a:tblPr firstRow="1" bandRow="1">
                <a:tableStyleId>{5C22544A-7EE6-4342-B048-85BDC9FD1C3A}</a:tableStyleId>
              </a:tblPr>
              <a:tblGrid>
                <a:gridCol w="1585079">
                  <a:extLst>
                    <a:ext uri="{9D8B030D-6E8A-4147-A177-3AD203B41FA5}">
                      <a16:colId xmlns:a16="http://schemas.microsoft.com/office/drawing/2014/main" val="3584008144"/>
                    </a:ext>
                  </a:extLst>
                </a:gridCol>
                <a:gridCol w="2248689">
                  <a:extLst>
                    <a:ext uri="{9D8B030D-6E8A-4147-A177-3AD203B41FA5}">
                      <a16:colId xmlns:a16="http://schemas.microsoft.com/office/drawing/2014/main" val="2583777858"/>
                    </a:ext>
                  </a:extLst>
                </a:gridCol>
                <a:gridCol w="5201174">
                  <a:extLst>
                    <a:ext uri="{9D8B030D-6E8A-4147-A177-3AD203B41FA5}">
                      <a16:colId xmlns:a16="http://schemas.microsoft.com/office/drawing/2014/main" val="3037420399"/>
                    </a:ext>
                  </a:extLst>
                </a:gridCol>
                <a:gridCol w="3157057">
                  <a:extLst>
                    <a:ext uri="{9D8B030D-6E8A-4147-A177-3AD203B41FA5}">
                      <a16:colId xmlns:a16="http://schemas.microsoft.com/office/drawing/2014/main" val="1486261832"/>
                    </a:ext>
                  </a:extLst>
                </a:gridCol>
              </a:tblGrid>
              <a:tr h="6609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b="0" dirty="0">
                          <a:solidFill>
                            <a:schemeClr val="bg1"/>
                          </a:solidFill>
                        </a:rPr>
                        <a:t>Regionale Krisenmanagementstrategie für den Tourismus (Muster)</a:t>
                      </a:r>
                      <a:endParaRPr lang="en-IE" sz="24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a:solidFill>
                            <a:schemeClr val="bg1"/>
                          </a:solidFill>
                          <a:latin typeface="+mn-lt"/>
                          <a:ea typeface="+mn-ea"/>
                          <a:cs typeface="+mn-cs"/>
                        </a:rPr>
                        <a:t>Genehmigt von </a:t>
                      </a:r>
                      <a:r>
                        <a:rPr lang="en-IE" sz="1400" b="0" i="0" kern="1200" dirty="0">
                          <a:solidFill>
                            <a:schemeClr val="bg1"/>
                          </a:solidFill>
                          <a:latin typeface="+mn-lt"/>
                          <a:ea typeface="+mn-ea"/>
                          <a:cs typeface="+mn-cs"/>
                        </a:rPr>
                        <a:t>Dermot Johnston, </a:t>
                      </a:r>
                      <a:r>
                        <a:rPr lang="en-IE" sz="1400" b="0" i="0" kern="1200" dirty="0" err="1">
                          <a:solidFill>
                            <a:schemeClr val="bg1"/>
                          </a:solidFill>
                          <a:latin typeface="+mn-lt"/>
                          <a:ea typeface="+mn-ea"/>
                          <a:cs typeface="+mn-cs"/>
                        </a:rPr>
                        <a:t>Regionaler</a:t>
                      </a:r>
                      <a:r>
                        <a:rPr lang="en-IE" sz="1400" b="0" i="0" kern="1200" dirty="0">
                          <a:solidFill>
                            <a:schemeClr val="bg1"/>
                          </a:solidFill>
                          <a:latin typeface="+mn-lt"/>
                          <a:ea typeface="+mn-ea"/>
                          <a:cs typeface="+mn-cs"/>
                        </a:rPr>
                        <a:t>  </a:t>
                      </a:r>
                      <a:r>
                        <a:rPr lang="en-IE" sz="1400" b="0" i="0" kern="1200" dirty="0" err="1">
                          <a:solidFill>
                            <a:schemeClr val="bg1"/>
                          </a:solidFill>
                          <a:latin typeface="+mn-lt"/>
                          <a:ea typeface="+mn-ea"/>
                          <a:cs typeface="+mn-cs"/>
                        </a:rPr>
                        <a:t>Krisenmanager</a:t>
                      </a:r>
                      <a:endParaRPr lang="en-IE" sz="1400" b="0" i="0"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923545946"/>
                  </a:ext>
                </a:extLst>
              </a:tr>
              <a:tr h="592949">
                <a:tc>
                  <a:txBody>
                    <a:bodyPr/>
                    <a:lstStyle/>
                    <a:p>
                      <a:r>
                        <a:rPr lang="en-IE" sz="1800" b="0" kern="1200" dirty="0">
                          <a:solidFill>
                            <a:schemeClr val="bg1"/>
                          </a:solidFill>
                          <a:latin typeface="+mn-lt"/>
                          <a:ea typeface="+mn-ea"/>
                          <a:cs typeface="+mn-cs"/>
                        </a:rPr>
                        <a:t>Name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IE" sz="1800" b="0" i="0" kern="1200" dirty="0">
                          <a:solidFill>
                            <a:schemeClr val="bg1"/>
                          </a:solidFill>
                          <a:latin typeface="+mn-lt"/>
                          <a:ea typeface="+mn-ea"/>
                          <a:cs typeface="+mn-cs"/>
                        </a:rPr>
                        <a:t>Rolle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indent="0">
                        <a:buFont typeface="Arial" panose="020B0604020202020204" pitchFamily="34" charset="0"/>
                        <a:buNone/>
                      </a:pPr>
                      <a:r>
                        <a:rPr lang="en-GB" sz="1800" b="0" i="0" kern="1200" dirty="0">
                          <a:solidFill>
                            <a:schemeClr val="bg1"/>
                          </a:solidFill>
                          <a:effectLst/>
                          <a:latin typeface="+mn-lt"/>
                          <a:ea typeface="+mn-ea"/>
                          <a:cs typeface="+mn-cs"/>
                        </a:rPr>
                        <a:t>Zuständigkeiten (Beispiele)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chemeClr val="bg1"/>
                          </a:solidFill>
                          <a:latin typeface="+mn-lt"/>
                          <a:ea typeface="+mn-ea"/>
                          <a:cs typeface="+mn-cs"/>
                        </a:rPr>
                        <a:t>Kontakt Details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782013778"/>
                  </a:ext>
                </a:extLst>
              </a:tr>
              <a:tr h="1933068">
                <a:tc>
                  <a:txBody>
                    <a:bodyPr/>
                    <a:lstStyle/>
                    <a:p>
                      <a:r>
                        <a:rPr lang="en-IE" sz="1800" b="1" kern="1200" dirty="0">
                          <a:solidFill>
                            <a:srgbClr val="086D6E"/>
                          </a:solidFill>
                          <a:latin typeface="+mn-lt"/>
                          <a:ea typeface="+mn-ea"/>
                          <a:cs typeface="+mn-cs"/>
                        </a:rPr>
                        <a:t>Tony Hughes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0" i="0" kern="1200" dirty="0" err="1">
                          <a:solidFill>
                            <a:srgbClr val="4D4D4D"/>
                          </a:solidFill>
                          <a:effectLst/>
                          <a:latin typeface="+mn-lt"/>
                          <a:ea typeface="+mn-ea"/>
                          <a:cs typeface="+mn-cs"/>
                        </a:rPr>
                        <a:t>Infrastruktur</a:t>
                      </a:r>
                      <a:r>
                        <a:rPr lang="en-IE" sz="1400" b="0" i="0" kern="1200" dirty="0">
                          <a:solidFill>
                            <a:srgbClr val="4D4D4D"/>
                          </a:solidFill>
                          <a:effectLst/>
                          <a:latin typeface="+mn-lt"/>
                          <a:ea typeface="+mn-ea"/>
                          <a:cs typeface="+mn-cs"/>
                        </a:rPr>
                        <a:t> Planer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mj-lt"/>
                        <a:buAutoNum type="arabicPeriod"/>
                      </a:pPr>
                      <a:r>
                        <a:rPr lang="en-GB" sz="1400" b="0" i="0" kern="1200" dirty="0">
                          <a:solidFill>
                            <a:srgbClr val="4D4D4D"/>
                          </a:solidFill>
                          <a:effectLst/>
                          <a:latin typeface="+mn-lt"/>
                          <a:ea typeface="+mn-ea"/>
                          <a:cs typeface="+mn-cs"/>
                        </a:rPr>
                        <a:t>Teilnahme an allen Gemeindeversammlungen im Zusammenhang mit der Überschwemmungskrise als Vertreter der regionalen Krisenmanagementgruppe für Tourismus</a:t>
                      </a:r>
                    </a:p>
                    <a:p>
                      <a:pPr marL="342900" indent="-342900">
                        <a:buFont typeface="+mj-lt"/>
                        <a:buAutoNum type="arabicPeriod"/>
                      </a:pPr>
                      <a:r>
                        <a:rPr lang="en-GB" sz="1400" b="0" i="0" kern="1200" dirty="0">
                          <a:solidFill>
                            <a:srgbClr val="4D4D4D"/>
                          </a:solidFill>
                          <a:effectLst/>
                          <a:latin typeface="+mn-lt"/>
                          <a:ea typeface="+mn-ea"/>
                          <a:cs typeface="+mn-cs"/>
                        </a:rPr>
                        <a:t>Auf </a:t>
                      </a:r>
                      <a:r>
                        <a:rPr lang="en-GB" sz="1400" b="0" i="0" kern="1200" dirty="0" err="1">
                          <a:solidFill>
                            <a:srgbClr val="4D4D4D"/>
                          </a:solidFill>
                          <a:effectLst/>
                          <a:latin typeface="+mn-lt"/>
                          <a:ea typeface="+mn-ea"/>
                          <a:cs typeface="+mn-cs"/>
                        </a:rPr>
                        <a:t>dem</a:t>
                      </a:r>
                      <a:r>
                        <a:rPr lang="en-GB" sz="1400" b="0" i="0" kern="1200" dirty="0">
                          <a:solidFill>
                            <a:srgbClr val="4D4D4D"/>
                          </a:solidFill>
                          <a:effectLst/>
                          <a:latin typeface="+mn-lt"/>
                          <a:ea typeface="+mn-ea"/>
                          <a:cs typeface="+mn-cs"/>
                        </a:rPr>
                        <a:t> </a:t>
                      </a:r>
                      <a:r>
                        <a:rPr lang="en-GB" sz="1400" b="0" i="0" kern="1200" dirty="0" err="1">
                          <a:solidFill>
                            <a:srgbClr val="4D4D4D"/>
                          </a:solidFill>
                          <a:effectLst/>
                          <a:latin typeface="+mn-lt"/>
                          <a:ea typeface="+mn-ea"/>
                          <a:cs typeface="+mn-cs"/>
                        </a:rPr>
                        <a:t>Laufenden</a:t>
                      </a:r>
                      <a:r>
                        <a:rPr lang="en-GB" sz="1400" b="0" i="0" kern="1200" dirty="0">
                          <a:solidFill>
                            <a:srgbClr val="4D4D4D"/>
                          </a:solidFill>
                          <a:effectLst/>
                          <a:latin typeface="+mn-lt"/>
                          <a:ea typeface="+mn-ea"/>
                          <a:cs typeface="+mn-cs"/>
                        </a:rPr>
                        <a:t> </a:t>
                      </a:r>
                      <a:r>
                        <a:rPr lang="en-GB" sz="1400" b="0" i="0" kern="1200" dirty="0" err="1">
                          <a:solidFill>
                            <a:srgbClr val="4D4D4D"/>
                          </a:solidFill>
                          <a:effectLst/>
                          <a:latin typeface="+mn-lt"/>
                          <a:ea typeface="+mn-ea"/>
                          <a:cs typeface="+mn-cs"/>
                        </a:rPr>
                        <a:t>bleiben</a:t>
                      </a:r>
                      <a:r>
                        <a:rPr lang="en-GB" sz="1400" b="0" i="0" kern="1200" dirty="0">
                          <a:solidFill>
                            <a:srgbClr val="4D4D4D"/>
                          </a:solidFill>
                          <a:effectLst/>
                          <a:latin typeface="+mn-lt"/>
                          <a:ea typeface="+mn-ea"/>
                          <a:cs typeface="+mn-cs"/>
                        </a:rPr>
                        <a:t> in </a:t>
                      </a:r>
                      <a:r>
                        <a:rPr lang="en-GB" sz="1400" b="0" i="0" kern="1200" dirty="0" err="1">
                          <a:solidFill>
                            <a:srgbClr val="4D4D4D"/>
                          </a:solidFill>
                          <a:effectLst/>
                          <a:latin typeface="+mn-lt"/>
                          <a:ea typeface="+mn-ea"/>
                          <a:cs typeface="+mn-cs"/>
                        </a:rPr>
                        <a:t>Bezug</a:t>
                      </a:r>
                      <a:r>
                        <a:rPr lang="en-GB" sz="1400" b="0" i="0" kern="1200" dirty="0">
                          <a:solidFill>
                            <a:srgbClr val="4D4D4D"/>
                          </a:solidFill>
                          <a:effectLst/>
                          <a:latin typeface="+mn-lt"/>
                          <a:ea typeface="+mn-ea"/>
                          <a:cs typeface="+mn-cs"/>
                        </a:rPr>
                        <a:t> auf </a:t>
                      </a:r>
                      <a:r>
                        <a:rPr lang="en-GB" sz="1400" b="0" i="0" kern="1200" dirty="0" err="1">
                          <a:solidFill>
                            <a:srgbClr val="4D4D4D"/>
                          </a:solidFill>
                          <a:effectLst/>
                          <a:latin typeface="+mn-lt"/>
                          <a:ea typeface="+mn-ea"/>
                          <a:cs typeface="+mn-cs"/>
                        </a:rPr>
                        <a:t>Nachrichten</a:t>
                      </a:r>
                      <a:r>
                        <a:rPr lang="en-GB" sz="1400" b="0" i="0" kern="1200" dirty="0">
                          <a:solidFill>
                            <a:srgbClr val="4D4D4D"/>
                          </a:solidFill>
                          <a:effectLst/>
                          <a:latin typeface="+mn-lt"/>
                          <a:ea typeface="+mn-ea"/>
                          <a:cs typeface="+mn-cs"/>
                        </a:rPr>
                        <a:t>, Statistiken, </a:t>
                      </a:r>
                      <a:r>
                        <a:rPr lang="en-GB" sz="1400" b="0" i="0" kern="1200" dirty="0" err="1">
                          <a:solidFill>
                            <a:srgbClr val="4D4D4D"/>
                          </a:solidFill>
                          <a:effectLst/>
                          <a:latin typeface="+mn-lt"/>
                          <a:ea typeface="+mn-ea"/>
                          <a:cs typeface="+mn-cs"/>
                        </a:rPr>
                        <a:t>Lösungsvorschläge</a:t>
                      </a:r>
                      <a:r>
                        <a:rPr lang="en-GB" sz="1400" b="0" i="0" kern="1200" dirty="0">
                          <a:solidFill>
                            <a:srgbClr val="4D4D4D"/>
                          </a:solidFill>
                          <a:effectLst/>
                          <a:latin typeface="+mn-lt"/>
                          <a:ea typeface="+mn-ea"/>
                          <a:cs typeface="+mn-cs"/>
                        </a:rPr>
                        <a:t>, Finanzierung, Ankündigungen</a:t>
                      </a:r>
                    </a:p>
                    <a:p>
                      <a:pPr marL="342900" indent="-342900">
                        <a:buFont typeface="+mj-lt"/>
                        <a:buAutoNum type="arabicPeriod"/>
                      </a:pPr>
                      <a:r>
                        <a:rPr lang="en-GB" sz="1400" b="0" i="0" kern="1200" dirty="0">
                          <a:solidFill>
                            <a:srgbClr val="4D4D4D"/>
                          </a:solidFill>
                          <a:effectLst/>
                          <a:latin typeface="+mn-lt"/>
                          <a:ea typeface="+mn-ea"/>
                          <a:cs typeface="+mn-cs"/>
                        </a:rPr>
                        <a:t>Bericht an das Krisenmanagementteam und das Referat</a:t>
                      </a:r>
                    </a:p>
                    <a:p>
                      <a:pPr marL="342900" indent="-342900">
                        <a:buFont typeface="+mj-lt"/>
                        <a:buAutoNum type="arabicPeriod"/>
                      </a:pPr>
                      <a:r>
                        <a:rPr lang="en-GB" sz="1400" b="0" i="0" kern="1200" dirty="0">
                          <a:solidFill>
                            <a:srgbClr val="4D4D4D"/>
                          </a:solidFill>
                          <a:effectLst/>
                          <a:latin typeface="+mn-lt"/>
                          <a:ea typeface="+mn-ea"/>
                          <a:cs typeface="+mn-cs"/>
                        </a:rPr>
                        <a:t>Zusammenarbeit mit der Straßen- und Verkehrsverwaltung und dem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4D4D4D"/>
                          </a:solidFill>
                          <a:effectLst/>
                          <a:latin typeface="+mn-lt"/>
                          <a:ea typeface="+mn-ea"/>
                          <a:cs typeface="+mn-cs"/>
                        </a:rPr>
                        <a:t>Leitrim Tourismus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0" kern="1200" dirty="0">
                          <a:solidFill>
                            <a:srgbClr val="086D6E"/>
                          </a:solidFill>
                          <a:effectLst/>
                          <a:latin typeface="+mn-lt"/>
                          <a:ea typeface="+mn-ea"/>
                          <a:cs typeface="+mn-cs"/>
                          <a:hlinkClick r:id="rId2">
                            <a:extLst>
                              <a:ext uri="{A12FA001-AC4F-418D-AE19-62706E023703}">
                                <ahyp:hlinkClr xmlns:ahyp="http://schemas.microsoft.com/office/drawing/2018/hyperlinkcolor" val="tx"/>
                              </a:ext>
                            </a:extLst>
                          </a:hlinkClick>
                        </a:rPr>
                        <a:t>Anschrift</a:t>
                      </a:r>
                      <a:r>
                        <a:rPr lang="en-GB" sz="1400" b="0" i="0" kern="1200" dirty="0">
                          <a:solidFill>
                            <a:srgbClr val="086D6E"/>
                          </a:solidFill>
                          <a:effectLst/>
                          <a:latin typeface="+mn-lt"/>
                          <a:ea typeface="+mn-ea"/>
                          <a:cs typeface="+mn-cs"/>
                        </a:rPr>
                        <a:t>: </a:t>
                      </a:r>
                      <a:r>
                        <a:rPr lang="en-GB" sz="1400" b="0" i="0" kern="1200" dirty="0">
                          <a:solidFill>
                            <a:srgbClr val="4D4D4D"/>
                          </a:solidFill>
                          <a:effectLst/>
                          <a:latin typeface="+mn-lt"/>
                          <a:ea typeface="+mn-ea"/>
                          <a:cs typeface="+mn-cs"/>
                        </a:rPr>
                        <a:t>The Old Barrel Store, The Quays, </a:t>
                      </a:r>
                      <a:r>
                        <a:rPr lang="en-GB" sz="1400" b="0" i="0" kern="1200" dirty="0" err="1">
                          <a:solidFill>
                            <a:srgbClr val="4D4D4D"/>
                          </a:solidFill>
                          <a:effectLst/>
                          <a:latin typeface="+mn-lt"/>
                          <a:ea typeface="+mn-ea"/>
                          <a:cs typeface="+mn-cs"/>
                        </a:rPr>
                        <a:t>Townparks</a:t>
                      </a:r>
                      <a:r>
                        <a:rPr lang="en-GB" sz="1400" b="0" i="0" kern="1200" dirty="0">
                          <a:solidFill>
                            <a:srgbClr val="4D4D4D"/>
                          </a:solidFill>
                          <a:effectLst/>
                          <a:latin typeface="+mn-lt"/>
                          <a:ea typeface="+mn-ea"/>
                          <a:cs typeface="+mn-cs"/>
                        </a:rPr>
                        <a:t>, Carrick-On-Shannon, Co. Leitrim</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086D6E"/>
                          </a:solidFill>
                          <a:effectLst/>
                          <a:latin typeface="+mn-lt"/>
                          <a:ea typeface="+mn-ea"/>
                          <a:cs typeface="+mn-cs"/>
                          <a:hlinkClick r:id="rId3">
                            <a:extLst>
                              <a:ext uri="{A12FA001-AC4F-418D-AE19-62706E023703}">
                                <ahyp:hlinkClr xmlns:ahyp="http://schemas.microsoft.com/office/drawing/2018/hyperlinkcolor" val="tx"/>
                              </a:ext>
                            </a:extLst>
                          </a:hlinkClick>
                        </a:rPr>
                        <a:t>Telefon</a:t>
                      </a:r>
                      <a:r>
                        <a:rPr lang="en-IE" sz="1400" b="0" i="0" kern="1200" dirty="0">
                          <a:solidFill>
                            <a:srgbClr val="086D6E"/>
                          </a:solidFill>
                          <a:effectLst/>
                          <a:latin typeface="+mn-lt"/>
                          <a:ea typeface="+mn-ea"/>
                          <a:cs typeface="+mn-cs"/>
                        </a:rPr>
                        <a:t>: </a:t>
                      </a:r>
                      <a:r>
                        <a:rPr lang="en-IE" sz="1400" b="0" i="0" kern="1200" dirty="0">
                          <a:solidFill>
                            <a:srgbClr val="4D4D4D"/>
                          </a:solidFill>
                          <a:effectLst/>
                          <a:latin typeface="+mn-lt"/>
                          <a:ea typeface="+mn-ea"/>
                          <a:cs typeface="+mn-cs"/>
                          <a:hlinkClick r:id="rId4">
                            <a:extLst>
                              <a:ext uri="{A12FA001-AC4F-418D-AE19-62706E023703}">
                                <ahyp:hlinkClr xmlns:ahyp="http://schemas.microsoft.com/office/drawing/2018/hyperlinkcolor" val="tx"/>
                              </a:ext>
                            </a:extLst>
                          </a:hlinkClick>
                        </a:rPr>
                        <a:t>(071) 962 0170</a:t>
                      </a:r>
                      <a:endParaRPr lang="en-IE" sz="1400" b="0" i="0" kern="1200" dirty="0">
                        <a:solidFill>
                          <a:srgbClr val="4D4D4D"/>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0" kern="1200" dirty="0">
                          <a:solidFill>
                            <a:srgbClr val="086D6E"/>
                          </a:solidFill>
                          <a:effectLst/>
                          <a:latin typeface="+mn-lt"/>
                          <a:ea typeface="+mn-ea"/>
                          <a:cs typeface="+mn-cs"/>
                        </a:rPr>
                        <a:t>E-Mail </a:t>
                      </a:r>
                      <a:r>
                        <a:rPr lang="en-IE" sz="1400" b="0" i="0" kern="1200" dirty="0">
                          <a:solidFill>
                            <a:srgbClr val="4D4D4D"/>
                          </a:solidFill>
                          <a:effectLst/>
                          <a:latin typeface="+mn-lt"/>
                          <a:ea typeface="+mn-ea"/>
                          <a:cs typeface="+mn-cs"/>
                        </a:rPr>
                        <a:t>tony.hughes@leitrimtourism.ie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2162415">
                <a:tc>
                  <a:txBody>
                    <a:bodyPr/>
                    <a:lstStyle/>
                    <a:p>
                      <a:r>
                        <a:rPr lang="en-IE" sz="1800" b="1" kern="1200" dirty="0">
                          <a:solidFill>
                            <a:srgbClr val="086D6E"/>
                          </a:solidFill>
                          <a:latin typeface="+mn-lt"/>
                          <a:ea typeface="+mn-ea"/>
                          <a:cs typeface="+mn-cs"/>
                        </a:rPr>
                        <a:t>Brendan Higgins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0" i="0" kern="1200" dirty="0">
                          <a:solidFill>
                            <a:srgbClr val="4D4D4D"/>
                          </a:solidFill>
                          <a:effectLst/>
                          <a:latin typeface="+mn-lt"/>
                          <a:ea typeface="+mn-ea"/>
                          <a:cs typeface="+mn-cs"/>
                        </a:rPr>
                        <a:t>Leitrim-Krisenmanagement-Zentrum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mj-lt"/>
                        <a:buAutoNum type="arabicPeriod"/>
                      </a:pPr>
                      <a:r>
                        <a:rPr lang="en-GB" sz="1400" b="0" i="0" kern="1200" dirty="0">
                          <a:solidFill>
                            <a:srgbClr val="4D4D4D"/>
                          </a:solidFill>
                          <a:effectLst/>
                          <a:latin typeface="+mn-lt"/>
                          <a:ea typeface="+mn-ea"/>
                          <a:cs typeface="+mn-cs"/>
                        </a:rPr>
                        <a:t>Erstellung einer Kontaktliste für den Notfall bei Überschwemmungen</a:t>
                      </a:r>
                    </a:p>
                    <a:p>
                      <a:pPr marL="342900" indent="-342900">
                        <a:buFont typeface="+mj-lt"/>
                        <a:buAutoNum type="arabicPeriod"/>
                      </a:pPr>
                      <a:r>
                        <a:rPr lang="en-GB" sz="1400" b="0" i="0" kern="1200" dirty="0">
                          <a:solidFill>
                            <a:srgbClr val="4D4D4D"/>
                          </a:solidFill>
                          <a:effectLst/>
                          <a:latin typeface="+mn-lt"/>
                          <a:ea typeface="+mn-ea"/>
                          <a:cs typeface="+mn-cs"/>
                        </a:rPr>
                        <a:t>Vorbereitung von Hochwassereinsätzen, Verfahren und Aufgabenlisten</a:t>
                      </a:r>
                    </a:p>
                    <a:p>
                      <a:pPr marL="342900" indent="-342900">
                        <a:buFont typeface="+mj-lt"/>
                        <a:buAutoNum type="arabicPeriod"/>
                      </a:pPr>
                      <a:r>
                        <a:rPr lang="en-GB" sz="1400" b="0" i="0" kern="1200" dirty="0" err="1">
                          <a:solidFill>
                            <a:srgbClr val="4D4D4D"/>
                          </a:solidFill>
                          <a:effectLst/>
                          <a:latin typeface="+mn-lt"/>
                          <a:ea typeface="+mn-ea"/>
                          <a:cs typeface="+mn-cs"/>
                        </a:rPr>
                        <a:t>Organisieren</a:t>
                      </a:r>
                      <a:r>
                        <a:rPr lang="en-GB" sz="1400" b="0" i="0" kern="1200" dirty="0">
                          <a:solidFill>
                            <a:srgbClr val="4D4D4D"/>
                          </a:solidFill>
                          <a:effectLst/>
                          <a:latin typeface="+mn-lt"/>
                          <a:ea typeface="+mn-ea"/>
                          <a:cs typeface="+mn-cs"/>
                        </a:rPr>
                        <a:t> von Schulungen für Menschen in Überschwemmungsgebieten, </a:t>
                      </a:r>
                      <a:r>
                        <a:rPr lang="en-GB" sz="1400" b="0" i="0" kern="1200" dirty="0" err="1">
                          <a:solidFill>
                            <a:srgbClr val="4D4D4D"/>
                          </a:solidFill>
                          <a:effectLst/>
                          <a:latin typeface="+mn-lt"/>
                          <a:ea typeface="+mn-ea"/>
                          <a:cs typeface="+mn-cs"/>
                        </a:rPr>
                        <a:t>Informationen</a:t>
                      </a:r>
                      <a:r>
                        <a:rPr lang="en-GB" sz="1400" b="0" i="0" kern="1200" dirty="0">
                          <a:solidFill>
                            <a:srgbClr val="4D4D4D"/>
                          </a:solidFill>
                          <a:effectLst/>
                          <a:latin typeface="+mn-lt"/>
                          <a:ea typeface="+mn-ea"/>
                          <a:cs typeface="+mn-cs"/>
                        </a:rPr>
                        <a:t> auf die Website </a:t>
                      </a:r>
                      <a:r>
                        <a:rPr lang="en-GB" sz="1400" b="0" i="0" kern="1200" dirty="0" err="1">
                          <a:solidFill>
                            <a:srgbClr val="4D4D4D"/>
                          </a:solidFill>
                          <a:effectLst/>
                          <a:latin typeface="+mn-lt"/>
                          <a:ea typeface="+mn-ea"/>
                          <a:cs typeface="+mn-cs"/>
                        </a:rPr>
                        <a:t>stellen</a:t>
                      </a:r>
                      <a:endParaRPr lang="en-GB" sz="1400" b="0" i="0" kern="1200" dirty="0">
                        <a:solidFill>
                          <a:srgbClr val="4D4D4D"/>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i="0" kern="1200" dirty="0">
                          <a:solidFill>
                            <a:srgbClr val="4D4D4D"/>
                          </a:solidFill>
                          <a:effectLst/>
                          <a:latin typeface="+mn-lt"/>
                          <a:ea typeface="+mn-ea"/>
                          <a:cs typeface="+mn-cs"/>
                        </a:rPr>
                        <a:t>Zusammenarbeit mit der Straßen- und Verkehrsverwaltung und dem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1427817">
                <a:tc>
                  <a:txBody>
                    <a:bodyPr/>
                    <a:lstStyle/>
                    <a:p>
                      <a:r>
                        <a:rPr lang="en-IE" sz="1800" b="1" kern="1200" dirty="0">
                          <a:solidFill>
                            <a:srgbClr val="086D6E"/>
                          </a:solidFill>
                          <a:latin typeface="+mn-lt"/>
                          <a:ea typeface="+mn-ea"/>
                          <a:cs typeface="+mn-cs"/>
                        </a:rPr>
                        <a:t>Ressourcen, Politiken, Referenzen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1" i="0" kern="1200" dirty="0">
                          <a:solidFill>
                            <a:srgbClr val="086D6E"/>
                          </a:solidFill>
                          <a:latin typeface="+mn-lt"/>
                          <a:ea typeface="+mn-ea"/>
                          <a:cs typeface="+mn-cs"/>
                        </a:rPr>
                        <a:t>Medien, PR und Artikel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1" kern="1200" dirty="0">
                          <a:solidFill>
                            <a:srgbClr val="086D6E"/>
                          </a:solidFill>
                          <a:effectLst/>
                          <a:latin typeface="+mn-lt"/>
                          <a:ea typeface="+mn-ea"/>
                          <a:cs typeface="+mn-cs"/>
                        </a:rPr>
                        <a:t>z. B. </a:t>
                      </a:r>
                      <a:r>
                        <a:rPr lang="en-GB" sz="1400" b="0" i="1" kern="1200" dirty="0">
                          <a:solidFill>
                            <a:srgbClr val="4D4D4D"/>
                          </a:solidFill>
                          <a:effectLst/>
                          <a:latin typeface="+mn-lt"/>
                          <a:ea typeface="+mn-ea"/>
                          <a:cs typeface="+mn-cs"/>
                          <a:hlinkClick r:id="rId5">
                            <a:extLst>
                              <a:ext uri="{A12FA001-AC4F-418D-AE19-62706E023703}">
                                <ahyp:hlinkClr xmlns:ahyp="http://schemas.microsoft.com/office/drawing/2018/hyperlinkcolor" val="tx"/>
                              </a:ext>
                            </a:extLst>
                          </a:hlinkClick>
                        </a:rPr>
                        <a:t>Shannon floods: Locals Divided On How To Tackle Crisis</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IE" sz="1400" b="1" i="0" kern="1200" dirty="0">
                          <a:solidFill>
                            <a:srgbClr val="086D6E"/>
                          </a:solidFill>
                          <a:latin typeface="+mn-lt"/>
                          <a:ea typeface="+mn-ea"/>
                          <a:cs typeface="+mn-cs"/>
                        </a:rPr>
                        <a:t>Reaktionsstrategien und Berichte der Regierung</a:t>
                      </a:r>
                    </a:p>
                    <a:p>
                      <a:pPr marL="0" indent="0">
                        <a:buFont typeface="Arial" panose="020B0604020202020204" pitchFamily="34" charset="0"/>
                        <a:buNone/>
                      </a:pPr>
                      <a:r>
                        <a:rPr lang="en-GB" sz="1400" b="0" i="1" kern="1200" dirty="0">
                          <a:solidFill>
                            <a:srgbClr val="086D6E"/>
                          </a:solidFill>
                          <a:effectLst/>
                          <a:latin typeface="+mn-lt"/>
                          <a:ea typeface="+mn-ea"/>
                          <a:cs typeface="+mn-cs"/>
                        </a:rPr>
                        <a:t>z. B. der </a:t>
                      </a:r>
                      <a:r>
                        <a:rPr lang="en-GB" sz="1400" b="0" i="1" kern="1200" dirty="0">
                          <a:solidFill>
                            <a:srgbClr val="4D4D4D"/>
                          </a:solidFill>
                          <a:effectLst/>
                          <a:latin typeface="+mn-lt"/>
                          <a:ea typeface="+mn-ea"/>
                          <a:cs typeface="+mn-cs"/>
                          <a:hlinkClick r:id="rId5">
                            <a:extLst>
                              <a:ext uri="{A12FA001-AC4F-418D-AE19-62706E023703}">
                                <ahyp:hlinkClr xmlns:ahyp="http://schemas.microsoft.com/office/drawing/2018/hyperlinkcolor" val="tx"/>
                              </a:ext>
                            </a:extLst>
                          </a:hlinkClick>
                        </a:rPr>
                        <a:t>Leitrim County Council to implement a €9m plan proposing a 1.5 km wall barrier to beat the floods. </a:t>
                      </a:r>
                      <a:endParaRPr lang="en-GB" sz="1400" b="0" i="1"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a:solidFill>
                            <a:srgbClr val="086D6E"/>
                          </a:solidFill>
                          <a:latin typeface="+mn-lt"/>
                          <a:ea typeface="+mn-ea"/>
                          <a:cs typeface="+mn-cs"/>
                        </a:rPr>
                        <a:t>Andere Einzelpersonen, Interessengruppen, Gruppen und Netzwerke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1" kern="1200" dirty="0">
                          <a:solidFill>
                            <a:srgbClr val="086D6E"/>
                          </a:solidFill>
                          <a:effectLst/>
                          <a:latin typeface="+mn-lt"/>
                          <a:ea typeface="+mn-ea"/>
                          <a:cs typeface="+mn-cs"/>
                        </a:rPr>
                        <a:t>z.B. </a:t>
                      </a:r>
                      <a:r>
                        <a:rPr lang="en-GB" sz="1400" b="0" i="1" kern="1200" dirty="0">
                          <a:solidFill>
                            <a:srgbClr val="4D4D4D"/>
                          </a:solidFill>
                          <a:effectLst/>
                          <a:latin typeface="+mn-lt"/>
                          <a:ea typeface="+mn-ea"/>
                          <a:cs typeface="+mn-cs"/>
                          <a:hlinkClick r:id="rId6">
                            <a:extLst>
                              <a:ext uri="{A12FA001-AC4F-418D-AE19-62706E023703}">
                                <ahyp:hlinkClr xmlns:ahyp="http://schemas.microsoft.com/office/drawing/2018/hyperlinkcolor" val="tx"/>
                              </a:ext>
                            </a:extLst>
                          </a:hlinkClick>
                        </a:rPr>
                        <a:t>Shannon Flood Risk Stage Agency Co-ordination Group</a:t>
                      </a:r>
                      <a:endParaRPr lang="en-GB" sz="1400" b="1" i="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211176"/>
                  </a:ext>
                </a:extLst>
              </a:tr>
            </a:tbl>
          </a:graphicData>
        </a:graphic>
      </p:graphicFrame>
    </p:spTree>
    <p:extLst>
      <p:ext uri="{BB962C8B-B14F-4D97-AF65-F5344CB8AC3E}">
        <p14:creationId xmlns:p14="http://schemas.microsoft.com/office/powerpoint/2010/main" val="106349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p:txBody>
          <a:bodyPr/>
          <a:lstStyle/>
          <a:p>
            <a:pPr>
              <a:lnSpc>
                <a:spcPct val="100000"/>
              </a:lnSpc>
              <a:spcBef>
                <a:spcPts val="0"/>
              </a:spcBef>
            </a:pPr>
            <a:r>
              <a:rPr lang="en-IE" sz="2000" b="1" dirty="0"/>
              <a:t>Einführung in die regionale Tourismus-Krisenstrategie</a:t>
            </a:r>
            <a:endParaRPr lang="en-IE" sz="1800"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p:txBody>
          <a:bodyPr/>
          <a:lstStyle/>
          <a:p>
            <a:pPr>
              <a:lnSpc>
                <a:spcPct val="100000"/>
              </a:lnSpc>
              <a:spcBef>
                <a:spcPts val="0"/>
              </a:spcBef>
            </a:pPr>
            <a:r>
              <a:rPr lang="en-IE" sz="2000" b="1" dirty="0"/>
              <a:t>Die Bedeutung einer regionalen Krisenmanagementstrategie</a:t>
            </a:r>
            <a:endParaRPr lang="en-IE" sz="1800"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22"/>
          </p:nvPr>
        </p:nvSpPr>
        <p:spPr>
          <a:xfrm>
            <a:off x="7511069" y="2364353"/>
            <a:ext cx="4465067" cy="822373"/>
          </a:xfrm>
        </p:spPr>
        <p:txBody>
          <a:bodyPr/>
          <a:lstStyle/>
          <a:p>
            <a:pPr>
              <a:lnSpc>
                <a:spcPct val="100000"/>
              </a:lnSpc>
              <a:spcBef>
                <a:spcPts val="0"/>
              </a:spcBef>
            </a:pPr>
            <a:r>
              <a:rPr lang="en-IE" sz="2000" b="1" dirty="0"/>
              <a:t>Wie man eine starke </a:t>
            </a:r>
            <a:r>
              <a:rPr lang="en-IE" sz="2000" b="1" dirty="0" err="1"/>
              <a:t>regionale</a:t>
            </a:r>
            <a:r>
              <a:rPr lang="en-IE" sz="2000" b="1" dirty="0"/>
              <a:t> </a:t>
            </a:r>
            <a:r>
              <a:rPr lang="en-IE" sz="2000" b="1" dirty="0" err="1"/>
              <a:t>Tourismus-Krisenmanagementstrategie</a:t>
            </a:r>
            <a:r>
              <a:rPr lang="en-IE" sz="2000" b="1" dirty="0"/>
              <a:t> entwickelt</a:t>
            </a:r>
            <a:endParaRPr lang="en-IE" sz="2000" dirty="0"/>
          </a:p>
        </p:txBody>
      </p:sp>
      <p:sp>
        <p:nvSpPr>
          <p:cNvPr id="11" name="Text Placeholder 10">
            <a:extLst>
              <a:ext uri="{FF2B5EF4-FFF2-40B4-BE49-F238E27FC236}">
                <a16:creationId xmlns:a16="http://schemas.microsoft.com/office/drawing/2014/main" id="{D8293B55-B203-22E4-4B91-38CF29097488}"/>
              </a:ext>
            </a:extLst>
          </p:cNvPr>
          <p:cNvSpPr>
            <a:spLocks noGrp="1"/>
          </p:cNvSpPr>
          <p:nvPr>
            <p:ph type="body" sz="quarter" idx="23"/>
          </p:nvPr>
        </p:nvSpPr>
        <p:spPr/>
        <p:txBody>
          <a:bodyPr/>
          <a:lstStyle/>
          <a:p>
            <a:r>
              <a:rPr lang="en-IE" b="1" dirty="0"/>
              <a:t>4</a:t>
            </a:r>
          </a:p>
        </p:txBody>
      </p:sp>
      <p:sp>
        <p:nvSpPr>
          <p:cNvPr id="12" name="Text Placeholder 11">
            <a:extLst>
              <a:ext uri="{FF2B5EF4-FFF2-40B4-BE49-F238E27FC236}">
                <a16:creationId xmlns:a16="http://schemas.microsoft.com/office/drawing/2014/main" id="{3066462E-9A3F-0CE0-D834-74EE5BB24761}"/>
              </a:ext>
            </a:extLst>
          </p:cNvPr>
          <p:cNvSpPr>
            <a:spLocks noGrp="1"/>
          </p:cNvSpPr>
          <p:nvPr>
            <p:ph type="body" sz="quarter" idx="24"/>
          </p:nvPr>
        </p:nvSpPr>
        <p:spPr/>
        <p:txBody>
          <a:bodyPr/>
          <a:lstStyle/>
          <a:p>
            <a:r>
              <a:rPr lang="en-IE" sz="2000" b="1" dirty="0"/>
              <a:t>Die </a:t>
            </a:r>
            <a:r>
              <a:rPr lang="en-IE" sz="2000" b="1" dirty="0" err="1"/>
              <a:t>Einflüsse</a:t>
            </a:r>
            <a:r>
              <a:rPr lang="en-IE" sz="2000" b="1" dirty="0"/>
              <a:t> der </a:t>
            </a:r>
            <a:r>
              <a:rPr lang="en-IE" sz="2000" b="1" dirty="0" err="1"/>
              <a:t>Krisenmanagementstrategie</a:t>
            </a:r>
            <a:endParaRPr lang="en-IE" sz="2000" dirty="0"/>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5</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a:xfrm>
            <a:off x="7538959" y="4498302"/>
            <a:ext cx="4465067" cy="822373"/>
          </a:xfrm>
        </p:spPr>
        <p:txBody>
          <a:bodyPr/>
          <a:lstStyle/>
          <a:p>
            <a:pPr>
              <a:lnSpc>
                <a:spcPct val="100000"/>
              </a:lnSpc>
              <a:spcBef>
                <a:spcPts val="0"/>
              </a:spcBef>
            </a:pPr>
            <a:r>
              <a:rPr lang="en-IE" sz="2000" b="1" dirty="0"/>
              <a:t>Eine starke </a:t>
            </a:r>
            <a:r>
              <a:rPr lang="en-IE" sz="2000" b="1" dirty="0" err="1"/>
              <a:t>Managementstrategie</a:t>
            </a:r>
            <a:r>
              <a:rPr lang="en-IE" sz="2000" b="1" dirty="0"/>
              <a:t> </a:t>
            </a:r>
            <a:r>
              <a:rPr lang="en-IE" sz="2000" b="1" dirty="0" err="1"/>
              <a:t>kennzeichnet</a:t>
            </a:r>
            <a:r>
              <a:rPr lang="en-IE" sz="2000" b="1" dirty="0"/>
              <a:t> </a:t>
            </a:r>
            <a:r>
              <a:rPr lang="en-IE" sz="2000" b="1" dirty="0" err="1"/>
              <a:t>sich</a:t>
            </a:r>
            <a:r>
              <a:rPr lang="en-IE" sz="2000" b="1" dirty="0"/>
              <a:t> </a:t>
            </a:r>
            <a:r>
              <a:rPr lang="en-IE" sz="2000" b="1" dirty="0" err="1"/>
              <a:t>durch</a:t>
            </a:r>
            <a:r>
              <a:rPr lang="en-IE" sz="2000" b="1" dirty="0"/>
              <a:t> Fakten, Zahlen und </a:t>
            </a:r>
            <a:r>
              <a:rPr lang="en-IE" sz="2000" b="1" dirty="0" err="1"/>
              <a:t>Daten</a:t>
            </a:r>
            <a:endParaRPr lang="en-IE" sz="2000" b="1" dirty="0"/>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120589" y="1545470"/>
            <a:ext cx="5118846" cy="4546458"/>
          </a:xfrm>
        </p:spPr>
        <p:txBody>
          <a:bodyPr>
            <a:noAutofit/>
          </a:bodyPr>
          <a:lstStyle/>
          <a:p>
            <a:pPr marL="0" indent="0">
              <a:lnSpc>
                <a:spcPct val="100000"/>
              </a:lnSpc>
              <a:spcBef>
                <a:spcPts val="0"/>
              </a:spcBef>
            </a:pPr>
            <a:r>
              <a:rPr lang="en-GB" sz="2000" dirty="0"/>
              <a:t>Die Regionen sollten eine Strategie für das Krisenmanagement entwickeln, damit sie mit einer langfristigen strategischen Perspektive planen und sich auf eine Krise vorbereiten können. Der Tourismussektor ist besonders anfällig für die oft unvermeidlichen Auswirkungen von Naturkatastrophen und von Menschen verursachten Ereignissen, </a:t>
            </a:r>
            <a:r>
              <a:rPr lang="en-GB" sz="2000" dirty="0" err="1"/>
              <a:t>weshalb</a:t>
            </a:r>
            <a:r>
              <a:rPr lang="en-GB" sz="2000" dirty="0"/>
              <a:t> </a:t>
            </a:r>
            <a:r>
              <a:rPr lang="en-GB" sz="2000" dirty="0" err="1"/>
              <a:t>Maßnahmen</a:t>
            </a:r>
            <a:r>
              <a:rPr lang="en-GB" sz="2000" dirty="0"/>
              <a:t> zur Abschwächung oder Vermeidung von Krisenfolgen besonders </a:t>
            </a:r>
            <a:r>
              <a:rPr lang="en-GB" sz="2000" dirty="0" err="1"/>
              <a:t>wichtig</a:t>
            </a:r>
            <a:r>
              <a:rPr lang="en-GB" sz="2000" dirty="0"/>
              <a:t> </a:t>
            </a:r>
            <a:r>
              <a:rPr lang="en-GB" sz="2000" dirty="0" err="1"/>
              <a:t>sind</a:t>
            </a:r>
            <a:r>
              <a:rPr lang="en-GB" sz="2000" dirty="0"/>
              <a:t>. Ein strukturierter Ansatz für das Krisenmanagement ist erforderlich, damit eine Region schnell und effektiv auf Krisenereignisse </a:t>
            </a:r>
            <a:r>
              <a:rPr lang="en-GB" sz="2000" dirty="0" err="1"/>
              <a:t>reagieren</a:t>
            </a:r>
            <a:r>
              <a:rPr lang="en-GB" sz="2000" dirty="0"/>
              <a:t> </a:t>
            </a:r>
            <a:r>
              <a:rPr lang="en-GB" sz="2000" dirty="0" err="1"/>
              <a:t>kann</a:t>
            </a:r>
            <a:r>
              <a:rPr lang="en-GB" sz="2000" dirty="0"/>
              <a:t>.</a:t>
            </a: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057836" y="191861"/>
            <a:ext cx="5038164"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95194" y="139113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57836" y="668257"/>
            <a:ext cx="503816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400" dirty="0" err="1"/>
              <a:t>Regionale</a:t>
            </a:r>
            <a:r>
              <a:rPr lang="en-US" sz="2400" dirty="0"/>
              <a:t> </a:t>
            </a:r>
            <a:r>
              <a:rPr lang="en-US" sz="2400" dirty="0" err="1"/>
              <a:t>Krisenmanagementstrategie</a:t>
            </a:r>
            <a:r>
              <a:rPr lang="en-US" sz="2400" dirty="0"/>
              <a:t> (KMS) für den Tourismus</a:t>
            </a:r>
          </a:p>
          <a:p>
            <a:pPr algn="ctr">
              <a:lnSpc>
                <a:spcPct val="100000"/>
              </a:lnSpc>
              <a:spcBef>
                <a:spcPts val="0"/>
              </a:spcBef>
            </a:pPr>
            <a:endParaRPr lang="en-IE" sz="2400" dirty="0"/>
          </a:p>
        </p:txBody>
      </p:sp>
      <p:sp>
        <p:nvSpPr>
          <p:cNvPr id="18" name="TextBox 17">
            <a:extLst>
              <a:ext uri="{FF2B5EF4-FFF2-40B4-BE49-F238E27FC236}">
                <a16:creationId xmlns:a16="http://schemas.microsoft.com/office/drawing/2014/main" id="{E30712CC-ECAB-E6E5-AC90-F492E5A47C6B}"/>
              </a:ext>
            </a:extLst>
          </p:cNvPr>
          <p:cNvSpPr txBox="1"/>
          <p:nvPr/>
        </p:nvSpPr>
        <p:spPr>
          <a:xfrm>
            <a:off x="6363197" y="5532962"/>
            <a:ext cx="1935125" cy="1075959"/>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1959686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29BBBA-5918-193F-3E85-E6F56118E5CA}"/>
              </a:ext>
            </a:extLst>
          </p:cNvPr>
          <p:cNvSpPr>
            <a:spLocks noGrp="1"/>
          </p:cNvSpPr>
          <p:nvPr>
            <p:ph type="body" sz="quarter" idx="16"/>
          </p:nvPr>
        </p:nvSpPr>
        <p:spPr>
          <a:xfrm>
            <a:off x="6420496" y="1648209"/>
            <a:ext cx="5342880" cy="582221"/>
          </a:xfrm>
        </p:spPr>
        <p:txBody>
          <a:bodyPr>
            <a:noAutofit/>
          </a:bodyPr>
          <a:lstStyle/>
          <a:p>
            <a:r>
              <a:rPr lang="en-IE" sz="3600" b="1" dirty="0"/>
              <a:t>4. Die </a:t>
            </a:r>
            <a:r>
              <a:rPr lang="en-IE" sz="3600" b="1" dirty="0" err="1"/>
              <a:t>Einflüsse</a:t>
            </a:r>
            <a:r>
              <a:rPr lang="en-IE" sz="3600" b="1" dirty="0"/>
              <a:t> der </a:t>
            </a:r>
            <a:r>
              <a:rPr lang="en-IE" sz="3600" b="1" dirty="0" err="1"/>
              <a:t>Krisenmanagement-strategie</a:t>
            </a:r>
            <a:endParaRPr lang="en-IE" sz="3600" b="1" dirty="0"/>
          </a:p>
          <a:p>
            <a:endParaRPr lang="en-IE" sz="3600" dirty="0"/>
          </a:p>
        </p:txBody>
      </p:sp>
      <p:pic>
        <p:nvPicPr>
          <p:cNvPr id="2" name="Picture Placeholder 9" descr="A picture containing nature&#10;&#10;Description automatically generated">
            <a:extLst>
              <a:ext uri="{FF2B5EF4-FFF2-40B4-BE49-F238E27FC236}">
                <a16:creationId xmlns:a16="http://schemas.microsoft.com/office/drawing/2014/main" id="{812A1832-B84B-CEEA-6AD9-3B084CCCD451}"/>
              </a:ext>
            </a:extLst>
          </p:cNvPr>
          <p:cNvPicPr>
            <a:picLocks noGrp="1" noChangeAspect="1"/>
          </p:cNvPicPr>
          <p:nvPr>
            <p:ph type="pic" sz="quarter" idx="10"/>
          </p:nvPr>
        </p:nvPicPr>
        <p:blipFill>
          <a:blip r:embed="rId2"/>
          <a:srcRect t="6145" b="6145"/>
          <a:stretch>
            <a:fillRect/>
          </a:stretch>
        </p:blipFill>
        <p:spPr>
          <a:xfrm>
            <a:off x="241300" y="228600"/>
            <a:ext cx="11696700" cy="5764213"/>
          </a:xfrm>
        </p:spPr>
      </p:pic>
    </p:spTree>
    <p:extLst>
      <p:ext uri="{BB962C8B-B14F-4D97-AF65-F5344CB8AC3E}">
        <p14:creationId xmlns:p14="http://schemas.microsoft.com/office/powerpoint/2010/main" val="1400323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65C263-9496-1809-7212-66350A01B650}"/>
              </a:ext>
            </a:extLst>
          </p:cNvPr>
          <p:cNvSpPr>
            <a:spLocks noGrp="1"/>
          </p:cNvSpPr>
          <p:nvPr>
            <p:ph type="body" sz="quarter" idx="16"/>
          </p:nvPr>
        </p:nvSpPr>
        <p:spPr>
          <a:xfrm>
            <a:off x="200025" y="209149"/>
            <a:ext cx="5676900" cy="1028188"/>
          </a:xfrm>
        </p:spPr>
        <p:txBody>
          <a:bodyPr>
            <a:normAutofit fontScale="77500" lnSpcReduction="20000"/>
          </a:bodyPr>
          <a:lstStyle/>
          <a:p>
            <a:pPr algn="ctr">
              <a:lnSpc>
                <a:spcPct val="120000"/>
              </a:lnSpc>
              <a:spcBef>
                <a:spcPts val="0"/>
              </a:spcBef>
            </a:pPr>
            <a:r>
              <a:rPr lang="en-GB" b="0" i="0" dirty="0">
                <a:solidFill>
                  <a:srgbClr val="F27954"/>
                </a:solidFill>
                <a:effectLst/>
                <a:latin typeface="TT Norms"/>
              </a:rPr>
              <a:t>Regionales Krisenmanagement braucht eine strategische Denkweise</a:t>
            </a:r>
          </a:p>
          <a:p>
            <a:pPr algn="ctr">
              <a:lnSpc>
                <a:spcPct val="120000"/>
              </a:lnSpc>
              <a:spcBef>
                <a:spcPts val="0"/>
              </a:spcBef>
            </a:pPr>
            <a:endParaRPr lang="en-IE" dirty="0">
              <a:solidFill>
                <a:srgbClr val="F27954"/>
              </a:solidFill>
            </a:endParaRPr>
          </a:p>
        </p:txBody>
      </p:sp>
      <p:sp>
        <p:nvSpPr>
          <p:cNvPr id="5" name="Text Placeholder 4">
            <a:extLst>
              <a:ext uri="{FF2B5EF4-FFF2-40B4-BE49-F238E27FC236}">
                <a16:creationId xmlns:a16="http://schemas.microsoft.com/office/drawing/2014/main" id="{26D4E072-AF75-6977-4494-861C790515D4}"/>
              </a:ext>
            </a:extLst>
          </p:cNvPr>
          <p:cNvSpPr>
            <a:spLocks noGrp="1"/>
          </p:cNvSpPr>
          <p:nvPr>
            <p:ph type="body" sz="quarter" idx="18"/>
          </p:nvPr>
        </p:nvSpPr>
        <p:spPr>
          <a:xfrm>
            <a:off x="200025" y="1095375"/>
            <a:ext cx="6334125" cy="5553476"/>
          </a:xfrm>
          <a:solidFill>
            <a:schemeClr val="bg1"/>
          </a:solidFill>
        </p:spPr>
        <p:txBody>
          <a:bodyPr>
            <a:noAutofit/>
          </a:bodyPr>
          <a:lstStyle/>
          <a:p>
            <a:pPr marL="0" indent="0" algn="l" rtl="0" fontAlgn="base">
              <a:lnSpc>
                <a:spcPct val="120000"/>
              </a:lnSpc>
              <a:spcBef>
                <a:spcPts val="0"/>
              </a:spcBef>
            </a:pPr>
            <a:r>
              <a:rPr lang="en-GB" sz="2000" b="0" i="0" dirty="0" err="1">
                <a:solidFill>
                  <a:srgbClr val="455264"/>
                </a:solidFill>
                <a:effectLst/>
              </a:rPr>
              <a:t>Laut</a:t>
            </a:r>
            <a:r>
              <a:rPr lang="en-GB" sz="2000" b="0" i="0" dirty="0">
                <a:solidFill>
                  <a:srgbClr val="455264"/>
                </a:solidFill>
                <a:effectLst/>
              </a:rPr>
              <a:t> </a:t>
            </a:r>
            <a:r>
              <a:rPr lang="en-GB" sz="2000" b="0" i="1" dirty="0">
                <a:solidFill>
                  <a:srgbClr val="455264"/>
                </a:solidFill>
                <a:effectLst/>
              </a:rPr>
              <a:t>Crisis Management: Leading in the New Strategy Landscape</a:t>
            </a:r>
            <a:r>
              <a:rPr lang="en-GB" sz="2000" b="0" i="0" dirty="0">
                <a:solidFill>
                  <a:srgbClr val="455264"/>
                </a:solidFill>
                <a:effectLst/>
              </a:rPr>
              <a:t>, </a:t>
            </a:r>
            <a:r>
              <a:rPr lang="en-GB" sz="2000" b="0" i="0" dirty="0" err="1">
                <a:solidFill>
                  <a:srgbClr val="455264"/>
                </a:solidFill>
                <a:effectLst/>
              </a:rPr>
              <a:t>einem</a:t>
            </a:r>
            <a:r>
              <a:rPr lang="en-GB" sz="2000" b="0" i="0" dirty="0">
                <a:solidFill>
                  <a:srgbClr val="455264"/>
                </a:solidFill>
                <a:effectLst/>
              </a:rPr>
              <a:t> Buch von William Rick Crandall, Professor für Management</a:t>
            </a:r>
            <a:r>
              <a:rPr lang="en-GB" sz="2000" dirty="0">
                <a:solidFill>
                  <a:srgbClr val="455264"/>
                </a:solidFill>
              </a:rPr>
              <a:t>, </a:t>
            </a:r>
            <a:r>
              <a:rPr lang="en-GB" sz="2000" b="0" i="0" dirty="0" err="1">
                <a:solidFill>
                  <a:srgbClr val="455264"/>
                </a:solidFill>
                <a:effectLst/>
              </a:rPr>
              <a:t>erfordert</a:t>
            </a:r>
            <a:r>
              <a:rPr lang="en-GB" sz="2000" b="0" i="0" dirty="0">
                <a:solidFill>
                  <a:srgbClr val="455264"/>
                </a:solidFill>
                <a:effectLst/>
              </a:rPr>
              <a:t> der Aufbau einer Krisenmanagementstrategie eine strategische Denkweise, die </a:t>
            </a:r>
            <a:r>
              <a:rPr lang="en-GB" sz="2000" b="1" i="0" dirty="0">
                <a:solidFill>
                  <a:srgbClr val="79527B"/>
                </a:solidFill>
                <a:effectLst/>
              </a:rPr>
              <a:t>vier Hauptmerkmale </a:t>
            </a:r>
            <a:r>
              <a:rPr lang="en-GB" sz="2000" b="0" i="0" dirty="0">
                <a:solidFill>
                  <a:srgbClr val="455264"/>
                </a:solidFill>
                <a:effectLst/>
              </a:rPr>
              <a:t>umfasst</a:t>
            </a:r>
            <a:r>
              <a:rPr lang="en-GB" sz="2000" b="1" i="0" dirty="0">
                <a:solidFill>
                  <a:srgbClr val="79527B"/>
                </a:solidFill>
                <a:effectLst/>
              </a:rPr>
              <a:t>:</a:t>
            </a:r>
          </a:p>
          <a:p>
            <a:pPr marL="0" indent="0" algn="l" rtl="0" fontAlgn="base">
              <a:lnSpc>
                <a:spcPct val="120000"/>
              </a:lnSpc>
              <a:spcBef>
                <a:spcPts val="0"/>
              </a:spcBef>
            </a:pPr>
            <a:endParaRPr lang="en-GB" sz="2000" b="1" i="0" dirty="0">
              <a:solidFill>
                <a:srgbClr val="79527B"/>
              </a:solidFill>
              <a:effectLst/>
            </a:endParaRP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die </a:t>
            </a:r>
            <a:r>
              <a:rPr lang="en-GB" sz="2000" b="1" i="0" dirty="0">
                <a:solidFill>
                  <a:srgbClr val="79527B"/>
                </a:solidFill>
                <a:effectLst/>
              </a:rPr>
              <a:t>Fähigkeit, eine gründliche SWOT-Analyse </a:t>
            </a:r>
            <a:r>
              <a:rPr lang="en-GB" sz="2000" b="1" i="0" dirty="0" err="1">
                <a:solidFill>
                  <a:srgbClr val="79527B"/>
                </a:solidFill>
                <a:effectLst/>
              </a:rPr>
              <a:t>durchzuführen</a:t>
            </a:r>
            <a:endParaRPr lang="en-GB" sz="2000" b="1" i="0" dirty="0">
              <a:solidFill>
                <a:srgbClr val="79527B"/>
              </a:solidFill>
              <a:effectLst/>
            </a:endParaRP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die Fähigkeit, </a:t>
            </a:r>
            <a:r>
              <a:rPr lang="en-GB" sz="2000" b="1" i="0" dirty="0">
                <a:solidFill>
                  <a:srgbClr val="79527B"/>
                </a:solidFill>
                <a:effectLst/>
              </a:rPr>
              <a:t>langfristig zu denken</a:t>
            </a:r>
            <a:r>
              <a:rPr lang="en-GB" sz="2000" b="0" i="0" dirty="0">
                <a:solidFill>
                  <a:srgbClr val="455264"/>
                </a:solidFill>
                <a:effectLst/>
              </a:rPr>
              <a:t>, manchmal viele Jahre in die Zukunft, und </a:t>
            </a:r>
            <a:r>
              <a:rPr lang="en-GB" sz="2000" b="0" i="0" dirty="0" err="1">
                <a:solidFill>
                  <a:srgbClr val="455264"/>
                </a:solidFill>
                <a:effectLst/>
              </a:rPr>
              <a:t>gleichzeitig</a:t>
            </a:r>
            <a:r>
              <a:rPr lang="en-GB" sz="2000" b="0" i="0" dirty="0">
                <a:solidFill>
                  <a:srgbClr val="455264"/>
                </a:solidFill>
                <a:effectLst/>
              </a:rPr>
              <a:t> das Wissen </a:t>
            </a:r>
            <a:r>
              <a:rPr lang="en-GB" sz="2000" b="0" i="0" dirty="0" err="1">
                <a:solidFill>
                  <a:srgbClr val="455264"/>
                </a:solidFill>
                <a:effectLst/>
              </a:rPr>
              <a:t>aus</a:t>
            </a:r>
            <a:r>
              <a:rPr lang="en-GB" sz="2000" b="0" i="0" dirty="0">
                <a:solidFill>
                  <a:srgbClr val="455264"/>
                </a:solidFill>
                <a:effectLst/>
              </a:rPr>
              <a:t> der Vergangenheit und </a:t>
            </a:r>
            <a:r>
              <a:rPr lang="en-GB" sz="2000" b="0" i="0" dirty="0" err="1">
                <a:solidFill>
                  <a:srgbClr val="455264"/>
                </a:solidFill>
                <a:effectLst/>
              </a:rPr>
              <a:t>Gegenwart</a:t>
            </a:r>
            <a:r>
              <a:rPr lang="en-GB" sz="2000" b="0" i="0" dirty="0">
                <a:solidFill>
                  <a:srgbClr val="455264"/>
                </a:solidFill>
                <a:effectLst/>
              </a:rPr>
              <a:t> </a:t>
            </a:r>
            <a:r>
              <a:rPr lang="en-GB" sz="2000" b="0" i="0" dirty="0" err="1">
                <a:solidFill>
                  <a:srgbClr val="455264"/>
                </a:solidFill>
                <a:effectLst/>
              </a:rPr>
              <a:t>zu</a:t>
            </a:r>
            <a:r>
              <a:rPr lang="en-GB" sz="2000" b="0" i="0" dirty="0">
                <a:solidFill>
                  <a:srgbClr val="455264"/>
                </a:solidFill>
                <a:effectLst/>
              </a:rPr>
              <a:t> </a:t>
            </a:r>
            <a:r>
              <a:rPr lang="en-GB" sz="2000" b="0" i="0" dirty="0" err="1">
                <a:solidFill>
                  <a:srgbClr val="455264"/>
                </a:solidFill>
                <a:effectLst/>
              </a:rPr>
              <a:t>nutzen</a:t>
            </a:r>
            <a:endParaRPr lang="en-GB" sz="2000" b="0" i="0" dirty="0">
              <a:solidFill>
                <a:srgbClr val="455264"/>
              </a:solidFill>
              <a:effectLst/>
            </a:endParaRP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die </a:t>
            </a:r>
            <a:r>
              <a:rPr lang="en-GB" sz="2000" b="1" i="0" dirty="0">
                <a:solidFill>
                  <a:srgbClr val="79527B"/>
                </a:solidFill>
                <a:effectLst/>
              </a:rPr>
              <a:t>Fähigkeit, opportunistisch zu sein </a:t>
            </a:r>
            <a:r>
              <a:rPr lang="en-GB" sz="2000" b="0" i="0" dirty="0">
                <a:solidFill>
                  <a:srgbClr val="455264"/>
                </a:solidFill>
                <a:effectLst/>
              </a:rPr>
              <a:t>und günstige Umstände auszunutzen und gleichzeitig interne oder externe Fallstricke zu vermeiden</a:t>
            </a:r>
          </a:p>
          <a:p>
            <a:pPr marL="342900" indent="-342900" algn="l" rtl="0" fontAlgn="base">
              <a:lnSpc>
                <a:spcPct val="120000"/>
              </a:lnSpc>
              <a:spcBef>
                <a:spcPts val="0"/>
              </a:spcBef>
              <a:buFont typeface="Arial" panose="020B0604020202020204" pitchFamily="34" charset="0"/>
              <a:buChar char="•"/>
            </a:pPr>
            <a:r>
              <a:rPr lang="en-GB" sz="2000" b="0" i="0" dirty="0">
                <a:solidFill>
                  <a:srgbClr val="455264"/>
                </a:solidFill>
                <a:effectLst/>
              </a:rPr>
              <a:t>Die </a:t>
            </a:r>
            <a:r>
              <a:rPr lang="en-GB" sz="2000" b="1" i="0" dirty="0">
                <a:solidFill>
                  <a:srgbClr val="79527B"/>
                </a:solidFill>
                <a:effectLst/>
              </a:rPr>
              <a:t>Bereitschaft, schwierige Entscheidungen zu treffen</a:t>
            </a:r>
          </a:p>
          <a:p>
            <a:pPr>
              <a:lnSpc>
                <a:spcPct val="120000"/>
              </a:lnSpc>
              <a:spcBef>
                <a:spcPts val="0"/>
              </a:spcBef>
            </a:pPr>
            <a:endParaRPr lang="en-IE" sz="2000" dirty="0"/>
          </a:p>
        </p:txBody>
      </p:sp>
      <p:pic>
        <p:nvPicPr>
          <p:cNvPr id="2" name="Picture Placeholder 7" descr="A person climbing a rock wall&#10;&#10;Description automatically generated with medium confidence">
            <a:extLst>
              <a:ext uri="{FF2B5EF4-FFF2-40B4-BE49-F238E27FC236}">
                <a16:creationId xmlns:a16="http://schemas.microsoft.com/office/drawing/2014/main" id="{84351FAE-5905-24DF-69F7-B30E81092A17}"/>
              </a:ext>
            </a:extLst>
          </p:cNvPr>
          <p:cNvPicPr>
            <a:picLocks noGrp="1" noChangeAspect="1"/>
          </p:cNvPicPr>
          <p:nvPr>
            <p:ph type="pic" sz="quarter" idx="19"/>
          </p:nvPr>
        </p:nvPicPr>
        <p:blipFill>
          <a:blip r:embed="rId2"/>
          <a:srcRect t="7640" b="7640"/>
          <a:stretch>
            <a:fillRect/>
          </a:stretch>
        </p:blipFill>
        <p:spPr>
          <a:xfrm>
            <a:off x="6796087" y="1"/>
            <a:ext cx="5395913" cy="6858000"/>
          </a:xfrm>
        </p:spPr>
      </p:pic>
    </p:spTree>
    <p:extLst>
      <p:ext uri="{BB962C8B-B14F-4D97-AF65-F5344CB8AC3E}">
        <p14:creationId xmlns:p14="http://schemas.microsoft.com/office/powerpoint/2010/main" val="2252684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512712022"/>
              </p:ext>
            </p:extLst>
          </p:nvPr>
        </p:nvGraphicFramePr>
        <p:xfrm>
          <a:off x="18288" y="10283"/>
          <a:ext cx="12192000" cy="6712273"/>
        </p:xfrm>
        <a:graphic>
          <a:graphicData uri="http://schemas.openxmlformats.org/drawingml/2006/table">
            <a:tbl>
              <a:tblPr firstRow="1" bandRow="1">
                <a:tableStyleId>{5C22544A-7EE6-4342-B048-85BDC9FD1C3A}</a:tableStyleId>
              </a:tblPr>
              <a:tblGrid>
                <a:gridCol w="3359380">
                  <a:extLst>
                    <a:ext uri="{9D8B030D-6E8A-4147-A177-3AD203B41FA5}">
                      <a16:colId xmlns:a16="http://schemas.microsoft.com/office/drawing/2014/main" val="3584008144"/>
                    </a:ext>
                  </a:extLst>
                </a:gridCol>
                <a:gridCol w="8832620">
                  <a:extLst>
                    <a:ext uri="{9D8B030D-6E8A-4147-A177-3AD203B41FA5}">
                      <a16:colId xmlns:a16="http://schemas.microsoft.com/office/drawing/2014/main" val="2583777858"/>
                    </a:ext>
                  </a:extLst>
                </a:gridCol>
              </a:tblGrid>
              <a:tr h="585793">
                <a:tc gridSpan="2">
                  <a:txBody>
                    <a:bodyPr/>
                    <a:lstStyle/>
                    <a:p>
                      <a:pPr algn="ctr"/>
                      <a:r>
                        <a:rPr lang="en-IE" sz="2400" b="0" dirty="0">
                          <a:solidFill>
                            <a:schemeClr val="bg1"/>
                          </a:solidFill>
                          <a:latin typeface="TT Norms"/>
                        </a:rPr>
                        <a:t>Einflüsse, die eine Krisenmanagementstrategie prägen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0" indent="0" algn="l" rtl="0" fontAlgn="base">
                        <a:lnSpc>
                          <a:spcPct val="100000"/>
                        </a:lnSpc>
                        <a:spcBef>
                          <a:spcPts val="1200"/>
                        </a:spcBef>
                        <a:buFont typeface="+mj-lt"/>
                        <a:buNone/>
                      </a:pPr>
                      <a:r>
                        <a:rPr lang="en-GB" sz="1800" b="1" i="0" dirty="0">
                          <a:solidFill>
                            <a:srgbClr val="F27954"/>
                          </a:solidFill>
                          <a:effectLst/>
                        </a:rPr>
                        <a:t>Kompetente Führung in der Krise. </a:t>
                      </a:r>
                      <a:r>
                        <a:rPr lang="en-GB" sz="1800" dirty="0">
                          <a:solidFill>
                            <a:srgbClr val="4D4D4D"/>
                          </a:solidFill>
                        </a:rPr>
                        <a:t>Eine KMS </a:t>
                      </a:r>
                      <a:r>
                        <a:rPr lang="en-GB" sz="1800" i="0" dirty="0">
                          <a:solidFill>
                            <a:srgbClr val="4D4D4D"/>
                          </a:solidFill>
                          <a:effectLst/>
                        </a:rPr>
                        <a:t>braucht einen strategisch kompetenten Krisenmanager, der die Richtung vorgibt und das Management </a:t>
                      </a:r>
                      <a:r>
                        <a:rPr lang="en-GB" sz="1800" i="0" dirty="0" err="1">
                          <a:solidFill>
                            <a:srgbClr val="4D4D4D"/>
                          </a:solidFill>
                          <a:effectLst/>
                        </a:rPr>
                        <a:t>übernimmt</a:t>
                      </a:r>
                      <a:endParaRPr lang="en-GB" sz="1800" i="0" dirty="0">
                        <a:solidFill>
                          <a:srgbClr val="4D4D4D"/>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buFont typeface="+mj-lt"/>
                        <a:buNone/>
                      </a:pPr>
                      <a:r>
                        <a:rPr lang="en-GB" sz="1800" i="0" dirty="0">
                          <a:solidFill>
                            <a:srgbClr val="4D4D4D"/>
                          </a:solidFill>
                          <a:effectLst/>
                        </a:rPr>
                        <a:t>Tourismusregionen müssen während einer Tourismuskrise einen Leiter mit Führungsqualitäten haben, sonst </a:t>
                      </a:r>
                      <a:r>
                        <a:rPr lang="en-GB" sz="1800" i="0" dirty="0" err="1">
                          <a:solidFill>
                            <a:srgbClr val="4D4D4D"/>
                          </a:solidFill>
                          <a:effectLst/>
                        </a:rPr>
                        <a:t>wird</a:t>
                      </a:r>
                      <a:r>
                        <a:rPr lang="en-GB" sz="1800" i="0" dirty="0">
                          <a:solidFill>
                            <a:srgbClr val="4D4D4D"/>
                          </a:solidFill>
                          <a:effectLst/>
                        </a:rPr>
                        <a:t> die KMS nicht funktionieren. </a:t>
                      </a:r>
                    </a:p>
                    <a:p>
                      <a:pPr marL="0" indent="0" algn="l" rtl="0" fontAlgn="base">
                        <a:lnSpc>
                          <a:spcPct val="100000"/>
                        </a:lnSpc>
                        <a:spcBef>
                          <a:spcPts val="0"/>
                        </a:spcBef>
                        <a:buFont typeface="+mj-lt"/>
                        <a:buNone/>
                      </a:pPr>
                      <a:r>
                        <a:rPr lang="en-GB" sz="1800" b="1" i="0" dirty="0">
                          <a:solidFill>
                            <a:srgbClr val="086D6E"/>
                          </a:solidFill>
                          <a:effectLst/>
                        </a:rPr>
                        <a:t>Zum Beispiel </a:t>
                      </a:r>
                      <a:r>
                        <a:rPr lang="en-GB" sz="1800" i="0" dirty="0">
                          <a:solidFill>
                            <a:srgbClr val="4D4D4D"/>
                          </a:solidFill>
                          <a:effectLst/>
                        </a:rPr>
                        <a:t>muss ein regionaler Krisenmanager viele Fähigkeiten und Fertigkeiten haben, kompetent und selbstbewusst in einer Krise sein, über Fachwissen und Erfahrung verfügen, in der Lage sein, strategische Entscheidungen oft schnell </a:t>
                      </a:r>
                      <a:r>
                        <a:rPr lang="en-GB" sz="1800" i="0" dirty="0" err="1">
                          <a:solidFill>
                            <a:srgbClr val="4D4D4D"/>
                          </a:solidFill>
                          <a:effectLst/>
                        </a:rPr>
                        <a:t>zu</a:t>
                      </a:r>
                      <a:r>
                        <a:rPr lang="en-GB" sz="1800" i="0" dirty="0">
                          <a:solidFill>
                            <a:srgbClr val="4D4D4D"/>
                          </a:solidFill>
                          <a:effectLst/>
                        </a:rPr>
                        <a:t> </a:t>
                      </a:r>
                      <a:r>
                        <a:rPr lang="en-GB" sz="1800" i="0" dirty="0" err="1">
                          <a:solidFill>
                            <a:srgbClr val="4D4D4D"/>
                          </a:solidFill>
                          <a:effectLst/>
                        </a:rPr>
                        <a:t>treffen</a:t>
                      </a:r>
                      <a:r>
                        <a:rPr lang="en-GB" sz="1800" i="0" dirty="0">
                          <a:solidFill>
                            <a:srgbClr val="4D4D4D"/>
                          </a:solidFill>
                          <a:effectLst/>
                        </a:rPr>
                        <a:t>, </a:t>
                      </a:r>
                      <a:r>
                        <a:rPr lang="en-GB" sz="1800" i="0" dirty="0" err="1">
                          <a:solidFill>
                            <a:srgbClr val="4D4D4D"/>
                          </a:solidFill>
                          <a:effectLst/>
                        </a:rPr>
                        <a:t>effektiv</a:t>
                      </a:r>
                      <a:r>
                        <a:rPr lang="en-GB" sz="1800" i="0" dirty="0">
                          <a:solidFill>
                            <a:srgbClr val="4D4D4D"/>
                          </a:solidFill>
                          <a:effectLst/>
                        </a:rPr>
                        <a:t> </a:t>
                      </a:r>
                      <a:r>
                        <a:rPr lang="en-GB" sz="1800" i="0" dirty="0" err="1">
                          <a:solidFill>
                            <a:srgbClr val="4D4D4D"/>
                          </a:solidFill>
                          <a:effectLst/>
                        </a:rPr>
                        <a:t>zusammenzuarbeiten</a:t>
                      </a:r>
                      <a:r>
                        <a:rPr lang="en-GB" sz="1800" i="0" dirty="0">
                          <a:solidFill>
                            <a:srgbClr val="4D4D4D"/>
                          </a:solidFill>
                          <a:effectLst/>
                        </a:rPr>
                        <a:t>, </a:t>
                      </a:r>
                      <a:r>
                        <a:rPr lang="en-GB" sz="1800" i="0" dirty="0" err="1">
                          <a:solidFill>
                            <a:srgbClr val="4D4D4D"/>
                          </a:solidFill>
                          <a:effectLst/>
                        </a:rPr>
                        <a:t>zu</a:t>
                      </a:r>
                      <a:r>
                        <a:rPr lang="en-GB" sz="1800" i="0" dirty="0">
                          <a:solidFill>
                            <a:srgbClr val="4D4D4D"/>
                          </a:solidFill>
                          <a:effectLst/>
                        </a:rPr>
                        <a:t> </a:t>
                      </a:r>
                      <a:r>
                        <a:rPr lang="en-GB" sz="1800" i="0" dirty="0" err="1">
                          <a:solidFill>
                            <a:srgbClr val="4D4D4D"/>
                          </a:solidFill>
                          <a:effectLst/>
                        </a:rPr>
                        <a:t>überwachen</a:t>
                      </a:r>
                      <a:r>
                        <a:rPr lang="en-GB" sz="1800" i="0" dirty="0">
                          <a:solidFill>
                            <a:srgbClr val="4D4D4D"/>
                          </a:solidFill>
                          <a:effectLst/>
                        </a:rPr>
                        <a:t>, </a:t>
                      </a:r>
                      <a:r>
                        <a:rPr lang="en-GB" sz="1800" i="0" dirty="0" err="1">
                          <a:solidFill>
                            <a:srgbClr val="4D4D4D"/>
                          </a:solidFill>
                          <a:effectLst/>
                        </a:rPr>
                        <a:t>umzusetzen</a:t>
                      </a:r>
                      <a:r>
                        <a:rPr lang="en-GB" sz="1800" i="0" dirty="0">
                          <a:solidFill>
                            <a:srgbClr val="4D4D4D"/>
                          </a:solidFill>
                          <a:effectLst/>
                        </a:rPr>
                        <a:t> und </a:t>
                      </a:r>
                      <a:r>
                        <a:rPr lang="en-GB" sz="1800" i="0" dirty="0" err="1">
                          <a:solidFill>
                            <a:srgbClr val="4D4D4D"/>
                          </a:solidFill>
                          <a:effectLst/>
                        </a:rPr>
                        <a:t>zu</a:t>
                      </a:r>
                      <a:r>
                        <a:rPr lang="en-GB" sz="1800" i="0" dirty="0">
                          <a:solidFill>
                            <a:srgbClr val="4D4D4D"/>
                          </a:solidFill>
                          <a:effectLst/>
                        </a:rPr>
                        <a:t> </a:t>
                      </a:r>
                      <a:r>
                        <a:rPr lang="en-GB" sz="1800" i="0" dirty="0" err="1">
                          <a:solidFill>
                            <a:srgbClr val="4D4D4D"/>
                          </a:solidFill>
                          <a:effectLst/>
                        </a:rPr>
                        <a:t>bewerten</a:t>
                      </a:r>
                      <a:r>
                        <a:rPr lang="en-GB" sz="1800" i="0" dirty="0">
                          <a:solidFill>
                            <a:srgbClr val="4D4D4D"/>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b="1" i="0" dirty="0">
                          <a:solidFill>
                            <a:srgbClr val="F27954"/>
                          </a:solidFill>
                          <a:effectLst/>
                        </a:rPr>
                        <a:t>Kulturelle Einflüsse </a:t>
                      </a:r>
                      <a:r>
                        <a:rPr lang="en-GB" sz="1800" i="0" kern="1200" dirty="0">
                          <a:solidFill>
                            <a:srgbClr val="4D4D4D"/>
                          </a:solidFill>
                          <a:effectLst/>
                          <a:latin typeface="+mn-lt"/>
                          <a:ea typeface="+mn-ea"/>
                          <a:cs typeface="+mn-cs"/>
                        </a:rPr>
                        <a:t>können sowohl intern als auch extern sein</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1200"/>
                        </a:spcBef>
                        <a:buFont typeface="+mj-lt"/>
                        <a:buNone/>
                      </a:pPr>
                      <a:r>
                        <a:rPr lang="en-GB" sz="1800" b="1" i="0" dirty="0" err="1">
                          <a:solidFill>
                            <a:srgbClr val="086D6E"/>
                          </a:solidFill>
                          <a:effectLst/>
                        </a:rPr>
                        <a:t>Beispiele</a:t>
                      </a:r>
                      <a:r>
                        <a:rPr lang="en-GB" sz="1800" b="1" i="0" dirty="0">
                          <a:solidFill>
                            <a:srgbClr val="086D6E"/>
                          </a:solidFill>
                          <a:effectLst/>
                        </a:rPr>
                        <a:t> </a:t>
                      </a:r>
                      <a:r>
                        <a:rPr lang="en-GB" sz="1800" i="0" kern="1200" dirty="0">
                          <a:solidFill>
                            <a:srgbClr val="4D4D4D"/>
                          </a:solidFill>
                          <a:effectLst/>
                          <a:latin typeface="+mn-lt"/>
                          <a:ea typeface="+mn-ea"/>
                          <a:cs typeface="+mn-cs"/>
                        </a:rPr>
                        <a:t>für kulturelle Einflüsse sind die "regionale Norm", z. B. Demokratie, </a:t>
                      </a:r>
                      <a:r>
                        <a:rPr lang="en-GB" sz="1800" i="0" kern="1200" dirty="0" err="1">
                          <a:solidFill>
                            <a:srgbClr val="4D4D4D"/>
                          </a:solidFill>
                          <a:effectLst/>
                          <a:latin typeface="+mn-lt"/>
                          <a:ea typeface="+mn-ea"/>
                          <a:cs typeface="+mn-cs"/>
                        </a:rPr>
                        <a:t>Kommunikationsstil</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Ethik</a:t>
                      </a:r>
                      <a:r>
                        <a:rPr lang="en-GB" sz="1800" b="0" i="0" dirty="0">
                          <a:solidFill>
                            <a:srgbClr val="4D4D4D"/>
                          </a:solidFill>
                          <a:effectLst/>
                        </a:rPr>
                        <a:t>, </a:t>
                      </a:r>
                      <a:r>
                        <a:rPr lang="en-GB" sz="1800" b="0" i="0" dirty="0" err="1">
                          <a:solidFill>
                            <a:srgbClr val="4D4D4D"/>
                          </a:solidFill>
                          <a:effectLst/>
                        </a:rPr>
                        <a:t>Identität</a:t>
                      </a:r>
                      <a:r>
                        <a:rPr lang="en-GB" sz="1800" b="0" i="0" dirty="0">
                          <a:solidFill>
                            <a:srgbClr val="4D4D4D"/>
                          </a:solidFill>
                          <a:effectLst/>
                        </a:rPr>
                        <a:t> und Werte. Die </a:t>
                      </a:r>
                      <a:r>
                        <a:rPr lang="en-GB" sz="1800" b="0" i="0" dirty="0" err="1">
                          <a:solidFill>
                            <a:srgbClr val="4D4D4D"/>
                          </a:solidFill>
                          <a:effectLst/>
                        </a:rPr>
                        <a:t>Ansichten</a:t>
                      </a:r>
                      <a:r>
                        <a:rPr lang="en-GB" sz="1800" b="0" i="0" dirty="0">
                          <a:solidFill>
                            <a:srgbClr val="4D4D4D"/>
                          </a:solidFill>
                          <a:effectLst/>
                        </a:rPr>
                        <a:t> und sich ändernden Bedürfnisse der Stakeholder müssen in </a:t>
                      </a:r>
                      <a:r>
                        <a:rPr lang="en-GB" sz="1800" b="0" i="0" dirty="0" err="1">
                          <a:solidFill>
                            <a:srgbClr val="4D4D4D"/>
                          </a:solidFill>
                          <a:effectLst/>
                        </a:rPr>
                        <a:t>einer</a:t>
                      </a:r>
                      <a:r>
                        <a:rPr lang="en-GB" sz="1800" b="0" i="0" dirty="0">
                          <a:solidFill>
                            <a:srgbClr val="4D4D4D"/>
                          </a:solidFill>
                          <a:effectLst/>
                        </a:rPr>
                        <a:t> KMS berücksichtigt werden. (</a:t>
                      </a:r>
                      <a:r>
                        <a:rPr lang="en-GB" sz="1800" b="0" i="0" dirty="0">
                          <a:solidFill>
                            <a:srgbClr val="F27954"/>
                          </a:solidFill>
                          <a:effectLst/>
                          <a:hlinkClick r:id="rId2">
                            <a:extLst>
                              <a:ext uri="{A12FA001-AC4F-418D-AE19-62706E023703}">
                                <ahyp:hlinkClr xmlns:ahyp="http://schemas.microsoft.com/office/drawing/2018/hyperlinkcolor" val="tx"/>
                              </a:ext>
                            </a:extLst>
                          </a:hlinkClick>
                        </a:rPr>
                        <a:t>Lesen Sie </a:t>
                      </a:r>
                      <a:r>
                        <a:rPr lang="en-GB" sz="1800" b="0" i="0" u="sng" dirty="0">
                          <a:solidFill>
                            <a:srgbClr val="F27954"/>
                          </a:solidFill>
                          <a:effectLst/>
                        </a:rPr>
                        <a:t>mehr</a:t>
                      </a:r>
                      <a:r>
                        <a:rPr lang="en-GB" sz="1800" b="0" i="0" dirty="0">
                          <a:solidFill>
                            <a:srgbClr val="4D4D4D"/>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dirty="0" err="1"/>
                        <a:t>Regionale</a:t>
                      </a:r>
                      <a:r>
                        <a:rPr lang="en-GB" dirty="0"/>
                        <a:t> </a:t>
                      </a:r>
                      <a:r>
                        <a:rPr lang="en-GB" dirty="0" err="1"/>
                        <a:t>Eigenverantwortung</a:t>
                      </a:r>
                      <a:r>
                        <a:rPr lang="en-GB" sz="1800" b="1" dirty="0">
                          <a:solidFill>
                            <a:srgbClr val="F27954"/>
                          </a:solidFill>
                        </a:rPr>
                        <a:t>. </a:t>
                      </a:r>
                      <a:r>
                        <a:rPr lang="en-GB" sz="1800" i="0" kern="1200" dirty="0">
                          <a:solidFill>
                            <a:srgbClr val="4D4D4D"/>
                          </a:solidFill>
                          <a:effectLst/>
                          <a:latin typeface="+mn-lt"/>
                          <a:ea typeface="+mn-ea"/>
                          <a:cs typeface="+mn-cs"/>
                        </a:rPr>
                        <a:t>Regionaler Tourismus ist Tourismus, der sich auf eine Region konzentriert und von </a:t>
                      </a:r>
                      <a:r>
                        <a:rPr lang="en-GB" sz="1800" i="0" kern="1200" dirty="0" err="1">
                          <a:solidFill>
                            <a:srgbClr val="4D4D4D"/>
                          </a:solidFill>
                          <a:effectLst/>
                          <a:latin typeface="+mn-lt"/>
                          <a:ea typeface="+mn-ea"/>
                          <a:cs typeface="+mn-cs"/>
                        </a:rPr>
                        <a:t>Personen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aus</a:t>
                      </a:r>
                      <a:r>
                        <a:rPr lang="en-GB" sz="1800" i="0" kern="1200" dirty="0">
                          <a:solidFill>
                            <a:srgbClr val="4D4D4D"/>
                          </a:solidFill>
                          <a:effectLst/>
                          <a:latin typeface="+mn-lt"/>
                          <a:ea typeface="+mn-ea"/>
                          <a:cs typeface="+mn-cs"/>
                        </a:rPr>
                        <a:t> der Region </a:t>
                      </a:r>
                      <a:r>
                        <a:rPr lang="en-GB" sz="1800" i="0" kern="1200" dirty="0" err="1">
                          <a:solidFill>
                            <a:srgbClr val="4D4D4D"/>
                          </a:solidFill>
                          <a:effectLst/>
                          <a:latin typeface="+mn-lt"/>
                          <a:ea typeface="+mn-ea"/>
                          <a:cs typeface="+mn-cs"/>
                        </a:rPr>
                        <a:t>betrieben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wird</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i="0" kern="1200" dirty="0">
                          <a:solidFill>
                            <a:srgbClr val="4D4D4D"/>
                          </a:solidFill>
                          <a:effectLst/>
                          <a:latin typeface="+mn-lt"/>
                          <a:ea typeface="+mn-ea"/>
                          <a:cs typeface="+mn-cs"/>
                        </a:rPr>
                        <a:t>Eine Region besteht aus all </a:t>
                      </a:r>
                      <a:r>
                        <a:rPr lang="en-GB" sz="1800" i="0" kern="1200" dirty="0" err="1">
                          <a:solidFill>
                            <a:srgbClr val="4D4D4D"/>
                          </a:solidFill>
                          <a:effectLst/>
                          <a:latin typeface="+mn-lt"/>
                          <a:ea typeface="+mn-ea"/>
                          <a:cs typeface="+mn-cs"/>
                        </a:rPr>
                        <a:t>ihren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Akteuren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Unternehmen</a:t>
                      </a:r>
                      <a:r>
                        <a:rPr lang="en-GB" sz="1800" i="0" kern="1200" dirty="0">
                          <a:solidFill>
                            <a:srgbClr val="4D4D4D"/>
                          </a:solidFill>
                          <a:effectLst/>
                          <a:latin typeface="+mn-lt"/>
                          <a:ea typeface="+mn-ea"/>
                          <a:cs typeface="+mn-cs"/>
                        </a:rPr>
                        <a:t>, Gemeinden und </a:t>
                      </a:r>
                      <a:r>
                        <a:rPr lang="en-GB" sz="1800" i="0" kern="1200" dirty="0" err="1">
                          <a:solidFill>
                            <a:srgbClr val="4D4D4D"/>
                          </a:solidFill>
                          <a:effectLst/>
                          <a:latin typeface="+mn-lt"/>
                          <a:ea typeface="+mn-ea"/>
                          <a:cs typeface="+mn-cs"/>
                        </a:rPr>
                        <a:t>Einwohnern</a:t>
                      </a:r>
                      <a:r>
                        <a:rPr lang="en-GB" sz="1800" i="0" kern="1200" dirty="0">
                          <a:solidFill>
                            <a:srgbClr val="4D4D4D"/>
                          </a:solidFill>
                          <a:effectLst/>
                          <a:latin typeface="+mn-lt"/>
                          <a:ea typeface="+mn-ea"/>
                          <a:cs typeface="+mn-cs"/>
                        </a:rPr>
                        <a:t>. Daher haben die Menschen in der Region Einfluss auf Entscheidungen, Verwaltung, Investitionen, Nutzung von Vermögenswerten und Eigentum an Vermögenswerten</a:t>
                      </a:r>
                      <a:r>
                        <a:rPr lang="en-GB" sz="1800" i="0" kern="1200" dirty="0">
                          <a:solidFill>
                            <a:srgbClr val="F27954"/>
                          </a:solidFill>
                          <a:effectLst/>
                          <a:latin typeface="+mn-lt"/>
                          <a:ea typeface="+mn-ea"/>
                          <a:cs typeface="+mn-cs"/>
                        </a:rPr>
                        <a:t>. (</a:t>
                      </a:r>
                      <a:r>
                        <a:rPr lang="en-GB" sz="1800" i="0" kern="1200" dirty="0">
                          <a:solidFill>
                            <a:srgbClr val="F27954"/>
                          </a:solidFill>
                          <a:effectLst/>
                          <a:latin typeface="+mn-lt"/>
                          <a:ea typeface="+mn-ea"/>
                          <a:cs typeface="+mn-cs"/>
                          <a:hlinkClick r:id="rId3">
                            <a:extLst>
                              <a:ext uri="{A12FA001-AC4F-418D-AE19-62706E023703}">
                                <ahyp:hlinkClr xmlns:ahyp="http://schemas.microsoft.com/office/drawing/2018/hyperlinkcolor" val="tx"/>
                              </a:ext>
                            </a:extLst>
                          </a:hlinkClick>
                        </a:rPr>
                        <a:t>Lesen Sie </a:t>
                      </a:r>
                      <a:r>
                        <a:rPr lang="en-GB" sz="1800" i="0" kern="1200" dirty="0">
                          <a:solidFill>
                            <a:srgbClr val="F27954"/>
                          </a:solidFill>
                          <a:effectLst/>
                          <a:latin typeface="+mn-lt"/>
                          <a:ea typeface="+mn-ea"/>
                          <a:cs typeface="+mn-cs"/>
                        </a:rPr>
                        <a:t>mehr)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i="0" kern="1200" dirty="0">
                          <a:solidFill>
                            <a:srgbClr val="086D6E"/>
                          </a:solidFill>
                          <a:effectLst/>
                          <a:latin typeface="+mn-lt"/>
                          <a:ea typeface="+mn-ea"/>
                          <a:cs typeface="+mn-cs"/>
                        </a:rPr>
                        <a:t>Beispiele für </a:t>
                      </a:r>
                      <a:r>
                        <a:rPr lang="en-GB" sz="1800" b="1" i="0" kern="1200" dirty="0" err="1">
                          <a:solidFill>
                            <a:srgbClr val="086D6E"/>
                          </a:solidFill>
                          <a:effectLst/>
                          <a:latin typeface="+mn-lt"/>
                          <a:ea typeface="+mn-ea"/>
                          <a:cs typeface="+mn-cs"/>
                        </a:rPr>
                        <a:t>regionale</a:t>
                      </a:r>
                      <a:r>
                        <a:rPr lang="en-GB" sz="1800" b="1" i="0" kern="1200" dirty="0">
                          <a:solidFill>
                            <a:srgbClr val="086D6E"/>
                          </a:solidFill>
                          <a:effectLst/>
                          <a:latin typeface="+mn-lt"/>
                          <a:ea typeface="+mn-ea"/>
                          <a:cs typeface="+mn-cs"/>
                        </a:rPr>
                        <a:t> </a:t>
                      </a:r>
                      <a:r>
                        <a:rPr lang="en-GB" sz="1800" b="1" i="0" kern="1200" dirty="0" err="1">
                          <a:solidFill>
                            <a:srgbClr val="086D6E"/>
                          </a:solidFill>
                          <a:effectLst/>
                          <a:latin typeface="+mn-lt"/>
                          <a:ea typeface="+mn-ea"/>
                          <a:cs typeface="+mn-cs"/>
                        </a:rPr>
                        <a:t>Eigenverantwortung</a:t>
                      </a:r>
                      <a:r>
                        <a:rPr lang="en-GB" sz="1800" b="1" i="0" kern="1200" dirty="0">
                          <a:solidFill>
                            <a:srgbClr val="086D6E"/>
                          </a:solidFill>
                          <a:effectLst/>
                          <a:latin typeface="+mn-lt"/>
                          <a:ea typeface="+mn-ea"/>
                          <a:cs typeface="+mn-cs"/>
                        </a:rPr>
                        <a:t>: </a:t>
                      </a:r>
                      <a:r>
                        <a:rPr lang="en-GB" sz="1800" i="0" kern="1200" dirty="0" err="1">
                          <a:solidFill>
                            <a:srgbClr val="4D4D4D"/>
                          </a:solidFill>
                          <a:effectLst/>
                          <a:latin typeface="+mn-lt"/>
                          <a:ea typeface="+mn-ea"/>
                          <a:cs typeface="+mn-cs"/>
                        </a:rPr>
                        <a:t>Krisenbewusstsein</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Akzeptanz</a:t>
                      </a:r>
                      <a:r>
                        <a:rPr lang="en-GB" sz="1800" i="0" kern="1200" dirty="0">
                          <a:solidFill>
                            <a:srgbClr val="4D4D4D"/>
                          </a:solidFill>
                          <a:effectLst/>
                          <a:latin typeface="+mn-lt"/>
                          <a:ea typeface="+mn-ea"/>
                          <a:cs typeface="+mn-cs"/>
                        </a:rPr>
                        <a:t>; Engagement für die Teilnahme, Abschwächung und Bewältigung </a:t>
                      </a:r>
                      <a:r>
                        <a:rPr lang="en-GB" sz="1800" i="0" kern="1200" dirty="0" err="1">
                          <a:solidFill>
                            <a:srgbClr val="4D4D4D"/>
                          </a:solidFill>
                          <a:effectLst/>
                          <a:latin typeface="+mn-lt"/>
                          <a:ea typeface="+mn-ea"/>
                          <a:cs typeface="+mn-cs"/>
                        </a:rPr>
                        <a:t>einer</a:t>
                      </a:r>
                      <a:r>
                        <a:rPr lang="en-GB" sz="1800" i="0" kern="1200" dirty="0">
                          <a:solidFill>
                            <a:srgbClr val="4D4D4D"/>
                          </a:solidFill>
                          <a:effectLst/>
                          <a:latin typeface="+mn-lt"/>
                          <a:ea typeface="+mn-ea"/>
                          <a:cs typeface="+mn-cs"/>
                        </a:rPr>
                        <a:t> </a:t>
                      </a:r>
                      <a:r>
                        <a:rPr lang="en-GB" sz="1800" i="0" kern="1200" dirty="0" err="1">
                          <a:solidFill>
                            <a:srgbClr val="4D4D4D"/>
                          </a:solidFill>
                          <a:effectLst/>
                          <a:latin typeface="+mn-lt"/>
                          <a:ea typeface="+mn-ea"/>
                          <a:cs typeface="+mn-cs"/>
                        </a:rPr>
                        <a:t>Krise</a:t>
                      </a:r>
                      <a:r>
                        <a:rPr lang="en-GB" sz="1800" i="0" kern="1200" dirty="0">
                          <a:solidFill>
                            <a:srgbClr val="4D4D4D"/>
                          </a:solidFill>
                          <a:effectLst/>
                          <a:latin typeface="+mn-lt"/>
                          <a:ea typeface="+mn-ea"/>
                          <a:cs typeface="+mn-cs"/>
                        </a:rPr>
                        <a:t>.</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F27954"/>
                          </a:solidFill>
                          <a:effectLst/>
                        </a:rPr>
                        <a:t>Ökologische, wirtschaftliche, politische, soziale und technologische Bedingungen</a:t>
                      </a:r>
                      <a:r>
                        <a:rPr lang="en-GB" sz="1800" b="0" i="0" dirty="0">
                          <a:solidFill>
                            <a:srgbClr val="F27954"/>
                          </a:solidFill>
                          <a:effectLst/>
                        </a:rPr>
                        <a:t>. </a:t>
                      </a:r>
                      <a:r>
                        <a:rPr lang="en-GB" sz="1800" b="0" i="0" dirty="0">
                          <a:solidFill>
                            <a:srgbClr val="4D4D4D"/>
                          </a:solidFill>
                          <a:effectLst/>
                        </a:rPr>
                        <a:t>Diese sind oft miteinander verknüpft und komplex</a:t>
                      </a:r>
                      <a:r>
                        <a:rPr lang="en-GB" sz="1800" dirty="0">
                          <a:solidFill>
                            <a:srgbClr val="4D4D4D"/>
                          </a:solidFill>
                        </a:rPr>
                        <a:t>.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solidFill>
                            <a:srgbClr val="086D6E"/>
                          </a:solidFill>
                        </a:rPr>
                        <a:t>Beispielsweise </a:t>
                      </a:r>
                      <a:r>
                        <a:rPr lang="en-GB" sz="1800" dirty="0">
                          <a:solidFill>
                            <a:srgbClr val="4D4D4D"/>
                          </a:solidFill>
                        </a:rPr>
                        <a:t>hat die </a:t>
                      </a:r>
                      <a:r>
                        <a:rPr lang="en-GB" sz="1800" dirty="0" err="1">
                          <a:solidFill>
                            <a:srgbClr val="4D4D4D"/>
                          </a:solidFill>
                        </a:rPr>
                        <a:t>Technologie</a:t>
                      </a:r>
                      <a:r>
                        <a:rPr lang="en-GB" sz="1800" dirty="0">
                          <a:solidFill>
                            <a:srgbClr val="4D4D4D"/>
                          </a:solidFill>
                        </a:rPr>
                        <a:t> das </a:t>
                      </a:r>
                      <a:r>
                        <a:rPr lang="en-GB" sz="1800" dirty="0" err="1">
                          <a:solidFill>
                            <a:srgbClr val="4D4D4D"/>
                          </a:solidFill>
                        </a:rPr>
                        <a:t>Sammeln</a:t>
                      </a:r>
                      <a:r>
                        <a:rPr lang="en-GB" sz="1800" dirty="0">
                          <a:solidFill>
                            <a:srgbClr val="4D4D4D"/>
                          </a:solidFill>
                        </a:rPr>
                        <a:t>, </a:t>
                      </a:r>
                      <a:r>
                        <a:rPr lang="en-GB" sz="1800" dirty="0" err="1">
                          <a:solidFill>
                            <a:srgbClr val="4D4D4D"/>
                          </a:solidFill>
                        </a:rPr>
                        <a:t>Verarbeiten</a:t>
                      </a:r>
                      <a:r>
                        <a:rPr lang="en-GB" sz="1800" dirty="0">
                          <a:solidFill>
                            <a:srgbClr val="4D4D4D"/>
                          </a:solidFill>
                        </a:rPr>
                        <a:t> und </a:t>
                      </a:r>
                      <a:r>
                        <a:rPr lang="en-GB" sz="1800" dirty="0" err="1">
                          <a:solidFill>
                            <a:srgbClr val="4D4D4D"/>
                          </a:solidFill>
                        </a:rPr>
                        <a:t>Verbreiten</a:t>
                      </a:r>
                      <a:r>
                        <a:rPr lang="en-GB" sz="1800" dirty="0">
                          <a:solidFill>
                            <a:srgbClr val="4D4D4D"/>
                          </a:solidFill>
                        </a:rPr>
                        <a:t> von Informationen </a:t>
                      </a:r>
                      <a:r>
                        <a:rPr lang="en-GB" sz="1800" kern="1200" dirty="0">
                          <a:solidFill>
                            <a:srgbClr val="4D4D4D"/>
                          </a:solidFill>
                          <a:latin typeface="+mn-lt"/>
                          <a:ea typeface="+mn-ea"/>
                          <a:cs typeface="+mn-cs"/>
                        </a:rPr>
                        <a:t>über Umwelt- und Verhaltenskrisen erleichtert. Tourismusunternehmen gingen während der COVID-</a:t>
                      </a:r>
                      <a:r>
                        <a:rPr lang="en-GB" sz="1800" kern="1200" dirty="0" err="1">
                          <a:solidFill>
                            <a:srgbClr val="4D4D4D"/>
                          </a:solidFill>
                          <a:latin typeface="+mn-lt"/>
                          <a:ea typeface="+mn-ea"/>
                          <a:cs typeface="+mn-cs"/>
                        </a:rPr>
                        <a:t>Pandemie</a:t>
                      </a:r>
                      <a:r>
                        <a:rPr lang="en-GB" sz="1800" kern="1200" dirty="0">
                          <a:solidFill>
                            <a:srgbClr val="4D4D4D"/>
                          </a:solidFill>
                          <a:latin typeface="+mn-lt"/>
                          <a:ea typeface="+mn-ea"/>
                          <a:cs typeface="+mn-cs"/>
                        </a:rPr>
                        <a:t> Partnerschaften mit Anbietern von Online-Zahlungsdiensten wie WeChat </a:t>
                      </a:r>
                      <a:r>
                        <a:rPr lang="en-GB" sz="1800" kern="1200" dirty="0" err="1">
                          <a:solidFill>
                            <a:srgbClr val="4D4D4D"/>
                          </a:solidFill>
                          <a:latin typeface="+mn-lt"/>
                          <a:ea typeface="+mn-ea"/>
                          <a:cs typeface="+mn-cs"/>
                        </a:rPr>
                        <a:t>ein</a:t>
                      </a:r>
                      <a:r>
                        <a:rPr lang="en-GB" sz="1800" kern="1200" dirty="0">
                          <a:solidFill>
                            <a:srgbClr val="4D4D4D"/>
                          </a:solidFill>
                          <a:latin typeface="+mn-lt"/>
                          <a:ea typeface="+mn-ea"/>
                          <a:cs typeface="+mn-cs"/>
                        </a:rPr>
                        <a:t>, um ihren Kunden eine kontaktlose oder bargeldlose Zahlungsmethode anzubieten oder ihnen die Einlösung von E-Gutscheinen zu ermöglichen, die von den nationalen Tourismusbehörden als Anreiz ausgegeben werden. (</a:t>
                      </a:r>
                      <a:r>
                        <a:rPr lang="en-GB" sz="1800" kern="1200" dirty="0">
                          <a:solidFill>
                            <a:srgbClr val="F27954"/>
                          </a:solidFill>
                          <a:latin typeface="+mn-lt"/>
                          <a:ea typeface="+mn-ea"/>
                          <a:cs typeface="+mn-cs"/>
                          <a:hlinkClick r:id="rId4">
                            <a:extLst>
                              <a:ext uri="{A12FA001-AC4F-418D-AE19-62706E023703}">
                                <ahyp:hlinkClr xmlns:ahyp="http://schemas.microsoft.com/office/drawing/2018/hyperlinkcolor" val="tx"/>
                              </a:ext>
                            </a:extLst>
                          </a:hlinkClick>
                        </a:rPr>
                        <a:t>Lesen Sie mehr</a:t>
                      </a:r>
                      <a:r>
                        <a:rPr lang="en-GB" sz="1800" kern="1200" dirty="0">
                          <a:solidFill>
                            <a:srgbClr val="4D4D4D"/>
                          </a:solidFill>
                          <a:latin typeface="+mn-lt"/>
                          <a:ea typeface="+mn-ea"/>
                          <a:cs typeface="+mn-cs"/>
                        </a:rPr>
                        <a:t>)</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692109"/>
                  </a:ext>
                </a:extLst>
              </a:tr>
            </a:tbl>
          </a:graphicData>
        </a:graphic>
      </p:graphicFrame>
    </p:spTree>
    <p:extLst>
      <p:ext uri="{BB962C8B-B14F-4D97-AF65-F5344CB8AC3E}">
        <p14:creationId xmlns:p14="http://schemas.microsoft.com/office/powerpoint/2010/main" val="540599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990566396"/>
              </p:ext>
            </p:extLst>
          </p:nvPr>
        </p:nvGraphicFramePr>
        <p:xfrm>
          <a:off x="0" y="0"/>
          <a:ext cx="12192000" cy="6675120"/>
        </p:xfrm>
        <a:graphic>
          <a:graphicData uri="http://schemas.openxmlformats.org/drawingml/2006/table">
            <a:tbl>
              <a:tblPr firstRow="1" bandRow="1">
                <a:tableStyleId>{5C22544A-7EE6-4342-B048-85BDC9FD1C3A}</a:tableStyleId>
              </a:tblPr>
              <a:tblGrid>
                <a:gridCol w="3359380">
                  <a:extLst>
                    <a:ext uri="{9D8B030D-6E8A-4147-A177-3AD203B41FA5}">
                      <a16:colId xmlns:a16="http://schemas.microsoft.com/office/drawing/2014/main" val="3584008144"/>
                    </a:ext>
                  </a:extLst>
                </a:gridCol>
                <a:gridCol w="8832620">
                  <a:extLst>
                    <a:ext uri="{9D8B030D-6E8A-4147-A177-3AD203B41FA5}">
                      <a16:colId xmlns:a16="http://schemas.microsoft.com/office/drawing/2014/main" val="2583777858"/>
                    </a:ext>
                  </a:extLst>
                </a:gridCol>
              </a:tblGrid>
              <a:tr h="0">
                <a:tc gridSpan="2">
                  <a:txBody>
                    <a:bodyPr/>
                    <a:lstStyle/>
                    <a:p>
                      <a:pPr algn="ctr"/>
                      <a:r>
                        <a:rPr lang="en-IE" sz="2400" b="0" dirty="0">
                          <a:solidFill>
                            <a:schemeClr val="bg1"/>
                          </a:solidFill>
                          <a:latin typeface="TT Norms"/>
                        </a:rPr>
                        <a:t>Einflüsse, die eine Krisenmanagementstrategie prägen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pPr marL="0" indent="0" algn="l" rtl="0" fontAlgn="base">
                        <a:lnSpc>
                          <a:spcPct val="100000"/>
                        </a:lnSpc>
                        <a:spcBef>
                          <a:spcPts val="1200"/>
                        </a:spcBef>
                        <a:buFont typeface="+mj-lt"/>
                        <a:buNone/>
                      </a:pPr>
                      <a:r>
                        <a:rPr lang="en-GB" sz="1800" b="1" dirty="0">
                          <a:solidFill>
                            <a:srgbClr val="F27954"/>
                          </a:solidFill>
                        </a:rPr>
                        <a:t>Regionale Autonomie. </a:t>
                      </a:r>
                      <a:r>
                        <a:rPr lang="en-GB" sz="1800" kern="1200" dirty="0">
                          <a:solidFill>
                            <a:srgbClr val="4D4D4D"/>
                          </a:solidFill>
                          <a:latin typeface="+mn-lt"/>
                          <a:ea typeface="+mn-ea"/>
                          <a:cs typeface="+mn-cs"/>
                        </a:rPr>
                        <a:t>Optimales Krisenmanagement ist dann gegeben, </a:t>
                      </a:r>
                      <a:r>
                        <a:rPr lang="en-GB" sz="1800" kern="1200" dirty="0" err="1">
                          <a:solidFill>
                            <a:srgbClr val="4D4D4D"/>
                          </a:solidFill>
                          <a:latin typeface="+mn-lt"/>
                          <a:ea typeface="+mn-ea"/>
                          <a:cs typeface="+mn-cs"/>
                        </a:rPr>
                        <a:t>wenn</a:t>
                      </a:r>
                      <a:r>
                        <a:rPr lang="en-GB" sz="1800" kern="1200" dirty="0">
                          <a:solidFill>
                            <a:srgbClr val="4D4D4D"/>
                          </a:solidFill>
                          <a:latin typeface="+mn-lt"/>
                          <a:ea typeface="+mn-ea"/>
                          <a:cs typeface="+mn-cs"/>
                        </a:rPr>
                        <a:t> </a:t>
                      </a:r>
                      <a:r>
                        <a:rPr lang="en-GB" sz="1800" kern="1200" dirty="0" err="1">
                          <a:solidFill>
                            <a:srgbClr val="4D4D4D"/>
                          </a:solidFill>
                          <a:latin typeface="+mn-lt"/>
                          <a:ea typeface="+mn-ea"/>
                          <a:cs typeface="+mn-cs"/>
                        </a:rPr>
                        <a:t>eine</a:t>
                      </a:r>
                      <a:r>
                        <a:rPr lang="en-GB" sz="1800" kern="1200" dirty="0">
                          <a:solidFill>
                            <a:srgbClr val="4D4D4D"/>
                          </a:solidFill>
                          <a:latin typeface="+mn-lt"/>
                          <a:ea typeface="+mn-ea"/>
                          <a:cs typeface="+mn-cs"/>
                        </a:rPr>
                        <a:t> KMS und </a:t>
                      </a:r>
                      <a:r>
                        <a:rPr lang="en-GB" sz="1800" kern="1200" dirty="0" err="1">
                          <a:solidFill>
                            <a:srgbClr val="4D4D4D"/>
                          </a:solidFill>
                          <a:latin typeface="+mn-lt"/>
                          <a:ea typeface="+mn-ea"/>
                          <a:cs typeface="+mn-cs"/>
                        </a:rPr>
                        <a:t>ein</a:t>
                      </a:r>
                      <a:r>
                        <a:rPr lang="en-GB" sz="1800" kern="1200" dirty="0">
                          <a:solidFill>
                            <a:srgbClr val="4D4D4D"/>
                          </a:solidFill>
                          <a:latin typeface="+mn-lt"/>
                          <a:ea typeface="+mn-ea"/>
                          <a:cs typeface="+mn-cs"/>
                        </a:rPr>
                        <a:t> KMP Teil der Norm sind, wie eine Region sich selbst verwaltet und Dinge erledigt.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l" rtl="0" fontAlgn="base">
                        <a:lnSpc>
                          <a:spcPct val="100000"/>
                        </a:lnSpc>
                        <a:spcBef>
                          <a:spcPts val="0"/>
                        </a:spcBef>
                        <a:buFont typeface="+mj-lt"/>
                        <a:buNone/>
                      </a:pPr>
                      <a:r>
                        <a:rPr lang="en-GB" sz="1800" dirty="0">
                          <a:solidFill>
                            <a:srgbClr val="4D4D4D"/>
                          </a:solidFill>
                        </a:rPr>
                        <a:t>Die KMS und die KMP sind die Grundlage für das Überleben einer Region. Ohne Autonomie können sie nicht ihr Bestes geben und </a:t>
                      </a:r>
                      <a:r>
                        <a:rPr lang="en-GB" sz="1800" dirty="0" err="1">
                          <a:solidFill>
                            <a:srgbClr val="4D4D4D"/>
                          </a:solidFill>
                        </a:rPr>
                        <a:t>ihren</a:t>
                      </a:r>
                      <a:r>
                        <a:rPr lang="en-GB" sz="1800" dirty="0">
                          <a:solidFill>
                            <a:srgbClr val="4D4D4D"/>
                          </a:solidFill>
                        </a:rPr>
                        <a:t> </a:t>
                      </a:r>
                      <a:r>
                        <a:rPr lang="en-GB" sz="1800" dirty="0" err="1">
                          <a:solidFill>
                            <a:srgbClr val="4D4D4D"/>
                          </a:solidFill>
                        </a:rPr>
                        <a:t>Zweck</a:t>
                      </a:r>
                      <a:r>
                        <a:rPr lang="en-GB" sz="1800" dirty="0">
                          <a:solidFill>
                            <a:srgbClr val="4D4D4D"/>
                          </a:solidFill>
                        </a:rPr>
                        <a:t> </a:t>
                      </a:r>
                      <a:r>
                        <a:rPr lang="en-GB" sz="1800" dirty="0" err="1">
                          <a:solidFill>
                            <a:srgbClr val="4D4D4D"/>
                          </a:solidFill>
                        </a:rPr>
                        <a:t>erfüllen</a:t>
                      </a:r>
                      <a:r>
                        <a:rPr lang="en-GB" sz="1800" dirty="0">
                          <a:solidFill>
                            <a:srgbClr val="4D4D4D"/>
                          </a:solidFill>
                        </a:rPr>
                        <a:t>. </a:t>
                      </a:r>
                    </a:p>
                    <a:p>
                      <a:pPr marL="0" indent="0" algn="l" rtl="0" fontAlgn="base">
                        <a:lnSpc>
                          <a:spcPct val="100000"/>
                        </a:lnSpc>
                        <a:spcBef>
                          <a:spcPts val="0"/>
                        </a:spcBef>
                        <a:buFont typeface="+mj-lt"/>
                        <a:buNone/>
                      </a:pPr>
                      <a:r>
                        <a:rPr lang="en-GB" sz="1800" dirty="0">
                          <a:solidFill>
                            <a:srgbClr val="4D4D4D"/>
                          </a:solidFill>
                        </a:rPr>
                        <a:t>Automatische Prozesse und Verfahren, die in der Regel durchgeführt werden, wie z.B. die dynamische Bewertung, Überprüfung und Änderung, </a:t>
                      </a:r>
                      <a:r>
                        <a:rPr lang="en-GB" sz="1800" dirty="0" err="1">
                          <a:solidFill>
                            <a:srgbClr val="4D4D4D"/>
                          </a:solidFill>
                        </a:rPr>
                        <a:t>liefern</a:t>
                      </a:r>
                      <a:r>
                        <a:rPr lang="en-GB" sz="1800" dirty="0">
                          <a:solidFill>
                            <a:srgbClr val="4D4D4D"/>
                          </a:solidFill>
                        </a:rPr>
                        <a:t> </a:t>
                      </a:r>
                      <a:r>
                        <a:rPr lang="en-GB" sz="1800" dirty="0" err="1">
                          <a:solidFill>
                            <a:srgbClr val="4D4D4D"/>
                          </a:solidFill>
                        </a:rPr>
                        <a:t>eine</a:t>
                      </a:r>
                      <a:r>
                        <a:rPr lang="en-GB" sz="1800" dirty="0">
                          <a:solidFill>
                            <a:srgbClr val="4D4D4D"/>
                          </a:solidFill>
                        </a:rPr>
                        <a:t> </a:t>
                      </a:r>
                      <a:r>
                        <a:rPr lang="en-GB" sz="1800" dirty="0" err="1">
                          <a:solidFill>
                            <a:srgbClr val="4D4D4D"/>
                          </a:solidFill>
                        </a:rPr>
                        <a:t>robuste</a:t>
                      </a:r>
                      <a:r>
                        <a:rPr lang="en-GB" sz="1800" dirty="0">
                          <a:solidFill>
                            <a:srgbClr val="4D4D4D"/>
                          </a:solidFill>
                        </a:rPr>
                        <a:t> KMS. Es muss kontinuierlich überprüft, regelmäßig aktualisiert, modifiziert, berichtet, die gewonnenen Erkenntnisse berücksichtigt und kommuniziert werden, damit eine Region sich vorbereiten und reagieren kann. </a:t>
                      </a:r>
                      <a:endParaRPr lang="en-GB" sz="1800" b="0" i="0" dirty="0">
                        <a:solidFill>
                          <a:srgbClr val="4D4D4D"/>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rgbClr val="F27954"/>
                          </a:solidFill>
                          <a:effectLst/>
                        </a:rPr>
                        <a:t>Regulierung.</a:t>
                      </a:r>
                      <a:r>
                        <a:rPr lang="en-GB" sz="1800" b="0" i="0" dirty="0">
                          <a:solidFill>
                            <a:srgbClr val="4D4D4D"/>
                          </a:solidFill>
                          <a:effectLst/>
                        </a:rPr>
                        <a:t> Die </a:t>
                      </a:r>
                      <a:r>
                        <a:rPr lang="en-GB" sz="1800" b="0" i="0" dirty="0" err="1">
                          <a:solidFill>
                            <a:srgbClr val="4D4D4D"/>
                          </a:solidFill>
                          <a:effectLst/>
                        </a:rPr>
                        <a:t>Regionen</a:t>
                      </a:r>
                      <a:r>
                        <a:rPr lang="en-GB" sz="1800" b="0" i="0" dirty="0">
                          <a:solidFill>
                            <a:srgbClr val="4D4D4D"/>
                          </a:solidFill>
                          <a:effectLst/>
                        </a:rPr>
                        <a:t> unterliegen spezifischen </a:t>
                      </a:r>
                      <a:r>
                        <a:rPr lang="en-GB" sz="1800" b="0" i="0" dirty="0" err="1">
                          <a:solidFill>
                            <a:srgbClr val="4D4D4D"/>
                          </a:solidFill>
                          <a:effectLst/>
                        </a:rPr>
                        <a:t>touristischen</a:t>
                      </a:r>
                      <a:r>
                        <a:rPr lang="en-GB" sz="1800" b="0" i="0" dirty="0">
                          <a:solidFill>
                            <a:srgbClr val="4D4D4D"/>
                          </a:solidFill>
                          <a:effectLst/>
                        </a:rPr>
                        <a:t> </a:t>
                      </a:r>
                      <a:r>
                        <a:rPr lang="en-GB" sz="1800" b="0" i="0" dirty="0" err="1">
                          <a:solidFill>
                            <a:srgbClr val="4D4D4D"/>
                          </a:solidFill>
                          <a:effectLst/>
                        </a:rPr>
                        <a:t>Regelungen</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ts val="1200"/>
                        </a:spcBef>
                        <a:spcAft>
                          <a:spcPts val="0"/>
                        </a:spcAft>
                        <a:buClrTx/>
                        <a:buSzTx/>
                        <a:buFont typeface="+mj-lt"/>
                        <a:buNone/>
                        <a:tabLst/>
                        <a:defRPr/>
                      </a:pPr>
                      <a:r>
                        <a:rPr lang="en-GB" sz="1800" b="1" i="0" dirty="0">
                          <a:solidFill>
                            <a:srgbClr val="086D6E"/>
                          </a:solidFill>
                          <a:effectLst/>
                        </a:rPr>
                        <a:t>Beispiele </a:t>
                      </a:r>
                      <a:r>
                        <a:rPr lang="en-GB" sz="1800" b="0" i="0" dirty="0">
                          <a:solidFill>
                            <a:srgbClr val="4D4D4D"/>
                          </a:solidFill>
                          <a:effectLst/>
                        </a:rPr>
                        <a:t>für regionale Vorschriften sind Auflagen, z. B. Versicherungen (z. B. Haftpflicht), </a:t>
                      </a:r>
                      <a:r>
                        <a:rPr lang="en-GB" sz="1800" b="0" i="0" dirty="0" err="1">
                          <a:solidFill>
                            <a:srgbClr val="4D4D4D"/>
                          </a:solidFill>
                          <a:effectLst/>
                        </a:rPr>
                        <a:t>Flächennutzungsplanung</a:t>
                      </a:r>
                      <a:r>
                        <a:rPr lang="en-GB" sz="1800" b="0" i="0" dirty="0">
                          <a:solidFill>
                            <a:srgbClr val="4D4D4D"/>
                          </a:solidFill>
                          <a:effectLst/>
                        </a:rPr>
                        <a:t>, </a:t>
                      </a:r>
                      <a:r>
                        <a:rPr lang="en-GB" sz="1800" b="0" i="0" dirty="0" err="1">
                          <a:solidFill>
                            <a:srgbClr val="4D4D4D"/>
                          </a:solidFill>
                          <a:effectLst/>
                        </a:rPr>
                        <a:t>Zertifizierungen</a:t>
                      </a:r>
                      <a:r>
                        <a:rPr lang="en-GB" sz="1800" b="0" i="0" dirty="0">
                          <a:solidFill>
                            <a:srgbClr val="4D4D4D"/>
                          </a:solidFill>
                          <a:effectLst/>
                        </a:rPr>
                        <a:t> (z. B. Lebensmittel und Getränke), Einhaltung von Vorschriften (z. B. Gesundheit und Sicherheit) und </a:t>
                      </a:r>
                      <a:r>
                        <a:rPr lang="en-GB" sz="1800" b="0" i="0" dirty="0" err="1">
                          <a:solidFill>
                            <a:srgbClr val="4D4D4D"/>
                          </a:solidFill>
                          <a:effectLst/>
                        </a:rPr>
                        <a:t>Steuervorschriften</a:t>
                      </a:r>
                      <a:r>
                        <a:rPr lang="en-GB" sz="1800" b="0" i="0" dirty="0">
                          <a:solidFill>
                            <a:srgbClr val="4D4D4D"/>
                          </a:solidFill>
                          <a:effectLst/>
                        </a:rPr>
                        <a:t> (</a:t>
                      </a:r>
                      <a:r>
                        <a:rPr lang="en-GB" sz="1800" b="0" i="0" dirty="0" err="1">
                          <a:solidFill>
                            <a:srgbClr val="F27954"/>
                          </a:solidFill>
                          <a:effectLst/>
                        </a:rPr>
                        <a:t>L</a:t>
                      </a:r>
                      <a:r>
                        <a:rPr lang="en-GB" sz="1800" b="0" i="0" dirty="0" err="1">
                          <a:solidFill>
                            <a:srgbClr val="F27954"/>
                          </a:solidFill>
                          <a:effectLst/>
                          <a:hlinkClick r:id="rId2">
                            <a:extLst>
                              <a:ext uri="{A12FA001-AC4F-418D-AE19-62706E023703}">
                                <ahyp:hlinkClr xmlns:ahyp="http://schemas.microsoft.com/office/drawing/2018/hyperlinkcolor" val="tx"/>
                              </a:ext>
                            </a:extLst>
                          </a:hlinkClick>
                        </a:rPr>
                        <a:t>esen</a:t>
                      </a:r>
                      <a:r>
                        <a:rPr lang="en-GB" sz="1800" b="0" i="0" dirty="0">
                          <a:solidFill>
                            <a:srgbClr val="F27954"/>
                          </a:solidFill>
                          <a:effectLst/>
                          <a:hlinkClick r:id="rId2">
                            <a:extLst>
                              <a:ext uri="{A12FA001-AC4F-418D-AE19-62706E023703}">
                                <ahyp:hlinkClr xmlns:ahyp="http://schemas.microsoft.com/office/drawing/2018/hyperlinkcolor" val="tx"/>
                              </a:ext>
                            </a:extLst>
                          </a:hlinkClick>
                        </a:rPr>
                        <a:t> Sie </a:t>
                      </a:r>
                      <a:r>
                        <a:rPr lang="en-GB" sz="1800" b="0" i="0" dirty="0" err="1">
                          <a:solidFill>
                            <a:srgbClr val="F27954"/>
                          </a:solidFill>
                          <a:effectLst/>
                          <a:hlinkClick r:id="rId2">
                            <a:extLst>
                              <a:ext uri="{A12FA001-AC4F-418D-AE19-62706E023703}">
                                <ahyp:hlinkClr xmlns:ahyp="http://schemas.microsoft.com/office/drawing/2018/hyperlinkcolor" val="tx"/>
                              </a:ext>
                            </a:extLst>
                          </a:hlinkClick>
                        </a:rPr>
                        <a:t>hier</a:t>
                      </a:r>
                      <a:r>
                        <a:rPr lang="en-GB" sz="1800" b="0" i="0" dirty="0">
                          <a:solidFill>
                            <a:srgbClr val="4D4D4D"/>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sz="1800" b="1" i="0" dirty="0">
                          <a:solidFill>
                            <a:srgbClr val="F27954"/>
                          </a:solidFill>
                          <a:effectLst/>
                        </a:rPr>
                        <a:t>Verhaltensmuster. </a:t>
                      </a:r>
                      <a:r>
                        <a:rPr lang="en-GB" sz="1800" b="0" i="0" dirty="0">
                          <a:solidFill>
                            <a:srgbClr val="4D4D4D"/>
                          </a:solidFill>
                          <a:effectLst/>
                        </a:rPr>
                        <a:t>Zu diesen Einflüssen gehören häufig soziale, menschliche, wirtschaftliche und politische Verhaltensweisen.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800" b="1" dirty="0">
                          <a:solidFill>
                            <a:srgbClr val="086D6E"/>
                          </a:solidFill>
                        </a:rPr>
                        <a:t>Zum Beispiel </a:t>
                      </a:r>
                      <a:r>
                        <a:rPr lang="en-GB" sz="1800" b="0" dirty="0">
                          <a:solidFill>
                            <a:srgbClr val="4D4D4D"/>
                          </a:solidFill>
                        </a:rPr>
                        <a:t>die</a:t>
                      </a:r>
                      <a:r>
                        <a:rPr lang="en-GB" sz="1800" b="1" dirty="0">
                          <a:solidFill>
                            <a:srgbClr val="888888"/>
                          </a:solidFill>
                        </a:rPr>
                        <a:t> </a:t>
                      </a:r>
                      <a:r>
                        <a:rPr lang="en-GB" sz="1800" b="0" i="0" dirty="0">
                          <a:solidFill>
                            <a:srgbClr val="4D4D4D"/>
                          </a:solidFill>
                          <a:effectLst/>
                        </a:rPr>
                        <a:t>Art und Weise, wie Touristen und Besucher in der Region interagieren. Wenn den Touristen ihre Umwelt am Herzen liegt, werden sie sich in einer Umweltumgebung respektvoll verhalten. Wenn eine Umweltgruppe unzufrieden ist, kann sie dagegen protestieren, wie eine Region mit ihrer Umwelt </a:t>
                      </a:r>
                      <a:r>
                        <a:rPr lang="en-GB" sz="1800" b="0" i="0" dirty="0" err="1">
                          <a:solidFill>
                            <a:srgbClr val="4D4D4D"/>
                          </a:solidFill>
                          <a:effectLst/>
                        </a:rPr>
                        <a:t>umgeht</a:t>
                      </a:r>
                      <a:r>
                        <a:rPr lang="en-GB" sz="1800" b="0" i="0" dirty="0">
                          <a:solidFill>
                            <a:srgbClr val="4D4D4D"/>
                          </a:solidFill>
                          <a:effectLst/>
                        </a:rPr>
                        <a:t>.</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1" i="0" dirty="0">
                          <a:solidFill>
                            <a:srgbClr val="F27954"/>
                          </a:solidFill>
                          <a:effectLst/>
                        </a:rPr>
                        <a:t>Finanziell.  </a:t>
                      </a:r>
                      <a:r>
                        <a:rPr lang="en-GB" sz="1800" b="0" i="0" kern="1200" dirty="0">
                          <a:solidFill>
                            <a:srgbClr val="4D4D4D"/>
                          </a:solidFill>
                          <a:effectLst/>
                          <a:latin typeface="+mn-lt"/>
                          <a:ea typeface="+mn-ea"/>
                          <a:cs typeface="+mn-cs"/>
                        </a:rPr>
                        <a:t>Umfasst monetäre und materielle finanzielle Unterstützung. </a:t>
                      </a:r>
                      <a:endParaRPr lang="en-IE" sz="18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GB" sz="1800" b="1" dirty="0">
                          <a:solidFill>
                            <a:srgbClr val="086D6E"/>
                          </a:solidFill>
                        </a:rPr>
                        <a:t>Beispiele </a:t>
                      </a:r>
                      <a:r>
                        <a:rPr lang="en-GB" sz="1800" b="0" i="0" kern="1200" dirty="0">
                          <a:solidFill>
                            <a:srgbClr val="4D4D4D"/>
                          </a:solidFill>
                          <a:effectLst/>
                          <a:latin typeface="+mn-lt"/>
                          <a:ea typeface="+mn-ea"/>
                          <a:cs typeface="+mn-cs"/>
                        </a:rPr>
                        <a:t>für </a:t>
                      </a:r>
                      <a:r>
                        <a:rPr lang="en-GB" sz="1800" b="0" i="0" dirty="0">
                          <a:solidFill>
                            <a:srgbClr val="4D4D4D"/>
                          </a:solidFill>
                          <a:effectLst/>
                        </a:rPr>
                        <a:t>finanzielle Unterstützung durch die Regierung sind Zuschüsse, Darlehen, Investitionen, Unterstützung durch die lokale Regierung usw., z. B. Konjunkturprogramme. </a:t>
                      </a:r>
                    </a:p>
                    <a:p>
                      <a:pPr marL="0" indent="0">
                        <a:buFont typeface="Arial" panose="020B0604020202020204" pitchFamily="34" charset="0"/>
                        <a:buNone/>
                      </a:pPr>
                      <a:r>
                        <a:rPr lang="en-GB" sz="1800" b="1" dirty="0">
                          <a:solidFill>
                            <a:srgbClr val="086D6E"/>
                          </a:solidFill>
                        </a:rPr>
                        <a:t>Beispiele </a:t>
                      </a:r>
                      <a:r>
                        <a:rPr lang="en-GB" sz="1800" b="0" i="0" dirty="0">
                          <a:solidFill>
                            <a:srgbClr val="4D4D4D"/>
                          </a:solidFill>
                          <a:effectLst/>
                        </a:rPr>
                        <a:t>für greifbare finanzielle Unterstützung, z. B. Investitionen in die Entwicklung neuer </a:t>
                      </a:r>
                      <a:r>
                        <a:rPr lang="en-GB" sz="1800" b="0" i="0" dirty="0" err="1">
                          <a:solidFill>
                            <a:srgbClr val="4D4D4D"/>
                          </a:solidFill>
                          <a:effectLst/>
                        </a:rPr>
                        <a:t>Infrastrukturen</a:t>
                      </a:r>
                      <a:r>
                        <a:rPr lang="en-GB" sz="1800" b="0" i="0" dirty="0">
                          <a:solidFill>
                            <a:srgbClr val="4D4D4D"/>
                          </a:solidFill>
                          <a:effectLst/>
                        </a:rPr>
                        <a:t>, die </a:t>
                      </a:r>
                      <a:r>
                        <a:rPr lang="en-GB" sz="1800" b="0" i="0" dirty="0" err="1">
                          <a:solidFill>
                            <a:srgbClr val="4D4D4D"/>
                          </a:solidFill>
                          <a:effectLst/>
                        </a:rPr>
                        <a:t>Instandhaltung</a:t>
                      </a:r>
                      <a:r>
                        <a:rPr lang="en-GB" sz="1800" b="0" i="0" dirty="0">
                          <a:solidFill>
                            <a:srgbClr val="4D4D4D"/>
                          </a:solidFill>
                          <a:effectLst/>
                        </a:rPr>
                        <a:t> </a:t>
                      </a:r>
                      <a:r>
                        <a:rPr lang="en-GB" sz="1800" b="0" i="0" dirty="0" err="1">
                          <a:solidFill>
                            <a:srgbClr val="4D4D4D"/>
                          </a:solidFill>
                          <a:effectLst/>
                        </a:rPr>
                        <a:t>oder</a:t>
                      </a:r>
                      <a:r>
                        <a:rPr lang="en-GB" sz="1800" b="0" i="0" dirty="0">
                          <a:solidFill>
                            <a:srgbClr val="4D4D4D"/>
                          </a:solidFill>
                          <a:effectLst/>
                        </a:rPr>
                        <a:t> </a:t>
                      </a:r>
                      <a:r>
                        <a:rPr lang="en-GB" sz="1800" b="0" i="0" dirty="0" err="1">
                          <a:solidFill>
                            <a:srgbClr val="4D4D4D"/>
                          </a:solidFill>
                          <a:effectLst/>
                        </a:rPr>
                        <a:t>Wiederherstellung</a:t>
                      </a:r>
                      <a:r>
                        <a:rPr lang="en-GB" sz="1800" b="0" i="0" dirty="0">
                          <a:solidFill>
                            <a:srgbClr val="4D4D4D"/>
                          </a:solidFill>
                          <a:effectLst/>
                        </a:rPr>
                        <a:t> </a:t>
                      </a:r>
                      <a:r>
                        <a:rPr lang="en-GB" sz="1800" b="0" i="0" dirty="0" err="1">
                          <a:solidFill>
                            <a:srgbClr val="4D4D4D"/>
                          </a:solidFill>
                          <a:effectLst/>
                        </a:rPr>
                        <a:t>älterer</a:t>
                      </a:r>
                      <a:r>
                        <a:rPr lang="en-GB" sz="1800" b="0" i="0" dirty="0">
                          <a:solidFill>
                            <a:srgbClr val="4D4D4D"/>
                          </a:solidFill>
                          <a:effectLst/>
                        </a:rPr>
                        <a:t> </a:t>
                      </a:r>
                      <a:r>
                        <a:rPr lang="en-GB" sz="1800" b="0" i="0" dirty="0" err="1">
                          <a:solidFill>
                            <a:srgbClr val="4D4D4D"/>
                          </a:solidFill>
                          <a:effectLst/>
                        </a:rPr>
                        <a:t>Infrastrukturen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1613239"/>
                  </a:ext>
                </a:extLst>
              </a:tr>
              <a:tr h="566508">
                <a:tc>
                  <a:txBody>
                    <a:bodyPr/>
                    <a:lstStyle/>
                    <a:p>
                      <a:r>
                        <a:rPr lang="en-GB" sz="1800" b="1" dirty="0">
                          <a:solidFill>
                            <a:srgbClr val="F27954"/>
                          </a:solidFill>
                        </a:rPr>
                        <a:t>Ressourcen. </a:t>
                      </a:r>
                      <a:r>
                        <a:rPr lang="en-GB" sz="1800" dirty="0">
                          <a:solidFill>
                            <a:srgbClr val="4D4D4D"/>
                          </a:solidFill>
                        </a:rPr>
                        <a:t>Die vorhandenen und </a:t>
                      </a:r>
                      <a:r>
                        <a:rPr lang="en-GB" sz="1800" dirty="0" err="1">
                          <a:solidFill>
                            <a:srgbClr val="4D4D4D"/>
                          </a:solidFill>
                        </a:rPr>
                        <a:t>potenziellen</a:t>
                      </a:r>
                      <a:r>
                        <a:rPr lang="en-GB" sz="1800" dirty="0">
                          <a:solidFill>
                            <a:srgbClr val="4D4D4D"/>
                          </a:solidFill>
                        </a:rPr>
                        <a:t> </a:t>
                      </a:r>
                      <a:r>
                        <a:rPr lang="en-GB" sz="1800" dirty="0" err="1">
                          <a:solidFill>
                            <a:srgbClr val="4D4D4D"/>
                          </a:solidFill>
                        </a:rPr>
                        <a:t>Ressourcen</a:t>
                      </a:r>
                      <a:r>
                        <a:rPr lang="en-GB" sz="1800" dirty="0">
                          <a:solidFill>
                            <a:srgbClr val="4D4D4D"/>
                          </a:solidFill>
                        </a:rPr>
                        <a:t> der Region </a:t>
                      </a:r>
                      <a:endParaRPr lang="en-IE" sz="180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err="1">
                          <a:solidFill>
                            <a:srgbClr val="086D6E"/>
                          </a:solidFill>
                        </a:rPr>
                        <a:t>Beispiel</a:t>
                      </a:r>
                      <a:r>
                        <a:rPr lang="en-GB" sz="1800" b="1" dirty="0">
                          <a:solidFill>
                            <a:srgbClr val="086D6E"/>
                          </a:solidFill>
                        </a:rPr>
                        <a:t>: </a:t>
                      </a:r>
                      <a:r>
                        <a:rPr lang="en-GB" sz="1800" dirty="0" err="1">
                          <a:solidFill>
                            <a:srgbClr val="4D4D4D"/>
                          </a:solidFill>
                        </a:rPr>
                        <a:t>ein</a:t>
                      </a:r>
                      <a:r>
                        <a:rPr lang="en-GB" sz="1800" dirty="0">
                          <a:solidFill>
                            <a:srgbClr val="4D4D4D"/>
                          </a:solidFill>
                        </a:rPr>
                        <a:t> </a:t>
                      </a:r>
                      <a:r>
                        <a:rPr lang="en-GB" sz="1800" dirty="0" err="1">
                          <a:solidFill>
                            <a:srgbClr val="4D4D4D"/>
                          </a:solidFill>
                        </a:rPr>
                        <a:t>Krisenmanagementzentrum</a:t>
                      </a:r>
                      <a:r>
                        <a:rPr lang="en-GB" sz="1800" dirty="0">
                          <a:solidFill>
                            <a:srgbClr val="4D4D4D"/>
                          </a:solidFill>
                        </a:rPr>
                        <a:t> mit einem ganzjährigen Informations- und Kommunikationssystem. Mit einem Krisenmanager besetzt, Zugang zu Fachwissen und Überwachungssystemen usw.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266862"/>
                  </a:ext>
                </a:extLst>
              </a:tr>
            </a:tbl>
          </a:graphicData>
        </a:graphic>
      </p:graphicFrame>
      <p:pic>
        <p:nvPicPr>
          <p:cNvPr id="2" name="Graphic 1" descr="Touchscreen with solid fill">
            <a:extLst>
              <a:ext uri="{FF2B5EF4-FFF2-40B4-BE49-F238E27FC236}">
                <a16:creationId xmlns:a16="http://schemas.microsoft.com/office/drawing/2014/main" id="{AE53BD25-E15F-29D7-03C8-8EC0129DD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32933" y="3046042"/>
            <a:ext cx="382958" cy="382958"/>
          </a:xfrm>
          <a:prstGeom prst="rect">
            <a:avLst/>
          </a:prstGeom>
        </p:spPr>
      </p:pic>
    </p:spTree>
    <p:extLst>
      <p:ext uri="{BB962C8B-B14F-4D97-AF65-F5344CB8AC3E}">
        <p14:creationId xmlns:p14="http://schemas.microsoft.com/office/powerpoint/2010/main" val="1538119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35A08F-F2DB-92DB-3DE9-42007F6E8B82}"/>
              </a:ext>
            </a:extLst>
          </p:cNvPr>
          <p:cNvSpPr>
            <a:spLocks noGrp="1"/>
          </p:cNvSpPr>
          <p:nvPr>
            <p:ph type="body" sz="quarter" idx="16"/>
          </p:nvPr>
        </p:nvSpPr>
        <p:spPr>
          <a:xfrm>
            <a:off x="6443591" y="1217796"/>
            <a:ext cx="5407750" cy="582221"/>
          </a:xfrm>
        </p:spPr>
        <p:txBody>
          <a:bodyPr>
            <a:noAutofit/>
          </a:bodyPr>
          <a:lstStyle/>
          <a:p>
            <a:pPr>
              <a:lnSpc>
                <a:spcPct val="100000"/>
              </a:lnSpc>
              <a:spcBef>
                <a:spcPts val="0"/>
              </a:spcBef>
            </a:pPr>
            <a:r>
              <a:rPr lang="en-IE" sz="3200" dirty="0"/>
              <a:t>5.  Eine starke </a:t>
            </a:r>
            <a:r>
              <a:rPr lang="en-IE" sz="3200" dirty="0" err="1"/>
              <a:t>Krisenmanagementstrategie</a:t>
            </a:r>
            <a:r>
              <a:rPr lang="en-IE" sz="3200" dirty="0"/>
              <a:t> </a:t>
            </a:r>
            <a:r>
              <a:rPr lang="en-IE" sz="3200" dirty="0" err="1"/>
              <a:t>kennzeichnet</a:t>
            </a:r>
            <a:r>
              <a:rPr lang="en-IE" sz="3200" dirty="0"/>
              <a:t> </a:t>
            </a:r>
            <a:r>
              <a:rPr lang="en-IE" sz="3200" dirty="0" err="1"/>
              <a:t>sich</a:t>
            </a:r>
            <a:r>
              <a:rPr lang="en-IE" sz="3200" dirty="0"/>
              <a:t> durch Fakten, Zahlen und </a:t>
            </a:r>
            <a:r>
              <a:rPr lang="en-IE" sz="3200" dirty="0" err="1"/>
              <a:t>Daten</a:t>
            </a:r>
            <a:endParaRPr lang="en-IE" sz="3200" dirty="0"/>
          </a:p>
        </p:txBody>
      </p:sp>
      <p:pic>
        <p:nvPicPr>
          <p:cNvPr id="2" name="Picture Placeholder 11" descr="A picture containing outdoor, sky, nature, shore&#10;&#10;Description automatically generated">
            <a:extLst>
              <a:ext uri="{FF2B5EF4-FFF2-40B4-BE49-F238E27FC236}">
                <a16:creationId xmlns:a16="http://schemas.microsoft.com/office/drawing/2014/main" id="{B927713E-9117-8FA9-FDE4-58C8AF4494EC}"/>
              </a:ext>
            </a:extLst>
          </p:cNvPr>
          <p:cNvPicPr>
            <a:picLocks noGrp="1" noChangeAspect="1"/>
          </p:cNvPicPr>
          <p:nvPr>
            <p:ph type="pic" sz="quarter" idx="10"/>
          </p:nvPr>
        </p:nvPicPr>
        <p:blipFill>
          <a:blip r:embed="rId2"/>
          <a:srcRect t="13039" b="13039"/>
          <a:stretch>
            <a:fillRect/>
          </a:stretch>
        </p:blipFill>
        <p:spPr>
          <a:xfrm>
            <a:off x="241300" y="228600"/>
            <a:ext cx="11696700" cy="5764213"/>
          </a:xfrm>
        </p:spPr>
      </p:pic>
    </p:spTree>
    <p:extLst>
      <p:ext uri="{BB962C8B-B14F-4D97-AF65-F5344CB8AC3E}">
        <p14:creationId xmlns:p14="http://schemas.microsoft.com/office/powerpoint/2010/main" val="194755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CDD9C7-3D31-FD58-A52B-37583CEF999E}"/>
              </a:ext>
            </a:extLst>
          </p:cNvPr>
          <p:cNvSpPr>
            <a:spLocks noGrp="1"/>
          </p:cNvSpPr>
          <p:nvPr>
            <p:ph type="body" sz="quarter" idx="18"/>
          </p:nvPr>
        </p:nvSpPr>
        <p:spPr>
          <a:xfrm>
            <a:off x="553739" y="1457327"/>
            <a:ext cx="5361285" cy="5086347"/>
          </a:xfrm>
        </p:spPr>
        <p:txBody>
          <a:bodyPr>
            <a:normAutofit fontScale="85000" lnSpcReduction="10000"/>
          </a:bodyPr>
          <a:lstStyle/>
          <a:p>
            <a:pPr marL="0" indent="0">
              <a:lnSpc>
                <a:spcPct val="110000"/>
              </a:lnSpc>
              <a:spcBef>
                <a:spcPts val="0"/>
              </a:spcBef>
            </a:pPr>
            <a:r>
              <a:rPr lang="en-GB" b="1" i="0" dirty="0">
                <a:effectLst/>
              </a:rPr>
              <a:t>Was ist Big Data? </a:t>
            </a:r>
            <a:r>
              <a:rPr lang="en-GB" b="0" i="0" dirty="0">
                <a:effectLst/>
              </a:rPr>
              <a:t>Big Data ist ein Ansatz zur systematischen Extraktion, Verarbeitung und Visualisierung großer Datensätze. In der Tourismusbranche werden Big Data beispielsweise immer dann generiert, wenn Verbraucher über digitale Plattformen wie die regionalen und globalen Reservierungssysteme von Online-Reisebüros online nach Reisen suchen und diese buchen. Sobald Touristen eine Reise antreten, können Big Data über Reisegewohnheiten gesammelt werden. (</a:t>
            </a:r>
            <a:r>
              <a:rPr lang="en-GB" b="0" i="0" dirty="0">
                <a:effectLst/>
                <a:hlinkClick r:id="rId2">
                  <a:extLst>
                    <a:ext uri="{A12FA001-AC4F-418D-AE19-62706E023703}">
                      <ahyp:hlinkClr xmlns:ahyp="http://schemas.microsoft.com/office/drawing/2018/hyperlinkcolor" val="tx"/>
                    </a:ext>
                  </a:extLst>
                </a:hlinkClick>
              </a:rPr>
              <a:t>Quelle</a:t>
            </a:r>
            <a:r>
              <a:rPr lang="en-GB" b="0" i="0" dirty="0">
                <a:effectLst/>
              </a:rPr>
              <a:t>)</a:t>
            </a:r>
          </a:p>
          <a:p>
            <a:pPr marL="0" indent="0">
              <a:lnSpc>
                <a:spcPct val="110000"/>
              </a:lnSpc>
              <a:spcBef>
                <a:spcPts val="0"/>
              </a:spcBef>
            </a:pPr>
            <a:endParaRPr lang="en-GB" dirty="0"/>
          </a:p>
          <a:p>
            <a:pPr marL="0" indent="0">
              <a:lnSpc>
                <a:spcPct val="110000"/>
              </a:lnSpc>
              <a:spcBef>
                <a:spcPts val="0"/>
              </a:spcBef>
            </a:pPr>
            <a:r>
              <a:rPr lang="en-GB" sz="2400" b="1" dirty="0"/>
              <a:t>Big Data </a:t>
            </a:r>
            <a:r>
              <a:rPr lang="en-GB" sz="2400" b="1" kern="1200" dirty="0">
                <a:latin typeface="+mn-lt"/>
                <a:ea typeface="+mn-ea"/>
                <a:cs typeface="+mn-cs"/>
              </a:rPr>
              <a:t>ist Teil der Zukunft der Branche. </a:t>
            </a:r>
            <a:r>
              <a:rPr lang="en-GB" sz="2400" kern="1200" dirty="0">
                <a:latin typeface="+mn-lt"/>
                <a:ea typeface="+mn-ea"/>
                <a:cs typeface="+mn-cs"/>
              </a:rPr>
              <a:t>Daten </a:t>
            </a:r>
            <a:r>
              <a:rPr lang="en-GB" sz="2400" kern="1200" dirty="0" err="1">
                <a:latin typeface="+mn-lt"/>
                <a:ea typeface="+mn-ea"/>
                <a:cs typeface="+mn-cs"/>
              </a:rPr>
              <a:t>können</a:t>
            </a:r>
            <a:r>
              <a:rPr lang="en-GB" sz="2400" kern="1200" dirty="0">
                <a:latin typeface="+mn-lt"/>
                <a:ea typeface="+mn-ea"/>
                <a:cs typeface="+mn-cs"/>
              </a:rPr>
              <a:t> </a:t>
            </a:r>
            <a:r>
              <a:rPr lang="en-GB" dirty="0"/>
              <a:t>der KMS in vielerlei Hinsicht helfen, insbesondere weil sie </a:t>
            </a:r>
            <a:r>
              <a:rPr lang="en-GB" sz="2400" kern="1200" dirty="0">
                <a:latin typeface="+mn-lt"/>
                <a:ea typeface="+mn-ea"/>
                <a:cs typeface="+mn-cs"/>
                <a:hlinkClick r:id="rId3">
                  <a:extLst>
                    <a:ext uri="{A12FA001-AC4F-418D-AE19-62706E023703}">
                      <ahyp:hlinkClr xmlns:ahyp="http://schemas.microsoft.com/office/drawing/2018/hyperlinkcolor" val="tx"/>
                    </a:ext>
                  </a:extLst>
                </a:hlinkClick>
              </a:rPr>
              <a:t>beschreibende, prädiktive und präskriptive Analysen </a:t>
            </a:r>
            <a:r>
              <a:rPr lang="en-GB" sz="2400" kern="1200" dirty="0">
                <a:latin typeface="+mn-lt"/>
                <a:ea typeface="+mn-ea"/>
                <a:cs typeface="+mn-cs"/>
              </a:rPr>
              <a:t>ermöglichen. </a:t>
            </a:r>
          </a:p>
          <a:p>
            <a:pPr marL="0" indent="0">
              <a:lnSpc>
                <a:spcPct val="110000"/>
              </a:lnSpc>
              <a:spcBef>
                <a:spcPts val="0"/>
              </a:spcBef>
            </a:pPr>
            <a:endParaRPr lang="en-IE" dirty="0"/>
          </a:p>
        </p:txBody>
      </p:sp>
      <p:sp>
        <p:nvSpPr>
          <p:cNvPr id="6" name="Text Placeholder 5">
            <a:extLst>
              <a:ext uri="{FF2B5EF4-FFF2-40B4-BE49-F238E27FC236}">
                <a16:creationId xmlns:a16="http://schemas.microsoft.com/office/drawing/2014/main" id="{92710E72-78C3-4F91-E346-C63E6A265287}"/>
              </a:ext>
            </a:extLst>
          </p:cNvPr>
          <p:cNvSpPr>
            <a:spLocks noGrp="1"/>
          </p:cNvSpPr>
          <p:nvPr>
            <p:ph type="body" sz="quarter" idx="16"/>
          </p:nvPr>
        </p:nvSpPr>
        <p:spPr>
          <a:xfrm>
            <a:off x="234818" y="314326"/>
            <a:ext cx="6157482" cy="1057274"/>
          </a:xfrm>
        </p:spPr>
        <p:txBody>
          <a:bodyPr>
            <a:normAutofit fontScale="92500" lnSpcReduction="20000"/>
          </a:bodyPr>
          <a:lstStyle/>
          <a:p>
            <a:pPr algn="ctr">
              <a:lnSpc>
                <a:spcPct val="110000"/>
              </a:lnSpc>
              <a:spcBef>
                <a:spcPts val="0"/>
              </a:spcBef>
            </a:pPr>
            <a:r>
              <a:rPr lang="en-IE" dirty="0"/>
              <a:t>Big Data prägt eine Krisenmanagement-Strategie</a:t>
            </a:r>
          </a:p>
        </p:txBody>
      </p:sp>
      <p:pic>
        <p:nvPicPr>
          <p:cNvPr id="2" name="Graphic 1" descr="Touchscreen with solid fill">
            <a:extLst>
              <a:ext uri="{FF2B5EF4-FFF2-40B4-BE49-F238E27FC236}">
                <a16:creationId xmlns:a16="http://schemas.microsoft.com/office/drawing/2014/main" id="{31FCD974-479A-151B-EB35-45B1CDCD7B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0653" y="5777754"/>
            <a:ext cx="851647" cy="851647"/>
          </a:xfrm>
          <a:prstGeom prst="rect">
            <a:avLst/>
          </a:prstGeom>
        </p:spPr>
      </p:pic>
      <p:sp>
        <p:nvSpPr>
          <p:cNvPr id="4" name="Bildplatzhalter 3">
            <a:extLst>
              <a:ext uri="{FF2B5EF4-FFF2-40B4-BE49-F238E27FC236}">
                <a16:creationId xmlns:a16="http://schemas.microsoft.com/office/drawing/2014/main" id="{A37E2316-198C-C6FA-B88E-E07C8A727FB9}"/>
              </a:ext>
            </a:extLst>
          </p:cNvPr>
          <p:cNvSpPr>
            <a:spLocks noGrp="1"/>
          </p:cNvSpPr>
          <p:nvPr>
            <p:ph type="pic" sz="quarter" idx="10"/>
          </p:nvPr>
        </p:nvSpPr>
        <p:spPr/>
      </p:sp>
      <p:pic>
        <p:nvPicPr>
          <p:cNvPr id="3" name="Picture Placeholder 8" descr="A picture containing ground, person, close&#10;&#10;Description automatically generated">
            <a:extLst>
              <a:ext uri="{FF2B5EF4-FFF2-40B4-BE49-F238E27FC236}">
                <a16:creationId xmlns:a16="http://schemas.microsoft.com/office/drawing/2014/main" id="{B08D38AB-E168-EE98-EA23-9E779776EE6F}"/>
              </a:ext>
            </a:extLst>
          </p:cNvPr>
          <p:cNvPicPr>
            <a:picLocks noChangeAspect="1"/>
          </p:cNvPicPr>
          <p:nvPr/>
        </p:nvPicPr>
        <p:blipFill>
          <a:blip r:embed="rId6"/>
          <a:srcRect t="17358" b="17358"/>
          <a:stretch>
            <a:fillRect/>
          </a:stretch>
        </p:blipFill>
        <p:spPr>
          <a:xfrm>
            <a:off x="6392300" y="228600"/>
            <a:ext cx="5564883" cy="5447571"/>
          </a:xfrm>
          <a:prstGeom prst="rect">
            <a:avLst/>
          </a:prstGeom>
          <a:solidFill>
            <a:schemeClr val="bg1"/>
          </a:solidFill>
        </p:spPr>
      </p:pic>
    </p:spTree>
    <p:extLst>
      <p:ext uri="{BB962C8B-B14F-4D97-AF65-F5344CB8AC3E}">
        <p14:creationId xmlns:p14="http://schemas.microsoft.com/office/powerpoint/2010/main" val="122893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C25DE2-5283-7568-1D6D-C155CBF6C692}"/>
              </a:ext>
            </a:extLst>
          </p:cNvPr>
          <p:cNvSpPr>
            <a:spLocks noGrp="1"/>
          </p:cNvSpPr>
          <p:nvPr>
            <p:ph type="body" sz="quarter" idx="25"/>
          </p:nvPr>
        </p:nvSpPr>
        <p:spPr>
          <a:xfrm>
            <a:off x="655441" y="4220113"/>
            <a:ext cx="2286144" cy="1442322"/>
          </a:xfrm>
        </p:spPr>
        <p:txBody>
          <a:bodyPr>
            <a:noAutofit/>
          </a:bodyPr>
          <a:lstStyle/>
          <a:p>
            <a:pPr marL="0" indent="0">
              <a:lnSpc>
                <a:spcPct val="100000"/>
              </a:lnSpc>
              <a:spcBef>
                <a:spcPts val="0"/>
              </a:spcBef>
            </a:pPr>
            <a:r>
              <a:rPr lang="en-GB" sz="2000" b="1" kern="1200" dirty="0">
                <a:solidFill>
                  <a:srgbClr val="086D6E"/>
                </a:solidFill>
                <a:ea typeface="+mn-ea"/>
                <a:cs typeface="+mn-cs"/>
              </a:rPr>
              <a:t>Informationen über das Reiseziel oder die Region </a:t>
            </a:r>
          </a:p>
          <a:p>
            <a:pPr marL="0" indent="0">
              <a:lnSpc>
                <a:spcPct val="100000"/>
              </a:lnSpc>
              <a:spcBef>
                <a:spcPts val="0"/>
              </a:spcBef>
            </a:pPr>
            <a:r>
              <a:rPr lang="en-GB" sz="1800" b="0" i="0" dirty="0">
                <a:solidFill>
                  <a:srgbClr val="292929"/>
                </a:solidFill>
                <a:effectLst/>
              </a:rPr>
              <a:t>Zu besuchende Orte, erfasste unfallgefährdete Gebiete, Regeln und </a:t>
            </a:r>
            <a:r>
              <a:rPr lang="en-GB" sz="1800" b="0" i="0" dirty="0" err="1">
                <a:solidFill>
                  <a:srgbClr val="292929"/>
                </a:solidFill>
                <a:effectLst/>
              </a:rPr>
              <a:t>Vorschriften</a:t>
            </a:r>
            <a:r>
              <a:rPr lang="en-GB" sz="1800" b="0" i="0" dirty="0">
                <a:solidFill>
                  <a:srgbClr val="292929"/>
                </a:solidFill>
                <a:effectLst/>
              </a:rPr>
              <a:t> </a:t>
            </a:r>
            <a:r>
              <a:rPr lang="en-GB" sz="1800" b="0" i="0" dirty="0" err="1">
                <a:solidFill>
                  <a:srgbClr val="292929"/>
                </a:solidFill>
                <a:effectLst/>
              </a:rPr>
              <a:t>usw</a:t>
            </a:r>
            <a:r>
              <a:rPr lang="en-GB" sz="1800" b="0" i="0" dirty="0">
                <a:solidFill>
                  <a:srgbClr val="292929"/>
                </a:solidFill>
                <a:effectLst/>
              </a:rPr>
              <a:t>.</a:t>
            </a:r>
            <a:endParaRPr lang="en-IE" sz="1800" dirty="0"/>
          </a:p>
        </p:txBody>
      </p:sp>
      <p:sp>
        <p:nvSpPr>
          <p:cNvPr id="7" name="Text Placeholder 6">
            <a:extLst>
              <a:ext uri="{FF2B5EF4-FFF2-40B4-BE49-F238E27FC236}">
                <a16:creationId xmlns:a16="http://schemas.microsoft.com/office/drawing/2014/main" id="{47D5A4F5-CA67-3A9A-765D-DB75F56FFF85}"/>
              </a:ext>
            </a:extLst>
          </p:cNvPr>
          <p:cNvSpPr>
            <a:spLocks noGrp="1"/>
          </p:cNvSpPr>
          <p:nvPr>
            <p:ph type="body" sz="quarter" idx="31"/>
          </p:nvPr>
        </p:nvSpPr>
        <p:spPr>
          <a:xfrm>
            <a:off x="2941585" y="4220113"/>
            <a:ext cx="2118510" cy="1442322"/>
          </a:xfrm>
        </p:spPr>
        <p:txBody>
          <a:bodyPr>
            <a:noAutofit/>
          </a:bodyPr>
          <a:lstStyle/>
          <a:p>
            <a:pPr marL="0" indent="0">
              <a:lnSpc>
                <a:spcPct val="100000"/>
              </a:lnSpc>
              <a:spcBef>
                <a:spcPts val="0"/>
              </a:spcBef>
            </a:pPr>
            <a:r>
              <a:rPr lang="en-GB" sz="2000" b="1" dirty="0">
                <a:solidFill>
                  <a:srgbClr val="086D6E"/>
                </a:solidFill>
              </a:rPr>
              <a:t>Daten zu Hotels und Restaurants </a:t>
            </a:r>
            <a:endParaRPr lang="en-GB" sz="2000" dirty="0">
              <a:solidFill>
                <a:srgbClr val="292929"/>
              </a:solidFill>
            </a:endParaRPr>
          </a:p>
          <a:p>
            <a:pPr marL="0" indent="0">
              <a:lnSpc>
                <a:spcPct val="100000"/>
              </a:lnSpc>
              <a:spcBef>
                <a:spcPts val="0"/>
              </a:spcBef>
            </a:pPr>
            <a:r>
              <a:rPr lang="en-GB" sz="1800" dirty="0">
                <a:solidFill>
                  <a:srgbClr val="4D4D4D"/>
                </a:solidFill>
              </a:rPr>
              <a:t>Kundenrezensionen und -bewertungen, Preise, Service-Details, Anzahl der Nächte/</a:t>
            </a:r>
            <a:r>
              <a:rPr lang="en-GB" sz="1800" dirty="0" err="1">
                <a:solidFill>
                  <a:srgbClr val="4D4D4D"/>
                </a:solidFill>
              </a:rPr>
              <a:t>Aufenthalts-dauer</a:t>
            </a:r>
            <a:r>
              <a:rPr lang="en-GB" sz="1800" dirty="0">
                <a:solidFill>
                  <a:srgbClr val="4D4D4D"/>
                </a:solidFill>
              </a:rPr>
              <a:t> </a:t>
            </a:r>
            <a:r>
              <a:rPr lang="en-GB" sz="1800" dirty="0" err="1">
                <a:solidFill>
                  <a:srgbClr val="4D4D4D"/>
                </a:solidFill>
              </a:rPr>
              <a:t>usw</a:t>
            </a:r>
            <a:r>
              <a:rPr lang="en-GB" sz="1800" dirty="0">
                <a:solidFill>
                  <a:srgbClr val="4D4D4D"/>
                </a:solidFill>
              </a:rPr>
              <a:t>.</a:t>
            </a:r>
          </a:p>
          <a:p>
            <a:pPr marL="0" indent="0">
              <a:lnSpc>
                <a:spcPct val="100000"/>
              </a:lnSpc>
              <a:spcBef>
                <a:spcPts val="0"/>
              </a:spcBef>
            </a:pPr>
            <a:endParaRPr lang="en-IE" sz="2000" dirty="0"/>
          </a:p>
        </p:txBody>
      </p:sp>
      <p:sp>
        <p:nvSpPr>
          <p:cNvPr id="8" name="Text Placeholder 7">
            <a:extLst>
              <a:ext uri="{FF2B5EF4-FFF2-40B4-BE49-F238E27FC236}">
                <a16:creationId xmlns:a16="http://schemas.microsoft.com/office/drawing/2014/main" id="{7EC6C7F2-8C80-5020-6FCA-CB2DA6113510}"/>
              </a:ext>
            </a:extLst>
          </p:cNvPr>
          <p:cNvSpPr>
            <a:spLocks noGrp="1"/>
          </p:cNvSpPr>
          <p:nvPr>
            <p:ph type="body" sz="quarter" idx="33"/>
          </p:nvPr>
        </p:nvSpPr>
        <p:spPr>
          <a:xfrm>
            <a:off x="5060095" y="4220113"/>
            <a:ext cx="2061046" cy="2428337"/>
          </a:xfrm>
          <a:solidFill>
            <a:schemeClr val="bg1"/>
          </a:solidFill>
        </p:spPr>
        <p:txBody>
          <a:bodyPr>
            <a:normAutofit/>
          </a:bodyPr>
          <a:lstStyle/>
          <a:p>
            <a:pPr marL="0" indent="0">
              <a:lnSpc>
                <a:spcPct val="100000"/>
              </a:lnSpc>
              <a:spcBef>
                <a:spcPts val="0"/>
              </a:spcBef>
            </a:pPr>
            <a:r>
              <a:rPr lang="en-GB" sz="2000" b="1" dirty="0">
                <a:solidFill>
                  <a:srgbClr val="086D6E"/>
                </a:solidFill>
              </a:rPr>
              <a:t>Transportdaten</a:t>
            </a:r>
          </a:p>
          <a:p>
            <a:pPr marL="0" indent="0">
              <a:lnSpc>
                <a:spcPct val="100000"/>
              </a:lnSpc>
              <a:spcBef>
                <a:spcPts val="0"/>
              </a:spcBef>
            </a:pPr>
            <a:r>
              <a:rPr lang="en-GB" sz="1800" dirty="0">
                <a:solidFill>
                  <a:srgbClr val="4D4D4D"/>
                </a:solidFill>
              </a:rPr>
              <a:t>Flugtickets, beliebte Verkehrsmittel, Routenkarten, Verkehrsdaten, Anzahl der getankten Autos, Parkplatznutzung. </a:t>
            </a:r>
          </a:p>
          <a:p>
            <a:pPr marL="0" indent="0">
              <a:lnSpc>
                <a:spcPct val="100000"/>
              </a:lnSpc>
              <a:spcBef>
                <a:spcPts val="0"/>
              </a:spcBef>
            </a:pPr>
            <a:endParaRPr lang="en-IE" sz="2000" dirty="0"/>
          </a:p>
        </p:txBody>
      </p:sp>
      <p:sp>
        <p:nvSpPr>
          <p:cNvPr id="9" name="Text Placeholder 8">
            <a:extLst>
              <a:ext uri="{FF2B5EF4-FFF2-40B4-BE49-F238E27FC236}">
                <a16:creationId xmlns:a16="http://schemas.microsoft.com/office/drawing/2014/main" id="{0A2993A8-29E8-6E74-A555-84B308BD012F}"/>
              </a:ext>
            </a:extLst>
          </p:cNvPr>
          <p:cNvSpPr>
            <a:spLocks noGrp="1"/>
          </p:cNvSpPr>
          <p:nvPr>
            <p:ph type="body" sz="quarter" idx="35"/>
          </p:nvPr>
        </p:nvSpPr>
        <p:spPr>
          <a:xfrm>
            <a:off x="6991350" y="4220113"/>
            <a:ext cx="2448145" cy="1442322"/>
          </a:xfrm>
        </p:spPr>
        <p:txBody>
          <a:bodyPr>
            <a:noAutofit/>
          </a:bodyPr>
          <a:lstStyle/>
          <a:p>
            <a:r>
              <a:rPr lang="en-GB" sz="2000" b="1" dirty="0">
                <a:solidFill>
                  <a:srgbClr val="086D6E"/>
                </a:solidFill>
              </a:rPr>
              <a:t>Touristische Daten </a:t>
            </a:r>
          </a:p>
          <a:p>
            <a:r>
              <a:rPr lang="en-GB" sz="1800" dirty="0">
                <a:solidFill>
                  <a:srgbClr val="4D4D4D"/>
                </a:solidFill>
              </a:rPr>
              <a:t>Zu- und Abwanderung von Touristen, Zweck des Besuchs, besuchte Orte, Herkunftsort, Alter, Websuche, Website-Besuche, Herkunft des </a:t>
            </a:r>
            <a:r>
              <a:rPr lang="en-GB" sz="1800" dirty="0" err="1">
                <a:solidFill>
                  <a:srgbClr val="4D4D4D"/>
                </a:solidFill>
              </a:rPr>
              <a:t>Reisepasses</a:t>
            </a:r>
            <a:r>
              <a:rPr lang="en-GB" sz="1800" dirty="0">
                <a:solidFill>
                  <a:srgbClr val="4D4D4D"/>
                </a:solidFill>
              </a:rPr>
              <a:t> </a:t>
            </a:r>
            <a:r>
              <a:rPr lang="en-GB" sz="1800" dirty="0" err="1">
                <a:solidFill>
                  <a:srgbClr val="4D4D4D"/>
                </a:solidFill>
              </a:rPr>
              <a:t>usw</a:t>
            </a:r>
            <a:r>
              <a:rPr lang="en-GB" sz="1800" dirty="0">
                <a:solidFill>
                  <a:srgbClr val="4D4D4D"/>
                </a:solidFill>
              </a:rPr>
              <a:t>.</a:t>
            </a:r>
          </a:p>
          <a:p>
            <a:endParaRPr lang="en-GB" sz="1800" b="0" i="0" dirty="0">
              <a:solidFill>
                <a:srgbClr val="292929"/>
              </a:solidFill>
              <a:effectLst/>
            </a:endParaRPr>
          </a:p>
          <a:p>
            <a:endParaRPr lang="en-IE" sz="2000" dirty="0"/>
          </a:p>
        </p:txBody>
      </p:sp>
      <p:sp>
        <p:nvSpPr>
          <p:cNvPr id="10" name="Text Placeholder 9">
            <a:extLst>
              <a:ext uri="{FF2B5EF4-FFF2-40B4-BE49-F238E27FC236}">
                <a16:creationId xmlns:a16="http://schemas.microsoft.com/office/drawing/2014/main" id="{F084F6CA-9853-F0B3-F4BA-F0AD0B3C8D8A}"/>
              </a:ext>
            </a:extLst>
          </p:cNvPr>
          <p:cNvSpPr>
            <a:spLocks noGrp="1"/>
          </p:cNvSpPr>
          <p:nvPr>
            <p:ph type="body" sz="quarter" idx="37"/>
          </p:nvPr>
        </p:nvSpPr>
        <p:spPr>
          <a:xfrm>
            <a:off x="9182187" y="4220548"/>
            <a:ext cx="2583127" cy="1442322"/>
          </a:xfrm>
        </p:spPr>
        <p:txBody>
          <a:bodyPr>
            <a:noAutofit/>
          </a:bodyPr>
          <a:lstStyle/>
          <a:p>
            <a:r>
              <a:rPr lang="en-IE" sz="2000" b="1" i="0" dirty="0">
                <a:solidFill>
                  <a:srgbClr val="086D6E"/>
                </a:solidFill>
                <a:effectLst/>
              </a:rPr>
              <a:t>Soziale Daten </a:t>
            </a:r>
          </a:p>
          <a:p>
            <a:r>
              <a:rPr lang="en-IE" sz="1800" dirty="0">
                <a:solidFill>
                  <a:srgbClr val="4D4D4D"/>
                </a:solidFill>
              </a:rPr>
              <a:t>Social-Media-Beiträge von Reisenden mit Geotags, </a:t>
            </a:r>
            <a:r>
              <a:rPr lang="en-IE" sz="1800" dirty="0" err="1">
                <a:solidFill>
                  <a:srgbClr val="4D4D4D"/>
                </a:solidFill>
              </a:rPr>
              <a:t>Marken</a:t>
            </a:r>
            <a:r>
              <a:rPr lang="en-IE" sz="1800" dirty="0">
                <a:solidFill>
                  <a:srgbClr val="4D4D4D"/>
                </a:solidFill>
              </a:rPr>
              <a:t>-Tags, Zufriedenheit, Meinungen, Beschwerden, reisebezogenen Hashtags </a:t>
            </a:r>
            <a:r>
              <a:rPr lang="en-IE" sz="1800" dirty="0" err="1">
                <a:solidFill>
                  <a:srgbClr val="4D4D4D"/>
                </a:solidFill>
              </a:rPr>
              <a:t>usw</a:t>
            </a:r>
            <a:r>
              <a:rPr lang="en-IE" sz="1800" dirty="0">
                <a:solidFill>
                  <a:srgbClr val="4D4D4D"/>
                </a:solidFill>
              </a:rPr>
              <a:t>.</a:t>
            </a:r>
          </a:p>
          <a:p>
            <a:endParaRPr lang="en-IE" sz="2000" dirty="0"/>
          </a:p>
        </p:txBody>
      </p:sp>
      <p:sp>
        <p:nvSpPr>
          <p:cNvPr id="6" name="Text Placeholder 5">
            <a:extLst>
              <a:ext uri="{FF2B5EF4-FFF2-40B4-BE49-F238E27FC236}">
                <a16:creationId xmlns:a16="http://schemas.microsoft.com/office/drawing/2014/main" id="{3E717933-29C8-BF64-2C4E-EE95E21A307B}"/>
              </a:ext>
            </a:extLst>
          </p:cNvPr>
          <p:cNvSpPr>
            <a:spLocks noGrp="1"/>
          </p:cNvSpPr>
          <p:nvPr>
            <p:ph type="body" sz="quarter" idx="29"/>
          </p:nvPr>
        </p:nvSpPr>
        <p:spPr>
          <a:xfrm>
            <a:off x="0" y="282051"/>
            <a:ext cx="12181236" cy="582221"/>
          </a:xfrm>
        </p:spPr>
        <p:txBody>
          <a:bodyPr>
            <a:normAutofit lnSpcReduction="10000"/>
          </a:bodyPr>
          <a:lstStyle/>
          <a:p>
            <a:r>
              <a:rPr lang="en-IE" dirty="0">
                <a:solidFill>
                  <a:srgbClr val="086D6E"/>
                </a:solidFill>
                <a:latin typeface="TT Norms"/>
              </a:rPr>
              <a:t>Beispiele </a:t>
            </a:r>
            <a:r>
              <a:rPr lang="en-IE" sz="3600" dirty="0">
                <a:solidFill>
                  <a:srgbClr val="086D6E"/>
                </a:solidFill>
                <a:latin typeface="TT Norms"/>
              </a:rPr>
              <a:t>für regionale Tourismusdaten </a:t>
            </a:r>
          </a:p>
          <a:p>
            <a:endParaRPr lang="en-IE" dirty="0"/>
          </a:p>
        </p:txBody>
      </p:sp>
      <p:pic>
        <p:nvPicPr>
          <p:cNvPr id="3" name="Graphic 2" descr="House with solid fill">
            <a:extLst>
              <a:ext uri="{FF2B5EF4-FFF2-40B4-BE49-F238E27FC236}">
                <a16:creationId xmlns:a16="http://schemas.microsoft.com/office/drawing/2014/main" id="{9DE61EEA-BAF6-D9E9-B134-DC04A3CF62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4908" y="2057400"/>
            <a:ext cx="914400" cy="914400"/>
          </a:xfrm>
          <a:prstGeom prst="rect">
            <a:avLst/>
          </a:prstGeom>
        </p:spPr>
      </p:pic>
      <p:pic>
        <p:nvPicPr>
          <p:cNvPr id="11" name="Graphic 10" descr="Map with pin with solid fill">
            <a:extLst>
              <a:ext uri="{FF2B5EF4-FFF2-40B4-BE49-F238E27FC236}">
                <a16:creationId xmlns:a16="http://schemas.microsoft.com/office/drawing/2014/main" id="{78DF4AB0-B91D-20E4-6D72-46318FC173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1313" y="2057400"/>
            <a:ext cx="914400" cy="914400"/>
          </a:xfrm>
          <a:prstGeom prst="rect">
            <a:avLst/>
          </a:prstGeom>
        </p:spPr>
      </p:pic>
      <p:pic>
        <p:nvPicPr>
          <p:cNvPr id="13" name="Graphic 12" descr="Taxi with solid fill">
            <a:extLst>
              <a:ext uri="{FF2B5EF4-FFF2-40B4-BE49-F238E27FC236}">
                <a16:creationId xmlns:a16="http://schemas.microsoft.com/office/drawing/2014/main" id="{F3932E71-F1D2-6E63-B89A-DE5A3D264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2057400"/>
            <a:ext cx="914400" cy="914400"/>
          </a:xfrm>
          <a:prstGeom prst="rect">
            <a:avLst/>
          </a:prstGeom>
        </p:spPr>
      </p:pic>
      <p:pic>
        <p:nvPicPr>
          <p:cNvPr id="15" name="Graphic 14" descr="Luggage with solid fill">
            <a:extLst>
              <a:ext uri="{FF2B5EF4-FFF2-40B4-BE49-F238E27FC236}">
                <a16:creationId xmlns:a16="http://schemas.microsoft.com/office/drawing/2014/main" id="{7816D1DB-1F8C-5DD4-4C11-A5FF9721E6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62692" y="2018134"/>
            <a:ext cx="981258" cy="981258"/>
          </a:xfrm>
          <a:prstGeom prst="rect">
            <a:avLst/>
          </a:prstGeom>
        </p:spPr>
      </p:pic>
      <p:pic>
        <p:nvPicPr>
          <p:cNvPr id="17" name="Graphic 16" descr="User network with solid fill">
            <a:extLst>
              <a:ext uri="{FF2B5EF4-FFF2-40B4-BE49-F238E27FC236}">
                <a16:creationId xmlns:a16="http://schemas.microsoft.com/office/drawing/2014/main" id="{6314F5D9-A63B-6800-F62E-8E8E7BD830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3442" y="2057400"/>
            <a:ext cx="914400" cy="914400"/>
          </a:xfrm>
          <a:prstGeom prst="rect">
            <a:avLst/>
          </a:prstGeom>
        </p:spPr>
      </p:pic>
    </p:spTree>
    <p:extLst>
      <p:ext uri="{BB962C8B-B14F-4D97-AF65-F5344CB8AC3E}">
        <p14:creationId xmlns:p14="http://schemas.microsoft.com/office/powerpoint/2010/main" val="753900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BE3C770-F6CF-2DAC-0852-34622D3B02C1}"/>
              </a:ext>
            </a:extLst>
          </p:cNvPr>
          <p:cNvSpPr>
            <a:spLocks noGrp="1"/>
          </p:cNvSpPr>
          <p:nvPr>
            <p:ph type="body" sz="quarter" idx="16"/>
          </p:nvPr>
        </p:nvSpPr>
        <p:spPr>
          <a:xfrm>
            <a:off x="-209005" y="3997235"/>
            <a:ext cx="6496594" cy="582221"/>
          </a:xfrm>
        </p:spPr>
        <p:txBody>
          <a:bodyPr>
            <a:noAutofit/>
          </a:bodyPr>
          <a:lstStyle/>
          <a:p>
            <a:r>
              <a:rPr lang="en-GB" sz="3400" b="1" dirty="0" err="1"/>
              <a:t>Nutzergenerierte</a:t>
            </a:r>
            <a:r>
              <a:rPr lang="en-GB" sz="3400" b="1" dirty="0"/>
              <a:t> </a:t>
            </a:r>
            <a:r>
              <a:rPr lang="en-GB" sz="3400" b="1" dirty="0" err="1"/>
              <a:t>Daten</a:t>
            </a:r>
            <a:r>
              <a:rPr lang="en-GB" sz="3400" b="1" dirty="0"/>
              <a:t> </a:t>
            </a:r>
            <a:r>
              <a:rPr lang="en-GB" sz="3400" dirty="0"/>
              <a:t>(</a:t>
            </a:r>
            <a:r>
              <a:rPr lang="en-GB" sz="3400" kern="1200" dirty="0" err="1">
                <a:latin typeface="+mn-lt"/>
                <a:ea typeface="+mn-ea"/>
                <a:cs typeface="+mn-cs"/>
              </a:rPr>
              <a:t>Nutzer</a:t>
            </a:r>
            <a:r>
              <a:rPr lang="en-GB" sz="3400" kern="1200" dirty="0">
                <a:latin typeface="+mn-lt"/>
                <a:ea typeface="+mn-ea"/>
                <a:cs typeface="+mn-cs"/>
              </a:rPr>
              <a:t>)</a:t>
            </a:r>
            <a:endParaRPr lang="en-IE" sz="3400" dirty="0"/>
          </a:p>
        </p:txBody>
      </p:sp>
      <p:sp>
        <p:nvSpPr>
          <p:cNvPr id="10" name="Text Placeholder 9">
            <a:extLst>
              <a:ext uri="{FF2B5EF4-FFF2-40B4-BE49-F238E27FC236}">
                <a16:creationId xmlns:a16="http://schemas.microsoft.com/office/drawing/2014/main" id="{C4F31872-0844-5735-42E5-D9E67C245F74}"/>
              </a:ext>
            </a:extLst>
          </p:cNvPr>
          <p:cNvSpPr>
            <a:spLocks noGrp="1"/>
          </p:cNvSpPr>
          <p:nvPr>
            <p:ph type="body" sz="quarter" idx="20"/>
          </p:nvPr>
        </p:nvSpPr>
        <p:spPr>
          <a:xfrm>
            <a:off x="6096000" y="3997323"/>
            <a:ext cx="6096000" cy="582221"/>
          </a:xfrm>
        </p:spPr>
        <p:txBody>
          <a:bodyPr vert="horz" lIns="91440" tIns="45720" rIns="91440" bIns="45720" rtlCol="0">
            <a:noAutofit/>
          </a:bodyPr>
          <a:lstStyle/>
          <a:p>
            <a:r>
              <a:rPr lang="en-GB" sz="3400" b="1" dirty="0" err="1"/>
              <a:t>Gerätedaten</a:t>
            </a:r>
            <a:r>
              <a:rPr lang="en-GB" sz="3400" b="1" dirty="0"/>
              <a:t> </a:t>
            </a:r>
            <a:r>
              <a:rPr lang="en-GB" sz="3400" dirty="0"/>
              <a:t>(</a:t>
            </a:r>
            <a:r>
              <a:rPr lang="en-GB" sz="3400" dirty="0" err="1"/>
              <a:t>Geräte</a:t>
            </a:r>
            <a:r>
              <a:rPr lang="en-GB" sz="3400" dirty="0"/>
              <a:t>)</a:t>
            </a:r>
            <a:endParaRPr lang="en-IE" sz="3400" dirty="0"/>
          </a:p>
        </p:txBody>
      </p:sp>
      <p:sp>
        <p:nvSpPr>
          <p:cNvPr id="9" name="Text Placeholder 8">
            <a:extLst>
              <a:ext uri="{FF2B5EF4-FFF2-40B4-BE49-F238E27FC236}">
                <a16:creationId xmlns:a16="http://schemas.microsoft.com/office/drawing/2014/main" id="{CD9156FD-BFB4-D1EF-E0AA-BE9A73234C28}"/>
              </a:ext>
            </a:extLst>
          </p:cNvPr>
          <p:cNvSpPr>
            <a:spLocks noGrp="1"/>
          </p:cNvSpPr>
          <p:nvPr>
            <p:ph type="body" sz="quarter" idx="18"/>
          </p:nvPr>
        </p:nvSpPr>
        <p:spPr/>
        <p:txBody>
          <a:bodyPr vert="horz" lIns="91440" tIns="45720" rIns="91440" bIns="45720" rtlCol="0">
            <a:normAutofit fontScale="70000" lnSpcReduction="20000"/>
          </a:bodyPr>
          <a:lstStyle/>
          <a:p>
            <a:pPr>
              <a:lnSpc>
                <a:spcPct val="120000"/>
              </a:lnSpc>
            </a:pPr>
            <a:r>
              <a:rPr lang="en-GB" dirty="0">
                <a:solidFill>
                  <a:schemeClr val="bg1"/>
                </a:solidFill>
              </a:rPr>
              <a:t>z. B. </a:t>
            </a:r>
            <a:r>
              <a:rPr lang="en-GB" dirty="0" err="1">
                <a:solidFill>
                  <a:schemeClr val="bg1"/>
                </a:solidFill>
              </a:rPr>
              <a:t>Texte</a:t>
            </a:r>
            <a:r>
              <a:rPr lang="en-GB" dirty="0">
                <a:solidFill>
                  <a:schemeClr val="bg1"/>
                </a:solidFill>
              </a:rPr>
              <a:t>, </a:t>
            </a:r>
            <a:r>
              <a:rPr lang="en-GB" dirty="0" err="1">
                <a:solidFill>
                  <a:schemeClr val="bg1"/>
                </a:solidFill>
              </a:rPr>
              <a:t>Fragebogenantworten</a:t>
            </a:r>
            <a:r>
              <a:rPr lang="en-GB" dirty="0">
                <a:solidFill>
                  <a:schemeClr val="bg1"/>
                </a:solidFill>
              </a:rPr>
              <a:t>, </a:t>
            </a:r>
            <a:r>
              <a:rPr lang="en-GB" dirty="0" err="1">
                <a:solidFill>
                  <a:schemeClr val="bg1"/>
                </a:solidFill>
              </a:rPr>
              <a:t>soziale</a:t>
            </a:r>
            <a:r>
              <a:rPr lang="en-GB" dirty="0">
                <a:solidFill>
                  <a:schemeClr val="bg1"/>
                </a:solidFill>
              </a:rPr>
              <a:t> </a:t>
            </a:r>
            <a:r>
              <a:rPr lang="en-GB" dirty="0" err="1">
                <a:solidFill>
                  <a:schemeClr val="bg1"/>
                </a:solidFill>
              </a:rPr>
              <a:t>Netzwerke</a:t>
            </a:r>
            <a:r>
              <a:rPr lang="en-GB" dirty="0">
                <a:solidFill>
                  <a:schemeClr val="bg1"/>
                </a:solidFill>
              </a:rPr>
              <a:t> und </a:t>
            </a:r>
            <a:r>
              <a:rPr lang="en-GB" dirty="0" err="1">
                <a:solidFill>
                  <a:schemeClr val="bg1"/>
                </a:solidFill>
              </a:rPr>
              <a:t>Fotodaten</a:t>
            </a:r>
            <a:r>
              <a:rPr lang="en-GB" dirty="0">
                <a:solidFill>
                  <a:schemeClr val="bg1"/>
                </a:solidFill>
              </a:rPr>
              <a:t>.</a:t>
            </a:r>
          </a:p>
          <a:p>
            <a:pPr>
              <a:lnSpc>
                <a:spcPct val="120000"/>
              </a:lnSpc>
            </a:pPr>
            <a:r>
              <a:rPr lang="en-GB" dirty="0">
                <a:solidFill>
                  <a:schemeClr val="bg1"/>
                </a:solidFill>
              </a:rPr>
              <a:t> Online-</a:t>
            </a:r>
            <a:r>
              <a:rPr lang="en-GB" dirty="0" err="1">
                <a:solidFill>
                  <a:schemeClr val="bg1"/>
                </a:solidFill>
              </a:rPr>
              <a:t>Textdaten</a:t>
            </a:r>
            <a:r>
              <a:rPr lang="en-GB" dirty="0">
                <a:solidFill>
                  <a:schemeClr val="bg1"/>
                </a:solidFill>
              </a:rPr>
              <a:t> </a:t>
            </a:r>
            <a:r>
              <a:rPr lang="en-GB" dirty="0" err="1">
                <a:solidFill>
                  <a:schemeClr val="bg1"/>
                </a:solidFill>
              </a:rPr>
              <a:t>wie</a:t>
            </a:r>
            <a:r>
              <a:rPr lang="en-GB" dirty="0">
                <a:solidFill>
                  <a:schemeClr val="bg1"/>
                </a:solidFill>
              </a:rPr>
              <a:t> Blogs, </a:t>
            </a:r>
            <a:r>
              <a:rPr lang="en-GB" dirty="0" err="1">
                <a:solidFill>
                  <a:schemeClr val="bg1"/>
                </a:solidFill>
              </a:rPr>
              <a:t>Beiträge</a:t>
            </a:r>
            <a:r>
              <a:rPr lang="en-GB" dirty="0">
                <a:solidFill>
                  <a:schemeClr val="bg1"/>
                </a:solidFill>
              </a:rPr>
              <a:t> in </a:t>
            </a:r>
            <a:r>
              <a:rPr lang="en-GB" dirty="0" err="1">
                <a:solidFill>
                  <a:schemeClr val="bg1"/>
                </a:solidFill>
              </a:rPr>
              <a:t>sozialen</a:t>
            </a:r>
            <a:r>
              <a:rPr lang="en-GB" dirty="0">
                <a:solidFill>
                  <a:schemeClr val="bg1"/>
                </a:solidFill>
              </a:rPr>
              <a:t> </a:t>
            </a:r>
            <a:r>
              <a:rPr lang="en-GB" dirty="0" err="1">
                <a:solidFill>
                  <a:schemeClr val="bg1"/>
                </a:solidFill>
              </a:rPr>
              <a:t>Medien</a:t>
            </a:r>
            <a:r>
              <a:rPr lang="en-GB" dirty="0">
                <a:solidFill>
                  <a:schemeClr val="bg1"/>
                </a:solidFill>
              </a:rPr>
              <a:t>, </a:t>
            </a:r>
            <a:r>
              <a:rPr lang="en-GB" dirty="0" err="1">
                <a:solidFill>
                  <a:schemeClr val="bg1"/>
                </a:solidFill>
              </a:rPr>
              <a:t>Kommentare</a:t>
            </a:r>
            <a:r>
              <a:rPr lang="en-GB" dirty="0">
                <a:solidFill>
                  <a:schemeClr val="bg1"/>
                </a:solidFill>
              </a:rPr>
              <a:t>, </a:t>
            </a:r>
            <a:r>
              <a:rPr lang="en-GB" dirty="0" err="1">
                <a:solidFill>
                  <a:schemeClr val="bg1"/>
                </a:solidFill>
              </a:rPr>
              <a:t>Bewertungen</a:t>
            </a:r>
            <a:r>
              <a:rPr lang="en-GB" dirty="0">
                <a:solidFill>
                  <a:schemeClr val="bg1"/>
                </a:solidFill>
              </a:rPr>
              <a:t>, </a:t>
            </a:r>
            <a:r>
              <a:rPr lang="en-GB" dirty="0" err="1">
                <a:solidFill>
                  <a:schemeClr val="bg1"/>
                </a:solidFill>
              </a:rPr>
              <a:t>mit</a:t>
            </a:r>
            <a:r>
              <a:rPr lang="en-GB" dirty="0">
                <a:solidFill>
                  <a:schemeClr val="bg1"/>
                </a:solidFill>
              </a:rPr>
              <a:t> Geotags </a:t>
            </a:r>
            <a:r>
              <a:rPr lang="en-GB" dirty="0" err="1">
                <a:solidFill>
                  <a:schemeClr val="bg1"/>
                </a:solidFill>
              </a:rPr>
              <a:t>versehene</a:t>
            </a:r>
            <a:r>
              <a:rPr lang="en-GB" dirty="0">
                <a:solidFill>
                  <a:schemeClr val="bg1"/>
                </a:solidFill>
              </a:rPr>
              <a:t> </a:t>
            </a:r>
            <a:r>
              <a:rPr lang="en-GB" dirty="0" err="1">
                <a:solidFill>
                  <a:schemeClr val="bg1"/>
                </a:solidFill>
              </a:rPr>
              <a:t>Daten</a:t>
            </a:r>
            <a:r>
              <a:rPr lang="en-GB" dirty="0">
                <a:solidFill>
                  <a:schemeClr val="bg1"/>
                </a:solidFill>
              </a:rPr>
              <a:t> </a:t>
            </a:r>
            <a:r>
              <a:rPr lang="en-GB" dirty="0" err="1">
                <a:solidFill>
                  <a:schemeClr val="bg1"/>
                </a:solidFill>
              </a:rPr>
              <a:t>zu</a:t>
            </a:r>
            <a:r>
              <a:rPr lang="en-GB" dirty="0">
                <a:solidFill>
                  <a:schemeClr val="bg1"/>
                </a:solidFill>
              </a:rPr>
              <a:t> </a:t>
            </a:r>
            <a:r>
              <a:rPr lang="en-GB" dirty="0" err="1">
                <a:solidFill>
                  <a:schemeClr val="bg1"/>
                </a:solidFill>
              </a:rPr>
              <a:t>Lebensmitteln</a:t>
            </a:r>
            <a:r>
              <a:rPr lang="en-GB" dirty="0">
                <a:solidFill>
                  <a:schemeClr val="bg1"/>
                </a:solidFill>
              </a:rPr>
              <a:t>, Restaurants und </a:t>
            </a:r>
            <a:r>
              <a:rPr lang="en-GB" dirty="0" err="1">
                <a:solidFill>
                  <a:schemeClr val="bg1"/>
                </a:solidFill>
              </a:rPr>
              <a:t>Reisezielen</a:t>
            </a:r>
            <a:r>
              <a:rPr lang="en-GB" dirty="0">
                <a:solidFill>
                  <a:schemeClr val="bg1"/>
                </a:solidFill>
              </a:rPr>
              <a:t>.</a:t>
            </a:r>
            <a:endParaRPr lang="en-IE" dirty="0">
              <a:solidFill>
                <a:schemeClr val="bg1"/>
              </a:solidFill>
            </a:endParaRPr>
          </a:p>
          <a:p>
            <a:pPr>
              <a:lnSpc>
                <a:spcPct val="120000"/>
              </a:lnSpc>
            </a:pPr>
            <a:endParaRPr lang="en-IE" dirty="0">
              <a:solidFill>
                <a:schemeClr val="bg1"/>
              </a:solidFill>
            </a:endParaRPr>
          </a:p>
        </p:txBody>
      </p:sp>
      <p:sp>
        <p:nvSpPr>
          <p:cNvPr id="11" name="Text Placeholder 10">
            <a:extLst>
              <a:ext uri="{FF2B5EF4-FFF2-40B4-BE49-F238E27FC236}">
                <a16:creationId xmlns:a16="http://schemas.microsoft.com/office/drawing/2014/main" id="{A4572CFD-30AE-DF4F-3B47-B51F51C5394F}"/>
              </a:ext>
            </a:extLst>
          </p:cNvPr>
          <p:cNvSpPr>
            <a:spLocks noGrp="1"/>
          </p:cNvSpPr>
          <p:nvPr>
            <p:ph type="body" sz="quarter" idx="21"/>
          </p:nvPr>
        </p:nvSpPr>
        <p:spPr>
          <a:xfrm>
            <a:off x="6565092" y="4741633"/>
            <a:ext cx="5207808" cy="1957886"/>
          </a:xfrm>
        </p:spPr>
        <p:txBody>
          <a:bodyPr>
            <a:normAutofit fontScale="70000" lnSpcReduction="20000"/>
          </a:bodyPr>
          <a:lstStyle/>
          <a:p>
            <a:pPr>
              <a:lnSpc>
                <a:spcPct val="120000"/>
              </a:lnSpc>
            </a:pPr>
            <a:r>
              <a:rPr lang="en-GB" dirty="0">
                <a:solidFill>
                  <a:schemeClr val="bg1"/>
                </a:solidFill>
              </a:rPr>
              <a:t>z. B. GPS-</a:t>
            </a:r>
            <a:r>
              <a:rPr lang="en-GB" dirty="0" err="1">
                <a:solidFill>
                  <a:schemeClr val="bg1"/>
                </a:solidFill>
              </a:rPr>
              <a:t>Daten</a:t>
            </a:r>
            <a:r>
              <a:rPr lang="en-GB" dirty="0">
                <a:solidFill>
                  <a:schemeClr val="bg1"/>
                </a:solidFill>
              </a:rPr>
              <a:t>, </a:t>
            </a:r>
            <a:r>
              <a:rPr lang="en-GB" dirty="0" err="1">
                <a:solidFill>
                  <a:schemeClr val="bg1"/>
                </a:solidFill>
              </a:rPr>
              <a:t>Mobilfunk</a:t>
            </a:r>
            <a:r>
              <a:rPr lang="en-GB" dirty="0">
                <a:solidFill>
                  <a:schemeClr val="bg1"/>
                </a:solidFill>
              </a:rPr>
              <a:t>-Roaming-</a:t>
            </a:r>
            <a:r>
              <a:rPr lang="en-GB" dirty="0" err="1">
                <a:solidFill>
                  <a:schemeClr val="bg1"/>
                </a:solidFill>
              </a:rPr>
              <a:t>Daten</a:t>
            </a:r>
            <a:r>
              <a:rPr lang="en-GB" dirty="0">
                <a:solidFill>
                  <a:schemeClr val="bg1"/>
                </a:solidFill>
              </a:rPr>
              <a:t>, Bluetooth-</a:t>
            </a:r>
            <a:r>
              <a:rPr lang="en-GB" dirty="0" err="1">
                <a:solidFill>
                  <a:schemeClr val="bg1"/>
                </a:solidFill>
              </a:rPr>
              <a:t>Daten</a:t>
            </a:r>
            <a:r>
              <a:rPr lang="en-GB" dirty="0">
                <a:solidFill>
                  <a:schemeClr val="bg1"/>
                </a:solidFill>
              </a:rPr>
              <a:t>, </a:t>
            </a:r>
            <a:r>
              <a:rPr lang="en-IE" dirty="0">
                <a:solidFill>
                  <a:schemeClr val="bg1"/>
                </a:solidFill>
              </a:rPr>
              <a:t>FTV-</a:t>
            </a:r>
            <a:r>
              <a:rPr lang="en-IE" dirty="0" err="1">
                <a:solidFill>
                  <a:schemeClr val="bg1"/>
                </a:solidFill>
              </a:rPr>
              <a:t>Kameras</a:t>
            </a:r>
            <a:r>
              <a:rPr lang="en-IE" dirty="0">
                <a:solidFill>
                  <a:schemeClr val="bg1"/>
                </a:solidFill>
              </a:rPr>
              <a:t> in </a:t>
            </a:r>
            <a:r>
              <a:rPr lang="en-IE" dirty="0" err="1">
                <a:solidFill>
                  <a:schemeClr val="bg1"/>
                </a:solidFill>
              </a:rPr>
              <a:t>Touristenorten</a:t>
            </a:r>
            <a:r>
              <a:rPr lang="en-IE" dirty="0">
                <a:solidFill>
                  <a:schemeClr val="bg1"/>
                </a:solidFill>
              </a:rPr>
              <a:t>, Hotels, Restaurants, </a:t>
            </a:r>
            <a:r>
              <a:rPr lang="en-IE" dirty="0" err="1">
                <a:solidFill>
                  <a:schemeClr val="bg1"/>
                </a:solidFill>
              </a:rPr>
              <a:t>Fahrzeug</a:t>
            </a:r>
            <a:r>
              <a:rPr lang="en-IE" dirty="0">
                <a:solidFill>
                  <a:schemeClr val="bg1"/>
                </a:solidFill>
              </a:rPr>
              <a:t>- und </a:t>
            </a:r>
            <a:r>
              <a:rPr lang="en-IE" dirty="0" err="1">
                <a:solidFill>
                  <a:schemeClr val="bg1"/>
                </a:solidFill>
              </a:rPr>
              <a:t>Mobilfunk</a:t>
            </a:r>
            <a:r>
              <a:rPr lang="en-IE" dirty="0">
                <a:solidFill>
                  <a:schemeClr val="bg1"/>
                </a:solidFill>
              </a:rPr>
              <a:t>-GPS-</a:t>
            </a:r>
            <a:r>
              <a:rPr lang="en-IE" dirty="0" err="1">
                <a:solidFill>
                  <a:schemeClr val="bg1"/>
                </a:solidFill>
              </a:rPr>
              <a:t>Daten</a:t>
            </a:r>
            <a:r>
              <a:rPr lang="en-IE" dirty="0">
                <a:solidFill>
                  <a:schemeClr val="bg1"/>
                </a:solidFill>
              </a:rPr>
              <a:t>, </a:t>
            </a:r>
            <a:r>
              <a:rPr lang="en-IE" dirty="0" err="1">
                <a:solidFill>
                  <a:schemeClr val="bg1"/>
                </a:solidFill>
              </a:rPr>
              <a:t>meteorologische</a:t>
            </a:r>
            <a:r>
              <a:rPr lang="en-IE" dirty="0">
                <a:solidFill>
                  <a:schemeClr val="bg1"/>
                </a:solidFill>
              </a:rPr>
              <a:t> </a:t>
            </a:r>
            <a:r>
              <a:rPr lang="en-IE" dirty="0" err="1">
                <a:solidFill>
                  <a:schemeClr val="bg1"/>
                </a:solidFill>
              </a:rPr>
              <a:t>Daten</a:t>
            </a:r>
            <a:r>
              <a:rPr lang="en-IE" dirty="0">
                <a:solidFill>
                  <a:schemeClr val="bg1"/>
                </a:solidFill>
              </a:rPr>
              <a:t>,</a:t>
            </a:r>
            <a:r>
              <a:rPr lang="en-GB" dirty="0">
                <a:solidFill>
                  <a:schemeClr val="bg1"/>
                </a:solidFill>
              </a:rPr>
              <a:t> </a:t>
            </a:r>
            <a:r>
              <a:rPr lang="en-GB" dirty="0" err="1">
                <a:solidFill>
                  <a:schemeClr val="bg1"/>
                </a:solidFill>
              </a:rPr>
              <a:t>Telefon</a:t>
            </a:r>
            <a:r>
              <a:rPr lang="en-GB" dirty="0">
                <a:solidFill>
                  <a:schemeClr val="bg1"/>
                </a:solidFill>
              </a:rPr>
              <a:t> (</a:t>
            </a:r>
            <a:r>
              <a:rPr lang="en-GB" dirty="0" err="1">
                <a:solidFill>
                  <a:schemeClr val="bg1"/>
                </a:solidFill>
              </a:rPr>
              <a:t>Anfragen</a:t>
            </a:r>
            <a:r>
              <a:rPr lang="en-GB" dirty="0">
                <a:solidFill>
                  <a:schemeClr val="bg1"/>
                </a:solidFill>
              </a:rPr>
              <a:t>, </a:t>
            </a:r>
            <a:r>
              <a:rPr lang="en-GB" dirty="0" err="1">
                <a:solidFill>
                  <a:schemeClr val="bg1"/>
                </a:solidFill>
              </a:rPr>
              <a:t>Handysignalisierung</a:t>
            </a:r>
            <a:r>
              <a:rPr lang="en-GB" dirty="0">
                <a:solidFill>
                  <a:schemeClr val="bg1"/>
                </a:solidFill>
              </a:rPr>
              <a:t>, </a:t>
            </a:r>
            <a:r>
              <a:rPr lang="en-GB" dirty="0" err="1">
                <a:solidFill>
                  <a:schemeClr val="bg1"/>
                </a:solidFill>
              </a:rPr>
              <a:t>Notrufe</a:t>
            </a:r>
            <a:r>
              <a:rPr lang="en-GB" dirty="0">
                <a:solidFill>
                  <a:schemeClr val="bg1"/>
                </a:solidFill>
              </a:rPr>
              <a:t> </a:t>
            </a:r>
            <a:r>
              <a:rPr lang="en-GB" dirty="0" err="1">
                <a:solidFill>
                  <a:schemeClr val="bg1"/>
                </a:solidFill>
              </a:rPr>
              <a:t>usw</a:t>
            </a:r>
            <a:r>
              <a:rPr lang="en-GB" dirty="0">
                <a:solidFill>
                  <a:schemeClr val="bg1"/>
                </a:solidFill>
              </a:rPr>
              <a:t>.) </a:t>
            </a:r>
          </a:p>
          <a:p>
            <a:pPr>
              <a:lnSpc>
                <a:spcPct val="120000"/>
              </a:lnSpc>
            </a:pPr>
            <a:endParaRPr lang="en-IE" dirty="0">
              <a:solidFill>
                <a:schemeClr val="bg1"/>
              </a:solidFill>
            </a:endParaRPr>
          </a:p>
        </p:txBody>
      </p:sp>
      <p:sp>
        <p:nvSpPr>
          <p:cNvPr id="12" name="Text Placeholder 11">
            <a:extLst>
              <a:ext uri="{FF2B5EF4-FFF2-40B4-BE49-F238E27FC236}">
                <a16:creationId xmlns:a16="http://schemas.microsoft.com/office/drawing/2014/main" id="{AAB0A2BF-2303-D544-72CB-3D6F2FDB72C4}"/>
              </a:ext>
            </a:extLst>
          </p:cNvPr>
          <p:cNvSpPr>
            <a:spLocks noGrp="1"/>
          </p:cNvSpPr>
          <p:nvPr>
            <p:ph type="body" sz="quarter" idx="22"/>
          </p:nvPr>
        </p:nvSpPr>
        <p:spPr>
          <a:xfrm>
            <a:off x="2800350" y="1141725"/>
            <a:ext cx="6591300" cy="582221"/>
          </a:xfrm>
        </p:spPr>
        <p:txBody>
          <a:bodyPr>
            <a:normAutofit lnSpcReduction="10000"/>
          </a:bodyPr>
          <a:lstStyle/>
          <a:p>
            <a:r>
              <a:rPr lang="en-GB" sz="3400" b="1" dirty="0"/>
              <a:t>Transaktionsdaten</a:t>
            </a:r>
            <a:r>
              <a:rPr lang="en-GB" sz="3400" b="1" kern="1200" dirty="0">
                <a:latin typeface="+mn-lt"/>
                <a:ea typeface="+mn-ea"/>
                <a:cs typeface="+mn-cs"/>
              </a:rPr>
              <a:t> </a:t>
            </a:r>
            <a:r>
              <a:rPr lang="en-GB" sz="3400" kern="1200" dirty="0">
                <a:latin typeface="+mn-lt"/>
                <a:ea typeface="+mn-ea"/>
                <a:cs typeface="+mn-cs"/>
              </a:rPr>
              <a:t>(Operationen)</a:t>
            </a:r>
            <a:endParaRPr lang="en-IE" sz="3400" dirty="0"/>
          </a:p>
        </p:txBody>
      </p:sp>
      <p:sp>
        <p:nvSpPr>
          <p:cNvPr id="13" name="Text Placeholder 12">
            <a:extLst>
              <a:ext uri="{FF2B5EF4-FFF2-40B4-BE49-F238E27FC236}">
                <a16:creationId xmlns:a16="http://schemas.microsoft.com/office/drawing/2014/main" id="{1E02D8EF-2554-F2A2-1D04-D1A9E874C89B}"/>
              </a:ext>
            </a:extLst>
          </p:cNvPr>
          <p:cNvSpPr>
            <a:spLocks noGrp="1"/>
          </p:cNvSpPr>
          <p:nvPr>
            <p:ph type="body" sz="quarter" idx="23"/>
          </p:nvPr>
        </p:nvSpPr>
        <p:spPr>
          <a:xfrm>
            <a:off x="3000375" y="1804428"/>
            <a:ext cx="6096000" cy="1910322"/>
          </a:xfrm>
        </p:spPr>
        <p:txBody>
          <a:bodyPr vert="horz" lIns="91440" tIns="45720" rIns="91440" bIns="45720" rtlCol="0">
            <a:normAutofit fontScale="70000" lnSpcReduction="20000"/>
          </a:bodyPr>
          <a:lstStyle/>
          <a:p>
            <a:pPr>
              <a:lnSpc>
                <a:spcPct val="120000"/>
              </a:lnSpc>
            </a:pPr>
            <a:r>
              <a:rPr lang="en-GB" dirty="0">
                <a:solidFill>
                  <a:schemeClr val="bg1"/>
                </a:solidFill>
              </a:rPr>
              <a:t>z. B. </a:t>
            </a:r>
            <a:r>
              <a:rPr lang="en-GB" dirty="0" err="1">
                <a:solidFill>
                  <a:schemeClr val="bg1"/>
                </a:solidFill>
              </a:rPr>
              <a:t>Onlinesuchdaten</a:t>
            </a:r>
            <a:r>
              <a:rPr lang="en-GB" dirty="0">
                <a:solidFill>
                  <a:schemeClr val="bg1"/>
                </a:solidFill>
              </a:rPr>
              <a:t>, Webseitenbesuche, Online-Buchungsdaten, Art der Buchung, gekaufte Erlebnisse und Attraktionen, wie viel ausgegeben wurde, wie viele Personen, wann die Buchung vorgenommen wurde, Paare vs. Gruppen vs. Familien, und für wann </a:t>
            </a:r>
            <a:r>
              <a:rPr lang="en-GB" dirty="0" err="1">
                <a:solidFill>
                  <a:schemeClr val="bg1"/>
                </a:solidFill>
              </a:rPr>
              <a:t>genau</a:t>
            </a:r>
            <a:r>
              <a:rPr lang="en-GB" dirty="0">
                <a:solidFill>
                  <a:schemeClr val="bg1"/>
                </a:solidFill>
              </a:rPr>
              <a:t>...</a:t>
            </a:r>
            <a:endParaRPr lang="en-IE" dirty="0">
              <a:solidFill>
                <a:schemeClr val="bg1"/>
              </a:solidFill>
            </a:endParaRPr>
          </a:p>
        </p:txBody>
      </p:sp>
      <p:sp>
        <p:nvSpPr>
          <p:cNvPr id="14" name="Text Placeholder 5">
            <a:extLst>
              <a:ext uri="{FF2B5EF4-FFF2-40B4-BE49-F238E27FC236}">
                <a16:creationId xmlns:a16="http://schemas.microsoft.com/office/drawing/2014/main" id="{BDF60824-42E9-F5DA-C08B-2736803B397F}"/>
              </a:ext>
            </a:extLst>
          </p:cNvPr>
          <p:cNvSpPr txBox="1">
            <a:spLocks/>
          </p:cNvSpPr>
          <p:nvPr/>
        </p:nvSpPr>
        <p:spPr>
          <a:xfrm>
            <a:off x="0" y="282051"/>
            <a:ext cx="12181236" cy="5822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3600" dirty="0">
                <a:solidFill>
                  <a:srgbClr val="79527B"/>
                </a:solidFill>
                <a:latin typeface="TT Norms"/>
              </a:rPr>
              <a:t>Quellen für regionale Tourismusdaten </a:t>
            </a:r>
          </a:p>
          <a:p>
            <a:pPr algn="ctr"/>
            <a:endParaRPr lang="en-IE" dirty="0"/>
          </a:p>
        </p:txBody>
      </p:sp>
    </p:spTree>
    <p:extLst>
      <p:ext uri="{BB962C8B-B14F-4D97-AF65-F5344CB8AC3E}">
        <p14:creationId xmlns:p14="http://schemas.microsoft.com/office/powerpoint/2010/main" val="1643270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95F6B-F32F-5A7E-100F-8E51F939B0E1}"/>
              </a:ext>
            </a:extLst>
          </p:cNvPr>
          <p:cNvSpPr>
            <a:spLocks noGrp="1"/>
          </p:cNvSpPr>
          <p:nvPr>
            <p:ph type="body" sz="quarter" idx="16"/>
          </p:nvPr>
        </p:nvSpPr>
        <p:spPr>
          <a:xfrm>
            <a:off x="0" y="133350"/>
            <a:ext cx="5957047" cy="1044381"/>
          </a:xfrm>
        </p:spPr>
        <p:txBody>
          <a:bodyPr>
            <a:normAutofit fontScale="62500" lnSpcReduction="20000"/>
          </a:bodyPr>
          <a:lstStyle/>
          <a:p>
            <a:pPr algn="ctr"/>
            <a:r>
              <a:rPr lang="en-IE" sz="3600" dirty="0">
                <a:solidFill>
                  <a:srgbClr val="086D6E"/>
                </a:solidFill>
                <a:latin typeface="TT Norms"/>
              </a:rPr>
              <a:t>Big Data prägt eine Krisenmanagement-Strategie</a:t>
            </a:r>
          </a:p>
          <a:p>
            <a:pPr algn="ctr"/>
            <a:r>
              <a:rPr lang="en-IE" sz="3600" dirty="0">
                <a:solidFill>
                  <a:srgbClr val="F27954"/>
                </a:solidFill>
                <a:latin typeface="TT Norms"/>
              </a:rPr>
              <a:t>Die wichtigsten Vorteile von Big Data für eine Region </a:t>
            </a:r>
          </a:p>
          <a:p>
            <a:pPr algn="ctr"/>
            <a:endParaRPr lang="en-IE" dirty="0">
              <a:solidFill>
                <a:srgbClr val="086D6E"/>
              </a:solidFill>
            </a:endParaRPr>
          </a:p>
        </p:txBody>
      </p:sp>
      <p:sp>
        <p:nvSpPr>
          <p:cNvPr id="5" name="Text Placeholder 4">
            <a:extLst>
              <a:ext uri="{FF2B5EF4-FFF2-40B4-BE49-F238E27FC236}">
                <a16:creationId xmlns:a16="http://schemas.microsoft.com/office/drawing/2014/main" id="{C7382328-2F1A-CE64-6729-856BEF2B2085}"/>
              </a:ext>
            </a:extLst>
          </p:cNvPr>
          <p:cNvSpPr>
            <a:spLocks noGrp="1"/>
          </p:cNvSpPr>
          <p:nvPr>
            <p:ph type="body" sz="quarter" idx="18"/>
          </p:nvPr>
        </p:nvSpPr>
        <p:spPr>
          <a:xfrm>
            <a:off x="104775" y="1177732"/>
            <a:ext cx="5772150" cy="5680268"/>
          </a:xfrm>
          <a:solidFill>
            <a:schemeClr val="bg1"/>
          </a:solidFill>
        </p:spPr>
        <p:txBody>
          <a:bodyPr>
            <a:normAutofit fontScale="92500" lnSpcReduction="20000"/>
          </a:bodyPr>
          <a:lstStyle/>
          <a:p>
            <a:pPr marL="0" indent="0" algn="l" rtl="0" fontAlgn="base">
              <a:lnSpc>
                <a:spcPct val="100000"/>
              </a:lnSpc>
              <a:spcBef>
                <a:spcPts val="1200"/>
              </a:spcBef>
              <a:buFont typeface="+mj-lt"/>
              <a:buNone/>
            </a:pPr>
            <a:r>
              <a:rPr lang="en-GB" sz="2400" b="1" kern="1200" dirty="0">
                <a:solidFill>
                  <a:srgbClr val="086D6E"/>
                </a:solidFill>
                <a:latin typeface="+mn-lt"/>
                <a:ea typeface="+mn-ea"/>
                <a:cs typeface="+mn-cs"/>
              </a:rPr>
              <a:t>Einnahmen-Management. </a:t>
            </a:r>
            <a:r>
              <a:rPr lang="en-GB" sz="1800" dirty="0" err="1">
                <a:solidFill>
                  <a:srgbClr val="4D4D4D"/>
                </a:solidFill>
              </a:rPr>
              <a:t>Optimiert</a:t>
            </a:r>
            <a:r>
              <a:rPr lang="en-GB" sz="1800" dirty="0">
                <a:solidFill>
                  <a:srgbClr val="4D4D4D"/>
                </a:solidFill>
              </a:rPr>
              <a:t> die Kosten genauer, </a:t>
            </a:r>
            <a:r>
              <a:rPr lang="en-GB" sz="1800" dirty="0" err="1">
                <a:solidFill>
                  <a:srgbClr val="4D4D4D"/>
                </a:solidFill>
              </a:rPr>
              <a:t>sagt</a:t>
            </a:r>
            <a:r>
              <a:rPr lang="en-GB" sz="1800" dirty="0">
                <a:solidFill>
                  <a:srgbClr val="4D4D4D"/>
                </a:solidFill>
              </a:rPr>
              <a:t> </a:t>
            </a:r>
            <a:r>
              <a:rPr lang="en-GB" sz="1800" dirty="0" err="1">
                <a:solidFill>
                  <a:srgbClr val="4D4D4D"/>
                </a:solidFill>
              </a:rPr>
              <a:t>Einnahmen</a:t>
            </a:r>
            <a:r>
              <a:rPr lang="en-GB" sz="1800" dirty="0">
                <a:solidFill>
                  <a:srgbClr val="4D4D4D"/>
                </a:solidFill>
              </a:rPr>
              <a:t> voraus und </a:t>
            </a:r>
            <a:r>
              <a:rPr lang="en-GB" sz="1800" dirty="0" err="1">
                <a:solidFill>
                  <a:srgbClr val="4D4D4D"/>
                </a:solidFill>
              </a:rPr>
              <a:t>bewertet</a:t>
            </a:r>
            <a:r>
              <a:rPr lang="en-GB" sz="1800" dirty="0">
                <a:solidFill>
                  <a:srgbClr val="4D4D4D"/>
                </a:solidFill>
              </a:rPr>
              <a:t> Trends und Verluste kurz- und langfristig. Daten ermöglichen es den Regionen, die Nachfrage zu prognostizieren, und Daten helfen bei der Ermittlung von Belegungsraten, Preisen, Buchungstrends, Aufenthaltsdauer und Ereignissen, die bei hohen oder niedrigen Buchungszahlen während einer Krise auftreten. (</a:t>
            </a:r>
            <a:r>
              <a:rPr lang="en-GB" sz="1800" dirty="0">
                <a:solidFill>
                  <a:srgbClr val="F27954"/>
                </a:solidFill>
                <a:latin typeface="TT Norms"/>
                <a:hlinkClick r:id="rId2">
                  <a:extLst>
                    <a:ext uri="{A12FA001-AC4F-418D-AE19-62706E023703}">
                      <ahyp:hlinkClr xmlns:ahyp="http://schemas.microsoft.com/office/drawing/2018/hyperlinkcolor" val="tx"/>
                    </a:ext>
                  </a:extLst>
                </a:hlinkClick>
              </a:rPr>
              <a:t>Mehr </a:t>
            </a:r>
            <a:r>
              <a:rPr lang="en-GB" sz="1800" dirty="0" err="1">
                <a:solidFill>
                  <a:srgbClr val="F27954"/>
                </a:solidFill>
                <a:latin typeface="TT Norms"/>
                <a:hlinkClick r:id="rId2">
                  <a:extLst>
                    <a:ext uri="{A12FA001-AC4F-418D-AE19-62706E023703}">
                      <ahyp:hlinkClr xmlns:ahyp="http://schemas.microsoft.com/office/drawing/2018/hyperlinkcolor" val="tx"/>
                    </a:ext>
                  </a:extLst>
                </a:hlinkClick>
              </a:rPr>
              <a:t>dazu</a:t>
            </a:r>
            <a:r>
              <a:rPr lang="en-GB" sz="1800" dirty="0">
                <a:solidFill>
                  <a:srgbClr val="4D4D4D"/>
                </a:solidFill>
              </a:rPr>
              <a:t>)</a:t>
            </a:r>
          </a:p>
          <a:p>
            <a:pPr marL="0" indent="0" algn="l" rtl="0" fontAlgn="base">
              <a:lnSpc>
                <a:spcPct val="100000"/>
              </a:lnSpc>
              <a:spcBef>
                <a:spcPts val="1200"/>
              </a:spcBef>
              <a:buFont typeface="+mj-lt"/>
              <a:buNone/>
            </a:pPr>
            <a:r>
              <a:rPr lang="en-GB" b="1" dirty="0">
                <a:solidFill>
                  <a:srgbClr val="086D6E"/>
                </a:solidFill>
              </a:rPr>
              <a:t>Das saisonale Management </a:t>
            </a:r>
            <a:r>
              <a:rPr lang="en-GB" sz="1800" dirty="0">
                <a:solidFill>
                  <a:srgbClr val="4D4D4D"/>
                </a:solidFill>
              </a:rPr>
              <a:t>bestimmt die Wirksamkeit einer Krisenmarketingstrategie und -kampagne während der Hochwassersaison und optimiert die langfristigen Prognosen. </a:t>
            </a:r>
            <a:r>
              <a:rPr lang="en-GB" sz="1800" dirty="0" err="1">
                <a:solidFill>
                  <a:srgbClr val="4D4D4D"/>
                </a:solidFill>
              </a:rPr>
              <a:t>Ermöglicht</a:t>
            </a:r>
            <a:r>
              <a:rPr lang="en-GB" sz="1800" dirty="0">
                <a:solidFill>
                  <a:srgbClr val="4D4D4D"/>
                </a:solidFill>
              </a:rPr>
              <a:t> </a:t>
            </a:r>
            <a:r>
              <a:rPr lang="en-GB" sz="1800" dirty="0" err="1">
                <a:solidFill>
                  <a:srgbClr val="4D4D4D"/>
                </a:solidFill>
              </a:rPr>
              <a:t>rechtzeitiges</a:t>
            </a:r>
            <a:r>
              <a:rPr lang="en-GB" sz="1800" dirty="0">
                <a:solidFill>
                  <a:srgbClr val="4D4D4D"/>
                </a:solidFill>
              </a:rPr>
              <a:t> </a:t>
            </a:r>
            <a:r>
              <a:rPr lang="en-GB" sz="1800" dirty="0" err="1">
                <a:solidFill>
                  <a:srgbClr val="4D4D4D"/>
                </a:solidFill>
              </a:rPr>
              <a:t>Handeln</a:t>
            </a:r>
            <a:r>
              <a:rPr lang="en-GB" sz="1800" dirty="0">
                <a:solidFill>
                  <a:srgbClr val="4D4D4D"/>
                </a:solidFill>
              </a:rPr>
              <a:t>, z. B. eine Tour verschieben oder ein neues Format anbieten. (</a:t>
            </a:r>
            <a:r>
              <a:rPr lang="en-GB" sz="1800" dirty="0">
                <a:solidFill>
                  <a:srgbClr val="F27954"/>
                </a:solidFill>
                <a:latin typeface="TT Norms"/>
                <a:hlinkClick r:id="rId3">
                  <a:extLst>
                    <a:ext uri="{A12FA001-AC4F-418D-AE19-62706E023703}">
                      <ahyp:hlinkClr xmlns:ahyp="http://schemas.microsoft.com/office/drawing/2018/hyperlinkcolor" val="tx"/>
                    </a:ext>
                  </a:extLst>
                </a:hlinkClick>
              </a:rPr>
              <a:t>Mehr </a:t>
            </a:r>
            <a:r>
              <a:rPr lang="en-GB" sz="1800" dirty="0" err="1">
                <a:solidFill>
                  <a:srgbClr val="F27954"/>
                </a:solidFill>
                <a:latin typeface="TT Norms"/>
                <a:hlinkClick r:id="rId3">
                  <a:extLst>
                    <a:ext uri="{A12FA001-AC4F-418D-AE19-62706E023703}">
                      <ahyp:hlinkClr xmlns:ahyp="http://schemas.microsoft.com/office/drawing/2018/hyperlinkcolor" val="tx"/>
                    </a:ext>
                  </a:extLst>
                </a:hlinkClick>
              </a:rPr>
              <a:t>dazu</a:t>
            </a:r>
            <a:r>
              <a:rPr lang="en-GB" sz="1800" dirty="0">
                <a:solidFill>
                  <a:srgbClr val="4D4D4D"/>
                </a:solidFill>
              </a:rPr>
              <a:t>)</a:t>
            </a:r>
          </a:p>
          <a:p>
            <a:pPr marL="0" indent="0" algn="l" rtl="0" fontAlgn="base">
              <a:lnSpc>
                <a:spcPct val="100000"/>
              </a:lnSpc>
              <a:spcBef>
                <a:spcPts val="1200"/>
              </a:spcBef>
              <a:buFont typeface="+mj-lt"/>
              <a:buNone/>
            </a:pPr>
            <a:r>
              <a:rPr lang="en-GB" b="1" dirty="0">
                <a:solidFill>
                  <a:srgbClr val="086D6E"/>
                </a:solidFill>
              </a:rPr>
              <a:t>Optimierung des Umsatzes. </a:t>
            </a:r>
            <a:r>
              <a:rPr lang="en-GB" sz="1800" dirty="0">
                <a:solidFill>
                  <a:srgbClr val="4D4D4D"/>
                </a:solidFill>
              </a:rPr>
              <a:t>Auf der Grundlage der bestehenden und künftigen Kundenzufriedenheit können die Regionen strategischer vorgehen und die Erwartungen steuern. Um einen Übertourismus während der Hochsaison zu vermeiden, kann eine Region ein </a:t>
            </a:r>
            <a:r>
              <a:rPr lang="en-GB" sz="1800" dirty="0">
                <a:solidFill>
                  <a:srgbClr val="086D6E"/>
                </a:solidFill>
              </a:rPr>
              <a:t>Preisfestsetzungsverfahren </a:t>
            </a:r>
            <a:r>
              <a:rPr lang="en-GB" sz="1800" dirty="0">
                <a:solidFill>
                  <a:srgbClr val="4D4D4D"/>
                </a:solidFill>
              </a:rPr>
              <a:t>einführen, z. B. die Anzahl der Attraktionen begrenzen, aber die Preise entsprechend der Nachfrage erhöhen, um sicherzustellen, </a:t>
            </a:r>
            <a:r>
              <a:rPr lang="en-GB" sz="1800" dirty="0" err="1">
                <a:solidFill>
                  <a:srgbClr val="4D4D4D"/>
                </a:solidFill>
              </a:rPr>
              <a:t>dass</a:t>
            </a:r>
            <a:r>
              <a:rPr lang="en-GB" sz="1800" dirty="0">
                <a:solidFill>
                  <a:srgbClr val="4D4D4D"/>
                </a:solidFill>
              </a:rPr>
              <a:t> </a:t>
            </a:r>
            <a:r>
              <a:rPr lang="en-GB" sz="1800" dirty="0" err="1">
                <a:solidFill>
                  <a:srgbClr val="4D4D4D"/>
                </a:solidFill>
              </a:rPr>
              <a:t>keine</a:t>
            </a:r>
            <a:r>
              <a:rPr lang="en-GB" sz="1800" dirty="0">
                <a:solidFill>
                  <a:srgbClr val="4D4D4D"/>
                </a:solidFill>
              </a:rPr>
              <a:t> </a:t>
            </a:r>
            <a:r>
              <a:rPr lang="en-GB" sz="1800" dirty="0" err="1">
                <a:solidFill>
                  <a:srgbClr val="4D4D4D"/>
                </a:solidFill>
              </a:rPr>
              <a:t>Verluste</a:t>
            </a:r>
            <a:r>
              <a:rPr lang="en-GB" sz="1800" dirty="0">
                <a:solidFill>
                  <a:srgbClr val="4D4D4D"/>
                </a:solidFill>
              </a:rPr>
              <a:t> </a:t>
            </a:r>
            <a:r>
              <a:rPr lang="en-GB" sz="1800" dirty="0" err="1">
                <a:solidFill>
                  <a:srgbClr val="4D4D4D"/>
                </a:solidFill>
              </a:rPr>
              <a:t>entstehen</a:t>
            </a:r>
            <a:r>
              <a:rPr lang="en-GB" sz="1800" dirty="0">
                <a:solidFill>
                  <a:srgbClr val="4D4D4D"/>
                </a:solidFill>
              </a:rPr>
              <a:t>. Sie können auch planen, angemessene Dienstleistungen und Personal zur Verfügung zu stellen, um durch zusätzliche Einnahmen die Zufriedenheit der Kunden zu erhöhen. </a:t>
            </a:r>
          </a:p>
          <a:p>
            <a:endParaRPr lang="en-IE" dirty="0"/>
          </a:p>
        </p:txBody>
      </p:sp>
      <p:pic>
        <p:nvPicPr>
          <p:cNvPr id="6" name="Picture Placeholder 7" descr="A couple palm trees on a beach&#10;&#10;Description automatically generated with medium confidence">
            <a:extLst>
              <a:ext uri="{FF2B5EF4-FFF2-40B4-BE49-F238E27FC236}">
                <a16:creationId xmlns:a16="http://schemas.microsoft.com/office/drawing/2014/main" id="{AD4A7093-EB05-6C0F-76FE-B670CBB79700}"/>
              </a:ext>
            </a:extLst>
          </p:cNvPr>
          <p:cNvPicPr>
            <a:picLocks noGrp="1" noChangeAspect="1"/>
          </p:cNvPicPr>
          <p:nvPr>
            <p:ph type="pic" sz="quarter" idx="19"/>
          </p:nvPr>
        </p:nvPicPr>
        <p:blipFill>
          <a:blip r:embed="rId4"/>
          <a:srcRect t="7799" b="7799"/>
          <a:stretch>
            <a:fillRect/>
          </a:stretch>
        </p:blipFill>
        <p:spPr>
          <a:xfrm>
            <a:off x="5956300" y="0"/>
            <a:ext cx="5395913" cy="6858000"/>
          </a:xfrm>
        </p:spPr>
      </p:pic>
    </p:spTree>
    <p:extLst>
      <p:ext uri="{BB962C8B-B14F-4D97-AF65-F5344CB8AC3E}">
        <p14:creationId xmlns:p14="http://schemas.microsoft.com/office/powerpoint/2010/main" val="1580932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95F6B-F32F-5A7E-100F-8E51F939B0E1}"/>
              </a:ext>
            </a:extLst>
          </p:cNvPr>
          <p:cNvSpPr>
            <a:spLocks noGrp="1"/>
          </p:cNvSpPr>
          <p:nvPr>
            <p:ph type="body" sz="quarter" idx="16"/>
          </p:nvPr>
        </p:nvSpPr>
        <p:spPr>
          <a:xfrm>
            <a:off x="213108" y="133350"/>
            <a:ext cx="5578091" cy="1044381"/>
          </a:xfrm>
        </p:spPr>
        <p:txBody>
          <a:bodyPr>
            <a:normAutofit fontScale="70000" lnSpcReduction="20000"/>
          </a:bodyPr>
          <a:lstStyle/>
          <a:p>
            <a:pPr algn="ctr"/>
            <a:r>
              <a:rPr lang="en-IE" sz="3600" dirty="0">
                <a:solidFill>
                  <a:srgbClr val="086D6E"/>
                </a:solidFill>
                <a:latin typeface="TT Norms"/>
              </a:rPr>
              <a:t>Big Data prägt eine Krisenmanagement-Strategie</a:t>
            </a:r>
          </a:p>
          <a:p>
            <a:pPr algn="ctr"/>
            <a:r>
              <a:rPr lang="en-IE" sz="3600" dirty="0">
                <a:solidFill>
                  <a:srgbClr val="F27954"/>
                </a:solidFill>
                <a:latin typeface="TT Norms"/>
              </a:rPr>
              <a:t>Die wichtigsten Vorteile von Big Data </a:t>
            </a:r>
          </a:p>
          <a:p>
            <a:pPr algn="ctr"/>
            <a:endParaRPr lang="en-IE" dirty="0">
              <a:solidFill>
                <a:srgbClr val="086D6E"/>
              </a:solidFill>
            </a:endParaRPr>
          </a:p>
        </p:txBody>
      </p:sp>
      <p:sp>
        <p:nvSpPr>
          <p:cNvPr id="5" name="Text Placeholder 4">
            <a:extLst>
              <a:ext uri="{FF2B5EF4-FFF2-40B4-BE49-F238E27FC236}">
                <a16:creationId xmlns:a16="http://schemas.microsoft.com/office/drawing/2014/main" id="{C7382328-2F1A-CE64-6729-856BEF2B2085}"/>
              </a:ext>
            </a:extLst>
          </p:cNvPr>
          <p:cNvSpPr>
            <a:spLocks noGrp="1"/>
          </p:cNvSpPr>
          <p:nvPr>
            <p:ph type="body" sz="quarter" idx="18"/>
          </p:nvPr>
        </p:nvSpPr>
        <p:spPr>
          <a:xfrm>
            <a:off x="213108" y="1177731"/>
            <a:ext cx="5578092" cy="5680269"/>
          </a:xfrm>
          <a:solidFill>
            <a:schemeClr val="bg1"/>
          </a:solidFill>
        </p:spPr>
        <p:txBody>
          <a:bodyPr>
            <a:normAutofit/>
          </a:bodyPr>
          <a:lstStyle/>
          <a:p>
            <a:pPr marL="0" indent="0" algn="l" rtl="0" fontAlgn="base">
              <a:lnSpc>
                <a:spcPct val="100000"/>
              </a:lnSpc>
              <a:spcBef>
                <a:spcPts val="0"/>
              </a:spcBef>
              <a:buFont typeface="+mj-lt"/>
              <a:buNone/>
            </a:pPr>
            <a:r>
              <a:rPr lang="en-GB" sz="2400" b="1" kern="1200" dirty="0">
                <a:solidFill>
                  <a:srgbClr val="086D6E"/>
                </a:solidFill>
                <a:latin typeface="+mn-lt"/>
                <a:ea typeface="+mn-ea"/>
                <a:cs typeface="+mn-cs"/>
              </a:rPr>
              <a:t>Verbesserung des Rufs. </a:t>
            </a:r>
            <a:r>
              <a:rPr lang="en-GB" sz="1800" dirty="0">
                <a:solidFill>
                  <a:srgbClr val="4D4D4D"/>
                </a:solidFill>
              </a:rPr>
              <a:t>Die Regionen können Tools sozialer Netzwerke nutzen, um Bewertungen und Reputation </a:t>
            </a:r>
            <a:r>
              <a:rPr lang="en-GB" sz="1800" dirty="0" err="1">
                <a:solidFill>
                  <a:srgbClr val="4D4D4D"/>
                </a:solidFill>
              </a:rPr>
              <a:t>zu</a:t>
            </a:r>
            <a:r>
              <a:rPr lang="en-GB" sz="1800" dirty="0">
                <a:solidFill>
                  <a:srgbClr val="4D4D4D"/>
                </a:solidFill>
              </a:rPr>
              <a:t> </a:t>
            </a:r>
            <a:r>
              <a:rPr lang="en-GB" sz="1800" dirty="0" err="1">
                <a:solidFill>
                  <a:srgbClr val="4D4D4D"/>
                </a:solidFill>
              </a:rPr>
              <a:t>verfolgen</a:t>
            </a:r>
            <a:r>
              <a:rPr lang="en-GB" sz="1800" dirty="0">
                <a:solidFill>
                  <a:srgbClr val="4D4D4D"/>
                </a:solidFill>
              </a:rPr>
              <a:t>. So können die Regionen beispielsweise mit einer Reputationsmanagement-Software nach Erwähnungen suchen, indem sie den Namen der Region in das Tool eingeben. Die Tools bewerten den Tonfall und die Worte, die in einer Bewertung verwendet werden, was einer Region helfen kann, die durchschnittliche Meinung über ein bestimmtes Thema einzuschätzen. (</a:t>
            </a:r>
            <a:r>
              <a:rPr lang="en-GB" sz="1800" dirty="0">
                <a:solidFill>
                  <a:srgbClr val="F27954"/>
                </a:solidFill>
                <a:hlinkClick r:id="rId2">
                  <a:extLst>
                    <a:ext uri="{A12FA001-AC4F-418D-AE19-62706E023703}">
                      <ahyp:hlinkClr xmlns:ahyp="http://schemas.microsoft.com/office/drawing/2018/hyperlinkcolor" val="tx"/>
                    </a:ext>
                  </a:extLst>
                </a:hlinkClick>
              </a:rPr>
              <a:t>Mehr </a:t>
            </a:r>
            <a:r>
              <a:rPr lang="en-GB" sz="1800" dirty="0" err="1">
                <a:solidFill>
                  <a:srgbClr val="F27954"/>
                </a:solidFill>
                <a:hlinkClick r:id="rId2">
                  <a:extLst>
                    <a:ext uri="{A12FA001-AC4F-418D-AE19-62706E023703}">
                      <ahyp:hlinkClr xmlns:ahyp="http://schemas.microsoft.com/office/drawing/2018/hyperlinkcolor" val="tx"/>
                    </a:ext>
                  </a:extLst>
                </a:hlinkClick>
              </a:rPr>
              <a:t>dazu</a:t>
            </a:r>
            <a:r>
              <a:rPr lang="en-GB" sz="1800" dirty="0">
                <a:solidFill>
                  <a:srgbClr val="4D4D4D"/>
                </a:solidFill>
              </a:rPr>
              <a:t>) (</a:t>
            </a:r>
            <a:r>
              <a:rPr lang="en-GB" sz="1800" dirty="0">
                <a:solidFill>
                  <a:srgbClr val="F27954"/>
                </a:solidFill>
                <a:hlinkClick r:id="rId3">
                  <a:extLst>
                    <a:ext uri="{A12FA001-AC4F-418D-AE19-62706E023703}">
                      <ahyp:hlinkClr xmlns:ahyp="http://schemas.microsoft.com/office/drawing/2018/hyperlinkcolor" val="tx"/>
                    </a:ext>
                  </a:extLst>
                </a:hlinkClick>
              </a:rPr>
              <a:t>Google Tools</a:t>
            </a:r>
            <a:r>
              <a:rPr lang="en-GB" sz="1800" dirty="0">
                <a:solidFill>
                  <a:srgbClr val="4D4D4D"/>
                </a:solidFill>
              </a:rPr>
              <a:t>) (</a:t>
            </a:r>
            <a:r>
              <a:rPr lang="en-GB" sz="1800" dirty="0">
                <a:solidFill>
                  <a:srgbClr val="F27954"/>
                </a:solidFill>
                <a:hlinkClick r:id="rId4">
                  <a:extLst>
                    <a:ext uri="{A12FA001-AC4F-418D-AE19-62706E023703}">
                      <ahyp:hlinkClr xmlns:ahyp="http://schemas.microsoft.com/office/drawing/2018/hyperlinkcolor" val="tx"/>
                    </a:ext>
                  </a:extLst>
                </a:hlinkClick>
              </a:rPr>
              <a:t>Google E-Mail-Benachrichtigungssystem ist kostenlos</a:t>
            </a:r>
            <a:r>
              <a:rPr lang="en-GB" sz="1800" dirty="0">
                <a:solidFill>
                  <a:srgbClr val="4D4D4D"/>
                </a:solidFill>
              </a:rPr>
              <a:t>)</a:t>
            </a:r>
          </a:p>
          <a:p>
            <a:pPr marL="0" indent="0" algn="l" rtl="0" fontAlgn="base">
              <a:lnSpc>
                <a:spcPct val="120000"/>
              </a:lnSpc>
              <a:spcBef>
                <a:spcPts val="0"/>
              </a:spcBef>
              <a:buFont typeface="+mj-lt"/>
              <a:buNone/>
            </a:pPr>
            <a:endParaRPr lang="en-GB" sz="1800" dirty="0">
              <a:solidFill>
                <a:srgbClr val="4D4D4D"/>
              </a:solidFill>
            </a:endParaRPr>
          </a:p>
          <a:p>
            <a:pPr marL="0" indent="0" algn="l" rtl="0" fontAlgn="base">
              <a:lnSpc>
                <a:spcPct val="100000"/>
              </a:lnSpc>
              <a:spcBef>
                <a:spcPts val="0"/>
              </a:spcBef>
              <a:buFont typeface="+mj-lt"/>
              <a:buNone/>
            </a:pPr>
            <a:r>
              <a:rPr lang="en-GB" b="1" dirty="0" err="1">
                <a:solidFill>
                  <a:srgbClr val="086D6E"/>
                </a:solidFill>
              </a:rPr>
              <a:t>Strategisches</a:t>
            </a:r>
            <a:r>
              <a:rPr lang="en-GB" b="1" dirty="0">
                <a:solidFill>
                  <a:srgbClr val="086D6E"/>
                </a:solidFill>
              </a:rPr>
              <a:t> Marketing. </a:t>
            </a:r>
            <a:r>
              <a:rPr lang="en-GB" sz="1800" dirty="0">
                <a:solidFill>
                  <a:srgbClr val="4D4D4D"/>
                </a:solidFill>
              </a:rPr>
              <a:t>Die Regionen können ihr Markenimage und die Auswirkungen von Krisen überwachen. Eine Region kann soziale Medien, Blogs und Online-Bewertungsplattformen nutzen, um Kunden zu beobachten und herauszufinden, was sie bewegt. Sie können Marketingkampagnen entwickeln, um Kunden </a:t>
            </a:r>
            <a:r>
              <a:rPr lang="en-GB" sz="1800" dirty="0" err="1">
                <a:solidFill>
                  <a:srgbClr val="4D4D4D"/>
                </a:solidFill>
              </a:rPr>
              <a:t>zu</a:t>
            </a:r>
            <a:r>
              <a:rPr lang="en-GB" sz="1800" dirty="0">
                <a:solidFill>
                  <a:srgbClr val="4D4D4D"/>
                </a:solidFill>
              </a:rPr>
              <a:t> </a:t>
            </a:r>
            <a:r>
              <a:rPr lang="en-GB" sz="1800" dirty="0" err="1">
                <a:solidFill>
                  <a:srgbClr val="4D4D4D"/>
                </a:solidFill>
              </a:rPr>
              <a:t>beeinflussen</a:t>
            </a:r>
            <a:r>
              <a:rPr lang="en-GB" sz="1800" dirty="0">
                <a:solidFill>
                  <a:srgbClr val="4D4D4D"/>
                </a:solidFill>
              </a:rPr>
              <a:t> und </a:t>
            </a:r>
            <a:r>
              <a:rPr lang="en-GB" sz="1800" dirty="0" err="1">
                <a:solidFill>
                  <a:srgbClr val="4D4D4D"/>
                </a:solidFill>
              </a:rPr>
              <a:t>zu</a:t>
            </a:r>
            <a:r>
              <a:rPr lang="en-GB" sz="1800" dirty="0">
                <a:solidFill>
                  <a:srgbClr val="4D4D4D"/>
                </a:solidFill>
              </a:rPr>
              <a:t> </a:t>
            </a:r>
            <a:r>
              <a:rPr lang="en-GB" sz="1800" dirty="0" err="1">
                <a:solidFill>
                  <a:srgbClr val="4D4D4D"/>
                </a:solidFill>
              </a:rPr>
              <a:t>informieren</a:t>
            </a:r>
            <a:r>
              <a:rPr lang="en-GB" sz="1800" dirty="0">
                <a:solidFill>
                  <a:srgbClr val="4D4D4D"/>
                </a:solidFill>
              </a:rPr>
              <a:t>. (</a:t>
            </a:r>
            <a:r>
              <a:rPr lang="en-GB" sz="1800" dirty="0">
                <a:solidFill>
                  <a:srgbClr val="F27954"/>
                </a:solidFill>
                <a:hlinkClick r:id="rId5">
                  <a:extLst>
                    <a:ext uri="{A12FA001-AC4F-418D-AE19-62706E023703}">
                      <ahyp:hlinkClr xmlns:ahyp="http://schemas.microsoft.com/office/drawing/2018/hyperlinkcolor" val="tx"/>
                    </a:ext>
                  </a:extLst>
                </a:hlinkClick>
              </a:rPr>
              <a:t>Mehr </a:t>
            </a:r>
            <a:r>
              <a:rPr lang="en-GB" sz="1800" dirty="0" err="1">
                <a:solidFill>
                  <a:srgbClr val="F27954"/>
                </a:solidFill>
                <a:hlinkClick r:id="rId5">
                  <a:extLst>
                    <a:ext uri="{A12FA001-AC4F-418D-AE19-62706E023703}">
                      <ahyp:hlinkClr xmlns:ahyp="http://schemas.microsoft.com/office/drawing/2018/hyperlinkcolor" val="tx"/>
                    </a:ext>
                  </a:extLst>
                </a:hlinkClick>
              </a:rPr>
              <a:t>dazu</a:t>
            </a:r>
            <a:r>
              <a:rPr lang="en-GB" sz="1800" dirty="0">
                <a:solidFill>
                  <a:srgbClr val="4D4D4D"/>
                </a:solidFill>
              </a:rPr>
              <a:t>)</a:t>
            </a:r>
          </a:p>
          <a:p>
            <a:pPr marL="0" indent="0" algn="l" rtl="0" fontAlgn="base">
              <a:lnSpc>
                <a:spcPct val="120000"/>
              </a:lnSpc>
              <a:spcBef>
                <a:spcPts val="0"/>
              </a:spcBef>
              <a:buFont typeface="+mj-lt"/>
              <a:buNone/>
            </a:pPr>
            <a:endParaRPr lang="en-GB" sz="1800" dirty="0">
              <a:solidFill>
                <a:srgbClr val="4D4D4D"/>
              </a:solidFill>
            </a:endParaRPr>
          </a:p>
          <a:p>
            <a:pPr>
              <a:lnSpc>
                <a:spcPct val="120000"/>
              </a:lnSpc>
              <a:spcBef>
                <a:spcPts val="0"/>
              </a:spcBef>
            </a:pPr>
            <a:endParaRPr lang="en-IE" dirty="0"/>
          </a:p>
        </p:txBody>
      </p:sp>
      <p:pic>
        <p:nvPicPr>
          <p:cNvPr id="6" name="Picture Placeholder 7" descr="A couple palm trees on a beach&#10;&#10;Description automatically generated with medium confidence">
            <a:extLst>
              <a:ext uri="{FF2B5EF4-FFF2-40B4-BE49-F238E27FC236}">
                <a16:creationId xmlns:a16="http://schemas.microsoft.com/office/drawing/2014/main" id="{9BE9A053-C6C9-035F-9BEE-EA9072EC24B9}"/>
              </a:ext>
            </a:extLst>
          </p:cNvPr>
          <p:cNvPicPr>
            <a:picLocks noGrp="1" noChangeAspect="1"/>
          </p:cNvPicPr>
          <p:nvPr>
            <p:ph type="pic" sz="quarter" idx="19"/>
          </p:nvPr>
        </p:nvPicPr>
        <p:blipFill>
          <a:blip r:embed="rId6"/>
          <a:srcRect t="7799" b="7799"/>
          <a:stretch>
            <a:fillRect/>
          </a:stretch>
        </p:blipFill>
        <p:spPr>
          <a:xfrm>
            <a:off x="5956300" y="0"/>
            <a:ext cx="5395913" cy="6858000"/>
          </a:xfrm>
        </p:spPr>
      </p:pic>
    </p:spTree>
    <p:extLst>
      <p:ext uri="{BB962C8B-B14F-4D97-AF65-F5344CB8AC3E}">
        <p14:creationId xmlns:p14="http://schemas.microsoft.com/office/powerpoint/2010/main" val="232321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94448"/>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1034295"/>
            <a:ext cx="5395869" cy="5420294"/>
          </a:xfrm>
        </p:spPr>
        <p:txBody>
          <a:bodyPr>
            <a:normAutofit lnSpcReduction="10000"/>
          </a:bodyPr>
          <a:lstStyle/>
          <a:p>
            <a:pPr marL="342900" indent="-342900">
              <a:lnSpc>
                <a:spcPct val="100000"/>
              </a:lnSpc>
              <a:spcBef>
                <a:spcPts val="600"/>
              </a:spcBef>
              <a:buFont typeface="Wingdings" panose="05000000000000000000" pitchFamily="2" charset="2"/>
              <a:buChar char="v"/>
            </a:pPr>
            <a:r>
              <a:rPr lang="en-IE" b="1" dirty="0">
                <a:solidFill>
                  <a:srgbClr val="3AA091"/>
                </a:solidFill>
              </a:rPr>
              <a:t>Erfahren Sie</a:t>
            </a:r>
            <a:r>
              <a:rPr lang="en-IE" dirty="0">
                <a:solidFill>
                  <a:srgbClr val="4D4D4D"/>
                </a:solidFill>
              </a:rPr>
              <a:t>, wie eine Region langfristig für potenzielle Krisen oder Gefahren </a:t>
            </a:r>
            <a:r>
              <a:rPr lang="en-IE" dirty="0" err="1">
                <a:solidFill>
                  <a:srgbClr val="4D4D4D"/>
                </a:solidFill>
              </a:rPr>
              <a:t>planen</a:t>
            </a:r>
            <a:r>
              <a:rPr lang="en-IE" dirty="0">
                <a:solidFill>
                  <a:srgbClr val="4D4D4D"/>
                </a:solidFill>
              </a:rPr>
              <a:t> </a:t>
            </a:r>
            <a:r>
              <a:rPr lang="en-IE" dirty="0" err="1">
                <a:solidFill>
                  <a:srgbClr val="4D4D4D"/>
                </a:solidFill>
              </a:rPr>
              <a:t>kann</a:t>
            </a:r>
            <a:endParaRPr lang="en-IE" dirty="0">
              <a:solidFill>
                <a:srgbClr val="4D4D4D"/>
              </a:solidFill>
            </a:endParaRPr>
          </a:p>
          <a:p>
            <a:pPr marL="342900" indent="-342900">
              <a:lnSpc>
                <a:spcPct val="100000"/>
              </a:lnSpc>
              <a:spcBef>
                <a:spcPts val="600"/>
              </a:spcBef>
              <a:buFont typeface="Wingdings" panose="05000000000000000000" pitchFamily="2" charset="2"/>
              <a:buChar char="v"/>
            </a:pPr>
            <a:r>
              <a:rPr lang="en-IE" b="1" dirty="0">
                <a:solidFill>
                  <a:srgbClr val="F27954"/>
                </a:solidFill>
              </a:rPr>
              <a:t>Verstehen Sie</a:t>
            </a:r>
            <a:r>
              <a:rPr lang="en-IE" dirty="0">
                <a:solidFill>
                  <a:srgbClr val="4D4D4D"/>
                </a:solidFill>
              </a:rPr>
              <a:t>,</a:t>
            </a:r>
            <a:r>
              <a:rPr lang="en-IE" b="1" dirty="0">
                <a:solidFill>
                  <a:srgbClr val="F27954"/>
                </a:solidFill>
              </a:rPr>
              <a:t> </a:t>
            </a:r>
            <a:r>
              <a:rPr lang="en-IE" dirty="0" err="1">
                <a:solidFill>
                  <a:srgbClr val="4D4D4D"/>
                </a:solidFill>
              </a:rPr>
              <a:t>wie</a:t>
            </a:r>
            <a:r>
              <a:rPr lang="en-IE" dirty="0">
                <a:solidFill>
                  <a:srgbClr val="4D4D4D"/>
                </a:solidFill>
              </a:rPr>
              <a:t> die KMS als Rahmen zur Unterstützung des Krisenmanagement-Reaktionsplans dient. </a:t>
            </a:r>
          </a:p>
          <a:p>
            <a:pPr marL="342900" indent="-342900">
              <a:lnSpc>
                <a:spcPct val="100000"/>
              </a:lnSpc>
              <a:spcBef>
                <a:spcPts val="600"/>
              </a:spcBef>
              <a:buFont typeface="Wingdings" panose="05000000000000000000" pitchFamily="2" charset="2"/>
              <a:buChar char="v"/>
            </a:pPr>
            <a:r>
              <a:rPr lang="en-IE" b="1" dirty="0" err="1">
                <a:solidFill>
                  <a:srgbClr val="916395"/>
                </a:solidFill>
              </a:rPr>
              <a:t>Erfahren</a:t>
            </a:r>
            <a:r>
              <a:rPr lang="en-IE" b="1" dirty="0">
                <a:solidFill>
                  <a:srgbClr val="916395"/>
                </a:solidFill>
              </a:rPr>
              <a:t> Sie</a:t>
            </a:r>
            <a:r>
              <a:rPr lang="en-IE" dirty="0">
                <a:solidFill>
                  <a:srgbClr val="4D4D4D"/>
                </a:solidFill>
              </a:rPr>
              <a:t>, </a:t>
            </a:r>
            <a:r>
              <a:rPr lang="en-IE" dirty="0" err="1">
                <a:solidFill>
                  <a:srgbClr val="4D4D4D"/>
                </a:solidFill>
              </a:rPr>
              <a:t>welche</a:t>
            </a:r>
            <a:r>
              <a:rPr lang="en-IE" dirty="0">
                <a:solidFill>
                  <a:srgbClr val="4D4D4D"/>
                </a:solidFill>
              </a:rPr>
              <a:t> </a:t>
            </a:r>
            <a:r>
              <a:rPr lang="en-IE" dirty="0" err="1">
                <a:solidFill>
                  <a:srgbClr val="4D4D4D"/>
                </a:solidFill>
              </a:rPr>
              <a:t>zentrale</a:t>
            </a:r>
            <a:r>
              <a:rPr lang="en-IE" dirty="0">
                <a:solidFill>
                  <a:srgbClr val="4D4D4D"/>
                </a:solidFill>
              </a:rPr>
              <a:t> </a:t>
            </a:r>
            <a:r>
              <a:rPr lang="en-IE" dirty="0" err="1">
                <a:solidFill>
                  <a:srgbClr val="4D4D4D"/>
                </a:solidFill>
              </a:rPr>
              <a:t>Bedeutung</a:t>
            </a:r>
            <a:r>
              <a:rPr lang="en-IE" dirty="0">
                <a:solidFill>
                  <a:srgbClr val="4D4D4D"/>
                </a:solidFill>
              </a:rPr>
              <a:t> </a:t>
            </a:r>
            <a:r>
              <a:rPr lang="en-IE" dirty="0" err="1">
                <a:solidFill>
                  <a:srgbClr val="4D4D4D"/>
                </a:solidFill>
              </a:rPr>
              <a:t>Entscheidungsträger</a:t>
            </a:r>
            <a:r>
              <a:rPr lang="en-IE" dirty="0">
                <a:solidFill>
                  <a:srgbClr val="4D4D4D"/>
                </a:solidFill>
              </a:rPr>
              <a:t> (</a:t>
            </a:r>
            <a:r>
              <a:rPr lang="en-IE" dirty="0" err="1">
                <a:solidFill>
                  <a:srgbClr val="4D4D4D"/>
                </a:solidFill>
              </a:rPr>
              <a:t>Krisenlenkungsgruppe</a:t>
            </a:r>
            <a:r>
              <a:rPr lang="en-IE" dirty="0">
                <a:solidFill>
                  <a:srgbClr val="4D4D4D"/>
                </a:solidFill>
              </a:rPr>
              <a:t>) für die KMS </a:t>
            </a:r>
            <a:r>
              <a:rPr lang="en-IE" dirty="0" err="1">
                <a:solidFill>
                  <a:srgbClr val="4D4D4D"/>
                </a:solidFill>
              </a:rPr>
              <a:t>haben</a:t>
            </a:r>
            <a:endParaRPr lang="en-IE" dirty="0">
              <a:solidFill>
                <a:srgbClr val="4D4D4D"/>
              </a:solidFill>
            </a:endParaRPr>
          </a:p>
          <a:p>
            <a:pPr marL="342900" indent="-342900">
              <a:lnSpc>
                <a:spcPct val="100000"/>
              </a:lnSpc>
              <a:spcBef>
                <a:spcPts val="600"/>
              </a:spcBef>
              <a:buFont typeface="Wingdings" panose="05000000000000000000" pitchFamily="2" charset="2"/>
              <a:buChar char="v"/>
            </a:pPr>
            <a:r>
              <a:rPr lang="en-IE" b="1" dirty="0">
                <a:solidFill>
                  <a:srgbClr val="002060"/>
                </a:solidFill>
              </a:rPr>
              <a:t>Machen Sie sich bewusst</a:t>
            </a:r>
            <a:r>
              <a:rPr lang="en-IE" dirty="0">
                <a:solidFill>
                  <a:srgbClr val="4D4D4D"/>
                </a:solidFill>
              </a:rPr>
              <a:t>, </a:t>
            </a:r>
            <a:r>
              <a:rPr lang="en-IE" dirty="0" err="1">
                <a:solidFill>
                  <a:srgbClr val="4D4D4D"/>
                </a:solidFill>
              </a:rPr>
              <a:t>inwieweit</a:t>
            </a:r>
            <a:r>
              <a:rPr lang="en-IE" dirty="0">
                <a:solidFill>
                  <a:srgbClr val="4D4D4D"/>
                </a:solidFill>
              </a:rPr>
              <a:t> </a:t>
            </a:r>
            <a:r>
              <a:rPr lang="en-IE" dirty="0" err="1">
                <a:solidFill>
                  <a:srgbClr val="4D4D4D"/>
                </a:solidFill>
              </a:rPr>
              <a:t>eine</a:t>
            </a:r>
            <a:r>
              <a:rPr lang="en-IE" dirty="0">
                <a:solidFill>
                  <a:srgbClr val="4D4D4D"/>
                </a:solidFill>
              </a:rPr>
              <a:t> KMS </a:t>
            </a:r>
            <a:r>
              <a:rPr lang="en-IE" dirty="0" err="1">
                <a:solidFill>
                  <a:srgbClr val="4D4D4D"/>
                </a:solidFill>
              </a:rPr>
              <a:t>zur</a:t>
            </a:r>
            <a:r>
              <a:rPr lang="en-IE" dirty="0">
                <a:solidFill>
                  <a:srgbClr val="4D4D4D"/>
                </a:solidFill>
              </a:rPr>
              <a:t> </a:t>
            </a:r>
            <a:r>
              <a:rPr lang="en-IE" dirty="0" err="1">
                <a:solidFill>
                  <a:srgbClr val="4D4D4D"/>
                </a:solidFill>
              </a:rPr>
              <a:t>Entwicklung</a:t>
            </a:r>
            <a:r>
              <a:rPr lang="en-IE" dirty="0">
                <a:solidFill>
                  <a:srgbClr val="4D4D4D"/>
                </a:solidFill>
              </a:rPr>
              <a:t> des KMP (</a:t>
            </a:r>
            <a:r>
              <a:rPr lang="en-IE" dirty="0" err="1">
                <a:solidFill>
                  <a:srgbClr val="4D4D4D"/>
                </a:solidFill>
              </a:rPr>
              <a:t>Krisenmanagement-Reaktionsplan</a:t>
            </a:r>
            <a:r>
              <a:rPr lang="en-IE" dirty="0">
                <a:solidFill>
                  <a:srgbClr val="4D4D4D"/>
                </a:solidFill>
              </a:rPr>
              <a:t>) führen werden</a:t>
            </a:r>
          </a:p>
          <a:p>
            <a:pPr marL="342900" indent="-342900">
              <a:lnSpc>
                <a:spcPct val="100000"/>
              </a:lnSpc>
              <a:spcBef>
                <a:spcPts val="600"/>
              </a:spcBef>
              <a:buFont typeface="Wingdings" panose="05000000000000000000" pitchFamily="2" charset="2"/>
              <a:buChar char="v"/>
            </a:pPr>
            <a:endParaRPr lang="en-IE" dirty="0"/>
          </a:p>
        </p:txBody>
      </p:sp>
      <p:sp>
        <p:nvSpPr>
          <p:cNvPr id="3" name="Bildplatzhalter 2">
            <a:extLst>
              <a:ext uri="{FF2B5EF4-FFF2-40B4-BE49-F238E27FC236}">
                <a16:creationId xmlns:a16="http://schemas.microsoft.com/office/drawing/2014/main" id="{B54862E7-3168-B8D2-D192-20971ACEF686}"/>
              </a:ext>
            </a:extLst>
          </p:cNvPr>
          <p:cNvSpPr>
            <a:spLocks noGrp="1"/>
          </p:cNvSpPr>
          <p:nvPr>
            <p:ph type="pic" sz="quarter" idx="19"/>
          </p:nvPr>
        </p:nvSpPr>
        <p:spPr/>
      </p:sp>
      <p:pic>
        <p:nvPicPr>
          <p:cNvPr id="2" name="Picture Placeholder 4" descr="A picture containing person, indoor&#10;&#10;Description automatically generated">
            <a:extLst>
              <a:ext uri="{FF2B5EF4-FFF2-40B4-BE49-F238E27FC236}">
                <a16:creationId xmlns:a16="http://schemas.microsoft.com/office/drawing/2014/main" id="{24513A76-7EEB-5071-FB16-7D2E6C4B7714}"/>
              </a:ext>
            </a:extLst>
          </p:cNvPr>
          <p:cNvPicPr>
            <a:picLocks noChangeAspect="1"/>
          </p:cNvPicPr>
          <p:nvPr/>
        </p:nvPicPr>
        <p:blipFill>
          <a:blip r:embed="rId2"/>
          <a:srcRect t="7573" b="7573"/>
          <a:stretch>
            <a:fillRect/>
          </a:stretch>
        </p:blipFill>
        <p:spPr>
          <a:xfrm>
            <a:off x="6109447" y="152400"/>
            <a:ext cx="5395869" cy="6858001"/>
          </a:xfrm>
          <a:prstGeom prst="rect">
            <a:avLst/>
          </a:prstGeo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4882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543175"/>
            <a:ext cx="12192000" cy="3295650"/>
          </a:xfrm>
          <a:prstGeom prst="rect">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05175" y="2651881"/>
            <a:ext cx="6050801" cy="3415401"/>
          </a:xfrm>
        </p:spPr>
        <p:txBody>
          <a:bodyPr>
            <a:normAutofit fontScale="25000" lnSpcReduction="20000"/>
          </a:bodyPr>
          <a:lstStyle/>
          <a:p>
            <a:pPr>
              <a:lnSpc>
                <a:spcPct val="120000"/>
              </a:lnSpc>
              <a:spcBef>
                <a:spcPts val="0"/>
              </a:spcBef>
            </a:pPr>
            <a:r>
              <a:rPr lang="de-DE" sz="17600" b="1" dirty="0"/>
              <a:t>Gut gemacht!</a:t>
            </a:r>
          </a:p>
          <a:p>
            <a:pPr>
              <a:lnSpc>
                <a:spcPct val="120000"/>
              </a:lnSpc>
              <a:spcBef>
                <a:spcPts val="0"/>
              </a:spcBef>
            </a:pPr>
            <a:endParaRPr lang="de-DE" sz="11000" b="1" dirty="0"/>
          </a:p>
          <a:p>
            <a:pPr>
              <a:lnSpc>
                <a:spcPct val="120000"/>
              </a:lnSpc>
              <a:spcBef>
                <a:spcPts val="0"/>
              </a:spcBef>
            </a:pPr>
            <a:r>
              <a:rPr lang="de-DE" sz="12000" dirty="0"/>
              <a:t>Sie haben das vierte Modul abgeschlossen.</a:t>
            </a:r>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29" y="9430"/>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GB" sz="110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78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949F2F-3F82-C22A-388E-B506202C72C2}"/>
              </a:ext>
            </a:extLst>
          </p:cNvPr>
          <p:cNvSpPr>
            <a:spLocks noGrp="1"/>
          </p:cNvSpPr>
          <p:nvPr>
            <p:ph type="body" sz="quarter" idx="16"/>
          </p:nvPr>
        </p:nvSpPr>
        <p:spPr>
          <a:xfrm>
            <a:off x="6434356" y="1367406"/>
            <a:ext cx="5880682" cy="855677"/>
          </a:xfrm>
        </p:spPr>
        <p:txBody>
          <a:bodyPr>
            <a:noAutofit/>
          </a:bodyPr>
          <a:lstStyle/>
          <a:p>
            <a:pPr>
              <a:lnSpc>
                <a:spcPct val="100000"/>
              </a:lnSpc>
              <a:spcBef>
                <a:spcPts val="0"/>
              </a:spcBef>
            </a:pPr>
            <a:r>
              <a:rPr lang="en-IE" sz="3200" dirty="0"/>
              <a:t>1.  Einführung in die </a:t>
            </a:r>
          </a:p>
          <a:p>
            <a:pPr>
              <a:lnSpc>
                <a:spcPct val="100000"/>
              </a:lnSpc>
              <a:spcBef>
                <a:spcPts val="0"/>
              </a:spcBef>
            </a:pPr>
            <a:r>
              <a:rPr lang="en-IE" sz="3200" dirty="0" err="1"/>
              <a:t>regionale</a:t>
            </a:r>
            <a:r>
              <a:rPr lang="en-IE" sz="3200" dirty="0"/>
              <a:t> </a:t>
            </a:r>
            <a:r>
              <a:rPr lang="en-IE" sz="3200" dirty="0" err="1"/>
              <a:t>Krisenmanagement-strategie</a:t>
            </a:r>
            <a:r>
              <a:rPr lang="en-IE" sz="3200" dirty="0"/>
              <a:t> für den Tourismus</a:t>
            </a:r>
          </a:p>
        </p:txBody>
      </p:sp>
      <p:pic>
        <p:nvPicPr>
          <p:cNvPr id="2" name="Picture Placeholder 4" descr="A picture containing bedclothes&#10;&#10;Description automatically generated">
            <a:extLst>
              <a:ext uri="{FF2B5EF4-FFF2-40B4-BE49-F238E27FC236}">
                <a16:creationId xmlns:a16="http://schemas.microsoft.com/office/drawing/2014/main" id="{85B0D474-4DD6-669A-CBAC-9DF47507D5FC}"/>
              </a:ext>
            </a:extLst>
          </p:cNvPr>
          <p:cNvPicPr>
            <a:picLocks noGrp="1" noChangeAspect="1"/>
          </p:cNvPicPr>
          <p:nvPr>
            <p:ph type="pic" sz="quarter" idx="10"/>
          </p:nvPr>
        </p:nvPicPr>
        <p:blipFill>
          <a:blip r:embed="rId2"/>
          <a:srcRect t="13022" b="13022"/>
          <a:stretch>
            <a:fillRect/>
          </a:stretch>
        </p:blipFill>
        <p:spPr>
          <a:xfrm>
            <a:off x="241300" y="228600"/>
            <a:ext cx="11696700" cy="5764213"/>
          </a:xfrm>
        </p:spPr>
      </p:pic>
    </p:spTree>
    <p:extLst>
      <p:ext uri="{BB962C8B-B14F-4D97-AF65-F5344CB8AC3E}">
        <p14:creationId xmlns:p14="http://schemas.microsoft.com/office/powerpoint/2010/main" val="225277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0" descr="A group of people standing outside a building&#10;&#10;Description automatically generated with medium confidence">
            <a:extLst>
              <a:ext uri="{FF2B5EF4-FFF2-40B4-BE49-F238E27FC236}">
                <a16:creationId xmlns:a16="http://schemas.microsoft.com/office/drawing/2014/main" id="{DE578CF7-8264-0600-A0DF-736F3CE9464D}"/>
              </a:ext>
            </a:extLst>
          </p:cNvPr>
          <p:cNvPicPr>
            <a:picLocks noGrp="1" noChangeAspect="1"/>
          </p:cNvPicPr>
          <p:nvPr>
            <p:ph type="pic" sz="quarter" idx="10"/>
          </p:nvPr>
        </p:nvPicPr>
        <p:blipFill>
          <a:blip r:embed="rId2"/>
          <a:srcRect t="13058" b="13058"/>
          <a:stretch>
            <a:fillRect/>
          </a:stretch>
        </p:blipFill>
        <p:spPr>
          <a:xfrm>
            <a:off x="413905" y="312575"/>
            <a:ext cx="11696700" cy="5764213"/>
          </a:xfrm>
        </p:spPr>
      </p:pic>
      <p:sp>
        <p:nvSpPr>
          <p:cNvPr id="6" name="Textfeld 5">
            <a:extLst>
              <a:ext uri="{FF2B5EF4-FFF2-40B4-BE49-F238E27FC236}">
                <a16:creationId xmlns:a16="http://schemas.microsoft.com/office/drawing/2014/main" id="{82D4B343-C5F8-F1B1-0FF4-DAAF5533FC40}"/>
              </a:ext>
            </a:extLst>
          </p:cNvPr>
          <p:cNvSpPr txBox="1"/>
          <p:nvPr/>
        </p:nvSpPr>
        <p:spPr>
          <a:xfrm>
            <a:off x="6345380" y="993648"/>
            <a:ext cx="5832000" cy="3847207"/>
          </a:xfrm>
          <a:prstGeom prst="rect">
            <a:avLst/>
          </a:prstGeom>
          <a:solidFill>
            <a:srgbClr val="3AA091"/>
          </a:solidFill>
        </p:spPr>
        <p:txBody>
          <a:bodyPr wrap="square" rtlCol="0">
            <a:spAutoFit/>
          </a:bodyPr>
          <a:lstStyle/>
          <a:p>
            <a:r>
              <a:rPr lang="en-IE" sz="2800" b="1" dirty="0">
                <a:solidFill>
                  <a:schemeClr val="bg1"/>
                </a:solidFill>
              </a:rPr>
              <a:t>Wie </a:t>
            </a:r>
            <a:r>
              <a:rPr lang="de-DE" sz="2800" b="1" dirty="0">
                <a:solidFill>
                  <a:schemeClr val="bg1"/>
                </a:solidFill>
              </a:rPr>
              <a:t>Krisenmanagement</a:t>
            </a:r>
            <a:r>
              <a:rPr lang="en-IE" sz="2800" b="1" dirty="0">
                <a:solidFill>
                  <a:schemeClr val="bg1"/>
                </a:solidFill>
              </a:rPr>
              <a:t> </a:t>
            </a:r>
            <a:r>
              <a:rPr lang="de-DE" sz="2800" b="1" dirty="0">
                <a:solidFill>
                  <a:schemeClr val="bg1"/>
                </a:solidFill>
              </a:rPr>
              <a:t>funktioniert</a:t>
            </a:r>
            <a:endParaRPr lang="de-DE" sz="2800" b="0" i="0" dirty="0">
              <a:solidFill>
                <a:schemeClr val="bg1"/>
              </a:solidFill>
              <a:effectLst/>
            </a:endParaRPr>
          </a:p>
          <a:p>
            <a:r>
              <a:rPr lang="de-DE" sz="2400" b="0" i="0" dirty="0">
                <a:solidFill>
                  <a:schemeClr val="bg1"/>
                </a:solidFill>
                <a:effectLst/>
              </a:rPr>
              <a:t>Eine Krise verläuft nie genau so wie erwartet, aber mit Hilfe des Krisenmanagement- und    -</a:t>
            </a:r>
            <a:r>
              <a:rPr lang="de-DE" sz="2400" b="0" i="0" dirty="0" err="1">
                <a:solidFill>
                  <a:schemeClr val="bg1"/>
                </a:solidFill>
                <a:effectLst/>
              </a:rPr>
              <a:t>planungsprozesses</a:t>
            </a:r>
            <a:r>
              <a:rPr lang="de-DE" sz="2400" b="0" i="0" dirty="0">
                <a:solidFill>
                  <a:schemeClr val="bg1"/>
                </a:solidFill>
                <a:effectLst/>
              </a:rPr>
              <a:t> kann eine Region Fähigkeiten zur Krisenbewältigung und eine Mentalität der Bereitschaft zur Schadensbegrenzung entwickeln. Infolgedessen können die Regionen und Unternehmen mit jeder Krise, die eintritt, effektiver umgehen.</a:t>
            </a:r>
            <a:endParaRPr lang="en-GB" sz="1800" b="0" i="0" dirty="0">
              <a:solidFill>
                <a:schemeClr val="bg1"/>
              </a:solidFill>
              <a:effectLst/>
            </a:endParaRPr>
          </a:p>
        </p:txBody>
      </p:sp>
    </p:spTree>
    <p:extLst>
      <p:ext uri="{BB962C8B-B14F-4D97-AF65-F5344CB8AC3E}">
        <p14:creationId xmlns:p14="http://schemas.microsoft.com/office/powerpoint/2010/main" val="130841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162AA5-2EB8-16AE-89E7-C98B6808CFE1}"/>
              </a:ext>
            </a:extLst>
          </p:cNvPr>
          <p:cNvSpPr>
            <a:spLocks noGrp="1"/>
          </p:cNvSpPr>
          <p:nvPr>
            <p:ph type="body" sz="quarter" idx="18"/>
          </p:nvPr>
        </p:nvSpPr>
        <p:spPr>
          <a:xfrm>
            <a:off x="734714" y="1001076"/>
            <a:ext cx="10722572" cy="5175606"/>
          </a:xfrm>
        </p:spPr>
        <p:txBody>
          <a:bodyPr>
            <a:normAutofit fontScale="85000" lnSpcReduction="20000"/>
          </a:bodyPr>
          <a:lstStyle/>
          <a:p>
            <a:pPr marL="0" indent="0">
              <a:lnSpc>
                <a:spcPct val="100000"/>
              </a:lnSpc>
              <a:spcBef>
                <a:spcPts val="0"/>
              </a:spcBef>
            </a:pPr>
            <a:r>
              <a:rPr lang="en-GB" dirty="0" err="1"/>
              <a:t>Ziel</a:t>
            </a:r>
            <a:r>
              <a:rPr lang="en-GB" dirty="0"/>
              <a:t> </a:t>
            </a:r>
            <a:r>
              <a:rPr lang="en-GB" dirty="0" err="1"/>
              <a:t>dieser</a:t>
            </a:r>
            <a:r>
              <a:rPr lang="en-GB" dirty="0"/>
              <a:t> KMS ist es, den europäischen Tourismusregionen einen wirksamen langfristigen Krisenmanagementplan an die Hand zu geben, der im Falle einer tourismusbedingten Krise zum Einsatz kommen kann. Er konzentriert sich auf die drei Hauptphasen des Krisenmanagements: Planung, Durchführung und Wiederherstellung. Er befasst sich mit jeder der allgemeinen Krisenprioritäten, um eine Region unter unsicheren Bedingungen zu unterstützen. Er unterstützt zwangsläufig den Krisenmanagement-(Reaktions-)Plan und ist auf diesen abgestimmt. Er </a:t>
            </a:r>
            <a:r>
              <a:rPr lang="en-GB" dirty="0" err="1"/>
              <a:t>zielt</a:t>
            </a:r>
            <a:r>
              <a:rPr lang="en-GB" dirty="0"/>
              <a:t> auf </a:t>
            </a:r>
            <a:r>
              <a:rPr lang="en-GB" dirty="0" err="1"/>
              <a:t>folgendes</a:t>
            </a:r>
            <a:r>
              <a:rPr lang="en-GB" dirty="0"/>
              <a:t> ab: </a:t>
            </a:r>
          </a:p>
          <a:p>
            <a:pPr marL="0" indent="0">
              <a:lnSpc>
                <a:spcPct val="100000"/>
              </a:lnSpc>
              <a:spcBef>
                <a:spcPts val="0"/>
              </a:spcBef>
            </a:pPr>
            <a:endParaRPr lang="en-GB" dirty="0"/>
          </a:p>
          <a:p>
            <a:pPr marL="342900" indent="-342900">
              <a:lnSpc>
                <a:spcPct val="100000"/>
              </a:lnSpc>
              <a:spcBef>
                <a:spcPts val="0"/>
              </a:spcBef>
              <a:buFont typeface="Wingdings" panose="05000000000000000000" pitchFamily="2" charset="2"/>
              <a:buChar char="v"/>
            </a:pPr>
            <a:r>
              <a:rPr lang="en-GB" dirty="0"/>
              <a:t>Ausarbeitung eines Rahmens für die Entwicklung des Krisenmanagementplans, damit das </a:t>
            </a:r>
            <a:r>
              <a:rPr lang="en-GB" dirty="0" err="1"/>
              <a:t>Krisenmanagementzentrum</a:t>
            </a:r>
            <a:r>
              <a:rPr lang="en-GB" dirty="0"/>
              <a:t> die nötige Orientierung für die Vorbereitung und Reaktion auf eine </a:t>
            </a:r>
            <a:r>
              <a:rPr lang="en-GB" dirty="0" err="1"/>
              <a:t>Krise</a:t>
            </a:r>
            <a:r>
              <a:rPr lang="en-GB" dirty="0"/>
              <a:t> hat</a:t>
            </a:r>
          </a:p>
          <a:p>
            <a:pPr marL="342900" indent="-342900">
              <a:lnSpc>
                <a:spcPct val="100000"/>
              </a:lnSpc>
              <a:spcBef>
                <a:spcPts val="0"/>
              </a:spcBef>
              <a:buFont typeface="Wingdings" panose="05000000000000000000" pitchFamily="2" charset="2"/>
              <a:buChar char="v"/>
            </a:pPr>
            <a:r>
              <a:rPr lang="en-GB" dirty="0"/>
              <a:t>Minimierung der </a:t>
            </a:r>
            <a:r>
              <a:rPr lang="en-GB" b="1" dirty="0"/>
              <a:t>Verwirrung unter den Beteiligten und Besuchern </a:t>
            </a:r>
            <a:r>
              <a:rPr lang="en-GB" dirty="0"/>
              <a:t>über das Krisenereignis und Unterstützung ihrer Sicherheit und Beruhigung</a:t>
            </a:r>
          </a:p>
          <a:p>
            <a:pPr marL="342900" indent="-342900">
              <a:lnSpc>
                <a:spcPct val="100000"/>
              </a:lnSpc>
              <a:spcBef>
                <a:spcPts val="0"/>
              </a:spcBef>
              <a:buFont typeface="Wingdings" panose="05000000000000000000" pitchFamily="2" charset="2"/>
              <a:buChar char="v"/>
            </a:pPr>
            <a:r>
              <a:rPr lang="en-GB" dirty="0"/>
              <a:t>Verbesserung des </a:t>
            </a:r>
            <a:r>
              <a:rPr lang="en-GB" b="1" dirty="0"/>
              <a:t>Verständnisses für die Bedürfnisse der Tourismusbranche </a:t>
            </a:r>
            <a:r>
              <a:rPr lang="en-GB" b="1" dirty="0" err="1"/>
              <a:t>bei</a:t>
            </a:r>
            <a:r>
              <a:rPr lang="en-GB" b="1" dirty="0"/>
              <a:t> </a:t>
            </a:r>
            <a:r>
              <a:rPr lang="en-GB" b="1" dirty="0" err="1"/>
              <a:t>maßgeblichen</a:t>
            </a:r>
            <a:r>
              <a:rPr lang="en-GB" b="1" dirty="0"/>
              <a:t> </a:t>
            </a:r>
            <a:r>
              <a:rPr lang="en-GB" b="1" dirty="0" err="1"/>
              <a:t>Entscheidungsträgern</a:t>
            </a:r>
            <a:r>
              <a:rPr lang="en-GB" dirty="0"/>
              <a:t> </a:t>
            </a:r>
          </a:p>
          <a:p>
            <a:pPr marL="342900" indent="-342900">
              <a:lnSpc>
                <a:spcPct val="100000"/>
              </a:lnSpc>
              <a:spcBef>
                <a:spcPts val="0"/>
              </a:spcBef>
              <a:buFont typeface="Wingdings" panose="05000000000000000000" pitchFamily="2" charset="2"/>
              <a:buChar char="v"/>
            </a:pPr>
            <a:r>
              <a:rPr lang="en-GB" dirty="0"/>
              <a:t>Minimierung von </a:t>
            </a:r>
            <a:r>
              <a:rPr lang="en-GB" b="1" dirty="0"/>
              <a:t>Fehlinformationen in den Medien</a:t>
            </a:r>
            <a:endParaRPr lang="en-GB" dirty="0"/>
          </a:p>
          <a:p>
            <a:pPr marL="342900" indent="-342900">
              <a:lnSpc>
                <a:spcPct val="100000"/>
              </a:lnSpc>
              <a:spcBef>
                <a:spcPts val="0"/>
              </a:spcBef>
              <a:buFont typeface="Wingdings" panose="05000000000000000000" pitchFamily="2" charset="2"/>
              <a:buChar char="v"/>
            </a:pPr>
            <a:r>
              <a:rPr lang="en-GB" dirty="0"/>
              <a:t>Unterstützung bei der Geschäftskontinuität, um </a:t>
            </a:r>
            <a:r>
              <a:rPr lang="en-GB" b="1" dirty="0"/>
              <a:t>Buchungsstornierungen und Geschäftsausfälle </a:t>
            </a:r>
            <a:r>
              <a:rPr lang="en-GB" dirty="0"/>
              <a:t>zu reduzieren </a:t>
            </a:r>
          </a:p>
          <a:p>
            <a:pPr marL="342900" indent="-342900">
              <a:lnSpc>
                <a:spcPct val="100000"/>
              </a:lnSpc>
              <a:spcBef>
                <a:spcPts val="0"/>
              </a:spcBef>
              <a:buFont typeface="Wingdings" panose="05000000000000000000" pitchFamily="2" charset="2"/>
              <a:buChar char="v"/>
            </a:pPr>
            <a:r>
              <a:rPr lang="en-GB" dirty="0"/>
              <a:t>Beitrag zum Schutz der </a:t>
            </a:r>
            <a:r>
              <a:rPr lang="en-GB" b="1" dirty="0"/>
              <a:t>Marke/Reputation der Region</a:t>
            </a:r>
            <a:endParaRPr lang="en-GB" dirty="0"/>
          </a:p>
          <a:p>
            <a:pPr marL="342900" indent="-342900">
              <a:lnSpc>
                <a:spcPct val="100000"/>
              </a:lnSpc>
              <a:spcBef>
                <a:spcPts val="0"/>
              </a:spcBef>
              <a:buFont typeface="Wingdings" panose="05000000000000000000" pitchFamily="2" charset="2"/>
              <a:buChar char="v"/>
            </a:pPr>
            <a:r>
              <a:rPr lang="en-GB" dirty="0"/>
              <a:t>Stärkung der </a:t>
            </a:r>
            <a:r>
              <a:rPr lang="en-GB" b="1" dirty="0"/>
              <a:t>Widerstandsfähigkeit von Tourismusunternehmen</a:t>
            </a:r>
            <a:r>
              <a:rPr lang="en-GB" dirty="0"/>
              <a:t>, damit sie ihr Geschäft erfolgreich durch eine Krise führen können</a:t>
            </a:r>
            <a:endParaRPr lang="en-IE" dirty="0"/>
          </a:p>
        </p:txBody>
      </p:sp>
      <p:sp>
        <p:nvSpPr>
          <p:cNvPr id="5" name="Text Placeholder 4">
            <a:extLst>
              <a:ext uri="{FF2B5EF4-FFF2-40B4-BE49-F238E27FC236}">
                <a16:creationId xmlns:a16="http://schemas.microsoft.com/office/drawing/2014/main" id="{2CE5BAB8-B658-E6B3-7917-2E25B5136C5C}"/>
              </a:ext>
            </a:extLst>
          </p:cNvPr>
          <p:cNvSpPr>
            <a:spLocks noGrp="1"/>
          </p:cNvSpPr>
          <p:nvPr>
            <p:ph type="body" sz="quarter" idx="16"/>
          </p:nvPr>
        </p:nvSpPr>
        <p:spPr>
          <a:xfrm>
            <a:off x="734714" y="418855"/>
            <a:ext cx="9862529" cy="582221"/>
          </a:xfrm>
        </p:spPr>
        <p:txBody>
          <a:bodyPr>
            <a:normAutofit fontScale="92500"/>
          </a:bodyPr>
          <a:lstStyle/>
          <a:p>
            <a:r>
              <a:rPr lang="en-IE" b="1" dirty="0"/>
              <a:t>Die regionale Krisenmanagementstrategie im Überblick</a:t>
            </a:r>
          </a:p>
        </p:txBody>
      </p:sp>
    </p:spTree>
    <p:extLst>
      <p:ext uri="{BB962C8B-B14F-4D97-AF65-F5344CB8AC3E}">
        <p14:creationId xmlns:p14="http://schemas.microsoft.com/office/powerpoint/2010/main" val="44639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CF3009-F3C0-1A44-06CA-DDECC8BD94C5}"/>
              </a:ext>
            </a:extLst>
          </p:cNvPr>
          <p:cNvSpPr>
            <a:spLocks noGrp="1"/>
          </p:cNvSpPr>
          <p:nvPr>
            <p:ph type="body" sz="quarter" idx="18"/>
          </p:nvPr>
        </p:nvSpPr>
        <p:spPr>
          <a:xfrm>
            <a:off x="695803" y="1332215"/>
            <a:ext cx="5235510" cy="5001909"/>
          </a:xfrm>
        </p:spPr>
        <p:txBody>
          <a:bodyPr>
            <a:noAutofit/>
          </a:bodyPr>
          <a:lstStyle/>
          <a:p>
            <a:pPr marL="0" indent="0" fontAlgn="base">
              <a:lnSpc>
                <a:spcPct val="100000"/>
              </a:lnSpc>
              <a:spcBef>
                <a:spcPts val="0"/>
              </a:spcBef>
              <a:spcAft>
                <a:spcPts val="1200"/>
              </a:spcAft>
            </a:pPr>
            <a:r>
              <a:rPr lang="en-GB" sz="2200" b="1" i="0" dirty="0">
                <a:effectLst/>
              </a:rPr>
              <a:t>Ziel der KMS </a:t>
            </a:r>
            <a:r>
              <a:rPr lang="en-GB" sz="2200" b="0" i="0" dirty="0">
                <a:effectLst/>
              </a:rPr>
              <a:t>ist es, eine Region oder ein Unternehmen so zu positionieren, dass es eine Krise bestmöglich überstehen kann.</a:t>
            </a:r>
          </a:p>
          <a:p>
            <a:pPr marL="0" indent="0" algn="l" rtl="0" fontAlgn="base">
              <a:lnSpc>
                <a:spcPct val="100000"/>
              </a:lnSpc>
              <a:spcBef>
                <a:spcPts val="0"/>
              </a:spcBef>
              <a:spcAft>
                <a:spcPts val="1200"/>
              </a:spcAft>
            </a:pPr>
            <a:r>
              <a:rPr lang="en-GB" sz="2200" b="1" i="0" dirty="0">
                <a:effectLst/>
              </a:rPr>
              <a:t>Es handelt sich um den kollektiven LÄNGERFRISTIGEN Rahmen von Entscheidungen und Wahlmöglichkeiten, die eine Tourismusregion treffen muss, um auf eine </a:t>
            </a:r>
            <a:r>
              <a:rPr lang="en-GB" sz="2200" b="1" i="0" dirty="0" err="1">
                <a:effectLst/>
              </a:rPr>
              <a:t>Krise</a:t>
            </a:r>
            <a:r>
              <a:rPr lang="en-GB" sz="2200" b="1" i="0" dirty="0">
                <a:effectLst/>
              </a:rPr>
              <a:t> </a:t>
            </a:r>
            <a:r>
              <a:rPr lang="en-GB" sz="2200" b="0" i="0" dirty="0" err="1">
                <a:effectLst/>
              </a:rPr>
              <a:t>zu</a:t>
            </a:r>
            <a:r>
              <a:rPr lang="en-GB" sz="2200" b="0" i="0" dirty="0">
                <a:effectLst/>
              </a:rPr>
              <a:t> </a:t>
            </a:r>
            <a:r>
              <a:rPr lang="en-GB" sz="2200" b="1" i="0" dirty="0">
                <a:effectLst/>
              </a:rPr>
              <a:t>reagieren</a:t>
            </a:r>
            <a:r>
              <a:rPr lang="en-GB" sz="2200" b="0" i="0" dirty="0">
                <a:effectLst/>
              </a:rPr>
              <a:t>. </a:t>
            </a:r>
          </a:p>
          <a:p>
            <a:pPr marL="0" indent="0" algn="l" rtl="0" fontAlgn="base">
              <a:lnSpc>
                <a:spcPct val="100000"/>
              </a:lnSpc>
              <a:spcBef>
                <a:spcPts val="0"/>
              </a:spcBef>
              <a:spcAft>
                <a:spcPts val="1200"/>
              </a:spcAft>
            </a:pPr>
            <a:r>
              <a:rPr lang="en-GB" sz="2200" b="1" i="0" dirty="0">
                <a:effectLst/>
              </a:rPr>
              <a:t>Die Krisenmanagementstrategie steht auf der höchsten Ebene </a:t>
            </a:r>
            <a:r>
              <a:rPr lang="en-GB" sz="2200" b="0" i="0" dirty="0">
                <a:effectLst/>
              </a:rPr>
              <a:t>der regionalen Krisenvorbereitung, -reaktion und -bewältigung. Sie stellt die </a:t>
            </a:r>
            <a:r>
              <a:rPr lang="en-GB" sz="2200" b="1" i="0" dirty="0">
                <a:effectLst/>
              </a:rPr>
              <a:t>umfassende Vision </a:t>
            </a:r>
            <a:r>
              <a:rPr lang="en-GB" sz="2200" b="0" i="0" dirty="0">
                <a:effectLst/>
              </a:rPr>
              <a:t>des regionalen Ansatzes dar. </a:t>
            </a:r>
            <a:endParaRPr lang="en-GB" sz="2200" dirty="0"/>
          </a:p>
          <a:p>
            <a:pPr marL="0" indent="0" algn="l" rtl="0" fontAlgn="base">
              <a:lnSpc>
                <a:spcPct val="100000"/>
              </a:lnSpc>
              <a:spcBef>
                <a:spcPts val="0"/>
              </a:spcBef>
              <a:spcAft>
                <a:spcPts val="1200"/>
              </a:spcAft>
            </a:pPr>
            <a:endParaRPr lang="en-GB" sz="2200" dirty="0"/>
          </a:p>
          <a:p>
            <a:pPr marL="0" indent="0">
              <a:lnSpc>
                <a:spcPct val="100000"/>
              </a:lnSpc>
              <a:spcBef>
                <a:spcPts val="0"/>
              </a:spcBef>
              <a:spcAft>
                <a:spcPts val="1200"/>
              </a:spcAft>
            </a:pPr>
            <a:endParaRPr lang="en-IE" sz="2200" dirty="0"/>
          </a:p>
        </p:txBody>
      </p:sp>
      <p:sp>
        <p:nvSpPr>
          <p:cNvPr id="6" name="Text Placeholder 5">
            <a:extLst>
              <a:ext uri="{FF2B5EF4-FFF2-40B4-BE49-F238E27FC236}">
                <a16:creationId xmlns:a16="http://schemas.microsoft.com/office/drawing/2014/main" id="{909F563E-E8FA-D099-D313-97331E1B7745}"/>
              </a:ext>
            </a:extLst>
          </p:cNvPr>
          <p:cNvSpPr>
            <a:spLocks noGrp="1"/>
          </p:cNvSpPr>
          <p:nvPr>
            <p:ph type="body" sz="quarter" idx="16"/>
          </p:nvPr>
        </p:nvSpPr>
        <p:spPr>
          <a:xfrm>
            <a:off x="234817" y="145431"/>
            <a:ext cx="6157483" cy="582221"/>
          </a:xfrm>
        </p:spPr>
        <p:txBody>
          <a:bodyPr>
            <a:noAutofit/>
          </a:bodyPr>
          <a:lstStyle/>
          <a:p>
            <a:pPr algn="ctr"/>
            <a:r>
              <a:rPr lang="en-IE" sz="2800" b="1" dirty="0"/>
              <a:t>Was ist eine regionale Krisenmanagementstrategie?</a:t>
            </a:r>
          </a:p>
        </p:txBody>
      </p:sp>
      <p:pic>
        <p:nvPicPr>
          <p:cNvPr id="8" name="Graphic 7" descr="Chevron arrows with solid fill">
            <a:extLst>
              <a:ext uri="{FF2B5EF4-FFF2-40B4-BE49-F238E27FC236}">
                <a16:creationId xmlns:a16="http://schemas.microsoft.com/office/drawing/2014/main" id="{0817382E-0596-D02D-4E57-5D2B88862B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203717"/>
            <a:ext cx="781050" cy="781050"/>
          </a:xfrm>
          <a:prstGeom prst="rect">
            <a:avLst/>
          </a:prstGeom>
        </p:spPr>
      </p:pic>
      <p:pic>
        <p:nvPicPr>
          <p:cNvPr id="9" name="Graphic 8" descr="Chevron arrows with solid fill">
            <a:extLst>
              <a:ext uri="{FF2B5EF4-FFF2-40B4-BE49-F238E27FC236}">
                <a16:creationId xmlns:a16="http://schemas.microsoft.com/office/drawing/2014/main" id="{0C969F5C-68EA-1BA9-6C19-4D8A67EE8F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23920"/>
            <a:ext cx="781050" cy="781050"/>
          </a:xfrm>
          <a:prstGeom prst="rect">
            <a:avLst/>
          </a:prstGeom>
        </p:spPr>
      </p:pic>
      <p:pic>
        <p:nvPicPr>
          <p:cNvPr id="10" name="Graphic 9" descr="Chevron arrows with solid fill">
            <a:extLst>
              <a:ext uri="{FF2B5EF4-FFF2-40B4-BE49-F238E27FC236}">
                <a16:creationId xmlns:a16="http://schemas.microsoft.com/office/drawing/2014/main" id="{29DAFBAF-9DAE-ED54-09F5-DA57B3525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162425"/>
            <a:ext cx="781050" cy="781050"/>
          </a:xfrm>
          <a:prstGeom prst="rect">
            <a:avLst/>
          </a:prstGeom>
        </p:spPr>
      </p:pic>
      <p:pic>
        <p:nvPicPr>
          <p:cNvPr id="2" name="Picture Placeholder 2">
            <a:extLst>
              <a:ext uri="{FF2B5EF4-FFF2-40B4-BE49-F238E27FC236}">
                <a16:creationId xmlns:a16="http://schemas.microsoft.com/office/drawing/2014/main" id="{F1F81A52-9A06-CE45-A478-21A9423B215E}"/>
              </a:ext>
            </a:extLst>
          </p:cNvPr>
          <p:cNvPicPr>
            <a:picLocks noGrp="1" noChangeAspect="1"/>
          </p:cNvPicPr>
          <p:nvPr>
            <p:ph type="pic" sz="quarter" idx="10"/>
          </p:nvPr>
        </p:nvPicPr>
        <p:blipFill>
          <a:blip r:embed="rId4"/>
          <a:srcRect l="15958" r="15958"/>
          <a:stretch>
            <a:fillRect/>
          </a:stretch>
        </p:blipFill>
        <p:spPr>
          <a:xfrm>
            <a:off x="6392863" y="228600"/>
            <a:ext cx="5564187" cy="5448300"/>
          </a:xfrm>
        </p:spPr>
      </p:pic>
    </p:spTree>
    <p:extLst>
      <p:ext uri="{BB962C8B-B14F-4D97-AF65-F5344CB8AC3E}">
        <p14:creationId xmlns:p14="http://schemas.microsoft.com/office/powerpoint/2010/main" val="36833001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7147</Words>
  <Application>Microsoft Office PowerPoint</Application>
  <PresentationFormat>Breitbild</PresentationFormat>
  <Paragraphs>634</Paragraphs>
  <Slides>51</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51</vt:i4>
      </vt:variant>
    </vt:vector>
  </HeadingPairs>
  <TitlesOfParts>
    <vt:vector size="61" baseType="lpstr">
      <vt:lpstr>Aharoni</vt:lpstr>
      <vt:lpstr>Arial</vt:lpstr>
      <vt:lpstr>Calibri</vt:lpstr>
      <vt:lpstr>Calibri Light</vt:lpstr>
      <vt:lpstr>Lato Regular</vt:lpstr>
      <vt:lpstr>Montserrat Light</vt:lpstr>
      <vt:lpstr>Times New Roman</vt:lpstr>
      <vt:lpstr>TT Norms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14</cp:revision>
  <dcterms:created xsi:type="dcterms:W3CDTF">2023-05-02T08:26:48Z</dcterms:created>
  <dcterms:modified xsi:type="dcterms:W3CDTF">2023-07-05T07:24:59Z</dcterms:modified>
</cp:coreProperties>
</file>