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003" r:id="rId2"/>
    <p:sldId id="5791" r:id="rId3"/>
    <p:sldId id="6021" r:id="rId4"/>
    <p:sldId id="6022" r:id="rId5"/>
    <p:sldId id="5503" r:id="rId6"/>
    <p:sldId id="5794" r:id="rId7"/>
    <p:sldId id="6001" r:id="rId8"/>
    <p:sldId id="6006" r:id="rId9"/>
    <p:sldId id="6007" r:id="rId10"/>
    <p:sldId id="4479" r:id="rId11"/>
    <p:sldId id="6008" r:id="rId12"/>
    <p:sldId id="5785" r:id="rId13"/>
    <p:sldId id="5740" r:id="rId14"/>
    <p:sldId id="5736" r:id="rId15"/>
    <p:sldId id="6009" r:id="rId16"/>
    <p:sldId id="5780" r:id="rId17"/>
    <p:sldId id="6010" r:id="rId18"/>
    <p:sldId id="6011" r:id="rId19"/>
    <p:sldId id="6019" r:id="rId20"/>
    <p:sldId id="5163" r:id="rId21"/>
    <p:sldId id="5714" r:id="rId22"/>
    <p:sldId id="5715" r:id="rId23"/>
    <p:sldId id="5716" r:id="rId24"/>
    <p:sldId id="5718" r:id="rId25"/>
    <p:sldId id="5580" r:id="rId26"/>
    <p:sldId id="5789" r:id="rId27"/>
    <p:sldId id="6013" r:id="rId28"/>
    <p:sldId id="5579" r:id="rId29"/>
    <p:sldId id="4482" r:id="rId30"/>
    <p:sldId id="4481" r:id="rId31"/>
    <p:sldId id="6014" r:id="rId32"/>
    <p:sldId id="5581" r:id="rId33"/>
    <p:sldId id="5781" r:id="rId34"/>
    <p:sldId id="5680" r:id="rId35"/>
    <p:sldId id="5737" r:id="rId36"/>
    <p:sldId id="6016" r:id="rId37"/>
    <p:sldId id="5679" r:id="rId38"/>
    <p:sldId id="5746" r:id="rId39"/>
    <p:sldId id="5742" r:id="rId40"/>
    <p:sldId id="5744" r:id="rId41"/>
    <p:sldId id="5547" r:id="rId42"/>
    <p:sldId id="5749" r:id="rId43"/>
    <p:sldId id="5123" r:id="rId44"/>
    <p:sldId id="5695" r:id="rId45"/>
    <p:sldId id="6017" r:id="rId46"/>
    <p:sldId id="5681" r:id="rId47"/>
    <p:sldId id="5687" r:id="rId48"/>
    <p:sldId id="5758" r:id="rId49"/>
    <p:sldId id="5765" r:id="rId50"/>
    <p:sldId id="5762" r:id="rId51"/>
    <p:sldId id="5763" r:id="rId52"/>
    <p:sldId id="5766" r:id="rId53"/>
    <p:sldId id="6018" r:id="rId5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88B268-AD50-3146-04A0-C2DC6FCA549D}" name="Julian Kühlborn" initials="JK" userId="S::JulianKuhlborn@tvwgmbh2022.onmicrosoft.com::88565d25-8c23-4e41-9bd9-535086b114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4D5"/>
    <a:srgbClr val="086D6E"/>
    <a:srgbClr val="79527B"/>
    <a:srgbClr val="F27954"/>
    <a:srgbClr val="4D4D4D"/>
    <a:srgbClr val="FFFFFF"/>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43" autoAdjust="0"/>
    <p:restoredTop sz="94660"/>
  </p:normalViewPr>
  <p:slideViewPr>
    <p:cSldViewPr snapToGrid="0">
      <p:cViewPr varScale="1">
        <p:scale>
          <a:sx n="110" d="100"/>
          <a:sy n="110" d="100"/>
        </p:scale>
        <p:origin x="57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75C20-5885-F32A-9F01-109795E50A2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C178EAB-9FE3-9355-C43F-03656C1442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C95BB2C-BEAB-C89F-FAA4-4CDB0C57D5C8}"/>
              </a:ext>
            </a:extLst>
          </p:cNvPr>
          <p:cNvSpPr>
            <a:spLocks noGrp="1"/>
          </p:cNvSpPr>
          <p:nvPr>
            <p:ph type="dt" sz="half" idx="10"/>
          </p:nvPr>
        </p:nvSpPr>
        <p:spPr/>
        <p:txBody>
          <a:bodyPr/>
          <a:lstStyle/>
          <a:p>
            <a:fld id="{273B3987-4A60-4479-8851-8B05A4D095E4}" type="datetimeFigureOut">
              <a:rPr lang="de-DE" smtClean="0"/>
              <a:t>05.07.2023</a:t>
            </a:fld>
            <a:endParaRPr lang="de-DE"/>
          </a:p>
        </p:txBody>
      </p:sp>
      <p:sp>
        <p:nvSpPr>
          <p:cNvPr id="5" name="Fußzeilenplatzhalter 4">
            <a:extLst>
              <a:ext uri="{FF2B5EF4-FFF2-40B4-BE49-F238E27FC236}">
                <a16:creationId xmlns:a16="http://schemas.microsoft.com/office/drawing/2014/main" id="{A33A7178-B134-3E68-9AE8-5C404D5F45E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C984982-F75A-24F3-F2C4-0C41238136D2}"/>
              </a:ext>
            </a:extLst>
          </p:cNvPr>
          <p:cNvSpPr>
            <a:spLocks noGrp="1"/>
          </p:cNvSpPr>
          <p:nvPr>
            <p:ph type="sldNum" sz="quarter" idx="12"/>
          </p:nvPr>
        </p:nvSpPr>
        <p:spPr/>
        <p:txBody>
          <a:bodyPr/>
          <a:lstStyle/>
          <a:p>
            <a:fld id="{B0C737FF-05D9-4FB7-B07C-B83AA5BB7A08}" type="slidenum">
              <a:rPr lang="de-DE" smtClean="0"/>
              <a:t>‹Nr.›</a:t>
            </a:fld>
            <a:endParaRPr lang="de-DE"/>
          </a:p>
        </p:txBody>
      </p:sp>
    </p:spTree>
    <p:extLst>
      <p:ext uri="{BB962C8B-B14F-4D97-AF65-F5344CB8AC3E}">
        <p14:creationId xmlns:p14="http://schemas.microsoft.com/office/powerpoint/2010/main" val="2227310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38ED21-487E-3BD4-5399-A5CAC2B2B17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EC96CB1-A598-A03C-F916-5F66E103C0C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6A2B128-6B3B-2596-AF43-BFB5A6E597F6}"/>
              </a:ext>
            </a:extLst>
          </p:cNvPr>
          <p:cNvSpPr>
            <a:spLocks noGrp="1"/>
          </p:cNvSpPr>
          <p:nvPr>
            <p:ph type="dt" sz="half" idx="10"/>
          </p:nvPr>
        </p:nvSpPr>
        <p:spPr/>
        <p:txBody>
          <a:bodyPr/>
          <a:lstStyle/>
          <a:p>
            <a:fld id="{273B3987-4A60-4479-8851-8B05A4D095E4}" type="datetimeFigureOut">
              <a:rPr lang="de-DE" smtClean="0"/>
              <a:t>05.07.2023</a:t>
            </a:fld>
            <a:endParaRPr lang="de-DE"/>
          </a:p>
        </p:txBody>
      </p:sp>
      <p:sp>
        <p:nvSpPr>
          <p:cNvPr id="5" name="Fußzeilenplatzhalter 4">
            <a:extLst>
              <a:ext uri="{FF2B5EF4-FFF2-40B4-BE49-F238E27FC236}">
                <a16:creationId xmlns:a16="http://schemas.microsoft.com/office/drawing/2014/main" id="{81CF5BED-5D29-C8CD-3804-25FB3F6A7AB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DA8004A-D9A9-AF35-1E4C-99023FE4BFF7}"/>
              </a:ext>
            </a:extLst>
          </p:cNvPr>
          <p:cNvSpPr>
            <a:spLocks noGrp="1"/>
          </p:cNvSpPr>
          <p:nvPr>
            <p:ph type="sldNum" sz="quarter" idx="12"/>
          </p:nvPr>
        </p:nvSpPr>
        <p:spPr/>
        <p:txBody>
          <a:bodyPr/>
          <a:lstStyle/>
          <a:p>
            <a:fld id="{B0C737FF-05D9-4FB7-B07C-B83AA5BB7A08}" type="slidenum">
              <a:rPr lang="de-DE" smtClean="0"/>
              <a:t>‹Nr.›</a:t>
            </a:fld>
            <a:endParaRPr lang="de-DE"/>
          </a:p>
        </p:txBody>
      </p:sp>
    </p:spTree>
    <p:extLst>
      <p:ext uri="{BB962C8B-B14F-4D97-AF65-F5344CB8AC3E}">
        <p14:creationId xmlns:p14="http://schemas.microsoft.com/office/powerpoint/2010/main" val="567012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69D4802-1D42-9F40-B57D-92D59CBA5B5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1946047-365D-D9FD-675F-96A75FB2F2F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5CAD5EA-CEBB-A12A-835D-85D52C9B1310}"/>
              </a:ext>
            </a:extLst>
          </p:cNvPr>
          <p:cNvSpPr>
            <a:spLocks noGrp="1"/>
          </p:cNvSpPr>
          <p:nvPr>
            <p:ph type="dt" sz="half" idx="10"/>
          </p:nvPr>
        </p:nvSpPr>
        <p:spPr/>
        <p:txBody>
          <a:bodyPr/>
          <a:lstStyle/>
          <a:p>
            <a:fld id="{273B3987-4A60-4479-8851-8B05A4D095E4}" type="datetimeFigureOut">
              <a:rPr lang="de-DE" smtClean="0"/>
              <a:t>05.07.2023</a:t>
            </a:fld>
            <a:endParaRPr lang="de-DE"/>
          </a:p>
        </p:txBody>
      </p:sp>
      <p:sp>
        <p:nvSpPr>
          <p:cNvPr id="5" name="Fußzeilenplatzhalter 4">
            <a:extLst>
              <a:ext uri="{FF2B5EF4-FFF2-40B4-BE49-F238E27FC236}">
                <a16:creationId xmlns:a16="http://schemas.microsoft.com/office/drawing/2014/main" id="{37601BCF-3516-B9F9-32A7-2CD191D410F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E0C3658-164D-FFF3-C568-35D9CF48CB58}"/>
              </a:ext>
            </a:extLst>
          </p:cNvPr>
          <p:cNvSpPr>
            <a:spLocks noGrp="1"/>
          </p:cNvSpPr>
          <p:nvPr>
            <p:ph type="sldNum" sz="quarter" idx="12"/>
          </p:nvPr>
        </p:nvSpPr>
        <p:spPr/>
        <p:txBody>
          <a:bodyPr/>
          <a:lstStyle/>
          <a:p>
            <a:fld id="{B0C737FF-05D9-4FB7-B07C-B83AA5BB7A08}" type="slidenum">
              <a:rPr lang="de-DE" smtClean="0"/>
              <a:t>‹Nr.›</a:t>
            </a:fld>
            <a:endParaRPr lang="de-DE"/>
          </a:p>
        </p:txBody>
      </p:sp>
    </p:spTree>
    <p:extLst>
      <p:ext uri="{BB962C8B-B14F-4D97-AF65-F5344CB8AC3E}">
        <p14:creationId xmlns:p14="http://schemas.microsoft.com/office/powerpoint/2010/main" val="658395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a:stretch>
            <a:fillRect/>
          </a:stretch>
        </p:blipFill>
        <p:spPr>
          <a:xfrm>
            <a:off x="572439" y="165981"/>
            <a:ext cx="5768471" cy="2536919"/>
          </a:xfrm>
          <a:prstGeom prst="rect">
            <a:avLst/>
          </a:prstGeom>
        </p:spPr>
      </p:pic>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 name="Rectangle 22">
            <a:extLst>
              <a:ext uri="{FF2B5EF4-FFF2-40B4-BE49-F238E27FC236}">
                <a16:creationId xmlns:a16="http://schemas.microsoft.com/office/drawing/2014/main" id="{C0CED7BF-A5B6-A8CE-EE53-25750F13569E}"/>
              </a:ext>
            </a:extLst>
          </p:cNvPr>
          <p:cNvSpPr/>
          <p:nvPr userDrawn="1"/>
        </p:nvSpPr>
        <p:spPr>
          <a:xfrm>
            <a:off x="701913" y="5720451"/>
            <a:ext cx="6589536" cy="1107996"/>
          </a:xfrm>
          <a:prstGeom prst="rect">
            <a:avLst/>
          </a:prstGeom>
        </p:spPr>
        <p:txBody>
          <a:bodyPr wrap="square">
            <a:spAutoFit/>
          </a:bodyPr>
          <a:lstStyle/>
          <a:p>
            <a:pPr algn="just">
              <a:tabLst>
                <a:tab pos="2865755" algn="ctr"/>
                <a:tab pos="5731510" algn="r"/>
              </a:tabLst>
            </a:pPr>
            <a:r>
              <a:rPr lang="de-D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Aus Gründen der besseren Lesbarkeit wird im Folgenden das generische Maskulinum verwendet. Sämtliche Personenbezeichnungen gelten gleichermaßen für alle Geschlechter.</a:t>
            </a:r>
          </a:p>
          <a:p>
            <a:pPr algn="just">
              <a:tabLst>
                <a:tab pos="2865755" algn="ctr"/>
                <a:tab pos="5731510" algn="r"/>
              </a:tabLst>
            </a:pPr>
            <a:endPar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tabLst>
                <a:tab pos="2865755" algn="ctr"/>
                <a:tab pos="5731510" algn="r"/>
              </a:tabLst>
            </a:pPr>
            <a:r>
              <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4178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1328035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3"/>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321330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859167" y="-6"/>
            <a:ext cx="5455907"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564990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859167" y="-6"/>
            <a:ext cx="5455907"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208949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555795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415580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box - Solid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FF1EB1-1309-4A46-87BF-82D78EEFD803}"/>
              </a:ext>
            </a:extLst>
          </p:cNvPr>
          <p:cNvSpPr/>
          <p:nvPr userDrawn="1"/>
        </p:nvSpPr>
        <p:spPr>
          <a:xfrm>
            <a:off x="241300" y="228600"/>
            <a:ext cx="11696700" cy="569531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1664EFE1-B497-2C44-836D-13DAD3DD3A2C}"/>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B6CEB3A-E751-6847-BA04-8CC6A153902E}"/>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8F57DE52-1CA5-8148-BFB2-EC9FAD62EE46}"/>
              </a:ext>
            </a:extLst>
          </p:cNvPr>
          <p:cNvSpPr/>
          <p:nvPr userDrawn="1"/>
        </p:nvSpPr>
        <p:spPr>
          <a:xfrm>
            <a:off x="241300" y="228600"/>
            <a:ext cx="11696700" cy="598642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7">
            <a:extLst>
              <a:ext uri="{FF2B5EF4-FFF2-40B4-BE49-F238E27FC236}">
                <a16:creationId xmlns:a16="http://schemas.microsoft.com/office/drawing/2014/main" id="{99D23FD4-22D9-A348-AD7C-04936B6032FD}"/>
              </a:ext>
            </a:extLst>
          </p:cNvPr>
          <p:cNvSpPr>
            <a:spLocks noGrp="1"/>
          </p:cNvSpPr>
          <p:nvPr>
            <p:ph type="body" sz="quarter" idx="19"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Text Placeholder 23">
            <a:extLst>
              <a:ext uri="{FF2B5EF4-FFF2-40B4-BE49-F238E27FC236}">
                <a16:creationId xmlns:a16="http://schemas.microsoft.com/office/drawing/2014/main" id="{AD49F340-16DB-D94D-B2CC-F61C6DB13FF4}"/>
              </a:ext>
            </a:extLst>
          </p:cNvPr>
          <p:cNvSpPr>
            <a:spLocks noGrp="1"/>
          </p:cNvSpPr>
          <p:nvPr>
            <p:ph type="body" sz="quarter" idx="20"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480BD3C2-A929-824B-88AE-1A7AE40BA37F}"/>
              </a:ext>
            </a:extLst>
          </p:cNvPr>
          <p:cNvGrpSpPr/>
          <p:nvPr userDrawn="1"/>
        </p:nvGrpSpPr>
        <p:grpSpPr>
          <a:xfrm>
            <a:off x="301128" y="6378251"/>
            <a:ext cx="3144242" cy="374574"/>
            <a:chOff x="301128" y="6151084"/>
            <a:chExt cx="3144242" cy="374574"/>
          </a:xfrm>
        </p:grpSpPr>
        <p:pic>
          <p:nvPicPr>
            <p:cNvPr id="25" name="Picture 24" descr="Shape&#10;&#10;Description automatically generated with medium confidence">
              <a:extLst>
                <a:ext uri="{FF2B5EF4-FFF2-40B4-BE49-F238E27FC236}">
                  <a16:creationId xmlns:a16="http://schemas.microsoft.com/office/drawing/2014/main" id="{B74A34EE-2374-C540-A28B-7EA174EF6CD3}"/>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DD8FAC54-9232-E045-A6B7-23DF76A8477D}"/>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A13715AD-0039-314E-8903-50DEE005C462}"/>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28" name="Picture 27" descr="A black and white striped pattern&#10;&#10;Description automatically generated with medium confidence">
            <a:extLst>
              <a:ext uri="{FF2B5EF4-FFF2-40B4-BE49-F238E27FC236}">
                <a16:creationId xmlns:a16="http://schemas.microsoft.com/office/drawing/2014/main" id="{5685DB8C-F3D0-1B4B-A9D3-82E6EAF33DD7}"/>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4070129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24EDC-5347-1678-3BFC-63EEEAEC0F6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38B7047-2B0A-0B7F-5912-657CDF84533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A39CCB6-7196-CB27-6604-D07FD29A947C}"/>
              </a:ext>
            </a:extLst>
          </p:cNvPr>
          <p:cNvSpPr>
            <a:spLocks noGrp="1"/>
          </p:cNvSpPr>
          <p:nvPr>
            <p:ph type="dt" sz="half" idx="10"/>
          </p:nvPr>
        </p:nvSpPr>
        <p:spPr/>
        <p:txBody>
          <a:bodyPr/>
          <a:lstStyle/>
          <a:p>
            <a:fld id="{273B3987-4A60-4479-8851-8B05A4D095E4}" type="datetimeFigureOut">
              <a:rPr lang="de-DE" smtClean="0"/>
              <a:t>05.07.2023</a:t>
            </a:fld>
            <a:endParaRPr lang="de-DE"/>
          </a:p>
        </p:txBody>
      </p:sp>
      <p:sp>
        <p:nvSpPr>
          <p:cNvPr id="5" name="Fußzeilenplatzhalter 4">
            <a:extLst>
              <a:ext uri="{FF2B5EF4-FFF2-40B4-BE49-F238E27FC236}">
                <a16:creationId xmlns:a16="http://schemas.microsoft.com/office/drawing/2014/main" id="{BFE559A4-0BE1-D029-225B-C7CEFBF461F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E0ABCAC-5136-AA71-EF6F-C2349E0CB5E1}"/>
              </a:ext>
            </a:extLst>
          </p:cNvPr>
          <p:cNvSpPr>
            <a:spLocks noGrp="1"/>
          </p:cNvSpPr>
          <p:nvPr>
            <p:ph type="sldNum" sz="quarter" idx="12"/>
          </p:nvPr>
        </p:nvSpPr>
        <p:spPr/>
        <p:txBody>
          <a:bodyPr/>
          <a:lstStyle/>
          <a:p>
            <a:fld id="{B0C737FF-05D9-4FB7-B07C-B83AA5BB7A08}" type="slidenum">
              <a:rPr lang="de-DE" smtClean="0"/>
              <a:t>‹Nr.›</a:t>
            </a:fld>
            <a:endParaRPr lang="de-DE"/>
          </a:p>
        </p:txBody>
      </p:sp>
    </p:spTree>
    <p:extLst>
      <p:ext uri="{BB962C8B-B14F-4D97-AF65-F5344CB8AC3E}">
        <p14:creationId xmlns:p14="http://schemas.microsoft.com/office/powerpoint/2010/main" val="749039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41195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1347985" y="999671"/>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1391084" y="1041106"/>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37787" y="1045971"/>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79220" y="1087406"/>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278804" y="1042304"/>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325922" y="108373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45657" y="3605541"/>
            <a:ext cx="2061046" cy="1706886"/>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68119" y="3605541"/>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68477" y="3605541"/>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669955"/>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4" name="Picture 13" descr="Background pattern&#10;&#10;Description automatically generated">
            <a:extLst>
              <a:ext uri="{FF2B5EF4-FFF2-40B4-BE49-F238E27FC236}">
                <a16:creationId xmlns:a16="http://schemas.microsoft.com/office/drawing/2014/main" id="{DFDF2DE7-B422-D04E-901E-F7FA328C54C0}"/>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15" name="Group 14">
            <a:extLst>
              <a:ext uri="{FF2B5EF4-FFF2-40B4-BE49-F238E27FC236}">
                <a16:creationId xmlns:a16="http://schemas.microsoft.com/office/drawing/2014/main" id="{C040BCDB-D8E7-8F45-B236-337ECF1F441B}"/>
              </a:ext>
            </a:extLst>
          </p:cNvPr>
          <p:cNvGrpSpPr/>
          <p:nvPr userDrawn="1"/>
        </p:nvGrpSpPr>
        <p:grpSpPr>
          <a:xfrm>
            <a:off x="4480947" y="6257070"/>
            <a:ext cx="3144242" cy="374574"/>
            <a:chOff x="301128" y="6151084"/>
            <a:chExt cx="3144242" cy="374574"/>
          </a:xfrm>
        </p:grpSpPr>
        <p:pic>
          <p:nvPicPr>
            <p:cNvPr id="16" name="Picture 15" descr="Shape&#10;&#10;Description automatically generated with medium confidence">
              <a:extLst>
                <a:ext uri="{FF2B5EF4-FFF2-40B4-BE49-F238E27FC236}">
                  <a16:creationId xmlns:a16="http://schemas.microsoft.com/office/drawing/2014/main" id="{97FEBD70-5E7B-C14A-91D6-7F03CB041106}"/>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A734B6A7-3279-F54C-AFF7-6E9E028CB471}"/>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F05A5859-E4C3-D548-A7FA-37174A79163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33350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788069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1" name="Text Placeholder 17">
            <a:extLst>
              <a:ext uri="{FF2B5EF4-FFF2-40B4-BE49-F238E27FC236}">
                <a16:creationId xmlns:a16="http://schemas.microsoft.com/office/drawing/2014/main" id="{C93EC21C-9DEB-442A-9AEB-E1C0F2A5F04F}"/>
              </a:ext>
            </a:extLst>
          </p:cNvPr>
          <p:cNvSpPr>
            <a:spLocks noGrp="1"/>
          </p:cNvSpPr>
          <p:nvPr>
            <p:ph type="body" sz="quarter" idx="21" hasCustomPrompt="1"/>
          </p:nvPr>
        </p:nvSpPr>
        <p:spPr>
          <a:xfrm>
            <a:off x="6691452"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a:t>
            </a:r>
            <a:r>
              <a:rPr lang="en-GB" dirty="0" err="1"/>
              <a:t>headcccing</a:t>
            </a:r>
            <a:endParaRPr lang="en-US" dirty="0"/>
          </a:p>
        </p:txBody>
      </p:sp>
    </p:spTree>
    <p:extLst>
      <p:ext uri="{BB962C8B-B14F-4D97-AF65-F5344CB8AC3E}">
        <p14:creationId xmlns:p14="http://schemas.microsoft.com/office/powerpoint/2010/main" val="1953230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248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C0B568-8553-E241-9EDA-C0F05E92B9E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249C99CF-6146-5A4D-8BA5-1D0251E7BE1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14601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1"/>
            <a:ext cx="11696700" cy="57789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799001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12165015" cy="2950618"/>
            <a:chOff x="0" y="4738255"/>
            <a:chExt cx="21169744"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D352329-08FF-628B-DF7A-31DD6972EEC1}"/>
                </a:ext>
              </a:extLst>
            </p:cNvPr>
            <p:cNvSpPr/>
            <p:nvPr/>
          </p:nvSpPr>
          <p:spPr>
            <a:xfrm>
              <a:off x="15877308" y="4738255"/>
              <a:ext cx="5292436" cy="5292436"/>
            </a:xfrm>
            <a:prstGeom prst="rect">
              <a:avLst/>
            </a:prstGeom>
            <a:solidFill>
              <a:srgbClr val="F9C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0" name="Text Placeholder 17">
            <a:extLst>
              <a:ext uri="{FF2B5EF4-FFF2-40B4-BE49-F238E27FC236}">
                <a16:creationId xmlns:a16="http://schemas.microsoft.com/office/drawing/2014/main" id="{892D8D79-6384-66F7-AF62-274CB5BB00AE}"/>
              </a:ext>
            </a:extLst>
          </p:cNvPr>
          <p:cNvSpPr>
            <a:spLocks noGrp="1"/>
          </p:cNvSpPr>
          <p:nvPr>
            <p:ph type="body" sz="quarter" idx="36" hasCustomPrompt="1"/>
          </p:nvPr>
        </p:nvSpPr>
        <p:spPr>
          <a:xfrm>
            <a:off x="9109405" y="466449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71" name="Text Placeholder 23">
            <a:extLst>
              <a:ext uri="{FF2B5EF4-FFF2-40B4-BE49-F238E27FC236}">
                <a16:creationId xmlns:a16="http://schemas.microsoft.com/office/drawing/2014/main" id="{0FF6F375-44D6-2504-B2AD-28ECE7430E51}"/>
              </a:ext>
            </a:extLst>
          </p:cNvPr>
          <p:cNvSpPr>
            <a:spLocks noGrp="1"/>
          </p:cNvSpPr>
          <p:nvPr>
            <p:ph type="body" sz="quarter" idx="37" hasCustomPrompt="1"/>
          </p:nvPr>
        </p:nvSpPr>
        <p:spPr>
          <a:xfrm>
            <a:off x="9113688" y="4033146"/>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72" name="Text Placeholder 17">
            <a:extLst>
              <a:ext uri="{FF2B5EF4-FFF2-40B4-BE49-F238E27FC236}">
                <a16:creationId xmlns:a16="http://schemas.microsoft.com/office/drawing/2014/main" id="{FEB78C00-B55F-604D-8439-DEE8A6DF4DF4}"/>
              </a:ext>
            </a:extLst>
          </p:cNvPr>
          <p:cNvSpPr>
            <a:spLocks noGrp="1"/>
          </p:cNvSpPr>
          <p:nvPr>
            <p:ph type="body" sz="quarter" idx="38" hasCustomPrompt="1"/>
          </p:nvPr>
        </p:nvSpPr>
        <p:spPr>
          <a:xfrm>
            <a:off x="9138701" y="5107337"/>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956359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Slide with Photo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962387" y="-4"/>
            <a:ext cx="63381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7343950" y="228600"/>
            <a:ext cx="461323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3C6F3587-1C99-C84D-8C21-5DDE52E9190C}"/>
              </a:ext>
            </a:extLst>
          </p:cNvPr>
          <p:cNvGrpSpPr/>
          <p:nvPr userDrawn="1"/>
        </p:nvGrpSpPr>
        <p:grpSpPr>
          <a:xfrm rot="16200000">
            <a:off x="-418181" y="51253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D73E22CE-D2CF-FA41-A12B-F46CD3ED8C4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62B052AF-016A-E843-9FB7-A6C774CF804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F3ADCBDB-E4A4-7D43-935E-E6500AC95DA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43863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307614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CA0E15-9776-2FE6-43DD-445B02C3D3E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8CBCEC3-889C-B294-5DB7-0BF33B7772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8CFB91D-606A-F2CC-8EC3-AB6DC281A032}"/>
              </a:ext>
            </a:extLst>
          </p:cNvPr>
          <p:cNvSpPr>
            <a:spLocks noGrp="1"/>
          </p:cNvSpPr>
          <p:nvPr>
            <p:ph type="dt" sz="half" idx="10"/>
          </p:nvPr>
        </p:nvSpPr>
        <p:spPr/>
        <p:txBody>
          <a:bodyPr/>
          <a:lstStyle/>
          <a:p>
            <a:fld id="{273B3987-4A60-4479-8851-8B05A4D095E4}" type="datetimeFigureOut">
              <a:rPr lang="de-DE" smtClean="0"/>
              <a:t>05.07.2023</a:t>
            </a:fld>
            <a:endParaRPr lang="de-DE"/>
          </a:p>
        </p:txBody>
      </p:sp>
      <p:sp>
        <p:nvSpPr>
          <p:cNvPr id="5" name="Fußzeilenplatzhalter 4">
            <a:extLst>
              <a:ext uri="{FF2B5EF4-FFF2-40B4-BE49-F238E27FC236}">
                <a16:creationId xmlns:a16="http://schemas.microsoft.com/office/drawing/2014/main" id="{980DE17B-CA33-4555-DECE-D54C72F73F6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95643E3-8D5C-48B0-0D07-C7B860510A31}"/>
              </a:ext>
            </a:extLst>
          </p:cNvPr>
          <p:cNvSpPr>
            <a:spLocks noGrp="1"/>
          </p:cNvSpPr>
          <p:nvPr>
            <p:ph type="sldNum" sz="quarter" idx="12"/>
          </p:nvPr>
        </p:nvSpPr>
        <p:spPr/>
        <p:txBody>
          <a:bodyPr/>
          <a:lstStyle/>
          <a:p>
            <a:fld id="{B0C737FF-05D9-4FB7-B07C-B83AA5BB7A08}" type="slidenum">
              <a:rPr lang="de-DE" smtClean="0"/>
              <a:t>‹Nr.›</a:t>
            </a:fld>
            <a:endParaRPr lang="de-DE"/>
          </a:p>
        </p:txBody>
      </p:sp>
    </p:spTree>
    <p:extLst>
      <p:ext uri="{BB962C8B-B14F-4D97-AF65-F5344CB8AC3E}">
        <p14:creationId xmlns:p14="http://schemas.microsoft.com/office/powerpoint/2010/main" val="1144631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C9F5EA-220C-BAFC-0ADA-1ED7203860A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67EAE43-EDA0-C361-BAE7-89B5A3FDB02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D5331D4-F9E0-97C7-5E13-8D2B5892571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B92EC45-0CD3-E153-FF8F-A16A2ADCFB01}"/>
              </a:ext>
            </a:extLst>
          </p:cNvPr>
          <p:cNvSpPr>
            <a:spLocks noGrp="1"/>
          </p:cNvSpPr>
          <p:nvPr>
            <p:ph type="dt" sz="half" idx="10"/>
          </p:nvPr>
        </p:nvSpPr>
        <p:spPr/>
        <p:txBody>
          <a:bodyPr/>
          <a:lstStyle/>
          <a:p>
            <a:fld id="{273B3987-4A60-4479-8851-8B05A4D095E4}" type="datetimeFigureOut">
              <a:rPr lang="de-DE" smtClean="0"/>
              <a:t>05.07.2023</a:t>
            </a:fld>
            <a:endParaRPr lang="de-DE"/>
          </a:p>
        </p:txBody>
      </p:sp>
      <p:sp>
        <p:nvSpPr>
          <p:cNvPr id="6" name="Fußzeilenplatzhalter 5">
            <a:extLst>
              <a:ext uri="{FF2B5EF4-FFF2-40B4-BE49-F238E27FC236}">
                <a16:creationId xmlns:a16="http://schemas.microsoft.com/office/drawing/2014/main" id="{F50C9B90-063E-DE50-D126-61BA07DF5B1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3A5EF95-057D-4AE4-7AEF-F1BF26759B02}"/>
              </a:ext>
            </a:extLst>
          </p:cNvPr>
          <p:cNvSpPr>
            <a:spLocks noGrp="1"/>
          </p:cNvSpPr>
          <p:nvPr>
            <p:ph type="sldNum" sz="quarter" idx="12"/>
          </p:nvPr>
        </p:nvSpPr>
        <p:spPr/>
        <p:txBody>
          <a:bodyPr/>
          <a:lstStyle/>
          <a:p>
            <a:fld id="{B0C737FF-05D9-4FB7-B07C-B83AA5BB7A08}" type="slidenum">
              <a:rPr lang="de-DE" smtClean="0"/>
              <a:t>‹Nr.›</a:t>
            </a:fld>
            <a:endParaRPr lang="de-DE"/>
          </a:p>
        </p:txBody>
      </p:sp>
    </p:spTree>
    <p:extLst>
      <p:ext uri="{BB962C8B-B14F-4D97-AF65-F5344CB8AC3E}">
        <p14:creationId xmlns:p14="http://schemas.microsoft.com/office/powerpoint/2010/main" val="28445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22398-A79D-E608-5B0B-354A74D7A2B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9979E75-7E8F-BAE6-1D9A-011402D8E2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B6B963D-A3E1-F0CF-74BC-A1AD9A6316E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F461A4B-EA4C-1776-C998-E3698ACCB3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5C626B7-21FD-0A56-66F6-12451510D17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46DF794-E972-7767-FA25-59C04C6A1DD7}"/>
              </a:ext>
            </a:extLst>
          </p:cNvPr>
          <p:cNvSpPr>
            <a:spLocks noGrp="1"/>
          </p:cNvSpPr>
          <p:nvPr>
            <p:ph type="dt" sz="half" idx="10"/>
          </p:nvPr>
        </p:nvSpPr>
        <p:spPr/>
        <p:txBody>
          <a:bodyPr/>
          <a:lstStyle/>
          <a:p>
            <a:fld id="{273B3987-4A60-4479-8851-8B05A4D095E4}" type="datetimeFigureOut">
              <a:rPr lang="de-DE" smtClean="0"/>
              <a:t>05.07.2023</a:t>
            </a:fld>
            <a:endParaRPr lang="de-DE"/>
          </a:p>
        </p:txBody>
      </p:sp>
      <p:sp>
        <p:nvSpPr>
          <p:cNvPr id="8" name="Fußzeilenplatzhalter 7">
            <a:extLst>
              <a:ext uri="{FF2B5EF4-FFF2-40B4-BE49-F238E27FC236}">
                <a16:creationId xmlns:a16="http://schemas.microsoft.com/office/drawing/2014/main" id="{983D16A5-BB99-9566-F12C-C681DCEA3D8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8027C0D-2B30-8615-26B4-60F2BD7D53B0}"/>
              </a:ext>
            </a:extLst>
          </p:cNvPr>
          <p:cNvSpPr>
            <a:spLocks noGrp="1"/>
          </p:cNvSpPr>
          <p:nvPr>
            <p:ph type="sldNum" sz="quarter" idx="12"/>
          </p:nvPr>
        </p:nvSpPr>
        <p:spPr/>
        <p:txBody>
          <a:bodyPr/>
          <a:lstStyle/>
          <a:p>
            <a:fld id="{B0C737FF-05D9-4FB7-B07C-B83AA5BB7A08}" type="slidenum">
              <a:rPr lang="de-DE" smtClean="0"/>
              <a:t>‹Nr.›</a:t>
            </a:fld>
            <a:endParaRPr lang="de-DE"/>
          </a:p>
        </p:txBody>
      </p:sp>
    </p:spTree>
    <p:extLst>
      <p:ext uri="{BB962C8B-B14F-4D97-AF65-F5344CB8AC3E}">
        <p14:creationId xmlns:p14="http://schemas.microsoft.com/office/powerpoint/2010/main" val="402509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8DAA66-6913-449A-2E8E-8A18BDF00F9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712BFF9-3B37-7B4F-15E8-63E6808988E4}"/>
              </a:ext>
            </a:extLst>
          </p:cNvPr>
          <p:cNvSpPr>
            <a:spLocks noGrp="1"/>
          </p:cNvSpPr>
          <p:nvPr>
            <p:ph type="dt" sz="half" idx="10"/>
          </p:nvPr>
        </p:nvSpPr>
        <p:spPr/>
        <p:txBody>
          <a:bodyPr/>
          <a:lstStyle/>
          <a:p>
            <a:fld id="{273B3987-4A60-4479-8851-8B05A4D095E4}" type="datetimeFigureOut">
              <a:rPr lang="de-DE" smtClean="0"/>
              <a:t>05.07.2023</a:t>
            </a:fld>
            <a:endParaRPr lang="de-DE"/>
          </a:p>
        </p:txBody>
      </p:sp>
      <p:sp>
        <p:nvSpPr>
          <p:cNvPr id="4" name="Fußzeilenplatzhalter 3">
            <a:extLst>
              <a:ext uri="{FF2B5EF4-FFF2-40B4-BE49-F238E27FC236}">
                <a16:creationId xmlns:a16="http://schemas.microsoft.com/office/drawing/2014/main" id="{C1CB30C9-A64C-3177-E954-E42A1E498F4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FDB750F-3223-1017-6F28-00C5E8A2501F}"/>
              </a:ext>
            </a:extLst>
          </p:cNvPr>
          <p:cNvSpPr>
            <a:spLocks noGrp="1"/>
          </p:cNvSpPr>
          <p:nvPr>
            <p:ph type="sldNum" sz="quarter" idx="12"/>
          </p:nvPr>
        </p:nvSpPr>
        <p:spPr/>
        <p:txBody>
          <a:bodyPr/>
          <a:lstStyle/>
          <a:p>
            <a:fld id="{B0C737FF-05D9-4FB7-B07C-B83AA5BB7A08}" type="slidenum">
              <a:rPr lang="de-DE" smtClean="0"/>
              <a:t>‹Nr.›</a:t>
            </a:fld>
            <a:endParaRPr lang="de-DE"/>
          </a:p>
        </p:txBody>
      </p:sp>
    </p:spTree>
    <p:extLst>
      <p:ext uri="{BB962C8B-B14F-4D97-AF65-F5344CB8AC3E}">
        <p14:creationId xmlns:p14="http://schemas.microsoft.com/office/powerpoint/2010/main" val="2488542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70ABB77-B397-4B6A-5B2F-C56261ED1338}"/>
              </a:ext>
            </a:extLst>
          </p:cNvPr>
          <p:cNvSpPr>
            <a:spLocks noGrp="1"/>
          </p:cNvSpPr>
          <p:nvPr>
            <p:ph type="dt" sz="half" idx="10"/>
          </p:nvPr>
        </p:nvSpPr>
        <p:spPr/>
        <p:txBody>
          <a:bodyPr/>
          <a:lstStyle/>
          <a:p>
            <a:fld id="{273B3987-4A60-4479-8851-8B05A4D095E4}" type="datetimeFigureOut">
              <a:rPr lang="de-DE" smtClean="0"/>
              <a:t>05.07.2023</a:t>
            </a:fld>
            <a:endParaRPr lang="de-DE"/>
          </a:p>
        </p:txBody>
      </p:sp>
      <p:sp>
        <p:nvSpPr>
          <p:cNvPr id="3" name="Fußzeilenplatzhalter 2">
            <a:extLst>
              <a:ext uri="{FF2B5EF4-FFF2-40B4-BE49-F238E27FC236}">
                <a16:creationId xmlns:a16="http://schemas.microsoft.com/office/drawing/2014/main" id="{32093FCB-5FC6-AE4D-3BA7-EC5B869CE09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9C29887-7BF3-EEB0-C0F6-87B792C1195F}"/>
              </a:ext>
            </a:extLst>
          </p:cNvPr>
          <p:cNvSpPr>
            <a:spLocks noGrp="1"/>
          </p:cNvSpPr>
          <p:nvPr>
            <p:ph type="sldNum" sz="quarter" idx="12"/>
          </p:nvPr>
        </p:nvSpPr>
        <p:spPr/>
        <p:txBody>
          <a:bodyPr/>
          <a:lstStyle/>
          <a:p>
            <a:fld id="{B0C737FF-05D9-4FB7-B07C-B83AA5BB7A08}" type="slidenum">
              <a:rPr lang="de-DE" smtClean="0"/>
              <a:t>‹Nr.›</a:t>
            </a:fld>
            <a:endParaRPr lang="de-DE"/>
          </a:p>
        </p:txBody>
      </p:sp>
    </p:spTree>
    <p:extLst>
      <p:ext uri="{BB962C8B-B14F-4D97-AF65-F5344CB8AC3E}">
        <p14:creationId xmlns:p14="http://schemas.microsoft.com/office/powerpoint/2010/main" val="145599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91B14-AB13-1D4D-C980-11E434F733F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F6E387D-311B-2CAA-29F5-D1A9B29E21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AB3184D-0E85-F00C-8E7E-0BD0651241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EF586F6-03AE-7C19-AD15-02E9E39A591A}"/>
              </a:ext>
            </a:extLst>
          </p:cNvPr>
          <p:cNvSpPr>
            <a:spLocks noGrp="1"/>
          </p:cNvSpPr>
          <p:nvPr>
            <p:ph type="dt" sz="half" idx="10"/>
          </p:nvPr>
        </p:nvSpPr>
        <p:spPr/>
        <p:txBody>
          <a:bodyPr/>
          <a:lstStyle/>
          <a:p>
            <a:fld id="{273B3987-4A60-4479-8851-8B05A4D095E4}" type="datetimeFigureOut">
              <a:rPr lang="de-DE" smtClean="0"/>
              <a:t>05.07.2023</a:t>
            </a:fld>
            <a:endParaRPr lang="de-DE"/>
          </a:p>
        </p:txBody>
      </p:sp>
      <p:sp>
        <p:nvSpPr>
          <p:cNvPr id="6" name="Fußzeilenplatzhalter 5">
            <a:extLst>
              <a:ext uri="{FF2B5EF4-FFF2-40B4-BE49-F238E27FC236}">
                <a16:creationId xmlns:a16="http://schemas.microsoft.com/office/drawing/2014/main" id="{2D471CD3-B0AA-953B-7CB0-B2CB2C2FF50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1C35B49-7CDA-7FDF-5C69-B6AFA334D20E}"/>
              </a:ext>
            </a:extLst>
          </p:cNvPr>
          <p:cNvSpPr>
            <a:spLocks noGrp="1"/>
          </p:cNvSpPr>
          <p:nvPr>
            <p:ph type="sldNum" sz="quarter" idx="12"/>
          </p:nvPr>
        </p:nvSpPr>
        <p:spPr/>
        <p:txBody>
          <a:bodyPr/>
          <a:lstStyle/>
          <a:p>
            <a:fld id="{B0C737FF-05D9-4FB7-B07C-B83AA5BB7A08}" type="slidenum">
              <a:rPr lang="de-DE" smtClean="0"/>
              <a:t>‹Nr.›</a:t>
            </a:fld>
            <a:endParaRPr lang="de-DE"/>
          </a:p>
        </p:txBody>
      </p:sp>
    </p:spTree>
    <p:extLst>
      <p:ext uri="{BB962C8B-B14F-4D97-AF65-F5344CB8AC3E}">
        <p14:creationId xmlns:p14="http://schemas.microsoft.com/office/powerpoint/2010/main" val="406820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AF4675-5595-4304-7CE3-FC90DDC2C05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AFEE112-491A-57C6-015A-6BA3D2F2FD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DFCE8E1-07C9-2308-4E0D-54519E88E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89D8AC8-CD7C-C303-A254-59A6658CA531}"/>
              </a:ext>
            </a:extLst>
          </p:cNvPr>
          <p:cNvSpPr>
            <a:spLocks noGrp="1"/>
          </p:cNvSpPr>
          <p:nvPr>
            <p:ph type="dt" sz="half" idx="10"/>
          </p:nvPr>
        </p:nvSpPr>
        <p:spPr/>
        <p:txBody>
          <a:bodyPr/>
          <a:lstStyle/>
          <a:p>
            <a:fld id="{273B3987-4A60-4479-8851-8B05A4D095E4}" type="datetimeFigureOut">
              <a:rPr lang="de-DE" smtClean="0"/>
              <a:t>05.07.2023</a:t>
            </a:fld>
            <a:endParaRPr lang="de-DE"/>
          </a:p>
        </p:txBody>
      </p:sp>
      <p:sp>
        <p:nvSpPr>
          <p:cNvPr id="6" name="Fußzeilenplatzhalter 5">
            <a:extLst>
              <a:ext uri="{FF2B5EF4-FFF2-40B4-BE49-F238E27FC236}">
                <a16:creationId xmlns:a16="http://schemas.microsoft.com/office/drawing/2014/main" id="{6E94ED51-9F53-AE7B-826A-99CFD943D81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BC72C64-C5AF-73BB-66F9-5AE1ED40044D}"/>
              </a:ext>
            </a:extLst>
          </p:cNvPr>
          <p:cNvSpPr>
            <a:spLocks noGrp="1"/>
          </p:cNvSpPr>
          <p:nvPr>
            <p:ph type="sldNum" sz="quarter" idx="12"/>
          </p:nvPr>
        </p:nvSpPr>
        <p:spPr/>
        <p:txBody>
          <a:bodyPr/>
          <a:lstStyle/>
          <a:p>
            <a:fld id="{B0C737FF-05D9-4FB7-B07C-B83AA5BB7A08}" type="slidenum">
              <a:rPr lang="de-DE" smtClean="0"/>
              <a:t>‹Nr.›</a:t>
            </a:fld>
            <a:endParaRPr lang="de-DE"/>
          </a:p>
        </p:txBody>
      </p:sp>
    </p:spTree>
    <p:extLst>
      <p:ext uri="{BB962C8B-B14F-4D97-AF65-F5344CB8AC3E}">
        <p14:creationId xmlns:p14="http://schemas.microsoft.com/office/powerpoint/2010/main" val="356943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6BA3B63-90B8-34F0-F72A-EDD03C65D1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E68B451-C642-20C0-AC08-92BFF967D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5B82EB1-60BE-5E3F-1E58-E404361DE0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B3987-4A60-4479-8851-8B05A4D095E4}" type="datetimeFigureOut">
              <a:rPr lang="de-DE" smtClean="0"/>
              <a:t>05.07.2023</a:t>
            </a:fld>
            <a:endParaRPr lang="de-DE"/>
          </a:p>
        </p:txBody>
      </p:sp>
      <p:sp>
        <p:nvSpPr>
          <p:cNvPr id="5" name="Fußzeilenplatzhalter 4">
            <a:extLst>
              <a:ext uri="{FF2B5EF4-FFF2-40B4-BE49-F238E27FC236}">
                <a16:creationId xmlns:a16="http://schemas.microsoft.com/office/drawing/2014/main" id="{A29135CE-CA34-CC25-D7BD-90C52E2CF5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F403D23-FEF7-5339-126F-1F29746999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737FF-05D9-4FB7-B07C-B83AA5BB7A08}" type="slidenum">
              <a:rPr lang="de-DE" smtClean="0"/>
              <a:t>‹Nr.›</a:t>
            </a:fld>
            <a:endParaRPr lang="de-DE"/>
          </a:p>
        </p:txBody>
      </p:sp>
    </p:spTree>
    <p:extLst>
      <p:ext uri="{BB962C8B-B14F-4D97-AF65-F5344CB8AC3E}">
        <p14:creationId xmlns:p14="http://schemas.microsoft.com/office/powerpoint/2010/main" val="3013396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science/article/pii/S2212571X22000208#bib66" TargetMode="External"/><Relationship Id="rId7" Type="http://schemas.openxmlformats.org/officeDocument/2006/relationships/image" Target="../media/image20.svg"/><Relationship Id="rId2" Type="http://schemas.openxmlformats.org/officeDocument/2006/relationships/hyperlink" Target="https://www.sciencedirect.com/science/article/pii/S2212571X22000208#bib72" TargetMode="Externa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hyperlink" Target="https://www.sciencedirect.com/science/article/pii/S2212571X22000208" TargetMode="External"/><Relationship Id="rId4" Type="http://schemas.openxmlformats.org/officeDocument/2006/relationships/hyperlink" Target="https://www.sciencedirect.com/science/article/pii/S2212571X22000208#bib6"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https://i.pinimg.com/originals/a5/eb/db/a5ebdb49defabfbd78581be28b5703eb.jpg" TargetMode="External"/><Relationship Id="rId7" Type="http://schemas.openxmlformats.org/officeDocument/2006/relationships/hyperlink" Target="https://i-sight.com/resources/risk-matrix-template/" TargetMode="External"/><Relationship Id="rId2" Type="http://schemas.openxmlformats.org/officeDocument/2006/relationships/image" Target="../media/image22.jpeg"/><Relationship Id="rId1" Type="http://schemas.openxmlformats.org/officeDocument/2006/relationships/slideLayout" Target="../slideLayouts/slideLayout2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www.smartsheet.com/content/crisis-management-team-role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hyperlink" Target="https://www.smartsheet.com/content/crisis-management-model-theories" TargetMode="External"/><Relationship Id="rId3" Type="http://schemas.openxmlformats.org/officeDocument/2006/relationships/hyperlink" Target="https://www.ncbi.nlm.nih.gov/pmc/articles/PMC7149992/bin/gr2.jpg" TargetMode="External"/><Relationship Id="rId7" Type="http://schemas.openxmlformats.org/officeDocument/2006/relationships/image" Target="../media/image30.sv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hyperlink" Target="https://knowledge.aidr.org.au/media/1975/manual-5-applications-guide.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hyperlink" Target="https://i.pinimg.com/originals/a5/eb/db/a5ebdb49defabfbd78581be28b5703eb.jpg" TargetMode="External"/><Relationship Id="rId7" Type="http://schemas.openxmlformats.org/officeDocument/2006/relationships/hyperlink" Target="https://i-sight.com/resources/risk-matrix-template/" TargetMode="External"/><Relationship Id="rId2" Type="http://schemas.openxmlformats.org/officeDocument/2006/relationships/image" Target="../media/image22.jpeg"/><Relationship Id="rId1" Type="http://schemas.openxmlformats.org/officeDocument/2006/relationships/slideLayout" Target="../slideLayouts/slideLayout2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www.smartsheet.com/content/crisis-management-team-rol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s://www.smartsheet.com/sites/default/files/2020-05/IC-Risk-Management-Matrix-10828_WORD.dotx" TargetMode="External"/><Relationship Id="rId2" Type="http://schemas.openxmlformats.org/officeDocument/2006/relationships/hyperlink" Target="https://i-sight.com/resources/risk-matrix-template/" TargetMode="Externa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hyperlink" Target="https://www.smartsheet.com/content/crisis-management-team-roles" TargetMode="External"/><Relationship Id="rId2" Type="http://schemas.openxmlformats.org/officeDocument/2006/relationships/hyperlink" Target="m37ytlcwvw.typeform.com/to/kHuryvlF" TargetMode="External"/><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24.sv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sciencedirect.com/science/article/abs/pii/S0261517707000374" TargetMode="External"/><Relationship Id="rId1" Type="http://schemas.openxmlformats.org/officeDocument/2006/relationships/slideLayout" Target="../slideLayouts/slideLayout22.xml"/><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2.png"/><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hyperlink" Target="https://www.auditboard.com/blog/what-is-a-risk-assessment-matrix/" TargetMode="External"/><Relationship Id="rId4" Type="http://schemas.openxmlformats.org/officeDocument/2006/relationships/image" Target="../media/image24.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hyperlink" Target="https://www.investopedia.com/terms/s/swot.asp" TargetMode="Externa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20.xml"/><Relationship Id="rId6" Type="http://schemas.openxmlformats.org/officeDocument/2006/relationships/image" Target="../media/image38.jpg"/><Relationship Id="rId5" Type="http://schemas.openxmlformats.org/officeDocument/2006/relationships/hyperlink" Target="https://www.apec.org/docs/default-source/publications/2007/4/tourism-risk-management-an-authoritative-guide-to-managing-crisis-in-tourism-december-2006/toc/for-businesses-participants-workbook.pdf?sfvrsn=b4d8ba38_1" TargetMode="External"/><Relationship Id="rId4" Type="http://schemas.openxmlformats.org/officeDocument/2006/relationships/image" Target="../media/image24.svg"/></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hyperlink" Target="https://www.google.com/url?sa=i&amp;url=http%3A%2F%2Fwww.boston.com%2Fnews%2Fnation%2Fspecials%2Fsept_11_anniversary%2Fgallery%2Fchanged_airline_security_policies%2F&amp;psig=AOvVaw0UeG_g2Fkk29WFKISubLl0&amp;ust=1673117524401000&amp;source=images&amp;cd=vfe&amp;ved=0CBEQjhxqFwoTCOia6s_Os_wCFQAAAAAdAAAAABAE" TargetMode="External"/><Relationship Id="rId2" Type="http://schemas.openxmlformats.org/officeDocument/2006/relationships/hyperlink" Target="https://www.reuters.com/article/us-indonesia-security-idUSTRE4A10NU20081102" TargetMode="External"/><Relationship Id="rId1" Type="http://schemas.openxmlformats.org/officeDocument/2006/relationships/slideLayout" Target="../slideLayouts/slideLayout17.xml"/><Relationship Id="rId5" Type="http://schemas.openxmlformats.org/officeDocument/2006/relationships/image" Target="../media/image44.gif"/><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apec.org/docs/default-source/publications/2007/4/tourism-risk-management-an-authoritative-guide-to-managing-crisis-in-tourism-december-2006/toc/for-businesses-participants-workbook.pdf?sfvrsn=b4d8ba38_1" TargetMode="External"/><Relationship Id="rId1" Type="http://schemas.openxmlformats.org/officeDocument/2006/relationships/slideLayout" Target="../slideLayouts/slideLayout20.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hyperlink" Target="https://www.smartsheet.com/content/crisis-management-team-role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29.xml"/><Relationship Id="rId5" Type="http://schemas.openxmlformats.org/officeDocument/2006/relationships/image" Target="../media/image51.jpeg"/><Relationship Id="rId4" Type="http://schemas.openxmlformats.org/officeDocument/2006/relationships/hyperlink" Target="https://www.facebook.com/tourismcrisisrecover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E3EA55-9759-7ED0-D15C-2C5A250022BE}"/>
              </a:ext>
            </a:extLst>
          </p:cNvPr>
          <p:cNvSpPr>
            <a:spLocks noGrp="1"/>
          </p:cNvSpPr>
          <p:nvPr>
            <p:ph type="body" sz="quarter" idx="15"/>
          </p:nvPr>
        </p:nvSpPr>
        <p:spPr>
          <a:xfrm>
            <a:off x="817349" y="4507373"/>
            <a:ext cx="10669801" cy="697353"/>
          </a:xfrm>
        </p:spPr>
        <p:txBody>
          <a:bodyPr/>
          <a:lstStyle/>
          <a:p>
            <a:pPr>
              <a:lnSpc>
                <a:spcPct val="100000"/>
              </a:lnSpc>
              <a:spcBef>
                <a:spcPts val="0"/>
              </a:spcBef>
            </a:pPr>
            <a:r>
              <a:rPr lang="en-IE" sz="3200" b="0" dirty="0"/>
              <a:t>Bewertung und Analyse der regionalen </a:t>
            </a:r>
            <a:r>
              <a:rPr lang="en-IE" sz="3200" b="0" dirty="0" err="1"/>
              <a:t>Krisenanfälligkeit</a:t>
            </a:r>
            <a:r>
              <a:rPr lang="en-IE" sz="3200" b="0" dirty="0"/>
              <a:t> </a:t>
            </a:r>
          </a:p>
          <a:p>
            <a:pPr>
              <a:lnSpc>
                <a:spcPct val="100000"/>
              </a:lnSpc>
              <a:spcBef>
                <a:spcPts val="0"/>
              </a:spcBef>
            </a:pPr>
            <a:r>
              <a:rPr lang="en-IE" sz="3200" b="0" dirty="0"/>
              <a:t>und -bereitschaft</a:t>
            </a:r>
          </a:p>
          <a:p>
            <a:pPr>
              <a:lnSpc>
                <a:spcPct val="100000"/>
              </a:lnSpc>
              <a:spcBef>
                <a:spcPts val="0"/>
              </a:spcBef>
            </a:pPr>
            <a:endParaRPr lang="en-IE" sz="2400" b="0" dirty="0"/>
          </a:p>
          <a:p>
            <a:pPr marL="0" indent="0">
              <a:lnSpc>
                <a:spcPct val="100000"/>
              </a:lnSpc>
              <a:spcBef>
                <a:spcPts val="0"/>
              </a:spcBef>
              <a:buNone/>
            </a:pPr>
            <a:endParaRPr lang="en-IE" sz="2800" b="0" dirty="0"/>
          </a:p>
          <a:p>
            <a:endParaRPr lang="en-IE" sz="3200" dirty="0"/>
          </a:p>
        </p:txBody>
      </p:sp>
      <p:sp>
        <p:nvSpPr>
          <p:cNvPr id="4" name="Text Placeholder 3">
            <a:extLst>
              <a:ext uri="{FF2B5EF4-FFF2-40B4-BE49-F238E27FC236}">
                <a16:creationId xmlns:a16="http://schemas.microsoft.com/office/drawing/2014/main" id="{4FC3F148-6E68-05B5-0D92-B41B8A44F575}"/>
              </a:ext>
            </a:extLst>
          </p:cNvPr>
          <p:cNvSpPr>
            <a:spLocks noGrp="1"/>
          </p:cNvSpPr>
          <p:nvPr>
            <p:ph type="body" sz="quarter" idx="16"/>
          </p:nvPr>
        </p:nvSpPr>
        <p:spPr>
          <a:xfrm>
            <a:off x="817349" y="3633385"/>
            <a:ext cx="5964451" cy="697353"/>
          </a:xfrm>
        </p:spPr>
        <p:txBody>
          <a:bodyPr>
            <a:noAutofit/>
          </a:bodyPr>
          <a:lstStyle/>
          <a:p>
            <a:r>
              <a:rPr lang="en-IE" sz="6000" b="1" dirty="0"/>
              <a:t>Modul 3</a:t>
            </a:r>
            <a:endParaRPr lang="en-IE" sz="6000" dirty="0"/>
          </a:p>
        </p:txBody>
      </p:sp>
      <p:sp>
        <p:nvSpPr>
          <p:cNvPr id="5" name="TextBox 4">
            <a:extLst>
              <a:ext uri="{FF2B5EF4-FFF2-40B4-BE49-F238E27FC236}">
                <a16:creationId xmlns:a16="http://schemas.microsoft.com/office/drawing/2014/main" id="{44BD95F2-86C7-498E-E319-CA13B72068C9}"/>
              </a:ext>
            </a:extLst>
          </p:cNvPr>
          <p:cNvSpPr txBox="1"/>
          <p:nvPr/>
        </p:nvSpPr>
        <p:spPr>
          <a:xfrm>
            <a:off x="817349" y="2201904"/>
            <a:ext cx="6583576" cy="1107996"/>
          </a:xfrm>
          <a:prstGeom prst="rect">
            <a:avLst/>
          </a:prstGeom>
          <a:noFill/>
        </p:spPr>
        <p:txBody>
          <a:bodyPr wrap="square" rtlCol="0">
            <a:spAutoFit/>
          </a:bodyPr>
          <a:lstStyle/>
          <a:p>
            <a:r>
              <a:rPr lang="en-IE" sz="2400" dirty="0">
                <a:solidFill>
                  <a:srgbClr val="7A547C"/>
                </a:solidFill>
              </a:rPr>
              <a:t>Regionales Tourismus-Krisenmanagement (RTKM)</a:t>
            </a:r>
          </a:p>
          <a:p>
            <a:r>
              <a:rPr lang="en-IE" sz="2400" dirty="0">
                <a:solidFill>
                  <a:srgbClr val="7A547C"/>
                </a:solidFill>
              </a:rPr>
              <a:t>HEI-Kurs, 2023</a:t>
            </a:r>
          </a:p>
          <a:p>
            <a:r>
              <a:rPr lang="en-IE" i="1" dirty="0">
                <a:solidFill>
                  <a:srgbClr val="7A547C"/>
                </a:solidFill>
              </a:rPr>
              <a:t>Entwickelt von Laura Magan (Momentum) </a:t>
            </a:r>
          </a:p>
        </p:txBody>
      </p:sp>
    </p:spTree>
    <p:extLst>
      <p:ext uri="{BB962C8B-B14F-4D97-AF65-F5344CB8AC3E}">
        <p14:creationId xmlns:p14="http://schemas.microsoft.com/office/powerpoint/2010/main" val="665907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A60274-F817-1FC5-9683-EF9AD0584347}"/>
              </a:ext>
            </a:extLst>
          </p:cNvPr>
          <p:cNvSpPr>
            <a:spLocks noGrp="1"/>
          </p:cNvSpPr>
          <p:nvPr>
            <p:ph type="body" sz="quarter" idx="18"/>
          </p:nvPr>
        </p:nvSpPr>
        <p:spPr>
          <a:xfrm>
            <a:off x="734714" y="1757011"/>
            <a:ext cx="9904711" cy="3867704"/>
          </a:xfrm>
        </p:spPr>
        <p:txBody>
          <a:bodyPr>
            <a:normAutofit fontScale="70000" lnSpcReduction="20000"/>
          </a:bodyPr>
          <a:lstStyle/>
          <a:p>
            <a:pPr marL="0" indent="0">
              <a:lnSpc>
                <a:spcPct val="100000"/>
              </a:lnSpc>
              <a:spcBef>
                <a:spcPts val="0"/>
              </a:spcBef>
            </a:pPr>
            <a:r>
              <a:rPr lang="en-IE" sz="4400" dirty="0">
                <a:solidFill>
                  <a:schemeClr val="bg1"/>
                </a:solidFill>
              </a:rPr>
              <a:t>Analyse der Anfälligkeit einer Tourismusregion durch Bewertung aller Arten von potenziellen Krisen, die sich auswirken könnten, und Erstellung von Vorhersagen über mögliche und potenzielle Auswirkungen</a:t>
            </a:r>
          </a:p>
          <a:p>
            <a:pPr marL="0" indent="0">
              <a:lnSpc>
                <a:spcPct val="100000"/>
              </a:lnSpc>
              <a:spcBef>
                <a:spcPts val="0"/>
              </a:spcBef>
            </a:pPr>
            <a:endParaRPr lang="en-IE" sz="4400" b="1" dirty="0"/>
          </a:p>
          <a:p>
            <a:pPr marL="0" indent="0">
              <a:lnSpc>
                <a:spcPct val="100000"/>
              </a:lnSpc>
              <a:spcBef>
                <a:spcPts val="0"/>
              </a:spcBef>
            </a:pPr>
            <a:r>
              <a:rPr lang="en-IE" sz="3100" dirty="0"/>
              <a:t>In diesem Abschnitt wird die Risikobewertungsmatrix als Teil einer ganzheitlichen regionalen Übung verwendet, indem jede Art von Krise und ihre möglichen Auswirkungen auf ein Reiseziel, die Wahrscheinlichkeit und die Folgen untersucht werden, so dass die Regionen Prioritäten setzen und die Auswirkungen mit Lösungen und konkreten Maßnahmen verringern oder abschwächen können.</a:t>
            </a:r>
          </a:p>
        </p:txBody>
      </p:sp>
    </p:spTree>
    <p:extLst>
      <p:ext uri="{BB962C8B-B14F-4D97-AF65-F5344CB8AC3E}">
        <p14:creationId xmlns:p14="http://schemas.microsoft.com/office/powerpoint/2010/main" val="3203228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823FFF-0DB9-B61B-D3A0-277F3B8324DB}"/>
              </a:ext>
            </a:extLst>
          </p:cNvPr>
          <p:cNvSpPr>
            <a:spLocks noGrp="1"/>
          </p:cNvSpPr>
          <p:nvPr>
            <p:ph type="body" sz="quarter" idx="18"/>
          </p:nvPr>
        </p:nvSpPr>
        <p:spPr>
          <a:xfrm>
            <a:off x="419793" y="1063269"/>
            <a:ext cx="5715000" cy="5794731"/>
          </a:xfrm>
        </p:spPr>
        <p:txBody>
          <a:bodyPr>
            <a:normAutofit fontScale="62500" lnSpcReduction="20000"/>
          </a:bodyPr>
          <a:lstStyle/>
          <a:p>
            <a:pPr marL="0" indent="0">
              <a:lnSpc>
                <a:spcPct val="120000"/>
              </a:lnSpc>
              <a:spcBef>
                <a:spcPts val="0"/>
              </a:spcBef>
            </a:pPr>
            <a:r>
              <a:rPr lang="en-GB" dirty="0"/>
              <a:t>Jede Region ist anfällig für Risiken, die zu einer Krisensituation für die Tourismusindustrie führen können. Einige dieser Risiken sind für alle Regionen gleich, z. B. der Ausbruch einer Krankheit, eine Überschwemmung oder ein schwerer Sturm.  Andere wiederum hängen von der Geografie, dem Klima und der Exposition gegenüber menschlichen Einflüssen ab. Das Wissen um die Risiken, die am wahrscheinlichsten eintreten und die größten Auswirkungen auf die Tourismusindustrie haben können, kann dazu beitragen, die Krisenvorbereitungsmaßnahmen einer Region zu gestalten. </a:t>
            </a:r>
          </a:p>
          <a:p>
            <a:pPr marL="0" indent="0">
              <a:lnSpc>
                <a:spcPct val="120000"/>
              </a:lnSpc>
              <a:spcBef>
                <a:spcPts val="0"/>
              </a:spcBef>
            </a:pPr>
            <a:r>
              <a:rPr lang="en-GB" dirty="0"/>
              <a:t>Gute Vorbereitung = schnellere Erholung. </a:t>
            </a:r>
          </a:p>
          <a:p>
            <a:pPr marL="0" indent="0">
              <a:lnSpc>
                <a:spcPct val="120000"/>
              </a:lnSpc>
              <a:spcBef>
                <a:spcPts val="0"/>
              </a:spcBef>
            </a:pPr>
            <a:endParaRPr lang="en-GB" dirty="0"/>
          </a:p>
          <a:p>
            <a:pPr marL="0" indent="0">
              <a:lnSpc>
                <a:spcPct val="120000"/>
              </a:lnSpc>
              <a:spcBef>
                <a:spcPts val="0"/>
              </a:spcBef>
            </a:pPr>
            <a:r>
              <a:rPr lang="en-GB" dirty="0"/>
              <a:t>Eine wirksame, gut geplante und gesteuerte Reaktion verringert die Notwendigkeit von Wiederherstellungsmaßnahmen. Um diesen Prozess einzuleiten, muss </a:t>
            </a:r>
            <a:r>
              <a:rPr lang="en-GB" dirty="0" err="1"/>
              <a:t>eine</a:t>
            </a:r>
            <a:r>
              <a:rPr lang="en-GB" dirty="0"/>
              <a:t> Region:</a:t>
            </a:r>
          </a:p>
          <a:p>
            <a:pPr marL="0" indent="0">
              <a:lnSpc>
                <a:spcPct val="120000"/>
              </a:lnSpc>
              <a:spcBef>
                <a:spcPts val="0"/>
              </a:spcBef>
            </a:pPr>
            <a:endParaRPr lang="en-GB" dirty="0"/>
          </a:p>
          <a:p>
            <a:pPr marL="457200" indent="-457200">
              <a:lnSpc>
                <a:spcPct val="120000"/>
              </a:lnSpc>
              <a:spcBef>
                <a:spcPts val="0"/>
              </a:spcBef>
              <a:buFont typeface="+mj-lt"/>
              <a:buAutoNum type="arabicPeriod"/>
            </a:pPr>
            <a:r>
              <a:rPr lang="en-GB" sz="2900" dirty="0"/>
              <a:t>Zunächst muss sie eine </a:t>
            </a:r>
            <a:r>
              <a:rPr lang="en-GB" sz="2900" b="1" dirty="0"/>
              <a:t>SWOT-Analyse und eine Risikomatrix-Bewertung </a:t>
            </a:r>
            <a:r>
              <a:rPr lang="en-GB" sz="2900" dirty="0"/>
              <a:t>durchführen, um die internen Stärken und Schwächen sowie die externen Chancen und Bedrohungen der Region zu bewerten.</a:t>
            </a:r>
            <a:endParaRPr lang="en-IE" sz="2900" b="1" dirty="0"/>
          </a:p>
          <a:p>
            <a:pPr marL="457200" indent="-457200">
              <a:lnSpc>
                <a:spcPct val="120000"/>
              </a:lnSpc>
              <a:spcBef>
                <a:spcPts val="0"/>
              </a:spcBef>
              <a:buFont typeface="+mj-lt"/>
              <a:buAutoNum type="arabicPeriod"/>
            </a:pPr>
            <a:r>
              <a:rPr lang="en-GB" sz="2900" dirty="0"/>
              <a:t>Zweitens muss sie ein krisenorientiertes </a:t>
            </a:r>
            <a:r>
              <a:rPr lang="en-GB" sz="2900" b="1" dirty="0"/>
              <a:t>regionales Krisen-Audit </a:t>
            </a:r>
            <a:r>
              <a:rPr lang="en-GB" sz="2900" dirty="0"/>
              <a:t>der Kapazitäten und Ressourcen der Region durchführen, die sie zur Bewältigung einer Krise benötigt </a:t>
            </a:r>
          </a:p>
        </p:txBody>
      </p:sp>
      <p:sp>
        <p:nvSpPr>
          <p:cNvPr id="4" name="Text Placeholder 3">
            <a:extLst>
              <a:ext uri="{FF2B5EF4-FFF2-40B4-BE49-F238E27FC236}">
                <a16:creationId xmlns:a16="http://schemas.microsoft.com/office/drawing/2014/main" id="{4D1C28D9-1C02-8709-C2B5-BA57F615D9D8}"/>
              </a:ext>
            </a:extLst>
          </p:cNvPr>
          <p:cNvSpPr>
            <a:spLocks noGrp="1"/>
          </p:cNvSpPr>
          <p:nvPr>
            <p:ph type="body" sz="quarter" idx="16"/>
          </p:nvPr>
        </p:nvSpPr>
        <p:spPr>
          <a:xfrm>
            <a:off x="734714" y="133351"/>
            <a:ext cx="5085159" cy="929918"/>
          </a:xfrm>
        </p:spPr>
        <p:txBody>
          <a:bodyPr>
            <a:normAutofit fontScale="70000" lnSpcReduction="20000"/>
          </a:bodyPr>
          <a:lstStyle/>
          <a:p>
            <a:pPr algn="ctr">
              <a:lnSpc>
                <a:spcPct val="110000"/>
              </a:lnSpc>
              <a:spcBef>
                <a:spcPts val="0"/>
              </a:spcBef>
            </a:pPr>
            <a:r>
              <a:rPr lang="en-IE" dirty="0"/>
              <a:t>Einführung in die regionale Verwundbarkeits- und Risikoanalyse</a:t>
            </a:r>
          </a:p>
        </p:txBody>
      </p:sp>
      <p:pic>
        <p:nvPicPr>
          <p:cNvPr id="2" name="Picture Placeholder 6">
            <a:extLst>
              <a:ext uri="{FF2B5EF4-FFF2-40B4-BE49-F238E27FC236}">
                <a16:creationId xmlns:a16="http://schemas.microsoft.com/office/drawing/2014/main" id="{B4131DE3-EC5D-46B7-EA72-C1F30AF5D8DE}"/>
              </a:ext>
            </a:extLst>
          </p:cNvPr>
          <p:cNvPicPr>
            <a:picLocks noGrp="1" noChangeAspect="1"/>
          </p:cNvPicPr>
          <p:nvPr>
            <p:ph type="pic" sz="quarter" idx="10"/>
          </p:nvPr>
        </p:nvPicPr>
        <p:blipFill>
          <a:blip r:embed="rId2"/>
          <a:srcRect t="17358" b="17358"/>
          <a:stretch>
            <a:fillRect/>
          </a:stretch>
        </p:blipFill>
        <p:spPr>
          <a:xfrm>
            <a:off x="6392863" y="228600"/>
            <a:ext cx="5564187" cy="5448300"/>
          </a:xfrm>
        </p:spPr>
      </p:pic>
    </p:spTree>
    <p:extLst>
      <p:ext uri="{BB962C8B-B14F-4D97-AF65-F5344CB8AC3E}">
        <p14:creationId xmlns:p14="http://schemas.microsoft.com/office/powerpoint/2010/main" val="1123131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9AB64F8-9923-B7B2-3D27-6DE124B469B0}"/>
              </a:ext>
            </a:extLst>
          </p:cNvPr>
          <p:cNvSpPr>
            <a:spLocks noGrp="1"/>
          </p:cNvSpPr>
          <p:nvPr>
            <p:ph type="body" sz="quarter" idx="29"/>
          </p:nvPr>
        </p:nvSpPr>
        <p:spPr>
          <a:xfrm>
            <a:off x="0" y="98184"/>
            <a:ext cx="12181236" cy="1044590"/>
          </a:xfrm>
        </p:spPr>
        <p:txBody>
          <a:bodyPr>
            <a:normAutofit/>
          </a:bodyPr>
          <a:lstStyle/>
          <a:p>
            <a:r>
              <a:rPr lang="en-IE" sz="3200" dirty="0"/>
              <a:t>Die Bewertung der Krisenanfälligkeit und -bereitschaft einer Region bildet die Grundlage für den Planungsprozess des Krisenmanagements</a:t>
            </a:r>
          </a:p>
        </p:txBody>
      </p:sp>
      <p:sp>
        <p:nvSpPr>
          <p:cNvPr id="10" name="Text Placeholder 5">
            <a:extLst>
              <a:ext uri="{FF2B5EF4-FFF2-40B4-BE49-F238E27FC236}">
                <a16:creationId xmlns:a16="http://schemas.microsoft.com/office/drawing/2014/main" id="{2493A60C-FA4D-9588-3E7C-8B60BE708226}"/>
              </a:ext>
            </a:extLst>
          </p:cNvPr>
          <p:cNvSpPr>
            <a:spLocks noGrp="1"/>
          </p:cNvSpPr>
          <p:nvPr>
            <p:ph type="body" sz="quarter" idx="31"/>
          </p:nvPr>
        </p:nvSpPr>
        <p:spPr>
          <a:xfrm>
            <a:off x="627017" y="3429000"/>
            <a:ext cx="3025177" cy="2463970"/>
          </a:xfrm>
        </p:spPr>
        <p:txBody>
          <a:bodyPr>
            <a:normAutofit fontScale="62500" lnSpcReduction="20000"/>
          </a:bodyPr>
          <a:lstStyle/>
          <a:p>
            <a:pPr marL="0" indent="0">
              <a:lnSpc>
                <a:spcPct val="100000"/>
              </a:lnSpc>
              <a:spcBef>
                <a:spcPts val="0"/>
              </a:spcBef>
            </a:pPr>
            <a:r>
              <a:rPr lang="en-IE" sz="3800" b="1" dirty="0">
                <a:solidFill>
                  <a:srgbClr val="7A547C"/>
                </a:solidFill>
              </a:rPr>
              <a:t>Risikobewertung</a:t>
            </a:r>
          </a:p>
          <a:p>
            <a:pPr marL="0" indent="0">
              <a:lnSpc>
                <a:spcPct val="100000"/>
              </a:lnSpc>
              <a:spcBef>
                <a:spcPts val="0"/>
              </a:spcBef>
            </a:pPr>
            <a:r>
              <a:rPr lang="en-IE" sz="2900" dirty="0"/>
              <a:t>Bewertung und Priorisierung bestehender potenzieller regionaler Risiken und Krisen sowie Erarbeitung von Lösungen</a:t>
            </a:r>
          </a:p>
          <a:p>
            <a:pPr marL="0" indent="0">
              <a:lnSpc>
                <a:spcPct val="100000"/>
              </a:lnSpc>
              <a:spcBef>
                <a:spcPts val="0"/>
              </a:spcBef>
            </a:pPr>
            <a:endParaRPr lang="en-IE" sz="2900" b="1" dirty="0">
              <a:solidFill>
                <a:srgbClr val="7A547C"/>
              </a:solidFill>
            </a:endParaRPr>
          </a:p>
          <a:p>
            <a:pPr marL="0" indent="0">
              <a:lnSpc>
                <a:spcPct val="100000"/>
              </a:lnSpc>
              <a:spcBef>
                <a:spcPts val="0"/>
              </a:spcBef>
            </a:pPr>
            <a:r>
              <a:rPr lang="en-IE" sz="2900" b="1" dirty="0" err="1">
                <a:solidFill>
                  <a:srgbClr val="7A547C"/>
                </a:solidFill>
              </a:rPr>
              <a:t>untermauert</a:t>
            </a:r>
            <a:r>
              <a:rPr lang="en-IE" sz="2900" b="1" dirty="0">
                <a:solidFill>
                  <a:srgbClr val="7A547C"/>
                </a:solidFill>
              </a:rPr>
              <a:t> </a:t>
            </a:r>
            <a:r>
              <a:rPr lang="en-IE" sz="2900" b="1" dirty="0" err="1">
                <a:solidFill>
                  <a:srgbClr val="7A547C"/>
                </a:solidFill>
              </a:rPr>
              <a:t>sowohl</a:t>
            </a:r>
            <a:r>
              <a:rPr lang="en-IE" sz="2900" b="1" dirty="0">
                <a:solidFill>
                  <a:srgbClr val="7A547C"/>
                </a:solidFill>
              </a:rPr>
              <a:t> die </a:t>
            </a:r>
            <a:r>
              <a:rPr lang="en-IE" sz="2900" b="1" dirty="0" err="1">
                <a:solidFill>
                  <a:srgbClr val="7A547C"/>
                </a:solidFill>
              </a:rPr>
              <a:t>Krisenmanagementstrategie</a:t>
            </a:r>
            <a:r>
              <a:rPr lang="en-IE" sz="2900" b="1" dirty="0">
                <a:solidFill>
                  <a:srgbClr val="7A547C"/>
                </a:solidFill>
              </a:rPr>
              <a:t> </a:t>
            </a:r>
            <a:r>
              <a:rPr lang="en-IE" sz="2900" b="1" dirty="0" err="1">
                <a:solidFill>
                  <a:srgbClr val="7A547C"/>
                </a:solidFill>
              </a:rPr>
              <a:t>als</a:t>
            </a:r>
            <a:r>
              <a:rPr lang="en-IE" sz="2900" b="1" dirty="0">
                <a:solidFill>
                  <a:srgbClr val="7A547C"/>
                </a:solidFill>
              </a:rPr>
              <a:t> </a:t>
            </a:r>
            <a:r>
              <a:rPr lang="en-IE" sz="2900" b="1" dirty="0" err="1">
                <a:solidFill>
                  <a:srgbClr val="7A547C"/>
                </a:solidFill>
              </a:rPr>
              <a:t>auch</a:t>
            </a:r>
            <a:r>
              <a:rPr lang="en-IE" sz="2900" b="1" dirty="0">
                <a:solidFill>
                  <a:srgbClr val="7A547C"/>
                </a:solidFill>
              </a:rPr>
              <a:t> den </a:t>
            </a:r>
            <a:r>
              <a:rPr lang="en-IE" sz="2900" b="1" dirty="0" err="1">
                <a:solidFill>
                  <a:srgbClr val="7A547C"/>
                </a:solidFill>
              </a:rPr>
              <a:t>Krisenmanagementplan</a:t>
            </a:r>
            <a:endParaRPr lang="en-IE" sz="2900" b="1" dirty="0">
              <a:solidFill>
                <a:srgbClr val="7A547C"/>
              </a:solidFill>
            </a:endParaRPr>
          </a:p>
        </p:txBody>
      </p:sp>
      <p:sp>
        <p:nvSpPr>
          <p:cNvPr id="11" name="Text Placeholder 6">
            <a:extLst>
              <a:ext uri="{FF2B5EF4-FFF2-40B4-BE49-F238E27FC236}">
                <a16:creationId xmlns:a16="http://schemas.microsoft.com/office/drawing/2014/main" id="{1DC2F7A2-540E-829B-AD32-7439A495D177}"/>
              </a:ext>
            </a:extLst>
          </p:cNvPr>
          <p:cNvSpPr>
            <a:spLocks noGrp="1"/>
          </p:cNvSpPr>
          <p:nvPr>
            <p:ph type="body" sz="quarter" idx="33"/>
          </p:nvPr>
        </p:nvSpPr>
        <p:spPr>
          <a:xfrm>
            <a:off x="4153989" y="3290461"/>
            <a:ext cx="3918858" cy="3564107"/>
          </a:xfrm>
          <a:noFill/>
        </p:spPr>
        <p:txBody>
          <a:bodyPr>
            <a:noAutofit/>
          </a:bodyPr>
          <a:lstStyle/>
          <a:p>
            <a:pPr marL="0" indent="0">
              <a:lnSpc>
                <a:spcPct val="100000"/>
              </a:lnSpc>
              <a:spcBef>
                <a:spcPts val="0"/>
              </a:spcBef>
            </a:pPr>
            <a:r>
              <a:rPr lang="en-IE" sz="2400" b="1" dirty="0">
                <a:solidFill>
                  <a:srgbClr val="3AA091"/>
                </a:solidFill>
                <a:latin typeface="+mn-lt"/>
              </a:rPr>
              <a:t>SWOT-Analyse</a:t>
            </a:r>
          </a:p>
          <a:p>
            <a:pPr marL="0" indent="0">
              <a:lnSpc>
                <a:spcPct val="100000"/>
              </a:lnSpc>
              <a:spcBef>
                <a:spcPts val="0"/>
              </a:spcBef>
            </a:pPr>
            <a:r>
              <a:rPr lang="en-IE" sz="1800" dirty="0">
                <a:latin typeface="+mn-lt"/>
              </a:rPr>
              <a:t>Gestaltung der Zukunft und der strategischen Ziele der Tourismusregion durch die Analyse ihrer internen und externen Stärken, Schwächen, Chancen und Gefahren</a:t>
            </a:r>
          </a:p>
          <a:p>
            <a:pPr marL="0" indent="0">
              <a:lnSpc>
                <a:spcPct val="100000"/>
              </a:lnSpc>
              <a:spcBef>
                <a:spcPts val="0"/>
              </a:spcBef>
            </a:pPr>
            <a:endParaRPr lang="en-IE" sz="1800" b="1" dirty="0">
              <a:solidFill>
                <a:srgbClr val="3AA091"/>
              </a:solidFill>
              <a:latin typeface="+mn-lt"/>
            </a:endParaRPr>
          </a:p>
          <a:p>
            <a:pPr marL="0" indent="0">
              <a:lnSpc>
                <a:spcPct val="100000"/>
              </a:lnSpc>
              <a:spcBef>
                <a:spcPts val="0"/>
              </a:spcBef>
            </a:pPr>
            <a:r>
              <a:rPr lang="en-IE" sz="1800" b="1" dirty="0" err="1">
                <a:solidFill>
                  <a:srgbClr val="3AA091"/>
                </a:solidFill>
                <a:latin typeface="+mn-lt"/>
              </a:rPr>
              <a:t>Untermauert</a:t>
            </a:r>
            <a:r>
              <a:rPr lang="en-IE" sz="1800" b="1" dirty="0">
                <a:solidFill>
                  <a:srgbClr val="3AA091"/>
                </a:solidFill>
                <a:latin typeface="+mn-lt"/>
              </a:rPr>
              <a:t> die </a:t>
            </a:r>
            <a:r>
              <a:rPr lang="en-IE" sz="1800" b="1" dirty="0" err="1">
                <a:solidFill>
                  <a:srgbClr val="3AA091"/>
                </a:solidFill>
                <a:latin typeface="+mn-lt"/>
              </a:rPr>
              <a:t>Krisenmanagementstrategie</a:t>
            </a:r>
            <a:r>
              <a:rPr lang="en-IE" sz="1800" b="1" dirty="0">
                <a:solidFill>
                  <a:srgbClr val="3AA091"/>
                </a:solidFill>
                <a:latin typeface="+mn-lt"/>
              </a:rPr>
              <a:t> (</a:t>
            </a:r>
            <a:r>
              <a:rPr lang="en-IE" sz="1800" b="1" dirty="0" err="1">
                <a:solidFill>
                  <a:srgbClr val="3AA091"/>
                </a:solidFill>
                <a:latin typeface="+mn-lt"/>
              </a:rPr>
              <a:t>langfristiger</a:t>
            </a:r>
            <a:r>
              <a:rPr lang="en-IE" sz="1800" b="1" dirty="0">
                <a:solidFill>
                  <a:srgbClr val="3AA091"/>
                </a:solidFill>
                <a:latin typeface="+mn-lt"/>
              </a:rPr>
              <a:t> Plan)</a:t>
            </a:r>
          </a:p>
          <a:p>
            <a:pPr marL="0" indent="0">
              <a:lnSpc>
                <a:spcPct val="100000"/>
              </a:lnSpc>
              <a:spcBef>
                <a:spcPts val="0"/>
              </a:spcBef>
            </a:pPr>
            <a:endParaRPr lang="en-IE" dirty="0">
              <a:latin typeface="+mn-lt"/>
            </a:endParaRPr>
          </a:p>
        </p:txBody>
      </p:sp>
      <p:sp>
        <p:nvSpPr>
          <p:cNvPr id="12" name="Text Placeholder 5">
            <a:extLst>
              <a:ext uri="{FF2B5EF4-FFF2-40B4-BE49-F238E27FC236}">
                <a16:creationId xmlns:a16="http://schemas.microsoft.com/office/drawing/2014/main" id="{C81C570F-2F55-6576-CF3B-10C50E34218E}"/>
              </a:ext>
            </a:extLst>
          </p:cNvPr>
          <p:cNvSpPr txBox="1">
            <a:spLocks/>
          </p:cNvSpPr>
          <p:nvPr/>
        </p:nvSpPr>
        <p:spPr>
          <a:xfrm>
            <a:off x="1464276" y="1399664"/>
            <a:ext cx="1228725" cy="587545"/>
          </a:xfrm>
          <a:prstGeom prst="rect">
            <a:avLst/>
          </a:prstGeom>
        </p:spPr>
        <p:txBody>
          <a:bodyPr vert="horz" lIns="91440" tIns="45720" rIns="91440" bIns="45720" rtlCol="0" anchor="ctr">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b="1" dirty="0">
                <a:solidFill>
                  <a:schemeClr val="bg1"/>
                </a:solidFill>
              </a:rPr>
              <a:t>Teil 1 </a:t>
            </a:r>
          </a:p>
        </p:txBody>
      </p:sp>
      <p:sp>
        <p:nvSpPr>
          <p:cNvPr id="13" name="Text Placeholder 5">
            <a:extLst>
              <a:ext uri="{FF2B5EF4-FFF2-40B4-BE49-F238E27FC236}">
                <a16:creationId xmlns:a16="http://schemas.microsoft.com/office/drawing/2014/main" id="{B664AE2A-844A-AB3C-C866-0EE20254E68E}"/>
              </a:ext>
            </a:extLst>
          </p:cNvPr>
          <p:cNvSpPr txBox="1">
            <a:spLocks/>
          </p:cNvSpPr>
          <p:nvPr/>
        </p:nvSpPr>
        <p:spPr>
          <a:xfrm>
            <a:off x="5481637" y="1456510"/>
            <a:ext cx="1228725" cy="587545"/>
          </a:xfrm>
          <a:prstGeom prst="rect">
            <a:avLst/>
          </a:prstGeom>
        </p:spPr>
        <p:txBody>
          <a:bodyPr vert="horz" lIns="91440" tIns="45720" rIns="91440" bIns="45720" rtlCol="0" anchor="ctr">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b="1" dirty="0">
                <a:solidFill>
                  <a:schemeClr val="bg1"/>
                </a:solidFill>
              </a:rPr>
              <a:t>Teil 2 </a:t>
            </a:r>
          </a:p>
        </p:txBody>
      </p:sp>
      <p:sp>
        <p:nvSpPr>
          <p:cNvPr id="14" name="Text Placeholder 5">
            <a:extLst>
              <a:ext uri="{FF2B5EF4-FFF2-40B4-BE49-F238E27FC236}">
                <a16:creationId xmlns:a16="http://schemas.microsoft.com/office/drawing/2014/main" id="{2CEAC5D2-37F4-1474-E230-51534ACC85AB}"/>
              </a:ext>
            </a:extLst>
          </p:cNvPr>
          <p:cNvSpPr txBox="1">
            <a:spLocks/>
          </p:cNvSpPr>
          <p:nvPr/>
        </p:nvSpPr>
        <p:spPr>
          <a:xfrm>
            <a:off x="9498999" y="1425235"/>
            <a:ext cx="1228725" cy="587545"/>
          </a:xfrm>
          <a:prstGeom prst="rect">
            <a:avLst/>
          </a:prstGeom>
        </p:spPr>
        <p:txBody>
          <a:bodyPr vert="horz" lIns="91440" tIns="45720" rIns="91440" bIns="45720" rtlCol="0" anchor="ctr">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b="1" dirty="0">
                <a:solidFill>
                  <a:schemeClr val="bg1"/>
                </a:solidFill>
              </a:rPr>
              <a:t>Teil 3 </a:t>
            </a:r>
          </a:p>
        </p:txBody>
      </p:sp>
      <p:sp>
        <p:nvSpPr>
          <p:cNvPr id="15" name="Text Placeholder 6">
            <a:extLst>
              <a:ext uri="{FF2B5EF4-FFF2-40B4-BE49-F238E27FC236}">
                <a16:creationId xmlns:a16="http://schemas.microsoft.com/office/drawing/2014/main" id="{7F725191-6D32-E415-EC70-B4F5FAD6F4EB}"/>
              </a:ext>
            </a:extLst>
          </p:cNvPr>
          <p:cNvSpPr txBox="1">
            <a:spLocks/>
          </p:cNvSpPr>
          <p:nvPr/>
        </p:nvSpPr>
        <p:spPr>
          <a:xfrm>
            <a:off x="8299299" y="3207740"/>
            <a:ext cx="3570484" cy="2408293"/>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0" i="0" kern="1200" spc="0">
                <a:solidFill>
                  <a:srgbClr val="595A59"/>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IE" sz="2400" b="1" dirty="0">
                <a:solidFill>
                  <a:srgbClr val="F27954"/>
                </a:solidFill>
                <a:latin typeface="+mn-lt"/>
              </a:rPr>
              <a:t>Regionales Krisenaudit</a:t>
            </a:r>
          </a:p>
          <a:p>
            <a:pPr marL="0" indent="0">
              <a:lnSpc>
                <a:spcPct val="100000"/>
              </a:lnSpc>
              <a:spcBef>
                <a:spcPts val="0"/>
              </a:spcBef>
            </a:pPr>
            <a:r>
              <a:rPr lang="en-IE" sz="1800" dirty="0">
                <a:latin typeface="+mn-lt"/>
              </a:rPr>
              <a:t>Eine Untersuchung und Analyse, inwieweit die Region bereit ist und was sie tun muss, um die vorgeschlagenen Ergebnisse einer Risikobewertung und SWOT-Analyse umzusetzen. </a:t>
            </a:r>
          </a:p>
          <a:p>
            <a:pPr marL="0" indent="0">
              <a:lnSpc>
                <a:spcPct val="100000"/>
              </a:lnSpc>
              <a:spcBef>
                <a:spcPts val="0"/>
              </a:spcBef>
            </a:pPr>
            <a:endParaRPr lang="en-IE" sz="1800" b="1" dirty="0">
              <a:solidFill>
                <a:srgbClr val="F37C57"/>
              </a:solidFill>
              <a:latin typeface="+mn-lt"/>
            </a:endParaRPr>
          </a:p>
          <a:p>
            <a:pPr marL="0" indent="0">
              <a:lnSpc>
                <a:spcPct val="100000"/>
              </a:lnSpc>
              <a:spcBef>
                <a:spcPts val="0"/>
              </a:spcBef>
            </a:pPr>
            <a:r>
              <a:rPr lang="en-IE" sz="1800" b="1" dirty="0" err="1">
                <a:solidFill>
                  <a:srgbClr val="F37C57"/>
                </a:solidFill>
                <a:latin typeface="+mn-lt"/>
              </a:rPr>
              <a:t>Untermauert</a:t>
            </a:r>
            <a:r>
              <a:rPr lang="en-IE" sz="1800" b="1" dirty="0">
                <a:solidFill>
                  <a:srgbClr val="F37C57"/>
                </a:solidFill>
                <a:latin typeface="+mn-lt"/>
              </a:rPr>
              <a:t> den </a:t>
            </a:r>
            <a:r>
              <a:rPr lang="en-IE" sz="1800" b="1" dirty="0" err="1">
                <a:solidFill>
                  <a:srgbClr val="F37C57"/>
                </a:solidFill>
                <a:latin typeface="+mn-lt"/>
              </a:rPr>
              <a:t>Krisenmanagementplan</a:t>
            </a:r>
            <a:r>
              <a:rPr lang="en-IE" sz="1800" b="1" dirty="0">
                <a:solidFill>
                  <a:srgbClr val="F37C57"/>
                </a:solidFill>
                <a:latin typeface="+mn-lt"/>
              </a:rPr>
              <a:t> (</a:t>
            </a:r>
            <a:r>
              <a:rPr lang="en-IE" sz="1800" b="1" dirty="0" err="1">
                <a:solidFill>
                  <a:srgbClr val="F37C57"/>
                </a:solidFill>
                <a:latin typeface="+mn-lt"/>
              </a:rPr>
              <a:t>kurzfristiger</a:t>
            </a:r>
            <a:r>
              <a:rPr lang="en-IE" sz="1800" b="1" dirty="0">
                <a:solidFill>
                  <a:srgbClr val="F37C57"/>
                </a:solidFill>
                <a:latin typeface="+mn-lt"/>
              </a:rPr>
              <a:t> Plan)</a:t>
            </a:r>
          </a:p>
        </p:txBody>
      </p:sp>
    </p:spTree>
    <p:extLst>
      <p:ext uri="{BB962C8B-B14F-4D97-AF65-F5344CB8AC3E}">
        <p14:creationId xmlns:p14="http://schemas.microsoft.com/office/powerpoint/2010/main" val="3140765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4303130"/>
          </a:xfrm>
        </p:spPr>
        <p:txBody>
          <a:bodyPr>
            <a:normAutofit fontScale="85000" lnSpcReduction="20000"/>
          </a:bodyPr>
          <a:lstStyle/>
          <a:p>
            <a:pPr marL="0" indent="0">
              <a:lnSpc>
                <a:spcPct val="100000"/>
              </a:lnSpc>
              <a:spcBef>
                <a:spcPts val="0"/>
              </a:spcBef>
            </a:pPr>
            <a:r>
              <a:rPr lang="en-GB" b="0" i="0" dirty="0">
                <a:effectLst/>
              </a:rPr>
              <a:t>Bevor sie eine Auslandsreise antreten, verbringen Touristen in der Regel einige Zeit damit, sich über das Reiseziel zu informieren, um dessen Sicherheit zu prüfen (</a:t>
            </a:r>
            <a:r>
              <a:rPr lang="en-GB" b="0" i="0" u="none" strike="noStrike" dirty="0">
                <a:effectLst/>
                <a:hlinkClick r:id="rId2">
                  <a:extLst>
                    <a:ext uri="{A12FA001-AC4F-418D-AE19-62706E023703}">
                      <ahyp:hlinkClr xmlns:ahyp="http://schemas.microsoft.com/office/drawing/2018/hyperlinkcolor" val="tx"/>
                    </a:ext>
                  </a:extLst>
                </a:hlinkClick>
              </a:rPr>
              <a:t>Zou &amp; Zheng, 2014</a:t>
            </a:r>
            <a:r>
              <a:rPr lang="en-GB" b="0" i="0" dirty="0">
                <a:effectLst/>
              </a:rPr>
              <a:t>). Dieser Suchprozess vermittelt den Touristen einen ersten Eindruck von der Sicherheit des Reiseziels und prägt ihr Urteil darüber, was sie erwarten und wie sie auf potenzielle Gefahren reagieren sollten. </a:t>
            </a:r>
          </a:p>
          <a:p>
            <a:pPr marL="0" indent="0">
              <a:lnSpc>
                <a:spcPct val="100000"/>
              </a:lnSpc>
              <a:spcBef>
                <a:spcPts val="0"/>
              </a:spcBef>
            </a:pPr>
            <a:endParaRPr lang="en-GB" dirty="0"/>
          </a:p>
          <a:p>
            <a:pPr marL="0" indent="0">
              <a:lnSpc>
                <a:spcPct val="100000"/>
              </a:lnSpc>
              <a:spcBef>
                <a:spcPts val="0"/>
              </a:spcBef>
            </a:pPr>
            <a:r>
              <a:rPr lang="en-GB" b="0" dirty="0">
                <a:effectLst/>
              </a:rPr>
              <a:t>Das Sicherheitsempfinden der Touristen wird auch durch die Verfügbarkeit von Einrichtungen und Ausrüstungen beeinflusst. Zu den wichtigsten Aspekten in diesem Bereich gehören Verpflegung und Unterkunft, Schutz oder Versicherung für riskante Aktivitäten, Sicherheitsüberwachung und Erste-Hilfe-Einrichtungen. </a:t>
            </a:r>
            <a:r>
              <a:rPr lang="en-GB" b="0" u="none" strike="noStrike" dirty="0">
                <a:effectLst/>
                <a:hlinkClick r:id="rId3">
                  <a:extLst>
                    <a:ext uri="{A12FA001-AC4F-418D-AE19-62706E023703}">
                      <ahyp:hlinkClr xmlns:ahyp="http://schemas.microsoft.com/office/drawing/2018/hyperlinkcolor" val="tx"/>
                    </a:ext>
                  </a:extLst>
                </a:hlinkClick>
              </a:rPr>
              <a:t>Yen et al. (2021)</a:t>
            </a:r>
            <a:endParaRPr lang="en-GB" b="0" u="none" strike="noStrike" dirty="0">
              <a:effectLst/>
            </a:endParaRPr>
          </a:p>
          <a:p>
            <a:pPr marL="0" indent="0">
              <a:lnSpc>
                <a:spcPct val="100000"/>
              </a:lnSpc>
              <a:spcBef>
                <a:spcPts val="0"/>
              </a:spcBef>
            </a:pPr>
            <a:endParaRPr lang="en-GB" dirty="0"/>
          </a:p>
          <a:p>
            <a:pPr marL="0" indent="0">
              <a:lnSpc>
                <a:spcPct val="100000"/>
              </a:lnSpc>
              <a:spcBef>
                <a:spcPts val="0"/>
              </a:spcBef>
            </a:pPr>
            <a:r>
              <a:rPr lang="en-GB" b="0" dirty="0">
                <a:effectLst/>
              </a:rPr>
              <a:t>Touristen beurteilen in der Regel die Sicherheit eines Reiseziels, indem sie die Sicherheit potenziell riskanter Aktivitäten überprüfen (</a:t>
            </a:r>
            <a:r>
              <a:rPr lang="en-GB" b="0" u="none" strike="noStrike" dirty="0">
                <a:effectLst/>
                <a:hlinkClick r:id="rId4">
                  <a:extLst>
                    <a:ext uri="{A12FA001-AC4F-418D-AE19-62706E023703}">
                      <ahyp:hlinkClr xmlns:ahyp="http://schemas.microsoft.com/office/drawing/2018/hyperlinkcolor" val="tx"/>
                    </a:ext>
                  </a:extLst>
                </a:hlinkClick>
              </a:rPr>
              <a:t>Bentley, Page, Meyer, Chalmers, &amp; Laird, 2001</a:t>
            </a:r>
            <a:r>
              <a:rPr lang="en-GB" b="0" dirty="0">
                <a:effectLst/>
              </a:rPr>
              <a:t>). Ein Tourist schrieb: "Sind Heißluftballons sicher? Ich bin besorgt, nachdem ich einige Nachrichten über Unfälle bei </a:t>
            </a:r>
            <a:r>
              <a:rPr lang="en-GB" b="0" dirty="0" err="1">
                <a:effectLst/>
              </a:rPr>
              <a:t>Unterhaltungsprojekten</a:t>
            </a:r>
            <a:r>
              <a:rPr lang="en-GB" b="0" dirty="0">
                <a:effectLst/>
              </a:rPr>
              <a:t> </a:t>
            </a:r>
            <a:r>
              <a:rPr lang="en-GB" b="0" dirty="0" err="1">
                <a:effectLst/>
              </a:rPr>
              <a:t>im</a:t>
            </a:r>
            <a:r>
              <a:rPr lang="en-GB" b="0" dirty="0">
                <a:effectLst/>
              </a:rPr>
              <a:t> </a:t>
            </a:r>
            <a:r>
              <a:rPr lang="en-GB" b="0" dirty="0" err="1">
                <a:effectLst/>
              </a:rPr>
              <a:t>Tiefflug</a:t>
            </a:r>
            <a:r>
              <a:rPr lang="en-GB" b="0" dirty="0">
                <a:effectLst/>
              </a:rPr>
              <a:t> gelesen habe" (Lv.1708, May 06, 2017, 23:32:26). </a:t>
            </a:r>
          </a:p>
          <a:p>
            <a:pPr marL="0" indent="0">
              <a:lnSpc>
                <a:spcPct val="100000"/>
              </a:lnSpc>
              <a:spcBef>
                <a:spcPts val="0"/>
              </a:spcBef>
            </a:pPr>
            <a:endParaRPr lang="en-GB" dirty="0"/>
          </a:p>
          <a:p>
            <a:pPr marL="0" indent="0">
              <a:lnSpc>
                <a:spcPct val="100000"/>
              </a:lnSpc>
              <a:spcBef>
                <a:spcPts val="0"/>
              </a:spcBef>
            </a:pP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lnSpcReduction="10000"/>
          </a:bodyPr>
          <a:lstStyle/>
          <a:p>
            <a:r>
              <a:rPr lang="en-GB" sz="3600" b="1" i="0" dirty="0">
                <a:effectLst/>
              </a:rPr>
              <a:t>Forschung: </a:t>
            </a:r>
            <a:r>
              <a:rPr lang="en-GB" sz="2600" dirty="0"/>
              <a:t>Das </a:t>
            </a:r>
            <a:r>
              <a:rPr lang="en-GB" sz="2600" dirty="0" err="1"/>
              <a:t>Sicherheitsempfinden</a:t>
            </a:r>
            <a:r>
              <a:rPr lang="en-GB" sz="2600" dirty="0"/>
              <a:t> von Touristen hängt von implementierten Sicherheitsmaßnahmen ab </a:t>
            </a:r>
            <a:r>
              <a:rPr lang="en-GB" sz="2600" i="1" dirty="0"/>
              <a:t>(Fokus auf riskante Aktivitäten)</a:t>
            </a:r>
            <a:endParaRPr lang="en-GB" sz="2600" i="1"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5"/>
            <a:extLst>
              <a:ext uri="{FF2B5EF4-FFF2-40B4-BE49-F238E27FC236}">
                <a16:creationId xmlns:a16="http://schemas.microsoft.com/office/drawing/2014/main" id="{677A4E1D-CB32-EDFA-3941-E9EC988EBA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5">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246288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3E8B448-76E4-17BD-38F9-7F4746E8CAF7}"/>
              </a:ext>
            </a:extLst>
          </p:cNvPr>
          <p:cNvSpPr>
            <a:spLocks noGrp="1"/>
          </p:cNvSpPr>
          <p:nvPr>
            <p:ph type="body" sz="quarter" idx="18"/>
          </p:nvPr>
        </p:nvSpPr>
        <p:spPr>
          <a:xfrm>
            <a:off x="381000" y="1171575"/>
            <a:ext cx="5885708" cy="3867704"/>
          </a:xfrm>
        </p:spPr>
        <p:txBody>
          <a:bodyPr>
            <a:noAutofit/>
          </a:bodyPr>
          <a:lstStyle/>
          <a:p>
            <a:pPr marL="0" indent="0" algn="l">
              <a:lnSpc>
                <a:spcPct val="100000"/>
              </a:lnSpc>
              <a:spcBef>
                <a:spcPts val="0"/>
              </a:spcBef>
            </a:pPr>
            <a:r>
              <a:rPr lang="en-GB" sz="2000" b="0" i="0" u="none" strike="noStrike" dirty="0">
                <a:effectLst/>
              </a:rPr>
              <a:t>Das Krisen- oder Verwundbarkeitsaudit für Reiseziele ist eine </a:t>
            </a:r>
            <a:r>
              <a:rPr lang="en-GB" sz="2000" b="0" i="0" u="none" strike="noStrike" dirty="0" err="1">
                <a:effectLst/>
              </a:rPr>
              <a:t>multidisziplinäre</a:t>
            </a:r>
            <a:r>
              <a:rPr lang="en-GB" sz="2000" b="0" i="0" u="none" strike="noStrike" dirty="0">
                <a:effectLst/>
              </a:rPr>
              <a:t> </a:t>
            </a:r>
            <a:r>
              <a:rPr lang="en-GB" sz="2000" b="0" i="0" u="none" strike="noStrike" dirty="0" err="1">
                <a:effectLst/>
              </a:rPr>
              <a:t>Risikobewertung</a:t>
            </a:r>
            <a:r>
              <a:rPr lang="en-GB" sz="2000" b="0" i="0" u="none" strike="noStrike" dirty="0">
                <a:effectLst/>
              </a:rPr>
              <a:t>, die eine Region </a:t>
            </a:r>
            <a:r>
              <a:rPr lang="en-GB" sz="2000" b="0" i="0" u="none" strike="noStrike" dirty="0" err="1">
                <a:effectLst/>
              </a:rPr>
              <a:t>vornimmt</a:t>
            </a:r>
            <a:r>
              <a:rPr lang="en-GB" sz="2000" b="0" i="0" u="none" strike="noStrike" dirty="0">
                <a:effectLst/>
              </a:rPr>
              <a:t>.</a:t>
            </a:r>
            <a:endParaRPr lang="en-GB" sz="2000" dirty="0"/>
          </a:p>
          <a:p>
            <a:pPr marL="0" indent="0" algn="l">
              <a:lnSpc>
                <a:spcPct val="100000"/>
              </a:lnSpc>
              <a:spcBef>
                <a:spcPts val="0"/>
              </a:spcBef>
            </a:pPr>
            <a:r>
              <a:rPr lang="en-GB" sz="2000" b="1" i="0" u="none" strike="noStrike" dirty="0">
                <a:effectLst/>
              </a:rPr>
              <a:t>Teil 1 Risikomatrix und SWOT-Analyse </a:t>
            </a:r>
            <a:r>
              <a:rPr lang="en-GB" sz="2000" b="0" i="0" u="none" strike="noStrike" dirty="0">
                <a:effectLst/>
              </a:rPr>
              <a:t>untersucht und identifiziert die </a:t>
            </a:r>
            <a:r>
              <a:rPr lang="en-GB" sz="2000" dirty="0"/>
              <a:t>potenziellen Bedrohungen und Risiken sowie die Chancen einer Region in einer </a:t>
            </a:r>
            <a:r>
              <a:rPr lang="en-GB" sz="2000" b="0" i="0" u="none" strike="noStrike" dirty="0">
                <a:effectLst/>
              </a:rPr>
              <a:t>Vielzahl von Formen.</a:t>
            </a:r>
          </a:p>
          <a:p>
            <a:pPr marL="342900" indent="-342900" algn="l">
              <a:lnSpc>
                <a:spcPct val="100000"/>
              </a:lnSpc>
              <a:spcBef>
                <a:spcPts val="0"/>
              </a:spcBef>
              <a:buFont typeface="Arial" panose="020B0604020202020204" pitchFamily="34" charset="0"/>
              <a:buChar char="•"/>
            </a:pPr>
            <a:r>
              <a:rPr lang="en-GB" sz="2000" dirty="0"/>
              <a:t>Hat die Region aufgrund ihrer besonderen </a:t>
            </a:r>
            <a:r>
              <a:rPr lang="en-GB" sz="2000" dirty="0" err="1"/>
              <a:t>Merkmale</a:t>
            </a:r>
            <a:r>
              <a:rPr lang="en-GB" sz="2000" dirty="0"/>
              <a:t> </a:t>
            </a:r>
            <a:r>
              <a:rPr lang="en-GB" sz="2000" dirty="0" err="1"/>
              <a:t>ein</a:t>
            </a:r>
            <a:r>
              <a:rPr lang="en-GB" sz="2000" dirty="0"/>
              <a:t> </a:t>
            </a:r>
            <a:r>
              <a:rPr lang="en-GB" sz="2000" dirty="0" err="1"/>
              <a:t>Verständnis</a:t>
            </a:r>
            <a:r>
              <a:rPr lang="en-GB" sz="2000" dirty="0"/>
              <a:t> für alle unerwarteten und potenziellen Tourismuskrisen und kann sie diese abmildern oder verhindern?</a:t>
            </a:r>
          </a:p>
          <a:p>
            <a:pPr marL="342900" indent="-342900" algn="l">
              <a:lnSpc>
                <a:spcPct val="100000"/>
              </a:lnSpc>
              <a:spcBef>
                <a:spcPts val="0"/>
              </a:spcBef>
              <a:buFont typeface="Arial" panose="020B0604020202020204" pitchFamily="34" charset="0"/>
              <a:buChar char="•"/>
            </a:pPr>
            <a:endParaRPr lang="en-GB" sz="2000" dirty="0"/>
          </a:p>
          <a:p>
            <a:pPr marL="0" indent="0" algn="l">
              <a:lnSpc>
                <a:spcPct val="100000"/>
              </a:lnSpc>
              <a:spcBef>
                <a:spcPts val="0"/>
              </a:spcBef>
            </a:pPr>
            <a:r>
              <a:rPr lang="en-GB" sz="2000" b="1" dirty="0"/>
              <a:t>In Teil 2 des regionalen Krisenaudits </a:t>
            </a:r>
            <a:r>
              <a:rPr lang="en-GB" sz="2000" dirty="0"/>
              <a:t>wird bewertet, wie gut eine Region </a:t>
            </a:r>
            <a:r>
              <a:rPr lang="en-GB" sz="2000" dirty="0" err="1"/>
              <a:t>vorbereitet</a:t>
            </a:r>
            <a:r>
              <a:rPr lang="en-GB" sz="2000" dirty="0"/>
              <a:t> und </a:t>
            </a:r>
            <a:r>
              <a:rPr lang="en-GB" sz="2000" dirty="0" err="1"/>
              <a:t>ausgestattet</a:t>
            </a:r>
            <a:r>
              <a:rPr lang="en-GB" sz="2000" dirty="0"/>
              <a:t> ist, was ihr fehlt und was sie einrichten muss.</a:t>
            </a:r>
          </a:p>
          <a:p>
            <a:pPr marL="342900" indent="-342900" algn="l">
              <a:lnSpc>
                <a:spcPct val="100000"/>
              </a:lnSpc>
              <a:spcBef>
                <a:spcPts val="0"/>
              </a:spcBef>
              <a:buFont typeface="Arial" panose="020B0604020202020204" pitchFamily="34" charset="0"/>
              <a:buChar char="•"/>
            </a:pPr>
            <a:r>
              <a:rPr lang="en-GB" sz="2000" dirty="0"/>
              <a:t>Verfügt sie über die richtigen Abläufe, Verfahren, Fachkenntnisse, Leitfäden, Schulungen, Informationen und Unterstützung?</a:t>
            </a:r>
            <a:endParaRPr lang="en-IE" sz="2000" dirty="0"/>
          </a:p>
        </p:txBody>
      </p:sp>
      <p:sp>
        <p:nvSpPr>
          <p:cNvPr id="9" name="Text Placeholder 5">
            <a:extLst>
              <a:ext uri="{FF2B5EF4-FFF2-40B4-BE49-F238E27FC236}">
                <a16:creationId xmlns:a16="http://schemas.microsoft.com/office/drawing/2014/main" id="{502724FD-C8D0-B33D-40BF-8C1FA31A5698}"/>
              </a:ext>
            </a:extLst>
          </p:cNvPr>
          <p:cNvSpPr>
            <a:spLocks noGrp="1"/>
          </p:cNvSpPr>
          <p:nvPr>
            <p:ph type="body" sz="quarter" idx="16"/>
          </p:nvPr>
        </p:nvSpPr>
        <p:spPr>
          <a:xfrm>
            <a:off x="564008" y="113746"/>
            <a:ext cx="5361286" cy="1323975"/>
          </a:xfrm>
        </p:spPr>
        <p:txBody>
          <a:bodyPr>
            <a:normAutofit fontScale="92500"/>
          </a:bodyPr>
          <a:lstStyle/>
          <a:p>
            <a:pPr>
              <a:lnSpc>
                <a:spcPct val="120000"/>
              </a:lnSpc>
              <a:spcBef>
                <a:spcPts val="0"/>
              </a:spcBef>
            </a:pPr>
            <a:r>
              <a:rPr lang="en-IE" sz="2800" b="1" dirty="0"/>
              <a:t>Ein regionales Krisenaudit bewertet die Anfälligkeit der Region </a:t>
            </a:r>
          </a:p>
        </p:txBody>
      </p:sp>
      <p:pic>
        <p:nvPicPr>
          <p:cNvPr id="2" name="Picture Placeholder 10" descr="A crowd of people&#10;&#10;Description automatically generated with medium confidence">
            <a:extLst>
              <a:ext uri="{FF2B5EF4-FFF2-40B4-BE49-F238E27FC236}">
                <a16:creationId xmlns:a16="http://schemas.microsoft.com/office/drawing/2014/main" id="{F8DF8297-450B-D7E7-2423-C9EC4BB05614}"/>
              </a:ext>
            </a:extLst>
          </p:cNvPr>
          <p:cNvPicPr>
            <a:picLocks noGrp="1" noChangeAspect="1"/>
          </p:cNvPicPr>
          <p:nvPr>
            <p:ph type="pic" sz="quarter" idx="10"/>
          </p:nvPr>
        </p:nvPicPr>
        <p:blipFill>
          <a:blip r:embed="rId2"/>
          <a:srcRect t="17364" b="17364"/>
          <a:stretch>
            <a:fillRect/>
          </a:stretch>
        </p:blipFill>
        <p:spPr>
          <a:xfrm>
            <a:off x="6392863" y="228600"/>
            <a:ext cx="5564187" cy="5448300"/>
          </a:xfrm>
        </p:spPr>
      </p:pic>
    </p:spTree>
    <p:extLst>
      <p:ext uri="{BB962C8B-B14F-4D97-AF65-F5344CB8AC3E}">
        <p14:creationId xmlns:p14="http://schemas.microsoft.com/office/powerpoint/2010/main" val="1322360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2BC9AF-03E2-3A28-FB57-D1F40F0F4D7C}"/>
              </a:ext>
            </a:extLst>
          </p:cNvPr>
          <p:cNvSpPr>
            <a:spLocks noGrp="1"/>
          </p:cNvSpPr>
          <p:nvPr>
            <p:ph type="body" sz="quarter" idx="18"/>
          </p:nvPr>
        </p:nvSpPr>
        <p:spPr>
          <a:xfrm>
            <a:off x="409575" y="1181099"/>
            <a:ext cx="5686425" cy="6029325"/>
          </a:xfrm>
        </p:spPr>
        <p:txBody>
          <a:bodyPr>
            <a:noAutofit/>
          </a:bodyPr>
          <a:lstStyle/>
          <a:p>
            <a:pPr marL="0" indent="0" algn="l">
              <a:lnSpc>
                <a:spcPct val="100000"/>
              </a:lnSpc>
              <a:spcBef>
                <a:spcPts val="0"/>
              </a:spcBef>
            </a:pPr>
            <a:r>
              <a:rPr lang="de-DE" sz="2200" b="0" i="0" dirty="0">
                <a:effectLst/>
              </a:rPr>
              <a:t>Risikobewertungen kosten Zeit und Geld. Warum sollte sich eine Region also die Mühe machen? Die Vorteile einer Risikobewertung überwiegen bei weitem die Unannehmlichkeiten, denn sie können der Vermeidung negativer Vorfälle, Gerichtsverfahren und Berichterstattung dienen. Zu den Vorteilen von Risikobewertungen gehören:</a:t>
            </a:r>
          </a:p>
          <a:p>
            <a:pPr marL="0" indent="0" algn="l">
              <a:lnSpc>
                <a:spcPct val="100000"/>
              </a:lnSpc>
              <a:spcBef>
                <a:spcPts val="0"/>
              </a:spcBef>
            </a:pPr>
            <a:endParaRPr lang="de-DE" sz="2200" b="0" i="0" dirty="0">
              <a:effectLst/>
            </a:endParaRPr>
          </a:p>
          <a:p>
            <a:pPr marL="342900" indent="-342900" algn="l">
              <a:lnSpc>
                <a:spcPct val="100000"/>
              </a:lnSpc>
              <a:spcBef>
                <a:spcPts val="0"/>
              </a:spcBef>
              <a:buFont typeface="Arial" panose="020B0604020202020204" pitchFamily="34" charset="0"/>
              <a:buChar char="•"/>
            </a:pPr>
            <a:r>
              <a:rPr lang="de-DE" sz="2200" b="1" i="0" dirty="0" err="1">
                <a:effectLst/>
              </a:rPr>
              <a:t>Kostenersprarnis</a:t>
            </a:r>
            <a:r>
              <a:rPr lang="de-DE" sz="2200" b="1" i="0" dirty="0">
                <a:effectLst/>
              </a:rPr>
              <a:t>: </a:t>
            </a:r>
            <a:r>
              <a:rPr lang="de-DE" sz="2200" i="0" dirty="0">
                <a:effectLst/>
              </a:rPr>
              <a:t>Die Folgen einer </a:t>
            </a:r>
            <a:r>
              <a:rPr lang="de-DE" sz="2200" b="0" i="0" dirty="0">
                <a:effectLst/>
              </a:rPr>
              <a:t>Überschwemmung, einem Brand oder einer Gewalttat sind deutlicher teurer als die </a:t>
            </a:r>
            <a:r>
              <a:rPr lang="de-DE" sz="2200" dirty="0" err="1"/>
              <a:t>Druchführung</a:t>
            </a:r>
            <a:r>
              <a:rPr lang="de-DE" sz="2200" dirty="0"/>
              <a:t> </a:t>
            </a:r>
            <a:r>
              <a:rPr lang="de-DE" sz="2200" b="0" i="0" dirty="0">
                <a:effectLst/>
              </a:rPr>
              <a:t>einer Risikobewertung.</a:t>
            </a:r>
          </a:p>
          <a:p>
            <a:pPr marL="342900" indent="-342900">
              <a:lnSpc>
                <a:spcPct val="100000"/>
              </a:lnSpc>
              <a:spcBef>
                <a:spcPts val="0"/>
              </a:spcBef>
              <a:buFont typeface="Arial" panose="020B0604020202020204" pitchFamily="34" charset="0"/>
              <a:buChar char="•"/>
            </a:pPr>
            <a:r>
              <a:rPr lang="de-DE" sz="2200" b="1" i="0" dirty="0">
                <a:effectLst/>
              </a:rPr>
              <a:t>Weniger Gerichtsverfahren </a:t>
            </a:r>
            <a:r>
              <a:rPr lang="de-DE" sz="2200" i="0" dirty="0">
                <a:effectLst/>
              </a:rPr>
              <a:t>mit verletzten oder verärgerten Touristen</a:t>
            </a:r>
            <a:endParaRPr lang="de-DE" sz="2200" dirty="0"/>
          </a:p>
        </p:txBody>
      </p:sp>
      <p:sp>
        <p:nvSpPr>
          <p:cNvPr id="5" name="Text Placeholder 4">
            <a:extLst>
              <a:ext uri="{FF2B5EF4-FFF2-40B4-BE49-F238E27FC236}">
                <a16:creationId xmlns:a16="http://schemas.microsoft.com/office/drawing/2014/main" id="{ED5DD205-B4DC-BD4D-C5BF-F580D5BD33EC}"/>
              </a:ext>
            </a:extLst>
          </p:cNvPr>
          <p:cNvSpPr>
            <a:spLocks noGrp="1"/>
          </p:cNvSpPr>
          <p:nvPr>
            <p:ph type="body" sz="quarter" idx="16"/>
          </p:nvPr>
        </p:nvSpPr>
        <p:spPr>
          <a:xfrm>
            <a:off x="229293" y="76200"/>
            <a:ext cx="6199739" cy="1309653"/>
          </a:xfrm>
        </p:spPr>
        <p:txBody>
          <a:bodyPr anchor="ctr">
            <a:normAutofit/>
          </a:bodyPr>
          <a:lstStyle/>
          <a:p>
            <a:pPr algn="ctr">
              <a:lnSpc>
                <a:spcPct val="100000"/>
              </a:lnSpc>
              <a:spcBef>
                <a:spcPts val="0"/>
              </a:spcBef>
            </a:pPr>
            <a:r>
              <a:rPr lang="en-IE" sz="2800" b="1" dirty="0"/>
              <a:t>Analyse des regionalen Risikos anhand der Risikobewertungsmatrix</a:t>
            </a:r>
          </a:p>
        </p:txBody>
      </p:sp>
      <p:pic>
        <p:nvPicPr>
          <p:cNvPr id="1026" name="Picture 2">
            <a:extLst>
              <a:ext uri="{FF2B5EF4-FFF2-40B4-BE49-F238E27FC236}">
                <a16:creationId xmlns:a16="http://schemas.microsoft.com/office/drawing/2014/main" id="{B65E147D-2B56-9478-E879-AA6E9E7BC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032" y="1514475"/>
            <a:ext cx="5762968" cy="3381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78608A-D572-D862-7860-49E5E6E533C3}"/>
              </a:ext>
            </a:extLst>
          </p:cNvPr>
          <p:cNvSpPr txBox="1"/>
          <p:nvPr/>
        </p:nvSpPr>
        <p:spPr>
          <a:xfrm>
            <a:off x="8715375" y="5158859"/>
            <a:ext cx="200977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Quelle</a:t>
            </a:r>
            <a:endParaRPr lang="en-IE" dirty="0">
              <a:solidFill>
                <a:srgbClr val="086D6E"/>
              </a:solidFill>
            </a:endParaRPr>
          </a:p>
        </p:txBody>
      </p:sp>
      <p:pic>
        <p:nvPicPr>
          <p:cNvPr id="8" name="Graphic 7" descr="Document with solid fill">
            <a:hlinkClick r:id="rId4"/>
            <a:extLst>
              <a:ext uri="{FF2B5EF4-FFF2-40B4-BE49-F238E27FC236}">
                <a16:creationId xmlns:a16="http://schemas.microsoft.com/office/drawing/2014/main" id="{8D3AB46B-1420-7953-9F5B-BCAF86A706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6282" y="5844107"/>
            <a:ext cx="741014" cy="752474"/>
          </a:xfrm>
          <a:prstGeom prst="rect">
            <a:avLst/>
          </a:prstGeom>
        </p:spPr>
      </p:pic>
      <p:sp>
        <p:nvSpPr>
          <p:cNvPr id="9" name="TextBox 8">
            <a:extLst>
              <a:ext uri="{FF2B5EF4-FFF2-40B4-BE49-F238E27FC236}">
                <a16:creationId xmlns:a16="http://schemas.microsoft.com/office/drawing/2014/main" id="{80CAD50A-64D6-EF94-F408-0A0FF00FFDE0}"/>
              </a:ext>
            </a:extLst>
          </p:cNvPr>
          <p:cNvSpPr txBox="1"/>
          <p:nvPr/>
        </p:nvSpPr>
        <p:spPr>
          <a:xfrm>
            <a:off x="6848474" y="6097039"/>
            <a:ext cx="5343526" cy="369332"/>
          </a:xfrm>
          <a:prstGeom prst="rect">
            <a:avLst/>
          </a:prstGeom>
          <a:solidFill>
            <a:srgbClr val="F27954"/>
          </a:solidFill>
        </p:spPr>
        <p:txBody>
          <a:bodyPr wrap="square" rtlCol="0">
            <a:spAutoFit/>
          </a:bodyPr>
          <a:lstStyle/>
          <a:p>
            <a:r>
              <a:rPr lang="en-IE" dirty="0">
                <a:solidFill>
                  <a:schemeClr val="bg1"/>
                </a:solidFill>
                <a:hlinkClick r:id="rId7">
                  <a:extLst>
                    <a:ext uri="{A12FA001-AC4F-418D-AE19-62706E023703}">
                      <ahyp:hlinkClr xmlns:ahyp="http://schemas.microsoft.com/office/drawing/2018/hyperlinkcolor" val="tx"/>
                    </a:ext>
                  </a:extLst>
                </a:hlinkClick>
              </a:rPr>
              <a:t>Isight-Matrix-Vorlagen und Ressourcen</a:t>
            </a:r>
            <a:endParaRPr lang="en-IE" dirty="0">
              <a:solidFill>
                <a:schemeClr val="bg1"/>
              </a:solidFill>
            </a:endParaRPr>
          </a:p>
        </p:txBody>
      </p:sp>
    </p:spTree>
    <p:extLst>
      <p:ext uri="{BB962C8B-B14F-4D97-AF65-F5344CB8AC3E}">
        <p14:creationId xmlns:p14="http://schemas.microsoft.com/office/powerpoint/2010/main" val="1447065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2BC9AF-03E2-3A28-FB57-D1F40F0F4D7C}"/>
              </a:ext>
            </a:extLst>
          </p:cNvPr>
          <p:cNvSpPr>
            <a:spLocks noGrp="1"/>
          </p:cNvSpPr>
          <p:nvPr>
            <p:ph type="body" sz="quarter" idx="18"/>
          </p:nvPr>
        </p:nvSpPr>
        <p:spPr>
          <a:xfrm>
            <a:off x="229293" y="828674"/>
            <a:ext cx="6096000" cy="6029325"/>
          </a:xfrm>
        </p:spPr>
        <p:txBody>
          <a:bodyPr>
            <a:normAutofit fontScale="92500" lnSpcReduction="20000"/>
          </a:bodyPr>
          <a:lstStyle/>
          <a:p>
            <a:pPr marL="342900" indent="-342900" algn="l">
              <a:lnSpc>
                <a:spcPct val="120000"/>
              </a:lnSpc>
              <a:spcBef>
                <a:spcPts val="0"/>
              </a:spcBef>
              <a:spcAft>
                <a:spcPts val="1200"/>
              </a:spcAft>
              <a:buFont typeface="Arial" panose="020B0604020202020204" pitchFamily="34" charset="0"/>
              <a:buChar char="•"/>
            </a:pPr>
            <a:endParaRPr lang="en-GB" sz="2200" b="1" i="0" dirty="0">
              <a:effectLst/>
            </a:endParaRPr>
          </a:p>
          <a:p>
            <a:pPr marL="342900" indent="-342900">
              <a:lnSpc>
                <a:spcPct val="120000"/>
              </a:lnSpc>
              <a:spcBef>
                <a:spcPts val="0"/>
              </a:spcBef>
              <a:spcAft>
                <a:spcPts val="1200"/>
              </a:spcAft>
              <a:buFont typeface="Arial" panose="020B0604020202020204" pitchFamily="34" charset="0"/>
              <a:buChar char="•"/>
            </a:pPr>
            <a:r>
              <a:rPr lang="en-GB" sz="2200" b="1" i="0" dirty="0">
                <a:effectLst/>
              </a:rPr>
              <a:t>Geringeres Risiko der Nichteinhaltung von Vorschriften</a:t>
            </a:r>
            <a:r>
              <a:rPr lang="en-GB" sz="2200" b="0" i="0" dirty="0">
                <a:effectLst/>
              </a:rPr>
              <a:t>: </a:t>
            </a:r>
            <a:r>
              <a:rPr lang="en-GB" sz="2000" b="0" i="0" dirty="0" err="1">
                <a:effectLst/>
              </a:rPr>
              <a:t>Eliminieren</a:t>
            </a:r>
            <a:r>
              <a:rPr lang="en-GB" sz="2000" b="0" i="0" dirty="0">
                <a:effectLst/>
              </a:rPr>
              <a:t> von Risiken, die über die Compliance-Anforderungen hinausgehen, um Strafen von Aufsichtsbehörden zu vermeiden.</a:t>
            </a:r>
          </a:p>
          <a:p>
            <a:pPr marL="342900" indent="-342900" algn="l">
              <a:lnSpc>
                <a:spcPct val="120000"/>
              </a:lnSpc>
              <a:spcBef>
                <a:spcPts val="0"/>
              </a:spcBef>
              <a:spcAft>
                <a:spcPts val="1200"/>
              </a:spcAft>
              <a:buFont typeface="Arial" panose="020B0604020202020204" pitchFamily="34" charset="0"/>
              <a:buChar char="•"/>
            </a:pPr>
            <a:r>
              <a:rPr lang="en-GB" sz="2200" b="1" i="0" dirty="0">
                <a:effectLst/>
              </a:rPr>
              <a:t>Sichere, zufriedene Mitarbeiter: </a:t>
            </a:r>
            <a:r>
              <a:rPr lang="en-GB" sz="2200" b="0" i="0" dirty="0">
                <a:effectLst/>
              </a:rPr>
              <a:t>Wenn Besucher und Touristen sehen, dass ihre Sicherheit und ihr Wohlbefinden in einer Region oberste Priorität haben, </a:t>
            </a:r>
            <a:r>
              <a:rPr lang="en-GB" sz="2200" dirty="0"/>
              <a:t>fühlen </a:t>
            </a:r>
            <a:r>
              <a:rPr lang="en-GB" sz="2200" b="0" i="0" dirty="0">
                <a:effectLst/>
              </a:rPr>
              <a:t>sie </a:t>
            </a:r>
            <a:r>
              <a:rPr lang="en-GB" sz="2200" dirty="0"/>
              <a:t>sich sicher und werden </a:t>
            </a:r>
            <a:r>
              <a:rPr lang="en-GB" sz="2200" b="0" i="0" dirty="0">
                <a:effectLst/>
              </a:rPr>
              <a:t>wahrscheinlich gerne buchen und wiederkommen, was zu einem weiteren </a:t>
            </a:r>
            <a:r>
              <a:rPr lang="en-GB" sz="2200" b="0" i="0" dirty="0" err="1">
                <a:effectLst/>
              </a:rPr>
              <a:t>Vorteil</a:t>
            </a:r>
            <a:r>
              <a:rPr lang="en-GB" sz="2200" b="0" i="0" dirty="0">
                <a:effectLst/>
              </a:rPr>
              <a:t> </a:t>
            </a:r>
            <a:r>
              <a:rPr lang="en-GB" sz="2200" b="0" i="0" dirty="0" err="1">
                <a:effectLst/>
              </a:rPr>
              <a:t>führt</a:t>
            </a:r>
            <a:r>
              <a:rPr lang="en-GB" sz="2200" b="0" i="0" dirty="0">
                <a:effectLst/>
              </a:rPr>
              <a:t>. </a:t>
            </a:r>
          </a:p>
          <a:p>
            <a:pPr marL="342900" indent="-342900" algn="l">
              <a:lnSpc>
                <a:spcPct val="120000"/>
              </a:lnSpc>
              <a:spcBef>
                <a:spcPts val="0"/>
              </a:spcBef>
              <a:spcAft>
                <a:spcPts val="1200"/>
              </a:spcAft>
              <a:buFont typeface="Arial" panose="020B0604020202020204" pitchFamily="34" charset="0"/>
              <a:buChar char="•"/>
            </a:pPr>
            <a:r>
              <a:rPr lang="en-GB" sz="2200" b="1" dirty="0"/>
              <a:t>Schutz eines positiven regionalen Images und Rufs; </a:t>
            </a:r>
            <a:r>
              <a:rPr lang="en-GB" sz="2200" b="0" i="0" dirty="0">
                <a:effectLst/>
              </a:rPr>
              <a:t>Besucher und Touristen sowie Tourismusunternehmen wollen Regionen besuchen und dort arbeiten, die sicher, ethisch und fair arbeiten.</a:t>
            </a:r>
          </a:p>
          <a:p>
            <a:pPr marL="0" indent="0">
              <a:lnSpc>
                <a:spcPct val="120000"/>
              </a:lnSpc>
              <a:spcBef>
                <a:spcPts val="0"/>
              </a:spcBef>
            </a:pPr>
            <a:endParaRPr lang="en-IE" dirty="0"/>
          </a:p>
        </p:txBody>
      </p:sp>
      <p:sp>
        <p:nvSpPr>
          <p:cNvPr id="4" name="Text Placeholder 4">
            <a:extLst>
              <a:ext uri="{FF2B5EF4-FFF2-40B4-BE49-F238E27FC236}">
                <a16:creationId xmlns:a16="http://schemas.microsoft.com/office/drawing/2014/main" id="{B86259C1-6ACD-9127-6008-5E62FBFA3F83}"/>
              </a:ext>
            </a:extLst>
          </p:cNvPr>
          <p:cNvSpPr>
            <a:spLocks noGrp="1"/>
          </p:cNvSpPr>
          <p:nvPr>
            <p:ph type="body" sz="quarter" idx="16"/>
          </p:nvPr>
        </p:nvSpPr>
        <p:spPr>
          <a:xfrm>
            <a:off x="229293" y="71472"/>
            <a:ext cx="6199739" cy="1309653"/>
          </a:xfrm>
        </p:spPr>
        <p:txBody>
          <a:bodyPr anchor="ctr">
            <a:normAutofit/>
          </a:bodyPr>
          <a:lstStyle/>
          <a:p>
            <a:pPr algn="ctr">
              <a:lnSpc>
                <a:spcPct val="100000"/>
              </a:lnSpc>
              <a:spcBef>
                <a:spcPts val="0"/>
              </a:spcBef>
            </a:pPr>
            <a:r>
              <a:rPr lang="en-IE" sz="2800" b="1" dirty="0"/>
              <a:t>Analyse des regionalen Risikos anhand der Risikobewertungsmatrix</a:t>
            </a:r>
          </a:p>
        </p:txBody>
      </p:sp>
      <p:pic>
        <p:nvPicPr>
          <p:cNvPr id="2" name="Picture 10" descr="A picture containing grass, smoke, outdoor, steam&#10;&#10;Description automatically generated">
            <a:extLst>
              <a:ext uri="{FF2B5EF4-FFF2-40B4-BE49-F238E27FC236}">
                <a16:creationId xmlns:a16="http://schemas.microsoft.com/office/drawing/2014/main" id="{897546DB-2D28-DC51-BEDD-2B5C7A70AFF9}"/>
              </a:ext>
            </a:extLst>
          </p:cNvPr>
          <p:cNvPicPr>
            <a:picLocks noChangeAspect="1"/>
          </p:cNvPicPr>
          <p:nvPr/>
        </p:nvPicPr>
        <p:blipFill rotWithShape="1">
          <a:blip r:embed="rId2"/>
          <a:srcRect l="14033" r="7277"/>
          <a:stretch/>
        </p:blipFill>
        <p:spPr>
          <a:xfrm>
            <a:off x="6369096" y="1447800"/>
            <a:ext cx="5822904" cy="4162423"/>
          </a:xfrm>
          <a:prstGeom prst="rect">
            <a:avLst/>
          </a:prstGeom>
        </p:spPr>
      </p:pic>
    </p:spTree>
    <p:extLst>
      <p:ext uri="{BB962C8B-B14F-4D97-AF65-F5344CB8AC3E}">
        <p14:creationId xmlns:p14="http://schemas.microsoft.com/office/powerpoint/2010/main" val="714416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4562D09-1982-31D0-C14B-5C813BAE6107}"/>
              </a:ext>
            </a:extLst>
          </p:cNvPr>
          <p:cNvSpPr>
            <a:spLocks noGrp="1"/>
          </p:cNvSpPr>
          <p:nvPr>
            <p:ph type="body" sz="quarter" idx="18"/>
          </p:nvPr>
        </p:nvSpPr>
        <p:spPr>
          <a:xfrm>
            <a:off x="530109" y="1062447"/>
            <a:ext cx="5267790" cy="5003434"/>
          </a:xfrm>
          <a:solidFill>
            <a:srgbClr val="086D6E"/>
          </a:solidFill>
        </p:spPr>
        <p:txBody>
          <a:bodyPr anchor="ctr">
            <a:normAutofit fontScale="85000" lnSpcReduction="20000"/>
          </a:bodyPr>
          <a:lstStyle/>
          <a:p>
            <a:pPr marL="0" indent="0">
              <a:lnSpc>
                <a:spcPct val="110000"/>
              </a:lnSpc>
              <a:spcBef>
                <a:spcPts val="0"/>
              </a:spcBef>
            </a:pPr>
            <a:r>
              <a:rPr lang="en-GB" dirty="0"/>
              <a:t>Vereinfacht ausgedrückt geht es beim allgemeinen Risiko- </a:t>
            </a:r>
            <a:r>
              <a:rPr lang="en-GB" dirty="0" err="1"/>
              <a:t>oder</a:t>
            </a:r>
            <a:r>
              <a:rPr lang="en-GB" dirty="0"/>
              <a:t> </a:t>
            </a:r>
            <a:r>
              <a:rPr lang="en-GB" dirty="0" err="1"/>
              <a:t>Krisenmanagement-prozess</a:t>
            </a:r>
            <a:r>
              <a:rPr lang="en-GB" dirty="0"/>
              <a:t> darum, die Risiken ("die Wahrscheinlichkeit, dass etwas passiert, das sich auf die Ziele auswirkt") für eine Organisation oder Region zu ermitteln und zu </a:t>
            </a:r>
            <a:r>
              <a:rPr lang="en-GB" dirty="0" err="1"/>
              <a:t>analysieren</a:t>
            </a:r>
            <a:r>
              <a:rPr lang="en-GB" dirty="0"/>
              <a:t> und zu entscheiden, was dagegen getan werden kann und sollte. </a:t>
            </a:r>
          </a:p>
          <a:p>
            <a:pPr marL="0" indent="0">
              <a:lnSpc>
                <a:spcPct val="110000"/>
              </a:lnSpc>
              <a:spcBef>
                <a:spcPts val="0"/>
              </a:spcBef>
            </a:pPr>
            <a:endParaRPr lang="en-GB" dirty="0"/>
          </a:p>
          <a:p>
            <a:pPr marL="0" indent="0">
              <a:lnSpc>
                <a:spcPct val="110000"/>
              </a:lnSpc>
              <a:spcBef>
                <a:spcPts val="0"/>
              </a:spcBef>
            </a:pPr>
            <a:r>
              <a:rPr lang="en-GB" dirty="0"/>
              <a:t>Es handelt sich um logische und systematische Problemlösungs- und Entscheidungsprozesse. </a:t>
            </a:r>
          </a:p>
          <a:p>
            <a:pPr marL="0" indent="0">
              <a:lnSpc>
                <a:spcPct val="110000"/>
              </a:lnSpc>
              <a:spcBef>
                <a:spcPts val="0"/>
              </a:spcBef>
            </a:pPr>
            <a:endParaRPr lang="en-GB" dirty="0"/>
          </a:p>
          <a:p>
            <a:pPr marL="0" indent="0">
              <a:lnSpc>
                <a:spcPct val="110000"/>
              </a:lnSpc>
              <a:spcBef>
                <a:spcPts val="0"/>
              </a:spcBef>
            </a:pPr>
            <a:r>
              <a:rPr lang="en-GB" dirty="0"/>
              <a:t>Eine Region sollte den Prozess des touristischen Risikomanagements als Teil dieses Themas nutzen, um potenzielle Risiken zu identifizieren, zu analysieren, zu bewerten, zu behandeln, zu überwachen und zu überprüfen.</a:t>
            </a:r>
            <a:endParaRPr lang="en-IE" dirty="0"/>
          </a:p>
        </p:txBody>
      </p:sp>
      <p:pic>
        <p:nvPicPr>
          <p:cNvPr id="10" name="Picture 9">
            <a:extLst>
              <a:ext uri="{FF2B5EF4-FFF2-40B4-BE49-F238E27FC236}">
                <a16:creationId xmlns:a16="http://schemas.microsoft.com/office/drawing/2014/main" id="{4AE9096C-3EC1-5F52-65A9-93A46DA3ECC5}"/>
              </a:ext>
            </a:extLst>
          </p:cNvPr>
          <p:cNvPicPr>
            <a:picLocks noChangeAspect="1"/>
          </p:cNvPicPr>
          <p:nvPr/>
        </p:nvPicPr>
        <p:blipFill rotWithShape="1">
          <a:blip r:embed="rId2">
            <a:extLst>
              <a:ext uri="{28A0092B-C50C-407E-A947-70E740481C1C}">
                <a14:useLocalDpi xmlns:a14="http://schemas.microsoft.com/office/drawing/2010/main" val="0"/>
              </a:ext>
            </a:extLst>
          </a:blip>
          <a:srcRect l="7169" t="9162" r="6464" b="6015"/>
          <a:stretch/>
        </p:blipFill>
        <p:spPr>
          <a:xfrm>
            <a:off x="6871795" y="696908"/>
            <a:ext cx="4906187" cy="5003433"/>
          </a:xfrm>
          <a:prstGeom prst="rect">
            <a:avLst/>
          </a:prstGeom>
        </p:spPr>
      </p:pic>
      <p:sp>
        <p:nvSpPr>
          <p:cNvPr id="11" name="TextBox 10">
            <a:extLst>
              <a:ext uri="{FF2B5EF4-FFF2-40B4-BE49-F238E27FC236}">
                <a16:creationId xmlns:a16="http://schemas.microsoft.com/office/drawing/2014/main" id="{2257DB51-DB83-7190-6422-53C516BB198F}"/>
              </a:ext>
            </a:extLst>
          </p:cNvPr>
          <p:cNvSpPr txBox="1"/>
          <p:nvPr/>
        </p:nvSpPr>
        <p:spPr>
          <a:xfrm>
            <a:off x="262296" y="256177"/>
            <a:ext cx="7108010" cy="646331"/>
          </a:xfrm>
          <a:prstGeom prst="rect">
            <a:avLst/>
          </a:prstGeom>
          <a:noFill/>
        </p:spPr>
        <p:txBody>
          <a:bodyPr wrap="square" rtlCol="0">
            <a:spAutoFit/>
          </a:bodyPr>
          <a:lstStyle/>
          <a:p>
            <a:pPr algn="ctr"/>
            <a:r>
              <a:rPr lang="en-IE" sz="3600" b="1" dirty="0">
                <a:solidFill>
                  <a:srgbClr val="086D6E"/>
                </a:solidFill>
              </a:rPr>
              <a:t>Berechnung des </a:t>
            </a:r>
            <a:r>
              <a:rPr lang="en-IE" sz="3600" b="1" dirty="0" err="1">
                <a:solidFill>
                  <a:srgbClr val="086D6E"/>
                </a:solidFill>
              </a:rPr>
              <a:t>regionalen</a:t>
            </a:r>
            <a:r>
              <a:rPr lang="en-IE" sz="3600" b="1" dirty="0">
                <a:solidFill>
                  <a:srgbClr val="086D6E"/>
                </a:solidFill>
              </a:rPr>
              <a:t> </a:t>
            </a:r>
            <a:r>
              <a:rPr lang="en-IE" sz="3600" b="1" dirty="0" err="1">
                <a:solidFill>
                  <a:srgbClr val="086D6E"/>
                </a:solidFill>
              </a:rPr>
              <a:t>Risikos</a:t>
            </a:r>
            <a:endParaRPr lang="en-IE" sz="3600" b="1" dirty="0">
              <a:solidFill>
                <a:srgbClr val="086D6E"/>
              </a:solidFill>
            </a:endParaRPr>
          </a:p>
        </p:txBody>
      </p:sp>
      <p:grpSp>
        <p:nvGrpSpPr>
          <p:cNvPr id="2" name="Group 1">
            <a:extLst>
              <a:ext uri="{FF2B5EF4-FFF2-40B4-BE49-F238E27FC236}">
                <a16:creationId xmlns:a16="http://schemas.microsoft.com/office/drawing/2014/main" id="{B731BC12-D6EE-0678-D70A-3E454E2C4CCF}"/>
              </a:ext>
            </a:extLst>
          </p:cNvPr>
          <p:cNvGrpSpPr/>
          <p:nvPr/>
        </p:nvGrpSpPr>
        <p:grpSpPr>
          <a:xfrm>
            <a:off x="6734735" y="5336869"/>
            <a:ext cx="914400" cy="980256"/>
            <a:chOff x="6692531" y="5336869"/>
            <a:chExt cx="914400" cy="980256"/>
          </a:xfrm>
        </p:grpSpPr>
        <p:pic>
          <p:nvPicPr>
            <p:cNvPr id="3" name="Graphic 2" descr="Document outline">
              <a:hlinkClick r:id="rId3"/>
              <a:extLst>
                <a:ext uri="{FF2B5EF4-FFF2-40B4-BE49-F238E27FC236}">
                  <a16:creationId xmlns:a16="http://schemas.microsoft.com/office/drawing/2014/main" id="{55D0DE54-9249-CDEB-4D46-A861EB432C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40486" y="5336869"/>
              <a:ext cx="363472" cy="363472"/>
            </a:xfrm>
            <a:prstGeom prst="rect">
              <a:avLst/>
            </a:prstGeom>
          </p:spPr>
        </p:pic>
        <p:pic>
          <p:nvPicPr>
            <p:cNvPr id="4" name="Graphic 3" descr="Touchscreen with solid fill">
              <a:extLst>
                <a:ext uri="{FF2B5EF4-FFF2-40B4-BE49-F238E27FC236}">
                  <a16:creationId xmlns:a16="http://schemas.microsoft.com/office/drawing/2014/main" id="{0C56F899-BBDA-4F5C-92F3-C5B7116E45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92531" y="5402725"/>
              <a:ext cx="914400" cy="914400"/>
            </a:xfrm>
            <a:prstGeom prst="rect">
              <a:avLst/>
            </a:prstGeom>
          </p:spPr>
        </p:pic>
      </p:grpSp>
      <p:sp>
        <p:nvSpPr>
          <p:cNvPr id="5" name="Text Placeholder 5">
            <a:hlinkClick r:id="rId8"/>
            <a:extLst>
              <a:ext uri="{FF2B5EF4-FFF2-40B4-BE49-F238E27FC236}">
                <a16:creationId xmlns:a16="http://schemas.microsoft.com/office/drawing/2014/main" id="{807171BD-D64D-1ED0-97C6-6D19F0AAF422}"/>
              </a:ext>
            </a:extLst>
          </p:cNvPr>
          <p:cNvSpPr txBox="1">
            <a:spLocks/>
          </p:cNvSpPr>
          <p:nvPr/>
        </p:nvSpPr>
        <p:spPr>
          <a:xfrm>
            <a:off x="6226064" y="6250117"/>
            <a:ext cx="1989468" cy="3440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000" b="1" dirty="0">
                <a:solidFill>
                  <a:srgbClr val="F37C57"/>
                </a:solidFill>
                <a:hlinkClick r:id="rId9">
                  <a:extLst>
                    <a:ext uri="{A12FA001-AC4F-418D-AE19-62706E023703}">
                      <ahyp:hlinkClr xmlns:ahyp="http://schemas.microsoft.com/office/drawing/2018/hyperlinkcolor" val="tx"/>
                    </a:ext>
                  </a:extLst>
                </a:hlinkClick>
              </a:rPr>
              <a:t>The Risk Management Process (Emergency Management, 2004) </a:t>
            </a:r>
            <a:endParaRPr lang="en-IE" sz="1000" b="1" dirty="0">
              <a:solidFill>
                <a:srgbClr val="F37C57"/>
              </a:solidFill>
            </a:endParaRPr>
          </a:p>
        </p:txBody>
      </p:sp>
      <p:sp>
        <p:nvSpPr>
          <p:cNvPr id="14" name="Text Placeholder 5">
            <a:extLst>
              <a:ext uri="{FF2B5EF4-FFF2-40B4-BE49-F238E27FC236}">
                <a16:creationId xmlns:a16="http://schemas.microsoft.com/office/drawing/2014/main" id="{D3365CE2-E96D-5C98-5A1C-D55D27DFDBF3}"/>
              </a:ext>
            </a:extLst>
          </p:cNvPr>
          <p:cNvSpPr txBox="1">
            <a:spLocks/>
          </p:cNvSpPr>
          <p:nvPr/>
        </p:nvSpPr>
        <p:spPr>
          <a:xfrm>
            <a:off x="8032651" y="1254642"/>
            <a:ext cx="2546744" cy="4369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t>DEN KONTEXT HERSTELLEN</a:t>
            </a:r>
          </a:p>
        </p:txBody>
      </p:sp>
      <p:sp>
        <p:nvSpPr>
          <p:cNvPr id="15" name="Text Placeholder 5">
            <a:extLst>
              <a:ext uri="{FF2B5EF4-FFF2-40B4-BE49-F238E27FC236}">
                <a16:creationId xmlns:a16="http://schemas.microsoft.com/office/drawing/2014/main" id="{B3A5C5BB-6EA7-EFF4-05D2-722B84241FCC}"/>
              </a:ext>
            </a:extLst>
          </p:cNvPr>
          <p:cNvSpPr txBox="1">
            <a:spLocks/>
          </p:cNvSpPr>
          <p:nvPr/>
        </p:nvSpPr>
        <p:spPr>
          <a:xfrm>
            <a:off x="8044843" y="2144658"/>
            <a:ext cx="2546744" cy="4369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t>RISIKEN IDENTIFIZIEREN</a:t>
            </a:r>
          </a:p>
        </p:txBody>
      </p:sp>
      <p:sp>
        <p:nvSpPr>
          <p:cNvPr id="16" name="Text Placeholder 5">
            <a:extLst>
              <a:ext uri="{FF2B5EF4-FFF2-40B4-BE49-F238E27FC236}">
                <a16:creationId xmlns:a16="http://schemas.microsoft.com/office/drawing/2014/main" id="{B17420C3-E93B-1BB9-E031-99119A625449}"/>
              </a:ext>
            </a:extLst>
          </p:cNvPr>
          <p:cNvSpPr txBox="1">
            <a:spLocks/>
          </p:cNvSpPr>
          <p:nvPr/>
        </p:nvSpPr>
        <p:spPr>
          <a:xfrm>
            <a:off x="8032651" y="3022482"/>
            <a:ext cx="2546744" cy="4369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t>RISIKEN ANALYSIEREN</a:t>
            </a:r>
          </a:p>
        </p:txBody>
      </p:sp>
      <p:sp>
        <p:nvSpPr>
          <p:cNvPr id="17" name="Text Placeholder 5">
            <a:extLst>
              <a:ext uri="{FF2B5EF4-FFF2-40B4-BE49-F238E27FC236}">
                <a16:creationId xmlns:a16="http://schemas.microsoft.com/office/drawing/2014/main" id="{1250FFCE-F5DD-3B50-2E5B-5269593BE7E9}"/>
              </a:ext>
            </a:extLst>
          </p:cNvPr>
          <p:cNvSpPr txBox="1">
            <a:spLocks/>
          </p:cNvSpPr>
          <p:nvPr/>
        </p:nvSpPr>
        <p:spPr>
          <a:xfrm>
            <a:off x="8008267" y="3924690"/>
            <a:ext cx="2546744" cy="4369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t>RISIKEN BEWERTEN</a:t>
            </a:r>
          </a:p>
        </p:txBody>
      </p:sp>
      <p:sp>
        <p:nvSpPr>
          <p:cNvPr id="18" name="Text Placeholder 5">
            <a:extLst>
              <a:ext uri="{FF2B5EF4-FFF2-40B4-BE49-F238E27FC236}">
                <a16:creationId xmlns:a16="http://schemas.microsoft.com/office/drawing/2014/main" id="{81E41347-5745-A209-DA14-B1599ED54358}"/>
              </a:ext>
            </a:extLst>
          </p:cNvPr>
          <p:cNvSpPr txBox="1">
            <a:spLocks/>
          </p:cNvSpPr>
          <p:nvPr/>
        </p:nvSpPr>
        <p:spPr>
          <a:xfrm>
            <a:off x="8032651" y="4802514"/>
            <a:ext cx="2546744" cy="4369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t>RISIKEN BEHANDELN</a:t>
            </a:r>
          </a:p>
        </p:txBody>
      </p:sp>
      <p:sp>
        <p:nvSpPr>
          <p:cNvPr id="19" name="Text Placeholder 5">
            <a:extLst>
              <a:ext uri="{FF2B5EF4-FFF2-40B4-BE49-F238E27FC236}">
                <a16:creationId xmlns:a16="http://schemas.microsoft.com/office/drawing/2014/main" id="{A4ECCFF9-6B23-E68B-5445-617BDDD401A1}"/>
              </a:ext>
            </a:extLst>
          </p:cNvPr>
          <p:cNvSpPr txBox="1">
            <a:spLocks/>
          </p:cNvSpPr>
          <p:nvPr/>
        </p:nvSpPr>
        <p:spPr>
          <a:xfrm rot="16200000">
            <a:off x="5371821" y="3036811"/>
            <a:ext cx="3560064" cy="4369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t>KOMMUNIZIEREN &amp; BERATEN</a:t>
            </a:r>
          </a:p>
        </p:txBody>
      </p:sp>
      <p:sp>
        <p:nvSpPr>
          <p:cNvPr id="20" name="Text Placeholder 5">
            <a:extLst>
              <a:ext uri="{FF2B5EF4-FFF2-40B4-BE49-F238E27FC236}">
                <a16:creationId xmlns:a16="http://schemas.microsoft.com/office/drawing/2014/main" id="{88D18A82-514D-99AA-CCE7-6C99D67A618D}"/>
              </a:ext>
            </a:extLst>
          </p:cNvPr>
          <p:cNvSpPr txBox="1">
            <a:spLocks/>
          </p:cNvSpPr>
          <p:nvPr/>
        </p:nvSpPr>
        <p:spPr>
          <a:xfrm rot="16200000">
            <a:off x="9663406" y="3036812"/>
            <a:ext cx="3560064" cy="4369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t>ÜBERWACHUNG UND ÜBERPRÜFUNG</a:t>
            </a:r>
          </a:p>
        </p:txBody>
      </p:sp>
    </p:spTree>
    <p:extLst>
      <p:ext uri="{BB962C8B-B14F-4D97-AF65-F5344CB8AC3E}">
        <p14:creationId xmlns:p14="http://schemas.microsoft.com/office/powerpoint/2010/main" val="2046809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8E8F544-42DD-3D67-9908-67EAE4F5F0AE}"/>
              </a:ext>
            </a:extLst>
          </p:cNvPr>
          <p:cNvSpPr>
            <a:spLocks noGrp="1"/>
          </p:cNvSpPr>
          <p:nvPr>
            <p:ph type="body" sz="quarter" idx="18"/>
          </p:nvPr>
        </p:nvSpPr>
        <p:spPr>
          <a:xfrm>
            <a:off x="633715" y="3576419"/>
            <a:ext cx="4957908" cy="1680348"/>
          </a:xfrm>
        </p:spPr>
        <p:txBody>
          <a:bodyPr>
            <a:normAutofit fontScale="85000" lnSpcReduction="20000"/>
          </a:bodyPr>
          <a:lstStyle/>
          <a:p>
            <a:r>
              <a:rPr lang="en-IE" dirty="0">
                <a:solidFill>
                  <a:srgbClr val="4D4D4D"/>
                </a:solidFill>
              </a:rPr>
              <a:t>Krisenereignisse</a:t>
            </a:r>
            <a:r>
              <a:rPr lang="en-IE" b="1" dirty="0">
                <a:solidFill>
                  <a:srgbClr val="4D4D4D"/>
                </a:solidFill>
              </a:rPr>
              <a:t>, die sich der regionalen Kontrolle entziehen, z. B. </a:t>
            </a:r>
            <a:r>
              <a:rPr lang="en-IE" dirty="0">
                <a:solidFill>
                  <a:srgbClr val="4D4D4D"/>
                </a:solidFill>
              </a:rPr>
              <a:t>Naturkatastrophen, Kriegshandlungen oder Terrorismus, Verbrechenswellen, politische Instabilität, Unruhen, Erdbeben, Stürme, Waldbrände usw.</a:t>
            </a:r>
          </a:p>
          <a:p>
            <a:endParaRPr lang="en-IE" dirty="0">
              <a:solidFill>
                <a:srgbClr val="4D4D4D"/>
              </a:solidFill>
            </a:endParaRPr>
          </a:p>
        </p:txBody>
      </p:sp>
      <p:sp>
        <p:nvSpPr>
          <p:cNvPr id="6" name="Text Placeholder 5">
            <a:extLst>
              <a:ext uri="{FF2B5EF4-FFF2-40B4-BE49-F238E27FC236}">
                <a16:creationId xmlns:a16="http://schemas.microsoft.com/office/drawing/2014/main" id="{339D0D1F-3A10-84C8-665E-936F71AFCA85}"/>
              </a:ext>
            </a:extLst>
          </p:cNvPr>
          <p:cNvSpPr>
            <a:spLocks noGrp="1"/>
          </p:cNvSpPr>
          <p:nvPr>
            <p:ph type="body" sz="quarter" idx="16"/>
          </p:nvPr>
        </p:nvSpPr>
        <p:spPr>
          <a:xfrm>
            <a:off x="-19430" y="2468882"/>
            <a:ext cx="6211222" cy="582221"/>
          </a:xfrm>
        </p:spPr>
        <p:txBody>
          <a:bodyPr>
            <a:noAutofit/>
          </a:bodyPr>
          <a:lstStyle/>
          <a:p>
            <a:r>
              <a:rPr lang="en-IE" sz="2800" dirty="0"/>
              <a:t>Krise außerhalb der regionalen Kontrolle</a:t>
            </a:r>
          </a:p>
        </p:txBody>
      </p:sp>
      <p:sp>
        <p:nvSpPr>
          <p:cNvPr id="8" name="Text Placeholder 7">
            <a:extLst>
              <a:ext uri="{FF2B5EF4-FFF2-40B4-BE49-F238E27FC236}">
                <a16:creationId xmlns:a16="http://schemas.microsoft.com/office/drawing/2014/main" id="{847C48EA-42DA-6ED7-AED4-7C2A4B397DDD}"/>
              </a:ext>
            </a:extLst>
          </p:cNvPr>
          <p:cNvSpPr>
            <a:spLocks noGrp="1"/>
          </p:cNvSpPr>
          <p:nvPr>
            <p:ph type="body" sz="quarter" idx="20"/>
          </p:nvPr>
        </p:nvSpPr>
        <p:spPr/>
        <p:txBody>
          <a:bodyPr>
            <a:normAutofit fontScale="77500" lnSpcReduction="20000"/>
          </a:bodyPr>
          <a:lstStyle/>
          <a:p>
            <a:r>
              <a:rPr lang="en-IE" dirty="0"/>
              <a:t>Krise unter regionaler Kontrolle</a:t>
            </a:r>
          </a:p>
        </p:txBody>
      </p:sp>
      <p:sp>
        <p:nvSpPr>
          <p:cNvPr id="10" name="Text Placeholder 4">
            <a:extLst>
              <a:ext uri="{FF2B5EF4-FFF2-40B4-BE49-F238E27FC236}">
                <a16:creationId xmlns:a16="http://schemas.microsoft.com/office/drawing/2014/main" id="{100F9269-F0F1-1625-AD09-FE25FD67D10C}"/>
              </a:ext>
            </a:extLst>
          </p:cNvPr>
          <p:cNvSpPr txBox="1">
            <a:spLocks/>
          </p:cNvSpPr>
          <p:nvPr/>
        </p:nvSpPr>
        <p:spPr>
          <a:xfrm>
            <a:off x="731918" y="1086408"/>
            <a:ext cx="10920149" cy="857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chemeClr val="bg1"/>
                </a:solidFill>
              </a:rPr>
              <a:t>Kurze Erinnerung - Es gibt zwei Hauptarten von Krisen</a:t>
            </a:r>
          </a:p>
          <a:p>
            <a:pPr marL="0" indent="0">
              <a:buNone/>
            </a:pPr>
            <a:endParaRPr lang="en-IE" sz="3600" b="1" dirty="0">
              <a:solidFill>
                <a:schemeClr val="bg1"/>
              </a:solidFill>
            </a:endParaRPr>
          </a:p>
        </p:txBody>
      </p:sp>
      <p:sp>
        <p:nvSpPr>
          <p:cNvPr id="11" name="Text Placeholder 5">
            <a:extLst>
              <a:ext uri="{FF2B5EF4-FFF2-40B4-BE49-F238E27FC236}">
                <a16:creationId xmlns:a16="http://schemas.microsoft.com/office/drawing/2014/main" id="{C83EBFE6-81F5-7D8A-18A3-7C1259672C8F}"/>
              </a:ext>
            </a:extLst>
          </p:cNvPr>
          <p:cNvSpPr txBox="1">
            <a:spLocks/>
          </p:cNvSpPr>
          <p:nvPr/>
        </p:nvSpPr>
        <p:spPr>
          <a:xfrm>
            <a:off x="6000749" y="3429000"/>
            <a:ext cx="6091730" cy="336232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IE" sz="2200" dirty="0">
                <a:solidFill>
                  <a:srgbClr val="4D4D4D"/>
                </a:solidFill>
              </a:rPr>
              <a:t>Krisenereignisse als </a:t>
            </a:r>
            <a:r>
              <a:rPr lang="en-IE" sz="2200" b="1" dirty="0">
                <a:solidFill>
                  <a:srgbClr val="4D4D4D"/>
                </a:solidFill>
              </a:rPr>
              <a:t>Folge eines Versagens des Zielgebietsmanagements</a:t>
            </a:r>
            <a:r>
              <a:rPr lang="en-IE" sz="2200" dirty="0">
                <a:solidFill>
                  <a:srgbClr val="4D4D4D"/>
                </a:solidFill>
              </a:rPr>
              <a:t>, eines Mangels an Managementmaßnahmen, eines Prozesses oder eines Mangels an Notfallmaßnahmen. Dabei geht es um vorhersehbare Risiken. </a:t>
            </a:r>
          </a:p>
          <a:p>
            <a:pPr marL="0" indent="0" algn="ctr">
              <a:lnSpc>
                <a:spcPct val="100000"/>
              </a:lnSpc>
              <a:spcBef>
                <a:spcPts val="0"/>
              </a:spcBef>
              <a:buNone/>
            </a:pPr>
            <a:r>
              <a:rPr lang="en-IE" sz="2200" b="1" dirty="0" err="1">
                <a:solidFill>
                  <a:srgbClr val="4D4D4D"/>
                </a:solidFill>
              </a:rPr>
              <a:t>Beispiele</a:t>
            </a:r>
            <a:r>
              <a:rPr lang="en-IE" sz="2200" dirty="0">
                <a:solidFill>
                  <a:srgbClr val="4D4D4D"/>
                </a:solidFill>
              </a:rPr>
              <a:t>: Umweltverschmutzung durch Menschen und Unternehmen, überhöhte Preise, ungerechte Behandlung des Personals, schlechter Kundenservice, unzureichende Sicherheitsmaßnahmen, unzureichende sanitäre Einrichtungen, Gebäude- oder Konstruktionsfehler, fehlende Dienstleistungen, fehlende Rampen oder schlecht gepflegte Fußwege, fehlende medizinische Einrichtungen, mangelhafte Wartung von Verkehrsmitteln, z. B. Bahn, Bus</a:t>
            </a:r>
          </a:p>
          <a:p>
            <a:pPr marL="514350" indent="-514350" algn="ctr">
              <a:lnSpc>
                <a:spcPct val="100000"/>
              </a:lnSpc>
              <a:spcBef>
                <a:spcPts val="0"/>
              </a:spcBef>
              <a:buFont typeface="+mj-lt"/>
              <a:buAutoNum type="arabicPeriod" startAt="2"/>
            </a:pPr>
            <a:endParaRPr lang="en-IE" sz="2200" dirty="0">
              <a:solidFill>
                <a:srgbClr val="4D4D4D"/>
              </a:solidFill>
            </a:endParaRPr>
          </a:p>
        </p:txBody>
      </p:sp>
    </p:spTree>
    <p:extLst>
      <p:ext uri="{BB962C8B-B14F-4D97-AF65-F5344CB8AC3E}">
        <p14:creationId xmlns:p14="http://schemas.microsoft.com/office/powerpoint/2010/main" val="2037453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2BC9AF-03E2-3A28-FB57-D1F40F0F4D7C}"/>
              </a:ext>
            </a:extLst>
          </p:cNvPr>
          <p:cNvSpPr>
            <a:spLocks noGrp="1"/>
          </p:cNvSpPr>
          <p:nvPr>
            <p:ph type="body" sz="quarter" idx="18"/>
          </p:nvPr>
        </p:nvSpPr>
        <p:spPr>
          <a:xfrm>
            <a:off x="409575" y="1181099"/>
            <a:ext cx="5686425" cy="6029325"/>
          </a:xfrm>
        </p:spPr>
        <p:txBody>
          <a:bodyPr>
            <a:noAutofit/>
          </a:bodyPr>
          <a:lstStyle/>
          <a:p>
            <a:pPr marL="0" indent="0" algn="l">
              <a:lnSpc>
                <a:spcPct val="100000"/>
              </a:lnSpc>
              <a:spcBef>
                <a:spcPts val="0"/>
              </a:spcBef>
            </a:pPr>
            <a:r>
              <a:rPr lang="de-DE" sz="2200" b="0" i="0" dirty="0">
                <a:effectLst/>
              </a:rPr>
              <a:t>Risikobewertungen kosten Zeit und Geld. Warum sollte sich eine Region also die Mühe machen? Die Vorteile einer Risikobewertung überwiegen bei weitem die Unannehmlichkeiten, denn sie können der Vermeidung negativer Vorfälle, Gerichtsverfahren und Berichterstattung dienen. Zu den Vorteilen von Risikobewertungen gehören:</a:t>
            </a:r>
          </a:p>
          <a:p>
            <a:pPr marL="0" indent="0" algn="l">
              <a:lnSpc>
                <a:spcPct val="100000"/>
              </a:lnSpc>
              <a:spcBef>
                <a:spcPts val="0"/>
              </a:spcBef>
            </a:pPr>
            <a:endParaRPr lang="de-DE" sz="2200" b="0" i="0" dirty="0">
              <a:effectLst/>
            </a:endParaRPr>
          </a:p>
          <a:p>
            <a:pPr marL="342900" indent="-342900" algn="l">
              <a:lnSpc>
                <a:spcPct val="100000"/>
              </a:lnSpc>
              <a:spcBef>
                <a:spcPts val="0"/>
              </a:spcBef>
              <a:buFont typeface="Arial" panose="020B0604020202020204" pitchFamily="34" charset="0"/>
              <a:buChar char="•"/>
            </a:pPr>
            <a:r>
              <a:rPr lang="de-DE" sz="2200" b="1" i="0" dirty="0" err="1">
                <a:effectLst/>
              </a:rPr>
              <a:t>Kostenersprarnis</a:t>
            </a:r>
            <a:r>
              <a:rPr lang="de-DE" sz="2200" b="1" i="0" dirty="0">
                <a:effectLst/>
              </a:rPr>
              <a:t>: </a:t>
            </a:r>
            <a:r>
              <a:rPr lang="de-DE" sz="2200" i="0" dirty="0">
                <a:effectLst/>
              </a:rPr>
              <a:t>Die Folgen einer </a:t>
            </a:r>
            <a:r>
              <a:rPr lang="de-DE" sz="2200" b="0" i="0" dirty="0">
                <a:effectLst/>
              </a:rPr>
              <a:t>Überschwemmung, einem Brand oder einer Gewalttat sind deutlicher teurer als die </a:t>
            </a:r>
            <a:r>
              <a:rPr lang="de-DE" sz="2200" dirty="0" err="1"/>
              <a:t>Druchführung</a:t>
            </a:r>
            <a:r>
              <a:rPr lang="de-DE" sz="2200" dirty="0"/>
              <a:t> </a:t>
            </a:r>
            <a:r>
              <a:rPr lang="de-DE" sz="2200" b="0" i="0" dirty="0">
                <a:effectLst/>
              </a:rPr>
              <a:t>einer Risikobewertung.</a:t>
            </a:r>
          </a:p>
          <a:p>
            <a:pPr marL="342900" indent="-342900">
              <a:lnSpc>
                <a:spcPct val="100000"/>
              </a:lnSpc>
              <a:spcBef>
                <a:spcPts val="0"/>
              </a:spcBef>
              <a:buFont typeface="Arial" panose="020B0604020202020204" pitchFamily="34" charset="0"/>
              <a:buChar char="•"/>
            </a:pPr>
            <a:r>
              <a:rPr lang="de-DE" sz="2200" b="1" i="0" dirty="0">
                <a:effectLst/>
              </a:rPr>
              <a:t>Weniger Gerichtsverfahren </a:t>
            </a:r>
            <a:r>
              <a:rPr lang="de-DE" sz="2200" i="0" dirty="0">
                <a:effectLst/>
              </a:rPr>
              <a:t>mit verletzten oder verärgerten Touristen</a:t>
            </a:r>
            <a:endParaRPr lang="de-DE" sz="2200" dirty="0"/>
          </a:p>
        </p:txBody>
      </p:sp>
      <p:sp>
        <p:nvSpPr>
          <p:cNvPr id="5" name="Text Placeholder 4">
            <a:extLst>
              <a:ext uri="{FF2B5EF4-FFF2-40B4-BE49-F238E27FC236}">
                <a16:creationId xmlns:a16="http://schemas.microsoft.com/office/drawing/2014/main" id="{ED5DD205-B4DC-BD4D-C5BF-F580D5BD33EC}"/>
              </a:ext>
            </a:extLst>
          </p:cNvPr>
          <p:cNvSpPr>
            <a:spLocks noGrp="1"/>
          </p:cNvSpPr>
          <p:nvPr>
            <p:ph type="body" sz="quarter" idx="16"/>
          </p:nvPr>
        </p:nvSpPr>
        <p:spPr>
          <a:xfrm>
            <a:off x="229293" y="76200"/>
            <a:ext cx="6199739" cy="1309653"/>
          </a:xfrm>
        </p:spPr>
        <p:txBody>
          <a:bodyPr anchor="ctr">
            <a:normAutofit/>
          </a:bodyPr>
          <a:lstStyle/>
          <a:p>
            <a:pPr algn="ctr">
              <a:lnSpc>
                <a:spcPct val="100000"/>
              </a:lnSpc>
              <a:spcBef>
                <a:spcPts val="0"/>
              </a:spcBef>
            </a:pPr>
            <a:r>
              <a:rPr lang="en-IE" sz="2800" b="1" dirty="0"/>
              <a:t>Analyse des regionalen Risikos anhand der Risikobewertungsmatrix</a:t>
            </a:r>
          </a:p>
        </p:txBody>
      </p:sp>
      <p:pic>
        <p:nvPicPr>
          <p:cNvPr id="1026" name="Picture 2">
            <a:extLst>
              <a:ext uri="{FF2B5EF4-FFF2-40B4-BE49-F238E27FC236}">
                <a16:creationId xmlns:a16="http://schemas.microsoft.com/office/drawing/2014/main" id="{B65E147D-2B56-9478-E879-AA6E9E7BC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032" y="1514475"/>
            <a:ext cx="5762968" cy="3381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78608A-D572-D862-7860-49E5E6E533C3}"/>
              </a:ext>
            </a:extLst>
          </p:cNvPr>
          <p:cNvSpPr txBox="1"/>
          <p:nvPr/>
        </p:nvSpPr>
        <p:spPr>
          <a:xfrm>
            <a:off x="8715375" y="5158859"/>
            <a:ext cx="200977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Quelle</a:t>
            </a:r>
            <a:endParaRPr lang="en-IE" dirty="0">
              <a:solidFill>
                <a:srgbClr val="086D6E"/>
              </a:solidFill>
            </a:endParaRPr>
          </a:p>
        </p:txBody>
      </p:sp>
      <p:pic>
        <p:nvPicPr>
          <p:cNvPr id="8" name="Graphic 7" descr="Document with solid fill">
            <a:hlinkClick r:id="rId4"/>
            <a:extLst>
              <a:ext uri="{FF2B5EF4-FFF2-40B4-BE49-F238E27FC236}">
                <a16:creationId xmlns:a16="http://schemas.microsoft.com/office/drawing/2014/main" id="{8D3AB46B-1420-7953-9F5B-BCAF86A706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6282" y="5844107"/>
            <a:ext cx="741014" cy="752474"/>
          </a:xfrm>
          <a:prstGeom prst="rect">
            <a:avLst/>
          </a:prstGeom>
        </p:spPr>
      </p:pic>
      <p:sp>
        <p:nvSpPr>
          <p:cNvPr id="9" name="TextBox 8">
            <a:extLst>
              <a:ext uri="{FF2B5EF4-FFF2-40B4-BE49-F238E27FC236}">
                <a16:creationId xmlns:a16="http://schemas.microsoft.com/office/drawing/2014/main" id="{80CAD50A-64D6-EF94-F408-0A0FF00FFDE0}"/>
              </a:ext>
            </a:extLst>
          </p:cNvPr>
          <p:cNvSpPr txBox="1"/>
          <p:nvPr/>
        </p:nvSpPr>
        <p:spPr>
          <a:xfrm>
            <a:off x="6848474" y="6097039"/>
            <a:ext cx="5343526" cy="369332"/>
          </a:xfrm>
          <a:prstGeom prst="rect">
            <a:avLst/>
          </a:prstGeom>
          <a:solidFill>
            <a:srgbClr val="F27954"/>
          </a:solidFill>
        </p:spPr>
        <p:txBody>
          <a:bodyPr wrap="square" rtlCol="0">
            <a:spAutoFit/>
          </a:bodyPr>
          <a:lstStyle/>
          <a:p>
            <a:r>
              <a:rPr lang="en-IE" dirty="0">
                <a:solidFill>
                  <a:schemeClr val="bg1"/>
                </a:solidFill>
                <a:hlinkClick r:id="rId7">
                  <a:extLst>
                    <a:ext uri="{A12FA001-AC4F-418D-AE19-62706E023703}">
                      <ahyp:hlinkClr xmlns:ahyp="http://schemas.microsoft.com/office/drawing/2018/hyperlinkcolor" val="tx"/>
                    </a:ext>
                  </a:extLst>
                </a:hlinkClick>
              </a:rPr>
              <a:t>Isight-Matrix-Vorlagen und Ressourcen</a:t>
            </a:r>
            <a:endParaRPr lang="en-IE" dirty="0">
              <a:solidFill>
                <a:schemeClr val="bg1"/>
              </a:solidFill>
            </a:endParaRPr>
          </a:p>
        </p:txBody>
      </p:sp>
    </p:spTree>
    <p:extLst>
      <p:ext uri="{BB962C8B-B14F-4D97-AF65-F5344CB8AC3E}">
        <p14:creationId xmlns:p14="http://schemas.microsoft.com/office/powerpoint/2010/main" val="3849493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AEFE8D06-AB3A-89FE-815E-85FD5B407E57}"/>
              </a:ext>
            </a:extLst>
          </p:cNvPr>
          <p:cNvSpPr txBox="1">
            <a:spLocks/>
          </p:cNvSpPr>
          <p:nvPr/>
        </p:nvSpPr>
        <p:spPr>
          <a:xfrm>
            <a:off x="2617504" y="557158"/>
            <a:ext cx="6652871" cy="1366000"/>
          </a:xfrm>
          <a:prstGeom prst="rect">
            <a:avLst/>
          </a:prstGeom>
          <a:solidFill>
            <a:srgbClr val="7A547C"/>
          </a:solidFill>
        </p:spPr>
        <p:txBody>
          <a:bodyPr vert="horz" lIns="91440" tIns="45720" rIns="91440" bIns="45720" rtlCol="0" anchor="ctr">
            <a:noAutofit/>
          </a:bodyPr>
          <a:lstStyle>
            <a:lvl1pPr marL="0" indent="0" algn="l" defTabSz="914400" rtl="0" eaLnBrk="1" latinLnBrk="0" hangingPunct="1">
              <a:lnSpc>
                <a:spcPct val="90000"/>
              </a:lnSpc>
              <a:spcBef>
                <a:spcPts val="30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spcBef>
                <a:spcPts val="0"/>
              </a:spcBef>
            </a:pPr>
            <a:r>
              <a:rPr lang="en-IE" sz="3200" b="1" dirty="0"/>
              <a:t>Modul 3 (Teil 1) </a:t>
            </a:r>
            <a:r>
              <a:rPr lang="en-IE" sz="3200" dirty="0"/>
              <a:t>(Schritt 1)</a:t>
            </a:r>
          </a:p>
          <a:p>
            <a:pPr algn="ctr">
              <a:lnSpc>
                <a:spcPct val="110000"/>
              </a:lnSpc>
              <a:spcBef>
                <a:spcPts val="0"/>
              </a:spcBef>
            </a:pPr>
            <a:r>
              <a:rPr lang="en-IE" sz="2800" dirty="0"/>
              <a:t>Durchführung einer regionalen Krisen- und Risikobewertung</a:t>
            </a:r>
            <a:endParaRPr lang="en-IE" sz="2800" i="1" dirty="0"/>
          </a:p>
        </p:txBody>
      </p:sp>
      <p:sp>
        <p:nvSpPr>
          <p:cNvPr id="4" name="Text Placeholder 4">
            <a:extLst>
              <a:ext uri="{FF2B5EF4-FFF2-40B4-BE49-F238E27FC236}">
                <a16:creationId xmlns:a16="http://schemas.microsoft.com/office/drawing/2014/main" id="{15F9FFA5-0FD4-9D48-99AF-64E9FB5E2B41}"/>
              </a:ext>
            </a:extLst>
          </p:cNvPr>
          <p:cNvSpPr txBox="1">
            <a:spLocks/>
          </p:cNvSpPr>
          <p:nvPr/>
        </p:nvSpPr>
        <p:spPr>
          <a:xfrm>
            <a:off x="2617505" y="1923159"/>
            <a:ext cx="6652871" cy="1366001"/>
          </a:xfrm>
          <a:prstGeom prst="rect">
            <a:avLst/>
          </a:prstGeom>
          <a:solidFill>
            <a:srgbClr val="F37C57"/>
          </a:solidFill>
        </p:spPr>
        <p:txBody>
          <a:bodyPr vert="horz" lIns="91440" tIns="45720" rIns="91440" bIns="45720" rtlCol="0" anchor="ctr">
            <a:noAutofit/>
          </a:bodyPr>
          <a:lstStyle>
            <a:lvl1pPr marL="0" indent="0" algn="l" defTabSz="914400" rtl="0" eaLnBrk="1" latinLnBrk="0" hangingPunct="1">
              <a:lnSpc>
                <a:spcPct val="90000"/>
              </a:lnSpc>
              <a:spcBef>
                <a:spcPts val="30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3200" b="1" dirty="0"/>
              <a:t>Modul 3 (Teil 2) </a:t>
            </a:r>
            <a:r>
              <a:rPr lang="en-IE" sz="3200" dirty="0"/>
              <a:t>(Schritt 2)</a:t>
            </a:r>
          </a:p>
          <a:p>
            <a:pPr algn="ctr">
              <a:lnSpc>
                <a:spcPct val="100000"/>
              </a:lnSpc>
              <a:spcBef>
                <a:spcPts val="0"/>
              </a:spcBef>
            </a:pPr>
            <a:r>
              <a:rPr lang="en-IE" sz="2800" dirty="0"/>
              <a:t>Durchführung einer regionalen SWOT-Analyse</a:t>
            </a:r>
            <a:endParaRPr lang="en-IE" sz="2800" i="1" dirty="0"/>
          </a:p>
        </p:txBody>
      </p:sp>
      <p:sp>
        <p:nvSpPr>
          <p:cNvPr id="5" name="Text Placeholder 4">
            <a:extLst>
              <a:ext uri="{FF2B5EF4-FFF2-40B4-BE49-F238E27FC236}">
                <a16:creationId xmlns:a16="http://schemas.microsoft.com/office/drawing/2014/main" id="{CE213F43-5528-2CED-8892-28F960706297}"/>
              </a:ext>
            </a:extLst>
          </p:cNvPr>
          <p:cNvSpPr txBox="1">
            <a:spLocks/>
          </p:cNvSpPr>
          <p:nvPr/>
        </p:nvSpPr>
        <p:spPr>
          <a:xfrm>
            <a:off x="2617504" y="3289159"/>
            <a:ext cx="6652871" cy="1474635"/>
          </a:xfrm>
          <a:prstGeom prst="rect">
            <a:avLst/>
          </a:prstGeom>
          <a:solidFill>
            <a:srgbClr val="002060"/>
          </a:solidFill>
        </p:spPr>
        <p:txBody>
          <a:bodyPr vert="horz" lIns="91440" tIns="45720" rIns="91440" bIns="45720" rtlCol="0" anchor="ctr">
            <a:noAutofit/>
          </a:bodyPr>
          <a:lstStyle>
            <a:lvl1pPr marL="0" indent="0" algn="l" defTabSz="914400" rtl="0" eaLnBrk="1" latinLnBrk="0" hangingPunct="1">
              <a:lnSpc>
                <a:spcPct val="90000"/>
              </a:lnSpc>
              <a:spcBef>
                <a:spcPts val="30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3200" b="1" dirty="0"/>
              <a:t>Modul 3 (Teil 2) </a:t>
            </a:r>
            <a:r>
              <a:rPr lang="en-IE" sz="3200" dirty="0"/>
              <a:t>(Schritt 3)</a:t>
            </a:r>
          </a:p>
          <a:p>
            <a:pPr algn="ctr">
              <a:lnSpc>
                <a:spcPct val="100000"/>
              </a:lnSpc>
              <a:spcBef>
                <a:spcPts val="0"/>
              </a:spcBef>
            </a:pPr>
            <a:r>
              <a:rPr lang="en-IE" sz="2800" dirty="0"/>
              <a:t>Durchführen eines regionalen Krisen-Audits </a:t>
            </a:r>
          </a:p>
        </p:txBody>
      </p:sp>
    </p:spTree>
    <p:extLst>
      <p:ext uri="{BB962C8B-B14F-4D97-AF65-F5344CB8AC3E}">
        <p14:creationId xmlns:p14="http://schemas.microsoft.com/office/powerpoint/2010/main" val="3747315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FBB4BC4D-73CE-133E-C3CE-EAD715797F83}"/>
              </a:ext>
            </a:extLst>
          </p:cNvPr>
          <p:cNvGraphicFramePr>
            <a:graphicFrameLocks noGrp="1"/>
          </p:cNvGraphicFramePr>
          <p:nvPr>
            <p:extLst>
              <p:ext uri="{D42A27DB-BD31-4B8C-83A1-F6EECF244321}">
                <p14:modId xmlns:p14="http://schemas.microsoft.com/office/powerpoint/2010/main" val="3806237762"/>
              </p:ext>
            </p:extLst>
          </p:nvPr>
        </p:nvGraphicFramePr>
        <p:xfrm>
          <a:off x="0" y="649392"/>
          <a:ext cx="12192001" cy="6702496"/>
        </p:xfrm>
        <a:graphic>
          <a:graphicData uri="http://schemas.openxmlformats.org/drawingml/2006/table">
            <a:tbl>
              <a:tblPr firstRow="1" bandRow="1">
                <a:tableStyleId>{5C22544A-7EE6-4342-B048-85BDC9FD1C3A}</a:tableStyleId>
              </a:tblPr>
              <a:tblGrid>
                <a:gridCol w="1533647">
                  <a:extLst>
                    <a:ext uri="{9D8B030D-6E8A-4147-A177-3AD203B41FA5}">
                      <a16:colId xmlns:a16="http://schemas.microsoft.com/office/drawing/2014/main" val="2129855051"/>
                    </a:ext>
                  </a:extLst>
                </a:gridCol>
                <a:gridCol w="3190753">
                  <a:extLst>
                    <a:ext uri="{9D8B030D-6E8A-4147-A177-3AD203B41FA5}">
                      <a16:colId xmlns:a16="http://schemas.microsoft.com/office/drawing/2014/main" val="3667017080"/>
                    </a:ext>
                  </a:extLst>
                </a:gridCol>
                <a:gridCol w="1571625">
                  <a:extLst>
                    <a:ext uri="{9D8B030D-6E8A-4147-A177-3AD203B41FA5}">
                      <a16:colId xmlns:a16="http://schemas.microsoft.com/office/drawing/2014/main" val="50885082"/>
                    </a:ext>
                  </a:extLst>
                </a:gridCol>
                <a:gridCol w="1457325">
                  <a:extLst>
                    <a:ext uri="{9D8B030D-6E8A-4147-A177-3AD203B41FA5}">
                      <a16:colId xmlns:a16="http://schemas.microsoft.com/office/drawing/2014/main" val="3588848709"/>
                    </a:ext>
                  </a:extLst>
                </a:gridCol>
                <a:gridCol w="1362075">
                  <a:extLst>
                    <a:ext uri="{9D8B030D-6E8A-4147-A177-3AD203B41FA5}">
                      <a16:colId xmlns:a16="http://schemas.microsoft.com/office/drawing/2014/main" val="1551055433"/>
                    </a:ext>
                  </a:extLst>
                </a:gridCol>
                <a:gridCol w="1421530">
                  <a:extLst>
                    <a:ext uri="{9D8B030D-6E8A-4147-A177-3AD203B41FA5}">
                      <a16:colId xmlns:a16="http://schemas.microsoft.com/office/drawing/2014/main" val="4170629974"/>
                    </a:ext>
                  </a:extLst>
                </a:gridCol>
                <a:gridCol w="1655046">
                  <a:extLst>
                    <a:ext uri="{9D8B030D-6E8A-4147-A177-3AD203B41FA5}">
                      <a16:colId xmlns:a16="http://schemas.microsoft.com/office/drawing/2014/main" val="2143331844"/>
                    </a:ext>
                  </a:extLst>
                </a:gridCol>
              </a:tblGrid>
              <a:tr h="972256">
                <a:tc>
                  <a:txBody>
                    <a:bodyPr/>
                    <a:lstStyle/>
                    <a:p>
                      <a:pPr algn="ctr"/>
                      <a:r>
                        <a:rPr lang="en-IE" dirty="0"/>
                        <a:t>Priorität</a:t>
                      </a:r>
                    </a:p>
                  </a:txBody>
                  <a:tcPr anchor="ctr"/>
                </a:tc>
                <a:tc>
                  <a:txBody>
                    <a:bodyPr/>
                    <a:lstStyle/>
                    <a:p>
                      <a:pPr algn="ctr"/>
                      <a:r>
                        <a:rPr lang="en-IE" dirty="0"/>
                        <a:t>Konsequenz</a:t>
                      </a:r>
                    </a:p>
                  </a:txBody>
                  <a:tcPr anchor="ctr"/>
                </a:tc>
                <a:tc>
                  <a:txBody>
                    <a:bodyPr/>
                    <a:lstStyle/>
                    <a:p>
                      <a:pPr algn="ctr"/>
                      <a:r>
                        <a:rPr lang="en-IE" dirty="0"/>
                        <a:t>Sehr unwahr-scheinlicher Eintritt</a:t>
                      </a:r>
                    </a:p>
                  </a:txBody>
                  <a:tcPr anchor="ctr"/>
                </a:tc>
                <a:tc>
                  <a:txBody>
                    <a:bodyPr/>
                    <a:lstStyle/>
                    <a:p>
                      <a:pPr algn="ctr"/>
                      <a:r>
                        <a:rPr lang="en-IE" dirty="0"/>
                        <a:t>Unwahr-scheinlicher Eintritt</a:t>
                      </a:r>
                    </a:p>
                  </a:txBody>
                  <a:tcPr anchor="ctr"/>
                </a:tc>
                <a:tc>
                  <a:txBody>
                    <a:bodyPr/>
                    <a:lstStyle/>
                    <a:p>
                      <a:pPr algn="ctr"/>
                      <a:r>
                        <a:rPr lang="en-IE" dirty="0"/>
                        <a:t>Eventueller Eintritt</a:t>
                      </a:r>
                    </a:p>
                  </a:txBody>
                  <a:tcPr anchor="ctr"/>
                </a:tc>
                <a:tc>
                  <a:txBody>
                    <a:bodyPr/>
                    <a:lstStyle/>
                    <a:p>
                      <a:pPr algn="ctr"/>
                      <a:r>
                        <a:rPr lang="en-IE" dirty="0"/>
                        <a:t>Wahrschein-licher Eintritt</a:t>
                      </a:r>
                    </a:p>
                  </a:txBody>
                  <a:tcPr anchor="ctr"/>
                </a:tc>
                <a:tc>
                  <a:txBody>
                    <a:bodyPr/>
                    <a:lstStyle/>
                    <a:p>
                      <a:pPr algn="ctr"/>
                      <a:r>
                        <a:rPr lang="en-IE" dirty="0"/>
                        <a:t>Sehr wahrschein-licher Eintritt</a:t>
                      </a:r>
                    </a:p>
                  </a:txBody>
                  <a:tcPr anchor="ctr"/>
                </a:tc>
                <a:extLst>
                  <a:ext uri="{0D108BD9-81ED-4DB2-BD59-A6C34878D82A}">
                    <a16:rowId xmlns:a16="http://schemas.microsoft.com/office/drawing/2014/main" val="275975444"/>
                  </a:ext>
                </a:extLst>
              </a:tr>
              <a:tr h="972256">
                <a:tc>
                  <a:txBody>
                    <a:bodyPr/>
                    <a:lstStyle/>
                    <a:p>
                      <a:pPr algn="ctr"/>
                      <a:r>
                        <a:rPr lang="en-IE" sz="1800" b="1" kern="1200" dirty="0">
                          <a:solidFill>
                            <a:schemeClr val="bg1"/>
                          </a:solidFill>
                          <a:latin typeface="+mn-lt"/>
                          <a:ea typeface="+mn-ea"/>
                          <a:cs typeface="+mn-cs"/>
                        </a:rPr>
                        <a:t>Extreme Priorität</a:t>
                      </a:r>
                    </a:p>
                  </a:txBody>
                  <a:tcPr anchor="ctr">
                    <a:solidFill>
                      <a:srgbClr val="C00000"/>
                    </a:solidFill>
                  </a:tcPr>
                </a:tc>
                <a:tc>
                  <a:txBody>
                    <a:bodyPr/>
                    <a:lstStyle/>
                    <a:p>
                      <a:r>
                        <a:rPr lang="en-IE" b="1" dirty="0"/>
                        <a:t>Katastrophal/Unerwartet</a:t>
                      </a:r>
                    </a:p>
                    <a:p>
                      <a:r>
                        <a:rPr lang="en-IE" sz="1600" i="1" dirty="0"/>
                        <a:t>(z. B. Terroranschlag/Todesopfer oder Erdbeben/regionale Zerstörung)</a:t>
                      </a:r>
                    </a:p>
                  </a:txBody>
                  <a:tcPr/>
                </a:tc>
                <a:tc>
                  <a:txBody>
                    <a:bodyPr/>
                    <a:lstStyle/>
                    <a:p>
                      <a:pPr algn="ctr"/>
                      <a:r>
                        <a:rPr lang="en-IE" b="1" dirty="0">
                          <a:solidFill>
                            <a:schemeClr val="bg1"/>
                          </a:solidFill>
                        </a:rPr>
                        <a:t>Mäßig</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b="1" dirty="0">
                          <a:solidFill>
                            <a:schemeClr val="bg1"/>
                          </a:solidFill>
                        </a:rPr>
                        <a:t>Mäßig</a:t>
                      </a:r>
                    </a:p>
                  </a:txBody>
                  <a:tcPr anchor="ctr">
                    <a:solidFill>
                      <a:srgbClr val="FFC000"/>
                    </a:solidFill>
                  </a:tcPr>
                </a:tc>
                <a:tc>
                  <a:txBody>
                    <a:bodyPr/>
                    <a:lstStyle/>
                    <a:p>
                      <a:pPr algn="ctr"/>
                      <a:r>
                        <a:rPr lang="en-IE" b="1" dirty="0">
                          <a:solidFill>
                            <a:schemeClr val="bg1"/>
                          </a:solidFill>
                        </a:rPr>
                        <a:t>Hoch</a:t>
                      </a:r>
                    </a:p>
                  </a:txBody>
                  <a:tcPr anchor="ctr">
                    <a:solidFill>
                      <a:srgbClr val="FF5353"/>
                    </a:solidFill>
                  </a:tcPr>
                </a:tc>
                <a:tc>
                  <a:txBody>
                    <a:bodyPr/>
                    <a:lstStyle/>
                    <a:p>
                      <a:pPr algn="ctr"/>
                      <a:r>
                        <a:rPr lang="en-IE" sz="1800" b="1" kern="1200" dirty="0">
                          <a:solidFill>
                            <a:schemeClr val="bg1"/>
                          </a:solidFill>
                          <a:latin typeface="+mn-lt"/>
                          <a:ea typeface="+mn-ea"/>
                          <a:cs typeface="+mn-cs"/>
                        </a:rPr>
                        <a:t>Kritisch</a:t>
                      </a:r>
                    </a:p>
                  </a:txBody>
                  <a:tcPr anchor="ctr">
                    <a:solidFill>
                      <a:srgbClr val="C00000"/>
                    </a:solidFill>
                  </a:tcPr>
                </a:tc>
                <a:tc>
                  <a:txBody>
                    <a:bodyPr/>
                    <a:lstStyle/>
                    <a:p>
                      <a:pPr algn="ctr"/>
                      <a:r>
                        <a:rPr lang="en-IE" b="1" dirty="0">
                          <a:solidFill>
                            <a:schemeClr val="bg1"/>
                          </a:solidFill>
                        </a:rPr>
                        <a:t>Kritisch</a:t>
                      </a:r>
                    </a:p>
                  </a:txBody>
                  <a:tcPr anchor="ctr">
                    <a:solidFill>
                      <a:srgbClr val="C00000"/>
                    </a:solidFill>
                  </a:tcPr>
                </a:tc>
                <a:extLst>
                  <a:ext uri="{0D108BD9-81ED-4DB2-BD59-A6C34878D82A}">
                    <a16:rowId xmlns:a16="http://schemas.microsoft.com/office/drawing/2014/main" val="119283033"/>
                  </a:ext>
                </a:extLst>
              </a:tr>
              <a:tr h="9722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800" b="1" kern="1200" dirty="0">
                          <a:solidFill>
                            <a:schemeClr val="bg1"/>
                          </a:solidFill>
                          <a:latin typeface="+mn-lt"/>
                          <a:ea typeface="+mn-ea"/>
                          <a:cs typeface="+mn-cs"/>
                        </a:rPr>
                        <a:t>Hohe Priorität</a:t>
                      </a:r>
                    </a:p>
                    <a:p>
                      <a:endParaRPr lang="en-IE" sz="1600" i="1" kern="1200" dirty="0">
                        <a:solidFill>
                          <a:schemeClr val="dk1"/>
                        </a:solidFill>
                        <a:latin typeface="+mn-lt"/>
                        <a:ea typeface="+mn-ea"/>
                        <a:cs typeface="+mn-cs"/>
                      </a:endParaRPr>
                    </a:p>
                  </a:txBody>
                  <a:tcPr anchor="ctr">
                    <a:solidFill>
                      <a:srgbClr val="FF5353"/>
                    </a:solidFill>
                  </a:tcPr>
                </a:tc>
                <a:tc>
                  <a:txBody>
                    <a:bodyPr/>
                    <a:lstStyle/>
                    <a:p>
                      <a:r>
                        <a:rPr lang="en-IE" b="1" dirty="0"/>
                        <a:t>Konventionell/Schwerwiegend</a:t>
                      </a:r>
                    </a:p>
                    <a:p>
                      <a:r>
                        <a:rPr lang="en-IE" sz="1600" i="1" kern="1200" dirty="0">
                          <a:solidFill>
                            <a:schemeClr val="dk1"/>
                          </a:solidFill>
                          <a:latin typeface="+mn-lt"/>
                          <a:ea typeface="+mn-ea"/>
                          <a:cs typeface="+mn-cs"/>
                        </a:rPr>
                        <a:t>(z. B. langfristige Schließung, Zerstörung, wirtschaftlicher Abschwung, Gewaltverbrechen)</a:t>
                      </a:r>
                    </a:p>
                  </a:txBody>
                  <a:tcPr/>
                </a:tc>
                <a:tc>
                  <a:txBody>
                    <a:bodyPr/>
                    <a:lstStyle/>
                    <a:p>
                      <a:pPr algn="ctr"/>
                      <a:r>
                        <a:rPr lang="en-IE" b="1" dirty="0">
                          <a:solidFill>
                            <a:schemeClr val="bg1"/>
                          </a:solidFill>
                        </a:rPr>
                        <a:t>Niedrig</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800" b="1" kern="1200" dirty="0">
                          <a:solidFill>
                            <a:schemeClr val="bg1"/>
                          </a:solidFill>
                          <a:latin typeface="+mn-lt"/>
                          <a:ea typeface="+mn-ea"/>
                          <a:cs typeface="+mn-cs"/>
                        </a:rPr>
                        <a:t>Mäßig</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800" b="1" kern="1200" dirty="0">
                          <a:solidFill>
                            <a:schemeClr val="bg1"/>
                          </a:solidFill>
                          <a:latin typeface="+mn-lt"/>
                          <a:ea typeface="+mn-ea"/>
                          <a:cs typeface="+mn-cs"/>
                        </a:rPr>
                        <a:t>Mäßig</a:t>
                      </a:r>
                    </a:p>
                  </a:txBody>
                  <a:tcPr anchor="ctr">
                    <a:solidFill>
                      <a:srgbClr val="FFC000"/>
                    </a:solidFill>
                  </a:tcPr>
                </a:tc>
                <a:tc>
                  <a:txBody>
                    <a:bodyPr/>
                    <a:lstStyle/>
                    <a:p>
                      <a:pPr algn="ctr"/>
                      <a:r>
                        <a:rPr lang="en-IE" b="1" dirty="0">
                          <a:solidFill>
                            <a:schemeClr val="bg1"/>
                          </a:solidFill>
                        </a:rPr>
                        <a:t>Hoch </a:t>
                      </a:r>
                    </a:p>
                  </a:txBody>
                  <a:tcPr anchor="ctr">
                    <a:solidFill>
                      <a:srgbClr val="FF5353"/>
                    </a:solidFill>
                  </a:tcPr>
                </a:tc>
                <a:tc>
                  <a:txBody>
                    <a:bodyPr/>
                    <a:lstStyle/>
                    <a:p>
                      <a:pPr algn="ctr"/>
                      <a:r>
                        <a:rPr lang="en-IE" b="1" dirty="0">
                          <a:solidFill>
                            <a:schemeClr val="bg1"/>
                          </a:solidFill>
                        </a:rPr>
                        <a:t>Kritisch</a:t>
                      </a:r>
                    </a:p>
                  </a:txBody>
                  <a:tcPr anchor="ctr">
                    <a:solidFill>
                      <a:srgbClr val="C00000"/>
                    </a:solidFill>
                  </a:tcPr>
                </a:tc>
                <a:extLst>
                  <a:ext uri="{0D108BD9-81ED-4DB2-BD59-A6C34878D82A}">
                    <a16:rowId xmlns:a16="http://schemas.microsoft.com/office/drawing/2014/main" val="4292047464"/>
                  </a:ext>
                </a:extLst>
              </a:tr>
              <a:tr h="972256">
                <a:tc>
                  <a:txBody>
                    <a:bodyPr/>
                    <a:lstStyle/>
                    <a:p>
                      <a:pPr algn="ctr"/>
                      <a:r>
                        <a:rPr lang="en-IE" sz="1800" b="1" kern="1200" dirty="0">
                          <a:solidFill>
                            <a:schemeClr val="bg1"/>
                          </a:solidFill>
                          <a:latin typeface="+mn-lt"/>
                          <a:ea typeface="+mn-ea"/>
                          <a:cs typeface="+mn-cs"/>
                        </a:rPr>
                        <a:t>Mittlere Priorität</a:t>
                      </a:r>
                    </a:p>
                  </a:txBody>
                  <a:tcPr anchor="ctr">
                    <a:solidFill>
                      <a:srgbClr val="FFC000"/>
                    </a:solidFill>
                  </a:tcPr>
                </a:tc>
                <a:tc>
                  <a:txBody>
                    <a:bodyPr/>
                    <a:lstStyle/>
                    <a:p>
                      <a:r>
                        <a:rPr lang="en-IE" b="1" dirty="0"/>
                        <a:t>Nachvollziehbar/Mäßig</a:t>
                      </a:r>
                    </a:p>
                    <a:p>
                      <a:r>
                        <a:rPr lang="en-IE" sz="1600" i="1" kern="1200" dirty="0">
                          <a:solidFill>
                            <a:schemeClr val="dk1"/>
                          </a:solidFill>
                          <a:latin typeface="+mn-lt"/>
                          <a:ea typeface="+mn-ea"/>
                          <a:cs typeface="+mn-cs"/>
                        </a:rPr>
                        <a:t>(z. B. verunglückte Touristen, aber keine Todesopfer, Inflation, kurzfristige Schließung)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b="1" dirty="0">
                          <a:solidFill>
                            <a:schemeClr val="bg1"/>
                          </a:solidFill>
                        </a:rPr>
                        <a:t>Niedrig</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800" b="1" kern="1200" dirty="0">
                          <a:solidFill>
                            <a:schemeClr val="bg1"/>
                          </a:solidFill>
                          <a:latin typeface="+mn-lt"/>
                          <a:ea typeface="+mn-ea"/>
                          <a:cs typeface="+mn-cs"/>
                        </a:rPr>
                        <a:t>Mäßig</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800" b="1" kern="1200" dirty="0">
                          <a:solidFill>
                            <a:schemeClr val="bg1"/>
                          </a:solidFill>
                          <a:latin typeface="+mn-lt"/>
                          <a:ea typeface="+mn-ea"/>
                          <a:cs typeface="+mn-cs"/>
                        </a:rPr>
                        <a:t>Mäßig</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b="1" dirty="0">
                          <a:solidFill>
                            <a:schemeClr val="bg1"/>
                          </a:solidFill>
                        </a:rPr>
                        <a:t>Mäßig</a:t>
                      </a:r>
                    </a:p>
                  </a:txBody>
                  <a:tcPr anchor="ctr">
                    <a:solidFill>
                      <a:srgbClr val="FFC000"/>
                    </a:solidFill>
                  </a:tcPr>
                </a:tc>
                <a:tc>
                  <a:txBody>
                    <a:bodyPr/>
                    <a:lstStyle/>
                    <a:p>
                      <a:pPr algn="ctr"/>
                      <a:r>
                        <a:rPr lang="en-IE" b="1" dirty="0">
                          <a:solidFill>
                            <a:schemeClr val="bg1"/>
                          </a:solidFill>
                        </a:rPr>
                        <a:t>Hoch</a:t>
                      </a:r>
                    </a:p>
                  </a:txBody>
                  <a:tcPr anchor="ctr">
                    <a:solidFill>
                      <a:srgbClr val="FF5353"/>
                    </a:solidFill>
                  </a:tcPr>
                </a:tc>
                <a:extLst>
                  <a:ext uri="{0D108BD9-81ED-4DB2-BD59-A6C34878D82A}">
                    <a16:rowId xmlns:a16="http://schemas.microsoft.com/office/drawing/2014/main" val="2614621531"/>
                  </a:ext>
                </a:extLst>
              </a:tr>
              <a:tr h="972256">
                <a:tc>
                  <a:txBody>
                    <a:bodyPr/>
                    <a:lstStyle/>
                    <a:p>
                      <a:r>
                        <a:rPr lang="en-IE" sz="1800" b="1" kern="1200" dirty="0">
                          <a:solidFill>
                            <a:schemeClr val="bg1"/>
                          </a:solidFill>
                          <a:latin typeface="+mn-lt"/>
                          <a:ea typeface="+mn-ea"/>
                          <a:cs typeface="+mn-cs"/>
                        </a:rPr>
                        <a:t>Niedrige Priorität</a:t>
                      </a:r>
                    </a:p>
                  </a:txBody>
                  <a:tcPr anchor="ctr">
                    <a:solidFill>
                      <a:srgbClr val="92D050"/>
                    </a:solidFill>
                  </a:tcPr>
                </a:tc>
                <a:tc>
                  <a:txBody>
                    <a:bodyPr/>
                    <a:lstStyle/>
                    <a:p>
                      <a:r>
                        <a:rPr lang="en-IE" b="1" dirty="0" err="1"/>
                        <a:t>Geringfügig</a:t>
                      </a:r>
                      <a:r>
                        <a:rPr lang="en-IE" b="1" dirty="0"/>
                        <a:t>/</a:t>
                      </a:r>
                      <a:r>
                        <a:rPr lang="en-IE" b="1" dirty="0" err="1"/>
                        <a:t>Unwesentlich</a:t>
                      </a:r>
                      <a:endParaRPr lang="en-IE" b="1" dirty="0"/>
                    </a:p>
                    <a:p>
                      <a:r>
                        <a:rPr lang="en-IE" sz="1600" i="1" dirty="0"/>
                        <a:t>(z. B. Zunahme der Verschmutzung, Imageschaden, leichte Verletzungen, Lebensmittelvergiftung)</a:t>
                      </a:r>
                    </a:p>
                  </a:txBody>
                  <a:tcPr/>
                </a:tc>
                <a:tc>
                  <a:txBody>
                    <a:bodyPr/>
                    <a:lstStyle/>
                    <a:p>
                      <a:pPr algn="ctr"/>
                      <a:r>
                        <a:rPr lang="en-IE" b="1" dirty="0">
                          <a:solidFill>
                            <a:schemeClr val="bg1"/>
                          </a:solidFill>
                        </a:rPr>
                        <a:t>Sehr niedrig</a:t>
                      </a:r>
                    </a:p>
                  </a:txBody>
                  <a:tcPr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b="1" dirty="0">
                          <a:solidFill>
                            <a:schemeClr val="bg1"/>
                          </a:solidFill>
                        </a:rPr>
                        <a:t>Niedrig</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b="1" dirty="0">
                          <a:solidFill>
                            <a:schemeClr val="bg1"/>
                          </a:solidFill>
                        </a:rPr>
                        <a:t>Mäßig</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b="1" dirty="0">
                          <a:solidFill>
                            <a:schemeClr val="bg1"/>
                          </a:solidFill>
                        </a:rPr>
                        <a:t>Mäßig</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b="1" dirty="0">
                          <a:solidFill>
                            <a:schemeClr val="bg1"/>
                          </a:solidFill>
                        </a:rPr>
                        <a:t>Mäßig</a:t>
                      </a:r>
                    </a:p>
                  </a:txBody>
                  <a:tcPr anchor="ctr">
                    <a:solidFill>
                      <a:srgbClr val="FFC000"/>
                    </a:solidFill>
                  </a:tcPr>
                </a:tc>
                <a:extLst>
                  <a:ext uri="{0D108BD9-81ED-4DB2-BD59-A6C34878D82A}">
                    <a16:rowId xmlns:a16="http://schemas.microsoft.com/office/drawing/2014/main" val="62549916"/>
                  </a:ext>
                </a:extLst>
              </a:tr>
              <a:tr h="972256">
                <a:tc>
                  <a:txBody>
                    <a:bodyPr/>
                    <a:lstStyle/>
                    <a:p>
                      <a:pPr algn="ctr"/>
                      <a:r>
                        <a:rPr lang="en-IE" sz="1800" b="1" kern="1200" dirty="0">
                          <a:solidFill>
                            <a:schemeClr val="bg1"/>
                          </a:solidFill>
                          <a:latin typeface="+mn-lt"/>
                          <a:ea typeface="+mn-ea"/>
                          <a:cs typeface="+mn-cs"/>
                        </a:rPr>
                        <a:t>Sehr niedrige Priorität</a:t>
                      </a:r>
                    </a:p>
                  </a:txBody>
                  <a:tcPr anchor="ctr">
                    <a:solidFill>
                      <a:srgbClr val="00B050"/>
                    </a:solidFill>
                  </a:tcPr>
                </a:tc>
                <a:tc>
                  <a:txBody>
                    <a:bodyPr/>
                    <a:lstStyle/>
                    <a:p>
                      <a:r>
                        <a:rPr lang="en-IE" b="1" dirty="0"/>
                        <a:t>Oberflächlich</a:t>
                      </a:r>
                    </a:p>
                    <a:p>
                      <a:r>
                        <a:rPr lang="en-IE" sz="1600" i="1" dirty="0"/>
                        <a:t>(z. B. Überschwemmungsschäden, aber keine Verletzten, Unfälle, aber keine Verletzten)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b="1" dirty="0">
                          <a:solidFill>
                            <a:schemeClr val="bg1"/>
                          </a:solidFill>
                        </a:rPr>
                        <a:t>Sehr niedrig</a:t>
                      </a:r>
                    </a:p>
                  </a:txBody>
                  <a:tcPr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b="1" dirty="0">
                          <a:solidFill>
                            <a:schemeClr val="bg1"/>
                          </a:solidFill>
                        </a:rPr>
                        <a:t>Sehr niedrig</a:t>
                      </a:r>
                    </a:p>
                  </a:txBody>
                  <a:tcPr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b="1" dirty="0">
                          <a:solidFill>
                            <a:schemeClr val="bg1"/>
                          </a:solidFill>
                        </a:rPr>
                        <a:t>Niedrig</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b="1" dirty="0">
                          <a:solidFill>
                            <a:schemeClr val="bg1"/>
                          </a:solidFill>
                        </a:rPr>
                        <a:t>Niedrig</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b="1" dirty="0">
                          <a:solidFill>
                            <a:schemeClr val="bg1"/>
                          </a:solidFill>
                        </a:rPr>
                        <a:t>Mäßig</a:t>
                      </a:r>
                    </a:p>
                  </a:txBody>
                  <a:tcPr anchor="ctr">
                    <a:solidFill>
                      <a:srgbClr val="FFC000"/>
                    </a:solidFill>
                  </a:tcPr>
                </a:tc>
                <a:extLst>
                  <a:ext uri="{0D108BD9-81ED-4DB2-BD59-A6C34878D82A}">
                    <a16:rowId xmlns:a16="http://schemas.microsoft.com/office/drawing/2014/main" val="2650536359"/>
                  </a:ext>
                </a:extLst>
              </a:tr>
            </a:tbl>
          </a:graphicData>
        </a:graphic>
      </p:graphicFrame>
      <p:sp>
        <p:nvSpPr>
          <p:cNvPr id="3" name="TextBox 2">
            <a:extLst>
              <a:ext uri="{FF2B5EF4-FFF2-40B4-BE49-F238E27FC236}">
                <a16:creationId xmlns:a16="http://schemas.microsoft.com/office/drawing/2014/main" id="{93342D3A-22FF-A60D-42AD-BD573DE87813}"/>
              </a:ext>
            </a:extLst>
          </p:cNvPr>
          <p:cNvSpPr txBox="1"/>
          <p:nvPr/>
        </p:nvSpPr>
        <p:spPr>
          <a:xfrm>
            <a:off x="1666875" y="76200"/>
            <a:ext cx="8839200" cy="523220"/>
          </a:xfrm>
          <a:prstGeom prst="rect">
            <a:avLst/>
          </a:prstGeom>
          <a:noFill/>
        </p:spPr>
        <p:txBody>
          <a:bodyPr wrap="square" rtlCol="0">
            <a:spAutoFit/>
          </a:bodyPr>
          <a:lstStyle/>
          <a:p>
            <a:pPr algn="ctr"/>
            <a:r>
              <a:rPr lang="en-GB" sz="2800" b="1" i="0" dirty="0">
                <a:solidFill>
                  <a:srgbClr val="4D4D4D"/>
                </a:solidFill>
                <a:effectLst/>
              </a:rPr>
              <a:t>Muster einer regionalen Krisenanfälligkeitsmatrix</a:t>
            </a:r>
            <a:endParaRPr lang="en-IE" sz="2800" b="1" dirty="0">
              <a:solidFill>
                <a:srgbClr val="4D4D4D"/>
              </a:solidFill>
            </a:endParaRPr>
          </a:p>
        </p:txBody>
      </p:sp>
    </p:spTree>
    <p:extLst>
      <p:ext uri="{BB962C8B-B14F-4D97-AF65-F5344CB8AC3E}">
        <p14:creationId xmlns:p14="http://schemas.microsoft.com/office/powerpoint/2010/main" val="4160338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2BC9AF-03E2-3A28-FB57-D1F40F0F4D7C}"/>
              </a:ext>
            </a:extLst>
          </p:cNvPr>
          <p:cNvSpPr>
            <a:spLocks noGrp="1"/>
          </p:cNvSpPr>
          <p:nvPr>
            <p:ph type="body" sz="quarter" idx="18"/>
          </p:nvPr>
        </p:nvSpPr>
        <p:spPr>
          <a:xfrm>
            <a:off x="348009" y="1072793"/>
            <a:ext cx="5858568" cy="6096000"/>
          </a:xfrm>
        </p:spPr>
        <p:txBody>
          <a:bodyPr anchor="ctr">
            <a:normAutofit/>
          </a:bodyPr>
          <a:lstStyle/>
          <a:p>
            <a:pPr marL="0" indent="0">
              <a:lnSpc>
                <a:spcPct val="100000"/>
              </a:lnSpc>
              <a:spcBef>
                <a:spcPts val="0"/>
              </a:spcBef>
            </a:pPr>
            <a:r>
              <a:rPr lang="en-GB" sz="2200" b="0" i="0" dirty="0">
                <a:effectLst/>
              </a:rPr>
              <a:t>Im Anschluss an die Analyse konzentriert sich die Risikobewertung auf die Einschätzung der Fähigkeit, mit dem Risiko umzugehen, ob es mit den derzeitigen </a:t>
            </a:r>
            <a:r>
              <a:rPr lang="en-GB" sz="2200" b="0" i="0" dirty="0" err="1">
                <a:effectLst/>
              </a:rPr>
              <a:t>Möglichkeiten</a:t>
            </a:r>
            <a:r>
              <a:rPr lang="en-GB" sz="2200" b="0" i="0" dirty="0">
                <a:effectLst/>
              </a:rPr>
              <a:t> </a:t>
            </a:r>
            <a:r>
              <a:rPr lang="en-GB" sz="2200" b="0" i="0" dirty="0" err="1">
                <a:effectLst/>
              </a:rPr>
              <a:t>angegangen</a:t>
            </a:r>
            <a:r>
              <a:rPr lang="en-GB" sz="2200" dirty="0"/>
              <a:t> </a:t>
            </a:r>
            <a:r>
              <a:rPr lang="en-GB" sz="2200" b="0" i="0" dirty="0" err="1">
                <a:effectLst/>
              </a:rPr>
              <a:t>werden</a:t>
            </a:r>
            <a:r>
              <a:rPr lang="en-GB" sz="2200" b="0" i="0" dirty="0">
                <a:effectLst/>
              </a:rPr>
              <a:t> kann und was getan werden muss. Bei der Vergabe von Punktzahlen sollte eine Region den Einfluss von Risiken auf verschiedenen </a:t>
            </a:r>
            <a:r>
              <a:rPr lang="en-GB" sz="2200" b="0" i="0" dirty="0" err="1">
                <a:effectLst/>
              </a:rPr>
              <a:t>Ebenen</a:t>
            </a:r>
            <a:r>
              <a:rPr lang="en-GB" sz="2200" b="0" i="0" dirty="0">
                <a:effectLst/>
              </a:rPr>
              <a:t> </a:t>
            </a:r>
            <a:r>
              <a:rPr lang="en-GB" sz="2200" b="0" i="0" dirty="0" err="1">
                <a:effectLst/>
              </a:rPr>
              <a:t>berücksichtigen</a:t>
            </a:r>
            <a:r>
              <a:rPr lang="en-GB" sz="2200" dirty="0"/>
              <a:t>:</a:t>
            </a:r>
            <a:endParaRPr lang="en-GB" sz="2200" b="0" i="0" dirty="0">
              <a:effectLst/>
            </a:endParaRPr>
          </a:p>
          <a:p>
            <a:pPr marL="0" indent="0">
              <a:lnSpc>
                <a:spcPct val="100000"/>
              </a:lnSpc>
              <a:spcBef>
                <a:spcPts val="0"/>
              </a:spcBef>
            </a:pPr>
            <a:endParaRPr lang="en-GB" sz="2200" b="0" i="0" dirty="0">
              <a:effectLst/>
            </a:endParaRPr>
          </a:p>
          <a:p>
            <a:pPr marL="342900" indent="-342900" algn="l">
              <a:lnSpc>
                <a:spcPct val="100000"/>
              </a:lnSpc>
              <a:spcBef>
                <a:spcPts val="0"/>
              </a:spcBef>
              <a:buFont typeface="Wingdings" panose="05000000000000000000" pitchFamily="2" charset="2"/>
              <a:buChar char="v"/>
            </a:pPr>
            <a:r>
              <a:rPr lang="en-GB" sz="2200" b="1" i="0" dirty="0">
                <a:effectLst/>
              </a:rPr>
              <a:t>Makro </a:t>
            </a:r>
            <a:r>
              <a:rPr lang="en-GB" sz="2200" b="0" i="0" dirty="0">
                <a:effectLst/>
              </a:rPr>
              <a:t>ist auf globaler Ebene angesiedelt, wo es keinen Einfluss hat; </a:t>
            </a:r>
          </a:p>
          <a:p>
            <a:pPr marL="342900" indent="-342900" algn="l">
              <a:lnSpc>
                <a:spcPct val="100000"/>
              </a:lnSpc>
              <a:spcBef>
                <a:spcPts val="0"/>
              </a:spcBef>
              <a:buFont typeface="Wingdings" panose="05000000000000000000" pitchFamily="2" charset="2"/>
              <a:buChar char="v"/>
            </a:pPr>
            <a:r>
              <a:rPr lang="en-GB" sz="2200" b="1" i="0" dirty="0">
                <a:effectLst/>
              </a:rPr>
              <a:t>Meso</a:t>
            </a:r>
            <a:r>
              <a:rPr lang="en-GB" sz="2200" b="0" i="0" dirty="0">
                <a:effectLst/>
              </a:rPr>
              <a:t>, wo der regionale Einfluss begrenzt ist; und </a:t>
            </a:r>
          </a:p>
          <a:p>
            <a:pPr marL="342900" indent="-342900" algn="l">
              <a:lnSpc>
                <a:spcPct val="100000"/>
              </a:lnSpc>
              <a:spcBef>
                <a:spcPts val="0"/>
              </a:spcBef>
              <a:buFont typeface="Wingdings" panose="05000000000000000000" pitchFamily="2" charset="2"/>
              <a:buChar char="v"/>
            </a:pPr>
            <a:r>
              <a:rPr lang="en-GB" sz="2200" b="1" i="0" dirty="0" err="1">
                <a:effectLst/>
              </a:rPr>
              <a:t>Mikro</a:t>
            </a:r>
            <a:r>
              <a:rPr lang="en-GB" sz="2200" b="0" i="0" dirty="0">
                <a:effectLst/>
              </a:rPr>
              <a:t>, </a:t>
            </a:r>
            <a:r>
              <a:rPr lang="en-GB" sz="2200" dirty="0" err="1"/>
              <a:t>b</a:t>
            </a:r>
            <a:r>
              <a:rPr lang="en-GB" sz="2200" b="0" i="0" dirty="0" err="1">
                <a:effectLst/>
              </a:rPr>
              <a:t>ei</a:t>
            </a:r>
            <a:r>
              <a:rPr lang="en-GB" sz="2200" b="0" i="0" dirty="0">
                <a:effectLst/>
              </a:rPr>
              <a:t> Mikrokrisen ist es wahrscheinlicher, dass Maßnahmen innerhalb der Region erforderlich sind. (</a:t>
            </a:r>
            <a:r>
              <a:rPr lang="en-GB" sz="2200" b="0" i="0" dirty="0">
                <a:effectLst/>
                <a:hlinkClick r:id="rId2">
                  <a:extLst>
                    <a:ext uri="{A12FA001-AC4F-418D-AE19-62706E023703}">
                      <ahyp:hlinkClr xmlns:ahyp="http://schemas.microsoft.com/office/drawing/2018/hyperlinkcolor" val="tx"/>
                    </a:ext>
                  </a:extLst>
                </a:hlinkClick>
              </a:rPr>
              <a:t>Quelle</a:t>
            </a:r>
            <a:r>
              <a:rPr lang="en-GB" sz="2200" b="0" i="0" dirty="0">
                <a:effectLst/>
              </a:rPr>
              <a:t>)</a:t>
            </a:r>
          </a:p>
          <a:p>
            <a:pPr marL="0" indent="0">
              <a:lnSpc>
                <a:spcPct val="100000"/>
              </a:lnSpc>
              <a:spcBef>
                <a:spcPts val="0"/>
              </a:spcBef>
            </a:pPr>
            <a:endParaRPr lang="en-IE" sz="2200" dirty="0"/>
          </a:p>
        </p:txBody>
      </p:sp>
      <p:sp>
        <p:nvSpPr>
          <p:cNvPr id="5" name="Text Placeholder 4">
            <a:extLst>
              <a:ext uri="{FF2B5EF4-FFF2-40B4-BE49-F238E27FC236}">
                <a16:creationId xmlns:a16="http://schemas.microsoft.com/office/drawing/2014/main" id="{ED5DD205-B4DC-BD4D-C5BF-F580D5BD33EC}"/>
              </a:ext>
            </a:extLst>
          </p:cNvPr>
          <p:cNvSpPr>
            <a:spLocks noGrp="1"/>
          </p:cNvSpPr>
          <p:nvPr>
            <p:ph type="body" sz="quarter" idx="16"/>
          </p:nvPr>
        </p:nvSpPr>
        <p:spPr>
          <a:xfrm>
            <a:off x="495300" y="166722"/>
            <a:ext cx="5476875" cy="1214403"/>
          </a:xfrm>
        </p:spPr>
        <p:txBody>
          <a:bodyPr>
            <a:normAutofit/>
          </a:bodyPr>
          <a:lstStyle/>
          <a:p>
            <a:pPr algn="ctr"/>
            <a:r>
              <a:rPr lang="en-IE" dirty="0"/>
              <a:t>Beurteilung der Fähigkeit, das Risiko zu managen</a:t>
            </a:r>
          </a:p>
        </p:txBody>
      </p:sp>
      <p:sp>
        <p:nvSpPr>
          <p:cNvPr id="7" name="TextBox 6">
            <a:extLst>
              <a:ext uri="{FF2B5EF4-FFF2-40B4-BE49-F238E27FC236}">
                <a16:creationId xmlns:a16="http://schemas.microsoft.com/office/drawing/2014/main" id="{D378608A-D572-D862-7860-49E5E6E533C3}"/>
              </a:ext>
            </a:extLst>
          </p:cNvPr>
          <p:cNvSpPr txBox="1"/>
          <p:nvPr/>
        </p:nvSpPr>
        <p:spPr>
          <a:xfrm>
            <a:off x="8715375" y="5158859"/>
            <a:ext cx="200977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Quelle</a:t>
            </a:r>
            <a:endParaRPr lang="en-IE" dirty="0">
              <a:solidFill>
                <a:srgbClr val="086D6E"/>
              </a:solidFill>
            </a:endParaRPr>
          </a:p>
        </p:txBody>
      </p:sp>
      <p:sp>
        <p:nvSpPr>
          <p:cNvPr id="4" name="TextBox 3">
            <a:extLst>
              <a:ext uri="{FF2B5EF4-FFF2-40B4-BE49-F238E27FC236}">
                <a16:creationId xmlns:a16="http://schemas.microsoft.com/office/drawing/2014/main" id="{E74526FC-5DF0-1B66-6148-F129C24DA6DE}"/>
              </a:ext>
            </a:extLst>
          </p:cNvPr>
          <p:cNvSpPr txBox="1"/>
          <p:nvPr/>
        </p:nvSpPr>
        <p:spPr>
          <a:xfrm>
            <a:off x="6501523" y="3958530"/>
            <a:ext cx="5511891" cy="1200329"/>
          </a:xfrm>
          <a:prstGeom prst="rect">
            <a:avLst/>
          </a:prstGeom>
          <a:noFill/>
        </p:spPr>
        <p:txBody>
          <a:bodyPr wrap="square" rtlCol="0">
            <a:spAutoFit/>
          </a:bodyPr>
          <a:lstStyle/>
          <a:p>
            <a:r>
              <a:rPr lang="en-GB" b="0" i="0" dirty="0">
                <a:solidFill>
                  <a:srgbClr val="455264"/>
                </a:solidFill>
                <a:effectLst/>
                <a:latin typeface="TT Norms"/>
              </a:rPr>
              <a:t>Verwenden Sie zur Analyse regionaler Risiken diese Mustervorlage für eine Risikobewertungsmatrix, um Schwachstellen zu priorisieren und die Wirksamkeit des regionalen Krisenmanagements zu bewerten.  </a:t>
            </a:r>
            <a:endParaRPr lang="en-IE" dirty="0"/>
          </a:p>
        </p:txBody>
      </p:sp>
      <p:pic>
        <p:nvPicPr>
          <p:cNvPr id="10" name="Picture 9">
            <a:extLst>
              <a:ext uri="{FF2B5EF4-FFF2-40B4-BE49-F238E27FC236}">
                <a16:creationId xmlns:a16="http://schemas.microsoft.com/office/drawing/2014/main" id="{B7D7E226-F64F-5D4E-77F4-9325BFF3EB34}"/>
              </a:ext>
            </a:extLst>
          </p:cNvPr>
          <p:cNvPicPr>
            <a:picLocks noChangeAspect="1"/>
          </p:cNvPicPr>
          <p:nvPr/>
        </p:nvPicPr>
        <p:blipFill>
          <a:blip r:embed="rId4"/>
          <a:stretch>
            <a:fillRect/>
          </a:stretch>
        </p:blipFill>
        <p:spPr>
          <a:xfrm>
            <a:off x="6435029" y="371475"/>
            <a:ext cx="5644878" cy="3314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2502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2BC9AF-03E2-3A28-FB57-D1F40F0F4D7C}"/>
              </a:ext>
            </a:extLst>
          </p:cNvPr>
          <p:cNvSpPr>
            <a:spLocks noGrp="1"/>
          </p:cNvSpPr>
          <p:nvPr>
            <p:ph type="body" sz="quarter" idx="18"/>
          </p:nvPr>
        </p:nvSpPr>
        <p:spPr>
          <a:xfrm>
            <a:off x="348009" y="762000"/>
            <a:ext cx="5858568" cy="6096000"/>
          </a:xfrm>
        </p:spPr>
        <p:txBody>
          <a:bodyPr>
            <a:normAutofit/>
          </a:bodyPr>
          <a:lstStyle/>
          <a:p>
            <a:pPr marL="0" indent="0">
              <a:lnSpc>
                <a:spcPct val="110000"/>
              </a:lnSpc>
              <a:spcBef>
                <a:spcPts val="0"/>
              </a:spcBef>
            </a:pPr>
            <a:r>
              <a:rPr lang="en-GB" sz="2200" dirty="0"/>
              <a:t>Um die Höhe des Risikos für jedes im vorherigen Schritt ermittelte Risiko zu bestimmen, ist Folgendes zu berücksichtigen: </a:t>
            </a:r>
          </a:p>
          <a:p>
            <a:pPr marL="0" indent="0">
              <a:lnSpc>
                <a:spcPct val="110000"/>
              </a:lnSpc>
              <a:spcBef>
                <a:spcPts val="0"/>
              </a:spcBef>
            </a:pPr>
            <a:endParaRPr lang="en-GB" sz="2200" dirty="0"/>
          </a:p>
          <a:p>
            <a:pPr marL="342900" indent="-342900">
              <a:lnSpc>
                <a:spcPct val="110000"/>
              </a:lnSpc>
              <a:spcBef>
                <a:spcPts val="0"/>
              </a:spcBef>
              <a:buFont typeface="Wingdings" panose="05000000000000000000" pitchFamily="2" charset="2"/>
              <a:buChar char="v"/>
            </a:pPr>
            <a:r>
              <a:rPr lang="en-GB" sz="2200" dirty="0"/>
              <a:t>Die </a:t>
            </a:r>
            <a:r>
              <a:rPr lang="en-GB" sz="2200" b="1" dirty="0"/>
              <a:t>Folgen </a:t>
            </a:r>
            <a:r>
              <a:rPr lang="en-GB" sz="2200" dirty="0"/>
              <a:t>des Ereignisses in einer Region sollten extrem, sehr hoch, mittel oder niedrig sein. </a:t>
            </a:r>
          </a:p>
          <a:p>
            <a:pPr marL="342900" indent="-342900">
              <a:lnSpc>
                <a:spcPct val="110000"/>
              </a:lnSpc>
              <a:spcBef>
                <a:spcPts val="0"/>
              </a:spcBef>
              <a:buFont typeface="Wingdings" panose="05000000000000000000" pitchFamily="2" charset="2"/>
              <a:buChar char="v"/>
            </a:pPr>
            <a:endParaRPr lang="en-GB" sz="2200" dirty="0"/>
          </a:p>
          <a:p>
            <a:pPr marL="342900" indent="-342900">
              <a:lnSpc>
                <a:spcPct val="110000"/>
              </a:lnSpc>
              <a:spcBef>
                <a:spcPts val="0"/>
              </a:spcBef>
              <a:buFont typeface="Wingdings" panose="05000000000000000000" pitchFamily="2" charset="2"/>
              <a:buChar char="v"/>
            </a:pPr>
            <a:r>
              <a:rPr lang="en-GB" sz="2200" dirty="0"/>
              <a:t>Die Folgen für eine Region hängen von der </a:t>
            </a:r>
            <a:r>
              <a:rPr lang="en-GB" sz="2200" b="1" dirty="0"/>
              <a:t>Größe der Region</a:t>
            </a:r>
            <a:r>
              <a:rPr lang="en-GB" sz="2200" dirty="0"/>
              <a:t>, der Vielfalt der Märkte und den Märkten ab, die am ehesten von dem Ereignis betroffen sein werden. </a:t>
            </a:r>
          </a:p>
          <a:p>
            <a:pPr marL="342900" indent="-342900">
              <a:lnSpc>
                <a:spcPct val="110000"/>
              </a:lnSpc>
              <a:spcBef>
                <a:spcPts val="0"/>
              </a:spcBef>
              <a:buFont typeface="Wingdings" panose="05000000000000000000" pitchFamily="2" charset="2"/>
              <a:buChar char="v"/>
            </a:pPr>
            <a:endParaRPr lang="en-GB" sz="2200" dirty="0"/>
          </a:p>
          <a:p>
            <a:pPr marL="342900" indent="-342900">
              <a:lnSpc>
                <a:spcPct val="110000"/>
              </a:lnSpc>
              <a:spcBef>
                <a:spcPts val="0"/>
              </a:spcBef>
              <a:buFont typeface="Wingdings" panose="05000000000000000000" pitchFamily="2" charset="2"/>
              <a:buChar char="v"/>
            </a:pPr>
            <a:r>
              <a:rPr lang="en-GB" sz="2200" dirty="0"/>
              <a:t>Die </a:t>
            </a:r>
            <a:r>
              <a:rPr lang="en-GB" sz="2200" b="1" dirty="0"/>
              <a:t>Wahrscheinlichkeit</a:t>
            </a:r>
            <a:r>
              <a:rPr lang="en-GB" sz="2200" dirty="0"/>
              <a:t>, dass das Ereignis eintritt - fast sicher, wahrscheinlich, möglich, unwahrscheinlich oder selten. </a:t>
            </a:r>
          </a:p>
          <a:p>
            <a:pPr marL="0" indent="0">
              <a:lnSpc>
                <a:spcPct val="110000"/>
              </a:lnSpc>
              <a:spcBef>
                <a:spcPts val="0"/>
              </a:spcBef>
            </a:pPr>
            <a:endParaRPr lang="en-GB" dirty="0"/>
          </a:p>
          <a:p>
            <a:pPr marL="0" indent="0">
              <a:lnSpc>
                <a:spcPct val="110000"/>
              </a:lnSpc>
              <a:spcBef>
                <a:spcPts val="0"/>
              </a:spcBef>
            </a:pPr>
            <a:endParaRPr lang="en-IE" dirty="0"/>
          </a:p>
        </p:txBody>
      </p:sp>
      <p:sp>
        <p:nvSpPr>
          <p:cNvPr id="5" name="Text Placeholder 4">
            <a:extLst>
              <a:ext uri="{FF2B5EF4-FFF2-40B4-BE49-F238E27FC236}">
                <a16:creationId xmlns:a16="http://schemas.microsoft.com/office/drawing/2014/main" id="{ED5DD205-B4DC-BD4D-C5BF-F580D5BD33EC}"/>
              </a:ext>
            </a:extLst>
          </p:cNvPr>
          <p:cNvSpPr>
            <a:spLocks noGrp="1"/>
          </p:cNvSpPr>
          <p:nvPr>
            <p:ph type="body" sz="quarter" idx="16"/>
          </p:nvPr>
        </p:nvSpPr>
        <p:spPr>
          <a:xfrm>
            <a:off x="734714" y="166722"/>
            <a:ext cx="5085159" cy="582221"/>
          </a:xfrm>
        </p:spPr>
        <p:txBody>
          <a:bodyPr>
            <a:normAutofit fontScale="85000" lnSpcReduction="10000"/>
          </a:bodyPr>
          <a:lstStyle/>
          <a:p>
            <a:r>
              <a:rPr lang="en-IE" dirty="0"/>
              <a:t>Bestimmung des Risikoniveaus</a:t>
            </a:r>
          </a:p>
        </p:txBody>
      </p:sp>
      <p:pic>
        <p:nvPicPr>
          <p:cNvPr id="3" name="Grafik 2">
            <a:extLst>
              <a:ext uri="{FF2B5EF4-FFF2-40B4-BE49-F238E27FC236}">
                <a16:creationId xmlns:a16="http://schemas.microsoft.com/office/drawing/2014/main" id="{4D9FB29D-6E24-D2F8-9AA5-89E8CFDC3D89}"/>
              </a:ext>
            </a:extLst>
          </p:cNvPr>
          <p:cNvPicPr>
            <a:picLocks noChangeAspect="1"/>
          </p:cNvPicPr>
          <p:nvPr/>
        </p:nvPicPr>
        <p:blipFill>
          <a:blip r:embed="rId2"/>
          <a:stretch>
            <a:fillRect/>
          </a:stretch>
        </p:blipFill>
        <p:spPr>
          <a:xfrm>
            <a:off x="6597801" y="1816954"/>
            <a:ext cx="5343827" cy="3242753"/>
          </a:xfrm>
          <a:prstGeom prst="rect">
            <a:avLst/>
          </a:prstGeom>
        </p:spPr>
      </p:pic>
    </p:spTree>
    <p:extLst>
      <p:ext uri="{BB962C8B-B14F-4D97-AF65-F5344CB8AC3E}">
        <p14:creationId xmlns:p14="http://schemas.microsoft.com/office/powerpoint/2010/main" val="2049040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2BC9AF-03E2-3A28-FB57-D1F40F0F4D7C}"/>
              </a:ext>
            </a:extLst>
          </p:cNvPr>
          <p:cNvSpPr>
            <a:spLocks noGrp="1"/>
          </p:cNvSpPr>
          <p:nvPr>
            <p:ph type="body" sz="quarter" idx="18"/>
          </p:nvPr>
        </p:nvSpPr>
        <p:spPr>
          <a:xfrm>
            <a:off x="348009" y="1072793"/>
            <a:ext cx="5858568" cy="6096000"/>
          </a:xfrm>
        </p:spPr>
        <p:txBody>
          <a:bodyPr>
            <a:normAutofit fontScale="92500" lnSpcReduction="20000"/>
          </a:bodyPr>
          <a:lstStyle/>
          <a:p>
            <a:pPr marL="0" indent="0">
              <a:lnSpc>
                <a:spcPct val="110000"/>
              </a:lnSpc>
              <a:spcBef>
                <a:spcPts val="0"/>
              </a:spcBef>
            </a:pPr>
            <a:r>
              <a:rPr lang="en-GB" dirty="0"/>
              <a:t>Die Identifizierung der Risiken, die eine Region am wahrscheinlichsten betreffen, hilft einer Region, die Zeit und die Ressourcen zu priorisieren, die für die Planung und das Management jedes einzelnen Risikos bereitgestellt werden, falls es eintritt. </a:t>
            </a:r>
          </a:p>
          <a:p>
            <a:pPr marL="0" indent="0">
              <a:lnSpc>
                <a:spcPct val="110000"/>
              </a:lnSpc>
              <a:spcBef>
                <a:spcPts val="0"/>
              </a:spcBef>
            </a:pPr>
            <a:endParaRPr lang="en-GB" dirty="0"/>
          </a:p>
          <a:p>
            <a:pPr marL="0" indent="0">
              <a:lnSpc>
                <a:spcPct val="110000"/>
              </a:lnSpc>
              <a:spcBef>
                <a:spcPts val="0"/>
              </a:spcBef>
            </a:pPr>
            <a:r>
              <a:rPr lang="en-GB" dirty="0"/>
              <a:t>Verwenden Sie die Tabellen zu Folgen und Wahrscheinlichkeiten im nächsten Abschnitt, um zu verstehen, wie jedes identifizierte Risiko in einer Region zu bewerten ist.</a:t>
            </a:r>
          </a:p>
          <a:p>
            <a:pPr marL="0" indent="0">
              <a:lnSpc>
                <a:spcPct val="110000"/>
              </a:lnSpc>
              <a:spcBef>
                <a:spcPts val="0"/>
              </a:spcBef>
            </a:pPr>
            <a:endParaRPr lang="en-GB" dirty="0"/>
          </a:p>
          <a:p>
            <a:pPr marL="0" indent="0">
              <a:lnSpc>
                <a:spcPct val="110000"/>
              </a:lnSpc>
              <a:spcBef>
                <a:spcPts val="0"/>
              </a:spcBef>
            </a:pPr>
            <a:r>
              <a:rPr lang="en-GB" dirty="0"/>
              <a:t>Sobald dies abgeschlossen ist, verwenden Sie das Risikobewertungsinstrument am Ende dieses Abschnitts, um das tatsächliche Risikoniveau zu ermitteln und dieses in der Krisenmanagementstrategie und dem Krisenmanagementplan festzuhalten. </a:t>
            </a:r>
            <a:endParaRPr lang="en-IE" dirty="0"/>
          </a:p>
          <a:p>
            <a:pPr marL="0" indent="0">
              <a:lnSpc>
                <a:spcPct val="110000"/>
              </a:lnSpc>
              <a:spcBef>
                <a:spcPts val="0"/>
              </a:spcBef>
            </a:pPr>
            <a:endParaRPr lang="en-IE" dirty="0"/>
          </a:p>
        </p:txBody>
      </p:sp>
      <p:sp>
        <p:nvSpPr>
          <p:cNvPr id="5" name="Text Placeholder 4">
            <a:extLst>
              <a:ext uri="{FF2B5EF4-FFF2-40B4-BE49-F238E27FC236}">
                <a16:creationId xmlns:a16="http://schemas.microsoft.com/office/drawing/2014/main" id="{ED5DD205-B4DC-BD4D-C5BF-F580D5BD33EC}"/>
              </a:ext>
            </a:extLst>
          </p:cNvPr>
          <p:cNvSpPr>
            <a:spLocks noGrp="1"/>
          </p:cNvSpPr>
          <p:nvPr>
            <p:ph type="body" sz="quarter" idx="16"/>
          </p:nvPr>
        </p:nvSpPr>
        <p:spPr>
          <a:xfrm>
            <a:off x="1251857" y="166722"/>
            <a:ext cx="3897085" cy="497307"/>
          </a:xfrm>
        </p:spPr>
        <p:txBody>
          <a:bodyPr>
            <a:noAutofit/>
          </a:bodyPr>
          <a:lstStyle/>
          <a:p>
            <a:r>
              <a:rPr lang="en-IE" sz="3200" dirty="0"/>
              <a:t>Prioritäten setzen bei Zeit und Ressourcen</a:t>
            </a:r>
          </a:p>
        </p:txBody>
      </p:sp>
      <p:pic>
        <p:nvPicPr>
          <p:cNvPr id="3" name="Grafik 2">
            <a:extLst>
              <a:ext uri="{FF2B5EF4-FFF2-40B4-BE49-F238E27FC236}">
                <a16:creationId xmlns:a16="http://schemas.microsoft.com/office/drawing/2014/main" id="{80A14B34-46EC-CBBD-D75C-C556BFB90D55}"/>
              </a:ext>
            </a:extLst>
          </p:cNvPr>
          <p:cNvPicPr>
            <a:picLocks noChangeAspect="1"/>
          </p:cNvPicPr>
          <p:nvPr/>
        </p:nvPicPr>
        <p:blipFill>
          <a:blip r:embed="rId2"/>
          <a:stretch>
            <a:fillRect/>
          </a:stretch>
        </p:blipFill>
        <p:spPr>
          <a:xfrm>
            <a:off x="6584891" y="1800623"/>
            <a:ext cx="5366898" cy="3256753"/>
          </a:xfrm>
          <a:prstGeom prst="rect">
            <a:avLst/>
          </a:prstGeom>
        </p:spPr>
      </p:pic>
    </p:spTree>
    <p:extLst>
      <p:ext uri="{BB962C8B-B14F-4D97-AF65-F5344CB8AC3E}">
        <p14:creationId xmlns:p14="http://schemas.microsoft.com/office/powerpoint/2010/main" val="2320749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2BC9AF-03E2-3A28-FB57-D1F40F0F4D7C}"/>
              </a:ext>
            </a:extLst>
          </p:cNvPr>
          <p:cNvSpPr>
            <a:spLocks noGrp="1"/>
          </p:cNvSpPr>
          <p:nvPr>
            <p:ph type="body" sz="quarter" idx="18"/>
          </p:nvPr>
        </p:nvSpPr>
        <p:spPr>
          <a:xfrm>
            <a:off x="266034" y="1103356"/>
            <a:ext cx="5935407" cy="6096000"/>
          </a:xfrm>
        </p:spPr>
        <p:txBody>
          <a:bodyPr anchor="ctr">
            <a:normAutofit/>
          </a:bodyPr>
          <a:lstStyle/>
          <a:p>
            <a:pPr marL="457200" indent="-457200">
              <a:lnSpc>
                <a:spcPct val="100000"/>
              </a:lnSpc>
              <a:spcBef>
                <a:spcPts val="0"/>
              </a:spcBef>
              <a:buFont typeface="+mj-lt"/>
              <a:buAutoNum type="arabicPeriod"/>
            </a:pPr>
            <a:r>
              <a:rPr lang="en-GB" sz="2000" b="1" i="0" dirty="0">
                <a:effectLst/>
              </a:rPr>
              <a:t>Schritt 1: Identifizieren Sie bekannte potenzielle Gefahren, Risiken oder Krisen. </a:t>
            </a:r>
            <a:r>
              <a:rPr lang="en-GB" sz="2000" dirty="0"/>
              <a:t>Eine Region wird diese bereits aus früheren Berichten, Beschwerden und Erfahrungen kennen.</a:t>
            </a:r>
          </a:p>
          <a:p>
            <a:pPr marL="457200" indent="-457200">
              <a:lnSpc>
                <a:spcPct val="100000"/>
              </a:lnSpc>
              <a:spcBef>
                <a:spcPts val="0"/>
              </a:spcBef>
              <a:buFont typeface="+mj-lt"/>
              <a:buAutoNum type="arabicPeriod"/>
            </a:pPr>
            <a:endParaRPr lang="en-GB" sz="2000" dirty="0"/>
          </a:p>
          <a:p>
            <a:pPr marL="457200" indent="-457200" algn="l">
              <a:lnSpc>
                <a:spcPct val="100000"/>
              </a:lnSpc>
              <a:spcBef>
                <a:spcPts val="0"/>
              </a:spcBef>
              <a:buFont typeface="+mj-lt"/>
              <a:buAutoNum type="arabicPeriod"/>
            </a:pPr>
            <a:r>
              <a:rPr lang="en-GB" sz="2000" b="1" dirty="0"/>
              <a:t>Schritt 2: </a:t>
            </a:r>
            <a:r>
              <a:rPr lang="en-GB" sz="2000" b="1" i="0" dirty="0">
                <a:effectLst/>
              </a:rPr>
              <a:t>Berechnen Sie die Eintrittswahrscheinlichkeit. </a:t>
            </a:r>
            <a:r>
              <a:rPr lang="en-GB" sz="2000" dirty="0"/>
              <a:t>Bestimmen Sie für jede Gefahr die Wahrscheinlichkeit, mit der sie eintritt. Diese kann als Wahrscheinlichkeit (90 Prozent) oder als Häufigkeit (zweimal pro Jahr) gemessen werden. </a:t>
            </a:r>
          </a:p>
          <a:p>
            <a:pPr marL="457200" indent="-457200" algn="l">
              <a:lnSpc>
                <a:spcPct val="100000"/>
              </a:lnSpc>
              <a:spcBef>
                <a:spcPts val="0"/>
              </a:spcBef>
              <a:buFont typeface="+mj-lt"/>
              <a:buAutoNum type="arabicPeriod"/>
            </a:pPr>
            <a:endParaRPr lang="en-GB" sz="2200" dirty="0"/>
          </a:p>
          <a:p>
            <a:pPr marL="457200" indent="-457200" algn="l">
              <a:lnSpc>
                <a:spcPct val="100000"/>
              </a:lnSpc>
              <a:spcBef>
                <a:spcPts val="0"/>
              </a:spcBef>
              <a:buFont typeface="Arial" panose="020B0604020202020204" pitchFamily="34" charset="0"/>
              <a:buChar char="•"/>
            </a:pPr>
            <a:r>
              <a:rPr lang="en-GB" sz="1900" b="1" dirty="0"/>
              <a:t>Eine seltene oder unwahrscheinliche </a:t>
            </a:r>
            <a:r>
              <a:rPr lang="en-GB" sz="1900" dirty="0" err="1"/>
              <a:t>Krise</a:t>
            </a:r>
            <a:r>
              <a:rPr lang="en-GB" sz="1900" dirty="0"/>
              <a:t> hat </a:t>
            </a:r>
            <a:r>
              <a:rPr lang="en-GB" sz="1900" dirty="0" err="1"/>
              <a:t>eine</a:t>
            </a:r>
            <a:r>
              <a:rPr lang="en-GB" sz="1900" dirty="0"/>
              <a:t> </a:t>
            </a:r>
            <a:r>
              <a:rPr lang="en-GB" sz="1900" dirty="0" err="1"/>
              <a:t>Eintrittswahrscheinlichkeit</a:t>
            </a:r>
            <a:r>
              <a:rPr lang="en-GB" sz="1900" dirty="0"/>
              <a:t> von </a:t>
            </a:r>
            <a:r>
              <a:rPr lang="en-GB" sz="1900" dirty="0" err="1"/>
              <a:t>weniger</a:t>
            </a:r>
            <a:r>
              <a:rPr lang="en-GB" sz="1900" dirty="0"/>
              <a:t> </a:t>
            </a:r>
            <a:r>
              <a:rPr lang="en-GB" sz="1900" dirty="0" err="1"/>
              <a:t>als</a:t>
            </a:r>
            <a:r>
              <a:rPr lang="en-GB" sz="1900" dirty="0"/>
              <a:t> 10%, z. B. bei einem Terroranschlag.</a:t>
            </a:r>
          </a:p>
          <a:p>
            <a:pPr marL="457200" indent="-457200" algn="l">
              <a:lnSpc>
                <a:spcPct val="100000"/>
              </a:lnSpc>
              <a:spcBef>
                <a:spcPts val="0"/>
              </a:spcBef>
              <a:buFont typeface="Arial" panose="020B0604020202020204" pitchFamily="34" charset="0"/>
              <a:buChar char="•"/>
            </a:pPr>
            <a:r>
              <a:rPr lang="en-GB" sz="1900" b="1" dirty="0"/>
              <a:t>Selten, </a:t>
            </a:r>
            <a:r>
              <a:rPr lang="en-GB" sz="1900" dirty="0"/>
              <a:t>etwa 10 - 35 %, z. B. Verletzung oder Tod von Touristen</a:t>
            </a:r>
          </a:p>
          <a:p>
            <a:pPr marL="457200" indent="-457200" algn="l">
              <a:lnSpc>
                <a:spcPct val="100000"/>
              </a:lnSpc>
              <a:spcBef>
                <a:spcPts val="0"/>
              </a:spcBef>
              <a:buFont typeface="Arial" panose="020B0604020202020204" pitchFamily="34" charset="0"/>
              <a:buChar char="•"/>
            </a:pPr>
            <a:r>
              <a:rPr lang="en-GB" sz="1900" b="1" dirty="0"/>
              <a:t>Gelegentlich </a:t>
            </a:r>
            <a:r>
              <a:rPr lang="en-GB" sz="1900" dirty="0" err="1"/>
              <a:t>oder</a:t>
            </a:r>
            <a:r>
              <a:rPr lang="en-GB" sz="1900" dirty="0"/>
              <a:t> </a:t>
            </a:r>
            <a:r>
              <a:rPr lang="en-GB" sz="1900" dirty="0" err="1"/>
              <a:t>Möglicherweise</a:t>
            </a:r>
            <a:r>
              <a:rPr lang="en-GB" sz="1900" dirty="0"/>
              <a:t>, in 35-65 % der Fälle, z. B. kleinere Verletzungen von Besuchern</a:t>
            </a:r>
          </a:p>
          <a:p>
            <a:pPr marL="457200" indent="-457200" algn="l">
              <a:lnSpc>
                <a:spcPct val="100000"/>
              </a:lnSpc>
              <a:spcBef>
                <a:spcPts val="0"/>
              </a:spcBef>
              <a:buFont typeface="Arial" panose="020B0604020202020204" pitchFamily="34" charset="0"/>
              <a:buChar char="•"/>
            </a:pPr>
            <a:r>
              <a:rPr lang="en-GB" sz="1900" b="1" dirty="0" err="1"/>
              <a:t>Wahrscheinlich</a:t>
            </a:r>
            <a:r>
              <a:rPr lang="en-GB" sz="1900" b="1" dirty="0"/>
              <a:t>, </a:t>
            </a:r>
            <a:r>
              <a:rPr lang="en-GB" sz="1900" dirty="0"/>
              <a:t>in 65-90 % der Fälle, z. B. </a:t>
            </a:r>
            <a:r>
              <a:rPr lang="en-GB" sz="1900" dirty="0" err="1"/>
              <a:t>Unfälle</a:t>
            </a:r>
            <a:endParaRPr lang="en-GB" sz="1900" dirty="0"/>
          </a:p>
          <a:p>
            <a:pPr marL="457200" indent="-457200">
              <a:lnSpc>
                <a:spcPct val="100000"/>
              </a:lnSpc>
              <a:spcBef>
                <a:spcPts val="0"/>
              </a:spcBef>
              <a:buFont typeface="+mj-lt"/>
              <a:buAutoNum type="arabicPeriod"/>
            </a:pPr>
            <a:endParaRPr lang="en-GB" sz="2200" b="0" i="0" dirty="0">
              <a:effectLst/>
            </a:endParaRPr>
          </a:p>
          <a:p>
            <a:pPr marL="0" indent="0">
              <a:lnSpc>
                <a:spcPct val="100000"/>
              </a:lnSpc>
              <a:spcBef>
                <a:spcPts val="0"/>
              </a:spcBef>
            </a:pPr>
            <a:endParaRPr lang="en-IE" sz="2200" dirty="0"/>
          </a:p>
        </p:txBody>
      </p:sp>
      <p:sp>
        <p:nvSpPr>
          <p:cNvPr id="5" name="Text Placeholder 4">
            <a:extLst>
              <a:ext uri="{FF2B5EF4-FFF2-40B4-BE49-F238E27FC236}">
                <a16:creationId xmlns:a16="http://schemas.microsoft.com/office/drawing/2014/main" id="{ED5DD205-B4DC-BD4D-C5BF-F580D5BD33EC}"/>
              </a:ext>
            </a:extLst>
          </p:cNvPr>
          <p:cNvSpPr>
            <a:spLocks noGrp="1"/>
          </p:cNvSpPr>
          <p:nvPr>
            <p:ph type="body" sz="quarter" idx="16"/>
          </p:nvPr>
        </p:nvSpPr>
        <p:spPr>
          <a:xfrm>
            <a:off x="172725" y="-111047"/>
            <a:ext cx="6330709" cy="1214403"/>
          </a:xfrm>
        </p:spPr>
        <p:txBody>
          <a:bodyPr anchor="ctr">
            <a:normAutofit/>
          </a:bodyPr>
          <a:lstStyle/>
          <a:p>
            <a:pPr algn="ctr">
              <a:lnSpc>
                <a:spcPct val="100000"/>
              </a:lnSpc>
              <a:spcBef>
                <a:spcPts val="0"/>
              </a:spcBef>
            </a:pPr>
            <a:r>
              <a:rPr lang="en-IE" sz="2800" b="1" dirty="0"/>
              <a:t>Verwendung der Risikobewertungsmatrix</a:t>
            </a:r>
          </a:p>
        </p:txBody>
      </p:sp>
      <p:sp>
        <p:nvSpPr>
          <p:cNvPr id="7" name="TextBox 6">
            <a:extLst>
              <a:ext uri="{FF2B5EF4-FFF2-40B4-BE49-F238E27FC236}">
                <a16:creationId xmlns:a16="http://schemas.microsoft.com/office/drawing/2014/main" id="{D378608A-D572-D862-7860-49E5E6E533C3}"/>
              </a:ext>
            </a:extLst>
          </p:cNvPr>
          <p:cNvSpPr txBox="1"/>
          <p:nvPr/>
        </p:nvSpPr>
        <p:spPr>
          <a:xfrm>
            <a:off x="8294656" y="4535729"/>
            <a:ext cx="2009775" cy="369332"/>
          </a:xfrm>
          <a:prstGeom prst="rect">
            <a:avLst/>
          </a:prstGeom>
          <a:noFill/>
        </p:spPr>
        <p:txBody>
          <a:bodyPr wrap="square" rtlCol="0">
            <a:spAutoFit/>
          </a:bodyPr>
          <a:lstStyle/>
          <a:p>
            <a:pPr algn="ctr"/>
            <a:r>
              <a:rPr lang="en-IE" dirty="0">
                <a:solidFill>
                  <a:srgbClr val="086D6E"/>
                </a:solidFill>
                <a:hlinkClick r:id="rId2" action="ppaction://hlinkfile">
                  <a:extLst>
                    <a:ext uri="{A12FA001-AC4F-418D-AE19-62706E023703}">
                      <ahyp:hlinkClr xmlns:ahyp="http://schemas.microsoft.com/office/drawing/2018/hyperlinkcolor" val="tx"/>
                    </a:ext>
                  </a:extLst>
                </a:hlinkClick>
              </a:rPr>
              <a:t>Quelle</a:t>
            </a:r>
            <a:endParaRPr lang="en-IE" dirty="0">
              <a:solidFill>
                <a:srgbClr val="086D6E"/>
              </a:solidFill>
            </a:endParaRPr>
          </a:p>
        </p:txBody>
      </p:sp>
      <p:pic>
        <p:nvPicPr>
          <p:cNvPr id="8" name="Graphic 7" descr="Document with solid fill">
            <a:hlinkClick r:id="rId3"/>
            <a:extLst>
              <a:ext uri="{FF2B5EF4-FFF2-40B4-BE49-F238E27FC236}">
                <a16:creationId xmlns:a16="http://schemas.microsoft.com/office/drawing/2014/main" id="{8D3AB46B-1420-7953-9F5B-BCAF86A706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3416" y="5918122"/>
            <a:ext cx="741014" cy="752474"/>
          </a:xfrm>
          <a:prstGeom prst="rect">
            <a:avLst/>
          </a:prstGeom>
        </p:spPr>
      </p:pic>
      <p:sp>
        <p:nvSpPr>
          <p:cNvPr id="9" name="TextBox 8">
            <a:extLst>
              <a:ext uri="{FF2B5EF4-FFF2-40B4-BE49-F238E27FC236}">
                <a16:creationId xmlns:a16="http://schemas.microsoft.com/office/drawing/2014/main" id="{80CAD50A-64D6-EF94-F408-0A0FF00FFDE0}"/>
              </a:ext>
            </a:extLst>
          </p:cNvPr>
          <p:cNvSpPr txBox="1"/>
          <p:nvPr/>
        </p:nvSpPr>
        <p:spPr>
          <a:xfrm>
            <a:off x="6848475" y="6227249"/>
            <a:ext cx="5343526" cy="369332"/>
          </a:xfrm>
          <a:prstGeom prst="rect">
            <a:avLst/>
          </a:prstGeom>
          <a:solidFill>
            <a:srgbClr val="F27954"/>
          </a:solidFill>
        </p:spPr>
        <p:txBody>
          <a:bodyPr wrap="square" rtlCol="0">
            <a:spAutoFit/>
          </a:bodyPr>
          <a:lstStyle/>
          <a:p>
            <a:r>
              <a:rPr lang="en-IE" dirty="0">
                <a:solidFill>
                  <a:schemeClr val="bg1"/>
                </a:solidFill>
                <a:hlinkClick r:id="rId2" action="ppaction://hlinkfile">
                  <a:extLst>
                    <a:ext uri="{A12FA001-AC4F-418D-AE19-62706E023703}">
                      <ahyp:hlinkClr xmlns:ahyp="http://schemas.microsoft.com/office/drawing/2018/hyperlinkcolor" val="tx"/>
                    </a:ext>
                  </a:extLst>
                </a:hlinkClick>
              </a:rPr>
              <a:t>Isight-Matrix-Vorlagen und Ressourcen</a:t>
            </a:r>
            <a:endParaRPr lang="en-IE" dirty="0">
              <a:solidFill>
                <a:schemeClr val="bg1"/>
              </a:solidFill>
            </a:endParaRPr>
          </a:p>
        </p:txBody>
      </p:sp>
      <p:pic>
        <p:nvPicPr>
          <p:cNvPr id="3" name="Picture 2">
            <a:hlinkClick r:id="rId2" action="ppaction://hlinkfile"/>
            <a:extLst>
              <a:ext uri="{FF2B5EF4-FFF2-40B4-BE49-F238E27FC236}">
                <a16:creationId xmlns:a16="http://schemas.microsoft.com/office/drawing/2014/main" id="{55DD6E7A-C790-0214-6FD0-4E09D2854C1D}"/>
              </a:ext>
            </a:extLst>
          </p:cNvPr>
          <p:cNvPicPr>
            <a:picLocks noChangeAspect="1"/>
          </p:cNvPicPr>
          <p:nvPr/>
        </p:nvPicPr>
        <p:blipFill>
          <a:blip r:embed="rId6"/>
          <a:stretch>
            <a:fillRect/>
          </a:stretch>
        </p:blipFill>
        <p:spPr>
          <a:xfrm>
            <a:off x="6359462" y="1478363"/>
            <a:ext cx="5880164" cy="2932905"/>
          </a:xfrm>
          <a:prstGeom prst="rect">
            <a:avLst/>
          </a:prstGeom>
        </p:spPr>
      </p:pic>
    </p:spTree>
    <p:extLst>
      <p:ext uri="{BB962C8B-B14F-4D97-AF65-F5344CB8AC3E}">
        <p14:creationId xmlns:p14="http://schemas.microsoft.com/office/powerpoint/2010/main" val="3882371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325141631"/>
              </p:ext>
            </p:extLst>
          </p:nvPr>
        </p:nvGraphicFramePr>
        <p:xfrm>
          <a:off x="239955" y="1194908"/>
          <a:ext cx="11712094" cy="4994932"/>
        </p:xfrm>
        <a:graphic>
          <a:graphicData uri="http://schemas.openxmlformats.org/drawingml/2006/table">
            <a:tbl>
              <a:tblPr firstRow="1" bandRow="1">
                <a:tableStyleId>{5C22544A-7EE6-4342-B048-85BDC9FD1C3A}</a:tableStyleId>
              </a:tblPr>
              <a:tblGrid>
                <a:gridCol w="3914314">
                  <a:extLst>
                    <a:ext uri="{9D8B030D-6E8A-4147-A177-3AD203B41FA5}">
                      <a16:colId xmlns:a16="http://schemas.microsoft.com/office/drawing/2014/main" val="3584008144"/>
                    </a:ext>
                  </a:extLst>
                </a:gridCol>
                <a:gridCol w="3643695">
                  <a:extLst>
                    <a:ext uri="{9D8B030D-6E8A-4147-A177-3AD203B41FA5}">
                      <a16:colId xmlns:a16="http://schemas.microsoft.com/office/drawing/2014/main" val="932202646"/>
                    </a:ext>
                  </a:extLst>
                </a:gridCol>
                <a:gridCol w="4154085">
                  <a:extLst>
                    <a:ext uri="{9D8B030D-6E8A-4147-A177-3AD203B41FA5}">
                      <a16:colId xmlns:a16="http://schemas.microsoft.com/office/drawing/2014/main" val="4048809784"/>
                    </a:ext>
                  </a:extLst>
                </a:gridCol>
              </a:tblGrid>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dirty="0"/>
                        <a:t>Wahrscheinlichkeits-Tabelle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hMerge="1">
                  <a:txBody>
                    <a:bodyPr/>
                    <a:lstStyle/>
                    <a:p>
                      <a:endParaRPr lang="en-I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8811376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solidFill>
                            <a:srgbClr val="086D6E"/>
                          </a:solidFill>
                        </a:rPr>
                        <a:t>Wahrscheinlichkeit des Auftretens</a:t>
                      </a:r>
                      <a:endParaRPr lang="en-IE" sz="2400" b="0"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4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dirty="0">
                          <a:solidFill>
                            <a:srgbClr val="086D6E"/>
                          </a:solidFill>
                        </a:rPr>
                        <a:t>Typische Ereignisse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4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solidFill>
                            <a:srgbClr val="086D6E"/>
                          </a:solidFill>
                        </a:rPr>
                        <a:t>Potenzielle Krisenrisiken</a:t>
                      </a:r>
                      <a:endParaRPr lang="en-IE" sz="2400" b="0"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4D5"/>
                    </a:solidFill>
                  </a:tcPr>
                </a:tc>
                <a:extLst>
                  <a:ext uri="{0D108BD9-81ED-4DB2-BD59-A6C34878D82A}">
                    <a16:rowId xmlns:a16="http://schemas.microsoft.com/office/drawing/2014/main" val="923545946"/>
                  </a:ext>
                </a:extLst>
              </a:tr>
              <a:tr h="585793">
                <a:tc>
                  <a:txBody>
                    <a:bodyPr/>
                    <a:lstStyle/>
                    <a:p>
                      <a:r>
                        <a:rPr lang="en-IE" dirty="0">
                          <a:solidFill>
                            <a:srgbClr val="086D6E"/>
                          </a:solidFill>
                        </a:rPr>
                        <a:t>1. Selten</a:t>
                      </a:r>
                      <a:endParaRPr lang="en-IE" sz="1800" b="0"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dirty="0">
                          <a:solidFill>
                            <a:srgbClr val="086D6E"/>
                          </a:solidFill>
                        </a:rPr>
                        <a:t>Einmal alle paar Jahrzehnte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a:solidFill>
                            <a:srgbClr val="086D6E"/>
                          </a:solidFill>
                        </a:rPr>
                        <a:t>z. B. </a:t>
                      </a:r>
                      <a:r>
                        <a:rPr lang="en-GB" dirty="0" err="1">
                          <a:solidFill>
                            <a:srgbClr val="086D6E"/>
                          </a:solidFill>
                        </a:rPr>
                        <a:t>eine</a:t>
                      </a:r>
                      <a:r>
                        <a:rPr lang="en-GB" dirty="0">
                          <a:solidFill>
                            <a:srgbClr val="086D6E"/>
                          </a:solidFill>
                        </a:rPr>
                        <a:t> </a:t>
                      </a:r>
                      <a:r>
                        <a:rPr lang="en-GB" dirty="0" err="1">
                          <a:solidFill>
                            <a:srgbClr val="086D6E"/>
                          </a:solidFill>
                        </a:rPr>
                        <a:t>weltweite</a:t>
                      </a:r>
                      <a:r>
                        <a:rPr lang="en-GB" dirty="0">
                          <a:solidFill>
                            <a:srgbClr val="086D6E"/>
                          </a:solidFill>
                        </a:rPr>
                        <a:t> </a:t>
                      </a:r>
                      <a:r>
                        <a:rPr lang="en-GB" dirty="0" err="1">
                          <a:solidFill>
                            <a:srgbClr val="086D6E"/>
                          </a:solidFill>
                        </a:rPr>
                        <a:t>Wirtschaftskrise</a:t>
                      </a:r>
                      <a:r>
                        <a:rPr lang="en-GB" dirty="0">
                          <a:solidFill>
                            <a:srgbClr val="086D6E"/>
                          </a:solidFill>
                        </a:rPr>
                        <a:t>, </a:t>
                      </a:r>
                      <a:r>
                        <a:rPr lang="en-GB" dirty="0" err="1">
                          <a:solidFill>
                            <a:srgbClr val="086D6E"/>
                          </a:solidFill>
                        </a:rPr>
                        <a:t>bei</a:t>
                      </a:r>
                      <a:r>
                        <a:rPr lang="en-GB" dirty="0">
                          <a:solidFill>
                            <a:srgbClr val="086D6E"/>
                          </a:solidFill>
                        </a:rPr>
                        <a:t> der die Besucherzahlen aufgrund eines weltweiten Konjunkturabschwungs auf einem Rekordtief liegen </a:t>
                      </a:r>
                      <a:endParaRPr lang="en-IE"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9871002"/>
                  </a:ext>
                </a:extLst>
              </a:tr>
              <a:tr h="585793">
                <a:tc>
                  <a:txBody>
                    <a:bodyPr/>
                    <a:lstStyle/>
                    <a:p>
                      <a:r>
                        <a:rPr lang="en-IE" dirty="0">
                          <a:solidFill>
                            <a:srgbClr val="086D6E"/>
                          </a:solidFill>
                        </a:rPr>
                        <a:t>2. Unwahrscheinlich/sehr selten</a:t>
                      </a:r>
                      <a:endParaRPr lang="en-IE" sz="1800" b="0"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a:solidFill>
                            <a:srgbClr val="086D6E"/>
                          </a:solidFill>
                        </a:rPr>
                        <a:t>Vorfall alle drei bis fünf Jahre</a:t>
                      </a:r>
                      <a:endParaRPr lang="en-IE"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err="1">
                          <a:solidFill>
                            <a:srgbClr val="086D6E"/>
                          </a:solidFill>
                        </a:rPr>
                        <a:t>z.B.</a:t>
                      </a:r>
                      <a:r>
                        <a:rPr lang="en-GB" dirty="0">
                          <a:solidFill>
                            <a:srgbClr val="086D6E"/>
                          </a:solidFill>
                        </a:rPr>
                        <a:t> </a:t>
                      </a:r>
                      <a:r>
                        <a:rPr lang="en-GB" dirty="0" err="1">
                          <a:solidFill>
                            <a:srgbClr val="086D6E"/>
                          </a:solidFill>
                        </a:rPr>
                        <a:t>ein</a:t>
                      </a:r>
                      <a:r>
                        <a:rPr lang="en-GB" dirty="0">
                          <a:solidFill>
                            <a:srgbClr val="086D6E"/>
                          </a:solidFill>
                        </a:rPr>
                        <a:t> </a:t>
                      </a:r>
                      <a:r>
                        <a:rPr lang="en-GB" dirty="0" err="1">
                          <a:solidFill>
                            <a:srgbClr val="086D6E"/>
                          </a:solidFill>
                        </a:rPr>
                        <a:t>Terroranschlag</a:t>
                      </a:r>
                      <a:endParaRPr lang="en-IE"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4795148"/>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200" dirty="0">
                          <a:solidFill>
                            <a:srgbClr val="086D6E"/>
                          </a:solidFill>
                          <a:latin typeface="+mn-lt"/>
                          <a:ea typeface="+mn-ea"/>
                          <a:cs typeface="+mn-cs"/>
                        </a:rPr>
                        <a:t>3. Gelegentlich/fast sicher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a:solidFill>
                            <a:srgbClr val="086D6E"/>
                          </a:solidFill>
                        </a:rPr>
                        <a:t>Erwartete Häufigkeit von mehr als zweimal pro Jahr</a:t>
                      </a:r>
                      <a:endParaRPr lang="en-IE"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a:solidFill>
                            <a:srgbClr val="086D6E"/>
                          </a:solidFill>
                        </a:rPr>
                        <a:t>z. B. ein Stromausfall aufgrund einer schlechten lokalen Versorgung </a:t>
                      </a:r>
                      <a:endParaRPr lang="en-IE"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9297530"/>
                  </a:ext>
                </a:extLst>
              </a:tr>
              <a:tr h="585793">
                <a:tc>
                  <a:txBody>
                    <a:bodyPr/>
                    <a:lstStyle/>
                    <a:p>
                      <a:r>
                        <a:rPr lang="en-GB" dirty="0">
                          <a:solidFill>
                            <a:srgbClr val="086D6E"/>
                          </a:solidFill>
                        </a:rPr>
                        <a:t>4. Möglich/Hoch</a:t>
                      </a:r>
                      <a:endParaRPr lang="en-IE" sz="1800" b="0"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a:solidFill>
                            <a:srgbClr val="086D6E"/>
                          </a:solidFill>
                        </a:rPr>
                        <a:t>Einmal alle paar Jahre </a:t>
                      </a:r>
                      <a:endParaRPr lang="en-IE"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a:solidFill>
                            <a:srgbClr val="086D6E"/>
                          </a:solidFill>
                        </a:rPr>
                        <a:t>z.B. ein Erdrutsch</a:t>
                      </a:r>
                      <a:endParaRPr lang="en-IE"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5546986"/>
                  </a:ext>
                </a:extLst>
              </a:tr>
              <a:tr h="585793">
                <a:tc>
                  <a:txBody>
                    <a:bodyPr/>
                    <a:lstStyle/>
                    <a:p>
                      <a:r>
                        <a:rPr lang="en-IE" dirty="0">
                          <a:solidFill>
                            <a:srgbClr val="086D6E"/>
                          </a:solidFill>
                        </a:rPr>
                        <a:t>5. Wahrscheinlich/sehr hoch</a:t>
                      </a:r>
                      <a:endParaRPr lang="en-IE" sz="1800" b="0"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a:solidFill>
                            <a:srgbClr val="086D6E"/>
                          </a:solidFill>
                        </a:rPr>
                        <a:t>Kann einmal im </a:t>
                      </a:r>
                      <a:r>
                        <a:rPr lang="en-GB" dirty="0" err="1">
                          <a:solidFill>
                            <a:srgbClr val="086D6E"/>
                          </a:solidFill>
                        </a:rPr>
                        <a:t>Jahr</a:t>
                      </a:r>
                      <a:r>
                        <a:rPr lang="en-GB" dirty="0">
                          <a:solidFill>
                            <a:srgbClr val="086D6E"/>
                          </a:solidFill>
                        </a:rPr>
                        <a:t> </a:t>
                      </a:r>
                      <a:r>
                        <a:rPr lang="en-GB" dirty="0" err="1">
                          <a:solidFill>
                            <a:srgbClr val="086D6E"/>
                          </a:solidFill>
                        </a:rPr>
                        <a:t>passieren</a:t>
                      </a:r>
                      <a:endParaRPr lang="en-IE"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a:solidFill>
                            <a:srgbClr val="086D6E"/>
                          </a:solidFill>
                        </a:rPr>
                        <a:t>z.B. eine saisonale Überschwemmung</a:t>
                      </a:r>
                      <a:endParaRPr lang="en-IE"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bl>
          </a:graphicData>
        </a:graphic>
      </p:graphicFrame>
      <p:sp>
        <p:nvSpPr>
          <p:cNvPr id="2" name="Text Placeholder 4">
            <a:extLst>
              <a:ext uri="{FF2B5EF4-FFF2-40B4-BE49-F238E27FC236}">
                <a16:creationId xmlns:a16="http://schemas.microsoft.com/office/drawing/2014/main" id="{3068625A-F884-2F7B-51EB-B7E9B584B015}"/>
              </a:ext>
            </a:extLst>
          </p:cNvPr>
          <p:cNvSpPr txBox="1">
            <a:spLocks/>
          </p:cNvSpPr>
          <p:nvPr/>
        </p:nvSpPr>
        <p:spPr>
          <a:xfrm>
            <a:off x="239954" y="228600"/>
            <a:ext cx="11712094" cy="866775"/>
          </a:xfrm>
          <a:prstGeom prst="rect">
            <a:avLst/>
          </a:prstGeom>
          <a:solidFill>
            <a:srgbClr val="086D6E"/>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dirty="0">
                <a:solidFill>
                  <a:schemeClr val="bg1"/>
                </a:solidFill>
              </a:rPr>
              <a:t>Schritt 2: Berechnen Sie die Wahrscheinlichkeit</a:t>
            </a:r>
          </a:p>
        </p:txBody>
      </p:sp>
    </p:spTree>
    <p:extLst>
      <p:ext uri="{BB962C8B-B14F-4D97-AF65-F5344CB8AC3E}">
        <p14:creationId xmlns:p14="http://schemas.microsoft.com/office/powerpoint/2010/main" val="2025496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4303130"/>
          </a:xfrm>
        </p:spPr>
        <p:txBody>
          <a:bodyPr>
            <a:normAutofit/>
          </a:bodyPr>
          <a:lstStyle/>
          <a:p>
            <a:pPr marL="0" indent="0">
              <a:lnSpc>
                <a:spcPct val="100000"/>
              </a:lnSpc>
              <a:spcBef>
                <a:spcPts val="0"/>
              </a:spcBef>
            </a:pPr>
            <a:r>
              <a:rPr lang="en-GB" b="0" i="0" dirty="0">
                <a:effectLst/>
              </a:rPr>
              <a:t>Reisezielmanagement-Organisationen können und sollten eine aktive Rolle bei der Koordinierung der Tourismusakteure im Umgang mit der Terrorismusgefahr spielen. Tourismusziele und Touristen waren schon immer "weiche Ziele" für terroristische Aktivitäten. Obwohl weithin anerkannt wird, dass es nicht mehr darum geht, "ob" Terroristen zuschlagen werden, sondern vielmehr darum, "wann", "wie" und "wie gut" das Reiseziel darauf vorbereitet ist, scheinen die in der Literatur </a:t>
            </a:r>
            <a:r>
              <a:rPr lang="en-GB" b="0" i="0" dirty="0" err="1">
                <a:effectLst/>
              </a:rPr>
              <a:t>vorgeschlagenen</a:t>
            </a:r>
            <a:r>
              <a:rPr lang="en-GB" b="0" i="0" dirty="0">
                <a:effectLst/>
              </a:rPr>
              <a:t> </a:t>
            </a:r>
            <a:r>
              <a:rPr lang="en-GB" b="0" i="0" dirty="0" err="1">
                <a:effectLst/>
              </a:rPr>
              <a:t>Krisenmanagementleitfäden</a:t>
            </a:r>
            <a:r>
              <a:rPr lang="en-GB" b="0" i="0" dirty="0">
                <a:effectLst/>
              </a:rPr>
              <a:t> den Tourismusbehörden bei der Entwicklung und Umsetzung einer Strategie zur Verhinderung und Eindämmung terroristischer Anschläge nur wenig Hilfe zu bieten.</a:t>
            </a: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a:bodyPr>
          <a:lstStyle/>
          <a:p>
            <a:r>
              <a:rPr lang="en-GB" sz="3600" b="1" i="0" dirty="0">
                <a:effectLst/>
              </a:rPr>
              <a:t>Forschung: </a:t>
            </a:r>
            <a:r>
              <a:rPr lang="en-GB" sz="2600" dirty="0"/>
              <a:t>Terroranschläge sind nicht länger eine Frage des "Ob”</a:t>
            </a:r>
            <a:endParaRPr lang="en-GB" sz="2600"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3068955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A48D9E-02EE-49C5-8ECD-4FFD946377DA}"/>
              </a:ext>
            </a:extLst>
          </p:cNvPr>
          <p:cNvSpPr/>
          <p:nvPr/>
        </p:nvSpPr>
        <p:spPr>
          <a:xfrm>
            <a:off x="0" y="0"/>
            <a:ext cx="6146593" cy="6858000"/>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2D2BC9AF-03E2-3A28-FB57-D1F40F0F4D7C}"/>
              </a:ext>
            </a:extLst>
          </p:cNvPr>
          <p:cNvSpPr>
            <a:spLocks noGrp="1"/>
          </p:cNvSpPr>
          <p:nvPr>
            <p:ph type="body" sz="quarter" idx="18"/>
          </p:nvPr>
        </p:nvSpPr>
        <p:spPr>
          <a:xfrm>
            <a:off x="24294" y="469821"/>
            <a:ext cx="6318043" cy="6200775"/>
          </a:xfrm>
        </p:spPr>
        <p:txBody>
          <a:bodyPr anchor="ctr">
            <a:noAutofit/>
          </a:bodyPr>
          <a:lstStyle/>
          <a:p>
            <a:pPr marL="0" indent="0" algn="l"/>
            <a:endParaRPr lang="en-GB" sz="1800" b="1" i="0" dirty="0">
              <a:effectLst/>
            </a:endParaRPr>
          </a:p>
          <a:p>
            <a:pPr marL="0" indent="0" algn="l"/>
            <a:r>
              <a:rPr lang="en-GB" sz="1900" dirty="0"/>
              <a:t>Je nach Größe der Region können die Auswirkungen je nach Ressourcenzugang, verfügbarer Unterstützung, Umfang und Komplexität </a:t>
            </a:r>
            <a:r>
              <a:rPr lang="en-GB" sz="1900" dirty="0" err="1"/>
              <a:t>unterschiedlich</a:t>
            </a:r>
            <a:r>
              <a:rPr lang="en-GB" sz="1900" dirty="0"/>
              <a:t> sein</a:t>
            </a:r>
          </a:p>
          <a:p>
            <a:pPr marL="342900" indent="-342900" algn="l">
              <a:buFont typeface="+mj-lt"/>
              <a:buAutoNum type="arabicPeriod"/>
            </a:pPr>
            <a:r>
              <a:rPr lang="en-GB" sz="1900" i="0" dirty="0" err="1">
                <a:effectLst/>
              </a:rPr>
              <a:t>Folgen</a:t>
            </a:r>
            <a:r>
              <a:rPr lang="en-GB" sz="1900" i="0" dirty="0">
                <a:effectLst/>
              </a:rPr>
              <a:t> </a:t>
            </a:r>
            <a:r>
              <a:rPr lang="en-GB" sz="1900" i="0" dirty="0" err="1">
                <a:effectLst/>
              </a:rPr>
              <a:t>mit</a:t>
            </a:r>
            <a:r>
              <a:rPr lang="en-GB" sz="1900" i="0" dirty="0">
                <a:effectLst/>
              </a:rPr>
              <a:t> </a:t>
            </a:r>
            <a:r>
              <a:rPr lang="en-GB" sz="1900" b="1" i="0" dirty="0">
                <a:effectLst/>
              </a:rPr>
              <a:t>extremer </a:t>
            </a:r>
            <a:r>
              <a:rPr lang="en-GB" sz="1900" b="1" i="0" dirty="0" err="1">
                <a:effectLst/>
              </a:rPr>
              <a:t>Priorität</a:t>
            </a:r>
            <a:r>
              <a:rPr lang="en-GB" sz="1900" b="1" i="0" dirty="0">
                <a:effectLst/>
              </a:rPr>
              <a:t> </a:t>
            </a:r>
            <a:r>
              <a:rPr lang="en-GB" sz="1900" b="0" i="0" dirty="0" err="1">
                <a:effectLst/>
              </a:rPr>
              <a:t>sind</a:t>
            </a:r>
            <a:r>
              <a:rPr lang="en-GB" sz="1900" b="0" i="0" dirty="0">
                <a:effectLst/>
              </a:rPr>
              <a:t> </a:t>
            </a:r>
            <a:r>
              <a:rPr lang="en-GB" sz="1900" b="0" i="0" dirty="0" err="1">
                <a:effectLst/>
              </a:rPr>
              <a:t>katastrophal</a:t>
            </a:r>
            <a:r>
              <a:rPr lang="en-GB" sz="1900" b="0" i="0" dirty="0">
                <a:effectLst/>
              </a:rPr>
              <a:t> und </a:t>
            </a:r>
            <a:r>
              <a:rPr lang="en-GB" sz="1900" b="0" i="0" dirty="0" err="1">
                <a:effectLst/>
              </a:rPr>
              <a:t>können</a:t>
            </a:r>
            <a:r>
              <a:rPr lang="en-GB" sz="1900" b="0" i="0" dirty="0">
                <a:effectLst/>
              </a:rPr>
              <a:t> </a:t>
            </a:r>
            <a:r>
              <a:rPr lang="en-GB" sz="1900" dirty="0" err="1"/>
              <a:t>immensen</a:t>
            </a:r>
            <a:r>
              <a:rPr lang="en-GB" sz="1900" b="0" i="0" dirty="0">
                <a:effectLst/>
              </a:rPr>
              <a:t> </a:t>
            </a:r>
            <a:r>
              <a:rPr lang="en-GB" sz="1900" b="0" i="0" dirty="0" err="1">
                <a:effectLst/>
              </a:rPr>
              <a:t>Schaden</a:t>
            </a:r>
            <a:r>
              <a:rPr lang="en-GB" sz="1900" b="0" i="0" dirty="0">
                <a:effectLst/>
              </a:rPr>
              <a:t> für den </a:t>
            </a:r>
            <a:r>
              <a:rPr lang="en-GB" sz="1900" b="0" i="0" dirty="0" err="1">
                <a:effectLst/>
              </a:rPr>
              <a:t>Ruf</a:t>
            </a:r>
            <a:r>
              <a:rPr lang="en-GB" sz="1900" b="0" i="0" dirty="0">
                <a:effectLst/>
              </a:rPr>
              <a:t> und </a:t>
            </a:r>
            <a:r>
              <a:rPr lang="en-GB" sz="1900" b="0" i="0" dirty="0" err="1">
                <a:effectLst/>
              </a:rPr>
              <a:t>finanzielle</a:t>
            </a:r>
            <a:r>
              <a:rPr lang="en-GB" sz="1900" b="0" i="0" dirty="0">
                <a:effectLst/>
              </a:rPr>
              <a:t> </a:t>
            </a:r>
            <a:r>
              <a:rPr lang="en-GB" sz="1900" b="0" i="0" dirty="0" err="1">
                <a:effectLst/>
              </a:rPr>
              <a:t>Verluste</a:t>
            </a:r>
            <a:r>
              <a:rPr lang="en-GB" sz="1900" b="0" i="0" dirty="0">
                <a:effectLst/>
              </a:rPr>
              <a:t> </a:t>
            </a:r>
            <a:r>
              <a:rPr lang="en-GB" sz="1900" b="0" i="0" dirty="0" err="1">
                <a:effectLst/>
              </a:rPr>
              <a:t>verursachen</a:t>
            </a:r>
            <a:r>
              <a:rPr lang="en-GB" sz="1900" b="0" i="0" dirty="0">
                <a:effectLst/>
              </a:rPr>
              <a:t>. Dieser </a:t>
            </a:r>
            <a:r>
              <a:rPr lang="en-GB" sz="1900" b="0" i="0" dirty="0" err="1">
                <a:effectLst/>
              </a:rPr>
              <a:t>Gefahr</a:t>
            </a:r>
            <a:r>
              <a:rPr lang="en-GB" sz="1900" b="0" i="0" dirty="0">
                <a:effectLst/>
              </a:rPr>
              <a:t> </a:t>
            </a:r>
            <a:r>
              <a:rPr lang="en-GB" sz="1900" b="0" i="0" dirty="0" err="1">
                <a:effectLst/>
              </a:rPr>
              <a:t>wird</a:t>
            </a:r>
            <a:r>
              <a:rPr lang="en-GB" sz="1900" b="0" i="0" dirty="0">
                <a:effectLst/>
              </a:rPr>
              <a:t> </a:t>
            </a:r>
            <a:r>
              <a:rPr lang="en-GB" sz="1900" b="0" i="0" dirty="0" err="1">
                <a:effectLst/>
              </a:rPr>
              <a:t>höchste</a:t>
            </a:r>
            <a:r>
              <a:rPr lang="en-GB" sz="1900" b="0" i="0" dirty="0">
                <a:effectLst/>
              </a:rPr>
              <a:t> </a:t>
            </a:r>
            <a:r>
              <a:rPr lang="en-GB" sz="1900" b="0" i="0" dirty="0" err="1">
                <a:effectLst/>
              </a:rPr>
              <a:t>Priorität</a:t>
            </a:r>
            <a:r>
              <a:rPr lang="en-GB" sz="1900" b="0" i="0" dirty="0">
                <a:effectLst/>
              </a:rPr>
              <a:t> </a:t>
            </a:r>
            <a:r>
              <a:rPr lang="en-GB" sz="1900" b="0" i="0" dirty="0" err="1">
                <a:effectLst/>
              </a:rPr>
              <a:t>eingeräumt</a:t>
            </a:r>
            <a:r>
              <a:rPr lang="en-GB" sz="1900" b="0" i="0" dirty="0">
                <a:effectLst/>
              </a:rPr>
              <a:t>. </a:t>
            </a:r>
          </a:p>
          <a:p>
            <a:pPr marL="342900" indent="-342900" algn="l">
              <a:buFont typeface="+mj-lt"/>
              <a:buAutoNum type="arabicPeriod"/>
            </a:pPr>
            <a:r>
              <a:rPr lang="en-GB" sz="1900" i="0" dirty="0" err="1">
                <a:effectLst/>
              </a:rPr>
              <a:t>Folgen</a:t>
            </a:r>
            <a:r>
              <a:rPr lang="en-GB" sz="1900" i="0" dirty="0">
                <a:effectLst/>
              </a:rPr>
              <a:t> mit </a:t>
            </a:r>
            <a:r>
              <a:rPr lang="en-GB" sz="1900" b="1" i="0" dirty="0">
                <a:effectLst/>
              </a:rPr>
              <a:t>hoher Priorität </a:t>
            </a:r>
            <a:r>
              <a:rPr lang="en-GB" sz="1900" b="0" i="0" dirty="0">
                <a:effectLst/>
              </a:rPr>
              <a:t>sind kritisch und können großen Schaden anrichten. Auf diese Gefahr muss schnell reagiert werden. </a:t>
            </a:r>
            <a:endParaRPr lang="en-GB" sz="1900" dirty="0"/>
          </a:p>
          <a:p>
            <a:pPr marL="342900" indent="-342900" algn="l">
              <a:buFont typeface="+mj-lt"/>
              <a:buAutoNum type="arabicPeriod"/>
            </a:pPr>
            <a:r>
              <a:rPr lang="en-GB" sz="1900" i="0" dirty="0" err="1">
                <a:effectLst/>
              </a:rPr>
              <a:t>Folgen</a:t>
            </a:r>
            <a:r>
              <a:rPr lang="en-GB" sz="1900" i="0" dirty="0">
                <a:effectLst/>
              </a:rPr>
              <a:t> </a:t>
            </a:r>
            <a:r>
              <a:rPr lang="en-GB" sz="1900" i="0" dirty="0" err="1">
                <a:effectLst/>
              </a:rPr>
              <a:t>mit</a:t>
            </a:r>
            <a:r>
              <a:rPr lang="en-GB" sz="1900" i="0" dirty="0">
                <a:effectLst/>
              </a:rPr>
              <a:t> </a:t>
            </a:r>
            <a:r>
              <a:rPr lang="en-GB" sz="1900" b="1" dirty="0" err="1"/>
              <a:t>m</a:t>
            </a:r>
            <a:r>
              <a:rPr lang="en-GB" sz="1900" b="1" i="0" dirty="0" err="1">
                <a:effectLst/>
              </a:rPr>
              <a:t>ittlerer</a:t>
            </a:r>
            <a:r>
              <a:rPr lang="en-GB" sz="1900" b="1" i="0" dirty="0">
                <a:effectLst/>
              </a:rPr>
              <a:t> </a:t>
            </a:r>
            <a:r>
              <a:rPr lang="en-GB" sz="1900" b="1" i="0" dirty="0" err="1">
                <a:effectLst/>
              </a:rPr>
              <a:t>Priorität</a:t>
            </a:r>
            <a:r>
              <a:rPr lang="en-GB" sz="1900" b="1" i="0" dirty="0">
                <a:effectLst/>
              </a:rPr>
              <a:t> </a:t>
            </a:r>
            <a:r>
              <a:rPr lang="en-GB" sz="1900" b="0" i="0" dirty="0" err="1">
                <a:effectLst/>
              </a:rPr>
              <a:t>sind</a:t>
            </a:r>
            <a:r>
              <a:rPr lang="en-GB" sz="1900" b="0" i="0" dirty="0">
                <a:effectLst/>
              </a:rPr>
              <a:t> mäßig und können beträchtliche Schäden verursachen. Diese Gefahr darf nicht übersehen werden. </a:t>
            </a:r>
          </a:p>
          <a:p>
            <a:pPr marL="342900" indent="-342900" algn="l">
              <a:buFont typeface="+mj-lt"/>
              <a:buAutoNum type="arabicPeriod"/>
            </a:pPr>
            <a:r>
              <a:rPr lang="en-GB" sz="1900" i="0" dirty="0" err="1">
                <a:effectLst/>
              </a:rPr>
              <a:t>Folgen</a:t>
            </a:r>
            <a:r>
              <a:rPr lang="en-GB" sz="1900" i="0" dirty="0">
                <a:effectLst/>
              </a:rPr>
              <a:t> </a:t>
            </a:r>
            <a:r>
              <a:rPr lang="en-GB" sz="1900" i="0" dirty="0" err="1">
                <a:effectLst/>
              </a:rPr>
              <a:t>mit</a:t>
            </a:r>
            <a:r>
              <a:rPr lang="en-GB" sz="1900" i="0" dirty="0">
                <a:effectLst/>
              </a:rPr>
              <a:t> </a:t>
            </a:r>
            <a:r>
              <a:rPr lang="en-GB" sz="1900" b="1" i="0" dirty="0" err="1">
                <a:effectLst/>
              </a:rPr>
              <a:t>geringer</a:t>
            </a:r>
            <a:r>
              <a:rPr lang="en-GB" sz="1900" b="1" i="0" dirty="0">
                <a:effectLst/>
              </a:rPr>
              <a:t> </a:t>
            </a:r>
            <a:r>
              <a:rPr lang="en-GB" sz="1900" b="1" i="0" dirty="0" err="1">
                <a:effectLst/>
              </a:rPr>
              <a:t>Priorität</a:t>
            </a:r>
            <a:r>
              <a:rPr lang="en-GB" sz="1900" b="1" i="0" dirty="0">
                <a:effectLst/>
              </a:rPr>
              <a:t> </a:t>
            </a:r>
            <a:r>
              <a:rPr lang="en-GB" sz="1900" b="0" i="0" dirty="0" err="1">
                <a:effectLst/>
              </a:rPr>
              <a:t>sind</a:t>
            </a:r>
            <a:r>
              <a:rPr lang="en-GB" sz="1900" b="0" i="0" dirty="0">
                <a:effectLst/>
              </a:rPr>
              <a:t> marginal und können nur geringe Schäden verursachen. </a:t>
            </a:r>
          </a:p>
          <a:p>
            <a:pPr marL="342900" indent="-342900" algn="l">
              <a:buFont typeface="+mj-lt"/>
              <a:buAutoNum type="arabicPeriod"/>
            </a:pPr>
            <a:r>
              <a:rPr lang="en-GB" sz="1900" i="0" dirty="0" err="1">
                <a:effectLst/>
              </a:rPr>
              <a:t>Folgen</a:t>
            </a:r>
            <a:r>
              <a:rPr lang="en-GB" sz="1900" b="1" i="0" dirty="0">
                <a:effectLst/>
              </a:rPr>
              <a:t> </a:t>
            </a:r>
            <a:r>
              <a:rPr lang="en-GB" sz="1900" b="1" i="0" dirty="0" err="1">
                <a:effectLst/>
              </a:rPr>
              <a:t>sehr</a:t>
            </a:r>
            <a:r>
              <a:rPr lang="en-GB" sz="1900" b="1" i="0" dirty="0">
                <a:effectLst/>
              </a:rPr>
              <a:t> </a:t>
            </a:r>
            <a:r>
              <a:rPr lang="en-GB" sz="1900" b="1" i="0" dirty="0" err="1">
                <a:effectLst/>
              </a:rPr>
              <a:t>niedriger</a:t>
            </a:r>
            <a:r>
              <a:rPr lang="en-GB" sz="1900" b="1" i="0" dirty="0">
                <a:effectLst/>
              </a:rPr>
              <a:t> </a:t>
            </a:r>
            <a:r>
              <a:rPr lang="en-GB" sz="1900" b="1" i="0" dirty="0" err="1">
                <a:effectLst/>
              </a:rPr>
              <a:t>Priorität</a:t>
            </a:r>
            <a:r>
              <a:rPr lang="en-GB" sz="1900" b="1" i="0" dirty="0">
                <a:effectLst/>
              </a:rPr>
              <a:t> </a:t>
            </a:r>
            <a:r>
              <a:rPr lang="en-GB" sz="1900" b="0" i="0" dirty="0" err="1">
                <a:effectLst/>
              </a:rPr>
              <a:t>sind</a:t>
            </a:r>
            <a:r>
              <a:rPr lang="en-GB" sz="1900" b="0" i="0" dirty="0">
                <a:effectLst/>
              </a:rPr>
              <a:t> unbedeutend und können einen fast vernachlässigbaren Schaden verursachen. </a:t>
            </a:r>
            <a:endParaRPr lang="en-GB" sz="1800" b="0" i="0" dirty="0">
              <a:effectLst/>
            </a:endParaRPr>
          </a:p>
          <a:p>
            <a:pPr marL="0" indent="0">
              <a:lnSpc>
                <a:spcPct val="100000"/>
              </a:lnSpc>
              <a:spcBef>
                <a:spcPts val="0"/>
              </a:spcBef>
            </a:pPr>
            <a:endParaRPr lang="en-IE" sz="1800" dirty="0"/>
          </a:p>
        </p:txBody>
      </p:sp>
      <p:sp>
        <p:nvSpPr>
          <p:cNvPr id="5" name="Text Placeholder 4">
            <a:extLst>
              <a:ext uri="{FF2B5EF4-FFF2-40B4-BE49-F238E27FC236}">
                <a16:creationId xmlns:a16="http://schemas.microsoft.com/office/drawing/2014/main" id="{ED5DD205-B4DC-BD4D-C5BF-F580D5BD33EC}"/>
              </a:ext>
            </a:extLst>
          </p:cNvPr>
          <p:cNvSpPr>
            <a:spLocks noGrp="1"/>
          </p:cNvSpPr>
          <p:nvPr>
            <p:ph type="body" sz="quarter" idx="16"/>
          </p:nvPr>
        </p:nvSpPr>
        <p:spPr>
          <a:xfrm>
            <a:off x="238125" y="-206990"/>
            <a:ext cx="6146593" cy="1214403"/>
          </a:xfrm>
        </p:spPr>
        <p:txBody>
          <a:bodyPr anchor="ctr">
            <a:normAutofit/>
          </a:bodyPr>
          <a:lstStyle/>
          <a:p>
            <a:pPr algn="ctr"/>
            <a:r>
              <a:rPr lang="en-IE" sz="2800" b="1" dirty="0"/>
              <a:t>Schritt 3: Berechnen Sie die Konsequenzen</a:t>
            </a:r>
          </a:p>
        </p:txBody>
      </p:sp>
      <p:pic>
        <p:nvPicPr>
          <p:cNvPr id="8" name="Graphic 7" descr="Document with solid fill">
            <a:hlinkClick r:id="rId2"/>
            <a:extLst>
              <a:ext uri="{FF2B5EF4-FFF2-40B4-BE49-F238E27FC236}">
                <a16:creationId xmlns:a16="http://schemas.microsoft.com/office/drawing/2014/main" id="{8D3AB46B-1420-7953-9F5B-BCAF86A706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3416" y="5918122"/>
            <a:ext cx="741014" cy="752474"/>
          </a:xfrm>
          <a:prstGeom prst="rect">
            <a:avLst/>
          </a:prstGeom>
        </p:spPr>
      </p:pic>
      <p:sp>
        <p:nvSpPr>
          <p:cNvPr id="9" name="TextBox 8">
            <a:extLst>
              <a:ext uri="{FF2B5EF4-FFF2-40B4-BE49-F238E27FC236}">
                <a16:creationId xmlns:a16="http://schemas.microsoft.com/office/drawing/2014/main" id="{80CAD50A-64D6-EF94-F408-0A0FF00FFDE0}"/>
              </a:ext>
            </a:extLst>
          </p:cNvPr>
          <p:cNvSpPr txBox="1"/>
          <p:nvPr/>
        </p:nvSpPr>
        <p:spPr>
          <a:xfrm>
            <a:off x="6848474" y="5950250"/>
            <a:ext cx="5343526" cy="646331"/>
          </a:xfrm>
          <a:prstGeom prst="rect">
            <a:avLst/>
          </a:prstGeom>
          <a:solidFill>
            <a:srgbClr val="F27954"/>
          </a:solidFill>
        </p:spPr>
        <p:txBody>
          <a:bodyPr wrap="square" rtlCol="0">
            <a:spAutoFit/>
          </a:bodyPr>
          <a:lstStyle/>
          <a:p>
            <a:r>
              <a:rPr lang="en-IE" b="1" dirty="0">
                <a:solidFill>
                  <a:schemeClr val="bg1"/>
                </a:solidFill>
              </a:rPr>
              <a:t>Lesen Sie </a:t>
            </a:r>
            <a:r>
              <a:rPr lang="en-IE" dirty="0">
                <a:solidFill>
                  <a:schemeClr val="bg1"/>
                </a:solidFill>
                <a:hlinkClick r:id="rId5">
                  <a:extLst>
                    <a:ext uri="{A12FA001-AC4F-418D-AE19-62706E023703}">
                      <ahyp:hlinkClr xmlns:ahyp="http://schemas.microsoft.com/office/drawing/2018/hyperlinkcolor" val="tx"/>
                    </a:ext>
                  </a:extLst>
                </a:hlinkClick>
              </a:rPr>
              <a:t>What is a Risk Assessment Matrix? And Why is it Important?</a:t>
            </a:r>
            <a:endParaRPr lang="en-IE" dirty="0">
              <a:solidFill>
                <a:schemeClr val="bg1"/>
              </a:solidFill>
            </a:endParaRPr>
          </a:p>
        </p:txBody>
      </p:sp>
      <p:pic>
        <p:nvPicPr>
          <p:cNvPr id="11" name="Picture 10">
            <a:extLst>
              <a:ext uri="{FF2B5EF4-FFF2-40B4-BE49-F238E27FC236}">
                <a16:creationId xmlns:a16="http://schemas.microsoft.com/office/drawing/2014/main" id="{314684A6-7CD3-D6F6-3A14-90DCA9238BC0}"/>
              </a:ext>
            </a:extLst>
          </p:cNvPr>
          <p:cNvPicPr>
            <a:picLocks noChangeAspect="1"/>
          </p:cNvPicPr>
          <p:nvPr/>
        </p:nvPicPr>
        <p:blipFill>
          <a:blip r:embed="rId6"/>
          <a:stretch>
            <a:fillRect/>
          </a:stretch>
        </p:blipFill>
        <p:spPr>
          <a:xfrm>
            <a:off x="6599025" y="1007413"/>
            <a:ext cx="5354850" cy="2981440"/>
          </a:xfrm>
          <a:prstGeom prst="rect">
            <a:avLst/>
          </a:prstGeom>
          <a:ln>
            <a:noFill/>
          </a:ln>
          <a:effectLst>
            <a:outerShdw blurRad="292100" dist="139700" dir="2700000" algn="tl" rotWithShape="0">
              <a:srgbClr val="333333">
                <a:alpha val="65000"/>
              </a:srgbClr>
            </a:outerShdw>
          </a:effectLst>
        </p:spPr>
      </p:pic>
      <p:pic>
        <p:nvPicPr>
          <p:cNvPr id="3" name="Grafik 2">
            <a:extLst>
              <a:ext uri="{FF2B5EF4-FFF2-40B4-BE49-F238E27FC236}">
                <a16:creationId xmlns:a16="http://schemas.microsoft.com/office/drawing/2014/main" id="{7E42D1EA-1295-EED9-3CC8-4AA335F6AEDA}"/>
              </a:ext>
            </a:extLst>
          </p:cNvPr>
          <p:cNvPicPr>
            <a:picLocks noChangeAspect="1"/>
          </p:cNvPicPr>
          <p:nvPr/>
        </p:nvPicPr>
        <p:blipFill>
          <a:blip r:embed="rId7"/>
          <a:stretch>
            <a:fillRect/>
          </a:stretch>
        </p:blipFill>
        <p:spPr>
          <a:xfrm>
            <a:off x="6586977" y="869756"/>
            <a:ext cx="5366898" cy="3256753"/>
          </a:xfrm>
          <a:prstGeom prst="rect">
            <a:avLst/>
          </a:prstGeom>
        </p:spPr>
      </p:pic>
    </p:spTree>
    <p:extLst>
      <p:ext uri="{BB962C8B-B14F-4D97-AF65-F5344CB8AC3E}">
        <p14:creationId xmlns:p14="http://schemas.microsoft.com/office/powerpoint/2010/main" val="4196979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762781260"/>
              </p:ext>
            </p:extLst>
          </p:nvPr>
        </p:nvGraphicFramePr>
        <p:xfrm>
          <a:off x="239953" y="1785458"/>
          <a:ext cx="11712094" cy="3786193"/>
        </p:xfrm>
        <a:graphic>
          <a:graphicData uri="http://schemas.openxmlformats.org/drawingml/2006/table">
            <a:tbl>
              <a:tblPr firstRow="1" bandRow="1">
                <a:tableStyleId>{5C22544A-7EE6-4342-B048-85BDC9FD1C3A}</a:tableStyleId>
              </a:tblPr>
              <a:tblGrid>
                <a:gridCol w="3227147">
                  <a:extLst>
                    <a:ext uri="{9D8B030D-6E8A-4147-A177-3AD203B41FA5}">
                      <a16:colId xmlns:a16="http://schemas.microsoft.com/office/drawing/2014/main" val="3584008144"/>
                    </a:ext>
                  </a:extLst>
                </a:gridCol>
                <a:gridCol w="8484947">
                  <a:extLst>
                    <a:ext uri="{9D8B030D-6E8A-4147-A177-3AD203B41FA5}">
                      <a16:colId xmlns:a16="http://schemas.microsoft.com/office/drawing/2014/main" val="2583777858"/>
                    </a:ext>
                  </a:extLst>
                </a:gridCol>
              </a:tblGrid>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dirty="0">
                          <a:solidFill>
                            <a:srgbClr val="086D6E"/>
                          </a:solidFill>
                        </a:rPr>
                        <a:t>Konsequenz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4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dirty="0" err="1">
                          <a:solidFill>
                            <a:srgbClr val="086D6E"/>
                          </a:solidFill>
                        </a:rPr>
                        <a:t>Beschreibung</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4D5"/>
                    </a:solidFill>
                  </a:tcPr>
                </a:tc>
                <a:extLst>
                  <a:ext uri="{0D108BD9-81ED-4DB2-BD59-A6C34878D82A}">
                    <a16:rowId xmlns:a16="http://schemas.microsoft.com/office/drawing/2014/main" val="923545946"/>
                  </a:ext>
                </a:extLst>
              </a:tr>
              <a:tr h="585793">
                <a:tc>
                  <a:txBody>
                    <a:bodyPr/>
                    <a:lstStyle/>
                    <a:p>
                      <a:r>
                        <a:rPr lang="en-IE" dirty="0">
                          <a:solidFill>
                            <a:srgbClr val="086D6E"/>
                          </a:solidFill>
                        </a:rPr>
                        <a:t>1. Extreme Priorität</a:t>
                      </a:r>
                      <a:endParaRPr lang="en-IE" sz="1800" b="0"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086D6E"/>
                          </a:solidFill>
                        </a:rPr>
                        <a:t>Bedroht das Überleben des Fremdenverkehrs in der Region / </a:t>
                      </a:r>
                      <a:r>
                        <a:rPr lang="en-GB" dirty="0" err="1">
                          <a:solidFill>
                            <a:srgbClr val="086D6E"/>
                          </a:solidFill>
                        </a:rPr>
                        <a:t>vor</a:t>
                      </a:r>
                      <a:r>
                        <a:rPr lang="en-GB" dirty="0">
                          <a:solidFill>
                            <a:srgbClr val="086D6E"/>
                          </a:solidFill>
                        </a:rPr>
                        <a:t> Ort. Der Verlust von Einnahmen ist extrem</a:t>
                      </a:r>
                      <a:endParaRPr lang="en-IE" sz="18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r>
                        <a:rPr lang="en-IE" sz="1800" kern="1200" dirty="0">
                          <a:solidFill>
                            <a:srgbClr val="086D6E"/>
                          </a:solidFill>
                          <a:latin typeface="+mn-lt"/>
                          <a:ea typeface="+mn-ea"/>
                          <a:cs typeface="+mn-cs"/>
                        </a:rPr>
                        <a:t>2. Hohe Priorität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086D6E"/>
                          </a:solidFill>
                        </a:rPr>
                        <a:t>Bedroht das effektive Funktionieren des Tourismus in der Region / dem lokalen Gebiet und kann ein Eingreifen erfordern. Die Einnahmeverluste sind sehr hoch. </a:t>
                      </a:r>
                      <a:endParaRPr lang="en-IE" sz="18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r>
                        <a:rPr lang="en-IE" dirty="0">
                          <a:solidFill>
                            <a:srgbClr val="086D6E"/>
                          </a:solidFill>
                        </a:rPr>
                        <a:t>3. Mittel</a:t>
                      </a:r>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086D6E"/>
                          </a:solidFill>
                        </a:rPr>
                        <a:t>Der Tourismus in der Region ist nicht bedroht, </a:t>
                      </a:r>
                      <a:r>
                        <a:rPr lang="en-GB" dirty="0" err="1">
                          <a:solidFill>
                            <a:srgbClr val="086D6E"/>
                          </a:solidFill>
                        </a:rPr>
                        <a:t>könnte</a:t>
                      </a:r>
                      <a:r>
                        <a:rPr lang="en-GB" dirty="0">
                          <a:solidFill>
                            <a:srgbClr val="086D6E"/>
                          </a:solidFill>
                        </a:rPr>
                        <a:t> </a:t>
                      </a:r>
                      <a:r>
                        <a:rPr lang="en-GB" dirty="0" err="1">
                          <a:solidFill>
                            <a:srgbClr val="086D6E"/>
                          </a:solidFill>
                        </a:rPr>
                        <a:t>jedoch</a:t>
                      </a:r>
                      <a:r>
                        <a:rPr lang="en-GB" dirty="0">
                          <a:solidFill>
                            <a:srgbClr val="086D6E"/>
                          </a:solidFill>
                        </a:rPr>
                        <a:t> </a:t>
                      </a:r>
                      <a:r>
                        <a:rPr lang="en-GB" dirty="0" err="1">
                          <a:solidFill>
                            <a:srgbClr val="086D6E"/>
                          </a:solidFill>
                        </a:rPr>
                        <a:t>wichtigen</a:t>
                      </a:r>
                      <a:r>
                        <a:rPr lang="en-GB" dirty="0">
                          <a:solidFill>
                            <a:srgbClr val="086D6E"/>
                          </a:solidFill>
                        </a:rPr>
                        <a:t> </a:t>
                      </a:r>
                      <a:r>
                        <a:rPr lang="en-GB" dirty="0" err="1">
                          <a:solidFill>
                            <a:srgbClr val="086D6E"/>
                          </a:solidFill>
                        </a:rPr>
                        <a:t>Veränderungen</a:t>
                      </a:r>
                      <a:r>
                        <a:rPr lang="en-GB" dirty="0">
                          <a:solidFill>
                            <a:srgbClr val="086D6E"/>
                          </a:solidFill>
                        </a:rPr>
                        <a:t> </a:t>
                      </a:r>
                      <a:r>
                        <a:rPr lang="en-GB" dirty="0" err="1">
                          <a:solidFill>
                            <a:srgbClr val="086D6E"/>
                          </a:solidFill>
                        </a:rPr>
                        <a:t>unterworfen</a:t>
                      </a:r>
                      <a:r>
                        <a:rPr lang="en-GB" dirty="0">
                          <a:solidFill>
                            <a:srgbClr val="086D6E"/>
                          </a:solidFill>
                        </a:rPr>
                        <a:t> sein. Einnahmeverluste sind mittelgroß. </a:t>
                      </a:r>
                      <a:endParaRPr lang="en-IE" sz="18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r>
                        <a:rPr lang="en-IE" dirty="0">
                          <a:solidFill>
                            <a:srgbClr val="086D6E"/>
                          </a:solidFill>
                        </a:rPr>
                        <a:t>4. Niedrig</a:t>
                      </a:r>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086D6E"/>
                          </a:solidFill>
                        </a:rPr>
                        <a:t>Die Folgen werden von einer Reihe von Unternehmen bewältigt. Die Einnahmeverluste sind gering</a:t>
                      </a:r>
                      <a:endParaRPr lang="en-IE" sz="18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2447814"/>
                  </a:ext>
                </a:extLst>
              </a:tr>
              <a:tr h="585793">
                <a:tc>
                  <a:txBody>
                    <a:bodyPr/>
                    <a:lstStyle/>
                    <a:p>
                      <a:r>
                        <a:rPr lang="en-IE" dirty="0">
                          <a:solidFill>
                            <a:srgbClr val="086D6E"/>
                          </a:solidFill>
                        </a:rPr>
                        <a:t>5. Vernachlässigbar</a:t>
                      </a:r>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086D6E"/>
                          </a:solidFill>
                        </a:rPr>
                        <a:t>Die Folgen werden von den einzelnen Tourismusbetrieben oder durch Routinearbeiten bewältigt. Die Einnahmeverluste sind vernachlässigbar</a:t>
                      </a:r>
                      <a:endParaRPr lang="en-IE" sz="18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7511707"/>
                  </a:ext>
                </a:extLst>
              </a:tr>
            </a:tbl>
          </a:graphicData>
        </a:graphic>
      </p:graphicFrame>
      <p:sp>
        <p:nvSpPr>
          <p:cNvPr id="2" name="Text Placeholder 4">
            <a:extLst>
              <a:ext uri="{FF2B5EF4-FFF2-40B4-BE49-F238E27FC236}">
                <a16:creationId xmlns:a16="http://schemas.microsoft.com/office/drawing/2014/main" id="{5BB2E4E7-0B52-7077-D95E-CEA7550E65DD}"/>
              </a:ext>
            </a:extLst>
          </p:cNvPr>
          <p:cNvSpPr txBox="1">
            <a:spLocks/>
          </p:cNvSpPr>
          <p:nvPr/>
        </p:nvSpPr>
        <p:spPr>
          <a:xfrm>
            <a:off x="238125" y="390525"/>
            <a:ext cx="11712094" cy="1214403"/>
          </a:xfrm>
          <a:prstGeom prst="rect">
            <a:avLst/>
          </a:prstGeom>
          <a:solidFill>
            <a:srgbClr val="086D6E"/>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dirty="0">
                <a:solidFill>
                  <a:schemeClr val="bg1"/>
                </a:solidFill>
              </a:rPr>
              <a:t>Schritt 3: Berechnen Sie die Konsequenzen</a:t>
            </a:r>
          </a:p>
        </p:txBody>
      </p:sp>
    </p:spTree>
    <p:extLst>
      <p:ext uri="{BB962C8B-B14F-4D97-AF65-F5344CB8AC3E}">
        <p14:creationId xmlns:p14="http://schemas.microsoft.com/office/powerpoint/2010/main" val="1994023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3216B7-853D-B81A-66DA-B09F6C885FE1}"/>
              </a:ext>
            </a:extLst>
          </p:cNvPr>
          <p:cNvSpPr>
            <a:spLocks noGrp="1"/>
          </p:cNvSpPr>
          <p:nvPr>
            <p:ph type="body" sz="quarter" idx="16"/>
          </p:nvPr>
        </p:nvSpPr>
        <p:spPr>
          <a:xfrm>
            <a:off x="389965" y="275898"/>
            <a:ext cx="11470341" cy="972746"/>
          </a:xfrm>
        </p:spPr>
        <p:txBody>
          <a:bodyPr>
            <a:normAutofit/>
          </a:bodyPr>
          <a:lstStyle/>
          <a:p>
            <a:pPr algn="ctr"/>
            <a:r>
              <a:rPr lang="en-IE" sz="2800" dirty="0"/>
              <a:t>Wie eine Region potenzielle Risiken und Krisen bewerten kann</a:t>
            </a:r>
          </a:p>
          <a:p>
            <a:pPr algn="ctr"/>
            <a:r>
              <a:rPr lang="en-IE" sz="2000" i="1" dirty="0"/>
              <a:t>(Einige sind außerhalb der regionalen Kontrolle und einige sind kontrollierbar)</a:t>
            </a:r>
          </a:p>
        </p:txBody>
      </p:sp>
      <p:graphicFrame>
        <p:nvGraphicFramePr>
          <p:cNvPr id="4" name="Table 4">
            <a:extLst>
              <a:ext uri="{FF2B5EF4-FFF2-40B4-BE49-F238E27FC236}">
                <a16:creationId xmlns:a16="http://schemas.microsoft.com/office/drawing/2014/main" id="{4EF8CCE9-DD36-90FA-590E-5DFFE85F0AD9}"/>
              </a:ext>
            </a:extLst>
          </p:cNvPr>
          <p:cNvGraphicFramePr>
            <a:graphicFrameLocks noGrp="1"/>
          </p:cNvGraphicFramePr>
          <p:nvPr>
            <p:extLst>
              <p:ext uri="{D42A27DB-BD31-4B8C-83A1-F6EECF244321}">
                <p14:modId xmlns:p14="http://schemas.microsoft.com/office/powerpoint/2010/main" val="2106697171"/>
              </p:ext>
            </p:extLst>
          </p:nvPr>
        </p:nvGraphicFramePr>
        <p:xfrm>
          <a:off x="46576" y="1154831"/>
          <a:ext cx="12017906" cy="5582920"/>
        </p:xfrm>
        <a:graphic>
          <a:graphicData uri="http://schemas.openxmlformats.org/drawingml/2006/table">
            <a:tbl>
              <a:tblPr firstRow="1" bandRow="1">
                <a:tableStyleId>{5C22544A-7EE6-4342-B048-85BDC9FD1C3A}</a:tableStyleId>
              </a:tblPr>
              <a:tblGrid>
                <a:gridCol w="2105120">
                  <a:extLst>
                    <a:ext uri="{9D8B030D-6E8A-4147-A177-3AD203B41FA5}">
                      <a16:colId xmlns:a16="http://schemas.microsoft.com/office/drawing/2014/main" val="1244758679"/>
                    </a:ext>
                  </a:extLst>
                </a:gridCol>
                <a:gridCol w="9912786">
                  <a:extLst>
                    <a:ext uri="{9D8B030D-6E8A-4147-A177-3AD203B41FA5}">
                      <a16:colId xmlns:a16="http://schemas.microsoft.com/office/drawing/2014/main" val="233217783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err="1">
                          <a:ln>
                            <a:noFill/>
                          </a:ln>
                          <a:solidFill>
                            <a:srgbClr val="FFFFFF"/>
                          </a:solidFill>
                          <a:effectLst/>
                          <a:uLnTx/>
                          <a:uFillTx/>
                          <a:latin typeface="Calibri" panose="020F0502020204030204"/>
                          <a:ea typeface="+mn-ea"/>
                          <a:cs typeface="+mn-cs"/>
                        </a:rPr>
                        <a:t>Krise</a:t>
                      </a:r>
                      <a:endParaRPr kumimoji="0" lang="en-IE" sz="1800" b="1" i="0" u="none" strike="noStrike" kern="1200" cap="none" spc="0" normalizeH="0" baseline="0" noProof="0" dirty="0">
                        <a:ln>
                          <a:noFill/>
                        </a:ln>
                        <a:solidFill>
                          <a:srgbClr val="FFFFFF"/>
                        </a:solidFill>
                        <a:effectLst/>
                        <a:uLnTx/>
                        <a:uFillTx/>
                        <a:latin typeface="Calibri" panose="020F0502020204030204"/>
                        <a:ea typeface="+mn-ea"/>
                        <a:cs typeface="+mn-cs"/>
                      </a:endParaRPr>
                    </a:p>
                  </a:txBody>
                  <a:tcPr anchor="ct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err="1">
                          <a:ln>
                            <a:noFill/>
                          </a:ln>
                          <a:solidFill>
                            <a:srgbClr val="FFFFFF"/>
                          </a:solidFill>
                          <a:effectLst/>
                          <a:uLnTx/>
                          <a:uFillTx/>
                          <a:latin typeface="Calibri" panose="020F0502020204030204"/>
                          <a:ea typeface="+mn-ea"/>
                          <a:cs typeface="+mn-cs"/>
                        </a:rPr>
                        <a:t>Möglichkeiten</a:t>
                      </a:r>
                      <a:r>
                        <a:rPr kumimoji="0" lang="en-IE" sz="1800" b="1" i="0" u="none" strike="noStrike" kern="1200" cap="none" spc="0" normalizeH="0" baseline="0" noProof="0" dirty="0">
                          <a:ln>
                            <a:noFill/>
                          </a:ln>
                          <a:solidFill>
                            <a:srgbClr val="FFFFFF"/>
                          </a:solidFill>
                          <a:effectLst/>
                          <a:uLnTx/>
                          <a:uFillTx/>
                          <a:latin typeface="Calibri" panose="020F0502020204030204"/>
                          <a:ea typeface="+mn-ea"/>
                          <a:cs typeface="+mn-cs"/>
                        </a:rPr>
                        <a:t> für die Region</a:t>
                      </a:r>
                    </a:p>
                  </a:txBody>
                  <a:tcPr anchor="ctr">
                    <a:solidFill>
                      <a:srgbClr val="086D6E"/>
                    </a:solidFill>
                  </a:tcPr>
                </a:tc>
                <a:extLst>
                  <a:ext uri="{0D108BD9-81ED-4DB2-BD59-A6C34878D82A}">
                    <a16:rowId xmlns:a16="http://schemas.microsoft.com/office/drawing/2014/main" val="22696276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Produkt- oder Erfahrungsmängel</a:t>
                      </a:r>
                    </a:p>
                  </a:txBody>
                  <a:tcPr anchor="ctr">
                    <a:solidFill>
                      <a:schemeClr val="bg2"/>
                    </a:solidFill>
                  </a:tcPr>
                </a:tc>
                <a:tc>
                  <a:txBody>
                    <a:bodyPr/>
                    <a:lstStyle/>
                    <a:p>
                      <a:r>
                        <a:rPr lang="en-IE" dirty="0" err="1"/>
                        <a:t>Prüfen</a:t>
                      </a:r>
                      <a:r>
                        <a:rPr lang="en-IE" dirty="0"/>
                        <a:t> des </a:t>
                      </a:r>
                      <a:r>
                        <a:rPr lang="en-IE" dirty="0" err="1"/>
                        <a:t>baulichen</a:t>
                      </a:r>
                      <a:r>
                        <a:rPr lang="en-IE" dirty="0"/>
                        <a:t> und </a:t>
                      </a:r>
                      <a:r>
                        <a:rPr lang="en-IE" dirty="0" err="1"/>
                        <a:t>technischen</a:t>
                      </a:r>
                      <a:r>
                        <a:rPr lang="en-IE" dirty="0"/>
                        <a:t> </a:t>
                      </a:r>
                      <a:r>
                        <a:rPr lang="en-IE" dirty="0" err="1"/>
                        <a:t>Potenzials</a:t>
                      </a:r>
                      <a:r>
                        <a:rPr lang="en-IE" dirty="0"/>
                        <a:t> auf Konstruktionsfehler und </a:t>
                      </a:r>
                      <a:r>
                        <a:rPr lang="en-IE" dirty="0" err="1"/>
                        <a:t>mechanische</a:t>
                      </a:r>
                      <a:r>
                        <a:rPr lang="en-IE" dirty="0"/>
                        <a:t> </a:t>
                      </a:r>
                      <a:r>
                        <a:rPr lang="en-IE" dirty="0" err="1"/>
                        <a:t>Ausfälle</a:t>
                      </a:r>
                      <a:r>
                        <a:rPr lang="en-IE" dirty="0"/>
                        <a:t>, z. B. bei Verkehrsmitteln, Attraktionen, Einrichtungen oder Dienstleistungen, </a:t>
                      </a:r>
                      <a:r>
                        <a:rPr lang="en-IE" dirty="0" err="1"/>
                        <a:t>Skiliften</a:t>
                      </a:r>
                      <a:r>
                        <a:rPr lang="en-IE" dirty="0"/>
                        <a:t>.</a:t>
                      </a:r>
                    </a:p>
                  </a:txBody>
                  <a:tcPr anchor="ctr">
                    <a:solidFill>
                      <a:schemeClr val="bg2"/>
                    </a:solidFill>
                  </a:tcPr>
                </a:tc>
                <a:extLst>
                  <a:ext uri="{0D108BD9-81ED-4DB2-BD59-A6C34878D82A}">
                    <a16:rowId xmlns:a16="http://schemas.microsoft.com/office/drawing/2014/main" val="3917586425"/>
                  </a:ext>
                </a:extLst>
              </a:tr>
              <a:tr h="370840">
                <a:tc>
                  <a:txBody>
                    <a:bodyPr/>
                    <a:lstStyle/>
                    <a:p>
                      <a:r>
                        <a:rPr lang="en-IE" b="1" dirty="0"/>
                        <a:t>Sach- und Infrastrukturrisiko durch Beschädigung</a:t>
                      </a:r>
                    </a:p>
                  </a:txBody>
                  <a:tcPr anchor="ctr">
                    <a:solidFill>
                      <a:schemeClr val="bg2"/>
                    </a:solidFill>
                  </a:tcPr>
                </a:tc>
                <a:tc>
                  <a:txBody>
                    <a:bodyPr/>
                    <a:lstStyle/>
                    <a:p>
                      <a:r>
                        <a:rPr lang="en-IE" dirty="0" err="1"/>
                        <a:t>Prüfen</a:t>
                      </a:r>
                      <a:r>
                        <a:rPr lang="en-IE" dirty="0"/>
                        <a:t> der </a:t>
                      </a:r>
                      <a:r>
                        <a:rPr lang="en-IE" dirty="0" err="1"/>
                        <a:t>Wahrscheinlichkeit</a:t>
                      </a:r>
                      <a:r>
                        <a:rPr lang="en-IE" dirty="0"/>
                        <a:t> von Verlusten, Verletzungen oder Todesfällen aufgrund von Konstruktionsmängeln oder Konstruktionsfehlern. Fehlende hochwertige Infrastruktur wie Fußwege, Rampen für Rollstühle, beschädigte Aktivitätspfade und Wanderwege. </a:t>
                      </a:r>
                    </a:p>
                  </a:txBody>
                  <a:tcPr anchor="ctr">
                    <a:solidFill>
                      <a:schemeClr val="bg2"/>
                    </a:solidFill>
                  </a:tcPr>
                </a:tc>
                <a:extLst>
                  <a:ext uri="{0D108BD9-81ED-4DB2-BD59-A6C34878D82A}">
                    <a16:rowId xmlns:a16="http://schemas.microsoft.com/office/drawing/2014/main" val="3719042414"/>
                  </a:ext>
                </a:extLst>
              </a:tr>
              <a:tr h="370840">
                <a:tc>
                  <a:txBody>
                    <a:bodyPr/>
                    <a:lstStyle/>
                    <a:p>
                      <a:r>
                        <a:rPr lang="en-IE" b="1" dirty="0"/>
                        <a:t>Berufshaftpflicht</a:t>
                      </a:r>
                    </a:p>
                  </a:txBody>
                  <a:tcPr anchor="ctr">
                    <a:solidFill>
                      <a:schemeClr val="bg2"/>
                    </a:solidFill>
                  </a:tcPr>
                </a:tc>
                <a:tc>
                  <a:txBody>
                    <a:bodyPr/>
                    <a:lstStyle/>
                    <a:p>
                      <a:r>
                        <a:rPr lang="en-IE" dirty="0"/>
                        <a:t>Bewertung, ob die Region keine professionelle Beratung und Sicherheit bietet, Fahrlässigkeit, falsche Angaben, Nichterbringung vertraglich vereinbarter Dienstleistungen, fehlende Versicherungen und </a:t>
                      </a:r>
                      <a:r>
                        <a:rPr lang="en-IE" dirty="0" err="1"/>
                        <a:t>Sicherheitsmaßnahmen</a:t>
                      </a:r>
                      <a:r>
                        <a:rPr lang="en-IE" dirty="0"/>
                        <a:t>.</a:t>
                      </a:r>
                    </a:p>
                  </a:txBody>
                  <a:tcPr anchor="ctr">
                    <a:solidFill>
                      <a:schemeClr val="bg2"/>
                    </a:solidFill>
                  </a:tcPr>
                </a:tc>
                <a:extLst>
                  <a:ext uri="{0D108BD9-81ED-4DB2-BD59-A6C34878D82A}">
                    <a16:rowId xmlns:a16="http://schemas.microsoft.com/office/drawing/2014/main" val="4231953889"/>
                  </a:ext>
                </a:extLst>
              </a:tr>
              <a:tr h="370840">
                <a:tc>
                  <a:txBody>
                    <a:bodyPr/>
                    <a:lstStyle/>
                    <a:p>
                      <a:r>
                        <a:rPr lang="en-IE" b="1" dirty="0"/>
                        <a:t>Haftpflicht</a:t>
                      </a:r>
                    </a:p>
                  </a:txBody>
                  <a:tcPr anchor="ctr">
                    <a:solidFill>
                      <a:schemeClr val="bg2"/>
                    </a:solidFill>
                  </a:tcPr>
                </a:tc>
                <a:tc>
                  <a:txBody>
                    <a:bodyPr/>
                    <a:lstStyle/>
                    <a:p>
                      <a:r>
                        <a:rPr lang="en-IE" dirty="0"/>
                        <a:t>Beurteilung, ob eine potenzielle Gefahr für Personen besteht, die sich auf dem Gelände von regionalen Einrichtungen, Anlagen oder Dienstleistungen, Attraktionen oder Unternehmen </a:t>
                      </a:r>
                      <a:r>
                        <a:rPr lang="en-IE" dirty="0" err="1"/>
                        <a:t>aufhalten</a:t>
                      </a:r>
                      <a:r>
                        <a:rPr lang="en-IE" dirty="0"/>
                        <a:t>.</a:t>
                      </a:r>
                    </a:p>
                  </a:txBody>
                  <a:tcPr anchor="ctr">
                    <a:solidFill>
                      <a:schemeClr val="bg2"/>
                    </a:solidFill>
                  </a:tcPr>
                </a:tc>
                <a:extLst>
                  <a:ext uri="{0D108BD9-81ED-4DB2-BD59-A6C34878D82A}">
                    <a16:rowId xmlns:a16="http://schemas.microsoft.com/office/drawing/2014/main" val="182034169"/>
                  </a:ext>
                </a:extLst>
              </a:tr>
              <a:tr h="370840">
                <a:tc>
                  <a:txBody>
                    <a:bodyPr/>
                    <a:lstStyle/>
                    <a:p>
                      <a:r>
                        <a:rPr lang="en-IE" b="1" dirty="0"/>
                        <a:t>Sicherheit</a:t>
                      </a:r>
                    </a:p>
                  </a:txBody>
                  <a:tcPr anchor="ctr">
                    <a:solidFill>
                      <a:schemeClr val="bg2"/>
                    </a:solidFill>
                  </a:tcPr>
                </a:tc>
                <a:tc>
                  <a:txBody>
                    <a:bodyPr/>
                    <a:lstStyle/>
                    <a:p>
                      <a:r>
                        <a:rPr lang="en-IE" dirty="0" err="1"/>
                        <a:t>Berichte</a:t>
                      </a:r>
                      <a:r>
                        <a:rPr lang="en-IE" dirty="0"/>
                        <a:t> über Vandalismus, Diebstahl und Terrorismus. Überprüfung der gefährdeten Computer- oder Datensysteme. </a:t>
                      </a:r>
                      <a:r>
                        <a:rPr lang="en-IE" dirty="0" err="1"/>
                        <a:t>Prüfen</a:t>
                      </a:r>
                      <a:r>
                        <a:rPr lang="en-IE" dirty="0"/>
                        <a:t> von Beschwerden von Mitarbeitern und Gästen. </a:t>
                      </a:r>
                      <a:r>
                        <a:rPr lang="en-IE" dirty="0" err="1"/>
                        <a:t>Prüfen</a:t>
                      </a:r>
                      <a:r>
                        <a:rPr lang="en-IE" dirty="0"/>
                        <a:t>, ob es einen Mangel an Sicherheit für </a:t>
                      </a:r>
                      <a:r>
                        <a:rPr lang="en-IE" dirty="0" err="1"/>
                        <a:t>Veranstaltungsteilnehmer</a:t>
                      </a:r>
                      <a:r>
                        <a:rPr lang="en-IE" dirty="0"/>
                        <a:t> und </a:t>
                      </a:r>
                      <a:r>
                        <a:rPr lang="en-IE" dirty="0" err="1"/>
                        <a:t>Überprüfungsmaßnahmen</a:t>
                      </a:r>
                      <a:r>
                        <a:rPr lang="en-IE" dirty="0"/>
                        <a:t> für das Personal gibt.</a:t>
                      </a:r>
                    </a:p>
                  </a:txBody>
                  <a:tcPr anchor="ctr">
                    <a:solidFill>
                      <a:schemeClr val="bg2"/>
                    </a:solidFill>
                  </a:tcPr>
                </a:tc>
                <a:extLst>
                  <a:ext uri="{0D108BD9-81ED-4DB2-BD59-A6C34878D82A}">
                    <a16:rowId xmlns:a16="http://schemas.microsoft.com/office/drawing/2014/main" val="679755064"/>
                  </a:ext>
                </a:extLst>
              </a:tr>
              <a:tr h="370840">
                <a:tc>
                  <a:txBody>
                    <a:bodyPr/>
                    <a:lstStyle/>
                    <a:p>
                      <a:r>
                        <a:rPr lang="en-IE" b="1" dirty="0"/>
                        <a:t>Technologische</a:t>
                      </a:r>
                    </a:p>
                  </a:txBody>
                  <a:tcPr anchor="ctr">
                    <a:solidFill>
                      <a:schemeClr val="bg2"/>
                    </a:solidFill>
                  </a:tcPr>
                </a:tc>
                <a:tc>
                  <a:txBody>
                    <a:bodyPr/>
                    <a:lstStyle/>
                    <a:p>
                      <a:r>
                        <a:rPr lang="en-IE" dirty="0" err="1"/>
                        <a:t>Überprüfen</a:t>
                      </a:r>
                      <a:r>
                        <a:rPr lang="en-IE" dirty="0"/>
                        <a:t> der </a:t>
                      </a:r>
                      <a:r>
                        <a:rPr lang="en-IE" dirty="0" err="1"/>
                        <a:t>Technologie</a:t>
                      </a:r>
                      <a:r>
                        <a:rPr lang="en-IE" dirty="0"/>
                        <a:t>. Wird alte oder veraltete Technologie nicht ersetzt, führt dies zum Ausfall des Dienstes. Ein Versagen der Computersicherheit kann zu Korruption, Betrug, Betrug, Diebstahl oder Beschädigung von Daten führen. </a:t>
                      </a:r>
                      <a:r>
                        <a:rPr lang="en-IE" dirty="0" err="1"/>
                        <a:t>Prüfen</a:t>
                      </a:r>
                      <a:r>
                        <a:rPr lang="en-IE" dirty="0"/>
                        <a:t> der Fahrzeuge, z. B. könnte ein Zug aufgrund schlechter Wartung abstürzen. </a:t>
                      </a:r>
                    </a:p>
                  </a:txBody>
                  <a:tcPr anchor="ctr">
                    <a:solidFill>
                      <a:schemeClr val="bg2"/>
                    </a:solidFill>
                  </a:tcPr>
                </a:tc>
                <a:extLst>
                  <a:ext uri="{0D108BD9-81ED-4DB2-BD59-A6C34878D82A}">
                    <a16:rowId xmlns:a16="http://schemas.microsoft.com/office/drawing/2014/main" val="83039272"/>
                  </a:ext>
                </a:extLst>
              </a:tr>
            </a:tbl>
          </a:graphicData>
        </a:graphic>
      </p:graphicFrame>
    </p:spTree>
    <p:extLst>
      <p:ext uri="{BB962C8B-B14F-4D97-AF65-F5344CB8AC3E}">
        <p14:creationId xmlns:p14="http://schemas.microsoft.com/office/powerpoint/2010/main" val="3400481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668654"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3360459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3216B7-853D-B81A-66DA-B09F6C885FE1}"/>
              </a:ext>
            </a:extLst>
          </p:cNvPr>
          <p:cNvSpPr>
            <a:spLocks noGrp="1"/>
          </p:cNvSpPr>
          <p:nvPr>
            <p:ph type="body" sz="quarter" idx="16"/>
          </p:nvPr>
        </p:nvSpPr>
        <p:spPr>
          <a:xfrm>
            <a:off x="289524" y="124534"/>
            <a:ext cx="11470341" cy="582221"/>
          </a:xfrm>
        </p:spPr>
        <p:txBody>
          <a:bodyPr>
            <a:normAutofit/>
          </a:bodyPr>
          <a:lstStyle/>
          <a:p>
            <a:pPr algn="ctr"/>
            <a:r>
              <a:rPr lang="en-IE" sz="2800" dirty="0"/>
              <a:t>Wie eine Region potenzielle Risiken und Krisen bewerten kann</a:t>
            </a:r>
          </a:p>
        </p:txBody>
      </p:sp>
      <p:graphicFrame>
        <p:nvGraphicFramePr>
          <p:cNvPr id="4" name="Table 4">
            <a:extLst>
              <a:ext uri="{FF2B5EF4-FFF2-40B4-BE49-F238E27FC236}">
                <a16:creationId xmlns:a16="http://schemas.microsoft.com/office/drawing/2014/main" id="{4EF8CCE9-DD36-90FA-590E-5DFFE85F0AD9}"/>
              </a:ext>
            </a:extLst>
          </p:cNvPr>
          <p:cNvGraphicFramePr>
            <a:graphicFrameLocks noGrp="1"/>
          </p:cNvGraphicFramePr>
          <p:nvPr>
            <p:extLst>
              <p:ext uri="{D42A27DB-BD31-4B8C-83A1-F6EECF244321}">
                <p14:modId xmlns:p14="http://schemas.microsoft.com/office/powerpoint/2010/main" val="2114320809"/>
              </p:ext>
            </p:extLst>
          </p:nvPr>
        </p:nvGraphicFramePr>
        <p:xfrm>
          <a:off x="152400" y="688266"/>
          <a:ext cx="11944350" cy="6045200"/>
        </p:xfrm>
        <a:graphic>
          <a:graphicData uri="http://schemas.openxmlformats.org/drawingml/2006/table">
            <a:tbl>
              <a:tblPr firstRow="1" bandRow="1">
                <a:tableStyleId>{5C22544A-7EE6-4342-B048-85BDC9FD1C3A}</a:tableStyleId>
              </a:tblPr>
              <a:tblGrid>
                <a:gridCol w="1769706">
                  <a:extLst>
                    <a:ext uri="{9D8B030D-6E8A-4147-A177-3AD203B41FA5}">
                      <a16:colId xmlns:a16="http://schemas.microsoft.com/office/drawing/2014/main" val="1244758679"/>
                    </a:ext>
                  </a:extLst>
                </a:gridCol>
                <a:gridCol w="10174644">
                  <a:extLst>
                    <a:ext uri="{9D8B030D-6E8A-4147-A177-3AD203B41FA5}">
                      <a16:colId xmlns:a16="http://schemas.microsoft.com/office/drawing/2014/main" val="2332177830"/>
                    </a:ext>
                  </a:extLst>
                </a:gridCol>
              </a:tblGrid>
              <a:tr h="370840">
                <a:tc>
                  <a:txBody>
                    <a:bodyPr/>
                    <a:lstStyle/>
                    <a:p>
                      <a:r>
                        <a:rPr lang="en-IE" dirty="0"/>
                        <a:t>Krise</a:t>
                      </a:r>
                    </a:p>
                  </a:txBody>
                  <a:tcP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err="1">
                          <a:ln>
                            <a:noFill/>
                          </a:ln>
                          <a:solidFill>
                            <a:srgbClr val="FFFFFF"/>
                          </a:solidFill>
                          <a:effectLst/>
                          <a:uLnTx/>
                          <a:uFillTx/>
                          <a:latin typeface="+mn-lt"/>
                          <a:ea typeface="+mn-ea"/>
                          <a:cs typeface="+mn-cs"/>
                        </a:rPr>
                        <a:t>Möglichkeiten</a:t>
                      </a:r>
                      <a:r>
                        <a:rPr kumimoji="0" lang="en-IE" sz="1800" b="1" i="0" u="none" strike="noStrike" kern="1200" cap="none" spc="0" normalizeH="0" baseline="0" noProof="0" dirty="0">
                          <a:ln>
                            <a:noFill/>
                          </a:ln>
                          <a:solidFill>
                            <a:srgbClr val="FFFFFF"/>
                          </a:solidFill>
                          <a:effectLst/>
                          <a:uLnTx/>
                          <a:uFillTx/>
                          <a:latin typeface="+mn-lt"/>
                          <a:ea typeface="+mn-ea"/>
                          <a:cs typeface="+mn-cs"/>
                        </a:rPr>
                        <a:t> für die Region</a:t>
                      </a:r>
                    </a:p>
                  </a:txBody>
                  <a:tcPr>
                    <a:solidFill>
                      <a:srgbClr val="086D6E"/>
                    </a:solidFill>
                  </a:tcPr>
                </a:tc>
                <a:extLst>
                  <a:ext uri="{0D108BD9-81ED-4DB2-BD59-A6C34878D82A}">
                    <a16:rowId xmlns:a16="http://schemas.microsoft.com/office/drawing/2014/main" val="22696276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Wirtschaft</a:t>
                      </a:r>
                    </a:p>
                  </a:txBody>
                  <a:tcPr anchor="ctr">
                    <a:solidFill>
                      <a:schemeClr val="bg2"/>
                    </a:solidFill>
                  </a:tcPr>
                </a:tc>
                <a:tc>
                  <a:txBody>
                    <a:bodyPr/>
                    <a:lstStyle/>
                    <a:p>
                      <a:r>
                        <a:rPr lang="en-IE" dirty="0"/>
                        <a:t>Überprüfung der Preise im Vergleich zu inländischen und internationalen Wettbewerbern, Überprüfung von Währungsschwankungen, Erhöhungen von Zinssätzen, Steuern oder der </a:t>
                      </a:r>
                      <a:r>
                        <a:rPr lang="en-IE" dirty="0" err="1"/>
                        <a:t>Mehrwertsteuer</a:t>
                      </a:r>
                      <a:r>
                        <a:rPr lang="en-IE" dirty="0"/>
                        <a:t>.</a:t>
                      </a:r>
                    </a:p>
                  </a:txBody>
                  <a:tcPr>
                    <a:solidFill>
                      <a:schemeClr val="bg2"/>
                    </a:solidFill>
                  </a:tcPr>
                </a:tc>
                <a:extLst>
                  <a:ext uri="{0D108BD9-81ED-4DB2-BD59-A6C34878D82A}">
                    <a16:rowId xmlns:a16="http://schemas.microsoft.com/office/drawing/2014/main" val="3917586425"/>
                  </a:ext>
                </a:extLst>
              </a:tr>
              <a:tr h="370840">
                <a:tc>
                  <a:txBody>
                    <a:bodyPr/>
                    <a:lstStyle/>
                    <a:p>
                      <a:r>
                        <a:rPr lang="en-IE" b="1" dirty="0"/>
                        <a:t>Gesundheit</a:t>
                      </a:r>
                    </a:p>
                  </a:txBody>
                  <a:tcPr anchor="ctr">
                    <a:solidFill>
                      <a:schemeClr val="bg2"/>
                    </a:solidFill>
                  </a:tcPr>
                </a:tc>
                <a:tc>
                  <a:txBody>
                    <a:bodyPr/>
                    <a:lstStyle/>
                    <a:p>
                      <a:r>
                        <a:rPr lang="en-IE" dirty="0" err="1"/>
                        <a:t>Prüfen</a:t>
                      </a:r>
                      <a:r>
                        <a:rPr lang="en-IE" dirty="0"/>
                        <a:t>, inwieweit sie von COVID-19 betroffen ist und welche Möglichkeiten sie hat, die Situation zu kontrollieren und welche Lösungen sie umsetzen kann.</a:t>
                      </a:r>
                    </a:p>
                  </a:txBody>
                  <a:tcPr>
                    <a:solidFill>
                      <a:schemeClr val="bg2"/>
                    </a:solidFill>
                  </a:tcPr>
                </a:tc>
                <a:extLst>
                  <a:ext uri="{0D108BD9-81ED-4DB2-BD59-A6C34878D82A}">
                    <a16:rowId xmlns:a16="http://schemas.microsoft.com/office/drawing/2014/main" val="3719042414"/>
                  </a:ext>
                </a:extLst>
              </a:tr>
              <a:tr h="370840">
                <a:tc>
                  <a:txBody>
                    <a:bodyPr/>
                    <a:lstStyle/>
                    <a:p>
                      <a:r>
                        <a:rPr lang="en-IE" b="1" dirty="0"/>
                        <a:t>Psychologisch oder emotional</a:t>
                      </a:r>
                    </a:p>
                  </a:txBody>
                  <a:tcPr anchor="ctr">
                    <a:solidFill>
                      <a:schemeClr val="bg2"/>
                    </a:solidFill>
                  </a:tcPr>
                </a:tc>
                <a:tc>
                  <a:txBody>
                    <a:bodyPr/>
                    <a:lstStyle/>
                    <a:p>
                      <a:r>
                        <a:rPr lang="en-IE" dirty="0" err="1"/>
                        <a:t>Suche</a:t>
                      </a:r>
                      <a:r>
                        <a:rPr lang="en-IE" dirty="0"/>
                        <a:t> nach negativen Bildern, böswilliger Propaganda und Wahrnehmungen im Internet. </a:t>
                      </a:r>
                      <a:r>
                        <a:rPr lang="en-IE" dirty="0" err="1"/>
                        <a:t>Überprüfen</a:t>
                      </a:r>
                      <a:r>
                        <a:rPr lang="en-IE" dirty="0"/>
                        <a:t>, was Touristen über die Region oder andere Personen schreiben, was zu einer schlechten Publicity geführt haben könnte, z. B. Trip Advisor, Google Business und andere Reiseseiten und -blogs. Sie sollten dies als Chance sehen, um herauszufinden, wie sie sich verbessern können, z. B. durch negative Erfahrungen. </a:t>
                      </a:r>
                    </a:p>
                  </a:txBody>
                  <a:tcPr>
                    <a:solidFill>
                      <a:schemeClr val="bg2"/>
                    </a:solidFill>
                  </a:tcPr>
                </a:tc>
                <a:extLst>
                  <a:ext uri="{0D108BD9-81ED-4DB2-BD59-A6C34878D82A}">
                    <a16:rowId xmlns:a16="http://schemas.microsoft.com/office/drawing/2014/main" val="4231953889"/>
                  </a:ext>
                </a:extLst>
              </a:tr>
              <a:tr h="370840">
                <a:tc>
                  <a:txBody>
                    <a:bodyPr/>
                    <a:lstStyle/>
                    <a:p>
                      <a:r>
                        <a:rPr lang="en-IE" b="1" dirty="0"/>
                        <a:t>Umwelt</a:t>
                      </a:r>
                    </a:p>
                  </a:txBody>
                  <a:tcPr anchor="ctr">
                    <a:solidFill>
                      <a:schemeClr val="bg2"/>
                    </a:solidFill>
                  </a:tcPr>
                </a:tc>
                <a:tc>
                  <a:txBody>
                    <a:bodyPr/>
                    <a:lstStyle/>
                    <a:p>
                      <a:r>
                        <a:rPr lang="en-IE" dirty="0"/>
                        <a:t>Bewertung der gemeldeten oder offensichtlichen Umweltschäden </a:t>
                      </a:r>
                      <a:r>
                        <a:rPr lang="en-IE" i="1" dirty="0"/>
                        <a:t>(z. B. natürliche Ursachen oder Verschmutzung durch Mensch und Unternehmen)</a:t>
                      </a:r>
                      <a:r>
                        <a:rPr lang="en-IE" dirty="0"/>
                        <a:t>. Auf das </a:t>
                      </a:r>
                      <a:r>
                        <a:rPr lang="en-IE" dirty="0" err="1"/>
                        <a:t>Beeinflussbare</a:t>
                      </a:r>
                      <a:r>
                        <a:rPr lang="en-IE" dirty="0"/>
                        <a:t> </a:t>
                      </a:r>
                      <a:r>
                        <a:rPr lang="en-IE" dirty="0" err="1"/>
                        <a:t>konzentrieren</a:t>
                      </a:r>
                      <a:r>
                        <a:rPr lang="en-IE" dirty="0"/>
                        <a:t> und </a:t>
                      </a:r>
                      <a:r>
                        <a:rPr lang="en-IE" dirty="0" err="1"/>
                        <a:t>ändern</a:t>
                      </a:r>
                      <a:r>
                        <a:rPr lang="en-IE" dirty="0"/>
                        <a:t>.</a:t>
                      </a:r>
                    </a:p>
                  </a:txBody>
                  <a:tcPr>
                    <a:solidFill>
                      <a:schemeClr val="bg2"/>
                    </a:solidFill>
                  </a:tcPr>
                </a:tc>
                <a:extLst>
                  <a:ext uri="{0D108BD9-81ED-4DB2-BD59-A6C34878D82A}">
                    <a16:rowId xmlns:a16="http://schemas.microsoft.com/office/drawing/2014/main" val="182034169"/>
                  </a:ext>
                </a:extLst>
              </a:tr>
              <a:tr h="370840">
                <a:tc>
                  <a:txBody>
                    <a:bodyPr/>
                    <a:lstStyle/>
                    <a:p>
                      <a:r>
                        <a:rPr lang="en-IE" b="1" dirty="0"/>
                        <a:t>Finanzen</a:t>
                      </a:r>
                    </a:p>
                  </a:txBody>
                  <a:tcPr anchor="ctr">
                    <a:solidFill>
                      <a:schemeClr val="bg2"/>
                    </a:solidFill>
                  </a:tcPr>
                </a:tc>
                <a:tc>
                  <a:txBody>
                    <a:bodyPr/>
                    <a:lstStyle/>
                    <a:p>
                      <a:r>
                        <a:rPr lang="en-IE" dirty="0"/>
                        <a:t>Überprüfung regionaler Überpreise, Betrug, Veruntreuung oder Streitigkeiten über vertragliche Vereinbarungen zwischen Lieferanten </a:t>
                      </a:r>
                      <a:r>
                        <a:rPr lang="en-IE" dirty="0" err="1"/>
                        <a:t>oder</a:t>
                      </a:r>
                      <a:r>
                        <a:rPr lang="en-IE" dirty="0"/>
                        <a:t> </a:t>
                      </a:r>
                      <a:r>
                        <a:rPr lang="en-IE" dirty="0" err="1"/>
                        <a:t>Verbrauchern</a:t>
                      </a:r>
                      <a:r>
                        <a:rPr lang="en-IE" dirty="0"/>
                        <a:t>. </a:t>
                      </a:r>
                      <a:r>
                        <a:rPr lang="en-IE" dirty="0" err="1"/>
                        <a:t>Vergleich</a:t>
                      </a:r>
                      <a:r>
                        <a:rPr lang="en-IE" dirty="0"/>
                        <a:t> </a:t>
                      </a:r>
                      <a:r>
                        <a:rPr lang="en-IE" dirty="0" err="1"/>
                        <a:t>mit</a:t>
                      </a:r>
                      <a:r>
                        <a:rPr lang="en-IE" dirty="0"/>
                        <a:t> </a:t>
                      </a:r>
                      <a:r>
                        <a:rPr lang="en-IE" dirty="0" err="1"/>
                        <a:t>ähnlichen</a:t>
                      </a:r>
                      <a:r>
                        <a:rPr lang="en-IE" dirty="0"/>
                        <a:t> </a:t>
                      </a:r>
                      <a:r>
                        <a:rPr lang="en-IE" dirty="0" err="1"/>
                        <a:t>Regionen</a:t>
                      </a:r>
                      <a:r>
                        <a:rPr lang="en-IE" dirty="0"/>
                        <a:t>.</a:t>
                      </a:r>
                    </a:p>
                  </a:txBody>
                  <a:tcPr>
                    <a:solidFill>
                      <a:schemeClr val="bg2"/>
                    </a:solidFill>
                  </a:tcPr>
                </a:tc>
                <a:extLst>
                  <a:ext uri="{0D108BD9-81ED-4DB2-BD59-A6C34878D82A}">
                    <a16:rowId xmlns:a16="http://schemas.microsoft.com/office/drawing/2014/main" val="679755064"/>
                  </a:ext>
                </a:extLst>
              </a:tr>
              <a:tr h="370840">
                <a:tc>
                  <a:txBody>
                    <a:bodyPr/>
                    <a:lstStyle/>
                    <a:p>
                      <a:r>
                        <a:rPr lang="en-IE" b="1" dirty="0"/>
                        <a:t>Menschen</a:t>
                      </a:r>
                    </a:p>
                  </a:txBody>
                  <a:tcPr anchor="ctr">
                    <a:solidFill>
                      <a:schemeClr val="bg2"/>
                    </a:solidFill>
                  </a:tcPr>
                </a:tc>
                <a:tc>
                  <a:txBody>
                    <a:bodyPr/>
                    <a:lstStyle/>
                    <a:p>
                      <a:r>
                        <a:rPr lang="en-IE" dirty="0"/>
                        <a:t>Bewertung von Unruhen, politischer Instabilität, Terrorismus, Krieg, Verbrechenswellen, Dienstleistungsfehlern und </a:t>
                      </a:r>
                      <a:r>
                        <a:rPr lang="en-IE" dirty="0" err="1"/>
                        <a:t>Arbeitskampfmaßnahmen</a:t>
                      </a:r>
                      <a:r>
                        <a:rPr lang="en-IE" dirty="0"/>
                        <a:t>.-</a:t>
                      </a:r>
                    </a:p>
                  </a:txBody>
                  <a:tcPr>
                    <a:solidFill>
                      <a:schemeClr val="bg2"/>
                    </a:solidFill>
                  </a:tcPr>
                </a:tc>
                <a:extLst>
                  <a:ext uri="{0D108BD9-81ED-4DB2-BD59-A6C34878D82A}">
                    <a16:rowId xmlns:a16="http://schemas.microsoft.com/office/drawing/2014/main" val="83039272"/>
                  </a:ext>
                </a:extLst>
              </a:tr>
              <a:tr h="370840">
                <a:tc>
                  <a:txBody>
                    <a:bodyPr/>
                    <a:lstStyle/>
                    <a:p>
                      <a:r>
                        <a:rPr lang="en-IE" b="1" dirty="0"/>
                        <a:t>Naturgefahren</a:t>
                      </a:r>
                    </a:p>
                  </a:txBody>
                  <a:tcPr anchor="ctr">
                    <a:solidFill>
                      <a:schemeClr val="bg2"/>
                    </a:solidFill>
                  </a:tcPr>
                </a:tc>
                <a:tc>
                  <a:txBody>
                    <a:bodyPr/>
                    <a:lstStyle/>
                    <a:p>
                      <a:r>
                        <a:rPr lang="en-IE" dirty="0" err="1"/>
                        <a:t>Prüfen</a:t>
                      </a:r>
                      <a:r>
                        <a:rPr lang="en-IE" dirty="0"/>
                        <a:t>, was auf die Liste möglicher Ereignisse gesetzt werden muss, z. B. Erdbeben, Vulkane, Stürme, </a:t>
                      </a:r>
                      <a:r>
                        <a:rPr lang="en-IE" dirty="0" err="1"/>
                        <a:t>usw</a:t>
                      </a:r>
                      <a:r>
                        <a:rPr lang="en-IE" dirty="0"/>
                        <a:t>.</a:t>
                      </a:r>
                    </a:p>
                  </a:txBody>
                  <a:tcPr>
                    <a:solidFill>
                      <a:schemeClr val="bg2"/>
                    </a:solidFill>
                  </a:tcPr>
                </a:tc>
                <a:extLst>
                  <a:ext uri="{0D108BD9-81ED-4DB2-BD59-A6C34878D82A}">
                    <a16:rowId xmlns:a16="http://schemas.microsoft.com/office/drawing/2014/main" val="545701739"/>
                  </a:ext>
                </a:extLst>
              </a:tr>
              <a:tr h="370840">
                <a:tc>
                  <a:txBody>
                    <a:bodyPr/>
                    <a:lstStyle/>
                    <a:p>
                      <a:r>
                        <a:rPr lang="en-IE" b="1" dirty="0"/>
                        <a:t>Gesundheit und Sicherheit am Arbeitsplatz</a:t>
                      </a:r>
                    </a:p>
                  </a:txBody>
                  <a:tcPr anchor="ctr">
                    <a:solidFill>
                      <a:schemeClr val="bg2"/>
                    </a:solidFill>
                  </a:tcPr>
                </a:tc>
                <a:tc>
                  <a:txBody>
                    <a:bodyPr/>
                    <a:lstStyle/>
                    <a:p>
                      <a:r>
                        <a:rPr lang="en-IE" dirty="0"/>
                        <a:t>Unzureichende Sicherheitsmaßnahmen, schlechtes Sicherheitsmanagement, wenig Sicherheitspersonal oder Polizei, wenige oder fehlende Überprüfungs- und Visakontrollen, unzureichende sanitäre Einrichtungen, schlechte Wasserqualität, fehlende Müllentsorgung</a:t>
                      </a:r>
                    </a:p>
                  </a:txBody>
                  <a:tcPr>
                    <a:solidFill>
                      <a:schemeClr val="bg2"/>
                    </a:solidFill>
                  </a:tcPr>
                </a:tc>
                <a:extLst>
                  <a:ext uri="{0D108BD9-81ED-4DB2-BD59-A6C34878D82A}">
                    <a16:rowId xmlns:a16="http://schemas.microsoft.com/office/drawing/2014/main" val="429633891"/>
                  </a:ext>
                </a:extLst>
              </a:tr>
            </a:tbl>
          </a:graphicData>
        </a:graphic>
      </p:graphicFrame>
    </p:spTree>
    <p:extLst>
      <p:ext uri="{BB962C8B-B14F-4D97-AF65-F5344CB8AC3E}">
        <p14:creationId xmlns:p14="http://schemas.microsoft.com/office/powerpoint/2010/main" val="1718232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3089372834"/>
              </p:ext>
            </p:extLst>
          </p:nvPr>
        </p:nvGraphicFramePr>
        <p:xfrm>
          <a:off x="144703" y="118583"/>
          <a:ext cx="11904421" cy="3420433"/>
        </p:xfrm>
        <a:graphic>
          <a:graphicData uri="http://schemas.openxmlformats.org/drawingml/2006/table">
            <a:tbl>
              <a:tblPr firstRow="1" bandRow="1">
                <a:tableStyleId>{5C22544A-7EE6-4342-B048-85BDC9FD1C3A}</a:tableStyleId>
              </a:tblPr>
              <a:tblGrid>
                <a:gridCol w="4209556">
                  <a:extLst>
                    <a:ext uri="{9D8B030D-6E8A-4147-A177-3AD203B41FA5}">
                      <a16:colId xmlns:a16="http://schemas.microsoft.com/office/drawing/2014/main" val="3584008144"/>
                    </a:ext>
                  </a:extLst>
                </a:gridCol>
                <a:gridCol w="2209827">
                  <a:extLst>
                    <a:ext uri="{9D8B030D-6E8A-4147-A177-3AD203B41FA5}">
                      <a16:colId xmlns:a16="http://schemas.microsoft.com/office/drawing/2014/main" val="2583777858"/>
                    </a:ext>
                  </a:extLst>
                </a:gridCol>
                <a:gridCol w="1578428">
                  <a:extLst>
                    <a:ext uri="{9D8B030D-6E8A-4147-A177-3AD203B41FA5}">
                      <a16:colId xmlns:a16="http://schemas.microsoft.com/office/drawing/2014/main" val="437864964"/>
                    </a:ext>
                  </a:extLst>
                </a:gridCol>
                <a:gridCol w="1905000">
                  <a:extLst>
                    <a:ext uri="{9D8B030D-6E8A-4147-A177-3AD203B41FA5}">
                      <a16:colId xmlns:a16="http://schemas.microsoft.com/office/drawing/2014/main" val="3998113608"/>
                    </a:ext>
                  </a:extLst>
                </a:gridCol>
                <a:gridCol w="2001610">
                  <a:extLst>
                    <a:ext uri="{9D8B030D-6E8A-4147-A177-3AD203B41FA5}">
                      <a16:colId xmlns:a16="http://schemas.microsoft.com/office/drawing/2014/main" val="114764741"/>
                    </a:ext>
                  </a:extLst>
                </a:gridCol>
              </a:tblGrid>
              <a:tr h="585793">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b="1" i="1" dirty="0">
                          <a:solidFill>
                            <a:schemeClr val="bg1"/>
                          </a:solidFill>
                        </a:rPr>
                        <a:t>Aktionsplan zum Risikomanagement </a:t>
                      </a:r>
                      <a:r>
                        <a:rPr lang="en-IE" sz="2000" b="0" i="1" dirty="0">
                          <a:solidFill>
                            <a:schemeClr val="bg1"/>
                          </a:solidFill>
                        </a:rPr>
                        <a:t>(je niedriger die Bewertung, desto höher das Risiko)</a:t>
                      </a:r>
                      <a:endParaRPr lang="en-IE" sz="2000" b="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923545946"/>
                  </a:ext>
                </a:extLst>
              </a:tr>
              <a:tr h="585793">
                <a:tc>
                  <a:txBody>
                    <a:bodyPr/>
                    <a:lstStyle/>
                    <a:p>
                      <a:pPr algn="ctr"/>
                      <a:r>
                        <a:rPr lang="en-IE" sz="2000" b="0" i="0" kern="1200" dirty="0">
                          <a:solidFill>
                            <a:schemeClr val="bg1"/>
                          </a:solidFill>
                          <a:latin typeface="+mn-lt"/>
                          <a:ea typeface="+mn-ea"/>
                          <a:cs typeface="+mn-cs"/>
                        </a:rPr>
                        <a:t>Risiko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indent="0" algn="ctr">
                        <a:buFont typeface="Arial" panose="020B0604020202020204" pitchFamily="34" charset="0"/>
                        <a:buNone/>
                      </a:pPr>
                      <a:r>
                        <a:rPr lang="en-IE" sz="2000" b="0" i="0" kern="1200" dirty="0">
                          <a:solidFill>
                            <a:schemeClr val="bg1"/>
                          </a:solidFill>
                          <a:latin typeface="+mn-lt"/>
                          <a:ea typeface="+mn-ea"/>
                          <a:cs typeface="+mn-cs"/>
                        </a:rPr>
                        <a:t>Wahrscheinlichkeit des Eintretens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indent="0" algn="ctr">
                        <a:buFont typeface="Arial" panose="020B0604020202020204" pitchFamily="34" charset="0"/>
                        <a:buNone/>
                      </a:pPr>
                      <a:r>
                        <a:rPr lang="en-IE" sz="2000" b="0" i="0" kern="1200" dirty="0">
                          <a:solidFill>
                            <a:schemeClr val="bg1"/>
                          </a:solidFill>
                          <a:latin typeface="+mn-lt"/>
                          <a:ea typeface="+mn-ea"/>
                          <a:cs typeface="+mn-cs"/>
                        </a:rPr>
                        <a:t>Konsequenz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indent="0" algn="ctr">
                        <a:buFont typeface="Arial" panose="020B0604020202020204" pitchFamily="34" charset="0"/>
                        <a:buNone/>
                      </a:pPr>
                      <a:r>
                        <a:rPr lang="en-IE" sz="2000" b="0" i="0" kern="1200" dirty="0" err="1">
                          <a:solidFill>
                            <a:schemeClr val="bg1"/>
                          </a:solidFill>
                          <a:latin typeface="+mn-lt"/>
                          <a:ea typeface="+mn-ea"/>
                          <a:cs typeface="+mn-cs"/>
                        </a:rPr>
                        <a:t>Gesamtrisiko-bewertung</a:t>
                      </a:r>
                      <a:endParaRPr lang="en-IE" sz="2000" b="0" i="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indent="0" algn="ctr">
                        <a:buFont typeface="Arial" panose="020B0604020202020204" pitchFamily="34" charset="0"/>
                        <a:buNone/>
                      </a:pPr>
                      <a:r>
                        <a:rPr lang="en-IE" sz="2000" b="0" i="0" kern="1200" dirty="0">
                          <a:solidFill>
                            <a:schemeClr val="bg1"/>
                          </a:solidFill>
                          <a:latin typeface="+mn-lt"/>
                          <a:ea typeface="+mn-ea"/>
                          <a:cs typeface="+mn-cs"/>
                        </a:rPr>
                        <a:t>Aktion/Lösung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4236500118"/>
                  </a:ext>
                </a:extLst>
              </a:tr>
              <a:tr h="585793">
                <a:tc>
                  <a:txBody>
                    <a:bodyPr/>
                    <a:lstStyle/>
                    <a:p>
                      <a:r>
                        <a:rPr lang="en-IE" sz="1600" b="1" dirty="0">
                          <a:solidFill>
                            <a:srgbClr val="086D6E"/>
                          </a:solidFill>
                        </a:rPr>
                        <a:t>Sach- und Infrastrukturrisiko durch Beschädigung</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rgbClr val="086D6E"/>
                          </a:solidFill>
                        </a:rPr>
                        <a:t>Potenzielle Schäden aufgrund fehlender hochwertiger Infrastruktur wie Fußwege im Stadtzentrum </a:t>
                      </a:r>
                      <a:r>
                        <a:rPr lang="en-IE" sz="1600" b="0" i="1" kern="1200" dirty="0">
                          <a:solidFill>
                            <a:srgbClr val="086D6E"/>
                          </a:solidFill>
                          <a:latin typeface="+mn-lt"/>
                          <a:ea typeface="+mn-ea"/>
                          <a:cs typeface="+mn-cs"/>
                        </a:rPr>
                        <a:t>(z. B. Schadensersatzforderungen)</a:t>
                      </a:r>
                      <a:endParaRPr lang="en-IE" sz="1600" b="0"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IE" sz="1600" b="0" i="1" kern="1200" dirty="0">
                          <a:solidFill>
                            <a:srgbClr val="4D4D4D"/>
                          </a:solidFill>
                          <a:latin typeface="+mn-lt"/>
                          <a:ea typeface="+mn-ea"/>
                          <a:cs typeface="+mn-cs"/>
                        </a:rPr>
                        <a:t>Wahrscheinlich/sehr hoch</a:t>
                      </a:r>
                    </a:p>
                    <a:p>
                      <a:pPr marL="0" indent="0" algn="ctr">
                        <a:buFont typeface="Arial" panose="020B0604020202020204" pitchFamily="34" charset="0"/>
                        <a:buNone/>
                      </a:pPr>
                      <a:r>
                        <a:rPr lang="en-IE" sz="1600" b="0" i="1" kern="1200" dirty="0">
                          <a:solidFill>
                            <a:srgbClr val="4D4D4D"/>
                          </a:solidFill>
                          <a:latin typeface="+mn-lt"/>
                          <a:ea typeface="+mn-ea"/>
                          <a:cs typeface="+mn-cs"/>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IE" sz="1600" b="0" i="1" kern="1200" dirty="0">
                          <a:solidFill>
                            <a:srgbClr val="4D4D4D"/>
                          </a:solidFill>
                          <a:latin typeface="+mn-lt"/>
                          <a:ea typeface="+mn-ea"/>
                          <a:cs typeface="+mn-cs"/>
                        </a:rPr>
                        <a:t>Mittel </a:t>
                      </a:r>
                    </a:p>
                    <a:p>
                      <a:pPr marL="0" indent="0" algn="ctr">
                        <a:buFont typeface="Arial" panose="020B0604020202020204" pitchFamily="34" charset="0"/>
                        <a:buNone/>
                      </a:pPr>
                      <a:r>
                        <a:rPr lang="en-IE" sz="1600" b="0" i="1" kern="1200" dirty="0">
                          <a:solidFill>
                            <a:srgbClr val="4D4D4D"/>
                          </a:solidFill>
                          <a:latin typeface="+mn-lt"/>
                          <a:ea typeface="+mn-ea"/>
                          <a:cs typeface="+mn-cs"/>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IE" sz="1600" b="0" i="1" kern="1200" dirty="0" err="1">
                          <a:solidFill>
                            <a:srgbClr val="4D4D4D"/>
                          </a:solidFill>
                          <a:latin typeface="+mn-lt"/>
                          <a:ea typeface="+mn-ea"/>
                          <a:cs typeface="+mn-cs"/>
                        </a:rPr>
                        <a:t>Wahrscheinlich</a:t>
                      </a:r>
                      <a:r>
                        <a:rPr lang="en-IE" sz="1600" b="0" i="1" kern="1200" dirty="0">
                          <a:solidFill>
                            <a:srgbClr val="4D4D4D"/>
                          </a:solidFill>
                          <a:latin typeface="+mn-lt"/>
                          <a:ea typeface="+mn-ea"/>
                          <a:cs typeface="+mn-cs"/>
                        </a:rPr>
                        <a:t>/</a:t>
                      </a:r>
                    </a:p>
                    <a:p>
                      <a:pPr marL="0" indent="0" algn="ctr">
                        <a:buFont typeface="Arial" panose="020B0604020202020204" pitchFamily="34" charset="0"/>
                        <a:buNone/>
                      </a:pPr>
                      <a:r>
                        <a:rPr lang="en-IE" sz="1600" b="0" i="1" kern="1200" dirty="0" err="1">
                          <a:solidFill>
                            <a:srgbClr val="4D4D4D"/>
                          </a:solidFill>
                          <a:latin typeface="+mn-lt"/>
                          <a:ea typeface="+mn-ea"/>
                          <a:cs typeface="+mn-cs"/>
                        </a:rPr>
                        <a:t>mittlere</a:t>
                      </a:r>
                      <a:r>
                        <a:rPr lang="en-IE" sz="1600" b="0" i="1" kern="1200" dirty="0">
                          <a:solidFill>
                            <a:srgbClr val="4D4D4D"/>
                          </a:solidFill>
                          <a:latin typeface="+mn-lt"/>
                          <a:ea typeface="+mn-ea"/>
                          <a:cs typeface="+mn-cs"/>
                        </a:rPr>
                        <a:t> Priorität</a:t>
                      </a:r>
                    </a:p>
                    <a:p>
                      <a:pPr marL="0" indent="0" algn="ctr">
                        <a:buFont typeface="Arial" panose="020B0604020202020204" pitchFamily="34" charset="0"/>
                        <a:buNone/>
                      </a:pPr>
                      <a:r>
                        <a:rPr lang="en-IE" sz="1600" b="0" i="1" kern="1200" dirty="0">
                          <a:solidFill>
                            <a:srgbClr val="4D4D4D"/>
                          </a:solidFill>
                          <a:latin typeface="+mn-lt"/>
                          <a:ea typeface="+mn-ea"/>
                          <a:cs typeface="+mn-cs"/>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IE" sz="1600" b="0" i="1" kern="1200" dirty="0">
                          <a:solidFill>
                            <a:srgbClr val="4D4D4D"/>
                          </a:solidFill>
                          <a:latin typeface="+mn-lt"/>
                          <a:ea typeface="+mn-ea"/>
                          <a:cs typeface="+mn-cs"/>
                        </a:rPr>
                        <a:t>Ausbesserung der Fußwege im Stadtzentrum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r>
                        <a:rPr lang="en-IE" sz="1600" b="1" kern="1200" dirty="0">
                          <a:solidFill>
                            <a:srgbClr val="086D6E"/>
                          </a:solidFill>
                          <a:latin typeface="+mn-lt"/>
                          <a:ea typeface="+mn-ea"/>
                          <a:cs typeface="+mn-cs"/>
                        </a:rPr>
                        <a:t>Risiko der Umweltverschmutzung</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b="0" kern="1200" dirty="0">
                          <a:solidFill>
                            <a:srgbClr val="086D6E"/>
                          </a:solidFill>
                          <a:latin typeface="+mn-lt"/>
                          <a:ea typeface="+mn-ea"/>
                          <a:cs typeface="+mn-cs"/>
                        </a:rPr>
                        <a:t>Potenzielles Risiko aufgrund von verunreinigtem Wasser </a:t>
                      </a:r>
                      <a:r>
                        <a:rPr lang="en-IE" sz="1600" b="0" i="1" kern="1200" dirty="0">
                          <a:solidFill>
                            <a:srgbClr val="086D6E"/>
                          </a:solidFill>
                          <a:latin typeface="+mn-lt"/>
                          <a:ea typeface="+mn-ea"/>
                          <a:cs typeface="+mn-cs"/>
                        </a:rPr>
                        <a:t>(z. B. </a:t>
                      </a:r>
                      <a:r>
                        <a:rPr lang="en-IE" sz="1600" b="0" i="1" kern="1200" dirty="0" err="1">
                          <a:solidFill>
                            <a:srgbClr val="086D6E"/>
                          </a:solidFill>
                          <a:latin typeface="+mn-lt"/>
                          <a:ea typeface="+mn-ea"/>
                          <a:cs typeface="+mn-cs"/>
                        </a:rPr>
                        <a:t>Krankheit</a:t>
                      </a:r>
                      <a:r>
                        <a:rPr lang="en-IE" sz="1600" b="0" i="1" kern="1200" dirty="0">
                          <a:solidFill>
                            <a:srgbClr val="086D6E"/>
                          </a:solidFill>
                          <a:latin typeface="+mn-lt"/>
                          <a:ea typeface="+mn-ea"/>
                          <a:cs typeface="+mn-cs"/>
                        </a:rPr>
                        <a:t>)</a:t>
                      </a:r>
                      <a:endParaRPr lang="en-IE" sz="1600" b="0"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IE" sz="1600" b="0" i="1" kern="1200" dirty="0">
                          <a:solidFill>
                            <a:srgbClr val="4D4D4D"/>
                          </a:solidFill>
                          <a:latin typeface="+mn-lt"/>
                          <a:ea typeface="+mn-ea"/>
                          <a:cs typeface="+mn-cs"/>
                        </a:rPr>
                        <a:t>Möglich/Hoch</a:t>
                      </a:r>
                    </a:p>
                    <a:p>
                      <a:pPr marL="0" indent="0" algn="ctr">
                        <a:buFont typeface="Arial" panose="020B0604020202020204" pitchFamily="34" charset="0"/>
                        <a:buNone/>
                      </a:pPr>
                      <a:r>
                        <a:rPr lang="en-IE" sz="1600" b="0" i="1" kern="1200" dirty="0">
                          <a:solidFill>
                            <a:srgbClr val="4D4D4D"/>
                          </a:solidFill>
                          <a:latin typeface="+mn-lt"/>
                          <a:ea typeface="+mn-ea"/>
                          <a:cs typeface="+mn-cs"/>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IE" sz="1600" b="0" i="1" kern="1200" dirty="0">
                          <a:solidFill>
                            <a:srgbClr val="4D4D4D"/>
                          </a:solidFill>
                          <a:latin typeface="+mn-lt"/>
                          <a:ea typeface="+mn-ea"/>
                          <a:cs typeface="+mn-cs"/>
                        </a:rPr>
                        <a:t>Hohe Priorität </a:t>
                      </a:r>
                    </a:p>
                    <a:p>
                      <a:pPr marL="0" indent="0" algn="ctr">
                        <a:buFont typeface="Arial" panose="020B0604020202020204" pitchFamily="34" charset="0"/>
                        <a:buNone/>
                      </a:pPr>
                      <a:r>
                        <a:rPr lang="en-IE" sz="1600" b="0" i="1" kern="1200" dirty="0">
                          <a:solidFill>
                            <a:srgbClr val="4D4D4D"/>
                          </a:solidFill>
                          <a:latin typeface="+mn-lt"/>
                          <a:ea typeface="+mn-ea"/>
                          <a:cs typeface="+mn-cs"/>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IE" sz="1600" b="0" i="1" kern="1200" dirty="0">
                          <a:solidFill>
                            <a:srgbClr val="4D4D4D"/>
                          </a:solidFill>
                          <a:latin typeface="+mn-lt"/>
                          <a:ea typeface="+mn-ea"/>
                          <a:cs typeface="+mn-cs"/>
                        </a:rPr>
                        <a:t>Möglich/Hohe Priorität</a:t>
                      </a:r>
                    </a:p>
                    <a:p>
                      <a:pPr marL="0" indent="0" algn="ctr">
                        <a:buFont typeface="Arial" panose="020B0604020202020204" pitchFamily="34" charset="0"/>
                        <a:buNone/>
                      </a:pPr>
                      <a:r>
                        <a:rPr lang="en-IE" sz="1600" b="0" i="1" kern="1200" dirty="0">
                          <a:solidFill>
                            <a:srgbClr val="4D4D4D"/>
                          </a:solidFill>
                          <a:latin typeface="+mn-lt"/>
                          <a:ea typeface="+mn-ea"/>
                          <a:cs typeface="+mn-cs"/>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IE" sz="1600" b="0" i="1" kern="1200" dirty="0">
                          <a:solidFill>
                            <a:srgbClr val="4D4D4D"/>
                          </a:solidFill>
                          <a:latin typeface="+mn-lt"/>
                          <a:ea typeface="+mn-ea"/>
                          <a:cs typeface="+mn-cs"/>
                        </a:rPr>
                        <a:t>Bereitstellung von </a:t>
                      </a:r>
                      <a:r>
                        <a:rPr lang="en-IE" sz="1600" b="0" i="1" kern="1200" dirty="0" err="1">
                          <a:solidFill>
                            <a:srgbClr val="4D4D4D"/>
                          </a:solidFill>
                          <a:latin typeface="+mn-lt"/>
                          <a:ea typeface="+mn-ea"/>
                          <a:cs typeface="+mn-cs"/>
                        </a:rPr>
                        <a:t>Trinkwasserfiltersys-temen</a:t>
                      </a:r>
                      <a:r>
                        <a:rPr lang="en-IE" sz="1600" b="0" i="1" kern="1200" dirty="0">
                          <a:solidFill>
                            <a:srgbClr val="4D4D4D"/>
                          </a:solidFill>
                          <a:latin typeface="+mn-lt"/>
                          <a:ea typeface="+mn-ea"/>
                          <a:cs typeface="+mn-cs"/>
                        </a:rPr>
                        <a:t> und </a:t>
                      </a:r>
                      <a:r>
                        <a:rPr lang="en-IE" sz="1600" b="0" i="1" kern="1200" dirty="0" err="1">
                          <a:solidFill>
                            <a:srgbClr val="4D4D4D"/>
                          </a:solidFill>
                          <a:latin typeface="+mn-lt"/>
                          <a:ea typeface="+mn-ea"/>
                          <a:cs typeface="+mn-cs"/>
                        </a:rPr>
                        <a:t>Kontrollen</a:t>
                      </a: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bl>
          </a:graphicData>
        </a:graphic>
      </p:graphicFrame>
      <p:pic>
        <p:nvPicPr>
          <p:cNvPr id="5" name="Picture 4">
            <a:extLst>
              <a:ext uri="{FF2B5EF4-FFF2-40B4-BE49-F238E27FC236}">
                <a16:creationId xmlns:a16="http://schemas.microsoft.com/office/drawing/2014/main" id="{7B13A886-55C9-CFAD-FA1A-C91ABE394929}"/>
              </a:ext>
            </a:extLst>
          </p:cNvPr>
          <p:cNvPicPr>
            <a:picLocks noChangeAspect="1"/>
          </p:cNvPicPr>
          <p:nvPr/>
        </p:nvPicPr>
        <p:blipFill>
          <a:blip r:embed="rId2"/>
          <a:stretch>
            <a:fillRect/>
          </a:stretch>
        </p:blipFill>
        <p:spPr>
          <a:xfrm>
            <a:off x="3810220" y="3860865"/>
            <a:ext cx="2537384" cy="281932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2DB1D401-77A5-5F61-4CCE-DC85F68F6914}"/>
              </a:ext>
            </a:extLst>
          </p:cNvPr>
          <p:cNvPicPr>
            <a:picLocks noChangeAspect="1"/>
          </p:cNvPicPr>
          <p:nvPr/>
        </p:nvPicPr>
        <p:blipFill>
          <a:blip r:embed="rId3"/>
          <a:stretch>
            <a:fillRect/>
          </a:stretch>
        </p:blipFill>
        <p:spPr>
          <a:xfrm>
            <a:off x="6448368" y="3894954"/>
            <a:ext cx="2086032" cy="275114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1316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00108748"/>
              </p:ext>
            </p:extLst>
          </p:nvPr>
        </p:nvGraphicFramePr>
        <p:xfrm>
          <a:off x="409575" y="547208"/>
          <a:ext cx="11542473" cy="4923511"/>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584008144"/>
                    </a:ext>
                  </a:extLst>
                </a:gridCol>
                <a:gridCol w="3590925">
                  <a:extLst>
                    <a:ext uri="{9D8B030D-6E8A-4147-A177-3AD203B41FA5}">
                      <a16:colId xmlns:a16="http://schemas.microsoft.com/office/drawing/2014/main" val="932202646"/>
                    </a:ext>
                  </a:extLst>
                </a:gridCol>
                <a:gridCol w="4093923">
                  <a:extLst>
                    <a:ext uri="{9D8B030D-6E8A-4147-A177-3AD203B41FA5}">
                      <a16:colId xmlns:a16="http://schemas.microsoft.com/office/drawing/2014/main" val="4048809784"/>
                    </a:ext>
                  </a:extLst>
                </a:gridCol>
              </a:tblGrid>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t>Rollen und Zuständigkeiten im Krisenmanagement</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dirty="0"/>
                        <a:t>(</a:t>
                      </a:r>
                      <a:r>
                        <a:rPr lang="en-GB" sz="2400" dirty="0"/>
                        <a:t>Potenzielles Risiko/Gefahr)</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hMerge="1">
                  <a:txBody>
                    <a:bodyPr/>
                    <a:lstStyle/>
                    <a:p>
                      <a:endParaRPr lang="en-I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8811376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solidFill>
                            <a:srgbClr val="086D6E"/>
                          </a:solidFill>
                        </a:rPr>
                        <a:t>Aktionsbereich (Lösungen)</a:t>
                      </a:r>
                      <a:endParaRPr lang="en-IE" sz="2400" b="0"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4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dirty="0">
                          <a:solidFill>
                            <a:srgbClr val="086D6E"/>
                          </a:solidFill>
                        </a:rPr>
                        <a:t>Rollen/Aufgaben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4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solidFill>
                            <a:srgbClr val="086D6E"/>
                          </a:solidFill>
                        </a:rPr>
                        <a:t>Verantwortlichkeit</a:t>
                      </a:r>
                      <a:endParaRPr lang="en-IE" sz="2400" b="0" dirty="0">
                        <a:solidFill>
                          <a:srgbClr val="086D6E"/>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4D5"/>
                    </a:solidFill>
                  </a:tcPr>
                </a:tc>
                <a:extLst>
                  <a:ext uri="{0D108BD9-81ED-4DB2-BD59-A6C34878D82A}">
                    <a16:rowId xmlns:a16="http://schemas.microsoft.com/office/drawing/2014/main" val="923545946"/>
                  </a:ext>
                </a:extLst>
              </a:tr>
              <a:tr h="585793">
                <a:tc>
                  <a:txBody>
                    <a:bodyPr/>
                    <a:lstStyle/>
                    <a:p>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3298261"/>
                  </a:ext>
                </a:extLst>
              </a:tr>
              <a:tr h="585793">
                <a:tc>
                  <a:txBody>
                    <a:bodyPr/>
                    <a:lstStyle/>
                    <a:p>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2398746"/>
                  </a:ext>
                </a:extLst>
              </a:tr>
              <a:tr h="585793">
                <a:tc>
                  <a:txBody>
                    <a:bodyPr/>
                    <a:lstStyle/>
                    <a:p>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4702012"/>
                  </a:ext>
                </a:extLst>
              </a:tr>
              <a:tr h="585793">
                <a:tc>
                  <a:txBody>
                    <a:bodyPr/>
                    <a:lstStyle/>
                    <a:p>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9381390"/>
                  </a:ext>
                </a:extLst>
              </a:tr>
              <a:tr h="585793">
                <a:tc>
                  <a:txBody>
                    <a:bodyPr/>
                    <a:lstStyle/>
                    <a:p>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5250848"/>
                  </a:ext>
                </a:extLst>
              </a:tr>
            </a:tbl>
          </a:graphicData>
        </a:graphic>
      </p:graphicFrame>
    </p:spTree>
    <p:extLst>
      <p:ext uri="{BB962C8B-B14F-4D97-AF65-F5344CB8AC3E}">
        <p14:creationId xmlns:p14="http://schemas.microsoft.com/office/powerpoint/2010/main" val="3201752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08E540-4BD8-A3AC-CBF0-7BE31581A456}"/>
              </a:ext>
            </a:extLst>
          </p:cNvPr>
          <p:cNvSpPr>
            <a:spLocks noGrp="1"/>
          </p:cNvSpPr>
          <p:nvPr>
            <p:ph type="body" sz="quarter" idx="16"/>
          </p:nvPr>
        </p:nvSpPr>
        <p:spPr>
          <a:xfrm>
            <a:off x="666708" y="371475"/>
            <a:ext cx="6591342" cy="4533900"/>
          </a:xfrm>
        </p:spPr>
        <p:txBody>
          <a:bodyPr>
            <a:normAutofit fontScale="77500" lnSpcReduction="20000"/>
          </a:bodyPr>
          <a:lstStyle/>
          <a:p>
            <a:pPr>
              <a:lnSpc>
                <a:spcPct val="120000"/>
              </a:lnSpc>
            </a:pPr>
            <a:r>
              <a:rPr lang="en-IE" sz="7700" b="1" dirty="0"/>
              <a:t>Modul 3 </a:t>
            </a:r>
            <a:r>
              <a:rPr lang="en-IE" sz="6900" dirty="0"/>
              <a:t>(Teil 2 und 3)</a:t>
            </a:r>
          </a:p>
          <a:p>
            <a:pPr>
              <a:lnSpc>
                <a:spcPct val="120000"/>
              </a:lnSpc>
            </a:pPr>
            <a:endParaRPr lang="en-IE" dirty="0"/>
          </a:p>
          <a:p>
            <a:pPr marL="685800" indent="-685800">
              <a:lnSpc>
                <a:spcPct val="120000"/>
              </a:lnSpc>
              <a:buFont typeface="Wingdings" panose="05000000000000000000" pitchFamily="2" charset="2"/>
              <a:buChar char="v"/>
            </a:pPr>
            <a:r>
              <a:rPr lang="en-IE" sz="4100" b="1" dirty="0"/>
              <a:t>Teil 2: </a:t>
            </a:r>
            <a:r>
              <a:rPr lang="en-IE" sz="4100" dirty="0"/>
              <a:t>Durchführen einer regionalen SWOT-Analyse</a:t>
            </a:r>
          </a:p>
          <a:p>
            <a:pPr marL="685800" indent="-685800">
              <a:lnSpc>
                <a:spcPct val="120000"/>
              </a:lnSpc>
              <a:buFont typeface="Wingdings" panose="05000000000000000000" pitchFamily="2" charset="2"/>
              <a:buChar char="v"/>
            </a:pPr>
            <a:r>
              <a:rPr lang="en-IE" sz="4100" b="1" dirty="0"/>
              <a:t>Teil 3: </a:t>
            </a:r>
            <a:r>
              <a:rPr lang="en-IE" sz="4100" dirty="0"/>
              <a:t>Durchführung eines regionalen Krisen-Audits</a:t>
            </a:r>
          </a:p>
        </p:txBody>
      </p:sp>
    </p:spTree>
    <p:extLst>
      <p:ext uri="{BB962C8B-B14F-4D97-AF65-F5344CB8AC3E}">
        <p14:creationId xmlns:p14="http://schemas.microsoft.com/office/powerpoint/2010/main" val="149798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10;&#10;Description automatically generated">
            <a:extLst>
              <a:ext uri="{FF2B5EF4-FFF2-40B4-BE49-F238E27FC236}">
                <a16:creationId xmlns:a16="http://schemas.microsoft.com/office/drawing/2014/main" id="{61ECDD31-8ECD-80F8-EBB6-06C242F5A511}"/>
              </a:ext>
            </a:extLst>
          </p:cNvPr>
          <p:cNvPicPr>
            <a:picLocks noGrp="1" noChangeAspect="1"/>
          </p:cNvPicPr>
          <p:nvPr>
            <p:ph type="pic" sz="quarter" idx="10"/>
          </p:nvPr>
        </p:nvPicPr>
        <p:blipFill>
          <a:blip r:embed="rId2"/>
          <a:srcRect t="13039" b="13039"/>
          <a:stretch>
            <a:fillRect/>
          </a:stretch>
        </p:blipFill>
        <p:spPr/>
      </p:pic>
      <p:sp>
        <p:nvSpPr>
          <p:cNvPr id="2" name="Text Placeholder 3">
            <a:extLst>
              <a:ext uri="{FF2B5EF4-FFF2-40B4-BE49-F238E27FC236}">
                <a16:creationId xmlns:a16="http://schemas.microsoft.com/office/drawing/2014/main" id="{AF4AA486-0F4F-8DB5-C475-420FE290068F}"/>
              </a:ext>
            </a:extLst>
          </p:cNvPr>
          <p:cNvSpPr txBox="1">
            <a:spLocks/>
          </p:cNvSpPr>
          <p:nvPr/>
        </p:nvSpPr>
        <p:spPr>
          <a:xfrm>
            <a:off x="6183086" y="979714"/>
            <a:ext cx="6096000" cy="2449286"/>
          </a:xfrm>
          <a:prstGeom prst="rect">
            <a:avLst/>
          </a:prstGeom>
          <a:solidFill>
            <a:srgbClr val="F27954"/>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dirty="0"/>
              <a:t>2. </a:t>
            </a:r>
            <a:r>
              <a:rPr lang="de-DE" sz="3000" dirty="0"/>
              <a:t>Wie man eine regionale SWOT-Analyse durchführt</a:t>
            </a:r>
          </a:p>
        </p:txBody>
      </p:sp>
    </p:spTree>
    <p:extLst>
      <p:ext uri="{BB962C8B-B14F-4D97-AF65-F5344CB8AC3E}">
        <p14:creationId xmlns:p14="http://schemas.microsoft.com/office/powerpoint/2010/main" val="2303136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8169F7D-7E9D-5E7A-4E91-45A1D601FAB6}"/>
              </a:ext>
            </a:extLst>
          </p:cNvPr>
          <p:cNvSpPr>
            <a:spLocks noGrp="1"/>
          </p:cNvSpPr>
          <p:nvPr>
            <p:ph type="body" sz="quarter" idx="18"/>
          </p:nvPr>
        </p:nvSpPr>
        <p:spPr>
          <a:xfrm>
            <a:off x="0" y="3347818"/>
            <a:ext cx="5781676" cy="3424457"/>
          </a:xfrm>
        </p:spPr>
        <p:txBody>
          <a:bodyPr anchor="ctr">
            <a:noAutofit/>
          </a:bodyPr>
          <a:lstStyle/>
          <a:p>
            <a:r>
              <a:rPr lang="en-GB" sz="2000" dirty="0">
                <a:solidFill>
                  <a:srgbClr val="4D4D4D"/>
                </a:solidFill>
              </a:rPr>
              <a:t>Die regionale </a:t>
            </a:r>
            <a:r>
              <a:rPr lang="en-GB" sz="2000" b="1" dirty="0">
                <a:solidFill>
                  <a:srgbClr val="7A547C"/>
                </a:solidFill>
              </a:rPr>
              <a:t>SWOT-Analyse </a:t>
            </a:r>
            <a:r>
              <a:rPr lang="en-GB" sz="2000" dirty="0">
                <a:solidFill>
                  <a:srgbClr val="4D4D4D"/>
                </a:solidFill>
              </a:rPr>
              <a:t>ist eine Technik der strategischen Planung und des strategischen Managements, die einer Region hilft, ihre </a:t>
            </a:r>
            <a:r>
              <a:rPr lang="en-GB" sz="2000" b="1" dirty="0">
                <a:solidFill>
                  <a:srgbClr val="7A547C"/>
                </a:solidFill>
              </a:rPr>
              <a:t>Stärken, Schwächen, Chancen und Risiken (SWOT) </a:t>
            </a:r>
            <a:r>
              <a:rPr lang="en-GB" sz="2000" dirty="0">
                <a:solidFill>
                  <a:srgbClr val="4D4D4D"/>
                </a:solidFill>
              </a:rPr>
              <a:t>in Bezug auf verschiedene tourismusbezogene Prioritäten zu ermitteln, z. B. Attraktivität, Risikomanagement, Wettbewerb, Nachhaltigkeit oder Planung. Zu berücksichtigen sind </a:t>
            </a:r>
            <a:r>
              <a:rPr lang="en-GB" sz="2000" b="1" dirty="0">
                <a:solidFill>
                  <a:srgbClr val="7A547C"/>
                </a:solidFill>
              </a:rPr>
              <a:t>in erster Linie die </a:t>
            </a:r>
            <a:r>
              <a:rPr lang="en-GB" sz="2000" dirty="0">
                <a:solidFill>
                  <a:srgbClr val="4D4D4D"/>
                </a:solidFill>
              </a:rPr>
              <a:t>politischen, wirtschaftlichen, sozialen, technologischen, gesundheitlichen und klimatischen Aspekte des Reiseziels. (</a:t>
            </a:r>
            <a:r>
              <a:rPr lang="en-GB" sz="2000" dirty="0">
                <a:solidFill>
                  <a:srgbClr val="4D4D4D"/>
                </a:solidFill>
                <a:hlinkClick r:id="rId2">
                  <a:extLst>
                    <a:ext uri="{A12FA001-AC4F-418D-AE19-62706E023703}">
                      <ahyp:hlinkClr xmlns:ahyp="http://schemas.microsoft.com/office/drawing/2018/hyperlinkcolor" val="tx"/>
                    </a:ext>
                  </a:extLst>
                </a:hlinkClick>
              </a:rPr>
              <a:t>Quelle</a:t>
            </a:r>
            <a:r>
              <a:rPr lang="en-GB" sz="2000" dirty="0">
                <a:solidFill>
                  <a:srgbClr val="4D4D4D"/>
                </a:solidFill>
              </a:rPr>
              <a:t>)</a:t>
            </a:r>
            <a:endParaRPr lang="en-IE" sz="2000" dirty="0">
              <a:solidFill>
                <a:srgbClr val="4D4D4D"/>
              </a:solidFill>
            </a:endParaRPr>
          </a:p>
        </p:txBody>
      </p:sp>
      <p:sp>
        <p:nvSpPr>
          <p:cNvPr id="5" name="Text Placeholder 4">
            <a:extLst>
              <a:ext uri="{FF2B5EF4-FFF2-40B4-BE49-F238E27FC236}">
                <a16:creationId xmlns:a16="http://schemas.microsoft.com/office/drawing/2014/main" id="{8CA437D2-555B-4579-8F96-BC6125DC9158}"/>
              </a:ext>
            </a:extLst>
          </p:cNvPr>
          <p:cNvSpPr>
            <a:spLocks noGrp="1"/>
          </p:cNvSpPr>
          <p:nvPr>
            <p:ph type="body" sz="quarter" idx="16"/>
          </p:nvPr>
        </p:nvSpPr>
        <p:spPr>
          <a:xfrm>
            <a:off x="633715" y="971551"/>
            <a:ext cx="4957908" cy="2116178"/>
          </a:xfrm>
        </p:spPr>
        <p:txBody>
          <a:bodyPr>
            <a:normAutofit/>
          </a:bodyPr>
          <a:lstStyle/>
          <a:p>
            <a:r>
              <a:rPr lang="en-IE" dirty="0"/>
              <a:t>Regionale SWOT-Analyse</a:t>
            </a:r>
          </a:p>
          <a:p>
            <a:r>
              <a:rPr lang="en-IE" sz="2800" i="1" dirty="0"/>
              <a:t>Planung für die Zukunft auf höchster Ebene</a:t>
            </a:r>
          </a:p>
        </p:txBody>
      </p:sp>
      <p:sp>
        <p:nvSpPr>
          <p:cNvPr id="7" name="Text Placeholder 6">
            <a:extLst>
              <a:ext uri="{FF2B5EF4-FFF2-40B4-BE49-F238E27FC236}">
                <a16:creationId xmlns:a16="http://schemas.microsoft.com/office/drawing/2014/main" id="{C4D6CF01-D0A9-299F-1E60-8E0BAF5F322B}"/>
              </a:ext>
            </a:extLst>
          </p:cNvPr>
          <p:cNvSpPr>
            <a:spLocks noGrp="1"/>
          </p:cNvSpPr>
          <p:nvPr>
            <p:ph type="body" sz="quarter" idx="20"/>
          </p:nvPr>
        </p:nvSpPr>
        <p:spPr>
          <a:xfrm>
            <a:off x="6335046" y="1000126"/>
            <a:ext cx="4957908" cy="1724024"/>
          </a:xfrm>
        </p:spPr>
        <p:txBody>
          <a:bodyPr>
            <a:normAutofit/>
          </a:bodyPr>
          <a:lstStyle/>
          <a:p>
            <a:r>
              <a:rPr lang="en-IE" dirty="0"/>
              <a:t>Regionales Krisenaudit</a:t>
            </a:r>
          </a:p>
          <a:p>
            <a:r>
              <a:rPr lang="en-IE" sz="2800" i="1" dirty="0"/>
              <a:t>Planung auf lokaler Ebene für sofortige Maßnahmen</a:t>
            </a:r>
          </a:p>
        </p:txBody>
      </p:sp>
      <p:sp>
        <p:nvSpPr>
          <p:cNvPr id="8" name="Text Placeholder 7">
            <a:extLst>
              <a:ext uri="{FF2B5EF4-FFF2-40B4-BE49-F238E27FC236}">
                <a16:creationId xmlns:a16="http://schemas.microsoft.com/office/drawing/2014/main" id="{E1B1C44F-0711-92B1-41A0-FDA4CB0ED777}"/>
              </a:ext>
            </a:extLst>
          </p:cNvPr>
          <p:cNvSpPr>
            <a:spLocks noGrp="1"/>
          </p:cNvSpPr>
          <p:nvPr>
            <p:ph type="body" sz="quarter" idx="21"/>
          </p:nvPr>
        </p:nvSpPr>
        <p:spPr>
          <a:xfrm>
            <a:off x="5953125" y="3424017"/>
            <a:ext cx="6086475" cy="3348257"/>
          </a:xfrm>
        </p:spPr>
        <p:txBody>
          <a:bodyPr>
            <a:noAutofit/>
          </a:bodyPr>
          <a:lstStyle/>
          <a:p>
            <a:r>
              <a:rPr lang="en-GB" sz="1900" b="0" i="0" dirty="0">
                <a:solidFill>
                  <a:srgbClr val="4D4D4D"/>
                </a:solidFill>
                <a:effectLst/>
              </a:rPr>
              <a:t>Das </a:t>
            </a:r>
            <a:r>
              <a:rPr lang="en-GB" sz="1900" b="1" i="0" dirty="0">
                <a:solidFill>
                  <a:srgbClr val="F27954"/>
                </a:solidFill>
                <a:effectLst/>
              </a:rPr>
              <a:t>regionale Krisenaudit </a:t>
            </a:r>
            <a:r>
              <a:rPr lang="en-GB" sz="1900" b="0" i="0" dirty="0">
                <a:solidFill>
                  <a:srgbClr val="4D4D4D"/>
                </a:solidFill>
                <a:effectLst/>
              </a:rPr>
              <a:t>geht Hand in Hand mit der </a:t>
            </a:r>
            <a:r>
              <a:rPr lang="en-GB" sz="1900" b="1" i="0" dirty="0">
                <a:solidFill>
                  <a:srgbClr val="F27954"/>
                </a:solidFill>
                <a:effectLst/>
              </a:rPr>
              <a:t>Risikobewertungsmatrix (RBM) </a:t>
            </a:r>
            <a:r>
              <a:rPr lang="en-GB" sz="1900" b="0" i="0" dirty="0">
                <a:solidFill>
                  <a:srgbClr val="4D4D4D"/>
                </a:solidFill>
                <a:effectLst/>
              </a:rPr>
              <a:t>und der </a:t>
            </a:r>
            <a:r>
              <a:rPr lang="en-GB" sz="1900" b="1" dirty="0">
                <a:solidFill>
                  <a:srgbClr val="F27954"/>
                </a:solidFill>
              </a:rPr>
              <a:t>SWOT-Analyse</a:t>
            </a:r>
            <a:r>
              <a:rPr lang="en-GB" sz="1900" dirty="0">
                <a:solidFill>
                  <a:srgbClr val="4D4D4D"/>
                </a:solidFill>
              </a:rPr>
              <a:t>. Das Audit ist Schritt 3 und kann erst durchgeführt werden, wenn die RBM und die SWOT Ergebnisse geliefert haben. Im regionalen Krisenaudit wird detaillierter erörtert, identifiziert und untersucht, wie die Ergebnisse der RBM und SWOT-Analyse umgesetzt werden können, um das </a:t>
            </a:r>
            <a:r>
              <a:rPr lang="en-GB" sz="1900" b="0" i="0" dirty="0" err="1">
                <a:solidFill>
                  <a:srgbClr val="4D4D4D"/>
                </a:solidFill>
                <a:effectLst/>
              </a:rPr>
              <a:t>langfristige</a:t>
            </a:r>
            <a:r>
              <a:rPr lang="en-GB" sz="1900" b="0" i="0" dirty="0">
                <a:solidFill>
                  <a:srgbClr val="4D4D4D"/>
                </a:solidFill>
                <a:effectLst/>
              </a:rPr>
              <a:t> </a:t>
            </a:r>
            <a:r>
              <a:rPr lang="en-GB" sz="1900" dirty="0" err="1">
                <a:solidFill>
                  <a:srgbClr val="4D4D4D"/>
                </a:solidFill>
              </a:rPr>
              <a:t>Überleben</a:t>
            </a:r>
            <a:r>
              <a:rPr lang="en-GB" sz="1900" b="0" i="0" dirty="0">
                <a:solidFill>
                  <a:srgbClr val="4D4D4D"/>
                </a:solidFill>
                <a:effectLst/>
              </a:rPr>
              <a:t> der </a:t>
            </a:r>
            <a:r>
              <a:rPr lang="en-GB" sz="1900" b="0" i="0" dirty="0" err="1">
                <a:solidFill>
                  <a:srgbClr val="4D4D4D"/>
                </a:solidFill>
                <a:effectLst/>
              </a:rPr>
              <a:t>Tourismusregion</a:t>
            </a:r>
            <a:r>
              <a:rPr lang="en-GB" sz="1900" b="0" i="0" dirty="0">
                <a:solidFill>
                  <a:srgbClr val="4D4D4D"/>
                </a:solidFill>
                <a:effectLst/>
              </a:rPr>
              <a:t> </a:t>
            </a:r>
            <a:r>
              <a:rPr lang="en-GB" sz="1900" b="0" i="0" dirty="0" err="1">
                <a:solidFill>
                  <a:srgbClr val="4D4D4D"/>
                </a:solidFill>
                <a:effectLst/>
              </a:rPr>
              <a:t>sicherzustellen</a:t>
            </a:r>
            <a:r>
              <a:rPr lang="en-GB" sz="1900" b="0" i="0" dirty="0">
                <a:solidFill>
                  <a:srgbClr val="4D4D4D"/>
                </a:solidFill>
                <a:effectLst/>
              </a:rPr>
              <a:t>. Dabei wird genauer untersucht</a:t>
            </a:r>
            <a:r>
              <a:rPr lang="en-GB" sz="1900" dirty="0">
                <a:solidFill>
                  <a:srgbClr val="4D4D4D"/>
                </a:solidFill>
              </a:rPr>
              <a:t>, was in den einzelnen Krisenphasen </a:t>
            </a:r>
            <a:r>
              <a:rPr lang="en-GB" sz="1900" i="1" dirty="0">
                <a:solidFill>
                  <a:srgbClr val="4D4D4D"/>
                </a:solidFill>
              </a:rPr>
              <a:t>(Vorbereitung, Reaktion, Erholung) </a:t>
            </a:r>
            <a:r>
              <a:rPr lang="en-GB" sz="1900" dirty="0">
                <a:solidFill>
                  <a:srgbClr val="4D4D4D"/>
                </a:solidFill>
              </a:rPr>
              <a:t>fehlt und </a:t>
            </a:r>
            <a:r>
              <a:rPr lang="en-GB" sz="1900" dirty="0" err="1">
                <a:solidFill>
                  <a:srgbClr val="4D4D4D"/>
                </a:solidFill>
              </a:rPr>
              <a:t>benötigt</a:t>
            </a:r>
            <a:r>
              <a:rPr lang="en-GB" sz="1900" dirty="0">
                <a:solidFill>
                  <a:srgbClr val="4D4D4D"/>
                </a:solidFill>
              </a:rPr>
              <a:t> </a:t>
            </a:r>
            <a:r>
              <a:rPr lang="en-GB" sz="1900" dirty="0" err="1">
                <a:solidFill>
                  <a:srgbClr val="4D4D4D"/>
                </a:solidFill>
              </a:rPr>
              <a:t>wird</a:t>
            </a:r>
            <a:r>
              <a:rPr lang="en-GB" sz="1900" dirty="0">
                <a:solidFill>
                  <a:srgbClr val="4D4D4D"/>
                </a:solidFill>
              </a:rPr>
              <a:t>.</a:t>
            </a:r>
            <a:endParaRPr lang="en-IE" sz="1900" dirty="0">
              <a:solidFill>
                <a:srgbClr val="4D4D4D"/>
              </a:solidFill>
            </a:endParaRPr>
          </a:p>
        </p:txBody>
      </p:sp>
    </p:spTree>
    <p:extLst>
      <p:ext uri="{BB962C8B-B14F-4D97-AF65-F5344CB8AC3E}">
        <p14:creationId xmlns:p14="http://schemas.microsoft.com/office/powerpoint/2010/main" val="3449111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D24564-5E64-490B-A908-DB5830D1172C}"/>
              </a:ext>
            </a:extLst>
          </p:cNvPr>
          <p:cNvSpPr>
            <a:spLocks noGrp="1"/>
          </p:cNvSpPr>
          <p:nvPr>
            <p:ph type="body" sz="quarter" idx="16"/>
          </p:nvPr>
        </p:nvSpPr>
        <p:spPr>
          <a:xfrm>
            <a:off x="353714" y="219075"/>
            <a:ext cx="5564883" cy="996593"/>
          </a:xfrm>
        </p:spPr>
        <p:txBody>
          <a:bodyPr>
            <a:noAutofit/>
          </a:bodyPr>
          <a:lstStyle/>
          <a:p>
            <a:pPr algn="ctr">
              <a:lnSpc>
                <a:spcPct val="100000"/>
              </a:lnSpc>
              <a:spcBef>
                <a:spcPts val="0"/>
              </a:spcBef>
            </a:pPr>
            <a:r>
              <a:rPr lang="en-IE" sz="2400" b="1" dirty="0"/>
              <a:t>SWOT-Analyse der regionalen Stärken, Schwächen, Chancen und Bedrohungen</a:t>
            </a:r>
          </a:p>
        </p:txBody>
      </p:sp>
      <p:sp>
        <p:nvSpPr>
          <p:cNvPr id="5" name="Text Placeholder 11">
            <a:extLst>
              <a:ext uri="{FF2B5EF4-FFF2-40B4-BE49-F238E27FC236}">
                <a16:creationId xmlns:a16="http://schemas.microsoft.com/office/drawing/2014/main" id="{FAA6C240-2354-DBC9-6D99-FB51E847642A}"/>
              </a:ext>
            </a:extLst>
          </p:cNvPr>
          <p:cNvSpPr>
            <a:spLocks noGrp="1"/>
          </p:cNvSpPr>
          <p:nvPr>
            <p:ph type="body" sz="quarter" idx="18"/>
          </p:nvPr>
        </p:nvSpPr>
        <p:spPr>
          <a:xfrm>
            <a:off x="353714" y="1024410"/>
            <a:ext cx="5638800" cy="5062066"/>
          </a:xfrm>
        </p:spPr>
        <p:txBody>
          <a:bodyPr>
            <a:noAutofit/>
          </a:bodyPr>
          <a:lstStyle/>
          <a:p>
            <a:pPr marL="0" indent="0">
              <a:lnSpc>
                <a:spcPct val="100000"/>
              </a:lnSpc>
              <a:spcBef>
                <a:spcPts val="0"/>
              </a:spcBef>
            </a:pPr>
            <a:r>
              <a:rPr lang="en-GB" sz="2000" b="1" dirty="0"/>
              <a:t>SWOT </a:t>
            </a:r>
            <a:r>
              <a:rPr lang="en-GB" sz="2000" dirty="0"/>
              <a:t>(Strengths, Weaknesses, Opportunities, Threats) ist ein nützliches Instrument für das strategische </a:t>
            </a:r>
            <a:r>
              <a:rPr lang="en-GB" sz="2000" dirty="0" err="1"/>
              <a:t>regionale</a:t>
            </a:r>
            <a:r>
              <a:rPr lang="en-GB" sz="2000" dirty="0"/>
              <a:t> </a:t>
            </a:r>
            <a:r>
              <a:rPr lang="en-GB" sz="2000" dirty="0" err="1"/>
              <a:t>Krisenmanagement</a:t>
            </a:r>
            <a:r>
              <a:rPr lang="en-GB" sz="2000" dirty="0"/>
              <a:t>. Es </a:t>
            </a:r>
            <a:r>
              <a:rPr lang="en-GB" sz="2000" dirty="0" err="1"/>
              <a:t>bietet</a:t>
            </a:r>
            <a:r>
              <a:rPr lang="en-GB" sz="2000" dirty="0"/>
              <a:t> den Regionen </a:t>
            </a:r>
            <a:r>
              <a:rPr lang="en-GB" sz="2000" dirty="0" err="1"/>
              <a:t>eine</a:t>
            </a:r>
            <a:r>
              <a:rPr lang="en-GB" sz="2000" dirty="0"/>
              <a:t> </a:t>
            </a:r>
            <a:r>
              <a:rPr lang="en-GB" sz="2000" dirty="0" err="1"/>
              <a:t>Struktur</a:t>
            </a:r>
            <a:r>
              <a:rPr lang="en-GB" sz="2000" dirty="0"/>
              <a:t>, um interne Stärken und Schwächen sowie externe Chancen und </a:t>
            </a:r>
            <a:r>
              <a:rPr lang="en-GB" sz="2000" dirty="0" err="1"/>
              <a:t>Risiken</a:t>
            </a:r>
            <a:r>
              <a:rPr lang="en-GB" sz="2000" dirty="0"/>
              <a:t> zu ermitteln. Die SWOT-Analyse, die bei der Entwicklung von Plänen und Verfahren zur Krisenbewältigung eingesetzt wird, sollte sich auf folgende Punkte konzentrieren: </a:t>
            </a:r>
          </a:p>
          <a:p>
            <a:pPr marL="0" indent="0">
              <a:lnSpc>
                <a:spcPct val="100000"/>
              </a:lnSpc>
              <a:spcBef>
                <a:spcPts val="0"/>
              </a:spcBef>
            </a:pPr>
            <a:endParaRPr lang="en-GB" sz="2000" dirty="0"/>
          </a:p>
          <a:p>
            <a:pPr marL="342900" indent="-342900">
              <a:lnSpc>
                <a:spcPct val="100000"/>
              </a:lnSpc>
              <a:spcBef>
                <a:spcPts val="0"/>
              </a:spcBef>
              <a:buFont typeface="Wingdings" panose="05000000000000000000" pitchFamily="2" charset="2"/>
              <a:buChar char="v"/>
            </a:pPr>
            <a:r>
              <a:rPr lang="en-GB" sz="2000" b="1" dirty="0"/>
              <a:t>Stärken, </a:t>
            </a:r>
            <a:r>
              <a:rPr lang="en-GB" sz="2000" dirty="0"/>
              <a:t>einschließlich der in der Branche verfügbaren </a:t>
            </a:r>
            <a:r>
              <a:rPr lang="en-GB" sz="2000" dirty="0" err="1"/>
              <a:t>Ressourcen</a:t>
            </a:r>
            <a:r>
              <a:rPr lang="en-GB" sz="2000" dirty="0"/>
              <a:t> </a:t>
            </a:r>
            <a:r>
              <a:rPr lang="en-GB" sz="2000" dirty="0" err="1"/>
              <a:t>zur</a:t>
            </a:r>
            <a:r>
              <a:rPr lang="en-GB" sz="2000" dirty="0"/>
              <a:t> </a:t>
            </a:r>
            <a:r>
              <a:rPr lang="en-GB" sz="2000" dirty="0" err="1"/>
              <a:t>Krisenbewältigung</a:t>
            </a:r>
            <a:endParaRPr lang="en-GB" sz="2000" dirty="0"/>
          </a:p>
          <a:p>
            <a:pPr marL="342900" indent="-342900">
              <a:lnSpc>
                <a:spcPct val="100000"/>
              </a:lnSpc>
              <a:spcBef>
                <a:spcPts val="0"/>
              </a:spcBef>
              <a:buFont typeface="Wingdings" panose="05000000000000000000" pitchFamily="2" charset="2"/>
              <a:buChar char="v"/>
            </a:pPr>
            <a:r>
              <a:rPr lang="en-GB" sz="2000" b="1" dirty="0" err="1"/>
              <a:t>Schwächen</a:t>
            </a:r>
            <a:r>
              <a:rPr lang="en-GB" sz="2000" dirty="0"/>
              <a:t>, die </a:t>
            </a:r>
            <a:r>
              <a:rPr lang="en-GB" sz="2000" dirty="0" err="1"/>
              <a:t>Faktoren</a:t>
            </a:r>
            <a:r>
              <a:rPr lang="en-GB" sz="2000" dirty="0"/>
              <a:t>, die </a:t>
            </a:r>
            <a:r>
              <a:rPr lang="en-GB" sz="2000" dirty="0" err="1"/>
              <a:t>die</a:t>
            </a:r>
            <a:r>
              <a:rPr lang="en-GB" sz="2000" dirty="0"/>
              <a:t> </a:t>
            </a:r>
            <a:r>
              <a:rPr lang="en-GB" sz="2000" dirty="0" err="1"/>
              <a:t>Fähigkeit</a:t>
            </a:r>
            <a:r>
              <a:rPr lang="en-GB" sz="2000" dirty="0"/>
              <a:t> </a:t>
            </a:r>
            <a:r>
              <a:rPr lang="en-GB" sz="2000" dirty="0" err="1"/>
              <a:t>zur</a:t>
            </a:r>
            <a:r>
              <a:rPr lang="en-GB" sz="2000" dirty="0"/>
              <a:t> </a:t>
            </a:r>
            <a:r>
              <a:rPr lang="en-GB" sz="2000" dirty="0" err="1"/>
              <a:t>Bewältigung</a:t>
            </a:r>
            <a:r>
              <a:rPr lang="en-GB" sz="2000" dirty="0"/>
              <a:t> </a:t>
            </a:r>
            <a:r>
              <a:rPr lang="en-GB" sz="2000" dirty="0" err="1"/>
              <a:t>einer</a:t>
            </a:r>
            <a:r>
              <a:rPr lang="en-GB" sz="2000" dirty="0"/>
              <a:t> </a:t>
            </a:r>
            <a:r>
              <a:rPr lang="en-GB" sz="2000" dirty="0" err="1"/>
              <a:t>Krise</a:t>
            </a:r>
            <a:r>
              <a:rPr lang="en-GB" sz="2000" dirty="0"/>
              <a:t> </a:t>
            </a:r>
            <a:r>
              <a:rPr lang="en-GB" sz="2000" dirty="0" err="1"/>
              <a:t>beeinflussen</a:t>
            </a:r>
            <a:r>
              <a:rPr lang="en-GB" sz="2000" dirty="0"/>
              <a:t>; </a:t>
            </a:r>
          </a:p>
          <a:p>
            <a:pPr marL="342900" indent="-342900">
              <a:lnSpc>
                <a:spcPct val="100000"/>
              </a:lnSpc>
              <a:spcBef>
                <a:spcPts val="0"/>
              </a:spcBef>
              <a:buFont typeface="Wingdings" panose="05000000000000000000" pitchFamily="2" charset="2"/>
              <a:buChar char="v"/>
            </a:pPr>
            <a:r>
              <a:rPr lang="en-GB" sz="2000" b="1" dirty="0" err="1"/>
              <a:t>Chancen</a:t>
            </a:r>
            <a:r>
              <a:rPr lang="en-GB" sz="2000" dirty="0"/>
              <a:t>, Unterstützung zu erhalten und die Anfälligkeit für eine Krise zu verringern; und </a:t>
            </a:r>
          </a:p>
          <a:p>
            <a:pPr marL="342900" indent="-342900">
              <a:lnSpc>
                <a:spcPct val="100000"/>
              </a:lnSpc>
              <a:spcBef>
                <a:spcPts val="0"/>
              </a:spcBef>
              <a:buFont typeface="Wingdings" panose="05000000000000000000" pitchFamily="2" charset="2"/>
              <a:buChar char="v"/>
            </a:pPr>
            <a:r>
              <a:rPr lang="en-GB" sz="2000" b="1" dirty="0" err="1"/>
              <a:t>Risiken</a:t>
            </a:r>
            <a:r>
              <a:rPr lang="en-GB" sz="2000" dirty="0"/>
              <a:t>, einschließlich der Quellen von Risiken für ein Tourismusunternehmen. </a:t>
            </a:r>
          </a:p>
          <a:p>
            <a:pPr marL="0" indent="0">
              <a:lnSpc>
                <a:spcPct val="100000"/>
              </a:lnSpc>
              <a:spcBef>
                <a:spcPts val="0"/>
              </a:spcBef>
            </a:pPr>
            <a:endParaRPr lang="en-GB" sz="2000" b="0" i="0" dirty="0">
              <a:effectLst/>
            </a:endParaRPr>
          </a:p>
          <a:p>
            <a:pPr marL="0" indent="0">
              <a:lnSpc>
                <a:spcPct val="100000"/>
              </a:lnSpc>
              <a:spcBef>
                <a:spcPts val="0"/>
              </a:spcBef>
            </a:pPr>
            <a:endParaRPr lang="en-GB" sz="2000" dirty="0"/>
          </a:p>
        </p:txBody>
      </p:sp>
      <p:pic>
        <p:nvPicPr>
          <p:cNvPr id="2" name="Graphic 1" descr="Document with solid fill">
            <a:hlinkClick r:id="rId2"/>
            <a:extLst>
              <a:ext uri="{FF2B5EF4-FFF2-40B4-BE49-F238E27FC236}">
                <a16:creationId xmlns:a16="http://schemas.microsoft.com/office/drawing/2014/main" id="{402A4EDE-B52A-5C43-6898-BD5D555E18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7343" y="5876926"/>
            <a:ext cx="628739" cy="752474"/>
          </a:xfrm>
          <a:prstGeom prst="rect">
            <a:avLst/>
          </a:prstGeom>
        </p:spPr>
      </p:pic>
      <p:sp>
        <p:nvSpPr>
          <p:cNvPr id="6" name="TextBox 5">
            <a:extLst>
              <a:ext uri="{FF2B5EF4-FFF2-40B4-BE49-F238E27FC236}">
                <a16:creationId xmlns:a16="http://schemas.microsoft.com/office/drawing/2014/main" id="{5D6F374A-54D3-F37F-E500-C6D2DDAC0CD8}"/>
              </a:ext>
            </a:extLst>
          </p:cNvPr>
          <p:cNvSpPr txBox="1"/>
          <p:nvPr/>
        </p:nvSpPr>
        <p:spPr>
          <a:xfrm>
            <a:off x="6835454" y="5929997"/>
            <a:ext cx="5225918" cy="646331"/>
          </a:xfrm>
          <a:prstGeom prst="rect">
            <a:avLst/>
          </a:prstGeom>
          <a:solidFill>
            <a:srgbClr val="F27954"/>
          </a:solidFill>
        </p:spPr>
        <p:txBody>
          <a:bodyPr wrap="square" rtlCol="0">
            <a:spAutoFit/>
          </a:bodyPr>
          <a:lstStyle/>
          <a:p>
            <a:r>
              <a:rPr lang="en-IE" dirty="0">
                <a:solidFill>
                  <a:schemeClr val="bg1"/>
                </a:solidFill>
                <a:hlinkClick r:id="rId5">
                  <a:extLst>
                    <a:ext uri="{A12FA001-AC4F-418D-AE19-62706E023703}">
                      <ahyp:hlinkClr xmlns:ahyp="http://schemas.microsoft.com/office/drawing/2018/hyperlinkcolor" val="tx"/>
                    </a:ext>
                  </a:extLst>
                </a:hlinkClick>
              </a:rPr>
              <a:t>How to Develop a Risk Management Strategy for a Tourism Organisation</a:t>
            </a:r>
            <a:endParaRPr lang="en-IE" dirty="0">
              <a:solidFill>
                <a:schemeClr val="bg1"/>
              </a:solidFill>
            </a:endParaRPr>
          </a:p>
        </p:txBody>
      </p:sp>
      <p:pic>
        <p:nvPicPr>
          <p:cNvPr id="4" name="Picture Placeholder 11" descr="A picture containing person, indoor, feet&#10;&#10;Description automatically generated">
            <a:extLst>
              <a:ext uri="{FF2B5EF4-FFF2-40B4-BE49-F238E27FC236}">
                <a16:creationId xmlns:a16="http://schemas.microsoft.com/office/drawing/2014/main" id="{6F78859B-1FE8-304E-3EAA-7785E9A086A9}"/>
              </a:ext>
            </a:extLst>
          </p:cNvPr>
          <p:cNvPicPr>
            <a:picLocks noGrp="1" noChangeAspect="1"/>
          </p:cNvPicPr>
          <p:nvPr>
            <p:ph type="pic" sz="quarter" idx="10"/>
          </p:nvPr>
        </p:nvPicPr>
        <p:blipFill>
          <a:blip r:embed="rId6"/>
          <a:srcRect t="17361" b="17361"/>
          <a:stretch>
            <a:fillRect/>
          </a:stretch>
        </p:blipFill>
        <p:spPr>
          <a:xfrm>
            <a:off x="6392863" y="228600"/>
            <a:ext cx="5564187" cy="5448300"/>
          </a:xfrm>
        </p:spPr>
      </p:pic>
    </p:spTree>
    <p:extLst>
      <p:ext uri="{BB962C8B-B14F-4D97-AF65-F5344CB8AC3E}">
        <p14:creationId xmlns:p14="http://schemas.microsoft.com/office/powerpoint/2010/main" val="1696133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823FFF-0DB9-B61B-D3A0-277F3B8324DB}"/>
              </a:ext>
            </a:extLst>
          </p:cNvPr>
          <p:cNvSpPr>
            <a:spLocks noGrp="1"/>
          </p:cNvSpPr>
          <p:nvPr>
            <p:ph type="body" sz="quarter" idx="18"/>
          </p:nvPr>
        </p:nvSpPr>
        <p:spPr>
          <a:xfrm>
            <a:off x="466725" y="1143728"/>
            <a:ext cx="5715000" cy="5447571"/>
          </a:xfrm>
        </p:spPr>
        <p:txBody>
          <a:bodyPr>
            <a:normAutofit fontScale="85000" lnSpcReduction="10000"/>
          </a:bodyPr>
          <a:lstStyle/>
          <a:p>
            <a:pPr marL="0" indent="0">
              <a:lnSpc>
                <a:spcPct val="120000"/>
              </a:lnSpc>
              <a:spcBef>
                <a:spcPts val="0"/>
              </a:spcBef>
            </a:pPr>
            <a:endParaRPr lang="en-GB" dirty="0"/>
          </a:p>
          <a:p>
            <a:pPr marL="342900" indent="-342900">
              <a:lnSpc>
                <a:spcPct val="120000"/>
              </a:lnSpc>
              <a:spcBef>
                <a:spcPts val="0"/>
              </a:spcBef>
              <a:buFont typeface="Wingdings" panose="05000000000000000000" pitchFamily="2" charset="2"/>
              <a:buChar char="v"/>
            </a:pPr>
            <a:r>
              <a:rPr lang="en-GB" dirty="0"/>
              <a:t>Bestehende Krisenmanagement- und </a:t>
            </a:r>
            <a:r>
              <a:rPr lang="en-GB" b="1" dirty="0" err="1"/>
              <a:t>Kontrollprogramme</a:t>
            </a:r>
            <a:r>
              <a:rPr lang="en-GB" b="1" dirty="0"/>
              <a:t> </a:t>
            </a:r>
          </a:p>
          <a:p>
            <a:pPr marL="342900" indent="-342900">
              <a:lnSpc>
                <a:spcPct val="120000"/>
              </a:lnSpc>
              <a:spcBef>
                <a:spcPts val="0"/>
              </a:spcBef>
              <a:buFont typeface="Wingdings" panose="05000000000000000000" pitchFamily="2" charset="2"/>
              <a:buChar char="v"/>
            </a:pPr>
            <a:endParaRPr lang="en-GB" b="1" dirty="0"/>
          </a:p>
          <a:p>
            <a:pPr marL="342900" indent="-342900">
              <a:lnSpc>
                <a:spcPct val="120000"/>
              </a:lnSpc>
              <a:spcBef>
                <a:spcPts val="0"/>
              </a:spcBef>
              <a:buFont typeface="Wingdings" panose="05000000000000000000" pitchFamily="2" charset="2"/>
              <a:buChar char="v"/>
            </a:pPr>
            <a:r>
              <a:rPr lang="en-GB" b="1" dirty="0"/>
              <a:t>Gefahren </a:t>
            </a:r>
            <a:r>
              <a:rPr lang="en-GB" dirty="0"/>
              <a:t>in der Region und Vorkommnisse, die den Besuch und/oder die Wahrnehmung der Region beeinträchtigen können. Dazu könnten Ängste über die Sicherheit eines </a:t>
            </a:r>
            <a:r>
              <a:rPr lang="en-GB" dirty="0" err="1"/>
              <a:t>Ortes</a:t>
            </a:r>
            <a:r>
              <a:rPr lang="en-GB" dirty="0"/>
              <a:t> </a:t>
            </a:r>
            <a:r>
              <a:rPr lang="en-GB" dirty="0" err="1"/>
              <a:t>gehören</a:t>
            </a:r>
            <a:endParaRPr lang="en-GB" dirty="0"/>
          </a:p>
          <a:p>
            <a:pPr marL="342900" indent="-342900">
              <a:lnSpc>
                <a:spcPct val="120000"/>
              </a:lnSpc>
              <a:spcBef>
                <a:spcPts val="0"/>
              </a:spcBef>
              <a:buFont typeface="Wingdings" panose="05000000000000000000" pitchFamily="2" charset="2"/>
              <a:buChar char="v"/>
            </a:pPr>
            <a:endParaRPr lang="en-GB" dirty="0"/>
          </a:p>
          <a:p>
            <a:pPr marL="342900" indent="-342900">
              <a:lnSpc>
                <a:spcPct val="120000"/>
              </a:lnSpc>
              <a:spcBef>
                <a:spcPts val="0"/>
              </a:spcBef>
              <a:buFont typeface="Wingdings" panose="05000000000000000000" pitchFamily="2" charset="2"/>
              <a:buChar char="v"/>
            </a:pPr>
            <a:r>
              <a:rPr lang="en-GB" dirty="0"/>
              <a:t>Mögliche </a:t>
            </a:r>
            <a:r>
              <a:rPr lang="en-GB" b="1" dirty="0"/>
              <a:t>sozio-politische, wirtschaftliche, technologische </a:t>
            </a:r>
            <a:r>
              <a:rPr lang="en-GB" dirty="0"/>
              <a:t>oder </a:t>
            </a:r>
            <a:r>
              <a:rPr lang="en-GB" b="1" dirty="0"/>
              <a:t>ökologische </a:t>
            </a:r>
            <a:r>
              <a:rPr lang="en-GB" b="1" dirty="0" err="1"/>
              <a:t>Krisen</a:t>
            </a:r>
            <a:r>
              <a:rPr lang="en-GB" b="1" dirty="0"/>
              <a:t> </a:t>
            </a:r>
          </a:p>
          <a:p>
            <a:pPr marL="342900" indent="-342900">
              <a:lnSpc>
                <a:spcPct val="120000"/>
              </a:lnSpc>
              <a:spcBef>
                <a:spcPts val="0"/>
              </a:spcBef>
              <a:buFont typeface="Wingdings" panose="05000000000000000000" pitchFamily="2" charset="2"/>
              <a:buChar char="v"/>
            </a:pPr>
            <a:endParaRPr lang="en-GB" b="1" dirty="0"/>
          </a:p>
          <a:p>
            <a:pPr marL="342900" indent="-342900">
              <a:lnSpc>
                <a:spcPct val="120000"/>
              </a:lnSpc>
              <a:spcBef>
                <a:spcPts val="0"/>
              </a:spcBef>
              <a:buFont typeface="Wingdings" panose="05000000000000000000" pitchFamily="2" charset="2"/>
              <a:buChar char="v"/>
            </a:pPr>
            <a:r>
              <a:rPr lang="en-GB" b="1" dirty="0"/>
              <a:t>Bestehende Beziehungen zu den Medien, der Öffentlichkeit und den </a:t>
            </a:r>
            <a:r>
              <a:rPr lang="en-GB" b="1" dirty="0" err="1"/>
              <a:t>Rettungsdiensten</a:t>
            </a:r>
            <a:r>
              <a:rPr lang="en-GB" dirty="0"/>
              <a:t> </a:t>
            </a:r>
            <a:endParaRPr lang="en-IE" dirty="0"/>
          </a:p>
        </p:txBody>
      </p:sp>
      <p:sp>
        <p:nvSpPr>
          <p:cNvPr id="4" name="Text Placeholder 3">
            <a:extLst>
              <a:ext uri="{FF2B5EF4-FFF2-40B4-BE49-F238E27FC236}">
                <a16:creationId xmlns:a16="http://schemas.microsoft.com/office/drawing/2014/main" id="{4D1C28D9-1C02-8709-C2B5-BA57F615D9D8}"/>
              </a:ext>
            </a:extLst>
          </p:cNvPr>
          <p:cNvSpPr>
            <a:spLocks noGrp="1"/>
          </p:cNvSpPr>
          <p:nvPr>
            <p:ph type="body" sz="quarter" idx="16"/>
          </p:nvPr>
        </p:nvSpPr>
        <p:spPr>
          <a:xfrm>
            <a:off x="333376" y="228600"/>
            <a:ext cx="5762624" cy="929918"/>
          </a:xfrm>
        </p:spPr>
        <p:txBody>
          <a:bodyPr>
            <a:normAutofit fontScale="77500" lnSpcReduction="20000"/>
          </a:bodyPr>
          <a:lstStyle/>
          <a:p>
            <a:pPr algn="ctr">
              <a:lnSpc>
                <a:spcPct val="110000"/>
              </a:lnSpc>
              <a:spcBef>
                <a:spcPts val="0"/>
              </a:spcBef>
            </a:pPr>
            <a:r>
              <a:rPr lang="en-IE" dirty="0"/>
              <a:t>Was die regionale SWOT-Analyse berücksichtigt</a:t>
            </a:r>
          </a:p>
        </p:txBody>
      </p:sp>
      <p:pic>
        <p:nvPicPr>
          <p:cNvPr id="2" name="Picture Placeholder 5" descr="A group of people sitting in a room watching a person on a television&#10;&#10;Description automatically generated with low confidence">
            <a:extLst>
              <a:ext uri="{FF2B5EF4-FFF2-40B4-BE49-F238E27FC236}">
                <a16:creationId xmlns:a16="http://schemas.microsoft.com/office/drawing/2014/main" id="{2F9DFA2A-1DF9-F46F-68FA-ED713BA93CCB}"/>
              </a:ext>
            </a:extLst>
          </p:cNvPr>
          <p:cNvPicPr>
            <a:picLocks noGrp="1" noChangeAspect="1"/>
          </p:cNvPicPr>
          <p:nvPr>
            <p:ph type="pic" sz="quarter" idx="10"/>
          </p:nvPr>
        </p:nvPicPr>
        <p:blipFill>
          <a:blip r:embed="rId2"/>
          <a:srcRect t="17541" b="17541"/>
          <a:stretch>
            <a:fillRect/>
          </a:stretch>
        </p:blipFill>
        <p:spPr>
          <a:xfrm>
            <a:off x="6392863" y="228600"/>
            <a:ext cx="5564187" cy="5448300"/>
          </a:xfrm>
        </p:spPr>
      </p:pic>
    </p:spTree>
    <p:extLst>
      <p:ext uri="{BB962C8B-B14F-4D97-AF65-F5344CB8AC3E}">
        <p14:creationId xmlns:p14="http://schemas.microsoft.com/office/powerpoint/2010/main" val="1440946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A7571B6-3999-B57B-E3CC-E35033A0689A}"/>
              </a:ext>
            </a:extLst>
          </p:cNvPr>
          <p:cNvSpPr>
            <a:spLocks noGrp="1"/>
          </p:cNvSpPr>
          <p:nvPr>
            <p:ph type="body" sz="quarter" idx="13"/>
          </p:nvPr>
        </p:nvSpPr>
        <p:spPr>
          <a:xfrm>
            <a:off x="839084" y="1182012"/>
            <a:ext cx="4369392" cy="4493975"/>
          </a:xfrm>
        </p:spPr>
        <p:txBody>
          <a:bodyPr>
            <a:normAutofit/>
          </a:bodyPr>
          <a:lstStyle/>
          <a:p>
            <a:r>
              <a:rPr lang="en-GB" sz="2800" b="0" i="0" dirty="0">
                <a:effectLst/>
              </a:rPr>
              <a:t>Eine gute Möglichkeit, eine regionale SWOT-Analyse und Risikomatrix-Bewertung zu beginnen, ist die objektive Betrachtung und Bewertung von Fehlern und Mängeln der Vergangenheit, der gegenwärtigen Situation und des aktuellen Zustands sowie die Planung des künftigen Wachstums. </a:t>
            </a:r>
          </a:p>
          <a:p>
            <a:endParaRPr lang="en-IE" sz="2800" dirty="0"/>
          </a:p>
        </p:txBody>
      </p:sp>
      <p:pic>
        <p:nvPicPr>
          <p:cNvPr id="2" name="Picture Placeholder 9" descr="A picture containing building&#10;&#10;Description automatically generated">
            <a:extLst>
              <a:ext uri="{FF2B5EF4-FFF2-40B4-BE49-F238E27FC236}">
                <a16:creationId xmlns:a16="http://schemas.microsoft.com/office/drawing/2014/main" id="{37BAE306-8BE1-38FD-DB1C-23ADAB6839E2}"/>
              </a:ext>
            </a:extLst>
          </p:cNvPr>
          <p:cNvPicPr>
            <a:picLocks noGrp="1" noChangeAspect="1"/>
          </p:cNvPicPr>
          <p:nvPr>
            <p:ph type="pic" sz="quarter" idx="19"/>
          </p:nvPr>
        </p:nvPicPr>
        <p:blipFill>
          <a:blip r:embed="rId2"/>
          <a:srcRect l="510" r="510"/>
          <a:stretch>
            <a:fillRect/>
          </a:stretch>
        </p:blipFill>
        <p:spPr>
          <a:xfrm>
            <a:off x="5956300" y="0"/>
            <a:ext cx="5395913" cy="6858000"/>
          </a:xfrm>
        </p:spPr>
      </p:pic>
    </p:spTree>
    <p:extLst>
      <p:ext uri="{BB962C8B-B14F-4D97-AF65-F5344CB8AC3E}">
        <p14:creationId xmlns:p14="http://schemas.microsoft.com/office/powerpoint/2010/main" val="3015563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6887789-D583-75F3-9200-A77CD20AC6E1}"/>
              </a:ext>
            </a:extLst>
          </p:cNvPr>
          <p:cNvSpPr>
            <a:spLocks noGrp="1"/>
          </p:cNvSpPr>
          <p:nvPr>
            <p:ph type="body" sz="quarter" idx="18"/>
          </p:nvPr>
        </p:nvSpPr>
        <p:spPr>
          <a:xfrm>
            <a:off x="6015645" y="1700349"/>
            <a:ext cx="3276086" cy="571776"/>
          </a:xfrm>
        </p:spPr>
        <p:txBody>
          <a:bodyPr>
            <a:noAutofit/>
          </a:bodyPr>
          <a:lstStyle/>
          <a:p>
            <a:pPr marL="0" indent="0">
              <a:lnSpc>
                <a:spcPct val="120000"/>
              </a:lnSpc>
              <a:spcBef>
                <a:spcPts val="0"/>
              </a:spcBef>
            </a:pPr>
            <a:r>
              <a:rPr lang="en-IE" sz="1800" b="1" dirty="0"/>
              <a:t>Überprüfung des bestehenden Krisenmanagements</a:t>
            </a:r>
          </a:p>
        </p:txBody>
      </p:sp>
      <p:sp>
        <p:nvSpPr>
          <p:cNvPr id="5" name="Text Placeholder 4">
            <a:extLst>
              <a:ext uri="{FF2B5EF4-FFF2-40B4-BE49-F238E27FC236}">
                <a16:creationId xmlns:a16="http://schemas.microsoft.com/office/drawing/2014/main" id="{9151F836-448F-C135-56B0-2CA3A30B9552}"/>
              </a:ext>
            </a:extLst>
          </p:cNvPr>
          <p:cNvSpPr>
            <a:spLocks noGrp="1"/>
          </p:cNvSpPr>
          <p:nvPr>
            <p:ph type="body" sz="quarter" idx="16"/>
          </p:nvPr>
        </p:nvSpPr>
        <p:spPr>
          <a:xfrm>
            <a:off x="3041356" y="1193454"/>
            <a:ext cx="3049353" cy="582221"/>
          </a:xfrm>
        </p:spPr>
        <p:txBody>
          <a:bodyPr>
            <a:normAutofit fontScale="92500" lnSpcReduction="10000"/>
          </a:bodyPr>
          <a:lstStyle/>
          <a:p>
            <a:r>
              <a:rPr lang="en-IE" dirty="0"/>
              <a:t>Schritt 2 </a:t>
            </a:r>
          </a:p>
        </p:txBody>
      </p:sp>
      <p:sp>
        <p:nvSpPr>
          <p:cNvPr id="7" name="Text Placeholder 6">
            <a:extLst>
              <a:ext uri="{FF2B5EF4-FFF2-40B4-BE49-F238E27FC236}">
                <a16:creationId xmlns:a16="http://schemas.microsoft.com/office/drawing/2014/main" id="{FCF47D39-D1AB-6C98-86EC-D27794E19B8F}"/>
              </a:ext>
            </a:extLst>
          </p:cNvPr>
          <p:cNvSpPr>
            <a:spLocks noGrp="1"/>
          </p:cNvSpPr>
          <p:nvPr>
            <p:ph type="body" sz="quarter" idx="19"/>
          </p:nvPr>
        </p:nvSpPr>
        <p:spPr>
          <a:xfrm>
            <a:off x="6126391" y="2429742"/>
            <a:ext cx="3024340" cy="1483196"/>
          </a:xfrm>
        </p:spPr>
        <p:txBody>
          <a:bodyPr>
            <a:noAutofit/>
          </a:bodyPr>
          <a:lstStyle/>
          <a:p>
            <a:pPr marL="0" indent="0">
              <a:lnSpc>
                <a:spcPct val="120000"/>
              </a:lnSpc>
              <a:spcBef>
                <a:spcPts val="0"/>
              </a:spcBef>
            </a:pPr>
            <a:r>
              <a:rPr lang="en-IE" sz="1300" dirty="0"/>
              <a:t>Prüfen Sie, welche Aktivitäten, Strategien, Strukturen, Dienste, Einrichtungen und Pläne für das Krisenmanagement bereits bestehen und was noch fehlt. </a:t>
            </a:r>
            <a:r>
              <a:rPr lang="en-IE" sz="1300" i="1" dirty="0"/>
              <a:t>Weitere Informationen finden Sie auf der nächsten Folie.</a:t>
            </a:r>
            <a:endParaRPr lang="en-IE" sz="1300" dirty="0"/>
          </a:p>
        </p:txBody>
      </p:sp>
      <p:sp>
        <p:nvSpPr>
          <p:cNvPr id="8" name="Text Placeholder 7">
            <a:extLst>
              <a:ext uri="{FF2B5EF4-FFF2-40B4-BE49-F238E27FC236}">
                <a16:creationId xmlns:a16="http://schemas.microsoft.com/office/drawing/2014/main" id="{FBCD24D4-8BE8-CD02-353D-30E1BA79568A}"/>
              </a:ext>
            </a:extLst>
          </p:cNvPr>
          <p:cNvSpPr>
            <a:spLocks noGrp="1"/>
          </p:cNvSpPr>
          <p:nvPr>
            <p:ph type="body" sz="quarter" idx="20"/>
          </p:nvPr>
        </p:nvSpPr>
        <p:spPr>
          <a:xfrm>
            <a:off x="3102051" y="1714087"/>
            <a:ext cx="3024340" cy="618247"/>
          </a:xfrm>
        </p:spPr>
        <p:txBody>
          <a:bodyPr>
            <a:noAutofit/>
          </a:bodyPr>
          <a:lstStyle/>
          <a:p>
            <a:pPr marL="0" indent="0">
              <a:lnSpc>
                <a:spcPct val="100000"/>
              </a:lnSpc>
              <a:spcBef>
                <a:spcPts val="0"/>
              </a:spcBef>
            </a:pPr>
            <a:r>
              <a:rPr lang="en-IE" sz="1800" b="1" dirty="0" err="1"/>
              <a:t>Siehe</a:t>
            </a:r>
            <a:r>
              <a:rPr lang="en-IE" sz="1800" b="1" dirty="0"/>
              <a:t> </a:t>
            </a:r>
            <a:r>
              <a:rPr lang="en-IE" sz="1800" b="1" dirty="0" err="1"/>
              <a:t>Risikobewer-tungsmatrix</a:t>
            </a:r>
            <a:r>
              <a:rPr lang="en-IE" sz="1800" b="1" dirty="0"/>
              <a:t> und Aktionsplan</a:t>
            </a:r>
          </a:p>
        </p:txBody>
      </p:sp>
      <p:sp>
        <p:nvSpPr>
          <p:cNvPr id="9" name="Text Placeholder 8">
            <a:extLst>
              <a:ext uri="{FF2B5EF4-FFF2-40B4-BE49-F238E27FC236}">
                <a16:creationId xmlns:a16="http://schemas.microsoft.com/office/drawing/2014/main" id="{E6099444-1922-C238-1D79-804F504C9F7F}"/>
              </a:ext>
            </a:extLst>
          </p:cNvPr>
          <p:cNvSpPr>
            <a:spLocks noGrp="1"/>
          </p:cNvSpPr>
          <p:nvPr>
            <p:ph type="body" sz="quarter" idx="21"/>
          </p:nvPr>
        </p:nvSpPr>
        <p:spPr>
          <a:xfrm>
            <a:off x="-12280" y="1191752"/>
            <a:ext cx="3049353" cy="582221"/>
          </a:xfrm>
        </p:spPr>
        <p:txBody>
          <a:bodyPr>
            <a:normAutofit fontScale="92500" lnSpcReduction="10000"/>
          </a:bodyPr>
          <a:lstStyle/>
          <a:p>
            <a:r>
              <a:rPr lang="en-IE" dirty="0"/>
              <a:t>Schritt 1</a:t>
            </a:r>
          </a:p>
        </p:txBody>
      </p:sp>
      <p:sp>
        <p:nvSpPr>
          <p:cNvPr id="10" name="Text Placeholder 9">
            <a:extLst>
              <a:ext uri="{FF2B5EF4-FFF2-40B4-BE49-F238E27FC236}">
                <a16:creationId xmlns:a16="http://schemas.microsoft.com/office/drawing/2014/main" id="{93ECE0B2-C570-4426-FADF-E563CE665CC1}"/>
              </a:ext>
            </a:extLst>
          </p:cNvPr>
          <p:cNvSpPr>
            <a:spLocks noGrp="1"/>
          </p:cNvSpPr>
          <p:nvPr>
            <p:ph type="body" sz="quarter" idx="22"/>
          </p:nvPr>
        </p:nvSpPr>
        <p:spPr>
          <a:xfrm>
            <a:off x="3047264" y="2415728"/>
            <a:ext cx="3024340" cy="1502625"/>
          </a:xfrm>
        </p:spPr>
        <p:txBody>
          <a:bodyPr vert="horz" lIns="91440" tIns="45720" rIns="91440" bIns="45720" rtlCol="0">
            <a:noAutofit/>
          </a:bodyPr>
          <a:lstStyle/>
          <a:p>
            <a:pPr marL="0" indent="0">
              <a:lnSpc>
                <a:spcPct val="120000"/>
              </a:lnSpc>
              <a:spcBef>
                <a:spcPts val="0"/>
              </a:spcBef>
            </a:pPr>
            <a:r>
              <a:rPr lang="en-IE" sz="1300" dirty="0"/>
              <a:t>Ziehen Sie die Risikobewertungsmatrix und den Aktionsplan heran, um </a:t>
            </a:r>
            <a:r>
              <a:rPr lang="en-IE" sz="1300" dirty="0" err="1"/>
              <a:t>potenzielle</a:t>
            </a:r>
            <a:r>
              <a:rPr lang="en-IE" sz="1300" dirty="0"/>
              <a:t> </a:t>
            </a:r>
            <a:r>
              <a:rPr lang="en-IE" sz="1300" dirty="0" err="1"/>
              <a:t>regionale</a:t>
            </a:r>
            <a:r>
              <a:rPr lang="en-IE" sz="1300" dirty="0"/>
              <a:t> </a:t>
            </a:r>
            <a:r>
              <a:rPr lang="en-IE" sz="1300" dirty="0" err="1"/>
              <a:t>Risiken</a:t>
            </a:r>
            <a:r>
              <a:rPr lang="en-IE" sz="1300" dirty="0"/>
              <a:t> zu ermitteln. Wird im vorherigen Abschnitt behandelt.</a:t>
            </a:r>
          </a:p>
          <a:p>
            <a:pPr marL="0" indent="0">
              <a:lnSpc>
                <a:spcPct val="120000"/>
              </a:lnSpc>
              <a:spcBef>
                <a:spcPts val="0"/>
              </a:spcBef>
            </a:pPr>
            <a:endParaRPr lang="en-IE" sz="1300" dirty="0"/>
          </a:p>
        </p:txBody>
      </p:sp>
      <p:sp>
        <p:nvSpPr>
          <p:cNvPr id="14" name="Text Placeholder 13">
            <a:extLst>
              <a:ext uri="{FF2B5EF4-FFF2-40B4-BE49-F238E27FC236}">
                <a16:creationId xmlns:a16="http://schemas.microsoft.com/office/drawing/2014/main" id="{B4BAA4EB-6050-83EB-5DAE-A157FE29BB74}"/>
              </a:ext>
            </a:extLst>
          </p:cNvPr>
          <p:cNvSpPr>
            <a:spLocks noGrp="1"/>
          </p:cNvSpPr>
          <p:nvPr>
            <p:ph type="body" sz="quarter" idx="26"/>
          </p:nvPr>
        </p:nvSpPr>
        <p:spPr>
          <a:xfrm>
            <a:off x="12733" y="1742807"/>
            <a:ext cx="3024340" cy="685614"/>
          </a:xfrm>
        </p:spPr>
        <p:txBody>
          <a:bodyPr>
            <a:normAutofit/>
          </a:bodyPr>
          <a:lstStyle/>
          <a:p>
            <a:r>
              <a:rPr lang="en-IE" sz="1800" b="1" dirty="0"/>
              <a:t>Definieren Sie das regionale Krisenumfeld</a:t>
            </a:r>
          </a:p>
        </p:txBody>
      </p:sp>
      <p:sp>
        <p:nvSpPr>
          <p:cNvPr id="15" name="Text Placeholder 14">
            <a:extLst>
              <a:ext uri="{FF2B5EF4-FFF2-40B4-BE49-F238E27FC236}">
                <a16:creationId xmlns:a16="http://schemas.microsoft.com/office/drawing/2014/main" id="{54E0472A-AE6D-D77D-5E4B-FD1358916D12}"/>
              </a:ext>
            </a:extLst>
          </p:cNvPr>
          <p:cNvSpPr>
            <a:spLocks noGrp="1"/>
          </p:cNvSpPr>
          <p:nvPr>
            <p:ph type="body" sz="quarter" idx="27"/>
          </p:nvPr>
        </p:nvSpPr>
        <p:spPr>
          <a:xfrm>
            <a:off x="6093272" y="1160720"/>
            <a:ext cx="3049353" cy="582221"/>
          </a:xfrm>
        </p:spPr>
        <p:txBody>
          <a:bodyPr>
            <a:normAutofit fontScale="92500" lnSpcReduction="10000"/>
          </a:bodyPr>
          <a:lstStyle/>
          <a:p>
            <a:r>
              <a:rPr lang="en-IE" dirty="0"/>
              <a:t>Schritt 3 </a:t>
            </a:r>
          </a:p>
        </p:txBody>
      </p:sp>
      <p:sp>
        <p:nvSpPr>
          <p:cNvPr id="16" name="Text Placeholder 15">
            <a:extLst>
              <a:ext uri="{FF2B5EF4-FFF2-40B4-BE49-F238E27FC236}">
                <a16:creationId xmlns:a16="http://schemas.microsoft.com/office/drawing/2014/main" id="{A63489B3-46EC-343F-0C3C-BE7415D64A2A}"/>
              </a:ext>
            </a:extLst>
          </p:cNvPr>
          <p:cNvSpPr>
            <a:spLocks noGrp="1"/>
          </p:cNvSpPr>
          <p:nvPr>
            <p:ph type="body" sz="quarter" idx="28"/>
          </p:nvPr>
        </p:nvSpPr>
        <p:spPr>
          <a:xfrm>
            <a:off x="31485" y="2414982"/>
            <a:ext cx="3024340" cy="1483196"/>
          </a:xfrm>
        </p:spPr>
        <p:txBody>
          <a:bodyPr vert="horz" lIns="91440" tIns="45720" rIns="91440" bIns="45720" rtlCol="0">
            <a:noAutofit/>
          </a:bodyPr>
          <a:lstStyle/>
          <a:p>
            <a:pPr marL="0" indent="0">
              <a:lnSpc>
                <a:spcPct val="120000"/>
              </a:lnSpc>
              <a:spcBef>
                <a:spcPts val="0"/>
              </a:spcBef>
            </a:pPr>
            <a:r>
              <a:rPr lang="en-IE" sz="1300" dirty="0"/>
              <a:t>Definieren Sie die regionalen Umweltmerkmale, was kontrollierbar und was unkontrollierbar ist. </a:t>
            </a:r>
            <a:r>
              <a:rPr lang="en-IE" sz="1300" dirty="0" err="1"/>
              <a:t>Weitere</a:t>
            </a:r>
            <a:r>
              <a:rPr lang="en-IE" sz="1300" dirty="0"/>
              <a:t> </a:t>
            </a:r>
            <a:r>
              <a:rPr lang="en-IE" sz="1300" dirty="0" err="1"/>
              <a:t>Informationen</a:t>
            </a:r>
            <a:r>
              <a:rPr lang="en-IE" sz="1300" dirty="0"/>
              <a:t> finden Sie auf der nächsten Folie.</a:t>
            </a:r>
          </a:p>
          <a:p>
            <a:pPr marL="0" indent="0">
              <a:lnSpc>
                <a:spcPct val="120000"/>
              </a:lnSpc>
              <a:spcBef>
                <a:spcPts val="0"/>
              </a:spcBef>
            </a:pPr>
            <a:endParaRPr lang="en-IE" sz="1300" dirty="0"/>
          </a:p>
        </p:txBody>
      </p:sp>
      <p:sp>
        <p:nvSpPr>
          <p:cNvPr id="17" name="Text Placeholder 16">
            <a:extLst>
              <a:ext uri="{FF2B5EF4-FFF2-40B4-BE49-F238E27FC236}">
                <a16:creationId xmlns:a16="http://schemas.microsoft.com/office/drawing/2014/main" id="{36AD56D5-FF07-0685-7F83-99520F11B6EE}"/>
              </a:ext>
            </a:extLst>
          </p:cNvPr>
          <p:cNvSpPr>
            <a:spLocks noGrp="1"/>
          </p:cNvSpPr>
          <p:nvPr>
            <p:ph type="body" sz="quarter" idx="29"/>
          </p:nvPr>
        </p:nvSpPr>
        <p:spPr>
          <a:xfrm>
            <a:off x="91" y="159009"/>
            <a:ext cx="12181236" cy="582221"/>
          </a:xfrm>
        </p:spPr>
        <p:txBody>
          <a:bodyPr>
            <a:normAutofit lnSpcReduction="10000"/>
          </a:bodyPr>
          <a:lstStyle/>
          <a:p>
            <a:r>
              <a:rPr lang="en-IE" dirty="0"/>
              <a:t>Beispiel für eine schrittweise SWOT-Analyse </a:t>
            </a:r>
          </a:p>
        </p:txBody>
      </p:sp>
      <p:sp>
        <p:nvSpPr>
          <p:cNvPr id="30" name="Text Placeholder 8">
            <a:extLst>
              <a:ext uri="{FF2B5EF4-FFF2-40B4-BE49-F238E27FC236}">
                <a16:creationId xmlns:a16="http://schemas.microsoft.com/office/drawing/2014/main" id="{D496A8ED-6CA4-9990-A22C-CE784F9BBFB7}"/>
              </a:ext>
            </a:extLst>
          </p:cNvPr>
          <p:cNvSpPr txBox="1">
            <a:spLocks/>
          </p:cNvSpPr>
          <p:nvPr/>
        </p:nvSpPr>
        <p:spPr>
          <a:xfrm>
            <a:off x="9092410" y="1252921"/>
            <a:ext cx="3049353" cy="58222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Schritt 4</a:t>
            </a:r>
          </a:p>
        </p:txBody>
      </p:sp>
      <p:sp>
        <p:nvSpPr>
          <p:cNvPr id="31" name="Text Placeholder 13">
            <a:extLst>
              <a:ext uri="{FF2B5EF4-FFF2-40B4-BE49-F238E27FC236}">
                <a16:creationId xmlns:a16="http://schemas.microsoft.com/office/drawing/2014/main" id="{243DD6A5-A384-FAEB-D2DE-7366EF227612}"/>
              </a:ext>
            </a:extLst>
          </p:cNvPr>
          <p:cNvSpPr txBox="1">
            <a:spLocks/>
          </p:cNvSpPr>
          <p:nvPr/>
        </p:nvSpPr>
        <p:spPr>
          <a:xfrm>
            <a:off x="9117422" y="1803976"/>
            <a:ext cx="3074577" cy="685614"/>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b="1" dirty="0"/>
              <a:t>Identifizierung regionaler Stärken</a:t>
            </a:r>
          </a:p>
        </p:txBody>
      </p:sp>
      <p:sp>
        <p:nvSpPr>
          <p:cNvPr id="32" name="Text Placeholder 15">
            <a:extLst>
              <a:ext uri="{FF2B5EF4-FFF2-40B4-BE49-F238E27FC236}">
                <a16:creationId xmlns:a16="http://schemas.microsoft.com/office/drawing/2014/main" id="{221E61F3-53FD-C040-EFCE-49F104752DC3}"/>
              </a:ext>
            </a:extLst>
          </p:cNvPr>
          <p:cNvSpPr txBox="1">
            <a:spLocks/>
          </p:cNvSpPr>
          <p:nvPr/>
        </p:nvSpPr>
        <p:spPr>
          <a:xfrm>
            <a:off x="9052437" y="2354014"/>
            <a:ext cx="3024340" cy="1626051"/>
          </a:xfrm>
          <a:prstGeom prst="rect">
            <a:avLst/>
          </a:prstGeom>
        </p:spPr>
        <p:txBody>
          <a:bodyPr vert="horz" lIns="91440" tIns="45720" rIns="91440" bIns="45720" rtlCol="0">
            <a:normAutofit fontScale="70000" lnSpcReduction="2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pPr>
            <a:r>
              <a:rPr lang="en-IE" sz="1800" b="1" dirty="0"/>
              <a:t>Guter Standort </a:t>
            </a:r>
            <a:r>
              <a:rPr lang="en-IE" sz="1800" dirty="0"/>
              <a:t>(nicht anfällig für Erdbeben, Vulkane oder extreme Wetterbedingungen) </a:t>
            </a:r>
            <a:r>
              <a:rPr lang="en-IE" sz="1800" b="1" dirty="0"/>
              <a:t>Ausgezeichnete Kenntnisse über Krisen </a:t>
            </a:r>
            <a:r>
              <a:rPr lang="en-IE" sz="1800" dirty="0"/>
              <a:t>und Netzwerke </a:t>
            </a:r>
            <a:r>
              <a:rPr lang="en-IE" sz="1800" b="1" dirty="0"/>
              <a:t>vor Ort</a:t>
            </a:r>
            <a:r>
              <a:rPr lang="en-IE" sz="1800" dirty="0"/>
              <a:t>. Leichte Erreichbarkeit und Nähe zu Flughäfen und öffentlichen Verkehrsmitteln. Gute Beziehungen zu den Notfalldiensten. </a:t>
            </a:r>
          </a:p>
          <a:p>
            <a:pPr marL="0" indent="0">
              <a:lnSpc>
                <a:spcPct val="110000"/>
              </a:lnSpc>
              <a:spcBef>
                <a:spcPts val="0"/>
              </a:spcBef>
            </a:pPr>
            <a:endParaRPr lang="en-IE" sz="1800" dirty="0"/>
          </a:p>
        </p:txBody>
      </p:sp>
      <p:sp>
        <p:nvSpPr>
          <p:cNvPr id="33" name="Text Placeholder 8">
            <a:extLst>
              <a:ext uri="{FF2B5EF4-FFF2-40B4-BE49-F238E27FC236}">
                <a16:creationId xmlns:a16="http://schemas.microsoft.com/office/drawing/2014/main" id="{2CCC703D-57C4-9CFC-1DA0-AD929580F3F5}"/>
              </a:ext>
            </a:extLst>
          </p:cNvPr>
          <p:cNvSpPr txBox="1">
            <a:spLocks/>
          </p:cNvSpPr>
          <p:nvPr/>
        </p:nvSpPr>
        <p:spPr>
          <a:xfrm>
            <a:off x="-56045" y="4061507"/>
            <a:ext cx="3049353" cy="58222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4D4D4D"/>
                </a:solidFill>
              </a:rPr>
              <a:t>Schritt 5</a:t>
            </a:r>
          </a:p>
        </p:txBody>
      </p:sp>
      <p:sp>
        <p:nvSpPr>
          <p:cNvPr id="34" name="Text Placeholder 13">
            <a:extLst>
              <a:ext uri="{FF2B5EF4-FFF2-40B4-BE49-F238E27FC236}">
                <a16:creationId xmlns:a16="http://schemas.microsoft.com/office/drawing/2014/main" id="{3DE731A6-06B6-C5BC-0A2C-6C3995EF3A92}"/>
              </a:ext>
            </a:extLst>
          </p:cNvPr>
          <p:cNvSpPr txBox="1">
            <a:spLocks/>
          </p:cNvSpPr>
          <p:nvPr/>
        </p:nvSpPr>
        <p:spPr>
          <a:xfrm>
            <a:off x="-31033" y="4612562"/>
            <a:ext cx="3193333" cy="685614"/>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b="1" dirty="0">
                <a:solidFill>
                  <a:srgbClr val="4D4D4D"/>
                </a:solidFill>
              </a:rPr>
              <a:t>Identifizierung regionaler Schwachstellen</a:t>
            </a:r>
          </a:p>
        </p:txBody>
      </p:sp>
      <p:sp>
        <p:nvSpPr>
          <p:cNvPr id="35" name="Text Placeholder 15">
            <a:extLst>
              <a:ext uri="{FF2B5EF4-FFF2-40B4-BE49-F238E27FC236}">
                <a16:creationId xmlns:a16="http://schemas.microsoft.com/office/drawing/2014/main" id="{57367F45-8934-6242-250A-0CF5FEB12C8D}"/>
              </a:ext>
            </a:extLst>
          </p:cNvPr>
          <p:cNvSpPr txBox="1">
            <a:spLocks/>
          </p:cNvSpPr>
          <p:nvPr/>
        </p:nvSpPr>
        <p:spPr>
          <a:xfrm>
            <a:off x="-12280" y="5284736"/>
            <a:ext cx="3024340" cy="1573263"/>
          </a:xfrm>
          <a:prstGeom prst="rect">
            <a:avLst/>
          </a:prstGeom>
        </p:spPr>
        <p:txBody>
          <a:bodyPr vert="horz" lIns="91440" tIns="45720" rIns="91440" bIns="45720" rtlCol="0">
            <a:noAutofit/>
          </a:bodyPr>
          <a:lstStyle>
            <a:defPPr>
              <a:defRPr lang="de-DE"/>
            </a:defPPr>
            <a:lvl1pPr indent="0" algn="ctr">
              <a:lnSpc>
                <a:spcPct val="110000"/>
              </a:lnSpc>
              <a:spcBef>
                <a:spcPts val="0"/>
              </a:spcBef>
              <a:buFont typeface="Arial" panose="020B0604020202020204" pitchFamily="34" charset="0"/>
              <a:buNone/>
              <a:defRPr sz="1300" b="0"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E" dirty="0"/>
              <a:t>Kein Krisenmanagementteam oder -stab vorhanden. Keine Website </a:t>
            </a:r>
            <a:r>
              <a:rPr lang="en-IE" dirty="0" err="1"/>
              <a:t>oder</a:t>
            </a:r>
            <a:r>
              <a:rPr lang="en-IE" dirty="0"/>
              <a:t> </a:t>
            </a:r>
            <a:r>
              <a:rPr lang="en-IE" dirty="0" err="1"/>
              <a:t>Krisenzentrum</a:t>
            </a:r>
            <a:r>
              <a:rPr lang="en-IE" dirty="0"/>
              <a:t> für die Branche, Touristen oder die Öffentlichkeit. Keine Krisenmanagement-Schulung. Kein Verständnis für die </a:t>
            </a:r>
            <a:r>
              <a:rPr lang="en-IE" dirty="0" err="1"/>
              <a:t>Krisenauswirkungen</a:t>
            </a:r>
            <a:r>
              <a:rPr lang="en-IE" dirty="0"/>
              <a:t>.</a:t>
            </a:r>
          </a:p>
        </p:txBody>
      </p:sp>
      <p:sp>
        <p:nvSpPr>
          <p:cNvPr id="36" name="Text Placeholder 8">
            <a:extLst>
              <a:ext uri="{FF2B5EF4-FFF2-40B4-BE49-F238E27FC236}">
                <a16:creationId xmlns:a16="http://schemas.microsoft.com/office/drawing/2014/main" id="{D2BC2BB6-B4F6-E824-7409-4062C47258D7}"/>
              </a:ext>
            </a:extLst>
          </p:cNvPr>
          <p:cNvSpPr txBox="1">
            <a:spLocks/>
          </p:cNvSpPr>
          <p:nvPr/>
        </p:nvSpPr>
        <p:spPr>
          <a:xfrm>
            <a:off x="2925280" y="4030341"/>
            <a:ext cx="3049353" cy="58222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4D4D4D"/>
                </a:solidFill>
              </a:rPr>
              <a:t>Schritt 6</a:t>
            </a:r>
          </a:p>
        </p:txBody>
      </p:sp>
      <p:sp>
        <p:nvSpPr>
          <p:cNvPr id="37" name="Text Placeholder 13">
            <a:extLst>
              <a:ext uri="{FF2B5EF4-FFF2-40B4-BE49-F238E27FC236}">
                <a16:creationId xmlns:a16="http://schemas.microsoft.com/office/drawing/2014/main" id="{A89AB3CC-8A4E-37EF-51CD-A7D8C44EFF24}"/>
              </a:ext>
            </a:extLst>
          </p:cNvPr>
          <p:cNvSpPr txBox="1">
            <a:spLocks/>
          </p:cNvSpPr>
          <p:nvPr/>
        </p:nvSpPr>
        <p:spPr>
          <a:xfrm>
            <a:off x="2950293" y="4581396"/>
            <a:ext cx="3024340" cy="685614"/>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b="1" dirty="0">
                <a:solidFill>
                  <a:srgbClr val="4D4D4D"/>
                </a:solidFill>
              </a:rPr>
              <a:t>Regionale Chancen identifizieren</a:t>
            </a:r>
          </a:p>
        </p:txBody>
      </p:sp>
      <p:sp>
        <p:nvSpPr>
          <p:cNvPr id="38" name="Text Placeholder 15">
            <a:extLst>
              <a:ext uri="{FF2B5EF4-FFF2-40B4-BE49-F238E27FC236}">
                <a16:creationId xmlns:a16="http://schemas.microsoft.com/office/drawing/2014/main" id="{84E524BE-C273-FE0F-2087-596E07AFC9C1}"/>
              </a:ext>
            </a:extLst>
          </p:cNvPr>
          <p:cNvSpPr txBox="1">
            <a:spLocks/>
          </p:cNvSpPr>
          <p:nvPr/>
        </p:nvSpPr>
        <p:spPr>
          <a:xfrm>
            <a:off x="3047264" y="5081360"/>
            <a:ext cx="3024340" cy="1604429"/>
          </a:xfrm>
          <a:prstGeom prst="rect">
            <a:avLst/>
          </a:prstGeom>
        </p:spPr>
        <p:txBody>
          <a:bodyPr vert="horz" lIns="91440" tIns="45720" rIns="91440" bIns="45720" rtlCol="0">
            <a:noAutofit/>
          </a:bodyPr>
          <a:lstStyle>
            <a:defPPr>
              <a:defRPr lang="de-DE"/>
            </a:defPPr>
            <a:lvl1pPr indent="0" algn="ctr">
              <a:lnSpc>
                <a:spcPct val="110000"/>
              </a:lnSpc>
              <a:spcBef>
                <a:spcPts val="0"/>
              </a:spcBef>
              <a:buFont typeface="Arial" panose="020B0604020202020204" pitchFamily="34" charset="0"/>
              <a:buNone/>
              <a:defRPr sz="1300" b="0"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E" dirty="0"/>
              <a:t>Aufbau eines Krisenmanagementteams und -</a:t>
            </a:r>
            <a:r>
              <a:rPr lang="en-IE" dirty="0" err="1"/>
              <a:t>zentrums</a:t>
            </a:r>
            <a:r>
              <a:rPr lang="en-IE" dirty="0"/>
              <a:t>. Einführung einer Infrastruktur und von Diensten zur Krisenbewältigung und -prävention. Einrichtung einer speziellen Krisen-Website, Werbebroschüren für Gesundheit und Sicherheit und Verteilung von Notfallkontaktlisten. </a:t>
            </a:r>
          </a:p>
          <a:p>
            <a:endParaRPr lang="en-IE" dirty="0"/>
          </a:p>
        </p:txBody>
      </p:sp>
      <p:sp>
        <p:nvSpPr>
          <p:cNvPr id="39" name="Text Placeholder 8">
            <a:extLst>
              <a:ext uri="{FF2B5EF4-FFF2-40B4-BE49-F238E27FC236}">
                <a16:creationId xmlns:a16="http://schemas.microsoft.com/office/drawing/2014/main" id="{2AA10D95-BC92-ECB3-45DD-606FE4A1D339}"/>
              </a:ext>
            </a:extLst>
          </p:cNvPr>
          <p:cNvSpPr txBox="1">
            <a:spLocks/>
          </p:cNvSpPr>
          <p:nvPr/>
        </p:nvSpPr>
        <p:spPr>
          <a:xfrm>
            <a:off x="6007667" y="4031644"/>
            <a:ext cx="3049353" cy="58222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4D4D4D"/>
                </a:solidFill>
              </a:rPr>
              <a:t>Schritt 7</a:t>
            </a:r>
          </a:p>
        </p:txBody>
      </p:sp>
      <p:sp>
        <p:nvSpPr>
          <p:cNvPr id="40" name="Text Placeholder 13">
            <a:extLst>
              <a:ext uri="{FF2B5EF4-FFF2-40B4-BE49-F238E27FC236}">
                <a16:creationId xmlns:a16="http://schemas.microsoft.com/office/drawing/2014/main" id="{1EA20AAA-C938-3CE5-7613-3616EF176746}"/>
              </a:ext>
            </a:extLst>
          </p:cNvPr>
          <p:cNvSpPr txBox="1">
            <a:spLocks/>
          </p:cNvSpPr>
          <p:nvPr/>
        </p:nvSpPr>
        <p:spPr>
          <a:xfrm>
            <a:off x="6032680" y="4582699"/>
            <a:ext cx="3024340" cy="685614"/>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b="1" dirty="0">
                <a:solidFill>
                  <a:srgbClr val="4D4D4D"/>
                </a:solidFill>
              </a:rPr>
              <a:t>Identifizierung regionaler Bedrohungen</a:t>
            </a:r>
          </a:p>
        </p:txBody>
      </p:sp>
      <p:sp>
        <p:nvSpPr>
          <p:cNvPr id="41" name="Text Placeholder 15">
            <a:extLst>
              <a:ext uri="{FF2B5EF4-FFF2-40B4-BE49-F238E27FC236}">
                <a16:creationId xmlns:a16="http://schemas.microsoft.com/office/drawing/2014/main" id="{0E19756F-282D-3A70-28E0-FA17FF3E2AC8}"/>
              </a:ext>
            </a:extLst>
          </p:cNvPr>
          <p:cNvSpPr txBox="1">
            <a:spLocks/>
          </p:cNvSpPr>
          <p:nvPr/>
        </p:nvSpPr>
        <p:spPr>
          <a:xfrm>
            <a:off x="6015645" y="5059925"/>
            <a:ext cx="3209709" cy="1603125"/>
          </a:xfrm>
          <a:prstGeom prst="rect">
            <a:avLst/>
          </a:prstGeom>
        </p:spPr>
        <p:txBody>
          <a:bodyPr vert="horz" lIns="91440" tIns="45720" rIns="91440" bIns="45720" rtlCol="0">
            <a:noAutofit/>
          </a:bodyPr>
          <a:lstStyle>
            <a:defPPr>
              <a:defRPr lang="de-DE"/>
            </a:defPPr>
            <a:lvl1pPr indent="0" algn="ctr">
              <a:lnSpc>
                <a:spcPct val="110000"/>
              </a:lnSpc>
              <a:spcBef>
                <a:spcPts val="0"/>
              </a:spcBef>
              <a:buFont typeface="Arial" panose="020B0604020202020204" pitchFamily="34" charset="0"/>
              <a:buNone/>
              <a:defRPr sz="1300" b="0"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E" dirty="0"/>
              <a:t>Unvorhersehbare Wetter-, </a:t>
            </a:r>
            <a:r>
              <a:rPr lang="en-IE" dirty="0" err="1"/>
              <a:t>Überschwem</a:t>
            </a:r>
            <a:r>
              <a:rPr lang="en-IE" dirty="0"/>
              <a:t>-mungs- und Bodenbewegungsbedingungen. Unvorhersehbare Verletzungen oder Todesfälle. </a:t>
            </a:r>
            <a:r>
              <a:rPr lang="en-IE" dirty="0" err="1"/>
              <a:t>Mögliche</a:t>
            </a:r>
            <a:r>
              <a:rPr lang="en-IE" dirty="0"/>
              <a:t> Rezession oder hohe Inflationskosten. </a:t>
            </a:r>
            <a:r>
              <a:rPr lang="en-IE" dirty="0" err="1"/>
              <a:t>Wahrscheinliche</a:t>
            </a:r>
            <a:r>
              <a:rPr lang="en-IE" dirty="0"/>
              <a:t> </a:t>
            </a:r>
            <a:r>
              <a:rPr lang="en-IE" dirty="0" err="1"/>
              <a:t>Kürzung</a:t>
            </a:r>
            <a:r>
              <a:rPr lang="en-IE" dirty="0"/>
              <a:t> oder Umleitung von Mitteln zur Unterstützung der Entwicklung der </a:t>
            </a:r>
            <a:r>
              <a:rPr lang="en-IE" dirty="0" err="1"/>
              <a:t>regionalen</a:t>
            </a:r>
            <a:r>
              <a:rPr lang="en-IE" dirty="0"/>
              <a:t> </a:t>
            </a:r>
            <a:r>
              <a:rPr lang="en-IE" dirty="0" err="1"/>
              <a:t>Kriseninfrastruktur</a:t>
            </a:r>
            <a:r>
              <a:rPr lang="en-IE" dirty="0"/>
              <a:t>.</a:t>
            </a:r>
          </a:p>
          <a:p>
            <a:endParaRPr lang="en-IE" dirty="0"/>
          </a:p>
        </p:txBody>
      </p:sp>
      <p:sp>
        <p:nvSpPr>
          <p:cNvPr id="42" name="Text Placeholder 8">
            <a:extLst>
              <a:ext uri="{FF2B5EF4-FFF2-40B4-BE49-F238E27FC236}">
                <a16:creationId xmlns:a16="http://schemas.microsoft.com/office/drawing/2014/main" id="{EF26CA54-0C85-822A-375C-38732E6F1AAC}"/>
              </a:ext>
            </a:extLst>
          </p:cNvPr>
          <p:cNvSpPr txBox="1">
            <a:spLocks/>
          </p:cNvSpPr>
          <p:nvPr/>
        </p:nvSpPr>
        <p:spPr>
          <a:xfrm>
            <a:off x="9117423" y="4031644"/>
            <a:ext cx="3049353" cy="58222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4D4D4D"/>
                </a:solidFill>
              </a:rPr>
              <a:t>Schritt 8</a:t>
            </a:r>
          </a:p>
        </p:txBody>
      </p:sp>
      <p:sp>
        <p:nvSpPr>
          <p:cNvPr id="43" name="Text Placeholder 13">
            <a:extLst>
              <a:ext uri="{FF2B5EF4-FFF2-40B4-BE49-F238E27FC236}">
                <a16:creationId xmlns:a16="http://schemas.microsoft.com/office/drawing/2014/main" id="{20DAE6A4-8ACB-666C-2E35-1916BDB9EC2B}"/>
              </a:ext>
            </a:extLst>
          </p:cNvPr>
          <p:cNvSpPr txBox="1">
            <a:spLocks/>
          </p:cNvSpPr>
          <p:nvPr/>
        </p:nvSpPr>
        <p:spPr>
          <a:xfrm>
            <a:off x="9142436" y="4582699"/>
            <a:ext cx="3024340" cy="685614"/>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600" b="1" dirty="0">
                <a:solidFill>
                  <a:srgbClr val="4D4D4D"/>
                </a:solidFill>
              </a:rPr>
              <a:t>Vorbereitung </a:t>
            </a:r>
            <a:r>
              <a:rPr lang="en-IE" sz="1600" b="1" dirty="0" err="1">
                <a:solidFill>
                  <a:srgbClr val="4D4D4D"/>
                </a:solidFill>
              </a:rPr>
              <a:t>einer</a:t>
            </a:r>
            <a:r>
              <a:rPr lang="en-IE" sz="1600" b="1" dirty="0">
                <a:solidFill>
                  <a:srgbClr val="4D4D4D"/>
                </a:solidFill>
              </a:rPr>
              <a:t> </a:t>
            </a:r>
            <a:r>
              <a:rPr lang="en-IE" sz="1600" b="1" dirty="0" err="1">
                <a:solidFill>
                  <a:srgbClr val="4D4D4D"/>
                </a:solidFill>
              </a:rPr>
              <a:t>Krisenmanagementstrategie</a:t>
            </a:r>
            <a:endParaRPr lang="en-IE" sz="1600" b="1" dirty="0">
              <a:solidFill>
                <a:srgbClr val="4D4D4D"/>
              </a:solidFill>
            </a:endParaRPr>
          </a:p>
        </p:txBody>
      </p:sp>
      <p:sp>
        <p:nvSpPr>
          <p:cNvPr id="44" name="Text Placeholder 15">
            <a:extLst>
              <a:ext uri="{FF2B5EF4-FFF2-40B4-BE49-F238E27FC236}">
                <a16:creationId xmlns:a16="http://schemas.microsoft.com/office/drawing/2014/main" id="{7162ED5B-06DA-906F-6242-C5B752539F31}"/>
              </a:ext>
            </a:extLst>
          </p:cNvPr>
          <p:cNvSpPr txBox="1">
            <a:spLocks/>
          </p:cNvSpPr>
          <p:nvPr/>
        </p:nvSpPr>
        <p:spPr>
          <a:xfrm>
            <a:off x="9052437" y="5059925"/>
            <a:ext cx="3232724" cy="1483196"/>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pPr>
            <a:r>
              <a:rPr lang="en-IE" sz="1300" dirty="0">
                <a:solidFill>
                  <a:srgbClr val="4D4D4D"/>
                </a:solidFill>
              </a:rPr>
              <a:t>Entwicklung einer Strategie für das Krisenmanagement, </a:t>
            </a:r>
            <a:r>
              <a:rPr lang="en-IE" sz="1300" dirty="0" err="1">
                <a:solidFill>
                  <a:srgbClr val="4D4D4D"/>
                </a:solidFill>
              </a:rPr>
              <a:t>einschließlich</a:t>
            </a:r>
            <a:r>
              <a:rPr lang="en-IE" sz="1300" dirty="0">
                <a:solidFill>
                  <a:srgbClr val="4D4D4D"/>
                </a:solidFill>
              </a:rPr>
              <a:t> der erforderlichen Risikomaßnahmen und SWOT-Analysen, die </a:t>
            </a:r>
            <a:r>
              <a:rPr lang="en-IE" sz="1300" dirty="0" err="1">
                <a:solidFill>
                  <a:srgbClr val="4D4D4D"/>
                </a:solidFill>
              </a:rPr>
              <a:t>im</a:t>
            </a:r>
            <a:r>
              <a:rPr lang="en-IE" sz="1300" dirty="0">
                <a:solidFill>
                  <a:srgbClr val="4D4D4D"/>
                </a:solidFill>
              </a:rPr>
              <a:t> </a:t>
            </a:r>
            <a:r>
              <a:rPr lang="en-IE" sz="1300" dirty="0" err="1">
                <a:solidFill>
                  <a:srgbClr val="4D4D4D"/>
                </a:solidFill>
              </a:rPr>
              <a:t>Krisenfall</a:t>
            </a:r>
            <a:r>
              <a:rPr lang="en-IE" sz="1300" dirty="0">
                <a:solidFill>
                  <a:srgbClr val="4D4D4D"/>
                </a:solidFill>
              </a:rPr>
              <a:t> durchgeführt werden müssen. Dazu gehören die Entwicklung eines Krisenmanagementplans, die Planung von Szenarien, Schulungen und Krisenverfahren.  </a:t>
            </a:r>
          </a:p>
        </p:txBody>
      </p:sp>
    </p:spTree>
    <p:extLst>
      <p:ext uri="{BB962C8B-B14F-4D97-AF65-F5344CB8AC3E}">
        <p14:creationId xmlns:p14="http://schemas.microsoft.com/office/powerpoint/2010/main" val="1629295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 Risikoanalyse </a:t>
            </a:r>
          </a:p>
          <a:p>
            <a:r>
              <a:rPr lang="en-IE" sz="1600" b="0" kern="1200" dirty="0">
                <a:solidFill>
                  <a:schemeClr val="bg1"/>
                </a:solidFill>
                <a:latin typeface="+mn-lt"/>
                <a:ea typeface="+mn-ea"/>
                <a:cs typeface="+mn-cs"/>
              </a:rPr>
              <a:t>Bewertung der wahrscheinlichsten Krise, mit der eine Region konfrontiert wird, und der vorrangigen Maßnahmen </a:t>
            </a:r>
            <a:r>
              <a:rPr lang="en-IE" sz="1600" dirty="0" err="1">
                <a:solidFill>
                  <a:schemeClr val="bg1"/>
                </a:solidFill>
              </a:rPr>
              <a:t>zur</a:t>
            </a:r>
            <a:r>
              <a:rPr lang="en-IE" sz="1600" dirty="0">
                <a:solidFill>
                  <a:schemeClr val="bg1"/>
                </a:solidFill>
              </a:rPr>
              <a:t> </a:t>
            </a:r>
            <a:r>
              <a:rPr lang="en-IE" sz="1600" b="0" kern="1200" dirty="0" err="1">
                <a:solidFill>
                  <a:schemeClr val="bg1"/>
                </a:solidFill>
                <a:latin typeface="+mn-lt"/>
                <a:ea typeface="+mn-ea"/>
                <a:cs typeface="+mn-cs"/>
              </a:rPr>
              <a:t>Risikominderung</a:t>
            </a:r>
            <a:endParaRPr lang="en-IE" sz="1600"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kern="1200" dirty="0">
                <a:solidFill>
                  <a:schemeClr val="bg1"/>
                </a:solidFill>
                <a:latin typeface="+mn-lt"/>
                <a:ea typeface="+mn-ea"/>
                <a:cs typeface="+mn-cs"/>
              </a:rPr>
              <a:t>SWOT-Analyse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kern="1200" dirty="0">
                <a:solidFill>
                  <a:schemeClr val="bg1"/>
                </a:solidFill>
                <a:latin typeface="+mn-lt"/>
                <a:ea typeface="+mn-ea"/>
                <a:cs typeface="+mn-cs"/>
              </a:rPr>
              <a:t>Analyse von </a:t>
            </a:r>
            <a:r>
              <a:rPr lang="en-IE" sz="1600" b="0" kern="1200" dirty="0">
                <a:solidFill>
                  <a:schemeClr val="bg1"/>
                </a:solidFill>
                <a:latin typeface="+mn-lt"/>
                <a:ea typeface="+mn-ea"/>
                <a:cs typeface="+mn-cs"/>
              </a:rPr>
              <a:t>Stärken, Chancen und Risiken zur Überprüfung und Stärkung </a:t>
            </a:r>
            <a:r>
              <a:rPr lang="en-IE" sz="1600" b="0" kern="1200" dirty="0" err="1">
                <a:solidFill>
                  <a:schemeClr val="bg1"/>
                </a:solidFill>
                <a:latin typeface="+mn-lt"/>
                <a:ea typeface="+mn-ea"/>
                <a:cs typeface="+mn-cs"/>
              </a:rPr>
              <a:t>einer</a:t>
            </a:r>
            <a:r>
              <a:rPr lang="en-IE" sz="1600" b="0" kern="1200" dirty="0">
                <a:solidFill>
                  <a:schemeClr val="bg1"/>
                </a:solidFill>
                <a:latin typeface="+mn-lt"/>
                <a:ea typeface="+mn-ea"/>
                <a:cs typeface="+mn-cs"/>
              </a:rPr>
              <a:t> </a:t>
            </a:r>
            <a:r>
              <a:rPr lang="en-IE" sz="1600" b="0" kern="1200" dirty="0" err="1">
                <a:solidFill>
                  <a:schemeClr val="bg1"/>
                </a:solidFill>
                <a:latin typeface="+mn-lt"/>
                <a:ea typeface="+mn-ea"/>
                <a:cs typeface="+mn-cs"/>
              </a:rPr>
              <a:t>Tourismusregion</a:t>
            </a:r>
            <a:endParaRPr lang="en-IE" sz="1600" b="0" kern="1200" dirty="0">
              <a:solidFill>
                <a:schemeClr val="bg1"/>
              </a:solidFill>
              <a:latin typeface="+mn-lt"/>
              <a:ea typeface="+mn-ea"/>
              <a:cs typeface="+mn-cs"/>
            </a:endParaRPr>
          </a:p>
          <a:p>
            <a:endParaRPr lang="en-IE" sz="1600"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Regionales Krisenaudit</a:t>
            </a:r>
          </a:p>
          <a:p>
            <a:r>
              <a:rPr lang="en-IE" sz="1600" dirty="0">
                <a:solidFill>
                  <a:schemeClr val="bg1"/>
                </a:solidFill>
              </a:rPr>
              <a:t>Prüfung der </a:t>
            </a:r>
            <a:r>
              <a:rPr lang="en-IE" sz="1600" dirty="0" err="1">
                <a:solidFill>
                  <a:schemeClr val="bg1"/>
                </a:solidFill>
              </a:rPr>
              <a:t>regionalen</a:t>
            </a:r>
            <a:r>
              <a:rPr lang="en-IE" sz="1600" dirty="0">
                <a:solidFill>
                  <a:schemeClr val="bg1"/>
                </a:solidFill>
              </a:rPr>
              <a:t> Lücken und des Bedarfs zur Umsetzung der Risiko- und SWOT-</a:t>
            </a:r>
            <a:r>
              <a:rPr lang="en-IE" sz="1600" dirty="0" err="1">
                <a:solidFill>
                  <a:schemeClr val="bg1"/>
                </a:solidFill>
              </a:rPr>
              <a:t>Prioritäten</a:t>
            </a:r>
            <a:r>
              <a:rPr lang="en-IE" sz="1600" dirty="0">
                <a:solidFill>
                  <a:schemeClr val="bg1"/>
                </a:solidFill>
              </a:rPr>
              <a:t> und </a:t>
            </a:r>
            <a:r>
              <a:rPr lang="en-IE" sz="1600" dirty="0" err="1">
                <a:solidFill>
                  <a:schemeClr val="bg1"/>
                </a:solidFill>
              </a:rPr>
              <a:t>Maßnahmen</a:t>
            </a:r>
            <a:endParaRPr lang="en-IE" sz="1600" dirty="0">
              <a:solidFill>
                <a:schemeClr val="bg1"/>
              </a:solidFill>
            </a:endParaRP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415772"/>
          </a:xfrm>
          <a:prstGeom prst="rect">
            <a:avLst/>
          </a:prstGeom>
          <a:noFill/>
        </p:spPr>
        <p:txBody>
          <a:bodyPr wrap="square" rtlCol="0">
            <a:spAutoFit/>
          </a:bodyPr>
          <a:lstStyle/>
          <a:p>
            <a:r>
              <a:rPr lang="en-IE" b="1" kern="1200" dirty="0">
                <a:solidFill>
                  <a:schemeClr val="bg1"/>
                </a:solidFill>
                <a:latin typeface="+mn-lt"/>
                <a:ea typeface="+mn-ea"/>
                <a:cs typeface="+mn-cs"/>
              </a:rPr>
              <a:t>Regionales </a:t>
            </a:r>
            <a:r>
              <a:rPr lang="en-IE" b="1" kern="1200" dirty="0" err="1">
                <a:solidFill>
                  <a:schemeClr val="bg1"/>
                </a:solidFill>
                <a:latin typeface="+mn-lt"/>
                <a:ea typeface="+mn-ea"/>
                <a:cs typeface="+mn-cs"/>
              </a:rPr>
              <a:t>Tourismus-Krisenmanagementteam</a:t>
            </a:r>
            <a:r>
              <a:rPr lang="en-IE" b="1" kern="1200" dirty="0">
                <a:solidFill>
                  <a:schemeClr val="bg1"/>
                </a:solidFill>
                <a:latin typeface="+mn-lt"/>
                <a:ea typeface="+mn-ea"/>
                <a:cs typeface="+mn-cs"/>
              </a:rPr>
              <a:t> </a:t>
            </a:r>
            <a:r>
              <a:rPr lang="en-IE" sz="1600" dirty="0" err="1">
                <a:solidFill>
                  <a:schemeClr val="bg1"/>
                </a:solidFill>
              </a:rPr>
              <a:t>Schaffung</a:t>
            </a:r>
            <a:r>
              <a:rPr lang="en-IE" sz="1600" dirty="0">
                <a:solidFill>
                  <a:schemeClr val="bg1"/>
                </a:solidFill>
              </a:rPr>
              <a:t> einer gemeinsamen, koordinierten </a:t>
            </a:r>
            <a:r>
              <a:rPr lang="en-IE" sz="1600" kern="1200" dirty="0">
                <a:solidFill>
                  <a:schemeClr val="bg1"/>
                </a:solidFill>
                <a:latin typeface="+mn-lt"/>
                <a:ea typeface="+mn-ea"/>
                <a:cs typeface="+mn-cs"/>
              </a:rPr>
              <a:t>Reaktion auf eine Krise</a:t>
            </a:r>
            <a:endParaRPr lang="en-IE" sz="1600"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57689" y="2573664"/>
            <a:ext cx="3641774" cy="1600438"/>
          </a:xfrm>
          <a:prstGeom prst="rect">
            <a:avLst/>
          </a:prstGeom>
          <a:noFill/>
        </p:spPr>
        <p:txBody>
          <a:bodyPr wrap="square" rtlCol="0">
            <a:spAutoFit/>
          </a:bodyPr>
          <a:lstStyle/>
          <a:p>
            <a:r>
              <a:rPr lang="en-IE" b="1" dirty="0" err="1">
                <a:solidFill>
                  <a:schemeClr val="bg1"/>
                </a:solidFill>
              </a:rPr>
              <a:t>Krisenmanagementstrategie</a:t>
            </a:r>
            <a:r>
              <a:rPr lang="en-IE" b="1" dirty="0">
                <a:solidFill>
                  <a:schemeClr val="bg1"/>
                </a:solidFill>
              </a:rPr>
              <a:t> (KMS)</a:t>
            </a:r>
          </a:p>
          <a:p>
            <a:r>
              <a:rPr lang="en-IE" sz="1600" dirty="0" err="1">
                <a:solidFill>
                  <a:schemeClr val="bg1"/>
                </a:solidFill>
              </a:rPr>
              <a:t>Entwicklung</a:t>
            </a:r>
            <a:r>
              <a:rPr lang="en-IE" sz="1600" dirty="0">
                <a:solidFill>
                  <a:schemeClr val="bg1"/>
                </a:solidFill>
              </a:rPr>
              <a:t> </a:t>
            </a:r>
            <a:r>
              <a:rPr lang="en-IE" sz="1600" dirty="0" err="1">
                <a:solidFill>
                  <a:schemeClr val="bg1"/>
                </a:solidFill>
              </a:rPr>
              <a:t>einer</a:t>
            </a:r>
            <a:r>
              <a:rPr lang="en-IE" sz="1600" dirty="0">
                <a:solidFill>
                  <a:schemeClr val="bg1"/>
                </a:solidFill>
              </a:rPr>
              <a:t> </a:t>
            </a:r>
            <a:r>
              <a:rPr lang="en-IE" sz="1600" dirty="0" err="1">
                <a:solidFill>
                  <a:schemeClr val="bg1"/>
                </a:solidFill>
              </a:rPr>
              <a:t>Krisenmanagement-strategie</a:t>
            </a:r>
            <a:r>
              <a:rPr lang="en-IE" sz="1600" dirty="0">
                <a:solidFill>
                  <a:schemeClr val="bg1"/>
                </a:solidFill>
              </a:rPr>
              <a:t>, damit eine Tourismusregion einen langfristigen Plan zur </a:t>
            </a:r>
            <a:r>
              <a:rPr lang="en-IE" sz="1600" dirty="0" err="1">
                <a:solidFill>
                  <a:schemeClr val="bg1"/>
                </a:solidFill>
              </a:rPr>
              <a:t>Abschwächung</a:t>
            </a:r>
            <a:r>
              <a:rPr lang="en-IE" sz="1600" dirty="0">
                <a:solidFill>
                  <a:schemeClr val="bg1"/>
                </a:solidFill>
              </a:rPr>
              <a:t> der </a:t>
            </a:r>
            <a:r>
              <a:rPr lang="en-IE" sz="1600" dirty="0" err="1">
                <a:solidFill>
                  <a:schemeClr val="bg1"/>
                </a:solidFill>
              </a:rPr>
              <a:t>Krisenauswirkungen</a:t>
            </a:r>
            <a:r>
              <a:rPr lang="en-IE" sz="1600" dirty="0">
                <a:solidFill>
                  <a:schemeClr val="bg1"/>
                </a:solidFill>
              </a:rPr>
              <a:t> </a:t>
            </a:r>
            <a:r>
              <a:rPr lang="en-IE" sz="1600" dirty="0" err="1">
                <a:solidFill>
                  <a:schemeClr val="bg1"/>
                </a:solidFill>
              </a:rPr>
              <a:t>verfolgen</a:t>
            </a:r>
            <a:r>
              <a:rPr lang="en-IE" sz="1600" dirty="0">
                <a:solidFill>
                  <a:schemeClr val="bg1"/>
                </a:solidFill>
              </a:rPr>
              <a:t> kann</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877437"/>
          </a:xfrm>
          <a:prstGeom prst="rect">
            <a:avLst/>
          </a:prstGeom>
          <a:noFill/>
        </p:spPr>
        <p:txBody>
          <a:bodyPr wrap="square" rtlCol="0">
            <a:spAutoFit/>
          </a:bodyPr>
          <a:lstStyle/>
          <a:p>
            <a:r>
              <a:rPr lang="en-IE" b="1" kern="1200" dirty="0" err="1">
                <a:solidFill>
                  <a:schemeClr val="bg1"/>
                </a:solidFill>
                <a:latin typeface="+mn-lt"/>
                <a:ea typeface="+mn-ea"/>
                <a:cs typeface="+mn-cs"/>
              </a:rPr>
              <a:t>Krisenmanagementplan</a:t>
            </a:r>
            <a:r>
              <a:rPr lang="en-IE" b="1" kern="1200" dirty="0">
                <a:solidFill>
                  <a:schemeClr val="bg1"/>
                </a:solidFill>
                <a:latin typeface="+mn-lt"/>
                <a:ea typeface="+mn-ea"/>
                <a:cs typeface="+mn-cs"/>
              </a:rPr>
              <a:t> (KMP)</a:t>
            </a:r>
          </a:p>
          <a:p>
            <a:r>
              <a:rPr lang="en-IE" sz="1600" dirty="0">
                <a:solidFill>
                  <a:schemeClr val="bg1"/>
                </a:solidFill>
              </a:rPr>
              <a:t>Entwicklung </a:t>
            </a:r>
            <a:r>
              <a:rPr lang="en-IE" sz="1600" dirty="0" err="1">
                <a:solidFill>
                  <a:schemeClr val="bg1"/>
                </a:solidFill>
              </a:rPr>
              <a:t>eines</a:t>
            </a:r>
            <a:r>
              <a:rPr lang="en-IE" sz="1600" dirty="0">
                <a:solidFill>
                  <a:schemeClr val="bg1"/>
                </a:solidFill>
              </a:rPr>
              <a:t> KMP, damit eine Tourismusregion einen kurzfristigen Plan für die Reaktion auf und die Erholung von einer Krise verfolgen kann</a:t>
            </a:r>
          </a:p>
          <a:p>
            <a:endParaRPr lang="en-IE" sz="1600"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b="1" dirty="0">
                <a:solidFill>
                  <a:schemeClr val="bg1"/>
                </a:solidFill>
              </a:rPr>
              <a:t>Aktivieren einer Reaktion auf eine regionale Krise</a:t>
            </a:r>
          </a:p>
          <a:p>
            <a:r>
              <a:rPr lang="en-IE" sz="1600" dirty="0">
                <a:solidFill>
                  <a:schemeClr val="bg1"/>
                </a:solidFill>
              </a:rPr>
              <a:t>Maßnahmen zur Aktivierung der Krisenreaktion, Protokolle, Kommunikationssysteme und Informationsaustausch mit internen Akteuren der Branche, um eine abgestimmte Reaktion </a:t>
            </a:r>
            <a:r>
              <a:rPr lang="en-IE" sz="1600" dirty="0" err="1">
                <a:solidFill>
                  <a:schemeClr val="bg1"/>
                </a:solidFill>
              </a:rPr>
              <a:t>zu</a:t>
            </a:r>
            <a:r>
              <a:rPr lang="en-IE" sz="1600" dirty="0">
                <a:solidFill>
                  <a:schemeClr val="bg1"/>
                </a:solidFill>
              </a:rPr>
              <a:t> </a:t>
            </a:r>
            <a:r>
              <a:rPr lang="en-IE" sz="1600" dirty="0" err="1">
                <a:solidFill>
                  <a:schemeClr val="bg1"/>
                </a:solidFill>
              </a:rPr>
              <a:t>gewährleisten</a:t>
            </a:r>
            <a:endParaRPr lang="en-IE" sz="1600" dirty="0">
              <a:solidFill>
                <a:schemeClr val="bg1"/>
              </a:solidFill>
            </a:endParaRP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7" y="4296538"/>
            <a:ext cx="3379205" cy="2369880"/>
          </a:xfrm>
          <a:prstGeom prst="rect">
            <a:avLst/>
          </a:prstGeom>
          <a:noFill/>
        </p:spPr>
        <p:txBody>
          <a:bodyPr wrap="square" rtlCol="0">
            <a:spAutoFit/>
          </a:bodyPr>
          <a:lstStyle/>
          <a:p>
            <a:r>
              <a:rPr lang="en-IE" b="1" dirty="0">
                <a:solidFill>
                  <a:schemeClr val="bg1"/>
                </a:solidFill>
              </a:rPr>
              <a:t>Externe Kommunikation mit PR, Medien und Tourismusmarketing </a:t>
            </a:r>
            <a:r>
              <a:rPr lang="en-IE" sz="1600" dirty="0">
                <a:solidFill>
                  <a:schemeClr val="bg1"/>
                </a:solidFill>
              </a:rPr>
              <a:t>Regionale Reaktionen und Kommunikationsansätze mit verschiedenen </a:t>
            </a:r>
            <a:r>
              <a:rPr lang="en-IE" sz="1600" dirty="0" err="1">
                <a:solidFill>
                  <a:schemeClr val="bg1"/>
                </a:solidFill>
              </a:rPr>
              <a:t>externen</a:t>
            </a:r>
            <a:r>
              <a:rPr lang="en-IE" sz="1600" dirty="0">
                <a:solidFill>
                  <a:schemeClr val="bg1"/>
                </a:solidFill>
              </a:rPr>
              <a:t> </a:t>
            </a:r>
            <a:r>
              <a:rPr lang="en-IE" sz="1600" dirty="0" err="1">
                <a:solidFill>
                  <a:schemeClr val="bg1"/>
                </a:solidFill>
              </a:rPr>
              <a:t>Interessengruppen</a:t>
            </a:r>
            <a:r>
              <a:rPr lang="en-IE" sz="1600" dirty="0">
                <a:solidFill>
                  <a:schemeClr val="bg1"/>
                </a:solidFill>
              </a:rPr>
              <a:t> und </a:t>
            </a:r>
            <a:r>
              <a:rPr lang="en-IE" sz="1600" dirty="0" err="1">
                <a:solidFill>
                  <a:schemeClr val="bg1"/>
                </a:solidFill>
              </a:rPr>
              <a:t>wie</a:t>
            </a:r>
            <a:r>
              <a:rPr lang="en-IE" sz="1600" dirty="0">
                <a:solidFill>
                  <a:schemeClr val="bg1"/>
                </a:solidFill>
              </a:rPr>
              <a:t> unterschiedlich sie in Bezug auf Botschaften, Herangehensweise und Zeitplanung behandelt werden.</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05261" y="4232052"/>
            <a:ext cx="3302094" cy="2369880"/>
          </a:xfrm>
          <a:prstGeom prst="rect">
            <a:avLst/>
          </a:prstGeom>
          <a:noFill/>
        </p:spPr>
        <p:txBody>
          <a:bodyPr wrap="square" rtlCol="0">
            <a:spAutoFit/>
          </a:bodyPr>
          <a:lstStyle/>
          <a:p>
            <a:r>
              <a:rPr lang="en-IE" b="1" dirty="0">
                <a:solidFill>
                  <a:schemeClr val="bg1"/>
                </a:solidFill>
              </a:rPr>
              <a:t>Wiederaufbau, Erholung und </a:t>
            </a:r>
            <a:r>
              <a:rPr lang="en-IE" b="1" dirty="0" err="1">
                <a:solidFill>
                  <a:schemeClr val="bg1"/>
                </a:solidFill>
              </a:rPr>
              <a:t>Resilienz</a:t>
            </a:r>
            <a:r>
              <a:rPr lang="en-IE" b="1" dirty="0">
                <a:solidFill>
                  <a:schemeClr val="bg1"/>
                </a:solidFill>
              </a:rPr>
              <a:t> </a:t>
            </a:r>
            <a:r>
              <a:rPr lang="en-IE" sz="1600" dirty="0">
                <a:solidFill>
                  <a:schemeClr val="bg1"/>
                </a:solidFill>
              </a:rPr>
              <a:t>Wiederaufbau von Tourismusregionen zu einer "neuen Normalität" unter Verwendung von Geschäftskontinuitäts- und </a:t>
            </a:r>
            <a:r>
              <a:rPr lang="en-IE" sz="1600" dirty="0" err="1">
                <a:solidFill>
                  <a:schemeClr val="bg1"/>
                </a:solidFill>
              </a:rPr>
              <a:t>Resilienzkonzepten</a:t>
            </a:r>
            <a:r>
              <a:rPr lang="en-IE" sz="1600" dirty="0">
                <a:solidFill>
                  <a:schemeClr val="bg1"/>
                </a:solidFill>
              </a:rPr>
              <a:t>, Entdeckung der Notwendigkeit, dem Wandel Vorrang zu geben, und Anpassung an die "neue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err="1">
                <a:solidFill>
                  <a:srgbClr val="086D6E"/>
                </a:solidFill>
              </a:rPr>
              <a:t>Regionale</a:t>
            </a:r>
            <a:r>
              <a:rPr lang="en-IE" sz="2400" b="1" dirty="0">
                <a:solidFill>
                  <a:srgbClr val="086D6E"/>
                </a:solidFill>
              </a:rPr>
              <a:t> </a:t>
            </a:r>
            <a:r>
              <a:rPr lang="en-IE" sz="2400" b="1" dirty="0" err="1">
                <a:solidFill>
                  <a:srgbClr val="086D6E"/>
                </a:solidFill>
              </a:rPr>
              <a:t>Tourismus</a:t>
            </a:r>
            <a:r>
              <a:rPr lang="en-IE" sz="2400" b="1" dirty="0">
                <a:solidFill>
                  <a:srgbClr val="086D6E"/>
                </a:solidFill>
              </a:rPr>
              <a:t> Roadmap zur Bewältigung einer Krise</a:t>
            </a:r>
          </a:p>
          <a:p>
            <a:pPr algn="ctr"/>
            <a:r>
              <a:rPr lang="en-IE" sz="2000" i="1" dirty="0">
                <a:solidFill>
                  <a:srgbClr val="086D6E"/>
                </a:solidFill>
              </a:rPr>
              <a:t>(Vorbereiten, Vorbeugen, Abmildern, Planen, Reagieren, Erholen und Wiederherstellen)</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317692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1F219D3-7B07-5AA6-28D5-277DCABE2792}"/>
              </a:ext>
            </a:extLst>
          </p:cNvPr>
          <p:cNvSpPr>
            <a:spLocks noGrp="1"/>
          </p:cNvSpPr>
          <p:nvPr>
            <p:ph type="body" sz="quarter" idx="18"/>
          </p:nvPr>
        </p:nvSpPr>
        <p:spPr>
          <a:xfrm>
            <a:off x="1047751" y="1257299"/>
            <a:ext cx="6048374" cy="5600701"/>
          </a:xfrm>
        </p:spPr>
        <p:txBody>
          <a:bodyPr>
            <a:normAutofit fontScale="77500" lnSpcReduction="20000"/>
          </a:bodyPr>
          <a:lstStyle/>
          <a:p>
            <a:pPr marL="0" indent="0">
              <a:lnSpc>
                <a:spcPct val="120000"/>
              </a:lnSpc>
              <a:spcBef>
                <a:spcPts val="0"/>
              </a:spcBef>
            </a:pPr>
            <a:r>
              <a:rPr lang="en-IE" dirty="0">
                <a:solidFill>
                  <a:schemeClr val="bg1"/>
                </a:solidFill>
              </a:rPr>
              <a:t>Hier definiert die Region genau, um welche Art von Umwelt es sich </a:t>
            </a:r>
            <a:r>
              <a:rPr lang="en-IE" dirty="0" err="1">
                <a:solidFill>
                  <a:schemeClr val="bg1"/>
                </a:solidFill>
              </a:rPr>
              <a:t>handelt</a:t>
            </a:r>
            <a:r>
              <a:rPr lang="en-IE" dirty="0">
                <a:solidFill>
                  <a:schemeClr val="bg1"/>
                </a:solidFill>
              </a:rPr>
              <a:t> (</a:t>
            </a:r>
            <a:r>
              <a:rPr lang="en-IE" dirty="0" err="1"/>
              <a:t>wassernah</a:t>
            </a:r>
            <a:r>
              <a:rPr lang="en-IE" dirty="0">
                <a:solidFill>
                  <a:schemeClr val="bg1"/>
                </a:solidFill>
              </a:rPr>
              <a:t>, alpin, ländlich </a:t>
            </a:r>
            <a:r>
              <a:rPr lang="en-IE" dirty="0" err="1">
                <a:solidFill>
                  <a:schemeClr val="bg1"/>
                </a:solidFill>
              </a:rPr>
              <a:t>usw</a:t>
            </a:r>
            <a:r>
              <a:rPr lang="en-IE" dirty="0">
                <a:solidFill>
                  <a:schemeClr val="bg1"/>
                </a:solidFill>
              </a:rPr>
              <a:t>.)</a:t>
            </a:r>
          </a:p>
          <a:p>
            <a:pPr marL="0" indent="0">
              <a:lnSpc>
                <a:spcPct val="120000"/>
              </a:lnSpc>
              <a:spcBef>
                <a:spcPts val="0"/>
              </a:spcBef>
            </a:pPr>
            <a:endParaRPr lang="en-IE" dirty="0">
              <a:solidFill>
                <a:schemeClr val="bg1"/>
              </a:solidFill>
            </a:endParaRPr>
          </a:p>
          <a:p>
            <a:pPr marL="342900" indent="-342900">
              <a:lnSpc>
                <a:spcPct val="120000"/>
              </a:lnSpc>
              <a:spcBef>
                <a:spcPts val="0"/>
              </a:spcBef>
              <a:buFont typeface="Wingdings" panose="05000000000000000000" pitchFamily="2" charset="2"/>
              <a:buChar char="v"/>
            </a:pPr>
            <a:r>
              <a:rPr lang="en-US" b="1"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Analyse</a:t>
            </a:r>
            <a:r>
              <a:rPr lang="en-US" b="1" dirty="0">
                <a:solidFill>
                  <a:schemeClr val="bg1"/>
                </a:solidFill>
                <a:latin typeface="Calibri" panose="020F0502020204030204" pitchFamily="34" charset="0"/>
                <a:ea typeface="Times New Roman" panose="02020603050405020304" pitchFamily="18" charset="0"/>
                <a:cs typeface="Calibri" panose="020F0502020204030204" pitchFamily="34" charset="0"/>
              </a:rPr>
              <a:t> der </a:t>
            </a:r>
            <a:r>
              <a:rPr lang="en-IE" b="1" dirty="0">
                <a:solidFill>
                  <a:schemeClr val="bg1"/>
                </a:solidFill>
              </a:rPr>
              <a:t>Wasser-, Land- und Wettermuster</a:t>
            </a:r>
          </a:p>
          <a:p>
            <a:pPr marL="342900" indent="-342900">
              <a:lnSpc>
                <a:spcPct val="120000"/>
              </a:lnSpc>
              <a:spcBef>
                <a:spcPts val="0"/>
              </a:spcBef>
              <a:buFont typeface="Wingdings" panose="05000000000000000000" pitchFamily="2" charset="2"/>
              <a:buChar char="v"/>
            </a:pPr>
            <a:r>
              <a:rPr lang="en-US" b="1" dirty="0">
                <a:solidFill>
                  <a:schemeClr val="bg1"/>
                </a:solidFill>
                <a:latin typeface="Calibri" panose="020F0502020204030204" pitchFamily="34" charset="0"/>
                <a:ea typeface="Times New Roman" panose="02020603050405020304" pitchFamily="18" charset="0"/>
                <a:cs typeface="Calibri" panose="020F0502020204030204" pitchFamily="34" charset="0"/>
              </a:rPr>
              <a:t>Analyse </a:t>
            </a:r>
            <a:r>
              <a:rPr lang="en-IE" b="1" dirty="0">
                <a:solidFill>
                  <a:schemeClr val="bg1"/>
                </a:solidFill>
              </a:rPr>
              <a:t>potenzieller unkontrollierbarer Risiken und Krisen, z. B. </a:t>
            </a:r>
            <a:r>
              <a:rPr lang="en-IE" dirty="0">
                <a:solidFill>
                  <a:schemeClr val="bg1"/>
                </a:solidFill>
              </a:rPr>
              <a:t>Vulkanausbrüche, Erdbeben, künftige wirtschaftliche Rezession, Branchenvorschriften, Reisebestimmungen, </a:t>
            </a:r>
            <a:r>
              <a:rPr lang="en-IE" dirty="0" err="1">
                <a:solidFill>
                  <a:schemeClr val="bg1"/>
                </a:solidFill>
              </a:rPr>
              <a:t>Visumserreichbarkeit</a:t>
            </a:r>
            <a:endParaRPr lang="en-IE" dirty="0">
              <a:solidFill>
                <a:schemeClr val="bg1"/>
              </a:solidFill>
            </a:endParaRPr>
          </a:p>
          <a:p>
            <a:pPr marL="342900" indent="-342900">
              <a:lnSpc>
                <a:spcPct val="120000"/>
              </a:lnSpc>
              <a:spcBef>
                <a:spcPts val="0"/>
              </a:spcBef>
              <a:buFont typeface="Wingdings" panose="05000000000000000000" pitchFamily="2" charset="2"/>
              <a:buChar char="v"/>
            </a:pPr>
            <a:r>
              <a:rPr lang="en-US" b="1" dirty="0">
                <a:solidFill>
                  <a:schemeClr val="bg1"/>
                </a:solidFill>
                <a:latin typeface="Calibri" panose="020F0502020204030204" pitchFamily="34" charset="0"/>
                <a:ea typeface="Times New Roman" panose="02020603050405020304" pitchFamily="18" charset="0"/>
                <a:cs typeface="Calibri" panose="020F0502020204030204" pitchFamily="34" charset="0"/>
              </a:rPr>
              <a:t>Analyse </a:t>
            </a:r>
            <a:r>
              <a:rPr lang="en-IE" b="1" dirty="0">
                <a:solidFill>
                  <a:schemeClr val="bg1"/>
                </a:solidFill>
              </a:rPr>
              <a:t>potenzieller kontrollierbarer Risiken und Krisen</a:t>
            </a:r>
            <a:r>
              <a:rPr lang="en-IE" dirty="0">
                <a:solidFill>
                  <a:schemeClr val="bg1"/>
                </a:solidFill>
              </a:rPr>
              <a:t>, z. B. grenzüberschreitende Sicherheitsprobleme, Kriminalitätsraten, Umfang und Nutzung von Grünflächen, Wettbewerb, Saisonabhängigkeit, Vielfalt von Kultur und Menschen, Schädigung der Meere, Wälder und Küsten, gefährdete Arten, Qualität des Ökosystems, Anfälligkeit für Überschwemmungen und Waldbrände, Luftemissionen, Lärmbelästigung, nationale/staatliche Planungsvorschriften usw.</a:t>
            </a:r>
          </a:p>
          <a:p>
            <a:pPr marL="0" indent="0">
              <a:lnSpc>
                <a:spcPct val="120000"/>
              </a:lnSpc>
              <a:spcBef>
                <a:spcPts val="0"/>
              </a:spcBef>
            </a:pPr>
            <a:endParaRPr lang="en-IE" dirty="0"/>
          </a:p>
        </p:txBody>
      </p:sp>
      <p:sp>
        <p:nvSpPr>
          <p:cNvPr id="5" name="Text Placeholder 4">
            <a:extLst>
              <a:ext uri="{FF2B5EF4-FFF2-40B4-BE49-F238E27FC236}">
                <a16:creationId xmlns:a16="http://schemas.microsoft.com/office/drawing/2014/main" id="{F890DF59-B54F-BB66-6867-2B6C44D0565F}"/>
              </a:ext>
            </a:extLst>
          </p:cNvPr>
          <p:cNvSpPr>
            <a:spLocks noGrp="1"/>
          </p:cNvSpPr>
          <p:nvPr>
            <p:ph type="body" sz="quarter" idx="16"/>
          </p:nvPr>
        </p:nvSpPr>
        <p:spPr>
          <a:xfrm>
            <a:off x="1047750" y="228600"/>
            <a:ext cx="6250389" cy="949131"/>
          </a:xfrm>
        </p:spPr>
        <p:txBody>
          <a:bodyPr anchor="ctr">
            <a:normAutofit fontScale="77500" lnSpcReduction="20000"/>
          </a:bodyPr>
          <a:lstStyle/>
          <a:p>
            <a:r>
              <a:rPr lang="en-IE" b="1" dirty="0"/>
              <a:t>Schritt 1 (mehr Details)</a:t>
            </a:r>
          </a:p>
          <a:p>
            <a:r>
              <a:rPr lang="en-IE" dirty="0"/>
              <a:t>Definieren Sie das regionale Krisenumfeld </a:t>
            </a:r>
          </a:p>
        </p:txBody>
      </p:sp>
      <p:pic>
        <p:nvPicPr>
          <p:cNvPr id="2" name="Picture Placeholder 7" descr="A picture containing outdoor, building, sky, person&#10;&#10;Description automatically generated">
            <a:extLst>
              <a:ext uri="{FF2B5EF4-FFF2-40B4-BE49-F238E27FC236}">
                <a16:creationId xmlns:a16="http://schemas.microsoft.com/office/drawing/2014/main" id="{65228793-A20A-88E3-2343-57068F5FCEA0}"/>
              </a:ext>
            </a:extLst>
          </p:cNvPr>
          <p:cNvPicPr>
            <a:picLocks noGrp="1" noChangeAspect="1"/>
          </p:cNvPicPr>
          <p:nvPr>
            <p:ph type="pic" sz="quarter" idx="10"/>
          </p:nvPr>
        </p:nvPicPr>
        <p:blipFill>
          <a:blip r:embed="rId2"/>
          <a:srcRect l="25590" r="25590"/>
          <a:stretch>
            <a:fillRect/>
          </a:stretch>
        </p:blipFill>
        <p:spPr>
          <a:xfrm>
            <a:off x="7297738" y="228600"/>
            <a:ext cx="4659312" cy="6362700"/>
          </a:xfrm>
        </p:spPr>
      </p:pic>
    </p:spTree>
    <p:extLst>
      <p:ext uri="{BB962C8B-B14F-4D97-AF65-F5344CB8AC3E}">
        <p14:creationId xmlns:p14="http://schemas.microsoft.com/office/powerpoint/2010/main" val="3032170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3216B7-853D-B81A-66DA-B09F6C885FE1}"/>
              </a:ext>
            </a:extLst>
          </p:cNvPr>
          <p:cNvSpPr>
            <a:spLocks noGrp="1"/>
          </p:cNvSpPr>
          <p:nvPr>
            <p:ph type="body" sz="quarter" idx="16"/>
          </p:nvPr>
        </p:nvSpPr>
        <p:spPr>
          <a:xfrm>
            <a:off x="123265" y="286860"/>
            <a:ext cx="11470341" cy="582221"/>
          </a:xfrm>
        </p:spPr>
        <p:txBody>
          <a:bodyPr>
            <a:normAutofit fontScale="85000" lnSpcReduction="10000"/>
          </a:bodyPr>
          <a:lstStyle/>
          <a:p>
            <a:pPr algn="ctr"/>
            <a:r>
              <a:rPr lang="en-IE" b="1" dirty="0"/>
              <a:t>Schritt 2: </a:t>
            </a:r>
            <a:r>
              <a:rPr lang="en-IE" sz="3300" dirty="0"/>
              <a:t>Bezugnahme auf die Risikobewertungsmatrix und den Aktionsplan</a:t>
            </a:r>
          </a:p>
        </p:txBody>
      </p:sp>
      <p:graphicFrame>
        <p:nvGraphicFramePr>
          <p:cNvPr id="4" name="Table 4">
            <a:extLst>
              <a:ext uri="{FF2B5EF4-FFF2-40B4-BE49-F238E27FC236}">
                <a16:creationId xmlns:a16="http://schemas.microsoft.com/office/drawing/2014/main" id="{4EF8CCE9-DD36-90FA-590E-5DFFE85F0AD9}"/>
              </a:ext>
            </a:extLst>
          </p:cNvPr>
          <p:cNvGraphicFramePr>
            <a:graphicFrameLocks noGrp="1"/>
          </p:cNvGraphicFramePr>
          <p:nvPr>
            <p:extLst>
              <p:ext uri="{D42A27DB-BD31-4B8C-83A1-F6EECF244321}">
                <p14:modId xmlns:p14="http://schemas.microsoft.com/office/powerpoint/2010/main" val="3378650978"/>
              </p:ext>
            </p:extLst>
          </p:nvPr>
        </p:nvGraphicFramePr>
        <p:xfrm>
          <a:off x="382555" y="869081"/>
          <a:ext cx="11134362" cy="5054600"/>
        </p:xfrm>
        <a:graphic>
          <a:graphicData uri="http://schemas.openxmlformats.org/drawingml/2006/table">
            <a:tbl>
              <a:tblPr firstRow="1" bandRow="1">
                <a:tableStyleId>{5C22544A-7EE6-4342-B048-85BDC9FD1C3A}</a:tableStyleId>
              </a:tblPr>
              <a:tblGrid>
                <a:gridCol w="5589620">
                  <a:extLst>
                    <a:ext uri="{9D8B030D-6E8A-4147-A177-3AD203B41FA5}">
                      <a16:colId xmlns:a16="http://schemas.microsoft.com/office/drawing/2014/main" val="1244758679"/>
                    </a:ext>
                  </a:extLst>
                </a:gridCol>
                <a:gridCol w="5544742">
                  <a:extLst>
                    <a:ext uri="{9D8B030D-6E8A-4147-A177-3AD203B41FA5}">
                      <a16:colId xmlns:a16="http://schemas.microsoft.com/office/drawing/2014/main" val="233217783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Stärken - intern</a:t>
                      </a:r>
                    </a:p>
                  </a:txBody>
                  <a:tcPr>
                    <a:solidFill>
                      <a:srgbClr val="F37C5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err="1"/>
                        <a:t>Schwächen</a:t>
                      </a:r>
                      <a:r>
                        <a:rPr lang="en-IE" dirty="0"/>
                        <a:t> - intern</a:t>
                      </a:r>
                    </a:p>
                  </a:txBody>
                  <a:tcPr>
                    <a:solidFill>
                      <a:srgbClr val="F37C57"/>
                    </a:solidFill>
                  </a:tcPr>
                </a:tc>
                <a:extLst>
                  <a:ext uri="{0D108BD9-81ED-4DB2-BD59-A6C34878D82A}">
                    <a16:rowId xmlns:a16="http://schemas.microsoft.com/office/drawing/2014/main" val="22696276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Überprüfung im Rahmen der Risikobewertung und des Aktionsplans, um festzustellen, ob Stärken zu Schwächen werden könnten, wenn sich die Situation ändert.</a:t>
                      </a:r>
                      <a:endParaRPr lang="en-IE" b="1" dirty="0"/>
                    </a:p>
                  </a:txBody>
                  <a:tcPr/>
                </a:tc>
                <a:tc>
                  <a:txBody>
                    <a:bodyPr/>
                    <a:lstStyle/>
                    <a:p>
                      <a:r>
                        <a:rPr lang="en-GB" dirty="0"/>
                        <a:t>Sie sollten in die Risikobewertung und den Aktionsplan aufgenommen werden, um Schwächen in Stärken umzuwandeln oder sie weniger zu einer Schwäche für die Region werden zu lassen.</a:t>
                      </a:r>
                      <a:endParaRPr lang="en-IE" dirty="0"/>
                    </a:p>
                  </a:txBody>
                  <a:tcPr/>
                </a:tc>
                <a:extLst>
                  <a:ext uri="{0D108BD9-81ED-4DB2-BD59-A6C34878D82A}">
                    <a16:rowId xmlns:a16="http://schemas.microsoft.com/office/drawing/2014/main" val="3917586425"/>
                  </a:ext>
                </a:extLst>
              </a:tr>
              <a:tr h="370840">
                <a:tc>
                  <a:txBody>
                    <a:bodyPr/>
                    <a:lstStyle/>
                    <a:p>
                      <a:endParaRPr lang="en-IE" b="1" dirty="0"/>
                    </a:p>
                  </a:txBody>
                  <a:tcPr/>
                </a:tc>
                <a:tc>
                  <a:txBody>
                    <a:bodyPr/>
                    <a:lstStyle/>
                    <a:p>
                      <a:endParaRPr lang="en-IE" dirty="0"/>
                    </a:p>
                  </a:txBody>
                  <a:tcPr/>
                </a:tc>
                <a:extLst>
                  <a:ext uri="{0D108BD9-81ED-4DB2-BD59-A6C34878D82A}">
                    <a16:rowId xmlns:a16="http://schemas.microsoft.com/office/drawing/2014/main" val="3719042414"/>
                  </a:ext>
                </a:extLst>
              </a:tr>
              <a:tr h="370840">
                <a:tc>
                  <a:txBody>
                    <a:bodyPr/>
                    <a:lstStyle/>
                    <a:p>
                      <a:r>
                        <a:rPr lang="en-IE" b="1" dirty="0">
                          <a:solidFill>
                            <a:schemeClr val="bg1"/>
                          </a:solidFill>
                        </a:rPr>
                        <a:t>Chancen - intern und extern</a:t>
                      </a:r>
                    </a:p>
                  </a:txBody>
                  <a:tcPr>
                    <a:solidFill>
                      <a:srgbClr val="F37C57"/>
                    </a:solidFill>
                  </a:tcPr>
                </a:tc>
                <a:tc>
                  <a:txBody>
                    <a:bodyPr/>
                    <a:lstStyle/>
                    <a:p>
                      <a:r>
                        <a:rPr lang="en-IE" b="1" dirty="0" err="1">
                          <a:solidFill>
                            <a:schemeClr val="bg1"/>
                          </a:solidFill>
                        </a:rPr>
                        <a:t>Risiken</a:t>
                      </a:r>
                      <a:r>
                        <a:rPr lang="en-IE" b="1" dirty="0">
                          <a:solidFill>
                            <a:schemeClr val="bg1"/>
                          </a:solidFill>
                        </a:rPr>
                        <a:t> - extern</a:t>
                      </a:r>
                    </a:p>
                  </a:txBody>
                  <a:tcPr>
                    <a:solidFill>
                      <a:srgbClr val="F37C57"/>
                    </a:solidFill>
                  </a:tcPr>
                </a:tc>
                <a:extLst>
                  <a:ext uri="{0D108BD9-81ED-4DB2-BD59-A6C34878D82A}">
                    <a16:rowId xmlns:a16="http://schemas.microsoft.com/office/drawing/2014/main" val="4231953889"/>
                  </a:ext>
                </a:extLst>
              </a:tr>
              <a:tr h="370840">
                <a:tc>
                  <a:txBody>
                    <a:bodyPr/>
                    <a:lstStyle/>
                    <a:p>
                      <a:r>
                        <a:rPr lang="en-GB" dirty="0"/>
                        <a:t>Kann in die Risikobewertung und den Aktionsplan aufgenommen werden, je nachdem, wie wahrscheinlich es ist, dass die Chancen umgesetzt werden. Wenn die Entscheidung getroffen wird, die Chance zu untersuchen, müssen die Risiken diskutiert und minimiert werden. Vorsicht vor überschwänglichem Enthusiasmus - seien Sie analytisch</a:t>
                      </a:r>
                      <a:endParaRPr lang="en-IE" b="1" dirty="0"/>
                    </a:p>
                  </a:txBody>
                  <a:tcPr/>
                </a:tc>
                <a:tc>
                  <a:txBody>
                    <a:bodyPr/>
                    <a:lstStyle/>
                    <a:p>
                      <a:r>
                        <a:rPr lang="en-GB" dirty="0"/>
                        <a:t>Sollte in der Risikobewertung und im Aktionsplan behandelt werden, um zu sehen, wie Bedrohungen überwacht, minimiert oder in eine Chance verwandelt werden können. </a:t>
                      </a:r>
                      <a:endParaRPr lang="en-IE" dirty="0"/>
                    </a:p>
                  </a:txBody>
                  <a:tcPr/>
                </a:tc>
                <a:extLst>
                  <a:ext uri="{0D108BD9-81ED-4DB2-BD59-A6C34878D82A}">
                    <a16:rowId xmlns:a16="http://schemas.microsoft.com/office/drawing/2014/main" val="182034169"/>
                  </a:ext>
                </a:extLst>
              </a:tr>
              <a:tr h="370840">
                <a:tc>
                  <a:txBody>
                    <a:bodyPr/>
                    <a:lstStyle/>
                    <a:p>
                      <a:endParaRPr lang="en-IE" b="1" dirty="0"/>
                    </a:p>
                  </a:txBody>
                  <a:tcPr/>
                </a:tc>
                <a:tc>
                  <a:txBody>
                    <a:bodyPr/>
                    <a:lstStyle/>
                    <a:p>
                      <a:endParaRPr lang="en-IE" dirty="0"/>
                    </a:p>
                  </a:txBody>
                  <a:tcPr/>
                </a:tc>
                <a:extLst>
                  <a:ext uri="{0D108BD9-81ED-4DB2-BD59-A6C34878D82A}">
                    <a16:rowId xmlns:a16="http://schemas.microsoft.com/office/drawing/2014/main" val="679755064"/>
                  </a:ext>
                </a:extLst>
              </a:tr>
              <a:tr h="370840">
                <a:tc>
                  <a:txBody>
                    <a:bodyPr/>
                    <a:lstStyle/>
                    <a:p>
                      <a:endParaRPr lang="en-IE" b="1" dirty="0"/>
                    </a:p>
                  </a:txBody>
                  <a:tcPr/>
                </a:tc>
                <a:tc>
                  <a:txBody>
                    <a:bodyPr/>
                    <a:lstStyle/>
                    <a:p>
                      <a:endParaRPr lang="en-IE" dirty="0"/>
                    </a:p>
                  </a:txBody>
                  <a:tcPr/>
                </a:tc>
                <a:extLst>
                  <a:ext uri="{0D108BD9-81ED-4DB2-BD59-A6C34878D82A}">
                    <a16:rowId xmlns:a16="http://schemas.microsoft.com/office/drawing/2014/main" val="83039272"/>
                  </a:ext>
                </a:extLst>
              </a:tr>
            </a:tbl>
          </a:graphicData>
        </a:graphic>
      </p:graphicFrame>
    </p:spTree>
    <p:extLst>
      <p:ext uri="{BB962C8B-B14F-4D97-AF65-F5344CB8AC3E}">
        <p14:creationId xmlns:p14="http://schemas.microsoft.com/office/powerpoint/2010/main" val="3698408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63BBF6F-5DC1-A13A-068E-C26D4EE60800}"/>
              </a:ext>
            </a:extLst>
          </p:cNvPr>
          <p:cNvSpPr>
            <a:spLocks noGrp="1"/>
          </p:cNvSpPr>
          <p:nvPr>
            <p:ph type="body" sz="quarter" idx="18"/>
          </p:nvPr>
        </p:nvSpPr>
        <p:spPr>
          <a:xfrm>
            <a:off x="1212160" y="1277940"/>
            <a:ext cx="5807765" cy="5580059"/>
          </a:xfrm>
        </p:spPr>
        <p:txBody>
          <a:bodyPr>
            <a:normAutofit fontScale="77500" lnSpcReduction="20000"/>
          </a:bodyPr>
          <a:lstStyle/>
          <a:p>
            <a:pPr marL="342900" indent="-342900" algn="l">
              <a:lnSpc>
                <a:spcPct val="120000"/>
              </a:lnSpc>
              <a:spcBef>
                <a:spcPts val="0"/>
              </a:spcBef>
              <a:buFont typeface="Wingdings" panose="05000000000000000000" pitchFamily="2" charset="2"/>
              <a:buChar char="v"/>
            </a:pPr>
            <a:r>
              <a:rPr lang="en-IE" sz="2400" b="1" dirty="0"/>
              <a:t>Analyse der bestehenden staatlichen Unterstützung </a:t>
            </a:r>
            <a:r>
              <a:rPr lang="en-IE" sz="2400" dirty="0"/>
              <a:t>für den Krisentourismus auf regionaler Ebene, z. B. in Form von Finanzierung und </a:t>
            </a:r>
            <a:r>
              <a:rPr lang="en-IE" sz="2400" dirty="0" err="1"/>
              <a:t>Schulung</a:t>
            </a:r>
            <a:endParaRPr lang="en-IE" sz="2400" dirty="0"/>
          </a:p>
          <a:p>
            <a:pPr marL="342900" indent="-342900">
              <a:lnSpc>
                <a:spcPct val="120000"/>
              </a:lnSpc>
              <a:spcBef>
                <a:spcPts val="0"/>
              </a:spcBef>
              <a:buFont typeface="Wingdings" panose="05000000000000000000" pitchFamily="2" charset="2"/>
              <a:buChar char="v"/>
            </a:pPr>
            <a:r>
              <a:rPr lang="en-US" b="1" dirty="0">
                <a:solidFill>
                  <a:schemeClr val="bg1"/>
                </a:solidFill>
                <a:latin typeface="Calibri" panose="020F0502020204030204" pitchFamily="34" charset="0"/>
                <a:ea typeface="Times New Roman" panose="02020603050405020304" pitchFamily="18" charset="0"/>
                <a:cs typeface="Calibri" panose="020F0502020204030204" pitchFamily="34" charset="0"/>
              </a:rPr>
              <a:t>Analyse der Personen, die am regionalen Krisenmanagement beteiligt sind, z. B. </a:t>
            </a:r>
            <a:r>
              <a:rPr lang="en-US" dirty="0">
                <a:solidFill>
                  <a:schemeClr val="bg1"/>
                </a:solidFill>
                <a:latin typeface="Calibri" panose="020F0502020204030204" pitchFamily="34" charset="0"/>
                <a:ea typeface="Times New Roman" panose="02020603050405020304" pitchFamily="18" charset="0"/>
                <a:cs typeface="Calibri" panose="020F0502020204030204" pitchFamily="34" charset="0"/>
              </a:rPr>
              <a:t>Tourismus, Unternehmen und Gemeinde, </a:t>
            </a:r>
            <a:r>
              <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bestehendes Krisenmanagementteam (sind sie erreichbar). Gibt es </a:t>
            </a:r>
            <a:r>
              <a:rPr lang="en-IE" sz="2400" dirty="0"/>
              <a:t>in der Region </a:t>
            </a:r>
            <a:r>
              <a:rPr lang="en-IE" sz="2400" b="1" dirty="0"/>
              <a:t>Eigenverantwortung und Zusammenarbeit, z. B. </a:t>
            </a:r>
            <a:r>
              <a:rPr lang="en-IE" sz="2400" dirty="0"/>
              <a:t>bestehende Krisenmanagementteams, Beratungsgruppen, Notdienste oder Regierungsausschüsse?</a:t>
            </a:r>
          </a:p>
          <a:p>
            <a:pPr marL="342900" indent="-342900" algn="l">
              <a:lnSpc>
                <a:spcPct val="120000"/>
              </a:lnSpc>
              <a:spcBef>
                <a:spcPts val="0"/>
              </a:spcBef>
              <a:buFont typeface="Wingdings" panose="05000000000000000000" pitchFamily="2" charset="2"/>
              <a:buChar char="v"/>
            </a:pPr>
            <a:r>
              <a:rPr lang="en-IE" sz="2400" dirty="0"/>
              <a:t>Gibt es </a:t>
            </a:r>
            <a:r>
              <a:rPr lang="en-IE" sz="2400" dirty="0" err="1"/>
              <a:t>ein</a:t>
            </a:r>
            <a:r>
              <a:rPr lang="en-IE" dirty="0"/>
              <a:t> </a:t>
            </a:r>
            <a:r>
              <a:rPr lang="en-IE" dirty="0" err="1"/>
              <a:t>Krisenmanagementteam</a:t>
            </a:r>
            <a:r>
              <a:rPr lang="en-IE" sz="2400" dirty="0"/>
              <a:t>, wenn nicht, warum nicht, wer wird daran beteiligt sein und wie werden die Mittel dafür bereitgestellt?</a:t>
            </a:r>
          </a:p>
          <a:p>
            <a:pPr marL="342900" indent="-342900" algn="l">
              <a:lnSpc>
                <a:spcPct val="120000"/>
              </a:lnSpc>
              <a:spcBef>
                <a:spcPts val="0"/>
              </a:spcBef>
              <a:buFont typeface="Wingdings" panose="05000000000000000000" pitchFamily="2" charset="2"/>
              <a:buChar char="v"/>
            </a:pPr>
            <a:r>
              <a:rPr lang="en-IE" b="1" dirty="0"/>
              <a:t>Analyse der vorhandenen </a:t>
            </a:r>
            <a:r>
              <a:rPr lang="en-IE" dirty="0"/>
              <a:t>Berichte über </a:t>
            </a:r>
            <a:r>
              <a:rPr lang="en-IE" b="1" dirty="0"/>
              <a:t>Umwelt, Technologie, Politik und Gesellschaft</a:t>
            </a:r>
            <a:r>
              <a:rPr lang="en-IE" dirty="0"/>
              <a:t>, Personen und Ressourcen, die die Krisenmanagementstrategie beeinflussen könnten.</a:t>
            </a:r>
            <a:endParaRPr lang="en-IE" sz="2400" dirty="0"/>
          </a:p>
          <a:p>
            <a:pPr marL="0" indent="0">
              <a:lnSpc>
                <a:spcPct val="120000"/>
              </a:lnSpc>
              <a:spcBef>
                <a:spcPts val="0"/>
              </a:spcBef>
            </a:pPr>
            <a:endParaRPr lang="en-IE" dirty="0"/>
          </a:p>
        </p:txBody>
      </p:sp>
      <p:sp>
        <p:nvSpPr>
          <p:cNvPr id="11" name="Text Placeholder 4">
            <a:extLst>
              <a:ext uri="{FF2B5EF4-FFF2-40B4-BE49-F238E27FC236}">
                <a16:creationId xmlns:a16="http://schemas.microsoft.com/office/drawing/2014/main" id="{C5741CDD-4C52-73EB-FBAC-79FECF80448A}"/>
              </a:ext>
            </a:extLst>
          </p:cNvPr>
          <p:cNvSpPr>
            <a:spLocks noGrp="1"/>
          </p:cNvSpPr>
          <p:nvPr>
            <p:ph type="body" sz="quarter" idx="16"/>
          </p:nvPr>
        </p:nvSpPr>
        <p:spPr>
          <a:xfrm>
            <a:off x="1047750" y="228600"/>
            <a:ext cx="6250389" cy="949131"/>
          </a:xfrm>
        </p:spPr>
        <p:txBody>
          <a:bodyPr anchor="ctr">
            <a:normAutofit fontScale="55000" lnSpcReduction="20000"/>
          </a:bodyPr>
          <a:lstStyle/>
          <a:p>
            <a:r>
              <a:rPr lang="en-IE" b="1" dirty="0"/>
              <a:t>Schritt 3 (mehr Details)</a:t>
            </a:r>
          </a:p>
          <a:p>
            <a:r>
              <a:rPr lang="en-IE" dirty="0"/>
              <a:t>Überprüfung des bestehenden Krisenmanagements</a:t>
            </a:r>
          </a:p>
        </p:txBody>
      </p:sp>
      <p:pic>
        <p:nvPicPr>
          <p:cNvPr id="2" name="Picture Placeholder 12" descr="A large bonfire at night&#10;&#10;Description automatically generated with medium confidence">
            <a:extLst>
              <a:ext uri="{FF2B5EF4-FFF2-40B4-BE49-F238E27FC236}">
                <a16:creationId xmlns:a16="http://schemas.microsoft.com/office/drawing/2014/main" id="{4A27C5CB-E99F-18A2-1FCF-1F96898B0A1E}"/>
              </a:ext>
            </a:extLst>
          </p:cNvPr>
          <p:cNvPicPr>
            <a:picLocks noGrp="1" noChangeAspect="1"/>
          </p:cNvPicPr>
          <p:nvPr>
            <p:ph type="pic" sz="quarter" idx="10"/>
          </p:nvPr>
        </p:nvPicPr>
        <p:blipFill>
          <a:blip r:embed="rId2"/>
          <a:srcRect l="1663" r="1663"/>
          <a:stretch>
            <a:fillRect/>
          </a:stretch>
        </p:blipFill>
        <p:spPr>
          <a:xfrm>
            <a:off x="7343775" y="228600"/>
            <a:ext cx="4613275" cy="6362700"/>
          </a:xfrm>
        </p:spPr>
      </p:pic>
    </p:spTree>
    <p:extLst>
      <p:ext uri="{BB962C8B-B14F-4D97-AF65-F5344CB8AC3E}">
        <p14:creationId xmlns:p14="http://schemas.microsoft.com/office/powerpoint/2010/main" val="609398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218892598"/>
              </p:ext>
            </p:extLst>
          </p:nvPr>
        </p:nvGraphicFramePr>
        <p:xfrm>
          <a:off x="171450" y="164303"/>
          <a:ext cx="11849100" cy="5340673"/>
        </p:xfrm>
        <a:graphic>
          <a:graphicData uri="http://schemas.openxmlformats.org/drawingml/2006/table">
            <a:tbl>
              <a:tblPr firstRow="1" bandRow="1">
                <a:tableStyleId>{5C22544A-7EE6-4342-B048-85BDC9FD1C3A}</a:tableStyleId>
              </a:tblPr>
              <a:tblGrid>
                <a:gridCol w="2695575">
                  <a:extLst>
                    <a:ext uri="{9D8B030D-6E8A-4147-A177-3AD203B41FA5}">
                      <a16:colId xmlns:a16="http://schemas.microsoft.com/office/drawing/2014/main" val="3584008144"/>
                    </a:ext>
                  </a:extLst>
                </a:gridCol>
                <a:gridCol w="9153525">
                  <a:extLst>
                    <a:ext uri="{9D8B030D-6E8A-4147-A177-3AD203B41FA5}">
                      <a16:colId xmlns:a16="http://schemas.microsoft.com/office/drawing/2014/main" val="2356741301"/>
                    </a:ext>
                  </a:extLst>
                </a:gridCol>
              </a:tblGrid>
              <a:tr h="58579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1" dirty="0">
                          <a:solidFill>
                            <a:schemeClr val="bg1"/>
                          </a:solidFill>
                        </a:rPr>
                        <a:t>Wie man eine regionale </a:t>
                      </a:r>
                      <a:r>
                        <a:rPr lang="en-IE" sz="2400" b="0" kern="1200" dirty="0">
                          <a:solidFill>
                            <a:schemeClr val="bg1"/>
                          </a:solidFill>
                          <a:latin typeface="+mn-lt"/>
                          <a:ea typeface="+mn-ea"/>
                          <a:cs typeface="+mn-cs"/>
                        </a:rPr>
                        <a:t>SWOT-Analyse</a:t>
                      </a:r>
                      <a:r>
                        <a:rPr lang="en-IE" sz="2400" b="1" dirty="0">
                          <a:solidFill>
                            <a:schemeClr val="bg1"/>
                          </a:solidFill>
                        </a:rPr>
                        <a:t> durchführt</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r>
                        <a:rPr lang="en-IE" sz="1800" b="0" kern="1200" dirty="0">
                          <a:solidFill>
                            <a:srgbClr val="4D4D4D"/>
                          </a:solidFill>
                          <a:latin typeface="+mn-lt"/>
                          <a:ea typeface="+mn-ea"/>
                          <a:cs typeface="+mn-cs"/>
                        </a:rPr>
                        <a:t>Identifizierung der regionalen </a:t>
                      </a:r>
                      <a:r>
                        <a:rPr lang="en-IE" sz="1800" b="1" kern="1200" dirty="0">
                          <a:solidFill>
                            <a:srgbClr val="F27954"/>
                          </a:solidFill>
                          <a:latin typeface="+mn-lt"/>
                          <a:ea typeface="+mn-ea"/>
                          <a:cs typeface="+mn-cs"/>
                        </a:rPr>
                        <a:t>Risiko- und Krisenstärken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b="0" kern="1200" dirty="0">
                          <a:solidFill>
                            <a:srgbClr val="4D4D4D"/>
                          </a:solidFill>
                          <a:latin typeface="+mn-lt"/>
                          <a:ea typeface="+mn-ea"/>
                          <a:cs typeface="+mn-cs"/>
                        </a:rPr>
                        <a:t>Ermittlung der </a:t>
                      </a:r>
                      <a:r>
                        <a:rPr lang="en-GB" sz="1800" b="1" kern="1200" dirty="0">
                          <a:solidFill>
                            <a:srgbClr val="F27954"/>
                          </a:solidFill>
                          <a:latin typeface="+mn-lt"/>
                          <a:ea typeface="+mn-ea"/>
                          <a:cs typeface="+mn-cs"/>
                        </a:rPr>
                        <a:t>Stärken </a:t>
                      </a:r>
                      <a:r>
                        <a:rPr lang="en-GB" sz="1800" b="0" kern="1200" dirty="0">
                          <a:solidFill>
                            <a:srgbClr val="4D4D4D"/>
                          </a:solidFill>
                          <a:latin typeface="+mn-lt"/>
                          <a:ea typeface="+mn-ea"/>
                          <a:cs typeface="+mn-cs"/>
                        </a:rPr>
                        <a:t>der Region in einer bestimmten Krise, einschließlich der Ressourcen und der Unterstützung, die für die Bewältigung der Krise zur Verfügung stehen, z. B. </a:t>
                      </a:r>
                      <a:r>
                        <a:rPr lang="en-GB" sz="1800" b="0" i="1" kern="1200" dirty="0">
                          <a:solidFill>
                            <a:srgbClr val="F27954"/>
                          </a:solidFill>
                          <a:latin typeface="+mn-lt"/>
                          <a:ea typeface="+mn-ea"/>
                          <a:cs typeface="+mn-cs"/>
                        </a:rPr>
                        <a:t>bereits vorhandener Krisenmanagementplan, Schulungen und Managementgruppe. </a:t>
                      </a:r>
                      <a:r>
                        <a:rPr lang="en-GB" sz="1800" b="0" i="1" kern="1200" dirty="0" err="1">
                          <a:solidFill>
                            <a:srgbClr val="F27954"/>
                          </a:solidFill>
                          <a:latin typeface="+mn-lt"/>
                          <a:ea typeface="+mn-ea"/>
                          <a:cs typeface="+mn-cs"/>
                        </a:rPr>
                        <a:t>Verfügt</a:t>
                      </a:r>
                      <a:r>
                        <a:rPr lang="en-GB" sz="1800" b="0" i="1" kern="1200" dirty="0">
                          <a:solidFill>
                            <a:srgbClr val="F27954"/>
                          </a:solidFill>
                          <a:latin typeface="+mn-lt"/>
                          <a:ea typeface="+mn-ea"/>
                          <a:cs typeface="+mn-cs"/>
                        </a:rPr>
                        <a:t> über ein starkes Sicherheitssystem. </a:t>
                      </a:r>
                      <a:r>
                        <a:rPr lang="en-GB" sz="1800" b="0" i="1" kern="1200" dirty="0" err="1">
                          <a:solidFill>
                            <a:srgbClr val="F27954"/>
                          </a:solidFill>
                          <a:latin typeface="+mn-lt"/>
                          <a:ea typeface="+mn-ea"/>
                          <a:cs typeface="+mn-cs"/>
                        </a:rPr>
                        <a:t>Verfügt</a:t>
                      </a:r>
                      <a:r>
                        <a:rPr lang="en-GB" sz="1800" b="0" i="1" kern="1200" dirty="0">
                          <a:solidFill>
                            <a:srgbClr val="F27954"/>
                          </a:solidFill>
                          <a:latin typeface="+mn-lt"/>
                          <a:ea typeface="+mn-ea"/>
                          <a:cs typeface="+mn-cs"/>
                        </a:rPr>
                        <a:t> über gute PR- und Medienkontakte. </a:t>
                      </a:r>
                      <a:endParaRPr lang="en-IE" sz="1800" b="0" i="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0" kern="1200" dirty="0">
                          <a:solidFill>
                            <a:srgbClr val="4D4D4D"/>
                          </a:solidFill>
                          <a:latin typeface="+mn-lt"/>
                          <a:ea typeface="+mn-ea"/>
                          <a:cs typeface="+mn-cs"/>
                        </a:rPr>
                        <a:t>Identifizierung der regionalen Risiko- und </a:t>
                      </a:r>
                      <a:r>
                        <a:rPr lang="en-IE" sz="1800" b="1" kern="1200" dirty="0">
                          <a:solidFill>
                            <a:srgbClr val="F27954"/>
                          </a:solidFill>
                          <a:latin typeface="+mn-lt"/>
                          <a:ea typeface="+mn-ea"/>
                          <a:cs typeface="+mn-cs"/>
                        </a:rPr>
                        <a:t>Krisenschwachstellen</a:t>
                      </a:r>
                    </a:p>
                    <a:p>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b="0" kern="1200" dirty="0">
                          <a:solidFill>
                            <a:srgbClr val="4D4D4D"/>
                          </a:solidFill>
                          <a:latin typeface="+mn-lt"/>
                          <a:ea typeface="+mn-ea"/>
                          <a:cs typeface="+mn-cs"/>
                        </a:rPr>
                        <a:t>Ermittlung der </a:t>
                      </a:r>
                      <a:r>
                        <a:rPr lang="en-GB" sz="1800" b="1" kern="1200" dirty="0">
                          <a:solidFill>
                            <a:srgbClr val="F27954"/>
                          </a:solidFill>
                          <a:latin typeface="+mn-lt"/>
                          <a:ea typeface="+mn-ea"/>
                          <a:cs typeface="+mn-cs"/>
                        </a:rPr>
                        <a:t>Schwachstellen</a:t>
                      </a:r>
                      <a:r>
                        <a:rPr lang="en-GB" sz="1800" b="0" kern="1200" dirty="0">
                          <a:solidFill>
                            <a:srgbClr val="4D4D4D"/>
                          </a:solidFill>
                          <a:latin typeface="+mn-lt"/>
                          <a:ea typeface="+mn-ea"/>
                          <a:cs typeface="+mn-cs"/>
                        </a:rPr>
                        <a:t>, d. h. der Faktoren, die die Fähigkeit der Tourismusunternehmen und -regionen zur Bewältigung einer Krise und ihrer Folgen beeinträchtigen, z. B. </a:t>
                      </a:r>
                      <a:r>
                        <a:rPr lang="en-GB" sz="1800" b="0" i="1" kern="1200" dirty="0">
                          <a:solidFill>
                            <a:srgbClr val="F27954"/>
                          </a:solidFill>
                          <a:latin typeface="+mn-lt"/>
                          <a:ea typeface="+mn-ea"/>
                          <a:cs typeface="+mn-cs"/>
                        </a:rPr>
                        <a:t>keine regionalen Evakuierungsverfahren oder sichere Einrichtungen, keine Kenntnisse über die Bewältigung großer Mengen von Stornierungen</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0" kern="1200" dirty="0">
                          <a:solidFill>
                            <a:srgbClr val="4D4D4D"/>
                          </a:solidFill>
                          <a:latin typeface="+mn-lt"/>
                          <a:ea typeface="+mn-ea"/>
                          <a:cs typeface="+mn-cs"/>
                        </a:rPr>
                        <a:t>Identifizierung der regionalen Risiken und </a:t>
                      </a:r>
                      <a:r>
                        <a:rPr lang="en-IE" sz="1800" b="1" kern="1200" dirty="0">
                          <a:solidFill>
                            <a:srgbClr val="F27954"/>
                          </a:solidFill>
                          <a:latin typeface="+mn-lt"/>
                          <a:ea typeface="+mn-ea"/>
                          <a:cs typeface="+mn-cs"/>
                        </a:rPr>
                        <a:t>Krisenmöglichkeiten</a:t>
                      </a:r>
                    </a:p>
                    <a:p>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b="0" kern="1200" dirty="0">
                          <a:solidFill>
                            <a:srgbClr val="4D4D4D"/>
                          </a:solidFill>
                          <a:latin typeface="+mn-lt"/>
                          <a:ea typeface="+mn-ea"/>
                          <a:cs typeface="+mn-cs"/>
                        </a:rPr>
                        <a:t>Ermittlung der </a:t>
                      </a:r>
                      <a:r>
                        <a:rPr lang="en-GB" sz="1800" b="1" kern="1200" dirty="0">
                          <a:solidFill>
                            <a:srgbClr val="F27954"/>
                          </a:solidFill>
                          <a:latin typeface="+mn-lt"/>
                          <a:ea typeface="+mn-ea"/>
                          <a:cs typeface="+mn-cs"/>
                        </a:rPr>
                        <a:t>Möglichkeiten </a:t>
                      </a:r>
                      <a:r>
                        <a:rPr lang="en-GB" sz="1800" b="0" kern="1200" dirty="0">
                          <a:solidFill>
                            <a:srgbClr val="4D4D4D"/>
                          </a:solidFill>
                          <a:latin typeface="+mn-lt"/>
                          <a:ea typeface="+mn-ea"/>
                          <a:cs typeface="+mn-cs"/>
                        </a:rPr>
                        <a:t>der Region, in einer Krise Unterstützung zu erhalten, z. B. </a:t>
                      </a:r>
                      <a:r>
                        <a:rPr lang="en-GB" sz="1800" b="0" i="1" kern="1200" dirty="0">
                          <a:solidFill>
                            <a:srgbClr val="F27954"/>
                          </a:solidFill>
                          <a:latin typeface="+mn-lt"/>
                          <a:ea typeface="+mn-ea"/>
                          <a:cs typeface="+mn-cs"/>
                        </a:rPr>
                        <a:t>Entwicklung einer regionsweiten Krisenmanagementschulung, Schulung der wichtigsten Sprecher für die Medien, Entwicklung einer speziellen Website zur Unterstützung des Krisenmanagements oder einer eigenen Seite auf der Website der Region</a:t>
                      </a:r>
                      <a:endParaRPr lang="en-IE" sz="1800" b="0" i="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5072838"/>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0" kern="1200" dirty="0">
                          <a:solidFill>
                            <a:srgbClr val="4D4D4D"/>
                          </a:solidFill>
                          <a:latin typeface="+mn-lt"/>
                          <a:ea typeface="+mn-ea"/>
                          <a:cs typeface="+mn-cs"/>
                        </a:rPr>
                        <a:t>Identifizierung der regionalen Risiken und </a:t>
                      </a:r>
                      <a:r>
                        <a:rPr lang="en-IE" sz="1800" b="1" kern="1200" dirty="0">
                          <a:solidFill>
                            <a:srgbClr val="F27954"/>
                          </a:solidFill>
                          <a:latin typeface="+mn-lt"/>
                          <a:ea typeface="+mn-ea"/>
                          <a:cs typeface="+mn-cs"/>
                        </a:rPr>
                        <a:t>Krisenbedrohungen</a:t>
                      </a:r>
                    </a:p>
                    <a:p>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b="0" kern="1200" dirty="0">
                          <a:solidFill>
                            <a:srgbClr val="4D4D4D"/>
                          </a:solidFill>
                          <a:latin typeface="+mn-lt"/>
                          <a:ea typeface="+mn-ea"/>
                          <a:cs typeface="+mn-cs"/>
                        </a:rPr>
                        <a:t>Identifizieren Sie die </a:t>
                      </a:r>
                      <a:r>
                        <a:rPr lang="en-GB" sz="1800" b="1" kern="1200" dirty="0">
                          <a:solidFill>
                            <a:srgbClr val="F27954"/>
                          </a:solidFill>
                          <a:latin typeface="+mn-lt"/>
                          <a:ea typeface="+mn-ea"/>
                          <a:cs typeface="+mn-cs"/>
                        </a:rPr>
                        <a:t>Bedrohungen </a:t>
                      </a:r>
                      <a:r>
                        <a:rPr lang="en-GB" sz="1800" b="0" kern="1200" dirty="0">
                          <a:solidFill>
                            <a:srgbClr val="4D4D4D"/>
                          </a:solidFill>
                          <a:latin typeface="+mn-lt"/>
                          <a:ea typeface="+mn-ea"/>
                          <a:cs typeface="+mn-cs"/>
                        </a:rPr>
                        <a:t>in der Region</a:t>
                      </a:r>
                      <a:r>
                        <a:rPr lang="en-GB" sz="1800" b="1" kern="1200" dirty="0">
                          <a:solidFill>
                            <a:srgbClr val="F27954"/>
                          </a:solidFill>
                          <a:latin typeface="+mn-lt"/>
                          <a:ea typeface="+mn-ea"/>
                          <a:cs typeface="+mn-cs"/>
                        </a:rPr>
                        <a:t>, </a:t>
                      </a:r>
                      <a:r>
                        <a:rPr lang="en-GB" sz="1800" b="0" kern="1200" dirty="0">
                          <a:solidFill>
                            <a:srgbClr val="4D4D4D"/>
                          </a:solidFill>
                          <a:latin typeface="+mn-lt"/>
                          <a:ea typeface="+mn-ea"/>
                          <a:cs typeface="+mn-cs"/>
                        </a:rPr>
                        <a:t>einschließlich der Risikoquellen. z. B. </a:t>
                      </a:r>
                      <a:r>
                        <a:rPr lang="en-GB" sz="1800" b="0" i="1" kern="1200" dirty="0">
                          <a:solidFill>
                            <a:srgbClr val="F27954"/>
                          </a:solidFill>
                          <a:latin typeface="+mn-lt"/>
                          <a:ea typeface="+mn-ea"/>
                          <a:cs typeface="+mn-cs"/>
                        </a:rPr>
                        <a:t>haben die Beteiligten keine Informationen oder eine Liste über Krisen- und Transportverfahren oder Notfallkontakte, die Region hat nicht alle größeren Risiken berücksichtigt, die möglicherweise eintreten könnten</a:t>
                      </a:r>
                      <a:r>
                        <a:rPr lang="en-GB" sz="1800" b="0" i="1" kern="1200" dirty="0" err="1">
                          <a:solidFill>
                            <a:srgbClr val="F27954"/>
                          </a:solidFill>
                          <a:latin typeface="+mn-lt"/>
                          <a:ea typeface="+mn-ea"/>
                          <a:cs typeface="+mn-cs"/>
                        </a:rPr>
                        <a:t>, z. B. </a:t>
                      </a:r>
                      <a:r>
                        <a:rPr lang="en-GB" sz="1800" b="0" i="1" kern="1200" dirty="0">
                          <a:solidFill>
                            <a:srgbClr val="F27954"/>
                          </a:solidFill>
                          <a:latin typeface="+mn-lt"/>
                          <a:ea typeface="+mn-ea"/>
                          <a:cs typeface="+mn-cs"/>
                        </a:rPr>
                        <a:t>einen Terroranschlag.</a:t>
                      </a:r>
                      <a:endParaRPr lang="en-IE" sz="1800" b="0" i="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7395964"/>
                  </a:ext>
                </a:extLst>
              </a:tr>
            </a:tbl>
          </a:graphicData>
        </a:graphic>
      </p:graphicFrame>
      <p:sp>
        <p:nvSpPr>
          <p:cNvPr id="10" name="Rectangle 9">
            <a:extLst>
              <a:ext uri="{FF2B5EF4-FFF2-40B4-BE49-F238E27FC236}">
                <a16:creationId xmlns:a16="http://schemas.microsoft.com/office/drawing/2014/main" id="{031AC456-9023-D395-2098-BFCE4821F4AF}"/>
              </a:ext>
            </a:extLst>
          </p:cNvPr>
          <p:cNvSpPr/>
          <p:nvPr/>
        </p:nvSpPr>
        <p:spPr>
          <a:xfrm>
            <a:off x="171450" y="4407697"/>
            <a:ext cx="11739204" cy="2450304"/>
          </a:xfrm>
          <a:prstGeom prst="rect">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 Placeholder 6">
            <a:extLst>
              <a:ext uri="{FF2B5EF4-FFF2-40B4-BE49-F238E27FC236}">
                <a16:creationId xmlns:a16="http://schemas.microsoft.com/office/drawing/2014/main" id="{51855F48-B66E-AF76-039F-3CA3F9E29794}"/>
              </a:ext>
            </a:extLst>
          </p:cNvPr>
          <p:cNvSpPr>
            <a:spLocks noGrp="1"/>
          </p:cNvSpPr>
          <p:nvPr>
            <p:ph type="body" sz="quarter" idx="18"/>
          </p:nvPr>
        </p:nvSpPr>
        <p:spPr>
          <a:xfrm>
            <a:off x="633054" y="4524375"/>
            <a:ext cx="11106150" cy="2169322"/>
          </a:xfrm>
          <a:solidFill>
            <a:schemeClr val="bg1"/>
          </a:solidFill>
        </p:spPr>
        <p:txBody>
          <a:bodyPr anchor="ctr">
            <a:noAutofit/>
          </a:bodyPr>
          <a:lstStyle/>
          <a:p>
            <a:pPr marL="0" indent="0"/>
            <a:r>
              <a:rPr lang="en-GB" sz="2000" dirty="0">
                <a:solidFill>
                  <a:srgbClr val="4D4D4D"/>
                </a:solidFill>
              </a:rPr>
              <a:t>Eine weitere wichtige Ergänzung zu einer SWOT-Analyse ist die Betrachtung von Maßnahmen zur Prävention und Abschwächung von Krisen. Verfügt die Region über die </a:t>
            </a:r>
            <a:r>
              <a:rPr lang="en-GB" sz="2000" dirty="0" err="1">
                <a:solidFill>
                  <a:srgbClr val="4D4D4D"/>
                </a:solidFill>
              </a:rPr>
              <a:t>notwendigen</a:t>
            </a:r>
            <a:r>
              <a:rPr lang="en-GB" sz="2000" dirty="0">
                <a:solidFill>
                  <a:srgbClr val="4D4D4D"/>
                </a:solidFill>
              </a:rPr>
              <a:t> </a:t>
            </a:r>
            <a:r>
              <a:rPr lang="en-GB" sz="2000" dirty="0" err="1">
                <a:solidFill>
                  <a:srgbClr val="4D4D4D"/>
                </a:solidFill>
              </a:rPr>
              <a:t>Systeme</a:t>
            </a:r>
            <a:r>
              <a:rPr lang="en-GB" sz="2000" dirty="0">
                <a:solidFill>
                  <a:srgbClr val="4D4D4D"/>
                </a:solidFill>
              </a:rPr>
              <a:t>, um die Gesundheit und Sicherheit der </a:t>
            </a:r>
            <a:r>
              <a:rPr lang="en-GB" sz="2000" dirty="0" err="1">
                <a:solidFill>
                  <a:srgbClr val="4D4D4D"/>
                </a:solidFill>
              </a:rPr>
              <a:t>Besucher</a:t>
            </a:r>
            <a:r>
              <a:rPr lang="en-GB" sz="2000" dirty="0">
                <a:solidFill>
                  <a:srgbClr val="4D4D4D"/>
                </a:solidFill>
              </a:rPr>
              <a:t> und Mitarbeiter </a:t>
            </a:r>
            <a:r>
              <a:rPr lang="en-GB" sz="2000" dirty="0" err="1">
                <a:solidFill>
                  <a:srgbClr val="4D4D4D"/>
                </a:solidFill>
              </a:rPr>
              <a:t>zu</a:t>
            </a:r>
            <a:r>
              <a:rPr lang="en-GB" sz="2000" dirty="0">
                <a:solidFill>
                  <a:srgbClr val="4D4D4D"/>
                </a:solidFill>
              </a:rPr>
              <a:t> schützen? </a:t>
            </a:r>
          </a:p>
          <a:p>
            <a:pPr marL="0" indent="0"/>
            <a:r>
              <a:rPr lang="en-GB" sz="2000" dirty="0">
                <a:solidFill>
                  <a:srgbClr val="4D4D4D"/>
                </a:solidFill>
              </a:rPr>
              <a:t>Viele Länder haben Anforderungen an die Entwicklung und Aufrechterhaltung von Arbeitsschutzmaßnahmen festgelegt, und Tourismusunternehmen sollten Gesundheits- und Sicherheitsanforderungen zum Schutz der Besucher und des </a:t>
            </a:r>
            <a:r>
              <a:rPr lang="en-GB" sz="2000" dirty="0" err="1">
                <a:solidFill>
                  <a:srgbClr val="4D4D4D"/>
                </a:solidFill>
              </a:rPr>
              <a:t>Tourismuspersonals</a:t>
            </a:r>
            <a:r>
              <a:rPr lang="en-GB" sz="2000" dirty="0">
                <a:solidFill>
                  <a:srgbClr val="4D4D4D"/>
                </a:solidFill>
              </a:rPr>
              <a:t> </a:t>
            </a:r>
            <a:r>
              <a:rPr lang="en-GB" sz="2000" dirty="0" err="1">
                <a:solidFill>
                  <a:srgbClr val="4D4D4D"/>
                </a:solidFill>
              </a:rPr>
              <a:t>festlegen</a:t>
            </a:r>
            <a:r>
              <a:rPr lang="en-GB" sz="2000" dirty="0">
                <a:solidFill>
                  <a:srgbClr val="4D4D4D"/>
                </a:solidFill>
              </a:rPr>
              <a:t>. Auf der nächsten Folie erfahren Sie, wie Unternehmen und Regionen dies tun können. </a:t>
            </a:r>
            <a:endParaRPr lang="en-IE" sz="2000" dirty="0">
              <a:solidFill>
                <a:srgbClr val="4D4D4D"/>
              </a:solidFill>
            </a:endParaRPr>
          </a:p>
        </p:txBody>
      </p:sp>
    </p:spTree>
    <p:extLst>
      <p:ext uri="{BB962C8B-B14F-4D97-AF65-F5344CB8AC3E}">
        <p14:creationId xmlns:p14="http://schemas.microsoft.com/office/powerpoint/2010/main" val="795169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4E1DEAE-FC65-69C6-BB8F-84C297E346FB}"/>
              </a:ext>
            </a:extLst>
          </p:cNvPr>
          <p:cNvSpPr/>
          <p:nvPr/>
        </p:nvSpPr>
        <p:spPr>
          <a:xfrm>
            <a:off x="262296" y="1008072"/>
            <a:ext cx="11739204" cy="5488187"/>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6">
            <a:extLst>
              <a:ext uri="{FF2B5EF4-FFF2-40B4-BE49-F238E27FC236}">
                <a16:creationId xmlns:a16="http://schemas.microsoft.com/office/drawing/2014/main" id="{74562D09-1982-31D0-C14B-5C813BAE6107}"/>
              </a:ext>
            </a:extLst>
          </p:cNvPr>
          <p:cNvSpPr>
            <a:spLocks noGrp="1"/>
          </p:cNvSpPr>
          <p:nvPr>
            <p:ph type="body" sz="quarter" idx="18"/>
          </p:nvPr>
        </p:nvSpPr>
        <p:spPr>
          <a:xfrm>
            <a:off x="1612285" y="1161365"/>
            <a:ext cx="9039225" cy="5181600"/>
          </a:xfrm>
          <a:solidFill>
            <a:schemeClr val="bg1"/>
          </a:solidFill>
        </p:spPr>
        <p:txBody>
          <a:bodyPr anchor="ctr">
            <a:noAutofit/>
          </a:bodyPr>
          <a:lstStyle/>
          <a:p>
            <a:pPr marL="0" indent="0" algn="ctr"/>
            <a:r>
              <a:rPr lang="en-GB" b="1" dirty="0">
                <a:solidFill>
                  <a:srgbClr val="4D4D4D"/>
                </a:solidFill>
              </a:rPr>
              <a:t>Restrisiko im Tourismus: </a:t>
            </a:r>
            <a:r>
              <a:rPr lang="en-GB" dirty="0">
                <a:solidFill>
                  <a:srgbClr val="4D4D4D"/>
                </a:solidFill>
              </a:rPr>
              <a:t>Unabhängig davon, wie wirksam die regionalen Krisenmanagementprozesse sind, können Krisen immer noch Unternehmen oder </a:t>
            </a:r>
            <a:r>
              <a:rPr lang="en-GB" dirty="0" err="1">
                <a:solidFill>
                  <a:srgbClr val="4D4D4D"/>
                </a:solidFill>
              </a:rPr>
              <a:t>Regionen</a:t>
            </a:r>
            <a:r>
              <a:rPr lang="en-GB" dirty="0">
                <a:solidFill>
                  <a:srgbClr val="4D4D4D"/>
                </a:solidFill>
              </a:rPr>
              <a:t> </a:t>
            </a:r>
            <a:r>
              <a:rPr lang="en-GB" dirty="0" err="1">
                <a:solidFill>
                  <a:srgbClr val="4D4D4D"/>
                </a:solidFill>
              </a:rPr>
              <a:t>treffen</a:t>
            </a:r>
            <a:r>
              <a:rPr lang="en-GB" dirty="0">
                <a:solidFill>
                  <a:srgbClr val="4D4D4D"/>
                </a:solidFill>
              </a:rPr>
              <a:t>. </a:t>
            </a:r>
          </a:p>
          <a:p>
            <a:pPr marL="0" indent="0" algn="ctr"/>
            <a:r>
              <a:rPr lang="en-GB" i="1" dirty="0">
                <a:solidFill>
                  <a:srgbClr val="F27954"/>
                </a:solidFill>
              </a:rPr>
              <a:t>Das Restrisiko ist der Betrag des Risikos oder der Gefahr, die mit einem Ereignis verbunden ist, nachdem die Risiken durch Risikokontrollen verringert wurden. </a:t>
            </a:r>
          </a:p>
          <a:p>
            <a:pPr marL="0" indent="0" algn="ctr"/>
            <a:r>
              <a:rPr lang="en-GB" dirty="0">
                <a:solidFill>
                  <a:srgbClr val="4D4D4D"/>
                </a:solidFill>
              </a:rPr>
              <a:t> Es ist eine Anerkennung der Tatsache, dass es immer wieder zu Katastrophen und Krisen kommen wird und dass Maßnahmen ergriffen werden müssen, um diese zu bewältigen. </a:t>
            </a:r>
          </a:p>
          <a:p>
            <a:pPr marL="0" indent="0" algn="ctr"/>
            <a:r>
              <a:rPr lang="en-GB" dirty="0" err="1">
                <a:solidFill>
                  <a:srgbClr val="4D4D4D"/>
                </a:solidFill>
              </a:rPr>
              <a:t>Trotz</a:t>
            </a:r>
            <a:r>
              <a:rPr lang="en-GB" dirty="0">
                <a:solidFill>
                  <a:srgbClr val="4D4D4D"/>
                </a:solidFill>
              </a:rPr>
              <a:t> der Unvermeidbarkeit von Katastrophen und Krisen können Tourismusunternehmen bzw. -regionen durch die Anwendung effizienter und effektiver Managementstrategien Störungen minimieren und die Rückkehr zum normalen Betrieb erleichtern. </a:t>
            </a:r>
            <a:endParaRPr lang="en-IE" dirty="0">
              <a:solidFill>
                <a:srgbClr val="4D4D4D"/>
              </a:solidFill>
            </a:endParaRPr>
          </a:p>
        </p:txBody>
      </p:sp>
      <p:sp>
        <p:nvSpPr>
          <p:cNvPr id="11" name="TextBox 10">
            <a:extLst>
              <a:ext uri="{FF2B5EF4-FFF2-40B4-BE49-F238E27FC236}">
                <a16:creationId xmlns:a16="http://schemas.microsoft.com/office/drawing/2014/main" id="{2257DB51-DB83-7190-6422-53C516BB198F}"/>
              </a:ext>
            </a:extLst>
          </p:cNvPr>
          <p:cNvSpPr txBox="1"/>
          <p:nvPr/>
        </p:nvSpPr>
        <p:spPr>
          <a:xfrm>
            <a:off x="262297" y="256177"/>
            <a:ext cx="5535602" cy="646331"/>
          </a:xfrm>
          <a:prstGeom prst="rect">
            <a:avLst/>
          </a:prstGeom>
          <a:noFill/>
        </p:spPr>
        <p:txBody>
          <a:bodyPr wrap="square" rtlCol="0">
            <a:spAutoFit/>
          </a:bodyPr>
          <a:lstStyle/>
          <a:p>
            <a:r>
              <a:rPr lang="en-IE" sz="3600" b="1" dirty="0">
                <a:solidFill>
                  <a:srgbClr val="F27954"/>
                </a:solidFill>
              </a:rPr>
              <a:t>Prävention/Minderung</a:t>
            </a:r>
          </a:p>
        </p:txBody>
      </p:sp>
    </p:spTree>
    <p:extLst>
      <p:ext uri="{BB962C8B-B14F-4D97-AF65-F5344CB8AC3E}">
        <p14:creationId xmlns:p14="http://schemas.microsoft.com/office/powerpoint/2010/main" val="503698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2A20B5-56EB-9E14-EFD2-EC4441F1F6C2}"/>
              </a:ext>
            </a:extLst>
          </p:cNvPr>
          <p:cNvSpPr>
            <a:spLocks noGrp="1"/>
          </p:cNvSpPr>
          <p:nvPr>
            <p:ph type="body" sz="quarter" idx="16"/>
          </p:nvPr>
        </p:nvSpPr>
        <p:spPr>
          <a:xfrm>
            <a:off x="390524" y="338335"/>
            <a:ext cx="5705475" cy="731204"/>
          </a:xfrm>
        </p:spPr>
        <p:txBody>
          <a:bodyPr anchor="ctr">
            <a:normAutofit fontScale="77500" lnSpcReduction="20000"/>
          </a:bodyPr>
          <a:lstStyle/>
          <a:p>
            <a:r>
              <a:rPr lang="en-IE" b="1" dirty="0">
                <a:solidFill>
                  <a:srgbClr val="F27954"/>
                </a:solidFill>
              </a:rPr>
              <a:t>Beispiele für Restrisiken im Tourismus </a:t>
            </a:r>
          </a:p>
        </p:txBody>
      </p:sp>
      <p:sp>
        <p:nvSpPr>
          <p:cNvPr id="4" name="Text Placeholder 3">
            <a:extLst>
              <a:ext uri="{FF2B5EF4-FFF2-40B4-BE49-F238E27FC236}">
                <a16:creationId xmlns:a16="http://schemas.microsoft.com/office/drawing/2014/main" id="{888B7E77-8B9E-474C-E28E-0A71C09C454F}"/>
              </a:ext>
            </a:extLst>
          </p:cNvPr>
          <p:cNvSpPr>
            <a:spLocks noGrp="1"/>
          </p:cNvSpPr>
          <p:nvPr>
            <p:ph type="body" sz="quarter" idx="18"/>
          </p:nvPr>
        </p:nvSpPr>
        <p:spPr>
          <a:xfrm>
            <a:off x="390525" y="1069539"/>
            <a:ext cx="5491163" cy="5439688"/>
          </a:xfrm>
          <a:solidFill>
            <a:schemeClr val="bg1"/>
          </a:solidFill>
        </p:spPr>
        <p:txBody>
          <a:bodyPr>
            <a:normAutofit fontScale="77500" lnSpcReduction="20000"/>
          </a:bodyPr>
          <a:lstStyle/>
          <a:p>
            <a:pPr marL="0" indent="0">
              <a:lnSpc>
                <a:spcPct val="110000"/>
              </a:lnSpc>
              <a:spcBef>
                <a:spcPts val="0"/>
              </a:spcBef>
            </a:pPr>
            <a:r>
              <a:rPr lang="en-IE" dirty="0">
                <a:solidFill>
                  <a:srgbClr val="4D4D4D"/>
                </a:solidFill>
              </a:rPr>
              <a:t>Nach den </a:t>
            </a:r>
            <a:r>
              <a:rPr lang="en-IE" b="1" dirty="0" err="1">
                <a:solidFill>
                  <a:srgbClr val="F27954"/>
                </a:solidFill>
              </a:rPr>
              <a:t>Anschlägen</a:t>
            </a:r>
            <a:r>
              <a:rPr lang="en-IE" b="1" dirty="0">
                <a:solidFill>
                  <a:srgbClr val="F27954"/>
                </a:solidFill>
              </a:rPr>
              <a:t> vom 11. September </a:t>
            </a:r>
            <a:r>
              <a:rPr lang="en-IE" dirty="0">
                <a:solidFill>
                  <a:srgbClr val="4D4D4D"/>
                </a:solidFill>
              </a:rPr>
              <a:t>gab es ein hohes Restrisiko. Der Schock für die gesamte Branche und die Welt führte dazu, dass alle </a:t>
            </a:r>
            <a:r>
              <a:rPr lang="en-IE" b="1" dirty="0">
                <a:solidFill>
                  <a:srgbClr val="4D4D4D"/>
                </a:solidFill>
              </a:rPr>
              <a:t>Flughäfen weltweit die Sicherheitskontrollen maximierten. Die </a:t>
            </a:r>
            <a:r>
              <a:rPr lang="en-IE" dirty="0">
                <a:solidFill>
                  <a:srgbClr val="4D4D4D"/>
                </a:solidFill>
              </a:rPr>
              <a:t>zuvor minimalen Sicherheitsvorkehrungen wurden komplett überarbeitet: strenge Kontrollen, frühere Ankunftszeiten, begrenzte Flüssigkeitsmengen...und </a:t>
            </a:r>
            <a:r>
              <a:rPr lang="en-IE" dirty="0" err="1">
                <a:solidFill>
                  <a:srgbClr val="4D4D4D"/>
                </a:solidFill>
              </a:rPr>
              <a:t>meh</a:t>
            </a:r>
            <a:r>
              <a:rPr lang="en-IE" sz="2500" dirty="0" err="1">
                <a:solidFill>
                  <a:srgbClr val="4D4D4D"/>
                </a:solidFill>
              </a:rPr>
              <a:t>r</a:t>
            </a:r>
            <a:r>
              <a:rPr lang="en-IE" sz="2500" dirty="0">
                <a:solidFill>
                  <a:srgbClr val="4D4D4D"/>
                </a:solidFill>
              </a:rPr>
              <a:t>.</a:t>
            </a:r>
          </a:p>
          <a:p>
            <a:pPr marL="0" indent="0">
              <a:lnSpc>
                <a:spcPct val="110000"/>
              </a:lnSpc>
              <a:spcBef>
                <a:spcPts val="0"/>
              </a:spcBef>
            </a:pPr>
            <a:endParaRPr lang="en-IE" dirty="0">
              <a:solidFill>
                <a:srgbClr val="F27954"/>
              </a:solidFill>
            </a:endParaRPr>
          </a:p>
          <a:p>
            <a:pPr marL="0" indent="0">
              <a:lnSpc>
                <a:spcPct val="110000"/>
              </a:lnSpc>
              <a:spcBef>
                <a:spcPts val="0"/>
              </a:spcBef>
            </a:pPr>
            <a:r>
              <a:rPr lang="en-IE" dirty="0">
                <a:solidFill>
                  <a:srgbClr val="4D4D4D"/>
                </a:solidFill>
              </a:rPr>
              <a:t>Nach den </a:t>
            </a:r>
            <a:r>
              <a:rPr lang="en-IE" b="1" dirty="0">
                <a:solidFill>
                  <a:srgbClr val="F27954"/>
                </a:solidFill>
              </a:rPr>
              <a:t>Bombenanschlägen auf Bali </a:t>
            </a:r>
            <a:r>
              <a:rPr lang="en-IE" dirty="0">
                <a:solidFill>
                  <a:srgbClr val="4D4D4D"/>
                </a:solidFill>
              </a:rPr>
              <a:t>und vor allem, weil es mehr als einen in zwei verschiedenen Jahren gab. Der Autobombenanschlag von 2002 führte dazu, dass </a:t>
            </a:r>
            <a:r>
              <a:rPr lang="en-IE" b="1" dirty="0">
                <a:solidFill>
                  <a:srgbClr val="4D4D4D"/>
                </a:solidFill>
              </a:rPr>
              <a:t>Hotels spezielle Bombensicherheitskräfte anstellten, die die Fahrzeuge ihrer Gäste, z. B. </a:t>
            </a:r>
            <a:r>
              <a:rPr lang="en-IE" dirty="0">
                <a:solidFill>
                  <a:srgbClr val="4D4D4D"/>
                </a:solidFill>
              </a:rPr>
              <a:t>Autos, Busse und andere Transportmittel, </a:t>
            </a:r>
            <a:r>
              <a:rPr lang="en-IE" b="1" dirty="0" err="1">
                <a:solidFill>
                  <a:srgbClr val="4D4D4D"/>
                </a:solidFill>
              </a:rPr>
              <a:t>kontrollierten</a:t>
            </a:r>
            <a:r>
              <a:rPr lang="en-IE" dirty="0">
                <a:solidFill>
                  <a:srgbClr val="4D4D4D"/>
                </a:solidFill>
              </a:rPr>
              <a:t>. Die </a:t>
            </a:r>
            <a:r>
              <a:rPr lang="en-IE" dirty="0" err="1">
                <a:solidFill>
                  <a:srgbClr val="4D4D4D"/>
                </a:solidFill>
              </a:rPr>
              <a:t>Polizei</a:t>
            </a:r>
            <a:r>
              <a:rPr lang="en-IE" dirty="0">
                <a:solidFill>
                  <a:srgbClr val="4D4D4D"/>
                </a:solidFill>
              </a:rPr>
              <a:t> </a:t>
            </a:r>
            <a:r>
              <a:rPr lang="en-IE" dirty="0" err="1">
                <a:solidFill>
                  <a:srgbClr val="4D4D4D"/>
                </a:solidFill>
              </a:rPr>
              <a:t>machte</a:t>
            </a:r>
            <a:r>
              <a:rPr lang="en-IE" dirty="0">
                <a:solidFill>
                  <a:srgbClr val="4D4D4D"/>
                </a:solidFill>
              </a:rPr>
              <a:t> das Gleiche an Häfen und auf öffentlichen Straßen. </a:t>
            </a:r>
            <a:r>
              <a:rPr lang="en-IE" dirty="0" err="1">
                <a:solidFill>
                  <a:srgbClr val="F27954"/>
                </a:solidFill>
                <a:hlinkClick r:id="rId2">
                  <a:extLst>
                    <a:ext uri="{A12FA001-AC4F-418D-AE19-62706E023703}">
                      <ahyp:hlinkClr xmlns:ahyp="http://schemas.microsoft.com/office/drawing/2018/hyperlinkcolor" val="tx"/>
                    </a:ext>
                  </a:extLst>
                </a:hlinkClick>
              </a:rPr>
              <a:t>Lesen</a:t>
            </a:r>
            <a:r>
              <a:rPr lang="en-IE" dirty="0">
                <a:solidFill>
                  <a:srgbClr val="F27954"/>
                </a:solidFill>
                <a:hlinkClick r:id="rId2">
                  <a:extLst>
                    <a:ext uri="{A12FA001-AC4F-418D-AE19-62706E023703}">
                      <ahyp:hlinkClr xmlns:ahyp="http://schemas.microsoft.com/office/drawing/2018/hyperlinkcolor" val="tx"/>
                    </a:ext>
                  </a:extLst>
                </a:hlinkClick>
              </a:rPr>
              <a:t> Sie</a:t>
            </a:r>
            <a:r>
              <a:rPr lang="en-IE" u="sng" dirty="0">
                <a:solidFill>
                  <a:srgbClr val="F27954"/>
                </a:solidFill>
              </a:rPr>
              <a:t> </a:t>
            </a:r>
            <a:r>
              <a:rPr lang="en-IE" sz="2500" dirty="0" err="1">
                <a:solidFill>
                  <a:srgbClr val="F27954"/>
                </a:solidFill>
              </a:rPr>
              <a:t>hier</a:t>
            </a:r>
            <a:r>
              <a:rPr lang="en-IE" sz="2500" dirty="0">
                <a:solidFill>
                  <a:srgbClr val="F27954"/>
                </a:solidFill>
              </a:rPr>
              <a:t> </a:t>
            </a:r>
            <a:r>
              <a:rPr lang="en-IE" sz="2500" dirty="0" err="1">
                <a:solidFill>
                  <a:srgbClr val="F27954"/>
                </a:solidFill>
              </a:rPr>
              <a:t>mehr</a:t>
            </a:r>
            <a:r>
              <a:rPr lang="en-IE" sz="2500" dirty="0">
                <a:solidFill>
                  <a:srgbClr val="F27954"/>
                </a:solidFill>
              </a:rPr>
              <a:t> </a:t>
            </a:r>
            <a:r>
              <a:rPr lang="en-IE" sz="2500" dirty="0" err="1">
                <a:solidFill>
                  <a:srgbClr val="F27954"/>
                </a:solidFill>
              </a:rPr>
              <a:t>dazu</a:t>
            </a:r>
            <a:r>
              <a:rPr lang="en-IE" dirty="0">
                <a:solidFill>
                  <a:srgbClr val="F27954"/>
                </a:solidFill>
              </a:rPr>
              <a:t>.</a:t>
            </a:r>
          </a:p>
        </p:txBody>
      </p:sp>
      <p:sp>
        <p:nvSpPr>
          <p:cNvPr id="5" name="TextBox 4">
            <a:extLst>
              <a:ext uri="{FF2B5EF4-FFF2-40B4-BE49-F238E27FC236}">
                <a16:creationId xmlns:a16="http://schemas.microsoft.com/office/drawing/2014/main" id="{7E48DFD6-F59A-0921-B4EF-B57B7232053F}"/>
              </a:ext>
            </a:extLst>
          </p:cNvPr>
          <p:cNvSpPr txBox="1"/>
          <p:nvPr/>
        </p:nvSpPr>
        <p:spPr>
          <a:xfrm>
            <a:off x="6381750" y="4191000"/>
            <a:ext cx="2133600" cy="369332"/>
          </a:xfrm>
          <a:prstGeom prst="rect">
            <a:avLst/>
          </a:prstGeom>
          <a:noFill/>
        </p:spPr>
        <p:txBody>
          <a:bodyPr wrap="square" rtlCol="0">
            <a:spAutoFit/>
          </a:bodyPr>
          <a:lstStyle/>
          <a:p>
            <a:r>
              <a:rPr lang="en-IE" dirty="0">
                <a:solidFill>
                  <a:srgbClr val="086D6E"/>
                </a:solidFill>
                <a:hlinkClick r:id="rId3">
                  <a:extLst>
                    <a:ext uri="{A12FA001-AC4F-418D-AE19-62706E023703}">
                      <ahyp:hlinkClr xmlns:ahyp="http://schemas.microsoft.com/office/drawing/2018/hyperlinkcolor" val="tx"/>
                    </a:ext>
                  </a:extLst>
                </a:hlinkClick>
              </a:rPr>
              <a:t>Bildquelle</a:t>
            </a:r>
            <a:endParaRPr lang="en-IE" dirty="0">
              <a:solidFill>
                <a:srgbClr val="086D6E"/>
              </a:solidFill>
            </a:endParaRPr>
          </a:p>
        </p:txBody>
      </p:sp>
      <p:pic>
        <p:nvPicPr>
          <p:cNvPr id="1030" name="Picture 6" descr="Under-car Bomb Detector – Telhouse">
            <a:extLst>
              <a:ext uri="{FF2B5EF4-FFF2-40B4-BE49-F238E27FC236}">
                <a16:creationId xmlns:a16="http://schemas.microsoft.com/office/drawing/2014/main" id="{0F03672C-B887-5DD8-B310-EFE41309C8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5350" y="4191000"/>
            <a:ext cx="2912317" cy="2162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Airport security policy changes after the attacks of 9/11 - Boston.com">
            <a:extLst>
              <a:ext uri="{FF2B5EF4-FFF2-40B4-BE49-F238E27FC236}">
                <a16:creationId xmlns:a16="http://schemas.microsoft.com/office/drawing/2014/main" id="{1431342D-77CD-54BD-1219-FB192CA1E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314" y="338335"/>
            <a:ext cx="5043487" cy="3742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291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8" descr="A car parked in front of a building that is falling apart&#10;&#10;Description automatically generated with medium confidence">
            <a:extLst>
              <a:ext uri="{FF2B5EF4-FFF2-40B4-BE49-F238E27FC236}">
                <a16:creationId xmlns:a16="http://schemas.microsoft.com/office/drawing/2014/main" id="{FCBA8DBF-9AA3-B309-C4EF-1DCB27749D3E}"/>
              </a:ext>
            </a:extLst>
          </p:cNvPr>
          <p:cNvPicPr>
            <a:picLocks noGrp="1" noChangeAspect="1"/>
          </p:cNvPicPr>
          <p:nvPr>
            <p:ph type="pic" sz="quarter" idx="10"/>
          </p:nvPr>
        </p:nvPicPr>
        <p:blipFill>
          <a:blip r:embed="rId2"/>
          <a:srcRect t="13039" b="13039"/>
          <a:stretch>
            <a:fillRect/>
          </a:stretch>
        </p:blipFill>
        <p:spPr>
          <a:xfrm>
            <a:off x="339272" y="239485"/>
            <a:ext cx="11696700" cy="5764213"/>
          </a:xfrm>
        </p:spPr>
      </p:pic>
      <p:sp>
        <p:nvSpPr>
          <p:cNvPr id="7" name="Textfeld 6">
            <a:extLst>
              <a:ext uri="{FF2B5EF4-FFF2-40B4-BE49-F238E27FC236}">
                <a16:creationId xmlns:a16="http://schemas.microsoft.com/office/drawing/2014/main" id="{274B56E7-3412-ED87-6655-520E3D723E85}"/>
              </a:ext>
            </a:extLst>
          </p:cNvPr>
          <p:cNvSpPr txBox="1"/>
          <p:nvPr/>
        </p:nvSpPr>
        <p:spPr>
          <a:xfrm>
            <a:off x="6183086" y="854302"/>
            <a:ext cx="6008914" cy="2574698"/>
          </a:xfrm>
          <a:prstGeom prst="rect">
            <a:avLst/>
          </a:prstGeom>
          <a:solidFill>
            <a:srgbClr val="79527B"/>
          </a:solidFill>
        </p:spPr>
        <p:txBody>
          <a:bodyPr wrap="square" rtlCol="0">
            <a:spAutoFit/>
          </a:bodyPr>
          <a:lstStyle/>
          <a:p>
            <a:endParaRPr lang="de-DE" dirty="0"/>
          </a:p>
        </p:txBody>
      </p:sp>
      <p:sp>
        <p:nvSpPr>
          <p:cNvPr id="8" name="Textfeld 7">
            <a:extLst>
              <a:ext uri="{FF2B5EF4-FFF2-40B4-BE49-F238E27FC236}">
                <a16:creationId xmlns:a16="http://schemas.microsoft.com/office/drawing/2014/main" id="{903C8035-41B9-492C-582B-51E73992F167}"/>
              </a:ext>
            </a:extLst>
          </p:cNvPr>
          <p:cNvSpPr txBox="1"/>
          <p:nvPr/>
        </p:nvSpPr>
        <p:spPr>
          <a:xfrm>
            <a:off x="6553200" y="1534886"/>
            <a:ext cx="5299528" cy="1200329"/>
          </a:xfrm>
          <a:prstGeom prst="rect">
            <a:avLst/>
          </a:prstGeom>
          <a:noFill/>
        </p:spPr>
        <p:txBody>
          <a:bodyPr wrap="square" rtlCol="0">
            <a:spAutoFit/>
          </a:bodyPr>
          <a:lstStyle/>
          <a:p>
            <a:r>
              <a:rPr lang="en-IE" sz="3600" dirty="0">
                <a:solidFill>
                  <a:schemeClr val="bg1"/>
                </a:solidFill>
              </a:rPr>
              <a:t>3.  Die </a:t>
            </a:r>
            <a:r>
              <a:rPr lang="en-IE" sz="3600" dirty="0" err="1">
                <a:solidFill>
                  <a:schemeClr val="bg1"/>
                </a:solidFill>
              </a:rPr>
              <a:t>Durchführung</a:t>
            </a:r>
            <a:r>
              <a:rPr lang="en-IE" sz="3600" dirty="0">
                <a:solidFill>
                  <a:schemeClr val="bg1"/>
                </a:solidFill>
              </a:rPr>
              <a:t> </a:t>
            </a:r>
            <a:r>
              <a:rPr lang="en-IE" sz="3600" dirty="0" err="1">
                <a:solidFill>
                  <a:schemeClr val="bg1"/>
                </a:solidFill>
              </a:rPr>
              <a:t>eines</a:t>
            </a:r>
            <a:r>
              <a:rPr lang="en-IE" sz="3600" dirty="0">
                <a:solidFill>
                  <a:schemeClr val="bg1"/>
                </a:solidFill>
              </a:rPr>
              <a:t> </a:t>
            </a:r>
            <a:r>
              <a:rPr lang="en-IE" sz="3600" dirty="0" err="1">
                <a:solidFill>
                  <a:schemeClr val="bg1"/>
                </a:solidFill>
              </a:rPr>
              <a:t>regionalen</a:t>
            </a:r>
            <a:r>
              <a:rPr lang="en-IE" sz="3600" dirty="0">
                <a:solidFill>
                  <a:schemeClr val="bg1"/>
                </a:solidFill>
              </a:rPr>
              <a:t> </a:t>
            </a:r>
            <a:r>
              <a:rPr lang="en-IE" sz="3600" dirty="0" err="1">
                <a:solidFill>
                  <a:schemeClr val="bg1"/>
                </a:solidFill>
              </a:rPr>
              <a:t>Krisen</a:t>
            </a:r>
            <a:r>
              <a:rPr lang="en-IE" sz="3600" dirty="0">
                <a:solidFill>
                  <a:schemeClr val="bg1"/>
                </a:solidFill>
              </a:rPr>
              <a:t>-Audits</a:t>
            </a:r>
          </a:p>
        </p:txBody>
      </p:sp>
    </p:spTree>
    <p:extLst>
      <p:ext uri="{BB962C8B-B14F-4D97-AF65-F5344CB8AC3E}">
        <p14:creationId xmlns:p14="http://schemas.microsoft.com/office/powerpoint/2010/main" val="1546315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A89B42C-DFB2-E544-276E-C222EB19FB55}"/>
              </a:ext>
            </a:extLst>
          </p:cNvPr>
          <p:cNvSpPr>
            <a:spLocks noGrp="1"/>
          </p:cNvSpPr>
          <p:nvPr>
            <p:ph type="body" sz="quarter" idx="18"/>
          </p:nvPr>
        </p:nvSpPr>
        <p:spPr>
          <a:xfrm>
            <a:off x="163286" y="0"/>
            <a:ext cx="6215741" cy="6858000"/>
          </a:xfrm>
          <a:solidFill>
            <a:srgbClr val="79527B"/>
          </a:solidFill>
        </p:spPr>
        <p:txBody>
          <a:bodyPr>
            <a:noAutofit/>
          </a:bodyPr>
          <a:lstStyle/>
          <a:p>
            <a:pPr marL="0" indent="0" algn="l">
              <a:lnSpc>
                <a:spcPct val="100000"/>
              </a:lnSpc>
              <a:spcBef>
                <a:spcPts val="0"/>
              </a:spcBef>
            </a:pPr>
            <a:endParaRPr lang="en-IE" sz="1900" dirty="0"/>
          </a:p>
          <a:p>
            <a:pPr marL="0" indent="0" algn="ctr">
              <a:lnSpc>
                <a:spcPct val="100000"/>
              </a:lnSpc>
              <a:spcBef>
                <a:spcPts val="0"/>
              </a:spcBef>
            </a:pPr>
            <a:r>
              <a:rPr lang="en-IE" sz="2800" b="1" dirty="0" err="1"/>
              <a:t>Regionales</a:t>
            </a:r>
            <a:r>
              <a:rPr lang="en-IE" sz="2800" b="1" dirty="0"/>
              <a:t> </a:t>
            </a:r>
            <a:r>
              <a:rPr lang="en-IE" sz="2800" b="1" dirty="0" err="1"/>
              <a:t>Krisenaudit</a:t>
            </a:r>
            <a:endParaRPr lang="en-IE" sz="2800" b="1" dirty="0"/>
          </a:p>
          <a:p>
            <a:pPr marL="0" indent="0" algn="l">
              <a:lnSpc>
                <a:spcPct val="100000"/>
              </a:lnSpc>
              <a:spcBef>
                <a:spcPts val="0"/>
              </a:spcBef>
            </a:pPr>
            <a:endParaRPr lang="en-IE" sz="1900" dirty="0"/>
          </a:p>
          <a:p>
            <a:pPr marL="0" indent="0" algn="l">
              <a:lnSpc>
                <a:spcPct val="100000"/>
              </a:lnSpc>
              <a:spcBef>
                <a:spcPts val="0"/>
              </a:spcBef>
            </a:pPr>
            <a:r>
              <a:rPr lang="en-IE" sz="1900" dirty="0" err="1"/>
              <a:t>Wenn</a:t>
            </a:r>
            <a:r>
              <a:rPr lang="en-IE" sz="1900" dirty="0"/>
              <a:t> eine Region eine Risikobewertung und eine SWOT-Analyse durchgeführt hat, kann sie ein wenig tiefer gehen und ein regionales Krisenaudit durchführen, um die nächste Stufe dessen zu bestimmen, was die Region berücksichtigen und umsetzen muss, um auf eine Krise zu reagieren. Dies ist der Teil, in dem die Region wirklich ein besseres und detaillierteres Verständnis dafür bekommt, was genau für eine Region erforderlich ist, um sich auf eine Krise vorzubereiten, darauf zu reagieren und sich davon zu erholen. </a:t>
            </a:r>
            <a:r>
              <a:rPr lang="en-IE" sz="1900" b="1" dirty="0"/>
              <a:t>Das regionale Krisenaudit befasst sich mit der Frage, was die Region schaffen und umsetzen muss, wobei das Wann, Wie, Was, Warum und Wer berücksichtigt wird.</a:t>
            </a:r>
          </a:p>
          <a:p>
            <a:pPr marL="0" indent="0" algn="l">
              <a:lnSpc>
                <a:spcPct val="100000"/>
              </a:lnSpc>
              <a:spcBef>
                <a:spcPts val="0"/>
              </a:spcBef>
            </a:pPr>
            <a:endParaRPr lang="en-IE" sz="1900" dirty="0"/>
          </a:p>
          <a:p>
            <a:pPr marL="457200" indent="-457200" algn="l">
              <a:lnSpc>
                <a:spcPct val="100000"/>
              </a:lnSpc>
              <a:spcBef>
                <a:spcPts val="0"/>
              </a:spcBef>
              <a:buFont typeface="+mj-lt"/>
              <a:buAutoNum type="arabicPeriod"/>
            </a:pPr>
            <a:r>
              <a:rPr lang="en-IE" sz="1900" b="1" dirty="0"/>
              <a:t>Vorbereitung </a:t>
            </a:r>
            <a:r>
              <a:rPr lang="en-IE" sz="1900" dirty="0"/>
              <a:t>auf eine Krise, z. B. Operationen, Programme, Systeme, Menschen und Verfahren </a:t>
            </a:r>
          </a:p>
          <a:p>
            <a:pPr marL="457200" indent="-457200" algn="l">
              <a:lnSpc>
                <a:spcPct val="100000"/>
              </a:lnSpc>
              <a:spcBef>
                <a:spcPts val="0"/>
              </a:spcBef>
              <a:buFont typeface="+mj-lt"/>
              <a:buAutoNum type="arabicPeriod"/>
            </a:pPr>
            <a:r>
              <a:rPr lang="en-IE" sz="1900" dirty="0"/>
              <a:t>Reaktions- und Betriebskontinuitätsmaßnahmen</a:t>
            </a:r>
          </a:p>
          <a:p>
            <a:pPr marL="457200" indent="-457200" algn="l">
              <a:lnSpc>
                <a:spcPct val="100000"/>
              </a:lnSpc>
              <a:spcBef>
                <a:spcPts val="0"/>
              </a:spcBef>
              <a:buFont typeface="+mj-lt"/>
              <a:buAutoNum type="arabicPeriod"/>
            </a:pPr>
            <a:r>
              <a:rPr lang="en-IE" sz="1900" dirty="0" err="1"/>
              <a:t>Erholungsstrategien</a:t>
            </a:r>
            <a:r>
              <a:rPr lang="en-IE" sz="1900" dirty="0"/>
              <a:t> und wie man nach der Krise wieder aufbaut</a:t>
            </a:r>
          </a:p>
          <a:p>
            <a:pPr marL="0" indent="0" algn="l">
              <a:lnSpc>
                <a:spcPct val="100000"/>
              </a:lnSpc>
              <a:spcBef>
                <a:spcPts val="0"/>
              </a:spcBef>
            </a:pPr>
            <a:endParaRPr lang="en-IE" sz="1900" dirty="0"/>
          </a:p>
          <a:p>
            <a:pPr marL="0" indent="0" algn="l">
              <a:lnSpc>
                <a:spcPct val="100000"/>
              </a:lnSpc>
              <a:spcBef>
                <a:spcPts val="0"/>
              </a:spcBef>
            </a:pPr>
            <a:endParaRPr lang="en-IE" sz="1900" dirty="0"/>
          </a:p>
          <a:p>
            <a:pPr marL="342900" indent="-342900" algn="l">
              <a:lnSpc>
                <a:spcPct val="100000"/>
              </a:lnSpc>
              <a:spcBef>
                <a:spcPts val="0"/>
              </a:spcBef>
              <a:buFont typeface="Wingdings" panose="05000000000000000000" pitchFamily="2" charset="2"/>
              <a:buChar char="v"/>
            </a:pPr>
            <a:endParaRPr lang="en-IE" sz="1900" dirty="0"/>
          </a:p>
          <a:p>
            <a:pPr marL="342900" indent="-342900" algn="l">
              <a:lnSpc>
                <a:spcPct val="100000"/>
              </a:lnSpc>
              <a:spcBef>
                <a:spcPts val="0"/>
              </a:spcBef>
              <a:buFont typeface="Wingdings" panose="05000000000000000000" pitchFamily="2" charset="2"/>
              <a:buChar char="v"/>
            </a:pPr>
            <a:endParaRPr lang="en-IE" sz="1900" dirty="0"/>
          </a:p>
        </p:txBody>
      </p:sp>
      <p:pic>
        <p:nvPicPr>
          <p:cNvPr id="3" name="Picture 2">
            <a:hlinkClick r:id="rId2"/>
            <a:extLst>
              <a:ext uri="{FF2B5EF4-FFF2-40B4-BE49-F238E27FC236}">
                <a16:creationId xmlns:a16="http://schemas.microsoft.com/office/drawing/2014/main" id="{082EC35B-A233-42BF-1C40-FCBE8BA0A78A}"/>
              </a:ext>
            </a:extLst>
          </p:cNvPr>
          <p:cNvPicPr>
            <a:picLocks noChangeAspect="1"/>
          </p:cNvPicPr>
          <p:nvPr/>
        </p:nvPicPr>
        <p:blipFill>
          <a:blip r:embed="rId3"/>
          <a:stretch>
            <a:fillRect/>
          </a:stretch>
        </p:blipFill>
        <p:spPr>
          <a:xfrm>
            <a:off x="6899178" y="580766"/>
            <a:ext cx="4664171" cy="4918435"/>
          </a:xfrm>
          <a:prstGeom prst="rect">
            <a:avLst/>
          </a:prstGeom>
          <a:ln>
            <a:noFill/>
          </a:ln>
          <a:effectLst>
            <a:outerShdw blurRad="292100" dist="139700" dir="2700000" algn="tl" rotWithShape="0">
              <a:srgbClr val="333333">
                <a:alpha val="65000"/>
              </a:srgbClr>
            </a:outerShdw>
          </a:effectLst>
        </p:spPr>
      </p:pic>
      <p:pic>
        <p:nvPicPr>
          <p:cNvPr id="4" name="Graphic 3" descr="Document with solid fill">
            <a:hlinkClick r:id="rId4"/>
            <a:extLst>
              <a:ext uri="{FF2B5EF4-FFF2-40B4-BE49-F238E27FC236}">
                <a16:creationId xmlns:a16="http://schemas.microsoft.com/office/drawing/2014/main" id="{C9E9DACD-2D38-B75F-7BBE-F26329D3F4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5600" y="5550904"/>
            <a:ext cx="916165" cy="1009650"/>
          </a:xfrm>
          <a:prstGeom prst="rect">
            <a:avLst/>
          </a:prstGeom>
        </p:spPr>
      </p:pic>
      <p:sp>
        <p:nvSpPr>
          <p:cNvPr id="8" name="TextBox 7">
            <a:extLst>
              <a:ext uri="{FF2B5EF4-FFF2-40B4-BE49-F238E27FC236}">
                <a16:creationId xmlns:a16="http://schemas.microsoft.com/office/drawing/2014/main" id="{4205A7C4-5BD2-4C75-3F6C-9FF4A9B63B4C}"/>
              </a:ext>
            </a:extLst>
          </p:cNvPr>
          <p:cNvSpPr txBox="1"/>
          <p:nvPr/>
        </p:nvSpPr>
        <p:spPr>
          <a:xfrm>
            <a:off x="7458633" y="6103354"/>
            <a:ext cx="4104716" cy="369332"/>
          </a:xfrm>
          <a:prstGeom prst="rect">
            <a:avLst/>
          </a:prstGeom>
          <a:solidFill>
            <a:schemeClr val="accent2"/>
          </a:solidFill>
        </p:spPr>
        <p:txBody>
          <a:bodyPr wrap="square" rtlCol="0">
            <a:spAutoFit/>
          </a:bodyPr>
          <a:lstStyle/>
          <a:p>
            <a:r>
              <a:rPr lang="en-IE" dirty="0">
                <a:solidFill>
                  <a:schemeClr val="bg1"/>
                </a:solidFill>
                <a:hlinkClick r:id="rId2">
                  <a:extLst>
                    <a:ext uri="{A12FA001-AC4F-418D-AE19-62706E023703}">
                      <ahyp:hlinkClr xmlns:ahyp="http://schemas.microsoft.com/office/drawing/2018/hyperlinkcolor" val="tx"/>
                    </a:ext>
                  </a:extLst>
                </a:hlinkClick>
              </a:rPr>
              <a:t>Develop a Risk Management Strategy</a:t>
            </a:r>
            <a:endParaRPr lang="en-IE" dirty="0">
              <a:solidFill>
                <a:schemeClr val="bg1"/>
              </a:solidFill>
            </a:endParaRPr>
          </a:p>
        </p:txBody>
      </p:sp>
    </p:spTree>
    <p:extLst>
      <p:ext uri="{BB962C8B-B14F-4D97-AF65-F5344CB8AC3E}">
        <p14:creationId xmlns:p14="http://schemas.microsoft.com/office/powerpoint/2010/main" val="2442176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745F50-7D52-0044-74CC-395ED0AFCD6E}"/>
              </a:ext>
            </a:extLst>
          </p:cNvPr>
          <p:cNvSpPr>
            <a:spLocks noGrp="1"/>
          </p:cNvSpPr>
          <p:nvPr>
            <p:ph type="body" sz="quarter" idx="18"/>
          </p:nvPr>
        </p:nvSpPr>
        <p:spPr>
          <a:xfrm>
            <a:off x="464441" y="904875"/>
            <a:ext cx="5774433" cy="3867704"/>
          </a:xfrm>
        </p:spPr>
        <p:txBody>
          <a:bodyPr>
            <a:noAutofit/>
          </a:bodyPr>
          <a:lstStyle/>
          <a:p>
            <a:pPr marL="0" indent="0">
              <a:lnSpc>
                <a:spcPct val="100000"/>
              </a:lnSpc>
              <a:spcBef>
                <a:spcPts val="0"/>
              </a:spcBef>
            </a:pPr>
            <a:endParaRPr lang="en-IE" sz="2000" dirty="0"/>
          </a:p>
        </p:txBody>
      </p:sp>
      <p:sp>
        <p:nvSpPr>
          <p:cNvPr id="5" name="Flowchart: Alternate Process 4">
            <a:extLst>
              <a:ext uri="{FF2B5EF4-FFF2-40B4-BE49-F238E27FC236}">
                <a16:creationId xmlns:a16="http://schemas.microsoft.com/office/drawing/2014/main" id="{5102D24B-19F1-502B-55F4-03909C924F76}"/>
              </a:ext>
            </a:extLst>
          </p:cNvPr>
          <p:cNvSpPr/>
          <p:nvPr/>
        </p:nvSpPr>
        <p:spPr>
          <a:xfrm>
            <a:off x="6796281" y="1266825"/>
            <a:ext cx="4924425" cy="3748216"/>
          </a:xfrm>
          <a:prstGeom prst="flowChartAlternateProcess">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E0C6EAA1-8078-5BB4-C93D-964AD8734317}"/>
              </a:ext>
            </a:extLst>
          </p:cNvPr>
          <p:cNvSpPr txBox="1"/>
          <p:nvPr/>
        </p:nvSpPr>
        <p:spPr>
          <a:xfrm>
            <a:off x="7091555" y="1371218"/>
            <a:ext cx="4333875" cy="3970318"/>
          </a:xfrm>
          <a:prstGeom prst="rect">
            <a:avLst/>
          </a:prstGeom>
          <a:noFill/>
        </p:spPr>
        <p:txBody>
          <a:bodyPr wrap="square" rtlCol="0">
            <a:spAutoFit/>
          </a:bodyPr>
          <a:lstStyle/>
          <a:p>
            <a:pPr algn="ctr"/>
            <a:r>
              <a:rPr lang="en-IE" sz="2800" dirty="0">
                <a:solidFill>
                  <a:schemeClr val="bg1"/>
                </a:solidFill>
              </a:rPr>
              <a:t>Das regionale Krisenaudit untersucht, was die Region tun muss, um sich auf eine </a:t>
            </a:r>
            <a:r>
              <a:rPr lang="en-IE" sz="2800" dirty="0" err="1">
                <a:solidFill>
                  <a:schemeClr val="bg1"/>
                </a:solidFill>
              </a:rPr>
              <a:t>Krise</a:t>
            </a:r>
            <a:r>
              <a:rPr lang="en-IE" sz="2800" dirty="0">
                <a:solidFill>
                  <a:schemeClr val="bg1"/>
                </a:solidFill>
              </a:rPr>
              <a:t> </a:t>
            </a:r>
            <a:r>
              <a:rPr lang="en-IE" sz="2800" dirty="0" err="1">
                <a:solidFill>
                  <a:schemeClr val="bg1"/>
                </a:solidFill>
              </a:rPr>
              <a:t>vorzubereiten</a:t>
            </a:r>
            <a:r>
              <a:rPr lang="en-IE" sz="2800" dirty="0">
                <a:solidFill>
                  <a:schemeClr val="bg1"/>
                </a:solidFill>
              </a:rPr>
              <a:t> und auf sie </a:t>
            </a:r>
            <a:r>
              <a:rPr lang="en-IE" sz="2800" dirty="0" err="1">
                <a:solidFill>
                  <a:schemeClr val="bg1"/>
                </a:solidFill>
              </a:rPr>
              <a:t>zu</a:t>
            </a:r>
            <a:r>
              <a:rPr lang="en-IE" sz="2800" dirty="0">
                <a:solidFill>
                  <a:schemeClr val="bg1"/>
                </a:solidFill>
              </a:rPr>
              <a:t> </a:t>
            </a:r>
            <a:r>
              <a:rPr lang="en-IE" sz="2800" dirty="0" err="1">
                <a:solidFill>
                  <a:schemeClr val="bg1"/>
                </a:solidFill>
              </a:rPr>
              <a:t>reagieren</a:t>
            </a:r>
            <a:r>
              <a:rPr lang="en-IE" sz="2800" dirty="0">
                <a:solidFill>
                  <a:schemeClr val="bg1"/>
                </a:solidFill>
              </a:rPr>
              <a:t>, wobei das Wann, Wie, Was, Warum und Wer berücksichtigt wird.</a:t>
            </a:r>
          </a:p>
          <a:p>
            <a:endParaRPr lang="en-IE" sz="2800" dirty="0">
              <a:solidFill>
                <a:schemeClr val="bg1"/>
              </a:solidFill>
            </a:endParaRPr>
          </a:p>
        </p:txBody>
      </p:sp>
      <p:sp>
        <p:nvSpPr>
          <p:cNvPr id="4" name="Rechteck 3">
            <a:extLst>
              <a:ext uri="{FF2B5EF4-FFF2-40B4-BE49-F238E27FC236}">
                <a16:creationId xmlns:a16="http://schemas.microsoft.com/office/drawing/2014/main" id="{B5043E42-5CCE-945A-30AE-C73BCD0F43A9}"/>
              </a:ext>
            </a:extLst>
          </p:cNvPr>
          <p:cNvSpPr/>
          <p:nvPr/>
        </p:nvSpPr>
        <p:spPr>
          <a:xfrm>
            <a:off x="185057" y="-49666"/>
            <a:ext cx="6315950" cy="6907666"/>
          </a:xfrm>
          <a:prstGeom prst="rect">
            <a:avLst/>
          </a:prstGeom>
          <a:solidFill>
            <a:srgbClr val="795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t>Das regionale Krisen-Audit befasst sich mit Risiken und SWOT-Ergebnissen</a:t>
            </a:r>
          </a:p>
          <a:p>
            <a:pPr algn="ctr"/>
            <a:endParaRPr lang="de-DE" sz="2600" b="1" dirty="0"/>
          </a:p>
          <a:p>
            <a:pPr marL="0" indent="0">
              <a:lnSpc>
                <a:spcPct val="100000"/>
              </a:lnSpc>
              <a:spcBef>
                <a:spcPts val="0"/>
              </a:spcBef>
            </a:pPr>
            <a:r>
              <a:rPr lang="de-DE" sz="2000" dirty="0"/>
              <a:t>Die Region sollte damit beginnen, die in der Risikobewertungsmatrix ermittelten Risiken, Maßnahmen und Lösungen nach Prioritäten zu ordnen und die SWOT-Analyse zu berücksichtigen, damit sie die Risiken mit dem höchsten Risikograd angehen kann. </a:t>
            </a:r>
          </a:p>
          <a:p>
            <a:pPr marL="0" indent="0">
              <a:lnSpc>
                <a:spcPct val="100000"/>
              </a:lnSpc>
              <a:spcBef>
                <a:spcPts val="0"/>
              </a:spcBef>
            </a:pPr>
            <a:endParaRPr lang="de-DE" sz="2000" dirty="0"/>
          </a:p>
          <a:p>
            <a:pPr marL="0" indent="0">
              <a:lnSpc>
                <a:spcPct val="100000"/>
              </a:lnSpc>
              <a:spcBef>
                <a:spcPts val="0"/>
              </a:spcBef>
            </a:pPr>
            <a:r>
              <a:rPr lang="de-DE" sz="2000" dirty="0"/>
              <a:t>Das Audit verringert die regionale Risikoexposition weiter, indem Entscheidungen getroffen und Änderungen in den Prozessen vorgenommen werden, die in die Risikomanagementstrategie und den Plan einfließen müssen.</a:t>
            </a:r>
          </a:p>
          <a:p>
            <a:pPr marL="0" indent="0">
              <a:lnSpc>
                <a:spcPct val="100000"/>
              </a:lnSpc>
              <a:spcBef>
                <a:spcPts val="0"/>
              </a:spcBef>
            </a:pPr>
            <a:endParaRPr lang="de-DE" sz="2000" dirty="0"/>
          </a:p>
          <a:p>
            <a:pPr marL="0" indent="0">
              <a:lnSpc>
                <a:spcPct val="100000"/>
              </a:lnSpc>
              <a:spcBef>
                <a:spcPts val="0"/>
              </a:spcBef>
            </a:pPr>
            <a:r>
              <a:rPr lang="de-DE" sz="2000" dirty="0"/>
              <a:t>Es werden die wichtigsten Maßnahmen festgelegt, die ergriffen werden müssen, um die ermittelten Risiken anzugehen und zu lösen. </a:t>
            </a:r>
            <a:endParaRPr lang="en-IE" sz="2000" b="1" dirty="0"/>
          </a:p>
        </p:txBody>
      </p:sp>
    </p:spTree>
    <p:extLst>
      <p:ext uri="{BB962C8B-B14F-4D97-AF65-F5344CB8AC3E}">
        <p14:creationId xmlns:p14="http://schemas.microsoft.com/office/powerpoint/2010/main" val="617043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63136D12-2263-4D5E-F168-FB1524623520}"/>
              </a:ext>
            </a:extLst>
          </p:cNvPr>
          <p:cNvSpPr>
            <a:spLocks noGrp="1"/>
          </p:cNvSpPr>
          <p:nvPr>
            <p:ph type="body" sz="quarter" idx="18"/>
          </p:nvPr>
        </p:nvSpPr>
        <p:spPr>
          <a:xfrm>
            <a:off x="464441" y="811700"/>
            <a:ext cx="5774433" cy="3867704"/>
          </a:xfrm>
        </p:spPr>
        <p:txBody>
          <a:bodyPr>
            <a:noAutofit/>
          </a:bodyPr>
          <a:lstStyle/>
          <a:p>
            <a:pPr marL="0" indent="0">
              <a:lnSpc>
                <a:spcPct val="100000"/>
              </a:lnSpc>
              <a:spcBef>
                <a:spcPts val="0"/>
              </a:spcBef>
            </a:pPr>
            <a:endParaRPr lang="en-GB" sz="2000" dirty="0"/>
          </a:p>
          <a:p>
            <a:pPr marL="0" indent="0">
              <a:lnSpc>
                <a:spcPct val="100000"/>
              </a:lnSpc>
              <a:spcBef>
                <a:spcPts val="0"/>
              </a:spcBef>
            </a:pPr>
            <a:endParaRPr lang="en-GB" sz="2000" dirty="0"/>
          </a:p>
          <a:p>
            <a:pPr marL="0" indent="0">
              <a:lnSpc>
                <a:spcPct val="100000"/>
              </a:lnSpc>
              <a:spcBef>
                <a:spcPts val="0"/>
              </a:spcBef>
            </a:pPr>
            <a:endParaRPr lang="en-IE" sz="2000" dirty="0"/>
          </a:p>
        </p:txBody>
      </p:sp>
      <p:sp>
        <p:nvSpPr>
          <p:cNvPr id="6" name="Text Placeholder 2">
            <a:extLst>
              <a:ext uri="{FF2B5EF4-FFF2-40B4-BE49-F238E27FC236}">
                <a16:creationId xmlns:a16="http://schemas.microsoft.com/office/drawing/2014/main" id="{AA966665-FE95-DF84-8AA8-1EEF69D9ED1B}"/>
              </a:ext>
            </a:extLst>
          </p:cNvPr>
          <p:cNvSpPr>
            <a:spLocks noGrp="1"/>
          </p:cNvSpPr>
          <p:nvPr>
            <p:ph type="body" sz="quarter" idx="16"/>
          </p:nvPr>
        </p:nvSpPr>
        <p:spPr>
          <a:xfrm>
            <a:off x="590550" y="308977"/>
            <a:ext cx="6130166" cy="686996"/>
          </a:xfrm>
        </p:spPr>
        <p:txBody>
          <a:bodyPr anchor="ctr">
            <a:normAutofit fontScale="70000" lnSpcReduction="20000"/>
          </a:bodyPr>
          <a:lstStyle/>
          <a:p>
            <a:pPr algn="ctr"/>
            <a:r>
              <a:rPr lang="en-IE" b="1" dirty="0"/>
              <a:t>Das Audit gibt eine krisenfeste Perspektive </a:t>
            </a:r>
          </a:p>
        </p:txBody>
      </p:sp>
      <p:sp>
        <p:nvSpPr>
          <p:cNvPr id="7" name="TextBox 6">
            <a:extLst>
              <a:ext uri="{FF2B5EF4-FFF2-40B4-BE49-F238E27FC236}">
                <a16:creationId xmlns:a16="http://schemas.microsoft.com/office/drawing/2014/main" id="{A4DE30FD-5870-CA68-C1F0-6281D40428A9}"/>
              </a:ext>
            </a:extLst>
          </p:cNvPr>
          <p:cNvSpPr txBox="1"/>
          <p:nvPr/>
        </p:nvSpPr>
        <p:spPr>
          <a:xfrm>
            <a:off x="590550" y="811700"/>
            <a:ext cx="5473609" cy="369332"/>
          </a:xfrm>
          <a:prstGeom prst="rect">
            <a:avLst/>
          </a:prstGeom>
          <a:noFill/>
        </p:spPr>
        <p:txBody>
          <a:bodyPr wrap="square" rtlCol="0">
            <a:spAutoFit/>
          </a:bodyPr>
          <a:lstStyle/>
          <a:p>
            <a:endParaRPr lang="en-IE" dirty="0">
              <a:solidFill>
                <a:schemeClr val="bg1"/>
              </a:solidFill>
            </a:endParaRPr>
          </a:p>
        </p:txBody>
      </p:sp>
      <p:pic>
        <p:nvPicPr>
          <p:cNvPr id="2" name="Picture Placeholder 12" descr="A person sitting at a bar&#10;&#10;Description automatically generated with low confidence">
            <a:extLst>
              <a:ext uri="{FF2B5EF4-FFF2-40B4-BE49-F238E27FC236}">
                <a16:creationId xmlns:a16="http://schemas.microsoft.com/office/drawing/2014/main" id="{6804F0EB-DF5E-EF3C-28E9-952CA4FF7B22}"/>
              </a:ext>
            </a:extLst>
          </p:cNvPr>
          <p:cNvPicPr>
            <a:picLocks noGrp="1" noChangeAspect="1"/>
          </p:cNvPicPr>
          <p:nvPr>
            <p:ph type="pic" sz="quarter" idx="10"/>
          </p:nvPr>
        </p:nvPicPr>
        <p:blipFill>
          <a:blip r:embed="rId2"/>
          <a:srcRect l="15958" r="15958"/>
          <a:stretch>
            <a:fillRect/>
          </a:stretch>
        </p:blipFill>
        <p:spPr>
          <a:xfrm>
            <a:off x="6392863" y="228600"/>
            <a:ext cx="5564187" cy="5448300"/>
          </a:xfrm>
        </p:spPr>
      </p:pic>
      <p:sp>
        <p:nvSpPr>
          <p:cNvPr id="4" name="Textfeld 3">
            <a:extLst>
              <a:ext uri="{FF2B5EF4-FFF2-40B4-BE49-F238E27FC236}">
                <a16:creationId xmlns:a16="http://schemas.microsoft.com/office/drawing/2014/main" id="{7F804521-FF3B-5E1D-172E-CFF2E3B2A103}"/>
              </a:ext>
            </a:extLst>
          </p:cNvPr>
          <p:cNvSpPr txBox="1"/>
          <p:nvPr/>
        </p:nvSpPr>
        <p:spPr>
          <a:xfrm>
            <a:off x="-97971" y="-27075"/>
            <a:ext cx="6490834" cy="6974730"/>
          </a:xfrm>
          <a:prstGeom prst="rect">
            <a:avLst/>
          </a:prstGeom>
          <a:solidFill>
            <a:srgbClr val="79527B"/>
          </a:solidFill>
        </p:spPr>
        <p:txBody>
          <a:bodyPr wrap="square" rtlCol="0">
            <a:sp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2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Das Audit gewährt eine gute Perspektive für die Krisenbereitschaft</a:t>
            </a:r>
          </a:p>
          <a:p>
            <a:pPr>
              <a:lnSpc>
                <a:spcPct val="107000"/>
              </a:lnSpc>
              <a:spcAft>
                <a:spcPts val="800"/>
              </a:spcAft>
            </a:pPr>
            <a:r>
              <a:rPr lang="de-D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Während des regionalen Krisen-Audits wird dem Krisenmanagementteam klar, welche Arbeit zu leisten ist, welche Ressourcen beschaffen werden müssen und welche wichtigen Personen fehlen.</a:t>
            </a:r>
          </a:p>
          <a:p>
            <a:pPr>
              <a:lnSpc>
                <a:spcPct val="107000"/>
              </a:lnSpc>
              <a:spcAft>
                <a:spcPts val="800"/>
              </a:spcAft>
            </a:pPr>
            <a:r>
              <a:rPr lang="de-D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Wenn man dem Risiko und der Lösung auf den Grund geht, können sich weitere Risiken ergeben. Es ist eine gute Praxis, dass das Krisenmanagement während dieser Übung die zu ergreifenden Maßnahmen daraufhin überprüft, ob sie ein neues Risiko darstellen. Wenn dies der Fall ist, sollte die Region die Schritte noch einmal überarbeiten, um zu überlegen, wie solche Risiken minimiert werden können.</a:t>
            </a:r>
          </a:p>
          <a:p>
            <a:pPr>
              <a:lnSpc>
                <a:spcPct val="107000"/>
              </a:lnSpc>
              <a:spcAft>
                <a:spcPts val="800"/>
              </a:spcAft>
            </a:pPr>
            <a:r>
              <a:rPr lang="de-D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Kann ein Risiko nicht durch den Einfluss des Krisenmanagementteams für den Tourismus minimiert werden, sollte es zusätzliche Prozesse entwickeln, um die Reaktion auf das Risiko und die Erholung davon zu steuern.</a:t>
            </a:r>
          </a:p>
          <a:p>
            <a:endParaRPr lang="de-DE" dirty="0"/>
          </a:p>
        </p:txBody>
      </p:sp>
    </p:spTree>
    <p:extLst>
      <p:ext uri="{BB962C8B-B14F-4D97-AF65-F5344CB8AC3E}">
        <p14:creationId xmlns:p14="http://schemas.microsoft.com/office/powerpoint/2010/main" val="2437035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0C5B38-3A04-79E0-342F-AA4814124FE5}"/>
              </a:ext>
            </a:extLst>
          </p:cNvPr>
          <p:cNvSpPr/>
          <p:nvPr/>
        </p:nvSpPr>
        <p:spPr>
          <a:xfrm>
            <a:off x="6096605" y="0"/>
            <a:ext cx="6096001" cy="822373"/>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7674076-4EDB-05F8-C565-92DF227376AE}"/>
              </a:ext>
            </a:extLst>
          </p:cNvPr>
          <p:cNvSpPr>
            <a:spLocks noGrp="1"/>
          </p:cNvSpPr>
          <p:nvPr>
            <p:ph type="body" sz="quarter" idx="15"/>
          </p:nvPr>
        </p:nvSpPr>
        <p:spPr/>
        <p:txBody>
          <a:bodyPr/>
          <a:lstStyle/>
          <a:p>
            <a:r>
              <a:rPr lang="en-IE" sz="2400" b="1" dirty="0"/>
              <a:t>1</a:t>
            </a:r>
          </a:p>
        </p:txBody>
      </p:sp>
      <p:sp>
        <p:nvSpPr>
          <p:cNvPr id="8" name="Text Placeholder 7">
            <a:extLst>
              <a:ext uri="{FF2B5EF4-FFF2-40B4-BE49-F238E27FC236}">
                <a16:creationId xmlns:a16="http://schemas.microsoft.com/office/drawing/2014/main" id="{99EA1760-7B66-AEF3-CA31-7887A3BB5EC6}"/>
              </a:ext>
            </a:extLst>
          </p:cNvPr>
          <p:cNvSpPr>
            <a:spLocks noGrp="1"/>
          </p:cNvSpPr>
          <p:nvPr>
            <p:ph type="body" sz="quarter" idx="4294967295"/>
          </p:nvPr>
        </p:nvSpPr>
        <p:spPr>
          <a:xfrm>
            <a:off x="7430538" y="996029"/>
            <a:ext cx="4465067" cy="1670971"/>
          </a:xfrm>
        </p:spPr>
        <p:txBody>
          <a:bodyPr>
            <a:normAutofit/>
          </a:bodyPr>
          <a:lstStyle/>
          <a:p>
            <a:pPr marL="0" indent="0">
              <a:lnSpc>
                <a:spcPct val="100000"/>
              </a:lnSpc>
              <a:spcBef>
                <a:spcPts val="0"/>
              </a:spcBef>
              <a:buNone/>
            </a:pPr>
            <a:r>
              <a:rPr lang="en-IE" sz="2000" b="1" dirty="0">
                <a:solidFill>
                  <a:srgbClr val="4D4D4D"/>
                </a:solidFill>
              </a:rPr>
              <a:t>Wie man eine regionale Krisen- und Risikobewertung durchführt</a:t>
            </a:r>
          </a:p>
          <a:p>
            <a:pPr marL="0" indent="0">
              <a:lnSpc>
                <a:spcPct val="100000"/>
              </a:lnSpc>
              <a:spcBef>
                <a:spcPts val="0"/>
              </a:spcBef>
              <a:buNone/>
            </a:pPr>
            <a:endParaRPr lang="en-IE" sz="2000" b="1" dirty="0"/>
          </a:p>
          <a:p>
            <a:pPr marL="0" indent="0">
              <a:lnSpc>
                <a:spcPct val="100000"/>
              </a:lnSpc>
              <a:spcBef>
                <a:spcPts val="0"/>
              </a:spcBef>
              <a:buNone/>
            </a:pPr>
            <a:r>
              <a:rPr lang="en-IE" sz="1800" i="1" dirty="0">
                <a:solidFill>
                  <a:srgbClr val="4D4D4D"/>
                </a:solidFill>
              </a:rPr>
              <a:t>Mit Musterbewertungsübung und Aktionsplan</a:t>
            </a:r>
          </a:p>
          <a:p>
            <a:pPr marL="0" indent="0">
              <a:lnSpc>
                <a:spcPct val="100000"/>
              </a:lnSpc>
              <a:spcBef>
                <a:spcPts val="0"/>
              </a:spcBef>
              <a:buNone/>
            </a:pPr>
            <a:endParaRPr lang="en-IE" sz="1800" dirty="0"/>
          </a:p>
        </p:txBody>
      </p:sp>
      <p:sp>
        <p:nvSpPr>
          <p:cNvPr id="6" name="Text Placeholder 5">
            <a:extLst>
              <a:ext uri="{FF2B5EF4-FFF2-40B4-BE49-F238E27FC236}">
                <a16:creationId xmlns:a16="http://schemas.microsoft.com/office/drawing/2014/main" id="{8F2E9FD1-0F11-D5F4-8BA7-544EB47F64BA}"/>
              </a:ext>
            </a:extLst>
          </p:cNvPr>
          <p:cNvSpPr>
            <a:spLocks noGrp="1"/>
          </p:cNvSpPr>
          <p:nvPr>
            <p:ph type="body" sz="quarter" idx="18"/>
          </p:nvPr>
        </p:nvSpPr>
        <p:spPr>
          <a:xfrm>
            <a:off x="1113819" y="1754785"/>
            <a:ext cx="4982180" cy="5065617"/>
          </a:xfrm>
        </p:spPr>
        <p:txBody>
          <a:bodyPr>
            <a:normAutofit fontScale="85000" lnSpcReduction="10000"/>
          </a:bodyPr>
          <a:lstStyle/>
          <a:p>
            <a:pPr marL="0" indent="0">
              <a:lnSpc>
                <a:spcPct val="100000"/>
              </a:lnSpc>
              <a:spcBef>
                <a:spcPts val="0"/>
              </a:spcBef>
            </a:pPr>
            <a:r>
              <a:rPr lang="en-GB" sz="2000" dirty="0"/>
              <a:t>Nach der Einrichtung eines Krisenmanagementteams für den </a:t>
            </a:r>
            <a:r>
              <a:rPr lang="en-GB" sz="2000" dirty="0" err="1"/>
              <a:t>Tourismus</a:t>
            </a:r>
            <a:r>
              <a:rPr lang="en-GB" sz="2000" dirty="0"/>
              <a:t> (KMTT) kann die Region nun die Anfälligkeit einer Tourismusregion bewerten. In diesem Modul wird die Krisenmatrix und Risikobewertung verwendet, um die Anfälligkeit einer Region für verschiedene Arten von potenziellen Krisen und die Wahrscheinlichkeit ihres Auftretens zu ermitteln. Es werden die Auswirkungen einer Krise im Falle ihres Eintretens durchgespielt, wobei die verschiedenen Stufen der Auswirkungen, z. B. negativ, katastrophal und geringfügig, berücksichtigt werden. Diese Übung ist für die Regionen wichtig, damit sie sich auf die Art, das Ausmaß und die potenziellen Auswirkungen einer Krise konzentrieren können, die auftreten können und werden, und dann die Maßnahmen und Prioritäten festlegen können, die zur Planung, Vorbereitung und Abschwächung der potenziellen Auswirkungen jedes potenziellen Risikos, jeder Gefahr oder Krise ergriffen werden müssen.</a:t>
            </a:r>
          </a:p>
          <a:p>
            <a:pPr marL="0" indent="0">
              <a:lnSpc>
                <a:spcPct val="100000"/>
              </a:lnSpc>
              <a:spcBef>
                <a:spcPts val="0"/>
              </a:spcBef>
            </a:pPr>
            <a:endParaRPr lang="en-GB" sz="2000" dirty="0"/>
          </a:p>
          <a:p>
            <a:pPr marL="0" indent="0">
              <a:lnSpc>
                <a:spcPct val="100000"/>
              </a:lnSpc>
              <a:spcBef>
                <a:spcPts val="0"/>
              </a:spcBef>
            </a:pPr>
            <a:endParaRPr lang="en-IE" sz="2000" dirty="0"/>
          </a:p>
        </p:txBody>
      </p:sp>
      <p:sp>
        <p:nvSpPr>
          <p:cNvPr id="5" name="Text Placeholder 4">
            <a:extLst>
              <a:ext uri="{FF2B5EF4-FFF2-40B4-BE49-F238E27FC236}">
                <a16:creationId xmlns:a16="http://schemas.microsoft.com/office/drawing/2014/main" id="{C15AF00C-A19E-6EB0-8FE5-5DAAD3B7E96D}"/>
              </a:ext>
            </a:extLst>
          </p:cNvPr>
          <p:cNvSpPr>
            <a:spLocks noGrp="1"/>
          </p:cNvSpPr>
          <p:nvPr>
            <p:ph type="body" sz="quarter" idx="16"/>
          </p:nvPr>
        </p:nvSpPr>
        <p:spPr>
          <a:xfrm>
            <a:off x="1295400" y="191861"/>
            <a:ext cx="4800599" cy="603631"/>
          </a:xfrm>
        </p:spPr>
        <p:txBody>
          <a:bodyPr>
            <a:normAutofit/>
          </a:bodyPr>
          <a:lstStyle/>
          <a:p>
            <a:pPr algn="ctr"/>
            <a:r>
              <a:rPr lang="en-IE" sz="3200" b="1" dirty="0"/>
              <a:t>Inhaltsübersicht</a:t>
            </a:r>
            <a:endParaRPr lang="en-IE" sz="3200" dirty="0"/>
          </a:p>
        </p:txBody>
      </p:sp>
      <p:sp>
        <p:nvSpPr>
          <p:cNvPr id="2" name="Text Placeholder 3">
            <a:extLst>
              <a:ext uri="{FF2B5EF4-FFF2-40B4-BE49-F238E27FC236}">
                <a16:creationId xmlns:a16="http://schemas.microsoft.com/office/drawing/2014/main" id="{697081DD-F0EA-CAC1-3F90-4BE0FB908626}"/>
              </a:ext>
            </a:extLst>
          </p:cNvPr>
          <p:cNvSpPr txBox="1">
            <a:spLocks/>
          </p:cNvSpPr>
          <p:nvPr/>
        </p:nvSpPr>
        <p:spPr>
          <a:xfrm>
            <a:off x="6758197" y="211595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15" name="Text Placeholder 3">
            <a:extLst>
              <a:ext uri="{FF2B5EF4-FFF2-40B4-BE49-F238E27FC236}">
                <a16:creationId xmlns:a16="http://schemas.microsoft.com/office/drawing/2014/main" id="{977E095A-2B7B-6302-5BDF-0CAD38931053}"/>
              </a:ext>
            </a:extLst>
          </p:cNvPr>
          <p:cNvSpPr txBox="1">
            <a:spLocks/>
          </p:cNvSpPr>
          <p:nvPr/>
        </p:nvSpPr>
        <p:spPr>
          <a:xfrm>
            <a:off x="1009893" y="668257"/>
            <a:ext cx="4746014" cy="36193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t>Modul 3 (Teil 1) </a:t>
            </a:r>
          </a:p>
          <a:p>
            <a:pPr algn="ctr">
              <a:lnSpc>
                <a:spcPct val="110000"/>
              </a:lnSpc>
              <a:spcBef>
                <a:spcPts val="0"/>
              </a:spcBef>
            </a:pPr>
            <a:r>
              <a:rPr lang="en-IE" sz="2000" dirty="0"/>
              <a:t>Durchführung einer regionalen Krisen- und Risikobewertung</a:t>
            </a:r>
            <a:endParaRPr lang="en-IE" sz="2000" i="1" dirty="0"/>
          </a:p>
        </p:txBody>
      </p:sp>
      <p:sp>
        <p:nvSpPr>
          <p:cNvPr id="16" name="TextBox 15">
            <a:extLst>
              <a:ext uri="{FF2B5EF4-FFF2-40B4-BE49-F238E27FC236}">
                <a16:creationId xmlns:a16="http://schemas.microsoft.com/office/drawing/2014/main" id="{BED0AC79-A7CD-83F9-35FB-0B142C7E029B}"/>
              </a:ext>
            </a:extLst>
          </p:cNvPr>
          <p:cNvSpPr txBox="1"/>
          <p:nvPr/>
        </p:nvSpPr>
        <p:spPr>
          <a:xfrm>
            <a:off x="7701569" y="156325"/>
            <a:ext cx="3271231" cy="584775"/>
          </a:xfrm>
          <a:prstGeom prst="rect">
            <a:avLst/>
          </a:prstGeom>
          <a:noFill/>
        </p:spPr>
        <p:txBody>
          <a:bodyPr wrap="square" rtlCol="0">
            <a:spAutoFit/>
          </a:bodyPr>
          <a:lstStyle/>
          <a:p>
            <a:pPr algn="ctr"/>
            <a:r>
              <a:rPr lang="en-IE" sz="3200" b="1" dirty="0">
                <a:solidFill>
                  <a:schemeClr val="bg1"/>
                </a:solidFill>
              </a:rPr>
              <a:t>Teil 1 </a:t>
            </a:r>
            <a:r>
              <a:rPr lang="en-IE" sz="2800" dirty="0">
                <a:solidFill>
                  <a:schemeClr val="bg1"/>
                </a:solidFill>
              </a:rPr>
              <a:t>Schritt 1</a:t>
            </a:r>
          </a:p>
        </p:txBody>
      </p:sp>
    </p:spTree>
    <p:extLst>
      <p:ext uri="{BB962C8B-B14F-4D97-AF65-F5344CB8AC3E}">
        <p14:creationId xmlns:p14="http://schemas.microsoft.com/office/powerpoint/2010/main" val="1615287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469798230"/>
              </p:ext>
            </p:extLst>
          </p:nvPr>
        </p:nvGraphicFramePr>
        <p:xfrm>
          <a:off x="0" y="0"/>
          <a:ext cx="12224658" cy="6974742"/>
        </p:xfrm>
        <a:graphic>
          <a:graphicData uri="http://schemas.openxmlformats.org/drawingml/2006/table">
            <a:tbl>
              <a:tblPr firstRow="1" bandRow="1">
                <a:tableStyleId>{5C22544A-7EE6-4342-B048-85BDC9FD1C3A}</a:tableStyleId>
              </a:tblPr>
              <a:tblGrid>
                <a:gridCol w="1749187">
                  <a:extLst>
                    <a:ext uri="{9D8B030D-6E8A-4147-A177-3AD203B41FA5}">
                      <a16:colId xmlns:a16="http://schemas.microsoft.com/office/drawing/2014/main" val="3584008144"/>
                    </a:ext>
                  </a:extLst>
                </a:gridCol>
                <a:gridCol w="10475471">
                  <a:extLst>
                    <a:ext uri="{9D8B030D-6E8A-4147-A177-3AD203B41FA5}">
                      <a16:colId xmlns:a16="http://schemas.microsoft.com/office/drawing/2014/main" val="2356741301"/>
                    </a:ext>
                  </a:extLst>
                </a:gridCol>
              </a:tblGrid>
              <a:tr h="63529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800" b="1" dirty="0">
                          <a:solidFill>
                            <a:schemeClr val="bg1"/>
                          </a:solidFill>
                        </a:rPr>
                        <a:t>Beispiele </a:t>
                      </a:r>
                      <a:r>
                        <a:rPr lang="en-IE" sz="2400" b="1" dirty="0">
                          <a:solidFill>
                            <a:schemeClr val="bg1"/>
                          </a:solidFill>
                        </a:rPr>
                        <a:t>- Integration der Risiko- und SWOT-Analyse in das regionale Krisen-Audit </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481785">
                <a:tc gridSpan="2">
                  <a:txBody>
                    <a:bodyPr/>
                    <a:lstStyle/>
                    <a:p>
                      <a:r>
                        <a:rPr lang="en-IE" sz="2000" b="1" kern="1200" dirty="0">
                          <a:solidFill>
                            <a:schemeClr val="bg1"/>
                          </a:solidFill>
                          <a:latin typeface="+mn-lt"/>
                          <a:ea typeface="+mn-ea"/>
                          <a:cs typeface="+mn-cs"/>
                        </a:rPr>
                        <a:t>Beispiel 1 - Regionale Krisenressourcen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pPr marL="342900" indent="-342900">
                        <a:lnSpc>
                          <a:spcPct val="100000"/>
                        </a:lnSpc>
                        <a:spcBef>
                          <a:spcPts val="0"/>
                        </a:spcBef>
                        <a:buFont typeface="Arial" panose="020B0604020202020204" pitchFamily="34" charset="0"/>
                        <a:buChar char="•"/>
                      </a:pPr>
                      <a:endParaRPr lang="en-GB" sz="1800"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5824835"/>
                  </a:ext>
                </a:extLst>
              </a:tr>
              <a:tr h="694174">
                <a:tc>
                  <a:txBody>
                    <a:bodyPr/>
                    <a:lstStyle/>
                    <a:p>
                      <a:r>
                        <a:rPr lang="en-GB" sz="2000" b="1" dirty="0">
                          <a:solidFill>
                            <a:srgbClr val="F27954"/>
                          </a:solidFill>
                        </a:rPr>
                        <a:t>SWOT 1</a:t>
                      </a:r>
                      <a:endParaRPr lang="en-IE" sz="2000" b="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lnSpc>
                          <a:spcPct val="100000"/>
                        </a:lnSpc>
                        <a:spcBef>
                          <a:spcPts val="0"/>
                        </a:spcBef>
                        <a:buFont typeface="Arial" panose="020B0604020202020204" pitchFamily="34" charset="0"/>
                        <a:buChar char="•"/>
                      </a:pPr>
                      <a:r>
                        <a:rPr lang="en-GB" sz="1800" b="1" dirty="0">
                          <a:solidFill>
                            <a:srgbClr val="F27954"/>
                          </a:solidFill>
                        </a:rPr>
                        <a:t>Bedrohung </a:t>
                      </a:r>
                      <a:r>
                        <a:rPr lang="en-GB" sz="1800" b="0" dirty="0">
                          <a:solidFill>
                            <a:srgbClr val="4D4D4D"/>
                          </a:solidFill>
                        </a:rPr>
                        <a:t>Mangel an Ressourcen </a:t>
                      </a:r>
                      <a:r>
                        <a:rPr lang="en-GB" sz="1800" b="0" dirty="0" err="1">
                          <a:solidFill>
                            <a:srgbClr val="4D4D4D"/>
                          </a:solidFill>
                        </a:rPr>
                        <a:t>zur</a:t>
                      </a:r>
                      <a:r>
                        <a:rPr lang="en-GB" sz="1800" b="0" dirty="0">
                          <a:solidFill>
                            <a:srgbClr val="4D4D4D"/>
                          </a:solidFill>
                        </a:rPr>
                        <a:t> </a:t>
                      </a:r>
                      <a:r>
                        <a:rPr lang="en-GB" sz="1800" b="0" dirty="0" err="1">
                          <a:solidFill>
                            <a:srgbClr val="4D4D4D"/>
                          </a:solidFill>
                        </a:rPr>
                        <a:t>Vorbereitung</a:t>
                      </a:r>
                      <a:r>
                        <a:rPr lang="en-GB" sz="1800" b="0" dirty="0">
                          <a:solidFill>
                            <a:srgbClr val="4D4D4D"/>
                          </a:solidFill>
                        </a:rPr>
                        <a:t> und </a:t>
                      </a:r>
                      <a:r>
                        <a:rPr lang="en-GB" sz="1800" b="0" dirty="0" err="1">
                          <a:solidFill>
                            <a:srgbClr val="4D4D4D"/>
                          </a:solidFill>
                        </a:rPr>
                        <a:t>Reaktion</a:t>
                      </a:r>
                      <a:r>
                        <a:rPr lang="en-GB" sz="1800" b="0" dirty="0">
                          <a:solidFill>
                            <a:srgbClr val="4D4D4D"/>
                          </a:solidFill>
                        </a:rPr>
                        <a:t> auf </a:t>
                      </a:r>
                      <a:r>
                        <a:rPr lang="en-GB" sz="1800" b="0" dirty="0" err="1">
                          <a:solidFill>
                            <a:srgbClr val="4D4D4D"/>
                          </a:solidFill>
                        </a:rPr>
                        <a:t>eine</a:t>
                      </a:r>
                      <a:r>
                        <a:rPr lang="en-GB" sz="1800" b="0" dirty="0">
                          <a:solidFill>
                            <a:srgbClr val="4D4D4D"/>
                          </a:solidFill>
                        </a:rPr>
                        <a:t> </a:t>
                      </a:r>
                      <a:r>
                        <a:rPr lang="en-GB" sz="1800" b="0" dirty="0" err="1">
                          <a:solidFill>
                            <a:srgbClr val="4D4D4D"/>
                          </a:solidFill>
                        </a:rPr>
                        <a:t>regionale</a:t>
                      </a:r>
                      <a:r>
                        <a:rPr lang="en-GB" sz="1800" b="0" dirty="0">
                          <a:solidFill>
                            <a:srgbClr val="4D4D4D"/>
                          </a:solidFill>
                        </a:rPr>
                        <a:t> Krise</a:t>
                      </a:r>
                    </a:p>
                    <a:p>
                      <a:pPr marL="342900" indent="-342900">
                        <a:lnSpc>
                          <a:spcPct val="100000"/>
                        </a:lnSpc>
                        <a:spcBef>
                          <a:spcPts val="0"/>
                        </a:spcBef>
                        <a:buFont typeface="Arial" panose="020B0604020202020204" pitchFamily="34" charset="0"/>
                        <a:buChar char="•"/>
                      </a:pPr>
                      <a:r>
                        <a:rPr lang="en-GB" sz="1800" b="1" dirty="0">
                          <a:solidFill>
                            <a:srgbClr val="F27954"/>
                          </a:solidFill>
                        </a:rPr>
                        <a:t>Möglichkeit </a:t>
                      </a:r>
                      <a:r>
                        <a:rPr lang="en-GB" sz="1800" b="0" dirty="0">
                          <a:solidFill>
                            <a:srgbClr val="4D4D4D"/>
                          </a:solidFill>
                        </a:rPr>
                        <a:t>für die Region, das </a:t>
                      </a:r>
                      <a:r>
                        <a:rPr lang="en-GB" sz="1800" b="0" dirty="0" err="1">
                          <a:solidFill>
                            <a:srgbClr val="4D4D4D"/>
                          </a:solidFill>
                        </a:rPr>
                        <a:t>Risiko</a:t>
                      </a:r>
                      <a:r>
                        <a:rPr lang="en-GB" sz="1800" b="0" dirty="0">
                          <a:solidFill>
                            <a:srgbClr val="4D4D4D"/>
                          </a:solidFill>
                        </a:rPr>
                        <a:t> </a:t>
                      </a:r>
                      <a:r>
                        <a:rPr lang="en-GB" sz="1800" b="0" dirty="0" err="1">
                          <a:solidFill>
                            <a:srgbClr val="4D4D4D"/>
                          </a:solidFill>
                        </a:rPr>
                        <a:t>gemeinsamen</a:t>
                      </a:r>
                      <a:r>
                        <a:rPr lang="en-GB" sz="1800" b="0" dirty="0">
                          <a:solidFill>
                            <a:srgbClr val="4D4D4D"/>
                          </a:solidFill>
                        </a:rPr>
                        <a:t> </a:t>
                      </a:r>
                      <a:r>
                        <a:rPr lang="en-GB" sz="1800" b="0" dirty="0" err="1">
                          <a:solidFill>
                            <a:srgbClr val="4D4D4D"/>
                          </a:solidFill>
                        </a:rPr>
                        <a:t>mit</a:t>
                      </a:r>
                      <a:r>
                        <a:rPr lang="en-GB" sz="1800" b="0" dirty="0">
                          <a:solidFill>
                            <a:srgbClr val="4D4D4D"/>
                          </a:solidFill>
                        </a:rPr>
                        <a:t> </a:t>
                      </a:r>
                      <a:r>
                        <a:rPr lang="en-GB" sz="1800" b="0" dirty="0" err="1">
                          <a:solidFill>
                            <a:srgbClr val="4D4D4D"/>
                          </a:solidFill>
                        </a:rPr>
                        <a:t>anderen</a:t>
                      </a:r>
                      <a:r>
                        <a:rPr lang="en-GB" sz="1800" b="0" dirty="0">
                          <a:solidFill>
                            <a:srgbClr val="4D4D4D"/>
                          </a:solidFill>
                        </a:rPr>
                        <a:t> </a:t>
                      </a:r>
                      <a:r>
                        <a:rPr lang="en-GB" sz="1800" b="0" dirty="0" err="1">
                          <a:solidFill>
                            <a:srgbClr val="4D4D4D"/>
                          </a:solidFill>
                        </a:rPr>
                        <a:t>Parteien</a:t>
                      </a:r>
                      <a:r>
                        <a:rPr lang="en-GB" sz="1800" b="0" dirty="0">
                          <a:solidFill>
                            <a:srgbClr val="4D4D4D"/>
                          </a:solidFill>
                        </a:rPr>
                        <a:t> </a:t>
                      </a:r>
                      <a:r>
                        <a:rPr lang="en-GB" sz="1800" b="0" dirty="0" err="1">
                          <a:solidFill>
                            <a:srgbClr val="4D4D4D"/>
                          </a:solidFill>
                        </a:rPr>
                        <a:t>zu</a:t>
                      </a:r>
                      <a:r>
                        <a:rPr lang="en-GB" sz="1800" b="0" dirty="0">
                          <a:solidFill>
                            <a:srgbClr val="4D4D4D"/>
                          </a:solidFill>
                        </a:rPr>
                        <a:t> </a:t>
                      </a:r>
                      <a:r>
                        <a:rPr lang="en-GB" sz="1800" b="0" dirty="0" err="1">
                          <a:solidFill>
                            <a:srgbClr val="4D4D4D"/>
                          </a:solidFill>
                        </a:rPr>
                        <a:t>tragen</a:t>
                      </a:r>
                      <a:endParaRPr lang="en-GB" sz="1800"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1785202">
                <a:tc>
                  <a:txBody>
                    <a:bodyPr/>
                    <a:lstStyle/>
                    <a:p>
                      <a:r>
                        <a:rPr lang="en-IE" sz="2000" b="0" kern="1200" dirty="0" err="1">
                          <a:solidFill>
                            <a:srgbClr val="F27954"/>
                          </a:solidFill>
                          <a:latin typeface="+mn-lt"/>
                          <a:ea typeface="+mn-ea"/>
                          <a:cs typeface="+mn-cs"/>
                        </a:rPr>
                        <a:t>Regionales</a:t>
                      </a:r>
                      <a:r>
                        <a:rPr lang="en-IE" sz="2000" b="0" kern="1200" dirty="0">
                          <a:solidFill>
                            <a:srgbClr val="F27954"/>
                          </a:solidFill>
                          <a:latin typeface="+mn-lt"/>
                          <a:ea typeface="+mn-ea"/>
                          <a:cs typeface="+mn-cs"/>
                        </a:rPr>
                        <a:t> </a:t>
                      </a:r>
                      <a:r>
                        <a:rPr lang="en-IE" sz="2000" b="0" kern="1200" dirty="0" err="1">
                          <a:solidFill>
                            <a:srgbClr val="F27954"/>
                          </a:solidFill>
                          <a:latin typeface="+mn-lt"/>
                          <a:ea typeface="+mn-ea"/>
                          <a:cs typeface="+mn-cs"/>
                        </a:rPr>
                        <a:t>Krisenaudit</a:t>
                      </a:r>
                      <a:endParaRPr lang="en-IE" sz="2000" b="0"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sz="1800" b="1" i="0" dirty="0">
                          <a:solidFill>
                            <a:srgbClr val="F27954"/>
                          </a:solidFill>
                        </a:rPr>
                        <a:t>Welche? </a:t>
                      </a:r>
                      <a:r>
                        <a:rPr lang="en-GB" sz="1800" i="1" kern="1200" dirty="0">
                          <a:solidFill>
                            <a:srgbClr val="4D4D4D"/>
                          </a:solidFill>
                          <a:latin typeface="+mn-lt"/>
                          <a:ea typeface="+mn-ea"/>
                          <a:cs typeface="+mn-cs"/>
                        </a:rPr>
                        <a:t>Welche Ressourcen fehlen und werden benötigt?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sz="1800" b="1" i="0" dirty="0">
                          <a:solidFill>
                            <a:srgbClr val="F27954"/>
                          </a:solidFill>
                        </a:rPr>
                        <a:t>Wer? </a:t>
                      </a:r>
                      <a:r>
                        <a:rPr lang="en-GB" sz="1800" i="1" dirty="0">
                          <a:solidFill>
                            <a:srgbClr val="4D4D4D"/>
                          </a:solidFill>
                        </a:rPr>
                        <a:t>Erörtern Sie eine Region, die strategisch am besten geeignet wäre</a:t>
                      </a:r>
                      <a:r>
                        <a:rPr lang="en-GB" sz="1800" i="1" dirty="0">
                          <a:solidFill>
                            <a:srgbClr val="F27954"/>
                          </a:solidFill>
                        </a:rPr>
                        <a:t>, z. B. hat die nächstgelegene Region möglicherweise nicht die Vielfalt und das Qualitätsmanagement einer anderen nahen Region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sz="1800" b="1" i="0" dirty="0">
                          <a:solidFill>
                            <a:srgbClr val="F27954"/>
                          </a:solidFill>
                        </a:rPr>
                        <a:t>Was ist zu tun? </a:t>
                      </a:r>
                      <a:r>
                        <a:rPr lang="en-GB" sz="1800" i="1" dirty="0">
                          <a:solidFill>
                            <a:srgbClr val="4D4D4D"/>
                          </a:solidFill>
                        </a:rPr>
                        <a:t>Was ist erforderlich, um die gewählte Region anzusprechen? </a:t>
                      </a:r>
                      <a:r>
                        <a:rPr lang="en-GB" sz="1800" i="1" kern="1200" dirty="0">
                          <a:solidFill>
                            <a:srgbClr val="F27954"/>
                          </a:solidFill>
                          <a:latin typeface="+mn-lt"/>
                          <a:ea typeface="+mn-ea"/>
                          <a:cs typeface="+mn-cs"/>
                        </a:rPr>
                        <a:t>z</a:t>
                      </a:r>
                      <a:r>
                        <a:rPr lang="en-GB" sz="1800" i="1" dirty="0">
                          <a:solidFill>
                            <a:srgbClr val="F27954"/>
                          </a:solidFill>
                        </a:rPr>
                        <a:t>. B. Einladung </a:t>
                      </a:r>
                      <a:r>
                        <a:rPr lang="en-GB" sz="1800" i="1" dirty="0" err="1">
                          <a:solidFill>
                            <a:srgbClr val="F27954"/>
                          </a:solidFill>
                        </a:rPr>
                        <a:t>zur</a:t>
                      </a:r>
                      <a:r>
                        <a:rPr lang="en-GB" sz="1800" i="1" dirty="0">
                          <a:solidFill>
                            <a:srgbClr val="F27954"/>
                          </a:solidFill>
                        </a:rPr>
                        <a:t> </a:t>
                      </a:r>
                      <a:r>
                        <a:rPr lang="en-GB" sz="1800" i="1" dirty="0" err="1">
                          <a:solidFill>
                            <a:srgbClr val="F27954"/>
                          </a:solidFill>
                        </a:rPr>
                        <a:t>Zusammenarbeit</a:t>
                      </a:r>
                      <a:r>
                        <a:rPr lang="en-GB" sz="1800" i="1" dirty="0">
                          <a:solidFill>
                            <a:srgbClr val="F27954"/>
                          </a:solidFill>
                        </a:rPr>
                        <a:t>, Ausarbeitung eines Entwurfs für ein interregionales Krisenmanagement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sz="1800" b="1" i="0" dirty="0">
                          <a:solidFill>
                            <a:srgbClr val="F27954"/>
                          </a:solidFill>
                        </a:rPr>
                        <a:t>Wie? </a:t>
                      </a:r>
                      <a:r>
                        <a:rPr lang="en-GB" sz="1800" i="1" dirty="0">
                          <a:solidFill>
                            <a:srgbClr val="4D4D4D"/>
                          </a:solidFill>
                        </a:rPr>
                        <a:t>Wie können sie sich im Krisenfall gegenseitig unterstützen, z. B. </a:t>
                      </a:r>
                      <a:r>
                        <a:rPr lang="en-GB" sz="1800" i="1" dirty="0">
                          <a:solidFill>
                            <a:srgbClr val="F27954"/>
                          </a:solidFill>
                        </a:rPr>
                        <a:t>durch die Verlagerung von Buchungen oder die gemeinsame Nutzung eines </a:t>
                      </a:r>
                      <a:r>
                        <a:rPr lang="en-GB" sz="1800" i="1" dirty="0" err="1">
                          <a:solidFill>
                            <a:srgbClr val="F27954"/>
                          </a:solidFill>
                        </a:rPr>
                        <a:t>Krisenmanagementzentrums?</a:t>
                      </a:r>
                      <a:endParaRPr lang="en-IE" sz="1800" b="0"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7255564"/>
                  </a:ext>
                </a:extLst>
              </a:tr>
              <a:tr h="492424">
                <a:tc gridSpan="2">
                  <a:txBody>
                    <a:bodyPr/>
                    <a:lstStyle/>
                    <a:p>
                      <a:pPr marL="0" algn="l" defTabSz="914400" rtl="0" eaLnBrk="1" latinLnBrk="0" hangingPunct="1"/>
                      <a:r>
                        <a:rPr lang="en-IE" sz="2000" b="1" kern="1200" dirty="0">
                          <a:solidFill>
                            <a:schemeClr val="bg1"/>
                          </a:solidFill>
                          <a:latin typeface="+mn-lt"/>
                          <a:ea typeface="+mn-ea"/>
                          <a:cs typeface="+mn-cs"/>
                        </a:rPr>
                        <a:t>Beispiel 2 - </a:t>
                      </a:r>
                      <a:r>
                        <a:rPr lang="en-IE" sz="2000" b="1" kern="1200" dirty="0" err="1">
                          <a:solidFill>
                            <a:schemeClr val="bg1"/>
                          </a:solidFill>
                          <a:latin typeface="+mn-lt"/>
                          <a:ea typeface="+mn-ea"/>
                          <a:cs typeface="+mn-cs"/>
                        </a:rPr>
                        <a:t>Zugang</a:t>
                      </a:r>
                      <a:r>
                        <a:rPr lang="en-IE" sz="2000" b="1" kern="1200" dirty="0">
                          <a:solidFill>
                            <a:schemeClr val="bg1"/>
                          </a:solidFill>
                          <a:latin typeface="+mn-lt"/>
                          <a:ea typeface="+mn-ea"/>
                          <a:cs typeface="+mn-cs"/>
                        </a:rPr>
                        <a:t> zu Krisenwissen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pPr marL="342900" indent="-342900">
                        <a:lnSpc>
                          <a:spcPct val="100000"/>
                        </a:lnSpc>
                        <a:spcBef>
                          <a:spcPts val="0"/>
                        </a:spcBef>
                        <a:buFont typeface="Wingdings" panose="05000000000000000000" pitchFamily="2" charset="2"/>
                        <a:buChar char="v"/>
                      </a:pPr>
                      <a:endParaRPr lang="en-GB" sz="1600" i="1"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1936441"/>
                  </a:ext>
                </a:extLst>
              </a:tr>
              <a:tr h="647700">
                <a:tc>
                  <a:txBody>
                    <a:bodyPr/>
                    <a:lstStyle/>
                    <a:p>
                      <a:r>
                        <a:rPr lang="en-GB" sz="2000" b="1" dirty="0">
                          <a:solidFill>
                            <a:srgbClr val="F27954"/>
                          </a:solidFill>
                        </a:rPr>
                        <a:t>SWOT 2</a:t>
                      </a:r>
                      <a:endParaRPr lang="en-IE" sz="1800" b="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lnSpc>
                          <a:spcPct val="100000"/>
                        </a:lnSpc>
                        <a:spcBef>
                          <a:spcPts val="0"/>
                        </a:spcBef>
                        <a:buFont typeface="Wingdings" panose="05000000000000000000" pitchFamily="2" charset="2"/>
                        <a:buChar char="v"/>
                      </a:pPr>
                      <a:r>
                        <a:rPr lang="en-GB" sz="1800" b="1" dirty="0" err="1">
                          <a:solidFill>
                            <a:srgbClr val="F27954"/>
                          </a:solidFill>
                        </a:rPr>
                        <a:t>Risiko</a:t>
                      </a:r>
                      <a:r>
                        <a:rPr lang="en-GB" sz="1800" b="1" dirty="0">
                          <a:solidFill>
                            <a:srgbClr val="F27954"/>
                          </a:solidFill>
                        </a:rPr>
                        <a:t> </a:t>
                      </a:r>
                      <a:r>
                        <a:rPr lang="en-GB" sz="1800" b="0" dirty="0">
                          <a:solidFill>
                            <a:srgbClr val="4D4D4D"/>
                          </a:solidFill>
                        </a:rPr>
                        <a:t>Mangel an Fachwissen zur Bewältigung einer Krise oder einer Krise mit hohem Risiko </a:t>
                      </a:r>
                    </a:p>
                    <a:p>
                      <a:pPr marL="342900" indent="-342900">
                        <a:lnSpc>
                          <a:spcPct val="100000"/>
                        </a:lnSpc>
                        <a:spcBef>
                          <a:spcPts val="0"/>
                        </a:spcBef>
                        <a:buFont typeface="Wingdings" panose="05000000000000000000" pitchFamily="2" charset="2"/>
                        <a:buChar char="v"/>
                      </a:pPr>
                      <a:r>
                        <a:rPr lang="en-GB" sz="1800" b="1" dirty="0">
                          <a:solidFill>
                            <a:srgbClr val="F27954"/>
                          </a:solidFill>
                        </a:rPr>
                        <a:t>Chance </a:t>
                      </a:r>
                      <a:r>
                        <a:rPr lang="en-GB" sz="1800" b="0" dirty="0">
                          <a:solidFill>
                            <a:srgbClr val="4D4D4D"/>
                          </a:solidFill>
                        </a:rPr>
                        <a:t>zur </a:t>
                      </a:r>
                      <a:r>
                        <a:rPr lang="en-GB" sz="1800" dirty="0" err="1">
                          <a:solidFill>
                            <a:srgbClr val="4D4D4D"/>
                          </a:solidFill>
                        </a:rPr>
                        <a:t>Zusammenarbeit</a:t>
                      </a:r>
                      <a:r>
                        <a:rPr lang="en-GB" sz="1800" dirty="0">
                          <a:solidFill>
                            <a:srgbClr val="4D4D4D"/>
                          </a:solidFill>
                        </a:rPr>
                        <a:t> </a:t>
                      </a:r>
                      <a:r>
                        <a:rPr lang="en-GB" sz="1800" dirty="0" err="1">
                          <a:solidFill>
                            <a:srgbClr val="4D4D4D"/>
                          </a:solidFill>
                        </a:rPr>
                        <a:t>mit</a:t>
                      </a:r>
                      <a:r>
                        <a:rPr lang="en-GB" sz="1800" dirty="0">
                          <a:solidFill>
                            <a:srgbClr val="4D4D4D"/>
                          </a:solidFill>
                        </a:rPr>
                        <a:t> externen Expertenorganisationen oder Einzelpersonen </a:t>
                      </a:r>
                      <a:endParaRPr lang="en-GB" sz="1600" i="1"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1586683">
                <a:tc>
                  <a:txBody>
                    <a:bodyPr/>
                    <a:lstStyle/>
                    <a:p>
                      <a:r>
                        <a:rPr lang="en-IE" sz="2000" b="0" kern="1200" dirty="0" err="1">
                          <a:solidFill>
                            <a:srgbClr val="F27954"/>
                          </a:solidFill>
                          <a:latin typeface="+mn-lt"/>
                          <a:ea typeface="+mn-ea"/>
                          <a:cs typeface="+mn-cs"/>
                        </a:rPr>
                        <a:t>Regionales</a:t>
                      </a:r>
                      <a:r>
                        <a:rPr lang="en-IE" sz="2000" b="0" kern="1200" dirty="0">
                          <a:solidFill>
                            <a:srgbClr val="F27954"/>
                          </a:solidFill>
                          <a:latin typeface="+mn-lt"/>
                          <a:ea typeface="+mn-ea"/>
                          <a:cs typeface="+mn-cs"/>
                        </a:rPr>
                        <a:t> </a:t>
                      </a:r>
                      <a:r>
                        <a:rPr lang="en-IE" sz="2000" b="0" kern="1200" dirty="0" err="1">
                          <a:solidFill>
                            <a:srgbClr val="F27954"/>
                          </a:solidFill>
                          <a:latin typeface="+mn-lt"/>
                          <a:ea typeface="+mn-ea"/>
                          <a:cs typeface="+mn-cs"/>
                        </a:rPr>
                        <a:t>Krisenaudit</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lnSpc>
                          <a:spcPct val="100000"/>
                        </a:lnSpc>
                        <a:spcBef>
                          <a:spcPts val="0"/>
                        </a:spcBef>
                        <a:buFont typeface="Wingdings" panose="05000000000000000000" pitchFamily="2" charset="2"/>
                        <a:buChar char="v"/>
                      </a:pPr>
                      <a:r>
                        <a:rPr lang="en-GB" sz="1800" b="1" dirty="0">
                          <a:solidFill>
                            <a:srgbClr val="F27954"/>
                          </a:solidFill>
                        </a:rPr>
                        <a:t>Wo? </a:t>
                      </a:r>
                      <a:r>
                        <a:rPr lang="en-GB" sz="1800" b="0" dirty="0">
                          <a:solidFill>
                            <a:srgbClr val="4D4D4D"/>
                          </a:solidFill>
                        </a:rPr>
                        <a:t>Gibt es bereits Zugang zu lokalem Fachwissen? z. B. </a:t>
                      </a:r>
                      <a:r>
                        <a:rPr lang="en-GB" sz="1800" i="1" dirty="0">
                          <a:solidFill>
                            <a:srgbClr val="F27954"/>
                          </a:solidFill>
                        </a:rPr>
                        <a:t>Kontaktaufnahme mit der lokalen Regierung, um herauszufinden, ob die Region bereits Zugang zu Experten hat</a:t>
                      </a:r>
                      <a:endParaRPr lang="en-GB" sz="1800" b="0" dirty="0">
                        <a:solidFill>
                          <a:srgbClr val="4D4D4D"/>
                        </a:solidFill>
                      </a:endParaRPr>
                    </a:p>
                    <a:p>
                      <a:pPr marL="342900" indent="-342900">
                        <a:lnSpc>
                          <a:spcPct val="100000"/>
                        </a:lnSpc>
                        <a:spcBef>
                          <a:spcPts val="0"/>
                        </a:spcBef>
                        <a:buFont typeface="Wingdings" panose="05000000000000000000" pitchFamily="2" charset="2"/>
                        <a:buChar char="v"/>
                      </a:pPr>
                      <a:r>
                        <a:rPr lang="en-GB" sz="1800" b="1" dirty="0">
                          <a:solidFill>
                            <a:srgbClr val="F27954"/>
                          </a:solidFill>
                        </a:rPr>
                        <a:t>Wie? </a:t>
                      </a:r>
                      <a:r>
                        <a:rPr lang="en-GB" sz="1800" b="0" dirty="0">
                          <a:solidFill>
                            <a:srgbClr val="4D4D4D"/>
                          </a:solidFill>
                        </a:rPr>
                        <a:t>Entscheiden Sie, welches Fachwissen benötigt wird, z. B. </a:t>
                      </a:r>
                      <a:r>
                        <a:rPr lang="en-GB" sz="1800" i="1" dirty="0">
                          <a:solidFill>
                            <a:srgbClr val="F27954"/>
                          </a:solidFill>
                        </a:rPr>
                        <a:t>Hochwasser- oder Krisenexperten oder beides.</a:t>
                      </a:r>
                      <a:endParaRPr lang="en-GB" sz="1800" b="0" dirty="0">
                        <a:solidFill>
                          <a:srgbClr val="4D4D4D"/>
                        </a:solidFill>
                      </a:endParaRPr>
                    </a:p>
                    <a:p>
                      <a:pPr marL="342900" indent="-342900">
                        <a:lnSpc>
                          <a:spcPct val="100000"/>
                        </a:lnSpc>
                        <a:spcBef>
                          <a:spcPts val="0"/>
                        </a:spcBef>
                        <a:buFont typeface="Wingdings" panose="05000000000000000000" pitchFamily="2" charset="2"/>
                        <a:buChar char="v"/>
                      </a:pPr>
                      <a:r>
                        <a:rPr lang="en-GB" sz="1800" b="1" i="0" dirty="0">
                          <a:solidFill>
                            <a:srgbClr val="F27954"/>
                          </a:solidFill>
                        </a:rPr>
                        <a:t>Wie? </a:t>
                      </a:r>
                      <a:r>
                        <a:rPr lang="en-GB" sz="1800" b="0" dirty="0">
                          <a:solidFill>
                            <a:srgbClr val="4D4D4D"/>
                          </a:solidFill>
                        </a:rPr>
                        <a:t>Wenn es in der Region keine Experten gibt, wie können solche Fachkenntnisse beschafft werden? </a:t>
                      </a:r>
                      <a:r>
                        <a:rPr lang="en-GB" sz="1800" i="1" dirty="0">
                          <a:solidFill>
                            <a:srgbClr val="F27954"/>
                          </a:solidFill>
                        </a:rPr>
                        <a:t>Recherchiert die Region z. B. nach angesehenen Organisationen und/oder Einzelpersonen, oder gibt es eine Liste mit nationaler Unterstützung der Industrie?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5072838"/>
                  </a:ext>
                </a:extLst>
              </a:tr>
            </a:tbl>
          </a:graphicData>
        </a:graphic>
      </p:graphicFrame>
    </p:spTree>
    <p:extLst>
      <p:ext uri="{BB962C8B-B14F-4D97-AF65-F5344CB8AC3E}">
        <p14:creationId xmlns:p14="http://schemas.microsoft.com/office/powerpoint/2010/main" val="1984427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412463904"/>
              </p:ext>
            </p:extLst>
          </p:nvPr>
        </p:nvGraphicFramePr>
        <p:xfrm>
          <a:off x="428624" y="631028"/>
          <a:ext cx="11334751" cy="3000386"/>
        </p:xfrm>
        <a:graphic>
          <a:graphicData uri="http://schemas.openxmlformats.org/drawingml/2006/table">
            <a:tbl>
              <a:tblPr firstRow="1" bandRow="1">
                <a:tableStyleId>{5C22544A-7EE6-4342-B048-85BDC9FD1C3A}</a:tableStyleId>
              </a:tblPr>
              <a:tblGrid>
                <a:gridCol w="1968091">
                  <a:extLst>
                    <a:ext uri="{9D8B030D-6E8A-4147-A177-3AD203B41FA5}">
                      <a16:colId xmlns:a16="http://schemas.microsoft.com/office/drawing/2014/main" val="3584008144"/>
                    </a:ext>
                  </a:extLst>
                </a:gridCol>
                <a:gridCol w="9366660">
                  <a:extLst>
                    <a:ext uri="{9D8B030D-6E8A-4147-A177-3AD203B41FA5}">
                      <a16:colId xmlns:a16="http://schemas.microsoft.com/office/drawing/2014/main" val="2356741301"/>
                    </a:ext>
                  </a:extLst>
                </a:gridCol>
              </a:tblGrid>
              <a:tr h="58579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800" b="1" dirty="0">
                          <a:solidFill>
                            <a:schemeClr val="bg1"/>
                          </a:solidFill>
                        </a:rPr>
                        <a:t>Beispiel </a:t>
                      </a:r>
                      <a:r>
                        <a:rPr lang="en-IE" sz="2400" b="1" dirty="0">
                          <a:solidFill>
                            <a:schemeClr val="bg1"/>
                          </a:solidFill>
                        </a:rPr>
                        <a:t>- Integration der Risiko- und SWOT-Analyse in das regionale Krisen-Audit </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gridSpan="2">
                  <a:txBody>
                    <a:bodyPr/>
                    <a:lstStyle/>
                    <a:p>
                      <a:r>
                        <a:rPr lang="en-IE" sz="2000" b="1" kern="1200" dirty="0">
                          <a:solidFill>
                            <a:schemeClr val="bg1"/>
                          </a:solidFill>
                          <a:latin typeface="+mn-lt"/>
                          <a:ea typeface="+mn-ea"/>
                          <a:cs typeface="+mn-cs"/>
                        </a:rPr>
                        <a:t>Beispiel 3 - Regionale Krisenmarketing-Kampagnen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pPr marL="342900" indent="-342900">
                        <a:lnSpc>
                          <a:spcPct val="100000"/>
                        </a:lnSpc>
                        <a:spcBef>
                          <a:spcPts val="0"/>
                        </a:spcBef>
                        <a:buFont typeface="Wingdings" panose="05000000000000000000" pitchFamily="2" charset="2"/>
                        <a:buChar char="v"/>
                      </a:pPr>
                      <a:endParaRPr lang="en-GB" sz="1800" b="1"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0647803"/>
                  </a:ext>
                </a:extLst>
              </a:tr>
              <a:tr h="585793">
                <a:tc>
                  <a:txBody>
                    <a:bodyPr/>
                    <a:lstStyle/>
                    <a:p>
                      <a:r>
                        <a:rPr lang="en-GB" sz="1800" b="1" dirty="0">
                          <a:solidFill>
                            <a:srgbClr val="F27954"/>
                          </a:solidFill>
                        </a:rPr>
                        <a:t>SWOT 3</a:t>
                      </a:r>
                      <a:endParaRPr lang="en-IE" sz="1800" b="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lnSpc>
                          <a:spcPct val="100000"/>
                        </a:lnSpc>
                        <a:spcBef>
                          <a:spcPts val="0"/>
                        </a:spcBef>
                        <a:buFont typeface="Wingdings" panose="05000000000000000000" pitchFamily="2" charset="2"/>
                        <a:buChar char="v"/>
                      </a:pPr>
                      <a:r>
                        <a:rPr lang="en-GB" sz="1800" b="1" dirty="0" err="1">
                          <a:solidFill>
                            <a:srgbClr val="F27954"/>
                          </a:solidFill>
                        </a:rPr>
                        <a:t>Risiko</a:t>
                      </a:r>
                      <a:r>
                        <a:rPr lang="en-GB" sz="1800" b="1" dirty="0">
                          <a:solidFill>
                            <a:srgbClr val="F27954"/>
                          </a:solidFill>
                        </a:rPr>
                        <a:t> </a:t>
                      </a:r>
                      <a:r>
                        <a:rPr lang="en-GB" sz="1800" b="0" dirty="0">
                          <a:solidFill>
                            <a:srgbClr val="4D4D4D"/>
                          </a:solidFill>
                        </a:rPr>
                        <a:t>Keine Krisenmarketingkampagnen zur Steuerung der Besucherwahrnehmung</a:t>
                      </a:r>
                    </a:p>
                    <a:p>
                      <a:pPr marL="342900" indent="-342900">
                        <a:lnSpc>
                          <a:spcPct val="100000"/>
                        </a:lnSpc>
                        <a:spcBef>
                          <a:spcPts val="0"/>
                        </a:spcBef>
                        <a:buFont typeface="Wingdings" panose="05000000000000000000" pitchFamily="2" charset="2"/>
                        <a:buChar char="v"/>
                      </a:pPr>
                      <a:r>
                        <a:rPr lang="en-GB" sz="1800" b="1" dirty="0">
                          <a:solidFill>
                            <a:srgbClr val="F27954"/>
                          </a:solidFill>
                        </a:rPr>
                        <a:t>Chance</a:t>
                      </a:r>
                      <a:r>
                        <a:rPr lang="en-GB" sz="1800" kern="1200" dirty="0">
                          <a:solidFill>
                            <a:srgbClr val="4D4D4D"/>
                          </a:solidFill>
                          <a:latin typeface="+mn-lt"/>
                          <a:ea typeface="+mn-ea"/>
                          <a:cs typeface="+mn-cs"/>
                        </a:rPr>
                        <a:t>, krisenbezogene Marketingkampagnen zu entwerfen und zu planen</a:t>
                      </a:r>
                      <a:endParaRPr lang="en-GB" sz="1800" b="1"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0" kern="1200" dirty="0">
                          <a:solidFill>
                            <a:srgbClr val="F27954"/>
                          </a:solidFill>
                          <a:latin typeface="+mn-lt"/>
                          <a:ea typeface="+mn-ea"/>
                          <a:cs typeface="+mn-cs"/>
                        </a:rPr>
                        <a:t>Regionales Krisenaudit (TCMT)</a:t>
                      </a:r>
                      <a:endParaRPr lang="en-IE" sz="1600" b="0" kern="1200" dirty="0">
                        <a:solidFill>
                          <a:srgbClr val="4D4D4D"/>
                        </a:solidFill>
                        <a:latin typeface="+mn-lt"/>
                        <a:ea typeface="+mn-ea"/>
                        <a:cs typeface="+mn-cs"/>
                      </a:endParaRPr>
                    </a:p>
                    <a:p>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sz="1800" b="1" dirty="0">
                          <a:solidFill>
                            <a:srgbClr val="F27954"/>
                          </a:solidFill>
                        </a:rPr>
                        <a:t>Wie? </a:t>
                      </a:r>
                      <a:r>
                        <a:rPr lang="en-GB" sz="1800" kern="1200" dirty="0">
                          <a:solidFill>
                            <a:srgbClr val="4D4D4D"/>
                          </a:solidFill>
                          <a:latin typeface="+mn-lt"/>
                          <a:ea typeface="+mn-ea"/>
                          <a:cs typeface="+mn-cs"/>
                        </a:rPr>
                        <a:t>Wie muss die Marketingbotschaft lauten? Welche potenzielle negative Wahrnehmung wird damit gesteuert? </a:t>
                      </a:r>
                      <a:r>
                        <a:rPr lang="en-GB" sz="1800" i="1" kern="1200" dirty="0">
                          <a:solidFill>
                            <a:srgbClr val="F27954"/>
                          </a:solidFill>
                          <a:latin typeface="+mn-lt"/>
                          <a:ea typeface="+mn-ea"/>
                          <a:cs typeface="+mn-cs"/>
                        </a:rPr>
                        <a:t>z. </a:t>
                      </a:r>
                      <a:r>
                        <a:rPr lang="en-GB" sz="1800" i="1" dirty="0">
                          <a:solidFill>
                            <a:srgbClr val="F27954"/>
                          </a:solidFill>
                        </a:rPr>
                        <a:t>B. "</a:t>
                      </a:r>
                      <a:r>
                        <a:rPr lang="en-GB" sz="1800" i="1" kern="1200" dirty="0">
                          <a:solidFill>
                            <a:srgbClr val="F27954"/>
                          </a:solidFill>
                          <a:latin typeface="+mn-lt"/>
                          <a:ea typeface="+mn-ea"/>
                          <a:cs typeface="+mn-cs"/>
                        </a:rPr>
                        <a:t>Open for Business March - December", "Looking forward to Seeing You!”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sz="1800" b="1" dirty="0">
                          <a:solidFill>
                            <a:srgbClr val="F27954"/>
                          </a:solidFill>
                        </a:rPr>
                        <a:t>Wann? Wer? Wie? </a:t>
                      </a:r>
                      <a:r>
                        <a:rPr lang="en-GB" sz="1800" kern="1200" dirty="0">
                          <a:solidFill>
                            <a:srgbClr val="4D4D4D"/>
                          </a:solidFill>
                          <a:latin typeface="+mn-lt"/>
                          <a:ea typeface="+mn-ea"/>
                          <a:cs typeface="+mn-cs"/>
                        </a:rPr>
                        <a:t>Wann muss es eingeführt werden und für wen und wie? </a:t>
                      </a:r>
                      <a:endParaRPr lang="en-GB" sz="1800" i="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7255564"/>
                  </a:ext>
                </a:extLst>
              </a:tr>
            </a:tbl>
          </a:graphicData>
        </a:graphic>
      </p:graphicFrame>
    </p:spTree>
    <p:extLst>
      <p:ext uri="{BB962C8B-B14F-4D97-AF65-F5344CB8AC3E}">
        <p14:creationId xmlns:p14="http://schemas.microsoft.com/office/powerpoint/2010/main" val="2824611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63136D12-2263-4D5E-F168-FB1524623520}"/>
              </a:ext>
            </a:extLst>
          </p:cNvPr>
          <p:cNvSpPr>
            <a:spLocks noGrp="1"/>
          </p:cNvSpPr>
          <p:nvPr>
            <p:ph type="body" sz="quarter" idx="18"/>
          </p:nvPr>
        </p:nvSpPr>
        <p:spPr>
          <a:xfrm>
            <a:off x="464441" y="811700"/>
            <a:ext cx="5774433" cy="3867704"/>
          </a:xfrm>
        </p:spPr>
        <p:txBody>
          <a:bodyPr>
            <a:noAutofit/>
          </a:bodyPr>
          <a:lstStyle/>
          <a:p>
            <a:pPr marL="0" indent="0"/>
            <a:r>
              <a:rPr lang="en-IE" sz="1800" dirty="0" err="1">
                <a:solidFill>
                  <a:schemeClr val="bg1"/>
                </a:solidFill>
              </a:rPr>
              <a:t>Im</a:t>
            </a:r>
            <a:r>
              <a:rPr lang="en-IE" sz="1800" dirty="0">
                <a:solidFill>
                  <a:schemeClr val="bg1"/>
                </a:solidFill>
              </a:rPr>
              <a:t> </a:t>
            </a:r>
            <a:r>
              <a:rPr lang="en-IE" sz="1800" dirty="0" err="1">
                <a:solidFill>
                  <a:schemeClr val="bg1"/>
                </a:solidFill>
              </a:rPr>
              <a:t>nächsten</a:t>
            </a:r>
            <a:r>
              <a:rPr lang="en-IE" sz="1800" dirty="0">
                <a:solidFill>
                  <a:schemeClr val="bg1"/>
                </a:solidFill>
              </a:rPr>
              <a:t> </a:t>
            </a:r>
            <a:r>
              <a:rPr lang="en-IE" sz="1800" dirty="0" err="1">
                <a:solidFill>
                  <a:schemeClr val="bg1"/>
                </a:solidFill>
              </a:rPr>
              <a:t>Abschnitt</a:t>
            </a:r>
            <a:r>
              <a:rPr lang="en-IE" sz="1800" dirty="0">
                <a:solidFill>
                  <a:schemeClr val="bg1"/>
                </a:solidFill>
              </a:rPr>
              <a:t> </a:t>
            </a:r>
            <a:r>
              <a:rPr lang="en-IE" sz="1800" dirty="0" err="1">
                <a:solidFill>
                  <a:schemeClr val="bg1"/>
                </a:solidFill>
              </a:rPr>
              <a:t>wird</a:t>
            </a:r>
            <a:r>
              <a:rPr lang="en-IE" sz="1800" dirty="0">
                <a:solidFill>
                  <a:schemeClr val="bg1"/>
                </a:solidFill>
              </a:rPr>
              <a:t> </a:t>
            </a:r>
            <a:r>
              <a:rPr lang="en-IE" sz="1800" dirty="0" err="1">
                <a:solidFill>
                  <a:schemeClr val="bg1"/>
                </a:solidFill>
              </a:rPr>
              <a:t>erläutert</a:t>
            </a:r>
            <a:r>
              <a:rPr lang="en-IE" sz="1800" dirty="0">
                <a:solidFill>
                  <a:schemeClr val="bg1"/>
                </a:solidFill>
              </a:rPr>
              <a:t>, </a:t>
            </a:r>
            <a:r>
              <a:rPr lang="en-IE" sz="1800" dirty="0" err="1">
                <a:solidFill>
                  <a:schemeClr val="bg1"/>
                </a:solidFill>
              </a:rPr>
              <a:t>wie</a:t>
            </a:r>
            <a:r>
              <a:rPr lang="en-IE" sz="1800" dirty="0">
                <a:solidFill>
                  <a:schemeClr val="bg1"/>
                </a:solidFill>
              </a:rPr>
              <a:t> </a:t>
            </a:r>
            <a:r>
              <a:rPr lang="en-IE" sz="1800" dirty="0" err="1">
                <a:solidFill>
                  <a:schemeClr val="bg1"/>
                </a:solidFill>
              </a:rPr>
              <a:t>eine</a:t>
            </a:r>
            <a:r>
              <a:rPr lang="en-IE" sz="1800" dirty="0">
                <a:solidFill>
                  <a:schemeClr val="bg1"/>
                </a:solidFill>
              </a:rPr>
              <a:t> Region </a:t>
            </a:r>
            <a:r>
              <a:rPr lang="en-IE" sz="1800" dirty="0" err="1">
                <a:solidFill>
                  <a:schemeClr val="bg1"/>
                </a:solidFill>
              </a:rPr>
              <a:t>ein</a:t>
            </a:r>
            <a:r>
              <a:rPr lang="en-IE" sz="1800" dirty="0">
                <a:solidFill>
                  <a:schemeClr val="bg1"/>
                </a:solidFill>
              </a:rPr>
              <a:t> </a:t>
            </a:r>
            <a:r>
              <a:rPr lang="en-IE" sz="1800" dirty="0" err="1">
                <a:solidFill>
                  <a:schemeClr val="bg1"/>
                </a:solidFill>
              </a:rPr>
              <a:t>regionales</a:t>
            </a:r>
            <a:r>
              <a:rPr lang="en-IE" sz="1800" dirty="0">
                <a:solidFill>
                  <a:schemeClr val="bg1"/>
                </a:solidFill>
              </a:rPr>
              <a:t> </a:t>
            </a:r>
            <a:r>
              <a:rPr lang="en-IE" sz="1800" dirty="0" err="1">
                <a:solidFill>
                  <a:schemeClr val="bg1"/>
                </a:solidFill>
              </a:rPr>
              <a:t>Krisenaudit</a:t>
            </a:r>
            <a:r>
              <a:rPr lang="en-IE" sz="1800" dirty="0">
                <a:solidFill>
                  <a:schemeClr val="bg1"/>
                </a:solidFill>
              </a:rPr>
              <a:t> in der </a:t>
            </a:r>
            <a:r>
              <a:rPr lang="en-IE" sz="1800" dirty="0" err="1">
                <a:solidFill>
                  <a:schemeClr val="bg1"/>
                </a:solidFill>
              </a:rPr>
              <a:t>Vorbereitungsphase</a:t>
            </a:r>
            <a:r>
              <a:rPr lang="en-IE" sz="1800" dirty="0">
                <a:solidFill>
                  <a:schemeClr val="bg1"/>
                </a:solidFill>
              </a:rPr>
              <a:t> </a:t>
            </a:r>
            <a:r>
              <a:rPr lang="en-IE" sz="1800" dirty="0" err="1">
                <a:solidFill>
                  <a:schemeClr val="bg1"/>
                </a:solidFill>
              </a:rPr>
              <a:t>einer</a:t>
            </a:r>
            <a:r>
              <a:rPr lang="en-IE" sz="1800" dirty="0">
                <a:solidFill>
                  <a:schemeClr val="bg1"/>
                </a:solidFill>
              </a:rPr>
              <a:t> </a:t>
            </a:r>
            <a:r>
              <a:rPr lang="en-IE" sz="1800" dirty="0" err="1">
                <a:solidFill>
                  <a:schemeClr val="bg1"/>
                </a:solidFill>
              </a:rPr>
              <a:t>Krise</a:t>
            </a:r>
            <a:r>
              <a:rPr lang="en-IE" sz="1800" dirty="0">
                <a:solidFill>
                  <a:schemeClr val="bg1"/>
                </a:solidFill>
              </a:rPr>
              <a:t> </a:t>
            </a:r>
            <a:r>
              <a:rPr lang="en-IE" sz="1800" dirty="0" err="1">
                <a:solidFill>
                  <a:schemeClr val="bg1"/>
                </a:solidFill>
              </a:rPr>
              <a:t>einsetzen</a:t>
            </a:r>
            <a:r>
              <a:rPr lang="en-IE" sz="1800" dirty="0">
                <a:solidFill>
                  <a:schemeClr val="bg1"/>
                </a:solidFill>
              </a:rPr>
              <a:t> </a:t>
            </a:r>
            <a:r>
              <a:rPr lang="en-IE" sz="1800" dirty="0" err="1">
                <a:solidFill>
                  <a:schemeClr val="bg1"/>
                </a:solidFill>
              </a:rPr>
              <a:t>kann</a:t>
            </a:r>
            <a:r>
              <a:rPr lang="en-IE" sz="1800" dirty="0">
                <a:solidFill>
                  <a:schemeClr val="bg1"/>
                </a:solidFill>
              </a:rPr>
              <a:t>. </a:t>
            </a:r>
            <a:r>
              <a:rPr lang="en-IE" sz="1800" dirty="0" err="1">
                <a:solidFill>
                  <a:schemeClr val="bg1"/>
                </a:solidFill>
              </a:rPr>
              <a:t>Denken</a:t>
            </a:r>
            <a:r>
              <a:rPr lang="en-IE" sz="1800" dirty="0">
                <a:solidFill>
                  <a:schemeClr val="bg1"/>
                </a:solidFill>
              </a:rPr>
              <a:t> Sie </a:t>
            </a:r>
            <a:r>
              <a:rPr lang="en-IE" sz="1800" dirty="0" err="1">
                <a:solidFill>
                  <a:schemeClr val="bg1"/>
                </a:solidFill>
              </a:rPr>
              <a:t>daran</a:t>
            </a:r>
            <a:r>
              <a:rPr lang="en-IE" sz="1800" dirty="0">
                <a:solidFill>
                  <a:schemeClr val="bg1"/>
                </a:solidFill>
              </a:rPr>
              <a:t>, </a:t>
            </a:r>
            <a:r>
              <a:rPr lang="en-IE" sz="1800" dirty="0" err="1">
                <a:solidFill>
                  <a:schemeClr val="bg1"/>
                </a:solidFill>
              </a:rPr>
              <a:t>dass</a:t>
            </a:r>
            <a:r>
              <a:rPr lang="en-IE" sz="1800" dirty="0">
                <a:solidFill>
                  <a:schemeClr val="bg1"/>
                </a:solidFill>
              </a:rPr>
              <a:t> </a:t>
            </a:r>
            <a:r>
              <a:rPr lang="en-IE" sz="1800" dirty="0" err="1">
                <a:solidFill>
                  <a:schemeClr val="bg1"/>
                </a:solidFill>
              </a:rPr>
              <a:t>diese</a:t>
            </a:r>
            <a:r>
              <a:rPr lang="en-IE" sz="1800" dirty="0">
                <a:solidFill>
                  <a:schemeClr val="bg1"/>
                </a:solidFill>
              </a:rPr>
              <a:t> </a:t>
            </a:r>
            <a:r>
              <a:rPr lang="en-IE" sz="1800" dirty="0" err="1">
                <a:solidFill>
                  <a:schemeClr val="bg1"/>
                </a:solidFill>
              </a:rPr>
              <a:t>Liste</a:t>
            </a:r>
            <a:r>
              <a:rPr lang="en-IE" sz="1800" dirty="0">
                <a:solidFill>
                  <a:schemeClr val="bg1"/>
                </a:solidFill>
              </a:rPr>
              <a:t> </a:t>
            </a:r>
            <a:r>
              <a:rPr lang="en-IE" sz="1800" dirty="0" err="1">
                <a:solidFill>
                  <a:schemeClr val="bg1"/>
                </a:solidFill>
              </a:rPr>
              <a:t>nur</a:t>
            </a:r>
            <a:r>
              <a:rPr lang="en-IE" sz="1800" dirty="0">
                <a:solidFill>
                  <a:schemeClr val="bg1"/>
                </a:solidFill>
              </a:rPr>
              <a:t> </a:t>
            </a:r>
            <a:r>
              <a:rPr lang="en-IE" sz="1800" dirty="0" err="1">
                <a:solidFill>
                  <a:schemeClr val="bg1"/>
                </a:solidFill>
              </a:rPr>
              <a:t>ein</a:t>
            </a:r>
            <a:r>
              <a:rPr lang="en-IE" sz="1800" dirty="0">
                <a:solidFill>
                  <a:schemeClr val="bg1"/>
                </a:solidFill>
              </a:rPr>
              <a:t> </a:t>
            </a:r>
            <a:r>
              <a:rPr lang="en-IE" sz="1800" dirty="0" err="1">
                <a:solidFill>
                  <a:schemeClr val="bg1"/>
                </a:solidFill>
              </a:rPr>
              <a:t>Beispiel</a:t>
            </a:r>
            <a:r>
              <a:rPr lang="en-IE" sz="1800" dirty="0">
                <a:solidFill>
                  <a:schemeClr val="bg1"/>
                </a:solidFill>
              </a:rPr>
              <a:t> </a:t>
            </a:r>
            <a:r>
              <a:rPr lang="en-IE" sz="1800" dirty="0" err="1">
                <a:solidFill>
                  <a:schemeClr val="bg1"/>
                </a:solidFill>
              </a:rPr>
              <a:t>ist</a:t>
            </a:r>
            <a:r>
              <a:rPr lang="en-IE" sz="1800" dirty="0">
                <a:solidFill>
                  <a:schemeClr val="bg1"/>
                </a:solidFill>
              </a:rPr>
              <a:t>, </a:t>
            </a:r>
            <a:r>
              <a:rPr lang="en-IE" sz="1800" dirty="0" err="1">
                <a:solidFill>
                  <a:schemeClr val="bg1"/>
                </a:solidFill>
              </a:rPr>
              <a:t>andere</a:t>
            </a:r>
            <a:r>
              <a:rPr lang="en-IE" sz="1800" dirty="0">
                <a:solidFill>
                  <a:schemeClr val="bg1"/>
                </a:solidFill>
              </a:rPr>
              <a:t> Audits </a:t>
            </a:r>
            <a:r>
              <a:rPr lang="en-IE" sz="1800" dirty="0" err="1">
                <a:solidFill>
                  <a:schemeClr val="bg1"/>
                </a:solidFill>
              </a:rPr>
              <a:t>können</a:t>
            </a:r>
            <a:r>
              <a:rPr lang="en-IE" sz="1800" dirty="0">
                <a:solidFill>
                  <a:schemeClr val="bg1"/>
                </a:solidFill>
              </a:rPr>
              <a:t> </a:t>
            </a:r>
            <a:r>
              <a:rPr lang="en-IE" sz="1800" dirty="0" err="1">
                <a:solidFill>
                  <a:schemeClr val="bg1"/>
                </a:solidFill>
              </a:rPr>
              <a:t>bearbeitet</a:t>
            </a:r>
            <a:r>
              <a:rPr lang="en-IE" sz="1800" dirty="0">
                <a:solidFill>
                  <a:schemeClr val="bg1"/>
                </a:solidFill>
              </a:rPr>
              <a:t>, </a:t>
            </a:r>
            <a:r>
              <a:rPr lang="en-IE" sz="1800" dirty="0" err="1">
                <a:solidFill>
                  <a:schemeClr val="bg1"/>
                </a:solidFill>
              </a:rPr>
              <a:t>erweitert</a:t>
            </a:r>
            <a:r>
              <a:rPr lang="en-IE" sz="1800" dirty="0">
                <a:solidFill>
                  <a:schemeClr val="bg1"/>
                </a:solidFill>
              </a:rPr>
              <a:t> </a:t>
            </a:r>
            <a:r>
              <a:rPr lang="en-IE" sz="1800" dirty="0" err="1">
                <a:solidFill>
                  <a:schemeClr val="bg1"/>
                </a:solidFill>
              </a:rPr>
              <a:t>oder</a:t>
            </a:r>
            <a:r>
              <a:rPr lang="en-IE" sz="1800" dirty="0">
                <a:solidFill>
                  <a:schemeClr val="bg1"/>
                </a:solidFill>
              </a:rPr>
              <a:t> </a:t>
            </a:r>
            <a:r>
              <a:rPr lang="en-IE" sz="1800" dirty="0" err="1">
                <a:solidFill>
                  <a:schemeClr val="bg1"/>
                </a:solidFill>
              </a:rPr>
              <a:t>gelöscht</a:t>
            </a:r>
            <a:r>
              <a:rPr lang="en-IE" sz="1800" dirty="0">
                <a:solidFill>
                  <a:schemeClr val="bg1"/>
                </a:solidFill>
              </a:rPr>
              <a:t> </a:t>
            </a:r>
            <a:r>
              <a:rPr lang="en-IE" sz="1800" dirty="0" err="1">
                <a:solidFill>
                  <a:schemeClr val="bg1"/>
                </a:solidFill>
              </a:rPr>
              <a:t>werden</a:t>
            </a:r>
            <a:r>
              <a:rPr lang="en-IE" sz="1800" dirty="0">
                <a:solidFill>
                  <a:schemeClr val="bg1"/>
                </a:solidFill>
              </a:rPr>
              <a:t>.</a:t>
            </a:r>
          </a:p>
          <a:p>
            <a:pPr marL="457200" indent="-457200">
              <a:buFont typeface="+mj-lt"/>
              <a:buAutoNum type="arabicPeriod"/>
            </a:pPr>
            <a:r>
              <a:rPr lang="en-IE" sz="1800" b="0" kern="1200" dirty="0" err="1">
                <a:solidFill>
                  <a:schemeClr val="bg1"/>
                </a:solidFill>
                <a:latin typeface="+mn-lt"/>
                <a:ea typeface="+mn-ea"/>
                <a:cs typeface="+mn-cs"/>
              </a:rPr>
              <a:t>Ermitteln</a:t>
            </a:r>
            <a:r>
              <a:rPr lang="en-IE" sz="1800" b="0" kern="1200" dirty="0">
                <a:solidFill>
                  <a:schemeClr val="bg1"/>
                </a:solidFill>
                <a:latin typeface="+mn-lt"/>
                <a:ea typeface="+mn-ea"/>
                <a:cs typeface="+mn-cs"/>
              </a:rPr>
              <a:t>, was in der </a:t>
            </a:r>
            <a:r>
              <a:rPr lang="en-IE" sz="1800" b="0" kern="1200" dirty="0" err="1">
                <a:solidFill>
                  <a:schemeClr val="bg1"/>
                </a:solidFill>
                <a:latin typeface="+mn-lt"/>
                <a:ea typeface="+mn-ea"/>
                <a:cs typeface="+mn-cs"/>
              </a:rPr>
              <a:t>regionalen</a:t>
            </a:r>
            <a:r>
              <a:rPr lang="en-IE" sz="1800" b="0" kern="1200" dirty="0">
                <a:solidFill>
                  <a:schemeClr val="bg1"/>
                </a:solidFill>
                <a:latin typeface="+mn-lt"/>
                <a:ea typeface="+mn-ea"/>
                <a:cs typeface="+mn-cs"/>
              </a:rPr>
              <a:t> </a:t>
            </a:r>
            <a:r>
              <a:rPr lang="en-IE" sz="1800" b="1" kern="1200" dirty="0" err="1">
                <a:solidFill>
                  <a:schemeClr val="bg1"/>
                </a:solidFill>
                <a:latin typeface="+mn-lt"/>
                <a:ea typeface="+mn-ea"/>
                <a:cs typeface="+mn-cs"/>
              </a:rPr>
              <a:t>Krisenmanagement-Infrastruktur</a:t>
            </a:r>
            <a:r>
              <a:rPr lang="en-IE" sz="1800" b="1" kern="1200" dirty="0">
                <a:solidFill>
                  <a:schemeClr val="bg1"/>
                </a:solidFill>
                <a:latin typeface="+mn-lt"/>
                <a:ea typeface="+mn-ea"/>
                <a:cs typeface="+mn-cs"/>
              </a:rPr>
              <a:t>, den </a:t>
            </a:r>
            <a:r>
              <a:rPr lang="en-IE" sz="1800" b="1" kern="1200" dirty="0" err="1">
                <a:solidFill>
                  <a:schemeClr val="bg1"/>
                </a:solidFill>
                <a:latin typeface="+mn-lt"/>
                <a:ea typeface="+mn-ea"/>
                <a:cs typeface="+mn-cs"/>
              </a:rPr>
              <a:t>Plänen</a:t>
            </a:r>
            <a:r>
              <a:rPr lang="en-IE" sz="1800" b="1" kern="1200" dirty="0">
                <a:solidFill>
                  <a:schemeClr val="bg1"/>
                </a:solidFill>
                <a:latin typeface="+mn-lt"/>
                <a:ea typeface="+mn-ea"/>
                <a:cs typeface="+mn-cs"/>
              </a:rPr>
              <a:t> und </a:t>
            </a:r>
            <a:r>
              <a:rPr lang="en-IE" sz="1800" b="1" kern="1200" dirty="0" err="1">
                <a:solidFill>
                  <a:schemeClr val="bg1"/>
                </a:solidFill>
                <a:latin typeface="+mn-lt"/>
                <a:ea typeface="+mn-ea"/>
                <a:cs typeface="+mn-cs"/>
              </a:rPr>
              <a:t>Verfahren</a:t>
            </a:r>
            <a:r>
              <a:rPr lang="en-IE" sz="1800" b="1" kern="1200" dirty="0">
                <a:solidFill>
                  <a:schemeClr val="bg1"/>
                </a:solidFill>
                <a:latin typeface="+mn-lt"/>
                <a:ea typeface="+mn-ea"/>
                <a:cs typeface="+mn-cs"/>
              </a:rPr>
              <a:t> </a:t>
            </a:r>
            <a:r>
              <a:rPr lang="en-IE" sz="1800" b="0" kern="1200" dirty="0" err="1">
                <a:solidFill>
                  <a:schemeClr val="bg1"/>
                </a:solidFill>
                <a:latin typeface="+mn-lt"/>
                <a:ea typeface="+mn-ea"/>
                <a:cs typeface="+mn-cs"/>
              </a:rPr>
              <a:t>fehlt</a:t>
            </a:r>
            <a:endParaRPr lang="en-IE" sz="1800" b="0" kern="1200" dirty="0">
              <a:solidFill>
                <a:schemeClr val="bg1"/>
              </a:solidFill>
              <a:latin typeface="+mn-lt"/>
              <a:ea typeface="+mn-ea"/>
              <a:cs typeface="+mn-cs"/>
            </a:endParaRPr>
          </a:p>
          <a:p>
            <a:pPr marL="457200" indent="-457200">
              <a:buFont typeface="+mj-lt"/>
              <a:buAutoNum type="arabicPeriod"/>
            </a:pPr>
            <a:r>
              <a:rPr lang="en-IE" sz="1800" b="0" dirty="0" err="1">
                <a:solidFill>
                  <a:schemeClr val="bg1"/>
                </a:solidFill>
              </a:rPr>
              <a:t>Ermittlung</a:t>
            </a:r>
            <a:r>
              <a:rPr lang="en-IE" sz="1800" b="0" dirty="0">
                <a:solidFill>
                  <a:schemeClr val="bg1"/>
                </a:solidFill>
              </a:rPr>
              <a:t> der </a:t>
            </a:r>
            <a:r>
              <a:rPr lang="en-IE" sz="1800" b="0" dirty="0" err="1">
                <a:solidFill>
                  <a:schemeClr val="bg1"/>
                </a:solidFill>
              </a:rPr>
              <a:t>regionalen</a:t>
            </a:r>
            <a:r>
              <a:rPr lang="en-IE" sz="1800" b="0" dirty="0">
                <a:solidFill>
                  <a:schemeClr val="bg1"/>
                </a:solidFill>
              </a:rPr>
              <a:t> </a:t>
            </a:r>
            <a:r>
              <a:rPr lang="en-IE" sz="1800" b="1" dirty="0" err="1">
                <a:solidFill>
                  <a:schemeClr val="bg1"/>
                </a:solidFill>
              </a:rPr>
              <a:t>Auswirkungen</a:t>
            </a:r>
            <a:r>
              <a:rPr lang="en-IE" sz="1800" b="1" dirty="0">
                <a:solidFill>
                  <a:schemeClr val="bg1"/>
                </a:solidFill>
              </a:rPr>
              <a:t> </a:t>
            </a:r>
            <a:r>
              <a:rPr lang="en-IE" sz="1800" b="0" dirty="0">
                <a:solidFill>
                  <a:schemeClr val="bg1"/>
                </a:solidFill>
              </a:rPr>
              <a:t>und </a:t>
            </a:r>
            <a:r>
              <a:rPr lang="en-IE" sz="1800" b="0" dirty="0" err="1">
                <a:solidFill>
                  <a:schemeClr val="bg1"/>
                </a:solidFill>
              </a:rPr>
              <a:t>Ausbau</a:t>
            </a:r>
            <a:r>
              <a:rPr lang="en-IE" sz="1800" b="0" dirty="0">
                <a:solidFill>
                  <a:schemeClr val="bg1"/>
                </a:solidFill>
              </a:rPr>
              <a:t> der </a:t>
            </a:r>
            <a:r>
              <a:rPr lang="en-IE" sz="1800" dirty="0" err="1">
                <a:solidFill>
                  <a:schemeClr val="bg1"/>
                </a:solidFill>
              </a:rPr>
              <a:t>Krisenunterstützungsstruktur</a:t>
            </a:r>
            <a:r>
              <a:rPr lang="en-IE" sz="1800" dirty="0">
                <a:solidFill>
                  <a:schemeClr val="bg1"/>
                </a:solidFill>
              </a:rPr>
              <a:t> </a:t>
            </a:r>
          </a:p>
          <a:p>
            <a:pPr marL="457200" indent="-457200">
              <a:buFont typeface="+mj-lt"/>
              <a:buAutoNum type="arabicPeriod"/>
            </a:pPr>
            <a:r>
              <a:rPr lang="en-IE" sz="1800" b="0" kern="1200" dirty="0" err="1">
                <a:solidFill>
                  <a:schemeClr val="bg1"/>
                </a:solidFill>
                <a:latin typeface="+mn-lt"/>
                <a:ea typeface="+mn-ea"/>
                <a:cs typeface="+mn-cs"/>
              </a:rPr>
              <a:t>Identifizierung</a:t>
            </a:r>
            <a:r>
              <a:rPr lang="en-IE" sz="1800" b="0" kern="1200" dirty="0">
                <a:solidFill>
                  <a:schemeClr val="bg1"/>
                </a:solidFill>
                <a:latin typeface="+mn-lt"/>
                <a:ea typeface="+mn-ea"/>
                <a:cs typeface="+mn-cs"/>
              </a:rPr>
              <a:t> </a:t>
            </a:r>
            <a:r>
              <a:rPr lang="en-IE" sz="1800" b="1" kern="1200" dirty="0" err="1">
                <a:solidFill>
                  <a:schemeClr val="bg1"/>
                </a:solidFill>
                <a:latin typeface="+mn-lt"/>
                <a:ea typeface="+mn-ea"/>
                <a:cs typeface="+mn-cs"/>
              </a:rPr>
              <a:t>fehlender</a:t>
            </a:r>
            <a:r>
              <a:rPr lang="en-IE" sz="1800" b="1" kern="1200" dirty="0">
                <a:solidFill>
                  <a:schemeClr val="bg1"/>
                </a:solidFill>
                <a:latin typeface="+mn-lt"/>
                <a:ea typeface="+mn-ea"/>
                <a:cs typeface="+mn-cs"/>
              </a:rPr>
              <a:t> </a:t>
            </a:r>
            <a:r>
              <a:rPr lang="en-IE" sz="1800" b="1" kern="1200" dirty="0" err="1">
                <a:solidFill>
                  <a:schemeClr val="bg1"/>
                </a:solidFill>
                <a:latin typeface="+mn-lt"/>
                <a:ea typeface="+mn-ea"/>
                <a:cs typeface="+mn-cs"/>
              </a:rPr>
              <a:t>regionaler</a:t>
            </a:r>
            <a:r>
              <a:rPr lang="en-IE" sz="1800" b="1" kern="1200" dirty="0">
                <a:solidFill>
                  <a:schemeClr val="bg1"/>
                </a:solidFill>
                <a:latin typeface="+mn-lt"/>
                <a:ea typeface="+mn-ea"/>
                <a:cs typeface="+mn-cs"/>
              </a:rPr>
              <a:t> und </a:t>
            </a:r>
            <a:r>
              <a:rPr lang="en-IE" sz="1800" b="1" kern="1200" dirty="0" err="1">
                <a:solidFill>
                  <a:schemeClr val="bg1"/>
                </a:solidFill>
                <a:latin typeface="+mn-lt"/>
                <a:ea typeface="+mn-ea"/>
                <a:cs typeface="+mn-cs"/>
              </a:rPr>
              <a:t>touristischer</a:t>
            </a:r>
            <a:r>
              <a:rPr lang="en-IE" sz="1800" b="1" kern="1200" dirty="0">
                <a:solidFill>
                  <a:schemeClr val="bg1"/>
                </a:solidFill>
                <a:latin typeface="+mn-lt"/>
                <a:ea typeface="+mn-ea"/>
                <a:cs typeface="+mn-cs"/>
              </a:rPr>
              <a:t> Stakeholder</a:t>
            </a:r>
            <a:r>
              <a:rPr lang="en-IE" sz="1800" b="0" kern="1200" dirty="0">
                <a:solidFill>
                  <a:schemeClr val="bg1"/>
                </a:solidFill>
                <a:latin typeface="+mn-lt"/>
                <a:ea typeface="+mn-ea"/>
                <a:cs typeface="+mn-cs"/>
              </a:rPr>
              <a:t>, die für </a:t>
            </a:r>
            <a:r>
              <a:rPr lang="en-IE" sz="1800" b="0" kern="1200" dirty="0" err="1">
                <a:solidFill>
                  <a:schemeClr val="bg1"/>
                </a:solidFill>
                <a:latin typeface="+mn-lt"/>
                <a:ea typeface="+mn-ea"/>
                <a:cs typeface="+mn-cs"/>
              </a:rPr>
              <a:t>eine</a:t>
            </a:r>
            <a:r>
              <a:rPr lang="en-IE" sz="1800" b="0" kern="1200" dirty="0">
                <a:solidFill>
                  <a:schemeClr val="bg1"/>
                </a:solidFill>
                <a:latin typeface="+mn-lt"/>
                <a:ea typeface="+mn-ea"/>
                <a:cs typeface="+mn-cs"/>
              </a:rPr>
              <a:t> </a:t>
            </a:r>
            <a:r>
              <a:rPr lang="en-IE" sz="1800" b="0" kern="1200" dirty="0" err="1">
                <a:solidFill>
                  <a:schemeClr val="bg1"/>
                </a:solidFill>
                <a:latin typeface="+mn-lt"/>
                <a:ea typeface="+mn-ea"/>
                <a:cs typeface="+mn-cs"/>
              </a:rPr>
              <a:t>regionale</a:t>
            </a:r>
            <a:r>
              <a:rPr lang="en-IE" sz="1800" b="0" kern="1200" dirty="0">
                <a:solidFill>
                  <a:schemeClr val="bg1"/>
                </a:solidFill>
                <a:latin typeface="+mn-lt"/>
                <a:ea typeface="+mn-ea"/>
                <a:cs typeface="+mn-cs"/>
              </a:rPr>
              <a:t> </a:t>
            </a:r>
            <a:r>
              <a:rPr lang="en-IE" sz="1800" b="0" kern="1200" dirty="0" err="1">
                <a:solidFill>
                  <a:schemeClr val="bg1"/>
                </a:solidFill>
                <a:latin typeface="+mn-lt"/>
                <a:ea typeface="+mn-ea"/>
                <a:cs typeface="+mn-cs"/>
              </a:rPr>
              <a:t>Krise</a:t>
            </a:r>
            <a:r>
              <a:rPr lang="en-IE" sz="1800" b="0" kern="1200" dirty="0">
                <a:solidFill>
                  <a:schemeClr val="bg1"/>
                </a:solidFill>
                <a:latin typeface="+mn-lt"/>
                <a:ea typeface="+mn-ea"/>
                <a:cs typeface="+mn-cs"/>
              </a:rPr>
              <a:t> </a:t>
            </a:r>
            <a:r>
              <a:rPr lang="en-IE" sz="1800" b="0" kern="1200" dirty="0" err="1">
                <a:solidFill>
                  <a:schemeClr val="bg1"/>
                </a:solidFill>
                <a:latin typeface="+mn-lt"/>
                <a:ea typeface="+mn-ea"/>
                <a:cs typeface="+mn-cs"/>
              </a:rPr>
              <a:t>anfällig</a:t>
            </a:r>
            <a:r>
              <a:rPr lang="en-IE" sz="1800" b="0" kern="1200" dirty="0">
                <a:solidFill>
                  <a:schemeClr val="bg1"/>
                </a:solidFill>
                <a:latin typeface="+mn-lt"/>
                <a:ea typeface="+mn-ea"/>
                <a:cs typeface="+mn-cs"/>
              </a:rPr>
              <a:t> </a:t>
            </a:r>
            <a:r>
              <a:rPr lang="en-IE" sz="1800" b="0" kern="1200" dirty="0" err="1">
                <a:solidFill>
                  <a:schemeClr val="bg1"/>
                </a:solidFill>
                <a:latin typeface="+mn-lt"/>
                <a:ea typeface="+mn-ea"/>
                <a:cs typeface="+mn-cs"/>
              </a:rPr>
              <a:t>sind</a:t>
            </a:r>
            <a:r>
              <a:rPr lang="en-IE" sz="1800" b="0" kern="1200" dirty="0">
                <a:solidFill>
                  <a:schemeClr val="bg1"/>
                </a:solidFill>
                <a:latin typeface="+mn-lt"/>
                <a:ea typeface="+mn-ea"/>
                <a:cs typeface="+mn-cs"/>
              </a:rPr>
              <a:t> </a:t>
            </a:r>
          </a:p>
          <a:p>
            <a:pPr marL="457200" indent="-457200">
              <a:buFont typeface="+mj-lt"/>
              <a:buAutoNum type="arabicPeriod"/>
            </a:pPr>
            <a:r>
              <a:rPr lang="en-IE" sz="1800" b="0" kern="1200" dirty="0" err="1">
                <a:solidFill>
                  <a:schemeClr val="bg1"/>
                </a:solidFill>
                <a:latin typeface="+mn-lt"/>
                <a:ea typeface="+mn-ea"/>
                <a:cs typeface="+mn-cs"/>
              </a:rPr>
              <a:t>Erörterung</a:t>
            </a:r>
            <a:r>
              <a:rPr lang="en-IE" sz="1800" b="0" kern="1200" dirty="0">
                <a:solidFill>
                  <a:schemeClr val="bg1"/>
                </a:solidFill>
                <a:latin typeface="+mn-lt"/>
                <a:ea typeface="+mn-ea"/>
                <a:cs typeface="+mn-cs"/>
              </a:rPr>
              <a:t> der Frage, </a:t>
            </a:r>
            <a:r>
              <a:rPr lang="en-IE" sz="1800" b="0" kern="1200" dirty="0" err="1">
                <a:solidFill>
                  <a:schemeClr val="bg1"/>
                </a:solidFill>
                <a:latin typeface="+mn-lt"/>
                <a:ea typeface="+mn-ea"/>
                <a:cs typeface="+mn-cs"/>
              </a:rPr>
              <a:t>wie</a:t>
            </a:r>
            <a:r>
              <a:rPr lang="en-IE" sz="1800" b="0" kern="1200" dirty="0">
                <a:solidFill>
                  <a:schemeClr val="bg1"/>
                </a:solidFill>
                <a:latin typeface="+mn-lt"/>
                <a:ea typeface="+mn-ea"/>
                <a:cs typeface="+mn-cs"/>
              </a:rPr>
              <a:t> die </a:t>
            </a:r>
            <a:r>
              <a:rPr lang="en-IE" sz="1800" b="1" kern="1200" dirty="0" err="1">
                <a:solidFill>
                  <a:schemeClr val="bg1"/>
                </a:solidFill>
                <a:latin typeface="+mn-lt"/>
                <a:ea typeface="+mn-ea"/>
                <a:cs typeface="+mn-cs"/>
              </a:rPr>
              <a:t>Eigenverantwortung</a:t>
            </a:r>
            <a:r>
              <a:rPr lang="en-IE" sz="1800" b="1" kern="1200" dirty="0">
                <a:solidFill>
                  <a:schemeClr val="bg1"/>
                </a:solidFill>
                <a:latin typeface="+mn-lt"/>
                <a:ea typeface="+mn-ea"/>
                <a:cs typeface="+mn-cs"/>
              </a:rPr>
              <a:t> der </a:t>
            </a:r>
            <a:r>
              <a:rPr lang="en-IE" sz="1800" b="0" kern="1200" dirty="0" err="1">
                <a:solidFill>
                  <a:schemeClr val="bg1"/>
                </a:solidFill>
                <a:latin typeface="+mn-lt"/>
                <a:ea typeface="+mn-ea"/>
                <a:cs typeface="+mn-cs"/>
              </a:rPr>
              <a:t>regionalen</a:t>
            </a:r>
            <a:r>
              <a:rPr lang="en-IE" sz="1800" b="0" kern="1200" dirty="0">
                <a:solidFill>
                  <a:schemeClr val="bg1"/>
                </a:solidFill>
                <a:latin typeface="+mn-lt"/>
                <a:ea typeface="+mn-ea"/>
                <a:cs typeface="+mn-cs"/>
              </a:rPr>
              <a:t> Stakeholder </a:t>
            </a:r>
            <a:r>
              <a:rPr lang="en-IE" sz="1800" b="0" kern="1200" dirty="0" err="1">
                <a:solidFill>
                  <a:schemeClr val="bg1"/>
                </a:solidFill>
                <a:latin typeface="+mn-lt"/>
                <a:ea typeface="+mn-ea"/>
                <a:cs typeface="+mn-cs"/>
              </a:rPr>
              <a:t>gestärkt</a:t>
            </a:r>
            <a:r>
              <a:rPr lang="en-IE" sz="1800" b="0" kern="1200" dirty="0">
                <a:solidFill>
                  <a:schemeClr val="bg1"/>
                </a:solidFill>
                <a:latin typeface="+mn-lt"/>
                <a:ea typeface="+mn-ea"/>
                <a:cs typeface="+mn-cs"/>
              </a:rPr>
              <a:t> </a:t>
            </a:r>
            <a:r>
              <a:rPr lang="en-IE" sz="1800" b="0" kern="1200" dirty="0" err="1">
                <a:solidFill>
                  <a:schemeClr val="bg1"/>
                </a:solidFill>
                <a:latin typeface="+mn-lt"/>
                <a:ea typeface="+mn-ea"/>
                <a:cs typeface="+mn-cs"/>
              </a:rPr>
              <a:t>werden</a:t>
            </a:r>
            <a:r>
              <a:rPr lang="en-IE" sz="1800" b="0" kern="1200" dirty="0">
                <a:solidFill>
                  <a:schemeClr val="bg1"/>
                </a:solidFill>
                <a:latin typeface="+mn-lt"/>
                <a:ea typeface="+mn-ea"/>
                <a:cs typeface="+mn-cs"/>
              </a:rPr>
              <a:t> </a:t>
            </a:r>
            <a:r>
              <a:rPr lang="en-IE" sz="1800" b="0" kern="1200" dirty="0" err="1">
                <a:solidFill>
                  <a:schemeClr val="bg1"/>
                </a:solidFill>
                <a:latin typeface="+mn-lt"/>
                <a:ea typeface="+mn-ea"/>
                <a:cs typeface="+mn-cs"/>
              </a:rPr>
              <a:t>kann</a:t>
            </a:r>
            <a:r>
              <a:rPr lang="en-IE" sz="1800" b="0" kern="1200" dirty="0">
                <a:solidFill>
                  <a:schemeClr val="bg1"/>
                </a:solidFill>
                <a:latin typeface="+mn-lt"/>
                <a:ea typeface="+mn-ea"/>
                <a:cs typeface="+mn-cs"/>
              </a:rPr>
              <a:t> </a:t>
            </a:r>
          </a:p>
          <a:p>
            <a:pPr marL="457200" indent="-457200">
              <a:buFont typeface="+mj-lt"/>
              <a:buAutoNum type="arabicPeriod"/>
            </a:pPr>
            <a:r>
              <a:rPr lang="en-IE" sz="1800" b="0" dirty="0" err="1">
                <a:solidFill>
                  <a:schemeClr val="bg1"/>
                </a:solidFill>
              </a:rPr>
              <a:t>Überprüfung</a:t>
            </a:r>
            <a:r>
              <a:rPr lang="en-IE" sz="1800" b="0" dirty="0">
                <a:solidFill>
                  <a:schemeClr val="bg1"/>
                </a:solidFill>
              </a:rPr>
              <a:t> des </a:t>
            </a:r>
            <a:r>
              <a:rPr lang="en-IE" sz="1800" b="0" dirty="0" err="1">
                <a:solidFill>
                  <a:schemeClr val="bg1"/>
                </a:solidFill>
              </a:rPr>
              <a:t>Krisenmanagementteams</a:t>
            </a:r>
            <a:r>
              <a:rPr lang="en-IE" sz="1800" b="0" dirty="0">
                <a:solidFill>
                  <a:schemeClr val="bg1"/>
                </a:solidFill>
              </a:rPr>
              <a:t> für den </a:t>
            </a:r>
            <a:r>
              <a:rPr lang="en-IE" sz="1800" b="0" dirty="0" err="1">
                <a:solidFill>
                  <a:schemeClr val="bg1"/>
                </a:solidFill>
              </a:rPr>
              <a:t>Tourismus</a:t>
            </a:r>
            <a:r>
              <a:rPr lang="en-IE" sz="1800" b="0" dirty="0">
                <a:solidFill>
                  <a:schemeClr val="bg1"/>
                </a:solidFill>
              </a:rPr>
              <a:t> </a:t>
            </a:r>
            <a:r>
              <a:rPr lang="en-IE" sz="1800" b="1" dirty="0">
                <a:solidFill>
                  <a:schemeClr val="bg1"/>
                </a:solidFill>
              </a:rPr>
              <a:t>(KMTT)</a:t>
            </a:r>
          </a:p>
          <a:p>
            <a:pPr marL="457200" indent="-457200">
              <a:buFont typeface="+mj-lt"/>
              <a:buAutoNum type="arabicPeriod"/>
            </a:pPr>
            <a:r>
              <a:rPr lang="en-IE" sz="1800" b="0" dirty="0" err="1">
                <a:solidFill>
                  <a:schemeClr val="bg1"/>
                </a:solidFill>
              </a:rPr>
              <a:t>Identifizieren</a:t>
            </a:r>
            <a:r>
              <a:rPr lang="en-IE" sz="1800" b="0" dirty="0">
                <a:solidFill>
                  <a:schemeClr val="bg1"/>
                </a:solidFill>
              </a:rPr>
              <a:t> Sie die </a:t>
            </a:r>
            <a:r>
              <a:rPr lang="en-IE" sz="1800" b="0" dirty="0" err="1">
                <a:solidFill>
                  <a:schemeClr val="bg1"/>
                </a:solidFill>
              </a:rPr>
              <a:t>erforderlichen</a:t>
            </a:r>
            <a:r>
              <a:rPr lang="en-IE" sz="1800" b="0" dirty="0">
                <a:solidFill>
                  <a:schemeClr val="bg1"/>
                </a:solidFill>
              </a:rPr>
              <a:t> </a:t>
            </a:r>
            <a:r>
              <a:rPr lang="en-IE" sz="1800" b="1" dirty="0" err="1">
                <a:solidFill>
                  <a:schemeClr val="bg1"/>
                </a:solidFill>
              </a:rPr>
              <a:t>Gesundheits</a:t>
            </a:r>
            <a:r>
              <a:rPr lang="en-IE" sz="1800" b="1" dirty="0">
                <a:solidFill>
                  <a:schemeClr val="bg1"/>
                </a:solidFill>
              </a:rPr>
              <a:t>- und </a:t>
            </a:r>
            <a:r>
              <a:rPr lang="en-IE" sz="1800" b="1" dirty="0" err="1">
                <a:solidFill>
                  <a:schemeClr val="bg1"/>
                </a:solidFill>
              </a:rPr>
              <a:t>Sicherheitsmaßnahmen</a:t>
            </a:r>
            <a:endParaRPr lang="en-IE" sz="1800" b="1" dirty="0">
              <a:solidFill>
                <a:schemeClr val="bg1"/>
              </a:solidFill>
            </a:endParaRPr>
          </a:p>
          <a:p>
            <a:pPr marL="457200" indent="-457200">
              <a:buFont typeface="+mj-lt"/>
              <a:buAutoNum type="arabicPeriod"/>
            </a:pPr>
            <a:r>
              <a:rPr lang="en-IE" sz="1800" b="0" dirty="0" err="1">
                <a:solidFill>
                  <a:schemeClr val="bg1"/>
                </a:solidFill>
              </a:rPr>
              <a:t>Überprüfung</a:t>
            </a:r>
            <a:r>
              <a:rPr lang="en-IE" sz="1800" b="0" dirty="0">
                <a:solidFill>
                  <a:schemeClr val="bg1"/>
                </a:solidFill>
              </a:rPr>
              <a:t> der </a:t>
            </a:r>
            <a:r>
              <a:rPr lang="en-IE" sz="1800" b="1" dirty="0" err="1">
                <a:solidFill>
                  <a:schemeClr val="bg1"/>
                </a:solidFill>
              </a:rPr>
              <a:t>Schulung</a:t>
            </a:r>
            <a:r>
              <a:rPr lang="en-IE" sz="1800" b="1" dirty="0">
                <a:solidFill>
                  <a:schemeClr val="bg1"/>
                </a:solidFill>
              </a:rPr>
              <a:t> </a:t>
            </a:r>
            <a:r>
              <a:rPr lang="en-IE" sz="1800" b="1" dirty="0" err="1">
                <a:solidFill>
                  <a:schemeClr val="bg1"/>
                </a:solidFill>
              </a:rPr>
              <a:t>zu</a:t>
            </a:r>
            <a:r>
              <a:rPr lang="en-IE" sz="1800" b="1" dirty="0">
                <a:solidFill>
                  <a:schemeClr val="bg1"/>
                </a:solidFill>
              </a:rPr>
              <a:t> </a:t>
            </a:r>
            <a:r>
              <a:rPr lang="en-IE" sz="1800" b="0" dirty="0" err="1">
                <a:solidFill>
                  <a:schemeClr val="bg1"/>
                </a:solidFill>
              </a:rPr>
              <a:t>Krisenmanagement</a:t>
            </a:r>
            <a:r>
              <a:rPr lang="en-IE" sz="1800" b="0" dirty="0">
                <a:solidFill>
                  <a:schemeClr val="bg1"/>
                </a:solidFill>
              </a:rPr>
              <a:t> und  -</a:t>
            </a:r>
            <a:r>
              <a:rPr lang="en-IE" sz="1800" b="0" dirty="0" err="1">
                <a:solidFill>
                  <a:schemeClr val="bg1"/>
                </a:solidFill>
              </a:rPr>
              <a:t>reaktion</a:t>
            </a:r>
            <a:endParaRPr lang="en-IE" sz="1800" dirty="0"/>
          </a:p>
        </p:txBody>
      </p:sp>
      <p:sp>
        <p:nvSpPr>
          <p:cNvPr id="6" name="Text Placeholder 2">
            <a:extLst>
              <a:ext uri="{FF2B5EF4-FFF2-40B4-BE49-F238E27FC236}">
                <a16:creationId xmlns:a16="http://schemas.microsoft.com/office/drawing/2014/main" id="{AA966665-FE95-DF84-8AA8-1EEF69D9ED1B}"/>
              </a:ext>
            </a:extLst>
          </p:cNvPr>
          <p:cNvSpPr>
            <a:spLocks noGrp="1"/>
          </p:cNvSpPr>
          <p:nvPr>
            <p:ph type="body" sz="quarter" idx="16"/>
          </p:nvPr>
        </p:nvSpPr>
        <p:spPr>
          <a:xfrm>
            <a:off x="234818" y="3273"/>
            <a:ext cx="6130166" cy="933449"/>
          </a:xfrm>
        </p:spPr>
        <p:txBody>
          <a:bodyPr anchor="ctr">
            <a:normAutofit fontScale="47500" lnSpcReduction="20000"/>
          </a:bodyPr>
          <a:lstStyle/>
          <a:p>
            <a:pPr algn="ctr">
              <a:lnSpc>
                <a:spcPct val="120000"/>
              </a:lnSpc>
              <a:spcBef>
                <a:spcPts val="0"/>
              </a:spcBef>
            </a:pPr>
            <a:r>
              <a:rPr lang="en-IE" b="1" dirty="0"/>
              <a:t>Regionales Krisenaudit, </a:t>
            </a:r>
            <a:r>
              <a:rPr lang="en-IE" sz="3600" b="1" dirty="0" err="1">
                <a:solidFill>
                  <a:schemeClr val="bg1"/>
                </a:solidFill>
              </a:rPr>
              <a:t>angewandt</a:t>
            </a:r>
            <a:r>
              <a:rPr lang="en-IE" sz="3600" b="1" dirty="0">
                <a:solidFill>
                  <a:schemeClr val="bg1"/>
                </a:solidFill>
              </a:rPr>
              <a:t> auf </a:t>
            </a:r>
            <a:r>
              <a:rPr lang="en-IE" sz="3600" b="1" dirty="0" err="1">
                <a:solidFill>
                  <a:schemeClr val="bg1"/>
                </a:solidFill>
              </a:rPr>
              <a:t>jede</a:t>
            </a:r>
            <a:r>
              <a:rPr lang="en-IE" sz="3600" b="1" dirty="0">
                <a:solidFill>
                  <a:schemeClr val="bg1"/>
                </a:solidFill>
              </a:rPr>
              <a:t> </a:t>
            </a:r>
            <a:r>
              <a:rPr lang="en-IE" sz="3600" b="1" dirty="0" err="1">
                <a:solidFill>
                  <a:schemeClr val="bg1"/>
                </a:solidFill>
              </a:rPr>
              <a:t>Krisenphase</a:t>
            </a:r>
            <a:r>
              <a:rPr lang="en-IE" sz="3600" b="1" dirty="0">
                <a:solidFill>
                  <a:schemeClr val="bg1"/>
                </a:solidFill>
              </a:rPr>
              <a:t> </a:t>
            </a:r>
            <a:endParaRPr lang="en-IE" b="1" dirty="0"/>
          </a:p>
          <a:p>
            <a:pPr algn="ctr">
              <a:lnSpc>
                <a:spcPct val="120000"/>
              </a:lnSpc>
              <a:spcBef>
                <a:spcPts val="0"/>
              </a:spcBef>
            </a:pPr>
            <a:r>
              <a:rPr lang="en-IE" i="1" dirty="0"/>
              <a:t>Vorbereitungsphase</a:t>
            </a:r>
          </a:p>
        </p:txBody>
      </p:sp>
      <p:pic>
        <p:nvPicPr>
          <p:cNvPr id="2" name="Picture Placeholder 11" descr="A group of people sitting around a table playing chess&#10;&#10;Description automatically generated">
            <a:extLst>
              <a:ext uri="{FF2B5EF4-FFF2-40B4-BE49-F238E27FC236}">
                <a16:creationId xmlns:a16="http://schemas.microsoft.com/office/drawing/2014/main" id="{4203E2D6-F874-F37F-310C-518834C6030F}"/>
              </a:ext>
            </a:extLst>
          </p:cNvPr>
          <p:cNvPicPr>
            <a:picLocks noGrp="1" noChangeAspect="1"/>
          </p:cNvPicPr>
          <p:nvPr>
            <p:ph type="pic" sz="quarter" idx="10"/>
          </p:nvPr>
        </p:nvPicPr>
        <p:blipFill>
          <a:blip r:embed="rId2"/>
          <a:srcRect l="11700" r="11700"/>
          <a:stretch>
            <a:fillRect/>
          </a:stretch>
        </p:blipFill>
        <p:spPr>
          <a:xfrm>
            <a:off x="6392863" y="228600"/>
            <a:ext cx="5564187" cy="5448300"/>
          </a:xfrm>
        </p:spPr>
      </p:pic>
    </p:spTree>
    <p:extLst>
      <p:ext uri="{BB962C8B-B14F-4D97-AF65-F5344CB8AC3E}">
        <p14:creationId xmlns:p14="http://schemas.microsoft.com/office/powerpoint/2010/main" val="2699352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D10178-AB95-162C-DD2D-B7F762E5CEB4}"/>
              </a:ext>
            </a:extLst>
          </p:cNvPr>
          <p:cNvSpPr/>
          <p:nvPr/>
        </p:nvSpPr>
        <p:spPr>
          <a:xfrm>
            <a:off x="0" y="2532130"/>
            <a:ext cx="12192000" cy="3295650"/>
          </a:xfrm>
          <a:prstGeom prst="rect">
            <a:avLst/>
          </a:prstGeom>
          <a:solidFill>
            <a:srgbClr val="7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Irland Entwickler von Modulen</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19961" y="3179135"/>
            <a:ext cx="6968720" cy="2779441"/>
          </a:xfrm>
        </p:spPr>
        <p:txBody>
          <a:bodyPr>
            <a:normAutofit fontScale="40000" lnSpcReduction="20000"/>
          </a:bodyPr>
          <a:lstStyle/>
          <a:p>
            <a:pPr>
              <a:lnSpc>
                <a:spcPct val="120000"/>
              </a:lnSpc>
              <a:spcBef>
                <a:spcPts val="0"/>
              </a:spcBef>
            </a:pPr>
            <a:r>
              <a:rPr lang="en-IE" sz="16400" b="1" dirty="0"/>
              <a:t>Gut </a:t>
            </a:r>
            <a:r>
              <a:rPr lang="en-IE" sz="16400" b="1" dirty="0" err="1"/>
              <a:t>gemacht</a:t>
            </a:r>
            <a:r>
              <a:rPr lang="en-IE" sz="16400" b="1" dirty="0"/>
              <a:t>!</a:t>
            </a:r>
          </a:p>
          <a:p>
            <a:pPr>
              <a:lnSpc>
                <a:spcPct val="120000"/>
              </a:lnSpc>
              <a:spcBef>
                <a:spcPts val="0"/>
              </a:spcBef>
            </a:pPr>
            <a:endParaRPr lang="en-IE" sz="9600" b="1" dirty="0"/>
          </a:p>
          <a:p>
            <a:pPr>
              <a:lnSpc>
                <a:spcPct val="120000"/>
              </a:lnSpc>
              <a:spcBef>
                <a:spcPts val="0"/>
              </a:spcBef>
            </a:pPr>
            <a:r>
              <a:rPr lang="en-IE" sz="9600" dirty="0"/>
              <a:t>Sie </a:t>
            </a:r>
            <a:r>
              <a:rPr lang="en-IE" sz="9600" dirty="0" err="1"/>
              <a:t>haben</a:t>
            </a:r>
            <a:r>
              <a:rPr lang="en-IE" sz="9600" dirty="0"/>
              <a:t> das </a:t>
            </a:r>
            <a:r>
              <a:rPr lang="en-IE" sz="9600" dirty="0" err="1"/>
              <a:t>dritte</a:t>
            </a:r>
            <a:r>
              <a:rPr lang="en-IE" sz="9600" dirty="0"/>
              <a:t> Modul </a:t>
            </a:r>
            <a:r>
              <a:rPr lang="en-IE" sz="9600" dirty="0" err="1"/>
              <a:t>abgeschlossen</a:t>
            </a:r>
            <a:r>
              <a:rPr lang="en-IE" sz="9600" dirty="0"/>
              <a:t>.</a:t>
            </a:r>
          </a:p>
          <a:p>
            <a:pPr>
              <a:lnSpc>
                <a:spcPct val="120000"/>
              </a:lnSpc>
              <a:spcBef>
                <a:spcPts val="0"/>
              </a:spcBef>
            </a:pPr>
            <a:endParaRPr lang="en-IE" sz="7400" dirty="0"/>
          </a:p>
          <a:p>
            <a:pPr>
              <a:lnSpc>
                <a:spcPct val="120000"/>
              </a:lnSpc>
              <a:spcBef>
                <a:spcPts val="0"/>
              </a:spcBef>
            </a:pPr>
            <a:endParaRPr lang="en-IE" sz="7400" dirty="0"/>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729" y="9430"/>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algn="just">
              <a:tabLst>
                <a:tab pos="2865755" algn="ctr"/>
                <a:tab pos="5731510" algn="r"/>
              </a:tabLst>
            </a:pPr>
            <a:r>
              <a:rPr lang="en-GB"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GB" sz="110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GB"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364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0C5B38-3A04-79E0-342F-AA4814124FE5}"/>
              </a:ext>
            </a:extLst>
          </p:cNvPr>
          <p:cNvSpPr/>
          <p:nvPr/>
        </p:nvSpPr>
        <p:spPr>
          <a:xfrm>
            <a:off x="6096605" y="0"/>
            <a:ext cx="6096001" cy="822373"/>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7674076-4EDB-05F8-C565-92DF227376AE}"/>
              </a:ext>
            </a:extLst>
          </p:cNvPr>
          <p:cNvSpPr>
            <a:spLocks noGrp="1"/>
          </p:cNvSpPr>
          <p:nvPr>
            <p:ph type="body" sz="quarter" idx="15"/>
          </p:nvPr>
        </p:nvSpPr>
        <p:spPr/>
        <p:txBody>
          <a:bodyPr/>
          <a:lstStyle/>
          <a:p>
            <a:r>
              <a:rPr lang="en-IE" sz="2400" b="1" dirty="0"/>
              <a:t>2</a:t>
            </a:r>
          </a:p>
        </p:txBody>
      </p:sp>
      <p:sp>
        <p:nvSpPr>
          <p:cNvPr id="8" name="Text Placeholder 7">
            <a:extLst>
              <a:ext uri="{FF2B5EF4-FFF2-40B4-BE49-F238E27FC236}">
                <a16:creationId xmlns:a16="http://schemas.microsoft.com/office/drawing/2014/main" id="{99EA1760-7B66-AEF3-CA31-7887A3BB5EC6}"/>
              </a:ext>
            </a:extLst>
          </p:cNvPr>
          <p:cNvSpPr>
            <a:spLocks noGrp="1"/>
          </p:cNvSpPr>
          <p:nvPr>
            <p:ph type="body" sz="quarter" idx="20"/>
          </p:nvPr>
        </p:nvSpPr>
        <p:spPr>
          <a:xfrm>
            <a:off x="7497213" y="970010"/>
            <a:ext cx="4694787" cy="822373"/>
          </a:xfrm>
        </p:spPr>
        <p:txBody>
          <a:bodyPr/>
          <a:lstStyle/>
          <a:p>
            <a:pPr>
              <a:lnSpc>
                <a:spcPct val="100000"/>
              </a:lnSpc>
              <a:spcBef>
                <a:spcPts val="0"/>
              </a:spcBef>
            </a:pPr>
            <a:r>
              <a:rPr lang="en-IE" sz="2000" b="1" dirty="0"/>
              <a:t>Wie man eine regionale SWOT-Analyse durchführt</a:t>
            </a:r>
          </a:p>
        </p:txBody>
      </p:sp>
      <p:sp>
        <p:nvSpPr>
          <p:cNvPr id="10" name="Text Placeholder 9">
            <a:extLst>
              <a:ext uri="{FF2B5EF4-FFF2-40B4-BE49-F238E27FC236}">
                <a16:creationId xmlns:a16="http://schemas.microsoft.com/office/drawing/2014/main" id="{978EE96B-B2C0-2891-EB92-0E4281960F57}"/>
              </a:ext>
            </a:extLst>
          </p:cNvPr>
          <p:cNvSpPr>
            <a:spLocks noGrp="1"/>
          </p:cNvSpPr>
          <p:nvPr>
            <p:ph type="body" sz="quarter" idx="4294967295"/>
          </p:nvPr>
        </p:nvSpPr>
        <p:spPr>
          <a:xfrm>
            <a:off x="7497213" y="2194204"/>
            <a:ext cx="4465067" cy="3015971"/>
          </a:xfrm>
        </p:spPr>
        <p:txBody>
          <a:bodyPr>
            <a:normAutofit/>
          </a:bodyPr>
          <a:lstStyle/>
          <a:p>
            <a:pPr marL="0" indent="0">
              <a:lnSpc>
                <a:spcPct val="100000"/>
              </a:lnSpc>
              <a:spcBef>
                <a:spcPts val="0"/>
              </a:spcBef>
              <a:buNone/>
            </a:pPr>
            <a:r>
              <a:rPr lang="en-IE" sz="2000" b="1" dirty="0">
                <a:solidFill>
                  <a:srgbClr val="595A59"/>
                </a:solidFill>
              </a:rPr>
              <a:t>Wie man ein regionales Krisen-Audit durchführt</a:t>
            </a:r>
          </a:p>
          <a:p>
            <a:pPr marL="0" indent="0">
              <a:lnSpc>
                <a:spcPct val="100000"/>
              </a:lnSpc>
              <a:spcBef>
                <a:spcPts val="0"/>
              </a:spcBef>
              <a:buNone/>
            </a:pPr>
            <a:r>
              <a:rPr lang="en-IE" sz="1800" i="1" dirty="0">
                <a:solidFill>
                  <a:srgbClr val="4D4D4D"/>
                </a:solidFill>
              </a:rPr>
              <a:t>Krisenphasen abdecken: Vorbereitung, Abschwächung, Reaktion und Erholung</a:t>
            </a:r>
          </a:p>
          <a:p>
            <a:pPr marL="0" indent="0">
              <a:lnSpc>
                <a:spcPct val="100000"/>
              </a:lnSpc>
              <a:spcBef>
                <a:spcPts val="0"/>
              </a:spcBef>
              <a:buNone/>
            </a:pPr>
            <a:endParaRPr lang="en-IE" sz="1800" i="1" dirty="0">
              <a:solidFill>
                <a:srgbClr val="4D4D4D"/>
              </a:solidFill>
            </a:endParaRPr>
          </a:p>
          <a:p>
            <a:pPr>
              <a:lnSpc>
                <a:spcPct val="100000"/>
              </a:lnSpc>
              <a:spcBef>
                <a:spcPts val="0"/>
              </a:spcBef>
            </a:pPr>
            <a:endParaRPr lang="en-IE" sz="2000" dirty="0"/>
          </a:p>
        </p:txBody>
      </p:sp>
      <p:sp>
        <p:nvSpPr>
          <p:cNvPr id="6" name="Text Placeholder 5">
            <a:extLst>
              <a:ext uri="{FF2B5EF4-FFF2-40B4-BE49-F238E27FC236}">
                <a16:creationId xmlns:a16="http://schemas.microsoft.com/office/drawing/2014/main" id="{8F2E9FD1-0F11-D5F4-8BA7-544EB47F64BA}"/>
              </a:ext>
            </a:extLst>
          </p:cNvPr>
          <p:cNvSpPr>
            <a:spLocks noGrp="1"/>
          </p:cNvSpPr>
          <p:nvPr>
            <p:ph type="body" sz="quarter" idx="18"/>
          </p:nvPr>
        </p:nvSpPr>
        <p:spPr>
          <a:xfrm>
            <a:off x="1009892" y="1754785"/>
            <a:ext cx="5208027" cy="5065617"/>
          </a:xfrm>
        </p:spPr>
        <p:txBody>
          <a:bodyPr>
            <a:noAutofit/>
          </a:bodyPr>
          <a:lstStyle/>
          <a:p>
            <a:pPr marL="0" indent="0">
              <a:lnSpc>
                <a:spcPct val="120000"/>
              </a:lnSpc>
              <a:spcBef>
                <a:spcPts val="0"/>
              </a:spcBef>
            </a:pPr>
            <a:r>
              <a:rPr lang="en-GB" sz="1500" dirty="0"/>
              <a:t>Es ist wichtig, dass die Regionen auch alle potenziellen Stärken, Schwächen, Chancen und Bedrohungen bewerten und </a:t>
            </a:r>
            <a:r>
              <a:rPr lang="en-GB" sz="1500" dirty="0" err="1"/>
              <a:t>analysieren</a:t>
            </a:r>
            <a:r>
              <a:rPr lang="en-GB" sz="1500" dirty="0"/>
              <a:t>, die </a:t>
            </a:r>
            <a:r>
              <a:rPr lang="en-GB" sz="1500" dirty="0" err="1"/>
              <a:t>die</a:t>
            </a:r>
            <a:r>
              <a:rPr lang="en-GB" sz="1500" dirty="0"/>
              <a:t> Region am ehesten beeinträchtigen oder verbessern können. Das regionale Krisenaudit hilft den Regionen dabei, festzustellen, welche Ressourcen sie haben und welche nicht und welche sie brauchen, um die in der SWOT-Analyse und der regionalen Krisenbewertung ermittelten Prioritäten umzusetzen. Die Regionen können dann Prioritäten für die Zeit und die Ressourcen setzen, die für die Planung und das Management der einzelnen Risiken im Falle ihres Eintretens erforderlich sind. Die abschließende Audit-Übung geht viel detaillierter auf das Wie, Was, Wer und Wann ein. Sie hilft der Region, fundierte Entscheidungen zu treffen und Prioritäten festzulegen, um die Krisenmanagementstrategie und den Krisenmanagement-Reaktionsplan zu unterstützen. Es handelt sich hierbei nicht um eine einmalige Übungsreihe, sondern sie sollte regelmäßig durchgeführt und aktualisiert werden, damit die Region über ihre Krisenmanagementfähigkeiten auf dem Laufenden bleibt.</a:t>
            </a:r>
          </a:p>
          <a:p>
            <a:pPr marL="0" indent="0">
              <a:lnSpc>
                <a:spcPct val="120000"/>
              </a:lnSpc>
              <a:spcBef>
                <a:spcPts val="0"/>
              </a:spcBef>
            </a:pPr>
            <a:endParaRPr lang="en-GB" sz="1500" dirty="0"/>
          </a:p>
          <a:p>
            <a:pPr marL="0" indent="0">
              <a:lnSpc>
                <a:spcPct val="100000"/>
              </a:lnSpc>
              <a:spcBef>
                <a:spcPts val="0"/>
              </a:spcBef>
            </a:pPr>
            <a:endParaRPr lang="en-IE" sz="1500" dirty="0"/>
          </a:p>
        </p:txBody>
      </p:sp>
      <p:sp>
        <p:nvSpPr>
          <p:cNvPr id="5" name="Text Placeholder 4">
            <a:extLst>
              <a:ext uri="{FF2B5EF4-FFF2-40B4-BE49-F238E27FC236}">
                <a16:creationId xmlns:a16="http://schemas.microsoft.com/office/drawing/2014/main" id="{C15AF00C-A19E-6EB0-8FE5-5DAAD3B7E96D}"/>
              </a:ext>
            </a:extLst>
          </p:cNvPr>
          <p:cNvSpPr>
            <a:spLocks noGrp="1"/>
          </p:cNvSpPr>
          <p:nvPr>
            <p:ph type="body" sz="quarter" idx="16"/>
          </p:nvPr>
        </p:nvSpPr>
        <p:spPr>
          <a:xfrm>
            <a:off x="1295400" y="191861"/>
            <a:ext cx="4800599" cy="603631"/>
          </a:xfrm>
        </p:spPr>
        <p:txBody>
          <a:bodyPr>
            <a:normAutofit/>
          </a:bodyPr>
          <a:lstStyle/>
          <a:p>
            <a:pPr algn="ctr"/>
            <a:r>
              <a:rPr lang="en-IE" sz="3200" b="1" dirty="0"/>
              <a:t>Inhaltsübersicht</a:t>
            </a:r>
            <a:endParaRPr lang="en-IE" sz="3200" dirty="0"/>
          </a:p>
        </p:txBody>
      </p:sp>
      <p:sp>
        <p:nvSpPr>
          <p:cNvPr id="2" name="Text Placeholder 3">
            <a:extLst>
              <a:ext uri="{FF2B5EF4-FFF2-40B4-BE49-F238E27FC236}">
                <a16:creationId xmlns:a16="http://schemas.microsoft.com/office/drawing/2014/main" id="{697081DD-F0EA-CAC1-3F90-4BE0FB908626}"/>
              </a:ext>
            </a:extLst>
          </p:cNvPr>
          <p:cNvSpPr txBox="1">
            <a:spLocks/>
          </p:cNvSpPr>
          <p:nvPr/>
        </p:nvSpPr>
        <p:spPr>
          <a:xfrm>
            <a:off x="6758197" y="211595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3</a:t>
            </a:r>
          </a:p>
        </p:txBody>
      </p:sp>
      <p:sp>
        <p:nvSpPr>
          <p:cNvPr id="15" name="Text Placeholder 3">
            <a:extLst>
              <a:ext uri="{FF2B5EF4-FFF2-40B4-BE49-F238E27FC236}">
                <a16:creationId xmlns:a16="http://schemas.microsoft.com/office/drawing/2014/main" id="{977E095A-2B7B-6302-5BDF-0CAD38931053}"/>
              </a:ext>
            </a:extLst>
          </p:cNvPr>
          <p:cNvSpPr txBox="1">
            <a:spLocks/>
          </p:cNvSpPr>
          <p:nvPr/>
        </p:nvSpPr>
        <p:spPr>
          <a:xfrm>
            <a:off x="1009893" y="668257"/>
            <a:ext cx="4746014" cy="36193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t>Modul 3 (Teil 2) </a:t>
            </a:r>
          </a:p>
          <a:p>
            <a:pPr algn="ctr">
              <a:lnSpc>
                <a:spcPct val="100000"/>
              </a:lnSpc>
              <a:spcBef>
                <a:spcPts val="0"/>
              </a:spcBef>
            </a:pPr>
            <a:r>
              <a:rPr lang="en-IE" sz="2000" dirty="0"/>
              <a:t>Durchführung einer regionalen SWOT-Analyse und eines regionalen Krisen-Audits</a:t>
            </a:r>
          </a:p>
        </p:txBody>
      </p:sp>
      <p:sp>
        <p:nvSpPr>
          <p:cNvPr id="16" name="TextBox 15">
            <a:extLst>
              <a:ext uri="{FF2B5EF4-FFF2-40B4-BE49-F238E27FC236}">
                <a16:creationId xmlns:a16="http://schemas.microsoft.com/office/drawing/2014/main" id="{BED0AC79-A7CD-83F9-35FB-0B142C7E029B}"/>
              </a:ext>
            </a:extLst>
          </p:cNvPr>
          <p:cNvSpPr txBox="1"/>
          <p:nvPr/>
        </p:nvSpPr>
        <p:spPr>
          <a:xfrm>
            <a:off x="7682519" y="184324"/>
            <a:ext cx="3271231" cy="584775"/>
          </a:xfrm>
          <a:prstGeom prst="rect">
            <a:avLst/>
          </a:prstGeom>
          <a:noFill/>
        </p:spPr>
        <p:txBody>
          <a:bodyPr wrap="square" rtlCol="0">
            <a:spAutoFit/>
          </a:bodyPr>
          <a:lstStyle/>
          <a:p>
            <a:pPr algn="ctr"/>
            <a:r>
              <a:rPr lang="en-IE" sz="3200" b="1" dirty="0">
                <a:solidFill>
                  <a:schemeClr val="bg1"/>
                </a:solidFill>
              </a:rPr>
              <a:t>Teil 2 </a:t>
            </a:r>
            <a:r>
              <a:rPr lang="en-IE" sz="2800" dirty="0" err="1">
                <a:solidFill>
                  <a:schemeClr val="bg1"/>
                </a:solidFill>
              </a:rPr>
              <a:t>Schritte</a:t>
            </a:r>
            <a:r>
              <a:rPr lang="en-IE" sz="2800" dirty="0">
                <a:solidFill>
                  <a:schemeClr val="bg1"/>
                </a:solidFill>
              </a:rPr>
              <a:t> 2 - 3</a:t>
            </a:r>
          </a:p>
        </p:txBody>
      </p:sp>
    </p:spTree>
    <p:extLst>
      <p:ext uri="{BB962C8B-B14F-4D97-AF65-F5344CB8AC3E}">
        <p14:creationId xmlns:p14="http://schemas.microsoft.com/office/powerpoint/2010/main" val="1838000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370628" y="152963"/>
            <a:ext cx="4716425" cy="582221"/>
          </a:xfrm>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238125" y="739665"/>
            <a:ext cx="6958203" cy="6032610"/>
          </a:xfrm>
          <a:solidFill>
            <a:schemeClr val="bg1"/>
          </a:solidFill>
        </p:spPr>
        <p:txBody>
          <a:bodyPr>
            <a:noAutofit/>
          </a:bodyPr>
          <a:lstStyle/>
          <a:p>
            <a:pPr marL="342900" indent="-342900">
              <a:lnSpc>
                <a:spcPct val="100000"/>
              </a:lnSpc>
              <a:spcBef>
                <a:spcPts val="600"/>
              </a:spcBef>
              <a:buFont typeface="Wingdings" panose="05000000000000000000" pitchFamily="2" charset="2"/>
              <a:buChar char="v"/>
            </a:pPr>
            <a:r>
              <a:rPr lang="en-IE" sz="2000" b="1" dirty="0">
                <a:solidFill>
                  <a:srgbClr val="3AA091"/>
                </a:solidFill>
              </a:rPr>
              <a:t>Lernen </a:t>
            </a:r>
            <a:r>
              <a:rPr lang="en-IE" sz="2000" dirty="0">
                <a:solidFill>
                  <a:srgbClr val="4D4D4D"/>
                </a:solidFill>
              </a:rPr>
              <a:t>Sie, wie man eine regionale Krisen- und Risikoanalyse durchführt, damit Sie verstehen, welche potenziellen Krisen eine Region bewältigen, vorbereiten und planen muss. Es ist unmöglich, für jede Krise zu planen und sich darauf vorzubereiten. Diese Aufgabe grenzt die </a:t>
            </a:r>
            <a:r>
              <a:rPr lang="en-IE" sz="2000" dirty="0" err="1">
                <a:solidFill>
                  <a:srgbClr val="4D4D4D"/>
                </a:solidFill>
              </a:rPr>
              <a:t>Liste</a:t>
            </a:r>
            <a:r>
              <a:rPr lang="en-IE" sz="2000" dirty="0">
                <a:solidFill>
                  <a:srgbClr val="4D4D4D"/>
                </a:solidFill>
              </a:rPr>
              <a:t> </a:t>
            </a:r>
            <a:r>
              <a:rPr lang="en-IE" sz="2000" dirty="0" err="1">
                <a:solidFill>
                  <a:srgbClr val="4D4D4D"/>
                </a:solidFill>
              </a:rPr>
              <a:t>möglicher</a:t>
            </a:r>
            <a:r>
              <a:rPr lang="en-IE" sz="2000" dirty="0">
                <a:solidFill>
                  <a:srgbClr val="4D4D4D"/>
                </a:solidFill>
              </a:rPr>
              <a:t> </a:t>
            </a:r>
            <a:r>
              <a:rPr lang="en-IE" sz="2000" dirty="0" err="1">
                <a:solidFill>
                  <a:srgbClr val="4D4D4D"/>
                </a:solidFill>
              </a:rPr>
              <a:t>Ereignisse</a:t>
            </a:r>
            <a:r>
              <a:rPr lang="en-IE" sz="2000" dirty="0">
                <a:solidFill>
                  <a:srgbClr val="4D4D4D"/>
                </a:solidFill>
              </a:rPr>
              <a:t> ein, sodass sich die Regionen auf die Krisen konzentrieren können, die wahrscheinlich eintreten und die größten Auswirkungen </a:t>
            </a:r>
            <a:r>
              <a:rPr lang="en-IE" sz="2000" dirty="0" err="1">
                <a:solidFill>
                  <a:srgbClr val="4D4D4D"/>
                </a:solidFill>
              </a:rPr>
              <a:t>haben</a:t>
            </a:r>
            <a:r>
              <a:rPr lang="en-IE" sz="2000" dirty="0">
                <a:solidFill>
                  <a:srgbClr val="4D4D4D"/>
                </a:solidFill>
              </a:rPr>
              <a:t> </a:t>
            </a:r>
            <a:r>
              <a:rPr lang="en-IE" sz="2000" dirty="0" err="1">
                <a:solidFill>
                  <a:srgbClr val="4D4D4D"/>
                </a:solidFill>
              </a:rPr>
              <a:t>werden</a:t>
            </a:r>
            <a:r>
              <a:rPr lang="en-IE" sz="2000" dirty="0">
                <a:solidFill>
                  <a:srgbClr val="4D4D4D"/>
                </a:solidFill>
              </a:rPr>
              <a:t>.</a:t>
            </a:r>
          </a:p>
          <a:p>
            <a:pPr marL="342900" indent="-342900">
              <a:lnSpc>
                <a:spcPct val="100000"/>
              </a:lnSpc>
              <a:spcBef>
                <a:spcPts val="600"/>
              </a:spcBef>
              <a:buFont typeface="Wingdings" panose="05000000000000000000" pitchFamily="2" charset="2"/>
              <a:buChar char="v"/>
            </a:pPr>
            <a:r>
              <a:rPr lang="en-IE" sz="2000" b="1" dirty="0">
                <a:solidFill>
                  <a:srgbClr val="F27954"/>
                </a:solidFill>
              </a:rPr>
              <a:t>Entdecken </a:t>
            </a:r>
            <a:r>
              <a:rPr lang="en-IE" sz="2000" dirty="0">
                <a:solidFill>
                  <a:srgbClr val="4D4D4D"/>
                </a:solidFill>
              </a:rPr>
              <a:t>und bewerten Sie die Stärken, Schwächen, Chancen und Bedrohungen, denen eine Region ausgesetzt ist, damit sie langfristig planen kann. Als Ergebnis erfahren Sie, wie eine Region sich strategisch in eine stärkere Position bringen kann, um zukünftige Krisen und Bedrohungen zu überwinden und potenzielle Chancen zu nutzen. </a:t>
            </a:r>
          </a:p>
          <a:p>
            <a:pPr marL="342900" indent="-342900">
              <a:lnSpc>
                <a:spcPct val="100000"/>
              </a:lnSpc>
              <a:spcBef>
                <a:spcPts val="600"/>
              </a:spcBef>
              <a:buFont typeface="Wingdings" panose="05000000000000000000" pitchFamily="2" charset="2"/>
              <a:buChar char="v"/>
            </a:pPr>
            <a:r>
              <a:rPr lang="en-IE" sz="2000" b="1" dirty="0">
                <a:solidFill>
                  <a:srgbClr val="916395"/>
                </a:solidFill>
              </a:rPr>
              <a:t>Vertiefen </a:t>
            </a:r>
            <a:r>
              <a:rPr lang="en-IE" sz="2000" dirty="0">
                <a:solidFill>
                  <a:srgbClr val="4D4D4D"/>
                </a:solidFill>
              </a:rPr>
              <a:t>Sie Ihre Kenntnisse, um zu verstehen, wie eine Region ihre Bereitschaft prüfen kann und was sie im Hinblick auf wer, wann, wie, was und wo umsetzen und berücksichtigen muss. </a:t>
            </a:r>
            <a:endParaRPr lang="en-IE" sz="2000" dirty="0"/>
          </a:p>
        </p:txBody>
      </p:sp>
      <p:pic>
        <p:nvPicPr>
          <p:cNvPr id="2" name="Picture Placeholder 4" descr="A picture containing person, indoor&#10;&#10;Description automatically generated">
            <a:extLst>
              <a:ext uri="{FF2B5EF4-FFF2-40B4-BE49-F238E27FC236}">
                <a16:creationId xmlns:a16="http://schemas.microsoft.com/office/drawing/2014/main" id="{BE7F8A0A-5F4B-7508-ED28-9F7274E49312}"/>
              </a:ext>
            </a:extLst>
          </p:cNvPr>
          <p:cNvPicPr>
            <a:picLocks noGrp="1" noChangeAspect="1"/>
          </p:cNvPicPr>
          <p:nvPr>
            <p:ph type="pic" sz="quarter" idx="19"/>
          </p:nvPr>
        </p:nvPicPr>
        <p:blipFill>
          <a:blip r:embed="rId2"/>
          <a:srcRect t="7573" b="7573"/>
          <a:stretch>
            <a:fillRect/>
          </a:stretch>
        </p:blipFill>
        <p:spPr>
          <a:xfrm>
            <a:off x="7196328" y="367591"/>
            <a:ext cx="4817427" cy="6122817"/>
          </a:xfrm>
        </p:spPr>
      </p:pic>
    </p:spTree>
    <p:extLst>
      <p:ext uri="{BB962C8B-B14F-4D97-AF65-F5344CB8AC3E}">
        <p14:creationId xmlns:p14="http://schemas.microsoft.com/office/powerpoint/2010/main" val="3709739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08E540-4BD8-A3AC-CBF0-7BE31581A456}"/>
              </a:ext>
            </a:extLst>
          </p:cNvPr>
          <p:cNvSpPr>
            <a:spLocks noGrp="1"/>
          </p:cNvSpPr>
          <p:nvPr>
            <p:ph type="body" sz="quarter" idx="16"/>
          </p:nvPr>
        </p:nvSpPr>
        <p:spPr>
          <a:xfrm>
            <a:off x="666708" y="752637"/>
            <a:ext cx="6019842" cy="3619337"/>
          </a:xfrm>
        </p:spPr>
        <p:txBody>
          <a:bodyPr>
            <a:normAutofit/>
          </a:bodyPr>
          <a:lstStyle/>
          <a:p>
            <a:r>
              <a:rPr lang="en-IE" sz="6000" b="1" dirty="0"/>
              <a:t>Modul 3 </a:t>
            </a:r>
            <a:r>
              <a:rPr lang="en-IE" sz="6000" dirty="0"/>
              <a:t>(Teil 1) </a:t>
            </a:r>
          </a:p>
          <a:p>
            <a:pPr>
              <a:lnSpc>
                <a:spcPct val="100000"/>
              </a:lnSpc>
              <a:spcBef>
                <a:spcPts val="0"/>
              </a:spcBef>
            </a:pPr>
            <a:endParaRPr lang="en-IE" sz="3600" dirty="0"/>
          </a:p>
          <a:p>
            <a:pPr>
              <a:lnSpc>
                <a:spcPct val="100000"/>
              </a:lnSpc>
              <a:spcBef>
                <a:spcPts val="0"/>
              </a:spcBef>
            </a:pPr>
            <a:r>
              <a:rPr lang="en-IE" sz="3600" dirty="0"/>
              <a:t>Wie man eine regionale Krisen- und Risikobewertung durchführt</a:t>
            </a:r>
            <a:endParaRPr lang="en-IE" sz="3600" i="1" dirty="0"/>
          </a:p>
        </p:txBody>
      </p:sp>
    </p:spTree>
    <p:extLst>
      <p:ext uri="{BB962C8B-B14F-4D97-AF65-F5344CB8AC3E}">
        <p14:creationId xmlns:p14="http://schemas.microsoft.com/office/powerpoint/2010/main" val="321128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176CD8-3F10-71A4-1F27-6C876E990FF4}"/>
              </a:ext>
            </a:extLst>
          </p:cNvPr>
          <p:cNvSpPr>
            <a:spLocks noGrp="1"/>
          </p:cNvSpPr>
          <p:nvPr>
            <p:ph type="body" sz="quarter" idx="16"/>
          </p:nvPr>
        </p:nvSpPr>
        <p:spPr>
          <a:xfrm>
            <a:off x="6420495" y="1076325"/>
            <a:ext cx="5247630" cy="2105025"/>
          </a:xfrm>
        </p:spPr>
        <p:txBody>
          <a:bodyPr anchor="ctr">
            <a:normAutofit/>
          </a:bodyPr>
          <a:lstStyle/>
          <a:p>
            <a:pPr>
              <a:lnSpc>
                <a:spcPct val="110000"/>
              </a:lnSpc>
              <a:spcBef>
                <a:spcPts val="0"/>
              </a:spcBef>
            </a:pPr>
            <a:r>
              <a:rPr lang="en-IE" sz="3200" dirty="0"/>
              <a:t>1.  Wie man eine regionale Risikobewertungsmatrix durchführt</a:t>
            </a:r>
          </a:p>
        </p:txBody>
      </p:sp>
      <p:pic>
        <p:nvPicPr>
          <p:cNvPr id="2" name="Picture Placeholder 6" descr="A picture containing indoor, area, several&#10;&#10;Description automatically generated">
            <a:extLst>
              <a:ext uri="{FF2B5EF4-FFF2-40B4-BE49-F238E27FC236}">
                <a16:creationId xmlns:a16="http://schemas.microsoft.com/office/drawing/2014/main" id="{55CEA423-B59B-1717-17D0-B25E14CF241D}"/>
              </a:ext>
            </a:extLst>
          </p:cNvPr>
          <p:cNvPicPr>
            <a:picLocks noGrp="1" noChangeAspect="1"/>
          </p:cNvPicPr>
          <p:nvPr>
            <p:ph type="pic" sz="quarter" idx="10"/>
          </p:nvPr>
        </p:nvPicPr>
        <p:blipFill>
          <a:blip r:embed="rId2"/>
          <a:srcRect t="6195" b="6195"/>
          <a:stretch>
            <a:fillRect/>
          </a:stretch>
        </p:blipFill>
        <p:spPr>
          <a:xfrm>
            <a:off x="241300" y="228600"/>
            <a:ext cx="11696700" cy="5764213"/>
          </a:xfrm>
        </p:spPr>
      </p:pic>
    </p:spTree>
    <p:extLst>
      <p:ext uri="{BB962C8B-B14F-4D97-AF65-F5344CB8AC3E}">
        <p14:creationId xmlns:p14="http://schemas.microsoft.com/office/powerpoint/2010/main" val="212637173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6663</Words>
  <Application>Microsoft Office PowerPoint</Application>
  <PresentationFormat>Breitbild</PresentationFormat>
  <Paragraphs>548</Paragraphs>
  <Slides>53</Slides>
  <Notes>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53</vt:i4>
      </vt:variant>
    </vt:vector>
  </HeadingPairs>
  <TitlesOfParts>
    <vt:vector size="63" baseType="lpstr">
      <vt:lpstr>Arial</vt:lpstr>
      <vt:lpstr>Calibri</vt:lpstr>
      <vt:lpstr>Calibri Light</vt:lpstr>
      <vt:lpstr>Lato Regular</vt:lpstr>
      <vt:lpstr>Montserrat</vt:lpstr>
      <vt:lpstr>Montserrat Light</vt:lpstr>
      <vt:lpstr>Times New Roman</vt:lpstr>
      <vt:lpstr>TT Norms</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Julian Kühlborn</dc:creator>
  <cp:lastModifiedBy>Julia Grey</cp:lastModifiedBy>
  <cp:revision>21</cp:revision>
  <dcterms:created xsi:type="dcterms:W3CDTF">2023-04-17T13:04:22Z</dcterms:created>
  <dcterms:modified xsi:type="dcterms:W3CDTF">2023-07-05T07:24:14Z</dcterms:modified>
</cp:coreProperties>
</file>